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8" r:id="rId2"/>
    <p:sldId id="365" r:id="rId3"/>
    <p:sldId id="366" r:id="rId4"/>
    <p:sldId id="367" r:id="rId5"/>
    <p:sldId id="261" r:id="rId6"/>
    <p:sldId id="263" r:id="rId7"/>
    <p:sldId id="369" r:id="rId8"/>
    <p:sldId id="264" r:id="rId9"/>
    <p:sldId id="265" r:id="rId10"/>
    <p:sldId id="302" r:id="rId11"/>
    <p:sldId id="303" r:id="rId12"/>
    <p:sldId id="304" r:id="rId13"/>
    <p:sldId id="305" r:id="rId14"/>
    <p:sldId id="307" r:id="rId15"/>
    <p:sldId id="308" r:id="rId16"/>
    <p:sldId id="311" r:id="rId17"/>
    <p:sldId id="312" r:id="rId18"/>
    <p:sldId id="313" r:id="rId19"/>
    <p:sldId id="314" r:id="rId20"/>
    <p:sldId id="316" r:id="rId21"/>
    <p:sldId id="318" r:id="rId22"/>
    <p:sldId id="358" r:id="rId23"/>
    <p:sldId id="320" r:id="rId24"/>
    <p:sldId id="321" r:id="rId25"/>
    <p:sldId id="322" r:id="rId26"/>
    <p:sldId id="370" r:id="rId27"/>
    <p:sldId id="371" r:id="rId28"/>
    <p:sldId id="372" r:id="rId29"/>
    <p:sldId id="324" r:id="rId30"/>
    <p:sldId id="325" r:id="rId31"/>
    <p:sldId id="328" r:id="rId32"/>
    <p:sldId id="330" r:id="rId33"/>
    <p:sldId id="357" r:id="rId34"/>
    <p:sldId id="332" r:id="rId35"/>
    <p:sldId id="333" r:id="rId36"/>
    <p:sldId id="334" r:id="rId37"/>
    <p:sldId id="373" r:id="rId38"/>
    <p:sldId id="374" r:id="rId39"/>
    <p:sldId id="362" r:id="rId40"/>
    <p:sldId id="363" r:id="rId41"/>
    <p:sldId id="360" r:id="rId42"/>
    <p:sldId id="364" r:id="rId43"/>
    <p:sldId id="336" r:id="rId44"/>
    <p:sldId id="337" r:id="rId45"/>
    <p:sldId id="338" r:id="rId46"/>
    <p:sldId id="339" r:id="rId47"/>
    <p:sldId id="340" r:id="rId48"/>
    <p:sldId id="341" r:id="rId49"/>
    <p:sldId id="342" r:id="rId50"/>
    <p:sldId id="375" r:id="rId51"/>
    <p:sldId id="343" r:id="rId52"/>
    <p:sldId id="344" r:id="rId53"/>
    <p:sldId id="345" r:id="rId54"/>
    <p:sldId id="346" r:id="rId55"/>
    <p:sldId id="348" r:id="rId56"/>
    <p:sldId id="350" r:id="rId57"/>
    <p:sldId id="353" r:id="rId58"/>
    <p:sldId id="35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89" autoAdjust="0"/>
    <p:restoredTop sz="94660"/>
  </p:normalViewPr>
  <p:slideViewPr>
    <p:cSldViewPr>
      <p:cViewPr varScale="1">
        <p:scale>
          <a:sx n="74" d="100"/>
          <a:sy n="74" d="100"/>
        </p:scale>
        <p:origin x="145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E66F9EF-C43B-41C9-9AB6-11821FC88605}" type="datetimeFigureOut">
              <a:rPr lang="en-US" smtClean="0"/>
              <a:t>12/28/2015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9AA08792-5904-4A20-9A62-0C45BB92A1F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E66F9EF-C43B-41C9-9AB6-11821FC88605}" type="datetimeFigureOut">
              <a:rPr lang="en-US" smtClean="0"/>
              <a:t>12/28/2015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AA08792-5904-4A20-9A62-0C45BB92A1F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E66F9EF-C43B-41C9-9AB6-11821FC88605}" type="datetimeFigureOut">
              <a:rPr lang="en-US" smtClean="0"/>
              <a:t>12/28/2015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AA08792-5904-4A20-9A62-0C45BB92A1F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E66F9EF-C43B-41C9-9AB6-11821FC88605}" type="datetimeFigureOut">
              <a:rPr lang="en-US" smtClean="0"/>
              <a:t>12/28/2015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AA08792-5904-4A20-9A62-0C45BB92A1F5}"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E66F9EF-C43B-41C9-9AB6-11821FC88605}" type="datetimeFigureOut">
              <a:rPr lang="en-US" smtClean="0"/>
              <a:t>12/28/2015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AA08792-5904-4A20-9A62-0C45BB92A1F5}"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E66F9EF-C43B-41C9-9AB6-11821FC88605}" type="datetimeFigureOut">
              <a:rPr lang="en-US" smtClean="0"/>
              <a:t>12/28/2015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AA08792-5904-4A20-9A62-0C45BB92A1F5}"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E66F9EF-C43B-41C9-9AB6-11821FC88605}" type="datetimeFigureOut">
              <a:rPr lang="en-US" smtClean="0"/>
              <a:t>12/28/2015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9AA08792-5904-4A20-9A62-0C45BB92A1F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3E66F9EF-C43B-41C9-9AB6-11821FC88605}" type="datetimeFigureOut">
              <a:rPr lang="en-US" smtClean="0"/>
              <a:t>12/28/2015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9AA08792-5904-4A20-9A62-0C45BB92A1F5}"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E66F9EF-C43B-41C9-9AB6-11821FC88605}" type="datetimeFigureOut">
              <a:rPr lang="en-US" smtClean="0"/>
              <a:t>12/28/2015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9AA08792-5904-4A20-9A62-0C45BB92A1F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3E66F9EF-C43B-41C9-9AB6-11821FC88605}" type="datetimeFigureOut">
              <a:rPr lang="en-US" smtClean="0"/>
              <a:t>12/28/2015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AA08792-5904-4A20-9A62-0C45BB92A1F5}"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E66F9EF-C43B-41C9-9AB6-11821FC88605}" type="datetimeFigureOut">
              <a:rPr lang="en-US" smtClean="0"/>
              <a:t>12/28/2015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9AA08792-5904-4A20-9A62-0C45BB92A1F5}"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E66F9EF-C43B-41C9-9AB6-11821FC88605}" type="datetimeFigureOut">
              <a:rPr lang="en-US" smtClean="0"/>
              <a:t>12/28/2015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9AA08792-5904-4A20-9A62-0C45BB92A1F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gif"/></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438400"/>
            <a:ext cx="8915400" cy="4525963"/>
          </a:xfrm>
        </p:spPr>
        <p:txBody>
          <a:bodyPr>
            <a:normAutofit/>
          </a:bodyPr>
          <a:lstStyle/>
          <a:p>
            <a:pPr algn="r"/>
            <a:r>
              <a:rPr lang="fa-IR" sz="1800" dirty="0"/>
              <a:t> </a:t>
            </a:r>
            <a:endParaRPr lang="en-US" sz="1800" dirty="0"/>
          </a:p>
          <a:p>
            <a:pPr marL="109728" indent="0" algn="r">
              <a:buNone/>
            </a:pPr>
            <a:r>
              <a:rPr lang="fa-IR" sz="1800" dirty="0" smtClean="0"/>
              <a:t>هنر </a:t>
            </a:r>
            <a:r>
              <a:rPr lang="fa-IR" sz="1800" dirty="0"/>
              <a:t>معماری در کشور.های که صاحب تاریخ و فرهنگ باستانی هستند از مهم ترین پایه های تمدن دیرینه </a:t>
            </a:r>
            <a:r>
              <a:rPr lang="fa-IR" sz="1800" dirty="0" smtClean="0"/>
              <a:t>است. </a:t>
            </a:r>
            <a:endParaRPr lang="en-US" sz="1800" dirty="0"/>
          </a:p>
          <a:p>
            <a:pPr algn="r"/>
            <a:r>
              <a:rPr lang="fa-IR" sz="1800" dirty="0"/>
              <a:t>حال اگر از زاویه اسلام به معماری ایران بنگریم جالب خواهد بود</a:t>
            </a:r>
            <a:endParaRPr lang="en-US" sz="1800" dirty="0"/>
          </a:p>
          <a:p>
            <a:pPr algn="r"/>
            <a:r>
              <a:rPr lang="fa-IR" sz="1800" dirty="0"/>
              <a:t>هنر و معماری در جهان اسلام دارای 4 شیوه بنیادی است </a:t>
            </a:r>
            <a:r>
              <a:rPr lang="fa-IR" sz="1800" dirty="0" smtClean="0"/>
              <a:t> که </a:t>
            </a:r>
            <a:r>
              <a:rPr lang="fa-IR" sz="1800" dirty="0"/>
              <a:t>به شیوه های مصری شامی </a:t>
            </a:r>
            <a:r>
              <a:rPr lang="fa-IR" sz="1800" dirty="0" smtClean="0"/>
              <a:t>و </a:t>
            </a:r>
            <a:r>
              <a:rPr lang="fa-IR" sz="1800" dirty="0"/>
              <a:t>غربی و ایرانی تقسیم </a:t>
            </a:r>
            <a:endParaRPr lang="fa-IR" sz="1800" dirty="0" smtClean="0"/>
          </a:p>
          <a:p>
            <a:pPr algn="r"/>
            <a:r>
              <a:rPr lang="fa-IR" sz="1800" dirty="0" smtClean="0"/>
              <a:t>میشود</a:t>
            </a:r>
            <a:endParaRPr lang="en-US" sz="1800" dirty="0"/>
          </a:p>
          <a:p>
            <a:pPr algn="r"/>
            <a:r>
              <a:rPr lang="fa-IR" sz="1800" dirty="0"/>
              <a:t>شیوه های فرعی دیگری هم وجود دارد که از انها صرف نظر میکنیم و در این میان شیوه ایرانی از همه ارزشمند تر و گسترده تر بوده و در بر گیرنده ایران.عراق.افغانستان.پاکستان.ازبکستان.تاجیکستان.شیخ نشینان پیرامون خلیج فارس هم </a:t>
            </a:r>
            <a:r>
              <a:rPr lang="fa-IR" sz="1800" dirty="0" smtClean="0"/>
              <a:t>چون </a:t>
            </a:r>
            <a:r>
              <a:rPr lang="fa-IR" sz="1800" dirty="0"/>
              <a:t>عمان .هند </a:t>
            </a:r>
            <a:r>
              <a:rPr lang="fa-IR" sz="1800" dirty="0" smtClean="0"/>
              <a:t>واندونزی </a:t>
            </a:r>
            <a:r>
              <a:rPr lang="fa-IR" sz="1800" dirty="0"/>
              <a:t>است</a:t>
            </a:r>
            <a:r>
              <a:rPr lang="en-US" sz="1800" dirty="0"/>
              <a:t>.</a:t>
            </a:r>
          </a:p>
          <a:p>
            <a:pPr algn="r"/>
            <a:endParaRPr lang="en-US" sz="1800" dirty="0"/>
          </a:p>
        </p:txBody>
      </p:sp>
      <p:pic>
        <p:nvPicPr>
          <p:cNvPr id="1026" name="Picture 2" descr="C:\Users\SADRA\Desktop\bad az eslamm\madrese agha bozorg kashan\مسجد-آقا-بزرگ-Agha-Bozorg-Mosq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304800"/>
            <a:ext cx="7391400" cy="2224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788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SADRA\Desktop\bad az eslamm\tarik khane damghan\d35b001c-5088-4a75-a4f1-50732b46833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685801"/>
            <a:ext cx="7239000" cy="484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953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SADRA\Desktop\bad az eslamm\tarik khane damghan\258507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458200" cy="475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252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SADRA\Desktop\bad az eslamm\tarik khane damghan\reza32_20120000_1_Fix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6400800" cy="524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376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fa-IR" dirty="0" smtClean="0"/>
              <a:t>مسجد جامع اصفهان</a:t>
            </a:r>
            <a:br>
              <a:rPr lang="fa-IR" dirty="0" smtClean="0"/>
            </a:br>
            <a:endParaRPr lang="en-US" dirty="0"/>
          </a:p>
        </p:txBody>
      </p:sp>
      <p:pic>
        <p:nvPicPr>
          <p:cNvPr id="17" name="Picture 4" descr="C:\Users\SADRA\Desktop\masjed jame esfahan\326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63154"/>
            <a:ext cx="7134498"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083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Users\SADRA\Desktop\masjed jame esfahan\327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3702" y="1481138"/>
            <a:ext cx="6496596"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659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Users\SADRA\Desktop\masjed jame esfahan\327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3352800" cy="52879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SADRA\Desktop\masjed jame esfahan\327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512717"/>
            <a:ext cx="3505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07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SADRA\Desktop\masjed jame esfahan\e276h00tcmb77p0zt4oh.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56110" y="1481138"/>
            <a:ext cx="6231779"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054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SADRA\Desktop\masjed jame esfahan\ur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2454815"/>
            <a:ext cx="3657600" cy="25786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SADRA\Desktop\masjed jame esfahan\maxime_siroux_masjid_djama_yazd_great_friday_jame_p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1000"/>
            <a:ext cx="7486513" cy="559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677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t>مسجد جامع اردستان</a:t>
            </a:r>
            <a:endParaRPr lang="en-US" dirty="0"/>
          </a:p>
        </p:txBody>
      </p:sp>
      <p:pic>
        <p:nvPicPr>
          <p:cNvPr id="6154" name="Picture 10" descr="C:\Users\SADRA\Desktop\masjed jamee ardestan\1_53a2k132an8q423jj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106612"/>
            <a:ext cx="59817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C:\Users\SADRA\Desktop\masjed jamee ardestan\6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362200"/>
            <a:ext cx="2743200" cy="2628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6684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Users\SADRA\Desktop\masjed jamee ardestan\0jpy9c3ufsy3g0j3bk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4400" y="1575594"/>
            <a:ext cx="4419600" cy="45259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SADRA\Desktop\masjed jamee ardestan\n00245426-r-b-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4267200" cy="320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93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9652" y="998730"/>
            <a:ext cx="6280212" cy="4860540"/>
          </a:xfrm>
        </p:spPr>
        <p:txBody>
          <a:bodyPr>
            <a:normAutofit/>
          </a:bodyPr>
          <a:lstStyle/>
          <a:p>
            <a:pPr marL="48006" indent="0" algn="r" rtl="1">
              <a:lnSpc>
                <a:spcPct val="150000"/>
              </a:lnSpc>
              <a:buNone/>
            </a:pPr>
            <a:r>
              <a:rPr lang="fa-IR" sz="2000" dirty="0">
                <a:solidFill>
                  <a:schemeClr val="accent2">
                    <a:lumMod val="60000"/>
                    <a:lumOff val="40000"/>
                  </a:schemeClr>
                </a:solidFill>
              </a:rPr>
              <a:t>اصول معماری ایرانی:</a:t>
            </a:r>
            <a:r>
              <a:rPr lang="fa-IR" sz="2000" dirty="0"/>
              <a:t>هنرومعماری ایران از دیرباز دارای چند اصل بوده که بخوبی در نمونه های این هنر نمایان شده است.این اصول چنین است:</a:t>
            </a:r>
            <a:r>
              <a:rPr lang="fa-IR" sz="2000" dirty="0">
                <a:solidFill>
                  <a:schemeClr val="accent1">
                    <a:lumMod val="60000"/>
                    <a:lumOff val="40000"/>
                  </a:schemeClr>
                </a:solidFill>
              </a:rPr>
              <a:t>مردم واری,پرهیز از بیهودگی,</a:t>
            </a:r>
            <a:r>
              <a:rPr lang="fa-IR" sz="2000" dirty="0"/>
              <a:t> </a:t>
            </a:r>
            <a:r>
              <a:rPr lang="fa-IR" sz="2000" dirty="0">
                <a:solidFill>
                  <a:schemeClr val="accent1">
                    <a:lumMod val="60000"/>
                    <a:lumOff val="40000"/>
                  </a:schemeClr>
                </a:solidFill>
              </a:rPr>
              <a:t>نیارش,خودبسندگی و درونگرایی.</a:t>
            </a:r>
          </a:p>
          <a:p>
            <a:pPr marL="48006" indent="0" algn="r" rtl="1">
              <a:lnSpc>
                <a:spcPct val="150000"/>
              </a:lnSpc>
              <a:buNone/>
            </a:pPr>
            <a:r>
              <a:rPr lang="fa-IR" sz="2000" dirty="0">
                <a:solidFill>
                  <a:schemeClr val="accent2">
                    <a:lumMod val="60000"/>
                    <a:lumOff val="40000"/>
                  </a:schemeClr>
                </a:solidFill>
              </a:rPr>
              <a:t>مردم واری:</a:t>
            </a:r>
            <a:r>
              <a:rPr lang="fa-IR" sz="2000" dirty="0">
                <a:solidFill>
                  <a:schemeClr val="tx1">
                    <a:lumMod val="95000"/>
                  </a:schemeClr>
                </a:solidFill>
              </a:rPr>
              <a:t>مردم واری به معنای رعایت تناسب میان اندام های ساختمانی با اندام انسان وتوجه به نیازهای او در کار ساختمان سازی است.معماری همیشه وهمه جا هنری وابسته به زندگی بوده و درایران بیش از هرجای دیگر.</a:t>
            </a:r>
          </a:p>
          <a:p>
            <a:pPr marL="48006" indent="0" algn="r" rtl="1">
              <a:lnSpc>
                <a:spcPct val="150000"/>
              </a:lnSpc>
              <a:buNone/>
            </a:pPr>
            <a:r>
              <a:rPr lang="fa-IR" sz="2000" dirty="0">
                <a:solidFill>
                  <a:schemeClr val="accent2">
                    <a:lumMod val="60000"/>
                    <a:lumOff val="40000"/>
                  </a:schemeClr>
                </a:solidFill>
              </a:rPr>
              <a:t>پرهیز از بیهودگی:</a:t>
            </a:r>
            <a:r>
              <a:rPr lang="fa-IR" sz="2000" dirty="0">
                <a:solidFill>
                  <a:schemeClr val="tx1">
                    <a:lumMod val="95000"/>
                  </a:schemeClr>
                </a:solidFill>
              </a:rPr>
              <a:t>در معماری ایران تلاش می شده کار بیهوده در ساختمان سازی نکنند و از اسراف پرهیز می کردند.این اصل هم پیش از اسلام هم بعداز اسلام مراعات می شده است.</a:t>
            </a:r>
            <a:endParaRPr lang="fa-IR" sz="2000" dirty="0">
              <a:solidFill>
                <a:schemeClr val="accent2">
                  <a:lumMod val="60000"/>
                  <a:lumOff val="40000"/>
                </a:schemeClr>
              </a:solidFill>
            </a:endParaRPr>
          </a:p>
        </p:txBody>
      </p:sp>
    </p:spTree>
    <p:extLst>
      <p:ext uri="{BB962C8B-B14F-4D97-AF65-F5344CB8AC3E}">
        <p14:creationId xmlns:p14="http://schemas.microsoft.com/office/powerpoint/2010/main" val="3967401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SADRA\Desktop\masjed jamee ardestan\n00245426-r-b-0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05400" y="3048000"/>
            <a:ext cx="36576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SADRA\Desktop\masjed jamee ardestan\n00245426-r-b-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4200"/>
            <a:ext cx="38100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ADRA\Desktop\masjed jamee ardestan\n00245426-r-b-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52400"/>
            <a:ext cx="42672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5404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t>مسجد جامع نائین</a:t>
            </a:r>
            <a:endParaRPr lang="en-US" dirty="0"/>
          </a:p>
        </p:txBody>
      </p:sp>
      <p:pic>
        <p:nvPicPr>
          <p:cNvPr id="7171" name="Picture 3" descr="C:\Users\SADRA\Desktop\masjed jamee naieen\fahraj_friday_mosque_pl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219200"/>
            <a:ext cx="47625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SADRA\Desktop\masjed jamee naieen\maxime_siroux_masjid_djama_yazd_great_friday_jame_pl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000499"/>
            <a:ext cx="3435366" cy="25696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C:\Users\SADRA\Desktop\masjed jamee naieen\1_shahrenaein-ir-masjedjamenaeen-15.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35814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67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SADRA\Desktop\masjed jamee naieen\n00236956-r-b-00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143000"/>
            <a:ext cx="7076562" cy="459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54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Users\SADRA\Desktop\masjed jamee naieen\n00236956-r-b-01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143000"/>
            <a:ext cx="6097210" cy="4001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737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SADRA\Desktop\masjed jamee naieen\n00236956-r-b-0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4267200" cy="4238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C:\Users\SADRA\Desktop\masjed jamee naieen\n00236956-r-b-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838200"/>
            <a:ext cx="388620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883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Users\SADRA\Desktop\masjed jamee naieen\n00236956-r-b-0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19600" y="1905000"/>
            <a:ext cx="42672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SADRA\Desktop\masjed jamee naieen\n00236956-r-b-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743200"/>
            <a:ext cx="42672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652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t>سبک </a:t>
            </a:r>
            <a:r>
              <a:rPr lang="fa-IR" b="1" dirty="0" smtClean="0"/>
              <a:t>رازی</a:t>
            </a:r>
            <a:endParaRPr lang="en-US" dirty="0"/>
          </a:p>
        </p:txBody>
      </p:sp>
      <p:sp>
        <p:nvSpPr>
          <p:cNvPr id="3" name="Content Placeholder 2"/>
          <p:cNvSpPr>
            <a:spLocks noGrp="1"/>
          </p:cNvSpPr>
          <p:nvPr>
            <p:ph idx="1"/>
          </p:nvPr>
        </p:nvSpPr>
        <p:spPr>
          <a:xfrm>
            <a:off x="628650" y="1829653"/>
            <a:ext cx="7886700" cy="4171097"/>
          </a:xfrm>
        </p:spPr>
        <p:txBody>
          <a:bodyPr>
            <a:normAutofit lnSpcReduction="10000"/>
          </a:bodyPr>
          <a:lstStyle/>
          <a:p>
            <a:pPr algn="r" rtl="1"/>
            <a:r>
              <a:rPr lang="fa-IR" sz="2100" dirty="0"/>
              <a:t>این سبک در زمان ظهور حکومت های کوچک در داخل ایران شکوفا شد . شهر ری محل ظهور این سبک و </a:t>
            </a:r>
            <a:r>
              <a:rPr lang="fa-IR" sz="2100" dirty="0" err="1"/>
              <a:t>آبادترین</a:t>
            </a:r>
            <a:r>
              <a:rPr lang="fa-IR" sz="2100" dirty="0"/>
              <a:t> شهر موجود در میان کشور های اسلامی بود و به عنوان ( عروس شهرهای اسلامی ) خوانده می شد . در این دوره بناها با کاربری های گوناگون </a:t>
            </a:r>
            <a:r>
              <a:rPr lang="fa-IR" sz="2100" dirty="0" err="1"/>
              <a:t>ساخنه</a:t>
            </a:r>
            <a:r>
              <a:rPr lang="fa-IR" sz="2100" dirty="0"/>
              <a:t> شد </a:t>
            </a:r>
            <a:r>
              <a:rPr lang="en-US" sz="2100" dirty="0"/>
              <a:t>, </a:t>
            </a:r>
            <a:r>
              <a:rPr lang="fa-IR" sz="2100" dirty="0"/>
              <a:t>مانند : مقابر , </a:t>
            </a:r>
            <a:r>
              <a:rPr lang="fa-IR" sz="2100" dirty="0" err="1"/>
              <a:t>کاروانسراها</a:t>
            </a:r>
            <a:r>
              <a:rPr lang="fa-IR" sz="2100" dirty="0"/>
              <a:t> , رباط ها , مساجد , میل و </a:t>
            </a:r>
            <a:r>
              <a:rPr lang="fa-IR" sz="2100" dirty="0" err="1"/>
              <a:t>منارها</a:t>
            </a:r>
            <a:r>
              <a:rPr lang="fa-IR" sz="2100" dirty="0"/>
              <a:t> و</a:t>
            </a:r>
            <a:r>
              <a:rPr lang="en-US" sz="2100" dirty="0"/>
              <a:t> ...</a:t>
            </a:r>
            <a:br>
              <a:rPr lang="en-US" sz="2100" dirty="0"/>
            </a:br>
            <a:r>
              <a:rPr lang="en-US" sz="2100" dirty="0"/>
              <a:t>* </a:t>
            </a:r>
            <a:r>
              <a:rPr lang="fa-IR" sz="2100" dirty="0"/>
              <a:t>ویژگی معماری سبک رازی</a:t>
            </a:r>
            <a:r>
              <a:rPr lang="en-US" sz="2100" dirty="0"/>
              <a:t> :</a:t>
            </a:r>
            <a:br>
              <a:rPr lang="en-US" sz="2100" dirty="0"/>
            </a:br>
            <a:r>
              <a:rPr lang="en-US" sz="2100" dirty="0"/>
              <a:t>* </a:t>
            </a:r>
            <a:r>
              <a:rPr lang="fa-IR" sz="2100" dirty="0" err="1"/>
              <a:t>کاروانسراها</a:t>
            </a:r>
            <a:r>
              <a:rPr lang="fa-IR" sz="2100" dirty="0"/>
              <a:t> و یا رباط : مکان های بین راهی که محل استراحت کاروانیان بود تا از گزند </a:t>
            </a:r>
            <a:r>
              <a:rPr lang="fa-IR" sz="2100" dirty="0" err="1"/>
              <a:t>راهزنان</a:t>
            </a:r>
            <a:r>
              <a:rPr lang="fa-IR" sz="2100" dirty="0"/>
              <a:t> در امان باشند</a:t>
            </a:r>
            <a:r>
              <a:rPr lang="en-US" sz="2100" dirty="0"/>
              <a:t> .</a:t>
            </a:r>
            <a:br>
              <a:rPr lang="en-US" sz="2100" dirty="0"/>
            </a:br>
            <a:r>
              <a:rPr lang="en-US" sz="2100" dirty="0"/>
              <a:t>* </a:t>
            </a:r>
            <a:r>
              <a:rPr lang="fa-IR" sz="2100" dirty="0"/>
              <a:t>احداث میل ها و </a:t>
            </a:r>
            <a:r>
              <a:rPr lang="fa-IR" sz="2100" dirty="0" err="1"/>
              <a:t>منارها</a:t>
            </a:r>
            <a:r>
              <a:rPr lang="fa-IR" sz="2100" dirty="0"/>
              <a:t> : نماد های شهری بودند که کاروان در طول مسیر راه را گم نکنند , </a:t>
            </a:r>
            <a:r>
              <a:rPr lang="fa-IR" sz="2100" dirty="0" err="1"/>
              <a:t>المان</a:t>
            </a:r>
            <a:r>
              <a:rPr lang="fa-IR" sz="2100" dirty="0"/>
              <a:t> شهری بودند که معمولا" قبر احداث کننده </a:t>
            </a:r>
            <a:r>
              <a:rPr lang="fa-IR" sz="2100" dirty="0" err="1"/>
              <a:t>منار</a:t>
            </a:r>
            <a:r>
              <a:rPr lang="fa-IR" sz="2100" dirty="0"/>
              <a:t> در کنار آن قرار داشت</a:t>
            </a:r>
            <a:r>
              <a:rPr lang="en-US" sz="2100" dirty="0"/>
              <a:t> .</a:t>
            </a:r>
            <a:br>
              <a:rPr lang="en-US" sz="2100" dirty="0"/>
            </a:br>
            <a:r>
              <a:rPr lang="en-US" sz="2100" dirty="0"/>
              <a:t>* </a:t>
            </a:r>
            <a:r>
              <a:rPr lang="fa-IR" sz="2100" dirty="0"/>
              <a:t>احداث </a:t>
            </a:r>
            <a:r>
              <a:rPr lang="fa-IR" sz="2100" dirty="0" err="1"/>
              <a:t>آرامگاههای</a:t>
            </a:r>
            <a:r>
              <a:rPr lang="fa-IR" sz="2100" dirty="0"/>
              <a:t> </a:t>
            </a:r>
            <a:r>
              <a:rPr lang="fa-IR" sz="2100" dirty="0" err="1"/>
              <a:t>برجی</a:t>
            </a:r>
            <a:r>
              <a:rPr lang="fa-IR" sz="2100" dirty="0"/>
              <a:t> : مقابر </a:t>
            </a:r>
            <a:r>
              <a:rPr lang="fa-IR" sz="2100" dirty="0" err="1"/>
              <a:t>برجی</a:t>
            </a:r>
            <a:r>
              <a:rPr lang="fa-IR" sz="2100" dirty="0"/>
              <a:t> شکل که شکل </a:t>
            </a:r>
            <a:r>
              <a:rPr lang="fa-IR" sz="2100" dirty="0" err="1"/>
              <a:t>پلان</a:t>
            </a:r>
            <a:r>
              <a:rPr lang="fa-IR" sz="2100" dirty="0"/>
              <a:t> آنها 4 گوشه و 5 و 8 گوشی و دایره ای می باشد</a:t>
            </a:r>
            <a:r>
              <a:rPr lang="en-US" sz="2100" dirty="0"/>
              <a:t> .</a:t>
            </a:r>
            <a:br>
              <a:rPr lang="en-US" sz="2100" dirty="0"/>
            </a:br>
            <a:r>
              <a:rPr lang="en-US" sz="2100" dirty="0"/>
              <a:t>* </a:t>
            </a:r>
            <a:r>
              <a:rPr lang="fa-IR" sz="2100" dirty="0"/>
              <a:t>تبدیل مساجد </a:t>
            </a:r>
            <a:r>
              <a:rPr lang="fa-IR" sz="2100" dirty="0" err="1"/>
              <a:t>شبستانی</a:t>
            </a:r>
            <a:r>
              <a:rPr lang="fa-IR" sz="2100" dirty="0"/>
              <a:t> به 4 </a:t>
            </a:r>
            <a:r>
              <a:rPr lang="fa-IR" sz="2100" dirty="0" err="1"/>
              <a:t>ایوانی</a:t>
            </a:r>
            <a:endParaRPr lang="en-US" sz="2100" dirty="0"/>
          </a:p>
        </p:txBody>
      </p:sp>
    </p:spTree>
    <p:extLst>
      <p:ext uri="{BB962C8B-B14F-4D97-AF65-F5344CB8AC3E}">
        <p14:creationId xmlns:p14="http://schemas.microsoft.com/office/powerpoint/2010/main" val="4586755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39137"/>
            <a:ext cx="7191518" cy="4984845"/>
          </a:xfrm>
        </p:spPr>
        <p:txBody>
          <a:bodyPr>
            <a:normAutofit fontScale="70000" lnSpcReduction="20000"/>
          </a:bodyPr>
          <a:lstStyle/>
          <a:p>
            <a:pPr algn="r" rtl="1"/>
            <a:r>
              <a:rPr lang="en-US" dirty="0"/>
              <a:t>* </a:t>
            </a:r>
            <a:r>
              <a:rPr lang="fa-IR" dirty="0"/>
              <a:t>تحول در سازه</a:t>
            </a:r>
            <a:r>
              <a:rPr lang="en-US" dirty="0"/>
              <a:t> :</a:t>
            </a:r>
            <a:br>
              <a:rPr lang="en-US" dirty="0"/>
            </a:br>
            <a:r>
              <a:rPr lang="en-US" dirty="0"/>
              <a:t/>
            </a:r>
            <a:br>
              <a:rPr lang="en-US" dirty="0"/>
            </a:br>
            <a:r>
              <a:rPr lang="en-US" dirty="0"/>
              <a:t>1) </a:t>
            </a:r>
            <a:r>
              <a:rPr lang="fa-IR" dirty="0"/>
              <a:t>استفاده از طاق ها و گنبد های تیر دار</a:t>
            </a:r>
            <a:r>
              <a:rPr lang="en-US" dirty="0"/>
              <a:t/>
            </a:r>
            <a:br>
              <a:rPr lang="en-US" dirty="0"/>
            </a:br>
            <a:r>
              <a:rPr lang="en-US" dirty="0"/>
              <a:t>2) </a:t>
            </a:r>
            <a:r>
              <a:rPr lang="fa-IR" dirty="0"/>
              <a:t>احداث انواع گنبد دو پوسته</a:t>
            </a:r>
            <a:r>
              <a:rPr lang="en-US" dirty="0"/>
              <a:t/>
            </a:r>
            <a:br>
              <a:rPr lang="en-US" dirty="0"/>
            </a:br>
            <a:r>
              <a:rPr lang="en-US" dirty="0"/>
              <a:t>3) </a:t>
            </a:r>
            <a:r>
              <a:rPr lang="fa-IR" dirty="0"/>
              <a:t>احداث گنبد رک</a:t>
            </a:r>
            <a:r>
              <a:rPr lang="en-US" dirty="0"/>
              <a:t/>
            </a:r>
            <a:br>
              <a:rPr lang="en-US" dirty="0"/>
            </a:br>
            <a:r>
              <a:rPr lang="en-US" dirty="0"/>
              <a:t>4) </a:t>
            </a:r>
            <a:r>
              <a:rPr lang="fa-IR" dirty="0"/>
              <a:t>ابداع انواع گوشه سازی</a:t>
            </a:r>
            <a:r>
              <a:rPr lang="en-US" dirty="0"/>
              <a:t/>
            </a:r>
            <a:br>
              <a:rPr lang="en-US" dirty="0"/>
            </a:br>
            <a:r>
              <a:rPr lang="en-US" dirty="0"/>
              <a:t/>
            </a:r>
            <a:br>
              <a:rPr lang="en-US" dirty="0"/>
            </a:br>
            <a:r>
              <a:rPr lang="fa-IR" dirty="0" smtClean="0"/>
              <a:t>تحول </a:t>
            </a:r>
            <a:r>
              <a:rPr lang="fa-IR" dirty="0"/>
              <a:t>در تزئینات </a:t>
            </a:r>
            <a:r>
              <a:rPr lang="en-US" dirty="0"/>
              <a:t>:</a:t>
            </a:r>
            <a:br>
              <a:rPr lang="en-US" dirty="0"/>
            </a:br>
            <a:r>
              <a:rPr lang="en-US" dirty="0"/>
              <a:t/>
            </a:r>
            <a:br>
              <a:rPr lang="en-US" dirty="0"/>
            </a:br>
            <a:r>
              <a:rPr lang="en-US" dirty="0"/>
              <a:t>1) </a:t>
            </a:r>
            <a:r>
              <a:rPr lang="fa-IR" dirty="0"/>
              <a:t>استفاده از آجر پیش بر : </a:t>
            </a:r>
            <a:r>
              <a:rPr lang="fa-IR" dirty="0" err="1"/>
              <a:t>آجرهایی</a:t>
            </a:r>
            <a:r>
              <a:rPr lang="fa-IR" dirty="0"/>
              <a:t> که به فرم دلخواه ساخته شده و بعد در داخل کوره پخته می شود</a:t>
            </a:r>
            <a:r>
              <a:rPr lang="en-US" dirty="0"/>
              <a:t> .</a:t>
            </a:r>
            <a:br>
              <a:rPr lang="en-US" dirty="0"/>
            </a:br>
            <a:r>
              <a:rPr lang="en-US" dirty="0"/>
              <a:t/>
            </a:r>
            <a:br>
              <a:rPr lang="en-US" dirty="0"/>
            </a:br>
            <a:r>
              <a:rPr lang="en-US" dirty="0"/>
              <a:t>2) </a:t>
            </a:r>
            <a:r>
              <a:rPr lang="fa-IR" dirty="0"/>
              <a:t>استفاده از انواع کاشیکاری</a:t>
            </a:r>
            <a:r>
              <a:rPr lang="en-US" dirty="0"/>
              <a:t/>
            </a:r>
            <a:br>
              <a:rPr lang="en-US" dirty="0"/>
            </a:br>
            <a:r>
              <a:rPr lang="en-US" dirty="0"/>
              <a:t/>
            </a:r>
            <a:br>
              <a:rPr lang="en-US" dirty="0"/>
            </a:br>
            <a:r>
              <a:rPr lang="fa-IR" dirty="0"/>
              <a:t>الف ) کاشی کاری نگینی : استفاده محدود از کاشی در میان ردیف های آجر</a:t>
            </a:r>
            <a:r>
              <a:rPr lang="en-US" dirty="0"/>
              <a:t/>
            </a:r>
            <a:br>
              <a:rPr lang="en-US" dirty="0"/>
            </a:br>
            <a:r>
              <a:rPr lang="en-US" dirty="0"/>
              <a:t> </a:t>
            </a:r>
            <a:r>
              <a:rPr lang="fa-IR" dirty="0"/>
              <a:t>ب  ) کاشی کاری </a:t>
            </a:r>
            <a:r>
              <a:rPr lang="fa-IR" dirty="0" err="1"/>
              <a:t>معقلی</a:t>
            </a:r>
            <a:r>
              <a:rPr lang="fa-IR" dirty="0"/>
              <a:t> : گره سازی در هم کاشی و آجر</a:t>
            </a:r>
            <a:r>
              <a:rPr lang="en-US" dirty="0"/>
              <a:t/>
            </a:r>
            <a:br>
              <a:rPr lang="en-US" dirty="0"/>
            </a:br>
            <a:r>
              <a:rPr lang="en-US" dirty="0"/>
              <a:t/>
            </a:r>
            <a:br>
              <a:rPr lang="en-US" dirty="0"/>
            </a:br>
            <a:r>
              <a:rPr lang="en-US" dirty="0"/>
              <a:t>3) </a:t>
            </a:r>
            <a:r>
              <a:rPr lang="fa-IR" dirty="0"/>
              <a:t>استفاده از گچ تراشی ( رنگ + گچ ) : ایجاد سطح و بعد قرار دادن الگو و برش زدن از </a:t>
            </a:r>
            <a:r>
              <a:rPr lang="fa-IR" dirty="0" smtClean="0"/>
              <a:t>سطح</a:t>
            </a:r>
            <a:r>
              <a:rPr lang="en-US" dirty="0"/>
              <a:t/>
            </a:r>
            <a:br>
              <a:rPr lang="en-US" dirty="0"/>
            </a:br>
            <a:endParaRPr lang="en-US" dirty="0"/>
          </a:p>
        </p:txBody>
      </p:sp>
    </p:spTree>
    <p:extLst>
      <p:ext uri="{BB962C8B-B14F-4D97-AF65-F5344CB8AC3E}">
        <p14:creationId xmlns:p14="http://schemas.microsoft.com/office/powerpoint/2010/main" val="4052789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57350" y="986102"/>
            <a:ext cx="4421875" cy="4815050"/>
          </a:xfrm>
        </p:spPr>
        <p:txBody>
          <a:bodyPr>
            <a:normAutofit fontScale="77500" lnSpcReduction="20000"/>
          </a:bodyPr>
          <a:lstStyle/>
          <a:p>
            <a:pPr marL="0" indent="0" algn="r" rtl="1">
              <a:buNone/>
            </a:pPr>
            <a:r>
              <a:rPr lang="fa-IR" dirty="0"/>
              <a:t>ویژگی های کلی سبک رازی </a:t>
            </a:r>
            <a:r>
              <a:rPr lang="en-US" dirty="0"/>
              <a:t>:</a:t>
            </a:r>
            <a:br>
              <a:rPr lang="en-US" dirty="0"/>
            </a:br>
            <a:r>
              <a:rPr lang="en-US" dirty="0"/>
              <a:t/>
            </a:r>
            <a:br>
              <a:rPr lang="en-US" dirty="0"/>
            </a:br>
            <a:r>
              <a:rPr lang="en-US" b="1" dirty="0" smtClean="0"/>
              <a:t>1 </a:t>
            </a:r>
            <a:r>
              <a:rPr lang="fa-IR" b="1" dirty="0" smtClean="0"/>
              <a:t>تنوع </a:t>
            </a:r>
            <a:r>
              <a:rPr lang="fa-IR" b="1" dirty="0"/>
              <a:t>در کاربری</a:t>
            </a:r>
            <a:r>
              <a:rPr lang="en-US" dirty="0"/>
              <a:t/>
            </a:r>
            <a:br>
              <a:rPr lang="en-US" dirty="0"/>
            </a:br>
            <a:r>
              <a:rPr lang="en-US" dirty="0" smtClean="0"/>
              <a:t> 2 </a:t>
            </a:r>
            <a:r>
              <a:rPr lang="fa-IR" dirty="0" err="1" smtClean="0"/>
              <a:t>پلان</a:t>
            </a:r>
            <a:r>
              <a:rPr lang="fa-IR" dirty="0" smtClean="0"/>
              <a:t> </a:t>
            </a:r>
            <a:r>
              <a:rPr lang="fa-IR" dirty="0"/>
              <a:t>تبدیل به 4 </a:t>
            </a:r>
            <a:r>
              <a:rPr lang="fa-IR" dirty="0" err="1"/>
              <a:t>ایوانی</a:t>
            </a:r>
            <a:r>
              <a:rPr lang="fa-IR" dirty="0"/>
              <a:t> شد</a:t>
            </a:r>
            <a:r>
              <a:rPr lang="en-US" dirty="0"/>
              <a:t/>
            </a:r>
            <a:br>
              <a:rPr lang="en-US" dirty="0"/>
            </a:br>
            <a:r>
              <a:rPr lang="en-US" dirty="0"/>
              <a:t> </a:t>
            </a:r>
            <a:r>
              <a:rPr lang="en-US" dirty="0" smtClean="0"/>
              <a:t>3 </a:t>
            </a:r>
            <a:r>
              <a:rPr lang="fa-IR" dirty="0" smtClean="0"/>
              <a:t>درونگرایی</a:t>
            </a:r>
            <a:r>
              <a:rPr lang="en-US" dirty="0"/>
              <a:t/>
            </a:r>
            <a:br>
              <a:rPr lang="en-US" dirty="0"/>
            </a:br>
            <a:r>
              <a:rPr lang="en-US" dirty="0"/>
              <a:t> </a:t>
            </a:r>
            <a:r>
              <a:rPr lang="en-US" dirty="0" smtClean="0"/>
              <a:t>4 </a:t>
            </a:r>
            <a:r>
              <a:rPr lang="fa-IR" dirty="0" smtClean="0"/>
              <a:t>اتصال </a:t>
            </a:r>
            <a:r>
              <a:rPr lang="fa-IR" dirty="0"/>
              <a:t>نما به بنا</a:t>
            </a:r>
            <a:r>
              <a:rPr lang="en-US" dirty="0"/>
              <a:t/>
            </a:r>
            <a:br>
              <a:rPr lang="en-US" dirty="0"/>
            </a:br>
            <a:r>
              <a:rPr lang="en-US" dirty="0" smtClean="0"/>
              <a:t>5 </a:t>
            </a:r>
            <a:r>
              <a:rPr lang="fa-IR" dirty="0" smtClean="0"/>
              <a:t>مقیاس </a:t>
            </a:r>
            <a:r>
              <a:rPr lang="fa-IR" dirty="0"/>
              <a:t>فر انسانی</a:t>
            </a:r>
            <a:r>
              <a:rPr lang="en-US" dirty="0"/>
              <a:t/>
            </a:r>
            <a:br>
              <a:rPr lang="en-US" dirty="0"/>
            </a:br>
            <a:r>
              <a:rPr lang="en-US" dirty="0" smtClean="0"/>
              <a:t>6 </a:t>
            </a:r>
            <a:r>
              <a:rPr lang="fa-IR" dirty="0" smtClean="0"/>
              <a:t>تناسبات </a:t>
            </a:r>
            <a:r>
              <a:rPr lang="fa-IR" dirty="0"/>
              <a:t>زیبا</a:t>
            </a:r>
            <a:r>
              <a:rPr lang="en-US" dirty="0"/>
              <a:t/>
            </a:r>
            <a:br>
              <a:rPr lang="en-US" dirty="0"/>
            </a:br>
            <a:r>
              <a:rPr lang="en-US" dirty="0"/>
              <a:t/>
            </a:r>
            <a:br>
              <a:rPr lang="en-US" dirty="0"/>
            </a:br>
            <a:r>
              <a:rPr lang="en-US" dirty="0"/>
              <a:t/>
            </a:r>
            <a:br>
              <a:rPr lang="en-US" dirty="0"/>
            </a:br>
            <a:r>
              <a:rPr lang="en-US" b="1" dirty="0" smtClean="0"/>
              <a:t>3 </a:t>
            </a:r>
            <a:r>
              <a:rPr lang="fa-IR" b="1" dirty="0"/>
              <a:t>تزئینات </a:t>
            </a:r>
            <a:r>
              <a:rPr lang="fa-IR" b="1" dirty="0" smtClean="0"/>
              <a:t>آرایه</a:t>
            </a:r>
            <a:r>
              <a:rPr lang="en-US" dirty="0"/>
              <a:t/>
            </a:r>
            <a:br>
              <a:rPr lang="en-US" dirty="0"/>
            </a:br>
            <a:r>
              <a:rPr lang="en-US" dirty="0" smtClean="0"/>
              <a:t>1 </a:t>
            </a:r>
            <a:r>
              <a:rPr lang="fa-IR" dirty="0"/>
              <a:t>استفاده از انواع </a:t>
            </a:r>
            <a:r>
              <a:rPr lang="fa-IR" dirty="0" err="1"/>
              <a:t>آجرکاری</a:t>
            </a:r>
            <a:r>
              <a:rPr lang="en-US" dirty="0"/>
              <a:t/>
            </a:r>
            <a:br>
              <a:rPr lang="en-US" dirty="0"/>
            </a:br>
            <a:r>
              <a:rPr lang="en-US" dirty="0" smtClean="0"/>
              <a:t>2 </a:t>
            </a:r>
            <a:r>
              <a:rPr lang="fa-IR" dirty="0"/>
              <a:t>استفاده از آجر پیش بر</a:t>
            </a:r>
            <a:r>
              <a:rPr lang="en-US" dirty="0"/>
              <a:t/>
            </a:r>
            <a:br>
              <a:rPr lang="en-US" dirty="0"/>
            </a:br>
            <a:r>
              <a:rPr lang="en-US" dirty="0" smtClean="0"/>
              <a:t>3 </a:t>
            </a:r>
            <a:r>
              <a:rPr lang="fa-IR" dirty="0"/>
              <a:t>استفاده از انواع گچ کاری</a:t>
            </a:r>
            <a:r>
              <a:rPr lang="en-US" dirty="0"/>
              <a:t/>
            </a:r>
            <a:br>
              <a:rPr lang="en-US" dirty="0"/>
            </a:br>
            <a:r>
              <a:rPr lang="en-US" dirty="0" smtClean="0"/>
              <a:t>4</a:t>
            </a:r>
            <a:r>
              <a:rPr lang="fa-IR" dirty="0" smtClean="0"/>
              <a:t>استفاده </a:t>
            </a:r>
            <a:r>
              <a:rPr lang="fa-IR" dirty="0"/>
              <a:t>از گچ تراش</a:t>
            </a:r>
            <a:r>
              <a:rPr lang="en-US" dirty="0"/>
              <a:t/>
            </a:r>
            <a:br>
              <a:rPr lang="en-US" dirty="0"/>
            </a:br>
            <a:r>
              <a:rPr lang="en-US" dirty="0" smtClean="0"/>
              <a:t>5 </a:t>
            </a:r>
            <a:r>
              <a:rPr lang="fa-IR" dirty="0"/>
              <a:t>استفاده از آجر و کاشی</a:t>
            </a:r>
            <a:r>
              <a:rPr lang="en-US" dirty="0"/>
              <a:t/>
            </a:r>
            <a:br>
              <a:rPr lang="en-US" dirty="0"/>
            </a:br>
            <a:r>
              <a:rPr lang="en-US" dirty="0" smtClean="0"/>
              <a:t>6 </a:t>
            </a:r>
            <a:r>
              <a:rPr lang="fa-IR" dirty="0"/>
              <a:t>استفاده بجا و مختصر از انواع تزئینات</a:t>
            </a:r>
            <a:endParaRPr lang="en-US" dirty="0"/>
          </a:p>
          <a:p>
            <a:pPr marL="0" indent="0" algn="r" rtl="1">
              <a:buNone/>
            </a:pPr>
            <a:endParaRPr lang="en-US" dirty="0"/>
          </a:p>
        </p:txBody>
      </p:sp>
      <p:sp>
        <p:nvSpPr>
          <p:cNvPr id="5" name="Rectangle 4"/>
          <p:cNvSpPr/>
          <p:nvPr/>
        </p:nvSpPr>
        <p:spPr>
          <a:xfrm>
            <a:off x="658506" y="1758002"/>
            <a:ext cx="3630304" cy="2585323"/>
          </a:xfrm>
          <a:prstGeom prst="rect">
            <a:avLst/>
          </a:prstGeom>
        </p:spPr>
        <p:txBody>
          <a:bodyPr wrap="square">
            <a:spAutoFit/>
          </a:bodyPr>
          <a:lstStyle/>
          <a:p>
            <a:pPr algn="r" rtl="1"/>
            <a:r>
              <a:rPr lang="en-US" b="1" dirty="0"/>
              <a:t>2 </a:t>
            </a:r>
            <a:r>
              <a:rPr lang="fa-IR" b="1" dirty="0" err="1"/>
              <a:t>نیارش</a:t>
            </a:r>
            <a:r>
              <a:rPr lang="fa-IR" b="1" dirty="0"/>
              <a:t> سازه و مصالح</a:t>
            </a:r>
            <a:r>
              <a:rPr lang="en-US" dirty="0"/>
              <a:t/>
            </a:r>
            <a:br>
              <a:rPr lang="en-US" dirty="0"/>
            </a:br>
            <a:r>
              <a:rPr lang="en-US" dirty="0"/>
              <a:t>1 </a:t>
            </a:r>
            <a:r>
              <a:rPr lang="fa-IR" dirty="0"/>
              <a:t>استفاده از انواع پوشش سقف چادری , کلنبر , </a:t>
            </a:r>
            <a:r>
              <a:rPr lang="fa-IR" dirty="0" smtClean="0"/>
              <a:t>چهار </a:t>
            </a:r>
            <a:r>
              <a:rPr lang="fa-IR" dirty="0"/>
              <a:t>بخشی و</a:t>
            </a:r>
            <a:r>
              <a:rPr lang="en-US" dirty="0"/>
              <a:t> ... </a:t>
            </a:r>
            <a:br>
              <a:rPr lang="en-US" dirty="0"/>
            </a:br>
            <a:r>
              <a:rPr lang="en-US" dirty="0"/>
              <a:t>2 </a:t>
            </a:r>
            <a:r>
              <a:rPr lang="fa-IR" dirty="0"/>
              <a:t>استفاده از انواع طاق جناغی</a:t>
            </a:r>
            <a:r>
              <a:rPr lang="en-US" dirty="0"/>
              <a:t/>
            </a:r>
            <a:br>
              <a:rPr lang="en-US" dirty="0"/>
            </a:br>
            <a:r>
              <a:rPr lang="en-US" dirty="0"/>
              <a:t>3 </a:t>
            </a:r>
            <a:r>
              <a:rPr lang="fa-IR" dirty="0"/>
              <a:t>استفاده از انواع گنبد ( </a:t>
            </a:r>
            <a:r>
              <a:rPr lang="fa-IR" dirty="0" err="1"/>
              <a:t>ناری</a:t>
            </a:r>
            <a:r>
              <a:rPr lang="fa-IR" dirty="0"/>
              <a:t> , </a:t>
            </a:r>
            <a:r>
              <a:rPr lang="fa-IR" dirty="0" err="1"/>
              <a:t>ترکین</a:t>
            </a:r>
            <a:r>
              <a:rPr lang="fa-IR" dirty="0"/>
              <a:t> </a:t>
            </a:r>
            <a:r>
              <a:rPr lang="en-US" dirty="0"/>
              <a:t>, </a:t>
            </a:r>
            <a:r>
              <a:rPr lang="fa-IR" dirty="0" err="1"/>
              <a:t>شبدری</a:t>
            </a:r>
            <a:r>
              <a:rPr lang="fa-IR" dirty="0"/>
              <a:t> و</a:t>
            </a:r>
            <a:r>
              <a:rPr lang="en-US" dirty="0"/>
              <a:t> ... )</a:t>
            </a:r>
            <a:br>
              <a:rPr lang="en-US" dirty="0"/>
            </a:br>
            <a:r>
              <a:rPr lang="en-US" dirty="0"/>
              <a:t>4 </a:t>
            </a:r>
            <a:r>
              <a:rPr lang="fa-IR" dirty="0"/>
              <a:t>استفاده از مصالح مر </a:t>
            </a:r>
            <a:r>
              <a:rPr lang="fa-IR" dirty="0" err="1"/>
              <a:t>غوب</a:t>
            </a:r>
            <a:r>
              <a:rPr lang="en-US" dirty="0"/>
              <a:t/>
            </a:r>
            <a:br>
              <a:rPr lang="en-US" dirty="0"/>
            </a:br>
            <a:r>
              <a:rPr lang="en-US" dirty="0"/>
              <a:t>5 </a:t>
            </a:r>
            <a:r>
              <a:rPr lang="fa-IR" dirty="0"/>
              <a:t>دقت بالا در ساخت و ساز</a:t>
            </a:r>
            <a:r>
              <a:rPr lang="en-US" dirty="0"/>
              <a:t/>
            </a:r>
            <a:br>
              <a:rPr lang="en-US" dirty="0"/>
            </a:br>
            <a:r>
              <a:rPr lang="en-US" dirty="0"/>
              <a:t>6 </a:t>
            </a:r>
            <a:r>
              <a:rPr lang="fa-IR" dirty="0"/>
              <a:t>استفاده از مصالح بوم آورد</a:t>
            </a:r>
            <a:endParaRPr lang="en-US" dirty="0"/>
          </a:p>
        </p:txBody>
      </p:sp>
    </p:spTree>
    <p:extLst>
      <p:ext uri="{BB962C8B-B14F-4D97-AF65-F5344CB8AC3E}">
        <p14:creationId xmlns:p14="http://schemas.microsoft.com/office/powerpoint/2010/main" val="13144142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t>برج گنبد قابوس</a:t>
            </a:r>
            <a:endParaRPr lang="en-US" dirty="0"/>
          </a:p>
        </p:txBody>
      </p:sp>
      <p:pic>
        <p:nvPicPr>
          <p:cNvPr id="8197" name="Picture 5" descr="C:\Users\SADRA\Desktop\bad az eslamm\برج گنبد قابوس\634999856511253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371600"/>
            <a:ext cx="4038600" cy="482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12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1670" y="1214754"/>
            <a:ext cx="6172200" cy="3429000"/>
          </a:xfrm>
        </p:spPr>
        <p:txBody>
          <a:bodyPr>
            <a:normAutofit/>
          </a:bodyPr>
          <a:lstStyle/>
          <a:p>
            <a:pPr marL="48006" indent="0" algn="r" rtl="1">
              <a:buNone/>
            </a:pPr>
            <a:r>
              <a:rPr lang="fa-IR" dirty="0">
                <a:solidFill>
                  <a:schemeClr val="accent2">
                    <a:lumMod val="60000"/>
                    <a:lumOff val="40000"/>
                  </a:schemeClr>
                </a:solidFill>
              </a:rPr>
              <a:t>نیارش:</a:t>
            </a:r>
            <a:r>
              <a:rPr lang="fa-IR" sz="1800" dirty="0">
                <a:solidFill>
                  <a:schemeClr val="tx1">
                    <a:lumMod val="95000"/>
                  </a:schemeClr>
                </a:solidFill>
              </a:rPr>
              <a:t>واژه نیارش در معماری گذشته ایران بسیار بکار می رفته است.نیارش به دانش ایستایی,فن ساختمان وساختمایه(مصالح)شناسی گفته می شده است.معماران گذشته به نیارش ساختمان بسیار توجه می کردند آنرا از زیبایی جدا نمی دانستند.</a:t>
            </a:r>
          </a:p>
          <a:p>
            <a:pPr marL="48006" indent="0" algn="r" rtl="1">
              <a:buNone/>
            </a:pPr>
            <a:r>
              <a:rPr lang="fa-IR" dirty="0">
                <a:solidFill>
                  <a:schemeClr val="accent2">
                    <a:lumMod val="60000"/>
                    <a:lumOff val="40000"/>
                  </a:schemeClr>
                </a:solidFill>
              </a:rPr>
              <a:t>خودبسندگی:</a:t>
            </a:r>
            <a:r>
              <a:rPr lang="fa-IR" sz="1800" dirty="0">
                <a:solidFill>
                  <a:schemeClr val="tx1">
                    <a:lumMod val="95000"/>
                  </a:schemeClr>
                </a:solidFill>
              </a:rPr>
              <a:t>معماران ایرانی تلاش می کردند ساختمایه مورد نیاز خود را از نزدیک ترین جاها بدست آورند و چنان ساختمان می کردند که نیازمند به ساختمایه جاهای دیگر نباشدو خودبسنده باشند.بدین گونه کار ساخت با شتاب بیشتری انجام داده می شده و ساختمان با طبیعت پیرامون خود سازوارتر در می آمده است و هنگام نوسازی آن نیز همیشه ساختمایه آن در دسترس بوده است.</a:t>
            </a:r>
            <a:endParaRPr lang="fa-IR" dirty="0">
              <a:solidFill>
                <a:schemeClr val="accent2">
                  <a:lumMod val="60000"/>
                  <a:lumOff val="40000"/>
                </a:schemeClr>
              </a:solidFill>
            </a:endParaRPr>
          </a:p>
        </p:txBody>
      </p:sp>
    </p:spTree>
    <p:extLst>
      <p:ext uri="{BB962C8B-B14F-4D97-AF65-F5344CB8AC3E}">
        <p14:creationId xmlns:p14="http://schemas.microsoft.com/office/powerpoint/2010/main" val="1278227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Users\SADRA\Desktop\bad az eslamm\برج گنبد قابوس\1a62e08ffc1d95fb09ace9f1c93257bb_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838200"/>
            <a:ext cx="6824842" cy="513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4827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SADRA\Desktop\bad az eslamm\برج گنبد قابوس\6349998564753516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6800" y="381001"/>
            <a:ext cx="4041665" cy="6477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
            <a:ext cx="4168929"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7324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t>برج های دو قلوی خاقان</a:t>
            </a:r>
            <a:endParaRPr lang="en-US" dirty="0"/>
          </a:p>
        </p:txBody>
      </p:sp>
      <p:pic>
        <p:nvPicPr>
          <p:cNvPr id="11266" name="Picture 2" descr="C:\Users\SADRA\Desktop\bad az eslamm\برج های خراقان\250422_7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0200"/>
            <a:ext cx="7467600" cy="439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6758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SADRA\Desktop\bad az eslamm\برج های خراقان\Copy of DSC0104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2" y="1481138"/>
            <a:ext cx="6034616"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37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Users\SADRA\Desktop\bad az eslamm\برج های خراقان\60728e78-fa4f-4244-b3c9-672e0c7b7e3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0985" y="1481138"/>
            <a:ext cx="6682030"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6675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SADRA\Desktop\bad az eslamm\برج های خراقان\583c7668-14fb-49f5-a76e-0ea6d6dc988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8014" y="1481138"/>
            <a:ext cx="5747971"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9273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1275" y="1481138"/>
            <a:ext cx="4881449"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16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t>سبک </a:t>
            </a:r>
            <a:r>
              <a:rPr lang="fa-IR" b="1" dirty="0" smtClean="0"/>
              <a:t>آذری</a:t>
            </a:r>
            <a:endParaRPr lang="en-US" dirty="0"/>
          </a:p>
        </p:txBody>
      </p:sp>
      <p:sp>
        <p:nvSpPr>
          <p:cNvPr id="3" name="Content Placeholder 2"/>
          <p:cNvSpPr>
            <a:spLocks noGrp="1"/>
          </p:cNvSpPr>
          <p:nvPr>
            <p:ph idx="1"/>
          </p:nvPr>
        </p:nvSpPr>
        <p:spPr>
          <a:xfrm>
            <a:off x="628650" y="1968053"/>
            <a:ext cx="7886700" cy="3521920"/>
          </a:xfrm>
        </p:spPr>
        <p:txBody>
          <a:bodyPr>
            <a:normAutofit fontScale="85000" lnSpcReduction="20000"/>
          </a:bodyPr>
          <a:lstStyle/>
          <a:p>
            <a:pPr marL="0" indent="0" algn="r" rtl="1">
              <a:buNone/>
            </a:pPr>
            <a:r>
              <a:rPr lang="fa-IR" dirty="0"/>
              <a:t>با ورود مغولان (ایلخانی) این شیوه معماری آغاز گردید و تا زمان صفویه ادامه داشته است. چون اولین بناها </a:t>
            </a:r>
            <a:r>
              <a:rPr lang="fa-IR" dirty="0" err="1"/>
              <a:t>درتبریز</a:t>
            </a:r>
            <a:r>
              <a:rPr lang="fa-IR" dirty="0"/>
              <a:t> احداث گردید به سبک آذری معروف است. </a:t>
            </a:r>
            <a:r>
              <a:rPr lang="fa-IR" dirty="0" err="1"/>
              <a:t>دوره‌ی</a:t>
            </a:r>
            <a:r>
              <a:rPr lang="fa-IR" dirty="0"/>
              <a:t> حکومت غازان خان را آغاز سبک آذری </a:t>
            </a:r>
            <a:r>
              <a:rPr lang="fa-IR" dirty="0" err="1"/>
              <a:t>می‌دانند</a:t>
            </a:r>
            <a:r>
              <a:rPr lang="en-US" dirty="0"/>
              <a:t>.</a:t>
            </a:r>
          </a:p>
          <a:p>
            <a:pPr marL="0" indent="0" algn="r" rtl="1">
              <a:buNone/>
            </a:pPr>
            <a:r>
              <a:rPr lang="fa-IR" dirty="0"/>
              <a:t>سبک آذری خود به دو شیوه قابل تفکیک </a:t>
            </a:r>
            <a:r>
              <a:rPr lang="fa-IR" dirty="0" err="1"/>
              <a:t>می‌باشد</a:t>
            </a:r>
            <a:r>
              <a:rPr lang="en-US" dirty="0"/>
              <a:t>:</a:t>
            </a:r>
          </a:p>
          <a:p>
            <a:pPr marL="0" indent="0" algn="r" rtl="1">
              <a:buNone/>
            </a:pPr>
            <a:r>
              <a:rPr lang="fa-IR" dirty="0"/>
              <a:t>الف: شیوه ی اول سبک آذری مربوط به </a:t>
            </a:r>
            <a:r>
              <a:rPr lang="fa-IR" dirty="0" err="1"/>
              <a:t>دوره‌ی</a:t>
            </a:r>
            <a:r>
              <a:rPr lang="fa-IR" dirty="0"/>
              <a:t> ایلخانی به مرکزیت تبریز با </a:t>
            </a:r>
            <a:r>
              <a:rPr lang="fa-IR" dirty="0" err="1"/>
              <a:t>ویژگی‌های</a:t>
            </a:r>
            <a:r>
              <a:rPr lang="fa-IR" dirty="0"/>
              <a:t> زیر</a:t>
            </a:r>
            <a:r>
              <a:rPr lang="en-US" dirty="0"/>
              <a:t>:</a:t>
            </a:r>
          </a:p>
          <a:p>
            <a:pPr marL="0" indent="0" algn="r" rtl="1">
              <a:buNone/>
            </a:pPr>
            <a:r>
              <a:rPr lang="fa-IR" dirty="0"/>
              <a:t>۱ -ساخت بناهای سترگ و عظیم</a:t>
            </a:r>
            <a:r>
              <a:rPr lang="en-US" dirty="0"/>
              <a:t/>
            </a:r>
            <a:br>
              <a:rPr lang="en-US" dirty="0"/>
            </a:br>
            <a:r>
              <a:rPr lang="fa-IR" dirty="0"/>
              <a:t>۲ -توجه به تناسبات عمودی بنا</a:t>
            </a:r>
            <a:r>
              <a:rPr lang="en-US" dirty="0"/>
              <a:t/>
            </a:r>
            <a:br>
              <a:rPr lang="en-US" dirty="0"/>
            </a:br>
            <a:r>
              <a:rPr lang="fa-IR" dirty="0"/>
              <a:t>۳ -ساخت ایوان با </a:t>
            </a:r>
            <a:r>
              <a:rPr lang="fa-IR" dirty="0" err="1"/>
              <a:t>پلان</a:t>
            </a:r>
            <a:r>
              <a:rPr lang="fa-IR" dirty="0"/>
              <a:t> مستطیل شکل</a:t>
            </a:r>
            <a:r>
              <a:rPr lang="en-US" dirty="0"/>
              <a:t/>
            </a:r>
            <a:br>
              <a:rPr lang="en-US" dirty="0"/>
            </a:br>
            <a:r>
              <a:rPr lang="fa-IR" dirty="0"/>
              <a:t>-۴ تنوع در ایوان سازی</a:t>
            </a:r>
            <a:r>
              <a:rPr lang="en-US" dirty="0"/>
              <a:t/>
            </a:r>
            <a:br>
              <a:rPr lang="en-US" dirty="0"/>
            </a:br>
            <a:r>
              <a:rPr lang="fa-IR" dirty="0"/>
              <a:t>-۵ استفاده از </a:t>
            </a:r>
            <a:r>
              <a:rPr lang="fa-IR" dirty="0" err="1"/>
              <a:t>تزئیناتی</a:t>
            </a:r>
            <a:r>
              <a:rPr lang="fa-IR" dirty="0"/>
              <a:t> چون </a:t>
            </a:r>
            <a:r>
              <a:rPr lang="fa-IR" dirty="0" err="1"/>
              <a:t>گچ‌بری</a:t>
            </a:r>
            <a:r>
              <a:rPr lang="fa-IR" dirty="0"/>
              <a:t>، کاشی زرین فام و کاشی نقش برجسته</a:t>
            </a:r>
            <a:r>
              <a:rPr lang="en-US" dirty="0"/>
              <a:t>.</a:t>
            </a:r>
          </a:p>
          <a:p>
            <a:pPr marL="0" indent="0" algn="r">
              <a:buNone/>
            </a:pPr>
            <a:endParaRPr lang="en-US" dirty="0"/>
          </a:p>
        </p:txBody>
      </p:sp>
    </p:spTree>
    <p:extLst>
      <p:ext uri="{BB962C8B-B14F-4D97-AF65-F5344CB8AC3E}">
        <p14:creationId xmlns:p14="http://schemas.microsoft.com/office/powerpoint/2010/main" val="3436061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t>سبک </a:t>
            </a:r>
            <a:r>
              <a:rPr lang="fa-IR" b="1" dirty="0" smtClean="0"/>
              <a:t>آذری</a:t>
            </a:r>
            <a:endParaRPr lang="en-US" dirty="0"/>
          </a:p>
        </p:txBody>
      </p:sp>
      <p:sp>
        <p:nvSpPr>
          <p:cNvPr id="3" name="Content Placeholder 2"/>
          <p:cNvSpPr>
            <a:spLocks noGrp="1"/>
          </p:cNvSpPr>
          <p:nvPr>
            <p:ph idx="1"/>
          </p:nvPr>
        </p:nvSpPr>
        <p:spPr>
          <a:xfrm>
            <a:off x="628650" y="1968053"/>
            <a:ext cx="7886700" cy="3521920"/>
          </a:xfrm>
        </p:spPr>
        <p:txBody>
          <a:bodyPr>
            <a:normAutofit fontScale="92500" lnSpcReduction="10000"/>
          </a:bodyPr>
          <a:lstStyle/>
          <a:p>
            <a:pPr marL="0" indent="0" algn="r" rtl="1">
              <a:buNone/>
            </a:pPr>
            <a:r>
              <a:rPr lang="fa-IR" dirty="0" smtClean="0"/>
              <a:t>ب</a:t>
            </a:r>
            <a:r>
              <a:rPr lang="fa-IR" dirty="0"/>
              <a:t>: شیوه ی دوم سبک آذری مربوط به دوره‌ی تیموری به مرکزیت سمرقند با ویژگی‌های زیر</a:t>
            </a:r>
            <a:r>
              <a:rPr lang="en-US" dirty="0"/>
              <a:t>:</a:t>
            </a:r>
          </a:p>
          <a:p>
            <a:pPr marL="0" indent="0" algn="r" rtl="1">
              <a:buNone/>
            </a:pPr>
            <a:r>
              <a:rPr lang="fa-IR" dirty="0"/>
              <a:t>۱ -ساخت ساقه (گلوگاه) بین فضای گنبد و گنبد خانه</a:t>
            </a:r>
            <a:r>
              <a:rPr lang="en-US" dirty="0"/>
              <a:t>.</a:t>
            </a:r>
            <a:br>
              <a:rPr lang="en-US" dirty="0"/>
            </a:br>
            <a:r>
              <a:rPr lang="fa-IR" dirty="0"/>
              <a:t>۲ -ایجاد سطوح ناصاف در تمامی بنا</a:t>
            </a:r>
            <a:r>
              <a:rPr lang="en-US" dirty="0"/>
              <a:t>.</a:t>
            </a:r>
            <a:br>
              <a:rPr lang="en-US" dirty="0"/>
            </a:br>
            <a:r>
              <a:rPr lang="fa-IR" dirty="0"/>
              <a:t>-۳ استفاده از تزئینات کاشی معرق (</a:t>
            </a:r>
            <a:r>
              <a:rPr lang="fa-IR" dirty="0" err="1"/>
              <a:t>موزاییک</a:t>
            </a:r>
            <a:r>
              <a:rPr lang="fa-IR" dirty="0"/>
              <a:t> کاری</a:t>
            </a:r>
            <a:r>
              <a:rPr lang="en-US" dirty="0"/>
              <a:t>)</a:t>
            </a:r>
          </a:p>
          <a:p>
            <a:pPr marL="0" indent="0" algn="r" rtl="1">
              <a:buNone/>
            </a:pPr>
            <a:r>
              <a:rPr lang="fa-IR" dirty="0"/>
              <a:t>دوره‌ی تیموری اوج معماری سبک آذری می‌باشد</a:t>
            </a:r>
            <a:r>
              <a:rPr lang="en-US" dirty="0" smtClean="0"/>
              <a:t>.</a:t>
            </a:r>
            <a:endParaRPr lang="fa-IR" dirty="0" smtClean="0"/>
          </a:p>
          <a:p>
            <a:pPr marL="0" indent="0" algn="r" rtl="1">
              <a:buNone/>
            </a:pPr>
            <a:r>
              <a:rPr lang="fa-IR" sz="2800" dirty="0"/>
              <a:t>گنبد علیشاه_مسجد علیشاه تبریز_مسجد جامع ورامین_مسجد جامع یزد_مسجد گوهرشاد_مسجد امیر چخماق یزد_مسجد بی بی خانوم سمرقند_مسجد کبود تبریز بناهایی به سبک معماری اذری هستند</a:t>
            </a:r>
          </a:p>
          <a:p>
            <a:pPr marL="0" indent="0" algn="r" rtl="1">
              <a:buNone/>
            </a:pPr>
            <a:endParaRPr lang="en-US" dirty="0"/>
          </a:p>
          <a:p>
            <a:pPr marL="0" indent="0" algn="r">
              <a:buNone/>
            </a:pPr>
            <a:endParaRPr lang="en-US" dirty="0"/>
          </a:p>
        </p:txBody>
      </p:sp>
    </p:spTree>
    <p:extLst>
      <p:ext uri="{BB962C8B-B14F-4D97-AF65-F5344CB8AC3E}">
        <p14:creationId xmlns:p14="http://schemas.microsoft.com/office/powerpoint/2010/main" val="14063365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SADRA\Desktop\bad az eslamm\گنبد سلطانیه\IMG_452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990600"/>
            <a:ext cx="4800599" cy="501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3965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9652" y="1322766"/>
            <a:ext cx="6172200" cy="3429000"/>
          </a:xfrm>
        </p:spPr>
        <p:txBody>
          <a:bodyPr>
            <a:normAutofit/>
          </a:bodyPr>
          <a:lstStyle/>
          <a:p>
            <a:pPr marL="48006" indent="0">
              <a:buNone/>
            </a:pPr>
            <a:r>
              <a:rPr lang="fa-IR" dirty="0">
                <a:solidFill>
                  <a:schemeClr val="accent2">
                    <a:lumMod val="60000"/>
                    <a:lumOff val="40000"/>
                  </a:schemeClr>
                </a:solidFill>
              </a:rPr>
              <a:t>درونگرایی:</a:t>
            </a:r>
            <a:r>
              <a:rPr lang="fa-IR" sz="1800" dirty="0">
                <a:solidFill>
                  <a:schemeClr val="tx1">
                    <a:lumMod val="95000"/>
                  </a:schemeClr>
                </a:solidFill>
              </a:rPr>
              <a:t>اصولا در ساماندهی اندام های گوناگون ساختمان و بویژه خانه های سنتی,باورهای مردم,بسیار کارساز بوده است.یکی از باورهای مردم ایران ارزش نهادن به زندگی شخصی وحرمت آن و نیز عزت نفس ایرانیان بوده که این امر بگونه ای معماری ایران را درونگرا ساخته است.معماری ایرانی با ساماندهی اندامهای ساختمان در گرداگرد یک یا چند میانسرا,ساختمان را از جهان بیرون جدا می کردند و تنها یک هشتی این دو را به هم پیوند می داد.</a:t>
            </a:r>
          </a:p>
        </p:txBody>
      </p:sp>
    </p:spTree>
    <p:extLst>
      <p:ext uri="{BB962C8B-B14F-4D97-AF65-F5344CB8AC3E}">
        <p14:creationId xmlns:p14="http://schemas.microsoft.com/office/powerpoint/2010/main" val="2724897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SADRA\Desktop\bad az eslamm\گنبد سلطانیه\IMG_457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86005" y="1147795"/>
            <a:ext cx="6059552"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5410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SADRA\Desktop\bad az eslamm\گنبد سلطانیه\IMG_455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2224" y="1481138"/>
            <a:ext cx="6059552"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1479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ADRA\Desktop\bad az eslamm\گنبد سلطانیه\IMG_457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2224" y="1481138"/>
            <a:ext cx="6059552" cy="452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218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t>مسجد جامع یزد</a:t>
            </a:r>
            <a:endParaRPr lang="en-US" dirty="0"/>
          </a:p>
        </p:txBody>
      </p:sp>
      <p:pic>
        <p:nvPicPr>
          <p:cNvPr id="13314" name="Picture 2" descr="C:\Users\SADRA\Desktop\bad az eslamm\مسجد یزد\Jame-mosque-of-Yaz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295400"/>
            <a:ext cx="5105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106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SADRA\Desktop\bad az eslamm\مسجد یزد\1_IRANSHAHR-233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05400" y="2133600"/>
            <a:ext cx="3763844" cy="2847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SADRA\Desktop\bad az eslamm\مسجد یزد\yazd_great_friday_mosque_3d_tri_dimensional_projec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409" y="1981200"/>
            <a:ext cx="4998413"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7703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SADRA\Desktop\bad az eslamm\مسجد یزد\kabir20jamme20mosque20220208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610519"/>
            <a:ext cx="70866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8511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t>مسجد کبود تبریز</a:t>
            </a:r>
            <a:endParaRPr lang="en-US" dirty="0"/>
          </a:p>
        </p:txBody>
      </p:sp>
      <p:pic>
        <p:nvPicPr>
          <p:cNvPr id="14338" name="Picture 2" descr="C:\Users\SADRA\Desktop\bad az eslamm\مسجد کبود تبریز\Blue_Mosque_of_Tabri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295400"/>
            <a:ext cx="3352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SADRA\Desktop\bad az eslamm\مسجد کبود تبریز\PIC_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31976"/>
            <a:ext cx="4286250" cy="4224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504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SADRA\Desktop\bad az eslamm\مسجد کبود تبریز\955984_38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3246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3095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lgn="r" rtl="1"/>
            <a:r>
              <a:rPr lang="fa-IR" sz="2800" dirty="0"/>
              <a:t>این سبک کمی پیش از روی کار امدن صفویان از زمان قره </a:t>
            </a:r>
            <a:endParaRPr lang="fa-IR" sz="2800" dirty="0" smtClean="0"/>
          </a:p>
          <a:p>
            <a:pPr algn="r" rtl="1"/>
            <a:r>
              <a:rPr lang="fa-IR" sz="2800" dirty="0" smtClean="0"/>
              <a:t>قویونوی </a:t>
            </a:r>
            <a:r>
              <a:rPr lang="fa-IR" sz="2800" dirty="0"/>
              <a:t>ها اغاز شده و در پایان روزگار محمد شاه قاچار  </a:t>
            </a:r>
            <a:r>
              <a:rPr lang="fa-IR" sz="2800" dirty="0" smtClean="0"/>
              <a:t>دوره</a:t>
            </a:r>
          </a:p>
          <a:p>
            <a:pPr algn="r" rtl="1"/>
            <a:r>
              <a:rPr lang="fa-IR" sz="2800" dirty="0" smtClean="0"/>
              <a:t> </a:t>
            </a:r>
            <a:r>
              <a:rPr lang="fa-IR" sz="2800" dirty="0"/>
              <a:t>نخست ان به پایان میرسد و در زمان زندیان دنبال شهر ولی </a:t>
            </a:r>
            <a:endParaRPr lang="fa-IR" sz="2800" dirty="0" smtClean="0"/>
          </a:p>
          <a:p>
            <a:pPr algn="r" rtl="1"/>
            <a:r>
              <a:rPr lang="fa-IR" sz="2800" dirty="0" smtClean="0"/>
              <a:t>انحطاط </a:t>
            </a:r>
            <a:r>
              <a:rPr lang="fa-IR" sz="2800" dirty="0"/>
              <a:t>کامل ان در زمان محمد شاه اغاز و در دگرگونی های </a:t>
            </a:r>
            <a:endParaRPr lang="fa-IR" sz="2800" dirty="0" smtClean="0"/>
          </a:p>
          <a:p>
            <a:pPr algn="r" rtl="1"/>
            <a:r>
              <a:rPr lang="fa-IR" sz="2800" dirty="0" smtClean="0"/>
              <a:t>معماری </a:t>
            </a:r>
            <a:r>
              <a:rPr lang="fa-IR" sz="2800" dirty="0"/>
              <a:t>تهران و شهر های نزدیک به ان اشکار شد.از ان پس </a:t>
            </a:r>
            <a:endParaRPr lang="fa-IR" sz="2800" dirty="0" smtClean="0"/>
          </a:p>
          <a:p>
            <a:pPr algn="r" rtl="1"/>
            <a:r>
              <a:rPr lang="fa-IR" sz="2800" dirty="0" smtClean="0"/>
              <a:t>دیگر </a:t>
            </a:r>
            <a:r>
              <a:rPr lang="fa-IR" sz="2800" dirty="0"/>
              <a:t>شیوه ای جانشین شیوه اصفهانی شد</a:t>
            </a:r>
            <a:r>
              <a:rPr lang="fa-IR" sz="2800" dirty="0" smtClean="0"/>
              <a:t>.</a:t>
            </a:r>
          </a:p>
          <a:p>
            <a:pPr algn="r" rtl="1"/>
            <a:r>
              <a:rPr lang="fa-IR" sz="2800" dirty="0" smtClean="0"/>
              <a:t> </a:t>
            </a:r>
            <a:r>
              <a:rPr lang="fa-IR" sz="2800" dirty="0"/>
              <a:t>مسجد امام اصفهان_مسجد شیخ لطف ا..._مدرسه خان شیراز_مجموعه گنجعلی خان کرمان_کاخ چهلستون_8 بهشت_مدرسه چهار باغ اصفهان_مدرسه امام کاشان_مدرسه اغا بزرگ کاشان از نمونه های این شیوه معماری به شمار میروند.خاستگاه ان شیوه اصفهان نبوده ولی در اصفهان رشد کرده و بهترین نمونه ی ان در این شهر ساخته شده است</a:t>
            </a:r>
            <a:endParaRPr lang="en-US" sz="2800" dirty="0"/>
          </a:p>
        </p:txBody>
      </p:sp>
      <p:sp>
        <p:nvSpPr>
          <p:cNvPr id="3" name="Title 2"/>
          <p:cNvSpPr>
            <a:spLocks noGrp="1"/>
          </p:cNvSpPr>
          <p:nvPr>
            <p:ph type="title"/>
          </p:nvPr>
        </p:nvSpPr>
        <p:spPr/>
        <p:txBody>
          <a:bodyPr/>
          <a:lstStyle/>
          <a:p>
            <a:pPr algn="ctr"/>
            <a:r>
              <a:rPr lang="fa-IR" dirty="0" smtClean="0"/>
              <a:t>سبک اصفهانی</a:t>
            </a:r>
            <a:endParaRPr lang="en-US" dirty="0"/>
          </a:p>
        </p:txBody>
      </p:sp>
    </p:spTree>
    <p:extLst>
      <p:ext uri="{BB962C8B-B14F-4D97-AF65-F5344CB8AC3E}">
        <p14:creationId xmlns:p14="http://schemas.microsoft.com/office/powerpoint/2010/main" val="31725184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r" rtl="1"/>
            <a:r>
              <a:rPr lang="fa-IR" dirty="0"/>
              <a:t>:ساده شدن طرح ها:در شیوی اذری هندسه پیچیده به کار گرفته میشود ولی در شیوه اصفهانی هندسه ساده در شکل ها و خط های شکسته بیشتر به کار </a:t>
            </a:r>
            <a:r>
              <a:rPr lang="fa-IR" dirty="0" smtClean="0"/>
              <a:t>رفته</a:t>
            </a:r>
          </a:p>
          <a:p>
            <a:pPr algn="r" rtl="1"/>
            <a:r>
              <a:rPr lang="fa-IR" dirty="0"/>
              <a:t/>
            </a:r>
            <a:br>
              <a:rPr lang="fa-IR" dirty="0"/>
            </a:br>
            <a:r>
              <a:rPr lang="fa-IR" dirty="0"/>
              <a:t>2:بهر گیری از اندام ها و اندازه های یکسان در ساختمان و</a:t>
            </a:r>
            <a:r>
              <a:rPr lang="fa-IR" dirty="0" smtClean="0"/>
              <a:t>..</a:t>
            </a:r>
          </a:p>
          <a:p>
            <a:pPr algn="r" rtl="1"/>
            <a:r>
              <a:rPr lang="fa-IR" dirty="0"/>
              <a:t/>
            </a:r>
            <a:br>
              <a:rPr lang="fa-IR" dirty="0"/>
            </a:br>
            <a:r>
              <a:rPr lang="fa-IR" dirty="0"/>
              <a:t>3: استفاده از گونه های مختلف تاق و گنبد</a:t>
            </a:r>
            <a:endParaRPr lang="en-US" dirty="0"/>
          </a:p>
        </p:txBody>
      </p:sp>
      <p:sp>
        <p:nvSpPr>
          <p:cNvPr id="3" name="Title 2"/>
          <p:cNvSpPr>
            <a:spLocks noGrp="1"/>
          </p:cNvSpPr>
          <p:nvPr>
            <p:ph type="title"/>
          </p:nvPr>
        </p:nvSpPr>
        <p:spPr/>
        <p:txBody>
          <a:bodyPr/>
          <a:lstStyle/>
          <a:p>
            <a:pPr algn="ctr"/>
            <a:r>
              <a:rPr lang="fa-IR" dirty="0">
                <a:effectLst/>
              </a:rPr>
              <a:t>مهمترین ویژگی </a:t>
            </a:r>
            <a:r>
              <a:rPr lang="fa-IR" dirty="0" smtClean="0">
                <a:effectLst/>
              </a:rPr>
              <a:t>های </a:t>
            </a:r>
            <a:r>
              <a:rPr lang="fa-IR" dirty="0">
                <a:effectLst/>
              </a:rPr>
              <a:t>این شیوه ها </a:t>
            </a:r>
            <a:endParaRPr lang="en-US" dirty="0"/>
          </a:p>
        </p:txBody>
      </p:sp>
    </p:spTree>
    <p:extLst>
      <p:ext uri="{BB962C8B-B14F-4D97-AF65-F5344CB8AC3E}">
        <p14:creationId xmlns:p14="http://schemas.microsoft.com/office/powerpoint/2010/main" val="23448245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632826"/>
            <a:ext cx="8229600" cy="4525963"/>
          </a:xfrm>
        </p:spPr>
        <p:txBody>
          <a:bodyPr>
            <a:normAutofit/>
          </a:bodyPr>
          <a:lstStyle/>
          <a:p>
            <a:pPr algn="ctr"/>
            <a:r>
              <a:rPr lang="fa-IR" sz="3600" dirty="0"/>
              <a:t>و در این طبقه بندی 4 شیوه ی خراسانی </a:t>
            </a:r>
            <a:r>
              <a:rPr lang="fa-IR" sz="3600" dirty="0" smtClean="0"/>
              <a:t>رازی </a:t>
            </a:r>
            <a:r>
              <a:rPr lang="fa-IR" sz="3600" dirty="0"/>
              <a:t>اذری اصفهانی از شیوه های دوران اسلامی هستند و به دنبال دگرگونی های پس از امدن اسلام به ایران پدیدار شدند</a:t>
            </a:r>
            <a:endParaRPr lang="en-US" sz="3600" dirty="0"/>
          </a:p>
        </p:txBody>
      </p:sp>
      <p:pic>
        <p:nvPicPr>
          <p:cNvPr id="3074" name="Picture 2" descr="C:\Users\SADRA\Desktop\bad az eslamm\برج های خراقان\250422_7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0"/>
            <a:ext cx="6477000" cy="295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160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t>سبک اصفهانی</a:t>
            </a:r>
            <a:endParaRPr lang="en-US" dirty="0"/>
          </a:p>
        </p:txBody>
      </p:sp>
      <p:sp>
        <p:nvSpPr>
          <p:cNvPr id="3" name="Content Placeholder 2"/>
          <p:cNvSpPr>
            <a:spLocks noGrp="1"/>
          </p:cNvSpPr>
          <p:nvPr>
            <p:ph idx="1"/>
          </p:nvPr>
        </p:nvSpPr>
        <p:spPr/>
        <p:txBody>
          <a:bodyPr/>
          <a:lstStyle/>
          <a:p>
            <a:pPr marL="0" indent="0" algn="r" rtl="1">
              <a:buNone/>
            </a:pPr>
            <a:r>
              <a:rPr lang="fa-IR" dirty="0"/>
              <a:t>به شیوه ی معماری </a:t>
            </a:r>
            <a:r>
              <a:rPr lang="fa-IR" dirty="0" err="1"/>
              <a:t>دوره‌ی</a:t>
            </a:r>
            <a:r>
              <a:rPr lang="fa-IR" dirty="0"/>
              <a:t> صفویه، سبک اصفهانی اطلاق می شود. چون اولین بنادر شهرهای اصفهان ساخته شده و به سبک اصفهانی معروف است. </a:t>
            </a:r>
            <a:r>
              <a:rPr lang="fa-IR" dirty="0" err="1"/>
              <a:t>دوره‌ی</a:t>
            </a:r>
            <a:r>
              <a:rPr lang="fa-IR" dirty="0"/>
              <a:t> حکومت شاه عباس را عصر طلایی سبک اصفهانی </a:t>
            </a:r>
            <a:r>
              <a:rPr lang="fa-IR" dirty="0" err="1"/>
              <a:t>می‌دانند</a:t>
            </a:r>
            <a:r>
              <a:rPr lang="en-US" dirty="0"/>
              <a:t>.</a:t>
            </a:r>
          </a:p>
          <a:p>
            <a:pPr marL="0" indent="0" algn="r" rtl="1">
              <a:buNone/>
            </a:pPr>
            <a:r>
              <a:rPr lang="fa-IR" dirty="0"/>
              <a:t>ویژگی های سبک اصفهانی </a:t>
            </a:r>
            <a:r>
              <a:rPr lang="fa-IR" dirty="0" err="1" smtClean="0"/>
              <a:t>تزئینی‌ترین</a:t>
            </a:r>
            <a:r>
              <a:rPr lang="fa-IR" dirty="0" smtClean="0"/>
              <a:t> </a:t>
            </a:r>
            <a:r>
              <a:rPr lang="fa-IR" dirty="0"/>
              <a:t>سبک معماری </a:t>
            </a:r>
            <a:r>
              <a:rPr lang="fa-IR" dirty="0" smtClean="0"/>
              <a:t>ایرانی</a:t>
            </a:r>
            <a:endParaRPr lang="en-US" dirty="0" smtClean="0"/>
          </a:p>
          <a:p>
            <a:pPr marL="0" indent="0" algn="r" rtl="1">
              <a:buNone/>
            </a:pPr>
            <a:r>
              <a:rPr lang="fa-IR" dirty="0" smtClean="0"/>
              <a:t>۱-پلان مستطیل شکل و چند ضلعی ساده</a:t>
            </a:r>
            <a:r>
              <a:rPr lang="en-US" dirty="0" smtClean="0"/>
              <a:t/>
            </a:r>
            <a:br>
              <a:rPr lang="en-US" dirty="0" smtClean="0"/>
            </a:br>
            <a:r>
              <a:rPr lang="fa-IR" dirty="0" smtClean="0"/>
              <a:t>۲-پلان </a:t>
            </a:r>
            <a:r>
              <a:rPr lang="fa-IR" dirty="0" err="1" smtClean="0"/>
              <a:t>ایوانی</a:t>
            </a:r>
            <a:r>
              <a:rPr lang="en-US" dirty="0" smtClean="0"/>
              <a:t/>
            </a:r>
            <a:br>
              <a:rPr lang="en-US" dirty="0" smtClean="0"/>
            </a:br>
            <a:r>
              <a:rPr lang="fa-IR" dirty="0" smtClean="0"/>
              <a:t>۳ -مصالح مرغوب و بادوام</a:t>
            </a:r>
            <a:r>
              <a:rPr lang="en-US" dirty="0" smtClean="0"/>
              <a:t/>
            </a:r>
            <a:br>
              <a:rPr lang="en-US" dirty="0" smtClean="0"/>
            </a:br>
            <a:r>
              <a:rPr lang="fa-IR" dirty="0" smtClean="0"/>
              <a:t>-۴ در تزئینات بناها از کاشی خشتی، </a:t>
            </a:r>
            <a:r>
              <a:rPr lang="fa-IR" dirty="0" err="1" smtClean="0"/>
              <a:t>هفت‌رنگ</a:t>
            </a:r>
            <a:r>
              <a:rPr lang="fa-IR" dirty="0" smtClean="0"/>
              <a:t>، مقرنس کاری، </a:t>
            </a:r>
            <a:r>
              <a:rPr lang="fa-IR" dirty="0" err="1" smtClean="0"/>
              <a:t>یزدی‌بندی</a:t>
            </a:r>
            <a:r>
              <a:rPr lang="fa-IR" dirty="0" smtClean="0"/>
              <a:t>، </a:t>
            </a:r>
            <a:r>
              <a:rPr lang="fa-IR" dirty="0" err="1" smtClean="0"/>
              <a:t>کاربندی</a:t>
            </a:r>
            <a:r>
              <a:rPr lang="fa-IR" dirty="0" smtClean="0"/>
              <a:t> یا </a:t>
            </a:r>
            <a:r>
              <a:rPr lang="fa-IR" dirty="0" err="1" smtClean="0"/>
              <a:t>رسمی‌بندی</a:t>
            </a:r>
            <a:r>
              <a:rPr lang="fa-IR" dirty="0" smtClean="0"/>
              <a:t> استفاده شده است</a:t>
            </a:r>
            <a:r>
              <a:rPr lang="en-US" dirty="0" smtClean="0"/>
              <a:t>.</a:t>
            </a:r>
          </a:p>
          <a:p>
            <a:pPr marL="0" indent="0" algn="r">
              <a:buNone/>
            </a:pPr>
            <a:endParaRPr lang="en-US" dirty="0"/>
          </a:p>
        </p:txBody>
      </p:sp>
    </p:spTree>
    <p:extLst>
      <p:ext uri="{BB962C8B-B14F-4D97-AF65-F5344CB8AC3E}">
        <p14:creationId xmlns:p14="http://schemas.microsoft.com/office/powerpoint/2010/main" val="37043572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t>چهل ستون</a:t>
            </a:r>
            <a:endParaRPr lang="en-US" dirty="0"/>
          </a:p>
        </p:txBody>
      </p:sp>
      <p:pic>
        <p:nvPicPr>
          <p:cNvPr id="15362" name="Picture 2" descr="C:\Users\SADRA\Desktop\bad az eslamm\چهل ستون\284985_3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295400"/>
            <a:ext cx="597769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9372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SADRA\Desktop\bad az eslamm\چهل ستون\093359294-chehelsooton1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6745816" cy="505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4294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SADRA\Desktop\bad az eslamm\چهل ستون\249711_22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38100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SADRA\Desktop\bad az eslamm\چهل ستون\esfahan-chehelsoton-plac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244" y="914400"/>
            <a:ext cx="3546985"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757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r"/>
            <a:r>
              <a:rPr lang="fa-IR" dirty="0" smtClean="0"/>
              <a:t>مدرسه چهار باغ اصفهان</a:t>
            </a:r>
            <a:endParaRPr lang="en-US" dirty="0"/>
          </a:p>
        </p:txBody>
      </p:sp>
      <p:pic>
        <p:nvPicPr>
          <p:cNvPr id="16387" name="Picture 3" descr="C:\Users\SADRA\Desktop\bad az eslamm\madrese 4 baghe esfahan\-های-دیدنی-اصفهان-13725386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800" y="2362200"/>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Users\SADRA\Desktop\bad az eslamm\madrese 4 baghe esfahan\Charbaq_mosque-13725386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800" y="2362200"/>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SADRA\Desktop\bad az eslamm\madrese 4 baghe esfahan\اصفهان-13725386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76400"/>
            <a:ext cx="7315200" cy="409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797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ADRA\Desktop\bad az eslamm\madrese 4 baghe esfahan\-چهارباغ-137253860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543844"/>
            <a:ext cx="60960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5478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t>مدرسه آقا بزرگ کاشان</a:t>
            </a:r>
            <a:endParaRPr lang="en-US" dirty="0"/>
          </a:p>
        </p:txBody>
      </p:sp>
      <p:pic>
        <p:nvPicPr>
          <p:cNvPr id="17414" name="Picture 6" descr="C:\Users\SADRA\Desktop\bad az eslamm\madrese agha bozorg kashan\CAM_0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297305" y="-1296032"/>
            <a:ext cx="2617470" cy="563590"/>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C:\Users\SADRA\Desktop\bad az eslamm\madrese agha bozorg kashan\i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391120" y="-1557968"/>
            <a:ext cx="2099793" cy="471882"/>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C:\Users\SADRA\Desktop\bad az eslamm\madrese agha bozorg kashan\madres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1270953" y="-1000756"/>
            <a:ext cx="2762885" cy="666970"/>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C:\Users\SADRA\Desktop\bad az eslamm\madrese agha bozorg kashan\agha_bozorg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120" y="1371600"/>
            <a:ext cx="6187749" cy="4660608"/>
          </a:xfrm>
          <a:prstGeom prst="rect">
            <a:avLst/>
          </a:prstGeom>
          <a:noFill/>
          <a:extLst>
            <a:ext uri="{909E8E84-426E-40DD-AFC4-6F175D3DCCD1}">
              <a14:hiddenFill xmlns:a14="http://schemas.microsoft.com/office/drawing/2010/main">
                <a:solidFill>
                  <a:srgbClr val="FFFFFF"/>
                </a:solidFill>
              </a14:hiddenFill>
            </a:ext>
          </a:extLst>
        </p:spPr>
      </p:pic>
      <p:pic>
        <p:nvPicPr>
          <p:cNvPr id="17425" name="Picture 17" descr="C:\Users\SADRA\Desktop\bad az eslamm\madrese agha bozorg kashan\oquy7ph66n7kobv17he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17983200" y="7404099"/>
            <a:ext cx="11582400" cy="409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719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C:\Users\SADRA\Desktop\bad az eslamm\madrese agha bozorg kashan\CAM_018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6316301" cy="474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5717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C:\Users\SADRA\Desktop\bad az eslamm\madrese agha bozorg kashan\CAM_017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12438"/>
            <a:ext cx="3848100" cy="50930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descr="C:\Users\SADRA\Desktop\bad az eslamm\madrese agha bozorg kashan\i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981200"/>
            <a:ext cx="343852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919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r"/>
            <a:r>
              <a:rPr lang="fa-IR" sz="2400" dirty="0"/>
              <a:t>شیوه ی خراسانی در خراسان در صده ی نخست هجری پدید امد و تا صده چهارم ادامه یافت.این سرزمین زادگاه نخستین نمونه های معماری اسلامی است و از ان جا به شهر های چون دامغان و یزد و... رسیده است</a:t>
            </a:r>
            <a:endParaRPr lang="en-US" sz="2400" dirty="0"/>
          </a:p>
          <a:p>
            <a:pPr algn="r"/>
            <a:r>
              <a:rPr lang="fa-IR" sz="2400" dirty="0"/>
              <a:t> </a:t>
            </a:r>
            <a:endParaRPr lang="en-US" sz="2400" dirty="0"/>
          </a:p>
          <a:p>
            <a:pPr algn="r"/>
            <a:r>
              <a:rPr lang="fa-IR" sz="2400" dirty="0"/>
              <a:t>یکی  از نمونه ساختمان های که در شیوه ی خراسانی پدید امد و در معماری ایران جایگاه ارجمندی پیدا کرد مسجد است</a:t>
            </a:r>
            <a:r>
              <a:rPr lang="en-US" sz="2400" dirty="0"/>
              <a:t>.</a:t>
            </a:r>
          </a:p>
          <a:p>
            <a:pPr algn="r"/>
            <a:r>
              <a:rPr lang="fa-IR" sz="2400" dirty="0"/>
              <a:t>از ویژگی این شیوه:سادگی بسیار در </a:t>
            </a:r>
            <a:r>
              <a:rPr lang="fa-IR" sz="2400" dirty="0" smtClean="0"/>
              <a:t>طراحی - پرهیز </a:t>
            </a:r>
            <a:r>
              <a:rPr lang="fa-IR" sz="2400" dirty="0"/>
              <a:t>از </a:t>
            </a:r>
            <a:r>
              <a:rPr lang="fa-IR" sz="2400" dirty="0" smtClean="0"/>
              <a:t>بیهودگی_مردم </a:t>
            </a:r>
            <a:r>
              <a:rPr lang="fa-IR" sz="2400" dirty="0"/>
              <a:t>واری </a:t>
            </a:r>
            <a:r>
              <a:rPr lang="fa-IR" sz="2400" dirty="0" smtClean="0"/>
              <a:t>_</a:t>
            </a:r>
            <a:r>
              <a:rPr lang="fa-IR" sz="2400" dirty="0"/>
              <a:t>بهره گیری از مصالح بومی است</a:t>
            </a:r>
            <a:r>
              <a:rPr lang="en-US" sz="2400" dirty="0"/>
              <a:t>.</a:t>
            </a:r>
          </a:p>
          <a:p>
            <a:pPr algn="r"/>
            <a:r>
              <a:rPr lang="fa-IR" sz="2400" dirty="0"/>
              <a:t>نمونه ها'مسجد جامع فهرج-تاریکخانه دامغان-مسجد جامع اصفهان-مسجد جامع اردستان-مسجد جامع نایین و مسجد جامع تبریز از مثال های  بارز این شیوه معماری هستند</a:t>
            </a:r>
            <a:r>
              <a:rPr lang="en-US" sz="2400" dirty="0"/>
              <a:t>.</a:t>
            </a:r>
          </a:p>
          <a:p>
            <a:pPr algn="r"/>
            <a:endParaRPr lang="en-US" sz="2400" dirty="0"/>
          </a:p>
        </p:txBody>
      </p:sp>
      <p:sp>
        <p:nvSpPr>
          <p:cNvPr id="3" name="Title 2"/>
          <p:cNvSpPr>
            <a:spLocks noGrp="1"/>
          </p:cNvSpPr>
          <p:nvPr>
            <p:ph type="title"/>
          </p:nvPr>
        </p:nvSpPr>
        <p:spPr/>
        <p:txBody>
          <a:bodyPr>
            <a:normAutofit fontScale="90000"/>
          </a:bodyPr>
          <a:lstStyle/>
          <a:p>
            <a:pPr algn="ctr"/>
            <a:r>
              <a:rPr lang="fa-IR" dirty="0" smtClean="0"/>
              <a:t>سبک خراسانی</a:t>
            </a:r>
            <a:br>
              <a:rPr lang="fa-IR" dirty="0" smtClean="0"/>
            </a:br>
            <a:endParaRPr lang="en-US" dirty="0"/>
          </a:p>
        </p:txBody>
      </p:sp>
    </p:spTree>
    <p:extLst>
      <p:ext uri="{BB962C8B-B14F-4D97-AF65-F5344CB8AC3E}">
        <p14:creationId xmlns:p14="http://schemas.microsoft.com/office/powerpoint/2010/main" val="2835167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t>ویژگی های سبک </a:t>
            </a:r>
            <a:r>
              <a:rPr lang="fa-IR" dirty="0" smtClean="0"/>
              <a:t>خراسانی</a:t>
            </a:r>
            <a:endParaRPr lang="en-US" dirty="0"/>
          </a:p>
        </p:txBody>
      </p:sp>
      <p:sp>
        <p:nvSpPr>
          <p:cNvPr id="3" name="Content Placeholder 2"/>
          <p:cNvSpPr>
            <a:spLocks noGrp="1"/>
          </p:cNvSpPr>
          <p:nvPr>
            <p:ph idx="1"/>
          </p:nvPr>
        </p:nvSpPr>
        <p:spPr/>
        <p:txBody>
          <a:bodyPr/>
          <a:lstStyle/>
          <a:p>
            <a:pPr algn="r" rtl="1"/>
            <a:r>
              <a:rPr lang="fa-IR" dirty="0"/>
              <a:t>ویژگی های سبک خراسانی</a:t>
            </a:r>
            <a:r>
              <a:rPr lang="en-US" dirty="0"/>
              <a:t>:</a:t>
            </a:r>
          </a:p>
          <a:p>
            <a:pPr algn="r" rtl="1"/>
            <a:r>
              <a:rPr lang="fa-IR" dirty="0"/>
              <a:t>۱-پلان مستطیل شکل</a:t>
            </a:r>
            <a:r>
              <a:rPr lang="en-US" dirty="0"/>
              <a:t/>
            </a:r>
            <a:br>
              <a:rPr lang="en-US" dirty="0"/>
            </a:br>
            <a:r>
              <a:rPr lang="fa-IR" dirty="0"/>
              <a:t>-۲فضای </a:t>
            </a:r>
            <a:r>
              <a:rPr lang="fa-IR" dirty="0" err="1"/>
              <a:t>شبستانی</a:t>
            </a:r>
            <a:r>
              <a:rPr lang="fa-IR" dirty="0"/>
              <a:t> یا چهل ستونی</a:t>
            </a:r>
            <a:r>
              <a:rPr lang="en-US" dirty="0"/>
              <a:t/>
            </a:r>
            <a:br>
              <a:rPr lang="en-US" dirty="0"/>
            </a:br>
            <a:r>
              <a:rPr lang="fa-IR" dirty="0"/>
              <a:t>-۳ساده و بی پیرایه (فاقد تزئینات</a:t>
            </a:r>
            <a:r>
              <a:rPr lang="en-US" dirty="0"/>
              <a:t>(</a:t>
            </a:r>
            <a:br>
              <a:rPr lang="en-US" dirty="0"/>
            </a:br>
            <a:r>
              <a:rPr lang="fa-IR" dirty="0"/>
              <a:t>۴-مصالح اولیه خشت خام و آجر</a:t>
            </a:r>
            <a:r>
              <a:rPr lang="en-US" dirty="0"/>
              <a:t/>
            </a:r>
            <a:br>
              <a:rPr lang="en-US" dirty="0"/>
            </a:br>
            <a:r>
              <a:rPr lang="en-US" dirty="0"/>
              <a:t> - </a:t>
            </a:r>
            <a:r>
              <a:rPr lang="fa-IR" dirty="0"/>
              <a:t>۵ فاقد پوشش و تزئینات یا </a:t>
            </a:r>
            <a:r>
              <a:rPr lang="fa-IR" dirty="0" err="1"/>
              <a:t>گاهاً</a:t>
            </a:r>
            <a:r>
              <a:rPr lang="fa-IR" dirty="0"/>
              <a:t> پوشش کاهگل</a:t>
            </a:r>
            <a:r>
              <a:rPr lang="en-US" dirty="0"/>
              <a:t/>
            </a:r>
            <a:br>
              <a:rPr lang="en-US" dirty="0"/>
            </a:br>
            <a:r>
              <a:rPr lang="fa-IR" dirty="0"/>
              <a:t>-۶ استفاده از تک </a:t>
            </a:r>
            <a:r>
              <a:rPr lang="fa-IR" dirty="0" err="1"/>
              <a:t>منار</a:t>
            </a:r>
            <a:r>
              <a:rPr lang="fa-IR" dirty="0"/>
              <a:t> </a:t>
            </a:r>
            <a:r>
              <a:rPr lang="fa-IR" dirty="0" err="1"/>
              <a:t>منفک</a:t>
            </a:r>
            <a:r>
              <a:rPr lang="fa-IR" dirty="0"/>
              <a:t> با مقطع </a:t>
            </a:r>
            <a:r>
              <a:rPr lang="fa-IR" dirty="0" err="1"/>
              <a:t>دایره‌ای</a:t>
            </a:r>
            <a:r>
              <a:rPr lang="fa-IR" dirty="0"/>
              <a:t> در شمال بنا</a:t>
            </a:r>
            <a:r>
              <a:rPr lang="en-US" dirty="0"/>
              <a:t/>
            </a:r>
            <a:br>
              <a:rPr lang="en-US" dirty="0"/>
            </a:br>
            <a:r>
              <a:rPr lang="fa-IR" dirty="0"/>
              <a:t>۷-قوس‌های بیضی، </a:t>
            </a:r>
            <a:r>
              <a:rPr lang="fa-IR" dirty="0" err="1"/>
              <a:t>تخم‌مرغی</a:t>
            </a:r>
            <a:r>
              <a:rPr lang="fa-IR" dirty="0"/>
              <a:t>، </a:t>
            </a:r>
            <a:r>
              <a:rPr lang="fa-IR" dirty="0" err="1"/>
              <a:t>ناری</a:t>
            </a:r>
            <a:endParaRPr lang="en-US" dirty="0"/>
          </a:p>
          <a:p>
            <a:pPr algn="r" rtl="1"/>
            <a:r>
              <a:rPr lang="fa-IR" dirty="0"/>
              <a:t>در سبک خراسانی </a:t>
            </a:r>
            <a:r>
              <a:rPr lang="fa-IR" dirty="0" err="1"/>
              <a:t>پلان</a:t>
            </a:r>
            <a:r>
              <a:rPr lang="fa-IR" dirty="0"/>
              <a:t> و نقشه مساجد عربی و ساختمان بنا ایرانی است</a:t>
            </a:r>
            <a:r>
              <a:rPr lang="en-US" dirty="0" smtClean="0"/>
              <a:t>.</a:t>
            </a:r>
            <a:endParaRPr lang="en-US" dirty="0"/>
          </a:p>
        </p:txBody>
      </p:sp>
    </p:spTree>
    <p:extLst>
      <p:ext uri="{BB962C8B-B14F-4D97-AF65-F5344CB8AC3E}">
        <p14:creationId xmlns:p14="http://schemas.microsoft.com/office/powerpoint/2010/main" val="24864394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t>تاری</a:t>
            </a:r>
            <a:r>
              <a:rPr lang="fa-IR" dirty="0"/>
              <a:t>خ</a:t>
            </a:r>
            <a:r>
              <a:rPr lang="fa-IR" dirty="0" smtClean="0"/>
              <a:t> خانه دامغان</a:t>
            </a:r>
            <a:endParaRPr lang="en-US" dirty="0"/>
          </a:p>
        </p:txBody>
      </p:sp>
      <p:pic>
        <p:nvPicPr>
          <p:cNvPr id="4098" name="Picture 2" descr="C:\Users\SADRA\Desktop\bad az eslamm\tarik khane damghan\Pic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43000"/>
            <a:ext cx="4997824" cy="55016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SADRA\Desktop\bad az eslamm\tarik khane damghan\1_5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58725"/>
            <a:ext cx="3886200" cy="440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491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Users\SADRA\Desktop\bad az eslamm\tarik khane damghan\fahraj_friday_mosque_hoseinie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77200" cy="386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42099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249</TotalTime>
  <Words>812</Words>
  <Application>Microsoft Office PowerPoint</Application>
  <PresentationFormat>On-screen Show (4:3)</PresentationFormat>
  <Paragraphs>65</Paragraphs>
  <Slides>58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Lucida Sans Unicode</vt:lpstr>
      <vt:lpstr>Verdana</vt:lpstr>
      <vt:lpstr>Wingdings 2</vt:lpstr>
      <vt:lpstr>Wingdings 3</vt:lpstr>
      <vt:lpstr>Concourse</vt:lpstr>
      <vt:lpstr>PowerPoint Presentation</vt:lpstr>
      <vt:lpstr>PowerPoint Presentation</vt:lpstr>
      <vt:lpstr>PowerPoint Presentation</vt:lpstr>
      <vt:lpstr>PowerPoint Presentation</vt:lpstr>
      <vt:lpstr>PowerPoint Presentation</vt:lpstr>
      <vt:lpstr>سبک خراسانی </vt:lpstr>
      <vt:lpstr>ویژگی های سبک خراسانی</vt:lpstr>
      <vt:lpstr>تاریخ خانه دامغان</vt:lpstr>
      <vt:lpstr>PowerPoint Presentation</vt:lpstr>
      <vt:lpstr>PowerPoint Presentation</vt:lpstr>
      <vt:lpstr>PowerPoint Presentation</vt:lpstr>
      <vt:lpstr>PowerPoint Presentation</vt:lpstr>
      <vt:lpstr>مسجد جامع اصفهان </vt:lpstr>
      <vt:lpstr>PowerPoint Presentation</vt:lpstr>
      <vt:lpstr>PowerPoint Presentation</vt:lpstr>
      <vt:lpstr>PowerPoint Presentation</vt:lpstr>
      <vt:lpstr>PowerPoint Presentation</vt:lpstr>
      <vt:lpstr>مسجد جامع اردستان</vt:lpstr>
      <vt:lpstr>PowerPoint Presentation</vt:lpstr>
      <vt:lpstr>PowerPoint Presentation</vt:lpstr>
      <vt:lpstr>مسجد جامع نائین</vt:lpstr>
      <vt:lpstr>PowerPoint Presentation</vt:lpstr>
      <vt:lpstr>PowerPoint Presentation</vt:lpstr>
      <vt:lpstr>PowerPoint Presentation</vt:lpstr>
      <vt:lpstr>PowerPoint Presentation</vt:lpstr>
      <vt:lpstr>سبک رازی</vt:lpstr>
      <vt:lpstr>PowerPoint Presentation</vt:lpstr>
      <vt:lpstr>PowerPoint Presentation</vt:lpstr>
      <vt:lpstr>برج گنبد قابوس</vt:lpstr>
      <vt:lpstr>PowerPoint Presentation</vt:lpstr>
      <vt:lpstr>PowerPoint Presentation</vt:lpstr>
      <vt:lpstr>برج های دو قلوی خاقان</vt:lpstr>
      <vt:lpstr>PowerPoint Presentation</vt:lpstr>
      <vt:lpstr>PowerPoint Presentation</vt:lpstr>
      <vt:lpstr>PowerPoint Presentation</vt:lpstr>
      <vt:lpstr>PowerPoint Presentation</vt:lpstr>
      <vt:lpstr>سبک آذری</vt:lpstr>
      <vt:lpstr>سبک آذری</vt:lpstr>
      <vt:lpstr>PowerPoint Presentation</vt:lpstr>
      <vt:lpstr>PowerPoint Presentation</vt:lpstr>
      <vt:lpstr>PowerPoint Presentation</vt:lpstr>
      <vt:lpstr>PowerPoint Presentation</vt:lpstr>
      <vt:lpstr>مسجد جامع یزد</vt:lpstr>
      <vt:lpstr>PowerPoint Presentation</vt:lpstr>
      <vt:lpstr>PowerPoint Presentation</vt:lpstr>
      <vt:lpstr>مسجد کبود تبریز</vt:lpstr>
      <vt:lpstr>PowerPoint Presentation</vt:lpstr>
      <vt:lpstr>سبک اصفهانی</vt:lpstr>
      <vt:lpstr>مهمترین ویژگی های این شیوه ها </vt:lpstr>
      <vt:lpstr>سبک اصفهانی</vt:lpstr>
      <vt:lpstr>چهل ستون</vt:lpstr>
      <vt:lpstr>PowerPoint Presentation</vt:lpstr>
      <vt:lpstr>PowerPoint Presentation</vt:lpstr>
      <vt:lpstr>مدرسه چهار باغ اصفهان</vt:lpstr>
      <vt:lpstr>PowerPoint Presentation</vt:lpstr>
      <vt:lpstr>مدرسه آقا بزرگ کاشان</vt:lpstr>
      <vt:lpstr>PowerPoint Presentation</vt:lpstr>
      <vt:lpstr>PowerPoint Presentation</vt:lpstr>
    </vt:vector>
  </TitlesOfParts>
  <Company>MRT www.Win2Farsi.com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MRT Pack 20 DVDs</dc:creator>
  <cp:lastModifiedBy>PC</cp:lastModifiedBy>
  <cp:revision>29</cp:revision>
  <dcterms:created xsi:type="dcterms:W3CDTF">2001-01-18T10:06:07Z</dcterms:created>
  <dcterms:modified xsi:type="dcterms:W3CDTF">2015-12-28T03:37:32Z</dcterms:modified>
</cp:coreProperties>
</file>