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2" r:id="rId6"/>
    <p:sldId id="260" r:id="rId7"/>
    <p:sldId id="263" r:id="rId8"/>
    <p:sldId id="264" r:id="rId9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1" d="100"/>
          <a:sy n="61" d="100"/>
        </p:scale>
        <p:origin x="66" y="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3209438D-5381-49AD-AB43-F524323E9E84}" type="datetimeFigureOut">
              <a:rPr lang="fa-IR" smtClean="0"/>
              <a:t>09/19/1439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A2FFDC2C-DA6A-404B-8D02-B299838E219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7997009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8F1F7-827D-40A1-A7DE-010A28368E7B}" type="datetimeFigureOut">
              <a:rPr lang="fa-IR" smtClean="0"/>
              <a:pPr/>
              <a:t>09/19/1439</a:t>
            </a:fld>
            <a:endParaRPr lang="fa-IR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F63BC16-5033-48EF-AF99-B9BE811CE7A0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8" name="Rectangle 49"/>
          <p:cNvSpPr>
            <a:spLocks noChangeArrowheads="1"/>
          </p:cNvSpPr>
          <p:nvPr userDrawn="1"/>
        </p:nvSpPr>
        <p:spPr bwMode="auto">
          <a:xfrm>
            <a:off x="-201613" y="-76200"/>
            <a:ext cx="53578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defRPr>
                <a:solidFill>
                  <a:schemeClr val="tx1"/>
                </a:solidFill>
                <a:latin typeface="Verdana" panose="020B0604030504040204" pitchFamily="34" charset="0"/>
                <a:cs typeface="B Nazanin" panose="00000400000000000000" pitchFamily="2" charset="-78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Verdana" panose="020B0604030504040204" pitchFamily="34" charset="0"/>
                <a:cs typeface="B Nazanin" panose="00000400000000000000" pitchFamily="2" charset="-78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Verdana" panose="020B0604030504040204" pitchFamily="34" charset="0"/>
                <a:cs typeface="B Nazanin" panose="00000400000000000000" pitchFamily="2" charset="-78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Verdana" panose="020B0604030504040204" pitchFamily="34" charset="0"/>
                <a:cs typeface="B Nazanin" panose="00000400000000000000" pitchFamily="2" charset="-78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Verdana" panose="020B0604030504040204" pitchFamily="34" charset="0"/>
                <a:cs typeface="B Nazanin" panose="00000400000000000000" pitchFamily="2" charset="-78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B Nazanin" panose="00000400000000000000" pitchFamily="2" charset="-78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B Nazanin" panose="00000400000000000000" pitchFamily="2" charset="-78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B Nazanin" panose="00000400000000000000" pitchFamily="2" charset="-78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B Nazanin" panose="00000400000000000000" pitchFamily="2" charset="-78"/>
              </a:defRPr>
            </a:lvl9pPr>
          </a:lstStyle>
          <a:p>
            <a:pPr algn="ctr" rtl="0" eaLnBrk="1" hangingPunct="1"/>
            <a:r>
              <a:rPr lang="en-US" altLang="fa-IR" sz="2400" b="1" dirty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@</a:t>
            </a:r>
            <a:r>
              <a:rPr lang="en-US" altLang="fa-IR" sz="2400" b="1" dirty="0" err="1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PptBank</a:t>
            </a:r>
            <a:r>
              <a:rPr lang="en-US" altLang="fa-IR" sz="2400" b="1" dirty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 </a:t>
            </a:r>
            <a:r>
              <a:rPr lang="fa-IR" altLang="fa-IR" sz="2400" b="1" dirty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 کانال تلگرامی بانک پاور پوینت</a:t>
            </a:r>
            <a:endParaRPr lang="en-US" altLang="fa-IR" sz="2400" b="1" dirty="0">
              <a:solidFill>
                <a:srgbClr val="FF0000"/>
              </a:solidFill>
              <a:latin typeface="Tahoma" panose="020B0604030504040204" pitchFamily="34" charset="0"/>
              <a:cs typeface="B Titr" panose="00000700000000000000" pitchFamily="2" charset="-78"/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8F1F7-827D-40A1-A7DE-010A28368E7B}" type="datetimeFigureOut">
              <a:rPr lang="fa-IR" smtClean="0"/>
              <a:pPr/>
              <a:t>09/19/1439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3BC16-5033-48EF-AF99-B9BE811CE7A0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8F1F7-827D-40A1-A7DE-010A28368E7B}" type="datetimeFigureOut">
              <a:rPr lang="fa-IR" smtClean="0"/>
              <a:pPr/>
              <a:t>09/19/1439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3BC16-5033-48EF-AF99-B9BE811CE7A0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8F1F7-827D-40A1-A7DE-010A28368E7B}" type="datetimeFigureOut">
              <a:rPr lang="fa-IR" smtClean="0"/>
              <a:pPr/>
              <a:t>09/19/1439</a:t>
            </a:fld>
            <a:endParaRPr lang="fa-I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fa-I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F63BC16-5033-48EF-AF99-B9BE811CE7A0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8F1F7-827D-40A1-A7DE-010A28368E7B}" type="datetimeFigureOut">
              <a:rPr lang="fa-IR" smtClean="0"/>
              <a:pPr/>
              <a:t>09/19/1439</a:t>
            </a:fld>
            <a:endParaRPr lang="fa-IR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3BC16-5033-48EF-AF99-B9BE811CE7A0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Rectangle 49"/>
          <p:cNvSpPr>
            <a:spLocks noChangeArrowheads="1"/>
          </p:cNvSpPr>
          <p:nvPr userDrawn="1"/>
        </p:nvSpPr>
        <p:spPr bwMode="auto">
          <a:xfrm>
            <a:off x="-201613" y="-76200"/>
            <a:ext cx="53578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defRPr>
                <a:solidFill>
                  <a:schemeClr val="tx1"/>
                </a:solidFill>
                <a:latin typeface="Verdana" panose="020B0604030504040204" pitchFamily="34" charset="0"/>
                <a:cs typeface="B Nazanin" panose="00000400000000000000" pitchFamily="2" charset="-78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Verdana" panose="020B0604030504040204" pitchFamily="34" charset="0"/>
                <a:cs typeface="B Nazanin" panose="00000400000000000000" pitchFamily="2" charset="-78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Verdana" panose="020B0604030504040204" pitchFamily="34" charset="0"/>
                <a:cs typeface="B Nazanin" panose="00000400000000000000" pitchFamily="2" charset="-78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Verdana" panose="020B0604030504040204" pitchFamily="34" charset="0"/>
                <a:cs typeface="B Nazanin" panose="00000400000000000000" pitchFamily="2" charset="-78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Verdana" panose="020B0604030504040204" pitchFamily="34" charset="0"/>
                <a:cs typeface="B Nazanin" panose="00000400000000000000" pitchFamily="2" charset="-78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B Nazanin" panose="00000400000000000000" pitchFamily="2" charset="-78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B Nazanin" panose="00000400000000000000" pitchFamily="2" charset="-78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B Nazanin" panose="00000400000000000000" pitchFamily="2" charset="-78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B Nazanin" panose="00000400000000000000" pitchFamily="2" charset="-78"/>
              </a:defRPr>
            </a:lvl9pPr>
          </a:lstStyle>
          <a:p>
            <a:pPr algn="ctr" rtl="0" eaLnBrk="1" hangingPunct="1"/>
            <a:r>
              <a:rPr lang="en-US" altLang="fa-IR" sz="2400" b="1" dirty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@</a:t>
            </a:r>
            <a:r>
              <a:rPr lang="en-US" altLang="fa-IR" sz="2400" b="1" dirty="0" err="1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PptBank</a:t>
            </a:r>
            <a:r>
              <a:rPr lang="en-US" altLang="fa-IR" sz="2400" b="1" dirty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 </a:t>
            </a:r>
            <a:r>
              <a:rPr lang="fa-IR" altLang="fa-IR" sz="2400" b="1" dirty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 کانال تلگرامی بانک پاور پوینت</a:t>
            </a:r>
            <a:endParaRPr lang="en-US" altLang="fa-IR" sz="2400" b="1" dirty="0">
              <a:solidFill>
                <a:srgbClr val="FF0000"/>
              </a:solidFill>
              <a:latin typeface="Tahoma" panose="020B0604030504040204" pitchFamily="34" charset="0"/>
              <a:cs typeface="B Titr" panose="00000700000000000000" pitchFamily="2" charset="-78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amond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8F1F7-827D-40A1-A7DE-010A28368E7B}" type="datetimeFigureOut">
              <a:rPr lang="fa-IR" smtClean="0"/>
              <a:pPr/>
              <a:t>09/19/1439</a:t>
            </a:fld>
            <a:endParaRPr lang="fa-I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3BC16-5033-48EF-AF99-B9BE811CE7A0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8F1F7-827D-40A1-A7DE-010A28368E7B}" type="datetimeFigureOut">
              <a:rPr lang="fa-IR" smtClean="0"/>
              <a:pPr/>
              <a:t>09/19/1439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3F63BC16-5033-48EF-AF99-B9BE811CE7A0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8F1F7-827D-40A1-A7DE-010A28368E7B}" type="datetimeFigureOut">
              <a:rPr lang="fa-IR" smtClean="0"/>
              <a:pPr/>
              <a:t>09/19/1439</a:t>
            </a:fld>
            <a:endParaRPr lang="fa-I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3BC16-5033-48EF-AF99-B9BE811CE7A0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8F1F7-827D-40A1-A7DE-010A28368E7B}" type="datetimeFigureOut">
              <a:rPr lang="fa-IR" smtClean="0"/>
              <a:pPr/>
              <a:t>09/19/1439</a:t>
            </a:fld>
            <a:endParaRPr lang="fa-IR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3BC16-5033-48EF-AF99-B9BE811CE7A0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5" name="Rectangle 49"/>
          <p:cNvSpPr>
            <a:spLocks noChangeArrowheads="1"/>
          </p:cNvSpPr>
          <p:nvPr userDrawn="1"/>
        </p:nvSpPr>
        <p:spPr bwMode="auto">
          <a:xfrm>
            <a:off x="-201613" y="-76200"/>
            <a:ext cx="53578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defRPr>
                <a:solidFill>
                  <a:schemeClr val="tx1"/>
                </a:solidFill>
                <a:latin typeface="Verdana" panose="020B0604030504040204" pitchFamily="34" charset="0"/>
                <a:cs typeface="B Nazanin" panose="00000400000000000000" pitchFamily="2" charset="-78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Verdana" panose="020B0604030504040204" pitchFamily="34" charset="0"/>
                <a:cs typeface="B Nazanin" panose="00000400000000000000" pitchFamily="2" charset="-78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Verdana" panose="020B0604030504040204" pitchFamily="34" charset="0"/>
                <a:cs typeface="B Nazanin" panose="00000400000000000000" pitchFamily="2" charset="-78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Verdana" panose="020B0604030504040204" pitchFamily="34" charset="0"/>
                <a:cs typeface="B Nazanin" panose="00000400000000000000" pitchFamily="2" charset="-78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Verdana" panose="020B0604030504040204" pitchFamily="34" charset="0"/>
                <a:cs typeface="B Nazanin" panose="00000400000000000000" pitchFamily="2" charset="-78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B Nazanin" panose="00000400000000000000" pitchFamily="2" charset="-78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B Nazanin" panose="00000400000000000000" pitchFamily="2" charset="-78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B Nazanin" panose="00000400000000000000" pitchFamily="2" charset="-78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B Nazanin" panose="00000400000000000000" pitchFamily="2" charset="-78"/>
              </a:defRPr>
            </a:lvl9pPr>
          </a:lstStyle>
          <a:p>
            <a:pPr algn="ctr" rtl="0" eaLnBrk="1" hangingPunct="1"/>
            <a:r>
              <a:rPr lang="en-US" altLang="fa-IR" sz="2400" b="1" dirty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@</a:t>
            </a:r>
            <a:r>
              <a:rPr lang="en-US" altLang="fa-IR" sz="2400" b="1" dirty="0" err="1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PptBank</a:t>
            </a:r>
            <a:r>
              <a:rPr lang="en-US" altLang="fa-IR" sz="2400" b="1" dirty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 </a:t>
            </a:r>
            <a:r>
              <a:rPr lang="fa-IR" altLang="fa-IR" sz="2400" b="1" dirty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 کانال تلگرامی بانک پاور پوینت</a:t>
            </a:r>
            <a:endParaRPr lang="en-US" altLang="fa-IR" sz="2400" b="1" dirty="0">
              <a:solidFill>
                <a:srgbClr val="FF0000"/>
              </a:solidFill>
              <a:latin typeface="Tahoma" panose="020B0604030504040204" pitchFamily="34" charset="0"/>
              <a:cs typeface="B Titr" panose="00000700000000000000" pitchFamily="2" charset="-78"/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8F1F7-827D-40A1-A7DE-010A28368E7B}" type="datetimeFigureOut">
              <a:rPr lang="fa-IR" smtClean="0"/>
              <a:pPr/>
              <a:t>09/19/1439</a:t>
            </a:fld>
            <a:endParaRPr lang="fa-IR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3BC16-5033-48EF-AF99-B9BE811CE7A0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9" name="Rectangle 49"/>
          <p:cNvSpPr>
            <a:spLocks noChangeArrowheads="1"/>
          </p:cNvSpPr>
          <p:nvPr userDrawn="1"/>
        </p:nvSpPr>
        <p:spPr bwMode="auto">
          <a:xfrm>
            <a:off x="-201613" y="-76200"/>
            <a:ext cx="53578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defRPr>
                <a:solidFill>
                  <a:schemeClr val="tx1"/>
                </a:solidFill>
                <a:latin typeface="Verdana" panose="020B0604030504040204" pitchFamily="34" charset="0"/>
                <a:cs typeface="B Nazanin" panose="00000400000000000000" pitchFamily="2" charset="-78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Verdana" panose="020B0604030504040204" pitchFamily="34" charset="0"/>
                <a:cs typeface="B Nazanin" panose="00000400000000000000" pitchFamily="2" charset="-78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Verdana" panose="020B0604030504040204" pitchFamily="34" charset="0"/>
                <a:cs typeface="B Nazanin" panose="00000400000000000000" pitchFamily="2" charset="-78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Verdana" panose="020B0604030504040204" pitchFamily="34" charset="0"/>
                <a:cs typeface="B Nazanin" panose="00000400000000000000" pitchFamily="2" charset="-78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Verdana" panose="020B0604030504040204" pitchFamily="34" charset="0"/>
                <a:cs typeface="B Nazanin" panose="00000400000000000000" pitchFamily="2" charset="-78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B Nazanin" panose="00000400000000000000" pitchFamily="2" charset="-78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B Nazanin" panose="00000400000000000000" pitchFamily="2" charset="-78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B Nazanin" panose="00000400000000000000" pitchFamily="2" charset="-78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B Nazanin" panose="00000400000000000000" pitchFamily="2" charset="-78"/>
              </a:defRPr>
            </a:lvl9pPr>
          </a:lstStyle>
          <a:p>
            <a:pPr algn="ctr" rtl="0" eaLnBrk="1" hangingPunct="1"/>
            <a:r>
              <a:rPr lang="en-US" altLang="fa-IR" sz="2400" b="1" dirty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@</a:t>
            </a:r>
            <a:r>
              <a:rPr lang="en-US" altLang="fa-IR" sz="2400" b="1" dirty="0" err="1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PptBank</a:t>
            </a:r>
            <a:r>
              <a:rPr lang="en-US" altLang="fa-IR" sz="2400" b="1" dirty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 </a:t>
            </a:r>
            <a:r>
              <a:rPr lang="fa-IR" altLang="fa-IR" sz="2400" b="1" dirty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 کانال تلگرامی بانک پاور پوینت</a:t>
            </a:r>
            <a:endParaRPr lang="en-US" altLang="fa-IR" sz="2400" b="1" dirty="0">
              <a:solidFill>
                <a:srgbClr val="FF0000"/>
              </a:solidFill>
              <a:latin typeface="Tahoma" panose="020B0604030504040204" pitchFamily="34" charset="0"/>
              <a:cs typeface="B Titr" panose="00000700000000000000" pitchFamily="2" charset="-78"/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8F1F7-827D-40A1-A7DE-010A28368E7B}" type="datetimeFigureOut">
              <a:rPr lang="fa-IR" smtClean="0"/>
              <a:pPr/>
              <a:t>09/19/1439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3BC16-5033-48EF-AF99-B9BE811CE7A0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49"/>
          <p:cNvSpPr>
            <a:spLocks noChangeArrowheads="1"/>
          </p:cNvSpPr>
          <p:nvPr userDrawn="1"/>
        </p:nvSpPr>
        <p:spPr bwMode="auto">
          <a:xfrm>
            <a:off x="-201613" y="-76200"/>
            <a:ext cx="53578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defRPr>
                <a:solidFill>
                  <a:schemeClr val="tx1"/>
                </a:solidFill>
                <a:latin typeface="Verdana" panose="020B0604030504040204" pitchFamily="34" charset="0"/>
                <a:cs typeface="B Nazanin" panose="00000400000000000000" pitchFamily="2" charset="-78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Verdana" panose="020B0604030504040204" pitchFamily="34" charset="0"/>
                <a:cs typeface="B Nazanin" panose="00000400000000000000" pitchFamily="2" charset="-78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Verdana" panose="020B0604030504040204" pitchFamily="34" charset="0"/>
                <a:cs typeface="B Nazanin" panose="00000400000000000000" pitchFamily="2" charset="-78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Verdana" panose="020B0604030504040204" pitchFamily="34" charset="0"/>
                <a:cs typeface="B Nazanin" panose="00000400000000000000" pitchFamily="2" charset="-78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Verdana" panose="020B0604030504040204" pitchFamily="34" charset="0"/>
                <a:cs typeface="B Nazanin" panose="00000400000000000000" pitchFamily="2" charset="-78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B Nazanin" panose="00000400000000000000" pitchFamily="2" charset="-78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B Nazanin" panose="00000400000000000000" pitchFamily="2" charset="-78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B Nazanin" panose="00000400000000000000" pitchFamily="2" charset="-78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B Nazanin" panose="00000400000000000000" pitchFamily="2" charset="-78"/>
              </a:defRPr>
            </a:lvl9pPr>
          </a:lstStyle>
          <a:p>
            <a:pPr algn="ctr" rtl="0" eaLnBrk="1" hangingPunct="1"/>
            <a:r>
              <a:rPr lang="en-US" altLang="fa-IR" sz="2400" b="1" dirty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@</a:t>
            </a:r>
            <a:r>
              <a:rPr lang="en-US" altLang="fa-IR" sz="2400" b="1" dirty="0" err="1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PptBank</a:t>
            </a:r>
            <a:r>
              <a:rPr lang="en-US" altLang="fa-IR" sz="2400" b="1" dirty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 </a:t>
            </a:r>
            <a:r>
              <a:rPr lang="fa-IR" altLang="fa-IR" sz="2400" b="1" dirty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 کانال تلگرامی بانک پاور پوینت</a:t>
            </a:r>
            <a:endParaRPr lang="en-US" altLang="fa-IR" sz="2400" b="1" dirty="0">
              <a:solidFill>
                <a:srgbClr val="FF0000"/>
              </a:solidFill>
              <a:latin typeface="Tahoma" panose="020B0604030504040204" pitchFamily="34" charset="0"/>
              <a:cs typeface="B Titr" panose="00000700000000000000" pitchFamily="2" charset="-78"/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A8F1F7-827D-40A1-A7DE-010A28368E7B}" type="datetimeFigureOut">
              <a:rPr lang="fa-IR" smtClean="0"/>
              <a:pPr/>
              <a:t>09/19/1439</a:t>
            </a:fld>
            <a:endParaRPr lang="fa-IR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F63BC16-5033-48EF-AF99-B9BE811CE7A0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Rectangle 49"/>
          <p:cNvSpPr>
            <a:spLocks noChangeArrowheads="1"/>
          </p:cNvSpPr>
          <p:nvPr userDrawn="1"/>
        </p:nvSpPr>
        <p:spPr bwMode="auto">
          <a:xfrm>
            <a:off x="-201613" y="-76200"/>
            <a:ext cx="53578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defRPr>
                <a:solidFill>
                  <a:schemeClr val="tx1"/>
                </a:solidFill>
                <a:latin typeface="Verdana" panose="020B0604030504040204" pitchFamily="34" charset="0"/>
                <a:cs typeface="B Nazanin" panose="00000400000000000000" pitchFamily="2" charset="-78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Verdana" panose="020B0604030504040204" pitchFamily="34" charset="0"/>
                <a:cs typeface="B Nazanin" panose="00000400000000000000" pitchFamily="2" charset="-78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Verdana" panose="020B0604030504040204" pitchFamily="34" charset="0"/>
                <a:cs typeface="B Nazanin" panose="00000400000000000000" pitchFamily="2" charset="-78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Verdana" panose="020B0604030504040204" pitchFamily="34" charset="0"/>
                <a:cs typeface="B Nazanin" panose="00000400000000000000" pitchFamily="2" charset="-78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Verdana" panose="020B0604030504040204" pitchFamily="34" charset="0"/>
                <a:cs typeface="B Nazanin" panose="00000400000000000000" pitchFamily="2" charset="-78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B Nazanin" panose="00000400000000000000" pitchFamily="2" charset="-78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B Nazanin" panose="00000400000000000000" pitchFamily="2" charset="-78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B Nazanin" panose="00000400000000000000" pitchFamily="2" charset="-78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B Nazanin" panose="00000400000000000000" pitchFamily="2" charset="-78"/>
              </a:defRPr>
            </a:lvl9pPr>
          </a:lstStyle>
          <a:p>
            <a:pPr algn="ctr" rtl="0" eaLnBrk="1" hangingPunct="1"/>
            <a:r>
              <a:rPr lang="en-US" altLang="fa-IR" sz="2400" b="1" dirty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@</a:t>
            </a:r>
            <a:r>
              <a:rPr lang="en-US" altLang="fa-IR" sz="2400" b="1" dirty="0" err="1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PptBank</a:t>
            </a:r>
            <a:r>
              <a:rPr lang="en-US" altLang="fa-IR" sz="2400" b="1" dirty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 </a:t>
            </a:r>
            <a:r>
              <a:rPr lang="fa-IR" altLang="fa-IR" sz="2400" b="1" dirty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 کانال تلگرامی بانک پاور پوینت</a:t>
            </a:r>
            <a:endParaRPr lang="en-US" altLang="fa-IR" sz="2400" b="1" dirty="0">
              <a:solidFill>
                <a:srgbClr val="FF0000"/>
              </a:solidFill>
              <a:latin typeface="Tahoma" panose="020B0604030504040204" pitchFamily="34" charset="0"/>
              <a:cs typeface="B Titr" panose="00000700000000000000" pitchFamily="2" charset="-7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diamond/>
  </p:transition>
  <p:timing>
    <p:tnLst>
      <p:par>
        <p:cTn id="1" dur="indefinite" restart="never" nodeType="tmRoot"/>
      </p:par>
    </p:tnLst>
  </p:timing>
  <p:txStyles>
    <p:titleStyle>
      <a:lvl1pPr algn="l" rtl="1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7158" y="1357298"/>
            <a:ext cx="8458200" cy="1222375"/>
          </a:xfrm>
        </p:spPr>
        <p:txBody>
          <a:bodyPr/>
          <a:lstStyle/>
          <a:p>
            <a:pPr algn="ctr"/>
            <a:r>
              <a:rPr lang="ar-SA" b="1" dirty="0" smtClean="0"/>
              <a:t>کم کاری تيروئيد </a:t>
            </a:r>
            <a:r>
              <a:rPr lang="en-US" dirty="0" smtClean="0"/>
              <a:t/>
            </a:r>
            <a:br>
              <a:rPr lang="en-US" dirty="0" smtClean="0"/>
            </a:br>
            <a:endParaRPr lang="fa-I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 rtl="0"/>
            <a:r>
              <a:rPr lang="en-US" sz="4400" b="1" dirty="0" smtClean="0"/>
              <a:t>Hypothyroidism</a:t>
            </a:r>
            <a:endParaRPr lang="fa-IR" sz="4400" b="1" dirty="0"/>
          </a:p>
        </p:txBody>
      </p:sp>
    </p:spTree>
  </p:cSld>
  <p:clrMapOvr>
    <a:masterClrMapping/>
  </p:clrMapOvr>
  <p:transition>
    <p:diamond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fa-IR" sz="4000" b="1" dirty="0" smtClean="0"/>
              <a:t>تعریف</a:t>
            </a:r>
            <a:endParaRPr lang="fa-IR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4422"/>
            <a:ext cx="8686800" cy="535785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ar-SA" dirty="0" smtClean="0">
                <a:cs typeface="B Traffic" pitchFamily="2" charset="-78"/>
              </a:rPr>
              <a:t>دو </a:t>
            </a:r>
            <a:r>
              <a:rPr lang="ar-SA" dirty="0">
                <a:cs typeface="B Traffic" pitchFamily="2" charset="-78"/>
              </a:rPr>
              <a:t>دسته </a:t>
            </a:r>
            <a:endParaRPr lang="fa-IR" dirty="0" smtClean="0">
              <a:cs typeface="B Traffic" pitchFamily="2" charset="-78"/>
            </a:endParaRPr>
          </a:p>
          <a:p>
            <a:pPr lvl="1" algn="just"/>
            <a:r>
              <a:rPr lang="ar-SA" dirty="0" smtClean="0">
                <a:cs typeface="B Traffic" pitchFamily="2" charset="-78"/>
              </a:rPr>
              <a:t>اوليه</a:t>
            </a:r>
            <a:r>
              <a:rPr lang="fa-IR" dirty="0" smtClean="0">
                <a:cs typeface="B Traffic" pitchFamily="2" charset="-78"/>
              </a:rPr>
              <a:t>:</a:t>
            </a:r>
            <a:r>
              <a:rPr lang="ar-SA" dirty="0" smtClean="0">
                <a:cs typeface="B Traffic" pitchFamily="2" charset="-78"/>
              </a:rPr>
              <a:t> تخريب </a:t>
            </a:r>
            <a:r>
              <a:rPr lang="ar-SA" dirty="0">
                <a:cs typeface="B Traffic" pitchFamily="2" charset="-78"/>
              </a:rPr>
              <a:t>غده </a:t>
            </a:r>
            <a:r>
              <a:rPr lang="ar-SA" dirty="0" smtClean="0">
                <a:cs typeface="B Traffic" pitchFamily="2" charset="-78"/>
              </a:rPr>
              <a:t>تيروئيد</a:t>
            </a:r>
            <a:r>
              <a:rPr lang="fa-IR" dirty="0" smtClean="0">
                <a:cs typeface="B Traffic" pitchFamily="2" charset="-78"/>
              </a:rPr>
              <a:t>،</a:t>
            </a:r>
            <a:r>
              <a:rPr lang="ar-SA" dirty="0" smtClean="0">
                <a:cs typeface="B Traffic" pitchFamily="2" charset="-78"/>
              </a:rPr>
              <a:t> سطح </a:t>
            </a:r>
            <a:r>
              <a:rPr lang="ar-SA" dirty="0">
                <a:cs typeface="B Traffic" pitchFamily="2" charset="-78"/>
              </a:rPr>
              <a:t>مناسبي از </a:t>
            </a:r>
            <a:r>
              <a:rPr lang="en-US" dirty="0">
                <a:cs typeface="B Traffic" pitchFamily="2" charset="-78"/>
              </a:rPr>
              <a:t>TSH</a:t>
            </a:r>
            <a:r>
              <a:rPr lang="ar-SA" dirty="0">
                <a:cs typeface="B Traffic" pitchFamily="2" charset="-78"/>
              </a:rPr>
              <a:t> </a:t>
            </a:r>
            <a:endParaRPr lang="fa-IR" dirty="0" smtClean="0">
              <a:cs typeface="B Traffic" pitchFamily="2" charset="-78"/>
            </a:endParaRPr>
          </a:p>
          <a:p>
            <a:pPr lvl="1" algn="just"/>
            <a:r>
              <a:rPr lang="ar-SA" dirty="0" smtClean="0">
                <a:cs typeface="B Traffic" pitchFamily="2" charset="-78"/>
              </a:rPr>
              <a:t>ثانويه</a:t>
            </a:r>
            <a:r>
              <a:rPr lang="fa-IR" dirty="0" smtClean="0">
                <a:cs typeface="B Traffic" pitchFamily="2" charset="-78"/>
              </a:rPr>
              <a:t>:</a:t>
            </a:r>
            <a:r>
              <a:rPr lang="ar-SA" dirty="0" smtClean="0">
                <a:cs typeface="B Traffic" pitchFamily="2" charset="-78"/>
              </a:rPr>
              <a:t> اختلال </a:t>
            </a:r>
            <a:r>
              <a:rPr lang="ar-SA" dirty="0">
                <a:cs typeface="B Traffic" pitchFamily="2" charset="-78"/>
              </a:rPr>
              <a:t>عملكرد سيستم عصبي </a:t>
            </a:r>
            <a:r>
              <a:rPr lang="ar-SA" dirty="0" smtClean="0">
                <a:cs typeface="B Traffic" pitchFamily="2" charset="-78"/>
              </a:rPr>
              <a:t>مركزي</a:t>
            </a:r>
            <a:r>
              <a:rPr lang="fa-IR" dirty="0" smtClean="0">
                <a:cs typeface="B Traffic" pitchFamily="2" charset="-78"/>
              </a:rPr>
              <a:t>،</a:t>
            </a:r>
            <a:r>
              <a:rPr lang="ar-SA" dirty="0" smtClean="0">
                <a:cs typeface="B Traffic" pitchFamily="2" charset="-78"/>
              </a:rPr>
              <a:t> كاهش </a:t>
            </a:r>
            <a:r>
              <a:rPr lang="ar-SA" dirty="0">
                <a:cs typeface="B Traffic" pitchFamily="2" charset="-78"/>
              </a:rPr>
              <a:t>سطح </a:t>
            </a:r>
            <a:r>
              <a:rPr lang="en-US" dirty="0">
                <a:cs typeface="B Traffic" pitchFamily="2" charset="-78"/>
              </a:rPr>
              <a:t>TSH</a:t>
            </a:r>
            <a:r>
              <a:rPr lang="ar-SA" dirty="0">
                <a:cs typeface="B Traffic" pitchFamily="2" charset="-78"/>
              </a:rPr>
              <a:t> </a:t>
            </a:r>
            <a:endParaRPr lang="fa-IR" dirty="0" smtClean="0">
              <a:cs typeface="B Traffic" pitchFamily="2" charset="-78"/>
            </a:endParaRPr>
          </a:p>
          <a:p>
            <a:pPr algn="just"/>
            <a:r>
              <a:rPr lang="ar-SA" dirty="0" smtClean="0">
                <a:cs typeface="B Traffic" pitchFamily="2" charset="-78"/>
              </a:rPr>
              <a:t>دلايل کم </a:t>
            </a:r>
            <a:r>
              <a:rPr lang="ar-SA" dirty="0">
                <a:cs typeface="B Traffic" pitchFamily="2" charset="-78"/>
              </a:rPr>
              <a:t>کاری اوليه </a:t>
            </a:r>
            <a:r>
              <a:rPr lang="ar-SA" dirty="0" smtClean="0">
                <a:cs typeface="B Traffic" pitchFamily="2" charset="-78"/>
              </a:rPr>
              <a:t>شامل </a:t>
            </a:r>
            <a:endParaRPr lang="fa-IR" dirty="0" smtClean="0">
              <a:cs typeface="B Traffic" pitchFamily="2" charset="-78"/>
            </a:endParaRPr>
          </a:p>
          <a:p>
            <a:pPr lvl="1" algn="just"/>
            <a:r>
              <a:rPr lang="ar-SA" dirty="0" smtClean="0">
                <a:cs typeface="B Traffic" pitchFamily="2" charset="-78"/>
              </a:rPr>
              <a:t>التهاب </a:t>
            </a:r>
            <a:r>
              <a:rPr lang="ar-SA" dirty="0">
                <a:cs typeface="B Traffic" pitchFamily="2" charset="-78"/>
              </a:rPr>
              <a:t>مزمن </a:t>
            </a:r>
            <a:r>
              <a:rPr lang="ar-SA" dirty="0" smtClean="0">
                <a:cs typeface="B Traffic" pitchFamily="2" charset="-78"/>
              </a:rPr>
              <a:t>تيروئيد</a:t>
            </a:r>
            <a:endParaRPr lang="fa-IR" dirty="0" smtClean="0">
              <a:cs typeface="B Traffic" pitchFamily="2" charset="-78"/>
            </a:endParaRPr>
          </a:p>
          <a:p>
            <a:pPr lvl="1" algn="just"/>
            <a:r>
              <a:rPr lang="ar-SA" dirty="0" smtClean="0">
                <a:cs typeface="B Traffic" pitchFamily="2" charset="-78"/>
              </a:rPr>
              <a:t>برداشت نا</a:t>
            </a:r>
            <a:r>
              <a:rPr lang="fa-IR" dirty="0" smtClean="0">
                <a:cs typeface="B Traffic" pitchFamily="2" charset="-78"/>
              </a:rPr>
              <a:t>کامل </a:t>
            </a:r>
            <a:r>
              <a:rPr lang="ar-SA" dirty="0" smtClean="0">
                <a:cs typeface="B Traffic" pitchFamily="2" charset="-78"/>
              </a:rPr>
              <a:t>تيروئيد </a:t>
            </a:r>
            <a:r>
              <a:rPr lang="ar-SA" dirty="0">
                <a:cs typeface="B Traffic" pitchFamily="2" charset="-78"/>
              </a:rPr>
              <a:t>با </a:t>
            </a:r>
            <a:r>
              <a:rPr lang="ar-SA" dirty="0" smtClean="0">
                <a:cs typeface="B Traffic" pitchFamily="2" charset="-78"/>
              </a:rPr>
              <a:t>جراحی</a:t>
            </a:r>
            <a:endParaRPr lang="fa-IR" dirty="0" smtClean="0">
              <a:cs typeface="B Traffic" pitchFamily="2" charset="-78"/>
            </a:endParaRPr>
          </a:p>
          <a:p>
            <a:pPr lvl="1" algn="just"/>
            <a:r>
              <a:rPr lang="ar-SA" dirty="0" smtClean="0">
                <a:cs typeface="B Traffic" pitchFamily="2" charset="-78"/>
              </a:rPr>
              <a:t>درمان </a:t>
            </a:r>
            <a:r>
              <a:rPr lang="ar-SA" dirty="0">
                <a:cs typeface="B Traffic" pitchFamily="2" charset="-78"/>
              </a:rPr>
              <a:t>با يد راديواكتيو </a:t>
            </a:r>
            <a:endParaRPr lang="fa-IR" dirty="0" smtClean="0">
              <a:cs typeface="B Traffic" pitchFamily="2" charset="-78"/>
            </a:endParaRPr>
          </a:p>
          <a:p>
            <a:pPr lvl="1" algn="just"/>
            <a:r>
              <a:rPr lang="ar-SA" dirty="0" smtClean="0">
                <a:cs typeface="B Traffic" pitchFamily="2" charset="-78"/>
              </a:rPr>
              <a:t>پرتودرماني </a:t>
            </a:r>
            <a:r>
              <a:rPr lang="ar-SA" dirty="0">
                <a:cs typeface="B Traffic" pitchFamily="2" charset="-78"/>
              </a:rPr>
              <a:t>ناحيه‏ گردن </a:t>
            </a:r>
            <a:endParaRPr lang="fa-IR" dirty="0" smtClean="0">
              <a:cs typeface="B Traffic" pitchFamily="2" charset="-78"/>
            </a:endParaRPr>
          </a:p>
          <a:p>
            <a:pPr lvl="1" algn="just"/>
            <a:r>
              <a:rPr lang="ar-SA" dirty="0" smtClean="0">
                <a:cs typeface="B Traffic" pitchFamily="2" charset="-78"/>
              </a:rPr>
              <a:t>كمبود </a:t>
            </a:r>
            <a:r>
              <a:rPr lang="ar-SA" dirty="0">
                <a:cs typeface="B Traffic" pitchFamily="2" charset="-78"/>
              </a:rPr>
              <a:t>هورمون </a:t>
            </a:r>
            <a:r>
              <a:rPr lang="ar-SA" dirty="0" smtClean="0">
                <a:cs typeface="B Traffic" pitchFamily="2" charset="-78"/>
              </a:rPr>
              <a:t>تيروئيد</a:t>
            </a:r>
            <a:r>
              <a:rPr lang="fa-IR" dirty="0" smtClean="0">
                <a:cs typeface="B Traffic" pitchFamily="2" charset="-78"/>
              </a:rPr>
              <a:t>:</a:t>
            </a:r>
            <a:r>
              <a:rPr lang="ar-SA" dirty="0" smtClean="0">
                <a:cs typeface="B Traffic" pitchFamily="2" charset="-78"/>
              </a:rPr>
              <a:t> </a:t>
            </a:r>
            <a:endParaRPr lang="fa-IR" dirty="0" smtClean="0">
              <a:cs typeface="B Traffic" pitchFamily="2" charset="-78"/>
            </a:endParaRPr>
          </a:p>
          <a:p>
            <a:pPr lvl="2" algn="just"/>
            <a:r>
              <a:rPr lang="ar-SA" dirty="0" smtClean="0">
                <a:cs typeface="B Traffic" pitchFamily="2" charset="-78"/>
              </a:rPr>
              <a:t>مصرف </a:t>
            </a:r>
            <a:r>
              <a:rPr lang="ar-SA" dirty="0">
                <a:cs typeface="B Traffic" pitchFamily="2" charset="-78"/>
              </a:rPr>
              <a:t>داروهاي ضد </a:t>
            </a:r>
            <a:r>
              <a:rPr lang="ar-SA" dirty="0" smtClean="0">
                <a:cs typeface="B Traffic" pitchFamily="2" charset="-78"/>
              </a:rPr>
              <a:t>تيروئيد</a:t>
            </a:r>
            <a:endParaRPr lang="fa-IR" dirty="0" smtClean="0">
              <a:cs typeface="B Traffic" pitchFamily="2" charset="-78"/>
            </a:endParaRPr>
          </a:p>
          <a:p>
            <a:pPr lvl="2" algn="just"/>
            <a:r>
              <a:rPr lang="ar-SA" dirty="0" smtClean="0">
                <a:cs typeface="B Traffic" pitchFamily="2" charset="-78"/>
              </a:rPr>
              <a:t>يد </a:t>
            </a:r>
            <a:r>
              <a:rPr lang="ar-SA" dirty="0">
                <a:cs typeface="B Traffic" pitchFamily="2" charset="-78"/>
              </a:rPr>
              <a:t>بيش از حد يا كمبود يد در رژيم غذائی </a:t>
            </a:r>
            <a:endParaRPr lang="fa-IR" dirty="0" smtClean="0">
              <a:cs typeface="B Traffic" pitchFamily="2" charset="-78"/>
            </a:endParaRPr>
          </a:p>
          <a:p>
            <a:pPr algn="just"/>
            <a:r>
              <a:rPr lang="ar-SA" dirty="0" smtClean="0">
                <a:cs typeface="B Traffic" pitchFamily="2" charset="-78"/>
              </a:rPr>
              <a:t>دلايل </a:t>
            </a:r>
            <a:r>
              <a:rPr lang="ar-SA" dirty="0">
                <a:cs typeface="B Traffic" pitchFamily="2" charset="-78"/>
              </a:rPr>
              <a:t>بروز کم کاری ثانويه </a:t>
            </a:r>
            <a:r>
              <a:rPr lang="ar-SA" dirty="0" smtClean="0">
                <a:cs typeface="B Traffic" pitchFamily="2" charset="-78"/>
              </a:rPr>
              <a:t>شامل </a:t>
            </a:r>
            <a:endParaRPr lang="fa-IR" dirty="0" smtClean="0">
              <a:cs typeface="B Traffic" pitchFamily="2" charset="-78"/>
            </a:endParaRPr>
          </a:p>
          <a:p>
            <a:pPr lvl="1" algn="just"/>
            <a:r>
              <a:rPr lang="ar-SA" dirty="0" smtClean="0">
                <a:cs typeface="B Traffic" pitchFamily="2" charset="-78"/>
              </a:rPr>
              <a:t>اختلال </a:t>
            </a:r>
            <a:r>
              <a:rPr lang="ar-SA" dirty="0">
                <a:cs typeface="B Traffic" pitchFamily="2" charset="-78"/>
              </a:rPr>
              <a:t>عملكرد </a:t>
            </a:r>
            <a:r>
              <a:rPr lang="ar-SA" dirty="0" smtClean="0">
                <a:cs typeface="B Traffic" pitchFamily="2" charset="-78"/>
              </a:rPr>
              <a:t>هيپوتالامو</a:t>
            </a:r>
            <a:r>
              <a:rPr lang="fa-IR" dirty="0" smtClean="0">
                <a:cs typeface="B Traffic" pitchFamily="2" charset="-78"/>
              </a:rPr>
              <a:t>س </a:t>
            </a:r>
          </a:p>
          <a:p>
            <a:pPr lvl="1" algn="just"/>
            <a:r>
              <a:rPr lang="ar-SA" dirty="0" smtClean="0">
                <a:cs typeface="B Traffic" pitchFamily="2" charset="-78"/>
              </a:rPr>
              <a:t>اختلال </a:t>
            </a:r>
            <a:r>
              <a:rPr lang="ar-SA" dirty="0">
                <a:cs typeface="B Traffic" pitchFamily="2" charset="-78"/>
              </a:rPr>
              <a:t>عملكرد لوب قدامی </a:t>
            </a:r>
            <a:r>
              <a:rPr lang="ar-SA" dirty="0" smtClean="0">
                <a:cs typeface="B Traffic" pitchFamily="2" charset="-78"/>
              </a:rPr>
              <a:t>هيپرفيز</a:t>
            </a:r>
            <a:r>
              <a:rPr lang="fa-IR" dirty="0" smtClean="0">
                <a:cs typeface="B Traffic" pitchFamily="2" charset="-78"/>
              </a:rPr>
              <a:t> </a:t>
            </a:r>
            <a:endParaRPr lang="en-US" dirty="0">
              <a:cs typeface="B Traffic" pitchFamily="2" charset="-78"/>
            </a:endParaRPr>
          </a:p>
        </p:txBody>
      </p:sp>
    </p:spTree>
  </p:cSld>
  <p:clrMapOvr>
    <a:masterClrMapping/>
  </p:clrMapOvr>
  <p:transition>
    <p:diamond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SA" sz="4000" b="1" dirty="0"/>
              <a:t>نتايج </a:t>
            </a:r>
            <a:r>
              <a:rPr lang="ar-SA" sz="4000" b="1" dirty="0" smtClean="0"/>
              <a:t>آزمايشگاه</a:t>
            </a:r>
            <a:r>
              <a:rPr lang="fa-IR" sz="4000" b="1" dirty="0" smtClean="0"/>
              <a:t>ی</a:t>
            </a:r>
            <a:r>
              <a:rPr lang="ar-SA" sz="4000" b="1" dirty="0" smtClean="0"/>
              <a:t> </a:t>
            </a:r>
            <a:r>
              <a:rPr lang="en-US" sz="4000" dirty="0"/>
              <a:t/>
            </a:r>
            <a:br>
              <a:rPr lang="en-US" sz="4000" dirty="0"/>
            </a:br>
            <a:endParaRPr lang="fa-I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ar-SA" dirty="0" smtClean="0">
                <a:cs typeface="B Traffic" pitchFamily="2" charset="-78"/>
              </a:rPr>
              <a:t>کم </a:t>
            </a:r>
            <a:r>
              <a:rPr lang="ar-SA" dirty="0">
                <a:cs typeface="B Traffic" pitchFamily="2" charset="-78"/>
              </a:rPr>
              <a:t>کاری اوليه </a:t>
            </a:r>
            <a:r>
              <a:rPr lang="ar-SA" dirty="0" smtClean="0">
                <a:cs typeface="B Traffic" pitchFamily="2" charset="-78"/>
              </a:rPr>
              <a:t> </a:t>
            </a:r>
            <a:endParaRPr lang="fa-IR" dirty="0" smtClean="0">
              <a:cs typeface="B Traffic" pitchFamily="2" charset="-78"/>
            </a:endParaRPr>
          </a:p>
          <a:p>
            <a:pPr lvl="1" algn="just"/>
            <a:r>
              <a:rPr lang="ar-SA" dirty="0" smtClean="0">
                <a:cs typeface="B Traffic" pitchFamily="2" charset="-78"/>
              </a:rPr>
              <a:t>كاهش </a:t>
            </a:r>
            <a:r>
              <a:rPr lang="ar-SA" dirty="0">
                <a:cs typeface="B Traffic" pitchFamily="2" charset="-78"/>
              </a:rPr>
              <a:t>سطوح </a:t>
            </a:r>
            <a:r>
              <a:rPr lang="en-US" dirty="0">
                <a:cs typeface="B Traffic" pitchFamily="2" charset="-78"/>
              </a:rPr>
              <a:t>T</a:t>
            </a:r>
            <a:r>
              <a:rPr lang="en-US" baseline="-25000" dirty="0">
                <a:cs typeface="B Traffic" pitchFamily="2" charset="-78"/>
              </a:rPr>
              <a:t>3</a:t>
            </a:r>
            <a:r>
              <a:rPr lang="ar-SA" dirty="0">
                <a:cs typeface="B Traffic" pitchFamily="2" charset="-78"/>
              </a:rPr>
              <a:t> و </a:t>
            </a:r>
            <a:r>
              <a:rPr lang="en-US" dirty="0">
                <a:cs typeface="B Traffic" pitchFamily="2" charset="-78"/>
              </a:rPr>
              <a:t>T</a:t>
            </a:r>
            <a:r>
              <a:rPr lang="en-US" baseline="-25000" dirty="0">
                <a:cs typeface="B Traffic" pitchFamily="2" charset="-78"/>
              </a:rPr>
              <a:t>4</a:t>
            </a:r>
            <a:r>
              <a:rPr lang="en-US" dirty="0">
                <a:cs typeface="B Traffic" pitchFamily="2" charset="-78"/>
              </a:rPr>
              <a:t> </a:t>
            </a:r>
            <a:endParaRPr lang="fa-IR" dirty="0" smtClean="0">
              <a:cs typeface="B Traffic" pitchFamily="2" charset="-78"/>
            </a:endParaRPr>
          </a:p>
          <a:p>
            <a:pPr lvl="1" algn="just"/>
            <a:r>
              <a:rPr lang="fa-IR" dirty="0" smtClean="0">
                <a:cs typeface="B Traffic" pitchFamily="2" charset="-78"/>
              </a:rPr>
              <a:t>کاهش </a:t>
            </a:r>
            <a:r>
              <a:rPr lang="ar-SA" dirty="0" smtClean="0">
                <a:cs typeface="B Traffic" pitchFamily="2" charset="-78"/>
              </a:rPr>
              <a:t>جذب زرين </a:t>
            </a:r>
            <a:r>
              <a:rPr lang="en-US" dirty="0" smtClean="0">
                <a:cs typeface="B Traffic" pitchFamily="2" charset="-78"/>
              </a:rPr>
              <a:t>T</a:t>
            </a:r>
            <a:r>
              <a:rPr lang="en-US" baseline="-25000" dirty="0" smtClean="0">
                <a:cs typeface="B Traffic" pitchFamily="2" charset="-78"/>
              </a:rPr>
              <a:t>3</a:t>
            </a:r>
            <a:r>
              <a:rPr lang="fa-IR" baseline="-25000" dirty="0" smtClean="0">
                <a:cs typeface="B Traffic" pitchFamily="2" charset="-78"/>
              </a:rPr>
              <a:t> </a:t>
            </a:r>
            <a:endParaRPr lang="fa-IR" dirty="0" smtClean="0">
              <a:cs typeface="B Traffic" pitchFamily="2" charset="-78"/>
            </a:endParaRPr>
          </a:p>
          <a:p>
            <a:pPr lvl="1" algn="just"/>
            <a:r>
              <a:rPr lang="ar-SA" dirty="0" smtClean="0">
                <a:cs typeface="B Traffic" pitchFamily="2" charset="-78"/>
              </a:rPr>
              <a:t>افزايش </a:t>
            </a:r>
            <a:r>
              <a:rPr lang="ar-SA" dirty="0">
                <a:cs typeface="B Traffic" pitchFamily="2" charset="-78"/>
              </a:rPr>
              <a:t>غلظت </a:t>
            </a:r>
            <a:r>
              <a:rPr lang="en-US" dirty="0">
                <a:cs typeface="B Traffic" pitchFamily="2" charset="-78"/>
              </a:rPr>
              <a:t>TSH</a:t>
            </a:r>
            <a:r>
              <a:rPr lang="ar-SA" dirty="0">
                <a:cs typeface="B Traffic" pitchFamily="2" charset="-78"/>
              </a:rPr>
              <a:t> </a:t>
            </a:r>
            <a:endParaRPr lang="fa-IR" dirty="0" smtClean="0">
              <a:cs typeface="B Traffic" pitchFamily="2" charset="-78"/>
            </a:endParaRPr>
          </a:p>
          <a:p>
            <a:pPr algn="just"/>
            <a:r>
              <a:rPr lang="ar-SA" dirty="0" smtClean="0">
                <a:cs typeface="B Traffic" pitchFamily="2" charset="-78"/>
              </a:rPr>
              <a:t>کم </a:t>
            </a:r>
            <a:r>
              <a:rPr lang="ar-SA" dirty="0">
                <a:cs typeface="B Traffic" pitchFamily="2" charset="-78"/>
              </a:rPr>
              <a:t>کاری ثانويه </a:t>
            </a:r>
            <a:endParaRPr lang="fa-IR" dirty="0" smtClean="0">
              <a:cs typeface="B Traffic" pitchFamily="2" charset="-78"/>
            </a:endParaRPr>
          </a:p>
          <a:p>
            <a:pPr lvl="1" algn="just"/>
            <a:r>
              <a:rPr lang="fa-IR" dirty="0" smtClean="0">
                <a:cs typeface="B Traffic" pitchFamily="2" charset="-78"/>
              </a:rPr>
              <a:t>کاهش </a:t>
            </a:r>
            <a:r>
              <a:rPr lang="ar-SA" dirty="0" smtClean="0">
                <a:cs typeface="B Traffic" pitchFamily="2" charset="-78"/>
              </a:rPr>
              <a:t>سطح </a:t>
            </a:r>
            <a:r>
              <a:rPr lang="en-US" dirty="0">
                <a:cs typeface="B Traffic" pitchFamily="2" charset="-78"/>
              </a:rPr>
              <a:t>T</a:t>
            </a:r>
            <a:r>
              <a:rPr lang="en-US" baseline="-25000" dirty="0">
                <a:cs typeface="B Traffic" pitchFamily="2" charset="-78"/>
              </a:rPr>
              <a:t>3</a:t>
            </a:r>
            <a:r>
              <a:rPr lang="ar-SA" dirty="0">
                <a:cs typeface="B Traffic" pitchFamily="2" charset="-78"/>
              </a:rPr>
              <a:t>، </a:t>
            </a:r>
            <a:r>
              <a:rPr lang="en-US" dirty="0" smtClean="0">
                <a:cs typeface="B Traffic" pitchFamily="2" charset="-78"/>
              </a:rPr>
              <a:t>T</a:t>
            </a:r>
            <a:r>
              <a:rPr lang="en-US" baseline="-25000" dirty="0" smtClean="0">
                <a:cs typeface="B Traffic" pitchFamily="2" charset="-78"/>
              </a:rPr>
              <a:t>4</a:t>
            </a:r>
            <a:endParaRPr lang="en-US" dirty="0" smtClean="0">
              <a:cs typeface="B Traffic" pitchFamily="2" charset="-78"/>
            </a:endParaRPr>
          </a:p>
          <a:p>
            <a:pPr lvl="1" algn="just"/>
            <a:r>
              <a:rPr lang="fa-IR" dirty="0" smtClean="0">
                <a:cs typeface="B Traffic" pitchFamily="2" charset="-78"/>
              </a:rPr>
              <a:t>کاهش </a:t>
            </a:r>
            <a:r>
              <a:rPr lang="ar-SA" dirty="0" smtClean="0">
                <a:cs typeface="B Traffic" pitchFamily="2" charset="-78"/>
              </a:rPr>
              <a:t>جذب زرين </a:t>
            </a:r>
            <a:r>
              <a:rPr lang="en-US" dirty="0" smtClean="0">
                <a:cs typeface="B Traffic" pitchFamily="2" charset="-78"/>
              </a:rPr>
              <a:t>T</a:t>
            </a:r>
            <a:r>
              <a:rPr lang="en-US" baseline="-25000" dirty="0" smtClean="0">
                <a:cs typeface="B Traffic" pitchFamily="2" charset="-78"/>
              </a:rPr>
              <a:t>3</a:t>
            </a:r>
            <a:r>
              <a:rPr lang="fa-IR" baseline="-25000" dirty="0" smtClean="0">
                <a:cs typeface="B Traffic" pitchFamily="2" charset="-78"/>
              </a:rPr>
              <a:t> </a:t>
            </a:r>
            <a:endParaRPr lang="en-US" dirty="0" smtClean="0">
              <a:cs typeface="B Traffic" pitchFamily="2" charset="-78"/>
            </a:endParaRPr>
          </a:p>
          <a:p>
            <a:pPr lvl="1" algn="just"/>
            <a:r>
              <a:rPr lang="fa-IR" dirty="0" smtClean="0">
                <a:cs typeface="B Traffic" pitchFamily="2" charset="-78"/>
              </a:rPr>
              <a:t>کاهش </a:t>
            </a:r>
            <a:r>
              <a:rPr lang="en-US" dirty="0" smtClean="0">
                <a:cs typeface="B Traffic" pitchFamily="2" charset="-78"/>
              </a:rPr>
              <a:t>TSH</a:t>
            </a:r>
            <a:r>
              <a:rPr lang="ar-SA" dirty="0" smtClean="0">
                <a:cs typeface="B Traffic" pitchFamily="2" charset="-78"/>
              </a:rPr>
              <a:t> </a:t>
            </a:r>
            <a:endParaRPr lang="fa-IR" dirty="0" smtClean="0">
              <a:cs typeface="B Traffic" pitchFamily="2" charset="-78"/>
            </a:endParaRPr>
          </a:p>
        </p:txBody>
      </p:sp>
    </p:spTree>
  </p:cSld>
  <p:clrMapOvr>
    <a:masterClrMapping/>
  </p:clrMapOvr>
  <p:transition>
    <p:diamond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SA" sz="4000" b="1" dirty="0"/>
              <a:t>تظاهرات </a:t>
            </a:r>
            <a:r>
              <a:rPr lang="ar-SA" sz="4000" b="1" dirty="0" smtClean="0"/>
              <a:t>بالينی</a:t>
            </a:r>
            <a:r>
              <a:rPr lang="fa-IR" sz="4000" b="1" dirty="0" smtClean="0"/>
              <a:t>(1)</a:t>
            </a:r>
            <a:r>
              <a:rPr lang="ar-SA" sz="4000" b="1" dirty="0" smtClean="0"/>
              <a:t> </a:t>
            </a:r>
            <a:r>
              <a:rPr lang="en-US" sz="4000" dirty="0"/>
              <a:t/>
            </a:r>
            <a:br>
              <a:rPr lang="en-US" sz="4000" dirty="0"/>
            </a:br>
            <a:endParaRPr lang="fa-I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8299648" cy="4971182"/>
          </a:xfrm>
        </p:spPr>
        <p:txBody>
          <a:bodyPr>
            <a:normAutofit/>
          </a:bodyPr>
          <a:lstStyle/>
          <a:p>
            <a:pPr algn="just"/>
            <a:r>
              <a:rPr lang="ar-SA" dirty="0">
                <a:cs typeface="B Traffic" pitchFamily="2" charset="-78"/>
              </a:rPr>
              <a:t>بروز علائم </a:t>
            </a:r>
            <a:r>
              <a:rPr lang="ar-SA" dirty="0" smtClean="0">
                <a:cs typeface="B Traffic" pitchFamily="2" charset="-78"/>
              </a:rPr>
              <a:t>در بزرگسال</a:t>
            </a:r>
            <a:r>
              <a:rPr lang="fa-IR" dirty="0" smtClean="0">
                <a:cs typeface="B Traffic" pitchFamily="2" charset="-78"/>
              </a:rPr>
              <a:t>ی</a:t>
            </a:r>
            <a:r>
              <a:rPr lang="ar-SA" dirty="0" smtClean="0">
                <a:cs typeface="B Traffic" pitchFamily="2" charset="-78"/>
              </a:rPr>
              <a:t> </a:t>
            </a:r>
            <a:r>
              <a:rPr lang="ar-SA" dirty="0">
                <a:cs typeface="B Traffic" pitchFamily="2" charset="-78"/>
              </a:rPr>
              <a:t>تدريجي </a:t>
            </a:r>
            <a:endParaRPr lang="fa-IR" dirty="0" smtClean="0">
              <a:cs typeface="B Traffic" pitchFamily="2" charset="-78"/>
            </a:endParaRPr>
          </a:p>
          <a:p>
            <a:pPr algn="just"/>
            <a:r>
              <a:rPr lang="fa-IR" dirty="0" smtClean="0">
                <a:cs typeface="B Traffic" pitchFamily="2" charset="-78"/>
              </a:rPr>
              <a:t>مدت ها </a:t>
            </a:r>
            <a:r>
              <a:rPr lang="ar-SA" dirty="0" smtClean="0">
                <a:cs typeface="B Traffic" pitchFamily="2" charset="-78"/>
              </a:rPr>
              <a:t>ناشناخته </a:t>
            </a:r>
            <a:endParaRPr lang="fa-IR" dirty="0" smtClean="0">
              <a:cs typeface="B Traffic" pitchFamily="2" charset="-78"/>
            </a:endParaRPr>
          </a:p>
          <a:p>
            <a:pPr algn="just"/>
            <a:r>
              <a:rPr lang="ar-SA" dirty="0" smtClean="0">
                <a:cs typeface="B Traffic" pitchFamily="2" charset="-78"/>
              </a:rPr>
              <a:t>خواب آلودگي</a:t>
            </a:r>
            <a:endParaRPr lang="fa-IR" dirty="0" smtClean="0">
              <a:cs typeface="B Traffic" pitchFamily="2" charset="-78"/>
            </a:endParaRPr>
          </a:p>
          <a:p>
            <a:pPr algn="just"/>
            <a:r>
              <a:rPr lang="ar-SA" dirty="0" smtClean="0">
                <a:cs typeface="B Traffic" pitchFamily="2" charset="-78"/>
              </a:rPr>
              <a:t>يبوست</a:t>
            </a:r>
            <a:endParaRPr lang="fa-IR" dirty="0" smtClean="0">
              <a:cs typeface="B Traffic" pitchFamily="2" charset="-78"/>
            </a:endParaRPr>
          </a:p>
          <a:p>
            <a:pPr algn="just"/>
            <a:r>
              <a:rPr lang="ar-SA" dirty="0" smtClean="0">
                <a:cs typeface="B Traffic" pitchFamily="2" charset="-78"/>
              </a:rPr>
              <a:t>عدم </a:t>
            </a:r>
            <a:r>
              <a:rPr lang="ar-SA" dirty="0">
                <a:cs typeface="B Traffic" pitchFamily="2" charset="-78"/>
              </a:rPr>
              <a:t>تحمل </a:t>
            </a:r>
            <a:r>
              <a:rPr lang="ar-SA" dirty="0" smtClean="0">
                <a:cs typeface="B Traffic" pitchFamily="2" charset="-78"/>
              </a:rPr>
              <a:t>سرما</a:t>
            </a:r>
            <a:endParaRPr lang="fa-IR" dirty="0" smtClean="0">
              <a:cs typeface="B Traffic" pitchFamily="2" charset="-78"/>
            </a:endParaRPr>
          </a:p>
          <a:p>
            <a:pPr algn="just"/>
            <a:r>
              <a:rPr lang="ar-SA" dirty="0" smtClean="0">
                <a:cs typeface="B Traffic" pitchFamily="2" charset="-78"/>
              </a:rPr>
              <a:t>ادم </a:t>
            </a:r>
            <a:r>
              <a:rPr lang="ar-SA" dirty="0">
                <a:cs typeface="B Traffic" pitchFamily="2" charset="-78"/>
              </a:rPr>
              <a:t>صورت </a:t>
            </a:r>
            <a:endParaRPr lang="fa-IR" dirty="0" smtClean="0">
              <a:cs typeface="B Traffic" pitchFamily="2" charset="-78"/>
            </a:endParaRPr>
          </a:p>
          <a:p>
            <a:pPr algn="just"/>
            <a:r>
              <a:rPr lang="ar-SA" dirty="0" smtClean="0">
                <a:cs typeface="B Traffic" pitchFamily="2" charset="-78"/>
              </a:rPr>
              <a:t>بزرگي زبان</a:t>
            </a:r>
            <a:endParaRPr lang="fa-IR" dirty="0" smtClean="0">
              <a:cs typeface="B Traffic" pitchFamily="2" charset="-78"/>
            </a:endParaRPr>
          </a:p>
          <a:p>
            <a:pPr algn="just"/>
            <a:r>
              <a:rPr lang="ar-SA" dirty="0" smtClean="0">
                <a:cs typeface="B Traffic" pitchFamily="2" charset="-78"/>
              </a:rPr>
              <a:t>كارديوميوپاتي </a:t>
            </a:r>
            <a:r>
              <a:rPr lang="ar-SA" dirty="0">
                <a:cs typeface="B Traffic" pitchFamily="2" charset="-78"/>
              </a:rPr>
              <a:t>قابل </a:t>
            </a:r>
            <a:r>
              <a:rPr lang="ar-SA" dirty="0" smtClean="0">
                <a:cs typeface="B Traffic" pitchFamily="2" charset="-78"/>
              </a:rPr>
              <a:t>برگشت</a:t>
            </a:r>
            <a:endParaRPr lang="fa-IR" dirty="0" smtClean="0">
              <a:cs typeface="B Traffic" pitchFamily="2" charset="-78"/>
            </a:endParaRPr>
          </a:p>
        </p:txBody>
      </p:sp>
    </p:spTree>
  </p:cSld>
  <p:clrMapOvr>
    <a:masterClrMapping/>
  </p:clrMapOvr>
  <p:transition>
    <p:diamond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SA" sz="4000" b="1" dirty="0"/>
              <a:t>تظاهرات </a:t>
            </a:r>
            <a:r>
              <a:rPr lang="ar-SA" sz="4000" b="1" dirty="0" smtClean="0"/>
              <a:t>بالينی</a:t>
            </a:r>
            <a:r>
              <a:rPr lang="fa-IR" sz="4000" b="1" dirty="0" smtClean="0"/>
              <a:t>(1)</a:t>
            </a:r>
            <a:r>
              <a:rPr lang="ar-SA" sz="4000" b="1" dirty="0" smtClean="0"/>
              <a:t> </a:t>
            </a:r>
            <a:r>
              <a:rPr lang="en-US" sz="4000" dirty="0"/>
              <a:t/>
            </a:r>
            <a:br>
              <a:rPr lang="en-US" sz="4000" dirty="0"/>
            </a:br>
            <a:endParaRPr lang="fa-I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24744"/>
            <a:ext cx="8443664" cy="557214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ar-SA" dirty="0" smtClean="0">
                <a:cs typeface="B Traffic" pitchFamily="2" charset="-78"/>
              </a:rPr>
              <a:t>تراوش پرديكارد</a:t>
            </a:r>
            <a:endParaRPr lang="fa-IR" dirty="0" smtClean="0">
              <a:cs typeface="B Traffic" pitchFamily="2" charset="-78"/>
            </a:endParaRPr>
          </a:p>
          <a:p>
            <a:pPr algn="just"/>
            <a:r>
              <a:rPr lang="ar-SA" dirty="0" smtClean="0">
                <a:cs typeface="B Traffic" pitchFamily="2" charset="-78"/>
              </a:rPr>
              <a:t>آسيت</a:t>
            </a:r>
            <a:endParaRPr lang="fa-IR" dirty="0" smtClean="0">
              <a:cs typeface="B Traffic" pitchFamily="2" charset="-78"/>
            </a:endParaRPr>
          </a:p>
          <a:p>
            <a:pPr algn="just"/>
            <a:r>
              <a:rPr lang="ar-SA" dirty="0" smtClean="0">
                <a:cs typeface="B Traffic" pitchFamily="2" charset="-78"/>
              </a:rPr>
              <a:t>آنمي </a:t>
            </a:r>
            <a:endParaRPr lang="fa-IR" dirty="0" smtClean="0">
              <a:cs typeface="B Traffic" pitchFamily="2" charset="-78"/>
            </a:endParaRPr>
          </a:p>
          <a:p>
            <a:pPr algn="just"/>
            <a:r>
              <a:rPr lang="ar-SA" dirty="0" smtClean="0">
                <a:cs typeface="B Traffic" pitchFamily="2" charset="-78"/>
              </a:rPr>
              <a:t>ايلئوس</a:t>
            </a:r>
            <a:r>
              <a:rPr lang="fa-IR" dirty="0" smtClean="0">
                <a:cs typeface="B Traffic" pitchFamily="2" charset="-78"/>
              </a:rPr>
              <a:t> و </a:t>
            </a:r>
            <a:r>
              <a:rPr lang="ar-SA" dirty="0" smtClean="0">
                <a:cs typeface="B Traffic" pitchFamily="2" charset="-78"/>
              </a:rPr>
              <a:t>تاخير </a:t>
            </a:r>
            <a:r>
              <a:rPr lang="fa-IR" dirty="0" smtClean="0">
                <a:cs typeface="B Traffic" pitchFamily="2" charset="-78"/>
              </a:rPr>
              <a:t>در </a:t>
            </a:r>
            <a:r>
              <a:rPr lang="ar-SA" dirty="0" smtClean="0">
                <a:cs typeface="B Traffic" pitchFamily="2" charset="-78"/>
              </a:rPr>
              <a:t>تخليه </a:t>
            </a:r>
            <a:r>
              <a:rPr lang="ar-SA" dirty="0">
                <a:cs typeface="B Traffic" pitchFamily="2" charset="-78"/>
              </a:rPr>
              <a:t>معده </a:t>
            </a:r>
            <a:endParaRPr lang="fa-IR" dirty="0" smtClean="0">
              <a:cs typeface="B Traffic" pitchFamily="2" charset="-78"/>
            </a:endParaRPr>
          </a:p>
          <a:p>
            <a:pPr algn="just"/>
            <a:r>
              <a:rPr lang="ar-SA" dirty="0" smtClean="0">
                <a:cs typeface="B Traffic" pitchFamily="2" charset="-78"/>
              </a:rPr>
              <a:t>آتروفي </a:t>
            </a:r>
            <a:r>
              <a:rPr lang="ar-SA" dirty="0">
                <a:cs typeface="B Traffic" pitchFamily="2" charset="-78"/>
              </a:rPr>
              <a:t>فوق </a:t>
            </a:r>
            <a:r>
              <a:rPr lang="ar-SA" dirty="0" smtClean="0">
                <a:cs typeface="B Traffic" pitchFamily="2" charset="-78"/>
              </a:rPr>
              <a:t>کليوی</a:t>
            </a:r>
            <a:endParaRPr lang="fa-IR" dirty="0" smtClean="0">
              <a:cs typeface="B Traffic" pitchFamily="2" charset="-78"/>
            </a:endParaRPr>
          </a:p>
          <a:p>
            <a:pPr lvl="1" algn="just"/>
            <a:r>
              <a:rPr lang="ar-SA" dirty="0" smtClean="0">
                <a:cs typeface="B Traffic" pitchFamily="2" charset="-78"/>
              </a:rPr>
              <a:t>كاهش توليد كورتيزول</a:t>
            </a:r>
            <a:r>
              <a:rPr lang="fa-IR" dirty="0" smtClean="0">
                <a:cs typeface="B Traffic" pitchFamily="2" charset="-78"/>
              </a:rPr>
              <a:t>،</a:t>
            </a:r>
            <a:r>
              <a:rPr lang="ar-SA" dirty="0" smtClean="0">
                <a:cs typeface="B Traffic" pitchFamily="2" charset="-78"/>
              </a:rPr>
              <a:t> كاهش </a:t>
            </a:r>
            <a:r>
              <a:rPr lang="fa-IR" dirty="0" smtClean="0">
                <a:cs typeface="B Traffic" pitchFamily="2" charset="-78"/>
              </a:rPr>
              <a:t>رقّتی </a:t>
            </a:r>
            <a:r>
              <a:rPr lang="ar-SA" dirty="0" smtClean="0">
                <a:cs typeface="B Traffic" pitchFamily="2" charset="-78"/>
              </a:rPr>
              <a:t>سديم خون </a:t>
            </a:r>
            <a:endParaRPr lang="fa-IR" dirty="0" smtClean="0">
              <a:cs typeface="B Traffic" pitchFamily="2" charset="-78"/>
            </a:endParaRPr>
          </a:p>
          <a:p>
            <a:pPr algn="just"/>
            <a:r>
              <a:rPr lang="ar-SA" dirty="0" smtClean="0">
                <a:cs typeface="B Traffic" pitchFamily="2" charset="-78"/>
              </a:rPr>
              <a:t>كاهش </a:t>
            </a:r>
            <a:r>
              <a:rPr lang="ar-SA" dirty="0">
                <a:cs typeface="B Traffic" pitchFamily="2" charset="-78"/>
              </a:rPr>
              <a:t>برون ده </a:t>
            </a:r>
            <a:r>
              <a:rPr lang="ar-SA" dirty="0" smtClean="0">
                <a:cs typeface="B Traffic" pitchFamily="2" charset="-78"/>
              </a:rPr>
              <a:t>قلب</a:t>
            </a:r>
            <a:endParaRPr lang="fa-IR" dirty="0" smtClean="0">
              <a:cs typeface="B Traffic" pitchFamily="2" charset="-78"/>
            </a:endParaRPr>
          </a:p>
          <a:p>
            <a:pPr lvl="1" algn="just"/>
            <a:r>
              <a:rPr lang="fa-IR" dirty="0" smtClean="0">
                <a:cs typeface="B Traffic" pitchFamily="2" charset="-78"/>
              </a:rPr>
              <a:t>برادی </a:t>
            </a:r>
            <a:r>
              <a:rPr lang="fa-IR" dirty="0">
                <a:cs typeface="B Traffic" pitchFamily="2" charset="-78"/>
              </a:rPr>
              <a:t>کاردی</a:t>
            </a:r>
            <a:r>
              <a:rPr lang="ar-SA" dirty="0">
                <a:cs typeface="B Traffic" pitchFamily="2" charset="-78"/>
              </a:rPr>
              <a:t>، ه</a:t>
            </a:r>
            <a:r>
              <a:rPr lang="fa-IR" dirty="0">
                <a:cs typeface="B Traffic" pitchFamily="2" charset="-78"/>
              </a:rPr>
              <a:t>يپوولمی</a:t>
            </a:r>
            <a:r>
              <a:rPr lang="ar-SA" dirty="0">
                <a:cs typeface="B Traffic" pitchFamily="2" charset="-78"/>
              </a:rPr>
              <a:t> و </a:t>
            </a:r>
            <a:r>
              <a:rPr lang="fa-IR" dirty="0">
                <a:cs typeface="B Traffic" pitchFamily="2" charset="-78"/>
              </a:rPr>
              <a:t>تضعيف</a:t>
            </a:r>
            <a:r>
              <a:rPr lang="ar-SA" dirty="0">
                <a:cs typeface="B Traffic" pitchFamily="2" charset="-78"/>
              </a:rPr>
              <a:t> رفلكس‏ باروسپتور </a:t>
            </a:r>
            <a:endParaRPr lang="fa-IR" dirty="0" smtClean="0">
              <a:cs typeface="B Traffic" pitchFamily="2" charset="-78"/>
            </a:endParaRPr>
          </a:p>
          <a:p>
            <a:pPr algn="just"/>
            <a:r>
              <a:rPr lang="ar-SA" dirty="0" smtClean="0">
                <a:cs typeface="B Traffic" pitchFamily="2" charset="-78"/>
              </a:rPr>
              <a:t>كماي ميگزادم </a:t>
            </a:r>
            <a:endParaRPr lang="fa-IR" dirty="0" smtClean="0">
              <a:cs typeface="B Traffic" pitchFamily="2" charset="-78"/>
            </a:endParaRPr>
          </a:p>
          <a:p>
            <a:pPr lvl="1" algn="just"/>
            <a:r>
              <a:rPr lang="fa-IR" dirty="0" smtClean="0">
                <a:cs typeface="B Traffic" pitchFamily="2" charset="-78"/>
              </a:rPr>
              <a:t>در اثر </a:t>
            </a:r>
          </a:p>
          <a:p>
            <a:pPr lvl="2" algn="just"/>
            <a:r>
              <a:rPr lang="ar-SA" dirty="0" smtClean="0">
                <a:cs typeface="B Traffic" pitchFamily="2" charset="-78"/>
              </a:rPr>
              <a:t>تروما</a:t>
            </a:r>
            <a:r>
              <a:rPr lang="fa-IR" dirty="0" smtClean="0">
                <a:cs typeface="B Traffic" pitchFamily="2" charset="-78"/>
              </a:rPr>
              <a:t>، </a:t>
            </a:r>
            <a:r>
              <a:rPr lang="ar-SA" dirty="0" smtClean="0">
                <a:cs typeface="B Traffic" pitchFamily="2" charset="-78"/>
              </a:rPr>
              <a:t>عفونت</a:t>
            </a:r>
            <a:r>
              <a:rPr lang="fa-IR" dirty="0" smtClean="0">
                <a:cs typeface="B Traffic" pitchFamily="2" charset="-78"/>
              </a:rPr>
              <a:t>، </a:t>
            </a:r>
            <a:r>
              <a:rPr lang="ar-SA" dirty="0" smtClean="0">
                <a:cs typeface="B Traffic" pitchFamily="2" charset="-78"/>
              </a:rPr>
              <a:t>داروهاي </a:t>
            </a:r>
            <a:r>
              <a:rPr lang="ar-SA" dirty="0">
                <a:cs typeface="B Traffic" pitchFamily="2" charset="-78"/>
              </a:rPr>
              <a:t>مضعف سيستم عصبی مرکزی </a:t>
            </a:r>
            <a:endParaRPr lang="fa-IR" dirty="0" smtClean="0">
              <a:cs typeface="B Traffic" pitchFamily="2" charset="-78"/>
            </a:endParaRPr>
          </a:p>
          <a:p>
            <a:pPr lvl="1" algn="just"/>
            <a:r>
              <a:rPr lang="fa-IR" dirty="0" smtClean="0">
                <a:cs typeface="B Traffic" pitchFamily="2" charset="-78"/>
              </a:rPr>
              <a:t>منجر به </a:t>
            </a:r>
          </a:p>
          <a:p>
            <a:pPr lvl="2" algn="just"/>
            <a:r>
              <a:rPr lang="ar-SA" dirty="0" smtClean="0">
                <a:cs typeface="B Traffic" pitchFamily="2" charset="-78"/>
              </a:rPr>
              <a:t>ضعف تنفس</a:t>
            </a:r>
            <a:endParaRPr lang="fa-IR" dirty="0" smtClean="0">
              <a:cs typeface="B Traffic" pitchFamily="2" charset="-78"/>
            </a:endParaRPr>
          </a:p>
          <a:p>
            <a:pPr lvl="2" algn="just"/>
            <a:r>
              <a:rPr lang="ar-SA" dirty="0" smtClean="0">
                <a:cs typeface="B Traffic" pitchFamily="2" charset="-78"/>
              </a:rPr>
              <a:t>نارسايي </a:t>
            </a:r>
            <a:r>
              <a:rPr lang="ar-SA" dirty="0">
                <a:cs typeface="B Traffic" pitchFamily="2" charset="-78"/>
              </a:rPr>
              <a:t>احتقاني قلب </a:t>
            </a:r>
            <a:endParaRPr lang="fa-IR" dirty="0" smtClean="0">
              <a:cs typeface="B Traffic" pitchFamily="2" charset="-78"/>
            </a:endParaRPr>
          </a:p>
          <a:p>
            <a:pPr lvl="2" algn="just"/>
            <a:r>
              <a:rPr lang="ar-SA" dirty="0" smtClean="0">
                <a:cs typeface="B Traffic" pitchFamily="2" charset="-78"/>
              </a:rPr>
              <a:t>کاهش </a:t>
            </a:r>
            <a:r>
              <a:rPr lang="ar-SA" dirty="0">
                <a:cs typeface="B Traffic" pitchFamily="2" charset="-78"/>
              </a:rPr>
              <a:t>سطح هوشياري </a:t>
            </a:r>
            <a:r>
              <a:rPr lang="ar-SA" dirty="0" smtClean="0">
                <a:cs typeface="B Traffic" pitchFamily="2" charset="-78"/>
              </a:rPr>
              <a:t>‏</a:t>
            </a:r>
            <a:endParaRPr lang="en-US" dirty="0">
              <a:cs typeface="B Traffic" pitchFamily="2" charset="-78"/>
            </a:endParaRPr>
          </a:p>
        </p:txBody>
      </p:sp>
    </p:spTree>
  </p:cSld>
  <p:clrMapOvr>
    <a:masterClrMapping/>
  </p:clrMapOvr>
  <p:transition>
    <p:diamond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ar-SA" b="1" dirty="0"/>
              <a:t>درمان</a:t>
            </a:r>
            <a:r>
              <a:rPr lang="en-US" dirty="0"/>
              <a:t/>
            </a:r>
            <a:br>
              <a:rPr lang="en-US" dirty="0"/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96752"/>
            <a:ext cx="8443664" cy="488337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ar-SA" dirty="0" smtClean="0">
                <a:cs typeface="B Traffic" pitchFamily="2" charset="-78"/>
              </a:rPr>
              <a:t>تجويز </a:t>
            </a:r>
            <a:r>
              <a:rPr lang="ar-SA" dirty="0">
                <a:cs typeface="B Traffic" pitchFamily="2" charset="-78"/>
              </a:rPr>
              <a:t>هورمون تيروئيد </a:t>
            </a:r>
            <a:endParaRPr lang="fa-IR" dirty="0" smtClean="0">
              <a:cs typeface="B Traffic" pitchFamily="2" charset="-78"/>
            </a:endParaRPr>
          </a:p>
          <a:p>
            <a:pPr algn="just"/>
            <a:r>
              <a:rPr lang="ar-SA" dirty="0" smtClean="0">
                <a:cs typeface="B Traffic" pitchFamily="2" charset="-78"/>
              </a:rPr>
              <a:t>شروع </a:t>
            </a:r>
            <a:r>
              <a:rPr lang="ar-SA" dirty="0">
                <a:cs typeface="B Traffic" pitchFamily="2" charset="-78"/>
              </a:rPr>
              <a:t>اثر </a:t>
            </a:r>
            <a:endParaRPr lang="fa-IR" dirty="0" smtClean="0">
              <a:cs typeface="B Traffic" pitchFamily="2" charset="-78"/>
            </a:endParaRPr>
          </a:p>
          <a:p>
            <a:pPr lvl="1" algn="just"/>
            <a:r>
              <a:rPr lang="en-US" dirty="0" smtClean="0">
                <a:cs typeface="B Traffic" pitchFamily="2" charset="-78"/>
              </a:rPr>
              <a:t>T</a:t>
            </a:r>
            <a:r>
              <a:rPr lang="en-US" baseline="-25000" dirty="0" smtClean="0">
                <a:cs typeface="B Traffic" pitchFamily="2" charset="-78"/>
              </a:rPr>
              <a:t>4</a:t>
            </a:r>
            <a:r>
              <a:rPr lang="en-US" dirty="0" smtClean="0">
                <a:cs typeface="B Traffic" pitchFamily="2" charset="-78"/>
              </a:rPr>
              <a:t> </a:t>
            </a:r>
            <a:r>
              <a:rPr lang="ar-SA" dirty="0">
                <a:cs typeface="B Traffic" pitchFamily="2" charset="-78"/>
              </a:rPr>
              <a:t>حدود 10 روز </a:t>
            </a:r>
            <a:endParaRPr lang="fa-IR" dirty="0" smtClean="0">
              <a:cs typeface="B Traffic" pitchFamily="2" charset="-78"/>
            </a:endParaRPr>
          </a:p>
          <a:p>
            <a:pPr lvl="1" algn="just"/>
            <a:r>
              <a:rPr lang="en-US" dirty="0" smtClean="0">
                <a:cs typeface="B Traffic" pitchFamily="2" charset="-78"/>
              </a:rPr>
              <a:t>T</a:t>
            </a:r>
            <a:r>
              <a:rPr lang="en-US" baseline="-25000" dirty="0" smtClean="0">
                <a:cs typeface="B Traffic" pitchFamily="2" charset="-78"/>
              </a:rPr>
              <a:t>3</a:t>
            </a:r>
            <a:r>
              <a:rPr lang="ar-SA" dirty="0" smtClean="0">
                <a:cs typeface="B Traffic" pitchFamily="2" charset="-78"/>
              </a:rPr>
              <a:t> </a:t>
            </a:r>
            <a:r>
              <a:rPr lang="ar-SA" dirty="0">
                <a:cs typeface="B Traffic" pitchFamily="2" charset="-78"/>
              </a:rPr>
              <a:t>در عرض 6 </a:t>
            </a:r>
            <a:r>
              <a:rPr lang="ar-SA" dirty="0" smtClean="0">
                <a:cs typeface="B Traffic" pitchFamily="2" charset="-78"/>
              </a:rPr>
              <a:t>ساعت</a:t>
            </a:r>
            <a:r>
              <a:rPr lang="fa-IR" dirty="0" smtClean="0">
                <a:cs typeface="B Traffic" pitchFamily="2" charset="-78"/>
              </a:rPr>
              <a:t> </a:t>
            </a:r>
          </a:p>
          <a:p>
            <a:pPr algn="just"/>
            <a:r>
              <a:rPr lang="ar-SA" dirty="0" smtClean="0">
                <a:cs typeface="B Traffic" pitchFamily="2" charset="-78"/>
              </a:rPr>
              <a:t>كوماي </a:t>
            </a:r>
            <a:r>
              <a:rPr lang="ar-SA" dirty="0">
                <a:cs typeface="B Traffic" pitchFamily="2" charset="-78"/>
              </a:rPr>
              <a:t>ميگز</a:t>
            </a:r>
            <a:r>
              <a:rPr lang="fa-IR" dirty="0">
                <a:cs typeface="B Traffic" pitchFamily="2" charset="-78"/>
              </a:rPr>
              <a:t>ا</a:t>
            </a:r>
            <a:r>
              <a:rPr lang="ar-SA" dirty="0" smtClean="0">
                <a:cs typeface="B Traffic" pitchFamily="2" charset="-78"/>
              </a:rPr>
              <a:t>دم</a:t>
            </a:r>
            <a:endParaRPr lang="fa-IR" dirty="0" smtClean="0">
              <a:cs typeface="B Traffic" pitchFamily="2" charset="-78"/>
            </a:endParaRPr>
          </a:p>
          <a:p>
            <a:pPr lvl="1" algn="just"/>
            <a:r>
              <a:rPr lang="ar-SA" dirty="0" smtClean="0">
                <a:cs typeface="B Traffic" pitchFamily="2" charset="-78"/>
              </a:rPr>
              <a:t>تجويز </a:t>
            </a:r>
            <a:r>
              <a:rPr lang="ar-SA" dirty="0">
                <a:cs typeface="B Traffic" pitchFamily="2" charset="-78"/>
              </a:rPr>
              <a:t>داخل وريدي </a:t>
            </a:r>
            <a:r>
              <a:rPr lang="en-US" dirty="0">
                <a:cs typeface="B Traffic" pitchFamily="2" charset="-78"/>
              </a:rPr>
              <a:t>T</a:t>
            </a:r>
            <a:r>
              <a:rPr lang="en-US" baseline="-25000" dirty="0">
                <a:cs typeface="B Traffic" pitchFamily="2" charset="-78"/>
              </a:rPr>
              <a:t>3</a:t>
            </a:r>
            <a:r>
              <a:rPr lang="ar-SA" dirty="0">
                <a:cs typeface="B Traffic" pitchFamily="2" charset="-78"/>
              </a:rPr>
              <a:t> </a:t>
            </a:r>
            <a:endParaRPr lang="fa-IR" dirty="0" smtClean="0">
              <a:cs typeface="B Traffic" pitchFamily="2" charset="-78"/>
            </a:endParaRPr>
          </a:p>
          <a:p>
            <a:pPr lvl="1" algn="just"/>
            <a:r>
              <a:rPr lang="ar-SA" dirty="0" smtClean="0">
                <a:cs typeface="B Traffic" pitchFamily="2" charset="-78"/>
              </a:rPr>
              <a:t>كورتيزول</a:t>
            </a:r>
            <a:r>
              <a:rPr lang="fa-IR" dirty="0" smtClean="0">
                <a:cs typeface="B Traffic" pitchFamily="2" charset="-78"/>
              </a:rPr>
              <a:t> </a:t>
            </a:r>
            <a:r>
              <a:rPr lang="ar-SA" dirty="0" smtClean="0">
                <a:cs typeface="B Traffic" pitchFamily="2" charset="-78"/>
              </a:rPr>
              <a:t>در </a:t>
            </a:r>
            <a:r>
              <a:rPr lang="ar-SA" dirty="0">
                <a:cs typeface="B Traffic" pitchFamily="2" charset="-78"/>
              </a:rPr>
              <a:t>صورت شک به نارسائی فوق کليوی </a:t>
            </a:r>
            <a:endParaRPr lang="fa-IR" dirty="0" smtClean="0">
              <a:cs typeface="B Traffic" pitchFamily="2" charset="-78"/>
            </a:endParaRPr>
          </a:p>
          <a:p>
            <a:pPr lvl="1" algn="just"/>
            <a:r>
              <a:rPr lang="fa-IR" dirty="0" smtClean="0">
                <a:cs typeface="B Traffic" pitchFamily="2" charset="-78"/>
              </a:rPr>
              <a:t>احتیاط </a:t>
            </a:r>
            <a:r>
              <a:rPr lang="ar-SA" dirty="0" smtClean="0">
                <a:cs typeface="B Traffic" pitchFamily="2" charset="-78"/>
              </a:rPr>
              <a:t>در </a:t>
            </a:r>
            <a:r>
              <a:rPr lang="ar-SA" dirty="0">
                <a:cs typeface="B Traffic" pitchFamily="2" charset="-78"/>
              </a:rPr>
              <a:t>مصرف ديژيتال برای درمان نارسائی قلب </a:t>
            </a:r>
            <a:endParaRPr lang="fa-IR" dirty="0" smtClean="0">
              <a:cs typeface="B Traffic" pitchFamily="2" charset="-78"/>
            </a:endParaRPr>
          </a:p>
          <a:p>
            <a:pPr lvl="2" algn="just"/>
            <a:r>
              <a:rPr lang="fa-IR" dirty="0" smtClean="0">
                <a:cs typeface="B Traffic" pitchFamily="2" charset="-78"/>
              </a:rPr>
              <a:t>عدم تحمل </a:t>
            </a:r>
            <a:r>
              <a:rPr lang="ar-SA" dirty="0" smtClean="0">
                <a:cs typeface="B Traffic" pitchFamily="2" charset="-78"/>
              </a:rPr>
              <a:t>افزايش </a:t>
            </a:r>
            <a:r>
              <a:rPr lang="ar-SA" dirty="0">
                <a:cs typeface="B Traffic" pitchFamily="2" charset="-78"/>
              </a:rPr>
              <a:t>قدرت انقباضی ميوکارد </a:t>
            </a:r>
            <a:r>
              <a:rPr lang="ar-SA" dirty="0" smtClean="0">
                <a:cs typeface="B Traffic" pitchFamily="2" charset="-78"/>
              </a:rPr>
              <a:t>در </a:t>
            </a:r>
            <a:r>
              <a:rPr lang="ar-SA" dirty="0">
                <a:cs typeface="B Traffic" pitchFamily="2" charset="-78"/>
              </a:rPr>
              <a:t>اين بيماران </a:t>
            </a:r>
            <a:endParaRPr lang="fa-IR" dirty="0" smtClean="0">
              <a:cs typeface="B Traffic" pitchFamily="2" charset="-78"/>
            </a:endParaRPr>
          </a:p>
          <a:p>
            <a:pPr lvl="1" algn="just"/>
            <a:r>
              <a:rPr lang="fa-IR" dirty="0" smtClean="0">
                <a:cs typeface="B Traffic" pitchFamily="2" charset="-78"/>
              </a:rPr>
              <a:t>اهمیت </a:t>
            </a:r>
            <a:r>
              <a:rPr lang="ar-SA" dirty="0" smtClean="0">
                <a:cs typeface="B Traffic" pitchFamily="2" charset="-78"/>
              </a:rPr>
              <a:t>جايگزينی </a:t>
            </a:r>
            <a:r>
              <a:rPr lang="ar-SA" dirty="0">
                <a:cs typeface="B Traffic" pitchFamily="2" charset="-78"/>
              </a:rPr>
              <a:t>مايعات </a:t>
            </a:r>
            <a:endParaRPr lang="fa-IR" dirty="0" smtClean="0">
              <a:cs typeface="B Traffic" pitchFamily="2" charset="-78"/>
            </a:endParaRPr>
          </a:p>
          <a:p>
            <a:pPr lvl="2" algn="just"/>
            <a:r>
              <a:rPr lang="ar-SA" dirty="0" smtClean="0">
                <a:cs typeface="B Traffic" pitchFamily="2" charset="-78"/>
              </a:rPr>
              <a:t>اين </a:t>
            </a:r>
            <a:r>
              <a:rPr lang="ar-SA" dirty="0">
                <a:cs typeface="B Traffic" pitchFamily="2" charset="-78"/>
              </a:rPr>
              <a:t>بيماران </a:t>
            </a:r>
            <a:r>
              <a:rPr lang="fa-IR" dirty="0" smtClean="0">
                <a:cs typeface="B Traffic" pitchFamily="2" charset="-78"/>
              </a:rPr>
              <a:t>مستعد </a:t>
            </a:r>
            <a:r>
              <a:rPr lang="ar-SA" dirty="0" smtClean="0">
                <a:cs typeface="B Traffic" pitchFamily="2" charset="-78"/>
              </a:rPr>
              <a:t>هيپوناترمی </a:t>
            </a:r>
            <a:r>
              <a:rPr lang="ar-SA" dirty="0">
                <a:cs typeface="B Traffic" pitchFamily="2" charset="-78"/>
              </a:rPr>
              <a:t>و مسموميت با آب </a:t>
            </a:r>
            <a:endParaRPr lang="en-US" dirty="0">
              <a:cs typeface="B Traffic" pitchFamily="2" charset="-78"/>
            </a:endParaRPr>
          </a:p>
        </p:txBody>
      </p:sp>
    </p:spTree>
  </p:cSld>
  <p:clrMapOvr>
    <a:masterClrMapping/>
  </p:clrMapOvr>
  <p:transition>
    <p:diamond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a-IR" b="1" dirty="0" smtClean="0"/>
              <a:t>ملاحظات بیهوشی</a:t>
            </a:r>
            <a:r>
              <a:rPr lang="en-US" dirty="0"/>
              <a:t/>
            </a:r>
            <a:br>
              <a:rPr lang="en-US" dirty="0"/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57298"/>
            <a:ext cx="8371656" cy="507209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fa-IR" dirty="0" smtClean="0">
                <a:cs typeface="B Traffic" pitchFamily="2" charset="-78"/>
              </a:rPr>
              <a:t>تعویق </a:t>
            </a:r>
            <a:r>
              <a:rPr lang="ar-SA" dirty="0" smtClean="0">
                <a:cs typeface="B Traffic" pitchFamily="2" charset="-78"/>
              </a:rPr>
              <a:t>اعمال </a:t>
            </a:r>
            <a:r>
              <a:rPr lang="ar-SA" dirty="0">
                <a:cs typeface="B Traffic" pitchFamily="2" charset="-78"/>
              </a:rPr>
              <a:t>جراحي الكتيو در بيمار مبتلا به کم کاری واضح </a:t>
            </a:r>
            <a:r>
              <a:rPr lang="ar-SA" dirty="0" smtClean="0">
                <a:cs typeface="B Traffic" pitchFamily="2" charset="-78"/>
              </a:rPr>
              <a:t>تيروئيد</a:t>
            </a:r>
            <a:r>
              <a:rPr lang="fa-IR" dirty="0" smtClean="0">
                <a:cs typeface="B Traffic" pitchFamily="2" charset="-78"/>
              </a:rPr>
              <a:t> </a:t>
            </a:r>
          </a:p>
          <a:p>
            <a:pPr algn="just"/>
            <a:r>
              <a:rPr lang="fa-IR" dirty="0" smtClean="0">
                <a:cs typeface="B Traffic" pitchFamily="2" charset="-78"/>
              </a:rPr>
              <a:t>ا</a:t>
            </a:r>
            <a:r>
              <a:rPr lang="ar-SA" dirty="0" smtClean="0">
                <a:cs typeface="B Traffic" pitchFamily="2" charset="-78"/>
              </a:rPr>
              <a:t>عم</a:t>
            </a:r>
            <a:r>
              <a:rPr lang="fa-IR" dirty="0" smtClean="0">
                <a:cs typeface="B Traffic" pitchFamily="2" charset="-78"/>
              </a:rPr>
              <a:t>ا</a:t>
            </a:r>
            <a:r>
              <a:rPr lang="ar-SA" dirty="0" smtClean="0">
                <a:cs typeface="B Traffic" pitchFamily="2" charset="-78"/>
              </a:rPr>
              <a:t>ل </a:t>
            </a:r>
            <a:r>
              <a:rPr lang="ar-SA" dirty="0">
                <a:cs typeface="B Traffic" pitchFamily="2" charset="-78"/>
              </a:rPr>
              <a:t>جراحي اورژانس </a:t>
            </a:r>
            <a:endParaRPr lang="fa-IR" dirty="0" smtClean="0">
              <a:cs typeface="B Traffic" pitchFamily="2" charset="-78"/>
            </a:endParaRPr>
          </a:p>
          <a:p>
            <a:pPr lvl="1" algn="just"/>
            <a:r>
              <a:rPr lang="fa-IR" dirty="0" smtClean="0">
                <a:cs typeface="B Traffic" pitchFamily="2" charset="-78"/>
              </a:rPr>
              <a:t>خودداری </a:t>
            </a:r>
            <a:r>
              <a:rPr lang="ar-SA" dirty="0" smtClean="0">
                <a:cs typeface="B Traffic" pitchFamily="2" charset="-78"/>
              </a:rPr>
              <a:t>از داروهای </a:t>
            </a:r>
            <a:r>
              <a:rPr lang="ar-SA" dirty="0">
                <a:cs typeface="B Traffic" pitchFamily="2" charset="-78"/>
              </a:rPr>
              <a:t>آرام بخش در </a:t>
            </a:r>
            <a:r>
              <a:rPr lang="fa-IR" dirty="0">
                <a:cs typeface="B Traffic" pitchFamily="2" charset="-78"/>
              </a:rPr>
              <a:t>دوران </a:t>
            </a:r>
            <a:r>
              <a:rPr lang="ar-SA" dirty="0">
                <a:cs typeface="B Traffic" pitchFamily="2" charset="-78"/>
              </a:rPr>
              <a:t>قبل از عمل </a:t>
            </a:r>
            <a:endParaRPr lang="fa-IR" dirty="0" smtClean="0">
              <a:cs typeface="B Traffic" pitchFamily="2" charset="-78"/>
            </a:endParaRPr>
          </a:p>
          <a:p>
            <a:pPr lvl="1" algn="just"/>
            <a:r>
              <a:rPr lang="fa-IR" dirty="0" smtClean="0">
                <a:cs typeface="B Traffic" pitchFamily="2" charset="-78"/>
              </a:rPr>
              <a:t>حساسیت شدید </a:t>
            </a:r>
            <a:r>
              <a:rPr lang="ar-SA" dirty="0" smtClean="0">
                <a:cs typeface="B Traffic" pitchFamily="2" charset="-78"/>
              </a:rPr>
              <a:t>سيستم </a:t>
            </a:r>
            <a:r>
              <a:rPr lang="ar-SA" dirty="0">
                <a:cs typeface="B Traffic" pitchFamily="2" charset="-78"/>
              </a:rPr>
              <a:t>های عصبي مركزي و تنفسي </a:t>
            </a:r>
            <a:r>
              <a:rPr lang="ar-SA" dirty="0" smtClean="0">
                <a:cs typeface="B Traffic" pitchFamily="2" charset="-78"/>
              </a:rPr>
              <a:t>به </a:t>
            </a:r>
            <a:r>
              <a:rPr lang="ar-SA" dirty="0">
                <a:cs typeface="B Traffic" pitchFamily="2" charset="-78"/>
              </a:rPr>
              <a:t>اثر مضعف </a:t>
            </a:r>
            <a:r>
              <a:rPr lang="ar-SA" dirty="0" smtClean="0">
                <a:cs typeface="B Traffic" pitchFamily="2" charset="-78"/>
              </a:rPr>
              <a:t>داروها</a:t>
            </a:r>
            <a:r>
              <a:rPr lang="fa-IR" dirty="0" smtClean="0">
                <a:cs typeface="B Traffic" pitchFamily="2" charset="-78"/>
              </a:rPr>
              <a:t> </a:t>
            </a:r>
            <a:r>
              <a:rPr lang="ar-SA" dirty="0" smtClean="0">
                <a:cs typeface="B Traffic" pitchFamily="2" charset="-78"/>
              </a:rPr>
              <a:t> </a:t>
            </a:r>
            <a:endParaRPr lang="fa-IR" dirty="0" smtClean="0">
              <a:cs typeface="B Traffic" pitchFamily="2" charset="-78"/>
            </a:endParaRPr>
          </a:p>
          <a:p>
            <a:pPr algn="just"/>
            <a:r>
              <a:rPr lang="ar-SA" dirty="0" smtClean="0">
                <a:cs typeface="B Traffic" pitchFamily="2" charset="-78"/>
              </a:rPr>
              <a:t>تجويز </a:t>
            </a:r>
            <a:r>
              <a:rPr lang="ar-SA" dirty="0">
                <a:cs typeface="B Traffic" pitchFamily="2" charset="-78"/>
              </a:rPr>
              <a:t>كورتيزول مکمل </a:t>
            </a:r>
            <a:r>
              <a:rPr lang="ar-SA" dirty="0" smtClean="0">
                <a:cs typeface="B Traffic" pitchFamily="2" charset="-78"/>
              </a:rPr>
              <a:t> </a:t>
            </a:r>
            <a:endParaRPr lang="fa-IR" dirty="0" smtClean="0">
              <a:cs typeface="B Traffic" pitchFamily="2" charset="-78"/>
            </a:endParaRPr>
          </a:p>
          <a:p>
            <a:pPr algn="just"/>
            <a:r>
              <a:rPr lang="fa-IR" dirty="0" smtClean="0">
                <a:cs typeface="B Traffic" pitchFamily="2" charset="-78"/>
              </a:rPr>
              <a:t>رساندن </a:t>
            </a:r>
            <a:r>
              <a:rPr lang="ar-SA" dirty="0" smtClean="0">
                <a:cs typeface="B Traffic" pitchFamily="2" charset="-78"/>
              </a:rPr>
              <a:t>حجم </a:t>
            </a:r>
            <a:r>
              <a:rPr lang="ar-SA" dirty="0">
                <a:cs typeface="B Traffic" pitchFamily="2" charset="-78"/>
              </a:rPr>
              <a:t>داخل عروقی به حد </a:t>
            </a:r>
            <a:r>
              <a:rPr lang="ar-SA" dirty="0" smtClean="0">
                <a:cs typeface="B Traffic" pitchFamily="2" charset="-78"/>
              </a:rPr>
              <a:t>مطلوب</a:t>
            </a:r>
            <a:r>
              <a:rPr lang="fa-IR" dirty="0" smtClean="0">
                <a:cs typeface="B Traffic" pitchFamily="2" charset="-78"/>
              </a:rPr>
              <a:t> </a:t>
            </a:r>
          </a:p>
          <a:p>
            <a:pPr algn="just"/>
            <a:r>
              <a:rPr lang="fa-IR" dirty="0" smtClean="0">
                <a:cs typeface="B Traffic" pitchFamily="2" charset="-78"/>
              </a:rPr>
              <a:t>اصلاح </a:t>
            </a:r>
            <a:r>
              <a:rPr lang="ar-SA" dirty="0" smtClean="0">
                <a:cs typeface="B Traffic" pitchFamily="2" charset="-78"/>
              </a:rPr>
              <a:t>آنمي  </a:t>
            </a:r>
            <a:endParaRPr lang="fa-IR" dirty="0" smtClean="0">
              <a:cs typeface="B Traffic" pitchFamily="2" charset="-78"/>
            </a:endParaRPr>
          </a:p>
          <a:p>
            <a:pPr algn="just"/>
            <a:r>
              <a:rPr lang="ar-SA" dirty="0" smtClean="0">
                <a:cs typeface="B Traffic" pitchFamily="2" charset="-78"/>
              </a:rPr>
              <a:t>در </a:t>
            </a:r>
            <a:r>
              <a:rPr lang="ar-SA" dirty="0">
                <a:cs typeface="B Traffic" pitchFamily="2" charset="-78"/>
              </a:rPr>
              <a:t>انتخاب تكنيك بيهوشي </a:t>
            </a:r>
            <a:r>
              <a:rPr lang="fa-IR" dirty="0" smtClean="0">
                <a:cs typeface="B Traffic" pitchFamily="2" charset="-78"/>
              </a:rPr>
              <a:t>لزوم توجه به:  </a:t>
            </a:r>
          </a:p>
          <a:p>
            <a:pPr lvl="1" algn="just"/>
            <a:r>
              <a:rPr lang="ar-SA" dirty="0" smtClean="0">
                <a:cs typeface="B Traffic" pitchFamily="2" charset="-78"/>
              </a:rPr>
              <a:t>مشكلات </a:t>
            </a:r>
            <a:r>
              <a:rPr lang="ar-SA" dirty="0">
                <a:cs typeface="B Traffic" pitchFamily="2" charset="-78"/>
              </a:rPr>
              <a:t>اداره راه هوايي ناشی از بزرگي </a:t>
            </a:r>
            <a:r>
              <a:rPr lang="ar-SA" dirty="0" smtClean="0">
                <a:cs typeface="B Traffic" pitchFamily="2" charset="-78"/>
              </a:rPr>
              <a:t>زبان</a:t>
            </a:r>
            <a:endParaRPr lang="fa-IR" dirty="0" smtClean="0">
              <a:cs typeface="B Traffic" pitchFamily="2" charset="-78"/>
            </a:endParaRPr>
          </a:p>
          <a:p>
            <a:pPr lvl="1" algn="just"/>
            <a:r>
              <a:rPr lang="ar-SA" dirty="0" smtClean="0">
                <a:cs typeface="B Traffic" pitchFamily="2" charset="-78"/>
              </a:rPr>
              <a:t>کاهش </a:t>
            </a:r>
            <a:r>
              <a:rPr lang="ar-SA" dirty="0">
                <a:cs typeface="B Traffic" pitchFamily="2" charset="-78"/>
              </a:rPr>
              <a:t>سرعت تخليه‏ معده </a:t>
            </a:r>
            <a:endParaRPr lang="fa-IR" dirty="0" smtClean="0">
              <a:cs typeface="B Traffic" pitchFamily="2" charset="-78"/>
            </a:endParaRPr>
          </a:p>
          <a:p>
            <a:pPr lvl="1" algn="just"/>
            <a:r>
              <a:rPr lang="ar-SA" dirty="0" smtClean="0">
                <a:cs typeface="B Traffic" pitchFamily="2" charset="-78"/>
              </a:rPr>
              <a:t>افزايش </a:t>
            </a:r>
            <a:r>
              <a:rPr lang="ar-SA" dirty="0">
                <a:cs typeface="B Traffic" pitchFamily="2" charset="-78"/>
              </a:rPr>
              <a:t>حساسيت به تمام داروهاي </a:t>
            </a:r>
            <a:r>
              <a:rPr lang="ar-SA" dirty="0" smtClean="0">
                <a:cs typeface="B Traffic" pitchFamily="2" charset="-78"/>
              </a:rPr>
              <a:t>مضعف</a:t>
            </a:r>
            <a:r>
              <a:rPr lang="fa-IR" dirty="0" smtClean="0">
                <a:cs typeface="B Traffic" pitchFamily="2" charset="-78"/>
              </a:rPr>
              <a:t> </a:t>
            </a:r>
            <a:endParaRPr lang="en-US" dirty="0">
              <a:cs typeface="B Traffic" pitchFamily="2" charset="-78"/>
            </a:endParaRPr>
          </a:p>
        </p:txBody>
      </p:sp>
    </p:spTree>
  </p:cSld>
  <p:clrMapOvr>
    <a:masterClrMapping/>
  </p:clrMapOvr>
  <p:transition>
    <p:diamond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-27384"/>
            <a:ext cx="9180512" cy="6885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97290952"/>
      </p:ext>
    </p:extLst>
  </p:cSld>
  <p:clrMapOvr>
    <a:masterClrMapping/>
  </p:clrMapOvr>
  <p:transition>
    <p:diamond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327</TotalTime>
  <Words>344</Words>
  <Application>Microsoft Office PowerPoint</Application>
  <PresentationFormat>On-screen Show (4:3)</PresentationFormat>
  <Paragraphs>75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Arial</vt:lpstr>
      <vt:lpstr>B Titr</vt:lpstr>
      <vt:lpstr>B Traffic</vt:lpstr>
      <vt:lpstr>Calibri</vt:lpstr>
      <vt:lpstr>Franklin Gothic Book</vt:lpstr>
      <vt:lpstr>Franklin Gothic Medium</vt:lpstr>
      <vt:lpstr>Tahoma</vt:lpstr>
      <vt:lpstr>Wingdings 2</vt:lpstr>
      <vt:lpstr>Trek</vt:lpstr>
      <vt:lpstr>کم کاری تيروئيد  </vt:lpstr>
      <vt:lpstr>تعریف</vt:lpstr>
      <vt:lpstr>نتايج آزمايشگاهی  </vt:lpstr>
      <vt:lpstr>تظاهرات بالينی(1)  </vt:lpstr>
      <vt:lpstr>تظاهرات بالينی(1)  </vt:lpstr>
      <vt:lpstr>درمان </vt:lpstr>
      <vt:lpstr>ملاحظات بیهوشی </vt:lpstr>
      <vt:lpstr>PowerPoint Presentation</vt:lpstr>
    </vt:vector>
  </TitlesOfParts>
  <Company> 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کم کاری تيروئيد  </dc:title>
  <dc:creator> </dc:creator>
  <cp:lastModifiedBy>omid</cp:lastModifiedBy>
  <cp:revision>13</cp:revision>
  <dcterms:created xsi:type="dcterms:W3CDTF">2008-03-21T11:05:51Z</dcterms:created>
  <dcterms:modified xsi:type="dcterms:W3CDTF">2018-06-02T13:57:38Z</dcterms:modified>
</cp:coreProperties>
</file>