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8"/>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92"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694DB-20FE-4AA7-855C-821E9BB8F078}" type="datetimeFigureOut">
              <a:rPr lang="en-US" smtClean="0"/>
              <a:pPr/>
              <a:t>1/14/2017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49DE65-872B-422C-9CFA-8FD377E2A073}" type="slidenum">
              <a:rPr lang="en-US" smtClean="0"/>
              <a:pPr/>
              <a:t>‹#›</a:t>
            </a:fld>
            <a:endParaRPr lang="en-US"/>
          </a:p>
        </p:txBody>
      </p:sp>
    </p:spTree>
    <p:extLst>
      <p:ext uri="{BB962C8B-B14F-4D97-AF65-F5344CB8AC3E}">
        <p14:creationId xmlns:p14="http://schemas.microsoft.com/office/powerpoint/2010/main" val="2827912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9DE65-872B-422C-9CFA-8FD377E2A073}" type="slidenum">
              <a:rPr lang="en-US" smtClean="0"/>
              <a:pPr/>
              <a:t>13</a:t>
            </a:fld>
            <a:endParaRPr lang="en-US"/>
          </a:p>
        </p:txBody>
      </p:sp>
    </p:spTree>
    <p:extLst>
      <p:ext uri="{BB962C8B-B14F-4D97-AF65-F5344CB8AC3E}">
        <p14:creationId xmlns:p14="http://schemas.microsoft.com/office/powerpoint/2010/main" val="31853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64FA088-6220-4B8C-86B1-6073F6440477}" type="datetimeFigureOut">
              <a:rPr lang="en-US" smtClean="0"/>
              <a:pPr/>
              <a:t>1/14/2017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2162233-1E08-4E8B-B4BC-956CE36BA9A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FA088-6220-4B8C-86B1-6073F644047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FA088-6220-4B8C-86B1-6073F644047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FA088-6220-4B8C-86B1-6073F644047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FA088-6220-4B8C-86B1-6073F6440477}"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2162233-1E08-4E8B-B4BC-956CE36BA9A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4FA088-6220-4B8C-86B1-6073F644047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4FA088-6220-4B8C-86B1-6073F6440477}" type="datetimeFigureOut">
              <a:rPr lang="en-US" smtClean="0"/>
              <a:pPr/>
              <a:t>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FA088-6220-4B8C-86B1-6073F6440477}" type="datetimeFigureOut">
              <a:rPr lang="en-US" smtClean="0"/>
              <a:pPr/>
              <a:t>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FA088-6220-4B8C-86B1-6073F6440477}" type="datetimeFigureOut">
              <a:rPr lang="en-US" smtClean="0"/>
              <a:pPr/>
              <a:t>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4FA088-6220-4B8C-86B1-6073F644047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FA088-6220-4B8C-86B1-6073F6440477}"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2233-1E08-4E8B-B4BC-956CE36BA9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64FA088-6220-4B8C-86B1-6073F6440477}" type="datetimeFigureOut">
              <a:rPr lang="en-US" smtClean="0"/>
              <a:pPr/>
              <a:t>1/14/2017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2162233-1E08-4E8B-B4BC-956CE36BA9A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ile:///J:\&#1608;&#1585;&#1586;&#1588;\&#1576;&#1740;&#1605;&#1575;&#1585;&#1740;%20&#1607;&#1575;&#1740;%20&#1602;&#1604;&#1576;&#1740;%20&#1608;%20&#1585;&#1575;&#1607;%20&#1607;&#1575;&#1740;%20&#1662;&#1740;&#1588;&#1711;&#1740;&#1585;&#1740;%20&#1575;&#1586;%20&#1570;&#1606;_files\40_258_48408.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214414" y="0"/>
            <a:ext cx="950125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6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kumimoji="0" lang="en-US"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Gloucester MT Extra Condensed" pitchFamily="18" charset="0"/>
                <a:ea typeface="Times New Roman" pitchFamily="18" charset="0"/>
                <a:cs typeface="Aharoni" pitchFamily="2" charset="-79"/>
              </a:rPr>
              <a:t>             </a:t>
            </a:r>
            <a:r>
              <a:rPr kumimoji="0" lang="ar-SA"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Courier New" pitchFamily="49" charset="0"/>
                <a:ea typeface="Times New Roman" pitchFamily="18" charset="0"/>
                <a:cs typeface="Courier New" pitchFamily="49" charset="0"/>
              </a:rPr>
              <a:t>آریتمی</a:t>
            </a:r>
            <a:r>
              <a:rPr kumimoji="0" lang="ar-SA"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kumimoji="0" lang="ar-SA"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Courier New" pitchFamily="49" charset="0"/>
                <a:ea typeface="Times New Roman" pitchFamily="18" charset="0"/>
                <a:cs typeface="Courier New" pitchFamily="49" charset="0"/>
              </a:rPr>
              <a:t>های</a:t>
            </a:r>
            <a:r>
              <a:rPr kumimoji="0" lang="ar-SA"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kumimoji="0" lang="ar-SA" sz="60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Courier New" pitchFamily="49" charset="0"/>
                <a:ea typeface="Times New Roman" pitchFamily="18" charset="0"/>
                <a:cs typeface="Courier New" pitchFamily="49" charset="0"/>
              </a:rPr>
              <a:t>قلبی</a:t>
            </a:r>
            <a:endParaRPr kumimoji="0" lang="ar-SA" sz="4800" b="1" i="0" u="none" strike="noStrike" normalizeH="0" baseline="0" dirty="0" smtClean="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reflection blurRad="6350" stA="55000" endA="300" endPos="45500" dir="5400000" sy="-100000" algn="bl" rotWithShape="0"/>
              </a:effectLst>
              <a:latin typeface="Arial" pitchFamily="34" charset="0"/>
              <a:cs typeface="Arial" pitchFamily="34" charset="0"/>
            </a:endParaRPr>
          </a:p>
        </p:txBody>
      </p:sp>
      <p:sp>
        <p:nvSpPr>
          <p:cNvPr id="1026" name="Rectangle 2"/>
          <p:cNvSpPr>
            <a:spLocks noChangeArrowheads="1"/>
          </p:cNvSpPr>
          <p:nvPr/>
        </p:nvSpPr>
        <p:spPr bwMode="auto">
          <a:xfrm>
            <a:off x="428596" y="1214422"/>
            <a:ext cx="821533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موجب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کارد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آهسته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برادی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کارد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بزند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پمپاژ</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مؤثر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داشته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4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میلیونها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نفررا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جهان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درگیر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کنن</a:t>
            </a:r>
            <a:r>
              <a:rPr lang="fa-IR" sz="2400" b="1" dirty="0" smtClean="0">
                <a:solidFill>
                  <a:srgbClr val="000000"/>
                </a:solidFill>
                <a:latin typeface="Courier New" pitchFamily="49" charset="0"/>
                <a:ea typeface="Times New Roman" pitchFamily="18" charset="0"/>
              </a:rPr>
              <a:t>د</a:t>
            </a:r>
            <a:r>
              <a:rPr lang="en-US" sz="2400" b="1" dirty="0" smtClean="0">
                <a:solidFill>
                  <a:srgbClr val="000000"/>
                </a:solidFill>
                <a:latin typeface="Courier New" pitchFamily="49"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آنها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علت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اصلی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مرگ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ناگهانی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ایالات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متحده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a:t>
            </a:r>
            <a:r>
              <a:rPr kumimoji="0" lang="fa-IR" sz="2400" b="1" i="0" u="none" strike="noStrike" cap="none" normalizeH="0" baseline="0" dirty="0" smtClean="0">
                <a:ln>
                  <a:noFill/>
                </a:ln>
                <a:solidFill>
                  <a:srgbClr val="000000"/>
                </a:solidFill>
                <a:effectLst/>
                <a:latin typeface="Courier New" pitchFamily="49" charset="0"/>
                <a:ea typeface="Times New Roman" pitchFamily="18" charset="0"/>
              </a:rPr>
              <a:t>ند</a:t>
            </a:r>
            <a:r>
              <a:rPr kumimoji="0" lang="fa-IR" sz="2400" b="1" i="0" u="none" strike="noStrike" cap="none" normalizeH="0" dirty="0" smtClean="0">
                <a:ln>
                  <a:noFill/>
                </a:ln>
                <a:solidFill>
                  <a:srgbClr val="000000"/>
                </a:solidFill>
                <a:effectLst/>
                <a:latin typeface="Courier New" pitchFamily="49"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سالیانه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موجب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400" b="1" i="0" u="none" strike="noStrike" cap="none" normalizeH="0" baseline="0" dirty="0" smtClean="0">
                <a:ln>
                  <a:noFill/>
                </a:ln>
                <a:solidFill>
                  <a:srgbClr val="000000"/>
                </a:solidFill>
                <a:effectLst/>
                <a:latin typeface="Gloucester MT Extra Condensed" pitchFamily="18" charset="0"/>
                <a:ea typeface="Times New Roman" pitchFamily="18" charset="0"/>
              </a:rPr>
              <a:t> 400/000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مرگ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en-US"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en-US" sz="2400" b="1" i="0" u="none" strike="noStrike" cap="none" normalizeH="0" baseline="0" dirty="0" smtClean="0">
                <a:ln>
                  <a:noFill/>
                </a:ln>
                <a:solidFill>
                  <a:srgbClr val="000000"/>
                </a:solidFill>
                <a:effectLst/>
                <a:latin typeface="Courier New" pitchFamily="49"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ترین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شکل</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آمریکاست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تقریباً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400" b="1" i="0" u="none" strike="noStrike" cap="none" normalizeH="0" baseline="0" dirty="0" smtClean="0">
                <a:ln>
                  <a:noFill/>
                </a:ln>
                <a:solidFill>
                  <a:srgbClr val="000000"/>
                </a:solidFill>
                <a:effectLst/>
                <a:latin typeface="Courier New" pitchFamily="49" charset="0"/>
                <a:ea typeface="Times New Roman" pitchFamily="18" charset="0"/>
              </a:rPr>
              <a:t>۵</a:t>
            </a:r>
            <a:r>
              <a:rPr kumimoji="0" lang="fa-IR" sz="24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fa-IR" sz="2400" b="1" i="0" u="none" strike="noStrike" cap="none" normalizeH="0" baseline="0" dirty="0" smtClean="0">
                <a:ln>
                  <a:noFill/>
                </a:ln>
                <a:solidFill>
                  <a:srgbClr val="000000"/>
                </a:solidFill>
                <a:effectLst/>
                <a:latin typeface="Courier New" pitchFamily="49" charset="0"/>
                <a:ea typeface="Times New Roman" pitchFamily="18" charset="0"/>
              </a:rPr>
              <a:t>۲</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میلیون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نفر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مبتلا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ar-SA" sz="2400" b="0" i="0" u="none" strike="noStrike" cap="none" normalizeH="0" baseline="0" dirty="0" smtClean="0">
              <a:ln>
                <a:noFill/>
              </a:ln>
              <a:solidFill>
                <a:schemeClr val="tx1"/>
              </a:solidFill>
              <a:effectLst/>
              <a:latin typeface="Arial" pitchFamily="34" charset="0"/>
            </a:endParaRPr>
          </a:p>
        </p:txBody>
      </p:sp>
      <p:pic>
        <p:nvPicPr>
          <p:cNvPr id="4" name="pic" descr="J:\ورزش\بیماری های قلبی و راه های پیشگیری از آن_files\40_258_48408.jpg">
            <a:hlinkClick r:id="rId2" tgtFrame="_blank"/>
          </p:cNvPr>
          <p:cNvPicPr/>
          <p:nvPr/>
        </p:nvPicPr>
        <p:blipFill>
          <a:blip r:embed="rId3"/>
          <a:srcRect/>
          <a:stretch>
            <a:fillRect/>
          </a:stretch>
        </p:blipFill>
        <p:spPr bwMode="auto">
          <a:xfrm>
            <a:off x="857224" y="3433741"/>
            <a:ext cx="3143240" cy="342425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785794"/>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تاکی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کاردی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سینوسی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rPr>
              <a:t> </a:t>
            </a:r>
            <a:endParaRPr kumimoji="0" lang="en-US"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معمول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فرستد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سرعت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راافزایش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واکنش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هنگام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ورزش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FF"/>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تاکی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کاردی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فوق</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بطنی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 </a:t>
            </a:r>
            <a:r>
              <a:rPr kumimoji="0" lang="en-US"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PSVT</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 :</a:t>
            </a:r>
            <a:r>
              <a:rPr kumimoji="0" lang="ar-SA"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rPr>
              <a:t> </a:t>
            </a:r>
            <a:endParaRPr kumimoji="0" lang="en-US"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قسمت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بالائی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وضعیت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تکراری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شروع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ناگهانی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تمام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lvl="0" algn="r" rtl="1" eaLnBrk="0" fontAlgn="base" hangingPunct="0">
              <a:spcBef>
                <a:spcPct val="0"/>
              </a:spcBef>
              <a:spcAft>
                <a:spcPct val="0"/>
              </a:spcAft>
            </a:pPr>
            <a:r>
              <a:rPr kumimoji="0" lang="en-US" sz="2800" b="1" i="0" u="none" strike="noStrike" cap="none" normalizeH="0" baseline="0" dirty="0" smtClean="0">
                <a:ln>
                  <a:noFill/>
                </a:ln>
                <a:solidFill>
                  <a:srgbClr val="000000"/>
                </a:solidFill>
                <a:effectLst/>
                <a:latin typeface="Courier New" pitchFamily="49"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57232"/>
            <a:ext cx="9144000" cy="4462760"/>
          </a:xfrm>
          <a:prstGeom prst="rect">
            <a:avLst/>
          </a:prstGeom>
        </p:spPr>
        <p:txBody>
          <a:bodyPr wrap="square">
            <a:spAutoFit/>
          </a:bodyPr>
          <a:lstStyle/>
          <a:p>
            <a:pPr lvl="0" algn="r" rtl="1" eaLnBrk="0" fontAlgn="base" hangingPunct="0">
              <a:spcBef>
                <a:spcPct val="0"/>
              </a:spcBef>
              <a:spcAft>
                <a:spcPct val="0"/>
              </a:spcAft>
            </a:pPr>
            <a:r>
              <a:rPr lang="ar-SA" sz="3200" b="1" dirty="0" smtClean="0">
                <a:solidFill>
                  <a:srgbClr val="0000FF"/>
                </a:solidFill>
                <a:latin typeface="Courier New" pitchFamily="49" charset="0"/>
                <a:ea typeface="Times New Roman" pitchFamily="18" charset="0"/>
                <a:cs typeface="+mj-cs"/>
              </a:rPr>
              <a:t>▪</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سندرم</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وُِلف</a:t>
            </a:r>
            <a:r>
              <a:rPr lang="ar-SA" sz="3200" b="1" dirty="0" smtClean="0">
                <a:solidFill>
                  <a:srgbClr val="0000FF"/>
                </a:solidFill>
                <a:latin typeface="Gloucester MT Extra Condensed" pitchFamily="18" charset="0"/>
                <a:ea typeface="Times New Roman" pitchFamily="18" charset="0"/>
                <a:cs typeface="+mj-cs"/>
              </a:rPr>
              <a:t> – </a:t>
            </a:r>
            <a:r>
              <a:rPr lang="ar-SA" sz="3200" b="1" dirty="0" smtClean="0">
                <a:solidFill>
                  <a:srgbClr val="0000FF"/>
                </a:solidFill>
                <a:latin typeface="Courier New" pitchFamily="49" charset="0"/>
                <a:ea typeface="Times New Roman" pitchFamily="18" charset="0"/>
                <a:cs typeface="+mj-cs"/>
              </a:rPr>
              <a:t>پارکینسون</a:t>
            </a:r>
            <a:r>
              <a:rPr lang="ar-SA" sz="3200" b="1" dirty="0" smtClean="0">
                <a:solidFill>
                  <a:srgbClr val="0000FF"/>
                </a:solidFill>
                <a:latin typeface="Gloucester MT Extra Condensed" pitchFamily="18" charset="0"/>
                <a:ea typeface="Times New Roman" pitchFamily="18" charset="0"/>
                <a:cs typeface="+mj-cs"/>
              </a:rPr>
              <a:t> – </a:t>
            </a:r>
            <a:r>
              <a:rPr lang="ar-SA" sz="3200" b="1" dirty="0" smtClean="0">
                <a:solidFill>
                  <a:srgbClr val="0000FF"/>
                </a:solidFill>
                <a:latin typeface="Courier New" pitchFamily="49" charset="0"/>
                <a:ea typeface="Times New Roman" pitchFamily="18" charset="0"/>
                <a:cs typeface="+mj-cs"/>
              </a:rPr>
              <a:t>وایت</a:t>
            </a:r>
            <a:r>
              <a:rPr lang="ar-SA" sz="3200" b="1" dirty="0" smtClean="0">
                <a:solidFill>
                  <a:srgbClr val="0000FF"/>
                </a:solidFill>
                <a:latin typeface="Gloucester MT Extra Condensed" pitchFamily="18" charset="0"/>
                <a:ea typeface="Times New Roman" pitchFamily="18" charset="0"/>
                <a:cs typeface="+mj-cs"/>
              </a:rPr>
              <a:t>:</a:t>
            </a:r>
            <a:r>
              <a:rPr lang="ar-SA" sz="3200" b="1" dirty="0" smtClean="0">
                <a:solidFill>
                  <a:srgbClr val="000000"/>
                </a:solidFill>
                <a:latin typeface="Gloucester MT Extra Condensed" pitchFamily="18" charset="0"/>
                <a:ea typeface="Times New Roman" pitchFamily="18" charset="0"/>
                <a:cs typeface="+mj-cs"/>
              </a:rPr>
              <a:t> </a:t>
            </a:r>
            <a:endParaRPr lang="en-US" sz="3200" b="1" dirty="0" smtClean="0">
              <a:solidFill>
                <a:srgbClr val="000000"/>
              </a:solidFill>
              <a:latin typeface="Gloucester MT Extra Condensed" pitchFamily="18" charset="0"/>
              <a:ea typeface="Times New Roman" pitchFamily="18" charset="0"/>
              <a:cs typeface="+mj-cs"/>
            </a:endParaRPr>
          </a:p>
          <a:p>
            <a:pPr lvl="0" algn="r" rtl="1" eaLnBrk="0" fontAlgn="base" hangingPunct="0">
              <a:spcBef>
                <a:spcPct val="0"/>
              </a:spcBef>
              <a:spcAft>
                <a:spcPct val="0"/>
              </a:spcAft>
            </a:pPr>
            <a:endParaRPr lang="fa-IR" sz="2800" b="1" dirty="0" smtClean="0">
              <a:solidFill>
                <a:srgbClr val="000000"/>
              </a:solidFill>
              <a:latin typeface="Courier New" pitchFamily="49" charset="0"/>
              <a:ea typeface="Times New Roman" pitchFamily="18" charset="0"/>
              <a:cs typeface="Courier New" pitchFamily="49"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cs typeface="Courier New" pitchFamily="49" charset="0"/>
              </a:rPr>
              <a:t>این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سندرم</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شامل</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اپیزودهایی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از</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ضربان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قلب</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سریع</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تاکی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کاردی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است</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که</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بوسیله</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مسیرهای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الکتریکی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غیرطبیعی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قلب</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بوجود</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می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آید</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افرادی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که</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دچار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سندرم</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وُِلف</a:t>
            </a:r>
            <a:r>
              <a:rPr lang="fa-IR"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پارکینسون</a:t>
            </a:r>
            <a:r>
              <a:rPr lang="ar-SA" sz="2800" b="1" dirty="0" smtClean="0">
                <a:solidFill>
                  <a:srgbClr val="000000"/>
                </a:solidFill>
                <a:latin typeface="Gloucester MT Extra Condensed" pitchFamily="18" charset="0"/>
                <a:ea typeface="Times New Roman" pitchFamily="18" charset="0"/>
                <a:cs typeface="Arial" pitchFamily="34" charset="0"/>
              </a:rPr>
              <a:t> – </a:t>
            </a:r>
            <a:r>
              <a:rPr lang="ar-SA" sz="2800" b="1" dirty="0" smtClean="0">
                <a:solidFill>
                  <a:srgbClr val="000000"/>
                </a:solidFill>
                <a:latin typeface="Courier New" pitchFamily="49" charset="0"/>
                <a:ea typeface="Times New Roman" pitchFamily="18" charset="0"/>
                <a:cs typeface="Courier New" pitchFamily="49" charset="0"/>
              </a:rPr>
              <a:t>وایت</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هستند</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یک</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مسیر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فرعی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هدایتی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دهلیزی</a:t>
            </a:r>
            <a:r>
              <a:rPr lang="ar-SA" sz="2800" b="1" dirty="0" smtClean="0">
                <a:solidFill>
                  <a:srgbClr val="000000"/>
                </a:solidFill>
                <a:latin typeface="Gloucester MT Extra Condensed" pitchFamily="18" charset="0"/>
                <a:ea typeface="Times New Roman" pitchFamily="18" charset="0"/>
                <a:cs typeface="Arial" pitchFamily="34" charset="0"/>
              </a:rPr>
              <a:t> – </a:t>
            </a:r>
            <a:r>
              <a:rPr lang="ar-SA" sz="2800" b="1" dirty="0" smtClean="0">
                <a:solidFill>
                  <a:srgbClr val="000000"/>
                </a:solidFill>
                <a:latin typeface="Courier New" pitchFamily="49" charset="0"/>
                <a:ea typeface="Times New Roman" pitchFamily="18" charset="0"/>
                <a:cs typeface="Courier New" pitchFamily="49" charset="0"/>
              </a:rPr>
              <a:t>بطنی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وجود</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دارد</a:t>
            </a:r>
            <a:r>
              <a:rPr lang="ar-SA" sz="2800" b="1" dirty="0" smtClean="0">
                <a:solidFill>
                  <a:srgbClr val="000000"/>
                </a:solidFill>
                <a:latin typeface="Gloucester MT Extra Condensed" pitchFamily="18" charset="0"/>
                <a:ea typeface="Times New Roman" pitchFamily="18" charset="0"/>
                <a:cs typeface="Arial" pitchFamily="34" charset="0"/>
              </a:rPr>
              <a:t> . </a:t>
            </a:r>
            <a:r>
              <a:rPr lang="ar-SA" sz="2800" b="1" dirty="0" smtClean="0">
                <a:solidFill>
                  <a:srgbClr val="000000"/>
                </a:solidFill>
                <a:latin typeface="Courier New" pitchFamily="49" charset="0"/>
                <a:ea typeface="Times New Roman" pitchFamily="18" charset="0"/>
                <a:cs typeface="Courier New" pitchFamily="49" charset="0"/>
              </a:rPr>
              <a:t>که</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این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مسیر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تأخیر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هدایتی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طبیعی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گره</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دهلیزی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بطنی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درگیر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می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کند</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و</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یکی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از</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شایعترین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علل</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اختلال</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ریتم</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سریع</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قلبی</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در</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شیرخوران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و</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کودکان</a:t>
            </a:r>
            <a:r>
              <a:rPr lang="ar-SA" sz="2800" b="1" dirty="0" smtClean="0">
                <a:solidFill>
                  <a:srgbClr val="000000"/>
                </a:solidFill>
                <a:latin typeface="Gloucester MT Extra Condensed" pitchFamily="18" charset="0"/>
                <a:ea typeface="Times New Roman" pitchFamily="18" charset="0"/>
                <a:cs typeface="Arial" pitchFamily="34" charset="0"/>
              </a:rPr>
              <a:t> </a:t>
            </a:r>
            <a:r>
              <a:rPr lang="ar-SA" sz="2800" b="1" dirty="0" smtClean="0">
                <a:solidFill>
                  <a:srgbClr val="000000"/>
                </a:solidFill>
                <a:latin typeface="Courier New" pitchFamily="49" charset="0"/>
                <a:ea typeface="Times New Roman" pitchFamily="18" charset="0"/>
                <a:cs typeface="Courier New" pitchFamily="49" charset="0"/>
              </a:rPr>
              <a:t>است</a:t>
            </a:r>
            <a:r>
              <a:rPr lang="ar-SA" sz="2800" b="1" dirty="0" smtClean="0">
                <a:solidFill>
                  <a:srgbClr val="000000"/>
                </a:solidFill>
                <a:latin typeface="Gloucester MT Extra Condensed" pitchFamily="18" charset="0"/>
                <a:ea typeface="Times New Roman" pitchFamily="18" charset="0"/>
                <a:cs typeface="Arial" pitchFamily="34" charset="0"/>
              </a:rPr>
              <a:t>.</a:t>
            </a:r>
            <a:endParaRPr lang="ar-SA" sz="2800"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endPar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algn="r" rtl="1" fontAlgn="base">
              <a:spcBef>
                <a:spcPct val="0"/>
              </a:spcBef>
              <a:spcAft>
                <a:spcPct val="0"/>
              </a:spcAf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آریتمی</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های</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ناشی</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از</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بطن</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Courier New" pitchFamily="49" charset="0"/>
                <a:ea typeface="Times New Roman" pitchFamily="18" charset="0"/>
              </a:rPr>
              <a:t>ها</a:t>
            </a:r>
            <a:r>
              <a:rPr lang="ar-SA"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Gloucester MT Extra Condensed" pitchFamily="18" charset="0"/>
                <a:ea typeface="Times New Roman" pitchFamily="18" charset="0"/>
              </a:rPr>
              <a:t>: </a:t>
            </a:r>
            <a:endParaRPr lang="en-US" sz="4000" dirty="0" smtClean="0">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0000FF"/>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انقباضات</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نارس</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بطنی</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en-US"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PVC</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endParaRPr kumimoji="0" lang="en-US"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موجب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زودرس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معمولاً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نادیده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انگاشته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معمولاً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بزرگسال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سالم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فیبریلاسیون</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2800" b="1" i="0" u="none" strike="noStrike" cap="none" normalizeH="0" baseline="0" dirty="0" smtClean="0">
                <a:ln>
                  <a:noFill/>
                </a:ln>
                <a:solidFill>
                  <a:srgbClr val="0000FF"/>
                </a:solidFill>
                <a:effectLst/>
                <a:latin typeface="Courier New" pitchFamily="49" charset="0"/>
                <a:ea typeface="Times New Roman" pitchFamily="18" charset="0"/>
                <a:cs typeface="+mj-cs"/>
              </a:rPr>
              <a:t>بطنی</a:t>
            </a:r>
            <a:r>
              <a:rPr kumimoji="0" lang="ar-SA"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endParaRPr kumimoji="0" lang="en-US" sz="28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کنترل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آزاد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روی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باعث</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حفرات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تحتانی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بلرزند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لذا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تواند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پمپ</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شخص</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فوراً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تحت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قرار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نگیرد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بوجود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نیاید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دچار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آسیب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مغزی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FF"/>
                </a:solidFill>
                <a:effectLst/>
                <a:latin typeface="Courier New" pitchFamily="49"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2984"/>
            <a:ext cx="9144000" cy="2739211"/>
          </a:xfrm>
          <a:prstGeom prst="rect">
            <a:avLst/>
          </a:prstGeom>
        </p:spPr>
        <p:txBody>
          <a:bodyPr wrap="square">
            <a:spAutoFit/>
          </a:bodyPr>
          <a:lstStyle/>
          <a:p>
            <a:pPr lvl="0" algn="r" rtl="1" eaLnBrk="0" fontAlgn="base" hangingPunct="0">
              <a:spcBef>
                <a:spcPct val="0"/>
              </a:spcBef>
              <a:spcAft>
                <a:spcPct val="0"/>
              </a:spcAft>
            </a:pPr>
            <a:r>
              <a:rPr lang="ar-SA" sz="3200" b="1" dirty="0" smtClean="0">
                <a:solidFill>
                  <a:srgbClr val="000000"/>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تاکی</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کاردی</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FF"/>
                </a:solidFill>
                <a:latin typeface="Courier New" pitchFamily="49" charset="0"/>
                <a:ea typeface="Times New Roman" pitchFamily="18" charset="0"/>
                <a:cs typeface="+mj-cs"/>
              </a:rPr>
              <a:t>بطنی</a:t>
            </a:r>
            <a:r>
              <a:rPr lang="ar-SA" sz="3200" b="1" dirty="0" smtClean="0">
                <a:solidFill>
                  <a:srgbClr val="0000FF"/>
                </a:solidFill>
                <a:latin typeface="Gloucester MT Extra Condensed" pitchFamily="18" charset="0"/>
                <a:ea typeface="Times New Roman" pitchFamily="18" charset="0"/>
                <a:cs typeface="+mj-cs"/>
              </a:rPr>
              <a:t> :</a:t>
            </a:r>
            <a:r>
              <a:rPr lang="ar-SA" sz="3200" b="1" dirty="0" smtClean="0">
                <a:solidFill>
                  <a:srgbClr val="000000"/>
                </a:solidFill>
                <a:latin typeface="Gloucester MT Extra Condensed" pitchFamily="18" charset="0"/>
                <a:ea typeface="Times New Roman" pitchFamily="18" charset="0"/>
                <a:cs typeface="+mj-cs"/>
              </a:rPr>
              <a:t> </a:t>
            </a:r>
            <a:endParaRPr lang="en-US" sz="3200" b="1" dirty="0" smtClean="0">
              <a:solidFill>
                <a:srgbClr val="000000"/>
              </a:solidFill>
              <a:latin typeface="Gloucester MT Extra Condensed" pitchFamily="18" charset="0"/>
              <a:ea typeface="Times New Roman" pitchFamily="18" charset="0"/>
              <a:cs typeface="+mj-cs"/>
            </a:endParaRPr>
          </a:p>
          <a:p>
            <a:pPr lvl="0" algn="r" rtl="1" eaLnBrk="0" fontAlgn="base" hangingPunct="0">
              <a:spcBef>
                <a:spcPct val="0"/>
              </a:spcBef>
              <a:spcAft>
                <a:spcPct val="0"/>
              </a:spcAft>
            </a:pPr>
            <a:endParaRPr lang="fa-IR" sz="2800" b="1" dirty="0" smtClean="0">
              <a:solidFill>
                <a:srgbClr val="000000"/>
              </a:solidFill>
              <a:latin typeface="Courier New" pitchFamily="49" charset="0"/>
              <a:ea typeface="Times New Roman" pitchFamily="18"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یک</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ضربان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قلب</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سریع</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است</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از</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بطنها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حفرات</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پائینی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قلب</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منشاء</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گیرد،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وقتی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این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ضربان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روی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دهد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معمولاً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کشنده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است</a:t>
            </a:r>
            <a:r>
              <a:rPr lang="ar-SA" sz="2800" b="1" dirty="0" smtClean="0">
                <a:solidFill>
                  <a:srgbClr val="000000"/>
                </a:solidFill>
                <a:latin typeface="Gloucester MT Extra Condensed" pitchFamily="18" charset="0"/>
                <a:ea typeface="Times New Roman" pitchFamily="18" charset="0"/>
              </a:rPr>
              <a:t> . </a:t>
            </a:r>
            <a:r>
              <a:rPr lang="ar-SA" sz="2800" b="1" dirty="0" smtClean="0">
                <a:solidFill>
                  <a:srgbClr val="000000"/>
                </a:solidFill>
                <a:latin typeface="Courier New" pitchFamily="49" charset="0"/>
                <a:ea typeface="Times New Roman" pitchFamily="18" charset="0"/>
              </a:rPr>
              <a:t>حدود</a:t>
            </a:r>
            <a:r>
              <a:rPr lang="ar-SA" sz="2800" b="1" dirty="0" smtClean="0">
                <a:solidFill>
                  <a:srgbClr val="000000"/>
                </a:solidFill>
                <a:latin typeface="Gloucester MT Extra Condensed" pitchFamily="18" charset="0"/>
                <a:ea typeface="Times New Roman" pitchFamily="18" charset="0"/>
              </a:rPr>
              <a:t> </a:t>
            </a:r>
            <a:r>
              <a:rPr lang="en-US" sz="2800" b="1" dirty="0" smtClean="0">
                <a:solidFill>
                  <a:srgbClr val="000000"/>
                </a:solidFill>
                <a:latin typeface="Gloucester MT Extra Condensed" pitchFamily="18" charset="0"/>
                <a:ea typeface="Times New Roman" pitchFamily="18" charset="0"/>
              </a:rPr>
              <a:t> 400/000 </a:t>
            </a:r>
            <a:r>
              <a:rPr lang="ar-SA" sz="2800" b="1" dirty="0" smtClean="0">
                <a:solidFill>
                  <a:srgbClr val="000000"/>
                </a:solidFill>
                <a:latin typeface="Courier New" pitchFamily="49" charset="0"/>
                <a:ea typeface="Times New Roman" pitchFamily="18" charset="0"/>
              </a:rPr>
              <a:t>نفر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سال</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اثر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آن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میرند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درمان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انتخابی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برای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این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اختلال</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شوک</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قلبی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و</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یا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داروهای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ویژه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است</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تعداد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شوکهای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مورد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نیاز</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را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کم</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کنیم</a:t>
            </a:r>
            <a:r>
              <a:rPr lang="ar-SA" sz="2800" b="1" dirty="0" smtClean="0">
                <a:solidFill>
                  <a:srgbClr val="000000"/>
                </a:solidFill>
                <a:latin typeface="Gloucester MT Extra Condensed" pitchFamily="18" charset="0"/>
                <a:ea typeface="Times New Roman" pitchFamily="18" charset="0"/>
              </a:rPr>
              <a:t>.</a:t>
            </a:r>
            <a:endParaRPr lang="ar-SA" sz="2800" dirty="0" smtClean="0">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Courier New" pitchFamily="49" charset="0"/>
                <a:ea typeface="Times New Roman" pitchFamily="18" charset="0"/>
              </a:rPr>
              <a:t>●</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Gloucester MT Extra Condensed" pitchFamily="18" charset="0"/>
                <a:ea typeface="Times New Roman" pitchFamily="18" charset="0"/>
              </a:rPr>
              <a:t> </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Courier New" pitchFamily="49" charset="0"/>
                <a:ea typeface="Times New Roman" pitchFamily="18" charset="0"/>
              </a:rPr>
              <a:t>علل</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Gloucester MT Extra Condensed" pitchFamily="18" charset="0"/>
                <a:ea typeface="Times New Roman" pitchFamily="18" charset="0"/>
              </a:rPr>
              <a:t> </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Courier New" pitchFamily="49" charset="0"/>
                <a:ea typeface="Times New Roman" pitchFamily="18" charset="0"/>
              </a:rPr>
              <a:t>و</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Gloucester MT Extra Condensed" pitchFamily="18" charset="0"/>
                <a:ea typeface="Times New Roman" pitchFamily="18" charset="0"/>
              </a:rPr>
              <a:t> </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Courier New" pitchFamily="49" charset="0"/>
                <a:ea typeface="Times New Roman" pitchFamily="18" charset="0"/>
              </a:rPr>
              <a:t>علائم</a:t>
            </a:r>
            <a:r>
              <a:rPr kumimoji="0" lang="ar-SA"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Gloucester MT Extra Condensed" pitchFamily="18" charset="0"/>
                <a:ea typeface="Times New Roman" pitchFamily="18" charset="0"/>
              </a:rPr>
              <a:t> </a:t>
            </a:r>
            <a:endParaRPr kumimoji="0" lang="en-US" sz="4400" b="1" i="0" u="none" strike="noStrike" spc="50" normalizeH="0" baseline="0" dirty="0" smtClean="0">
              <a:ln w="12700" cmpd="sng">
                <a:solidFill>
                  <a:schemeClr val="accent6">
                    <a:lumMod val="50000"/>
                  </a:schemeClr>
                </a:solidFill>
                <a:prstDash val="solid"/>
              </a:ln>
              <a:effectLst>
                <a:glow rad="101600">
                  <a:schemeClr val="accent6">
                    <a:satMod val="175000"/>
                    <a:alpha val="40000"/>
                  </a:schemeClr>
                </a:glow>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سابقه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شریان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کروناری،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اختلالات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دریچه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وضعیتهای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دچار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سطح</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بیوشیمیائی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احتمال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بالاتری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ناشی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قرار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همچنین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توانند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اثر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بعضی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بوجود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آیند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عبارتند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lang="en-US" sz="2800" dirty="0" smtClean="0">
              <a:latin typeface="Arial"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a:t>
            </a: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ي</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▪مسدودکننده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هاگیرنده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بتا</a:t>
            </a:r>
            <a:endParaRPr kumimoji="0" lang="en-US"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جنون</a:t>
            </a:r>
            <a:endParaRPr kumimoji="0" lang="en-US"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تقلیدکننده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سمپاتیک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کافئین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آمفتامین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endParaRPr kumimoji="0" lang="en-US"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کوکائین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Courier New" pitchFamily="49"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285728"/>
            <a:ext cx="8143932" cy="4524315"/>
          </a:xfrm>
          <a:prstGeom prst="rect">
            <a:avLst/>
          </a:prstGeom>
        </p:spPr>
        <p:txBody>
          <a:bodyPr wrap="square">
            <a:spAutoFit/>
          </a:bodyPr>
          <a:lstStyle/>
          <a:p>
            <a:pPr lvl="0" algn="r" rtl="1" eaLnBrk="0" fontAlgn="base" hangingPunct="0">
              <a:spcBef>
                <a:spcPct val="0"/>
              </a:spcBef>
              <a:spcAft>
                <a:spcPct val="0"/>
              </a:spcAft>
            </a:pPr>
            <a:r>
              <a:rPr lang="ar-SA" sz="3600" b="1" dirty="0" smtClean="0">
                <a:solidFill>
                  <a:srgbClr val="000000"/>
                </a:solidFill>
                <a:latin typeface="Courier New" pitchFamily="49" charset="0"/>
                <a:ea typeface="Times New Roman" pitchFamily="18" charset="0"/>
              </a:rPr>
              <a:t>●</a:t>
            </a:r>
            <a:r>
              <a:rPr lang="ar-SA" sz="3600" b="1" dirty="0" smtClean="0">
                <a:solidFill>
                  <a:srgbClr val="000000"/>
                </a:solidFill>
                <a:latin typeface="Gloucester MT Extra Condensed" pitchFamily="18" charset="0"/>
                <a:ea typeface="Times New Roman" pitchFamily="18" charset="0"/>
              </a:rPr>
              <a:t> </a:t>
            </a:r>
            <a:r>
              <a:rPr lang="ar-SA" sz="3600" b="1" dirty="0" smtClean="0">
                <a:solidFill>
                  <a:srgbClr val="000000"/>
                </a:solidFill>
                <a:latin typeface="Courier New" pitchFamily="49" charset="0"/>
                <a:ea typeface="Times New Roman" pitchFamily="18" charset="0"/>
              </a:rPr>
              <a:t>بعضی</a:t>
            </a:r>
            <a:r>
              <a:rPr lang="ar-SA" sz="3600" b="1" dirty="0" smtClean="0">
                <a:solidFill>
                  <a:srgbClr val="000000"/>
                </a:solidFill>
                <a:latin typeface="Gloucester MT Extra Condensed" pitchFamily="18" charset="0"/>
                <a:ea typeface="Times New Roman" pitchFamily="18" charset="0"/>
              </a:rPr>
              <a:t> </a:t>
            </a:r>
            <a:r>
              <a:rPr lang="ar-SA" sz="3600" b="1" dirty="0" smtClean="0">
                <a:solidFill>
                  <a:srgbClr val="000000"/>
                </a:solidFill>
                <a:latin typeface="Courier New" pitchFamily="49" charset="0"/>
                <a:ea typeface="Times New Roman" pitchFamily="18" charset="0"/>
              </a:rPr>
              <a:t>علائم</a:t>
            </a:r>
            <a:r>
              <a:rPr lang="ar-SA" sz="3600" b="1" dirty="0" smtClean="0">
                <a:solidFill>
                  <a:srgbClr val="000000"/>
                </a:solidFill>
                <a:latin typeface="Gloucester MT Extra Condensed" pitchFamily="18" charset="0"/>
                <a:ea typeface="Times New Roman" pitchFamily="18" charset="0"/>
              </a:rPr>
              <a:t> </a:t>
            </a:r>
            <a:r>
              <a:rPr lang="ar-SA" sz="3600" b="1" dirty="0" smtClean="0">
                <a:solidFill>
                  <a:srgbClr val="000000"/>
                </a:solidFill>
                <a:latin typeface="Courier New" pitchFamily="49" charset="0"/>
                <a:ea typeface="Times New Roman" pitchFamily="18" charset="0"/>
              </a:rPr>
              <a:t>شایع</a:t>
            </a:r>
            <a:r>
              <a:rPr lang="ar-SA" sz="3600" b="1" dirty="0" smtClean="0">
                <a:solidFill>
                  <a:srgbClr val="000000"/>
                </a:solidFill>
                <a:latin typeface="Gloucester MT Extra Condensed" pitchFamily="18" charset="0"/>
                <a:ea typeface="Times New Roman" pitchFamily="18" charset="0"/>
              </a:rPr>
              <a:t> </a:t>
            </a:r>
            <a:r>
              <a:rPr lang="ar-SA" sz="3600" b="1" dirty="0" smtClean="0">
                <a:solidFill>
                  <a:srgbClr val="000000"/>
                </a:solidFill>
                <a:latin typeface="Courier New" pitchFamily="49" charset="0"/>
                <a:ea typeface="Times New Roman" pitchFamily="18" charset="0"/>
              </a:rPr>
              <a:t>عبارتند</a:t>
            </a:r>
            <a:r>
              <a:rPr lang="ar-SA" sz="3600" b="1" dirty="0" smtClean="0">
                <a:solidFill>
                  <a:srgbClr val="000000"/>
                </a:solidFill>
                <a:latin typeface="Gloucester MT Extra Condensed" pitchFamily="18" charset="0"/>
                <a:ea typeface="Times New Roman" pitchFamily="18" charset="0"/>
              </a:rPr>
              <a:t> </a:t>
            </a:r>
            <a:r>
              <a:rPr lang="ar-SA" sz="3600" b="1" dirty="0" smtClean="0">
                <a:solidFill>
                  <a:srgbClr val="000000"/>
                </a:solidFill>
                <a:latin typeface="Courier New" pitchFamily="49" charset="0"/>
                <a:ea typeface="Times New Roman" pitchFamily="18" charset="0"/>
              </a:rPr>
              <a:t>از</a:t>
            </a:r>
            <a:r>
              <a:rPr lang="ar-SA" sz="3600" b="1" dirty="0" smtClean="0">
                <a:solidFill>
                  <a:srgbClr val="000000"/>
                </a:solidFill>
                <a:latin typeface="Gloucester MT Extra Condensed" pitchFamily="18" charset="0"/>
                <a:ea typeface="Times New Roman" pitchFamily="18" charset="0"/>
              </a:rPr>
              <a:t> : </a:t>
            </a:r>
            <a:endParaRPr lang="en-US" sz="3600" b="1" dirty="0" smtClean="0">
              <a:latin typeface="Arial" pitchFamily="34" charset="0"/>
            </a:endParaRPr>
          </a:p>
          <a:p>
            <a:pPr lvl="0" algn="r" rtl="1" eaLnBrk="0" fontAlgn="base" hangingPunct="0">
              <a:spcBef>
                <a:spcPct val="0"/>
              </a:spcBef>
              <a:spcAft>
                <a:spcPct val="0"/>
              </a:spcAft>
            </a:pPr>
            <a:endParaRPr lang="fa-IR" sz="2800" b="1" dirty="0" smtClean="0">
              <a:solidFill>
                <a:srgbClr val="000000"/>
              </a:solidFill>
              <a:latin typeface="Courier New" pitchFamily="49" charset="0"/>
              <a:ea typeface="Times New Roman" pitchFamily="18"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احساس</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کردن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ضربان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قلب</a:t>
            </a:r>
            <a:r>
              <a:rPr lang="ar-SA" sz="2800" b="1" dirty="0" smtClean="0">
                <a:solidFill>
                  <a:srgbClr val="000000"/>
                </a:solidFill>
                <a:latin typeface="Gloucester MT Extra Condensed" pitchFamily="18" charset="0"/>
                <a:ea typeface="Times New Roman" pitchFamily="18" charset="0"/>
              </a:rPr>
              <a:t> ( </a:t>
            </a:r>
            <a:r>
              <a:rPr lang="ar-SA" sz="2800" b="1" dirty="0" smtClean="0">
                <a:solidFill>
                  <a:srgbClr val="000000"/>
                </a:solidFill>
                <a:latin typeface="Courier New" pitchFamily="49" charset="0"/>
                <a:ea typeface="Times New Roman" pitchFamily="18" charset="0"/>
              </a:rPr>
              <a:t>طپش</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قلب</a:t>
            </a:r>
            <a:r>
              <a:rPr lang="ar-SA" sz="2800" b="1" dirty="0" smtClean="0">
                <a:solidFill>
                  <a:srgbClr val="000000"/>
                </a:solidFill>
                <a:latin typeface="Gloucester MT Extra Condensed" pitchFamily="18" charset="0"/>
                <a:ea typeface="Times New Roman" pitchFamily="18" charset="0"/>
              </a:rPr>
              <a:t> )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غش</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کردن</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احساس</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سبکی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سر،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سرگیجه</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قفسه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صدری</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تنگی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تنفس</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ضعف</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و</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حالی</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تغییرات</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ضربان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ریتم</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یا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الگوی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نبض</a:t>
            </a:r>
            <a:r>
              <a:rPr lang="ar-SA" sz="2800" b="1" dirty="0" smtClean="0">
                <a:solidFill>
                  <a:srgbClr val="000000"/>
                </a:solidFill>
                <a:latin typeface="Gloucester MT Extra Condensed" pitchFamily="18" charset="0"/>
                <a:ea typeface="Times New Roman" pitchFamily="18" charset="0"/>
              </a:rPr>
              <a:t> </a:t>
            </a:r>
            <a:endParaRPr lang="en-US" sz="2800" dirty="0" smtClean="0">
              <a:latin typeface="Arial" pitchFamily="34" charset="0"/>
            </a:endParaRPr>
          </a:p>
          <a:p>
            <a:pPr lvl="0" algn="r" rtl="1" eaLnBrk="0" fontAlgn="base" hangingPunct="0">
              <a:spcBef>
                <a:spcPct val="0"/>
              </a:spcBef>
              <a:spcAft>
                <a:spcPct val="0"/>
              </a:spcAft>
            </a:pPr>
            <a:r>
              <a:rPr lang="ar-SA" sz="2800" b="1" dirty="0" smtClean="0">
                <a:solidFill>
                  <a:srgbClr val="000000"/>
                </a:solidFill>
                <a:latin typeface="Gloucester MT Extra Condensed" pitchFamily="18" charset="0"/>
                <a:ea typeface="Times New Roman" pitchFamily="18" charset="0"/>
              </a:rPr>
              <a:t>   </a:t>
            </a:r>
            <a:endParaRPr lang="ar-SA" sz="2800" dirty="0" smtClean="0">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Courier New" pitchFamily="49" charset="0"/>
                <a:ea typeface="Times New Roman" pitchFamily="18" charset="0"/>
              </a:rPr>
              <a:t>●</a:t>
            </a: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rPr>
              <a:t> </a:t>
            </a: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Courier New" pitchFamily="49" charset="0"/>
                <a:ea typeface="Times New Roman" pitchFamily="18" charset="0"/>
              </a:rPr>
              <a:t>درمان</a:t>
            </a: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rPr>
              <a:t> </a:t>
            </a: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Courier New" pitchFamily="49" charset="0"/>
                <a:ea typeface="Times New Roman" pitchFamily="18" charset="0"/>
              </a:rPr>
              <a:t>آریتمی</a:t>
            </a:r>
            <a:r>
              <a:rPr kumimoji="0" lang="ar-SA"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rPr>
              <a:t> </a:t>
            </a:r>
            <a:endParaRPr kumimoji="0" lang="en-US" sz="4800" b="1" i="0" u="none" strike="noStrike" normalizeH="0" baseline="0" dirty="0" smtClean="0">
              <a:ln w="900" cmpd="sng">
                <a:solidFill>
                  <a:srgbClr val="FF0000">
                    <a:alpha val="55000"/>
                  </a:srgbClr>
                </a:solidFill>
                <a:prstDash val="solid"/>
              </a:ln>
              <a:solidFill>
                <a:srgbClr val="FFFF00"/>
              </a:solidFill>
              <a:effectLst>
                <a:innerShdw blurRad="101600" dist="76200" dir="5400000">
                  <a:schemeClr val="accent1">
                    <a:satMod val="190000"/>
                    <a:tint val="100000"/>
                    <a:alpha val="74000"/>
                  </a:schemeClr>
                </a:innerShdw>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مرکز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لند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متنوعی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داریم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ارائه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نوع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بستگی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شامل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مثل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روش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MAZE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جهت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بعضی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خفیف</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نیازی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بوسیله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قابل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دیگری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موجب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شامل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مراقبت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موارد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دیگری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موجود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همچنین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تحقیقاتی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متدهای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جدید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امتحان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ارتباط</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هستیم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000000"/>
                </a:solidFill>
                <a:effectLst/>
                <a:latin typeface="Courier New" pitchFamily="49" charset="0"/>
                <a:ea typeface="Times New Roman" pitchFamily="18" charset="0"/>
                <a:cs typeface="Courier New" pitchFamily="49"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313" name="Rectangle 1"/>
          <p:cNvSpPr>
            <a:spLocks noChangeArrowheads="1"/>
          </p:cNvSpPr>
          <p:nvPr/>
        </p:nvSpPr>
        <p:spPr bwMode="auto">
          <a:xfrm>
            <a:off x="0" y="0"/>
            <a:ext cx="9144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درمانهای</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مداخله</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ای</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غیر</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Courier New" pitchFamily="49" charset="0"/>
                <a:ea typeface="Times New Roman" pitchFamily="18" charset="0"/>
              </a:rPr>
              <a:t>جراحی</a:t>
            </a:r>
            <a:r>
              <a:rPr kumimoji="0" lang="ar-SA"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Gloucester MT Extra Condensed" pitchFamily="18" charset="0"/>
                <a:ea typeface="Times New Roman" pitchFamily="18" charset="0"/>
              </a:rPr>
              <a:t> </a:t>
            </a:r>
            <a:endParaRPr kumimoji="0" lang="en-US" sz="4800" i="0" u="none" strike="noStrike" normalizeH="0" baseline="0" dirty="0" smtClean="0">
              <a:ln w="18415" cmpd="sng">
                <a:solidFill>
                  <a:schemeClr val="tx1">
                    <a:lumMod val="50000"/>
                  </a:schemeClr>
                </a:solidFill>
                <a:prstDash val="solid"/>
              </a:ln>
              <a:solidFill>
                <a:schemeClr val="tx1">
                  <a:lumMod val="75000"/>
                </a:schemeClr>
              </a:solidFill>
              <a:effectLst>
                <a:outerShdw blurRad="63500" dir="3600000" algn="tl" rotWithShape="0">
                  <a:srgbClr val="000000">
                    <a:alpha val="70000"/>
                  </a:srgbClr>
                </a:outerShdw>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انواع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استفاده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شامل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دسته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داروهائی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اختلالات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کنترل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میکنند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Ablation</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پروسه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انرژی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ناحیه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سیستم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مشکل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کرده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استفاده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بافت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نظر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معمولاً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طریق</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مطالعات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الکتروفیزیولوژی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پیدا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روشی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کاتتر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وسیله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نقشه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برداری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استفاده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642918"/>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پس</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ازاینکه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باداروشماراآرام</a:t>
            </a:r>
            <a:r>
              <a:rPr lang="fa-IR" sz="3600" b="1" dirty="0" smtClean="0">
                <a:solidFill>
                  <a:srgbClr val="000000"/>
                </a:solidFill>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کردندکاتتری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طریق</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ورید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وارد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شما</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سمت</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هدایت</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گردد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استفاده</a:t>
            </a:r>
            <a:r>
              <a:rPr lang="fa-IR" sz="3600" b="1" dirty="0" smtClean="0">
                <a:solidFill>
                  <a:srgbClr val="000000"/>
                </a:solidFill>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a:t>
            </a:r>
            <a:r>
              <a:rPr lang="fa-IR" sz="3600" b="1" dirty="0" smtClean="0">
                <a:solidFill>
                  <a:srgbClr val="000000"/>
                </a:solidFill>
                <a:latin typeface="Courier New" pitchFamily="49" charset="0"/>
                <a:ea typeface="Times New Roman" pitchFamily="18" charset="0"/>
              </a:rPr>
              <a:t>ز</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امواج</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رادیوئی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فراکانس</a:t>
            </a:r>
            <a:r>
              <a:rPr lang="en-US" sz="3600" b="1" dirty="0" smtClean="0">
                <a:solidFill>
                  <a:srgbClr val="000000"/>
                </a:solidFill>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بالا</a:t>
            </a:r>
            <a:r>
              <a:rPr kumimoji="0" lang="fa-IR" sz="3600" b="1" i="0" u="none" strike="noStrike" cap="none" normalizeH="0" baseline="0" dirty="0" smtClean="0">
                <a:ln>
                  <a:noFill/>
                </a:ln>
                <a:solidFill>
                  <a:srgbClr val="000000"/>
                </a:solidFill>
                <a:effectLst/>
                <a:latin typeface="Courier New" pitchFamily="49"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پزشکان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توانند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مسیری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میکندراتخریب</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کنند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fa-IR"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هرگاه</a:t>
            </a:r>
            <a:r>
              <a:rPr lang="fa-IR" sz="3600" b="1" dirty="0" smtClean="0">
                <a:solidFill>
                  <a:srgbClr val="000000"/>
                </a:solidFill>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راشناسائی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کردیم</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کاتتر</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مخصوصی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رانزدیک</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بافت</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کرده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وانرژی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رااز</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طریق</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فرستیم</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وفقط</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بافت</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بین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بریم</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بصورتیکه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دیگر</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هیچ</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فعالیت</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نداشته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ar-SA" sz="3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85784" y="285728"/>
            <a:ext cx="9144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هائی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3600" b="1" i="0" u="none" strike="noStrike" cap="none" normalizeH="0" baseline="0" dirty="0" smtClean="0">
                <a:ln>
                  <a:noFill/>
                </a:ln>
                <a:solidFill>
                  <a:srgbClr val="000000"/>
                </a:solidFill>
                <a:effectLst/>
                <a:latin typeface="Gloucester MT Extra Condensed" pitchFamily="18" charset="0"/>
                <a:ea typeface="Times New Roman" pitchFamily="18" charset="0"/>
              </a:rPr>
              <a:t>Ablation </a:t>
            </a:r>
            <a:r>
              <a:rPr kumimoji="0" lang="fa-IR"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پاسخ</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نمی</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3600" b="1" i="0" u="none" strike="noStrike" cap="none" normalizeH="0" baseline="0" dirty="0" smtClean="0">
                <a:ln>
                  <a:noFill/>
                </a:ln>
                <a:solidFill>
                  <a:srgbClr val="000000"/>
                </a:solidFill>
                <a:effectLst/>
                <a:latin typeface="Courier New" pitchFamily="49" charset="0"/>
                <a:ea typeface="Times New Roman" pitchFamily="18" charset="0"/>
              </a:rPr>
              <a:t>دهند</a:t>
            </a:r>
            <a:r>
              <a:rPr kumimoji="0" lang="ar-SA" sz="36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۱</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نامناسب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۲</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چرخه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۳</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فلاتر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۴</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۵</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۶</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فوق</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۷</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چرخه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۸</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سندرم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ولف</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پارکینسون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وایت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۹</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642918"/>
            <a:ext cx="885828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شایعترین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اثر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اختلال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سیستم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هدایت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بیماریهای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بطور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چهار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حفره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صورت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کاملاً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اختصاصی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هماهنگ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منقبض</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ar-SA" sz="2800" b="0" i="0" u="none" strike="noStrike" cap="none" normalizeH="0" baseline="0" dirty="0" smtClean="0">
              <a:ln>
                <a:noFill/>
              </a:ln>
              <a:solidFill>
                <a:schemeClr val="tx1"/>
              </a:solidFill>
              <a:effectLst/>
              <a:latin typeface="Arial" pitchFamily="34" charset="0"/>
            </a:endParaRPr>
          </a:p>
        </p:txBody>
      </p:sp>
      <p:sp>
        <p:nvSpPr>
          <p:cNvPr id="29697" name="Rectangle 1"/>
          <p:cNvSpPr>
            <a:spLocks noChangeArrowheads="1"/>
          </p:cNvSpPr>
          <p:nvPr/>
        </p:nvSpPr>
        <p:spPr bwMode="auto">
          <a:xfrm>
            <a:off x="428596" y="3357562"/>
            <a:ext cx="828677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رسد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بصورت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هماهنگ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منقبض</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ایمپالس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شروع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واقع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باتری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گذاری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کردن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باطری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دائمی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یاشوک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fa-IR" sz="2800" b="1" i="0" u="none" strike="noStrike" cap="none" normalizeH="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درونی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باطری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دائمی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فردجای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گزاری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شودتاضربان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مطمئنی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رادرزمانیکه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پائین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است،ایجادنماید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گذاری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شودکه</a:t>
            </a:r>
            <a:r>
              <a:rPr lang="fa-IR" sz="2800" b="1" dirty="0" smtClean="0">
                <a:solidFill>
                  <a:srgbClr val="000000"/>
                </a:solidFill>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تهدید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کننده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حیات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اطلاعات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بیشتر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باطری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پروسه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گذاری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باطری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مشابه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حدود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ساعت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طول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درابتدابرش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کوچکی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قفسه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سینه</a:t>
            </a:r>
            <a:r>
              <a:rPr lang="fa-IR" sz="2800" b="1" dirty="0" smtClean="0">
                <a:solidFill>
                  <a:srgbClr val="000000"/>
                </a:solidFill>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زیراستخوان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ترقوه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وریدهای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بزرگ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نیمه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قدامی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بیابند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سپس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سمت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هدایت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وقتی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مکان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مناسب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قرار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گرفتند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ژنراتور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متصل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جیبی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پوست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ساخته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ژنراتور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قرار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1815882"/>
          </a:xfrm>
          <a:prstGeom prst="rect">
            <a:avLst/>
          </a:prstGeom>
        </p:spPr>
        <p:txBody>
          <a:bodyPr wrap="square">
            <a:spAutoFit/>
          </a:bodyPr>
          <a:lstStyle/>
          <a:p>
            <a:pPr lvl="0" algn="r" rtl="1" eaLnBrk="0" fontAlgn="base" hangingPunct="0">
              <a:spcBef>
                <a:spcPct val="0"/>
              </a:spcBef>
              <a:spcAft>
                <a:spcPct val="0"/>
              </a:spcAft>
            </a:pPr>
            <a:r>
              <a:rPr lang="ar-SA" sz="2800" b="1" dirty="0" smtClean="0">
                <a:solidFill>
                  <a:srgbClr val="000000"/>
                </a:solidFill>
                <a:latin typeface="Courier New" pitchFamily="49" charset="0"/>
                <a:ea typeface="Times New Roman" pitchFamily="18" charset="0"/>
              </a:rPr>
              <a:t>برای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هر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دو</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پرسه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بیمار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تمام</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شب</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بیمارستان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نگه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داشته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شود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و</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روز</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بعدی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تواند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خانه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برگرد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بیمار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در</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طول</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یک</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ماه</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تواند</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فعالیت</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بدون</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محدودیتی</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را</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شروع</a:t>
            </a:r>
            <a:r>
              <a:rPr lang="ar-SA" sz="2800" b="1" dirty="0" smtClean="0">
                <a:solidFill>
                  <a:srgbClr val="000000"/>
                </a:solidFill>
                <a:latin typeface="Gloucester MT Extra Condensed" pitchFamily="18" charset="0"/>
                <a:ea typeface="Times New Roman" pitchFamily="18" charset="0"/>
              </a:rPr>
              <a:t> </a:t>
            </a:r>
            <a:r>
              <a:rPr lang="ar-SA" sz="2800" b="1" dirty="0" smtClean="0">
                <a:solidFill>
                  <a:srgbClr val="000000"/>
                </a:solidFill>
                <a:latin typeface="Courier New" pitchFamily="49" charset="0"/>
                <a:ea typeface="Times New Roman" pitchFamily="18" charset="0"/>
              </a:rPr>
              <a:t>کند</a:t>
            </a:r>
            <a:r>
              <a:rPr lang="ar-SA" sz="2800" b="1" dirty="0" smtClean="0">
                <a:solidFill>
                  <a:srgbClr val="000000"/>
                </a:solidFill>
                <a:latin typeface="Gloucester MT Extra Condensed" pitchFamily="18" charset="0"/>
                <a:ea typeface="Times New Roman" pitchFamily="18" charset="0"/>
              </a:rPr>
              <a:t>.</a:t>
            </a:r>
            <a:endParaRPr lang="en-US" sz="2800" dirty="0" smtClean="0">
              <a:latin typeface="Arial" pitchFamily="34" charset="0"/>
            </a:endParaRPr>
          </a:p>
          <a:p>
            <a:pPr lvl="0" algn="r" eaLnBrk="0" fontAlgn="base" hangingPunct="0">
              <a:spcBef>
                <a:spcPct val="0"/>
              </a:spcBef>
              <a:spcAft>
                <a:spcPct val="0"/>
              </a:spcAft>
            </a:pPr>
            <a:endParaRPr lang="en-US" sz="2800" dirty="0" smtClean="0">
              <a:latin typeface="Arial" pitchFamily="34" charset="0"/>
            </a:endParaRPr>
          </a:p>
        </p:txBody>
      </p:sp>
      <p:sp>
        <p:nvSpPr>
          <p:cNvPr id="5" name="Rectangle 4"/>
          <p:cNvSpPr/>
          <p:nvPr/>
        </p:nvSpPr>
        <p:spPr>
          <a:xfrm>
            <a:off x="0" y="2214554"/>
            <a:ext cx="8715404" cy="523220"/>
          </a:xfrm>
          <a:prstGeom prst="rect">
            <a:avLst/>
          </a:prstGeom>
        </p:spPr>
        <p:txBody>
          <a:bodyPr wrap="square">
            <a:spAutoFit/>
          </a:bodyPr>
          <a:lstStyle/>
          <a:p>
            <a:pPr algn="r"/>
            <a:r>
              <a:rPr lang="fa-IR" sz="2800" dirty="0" smtClean="0"/>
              <a:t> </a:t>
            </a:r>
            <a:r>
              <a:rPr lang="ar-SA" dirty="0" smtClean="0"/>
              <a:t>. </a:t>
            </a:r>
            <a:endParaRPr lang="en-US" dirty="0"/>
          </a:p>
        </p:txBody>
      </p:sp>
      <p:sp>
        <p:nvSpPr>
          <p:cNvPr id="6" name="Rectangle 5"/>
          <p:cNvSpPr/>
          <p:nvPr/>
        </p:nvSpPr>
        <p:spPr>
          <a:xfrm>
            <a:off x="0" y="2413338"/>
            <a:ext cx="9144000" cy="2246769"/>
          </a:xfrm>
          <a:prstGeom prst="rect">
            <a:avLst/>
          </a:prstGeom>
        </p:spPr>
        <p:txBody>
          <a:bodyPr wrap="square">
            <a:spAutoFit/>
          </a:bodyPr>
          <a:lstStyle/>
          <a:p>
            <a:pPr algn="r"/>
            <a:r>
              <a:rPr lang="ar-SA" sz="2800" b="1" dirty="0" smtClean="0">
                <a:solidFill>
                  <a:schemeClr val="bg1"/>
                </a:solidFill>
              </a:rPr>
              <a:t>قلب اندام اصلی دستگاه گردش خون است. با هر ضربان قلب، خون به سراسر بدن فرستاده می شود و اکسیژن و موادغذایی به همه سلول های بدن می رسد.</a:t>
            </a:r>
            <a:r>
              <a:rPr lang="fa-IR" sz="2800" b="1" dirty="0" smtClean="0">
                <a:solidFill>
                  <a:schemeClr val="bg1"/>
                </a:solidFill>
              </a:rPr>
              <a:t> </a:t>
            </a:r>
            <a:r>
              <a:rPr lang="ar-SA" sz="2800" b="1" dirty="0" smtClean="0">
                <a:solidFill>
                  <a:schemeClr val="bg1"/>
                </a:solidFill>
              </a:rPr>
              <a:t>قلب معمولاً بین 60 تا 100 بار در دقیقه می زند اما برحسب ضرورت می تواند تندتر  هم بزند. تعداد ضربان قلب صدهزار بار در روز و بیشتر از</a:t>
            </a:r>
            <a:r>
              <a:rPr lang="fa-IR" sz="2800" b="1" dirty="0" smtClean="0">
                <a:solidFill>
                  <a:schemeClr val="bg1"/>
                </a:solidFill>
              </a:rPr>
              <a:t>30</a:t>
            </a:r>
            <a:r>
              <a:rPr lang="ar-SA" sz="2800" b="1" dirty="0" smtClean="0">
                <a:solidFill>
                  <a:schemeClr val="bg1"/>
                </a:solidFill>
              </a:rPr>
              <a:t>میلیون</a:t>
            </a:r>
            <a:r>
              <a:rPr lang="fa-IR" sz="2800" b="1" dirty="0" smtClean="0">
                <a:solidFill>
                  <a:schemeClr val="bg1"/>
                </a:solidFill>
              </a:rPr>
              <a:t> بار درسال و5/2ميليارد باردر يك</a:t>
            </a:r>
            <a:r>
              <a:rPr lang="ar-SA" sz="2800" b="1" dirty="0" smtClean="0">
                <a:solidFill>
                  <a:schemeClr val="bg1"/>
                </a:solidFill>
              </a:rPr>
              <a:t> </a:t>
            </a:r>
            <a:r>
              <a:rPr lang="fa-IR" sz="2800" b="1" dirty="0" smtClean="0">
                <a:solidFill>
                  <a:schemeClr val="bg1"/>
                </a:solidFill>
              </a:rPr>
              <a:t> </a:t>
            </a:r>
            <a:r>
              <a:rPr lang="ar-SA" sz="2800" b="1" dirty="0" smtClean="0">
                <a:solidFill>
                  <a:schemeClr val="bg1"/>
                </a:solidFill>
              </a:rPr>
              <a:t>عمر هفتادساله است. </a:t>
            </a:r>
            <a:endParaRPr lang="en-US" sz="2800" b="1"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229530"/>
            <a:ext cx="8786842" cy="5262979"/>
          </a:xfrm>
          <a:prstGeom prst="rect">
            <a:avLst/>
          </a:prstGeom>
        </p:spPr>
        <p:txBody>
          <a:bodyPr wrap="square">
            <a:spAutoFit/>
          </a:bodyPr>
          <a:lstStyle/>
          <a:p>
            <a:pPr algn="r"/>
            <a:r>
              <a:rPr lang="ar-SA" sz="2800" b="1" dirty="0" smtClean="0">
                <a:solidFill>
                  <a:schemeClr val="bg1"/>
                </a:solidFill>
              </a:rPr>
              <a:t>بیماری های قلب و دستگاه گردش خون به دو گروه مادرزادی و اکتسابی تقسیم بندی می شود. منظور از بیماری مادرزادی، بیماری است که از لحظه تولد وجود دارد، اما در بیماری های اکتسابی بیماری طی دوران نوزادی، کودکی، نوجوانی و بزرگسالی به وجود می آید</a:t>
            </a:r>
            <a:r>
              <a:rPr lang="en-US" sz="2800" b="1" dirty="0" smtClean="0">
                <a:solidFill>
                  <a:schemeClr val="bg1"/>
                </a:solidFill>
              </a:rPr>
              <a:t>. </a:t>
            </a:r>
            <a:r>
              <a:rPr lang="ar-SA" sz="2800" b="1" dirty="0" smtClean="0">
                <a:solidFill>
                  <a:schemeClr val="bg1"/>
                </a:solidFill>
              </a:rPr>
              <a:t>بیماری های مادرزادی قلب، ناهنجاری هایی هستند که در ساختار قلب از بدو تولد وجود دارد. از هر هزار تولد تقریباً هشت نوزاد دچار بیماری های قلبی مادرزادی هستند که ممکن است خفیف تا شدید باشد. بیماری های مادرزادی قلب هنگام رشد جنین در رحم مادر به وجود می آید و معمولاً هم دلیل آن ناشناخته است (گاهی به علت اختلالات ژنتیک است، اما اغلب به این دلیل نیست). آنچه در بیماری های مادرزادی قلب مشترک است، روند رشد غیرطبیعی و ناقص قلب و یکی از نشانه های رایج این بیماری صدای غیرعادی قلب است که به هنگام معاینه پزشکی مشخص می شود</a:t>
            </a:r>
            <a:endParaRPr lang="en-US" sz="2800" b="1"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885828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از بیماری های شایع اکتسابی قلب، بیماری های زیر را می توان نام برد</a:t>
            </a:r>
            <a:r>
              <a:rPr lang="fa-IR" sz="2800" b="1" dirty="0" smtClean="0">
                <a:solidFill>
                  <a:srgbClr val="000000"/>
                </a:solidFill>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-1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آریتمی؛</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 انحراف از ریتم طبیعی ضربان قلب است. آریتمی هم می تواند اکتسابی و هم می تواند به دلیل ناهنجاری های مادرزادی باشد. آریتمی سبب نامنظمی ضربان قلب یعنی یا ضربان غیرعادی تند یا ضربان غیرعادی کند می شود و در هر سنی هم احتمال وقوع دارد و بنابر نوع اختلال ریتم که شامل تعداد، نظم، محل آغاز تحریک و توالی فعالیت ها است آن را با جراحی، دارو، یا به کمک دستگاه ضربان ساز که ضربان قلب را ایجاد و تنظیم می کند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(Pacemaker)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درمان می کنند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
        <p:nvSpPr>
          <p:cNvPr id="7170" name="Rectangle 2"/>
          <p:cNvSpPr>
            <a:spLocks noChangeArrowheads="1"/>
          </p:cNvSpPr>
          <p:nvPr/>
        </p:nvSpPr>
        <p:spPr bwMode="auto">
          <a:xfrm>
            <a:off x="0" y="3929066"/>
            <a:ext cx="885828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-2</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کاردیومیوپاتی؛</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 یک بیماری مزمن قلبی است که سبب ضعیف شدن عضلات قلب می شود. این بیماری ابتدا روی محفظه پایینی قلب یعنی بطن ها اثر می گذارد و سپس با پیشرفت بیماری عضلات قلب و حتی بافت های اطراف آن هم صدمه می بیند و در موارد شدیدتر سبب ازکارافتادگی قلب و حتی مرگ می شود. کاردیومیوپاتی اولین علت پیوند قلب در کودکان است</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-3</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بیماری شریان های قلبی؛</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 شایع ترین اختلال قلب در بزرگسالان است و بیشتر به دلیل آترواسکلروزیس</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(atherosclerosis)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است یعنی رسوب چربی، کلسیم و سلول های مرده در دیواره درونی شریان های قلبی که سبب کندی جریان خون در این رگ ها و حتی گاهی سبب انسداد و تشکیل لخته شده که منجر به سکته قلبی می شود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کلسترول یک ماده مومی شکل است که در سلول های بدن در خون و در برخی مواد غذایی یافت می شود. بالا رفتن میزان کلسترول خون یکی از فاکتورهای پرخطر برای بیماری های قلبی و حتی سکته قلبی است. کلسترول توسط لیپوپروتئین ها با جریان خون حمل می شود و دو نوع کلسترول</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 LDL</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لیپوپروتئین با وزن مخصوص پایین) و</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HDL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لیپوپروتئین با وزن مخصوص بالا) بسیار شناخته شده هستند. افزایش میزان</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 LDL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کلسترول بد) خطر بیماری های قلبی و سکته مغزی را افزایش می دهد در حالی که افزای</a:t>
            </a:r>
            <a:r>
              <a:rPr lang="fa-IR" sz="2800" b="1" dirty="0" smtClean="0">
                <a:solidFill>
                  <a:srgbClr val="000000"/>
                </a:solidFill>
                <a:latin typeface="Tahoma" pitchFamily="34" charset="0"/>
                <a:ea typeface="Times New Roman" pitchFamily="18" charset="0"/>
              </a:rPr>
              <a:t>ش</a:t>
            </a:r>
            <a:r>
              <a:rPr kumimoji="0" lang="fa-IR" sz="2800" b="1" i="0" u="none" strike="noStrike" cap="none" normalizeH="0" dirty="0" smtClean="0">
                <a:ln>
                  <a:noFill/>
                </a:ln>
                <a:solidFill>
                  <a:srgbClr val="000000"/>
                </a:solidFill>
                <a:effectLst/>
                <a:latin typeface="Tahoma" pitchFamily="34" charset="0"/>
                <a:ea typeface="Times New Roman" pitchFamily="18" charset="0"/>
              </a:rPr>
              <a:t> </a:t>
            </a:r>
            <a:r>
              <a:rPr kumimoji="0" lang="en-US" sz="2800" b="1" i="0" u="none" strike="noStrike" cap="none" normalizeH="0" dirty="0" smtClean="0">
                <a:ln>
                  <a:noFill/>
                </a:ln>
                <a:solidFill>
                  <a:srgbClr val="000000"/>
                </a:solidFill>
                <a:effectLst/>
                <a:latin typeface="Tahoma" pitchFamily="34" charset="0"/>
                <a:ea typeface="Times New Roman" pitchFamily="18" charset="0"/>
              </a:rPr>
              <a:t> )</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HDL</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کلسترول خوب) از بدن در برابر این بیماری ها حفاظت می کند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285728"/>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-4</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بیماری فشارخون؛</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 هنگامی که فشارخون به طور قابل ملاحظه یی بالاتر از حد طبیعی باشد، فرد دچار بیماری فشارخون است که می تواند عامل آسیب رساندن به قلب و شریان ها یا دیگر ارگان های بدن شود. نشانه های این بیماری شامل سردرد، خون دماغ، سرگیجه و احساس منگی است</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نوزادان، کودکان و نوجوانان هم می توانند دچار این بیماری شوند که احتمالاً در این سنین به دلیل عوامل ژنتیک است. عواملی مانند تغذیه نامناسب، اضافه وزن، بی تحرکی و بیماری هایی نظیر بیماری های قلبی یا کلیوی بیماری فشارخون را تشدید می کنند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00042"/>
            <a:ext cx="8358246" cy="3539430"/>
          </a:xfrm>
          <a:prstGeom prst="rect">
            <a:avLst/>
          </a:prstGeom>
        </p:spPr>
        <p:txBody>
          <a:bodyPr wrap="square">
            <a:spAutoFit/>
          </a:bodyPr>
          <a:lstStyle/>
          <a:p>
            <a:pPr lvl="0" algn="r" rtl="1" eaLnBrk="0" fontAlgn="base" hangingPunct="0">
              <a:spcBef>
                <a:spcPct val="0"/>
              </a:spcBef>
              <a:spcAft>
                <a:spcPct val="0"/>
              </a:spcAft>
            </a:pPr>
            <a:r>
              <a:rPr lang="en-US" sz="2800" b="1" dirty="0" smtClean="0">
                <a:solidFill>
                  <a:srgbClr val="000000"/>
                </a:solidFill>
                <a:latin typeface="Tahoma" pitchFamily="34" charset="0"/>
                <a:ea typeface="Times New Roman" pitchFamily="18" charset="0"/>
              </a:rPr>
              <a:t>5 </a:t>
            </a:r>
            <a:r>
              <a:rPr lang="ar-SA" sz="2800" b="1" dirty="0" smtClean="0">
                <a:solidFill>
                  <a:srgbClr val="000000"/>
                </a:solidFill>
                <a:latin typeface="Tahoma" pitchFamily="34" charset="0"/>
                <a:ea typeface="Times New Roman" pitchFamily="18" charset="0"/>
              </a:rPr>
              <a:t>بیماری قلبی روماتیسمی؛ </a:t>
            </a:r>
            <a:endParaRPr lang="en-US" sz="2800" b="1" dirty="0" smtClean="0">
              <a:solidFill>
                <a:srgbClr val="000000"/>
              </a:solidFill>
              <a:latin typeface="Tahoma" pitchFamily="34" charset="0"/>
              <a:ea typeface="Times New Roman" pitchFamily="18" charset="0"/>
            </a:endParaRPr>
          </a:p>
          <a:p>
            <a:pPr lvl="0" algn="r" rtl="1" eaLnBrk="0" fontAlgn="base" hangingPunct="0">
              <a:spcBef>
                <a:spcPct val="0"/>
              </a:spcBef>
              <a:spcAft>
                <a:spcPct val="0"/>
              </a:spcAft>
            </a:pPr>
            <a:r>
              <a:rPr lang="ar-SA" sz="2800" b="1" dirty="0" smtClean="0">
                <a:solidFill>
                  <a:srgbClr val="000000"/>
                </a:solidFill>
                <a:latin typeface="Tahoma" pitchFamily="34" charset="0"/>
                <a:ea typeface="Times New Roman" pitchFamily="18" charset="0"/>
              </a:rPr>
              <a:t>معمولاً از عوارض درمان نشدن گلودردهای عفونی (چرکی) و تب روماتیسمی است. این بیماری منجر به آسیب های دائمی در قلب و حتی مرگ می شود. عفونت روی دریچه های قلب اثر می گذارد و سبب سفتی یا زخم شدن دریچه های قلب می شود. التهاب و ضعیفی عضلات قلب هم گاهی همراه این بیماری دیده می شود اما اگر عفونت های گلو با آنتی بیوتیک های مناسب و به موقع و به خوبی درمان شود می توان از این بیماری پیشگیری کرد</a:t>
            </a:r>
            <a:r>
              <a:rPr lang="en-US" sz="2800" b="1" dirty="0" smtClean="0">
                <a:solidFill>
                  <a:srgbClr val="000000"/>
                </a:solidFill>
                <a:latin typeface="Tahoma" pitchFamily="34" charset="0"/>
                <a:ea typeface="Times New Roman" pitchFamily="18" charset="0"/>
              </a:rPr>
              <a:t>.</a:t>
            </a:r>
            <a:endParaRPr lang="en-US" sz="2800" b="1" dirty="0" smtClean="0">
              <a:latin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-6</a:t>
            </a: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سکته مغزی؛</a:t>
            </a:r>
            <a:endParaRPr kumimoji="0" lang="en-US" sz="24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 تنگی یا انسداد عروق تغذیه یی مغز یا پارگی رگ های خون رسان مغز که منجر به پخش شدن خون در ناحیه مغز می شود، می توانند آسیب هایی به سلول های مغزی بزنند. افرادی که دچار این عارضه شده اند، ضعف و بی حسی در یک سمت بدن، سردرد شدید و ناگهانی، تهوع و استفراغ، تاری دید و مشکل در صحبت کردن، راه رفتن و حرکت را تجربه کرده اند</a:t>
            </a: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عواملی مانند سبک زندگی، رژیم غذایی، ورزش و معاینات پزشکی در حفظ سلامت قلب به ما کمک می کند</a:t>
            </a: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سبک زندگی؛ استرس یکی از عوامل بروز بیماری های قلبی است. با دعا کردن و نیایش می توانید استرس را کم کرده و به آرامش برسید. پیاده روی و گفت وگو با دوستان نیز موثر است. عصبانیت و خشم خود را کنترل کنید. افرادی که خیلی زود عصبانی می شوند تقریباً سه برابر بیشتر از افراد خونسرد دچار حملات قلبی می شوند</a:t>
            </a: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 </a:t>
            </a: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سعی کنید اندامی متناسب داشته باشید. حتی کمی اضافه وزن هم سبب افزایش فشار خون می شود و در نتیجه خطر بیماری قلبی را افزایش می دهد. عادت های مضر را ترک کنید. طبق گزارش انجمن قلب امریکا</a:t>
            </a: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 (AHA) </a:t>
            </a:r>
            <a:r>
              <a:rPr kumimoji="0" lang="ar-SA" sz="2400" b="1" i="0" u="none" strike="noStrike" cap="none" normalizeH="0" baseline="0" dirty="0" smtClean="0">
                <a:ln>
                  <a:noFill/>
                </a:ln>
                <a:solidFill>
                  <a:srgbClr val="000000"/>
                </a:solidFill>
                <a:effectLst/>
                <a:latin typeface="Tahoma" pitchFamily="34" charset="0"/>
                <a:ea typeface="Times New Roman" pitchFamily="18" charset="0"/>
              </a:rPr>
              <a:t>با ترک سیگار تا پنجاه درصد خطر بیماری های قلبی کاهش می یابد. </a:t>
            </a:r>
            <a:r>
              <a:rPr kumimoji="0" lang="en-US" sz="2400" b="1" i="0" u="none" strike="noStrike" cap="none" normalizeH="0" baseline="0" dirty="0" smtClean="0">
                <a:ln>
                  <a:noFill/>
                </a:ln>
                <a:solidFill>
                  <a:srgbClr val="000000"/>
                </a:solidFill>
                <a:effectLst/>
                <a:latin typeface="Tahoma" pitchFamily="34" charset="0"/>
                <a:ea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1569660"/>
          </a:xfrm>
          <a:prstGeom prst="rect">
            <a:avLst/>
          </a:prstGeom>
        </p:spPr>
        <p:txBody>
          <a:bodyPr wrap="square">
            <a:spAutoFit/>
          </a:bodyPr>
          <a:lstStyle/>
          <a:p>
            <a:pPr lvl="0" algn="r" rtl="1" eaLnBrk="0" fontAlgn="base" hangingPunct="0">
              <a:spcBef>
                <a:spcPct val="0"/>
              </a:spcBef>
              <a:spcAft>
                <a:spcPct val="0"/>
              </a:spcAft>
            </a:pPr>
            <a:r>
              <a:rPr lang="ar-SA" sz="2400" b="1" dirty="0" smtClean="0">
                <a:solidFill>
                  <a:srgbClr val="000000"/>
                </a:solidFill>
                <a:latin typeface="Tahoma" pitchFamily="34" charset="0"/>
                <a:ea typeface="Times New Roman" pitchFamily="18" charset="0"/>
              </a:rPr>
              <a:t>همچنین افرادی که سه سال از ترک سیگار آنها می گذرد از نظر خطر ابتلا مانند افراد غیرسیگاری می شوند. استراحت و مرخصی از کار برای قلب مفید است. تحقیقات نشان داده است مردان بین 32 تا 57 سال که سالی یک بار به تعطیلات می روند کمتر از مردانی که بدون تعطیلی کار می کنند از بیماری های قلبی می میرند</a:t>
            </a:r>
            <a:r>
              <a:rPr lang="en-US" sz="2400" b="1" dirty="0" smtClean="0">
                <a:solidFill>
                  <a:srgbClr val="000000"/>
                </a:solidFill>
                <a:latin typeface="Tahoma" pitchFamily="34" charset="0"/>
                <a:ea typeface="Times New Roman" pitchFamily="18" charset="0"/>
              </a:rPr>
              <a:t>.</a:t>
            </a:r>
            <a:endParaRPr lang="en-US" sz="2400" b="1" dirty="0" smtClean="0">
              <a:latin typeface="Arial" pitchFamily="34" charset="0"/>
            </a:endParaRPr>
          </a:p>
        </p:txBody>
      </p:sp>
      <p:sp>
        <p:nvSpPr>
          <p:cNvPr id="3" name="Rectangle 2"/>
          <p:cNvSpPr/>
          <p:nvPr/>
        </p:nvSpPr>
        <p:spPr>
          <a:xfrm>
            <a:off x="0" y="1997839"/>
            <a:ext cx="9144000" cy="369332"/>
          </a:xfrm>
          <a:prstGeom prst="rect">
            <a:avLst/>
          </a:prstGeom>
        </p:spPr>
        <p:txBody>
          <a:bodyPr wrap="square">
            <a:spAutoFit/>
          </a:bodyPr>
          <a:lstStyle/>
          <a:p>
            <a:r>
              <a:rPr lang="en-US" dirty="0" smtClean="0"/>
              <a:t>.</a:t>
            </a:r>
            <a:endParaRPr lang="en-US" dirty="0"/>
          </a:p>
        </p:txBody>
      </p:sp>
      <p:sp>
        <p:nvSpPr>
          <p:cNvPr id="3073" name="Rectangle 1"/>
          <p:cNvSpPr>
            <a:spLocks noChangeArrowheads="1"/>
          </p:cNvSpPr>
          <p:nvPr/>
        </p:nvSpPr>
        <p:spPr bwMode="auto">
          <a:xfrm>
            <a:off x="0" y="1928802"/>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رژیم غذایی؛ </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مردمی که غذاهای مدیترانه یی یا آسیایی می خورند کمتر از آنهایی که رژیم غذایی امریکایی دارند، به بیماری های قلبی مبتلا می شوند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غذاهایی که سبب کاهش کلسترول می شوند برای قلب مفید هستند از جمله میوه ها (سیب، آواکادو، میوه های خشک، گریپ فروت، پرتقال و توت فرنگی)، سبزی ها (بروکلی، هویج، ذرت، باقالی استوایی و پیاز)، غذاهای دریایی و به خصوص ماهی های حاوی اسیدهای چرب امگا3 (ماهی آزاد و کبودماهی)، سویا، میوه های مغزدار (گردو، فندق، پسته و...)، نان های سبوس دار و غلات</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1429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خوردن چندین بار ماهی در هفته خطر حمله قلبی را به نصف کاهش می دهد. از لبنیات کم چرب استفاده کنید. شیرسویا نیز مفید است. اگر مبتلا به فشار خون هستید مصرف سدیم را کاهش دهید. از خوردن نمک و غذاهای فرآوری شده، بپرهیزید. برای مزه دار کردن غذاهای بی نمک از سالسا (نوعی سس تند) فلفل، ادویه کاری یا سیر استفاده کنید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ورزش؛ ورزش های هوازی (اروبیک) بهترین داروی پیشگیری از بیماری های قلبی است. همچنین پیاده روی و دوچرخه سواری نیز مفید هستند. انجمن قلب امریکا اعلام کرده است که وزنه برداری (چند بار در هفته) برای قلب برخی از افراد سودمند است زیرا عضلات قوی تر می تواند میزان ضربان قلب و فشار خون را کم کند و داشتن بافت های عضلانی بیشتر فرآیند متابولیسم بدن را زیادتر می کند که در نتیجه از چاقی جلوگیری می شود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4282" y="285728"/>
            <a:ext cx="871543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ترک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کرده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طول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حرکت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تحریک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منقبض</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سپس،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طول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دیگری</a:t>
            </a:r>
            <a:r>
              <a:rPr kumimoji="0" lang="en-US" sz="2800" b="1" i="0" u="none" strike="noStrike" cap="none" normalizeH="0" baseline="0" dirty="0" smtClean="0">
                <a:ln>
                  <a:noFill/>
                </a:ln>
                <a:solidFill>
                  <a:srgbClr val="000000"/>
                </a:solidFill>
                <a:effectLst/>
                <a:latin typeface="Courier New" pitchFamily="49" charset="0"/>
                <a:ea typeface="Times New Roman" pitchFamily="18" charset="0"/>
              </a:rPr>
              <a:t> </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حرکت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نهایت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گذشته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تحریک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بصورت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هماهنگ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منقبض</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اختلال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سیستم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هدایتی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تواند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روی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مختلفی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اختلال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عضله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تواند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وجود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داشته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باعث</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بصورت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متفاوتی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پاسخ</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موجب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انقباض</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بطنها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بصورت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وابسته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مختار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Courier New" pitchFamily="49"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214282" y="4214818"/>
            <a:ext cx="8572560" cy="954107"/>
          </a:xfrm>
          <a:prstGeom prst="rect">
            <a:avLst/>
          </a:prstGeom>
        </p:spPr>
        <p:txBody>
          <a:bodyPr wrap="square">
            <a:spAutoFit/>
          </a:bodyPr>
          <a:lstStyle/>
          <a:p>
            <a:pPr algn="r"/>
            <a:r>
              <a:rPr lang="ar-SA" sz="2800" b="1" dirty="0" smtClean="0">
                <a:solidFill>
                  <a:schemeClr val="bg1"/>
                </a:solidFill>
              </a:rPr>
              <a:t>تحت بعضی شرایط تقریباً تمام بافت قلبی قادر به ایجاد ضربان قلب هستند و می توانند به عنوان باتری عمل کنن</a:t>
            </a:r>
            <a:r>
              <a:rPr lang="fa-IR" sz="2800" b="1" dirty="0" smtClean="0">
                <a:solidFill>
                  <a:schemeClr val="bg1"/>
                </a:solidFill>
              </a:rPr>
              <a:t>د</a:t>
            </a:r>
            <a:endParaRPr lang="en-US" sz="2800"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معاینات پزشکی؛</a:t>
            </a:r>
            <a:endParaRPr kumimoji="0" lang="en-US" sz="2800" b="1" i="0" u="none" strike="noStrike" cap="none" normalizeH="0" baseline="0" dirty="0" smtClean="0">
              <a:ln>
                <a:noFill/>
              </a:ln>
              <a:solidFill>
                <a:srgbClr val="000000"/>
              </a:solidFill>
              <a:effectLst/>
              <a:latin typeface="Tahoma" pitchFamily="34"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کنترل فشار خون و کلسترول خون بسیار مفید است و حداقل سالی یک بار برای ارزیابی وضعیت قلب باید به پزشک مراجعه شود. افراد مبتلا به بیماری فشار خون بایدبا رعایت رژیم</a:t>
            </a:r>
            <a:r>
              <a:rPr kumimoji="0" lang="en-US" sz="2800" b="1" i="0" u="none" strike="noStrike" cap="none" normalizeH="0" dirty="0" smtClean="0">
                <a:ln>
                  <a:noFill/>
                </a:ln>
                <a:solidFill>
                  <a:srgbClr val="000000"/>
                </a:solidFill>
                <a:effectLst/>
                <a:latin typeface="Tahoma" pitchFamily="34" charset="0"/>
                <a:ea typeface="Times New Roman" pitchFamily="18" charset="0"/>
              </a:rPr>
              <a:t> </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غذایی و مصرف داروهای پایین آورنده فشار (که پزشک تجویز کرده است) به سلامت قلب خود کمک کنند. همچنین افراد مبتلا به دیابت که اغلب هم بزرگسالان با دیابت نوع دوم هستند دو تا چهار برابر بیشتر در معرض سکته قلبی و سکته مغزی قرار دارند بنابراین باید دیابت را کنترل و مهار کنند.از دیگر عوامل افسردگی است. تحقیقات انجمن قلب امریکا نشان می دهد که افراد افسرده 7/1 برابر بیشتر از افراد معمولی در معرض بیماری های قلبی قرار دارند پس برای درمان افسردگی باید اقدام کرد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r>
              <a:rPr kumimoji="0" lang="ar-SA" sz="2800" b="1" i="0" u="none" strike="noStrike" cap="none" normalizeH="0" baseline="0" dirty="0" smtClean="0">
                <a:ln>
                  <a:noFill/>
                </a:ln>
                <a:solidFill>
                  <a:srgbClr val="000000"/>
                </a:solidFill>
                <a:effectLst/>
                <a:latin typeface="Tahoma" pitchFamily="34" charset="0"/>
                <a:ea typeface="Times New Roman" pitchFamily="18" charset="0"/>
              </a:rPr>
              <a:t>بنابراین با کنترل این فاکتورها می توانید از سلامت قلب خود محافظت کرده و از عوارض و مشکلات طولانی مدت بیماری های آن در امان بمانید</a:t>
            </a:r>
            <a:r>
              <a:rPr kumimoji="0" lang="en-US" sz="2800" b="1" i="0" u="none" strike="noStrike" cap="none" normalizeH="0" baseline="0" dirty="0" smtClean="0">
                <a:ln>
                  <a:noFill/>
                </a:ln>
                <a:solidFill>
                  <a:srgbClr val="000000"/>
                </a:solidFill>
                <a:effectLst/>
                <a:latin typeface="Tahoma" pitchFamily="34" charset="0"/>
                <a:ea typeface="Times New Roman" pitchFamily="18" charset="0"/>
              </a:rPr>
              <a:t>.</a:t>
            </a:r>
            <a:endParaRPr kumimoji="0" lang="en-US" sz="2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r"/>
            <a:r>
              <a:rPr lang="ar-SA" sz="2800" b="1" dirty="0" smtClean="0">
                <a:solidFill>
                  <a:schemeClr val="bg1"/>
                </a:solidFill>
              </a:rPr>
              <a:t>اخيرا به دنبال درج اخبار ناگواري از مرگ ناگهاني عزيزان ورزشكاردرميادين ورزشي از جمله در تشك كشتي، در زمين چمن فوتبال و يا ميادين ورزشي</a:t>
            </a:r>
            <a:r>
              <a:rPr lang="en-US" sz="2800" b="1" dirty="0" smtClean="0">
                <a:solidFill>
                  <a:schemeClr val="bg1"/>
                </a:solidFill>
              </a:rPr>
              <a:t> </a:t>
            </a:r>
            <a:r>
              <a:rPr lang="ar-SA" sz="2800" b="1" dirty="0" smtClean="0">
                <a:solidFill>
                  <a:schemeClr val="bg1"/>
                </a:solidFill>
              </a:rPr>
              <a:t>ديگر، در مقابل اين پرسش قرار مي‌گيريم كه: آيا اين نوع مرگ به ويژه در جوانان ورزشكار به علت فعاليت ورزشي اتفاق افتاده است و يا يك عارضه مخفي بوده كه با فعاليت ورزشي تشديد شده است؟</a:t>
            </a:r>
            <a:r>
              <a:rPr lang="en-US" sz="2800" b="1" dirty="0" smtClean="0">
                <a:solidFill>
                  <a:schemeClr val="bg1"/>
                </a:solidFill>
              </a:rPr>
              <a:t> </a:t>
            </a:r>
            <a:br>
              <a:rPr lang="en-US" sz="2800" b="1" dirty="0" smtClean="0">
                <a:solidFill>
                  <a:schemeClr val="bg1"/>
                </a:solidFill>
              </a:rPr>
            </a:br>
            <a:r>
              <a:rPr lang="en-US" sz="2800" b="1" dirty="0" smtClean="0">
                <a:solidFill>
                  <a:schemeClr val="bg1"/>
                </a:solidFill>
              </a:rPr>
              <a:t>  </a:t>
            </a:r>
            <a:r>
              <a:rPr lang="ar-SA" sz="2800" b="1" dirty="0" smtClean="0">
                <a:solidFill>
                  <a:schemeClr val="bg1"/>
                </a:solidFill>
              </a:rPr>
              <a:t>سوالهاي ديگري از اين قبيل نيز وجود دارد. مرگ ناگهاني به حادثه‌اي گفته مي‌شود كه در اثر ضربه و يا سانحه نباشد و بدون هيچگونه انتظار، به صورت آني و در كمتر از چند دقيقه اتفاق بيفتد</a:t>
            </a:r>
            <a:r>
              <a:rPr lang="en-US" sz="2800" b="1" dirty="0" smtClean="0">
                <a:solidFill>
                  <a:schemeClr val="bg1"/>
                </a:solidFill>
              </a:rPr>
              <a:t>. </a:t>
            </a:r>
            <a:r>
              <a:rPr lang="ar-SA" sz="2800" b="1" dirty="0" smtClean="0">
                <a:solidFill>
                  <a:schemeClr val="bg1"/>
                </a:solidFill>
              </a:rPr>
              <a:t>البته گاهي چنين مرگهايي ممكن است چند ساعت پس از ايجاد كلاپس قلبي - عروقي اتفاق بيفتد. يعن</a:t>
            </a:r>
            <a:r>
              <a:rPr lang="fa-IR" sz="2800" b="1" dirty="0" smtClean="0">
                <a:solidFill>
                  <a:schemeClr val="bg1"/>
                </a:solidFill>
              </a:rPr>
              <a:t>ي </a:t>
            </a:r>
            <a:r>
              <a:rPr lang="ar-SA" sz="2800" b="1" dirty="0" smtClean="0">
                <a:solidFill>
                  <a:schemeClr val="bg1"/>
                </a:solidFill>
              </a:rPr>
              <a:t>دربين ايجاد حالت شديد نارسايي و ظهور مرگ، يك تا چند ساعت طول بكشد</a:t>
            </a:r>
            <a:r>
              <a:rPr lang="en-US" sz="2800" b="1" dirty="0" smtClean="0">
                <a:solidFill>
                  <a:schemeClr val="bg1"/>
                </a:solidFill>
              </a:rPr>
              <a:t>. </a:t>
            </a:r>
            <a:r>
              <a:rPr lang="ar-SA" sz="2800" b="1" dirty="0" smtClean="0">
                <a:solidFill>
                  <a:schemeClr val="bg1"/>
                </a:solidFill>
              </a:rPr>
              <a:t>اصولا مرگ ناگهاني متعاقب فعاليت بدني در افراد جوان به ويژه ورزشكاران، اگرچه پديده‌اي نادر است، اما باتوجه به جوان، محبوب و ورزشكار بودن اين قشر، براي جامعه چندان قابل قبول نيست و ناباورانه تلقي مي‌شود؟</a:t>
            </a:r>
            <a:endParaRPr lang="en-US" sz="2800" b="1"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124754"/>
          </a:xfrm>
          <a:prstGeom prst="rect">
            <a:avLst/>
          </a:prstGeom>
        </p:spPr>
        <p:txBody>
          <a:bodyPr wrap="square">
            <a:spAutoFit/>
          </a:bodyPr>
          <a:lstStyle/>
          <a:p>
            <a:pPr algn="r" rtl="1"/>
            <a:r>
              <a:rPr lang="ar-SA" sz="2800" b="1" dirty="0" smtClean="0">
                <a:solidFill>
                  <a:schemeClr val="bg1"/>
                </a:solidFill>
              </a:rPr>
              <a:t>پديده مرگ ناگهاني موضوعي است كه از مدتها پيش شناخته شده است. حتي اولين اخباري كه از اينگونه مردن در دست است، مربوط به حدود </a:t>
            </a:r>
            <a:r>
              <a:rPr lang="fa-IR" sz="2800" b="1" dirty="0" smtClean="0">
                <a:solidFill>
                  <a:schemeClr val="bg1"/>
                </a:solidFill>
              </a:rPr>
              <a:t>500سال قبل از </a:t>
            </a:r>
            <a:r>
              <a:rPr lang="ar-SA" sz="2800" b="1" dirty="0" smtClean="0">
                <a:solidFill>
                  <a:schemeClr val="bg1"/>
                </a:solidFill>
              </a:rPr>
              <a:t>قبل از ميلاد مي‌شود كه در آن، يك دونده دو ماراتن در آتن با مرگ ناگهاني</a:t>
            </a:r>
            <a:r>
              <a:rPr lang="fa-IR" sz="2800" b="1" dirty="0" smtClean="0">
                <a:solidFill>
                  <a:schemeClr val="bg1"/>
                </a:solidFill>
              </a:rPr>
              <a:t> </a:t>
            </a:r>
            <a:r>
              <a:rPr lang="ar-SA" sz="2800" b="1" dirty="0" smtClean="0">
                <a:solidFill>
                  <a:schemeClr val="bg1"/>
                </a:solidFill>
              </a:rPr>
              <a:t> مواجه شد</a:t>
            </a:r>
            <a:r>
              <a:rPr lang="en-US" sz="2800" b="1" dirty="0" smtClean="0">
                <a:solidFill>
                  <a:schemeClr val="bg1"/>
                </a:solidFill>
              </a:rPr>
              <a:t>. </a:t>
            </a:r>
            <a:r>
              <a:rPr lang="ar-SA" sz="2800" b="1" dirty="0" smtClean="0">
                <a:solidFill>
                  <a:schemeClr val="bg1"/>
                </a:solidFill>
              </a:rPr>
              <a:t>البته بايد توجه داشت كه پديده مرگ ناگهاني منوط به ورزش نيست و به‌طور متوسط مي‌توان گفت كه اين امر در افراد جوان (زير ‪ </a:t>
            </a:r>
            <a:r>
              <a:rPr lang="fa-IR" sz="2800" b="1" dirty="0" smtClean="0">
                <a:solidFill>
                  <a:schemeClr val="bg1"/>
                </a:solidFill>
              </a:rPr>
              <a:t>۳۰</a:t>
            </a:r>
            <a:r>
              <a:rPr lang="ar-SA" sz="2800" b="1" dirty="0" smtClean="0">
                <a:solidFill>
                  <a:schemeClr val="bg1"/>
                </a:solidFill>
              </a:rPr>
              <a:t>سال) از هريك ميليون نفر، حدود ‪ </a:t>
            </a:r>
            <a:r>
              <a:rPr lang="fa-IR" sz="2800" b="1" dirty="0" smtClean="0">
                <a:solidFill>
                  <a:schemeClr val="bg1"/>
                </a:solidFill>
              </a:rPr>
              <a:t>۵۰</a:t>
            </a:r>
            <a:r>
              <a:rPr lang="ar-SA" sz="2800" b="1" dirty="0" smtClean="0">
                <a:solidFill>
                  <a:schemeClr val="bg1"/>
                </a:solidFill>
              </a:rPr>
              <a:t>نفر را شامل مي‌شود. در افرادي كه بالاتر از ‪ </a:t>
            </a:r>
            <a:r>
              <a:rPr lang="fa-IR" sz="2800" b="1" dirty="0" smtClean="0">
                <a:solidFill>
                  <a:schemeClr val="bg1"/>
                </a:solidFill>
              </a:rPr>
              <a:t>۳۰</a:t>
            </a:r>
            <a:r>
              <a:rPr lang="ar-SA" sz="2800" b="1" dirty="0" smtClean="0">
                <a:solidFill>
                  <a:schemeClr val="bg1"/>
                </a:solidFill>
              </a:rPr>
              <a:t>سال سن دارند، ده برابر بيشتر است</a:t>
            </a:r>
            <a:r>
              <a:rPr lang="en-US" sz="2800" b="1" dirty="0" smtClean="0">
                <a:solidFill>
                  <a:schemeClr val="bg1"/>
                </a:solidFill>
              </a:rPr>
              <a:t>. </a:t>
            </a:r>
            <a:r>
              <a:rPr lang="ar-SA" sz="2800" b="1" dirty="0" smtClean="0">
                <a:solidFill>
                  <a:schemeClr val="bg1"/>
                </a:solidFill>
              </a:rPr>
              <a:t>حال، باتوجه به جمعيت جوان كشور، احتمال وقوع چنين حوادثي وجود دارد</a:t>
            </a:r>
            <a:r>
              <a:rPr lang="en-US" sz="2800" b="1" dirty="0" smtClean="0">
                <a:solidFill>
                  <a:schemeClr val="bg1"/>
                </a:solidFill>
              </a:rPr>
              <a:t>. </a:t>
            </a:r>
            <a:r>
              <a:rPr lang="ar-SA" sz="2800" b="1" dirty="0" smtClean="0">
                <a:solidFill>
                  <a:schemeClr val="bg1"/>
                </a:solidFill>
              </a:rPr>
              <a:t>اما تقريبا درصد كمي از افراد زير ‪ </a:t>
            </a:r>
            <a:r>
              <a:rPr lang="fa-IR" sz="2800" b="1" dirty="0" smtClean="0">
                <a:solidFill>
                  <a:schemeClr val="bg1"/>
                </a:solidFill>
              </a:rPr>
              <a:t>۳۰</a:t>
            </a:r>
            <a:r>
              <a:rPr lang="ar-SA" sz="2800" b="1" dirty="0" smtClean="0">
                <a:solidFill>
                  <a:schemeClr val="bg1"/>
                </a:solidFill>
              </a:rPr>
              <a:t>سال ، احتمالا بر اثر ورزش و يا فعاليت ورزشي دچار چنين حادثه‌اي مي‌شوند (تقريبا مي‌توان گفت كه هشت درصد از افرادي كه وقوع احتمالي مرگ ناگهاني دارند، در اثر ورزش به چنين حالتي دچار مي‌شوند) در صورتي كه در افراد بالاتر از </a:t>
            </a:r>
            <a:r>
              <a:rPr lang="en-US" sz="2800" b="1" dirty="0" smtClean="0">
                <a:solidFill>
                  <a:schemeClr val="bg1"/>
                </a:solidFill>
              </a:rPr>
              <a:t>‪ </a:t>
            </a:r>
            <a:r>
              <a:rPr lang="fa-IR" sz="2800" b="1" dirty="0" smtClean="0">
                <a:solidFill>
                  <a:schemeClr val="bg1"/>
                </a:solidFill>
              </a:rPr>
              <a:t>۳۰</a:t>
            </a:r>
            <a:r>
              <a:rPr lang="ar-SA" sz="2800" b="1" dirty="0" smtClean="0">
                <a:solidFill>
                  <a:schemeClr val="bg1"/>
                </a:solidFill>
              </a:rPr>
              <a:t>سال، درصد بيشتري از مرگ و مير ناگهاني مي‌تواند به فعاليت ورزشي وابسته شود( </a:t>
            </a:r>
            <a:r>
              <a:rPr lang="fa-IR" sz="2800" b="1" dirty="0" smtClean="0">
                <a:solidFill>
                  <a:schemeClr val="bg1"/>
                </a:solidFill>
              </a:rPr>
              <a:t>۲</a:t>
            </a:r>
            <a:r>
              <a:rPr lang="ar-SA" sz="2800" b="1" dirty="0" smtClean="0">
                <a:solidFill>
                  <a:schemeClr val="bg1"/>
                </a:solidFill>
              </a:rPr>
              <a:t>تا ‪ </a:t>
            </a:r>
            <a:r>
              <a:rPr lang="fa-IR" sz="2800" b="1" dirty="0" smtClean="0">
                <a:solidFill>
                  <a:schemeClr val="bg1"/>
                </a:solidFill>
              </a:rPr>
              <a:t>۳</a:t>
            </a:r>
            <a:r>
              <a:rPr lang="ar-SA" sz="2800" b="1" dirty="0" smtClean="0">
                <a:solidFill>
                  <a:schemeClr val="bg1"/>
                </a:solidFill>
              </a:rPr>
              <a:t>درصد).گاهي حتي مرگ ناگهاني در زمان استراحت و خواب (در جوانها) هم گزارش شده است</a:t>
            </a:r>
            <a:r>
              <a:rPr lang="fa-IR" sz="2800" b="1" dirty="0" smtClean="0">
                <a:solidFill>
                  <a:schemeClr val="bg1"/>
                </a:solidFill>
              </a:rPr>
              <a:t>.</a:t>
            </a:r>
            <a:endParaRPr lang="en-US" sz="2800" b="1"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66"/>
            <a:ext cx="9144000" cy="5262979"/>
          </a:xfrm>
          <a:prstGeom prst="rect">
            <a:avLst/>
          </a:prstGeom>
        </p:spPr>
        <p:txBody>
          <a:bodyPr wrap="square">
            <a:spAutoFit/>
          </a:bodyPr>
          <a:lstStyle/>
          <a:p>
            <a:pPr algn="r" rtl="1"/>
            <a:r>
              <a:rPr lang="ar-SA" sz="2800" b="1" dirty="0" smtClean="0">
                <a:solidFill>
                  <a:schemeClr val="bg1"/>
                </a:solidFill>
              </a:rPr>
              <a:t>مطالعات انجام گرفته در هر دو دسته فوق نشان مي‌دهد كه تفاوت در علت مرگ، بين اين دو دسته وجود دارد</a:t>
            </a:r>
            <a:r>
              <a:rPr lang="en-US" sz="2800" b="1" dirty="0" smtClean="0">
                <a:solidFill>
                  <a:schemeClr val="bg1"/>
                </a:solidFill>
              </a:rPr>
              <a:t>. </a:t>
            </a:r>
            <a:r>
              <a:rPr lang="ar-SA" sz="2800" b="1" dirty="0" smtClean="0">
                <a:solidFill>
                  <a:schemeClr val="bg1"/>
                </a:solidFill>
              </a:rPr>
              <a:t>در ورزشكاران جوان زير ‪ </a:t>
            </a:r>
            <a:r>
              <a:rPr lang="fa-IR" sz="2800" b="1" dirty="0" smtClean="0">
                <a:solidFill>
                  <a:schemeClr val="bg1"/>
                </a:solidFill>
              </a:rPr>
              <a:t>۳۰</a:t>
            </a:r>
            <a:r>
              <a:rPr lang="ar-SA" sz="2800" b="1" dirty="0" smtClean="0">
                <a:solidFill>
                  <a:schemeClr val="bg1"/>
                </a:solidFill>
              </a:rPr>
              <a:t>سال، علت مرگ ناگهاني (بدون هيچگونه ضربه) بيشتر به بيماريهاي مادرزادي قلب و عروق بستگي دارد كه به طور غيرمشهود وجود داشته است. در كالبدشكافي اين ورزشكاران مشاهده شده كه بيشتر اوقات، مرگ به علت كارديوميوپاتي هيپرتروفيك بوده است، گاهي در اثر كلاپس عروقي و زماني نيز بر اثر غيرطبيعي بودن عروق تغذيه‌كننده قلب (عروق كرونري) ديده شده است</a:t>
            </a:r>
            <a:r>
              <a:rPr lang="en-US" sz="2800" b="1" dirty="0" smtClean="0">
                <a:solidFill>
                  <a:schemeClr val="bg1"/>
                </a:solidFill>
              </a:rPr>
              <a:t>. </a:t>
            </a:r>
            <a:r>
              <a:rPr lang="ar-SA" sz="2800" b="1" dirty="0" smtClean="0">
                <a:solidFill>
                  <a:schemeClr val="bg1"/>
                </a:solidFill>
              </a:rPr>
              <a:t>به طور كلي، اختلالات عضله‌اي قلب و يا اختلافات عروقي و گاهي نيز اختلالات دريچه‌اي قلب - كه اكثرا مادرزادي بوده اند- عامل اينگونه مرگها گزارش شده است. اما افرادي كه بالاتر از ‪ </a:t>
            </a:r>
            <a:r>
              <a:rPr lang="fa-IR" sz="2800" b="1" dirty="0" smtClean="0">
                <a:solidFill>
                  <a:schemeClr val="bg1"/>
                </a:solidFill>
              </a:rPr>
              <a:t>۳۰</a:t>
            </a:r>
            <a:r>
              <a:rPr lang="ar-SA" sz="2800" b="1" dirty="0" smtClean="0">
                <a:solidFill>
                  <a:schemeClr val="bg1"/>
                </a:solidFill>
              </a:rPr>
              <a:t>سال سن دارند، علت مرگ ناگهاني تفاوت دارد. در ورزشكاران با سن بالاتر از ‪ </a:t>
            </a:r>
            <a:r>
              <a:rPr lang="fa-IR" sz="2800" b="1" dirty="0" smtClean="0">
                <a:solidFill>
                  <a:schemeClr val="bg1"/>
                </a:solidFill>
              </a:rPr>
              <a:t>۳۰</a:t>
            </a:r>
            <a:r>
              <a:rPr lang="ar-SA" sz="2800" b="1" dirty="0" smtClean="0">
                <a:solidFill>
                  <a:schemeClr val="bg1"/>
                </a:solidFill>
              </a:rPr>
              <a:t>سال اكثرا علت مرگ ناگهاني، بيماري شديد عروق كرونر</a:t>
            </a:r>
            <a:r>
              <a:rPr lang="fa-IR" sz="2800" b="1" dirty="0" smtClean="0">
                <a:solidFill>
                  <a:schemeClr val="bg1"/>
                </a:solidFill>
              </a:rPr>
              <a:t>ي (</a:t>
            </a:r>
            <a:r>
              <a:rPr lang="ar-SA" sz="2800" b="1" dirty="0" smtClean="0">
                <a:solidFill>
                  <a:schemeClr val="bg1"/>
                </a:solidFill>
              </a:rPr>
              <a:t>تغذيه‌كننده قلب) آترواسكلروتيك مي‌باشد</a:t>
            </a:r>
            <a:r>
              <a:rPr lang="en-US" sz="2800" b="1" dirty="0" smtClean="0">
                <a:solidFill>
                  <a:schemeClr val="bg1"/>
                </a:solidFill>
              </a:rPr>
              <a:t>. </a:t>
            </a:r>
            <a:endParaRPr lang="en-US" sz="2800" b="1"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r" rtl="1"/>
            <a:r>
              <a:rPr lang="ar-SA" sz="2800" b="1" dirty="0" smtClean="0">
                <a:solidFill>
                  <a:schemeClr val="bg1"/>
                </a:solidFill>
              </a:rPr>
              <a:t>البته اين افراد معمولا ورزش مي‌كرده‌اند (حداقل يك سال قبل از وقوع حادثه مرتبا ورزش مي‌كرده اند) و نوع ورزش اكثر آنها بيشتر با دوندگي همراه بوده است. علت مرگ را تنگ بودن عروق كرونري مي‌توان درنظر گرفت</a:t>
            </a:r>
            <a:r>
              <a:rPr lang="en-US" sz="2800" b="1" dirty="0" smtClean="0">
                <a:solidFill>
                  <a:schemeClr val="bg1"/>
                </a:solidFill>
              </a:rPr>
              <a:t>. </a:t>
            </a:r>
            <a:r>
              <a:rPr lang="ar-SA" sz="2800" b="1" dirty="0" smtClean="0">
                <a:solidFill>
                  <a:schemeClr val="bg1"/>
                </a:solidFill>
              </a:rPr>
              <a:t>گاهي در اين افراد، قبل از مرگ احساس درد در قفسه سينه نيز وجود داشته كه عموما به آن اهميت داده نشده است، گاهي نيز به ندرت وجود فشار خون بالا و حوادث عروق مغز، علت مرگ گزارش شده است</a:t>
            </a:r>
            <a:r>
              <a:rPr lang="en-US" sz="2800" b="1" dirty="0" smtClean="0">
                <a:solidFill>
                  <a:schemeClr val="bg1"/>
                </a:solidFill>
              </a:rPr>
              <a:t>. </a:t>
            </a:r>
            <a:r>
              <a:rPr lang="ar-SA" sz="2800" b="1" dirty="0" smtClean="0">
                <a:solidFill>
                  <a:schemeClr val="bg1"/>
                </a:solidFill>
              </a:rPr>
              <a:t>پس، اختلالات ساختماني قلبي</a:t>
            </a:r>
            <a:r>
              <a:rPr lang="fa-IR" sz="2800" b="1" dirty="0" smtClean="0">
                <a:solidFill>
                  <a:schemeClr val="bg1"/>
                </a:solidFill>
              </a:rPr>
              <a:t> </a:t>
            </a:r>
            <a:r>
              <a:rPr lang="ar-SA" sz="2800" b="1" dirty="0" smtClean="0">
                <a:solidFill>
                  <a:schemeClr val="bg1"/>
                </a:solidFill>
              </a:rPr>
              <a:t>عروقي را كه باعث مرگ ورزشكاران مي‌شود، مي‌توان به اختلالات ميوكارد يا عضله قلب، شريانهاي كرونري و آئورت، اختلالات دريچه‌اي و اختلالات مربوط به امواج الكتروفيزيولوژيكي مربوط دانست</a:t>
            </a:r>
            <a:r>
              <a:rPr lang="en-US" sz="2800" b="1" dirty="0" smtClean="0">
                <a:solidFill>
                  <a:schemeClr val="bg1"/>
                </a:solidFill>
              </a:rPr>
              <a:t>. </a:t>
            </a:r>
            <a:r>
              <a:rPr lang="ar-SA" sz="2800" b="1" dirty="0" smtClean="0">
                <a:solidFill>
                  <a:schemeClr val="bg1"/>
                </a:solidFill>
              </a:rPr>
              <a:t>در اختلالات عضله‌اي قلب، شايعترين شكل موجود، كارديوميوپاتي هيپروتروفيك است كه در واقع درتعدادي از بيماران، اولين علامت خود را با مرگ ناگهاني نشان مي‌دهد. د</a:t>
            </a:r>
            <a:r>
              <a:rPr lang="fa-IR" sz="2800" b="1" dirty="0" smtClean="0">
                <a:solidFill>
                  <a:schemeClr val="bg1"/>
                </a:solidFill>
              </a:rPr>
              <a:t>ر</a:t>
            </a:r>
            <a:r>
              <a:rPr lang="ar-SA" sz="2800" b="1" dirty="0" smtClean="0">
                <a:solidFill>
                  <a:schemeClr val="bg1"/>
                </a:solidFill>
              </a:rPr>
              <a:t>تعدادي ديگر نيز ممكن است علائم خفيف نشان داده شود. مرگ ناشي از كارديوميوپاتي هيپرتروفيك، ممكن است بر اثر فعاليت شديد ورزشي پيش آيد. گاهي نيز بيماري مي‌تواند با سابقه فاميلي در افراد وجود داشته باشد. علت چنين عارضه‌اي قابل توضيح نيست</a:t>
            </a:r>
            <a:r>
              <a:rPr lang="fa-IR" sz="2800" b="1" dirty="0" smtClean="0">
                <a:solidFill>
                  <a:schemeClr val="bg1"/>
                </a:solidFill>
              </a:rPr>
              <a:t> .</a:t>
            </a:r>
            <a:endParaRPr lang="en-US" sz="2800" b="1" dirty="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2308324"/>
          </a:xfrm>
          <a:prstGeom prst="rect">
            <a:avLst/>
          </a:prstGeom>
        </p:spPr>
        <p:txBody>
          <a:bodyPr wrap="square">
            <a:spAutoFit/>
          </a:bodyPr>
          <a:lstStyle/>
          <a:p>
            <a:pPr algn="r" rtl="1"/>
            <a:r>
              <a:rPr lang="ar-SA" sz="2400" b="1" dirty="0" smtClean="0">
                <a:solidFill>
                  <a:schemeClr val="bg1"/>
                </a:solidFill>
              </a:rPr>
              <a:t>به هرحال، هرگاه تشخيص كارديوميوپاتي هيپرتروفيك در فردي داده شود، اگرچه حتي هيچگونه علامت هم نداشته باشد، حتما بايد از فعاليتهاي سنگين و شديد ورزشي اجتناب كرد</a:t>
            </a:r>
            <a:r>
              <a:rPr lang="en-US" sz="2400" b="1" dirty="0" smtClean="0">
                <a:solidFill>
                  <a:schemeClr val="bg1"/>
                </a:solidFill>
              </a:rPr>
              <a:t>. </a:t>
            </a:r>
            <a:r>
              <a:rPr lang="ar-SA" sz="2400" b="1" dirty="0" smtClean="0">
                <a:solidFill>
                  <a:schemeClr val="bg1"/>
                </a:solidFill>
              </a:rPr>
              <a:t>شايع‌ترين اختلال منجر به مرگ ناگهاني در عروق قلبي مربوط به اختلال شريانهاي كرونري يا سرخرگهاي تغذيه‌كننده قلب است كه مي‌تواند در همه سنين باعث ايجاد مرگ ناگهاني شود</a:t>
            </a:r>
            <a:r>
              <a:rPr lang="en-US" sz="2400" b="1" dirty="0" smtClean="0">
                <a:solidFill>
                  <a:schemeClr val="bg1"/>
                </a:solidFill>
              </a:rPr>
              <a:t>. </a:t>
            </a:r>
            <a:br>
              <a:rPr lang="en-US" sz="2400" b="1" dirty="0" smtClean="0">
                <a:solidFill>
                  <a:schemeClr val="bg1"/>
                </a:solidFill>
              </a:rPr>
            </a:br>
            <a:endParaRPr lang="en-US" sz="2400" b="1" dirty="0">
              <a:solidFill>
                <a:schemeClr val="bg1"/>
              </a:solidFill>
            </a:endParaRPr>
          </a:p>
        </p:txBody>
      </p:sp>
      <p:sp>
        <p:nvSpPr>
          <p:cNvPr id="3" name="Rectangle 2"/>
          <p:cNvSpPr/>
          <p:nvPr/>
        </p:nvSpPr>
        <p:spPr>
          <a:xfrm>
            <a:off x="0" y="2285992"/>
            <a:ext cx="9144000" cy="3785652"/>
          </a:xfrm>
          <a:prstGeom prst="rect">
            <a:avLst/>
          </a:prstGeom>
        </p:spPr>
        <p:txBody>
          <a:bodyPr wrap="square">
            <a:spAutoFit/>
          </a:bodyPr>
          <a:lstStyle/>
          <a:p>
            <a:pPr algn="r"/>
            <a:r>
              <a:rPr lang="ar-SA" sz="2400" b="1" dirty="0" smtClean="0">
                <a:solidFill>
                  <a:schemeClr val="bg1"/>
                </a:solidFill>
              </a:rPr>
              <a:t>در جوانان، اين اختلال مي‌تواند به صورت عروق كرونري غيرطبيعي و اختلال مادرزادي باشد، اما در سنين بالاتر (بعد از </a:t>
            </a:r>
            <a:r>
              <a:rPr lang="en-US" sz="2400" b="1" dirty="0" smtClean="0">
                <a:solidFill>
                  <a:schemeClr val="bg1"/>
                </a:solidFill>
              </a:rPr>
              <a:t>‪ </a:t>
            </a:r>
            <a:r>
              <a:rPr lang="fa-IR" sz="2400" b="1" dirty="0" smtClean="0">
                <a:solidFill>
                  <a:schemeClr val="bg1"/>
                </a:solidFill>
              </a:rPr>
              <a:t>۳۰</a:t>
            </a:r>
            <a:r>
              <a:rPr lang="ar-SA" sz="2400" b="1" dirty="0" smtClean="0">
                <a:solidFill>
                  <a:schemeClr val="bg1"/>
                </a:solidFill>
              </a:rPr>
              <a:t>سال)، مهمترين عامل مرگ ناگهاني است كه مي‌تواند با اختلال عروقي و درگير شدن يك رگ و يا هر سه رگ تغذيه‌كننده قلب باشد. گاهي نيز بيماري اترواسكلروتيك (تصلب شرائين) در جوانان نيز ديده شده است</a:t>
            </a:r>
            <a:r>
              <a:rPr lang="en-US" sz="2400" b="1" dirty="0" smtClean="0">
                <a:solidFill>
                  <a:schemeClr val="bg1"/>
                </a:solidFill>
              </a:rPr>
              <a:t>. </a:t>
            </a:r>
            <a:r>
              <a:rPr lang="ar-SA" sz="2400" b="1" dirty="0" smtClean="0">
                <a:solidFill>
                  <a:schemeClr val="bg1"/>
                </a:solidFill>
              </a:rPr>
              <a:t>گاهي هم اختلالات در سرخرگ آئورت وجود دارد كه منجر به مرگ ناگهاني مي‌شود. در اينگونه افراد كه مبتلا به سندرم مارفان هستند، فعاليت ورزشي مي‌تواند موجب مرگ ناگهاني شود. در اين سندرم، پرولاپس دريچه ميترال، همچنين گشاد بودن سينوس والسالوا مهمترين و شايعترين اختلال است. اينگونه افراد معمولا ازنظر تيپ اسكلتي، بلندقد با اندامهاي كشيده هستند. اختلال كلينيكي مي‌تواند شامل نارسايي ميترال، نارسايي آئورت و يا پارگي آئورت باشد</a:t>
            </a:r>
            <a:r>
              <a:rPr lang="en-US" sz="2400" b="1" dirty="0" smtClean="0">
                <a:solidFill>
                  <a:schemeClr val="bg1"/>
                </a:solidFill>
              </a:rPr>
              <a:t>. </a:t>
            </a:r>
            <a:br>
              <a:rPr lang="en-US" sz="2400" b="1" dirty="0" smtClean="0">
                <a:solidFill>
                  <a:schemeClr val="bg1"/>
                </a:solidFill>
              </a:rPr>
            </a:br>
            <a:r>
              <a:rPr lang="ar-SA" sz="2400" b="1" dirty="0" smtClean="0">
                <a:solidFill>
                  <a:schemeClr val="bg1"/>
                </a:solidFill>
              </a:rPr>
              <a:t>گاهي نيز تنگي آئورت به ويژه از نوع شديد آن باعث مرگ ناگهاني مي‌شود؟</a:t>
            </a:r>
            <a:endParaRPr lang="en-US" sz="2400" b="1"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285728"/>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Tahoma" pitchFamily="34" charset="0"/>
                <a:ea typeface="Times New Roman" pitchFamily="18" charset="0"/>
              </a:rPr>
              <a:t>اما تنگي آئورت عارضه‌اي است كه خيلي سريع تشخيص داده مي‌شود</a:t>
            </a:r>
            <a:r>
              <a:rPr kumimoji="0" lang="en-US" sz="2800" b="1" i="0" u="none" strike="noStrike" cap="none" normalizeH="0" baseline="0" dirty="0" smtClean="0">
                <a:ln>
                  <a:noFill/>
                </a:ln>
                <a:solidFill>
                  <a:schemeClr val="bg1"/>
                </a:solidFill>
                <a:effectLst/>
                <a:latin typeface="Tahoma" pitchFamily="34" charset="0"/>
                <a:ea typeface="Times New Roman" pitchFamily="18" charset="0"/>
              </a:rPr>
              <a:t>. </a:t>
            </a:r>
            <a:r>
              <a:rPr kumimoji="0" lang="ar-SA" sz="2800" b="1" i="0" u="none" strike="noStrike" cap="none" normalizeH="0" baseline="0" dirty="0" smtClean="0">
                <a:ln>
                  <a:noFill/>
                </a:ln>
                <a:solidFill>
                  <a:schemeClr val="bg1"/>
                </a:solidFill>
                <a:effectLst/>
                <a:latin typeface="Tahoma" pitchFamily="34" charset="0"/>
                <a:ea typeface="Times New Roman" pitchFamily="18" charset="0"/>
              </a:rPr>
              <a:t>در مورد اختلالات الكتروفيزيولوژيك به عنوان عامل مرگ ناگهاني بايد گفت كه تشخيص اين اختلال مشكلتر از بقيه اختلالات است و در صورت آزمايشها و بررسي‌هاي بسيار دقيق پالتولوژيكي شناسايي مي‌شوند. در اينگونه افراد ممكن است هيچ نوع اختلال ساختماني قلب و عروق وجود نداشته باشد. اختلال در باريكي شريان گره سينوسي و يا اختلالات</a:t>
            </a:r>
            <a:r>
              <a:rPr kumimoji="0" lang="fa-IR" sz="2800" b="1" i="0" u="none" strike="noStrike" cap="none" normalizeH="0" dirty="0" smtClean="0">
                <a:ln>
                  <a:noFill/>
                </a:ln>
                <a:solidFill>
                  <a:schemeClr val="bg1"/>
                </a:solidFill>
                <a:effectLst/>
                <a:latin typeface="Tahoma" pitchFamily="34" charset="0"/>
                <a:ea typeface="Times New Roman" pitchFamily="18" charset="0"/>
              </a:rPr>
              <a:t> </a:t>
            </a:r>
            <a:r>
              <a:rPr kumimoji="0" lang="ar-SA" sz="2800" b="1" i="0" u="none" strike="noStrike" cap="none" normalizeH="0" baseline="0" dirty="0" smtClean="0">
                <a:ln>
                  <a:noFill/>
                </a:ln>
                <a:solidFill>
                  <a:schemeClr val="bg1"/>
                </a:solidFill>
                <a:effectLst/>
                <a:latin typeface="Tahoma" pitchFamily="34" charset="0"/>
                <a:ea typeface="Times New Roman" pitchFamily="18" charset="0"/>
              </a:rPr>
              <a:t>ميكروسكپي گره سينوسي، گره دهليزي بطني و غيره مي‌تواند عامل ايست قلبي در ورزشكاران باشد. ايست قلبي مي‌تواند يك آريتمي اوليه و يا يك آريتمي متعاقب بيماري باشد كه درارتباط با موج </a:t>
            </a:r>
            <a:r>
              <a:rPr kumimoji="0" lang="en-US" sz="2800" b="1" i="0" u="none" strike="noStrike" cap="none" normalizeH="0" baseline="0" dirty="0" smtClean="0">
                <a:ln>
                  <a:noFill/>
                </a:ln>
                <a:solidFill>
                  <a:schemeClr val="bg1"/>
                </a:solidFill>
                <a:effectLst/>
                <a:latin typeface="Calibri" pitchFamily="34" charset="0"/>
                <a:ea typeface="Times New Roman" pitchFamily="18" charset="0"/>
              </a:rPr>
              <a:t>‪</a:t>
            </a:r>
            <a:r>
              <a:rPr kumimoji="0" lang="en-US" sz="2800" b="1" i="0" u="none" strike="noStrike" cap="none" normalizeH="0" baseline="0" dirty="0" smtClean="0">
                <a:ln>
                  <a:noFill/>
                </a:ln>
                <a:solidFill>
                  <a:schemeClr val="bg1"/>
                </a:solidFill>
                <a:effectLst/>
                <a:latin typeface="Tahoma" pitchFamily="34" charset="0"/>
                <a:ea typeface="Times New Roman" pitchFamily="18" charset="0"/>
              </a:rPr>
              <a:t> QT(</a:t>
            </a:r>
            <a:r>
              <a:rPr kumimoji="0" lang="ar-SA" sz="2800" b="1" i="0" u="none" strike="noStrike" cap="none" normalizeH="0" baseline="0" dirty="0" smtClean="0">
                <a:ln>
                  <a:noFill/>
                </a:ln>
                <a:solidFill>
                  <a:schemeClr val="bg1"/>
                </a:solidFill>
                <a:effectLst/>
                <a:latin typeface="Tahoma" pitchFamily="34" charset="0"/>
                <a:ea typeface="Times New Roman" pitchFamily="18" charset="0"/>
              </a:rPr>
              <a:t>سندرم طولاني ايديوپاتيك) است. در اين افراد، بررسي دقيق الكتروكارديوگرافي مي‌تواند به تشخيص كمك نمايد. در اين بيماران، فشارهاي بدني و تحرك شديد و حتي فشارهاي روحي و استرس و هيجان مي‌تواند باعث ايست قلبي شود</a:t>
            </a:r>
            <a:r>
              <a:rPr kumimoji="0" lang="en-US" sz="2800" b="1" i="0" u="none" strike="noStrike" cap="none" normalizeH="0" baseline="0" dirty="0" smtClean="0">
                <a:ln>
                  <a:noFill/>
                </a:ln>
                <a:solidFill>
                  <a:schemeClr val="bg1"/>
                </a:solidFill>
                <a:effectLst/>
                <a:latin typeface="Tahoma" pitchFamily="34" charset="0"/>
                <a:ea typeface="Times New Roman" pitchFamily="18" charset="0"/>
              </a:rPr>
              <a:t>. </a:t>
            </a:r>
            <a:r>
              <a:rPr kumimoji="0" lang="ar-SA" sz="2800" b="1" i="0" u="none" strike="noStrike" cap="none" normalizeH="0" baseline="0" dirty="0" smtClean="0">
                <a:ln>
                  <a:noFill/>
                </a:ln>
                <a:solidFill>
                  <a:schemeClr val="bg1"/>
                </a:solidFill>
                <a:effectLst/>
                <a:latin typeface="Tahoma" pitchFamily="34" charset="0"/>
                <a:ea typeface="Times New Roman" pitchFamily="18" charset="0"/>
              </a:rPr>
              <a:t>بنابراين، اينگونه بيماران از انجام ورزشهاي شديد، قهرماني و حتي مسابقه‌اي منع مي‌شوند</a:t>
            </a:r>
            <a:endParaRPr kumimoji="0" lang="ar-SA"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4282" y="357166"/>
            <a:ext cx="8715436"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روی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باتری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تولید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هدایتی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قطع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باشد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قسمت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دیگری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بعنوان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باتری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عمل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ماهیچه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اجازه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الکتریسته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چرخه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حرکت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اغلب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خطرناکی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تولید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نماید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57158" y="1571612"/>
            <a:ext cx="857252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نوع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بزرگ،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یکی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بیش</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400" b="1" i="0" u="none" strike="noStrike" cap="none" normalizeH="0" baseline="0" dirty="0" smtClean="0">
                <a:ln>
                  <a:noFill/>
                </a:ln>
                <a:solidFill>
                  <a:srgbClr val="000000"/>
                </a:solidFill>
                <a:effectLst/>
                <a:latin typeface="Courier New" pitchFamily="49" charset="0"/>
                <a:ea typeface="Times New Roman" pitchFamily="18" charset="0"/>
              </a:rPr>
              <a:t>۱۰۰</a:t>
            </a:r>
            <a:r>
              <a:rPr kumimoji="0" lang="fa-IR"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بار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دقیقه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دیگری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برادی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آهسته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کمتر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400" b="1" i="0" u="none" strike="noStrike" cap="none" normalizeH="0" baseline="0" dirty="0" smtClean="0">
                <a:ln>
                  <a:noFill/>
                </a:ln>
                <a:solidFill>
                  <a:srgbClr val="000000"/>
                </a:solidFill>
                <a:effectLst/>
                <a:latin typeface="Courier New" pitchFamily="49" charset="0"/>
                <a:ea typeface="Times New Roman" pitchFamily="18" charset="0"/>
              </a:rPr>
              <a:t>۶۰</a:t>
            </a:r>
            <a:r>
              <a:rPr kumimoji="0" lang="fa-IR"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بار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دقیقه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توانند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تهدید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کننده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حیات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باشند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البته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صورتیکه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کاهش</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شدیدی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عملکرد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پمپاژی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نمایند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وقتی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عملکردی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پمپاژی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مدت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بیش</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چند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ثانیه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شدت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کاهش</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یافت</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گردش</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خون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ضرورتاً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قطع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آسیب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ارگانها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مثل</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مغز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عرض</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چند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دقیقه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بوجود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آید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آریتمهای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خطرناک</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عبارتند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فیبریلاسون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توجه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اینکه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چه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جائی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روی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داده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دهلیز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نیز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آنچه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سر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آورند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شناخته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هایی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دهلیز</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شروع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فوق</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نامند،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شروع</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بطور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بطنی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اثر</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بیماری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بوجود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آیند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جدی</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4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400" b="1" i="0" u="none" strike="noStrike" cap="none" normalizeH="0" baseline="0" dirty="0" smtClean="0">
                <a:ln>
                  <a:noFill/>
                </a:ln>
                <a:solidFill>
                  <a:srgbClr val="000000"/>
                </a:solidFill>
                <a:effectLst/>
                <a:latin typeface="Gloucester MT Extra Condensed" pitchFamily="18" charset="0"/>
                <a:ea typeface="Times New Roman" pitchFamily="18" charset="0"/>
              </a:rPr>
              <a:t>.</a:t>
            </a:r>
            <a:endParaRPr kumimoji="0" lang="ar-SA" sz="2400" b="1" i="0" u="none" strike="noStrike" cap="none" normalizeH="0" baseline="0" dirty="0" smtClean="0">
              <a:ln>
                <a:noFill/>
              </a:ln>
              <a:solidFill>
                <a:schemeClr val="tx1"/>
              </a:solidFill>
              <a:effectLst/>
              <a:latin typeface="Arial" pitchFamily="34" charset="0"/>
            </a:endParaRPr>
          </a:p>
        </p:txBody>
      </p:sp>
      <p:sp>
        <p:nvSpPr>
          <p:cNvPr id="3" name="Rectangle 2"/>
          <p:cNvSpPr/>
          <p:nvPr/>
        </p:nvSpPr>
        <p:spPr>
          <a:xfrm>
            <a:off x="-785850" y="714356"/>
            <a:ext cx="5065810" cy="707886"/>
          </a:xfrm>
          <a:prstGeom prst="rect">
            <a:avLst/>
          </a:prstGeom>
        </p:spPr>
        <p:txBody>
          <a:bodyPr wrap="none">
            <a:spAutoFit/>
            <a:scene3d>
              <a:camera prst="isometricRightUp"/>
              <a:lightRig rig="flat" dir="t">
                <a:rot lat="0" lon="0" rev="18900000"/>
              </a:lightRig>
            </a:scene3d>
            <a:sp3d extrusionH="31750" contourW="6350" prstMaterial="powder">
              <a:bevelT w="19050" h="19050" prst="relaxedInset"/>
              <a:contourClr>
                <a:schemeClr val="accent3">
                  <a:tint val="100000"/>
                  <a:shade val="100000"/>
                  <a:satMod val="100000"/>
                  <a:hueMod val="100000"/>
                </a:schemeClr>
              </a:contourClr>
            </a:sp3d>
          </a:bodyPr>
          <a:lstStyle/>
          <a:p>
            <a:pPr lvl="0" algn="r" rtl="1" fontAlgn="base">
              <a:spcBef>
                <a:spcPct val="0"/>
              </a:spcBef>
              <a:spcAft>
                <a:spcPct val="0"/>
              </a:spcAft>
            </a:pP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Courier New" pitchFamily="49" charset="0"/>
                <a:ea typeface="Times New Roman" pitchFamily="18" charset="0"/>
                <a:cs typeface="Courier New" pitchFamily="49" charset="0"/>
              </a:rPr>
              <a:t>●</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Courier New" pitchFamily="49" charset="0"/>
                <a:ea typeface="Times New Roman" pitchFamily="18" charset="0"/>
                <a:cs typeface="Courier New" pitchFamily="49" charset="0"/>
              </a:rPr>
              <a:t>انواع</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Courier New" pitchFamily="49" charset="0"/>
                <a:ea typeface="Times New Roman" pitchFamily="18" charset="0"/>
                <a:cs typeface="Courier New" pitchFamily="49" charset="0"/>
              </a:rPr>
              <a:t>آریتمی</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Courier New" pitchFamily="49" charset="0"/>
                <a:ea typeface="Times New Roman" pitchFamily="18" charset="0"/>
                <a:cs typeface="Courier New" pitchFamily="49" charset="0"/>
              </a:rPr>
              <a:t>ها</a:t>
            </a:r>
            <a:r>
              <a:rPr lang="ar-SA"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Gloucester MT Extra Condensed" pitchFamily="18" charset="0"/>
                <a:ea typeface="Times New Roman" pitchFamily="18" charset="0"/>
                <a:cs typeface="Arial" pitchFamily="34" charset="0"/>
              </a:rPr>
              <a:t> </a:t>
            </a:r>
            <a:endParaRPr lang="en-US" sz="4000" b="1" dirty="0" smtClean="0">
              <a:ln>
                <a:solidFill>
                  <a:schemeClr val="bg1">
                    <a:lumMod val="95000"/>
                    <a:lumOff val="5000"/>
                  </a:schemeClr>
                </a:solidFill>
              </a:ln>
              <a:solidFill>
                <a:schemeClr val="accent4">
                  <a:lumMod val="50000"/>
                </a:schemeClr>
              </a:solidFill>
              <a:effectLst>
                <a:glow rad="228600">
                  <a:schemeClr val="accent3">
                    <a:satMod val="175000"/>
                    <a:alpha val="40000"/>
                  </a:schemeClr>
                </a:glow>
                <a:reflection blurRad="6350" stA="55000" endA="300" endPos="45500" dir="5400000" sy="-100000" algn="bl" rotWithShape="0"/>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14290"/>
            <a:ext cx="8501122" cy="1323439"/>
          </a:xfrm>
          <a:prstGeom prst="rect">
            <a:avLst/>
          </a:prstGeom>
        </p:spPr>
        <p:txBody>
          <a:bodyPr wrap="square">
            <a:spAutoFit/>
          </a:bodyPr>
          <a:lstStyle/>
          <a:p>
            <a:pPr lvl="0" algn="r" rtl="1" fontAlgn="base">
              <a:spcBef>
                <a:spcPct val="0"/>
              </a:spcBef>
              <a:spcAft>
                <a:spcPct val="0"/>
              </a:spcAft>
            </a:pP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آریتمی</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هایی</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که</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در</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دهلیز</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شروع</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می</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 </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rPr>
              <a:t>شوند</a:t>
            </a:r>
            <a:r>
              <a:rPr lang="ar-SA"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loucester MT Extra Condensed" pitchFamily="18" charset="0"/>
                <a:ea typeface="Times New Roman" pitchFamily="18" charset="0"/>
                <a:cs typeface="Arial" pitchFamily="34" charset="0"/>
              </a:rPr>
              <a:t>:</a:t>
            </a:r>
            <a:endParaRPr lang="en-US" sz="4000" b="1" dirty="0" smtClean="0">
              <a:ln w="900" cmpd="sng">
                <a:solidFill>
                  <a:srgbClr val="FFFF00">
                    <a:alpha val="55000"/>
                  </a:srgb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ourier New" pitchFamily="49" charset="0"/>
              <a:ea typeface="Times New Roman" pitchFamily="18" charset="0"/>
              <a:cs typeface="Courier New" pitchFamily="49" charset="0"/>
            </a:endParaRPr>
          </a:p>
        </p:txBody>
      </p:sp>
      <p:sp>
        <p:nvSpPr>
          <p:cNvPr id="4" name="Rectangle 3"/>
          <p:cNvSpPr/>
          <p:nvPr/>
        </p:nvSpPr>
        <p:spPr>
          <a:xfrm>
            <a:off x="357158" y="1928802"/>
            <a:ext cx="8429652" cy="2246769"/>
          </a:xfrm>
          <a:prstGeom prst="rect">
            <a:avLst/>
          </a:prstGeom>
        </p:spPr>
        <p:txBody>
          <a:bodyPr wrap="square">
            <a:spAutoFit/>
          </a:bodyPr>
          <a:lstStyle/>
          <a:p>
            <a:pPr algn="r"/>
            <a:r>
              <a:rPr lang="ar-SA" sz="2800" b="1" dirty="0" smtClean="0">
                <a:solidFill>
                  <a:schemeClr val="bg1"/>
                </a:solidFill>
              </a:rPr>
              <a:t>▪ فیبریلاسیون دهلیزی : در فیبریلاسیون یا فلاتر دهلیزی، فعالیت الکتریکی قلب ناهماهنگ است، بطوریکه الکتریسته در حفرات بالایی بصورت نامنظم جریان دارد و موجب می شود که دهلیزها بلرزند ( مانند کیسه پر از کرم ) و انقباض غیر مؤثر داشته باشند یا اصلاً منقبض نشوند. </a:t>
            </a:r>
            <a:endParaRPr lang="en-US" sz="2800" dirty="0">
              <a:solidFill>
                <a:schemeClr val="bg1"/>
              </a:solidFill>
            </a:endParaRPr>
          </a:p>
        </p:txBody>
      </p:sp>
      <p:sp>
        <p:nvSpPr>
          <p:cNvPr id="5" name="Rectangle 1"/>
          <p:cNvSpPr>
            <a:spLocks noChangeArrowheads="1"/>
          </p:cNvSpPr>
          <p:nvPr/>
        </p:nvSpPr>
        <p:spPr bwMode="auto">
          <a:xfrm>
            <a:off x="285720" y="4357694"/>
            <a:ext cx="857252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بیماری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دریچه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ترمیم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جایگزینی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دریچه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میترال</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نیازمندند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انواع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مختلف</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فیبریلاسیون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وجود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عبارتند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برداشتن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بافت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غیرطبیعی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بوسیله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کاتتر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بعضی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موارد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جراحی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4282" y="500042"/>
            <a:ext cx="8715436" cy="1384995"/>
          </a:xfrm>
          <a:prstGeom prst="rect">
            <a:avLst/>
          </a:prstGeom>
        </p:spPr>
        <p:txBody>
          <a:bodyPr wrap="square">
            <a:spAutoFit/>
          </a:bodyPr>
          <a:lstStyle/>
          <a:p>
            <a:pPr algn="r"/>
            <a:r>
              <a:rPr lang="ar-SA" sz="2800" b="1" dirty="0" smtClean="0">
                <a:solidFill>
                  <a:schemeClr val="bg1"/>
                </a:solidFill>
              </a:rPr>
              <a:t>▪ فلاتر دهلیزی : سیگنالهایی که سریعاً خارج می شوند باعث می گردند که عضلات دهلیز به سرعت منقبض شوند و اغلب ضربان قلب را بصورت خیلی سریع و ثابت تولید می کند. </a:t>
            </a:r>
            <a:endParaRPr lang="en-US" sz="2800" dirty="0">
              <a:solidFill>
                <a:schemeClr val="bg1"/>
              </a:solidFill>
            </a:endParaRPr>
          </a:p>
        </p:txBody>
      </p:sp>
      <p:sp>
        <p:nvSpPr>
          <p:cNvPr id="4" name="Rectangle 1"/>
          <p:cNvSpPr>
            <a:spLocks noChangeArrowheads="1"/>
          </p:cNvSpPr>
          <p:nvPr/>
        </p:nvSpPr>
        <p:spPr bwMode="auto">
          <a:xfrm>
            <a:off x="0" y="2285992"/>
            <a:ext cx="885828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ناشی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از</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حلقه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الکتریسته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حفرات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فوقانی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تشکیلمی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و</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معمولاً</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تشکیل</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و</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اغلب</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بوسیله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قطع</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حلقه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قابل</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درمان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endParaRPr kumimoji="0" lang="en-US" sz="2800" b="1" i="0" u="none" strike="noStrike" cap="none" normalizeH="0" baseline="0" dirty="0" smtClean="0">
              <a:ln>
                <a:noFill/>
              </a:ln>
              <a:solidFill>
                <a:schemeClr val="bg1"/>
              </a:solidFill>
              <a:effectLst/>
              <a:latin typeface="Gloucester MT Extra Condensed" pitchFamily="18"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دهلیز</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چند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ناحیه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 </a:t>
            </a:r>
            <a:r>
              <a:rPr kumimoji="0" lang="en-US" sz="2800" b="1" i="0" u="none" strike="noStrike" cap="none" normalizeH="0" baseline="0" dirty="0" smtClean="0">
                <a:ln>
                  <a:noFill/>
                </a:ln>
                <a:solidFill>
                  <a:schemeClr val="bg1"/>
                </a:solidFill>
                <a:effectLst/>
                <a:latin typeface="Gloucester MT Extra Condensed" pitchFamily="18" charset="0"/>
                <a:ea typeface="Times New Roman" pitchFamily="18" charset="0"/>
              </a:rPr>
              <a:t>MAT</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 :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چندین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ناحیه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دهلیز</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ایمپالس</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تکانه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الکتریکی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تولید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کنند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و</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بیشتر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ایمپالسها</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سمت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بطنها</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هدایت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و</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تندی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کنند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از</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fa-IR" sz="2800" b="1" i="0" u="none" strike="noStrike" cap="none" normalizeH="0" baseline="0" dirty="0" smtClean="0">
                <a:ln>
                  <a:noFill/>
                </a:ln>
                <a:solidFill>
                  <a:schemeClr val="bg1"/>
                </a:solidFill>
                <a:effectLst/>
                <a:latin typeface="Courier New" pitchFamily="49" charset="0"/>
                <a:ea typeface="Times New Roman" pitchFamily="18" charset="0"/>
              </a:rPr>
              <a:t>۱۰۰</a:t>
            </a:r>
            <a:r>
              <a:rPr kumimoji="0" lang="fa-IR"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تا</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fa-IR" sz="2800" b="1" i="0" u="none" strike="noStrike" cap="none" normalizeH="0" baseline="0" dirty="0" smtClean="0">
                <a:ln>
                  <a:noFill/>
                </a:ln>
                <a:solidFill>
                  <a:schemeClr val="bg1"/>
                </a:solidFill>
                <a:effectLst/>
                <a:latin typeface="Courier New" pitchFamily="49" charset="0"/>
                <a:ea typeface="Times New Roman" pitchFamily="18" charset="0"/>
              </a:rPr>
              <a:t>۲۵۰</a:t>
            </a:r>
            <a:r>
              <a:rPr kumimoji="0" lang="fa-IR"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بار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دقیقه</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خیلی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سریع</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کار</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را</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بشدت</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افزایش</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می</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chemeClr val="bg1"/>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chemeClr val="bg1"/>
                </a:solidFill>
                <a:effectLst/>
                <a:latin typeface="Gloucester MT Extra Condensed" pitchFamily="18" charset="0"/>
                <a:ea typeface="Times New Roman" pitchFamily="18" charset="0"/>
              </a:rPr>
              <a:t>.</a:t>
            </a:r>
            <a:endParaRPr kumimoji="0" lang="ar-SA" sz="2800" b="1"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857496"/>
            <a:ext cx="8143932" cy="369332"/>
          </a:xfrm>
          <a:prstGeom prst="rect">
            <a:avLst/>
          </a:prstGeom>
        </p:spPr>
        <p:txBody>
          <a:bodyPr wrap="square">
            <a:spAutoFit/>
          </a:bodyPr>
          <a:lstStyle/>
          <a:p>
            <a:r>
              <a:rPr lang="ar-SA" b="1" dirty="0" smtClean="0"/>
              <a:t>.</a:t>
            </a:r>
            <a:r>
              <a:rPr lang="en-US" b="1" dirty="0" smtClean="0"/>
              <a:t> </a:t>
            </a:r>
            <a:endParaRPr lang="en-US" dirty="0"/>
          </a:p>
        </p:txBody>
      </p:sp>
      <p:sp>
        <p:nvSpPr>
          <p:cNvPr id="22529" name="Rectangle 1"/>
          <p:cNvSpPr>
            <a:spLocks noChangeArrowheads="1"/>
          </p:cNvSpPr>
          <p:nvPr/>
        </p:nvSpPr>
        <p:spPr bwMode="auto">
          <a:xfrm>
            <a:off x="214282" y="500042"/>
            <a:ext cx="857256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سریع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همچنین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تواند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زمانیکه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لازم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دارد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کاهش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جریان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مغز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بدن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MAT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۵۰</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ساله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خیلی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اغلب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ICU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بستری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solidFill>
                <a:srgbClr val="000000"/>
              </a:solidFill>
              <a:latin typeface="Gloucester MT Extra Condensed" pitchFamily="18"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انقباضات</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نارس</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فوق</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بطنی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یا</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انقباضات</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نارس</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دهلیزی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 </a:t>
            </a:r>
            <a:r>
              <a:rPr kumimoji="0" lang="en-US"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PAC</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en-US"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en-US"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rPr>
              <a:t>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نارس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اضافه،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بیشتر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نامنظم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ایجاد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حفرات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فوقانی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شروع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انقباضات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پارس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دهلیزی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PAC</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نامیده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بوده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خیم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هستند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معمولاً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علت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خاصی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ندارند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درمانی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لازم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نیست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نارس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ممکن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نهایت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از</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بروند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642918"/>
            <a:ext cx="8572528"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سندرم</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سینوس</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بیمار</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rPr>
              <a:t> </a:t>
            </a:r>
            <a:endParaRPr kumimoji="0" lang="en-US" sz="3200" b="1" i="0" u="none" strike="noStrike" cap="none" normalizeH="0" baseline="0" dirty="0" smtClean="0">
              <a:ln>
                <a:noFill/>
              </a:ln>
              <a:solidFill>
                <a:srgbClr val="000000"/>
              </a:solidFill>
              <a:effectLst/>
              <a:latin typeface="Gloucester MT Extra Condensed" pitchFamily="18" charset="0"/>
              <a:ea typeface="Times New Roman" pitchFamily="18" charset="0"/>
              <a:cs typeface="+mj-cs"/>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00"/>
              </a:solidFill>
              <a:effectLst/>
              <a:latin typeface="Courier New" pitchFamily="49" charset="0"/>
              <a:ea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گروه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سیگنالهایش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خوبی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رها</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کند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طوریکه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کاهش</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یابد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گاهی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اوقات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برادی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تاکی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کاردی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متغییر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نوع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ریتم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افراد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اثر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تغییرات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دژنراتیو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مسیر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هدایتی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rgbClr val="0000FF"/>
              </a:solidFill>
              <a:effectLst/>
              <a:latin typeface="Courier New" pitchFamily="49"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آریتمی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r>
              <a:rPr kumimoji="0" lang="ar-SA" sz="3200" b="1" i="0" u="none" strike="noStrike" cap="none" normalizeH="0" baseline="0" dirty="0" smtClean="0">
                <a:ln>
                  <a:noFill/>
                </a:ln>
                <a:solidFill>
                  <a:srgbClr val="0000FF"/>
                </a:solidFill>
                <a:effectLst/>
                <a:latin typeface="Courier New" pitchFamily="49" charset="0"/>
                <a:ea typeface="Times New Roman" pitchFamily="18" charset="0"/>
                <a:cs typeface="+mj-cs"/>
              </a:rPr>
              <a:t>سینوسی</a:t>
            </a:r>
            <a:r>
              <a:rPr kumimoji="0" lang="ar-SA"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rPr>
              <a:t> :</a:t>
            </a:r>
            <a:endParaRPr kumimoji="0" lang="en-US" sz="3200" b="1" i="0" u="none" strike="noStrike" cap="none" normalizeH="0" baseline="0" dirty="0" smtClean="0">
              <a:ln>
                <a:noFill/>
              </a:ln>
              <a:solidFill>
                <a:srgbClr val="0000FF"/>
              </a:solidFill>
              <a:effectLst/>
              <a:latin typeface="Gloucester MT Extra Condensed" pitchFamily="18" charset="0"/>
              <a:ea typeface="Times New Roman" pitchFamily="18" charset="0"/>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fa-IR" sz="2800" b="1" i="0" u="none" strike="noStrike" cap="none" normalizeH="0" baseline="0" dirty="0" smtClean="0">
              <a:ln>
                <a:noFill/>
              </a:ln>
              <a:solidFill>
                <a:srgbClr val="000000"/>
              </a:solidFill>
              <a:effectLst/>
              <a:latin typeface="Gloucester MT Extra Condensed" pitchFamily="18"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تغییرات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سیکلیک</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دوره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ضربان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قلب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هنگام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تنفس،</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بازدم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آریتمی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سینوسی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نامید</a:t>
            </a:r>
            <a:r>
              <a:rPr kumimoji="0" lang="fa-IR" sz="2800" b="1" i="0" u="none" strike="noStrike" cap="none" normalizeH="0" baseline="0" dirty="0" smtClean="0">
                <a:ln>
                  <a:noFill/>
                </a:ln>
                <a:solidFill>
                  <a:srgbClr val="000000"/>
                </a:solidFill>
                <a:effectLst/>
                <a:latin typeface="Courier New" pitchFamily="49" charset="0"/>
                <a:ea typeface="Times New Roman" pitchFamily="18" charset="0"/>
              </a:rPr>
              <a:t>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en-US"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کودکان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شایع</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است</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اغلب</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در</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بزرگسالان</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سالم</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و</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طبیعی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دیده</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می</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r>
              <a:rPr kumimoji="0" lang="ar-SA" sz="2800" b="1" i="0" u="none" strike="noStrike" cap="none" normalizeH="0" baseline="0" dirty="0" smtClean="0">
                <a:ln>
                  <a:noFill/>
                </a:ln>
                <a:solidFill>
                  <a:srgbClr val="000000"/>
                </a:solidFill>
                <a:effectLst/>
                <a:latin typeface="Courier New" pitchFamily="49" charset="0"/>
                <a:ea typeface="Times New Roman" pitchFamily="18" charset="0"/>
              </a:rPr>
              <a:t>شود</a:t>
            </a:r>
            <a:r>
              <a:rPr kumimoji="0" lang="ar-SA" sz="2800" b="1" i="0" u="none" strike="noStrike" cap="none" normalizeH="0" baseline="0" dirty="0" smtClean="0">
                <a:ln>
                  <a:noFill/>
                </a:ln>
                <a:solidFill>
                  <a:srgbClr val="000000"/>
                </a:solidFill>
                <a:effectLst/>
                <a:latin typeface="Gloucester MT Extra Condensed" pitchFamily="18" charset="0"/>
                <a:ea typeface="Times New Roman" pitchFamily="18" charset="0"/>
              </a:rPr>
              <a:t>. </a:t>
            </a:r>
            <a:endParaRPr kumimoji="0" lang="ar-SA"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248</TotalTime>
  <Words>4201</Words>
  <Application>Microsoft Office PowerPoint</Application>
  <PresentationFormat>On-screen Show (4:3)</PresentationFormat>
  <Paragraphs>152</Paragraphs>
  <Slides>36</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36</vt:i4>
      </vt:variant>
    </vt:vector>
  </HeadingPairs>
  <TitlesOfParts>
    <vt:vector size="49" baseType="lpstr">
      <vt:lpstr>Aharoni</vt:lpstr>
      <vt:lpstr>Arial</vt:lpstr>
      <vt:lpstr>Book Antiqua</vt:lpstr>
      <vt:lpstr>Calibri</vt:lpstr>
      <vt:lpstr>Courier New</vt:lpstr>
      <vt:lpstr>Gloucester MT Extra Condensed</vt:lpstr>
      <vt:lpstr>Lucida Sans</vt:lpstr>
      <vt:lpstr>Tahoma</vt:lpstr>
      <vt:lpstr>Times New Roman</vt:lpstr>
      <vt:lpstr>Wingdings</vt:lpstr>
      <vt:lpstr>Wingdings 2</vt:lpstr>
      <vt:lpstr>Wingdings 3</vt: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http://parnianpc.com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Activated User</dc:creator>
  <cp:lastModifiedBy>MRT www.Win2Farsi.com</cp:lastModifiedBy>
  <cp:revision>28</cp:revision>
  <dcterms:created xsi:type="dcterms:W3CDTF">2010-09-28T15:40:15Z</dcterms:created>
  <dcterms:modified xsi:type="dcterms:W3CDTF">2017-01-13T21:02:00Z</dcterms:modified>
</cp:coreProperties>
</file>