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3">
  <p:sldMasterIdLst>
    <p:sldMasterId id="2147483660" r:id="rId1"/>
  </p:sldMasterIdLst>
  <p:notesMasterIdLst>
    <p:notesMasterId r:id="rId57"/>
  </p:notesMasterIdLst>
  <p:handoutMasterIdLst>
    <p:handoutMasterId r:id="rId58"/>
  </p:handoutMasterIdLst>
  <p:sldIdLst>
    <p:sldId id="411" r:id="rId2"/>
    <p:sldId id="379" r:id="rId3"/>
    <p:sldId id="398" r:id="rId4"/>
    <p:sldId id="399" r:id="rId5"/>
    <p:sldId id="400" r:id="rId6"/>
    <p:sldId id="401" r:id="rId7"/>
    <p:sldId id="402" r:id="rId8"/>
    <p:sldId id="403" r:id="rId9"/>
    <p:sldId id="405" r:id="rId10"/>
    <p:sldId id="406" r:id="rId11"/>
    <p:sldId id="383" r:id="rId12"/>
    <p:sldId id="378" r:id="rId13"/>
    <p:sldId id="388" r:id="rId14"/>
    <p:sldId id="380" r:id="rId15"/>
    <p:sldId id="382" r:id="rId16"/>
    <p:sldId id="404" r:id="rId17"/>
    <p:sldId id="376" r:id="rId18"/>
    <p:sldId id="407" r:id="rId19"/>
    <p:sldId id="349" r:id="rId20"/>
    <p:sldId id="408" r:id="rId21"/>
    <p:sldId id="350" r:id="rId22"/>
    <p:sldId id="409" r:id="rId23"/>
    <p:sldId id="384" r:id="rId24"/>
    <p:sldId id="352" r:id="rId25"/>
    <p:sldId id="410" r:id="rId26"/>
    <p:sldId id="354" r:id="rId27"/>
    <p:sldId id="412" r:id="rId28"/>
    <p:sldId id="385" r:id="rId29"/>
    <p:sldId id="386" r:id="rId30"/>
    <p:sldId id="413" r:id="rId31"/>
    <p:sldId id="357" r:id="rId32"/>
    <p:sldId id="414" r:id="rId33"/>
    <p:sldId id="387" r:id="rId34"/>
    <p:sldId id="389" r:id="rId35"/>
    <p:sldId id="390" r:id="rId36"/>
    <p:sldId id="359" r:id="rId37"/>
    <p:sldId id="363" r:id="rId38"/>
    <p:sldId id="415" r:id="rId39"/>
    <p:sldId id="364" r:id="rId40"/>
    <p:sldId id="416" r:id="rId41"/>
    <p:sldId id="365" r:id="rId42"/>
    <p:sldId id="391" r:id="rId43"/>
    <p:sldId id="366" r:id="rId44"/>
    <p:sldId id="392" r:id="rId45"/>
    <p:sldId id="370" r:id="rId46"/>
    <p:sldId id="417" r:id="rId47"/>
    <p:sldId id="393" r:id="rId48"/>
    <p:sldId id="394" r:id="rId49"/>
    <p:sldId id="396" r:id="rId50"/>
    <p:sldId id="372" r:id="rId51"/>
    <p:sldId id="373" r:id="rId52"/>
    <p:sldId id="395" r:id="rId53"/>
    <p:sldId id="418" r:id="rId54"/>
    <p:sldId id="397" r:id="rId55"/>
    <p:sldId id="375" r:id="rId56"/>
  </p:sldIdLst>
  <p:sldSz cx="9144000" cy="6858000" type="screen4x3"/>
  <p:notesSz cx="6858000" cy="9144000"/>
  <p:defaultTextStyle>
    <a:defPPr>
      <a:defRPr lang="en-US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676" autoAdjust="0"/>
    <p:restoredTop sz="80969" autoAdjust="0"/>
  </p:normalViewPr>
  <p:slideViewPr>
    <p:cSldViewPr>
      <p:cViewPr varScale="1">
        <p:scale>
          <a:sx n="60" d="100"/>
          <a:sy n="60" d="100"/>
        </p:scale>
        <p:origin x="135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59" y="27029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4C43AE06-F16E-4201-8E57-C0AAF5567796}" type="datetimeFigureOut">
              <a:rPr lang="en-US"/>
              <a:pPr>
                <a:defRPr/>
              </a:pPr>
              <a:t>2/11/2015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fa-IR"/>
              <a:t>دانشگاه علوم پزشكي شيراز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25C70AAE-3447-4C04-AD66-DD20481345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652769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F09DBF3F-D053-431F-B07A-3B50B7CA1C36}" type="datetimeFigureOut">
              <a:rPr lang="en-US"/>
              <a:pPr>
                <a:defRPr/>
              </a:pPr>
              <a:t>2/11/2015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fa-IR"/>
              <a:t>دانشگاه علوم پزشكي شيراز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CBB84F70-476E-4ED3-927E-A0E13519B7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827864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a-IR" smtClean="0"/>
              <a:t>دانشگاه علوم پزشكي شيراز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BB84F70-476E-4ED3-927E-A0E13519B7B4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6577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885489-4983-451E-84DF-AD2CCD73F308}" type="slidenum">
              <a:rPr lang="fa-IR" smtClean="0"/>
              <a:pPr>
                <a:defRPr/>
              </a:pPr>
              <a:t>26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7380707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DFAFF10-D13D-469B-99D9-76BF74C2FF4C}" type="slidenum">
              <a:rPr lang="en-GB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en-GB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27242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885489-4983-451E-84DF-AD2CCD73F308}" type="slidenum">
              <a:rPr lang="fa-IR" smtClean="0"/>
              <a:pPr>
                <a:defRPr/>
              </a:pPr>
              <a:t>28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997866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885489-4983-451E-84DF-AD2CCD73F308}" type="slidenum">
              <a:rPr lang="fa-IR" smtClean="0"/>
              <a:pPr>
                <a:defRPr/>
              </a:pPr>
              <a:t>29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9138083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885489-4983-451E-84DF-AD2CCD73F308}" type="slidenum">
              <a:rPr lang="fa-IR" smtClean="0"/>
              <a:pPr>
                <a:defRPr/>
              </a:pPr>
              <a:t>30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8396508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530FE81-5AB8-4A6A-BD2B-7C17E02B2B5F}" type="slidenum">
              <a:rPr lang="en-GB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31</a:t>
            </a:fld>
            <a:endParaRPr lang="en-GB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04053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530FE81-5AB8-4A6A-BD2B-7C17E02B2B5F}" type="slidenum">
              <a:rPr lang="en-GB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32</a:t>
            </a:fld>
            <a:endParaRPr lang="en-GB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291683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885489-4983-451E-84DF-AD2CCD73F308}" type="slidenum">
              <a:rPr lang="fa-IR" smtClean="0"/>
              <a:pPr>
                <a:defRPr/>
              </a:pPr>
              <a:t>36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613197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885489-4983-451E-84DF-AD2CCD73F308}" type="slidenum">
              <a:rPr lang="fa-IR" smtClean="0"/>
              <a:pPr>
                <a:defRPr/>
              </a:pPr>
              <a:t>37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23207410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885489-4983-451E-84DF-AD2CCD73F308}" type="slidenum">
              <a:rPr lang="fa-IR" smtClean="0"/>
              <a:pPr>
                <a:defRPr/>
              </a:pPr>
              <a:t>38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7319229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a-IR" smtClean="0"/>
              <a:t>دانشگاه علوم پزشكي شيراز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BB84F70-476E-4ED3-927E-A0E13519B7B4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80163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7B2A0F9-D11D-4231-933A-1EAB906AC2FA}" type="slidenum">
              <a:rPr lang="en-GB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39</a:t>
            </a:fld>
            <a:endParaRPr lang="en-GB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877237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7B2A0F9-D11D-4231-933A-1EAB906AC2FA}" type="slidenum">
              <a:rPr lang="en-GB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40</a:t>
            </a:fld>
            <a:endParaRPr lang="en-GB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268069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885489-4983-451E-84DF-AD2CCD73F308}" type="slidenum">
              <a:rPr lang="fa-IR" smtClean="0"/>
              <a:pPr>
                <a:defRPr/>
              </a:pPr>
              <a:t>41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90963249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885489-4983-451E-84DF-AD2CCD73F308}" type="slidenum">
              <a:rPr lang="fa-IR" smtClean="0"/>
              <a:pPr>
                <a:defRPr/>
              </a:pPr>
              <a:t>43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25623274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0994694-A81C-43EB-867B-F4F2D5D2E42F}" type="slidenum">
              <a:rPr lang="en-GB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45</a:t>
            </a:fld>
            <a:endParaRPr lang="en-GB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188044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0994694-A81C-43EB-867B-F4F2D5D2E42F}" type="slidenum">
              <a:rPr lang="en-GB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46</a:t>
            </a:fld>
            <a:endParaRPr lang="en-GB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547084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250CED0-7553-43F8-B4C1-281240E12CAA}" type="slidenum">
              <a:rPr lang="en-GB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50</a:t>
            </a:fld>
            <a:endParaRPr lang="en-GB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578696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885489-4983-451E-84DF-AD2CCD73F308}" type="slidenum">
              <a:rPr lang="fa-IR" smtClean="0"/>
              <a:pPr>
                <a:defRPr/>
              </a:pPr>
              <a:t>51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68582333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885489-4983-451E-84DF-AD2CCD73F308}" type="slidenum">
              <a:rPr lang="fa-IR" smtClean="0"/>
              <a:pPr>
                <a:defRPr/>
              </a:pPr>
              <a:t>53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97032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fa-IR" dirty="0" smtClean="0"/>
              <a:t>زن بودن مدیران</a:t>
            </a:r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fa-IR" dirty="0" smtClean="0"/>
              <a:t>حوزه بندی استانی نهادهای ترویجی</a:t>
            </a:r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fa-IR" dirty="0" smtClean="0"/>
              <a:t>برنامه های عرضه محور در مقابل برنامه های </a:t>
            </a:r>
            <a:r>
              <a:rPr lang="fa-IR" dirty="0" err="1" smtClean="0"/>
              <a:t>تقاضامحور</a:t>
            </a:r>
            <a:r>
              <a:rPr lang="fa-IR" dirty="0" smtClean="0"/>
              <a:t> برای توسعه فناوری</a:t>
            </a:r>
          </a:p>
          <a:p>
            <a:pPr marL="171450" indent="-171450" algn="r" rtl="1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885489-4983-451E-84DF-AD2CCD73F308}" type="slidenum">
              <a:rPr lang="fa-IR" smtClean="0"/>
              <a:pPr>
                <a:defRPr/>
              </a:pPr>
              <a:t>55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3293796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885489-4983-451E-84DF-AD2CCD73F308}" type="slidenum">
              <a:rPr lang="fa-IR" smtClean="0"/>
              <a:pPr>
                <a:defRPr/>
              </a:pPr>
              <a:t>17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0840011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FF6262F-E61C-448B-A5A2-822AA851BE83}" type="slidenum">
              <a:rPr lang="en-GB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GB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6679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FF6262F-E61C-448B-A5A2-822AA851BE83}" type="slidenum">
              <a:rPr lang="en-GB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n-GB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12655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885489-4983-451E-84DF-AD2CCD73F308}" type="slidenum">
              <a:rPr lang="fa-IR" smtClean="0"/>
              <a:pPr>
                <a:defRPr/>
              </a:pPr>
              <a:t>21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0278160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885489-4983-451E-84DF-AD2CCD73F308}" type="slidenum">
              <a:rPr lang="fa-IR" smtClean="0"/>
              <a:pPr>
                <a:defRPr/>
              </a:pPr>
              <a:t>22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8206617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DFAFF10-D13D-469B-99D9-76BF74C2FF4C}" type="slidenum">
              <a:rPr lang="en-GB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en-GB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81342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DFAFF10-D13D-469B-99D9-76BF74C2FF4C}" type="slidenum">
              <a:rPr lang="en-GB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en-GB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71520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ltGray">
          <a:xfrm>
            <a:off x="0" y="0"/>
            <a:ext cx="9144000" cy="513556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invGray">
          <a:xfrm>
            <a:off x="0" y="5127625"/>
            <a:ext cx="9144000" cy="46038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tIns="0" bIns="0" anchor="t"/>
          <a:lstStyle>
            <a:lvl1pPr algn="l">
              <a:defRPr sz="4700" b="1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886C1F-4854-4B70-9D86-A12877F7DF19}" type="datetime1">
              <a:rPr lang="en-US" smtClean="0"/>
              <a:pPr>
                <a:defRPr/>
              </a:pPr>
              <a:t>2/11/2015</a:t>
            </a:fld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BA851A-F884-49FD-8344-DE14BFD2E0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90286A-F6F4-41C3-8622-4753B0943167}" type="datetime1">
              <a:rPr lang="en-US" smtClean="0"/>
              <a:pPr>
                <a:defRPr/>
              </a:pPr>
              <a:t>2/11/2015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D6DEA8-7823-4577-A40E-11E2FB0BBF8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invGray">
          <a:xfrm>
            <a:off x="6599238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ltGray">
          <a:xfrm>
            <a:off x="6648450" y="0"/>
            <a:ext cx="2514600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D77FF8-8432-4FF8-9698-76E39B3C043D}" type="datetime1">
              <a:rPr lang="en-US" smtClean="0"/>
              <a:pPr>
                <a:defRPr/>
              </a:pPr>
              <a:t>2/11/2015</a:t>
            </a:fld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9BC3DA-F26F-4D85-A866-16AA382561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endParaRPr lang="fa-I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3D714BB-6F2C-4BE0-B6D2-091DD65EB51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lvl1pPr algn="r" rtl="1">
              <a:defRPr>
                <a:cs typeface="B Mitra" pitchFamily="2" charset="-78"/>
              </a:defRPr>
            </a:lvl1pPr>
            <a:extLst/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r" rtl="1">
              <a:defRPr>
                <a:cs typeface="B Mitra" pitchFamily="2" charset="-78"/>
              </a:defRPr>
            </a:lvl1pPr>
            <a:lvl2pPr algn="r" rtl="1">
              <a:defRPr>
                <a:cs typeface="B Mitra" pitchFamily="2" charset="-78"/>
              </a:defRPr>
            </a:lvl2pPr>
            <a:lvl3pPr algn="r" rtl="1">
              <a:defRPr>
                <a:cs typeface="B Mitra" pitchFamily="2" charset="-78"/>
              </a:defRPr>
            </a:lvl3pPr>
            <a:lvl4pPr algn="r" rtl="1">
              <a:defRPr>
                <a:cs typeface="B Mitra" pitchFamily="2" charset="-78"/>
              </a:defRPr>
            </a:lvl4pPr>
            <a:lvl5pPr algn="r" rtl="1">
              <a:defRPr>
                <a:cs typeface="B Mitra" pitchFamily="2" charset="-78"/>
              </a:defRPr>
            </a:lvl5pPr>
            <a:extLst/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4A6FA4-6BBA-499B-B973-AF9A4BC173CF}" type="datetime1">
              <a:rPr lang="en-US" smtClean="0"/>
              <a:pPr>
                <a:defRPr/>
              </a:pPr>
              <a:t>2/11/2015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DCD77C-200B-4F1D-8D04-2CDCDB447E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ltGray">
          <a:xfrm>
            <a:off x="0" y="0"/>
            <a:ext cx="9144000" cy="26019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invGray">
          <a:xfrm>
            <a:off x="0" y="2601913"/>
            <a:ext cx="9144000" cy="46037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tIns="0" rIns="91440" bIns="0" anchor="b"/>
          <a:lstStyle>
            <a:lvl1pPr algn="l">
              <a:defRPr sz="4700" b="1" cap="none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7A3ABE-8227-43E7-AD99-9CC8450C87AC}" type="datetime1">
              <a:rPr lang="en-US" smtClean="0"/>
              <a:pPr>
                <a:defRPr/>
              </a:pPr>
              <a:t>2/11/2015</a:t>
            </a:fld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5FE610-8055-47A9-B692-AA00BA04B7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29C439-6A40-42A8-9160-5A5ADFEF06E0}" type="datetime1">
              <a:rPr lang="en-US" smtClean="0"/>
              <a:pPr>
                <a:defRPr/>
              </a:pPr>
              <a:t>2/11/2015</a:t>
            </a:fld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B671D4-926A-4643-A790-A4FDCCCCC6D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0EC576-C5AB-4BE7-938F-738C08BC9A1F}" type="datetime1">
              <a:rPr lang="en-US" smtClean="0"/>
              <a:pPr>
                <a:defRPr/>
              </a:pPr>
              <a:t>2/11/2015</a:t>
            </a:fld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EE887F-49BB-46B8-93A2-103995891FB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48A5A2-7613-45DE-A45F-B52451EB7DC5}" type="datetime1">
              <a:rPr lang="en-US" smtClean="0"/>
              <a:pPr>
                <a:defRPr/>
              </a:pPr>
              <a:t>2/11/2015</a:t>
            </a:fld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8462D1-7C4A-43A5-A101-4356541B13F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98393D-1555-4FBE-9D69-D52E980F3883}" type="datetime1">
              <a:rPr lang="en-US" smtClean="0"/>
              <a:pPr>
                <a:defRPr/>
              </a:pPr>
              <a:t>2/11/2015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AEEBBB-BFED-48C5-9252-40D3EA69B3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28C208-C26B-4F2C-B968-20CE4E69E493}" type="datetime1">
              <a:rPr lang="en-US" smtClean="0"/>
              <a:pPr>
                <a:defRPr/>
              </a:pPr>
              <a:t>2/11/2015</a:t>
            </a:fld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4B1FAE-AE3A-4CF7-B738-63C2706A80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165100" y="1169988"/>
            <a:ext cx="2522538" cy="2016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65A4EF-1D4D-47E3-A52D-C0B0582284E5}" type="datetime1">
              <a:rPr lang="en-US" smtClean="0"/>
              <a:pPr>
                <a:defRPr/>
              </a:pPr>
              <a:t>2/11/2015</a:t>
            </a:fld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138" y="1169988"/>
            <a:ext cx="733425" cy="2016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FDAB93-D311-46FC-8136-FA0D19365F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6688"/>
            <a:ext cx="9144000" cy="444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4000" cy="14335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0950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774825"/>
            <a:ext cx="8229600" cy="462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rtl="0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tint val="95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1CA6C782-50FC-4A4F-863E-79178C53F1A0}" type="datetime1">
              <a:rPr lang="en-US" smtClean="0"/>
              <a:pPr>
                <a:defRPr/>
              </a:pPr>
              <a:t>2/11/2015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 vert="horz" bIns="0" rtlCol="0" anchor="b"/>
          <a:lstStyle>
            <a:lvl1pPr algn="r" rtl="0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tint val="95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AA41785E-274E-4C7B-A84D-F1D0EAC76C3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79" r:id="rId4"/>
    <p:sldLayoutId id="2147483680" r:id="rId5"/>
    <p:sldLayoutId id="2147483681" r:id="rId6"/>
    <p:sldLayoutId id="2147483686" r:id="rId7"/>
    <p:sldLayoutId id="2147483687" r:id="rId8"/>
    <p:sldLayoutId id="2147483688" r:id="rId9"/>
    <p:sldLayoutId id="2147483682" r:id="rId10"/>
    <p:sldLayoutId id="2147483689" r:id="rId11"/>
    <p:sldLayoutId id="2147483690" r:id="rId12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500" b="1" kern="1200">
          <a:solidFill>
            <a:srgbClr val="FFC80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9pPr>
      <a:extLst/>
    </p:titleStyle>
    <p:bodyStyle>
      <a:lvl1pPr marL="438150" indent="-319088" algn="l" rtl="0" eaLnBrk="1" fontAlgn="base" hangingPunct="1">
        <a:spcBef>
          <a:spcPct val="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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0250" indent="-2730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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5363" indent="-228600" algn="l" rtl="0" eaLnBrk="1" fontAlgn="base" hangingPunct="1">
        <a:spcBef>
          <a:spcPct val="20000"/>
        </a:spcBef>
        <a:spcAft>
          <a:spcPct val="0"/>
        </a:spcAft>
        <a:buClr>
          <a:srgbClr val="E66C7D"/>
        </a:buClr>
        <a:buFont typeface="Arial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025" indent="-182563" algn="l" rtl="0" eaLnBrk="1" fontAlgn="base" hangingPunct="1">
        <a:spcBef>
          <a:spcPct val="20000"/>
        </a:spcBef>
        <a:spcAft>
          <a:spcPct val="0"/>
        </a:spcAft>
        <a:buClr>
          <a:srgbClr val="6BB76D"/>
        </a:buClr>
        <a:buFont typeface="Arial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5575" indent="-182563" algn="l" rtl="0" eaLnBrk="1" fontAlgn="base" hangingPunct="1">
        <a:spcBef>
          <a:spcPct val="20000"/>
        </a:spcBef>
        <a:spcAft>
          <a:spcPct val="0"/>
        </a:spcAft>
        <a:buClr>
          <a:srgbClr val="E88651"/>
        </a:buClr>
        <a:buFont typeface="Wingdings 3" pitchFamily="18" charset="2"/>
        <a:buChar char=""/>
        <a:defRPr lang="en-US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7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AEEBBB-BFED-48C5-9252-40D3EA69B37B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0311"/>
            <a:ext cx="9144000" cy="6621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617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تکنیک ترکیب </a:t>
            </a:r>
            <a:r>
              <a:rPr lang="fa-IR" dirty="0" err="1" smtClean="0"/>
              <a:t>الگوها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sz="3600" dirty="0" smtClean="0"/>
              <a:t>یک تکنیک کاربردی برای شناخت و ترکیب مناسب </a:t>
            </a:r>
            <a:r>
              <a:rPr lang="fa-IR" sz="3600" dirty="0" err="1" smtClean="0"/>
              <a:t>الگوها</a:t>
            </a:r>
            <a:r>
              <a:rPr lang="fa-IR" sz="3600" dirty="0" smtClean="0"/>
              <a:t> توسط ادوارد </a:t>
            </a:r>
            <a:r>
              <a:rPr lang="fa-IR" sz="3600" dirty="0" err="1" smtClean="0"/>
              <a:t>دبونو</a:t>
            </a:r>
            <a:r>
              <a:rPr lang="fa-IR" sz="3600" dirty="0" smtClean="0"/>
              <a:t> ارائه شده است.</a:t>
            </a:r>
          </a:p>
          <a:p>
            <a:endParaRPr lang="fa-IR" dirty="0"/>
          </a:p>
          <a:p>
            <a:endParaRPr lang="fa-IR" dirty="0" smtClean="0"/>
          </a:p>
          <a:p>
            <a:pPr marL="119062" indent="0" algn="ctr">
              <a:buNone/>
            </a:pPr>
            <a:r>
              <a:rPr lang="fa-IR" sz="3600" b="1" dirty="0" err="1" smtClean="0"/>
              <a:t>شـش</a:t>
            </a:r>
            <a:r>
              <a:rPr lang="fa-IR" sz="3600" b="1" dirty="0" smtClean="0"/>
              <a:t> کــ</a:t>
            </a:r>
            <a:r>
              <a:rPr lang="fa-IR" sz="3600" b="1" dirty="0" err="1" smtClean="0"/>
              <a:t>لاه</a:t>
            </a:r>
            <a:r>
              <a:rPr lang="fa-IR" sz="3600" b="1" dirty="0" smtClean="0"/>
              <a:t> تفــکر</a:t>
            </a:r>
            <a:endParaRPr lang="en-US" sz="36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DCD77C-200B-4F1D-8D04-2CDCDB447EFD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016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67244" y="1412776"/>
            <a:ext cx="1872208" cy="54864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1" anchor="ctr">
            <a:spAutoFit/>
          </a:bodyPr>
          <a:lstStyle/>
          <a:p>
            <a:pPr algn="ctr"/>
            <a:endParaRPr lang="fa-IR" dirty="0" smtClean="0">
              <a:cs typeface="B Nazanin" pitchFamily="2" charset="-7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ادوارد دبونو </a:t>
            </a:r>
            <a:r>
              <a:rPr lang="en-US" sz="4800" dirty="0"/>
              <a:t> </a:t>
            </a:r>
            <a:r>
              <a:rPr lang="en-US" sz="4000" dirty="0"/>
              <a:t>Edward de </a:t>
            </a:r>
            <a:r>
              <a:rPr lang="en-US" sz="4000" dirty="0" smtClean="0"/>
              <a:t>Bono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3808" y="1774825"/>
            <a:ext cx="5842992" cy="4625975"/>
          </a:xfrm>
        </p:spPr>
        <p:txBody>
          <a:bodyPr/>
          <a:lstStyle/>
          <a:p>
            <a:pPr indent="0">
              <a:buClr>
                <a:schemeClr val="accent1">
                  <a:lumMod val="75000"/>
                </a:schemeClr>
              </a:buClr>
              <a:buFont typeface="Wingdings" pitchFamily="2" charset="2"/>
              <a:buChar char="§"/>
            </a:pPr>
            <a:r>
              <a:rPr lang="en-US" sz="2800" dirty="0"/>
              <a:t> </a:t>
            </a:r>
            <a:r>
              <a:rPr lang="fa-IR" sz="2800" dirty="0"/>
              <a:t>در سال ۱۹۳۳ در مالت به دنیا آمد.</a:t>
            </a:r>
            <a:endParaRPr lang="en-US" sz="2800" dirty="0"/>
          </a:p>
          <a:p>
            <a:pPr lvl="0" indent="0">
              <a:buClr>
                <a:schemeClr val="accent1">
                  <a:lumMod val="75000"/>
                </a:schemeClr>
              </a:buClr>
              <a:buFont typeface="Wingdings" pitchFamily="2" charset="2"/>
              <a:buChar char="§"/>
            </a:pPr>
            <a:r>
              <a:rPr lang="fa-IR" sz="2800" dirty="0"/>
              <a:t>تحصیلات:</a:t>
            </a:r>
          </a:p>
          <a:p>
            <a:pPr lvl="1">
              <a:buClr>
                <a:schemeClr val="accent1">
                  <a:lumMod val="75000"/>
                </a:schemeClr>
              </a:buClr>
              <a:buFont typeface="Wingdings" pitchFamily="2" charset="2"/>
              <a:buChar char="§"/>
            </a:pPr>
            <a:r>
              <a:rPr lang="fa-IR" dirty="0"/>
              <a:t>دانشگاه مالت: رشته پزشکی </a:t>
            </a:r>
          </a:p>
          <a:p>
            <a:pPr lvl="1">
              <a:buClr>
                <a:schemeClr val="accent1">
                  <a:lumMod val="75000"/>
                </a:schemeClr>
              </a:buClr>
              <a:buFont typeface="Wingdings" pitchFamily="2" charset="2"/>
              <a:buChar char="§"/>
            </a:pPr>
            <a:r>
              <a:rPr lang="fa-IR" dirty="0"/>
              <a:t>دانشگاه آکسفورد: مدرک افتخاری در رشته‌های روانشناسی و علوم طبیعی و مدرک دکترای فلسفه</a:t>
            </a:r>
          </a:p>
          <a:p>
            <a:pPr lvl="1">
              <a:buClr>
                <a:schemeClr val="accent1">
                  <a:lumMod val="75000"/>
                </a:schemeClr>
              </a:buClr>
              <a:buFont typeface="Wingdings" pitchFamily="2" charset="2"/>
              <a:buChar char="§"/>
            </a:pPr>
            <a:endParaRPr lang="en-US" dirty="0"/>
          </a:p>
          <a:p>
            <a:pPr>
              <a:buClr>
                <a:schemeClr val="accent1">
                  <a:lumMod val="75000"/>
                </a:schemeClr>
              </a:buClr>
              <a:buFont typeface="Wingdings" pitchFamily="2" charset="2"/>
              <a:buChar char="§"/>
            </a:pPr>
            <a:r>
              <a:rPr lang="fa-IR" sz="2800" dirty="0"/>
              <a:t>پایه‌گذار مفهومی به نام </a:t>
            </a:r>
            <a:r>
              <a:rPr lang="fa-IR" sz="2800" i="1" dirty="0"/>
              <a:t>تفکر جانبی</a:t>
            </a:r>
            <a:r>
              <a:rPr lang="fa-IR" sz="2800" dirty="0"/>
              <a:t> است</a:t>
            </a:r>
            <a:r>
              <a:rPr lang="en-US" sz="2800" dirty="0"/>
              <a:t>.</a:t>
            </a:r>
          </a:p>
          <a:p>
            <a:pPr lvl="0" indent="0">
              <a:buClr>
                <a:schemeClr val="accent1">
                  <a:lumMod val="75000"/>
                </a:schemeClr>
              </a:buClr>
              <a:buFont typeface="Wingdings" pitchFamily="2" charset="2"/>
              <a:buChar char="§"/>
            </a:pPr>
            <a:endParaRPr lang="fa-IR" sz="2800" dirty="0"/>
          </a:p>
          <a:p>
            <a:pPr>
              <a:buClr>
                <a:schemeClr val="accent1">
                  <a:lumMod val="75000"/>
                </a:schemeClr>
              </a:buClr>
              <a:buFont typeface="Wingdings" pitchFamily="2" charset="2"/>
              <a:buChar char="§"/>
            </a:pPr>
            <a:r>
              <a:rPr lang="ar-SA" sz="2800" dirty="0"/>
              <a:t>بیش از </a:t>
            </a:r>
            <a:r>
              <a:rPr lang="fa-IR" sz="2800" dirty="0"/>
              <a:t>۶۲</a:t>
            </a:r>
            <a:r>
              <a:rPr lang="ar-SA" sz="2800" dirty="0"/>
              <a:t> کتاب نوشته‌است</a:t>
            </a:r>
            <a:r>
              <a:rPr lang="en-US" sz="2800" dirty="0"/>
              <a:t> </a:t>
            </a:r>
            <a:r>
              <a:rPr lang="ar-SA" sz="2800" dirty="0"/>
              <a:t>که برخی از آن‌ها به زبان فارسی نیز ترجمه شده</a:t>
            </a:r>
            <a:r>
              <a:rPr lang="en-US" sz="2800" dirty="0" smtClean="0"/>
              <a:t>.</a:t>
            </a:r>
            <a:endParaRPr lang="fa-IR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DCD77C-200B-4F1D-8D04-2CDCDB447EFD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5" name="Picture 3" descr="C:\Users\ahmadvand\Desktop\1051-edwardde-bono2lt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084" y="1602337"/>
            <a:ext cx="2622528" cy="393402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63737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67244" y="1412776"/>
            <a:ext cx="1872208" cy="54864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1" anchor="ctr">
            <a:spAutoFit/>
          </a:bodyPr>
          <a:lstStyle/>
          <a:p>
            <a:pPr algn="ctr"/>
            <a:endParaRPr lang="fa-IR" dirty="0" smtClean="0">
              <a:cs typeface="B Nazanin" pitchFamily="2" charset="-7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تکنیک شش کلاه تفکر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86050" y="1602338"/>
            <a:ext cx="6143668" cy="5067022"/>
          </a:xfrm>
          <a:ln>
            <a:solidFill>
              <a:schemeClr val="bg1">
                <a:lumMod val="65000"/>
              </a:schemeClr>
            </a:solidFill>
          </a:ln>
        </p:spPr>
        <p:txBody>
          <a:bodyPr/>
          <a:lstStyle/>
          <a:p>
            <a:r>
              <a:rPr lang="fa-IR" sz="2800" dirty="0" smtClean="0"/>
              <a:t>یک تکنیک کاربردی برای بررسی موضوعات و تصمیم گیری از زوایای مختلف. </a:t>
            </a:r>
          </a:p>
          <a:p>
            <a:pPr lvl="0" indent="0">
              <a:buNone/>
            </a:pPr>
            <a:endParaRPr lang="fa-IR" sz="2800" dirty="0" smtClean="0"/>
          </a:p>
          <a:p>
            <a:pPr lvl="0" indent="0">
              <a:buNone/>
            </a:pPr>
            <a:r>
              <a:rPr lang="fa-IR" sz="2800" b="1" dirty="0" smtClean="0"/>
              <a:t>این تکنیک می تواند:</a:t>
            </a:r>
          </a:p>
          <a:p>
            <a:pPr indent="0"/>
            <a:r>
              <a:rPr lang="fa-IR" sz="2800" dirty="0" smtClean="0"/>
              <a:t>روند بحث و تصمیم گیری را با تمرکز بیشتری پیش ببرد.</a:t>
            </a:r>
          </a:p>
          <a:p>
            <a:pPr indent="0"/>
            <a:r>
              <a:rPr lang="fa-IR" sz="2800" dirty="0" smtClean="0"/>
              <a:t>به تفکر خلاق تری منجر شود.</a:t>
            </a:r>
          </a:p>
          <a:p>
            <a:pPr indent="0"/>
            <a:endParaRPr lang="fa-IR" sz="2800" dirty="0"/>
          </a:p>
          <a:p>
            <a:pPr indent="0">
              <a:buNone/>
            </a:pPr>
            <a:r>
              <a:rPr lang="fa-IR" sz="2800" b="1" dirty="0" smtClean="0"/>
              <a:t>کاربرد</a:t>
            </a:r>
            <a:r>
              <a:rPr lang="fa-IR" sz="2800" dirty="0" smtClean="0"/>
              <a:t>:</a:t>
            </a:r>
          </a:p>
          <a:p>
            <a:pPr indent="0"/>
            <a:r>
              <a:rPr lang="fa-IR" sz="2800" dirty="0" smtClean="0"/>
              <a:t>بحث ها و جلسات چند نفره</a:t>
            </a:r>
          </a:p>
          <a:p>
            <a:pPr indent="0"/>
            <a:r>
              <a:rPr lang="fa-IR" sz="2800" dirty="0" smtClean="0"/>
              <a:t>فکر کردن و تصمیم گیری انفرادی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DCD77C-200B-4F1D-8D04-2CDCDB447EFD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7" name="Picture 6" descr="six thinking hats cover.jpg"/>
          <p:cNvPicPr>
            <a:picLocks noChangeAspect="1"/>
          </p:cNvPicPr>
          <p:nvPr/>
        </p:nvPicPr>
        <p:blipFill rotWithShape="1">
          <a:blip r:embed="rId3"/>
          <a:srcRect l="13374" t="24003" r="10052" b="16574"/>
          <a:stretch/>
        </p:blipFill>
        <p:spPr>
          <a:xfrm>
            <a:off x="179512" y="1700808"/>
            <a:ext cx="2448272" cy="29043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63079" y="1412776"/>
            <a:ext cx="1872208" cy="54864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1" anchor="ctr">
            <a:spAutoFit/>
          </a:bodyPr>
          <a:lstStyle/>
          <a:p>
            <a:pPr algn="ctr"/>
            <a:endParaRPr lang="fa-IR" dirty="0" smtClean="0">
              <a:cs typeface="B Nazanin" pitchFamily="2" charset="-7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کتاب شش کلاه تفکر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86050" y="1602337"/>
            <a:ext cx="6143668" cy="4634976"/>
          </a:xfrm>
          <a:ln>
            <a:solidFill>
              <a:schemeClr val="bg1">
                <a:lumMod val="65000"/>
              </a:schemeClr>
            </a:solidFill>
          </a:ln>
        </p:spPr>
        <p:txBody>
          <a:bodyPr/>
          <a:lstStyle/>
          <a:p>
            <a:pPr indent="0">
              <a:buNone/>
            </a:pPr>
            <a:endParaRPr lang="fa-IR" b="1" dirty="0"/>
          </a:p>
          <a:p>
            <a:pPr indent="0"/>
            <a:r>
              <a:rPr lang="fa-IR" dirty="0"/>
              <a:t>این کتاب، طی یک سفر از لندن به کوالالامپور نوشته شده است.</a:t>
            </a:r>
          </a:p>
          <a:p>
            <a:pPr indent="0"/>
            <a:r>
              <a:rPr lang="fa-IR" dirty="0"/>
              <a:t>بخشی از برنامه آموزش </a:t>
            </a:r>
            <a:r>
              <a:rPr lang="en-US" dirty="0"/>
              <a:t>IBM</a:t>
            </a:r>
            <a:r>
              <a:rPr lang="fa-IR" dirty="0"/>
              <a:t> در سال 1990 بوده است.</a:t>
            </a:r>
          </a:p>
          <a:p>
            <a:pPr indent="0"/>
            <a:r>
              <a:rPr lang="fa-IR" dirty="0"/>
              <a:t>دوپونت و سازمان استاندارد آمریکا و ... از این روش استفاده می کنند.</a:t>
            </a:r>
          </a:p>
          <a:p>
            <a:pPr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DCD77C-200B-4F1D-8D04-2CDCDB447EFD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pic>
        <p:nvPicPr>
          <p:cNvPr id="51203" name="Picture 3" descr="C:\Users\ahmadvand\Desktop\1051-edwardde-bono2lt12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247055" y="1778725"/>
            <a:ext cx="2304256" cy="3437181"/>
          </a:xfrm>
          <a:prstGeom prst="rect">
            <a:avLst/>
          </a:prstGeom>
          <a:noFill/>
        </p:spPr>
      </p:pic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241335" y="5379126"/>
            <a:ext cx="2315696" cy="864096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</a:bodyPr>
          <a:lstStyle>
            <a:lvl1pPr marL="438150" indent="-319088" algn="r" rtl="1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"/>
              <a:defRPr sz="3200" kern="1200">
                <a:solidFill>
                  <a:schemeClr val="tx1"/>
                </a:solidFill>
                <a:latin typeface="+mn-lt"/>
                <a:ea typeface="+mn-ea"/>
                <a:cs typeface="B Mitra" pitchFamily="2" charset="-78"/>
              </a:defRPr>
            </a:lvl1pPr>
            <a:lvl2pPr marL="730250" indent="-273050" algn="r" rtl="1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itchFamily="2" charset="2"/>
              <a:buChar char=""/>
              <a:defRPr sz="2800" kern="1200">
                <a:solidFill>
                  <a:schemeClr val="tx1"/>
                </a:solidFill>
                <a:latin typeface="+mn-lt"/>
                <a:ea typeface="+mn-ea"/>
                <a:cs typeface="B Mitra" pitchFamily="2" charset="-78"/>
              </a:defRPr>
            </a:lvl2pPr>
            <a:lvl3pPr marL="995363" indent="-228600" algn="r" rtl="1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66C7D"/>
              </a:buClr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B Mitra" pitchFamily="2" charset="-78"/>
              </a:defRPr>
            </a:lvl3pPr>
            <a:lvl4pPr marL="1216025" indent="-182563" algn="r" rtl="1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BB76D"/>
              </a:buClr>
              <a:buFont typeface="Arial" pitchFamily="34" charset="0"/>
              <a:buChar char="▪"/>
              <a:defRPr sz="2000" kern="1200">
                <a:solidFill>
                  <a:schemeClr val="tx1"/>
                </a:solidFill>
                <a:latin typeface="+mn-lt"/>
                <a:ea typeface="+mn-ea"/>
                <a:cs typeface="B Mitra" pitchFamily="2" charset="-78"/>
              </a:defRPr>
            </a:lvl4pPr>
            <a:lvl5pPr marL="1425575" indent="-182563" algn="r" rtl="1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lang="en-US" sz="2000" kern="1200">
                <a:solidFill>
                  <a:schemeClr val="tx1"/>
                </a:solidFill>
                <a:latin typeface="+mn-lt"/>
                <a:ea typeface="+mn-ea"/>
                <a:cs typeface="B Mitra" pitchFamily="2" charset="-78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indent="0" algn="ctr">
              <a:buNone/>
            </a:pPr>
            <a:r>
              <a:rPr lang="fa-IR" sz="2000" dirty="0" smtClean="0"/>
              <a:t>ترجمه: آذین ایزدی فرد</a:t>
            </a:r>
          </a:p>
          <a:p>
            <a:pPr indent="0" algn="ctr">
              <a:buNone/>
            </a:pPr>
            <a:r>
              <a:rPr lang="fa-IR" sz="2000" dirty="0" smtClean="0"/>
              <a:t>انتشارات پیک بهار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211623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51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51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5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مبنای بحث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 smtClean="0"/>
              <a:t>تاثیرات متقابل فکر و جسم</a:t>
            </a:r>
          </a:p>
          <a:p>
            <a:r>
              <a:rPr lang="fa-IR" dirty="0" smtClean="0"/>
              <a:t>شناخت </a:t>
            </a:r>
            <a:r>
              <a:rPr lang="fa-IR" dirty="0"/>
              <a:t>عمومی، متوجه تاثیر حالت </a:t>
            </a:r>
            <a:r>
              <a:rPr lang="fa-IR" dirty="0" smtClean="0"/>
              <a:t>روح </a:t>
            </a:r>
            <a:r>
              <a:rPr lang="fa-IR" dirty="0"/>
              <a:t>بر شرایط </a:t>
            </a:r>
            <a:r>
              <a:rPr lang="fa-IR" dirty="0" smtClean="0"/>
              <a:t>جسم </a:t>
            </a:r>
            <a:r>
              <a:rPr lang="fa-IR" dirty="0"/>
              <a:t>است</a:t>
            </a:r>
            <a:r>
              <a:rPr lang="fa-IR" dirty="0" smtClean="0"/>
              <a:t>.</a:t>
            </a:r>
          </a:p>
          <a:p>
            <a:pPr lvl="1"/>
            <a:r>
              <a:rPr lang="fa-IR" dirty="0" err="1" smtClean="0"/>
              <a:t>دارونما</a:t>
            </a:r>
            <a:r>
              <a:rPr lang="fa-IR" dirty="0" smtClean="0"/>
              <a:t> چیست؟</a:t>
            </a:r>
          </a:p>
          <a:p>
            <a:pPr lvl="1"/>
            <a:r>
              <a:rPr lang="fa-IR" dirty="0" smtClean="0"/>
              <a:t>دیدن یک جسد چه تاثیری در فشار خون و رنگ جسم شما دارد؟</a:t>
            </a:r>
          </a:p>
          <a:p>
            <a:endParaRPr lang="en-US" dirty="0" smtClean="0"/>
          </a:p>
          <a:p>
            <a:endParaRPr lang="fa-IR" dirty="0"/>
          </a:p>
          <a:p>
            <a:r>
              <a:rPr lang="fa-IR" dirty="0" smtClean="0"/>
              <a:t>حالت جسم نیز بر </a:t>
            </a:r>
            <a:r>
              <a:rPr lang="fa-IR" dirty="0"/>
              <a:t>روح و بر تفکر تاثیر </a:t>
            </a:r>
            <a:r>
              <a:rPr lang="fa-IR" dirty="0" smtClean="0"/>
              <a:t>دارد.</a:t>
            </a:r>
          </a:p>
          <a:p>
            <a:endParaRPr lang="fa-IR" dirty="0"/>
          </a:p>
          <a:p>
            <a:r>
              <a:rPr lang="fa-IR" dirty="0" smtClean="0"/>
              <a:t>ادای تفکر درآوردن !</a:t>
            </a:r>
            <a:endParaRPr lang="fa-IR" dirty="0"/>
          </a:p>
          <a:p>
            <a:endParaRPr lang="fa-IR" dirty="0" smtClean="0"/>
          </a:p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DCD77C-200B-4F1D-8D04-2CDCDB447EFD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058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نوع تفکر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 smtClean="0"/>
              <a:t>فکر کردن یک کار است که نیاز به تمرین و تجربه دارد.</a:t>
            </a:r>
          </a:p>
          <a:p>
            <a:r>
              <a:rPr lang="fa-IR" dirty="0" smtClean="0"/>
              <a:t>بین تفکر «زمینه» و تفکر «آگاهانه» تفاوت هست.</a:t>
            </a:r>
          </a:p>
          <a:p>
            <a:r>
              <a:rPr lang="fa-IR" dirty="0" smtClean="0"/>
              <a:t>چند مثال از تفکر زمینه </a:t>
            </a:r>
          </a:p>
          <a:p>
            <a:pPr lvl="1"/>
            <a:r>
              <a:rPr lang="fa-IR" dirty="0" smtClean="0"/>
              <a:t>------------------</a:t>
            </a:r>
          </a:p>
          <a:p>
            <a:pPr lvl="1"/>
            <a:r>
              <a:rPr lang="fa-IR" dirty="0" smtClean="0"/>
              <a:t>------------------</a:t>
            </a:r>
          </a:p>
          <a:p>
            <a:pPr lvl="1"/>
            <a:r>
              <a:rPr lang="fa-IR" dirty="0" smtClean="0"/>
              <a:t>------------------</a:t>
            </a:r>
          </a:p>
          <a:p>
            <a:r>
              <a:rPr lang="fa-IR" dirty="0" smtClean="0"/>
              <a:t>می توان فکر کردن را جهت دار کرد؟</a:t>
            </a:r>
          </a:p>
          <a:p>
            <a:pPr marL="119062" indent="0">
              <a:buNone/>
            </a:pPr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DCD77C-200B-4F1D-8D04-2CDCDB447EFD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317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حذف من!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 smtClean="0"/>
              <a:t>آیا موقعیت </a:t>
            </a:r>
            <a:r>
              <a:rPr lang="fa-IR" dirty="0" err="1" smtClean="0"/>
              <a:t>هایی</a:t>
            </a:r>
            <a:r>
              <a:rPr lang="fa-IR" dirty="0" smtClean="0"/>
              <a:t> را در ذهن دارید که به خاطر اینکه «</a:t>
            </a:r>
            <a:r>
              <a:rPr lang="fa-IR" dirty="0" err="1" smtClean="0"/>
              <a:t>منِ</a:t>
            </a:r>
            <a:r>
              <a:rPr lang="fa-IR" dirty="0" smtClean="0"/>
              <a:t>» شما به خطر </a:t>
            </a:r>
            <a:r>
              <a:rPr lang="fa-IR" dirty="0" err="1" smtClean="0"/>
              <a:t>نیافتد</a:t>
            </a:r>
            <a:r>
              <a:rPr lang="fa-IR" dirty="0" smtClean="0"/>
              <a:t>، موضعی متفاوت از تفکر درونی خود اعلام کرده باشید؟</a:t>
            </a:r>
          </a:p>
          <a:p>
            <a:pPr lvl="1"/>
            <a:r>
              <a:rPr lang="fa-IR" dirty="0" smtClean="0"/>
              <a:t>مثال 1 : -------------------</a:t>
            </a:r>
          </a:p>
          <a:p>
            <a:pPr lvl="1"/>
            <a:r>
              <a:rPr lang="fa-IR" dirty="0"/>
              <a:t>مثال </a:t>
            </a:r>
            <a:r>
              <a:rPr lang="fa-IR" dirty="0" smtClean="0"/>
              <a:t>2 </a:t>
            </a:r>
            <a:r>
              <a:rPr lang="fa-IR" dirty="0"/>
              <a:t>: </a:t>
            </a:r>
            <a:r>
              <a:rPr lang="fa-IR" dirty="0" smtClean="0"/>
              <a:t>-------------------</a:t>
            </a:r>
          </a:p>
          <a:p>
            <a:pPr lvl="1"/>
            <a:r>
              <a:rPr lang="fa-IR" dirty="0"/>
              <a:t>مثال </a:t>
            </a:r>
            <a:r>
              <a:rPr lang="fa-IR" dirty="0" smtClean="0"/>
              <a:t>3 </a:t>
            </a:r>
            <a:r>
              <a:rPr lang="fa-IR" dirty="0"/>
              <a:t>: </a:t>
            </a:r>
            <a:r>
              <a:rPr lang="fa-IR" dirty="0" smtClean="0"/>
              <a:t>-------------------</a:t>
            </a:r>
            <a:endParaRPr lang="fa-IR" dirty="0"/>
          </a:p>
          <a:p>
            <a:r>
              <a:rPr lang="fa-IR" dirty="0" smtClean="0"/>
              <a:t>می </a:t>
            </a:r>
            <a:r>
              <a:rPr lang="fa-IR" dirty="0"/>
              <a:t>توان بدون در خطر انداختن «من» در جلسات حرف </a:t>
            </a:r>
            <a:r>
              <a:rPr lang="fa-IR" dirty="0" smtClean="0"/>
              <a:t>زد</a:t>
            </a:r>
            <a:r>
              <a:rPr lang="fa-IR" dirty="0"/>
              <a:t>؟</a:t>
            </a:r>
            <a:endParaRPr lang="fa-IR" dirty="0" smtClean="0"/>
          </a:p>
          <a:p>
            <a:endParaRPr lang="fa-IR" dirty="0"/>
          </a:p>
          <a:p>
            <a:r>
              <a:rPr lang="fa-IR" dirty="0" smtClean="0"/>
              <a:t>می توان «من» را حذف کرد و یک کلاه را جایگزین آن کرد.</a:t>
            </a:r>
          </a:p>
          <a:p>
            <a:endParaRPr lang="fa-IR" dirty="0" smtClean="0"/>
          </a:p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DCD77C-200B-4F1D-8D04-2CDCDB447EFD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464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eaLnBrk="1" hangingPunct="1"/>
            <a:r>
              <a:rPr lang="fa-IR" sz="5400" dirty="0" smtClean="0">
                <a:solidFill>
                  <a:schemeClr val="bg1">
                    <a:lumMod val="95000"/>
                  </a:schemeClr>
                </a:solidFill>
              </a:rPr>
              <a:t>کـ</a:t>
            </a:r>
            <a:r>
              <a:rPr lang="fa-IR" sz="5400" dirty="0" smtClean="0">
                <a:solidFill>
                  <a:srgbClr val="FF0000"/>
                </a:solidFill>
              </a:rPr>
              <a:t>لـ</a:t>
            </a:r>
            <a:r>
              <a:rPr lang="fa-IR" sz="5400" dirty="0" smtClean="0">
                <a:solidFill>
                  <a:schemeClr val="bg1">
                    <a:lumMod val="75000"/>
                  </a:schemeClr>
                </a:solidFill>
              </a:rPr>
              <a:t>ا</a:t>
            </a:r>
            <a:r>
              <a:rPr lang="fa-IR" sz="5400" dirty="0" smtClean="0"/>
              <a:t>ه </a:t>
            </a:r>
            <a:r>
              <a:rPr lang="fa-IR" sz="5400" dirty="0" smtClean="0">
                <a:solidFill>
                  <a:srgbClr val="00B050"/>
                </a:solidFill>
              </a:rPr>
              <a:t>هـ</a:t>
            </a:r>
            <a:r>
              <a:rPr lang="fa-IR" sz="5400" dirty="0" smtClean="0">
                <a:solidFill>
                  <a:srgbClr val="00B0F0"/>
                </a:solidFill>
              </a:rPr>
              <a:t>ا</a:t>
            </a:r>
          </a:p>
        </p:txBody>
      </p:sp>
      <p:pic>
        <p:nvPicPr>
          <p:cNvPr id="50180" name="Picture 4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756843" y="2385405"/>
            <a:ext cx="137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0181" name="Picture 5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5832240" y="4946201"/>
            <a:ext cx="137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0182" name="Picture 6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2558883" y="5164958"/>
            <a:ext cx="1371600" cy="957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0183" name="Picture 7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2447966" y="2100213"/>
            <a:ext cx="137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0184" name="Picture 8"/>
          <p:cNvPicPr>
            <a:picLocks noChangeAspect="1" noChangeArrowheads="1"/>
          </p:cNvPicPr>
          <p:nvPr/>
        </p:nvPicPr>
        <p:blipFill>
          <a:blip r:embed="rId7" cstate="print">
            <a:lum bright="51000" contrast="32000"/>
          </a:blip>
          <a:stretch>
            <a:fillRect/>
          </a:stretch>
        </p:blipFill>
        <p:spPr bwMode="auto">
          <a:xfrm>
            <a:off x="3244683" y="2363299"/>
            <a:ext cx="3495834" cy="3495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8" cstate="print"/>
          <a:stretch>
            <a:fillRect/>
          </a:stretch>
        </p:blipFill>
        <p:spPr bwMode="auto">
          <a:xfrm>
            <a:off x="4152959" y="1726770"/>
            <a:ext cx="137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5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0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0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750"/>
                            </p:stCondLst>
                            <p:childTnLst>
                              <p:par>
                                <p:cTn id="20" presetID="2" presetClass="entr" presetSubtype="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50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50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35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01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01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0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0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250"/>
                            </p:stCondLst>
                            <p:childTnLst>
                              <p:par>
                                <p:cTn id="32" presetID="2" presetClass="entr" presetSubtype="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50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50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 smtClean="0"/>
              <a:t>کلاه ســــ</a:t>
            </a:r>
            <a:r>
              <a:rPr lang="fa-IR" dirty="0" err="1" smtClean="0"/>
              <a:t>فید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DCD77C-200B-4F1D-8D04-2CDCDB447EFD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033875" y="2549687"/>
            <a:ext cx="3076250" cy="30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647347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48" y="285728"/>
            <a:ext cx="7772400" cy="1143000"/>
          </a:xfrm>
          <a:ln>
            <a:solidFill>
              <a:srgbClr val="000000"/>
            </a:solidFill>
          </a:ln>
        </p:spPr>
        <p:txBody>
          <a:bodyPr>
            <a:normAutofit/>
          </a:bodyPr>
          <a:lstStyle/>
          <a:p>
            <a:pPr algn="r" rtl="1"/>
            <a:r>
              <a:rPr lang="fa-IR" dirty="0" smtClean="0">
                <a:solidFill>
                  <a:schemeClr val="bg1"/>
                </a:solidFill>
                <a:cs typeface="B Mitra" pitchFamily="2" charset="-78"/>
              </a:rPr>
              <a:t>«</a:t>
            </a:r>
            <a:r>
              <a:rPr lang="fa-IR" dirty="0">
                <a:solidFill>
                  <a:schemeClr val="bg1"/>
                </a:solidFill>
                <a:cs typeface="B Mitra" pitchFamily="2" charset="-78"/>
              </a:rPr>
              <a:t>سبک ژاپنی» و «سبک غربی</a:t>
            </a:r>
            <a:r>
              <a:rPr lang="fa-IR" dirty="0" smtClean="0">
                <a:solidFill>
                  <a:schemeClr val="bg1"/>
                </a:solidFill>
                <a:cs typeface="B Mitra" pitchFamily="2" charset="-78"/>
              </a:rPr>
              <a:t>»</a:t>
            </a:r>
            <a:endParaRPr lang="en-GB" dirty="0" smtClean="0">
              <a:solidFill>
                <a:schemeClr val="bg1"/>
              </a:solidFill>
              <a:cs typeface="B Mitra" pitchFamily="2" charset="-78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714348" y="1643050"/>
            <a:ext cx="8029604" cy="4810286"/>
          </a:xfrm>
          <a:ln>
            <a:solidFill>
              <a:schemeClr val="bg1">
                <a:lumMod val="75000"/>
              </a:schemeClr>
            </a:solidFill>
          </a:ln>
        </p:spPr>
        <p:txBody>
          <a:bodyPr/>
          <a:lstStyle/>
          <a:p>
            <a:pPr marL="119062" indent="0" algn="r" rtl="1">
              <a:buNone/>
            </a:pPr>
            <a:endParaRPr lang="fa-IR" sz="2800" dirty="0">
              <a:cs typeface="B Mitra" pitchFamily="2" charset="-78"/>
            </a:endParaRPr>
          </a:p>
          <a:p>
            <a:pPr marL="119062" indent="0" algn="r" rtl="1">
              <a:buNone/>
            </a:pPr>
            <a:r>
              <a:rPr lang="fa-IR" sz="2800" b="1" dirty="0" smtClean="0">
                <a:cs typeface="B Mitra" pitchFamily="2" charset="-78"/>
              </a:rPr>
              <a:t>سبک غربی</a:t>
            </a:r>
          </a:p>
          <a:p>
            <a:pPr algn="r" rtl="1"/>
            <a:r>
              <a:rPr lang="fa-IR" sz="2800" dirty="0" smtClean="0">
                <a:cs typeface="B Mitra" pitchFamily="2" charset="-78"/>
              </a:rPr>
              <a:t>هر کسی نتیجه مطلوب خودش را در نظر دارد و از </a:t>
            </a:r>
            <a:r>
              <a:rPr lang="fa-IR" sz="2800" dirty="0">
                <a:cs typeface="B Mitra" pitchFamily="2" charset="-78"/>
              </a:rPr>
              <a:t>ارقام و اطلاعات </a:t>
            </a:r>
            <a:r>
              <a:rPr lang="fa-IR" sz="2800" dirty="0" smtClean="0">
                <a:cs typeface="B Mitra" pitchFamily="2" charset="-78"/>
              </a:rPr>
              <a:t>برای </a:t>
            </a:r>
            <a:r>
              <a:rPr lang="fa-IR" sz="2800" dirty="0">
                <a:cs typeface="B Mitra" pitchFamily="2" charset="-78"/>
              </a:rPr>
              <a:t>تایید </a:t>
            </a:r>
            <a:r>
              <a:rPr lang="fa-IR" sz="2800" dirty="0" smtClean="0">
                <a:cs typeface="B Mitra" pitchFamily="2" charset="-78"/>
              </a:rPr>
              <a:t>آن استفاده </a:t>
            </a:r>
            <a:r>
              <a:rPr lang="fa-IR" sz="2800" dirty="0">
                <a:cs typeface="B Mitra" pitchFamily="2" charset="-78"/>
              </a:rPr>
              <a:t>می </a:t>
            </a:r>
            <a:r>
              <a:rPr lang="fa-IR" sz="2800" dirty="0" smtClean="0">
                <a:cs typeface="B Mitra" pitchFamily="2" charset="-78"/>
              </a:rPr>
              <a:t>کند</a:t>
            </a:r>
          </a:p>
          <a:p>
            <a:pPr algn="r" rtl="1"/>
            <a:r>
              <a:rPr lang="fa-IR" sz="2800" dirty="0" smtClean="0">
                <a:cs typeface="B Mitra" pitchFamily="2" charset="-78"/>
              </a:rPr>
              <a:t>شبیه </a:t>
            </a:r>
            <a:r>
              <a:rPr lang="fa-IR" sz="2800" dirty="0" err="1" smtClean="0">
                <a:cs typeface="B Mitra" pitchFamily="2" charset="-78"/>
              </a:rPr>
              <a:t>پیکرتراشی</a:t>
            </a:r>
            <a:r>
              <a:rPr lang="fa-IR" sz="2800" dirty="0" smtClean="0">
                <a:cs typeface="B Mitra" pitchFamily="2" charset="-78"/>
              </a:rPr>
              <a:t> از سنگ</a:t>
            </a:r>
          </a:p>
          <a:p>
            <a:pPr algn="r" rtl="1"/>
            <a:endParaRPr lang="fa-IR" sz="2800" dirty="0">
              <a:cs typeface="B Mitra" pitchFamily="2" charset="-78"/>
            </a:endParaRPr>
          </a:p>
          <a:p>
            <a:pPr marL="119062" indent="0" algn="r" rtl="1">
              <a:buNone/>
            </a:pPr>
            <a:r>
              <a:rPr lang="fa-IR" sz="2800" b="1" dirty="0" smtClean="0">
                <a:cs typeface="B Mitra" pitchFamily="2" charset="-78"/>
              </a:rPr>
              <a:t>سبک ژاپنی</a:t>
            </a:r>
          </a:p>
          <a:p>
            <a:pPr algn="r" rtl="1"/>
            <a:r>
              <a:rPr lang="fa-IR" sz="2800" dirty="0" smtClean="0">
                <a:cs typeface="B Mitra" pitchFamily="2" charset="-78"/>
              </a:rPr>
              <a:t>نتیجه  در خلال بحث ساخته می شود. </a:t>
            </a:r>
          </a:p>
          <a:p>
            <a:pPr algn="r" rtl="1"/>
            <a:r>
              <a:rPr lang="fa-IR" sz="2800" dirty="0" smtClean="0">
                <a:cs typeface="B Mitra" pitchFamily="2" charset="-78"/>
              </a:rPr>
              <a:t>شبیه مجسمه سازی با گل</a:t>
            </a:r>
            <a:endParaRPr lang="fa-IR" sz="2800" dirty="0" smtClean="0"/>
          </a:p>
          <a:p>
            <a:pPr algn="r" rtl="1"/>
            <a:endParaRPr lang="fa-IR" sz="2800" dirty="0" smtClean="0">
              <a:cs typeface="B Mitra" pitchFamily="2" charset="-78"/>
            </a:endParaRPr>
          </a:p>
          <a:p>
            <a:pPr algn="r" rtl="1"/>
            <a:endParaRPr lang="en-GB" sz="2800" dirty="0" smtClean="0">
              <a:cs typeface="B Mitra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2492896"/>
            <a:ext cx="8077200" cy="2436302"/>
          </a:xfrm>
        </p:spPr>
        <p:txBody>
          <a:bodyPr>
            <a:normAutofit/>
          </a:bodyPr>
          <a:lstStyle/>
          <a:p>
            <a:pPr algn="ctr" rtl="1"/>
            <a:r>
              <a:rPr lang="fa-IR" sz="4500" dirty="0" smtClean="0">
                <a:cs typeface="B Mitra" pitchFamily="2" charset="-78"/>
              </a:rPr>
              <a:t>شـش کلاه تفکر</a:t>
            </a:r>
            <a:br>
              <a:rPr lang="fa-IR" sz="4500" dirty="0" smtClean="0">
                <a:cs typeface="B Mitra" pitchFamily="2" charset="-78"/>
              </a:rPr>
            </a:br>
            <a:r>
              <a:rPr lang="fa-IR" sz="4500" dirty="0" smtClean="0">
                <a:cs typeface="B Mitra" pitchFamily="2" charset="-78"/>
              </a:rPr>
              <a:t/>
            </a:r>
            <a:br>
              <a:rPr lang="fa-IR" sz="4500" dirty="0" smtClean="0">
                <a:cs typeface="B Mitra" pitchFamily="2" charset="-78"/>
              </a:rPr>
            </a:br>
            <a:r>
              <a:rPr lang="fa-IR" sz="2800" dirty="0">
                <a:cs typeface="B Mitra" pitchFamily="2" charset="-78"/>
              </a:rPr>
              <a:t>ادوارد </a:t>
            </a:r>
            <a:r>
              <a:rPr lang="fa-IR" sz="2800" dirty="0" smtClean="0">
                <a:cs typeface="B Mitra" pitchFamily="2" charset="-78"/>
              </a:rPr>
              <a:t>دبونو</a:t>
            </a:r>
            <a:endParaRPr lang="en-US" sz="3600" dirty="0" smtClean="0">
              <a:cs typeface="B Mitra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9999" y="5157192"/>
            <a:ext cx="7677451" cy="1576196"/>
          </a:xfrm>
        </p:spPr>
        <p:txBody>
          <a:bodyPr/>
          <a:lstStyle/>
          <a:p>
            <a:pPr algn="ctr" rtl="1"/>
            <a:r>
              <a:rPr lang="fa-IR" b="1" dirty="0" smtClean="0">
                <a:solidFill>
                  <a:srgbClr val="FFFF00"/>
                </a:solidFill>
                <a:cs typeface="B Mitra" pitchFamily="2" charset="-78"/>
              </a:rPr>
              <a:t>تنظیم : عماد </a:t>
            </a:r>
            <a:r>
              <a:rPr lang="fa-IR" b="1" dirty="0" err="1" smtClean="0">
                <a:solidFill>
                  <a:srgbClr val="FFFF00"/>
                </a:solidFill>
                <a:cs typeface="B Mitra" pitchFamily="2" charset="-78"/>
              </a:rPr>
              <a:t>احمدوند</a:t>
            </a:r>
            <a:endParaRPr lang="fa-IR" b="1" dirty="0" smtClean="0">
              <a:solidFill>
                <a:srgbClr val="FFFF00"/>
              </a:solidFill>
              <a:cs typeface="B Mitra" pitchFamily="2" charset="-78"/>
            </a:endParaRPr>
          </a:p>
          <a:p>
            <a:pPr algn="ctr" rtl="1"/>
            <a:r>
              <a:rPr lang="fa-IR" b="1" dirty="0" smtClean="0">
                <a:solidFill>
                  <a:srgbClr val="FFFF00"/>
                </a:solidFill>
                <a:cs typeface="B Mitra" pitchFamily="2" charset="-78"/>
              </a:rPr>
              <a:t>دوره توان افزایی نهادهای ترویجی</a:t>
            </a:r>
          </a:p>
          <a:p>
            <a:pPr algn="ctr" rtl="1"/>
            <a:r>
              <a:rPr lang="fa-IR" b="1" dirty="0" smtClean="0">
                <a:solidFill>
                  <a:srgbClr val="FFFF00"/>
                </a:solidFill>
                <a:cs typeface="B Mitra" pitchFamily="2" charset="-78"/>
              </a:rPr>
              <a:t>23 / 11 / 93</a:t>
            </a:r>
          </a:p>
          <a:p>
            <a:pPr algn="ctr" rtl="1"/>
            <a:endParaRPr lang="fa-IR" b="1" dirty="0" smtClean="0">
              <a:solidFill>
                <a:srgbClr val="FFFF00"/>
              </a:solidFill>
              <a:cs typeface="B Mitra" pitchFamily="2" charset="-78"/>
            </a:endParaRPr>
          </a:p>
        </p:txBody>
      </p:sp>
      <p:sp>
        <p:nvSpPr>
          <p:cNvPr id="10" name="Subtitle 2"/>
          <p:cNvSpPr txBox="1">
            <a:spLocks/>
          </p:cNvSpPr>
          <p:nvPr/>
        </p:nvSpPr>
        <p:spPr bwMode="auto">
          <a:xfrm>
            <a:off x="320250" y="188640"/>
            <a:ext cx="8077200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18872" tIns="0" rIns="45720" bIns="0" numCol="1" anchor="b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itchFamily="2" charset="2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66C7D"/>
              </a:buClr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BB76D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None/>
              <a:defRPr lang="en-US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None/>
              <a:defRPr kumimoji="0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None/>
              <a:defRPr kumimoji="0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None/>
              <a:defRPr kumimoji="0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None/>
              <a:defRPr kumimoji="0" sz="18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 rtl="1"/>
            <a:r>
              <a:rPr lang="fa-IR" b="1" dirty="0" smtClean="0">
                <a:solidFill>
                  <a:srgbClr val="FFFF00"/>
                </a:solidFill>
                <a:cs typeface="B Mitra" pitchFamily="2" charset="-78"/>
              </a:rPr>
              <a:t>بسم الله الرحمن الرحیم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/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48" y="285728"/>
            <a:ext cx="7772400" cy="1143000"/>
          </a:xfrm>
          <a:ln>
            <a:solidFill>
              <a:srgbClr val="000000"/>
            </a:solidFill>
          </a:ln>
        </p:spPr>
        <p:txBody>
          <a:bodyPr/>
          <a:lstStyle/>
          <a:p>
            <a:pPr algn="r" rtl="1"/>
            <a:r>
              <a:rPr lang="fa-IR" dirty="0" smtClean="0">
                <a:solidFill>
                  <a:schemeClr val="bg1"/>
                </a:solidFill>
                <a:cs typeface="B Mitra" pitchFamily="2" charset="-78"/>
              </a:rPr>
              <a:t>کلاه سفيد</a:t>
            </a:r>
            <a:endParaRPr lang="en-GB" dirty="0" smtClean="0">
              <a:solidFill>
                <a:schemeClr val="bg1"/>
              </a:solidFill>
              <a:cs typeface="B Mitra" pitchFamily="2" charset="-78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714348" y="1643050"/>
            <a:ext cx="8029604" cy="4810286"/>
          </a:xfrm>
          <a:ln>
            <a:solidFill>
              <a:schemeClr val="bg1">
                <a:lumMod val="75000"/>
              </a:schemeClr>
            </a:solidFill>
          </a:ln>
        </p:spPr>
        <p:txBody>
          <a:bodyPr/>
          <a:lstStyle/>
          <a:p>
            <a:pPr algn="r" rtl="1"/>
            <a:r>
              <a:rPr lang="fa-IR" sz="3600" dirty="0" smtClean="0">
                <a:cs typeface="B Mitra" pitchFamily="2" charset="-78"/>
              </a:rPr>
              <a:t>کلاهی که به دنبال اطلاعات می گردد</a:t>
            </a:r>
            <a:endParaRPr lang="en-GB" sz="3600" dirty="0" smtClean="0">
              <a:cs typeface="B Mitra" pitchFamily="2" charset="-78"/>
            </a:endParaRPr>
          </a:p>
          <a:p>
            <a:pPr algn="r" rtl="1"/>
            <a:r>
              <a:rPr lang="fa-IR" sz="3600" dirty="0" smtClean="0">
                <a:cs typeface="B Mitra" pitchFamily="2" charset="-78"/>
              </a:rPr>
              <a:t>چه اطلاعاتی در دسترس است؟ آيا مرتبط هستند؟</a:t>
            </a:r>
          </a:p>
          <a:p>
            <a:pPr algn="r" rtl="1"/>
            <a:r>
              <a:rPr lang="fa-IR" sz="3600" dirty="0">
                <a:cs typeface="B Mitra" pitchFamily="2" charset="-78"/>
              </a:rPr>
              <a:t>وقتی کلاه سفيد بر سر می گذاريم تفکر ما حالت خنثی دارد.</a:t>
            </a:r>
          </a:p>
          <a:p>
            <a:pPr algn="r" rtl="1"/>
            <a:r>
              <a:rPr lang="fa-IR" sz="3600" dirty="0" smtClean="0">
                <a:cs typeface="B Mitra" pitchFamily="2" charset="-78"/>
              </a:rPr>
              <a:t>هدف </a:t>
            </a:r>
            <a:r>
              <a:rPr lang="fa-IR" sz="3600" dirty="0">
                <a:cs typeface="B Mitra" pitchFamily="2" charset="-78"/>
              </a:rPr>
              <a:t>کسب واقعیت محض باشد، نه موجه نشان دادن </a:t>
            </a:r>
            <a:r>
              <a:rPr lang="fa-IR" sz="3600" dirty="0" err="1">
                <a:cs typeface="B Mitra" pitchFamily="2" charset="-78"/>
              </a:rPr>
              <a:t>ذهنیات</a:t>
            </a:r>
            <a:r>
              <a:rPr lang="fa-IR" sz="3600" dirty="0">
                <a:cs typeface="B Mitra" pitchFamily="2" charset="-78"/>
              </a:rPr>
              <a:t> </a:t>
            </a:r>
            <a:r>
              <a:rPr lang="fa-IR" sz="3600" dirty="0" smtClean="0">
                <a:cs typeface="B Mitra" pitchFamily="2" charset="-78"/>
              </a:rPr>
              <a:t>خودمان</a:t>
            </a:r>
            <a:endParaRPr lang="en-GB" sz="3600" dirty="0" smtClean="0">
              <a:cs typeface="B Mitr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23832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a-IR" dirty="0" smtClean="0">
                <a:solidFill>
                  <a:schemeClr val="bg1">
                    <a:lumMod val="95000"/>
                  </a:schemeClr>
                </a:solidFill>
              </a:rPr>
              <a:t>انواع اطلاعات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119062" indent="0" eaLnBrk="1" hangingPunct="1">
              <a:buNone/>
              <a:defRPr/>
            </a:pPr>
            <a:r>
              <a:rPr lang="fa-IR" b="1" dirty="0" smtClean="0"/>
              <a:t>واقعیت های اثبات شده</a:t>
            </a:r>
          </a:p>
          <a:p>
            <a:pPr eaLnBrk="1" hangingPunct="1">
              <a:defRPr/>
            </a:pPr>
            <a:r>
              <a:rPr lang="fa-IR" dirty="0" smtClean="0"/>
              <a:t>----------------</a:t>
            </a:r>
          </a:p>
          <a:p>
            <a:pPr eaLnBrk="1" hangingPunct="1">
              <a:defRPr/>
            </a:pPr>
            <a:r>
              <a:rPr lang="fa-IR" dirty="0" smtClean="0"/>
              <a:t>----------------</a:t>
            </a:r>
          </a:p>
          <a:p>
            <a:pPr marL="119062" indent="0" eaLnBrk="1" hangingPunct="1">
              <a:buNone/>
              <a:defRPr/>
            </a:pPr>
            <a:r>
              <a:rPr lang="fa-IR" b="1" dirty="0" smtClean="0"/>
              <a:t>باورهای </a:t>
            </a:r>
            <a:r>
              <a:rPr lang="fa-IR" b="1" dirty="0"/>
              <a:t>ما</a:t>
            </a:r>
          </a:p>
          <a:p>
            <a:pPr eaLnBrk="1" hangingPunct="1">
              <a:defRPr/>
            </a:pPr>
            <a:r>
              <a:rPr lang="fa-IR" dirty="0" smtClean="0"/>
              <a:t>---------------</a:t>
            </a:r>
          </a:p>
          <a:p>
            <a:pPr eaLnBrk="1" hangingPunct="1">
              <a:defRPr/>
            </a:pPr>
            <a:r>
              <a:rPr lang="fa-IR" dirty="0" smtClean="0"/>
              <a:t>---------------</a:t>
            </a:r>
          </a:p>
          <a:p>
            <a:pPr eaLnBrk="1" hangingPunct="1">
              <a:defRPr/>
            </a:pPr>
            <a:r>
              <a:rPr lang="fa-IR" dirty="0" smtClean="0"/>
              <a:t>---------------</a:t>
            </a:r>
          </a:p>
          <a:p>
            <a:pPr eaLnBrk="1" hangingPunct="1">
              <a:defRPr/>
            </a:pPr>
            <a:endParaRPr lang="fa-IR" dirty="0"/>
          </a:p>
          <a:p>
            <a:pPr marL="119062" indent="0" eaLnBrk="1" hangingPunct="1">
              <a:buNone/>
              <a:defRPr/>
            </a:pPr>
            <a:r>
              <a:rPr lang="fa-IR" dirty="0" smtClean="0"/>
              <a:t>درجات صادق بودن گزاره ها:</a:t>
            </a:r>
          </a:p>
          <a:p>
            <a:pPr eaLnBrk="1" hangingPunct="1">
              <a:defRPr/>
            </a:pPr>
            <a:r>
              <a:rPr lang="fa-IR" dirty="0" smtClean="0"/>
              <a:t>همیشه / غالبا / معمولا / گاهی / به ندرت / هیچ گاه</a:t>
            </a:r>
          </a:p>
          <a:p>
            <a:pPr eaLnBrk="1" hangingPunct="1">
              <a:defRPr/>
            </a:pPr>
            <a:endParaRPr lang="fa-IR" dirty="0" smtClean="0"/>
          </a:p>
          <a:p>
            <a:pPr eaLnBrk="1" hangingPunct="1">
              <a:defRPr/>
            </a:pPr>
            <a:endParaRPr lang="fa-IR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a-IR" dirty="0" smtClean="0">
                <a:solidFill>
                  <a:schemeClr val="bg1">
                    <a:lumMod val="95000"/>
                  </a:schemeClr>
                </a:solidFill>
              </a:rPr>
              <a:t>کلاه سفيد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9062" indent="0" eaLnBrk="1" hangingPunct="1">
              <a:buNone/>
              <a:defRPr/>
            </a:pPr>
            <a:r>
              <a:rPr lang="fa-IR" b="1" dirty="0" smtClean="0"/>
              <a:t>در هنگام استفاده از کلاه سفید:</a:t>
            </a:r>
          </a:p>
          <a:p>
            <a:pPr marL="119062" indent="0" eaLnBrk="1" hangingPunct="1">
              <a:buNone/>
              <a:defRPr/>
            </a:pPr>
            <a:endParaRPr lang="fa-IR" b="1" dirty="0" smtClean="0"/>
          </a:p>
          <a:p>
            <a:pPr eaLnBrk="1" hangingPunct="1">
              <a:defRPr/>
            </a:pPr>
            <a:r>
              <a:rPr lang="fa-IR" sz="3600" dirty="0" smtClean="0"/>
              <a:t>کلاه خودتان را روی سر بگذارید.</a:t>
            </a:r>
          </a:p>
          <a:p>
            <a:pPr eaLnBrk="1" hangingPunct="1">
              <a:defRPr/>
            </a:pPr>
            <a:r>
              <a:rPr lang="fa-IR" sz="3600" dirty="0" smtClean="0"/>
              <a:t>از دیگری بخواهید با کلاه سفید حرف بزند.</a:t>
            </a:r>
          </a:p>
          <a:p>
            <a:pPr eaLnBrk="1" hangingPunct="1">
              <a:defRPr/>
            </a:pPr>
            <a:r>
              <a:rPr lang="fa-IR" sz="3600" dirty="0" smtClean="0"/>
              <a:t>از کل جلسه بخواهید کلاه های سفیدشان را بر سر بگذارند.</a:t>
            </a:r>
          </a:p>
          <a:p>
            <a:pPr>
              <a:defRPr/>
            </a:pPr>
            <a:r>
              <a:rPr lang="fa-IR" sz="3600" dirty="0" smtClean="0"/>
              <a:t>با کلاه سفید جواب بدهید.</a:t>
            </a:r>
          </a:p>
          <a:p>
            <a:pPr eaLnBrk="1" hangingPunct="1">
              <a:defRPr/>
            </a:pP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945669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dirty="0" smtClean="0">
                <a:solidFill>
                  <a:schemeClr val="bg1">
                    <a:lumMod val="95000"/>
                  </a:schemeClr>
                </a:solidFill>
              </a:rPr>
              <a:t>قواعد</a:t>
            </a:r>
            <a:endParaRPr lang="fa-IR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 smtClean="0"/>
              <a:t>هیچ چارچوب </a:t>
            </a:r>
            <a:r>
              <a:rPr lang="fa-IR" dirty="0" err="1" smtClean="0"/>
              <a:t>مطلقی</a:t>
            </a:r>
            <a:r>
              <a:rPr lang="fa-IR" dirty="0" smtClean="0"/>
              <a:t> برای این کلاه وجود ندارد.</a:t>
            </a:r>
          </a:p>
          <a:p>
            <a:endParaRPr lang="fa-IR" dirty="0"/>
          </a:p>
          <a:p>
            <a:r>
              <a:rPr lang="fa-IR" dirty="0" smtClean="0"/>
              <a:t>تفکر با کلاه سفید، نوعی انضباط و جهت گیری است.</a:t>
            </a:r>
          </a:p>
          <a:p>
            <a:endParaRPr lang="fa-IR" dirty="0"/>
          </a:p>
          <a:p>
            <a:r>
              <a:rPr lang="fa-IR" dirty="0" smtClean="0"/>
              <a:t>باید تمام تلاشمان را بکنیم تا هنگام ارائه اطلاعات یا درخواست اطلاعات، بی طرف باشیم.</a:t>
            </a:r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DCD77C-200B-4F1D-8D04-2CDCDB447EFD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026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857224" y="214290"/>
            <a:ext cx="7772400" cy="1143000"/>
          </a:xfrm>
          <a:noFill/>
          <a:ln>
            <a:solidFill>
              <a:schemeClr val="tx1"/>
            </a:solidFill>
          </a:ln>
        </p:spPr>
        <p:txBody>
          <a:bodyPr/>
          <a:lstStyle/>
          <a:p>
            <a:pPr algn="ctr" rtl="1"/>
            <a:r>
              <a:rPr lang="en-GB" dirty="0" smtClean="0">
                <a:solidFill>
                  <a:srgbClr val="C00000"/>
                </a:solidFill>
                <a:cs typeface="B Mitra" pitchFamily="2" charset="-78"/>
              </a:rPr>
              <a:t> </a:t>
            </a:r>
            <a:r>
              <a:rPr lang="fa-IR" dirty="0" smtClean="0">
                <a:solidFill>
                  <a:srgbClr val="C00000"/>
                </a:solidFill>
                <a:cs typeface="B Mitra" pitchFamily="2" charset="-78"/>
              </a:rPr>
              <a:t>کلاه قرمز</a:t>
            </a:r>
            <a:endParaRPr lang="en-GB" dirty="0" smtClean="0">
              <a:solidFill>
                <a:srgbClr val="C00000"/>
              </a:solidFill>
              <a:cs typeface="B Mitra" pitchFamily="2" charset="-78"/>
            </a:endParaRP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763204" y="2420888"/>
            <a:ext cx="3960440" cy="3960440"/>
          </a:xfrm>
          <a:prstGeom prst="rect">
            <a:avLst/>
          </a:prstGeom>
          <a:noFill/>
          <a:ln w="6350">
            <a:solidFill>
              <a:srgbClr val="FF0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857224" y="214290"/>
            <a:ext cx="7772400" cy="1143000"/>
          </a:xfrm>
          <a:noFill/>
          <a:ln>
            <a:solidFill>
              <a:schemeClr val="tx1"/>
            </a:solidFill>
          </a:ln>
        </p:spPr>
        <p:txBody>
          <a:bodyPr/>
          <a:lstStyle/>
          <a:p>
            <a:pPr algn="r" rtl="1"/>
            <a:r>
              <a:rPr lang="fa-IR" dirty="0" smtClean="0">
                <a:solidFill>
                  <a:srgbClr val="C00000"/>
                </a:solidFill>
                <a:cs typeface="B Mitra" pitchFamily="2" charset="-78"/>
              </a:rPr>
              <a:t>احساسات</a:t>
            </a:r>
            <a:endParaRPr lang="en-GB" dirty="0" smtClean="0">
              <a:solidFill>
                <a:srgbClr val="C00000"/>
              </a:solidFill>
              <a:cs typeface="B Mitra" pitchFamily="2" charset="-78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857224" y="1643050"/>
            <a:ext cx="7886728" cy="473827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</a:bodyPr>
          <a:lstStyle/>
          <a:p>
            <a:pPr marL="119062" lvl="0">
              <a:buClr>
                <a:schemeClr val="accent1"/>
              </a:buClr>
              <a:buSzPct val="80000"/>
              <a:defRPr/>
            </a:pPr>
            <a:r>
              <a:rPr lang="fa-IR" sz="3600" dirty="0" smtClean="0">
                <a:cs typeface="B Mitra" pitchFamily="2" charset="-78"/>
              </a:rPr>
              <a:t>به این سوالات فکر کنید</a:t>
            </a:r>
          </a:p>
          <a:p>
            <a:pPr marL="438150" lvl="0" indent="-319088">
              <a:buClr>
                <a:schemeClr val="accent1"/>
              </a:buClr>
              <a:buSzPct val="80000"/>
              <a:buFont typeface="Wingdings 2" pitchFamily="18" charset="2"/>
              <a:buChar char=""/>
              <a:defRPr/>
            </a:pPr>
            <a:r>
              <a:rPr lang="fa-IR" sz="3600" dirty="0">
                <a:cs typeface="B Mitra" pitchFamily="2" charset="-78"/>
              </a:rPr>
              <a:t>در </a:t>
            </a:r>
            <a:r>
              <a:rPr lang="fa-IR" sz="3600" dirty="0" err="1">
                <a:cs typeface="B Mitra" pitchFamily="2" charset="-78"/>
              </a:rPr>
              <a:t>اين</a:t>
            </a:r>
            <a:r>
              <a:rPr lang="fa-IR" sz="3600" dirty="0">
                <a:cs typeface="B Mitra" pitchFamily="2" charset="-78"/>
              </a:rPr>
              <a:t> مورد چه احساسی </a:t>
            </a:r>
            <a:r>
              <a:rPr lang="fa-IR" sz="3600" dirty="0" err="1">
                <a:cs typeface="B Mitra" pitchFamily="2" charset="-78"/>
              </a:rPr>
              <a:t>داريد</a:t>
            </a:r>
            <a:r>
              <a:rPr lang="fa-IR" sz="3600" dirty="0">
                <a:cs typeface="B Mitra" pitchFamily="2" charset="-78"/>
              </a:rPr>
              <a:t>؟</a:t>
            </a:r>
            <a:endParaRPr lang="en-US" sz="3600" dirty="0">
              <a:cs typeface="B Mitra" pitchFamily="2" charset="-78"/>
            </a:endParaRPr>
          </a:p>
          <a:p>
            <a:pPr marL="438150" lvl="0" indent="-319088">
              <a:buClr>
                <a:schemeClr val="accent1"/>
              </a:buClr>
              <a:buSzPct val="80000"/>
              <a:buFont typeface="Wingdings 2" pitchFamily="18" charset="2"/>
              <a:buChar char=""/>
              <a:defRPr/>
            </a:pPr>
            <a:r>
              <a:rPr lang="fa-IR" sz="3600" dirty="0">
                <a:cs typeface="B Mitra" pitchFamily="2" charset="-78"/>
              </a:rPr>
              <a:t>به </a:t>
            </a:r>
            <a:r>
              <a:rPr lang="fa-IR" sz="3600" dirty="0" err="1">
                <a:cs typeface="B Mitra" pitchFamily="2" charset="-78"/>
              </a:rPr>
              <a:t>دلتان</a:t>
            </a:r>
            <a:r>
              <a:rPr lang="fa-IR" sz="3600" dirty="0">
                <a:cs typeface="B Mitra" pitchFamily="2" charset="-78"/>
              </a:rPr>
              <a:t> چه می </a:t>
            </a:r>
            <a:r>
              <a:rPr lang="fa-IR" sz="3600" dirty="0" err="1">
                <a:cs typeface="B Mitra" pitchFamily="2" charset="-78"/>
              </a:rPr>
              <a:t>آيد</a:t>
            </a:r>
            <a:r>
              <a:rPr lang="fa-IR" sz="3600" dirty="0">
                <a:cs typeface="B Mitra" pitchFamily="2" charset="-78"/>
              </a:rPr>
              <a:t>؟</a:t>
            </a:r>
            <a:endParaRPr lang="en-US" sz="3600" dirty="0">
              <a:cs typeface="B Mitra" pitchFamily="2" charset="-78"/>
            </a:endParaRPr>
          </a:p>
          <a:p>
            <a:pPr marL="438150" lvl="0" indent="-319088">
              <a:buClr>
                <a:schemeClr val="accent1"/>
              </a:buClr>
              <a:buSzPct val="80000"/>
              <a:buFont typeface="Wingdings 2" pitchFamily="18" charset="2"/>
              <a:buChar char=""/>
              <a:defRPr/>
            </a:pPr>
            <a:r>
              <a:rPr lang="fa-IR" sz="3600" dirty="0">
                <a:cs typeface="B Mitra" pitchFamily="2" charset="-78"/>
              </a:rPr>
              <a:t>چه </a:t>
            </a:r>
            <a:r>
              <a:rPr lang="fa-IR" sz="3600" dirty="0" err="1">
                <a:cs typeface="B Mitra" pitchFamily="2" charset="-78"/>
              </a:rPr>
              <a:t>شهودی</a:t>
            </a:r>
            <a:r>
              <a:rPr lang="fa-IR" sz="3600" dirty="0">
                <a:cs typeface="B Mitra" pitchFamily="2" charset="-78"/>
              </a:rPr>
              <a:t> </a:t>
            </a:r>
            <a:r>
              <a:rPr lang="fa-IR" sz="3600" dirty="0" err="1">
                <a:cs typeface="B Mitra" pitchFamily="2" charset="-78"/>
              </a:rPr>
              <a:t>داريد</a:t>
            </a:r>
            <a:r>
              <a:rPr lang="fa-IR" sz="3600" dirty="0">
                <a:cs typeface="B Mitra" pitchFamily="2" charset="-78"/>
              </a:rPr>
              <a:t>؟</a:t>
            </a:r>
            <a:endParaRPr lang="en-US" sz="3600" dirty="0">
              <a:cs typeface="B Mitra" pitchFamily="2" charset="-78"/>
            </a:endParaRPr>
          </a:p>
          <a:p>
            <a:pPr marL="438150" lvl="0" indent="-319088">
              <a:buClr>
                <a:schemeClr val="accent1"/>
              </a:buClr>
              <a:buSzPct val="80000"/>
              <a:buFont typeface="Wingdings 2" pitchFamily="18" charset="2"/>
              <a:buChar char=""/>
              <a:defRPr/>
            </a:pPr>
            <a:r>
              <a:rPr lang="fa-IR" sz="3600" dirty="0" smtClean="0">
                <a:cs typeface="B Mitra" pitchFamily="2" charset="-78"/>
              </a:rPr>
              <a:t>جایگاه چنین مباحثی در جلسات و تصمیم ها چیست؟</a:t>
            </a:r>
          </a:p>
          <a:p>
            <a:pPr marL="438150" lvl="0" indent="-319088">
              <a:buClr>
                <a:schemeClr val="accent1"/>
              </a:buClr>
              <a:buSzPct val="80000"/>
              <a:buFont typeface="Wingdings 2" pitchFamily="18" charset="2"/>
              <a:buChar char=""/>
              <a:defRPr/>
            </a:pPr>
            <a:r>
              <a:rPr kumimoji="0" lang="fa-IR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B Mitra" pitchFamily="2" charset="-78"/>
              </a:rPr>
              <a:t>-----------------</a:t>
            </a:r>
          </a:p>
          <a:p>
            <a:pPr marL="438150" lvl="0" indent="-319088">
              <a:buClr>
                <a:schemeClr val="accent1"/>
              </a:buClr>
              <a:buSzPct val="80000"/>
              <a:buFont typeface="Wingdings 2" pitchFamily="18" charset="2"/>
              <a:buChar char=""/>
              <a:defRPr/>
            </a:pPr>
            <a:r>
              <a:rPr lang="fa-IR" sz="3600" dirty="0" smtClean="0">
                <a:latin typeface="+mn-lt"/>
                <a:cs typeface="B Mitra" pitchFamily="2" charset="-78"/>
              </a:rPr>
              <a:t>-----------------</a:t>
            </a:r>
          </a:p>
          <a:p>
            <a:pPr marL="438150" lvl="0" indent="-319088">
              <a:buClr>
                <a:schemeClr val="accent1"/>
              </a:buClr>
              <a:buSzPct val="80000"/>
              <a:buFont typeface="Wingdings 2" pitchFamily="18" charset="2"/>
              <a:buChar char=""/>
              <a:defRPr/>
            </a:pPr>
            <a:r>
              <a:rPr kumimoji="0" lang="fa-IR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B Mitra" pitchFamily="2" charset="-78"/>
              </a:rPr>
              <a:t>-----------------</a:t>
            </a:r>
          </a:p>
          <a:p>
            <a:pPr marL="438150" lvl="0" indent="-319088">
              <a:buClr>
                <a:schemeClr val="accent1"/>
              </a:buClr>
              <a:buSzPct val="80000"/>
              <a:buFont typeface="Wingdings 2" pitchFamily="18" charset="2"/>
              <a:buChar char=""/>
              <a:defRPr/>
            </a:pPr>
            <a:endParaRPr kumimoji="0" lang="fa-IR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cs typeface="B Mitra" pitchFamily="2" charset="-78"/>
            </a:endParaRPr>
          </a:p>
          <a:p>
            <a:pPr marL="438150" marR="0" lvl="0" indent="-319088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"/>
              <a:tabLst/>
              <a:defRPr/>
            </a:pPr>
            <a:endParaRPr kumimoji="0" lang="en-GB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cs typeface="B Mitr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79427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fa-IR" dirty="0" err="1" smtClean="0">
                <a:solidFill>
                  <a:srgbClr val="C00000"/>
                </a:solidFill>
              </a:rPr>
              <a:t>جايگاه</a:t>
            </a:r>
            <a:r>
              <a:rPr lang="fa-IR" dirty="0" smtClean="0">
                <a:solidFill>
                  <a:srgbClr val="C00000"/>
                </a:solidFill>
              </a:rPr>
              <a:t> </a:t>
            </a:r>
            <a:r>
              <a:rPr lang="fa-IR" dirty="0">
                <a:solidFill>
                  <a:srgbClr val="C00000"/>
                </a:solidFill>
              </a:rPr>
              <a:t>احساسات در تفکر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9062" indent="0" eaLnBrk="1" hangingPunct="1">
              <a:buNone/>
            </a:pPr>
            <a:r>
              <a:rPr lang="fa-IR" dirty="0" smtClean="0"/>
              <a:t>نگاه سنتی و رایج، احساس را از تفکر جدا می داند و از متفکر خوب انتظار دارد، تحت تاثیر احساسات قرار نگیرد.</a:t>
            </a:r>
          </a:p>
          <a:p>
            <a:pPr marL="119062" indent="0" eaLnBrk="1" hangingPunct="1">
              <a:buNone/>
            </a:pPr>
            <a:r>
              <a:rPr lang="fa-IR" dirty="0" smtClean="0"/>
              <a:t>اما هر تصمیم درستی در نهایت باید عاطفی هم باشد.</a:t>
            </a:r>
          </a:p>
          <a:p>
            <a:pPr eaLnBrk="1" hangingPunct="1"/>
            <a:endParaRPr lang="fa-IR" dirty="0"/>
          </a:p>
          <a:p>
            <a:pPr eaLnBrk="1" hangingPunct="1"/>
            <a:r>
              <a:rPr lang="fa-IR" dirty="0" smtClean="0"/>
              <a:t>جایگاه </a:t>
            </a:r>
            <a:r>
              <a:rPr lang="fa-IR" dirty="0" err="1" smtClean="0"/>
              <a:t>تاثير</a:t>
            </a:r>
            <a:r>
              <a:rPr lang="fa-IR" dirty="0" smtClean="0"/>
              <a:t> احساسات بر تفکر:</a:t>
            </a:r>
          </a:p>
          <a:p>
            <a:pPr marL="692150" lvl="1" indent="-457200" eaLnBrk="1" hangingPunct="1">
              <a:buFontTx/>
              <a:buAutoNum type="arabicPeriod"/>
            </a:pPr>
            <a:r>
              <a:rPr lang="fa-IR" dirty="0" smtClean="0"/>
              <a:t>وجود زمينه احساسی نيرومند تاثير گذار</a:t>
            </a:r>
          </a:p>
          <a:p>
            <a:pPr marL="957263" lvl="2" indent="-457200">
              <a:buFontTx/>
              <a:buAutoNum type="arabicPeriod"/>
            </a:pPr>
            <a:r>
              <a:rPr lang="fa-IR" dirty="0" smtClean="0"/>
              <a:t>مثل ترس، نفرت، سوء ظن</a:t>
            </a:r>
          </a:p>
          <a:p>
            <a:pPr marL="692150" lvl="1" indent="-457200" eaLnBrk="1" hangingPunct="1">
              <a:buFontTx/>
              <a:buAutoNum type="arabicPeriod"/>
            </a:pPr>
            <a:r>
              <a:rPr lang="fa-IR" dirty="0" smtClean="0"/>
              <a:t>به وجود آمدن حس و ادراک اوليه </a:t>
            </a:r>
          </a:p>
          <a:p>
            <a:pPr marL="692150" lvl="1" indent="-457200" eaLnBrk="1" hangingPunct="1">
              <a:buFontTx/>
              <a:buAutoNum type="arabicPeriod"/>
            </a:pPr>
            <a:r>
              <a:rPr lang="fa-IR" dirty="0" smtClean="0"/>
              <a:t>در زمان ترسيم نقشه نهائی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17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17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857224" y="214290"/>
            <a:ext cx="7772400" cy="1143000"/>
          </a:xfrm>
          <a:noFill/>
          <a:ln>
            <a:solidFill>
              <a:schemeClr val="tx1"/>
            </a:solidFill>
          </a:ln>
        </p:spPr>
        <p:txBody>
          <a:bodyPr/>
          <a:lstStyle/>
          <a:p>
            <a:pPr algn="r" rtl="1"/>
            <a:r>
              <a:rPr lang="en-GB" dirty="0" smtClean="0">
                <a:solidFill>
                  <a:srgbClr val="C00000"/>
                </a:solidFill>
                <a:cs typeface="B Mitra" pitchFamily="2" charset="-78"/>
              </a:rPr>
              <a:t> </a:t>
            </a:r>
            <a:r>
              <a:rPr lang="fa-IR" dirty="0" smtClean="0">
                <a:solidFill>
                  <a:srgbClr val="C00000"/>
                </a:solidFill>
                <a:cs typeface="B Mitra" pitchFamily="2" charset="-78"/>
              </a:rPr>
              <a:t>کلاه قرمز</a:t>
            </a:r>
            <a:endParaRPr lang="en-GB" dirty="0" smtClean="0">
              <a:solidFill>
                <a:srgbClr val="C00000"/>
              </a:solidFill>
              <a:cs typeface="B Mitra" pitchFamily="2" charset="-78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857224" y="1643051"/>
            <a:ext cx="7886728" cy="502631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576262" lvl="0" indent="-457200"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</a:pPr>
            <a:r>
              <a:rPr lang="fa-IR" sz="3200" dirty="0" smtClean="0">
                <a:latin typeface="+mn-lt"/>
                <a:cs typeface="B Mitra" pitchFamily="2" charset="-78"/>
              </a:rPr>
              <a:t>حس های اولیه، عواطف، دریاف</a:t>
            </a:r>
            <a:r>
              <a:rPr lang="fa-IR" sz="3200" dirty="0" smtClean="0">
                <a:cs typeface="B Mitra" pitchFamily="2" charset="-78"/>
              </a:rPr>
              <a:t>ت های ناگهانی و الهامات، واقعی و نیرومند هستند.</a:t>
            </a:r>
          </a:p>
          <a:p>
            <a:pPr marL="576262" lvl="0" indent="-457200"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</a:pPr>
            <a:endParaRPr lang="fa-IR" sz="3200" dirty="0" smtClean="0">
              <a:cs typeface="B Mitra" pitchFamily="2" charset="-78"/>
            </a:endParaRPr>
          </a:p>
          <a:p>
            <a:pPr marL="576262" lvl="0" indent="-457200"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</a:pPr>
            <a:r>
              <a:rPr lang="fa-IR" sz="3200" dirty="0" smtClean="0">
                <a:latin typeface="+mn-lt"/>
                <a:cs typeface="B Mitra" pitchFamily="2" charset="-78"/>
              </a:rPr>
              <a:t>اگر به احساسات اجازه ندهیم به صورت رسمی خود را بروز دهند، در پس ذهن جای </a:t>
            </a:r>
            <a:r>
              <a:rPr lang="fa-IR" sz="3200" dirty="0">
                <a:latin typeface="+mn-lt"/>
                <a:cs typeface="B Mitra" pitchFamily="2" charset="-78"/>
              </a:rPr>
              <a:t>می گیرند و به صورت پنهانی، تفکر ما را تحت تاثیر قرار می </a:t>
            </a:r>
            <a:r>
              <a:rPr lang="fa-IR" sz="3200" dirty="0" smtClean="0">
                <a:latin typeface="+mn-lt"/>
                <a:cs typeface="B Mitra" pitchFamily="2" charset="-78"/>
              </a:rPr>
              <a:t>دهند.</a:t>
            </a:r>
          </a:p>
          <a:p>
            <a:pPr marL="576262" lvl="0" indent="-457200"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</a:pPr>
            <a:endParaRPr lang="fa-IR" sz="3200" dirty="0">
              <a:latin typeface="+mn-lt"/>
              <a:cs typeface="B Mitra" pitchFamily="2" charset="-78"/>
            </a:endParaRPr>
          </a:p>
          <a:p>
            <a:pPr marL="576262" lvl="0" indent="-457200"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</a:pPr>
            <a:r>
              <a:rPr lang="fa-IR" sz="3200" dirty="0" smtClean="0">
                <a:latin typeface="+mn-lt"/>
                <a:cs typeface="B Mitra" pitchFamily="2" charset="-78"/>
              </a:rPr>
              <a:t>کلاه </a:t>
            </a:r>
            <a:r>
              <a:rPr lang="fa-IR" sz="3200" dirty="0">
                <a:latin typeface="+mn-lt"/>
                <a:cs typeface="B Mitra" pitchFamily="2" charset="-78"/>
              </a:rPr>
              <a:t>قرمز اجازه می دهد تا:</a:t>
            </a:r>
          </a:p>
          <a:p>
            <a:pPr eaLnBrk="1" hangingPunct="1"/>
            <a:r>
              <a:rPr lang="fa-IR" sz="3200" dirty="0">
                <a:latin typeface="+mn-lt"/>
                <a:cs typeface="B Mitra" pitchFamily="2" charset="-78"/>
              </a:rPr>
              <a:t>هم حس خودمان را به عنوان امری موجه قبول کنیم</a:t>
            </a:r>
          </a:p>
          <a:p>
            <a:pPr eaLnBrk="1" hangingPunct="1"/>
            <a:r>
              <a:rPr lang="fa-IR" sz="3200" dirty="0">
                <a:latin typeface="+mn-lt"/>
                <a:cs typeface="B Mitra" pitchFamily="2" charset="-78"/>
              </a:rPr>
              <a:t>هم حس دیگران را بپرسیم.</a:t>
            </a:r>
          </a:p>
          <a:p>
            <a:pPr marL="438150" marR="0" lvl="0" indent="-319088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"/>
              <a:tabLst/>
              <a:defRPr/>
            </a:pPr>
            <a:endParaRPr kumimoji="0" lang="en-GB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B Mitr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28267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fa-IR" dirty="0" smtClean="0">
                <a:solidFill>
                  <a:srgbClr val="C00000"/>
                </a:solidFill>
              </a:rPr>
              <a:t>مزیت</a:t>
            </a:r>
            <a:endParaRPr lang="fa-IR" dirty="0">
              <a:solidFill>
                <a:srgbClr val="C00000"/>
              </a:solidFill>
            </a:endParaRP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/>
              <a:t>تصنعی بودن</a:t>
            </a:r>
          </a:p>
          <a:p>
            <a:r>
              <a:rPr lang="fa-IR" dirty="0"/>
              <a:t>سرعت در ورود و خروج به احساسات</a:t>
            </a:r>
          </a:p>
          <a:p>
            <a:r>
              <a:rPr lang="fa-IR" dirty="0"/>
              <a:t>جلوگیری از قهر و مقاومت دیگران</a:t>
            </a:r>
          </a:p>
          <a:p>
            <a:r>
              <a:rPr lang="fa-IR" dirty="0"/>
              <a:t>دیدگاه ها با این کلاه، کمتر جنبه شخصی پیدا می کند.</a:t>
            </a:r>
          </a:p>
          <a:p>
            <a:pPr marL="119062" indent="0" eaLnBrk="1" hangingPunct="1">
              <a:buNone/>
            </a:pPr>
            <a:endParaRPr lang="fa-IR" dirty="0"/>
          </a:p>
          <a:p>
            <a:pPr marL="119062" indent="0" eaLnBrk="1" hangingPunct="1">
              <a:buNone/>
            </a:pPr>
            <a:r>
              <a:rPr lang="fa-IR" dirty="0" smtClean="0"/>
              <a:t>برای آگاهی از احساس دیگران نیاز به حدس و گمان نداریم. می توانیم مستقیما بپرسیم.</a:t>
            </a:r>
          </a:p>
          <a:p>
            <a:pPr marL="119062" indent="0" eaLnBrk="1" hangingPunct="1">
              <a:buNone/>
            </a:pPr>
            <a:endParaRPr lang="fa-IR" dirty="0"/>
          </a:p>
          <a:p>
            <a:pPr marL="119062" indent="0" eaLnBrk="1" hangingPunct="1">
              <a:buNone/>
            </a:pPr>
            <a:endParaRPr lang="fa-IR" dirty="0" smtClean="0"/>
          </a:p>
        </p:txBody>
      </p:sp>
    </p:spTree>
    <p:extLst>
      <p:ext uri="{BB962C8B-B14F-4D97-AF65-F5344CB8AC3E}">
        <p14:creationId xmlns:p14="http://schemas.microsoft.com/office/powerpoint/2010/main" val="2827112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fa-IR" dirty="0" smtClean="0">
                <a:solidFill>
                  <a:srgbClr val="C00000"/>
                </a:solidFill>
              </a:rPr>
              <a:t>استفاده از کلاه قرمز</a:t>
            </a:r>
            <a:endParaRPr lang="fa-IR" dirty="0">
              <a:solidFill>
                <a:srgbClr val="C00000"/>
              </a:solidFill>
            </a:endParaRP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9062" indent="0" eaLnBrk="1" hangingPunct="1">
              <a:buNone/>
            </a:pPr>
            <a:r>
              <a:rPr lang="fa-IR" dirty="0" smtClean="0"/>
              <a:t>نباید افراط کرد</a:t>
            </a:r>
          </a:p>
          <a:p>
            <a:pPr marL="119062" indent="0" eaLnBrk="1" hangingPunct="1">
              <a:buNone/>
            </a:pPr>
            <a:r>
              <a:rPr lang="fa-IR" dirty="0" smtClean="0"/>
              <a:t>کلاه قرمز به کلمه ای پیش پا افتاده تبدیل نشود.</a:t>
            </a:r>
          </a:p>
          <a:p>
            <a:pPr marL="119062" indent="0" eaLnBrk="1" hangingPunct="1">
              <a:buNone/>
            </a:pPr>
            <a:r>
              <a:rPr lang="fa-IR" dirty="0" smtClean="0"/>
              <a:t>زمانی که قصد داریم، رسما، دقیقا و مشخصا احساس کسی را جویا شویم یا احساس </a:t>
            </a:r>
            <a:r>
              <a:rPr lang="fa-IR" dirty="0"/>
              <a:t>خود را بیان کنیم</a:t>
            </a:r>
            <a:r>
              <a:rPr lang="fa-IR" dirty="0" smtClean="0"/>
              <a:t>.</a:t>
            </a:r>
          </a:p>
          <a:p>
            <a:pPr marL="119062" indent="0">
              <a:buNone/>
            </a:pPr>
            <a:r>
              <a:rPr lang="fa-IR" dirty="0"/>
              <a:t>هنگام استفاده از کلاه قرمز بهتر است </a:t>
            </a:r>
            <a:r>
              <a:rPr lang="fa-IR" dirty="0" err="1"/>
              <a:t>عقایدمان</a:t>
            </a:r>
            <a:r>
              <a:rPr lang="fa-IR" dirty="0"/>
              <a:t> را به صورت احساس بیان کنیم.</a:t>
            </a:r>
          </a:p>
          <a:p>
            <a:pPr marL="119062" indent="0">
              <a:buNone/>
            </a:pPr>
            <a:r>
              <a:rPr lang="fa-IR" dirty="0" smtClean="0"/>
              <a:t>برای بیان احساس، نيازی </a:t>
            </a:r>
            <a:r>
              <a:rPr lang="fa-IR" dirty="0"/>
              <a:t>به </a:t>
            </a:r>
            <a:r>
              <a:rPr lang="fa-IR" dirty="0" smtClean="0"/>
              <a:t>قضاوت و استدلال نيست.</a:t>
            </a:r>
          </a:p>
          <a:p>
            <a:pPr marL="119062" indent="0">
              <a:buNone/>
            </a:pPr>
            <a:r>
              <a:rPr lang="fa-IR" dirty="0" smtClean="0"/>
              <a:t>کلاه قرمز نباید نقش بلندگو را برای بزرگنمایی بازی کند.</a:t>
            </a:r>
          </a:p>
          <a:p>
            <a:pPr marL="119062" indent="0">
              <a:buNone/>
            </a:pPr>
            <a:r>
              <a:rPr lang="fa-IR" dirty="0" smtClean="0"/>
              <a:t>کلاه قرمز نقش آینه ای دارد که احساسات را قابل رویت می کند.</a:t>
            </a:r>
            <a:endParaRPr lang="en-US" dirty="0"/>
          </a:p>
          <a:p>
            <a:pPr marL="119062" indent="0" eaLnBrk="1" hangingPunct="1">
              <a:buNone/>
            </a:pPr>
            <a:endParaRPr lang="fa-IR" dirty="0" smtClean="0"/>
          </a:p>
        </p:txBody>
      </p:sp>
    </p:spTree>
    <p:extLst>
      <p:ext uri="{BB962C8B-B14F-4D97-AF65-F5344CB8AC3E}">
        <p14:creationId xmlns:p14="http://schemas.microsoft.com/office/powerpoint/2010/main" val="2239483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الگوی فکری شما چگونه است؟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sz="4400" dirty="0" smtClean="0"/>
              <a:t>منطقی و تحلیلی</a:t>
            </a:r>
          </a:p>
          <a:p>
            <a:r>
              <a:rPr lang="fa-IR" sz="4400" dirty="0" smtClean="0"/>
              <a:t>حسی</a:t>
            </a:r>
          </a:p>
          <a:p>
            <a:r>
              <a:rPr lang="fa-IR" sz="4400" dirty="0" smtClean="0"/>
              <a:t>خلاقانه</a:t>
            </a:r>
          </a:p>
          <a:p>
            <a:r>
              <a:rPr lang="fa-IR" sz="4400" dirty="0" smtClean="0"/>
              <a:t>انتقادی</a:t>
            </a:r>
          </a:p>
          <a:p>
            <a:r>
              <a:rPr lang="fa-IR" sz="4400" dirty="0" smtClean="0"/>
              <a:t>مباحثه ای</a:t>
            </a:r>
          </a:p>
          <a:p>
            <a:endParaRPr lang="fa-IR" sz="4400" dirty="0" smtClean="0"/>
          </a:p>
          <a:p>
            <a:endParaRPr lang="fa-IR" sz="4400" dirty="0" smtClean="0"/>
          </a:p>
          <a:p>
            <a:endParaRPr lang="fa-IR" sz="4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DCD77C-200B-4F1D-8D04-2CDCDB447EFD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6363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fa-IR" dirty="0" smtClean="0">
                <a:solidFill>
                  <a:srgbClr val="C00000"/>
                </a:solidFill>
              </a:rPr>
              <a:t>تمرین کلاه قرمز</a:t>
            </a:r>
            <a:endParaRPr lang="fa-IR" dirty="0">
              <a:solidFill>
                <a:srgbClr val="C00000"/>
              </a:solidFill>
            </a:endParaRP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9062" indent="0">
              <a:buNone/>
            </a:pPr>
            <a:r>
              <a:rPr lang="fa-IR" dirty="0" smtClean="0"/>
              <a:t>با کلاه قرمز در مورد دو مورد از پیشنهادهای زیر چند جمله </a:t>
            </a:r>
            <a:r>
              <a:rPr lang="fa-IR" dirty="0" err="1" smtClean="0"/>
              <a:t>بنوسید</a:t>
            </a:r>
            <a:r>
              <a:rPr lang="fa-IR" dirty="0" smtClean="0"/>
              <a:t>:</a:t>
            </a:r>
          </a:p>
          <a:p>
            <a:pPr marL="862012" indent="-742950">
              <a:buFont typeface="+mj-lt"/>
              <a:buAutoNum type="arabicPeriod"/>
            </a:pPr>
            <a:r>
              <a:rPr lang="fa-IR" dirty="0"/>
              <a:t>به افراد، گواهی نامه مهارت پیاده روی داده شود</a:t>
            </a:r>
          </a:p>
          <a:p>
            <a:pPr marL="862012" indent="-742950">
              <a:buFont typeface="+mj-lt"/>
              <a:buAutoNum type="arabicPeriod"/>
            </a:pPr>
            <a:r>
              <a:rPr lang="fa-IR" dirty="0"/>
              <a:t>توزیع و فروش نمک غیرقانونی شود</a:t>
            </a:r>
          </a:p>
          <a:p>
            <a:pPr marL="862012" indent="-742950">
              <a:buFont typeface="+mj-lt"/>
              <a:buAutoNum type="arabicPeriod"/>
            </a:pPr>
            <a:r>
              <a:rPr lang="fa-IR" dirty="0"/>
              <a:t>رانندگان اتومبیل های کثیف جریمه شوند</a:t>
            </a:r>
          </a:p>
          <a:p>
            <a:pPr marL="862012" indent="-742950">
              <a:buFont typeface="+mj-lt"/>
              <a:buAutoNum type="arabicPeriod"/>
            </a:pPr>
            <a:r>
              <a:rPr lang="fa-IR" dirty="0"/>
              <a:t>عقدنامه افراد، هر پنج سال یکبار تمدید شود</a:t>
            </a:r>
          </a:p>
          <a:p>
            <a:pPr marL="862012" indent="-742950">
              <a:buFont typeface="+mj-lt"/>
              <a:buAutoNum type="arabicPeriod"/>
            </a:pPr>
            <a:r>
              <a:rPr lang="fa-IR" dirty="0"/>
              <a:t>همه افراد لباس دروغ سنج بپوشند</a:t>
            </a:r>
          </a:p>
          <a:p>
            <a:pPr marL="862012" indent="-742950">
              <a:buFont typeface="+mj-lt"/>
              <a:buAutoNum type="arabicPeriod"/>
            </a:pPr>
            <a:r>
              <a:rPr lang="fa-IR" dirty="0"/>
              <a:t>همه اتومبیل ها زرد رنگ باشند</a:t>
            </a:r>
          </a:p>
          <a:p>
            <a:pPr marL="862012" indent="-742950">
              <a:buFont typeface="+mj-lt"/>
              <a:buAutoNum type="arabicPeriod"/>
            </a:pPr>
            <a:r>
              <a:rPr lang="fa-IR" dirty="0"/>
              <a:t>دانشجویان لیسانس یکسال </a:t>
            </a:r>
            <a:r>
              <a:rPr lang="fa-IR" dirty="0" err="1"/>
              <a:t>دروه</a:t>
            </a:r>
            <a:r>
              <a:rPr lang="fa-IR" dirty="0"/>
              <a:t> عملی در صنعت </a:t>
            </a:r>
            <a:r>
              <a:rPr lang="fa-IR" dirty="0" err="1"/>
              <a:t>بگذرانند</a:t>
            </a:r>
            <a:endParaRPr lang="fa-IR" dirty="0"/>
          </a:p>
          <a:p>
            <a:pPr marL="862012" indent="-742950">
              <a:buFont typeface="+mj-lt"/>
              <a:buAutoNum type="arabicPeriod"/>
            </a:pPr>
            <a:r>
              <a:rPr lang="fa-IR" dirty="0"/>
              <a:t>حق بیمه افراد سیگاری یا چاق بیشتر از افراد عادی </a:t>
            </a:r>
            <a:r>
              <a:rPr lang="fa-IR" dirty="0" smtClean="0"/>
              <a:t>باشد</a:t>
            </a:r>
          </a:p>
          <a:p>
            <a:pPr marL="119062" indent="0" eaLnBrk="1" hangingPunct="1">
              <a:buNone/>
            </a:pPr>
            <a:endParaRPr lang="fa-IR" dirty="0"/>
          </a:p>
          <a:p>
            <a:pPr marL="119062" indent="0" eaLnBrk="1" hangingPunct="1">
              <a:buNone/>
            </a:pPr>
            <a:endParaRPr lang="fa-IR" dirty="0" smtClean="0"/>
          </a:p>
        </p:txBody>
      </p:sp>
    </p:spTree>
    <p:extLst>
      <p:ext uri="{BB962C8B-B14F-4D97-AF65-F5344CB8AC3E}">
        <p14:creationId xmlns:p14="http://schemas.microsoft.com/office/powerpoint/2010/main" val="500751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17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17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17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17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10" y="142852"/>
            <a:ext cx="7772400" cy="1143001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/>
          <a:lstStyle/>
          <a:p>
            <a:pPr algn="ctr" rtl="1">
              <a:defRPr/>
            </a:pPr>
            <a:r>
              <a:rPr lang="fa-IR" dirty="0" smtClean="0">
                <a:solidFill>
                  <a:schemeClr val="tx1"/>
                </a:solidFill>
                <a:cs typeface="B Mitra" pitchFamily="2" charset="-78"/>
              </a:rPr>
              <a:t>کلاه سياه</a:t>
            </a:r>
            <a:endParaRPr lang="en-GB" dirty="0" smtClean="0">
              <a:solidFill>
                <a:schemeClr val="tx1"/>
              </a:solidFill>
              <a:cs typeface="B Mitra" pitchFamily="2" charset="-78"/>
            </a:endParaRP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2267744" y="2060848"/>
            <a:ext cx="4464496" cy="3672408"/>
            <a:chOff x="288" y="1488"/>
            <a:chExt cx="2480" cy="2064"/>
          </a:xfrm>
          <a:solidFill>
            <a:schemeClr val="tx1"/>
          </a:solidFill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288" y="1488"/>
              <a:ext cx="2480" cy="2064"/>
              <a:chOff x="192" y="1632"/>
              <a:chExt cx="2480" cy="2064"/>
            </a:xfrm>
            <a:grpFill/>
          </p:grpSpPr>
          <p:sp>
            <p:nvSpPr>
              <p:cNvPr id="33799" name="Freeform 5"/>
              <p:cNvSpPr>
                <a:spLocks/>
              </p:cNvSpPr>
              <p:nvPr/>
            </p:nvSpPr>
            <p:spPr bwMode="auto">
              <a:xfrm>
                <a:off x="528" y="1632"/>
                <a:ext cx="1632" cy="1608"/>
              </a:xfrm>
              <a:custGeom>
                <a:avLst/>
                <a:gdLst>
                  <a:gd name="T0" fmla="*/ 344 w 1632"/>
                  <a:gd name="T1" fmla="*/ 1368 h 1608"/>
                  <a:gd name="T2" fmla="*/ 104 w 1632"/>
                  <a:gd name="T3" fmla="*/ 600 h 1608"/>
                  <a:gd name="T4" fmla="*/ 968 w 1632"/>
                  <a:gd name="T5" fmla="*/ 72 h 1608"/>
                  <a:gd name="T6" fmla="*/ 1544 w 1632"/>
                  <a:gd name="T7" fmla="*/ 168 h 1608"/>
                  <a:gd name="T8" fmla="*/ 1496 w 1632"/>
                  <a:gd name="T9" fmla="*/ 1032 h 1608"/>
                  <a:gd name="T10" fmla="*/ 1352 w 1632"/>
                  <a:gd name="T11" fmla="*/ 1608 h 160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632"/>
                  <a:gd name="T19" fmla="*/ 0 h 1608"/>
                  <a:gd name="T20" fmla="*/ 1632 w 1632"/>
                  <a:gd name="T21" fmla="*/ 1608 h 160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632" h="1608">
                    <a:moveTo>
                      <a:pt x="344" y="1368"/>
                    </a:moveTo>
                    <a:cubicBezTo>
                      <a:pt x="172" y="1092"/>
                      <a:pt x="0" y="816"/>
                      <a:pt x="104" y="600"/>
                    </a:cubicBezTo>
                    <a:cubicBezTo>
                      <a:pt x="208" y="384"/>
                      <a:pt x="728" y="144"/>
                      <a:pt x="968" y="72"/>
                    </a:cubicBezTo>
                    <a:cubicBezTo>
                      <a:pt x="1208" y="0"/>
                      <a:pt x="1456" y="8"/>
                      <a:pt x="1544" y="168"/>
                    </a:cubicBezTo>
                    <a:cubicBezTo>
                      <a:pt x="1632" y="328"/>
                      <a:pt x="1528" y="792"/>
                      <a:pt x="1496" y="1032"/>
                    </a:cubicBezTo>
                    <a:cubicBezTo>
                      <a:pt x="1464" y="1272"/>
                      <a:pt x="1376" y="1504"/>
                      <a:pt x="1352" y="1608"/>
                    </a:cubicBezTo>
                  </a:path>
                </a:pathLst>
              </a:custGeom>
              <a:grpFill/>
              <a:ln w="317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fa-IR">
                  <a:solidFill>
                    <a:srgbClr val="FFFFFF"/>
                  </a:solidFill>
                  <a:cs typeface="B Mitra" pitchFamily="2" charset="-78"/>
                </a:endParaRPr>
              </a:p>
            </p:txBody>
          </p:sp>
          <p:sp>
            <p:nvSpPr>
              <p:cNvPr id="33800" name="Freeform 6"/>
              <p:cNvSpPr>
                <a:spLocks/>
              </p:cNvSpPr>
              <p:nvPr/>
            </p:nvSpPr>
            <p:spPr bwMode="auto">
              <a:xfrm>
                <a:off x="192" y="2640"/>
                <a:ext cx="2480" cy="1056"/>
              </a:xfrm>
              <a:custGeom>
                <a:avLst/>
                <a:gdLst>
                  <a:gd name="T0" fmla="*/ 512 w 2480"/>
                  <a:gd name="T1" fmla="*/ 88 h 1056"/>
                  <a:gd name="T2" fmla="*/ 416 w 2480"/>
                  <a:gd name="T3" fmla="*/ 88 h 1056"/>
                  <a:gd name="T4" fmla="*/ 176 w 2480"/>
                  <a:gd name="T5" fmla="*/ 616 h 1056"/>
                  <a:gd name="T6" fmla="*/ 1472 w 2480"/>
                  <a:gd name="T7" fmla="*/ 1048 h 1056"/>
                  <a:gd name="T8" fmla="*/ 2336 w 2480"/>
                  <a:gd name="T9" fmla="*/ 664 h 1056"/>
                  <a:gd name="T10" fmla="*/ 2336 w 2480"/>
                  <a:gd name="T11" fmla="*/ 568 h 1056"/>
                  <a:gd name="T12" fmla="*/ 2000 w 2480"/>
                  <a:gd name="T13" fmla="*/ 184 h 1056"/>
                  <a:gd name="T14" fmla="*/ 1760 w 2480"/>
                  <a:gd name="T15" fmla="*/ 184 h 105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480"/>
                  <a:gd name="T25" fmla="*/ 0 h 1056"/>
                  <a:gd name="T26" fmla="*/ 2480 w 2480"/>
                  <a:gd name="T27" fmla="*/ 1056 h 105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480" h="1056">
                    <a:moveTo>
                      <a:pt x="512" y="88"/>
                    </a:moveTo>
                    <a:cubicBezTo>
                      <a:pt x="492" y="44"/>
                      <a:pt x="472" y="0"/>
                      <a:pt x="416" y="88"/>
                    </a:cubicBezTo>
                    <a:cubicBezTo>
                      <a:pt x="360" y="176"/>
                      <a:pt x="0" y="456"/>
                      <a:pt x="176" y="616"/>
                    </a:cubicBezTo>
                    <a:cubicBezTo>
                      <a:pt x="352" y="776"/>
                      <a:pt x="1112" y="1040"/>
                      <a:pt x="1472" y="1048"/>
                    </a:cubicBezTo>
                    <a:cubicBezTo>
                      <a:pt x="1832" y="1056"/>
                      <a:pt x="2192" y="744"/>
                      <a:pt x="2336" y="664"/>
                    </a:cubicBezTo>
                    <a:cubicBezTo>
                      <a:pt x="2480" y="584"/>
                      <a:pt x="2392" y="648"/>
                      <a:pt x="2336" y="568"/>
                    </a:cubicBezTo>
                    <a:cubicBezTo>
                      <a:pt x="2280" y="488"/>
                      <a:pt x="2096" y="248"/>
                      <a:pt x="2000" y="184"/>
                    </a:cubicBezTo>
                    <a:cubicBezTo>
                      <a:pt x="1904" y="120"/>
                      <a:pt x="1800" y="184"/>
                      <a:pt x="1760" y="184"/>
                    </a:cubicBezTo>
                  </a:path>
                </a:pathLst>
              </a:custGeom>
              <a:grpFill/>
              <a:ln w="317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fa-IR">
                  <a:solidFill>
                    <a:srgbClr val="FFFFFF"/>
                  </a:solidFill>
                  <a:cs typeface="B Mitra" pitchFamily="2" charset="-78"/>
                </a:endParaRPr>
              </a:p>
            </p:txBody>
          </p:sp>
          <p:sp>
            <p:nvSpPr>
              <p:cNvPr id="28681" name="Freeform 7"/>
              <p:cNvSpPr>
                <a:spLocks/>
              </p:cNvSpPr>
              <p:nvPr/>
            </p:nvSpPr>
            <p:spPr bwMode="auto">
              <a:xfrm>
                <a:off x="864" y="3024"/>
                <a:ext cx="1008" cy="288"/>
              </a:xfrm>
              <a:custGeom>
                <a:avLst/>
                <a:gdLst>
                  <a:gd name="T0" fmla="*/ 0 w 1008"/>
                  <a:gd name="T1" fmla="*/ 0 h 288"/>
                  <a:gd name="T2" fmla="*/ 144 w 1008"/>
                  <a:gd name="T3" fmla="*/ 192 h 288"/>
                  <a:gd name="T4" fmla="*/ 720 w 1008"/>
                  <a:gd name="T5" fmla="*/ 288 h 288"/>
                  <a:gd name="T6" fmla="*/ 1008 w 1008"/>
                  <a:gd name="T7" fmla="*/ 192 h 2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08"/>
                  <a:gd name="T13" fmla="*/ 0 h 288"/>
                  <a:gd name="T14" fmla="*/ 1008 w 1008"/>
                  <a:gd name="T15" fmla="*/ 288 h 2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08" h="288">
                    <a:moveTo>
                      <a:pt x="0" y="0"/>
                    </a:moveTo>
                    <a:cubicBezTo>
                      <a:pt x="12" y="72"/>
                      <a:pt x="24" y="144"/>
                      <a:pt x="144" y="192"/>
                    </a:cubicBezTo>
                    <a:cubicBezTo>
                      <a:pt x="264" y="240"/>
                      <a:pt x="576" y="288"/>
                      <a:pt x="720" y="288"/>
                    </a:cubicBezTo>
                    <a:cubicBezTo>
                      <a:pt x="864" y="288"/>
                      <a:pt x="936" y="240"/>
                      <a:pt x="1008" y="192"/>
                    </a:cubicBezTo>
                  </a:path>
                </a:pathLst>
              </a:custGeom>
              <a:grpFill/>
              <a:ln w="317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a-IR">
                  <a:solidFill>
                    <a:srgbClr val="FFFFFF"/>
                  </a:solidFill>
                  <a:cs typeface="B Mitra" pitchFamily="2" charset="-78"/>
                </a:endParaRPr>
              </a:p>
            </p:txBody>
          </p:sp>
        </p:grpSp>
        <p:sp>
          <p:nvSpPr>
            <p:cNvPr id="28678" name="Freeform 10"/>
            <p:cNvSpPr>
              <a:spLocks/>
            </p:cNvSpPr>
            <p:nvPr/>
          </p:nvSpPr>
          <p:spPr bwMode="auto">
            <a:xfrm>
              <a:off x="720" y="1776"/>
              <a:ext cx="1488" cy="616"/>
            </a:xfrm>
            <a:custGeom>
              <a:avLst/>
              <a:gdLst>
                <a:gd name="T0" fmla="*/ 0 w 1488"/>
                <a:gd name="T1" fmla="*/ 480 h 616"/>
                <a:gd name="T2" fmla="*/ 96 w 1488"/>
                <a:gd name="T3" fmla="*/ 576 h 616"/>
                <a:gd name="T4" fmla="*/ 528 w 1488"/>
                <a:gd name="T5" fmla="*/ 576 h 616"/>
                <a:gd name="T6" fmla="*/ 1248 w 1488"/>
                <a:gd name="T7" fmla="*/ 336 h 616"/>
                <a:gd name="T8" fmla="*/ 1488 w 1488"/>
                <a:gd name="T9" fmla="*/ 0 h 6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88"/>
                <a:gd name="T16" fmla="*/ 0 h 616"/>
                <a:gd name="T17" fmla="*/ 1488 w 1488"/>
                <a:gd name="T18" fmla="*/ 616 h 6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88" h="616">
                  <a:moveTo>
                    <a:pt x="0" y="480"/>
                  </a:moveTo>
                  <a:cubicBezTo>
                    <a:pt x="4" y="520"/>
                    <a:pt x="8" y="560"/>
                    <a:pt x="96" y="576"/>
                  </a:cubicBezTo>
                  <a:cubicBezTo>
                    <a:pt x="184" y="592"/>
                    <a:pt x="336" y="616"/>
                    <a:pt x="528" y="576"/>
                  </a:cubicBezTo>
                  <a:cubicBezTo>
                    <a:pt x="720" y="536"/>
                    <a:pt x="1088" y="432"/>
                    <a:pt x="1248" y="336"/>
                  </a:cubicBezTo>
                  <a:cubicBezTo>
                    <a:pt x="1408" y="240"/>
                    <a:pt x="1448" y="120"/>
                    <a:pt x="1488" y="0"/>
                  </a:cubicBezTo>
                </a:path>
              </a:pathLst>
            </a:custGeom>
            <a:grpFill/>
            <a:ln w="3175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a-IR">
                <a:solidFill>
                  <a:srgbClr val="FFFFFF"/>
                </a:solidFill>
                <a:cs typeface="B Mitra" pitchFamily="2" charset="-78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10" y="142852"/>
            <a:ext cx="7772400" cy="1143001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/>
          <a:lstStyle/>
          <a:p>
            <a:pPr algn="r" rtl="1">
              <a:defRPr/>
            </a:pPr>
            <a:r>
              <a:rPr lang="fa-IR" dirty="0" smtClean="0">
                <a:solidFill>
                  <a:schemeClr val="tx1"/>
                </a:solidFill>
                <a:cs typeface="B Mitra" pitchFamily="2" charset="-78"/>
              </a:rPr>
              <a:t>کلاه سياه</a:t>
            </a:r>
            <a:endParaRPr lang="en-GB" dirty="0" smtClean="0">
              <a:solidFill>
                <a:schemeClr val="tx1"/>
              </a:solidFill>
              <a:cs typeface="B Mitra" pitchFamily="2" charset="-78"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642911" y="1981200"/>
            <a:ext cx="7815290" cy="4114800"/>
          </a:xfrm>
        </p:spPr>
        <p:txBody>
          <a:bodyPr/>
          <a:lstStyle/>
          <a:p>
            <a:pPr algn="r" rtl="1"/>
            <a:r>
              <a:rPr lang="fa-IR" sz="2800" dirty="0" smtClean="0">
                <a:cs typeface="B Mitra" pitchFamily="2" charset="-78"/>
              </a:rPr>
              <a:t>کلاه احتياط</a:t>
            </a:r>
            <a:r>
              <a:rPr lang="en-GB" sz="2800" dirty="0" smtClean="0">
                <a:cs typeface="B Mitra" pitchFamily="2" charset="-78"/>
              </a:rPr>
              <a:t>.</a:t>
            </a:r>
          </a:p>
          <a:p>
            <a:pPr algn="r" rtl="1"/>
            <a:r>
              <a:rPr lang="fa-IR" sz="2800" dirty="0" smtClean="0">
                <a:cs typeface="B Mitra" pitchFamily="2" charset="-78"/>
              </a:rPr>
              <a:t>متوجه خطاها و نقطه ضعفهاست.</a:t>
            </a:r>
            <a:endParaRPr lang="en-GB" sz="2800" dirty="0" smtClean="0">
              <a:cs typeface="B Mitra" pitchFamily="2" charset="-78"/>
            </a:endParaRPr>
          </a:p>
          <a:p>
            <a:pPr algn="r" rtl="1"/>
            <a:r>
              <a:rPr lang="fa-IR" sz="2800" dirty="0" smtClean="0">
                <a:cs typeface="B Mitra" pitchFamily="2" charset="-78"/>
              </a:rPr>
              <a:t>چه خطرهائی يا مخاطراتی محتمل است؟</a:t>
            </a:r>
            <a:endParaRPr lang="en-GB" sz="2800" dirty="0" smtClean="0">
              <a:cs typeface="B Mitra" pitchFamily="2" charset="-78"/>
            </a:endParaRPr>
          </a:p>
          <a:p>
            <a:pPr algn="r" rtl="1"/>
            <a:r>
              <a:rPr lang="fa-IR" sz="2800" dirty="0" smtClean="0">
                <a:cs typeface="B Mitra" pitchFamily="2" charset="-78"/>
              </a:rPr>
              <a:t>مشکلات و سختيها را می شناسد</a:t>
            </a:r>
          </a:p>
          <a:p>
            <a:pPr algn="r" rtl="1"/>
            <a:endParaRPr lang="fa-IR" sz="2800" dirty="0">
              <a:cs typeface="B Mitra" pitchFamily="2" charset="-78"/>
            </a:endParaRPr>
          </a:p>
          <a:p>
            <a:pPr algn="r" rtl="1"/>
            <a:r>
              <a:rPr lang="fa-IR" sz="2800" dirty="0" smtClean="0">
                <a:cs typeface="B Mitra" pitchFamily="2" charset="-78"/>
              </a:rPr>
              <a:t>کلاه سیاه هرچند ابعاد منفی کار را می بیند اما یک نگاه منطقی است، نه احساسی.</a:t>
            </a:r>
          </a:p>
          <a:p>
            <a:pPr algn="r" rtl="1"/>
            <a:r>
              <a:rPr lang="fa-IR" sz="2800" dirty="0" smtClean="0">
                <a:cs typeface="B Mitra" pitchFamily="2" charset="-78"/>
              </a:rPr>
              <a:t>ابعاد احساسی (چه مثبت چه منفی) مربوط به کلاه قرمز است.</a:t>
            </a:r>
            <a:endParaRPr lang="en-GB" sz="2800" dirty="0" smtClean="0">
              <a:cs typeface="B Mitra" pitchFamily="2" charset="-78"/>
            </a:endParaRPr>
          </a:p>
          <a:p>
            <a:pPr algn="r" rtl="1"/>
            <a:endParaRPr lang="en-GB" sz="2800" dirty="0" smtClean="0">
              <a:cs typeface="B Mitra" pitchFamily="2" charset="-78"/>
            </a:endParaRPr>
          </a:p>
          <a:p>
            <a:pPr algn="r" rtl="1"/>
            <a:endParaRPr lang="en-GB" sz="2800" dirty="0" smtClean="0">
              <a:cs typeface="B Mitra" pitchFamily="2" charset="-78"/>
            </a:endParaRPr>
          </a:p>
          <a:p>
            <a:pPr algn="r" rtl="1"/>
            <a:endParaRPr lang="en-GB" sz="2800" dirty="0" smtClean="0">
              <a:cs typeface="B Mitra" pitchFamily="2" charset="-78"/>
            </a:endParaRPr>
          </a:p>
          <a:p>
            <a:pPr algn="r" rtl="1"/>
            <a:endParaRPr lang="en-GB" sz="2800" dirty="0" smtClean="0">
              <a:cs typeface="B Mitr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97305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0" fill="hold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969296"/>
          </a:xfrm>
          <a:solidFill>
            <a:schemeClr val="bg1"/>
          </a:solidFill>
        </p:spPr>
        <p:txBody>
          <a:bodyPr/>
          <a:lstStyle/>
          <a:p>
            <a:r>
              <a:rPr lang="fa-IR" dirty="0" smtClean="0">
                <a:solidFill>
                  <a:schemeClr val="tx1"/>
                </a:solidFill>
              </a:rPr>
              <a:t>کلاه سیاه </a:t>
            </a:r>
            <a:r>
              <a:rPr lang="fa-IR" sz="3200" dirty="0" smtClean="0">
                <a:solidFill>
                  <a:schemeClr val="tx1"/>
                </a:solidFill>
              </a:rPr>
              <a:t>(روند بحث)</a:t>
            </a:r>
            <a:endParaRPr lang="fa-I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9062" indent="0">
              <a:buNone/>
            </a:pPr>
            <a:r>
              <a:rPr lang="fa-IR" dirty="0" smtClean="0"/>
              <a:t>خیلی وقت ها روند بحث دچار مشکلاتی است که می توان با این کلاه، مانع از تاثیرگذاری آنها بر نتیجه شد.</a:t>
            </a:r>
          </a:p>
          <a:p>
            <a:pPr marL="119062" indent="0">
              <a:buNone/>
            </a:pPr>
            <a:r>
              <a:rPr lang="fa-IR" dirty="0" smtClean="0"/>
              <a:t>موارد محل بحث:</a:t>
            </a:r>
          </a:p>
          <a:p>
            <a:r>
              <a:rPr lang="fa-IR" dirty="0" smtClean="0"/>
              <a:t>آیا فرضیات ما محکم و اثبات شده است؟</a:t>
            </a:r>
          </a:p>
          <a:p>
            <a:r>
              <a:rPr lang="fa-IR" dirty="0" smtClean="0"/>
              <a:t>آیا از چنین فرضی می توان به چنین نتیجه ای رسید؟</a:t>
            </a:r>
          </a:p>
          <a:p>
            <a:r>
              <a:rPr lang="fa-IR" dirty="0" smtClean="0"/>
              <a:t>آیا احتمال دارد فرضیات ما به نتایج دیگری هم برسد؟</a:t>
            </a:r>
          </a:p>
          <a:p>
            <a:endParaRPr lang="fa-IR" dirty="0"/>
          </a:p>
          <a:p>
            <a:r>
              <a:rPr lang="fa-IR" dirty="0" smtClean="0"/>
              <a:t>مثال:</a:t>
            </a:r>
          </a:p>
          <a:p>
            <a:pPr marL="119062" indent="0">
              <a:buNone/>
            </a:pPr>
            <a:r>
              <a:rPr lang="fa-IR" dirty="0" smtClean="0"/>
              <a:t>ارتباط تعداد ماشین لباسشویی و آمار طلاق</a:t>
            </a:r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DCD77C-200B-4F1D-8D04-2CDCDB447EFD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88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041304"/>
          </a:xfrm>
          <a:solidFill>
            <a:schemeClr val="bg1"/>
          </a:solidFill>
        </p:spPr>
        <p:txBody>
          <a:bodyPr/>
          <a:lstStyle/>
          <a:p>
            <a:r>
              <a:rPr lang="fa-IR" dirty="0" smtClean="0">
                <a:solidFill>
                  <a:schemeClr val="tx1"/>
                </a:solidFill>
              </a:rPr>
              <a:t>کلاه سیاه </a:t>
            </a:r>
            <a:r>
              <a:rPr lang="fa-IR" sz="3200" dirty="0" smtClean="0">
                <a:solidFill>
                  <a:schemeClr val="tx1"/>
                </a:solidFill>
              </a:rPr>
              <a:t>(موضوع بحث)</a:t>
            </a:r>
            <a:endParaRPr lang="fa-I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9062" indent="0">
              <a:buNone/>
            </a:pPr>
            <a:r>
              <a:rPr lang="fa-IR" dirty="0" smtClean="0"/>
              <a:t>ارائه اطلاعات توسط کلاه سفید انجام می شود اما بررسی و تحقیق در مورد اطلاعات، کار کلاه سیاه است.</a:t>
            </a:r>
          </a:p>
          <a:p>
            <a:pPr marL="119062" indent="0">
              <a:buNone/>
            </a:pPr>
            <a:r>
              <a:rPr lang="fa-IR" dirty="0" smtClean="0"/>
              <a:t>بسیاری مواقع، خطاهایی در گزارش ها وجود دارد یا این اطلاعات، برای موضوع بحث، کارآیی ندارند.</a:t>
            </a:r>
          </a:p>
          <a:p>
            <a:pPr marL="119062" indent="0">
              <a:buNone/>
            </a:pPr>
            <a:endParaRPr lang="fa-IR" dirty="0"/>
          </a:p>
          <a:p>
            <a:pPr marL="119062" indent="0">
              <a:buNone/>
            </a:pPr>
            <a:r>
              <a:rPr lang="fa-IR" dirty="0" smtClean="0"/>
              <a:t>این نقش عموما با «سوالات منفی» انجام می شود.</a:t>
            </a:r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DCD77C-200B-4F1D-8D04-2CDCDB447EFD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923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041304"/>
          </a:xfrm>
          <a:solidFill>
            <a:schemeClr val="bg1"/>
          </a:solidFill>
        </p:spPr>
        <p:txBody>
          <a:bodyPr/>
          <a:lstStyle/>
          <a:p>
            <a:r>
              <a:rPr lang="fa-IR" dirty="0" smtClean="0">
                <a:solidFill>
                  <a:schemeClr val="tx1"/>
                </a:solidFill>
              </a:rPr>
              <a:t>کلاه سیاه </a:t>
            </a:r>
            <a:r>
              <a:rPr lang="fa-IR" sz="3200" dirty="0" smtClean="0">
                <a:solidFill>
                  <a:schemeClr val="tx1"/>
                </a:solidFill>
              </a:rPr>
              <a:t>(ملاحظات کاربردی)</a:t>
            </a:r>
            <a:endParaRPr lang="fa-I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119062" indent="0">
              <a:buNone/>
            </a:pPr>
            <a:r>
              <a:rPr lang="fa-IR" dirty="0" smtClean="0"/>
              <a:t>خراب کردن همیشه راحت تر از درست کردن است.</a:t>
            </a:r>
          </a:p>
          <a:p>
            <a:pPr marL="119062" indent="0">
              <a:buNone/>
            </a:pPr>
            <a:r>
              <a:rPr lang="fa-IR" dirty="0" smtClean="0"/>
              <a:t>اثبات خطای دیگران، خیلی زودبازده است و ایجاد رضایت می کند.</a:t>
            </a:r>
          </a:p>
          <a:p>
            <a:pPr marL="119062" indent="0">
              <a:buNone/>
            </a:pPr>
            <a:endParaRPr lang="fa-IR" dirty="0"/>
          </a:p>
          <a:p>
            <a:pPr marL="119062" indent="0">
              <a:buNone/>
            </a:pPr>
            <a:r>
              <a:rPr lang="fa-IR" dirty="0" smtClean="0"/>
              <a:t>بسیاری از انتقادها مستقل از محتوای طرح هستند، و با عناوینی همچون «خیلی پیچیده» یا «خیلی ساده» یک طرح را زیر سوال می برند.</a:t>
            </a:r>
          </a:p>
          <a:p>
            <a:pPr marL="119062" indent="0">
              <a:buNone/>
            </a:pPr>
            <a:endParaRPr lang="fa-IR" dirty="0"/>
          </a:p>
          <a:p>
            <a:pPr marL="119062" indent="0">
              <a:buNone/>
            </a:pPr>
            <a:r>
              <a:rPr lang="fa-IR" dirty="0" smtClean="0"/>
              <a:t>خیلی از این نوع تفکرات انتقادی باید در قالب کلاه قرمز بیان شوند.</a:t>
            </a:r>
          </a:p>
          <a:p>
            <a:pPr marL="119062" indent="0">
              <a:buNone/>
            </a:pPr>
            <a:r>
              <a:rPr lang="fa-IR" dirty="0" smtClean="0"/>
              <a:t>مثلا ، به جای اینکه بگوییم این طرح خوبی است اما خیلی پیچیده است</a:t>
            </a:r>
          </a:p>
          <a:p>
            <a:pPr marL="119062" indent="0">
              <a:buNone/>
            </a:pPr>
            <a:r>
              <a:rPr lang="fa-IR" dirty="0" smtClean="0"/>
              <a:t>بهتر است بگوییم من از این طرح پیشنهادی خوشم نمی آید.</a:t>
            </a:r>
          </a:p>
          <a:p>
            <a:pPr marL="119062" indent="0">
              <a:buNone/>
            </a:pPr>
            <a:endParaRPr lang="fa-IR" dirty="0"/>
          </a:p>
          <a:p>
            <a:pPr marL="119062" indent="0">
              <a:buNone/>
            </a:pPr>
            <a:r>
              <a:rPr lang="fa-IR" dirty="0" smtClean="0"/>
              <a:t>در نقدهایی که وابسته به یک «احتمال» هستند، مادام که «میزان محتمل بودن» روشن نیست، می توان نقد را نادیده گرفت.</a:t>
            </a:r>
          </a:p>
          <a:p>
            <a:pPr marL="119062" indent="0">
              <a:buNone/>
            </a:pPr>
            <a:endParaRPr lang="fa-IR" dirty="0"/>
          </a:p>
          <a:p>
            <a:pPr marL="119062" indent="0">
              <a:buNone/>
            </a:pPr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DCD77C-200B-4F1D-8D04-2CDCDB447EFD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491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008112"/>
          </a:xfrm>
          <a:solidFill>
            <a:schemeClr val="bg1"/>
          </a:solidFill>
        </p:spPr>
        <p:txBody>
          <a:bodyPr/>
          <a:lstStyle/>
          <a:p>
            <a:r>
              <a:rPr lang="fa-IR" dirty="0" smtClean="0">
                <a:solidFill>
                  <a:schemeClr val="tx1"/>
                </a:solidFill>
              </a:rPr>
              <a:t>کلاه سياه </a:t>
            </a:r>
            <a:r>
              <a:rPr lang="fa-IR" sz="3600" dirty="0">
                <a:solidFill>
                  <a:schemeClr val="tx1"/>
                </a:solidFill>
              </a:rPr>
              <a:t>(ملاحظات کاربردی)</a:t>
            </a:r>
            <a:endParaRPr lang="fa-IR" sz="3600" dirty="0" smtClean="0">
              <a:solidFill>
                <a:schemeClr val="tx1"/>
              </a:solidFill>
            </a:endParaRPr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/>
              <a:t>جنبه های مثبت یک ایده، همیشه عیان نیست و کشف آنها نیاز به تلاش و قدرت تصور و درک دارد. </a:t>
            </a:r>
            <a:endParaRPr lang="fa-IR" dirty="0" smtClean="0"/>
          </a:p>
          <a:p>
            <a:endParaRPr lang="fa-IR" dirty="0"/>
          </a:p>
          <a:p>
            <a:r>
              <a:rPr lang="fa-IR" dirty="0" smtClean="0"/>
              <a:t>لزوم تقدم نگاه مثبت بر منفی</a:t>
            </a:r>
          </a:p>
          <a:p>
            <a:endParaRPr lang="fa-IR" dirty="0"/>
          </a:p>
          <a:p>
            <a:r>
              <a:rPr lang="fa-IR" dirty="0" smtClean="0"/>
              <a:t>یکی از کاربردهای کلاه سیاه، «بهبود» طرح هاست.</a:t>
            </a:r>
          </a:p>
          <a:p>
            <a:endParaRPr lang="fa-IR" dirty="0"/>
          </a:p>
          <a:p>
            <a:r>
              <a:rPr lang="fa-IR" dirty="0" smtClean="0"/>
              <a:t>کلاه سیاه در پی حل مشکلات نیست، بلکه وجود آنها را گوشزد می کند.</a:t>
            </a:r>
          </a:p>
          <a:p>
            <a:endParaRPr lang="fa-IR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041304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fa-IR" dirty="0" smtClean="0">
                <a:solidFill>
                  <a:schemeClr val="tx1"/>
                </a:solidFill>
              </a:rPr>
              <a:t>خلاصه</a:t>
            </a:r>
          </a:p>
        </p:txBody>
      </p:sp>
      <p:sp>
        <p:nvSpPr>
          <p:cNvPr id="450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Calibri" pitchFamily="34" charset="0"/>
              <a:buAutoNum type="arabicPeriod"/>
            </a:pPr>
            <a:r>
              <a:rPr lang="fa-IR" dirty="0" smtClean="0"/>
              <a:t>به موارد نادرست، اشتباهات ، و خطاها اشاره دارد</a:t>
            </a:r>
          </a:p>
          <a:p>
            <a:pPr marL="514350" indent="-514350">
              <a:buFont typeface="Calibri" pitchFamily="34" charset="0"/>
              <a:buAutoNum type="arabicPeriod"/>
            </a:pPr>
            <a:r>
              <a:rPr lang="fa-IR" dirty="0" smtClean="0"/>
              <a:t>کلاه سياه در پی مجادله نيست</a:t>
            </a:r>
          </a:p>
          <a:p>
            <a:pPr marL="514350" indent="-514350">
              <a:buFont typeface="Calibri" pitchFamily="34" charset="0"/>
              <a:buAutoNum type="arabicPeriod"/>
            </a:pPr>
            <a:r>
              <a:rPr lang="fa-IR" dirty="0" smtClean="0"/>
              <a:t>خطاهائی که در روند تفکر</a:t>
            </a:r>
            <a:r>
              <a:rPr lang="en-US" dirty="0" smtClean="0"/>
              <a:t> </a:t>
            </a:r>
            <a:r>
              <a:rPr lang="fa-IR" dirty="0" smtClean="0"/>
              <a:t>يا گفت و گو هستند را می بيند</a:t>
            </a:r>
          </a:p>
          <a:p>
            <a:pPr marL="514350" indent="-514350">
              <a:buFont typeface="Calibri" pitchFamily="34" charset="0"/>
              <a:buAutoNum type="arabicPeriod"/>
            </a:pPr>
            <a:r>
              <a:rPr lang="fa-IR" dirty="0" smtClean="0"/>
              <a:t>سوالات منفی می پرسد</a:t>
            </a:r>
          </a:p>
          <a:p>
            <a:pPr marL="514350" indent="-514350">
              <a:buFont typeface="Calibri" pitchFamily="34" charset="0"/>
              <a:buAutoNum type="arabicPeriod"/>
            </a:pPr>
            <a:r>
              <a:rPr lang="fa-IR" dirty="0" smtClean="0"/>
              <a:t>برای طرح احساسات منفی نبايد استفاده شود</a:t>
            </a:r>
          </a:p>
          <a:p>
            <a:pPr marL="514350" indent="-514350">
              <a:buFont typeface="Calibri" pitchFamily="34" charset="0"/>
              <a:buAutoNum type="arabicPeriod"/>
            </a:pPr>
            <a:r>
              <a:rPr lang="fa-IR" dirty="0" smtClean="0"/>
              <a:t>در برخورد با نظرات نو بايد قبل از کلاه سياه از کلاه زرد استفاده شود.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9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041304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fa-IR" dirty="0" smtClean="0">
                <a:solidFill>
                  <a:schemeClr val="tx1"/>
                </a:solidFill>
              </a:rPr>
              <a:t>تمرین کلاه سیاه</a:t>
            </a:r>
          </a:p>
        </p:txBody>
      </p:sp>
      <p:sp>
        <p:nvSpPr>
          <p:cNvPr id="450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a-IR" sz="3600" dirty="0" smtClean="0"/>
              <a:t>برای پیشنهادهای قبل، چند جمله با کلاه منفی بنویسید.</a:t>
            </a:r>
          </a:p>
          <a:p>
            <a:pPr marL="0" indent="0">
              <a:buNone/>
            </a:pPr>
            <a:endParaRPr lang="fa-IR" sz="3600" dirty="0" smtClean="0"/>
          </a:p>
          <a:p>
            <a:pPr marL="0" indent="0">
              <a:buNone/>
            </a:pPr>
            <a:r>
              <a:rPr lang="fa-IR" sz="3600" dirty="0" smtClean="0"/>
              <a:t>----------------</a:t>
            </a:r>
          </a:p>
          <a:p>
            <a:pPr marL="0" indent="0">
              <a:buNone/>
            </a:pPr>
            <a:r>
              <a:rPr lang="fa-IR" sz="3600" dirty="0" smtClean="0"/>
              <a:t>----------------</a:t>
            </a:r>
          </a:p>
          <a:p>
            <a:pPr marL="0" indent="0">
              <a:buNone/>
            </a:pPr>
            <a:r>
              <a:rPr lang="fa-IR" sz="3600" dirty="0" smtClean="0"/>
              <a:t>----------------</a:t>
            </a:r>
          </a:p>
        </p:txBody>
      </p:sp>
    </p:spTree>
    <p:extLst>
      <p:ext uri="{BB962C8B-B14F-4D97-AF65-F5344CB8AC3E}">
        <p14:creationId xmlns:p14="http://schemas.microsoft.com/office/powerpoint/2010/main" val="2371045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9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2339752" y="2526432"/>
            <a:ext cx="4104456" cy="3024336"/>
            <a:chOff x="-1344" y="1344"/>
            <a:chExt cx="2480" cy="2064"/>
          </a:xfrm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-1344" y="1344"/>
              <a:ext cx="2480" cy="2064"/>
              <a:chOff x="192" y="1632"/>
              <a:chExt cx="2480" cy="2064"/>
            </a:xfrm>
          </p:grpSpPr>
          <p:sp>
            <p:nvSpPr>
              <p:cNvPr id="35853" name="Freeform 5"/>
              <p:cNvSpPr>
                <a:spLocks/>
              </p:cNvSpPr>
              <p:nvPr/>
            </p:nvSpPr>
            <p:spPr bwMode="auto">
              <a:xfrm>
                <a:off x="528" y="1632"/>
                <a:ext cx="1632" cy="1608"/>
              </a:xfrm>
              <a:custGeom>
                <a:avLst/>
                <a:gdLst>
                  <a:gd name="T0" fmla="*/ 344 w 1632"/>
                  <a:gd name="T1" fmla="*/ 1368 h 1608"/>
                  <a:gd name="T2" fmla="*/ 104 w 1632"/>
                  <a:gd name="T3" fmla="*/ 600 h 1608"/>
                  <a:gd name="T4" fmla="*/ 968 w 1632"/>
                  <a:gd name="T5" fmla="*/ 72 h 1608"/>
                  <a:gd name="T6" fmla="*/ 1544 w 1632"/>
                  <a:gd name="T7" fmla="*/ 168 h 1608"/>
                  <a:gd name="T8" fmla="*/ 1496 w 1632"/>
                  <a:gd name="T9" fmla="*/ 1032 h 1608"/>
                  <a:gd name="T10" fmla="*/ 1352 w 1632"/>
                  <a:gd name="T11" fmla="*/ 1608 h 160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632"/>
                  <a:gd name="T19" fmla="*/ 0 h 1608"/>
                  <a:gd name="T20" fmla="*/ 1632 w 1632"/>
                  <a:gd name="T21" fmla="*/ 1608 h 160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632" h="1608">
                    <a:moveTo>
                      <a:pt x="344" y="1368"/>
                    </a:moveTo>
                    <a:cubicBezTo>
                      <a:pt x="172" y="1092"/>
                      <a:pt x="0" y="816"/>
                      <a:pt x="104" y="600"/>
                    </a:cubicBezTo>
                    <a:cubicBezTo>
                      <a:pt x="208" y="384"/>
                      <a:pt x="728" y="144"/>
                      <a:pt x="968" y="72"/>
                    </a:cubicBezTo>
                    <a:cubicBezTo>
                      <a:pt x="1208" y="0"/>
                      <a:pt x="1456" y="8"/>
                      <a:pt x="1544" y="168"/>
                    </a:cubicBezTo>
                    <a:cubicBezTo>
                      <a:pt x="1632" y="328"/>
                      <a:pt x="1528" y="792"/>
                      <a:pt x="1496" y="1032"/>
                    </a:cubicBezTo>
                    <a:cubicBezTo>
                      <a:pt x="1464" y="1272"/>
                      <a:pt x="1376" y="1504"/>
                      <a:pt x="1352" y="1608"/>
                    </a:cubicBezTo>
                  </a:path>
                </a:pathLst>
              </a:custGeom>
              <a:solidFill>
                <a:srgbClr val="FFFF00"/>
              </a:solidFill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a-IR">
                  <a:solidFill>
                    <a:srgbClr val="FFFFFF"/>
                  </a:solidFill>
                  <a:cs typeface="B Mitra" pitchFamily="2" charset="-78"/>
                </a:endParaRPr>
              </a:p>
            </p:txBody>
          </p:sp>
          <p:sp>
            <p:nvSpPr>
              <p:cNvPr id="35854" name="Freeform 6"/>
              <p:cNvSpPr>
                <a:spLocks/>
              </p:cNvSpPr>
              <p:nvPr/>
            </p:nvSpPr>
            <p:spPr bwMode="auto">
              <a:xfrm>
                <a:off x="192" y="2640"/>
                <a:ext cx="2480" cy="1056"/>
              </a:xfrm>
              <a:custGeom>
                <a:avLst/>
                <a:gdLst>
                  <a:gd name="T0" fmla="*/ 512 w 2480"/>
                  <a:gd name="T1" fmla="*/ 88 h 1056"/>
                  <a:gd name="T2" fmla="*/ 416 w 2480"/>
                  <a:gd name="T3" fmla="*/ 88 h 1056"/>
                  <a:gd name="T4" fmla="*/ 176 w 2480"/>
                  <a:gd name="T5" fmla="*/ 616 h 1056"/>
                  <a:gd name="T6" fmla="*/ 1472 w 2480"/>
                  <a:gd name="T7" fmla="*/ 1048 h 1056"/>
                  <a:gd name="T8" fmla="*/ 2336 w 2480"/>
                  <a:gd name="T9" fmla="*/ 664 h 1056"/>
                  <a:gd name="T10" fmla="*/ 2336 w 2480"/>
                  <a:gd name="T11" fmla="*/ 568 h 1056"/>
                  <a:gd name="T12" fmla="*/ 2000 w 2480"/>
                  <a:gd name="T13" fmla="*/ 184 h 1056"/>
                  <a:gd name="T14" fmla="*/ 1760 w 2480"/>
                  <a:gd name="T15" fmla="*/ 184 h 105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480"/>
                  <a:gd name="T25" fmla="*/ 0 h 1056"/>
                  <a:gd name="T26" fmla="*/ 2480 w 2480"/>
                  <a:gd name="T27" fmla="*/ 1056 h 105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480" h="1056">
                    <a:moveTo>
                      <a:pt x="512" y="88"/>
                    </a:moveTo>
                    <a:cubicBezTo>
                      <a:pt x="492" y="44"/>
                      <a:pt x="472" y="0"/>
                      <a:pt x="416" y="88"/>
                    </a:cubicBezTo>
                    <a:cubicBezTo>
                      <a:pt x="360" y="176"/>
                      <a:pt x="0" y="456"/>
                      <a:pt x="176" y="616"/>
                    </a:cubicBezTo>
                    <a:cubicBezTo>
                      <a:pt x="352" y="776"/>
                      <a:pt x="1112" y="1040"/>
                      <a:pt x="1472" y="1048"/>
                    </a:cubicBezTo>
                    <a:cubicBezTo>
                      <a:pt x="1832" y="1056"/>
                      <a:pt x="2192" y="744"/>
                      <a:pt x="2336" y="664"/>
                    </a:cubicBezTo>
                    <a:cubicBezTo>
                      <a:pt x="2480" y="584"/>
                      <a:pt x="2392" y="648"/>
                      <a:pt x="2336" y="568"/>
                    </a:cubicBezTo>
                    <a:cubicBezTo>
                      <a:pt x="2280" y="488"/>
                      <a:pt x="2096" y="248"/>
                      <a:pt x="2000" y="184"/>
                    </a:cubicBezTo>
                    <a:cubicBezTo>
                      <a:pt x="1904" y="120"/>
                      <a:pt x="1800" y="184"/>
                      <a:pt x="1760" y="184"/>
                    </a:cubicBezTo>
                  </a:path>
                </a:pathLst>
              </a:custGeom>
              <a:solidFill>
                <a:srgbClr val="FFFF00"/>
              </a:solidFill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a-IR">
                  <a:solidFill>
                    <a:srgbClr val="FFFFFF"/>
                  </a:solidFill>
                  <a:cs typeface="B Mitra" pitchFamily="2" charset="-78"/>
                </a:endParaRPr>
              </a:p>
            </p:txBody>
          </p:sp>
          <p:sp>
            <p:nvSpPr>
              <p:cNvPr id="35855" name="Freeform 7"/>
              <p:cNvSpPr>
                <a:spLocks/>
              </p:cNvSpPr>
              <p:nvPr/>
            </p:nvSpPr>
            <p:spPr bwMode="auto">
              <a:xfrm>
                <a:off x="864" y="3024"/>
                <a:ext cx="1008" cy="288"/>
              </a:xfrm>
              <a:custGeom>
                <a:avLst/>
                <a:gdLst>
                  <a:gd name="T0" fmla="*/ 0 w 1008"/>
                  <a:gd name="T1" fmla="*/ 0 h 288"/>
                  <a:gd name="T2" fmla="*/ 144 w 1008"/>
                  <a:gd name="T3" fmla="*/ 192 h 288"/>
                  <a:gd name="T4" fmla="*/ 720 w 1008"/>
                  <a:gd name="T5" fmla="*/ 288 h 288"/>
                  <a:gd name="T6" fmla="*/ 1008 w 1008"/>
                  <a:gd name="T7" fmla="*/ 192 h 2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08"/>
                  <a:gd name="T13" fmla="*/ 0 h 288"/>
                  <a:gd name="T14" fmla="*/ 1008 w 1008"/>
                  <a:gd name="T15" fmla="*/ 288 h 2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08" h="288">
                    <a:moveTo>
                      <a:pt x="0" y="0"/>
                    </a:moveTo>
                    <a:cubicBezTo>
                      <a:pt x="12" y="72"/>
                      <a:pt x="24" y="144"/>
                      <a:pt x="144" y="192"/>
                    </a:cubicBezTo>
                    <a:cubicBezTo>
                      <a:pt x="264" y="240"/>
                      <a:pt x="576" y="288"/>
                      <a:pt x="720" y="288"/>
                    </a:cubicBezTo>
                    <a:cubicBezTo>
                      <a:pt x="864" y="288"/>
                      <a:pt x="936" y="240"/>
                      <a:pt x="1008" y="192"/>
                    </a:cubicBezTo>
                  </a:path>
                </a:pathLst>
              </a:custGeom>
              <a:solidFill>
                <a:srgbClr val="FFFF00"/>
              </a:solidFill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a-IR">
                  <a:solidFill>
                    <a:srgbClr val="FFFFFF"/>
                  </a:solidFill>
                  <a:cs typeface="B Mitra" pitchFamily="2" charset="-78"/>
                </a:endParaRPr>
              </a:p>
            </p:txBody>
          </p:sp>
        </p:grpSp>
        <p:sp>
          <p:nvSpPr>
            <p:cNvPr id="35852" name="Freeform 17"/>
            <p:cNvSpPr>
              <a:spLocks/>
            </p:cNvSpPr>
            <p:nvPr/>
          </p:nvSpPr>
          <p:spPr bwMode="auto">
            <a:xfrm>
              <a:off x="-864" y="1824"/>
              <a:ext cx="1440" cy="480"/>
            </a:xfrm>
            <a:custGeom>
              <a:avLst/>
              <a:gdLst>
                <a:gd name="T0" fmla="*/ 0 w 1440"/>
                <a:gd name="T1" fmla="*/ 432 h 480"/>
                <a:gd name="T2" fmla="*/ 96 w 1440"/>
                <a:gd name="T3" fmla="*/ 480 h 480"/>
                <a:gd name="T4" fmla="*/ 288 w 1440"/>
                <a:gd name="T5" fmla="*/ 240 h 480"/>
                <a:gd name="T6" fmla="*/ 384 w 1440"/>
                <a:gd name="T7" fmla="*/ 288 h 480"/>
                <a:gd name="T8" fmla="*/ 576 w 1440"/>
                <a:gd name="T9" fmla="*/ 96 h 480"/>
                <a:gd name="T10" fmla="*/ 816 w 1440"/>
                <a:gd name="T11" fmla="*/ 240 h 480"/>
                <a:gd name="T12" fmla="*/ 912 w 1440"/>
                <a:gd name="T13" fmla="*/ 0 h 480"/>
                <a:gd name="T14" fmla="*/ 1248 w 1440"/>
                <a:gd name="T15" fmla="*/ 240 h 480"/>
                <a:gd name="T16" fmla="*/ 1344 w 1440"/>
                <a:gd name="T17" fmla="*/ 0 h 480"/>
                <a:gd name="T18" fmla="*/ 1440 w 1440"/>
                <a:gd name="T19" fmla="*/ 0 h 48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440"/>
                <a:gd name="T31" fmla="*/ 0 h 480"/>
                <a:gd name="T32" fmla="*/ 1440 w 1440"/>
                <a:gd name="T33" fmla="*/ 480 h 48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440" h="480">
                  <a:moveTo>
                    <a:pt x="0" y="432"/>
                  </a:moveTo>
                  <a:lnTo>
                    <a:pt x="96" y="480"/>
                  </a:lnTo>
                  <a:lnTo>
                    <a:pt x="288" y="240"/>
                  </a:lnTo>
                  <a:lnTo>
                    <a:pt x="384" y="288"/>
                  </a:lnTo>
                  <a:lnTo>
                    <a:pt x="576" y="96"/>
                  </a:lnTo>
                  <a:lnTo>
                    <a:pt x="816" y="240"/>
                  </a:lnTo>
                  <a:lnTo>
                    <a:pt x="912" y="0"/>
                  </a:lnTo>
                  <a:lnTo>
                    <a:pt x="1248" y="240"/>
                  </a:lnTo>
                  <a:lnTo>
                    <a:pt x="1344" y="0"/>
                  </a:lnTo>
                  <a:lnTo>
                    <a:pt x="1440" y="0"/>
                  </a:lnTo>
                </a:path>
              </a:pathLst>
            </a:custGeom>
            <a:solidFill>
              <a:srgbClr val="FFFF00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a-IR">
                <a:solidFill>
                  <a:srgbClr val="FFFFFF"/>
                </a:solidFill>
                <a:cs typeface="B Mitra" pitchFamily="2" charset="-78"/>
              </a:endParaRPr>
            </a:p>
          </p:txBody>
        </p:sp>
      </p:grpSp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>
          <a:xfrm>
            <a:off x="928662" y="214290"/>
            <a:ext cx="7772400" cy="1143000"/>
          </a:xfrm>
          <a:noFill/>
          <a:ln>
            <a:solidFill>
              <a:schemeClr val="tx1"/>
            </a:solidFill>
          </a:ln>
        </p:spPr>
        <p:txBody>
          <a:bodyPr/>
          <a:lstStyle/>
          <a:p>
            <a:pPr algn="ctr" rtl="1"/>
            <a:r>
              <a:rPr lang="fa-IR" dirty="0" smtClean="0">
                <a:cs typeface="B Mitra" pitchFamily="2" charset="-78"/>
              </a:rPr>
              <a:t>کلاه زرد</a:t>
            </a:r>
            <a:endParaRPr lang="en-GB" dirty="0" smtClean="0">
              <a:cs typeface="B Mitra" pitchFamily="2" charset="-78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dirty="0" smtClean="0"/>
              <a:t>نقاط قوت فکر کردن شما چیست؟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sz="4400" dirty="0" smtClean="0"/>
              <a:t>قوت در حل مسئله</a:t>
            </a:r>
          </a:p>
          <a:p>
            <a:r>
              <a:rPr lang="fa-IR" sz="4400" dirty="0" smtClean="0"/>
              <a:t>قوت در کار تیمی</a:t>
            </a:r>
          </a:p>
          <a:p>
            <a:r>
              <a:rPr lang="fa-IR" sz="4400" dirty="0" smtClean="0"/>
              <a:t>قوت در برداشت های حسی</a:t>
            </a:r>
          </a:p>
          <a:p>
            <a:r>
              <a:rPr lang="fa-IR" sz="4400" dirty="0" smtClean="0"/>
              <a:t>قوت در ارائه روش های جدید</a:t>
            </a:r>
          </a:p>
          <a:p>
            <a:r>
              <a:rPr lang="fa-IR" sz="4400" dirty="0" smtClean="0"/>
              <a:t>... </a:t>
            </a:r>
          </a:p>
          <a:p>
            <a:endParaRPr lang="fa-IR" sz="4400" dirty="0" smtClean="0"/>
          </a:p>
          <a:p>
            <a:endParaRPr lang="fa-IR" sz="4400" dirty="0" smtClean="0"/>
          </a:p>
          <a:p>
            <a:endParaRPr lang="fa-IR" sz="4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DCD77C-200B-4F1D-8D04-2CDCDB447EFD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015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>
          <a:xfrm>
            <a:off x="928662" y="214290"/>
            <a:ext cx="7772400" cy="1143000"/>
          </a:xfrm>
          <a:noFill/>
          <a:ln>
            <a:solidFill>
              <a:schemeClr val="tx1"/>
            </a:solidFill>
          </a:ln>
        </p:spPr>
        <p:txBody>
          <a:bodyPr/>
          <a:lstStyle/>
          <a:p>
            <a:pPr algn="r" rtl="1"/>
            <a:r>
              <a:rPr lang="fa-IR" smtClean="0">
                <a:cs typeface="B Mitra" pitchFamily="2" charset="-78"/>
              </a:rPr>
              <a:t>کلاه زرد</a:t>
            </a:r>
            <a:endParaRPr lang="en-GB" smtClean="0">
              <a:cs typeface="B Mitra" pitchFamily="2" charset="-78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2123728" y="2071678"/>
            <a:ext cx="6877428" cy="4114800"/>
          </a:xfrm>
        </p:spPr>
        <p:txBody>
          <a:bodyPr/>
          <a:lstStyle/>
          <a:p>
            <a:pPr algn="r" rtl="1"/>
            <a:r>
              <a:rPr lang="fa-IR" sz="2800" dirty="0" smtClean="0">
                <a:cs typeface="B Mitra" pitchFamily="2" charset="-78"/>
              </a:rPr>
              <a:t>مثبت و سازنده</a:t>
            </a:r>
          </a:p>
          <a:p>
            <a:pPr algn="r" rtl="1"/>
            <a:endParaRPr lang="fa-IR" sz="2800" dirty="0">
              <a:cs typeface="B Mitra" pitchFamily="2" charset="-78"/>
            </a:endParaRPr>
          </a:p>
          <a:p>
            <a:pPr algn="r" rtl="1"/>
            <a:r>
              <a:rPr lang="fa-IR" sz="2800" dirty="0" smtClean="0">
                <a:cs typeface="B Mitra" pitchFamily="2" charset="-78"/>
              </a:rPr>
              <a:t>گرایشات کلاه زرد درست برعکس کلاه سیاه است.</a:t>
            </a:r>
          </a:p>
          <a:p>
            <a:pPr algn="r" rtl="1"/>
            <a:endParaRPr lang="fa-IR" sz="2800" dirty="0">
              <a:cs typeface="B Mitra" pitchFamily="2" charset="-78"/>
            </a:endParaRPr>
          </a:p>
          <a:p>
            <a:pPr algn="r" rtl="1"/>
            <a:r>
              <a:rPr lang="fa-IR" sz="2800" dirty="0" smtClean="0">
                <a:cs typeface="B Mitra" pitchFamily="2" charset="-78"/>
              </a:rPr>
              <a:t>معمولا نفع شخصی، پایه ای برای تفکر مثبت است.</a:t>
            </a:r>
          </a:p>
          <a:p>
            <a:pPr algn="r" rtl="1"/>
            <a:r>
              <a:rPr lang="fa-IR" sz="2800" dirty="0" smtClean="0">
                <a:cs typeface="B Mitra" pitchFamily="2" charset="-78"/>
              </a:rPr>
              <a:t>با کلاه زرد ، ضرورتی ندارد که منتظر انگیزه هایی چون نفع شخصی برای تفکر سازنده بمانیم.</a:t>
            </a:r>
          </a:p>
          <a:p>
            <a:pPr algn="r" rtl="1"/>
            <a:endParaRPr lang="fa-IR" sz="2800" dirty="0">
              <a:cs typeface="B Mitra" pitchFamily="2" charset="-78"/>
            </a:endParaRPr>
          </a:p>
          <a:p>
            <a:pPr algn="r" rtl="1"/>
            <a:endParaRPr lang="fa-IR" sz="2800" dirty="0" smtClean="0">
              <a:cs typeface="B Mitr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389411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dirty="0" smtClean="0"/>
              <a:t>کلاه زرد </a:t>
            </a:r>
            <a:r>
              <a:rPr lang="fa-IR" sz="4000" dirty="0" smtClean="0"/>
              <a:t>(طیف) </a:t>
            </a:r>
            <a:endParaRPr lang="fa-IR" dirty="0" smtClean="0"/>
          </a:p>
        </p:txBody>
      </p:sp>
      <p:sp>
        <p:nvSpPr>
          <p:cNvPr id="4813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a-IR" dirty="0" smtClean="0"/>
              <a:t>طیف تفکرات مثبت ، از کاملا منطقی تا حماقت را دربر می گیرد.</a:t>
            </a:r>
          </a:p>
          <a:p>
            <a:endParaRPr lang="fa-IR" dirty="0"/>
          </a:p>
          <a:p>
            <a:r>
              <a:rPr lang="fa-IR" dirty="0" smtClean="0"/>
              <a:t>در ارائه پیشنهادهای با کلاه زرد می توان آنها را بر اساس «میزان احتمال» دسته بندی کرد.</a:t>
            </a:r>
          </a:p>
          <a:p>
            <a:pPr lvl="1"/>
            <a:r>
              <a:rPr lang="fa-IR" dirty="0" smtClean="0"/>
              <a:t>اثبات شده و قطعی</a:t>
            </a:r>
          </a:p>
          <a:p>
            <a:pPr lvl="1"/>
            <a:r>
              <a:rPr lang="fa-IR" dirty="0" smtClean="0"/>
              <a:t>به احتمال قوی</a:t>
            </a:r>
          </a:p>
          <a:p>
            <a:pPr lvl="1"/>
            <a:r>
              <a:rPr lang="fa-IR" dirty="0" smtClean="0"/>
              <a:t>احتمال کم</a:t>
            </a:r>
          </a:p>
          <a:p>
            <a:pPr lvl="1"/>
            <a:r>
              <a:rPr lang="fa-IR" dirty="0" smtClean="0"/>
              <a:t>احتمال بسیار ناچیز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1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تفاوت با احساس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sz="3600" dirty="0"/>
              <a:t>تفاوت با کلاه قرمز مثبت :</a:t>
            </a:r>
          </a:p>
          <a:p>
            <a:pPr lvl="1"/>
            <a:r>
              <a:rPr lang="fa-IR" sz="3200" dirty="0" smtClean="0"/>
              <a:t>کلاه زرد از بیان احساس فراتر می رود و باید پایه و اساس منطقی داشته باشد.</a:t>
            </a:r>
          </a:p>
          <a:p>
            <a:pPr marL="457200" lvl="1" indent="0">
              <a:buNone/>
            </a:pPr>
            <a:endParaRPr lang="fa-IR" sz="3200" dirty="0" smtClean="0"/>
          </a:p>
          <a:p>
            <a:pPr lvl="1"/>
            <a:r>
              <a:rPr lang="fa-IR" sz="3200" dirty="0" smtClean="0"/>
              <a:t>کلاه </a:t>
            </a:r>
            <a:r>
              <a:rPr lang="fa-IR" sz="3200" dirty="0"/>
              <a:t>زرد فقط به معنای یک ارزیابی سست مثبت نیست. بلکه به دنبال جستجوی آگاهانه برای یافتن نکات مثببت و سازنده است.</a:t>
            </a:r>
          </a:p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DCD77C-200B-4F1D-8D04-2CDCDB447EFD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33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dirty="0" smtClean="0"/>
              <a:t>نقش و اهمیت</a:t>
            </a:r>
            <a:endParaRPr lang="fa-IR" dirty="0" smtClean="0"/>
          </a:p>
        </p:txBody>
      </p:sp>
      <p:sp>
        <p:nvSpPr>
          <p:cNvPr id="491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sz="3600" dirty="0" smtClean="0"/>
              <a:t>شروع کننده و پیش برنده</a:t>
            </a:r>
          </a:p>
          <a:p>
            <a:endParaRPr lang="fa-IR" sz="3600" dirty="0"/>
          </a:p>
          <a:p>
            <a:pPr lvl="1"/>
            <a:r>
              <a:rPr lang="fa-IR" sz="3200" dirty="0" smtClean="0"/>
              <a:t>منتقدان وقتی وارد گود می شوند که چیزی برای نقد باشد.</a:t>
            </a:r>
          </a:p>
          <a:p>
            <a:pPr lvl="1"/>
            <a:r>
              <a:rPr lang="fa-IR" sz="3200" dirty="0" smtClean="0"/>
              <a:t>ارائه ایده و طرح و پیشنهاد ، کار کلاه زرد است.</a:t>
            </a:r>
          </a:p>
          <a:p>
            <a:pPr lvl="1"/>
            <a:r>
              <a:rPr lang="fa-IR" sz="3200" dirty="0" smtClean="0"/>
              <a:t>ایجاد ، ارزیابی مثبت و گسترش طرح ها بر عهده کلاه زرد است.</a:t>
            </a:r>
          </a:p>
          <a:p>
            <a:pPr lvl="1"/>
            <a:r>
              <a:rPr lang="fa-IR" sz="3200" dirty="0" smtClean="0"/>
              <a:t>تصحیح خطاهایی که کلاه سیاه تذکر داده، با کلاه زرد است.</a:t>
            </a:r>
            <a:endParaRPr lang="fa-IR" sz="3200" dirty="0"/>
          </a:p>
          <a:p>
            <a:pPr lvl="1"/>
            <a:endParaRPr lang="fa-IR" sz="3200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9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9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5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ارتباط کلاه زرد و خلاقیت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 smtClean="0"/>
              <a:t>کلاه زرد لزوما با خلاقیت ارتباط مستقیم ندارد.</a:t>
            </a:r>
          </a:p>
          <a:p>
            <a:endParaRPr lang="fa-IR" dirty="0"/>
          </a:p>
          <a:p>
            <a:r>
              <a:rPr lang="fa-IR" dirty="0" smtClean="0"/>
              <a:t>به کارگیری مناسب و موثر نظرات قدیمی نیز ذیل کلاه زرد قرار می گیرد.</a:t>
            </a:r>
          </a:p>
          <a:p>
            <a:endParaRPr lang="fa-IR" dirty="0"/>
          </a:p>
          <a:p>
            <a:r>
              <a:rPr lang="fa-IR" dirty="0" smtClean="0"/>
              <a:t>کلاه زررد به دنبال «موثر بودن» است نه «جدید بودن».</a:t>
            </a:r>
          </a:p>
          <a:p>
            <a:endParaRPr lang="fa-IR" dirty="0"/>
          </a:p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DCD77C-200B-4F1D-8D04-2CDCDB447EFD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060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8"/>
          <p:cNvSpPr>
            <a:spLocks noGrp="1" noChangeArrowheads="1"/>
          </p:cNvSpPr>
          <p:nvPr>
            <p:ph type="title"/>
          </p:nvPr>
        </p:nvSpPr>
        <p:spPr>
          <a:xfrm>
            <a:off x="857224" y="214290"/>
            <a:ext cx="7772400" cy="1143000"/>
          </a:xfrm>
          <a:noFill/>
          <a:ln>
            <a:solidFill>
              <a:srgbClr val="000000"/>
            </a:solidFill>
          </a:ln>
        </p:spPr>
        <p:txBody>
          <a:bodyPr/>
          <a:lstStyle/>
          <a:p>
            <a:pPr algn="r" rtl="1"/>
            <a:r>
              <a:rPr lang="fa-IR" dirty="0" smtClean="0">
                <a:solidFill>
                  <a:srgbClr val="92D050"/>
                </a:solidFill>
                <a:cs typeface="B Mitra" pitchFamily="2" charset="-78"/>
              </a:rPr>
              <a:t>کلاه سبز</a:t>
            </a:r>
            <a:endParaRPr lang="en-GB" dirty="0" smtClean="0">
              <a:solidFill>
                <a:srgbClr val="92D050"/>
              </a:solidFill>
              <a:cs typeface="B Mitra" pitchFamily="2" charset="-78"/>
            </a:endParaRPr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2627784" y="1981200"/>
            <a:ext cx="3616424" cy="3458240"/>
            <a:chOff x="400" y="1311"/>
            <a:chExt cx="2480" cy="2193"/>
          </a:xfrm>
        </p:grpSpPr>
        <p:grpSp>
          <p:nvGrpSpPr>
            <p:cNvPr id="3" name="Group 17"/>
            <p:cNvGrpSpPr>
              <a:grpSpLocks/>
            </p:cNvGrpSpPr>
            <p:nvPr/>
          </p:nvGrpSpPr>
          <p:grpSpPr bwMode="auto">
            <a:xfrm>
              <a:off x="400" y="1440"/>
              <a:ext cx="2480" cy="2064"/>
              <a:chOff x="400" y="1440"/>
              <a:chExt cx="2480" cy="2064"/>
            </a:xfrm>
          </p:grpSpPr>
          <p:grpSp>
            <p:nvGrpSpPr>
              <p:cNvPr id="4" name="Group 4"/>
              <p:cNvGrpSpPr>
                <a:grpSpLocks/>
              </p:cNvGrpSpPr>
              <p:nvPr/>
            </p:nvGrpSpPr>
            <p:grpSpPr bwMode="auto">
              <a:xfrm>
                <a:off x="400" y="1440"/>
                <a:ext cx="2480" cy="2064"/>
                <a:chOff x="192" y="1632"/>
                <a:chExt cx="2480" cy="2064"/>
              </a:xfrm>
            </p:grpSpPr>
            <p:sp>
              <p:nvSpPr>
                <p:cNvPr id="41993" name="Freeform 5"/>
                <p:cNvSpPr>
                  <a:spLocks/>
                </p:cNvSpPr>
                <p:nvPr/>
              </p:nvSpPr>
              <p:spPr bwMode="auto">
                <a:xfrm>
                  <a:off x="528" y="1632"/>
                  <a:ext cx="1632" cy="1608"/>
                </a:xfrm>
                <a:custGeom>
                  <a:avLst/>
                  <a:gdLst>
                    <a:gd name="T0" fmla="*/ 344 w 1632"/>
                    <a:gd name="T1" fmla="*/ 1368 h 1608"/>
                    <a:gd name="T2" fmla="*/ 104 w 1632"/>
                    <a:gd name="T3" fmla="*/ 600 h 1608"/>
                    <a:gd name="T4" fmla="*/ 968 w 1632"/>
                    <a:gd name="T5" fmla="*/ 72 h 1608"/>
                    <a:gd name="T6" fmla="*/ 1544 w 1632"/>
                    <a:gd name="T7" fmla="*/ 168 h 1608"/>
                    <a:gd name="T8" fmla="*/ 1496 w 1632"/>
                    <a:gd name="T9" fmla="*/ 1032 h 1608"/>
                    <a:gd name="T10" fmla="*/ 1352 w 1632"/>
                    <a:gd name="T11" fmla="*/ 1608 h 160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632"/>
                    <a:gd name="T19" fmla="*/ 0 h 1608"/>
                    <a:gd name="T20" fmla="*/ 1632 w 1632"/>
                    <a:gd name="T21" fmla="*/ 1608 h 1608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632" h="1608">
                      <a:moveTo>
                        <a:pt x="344" y="1368"/>
                      </a:moveTo>
                      <a:cubicBezTo>
                        <a:pt x="172" y="1092"/>
                        <a:pt x="0" y="816"/>
                        <a:pt x="104" y="600"/>
                      </a:cubicBezTo>
                      <a:cubicBezTo>
                        <a:pt x="208" y="384"/>
                        <a:pt x="728" y="144"/>
                        <a:pt x="968" y="72"/>
                      </a:cubicBezTo>
                      <a:cubicBezTo>
                        <a:pt x="1208" y="0"/>
                        <a:pt x="1456" y="8"/>
                        <a:pt x="1544" y="168"/>
                      </a:cubicBezTo>
                      <a:cubicBezTo>
                        <a:pt x="1632" y="328"/>
                        <a:pt x="1528" y="792"/>
                        <a:pt x="1496" y="1032"/>
                      </a:cubicBezTo>
                      <a:cubicBezTo>
                        <a:pt x="1464" y="1272"/>
                        <a:pt x="1376" y="1504"/>
                        <a:pt x="1352" y="1608"/>
                      </a:cubicBezTo>
                    </a:path>
                  </a:pathLst>
                </a:custGeom>
                <a:solidFill>
                  <a:srgbClr val="008000"/>
                </a:solidFill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a-IR">
                    <a:solidFill>
                      <a:srgbClr val="FFFFFF"/>
                    </a:solidFill>
                    <a:cs typeface="B Mitra" pitchFamily="2" charset="-78"/>
                  </a:endParaRPr>
                </a:p>
              </p:txBody>
            </p:sp>
            <p:sp>
              <p:nvSpPr>
                <p:cNvPr id="41994" name="Freeform 6"/>
                <p:cNvSpPr>
                  <a:spLocks/>
                </p:cNvSpPr>
                <p:nvPr/>
              </p:nvSpPr>
              <p:spPr bwMode="auto">
                <a:xfrm>
                  <a:off x="192" y="2640"/>
                  <a:ext cx="2480" cy="1056"/>
                </a:xfrm>
                <a:custGeom>
                  <a:avLst/>
                  <a:gdLst>
                    <a:gd name="T0" fmla="*/ 512 w 2480"/>
                    <a:gd name="T1" fmla="*/ 88 h 1056"/>
                    <a:gd name="T2" fmla="*/ 416 w 2480"/>
                    <a:gd name="T3" fmla="*/ 88 h 1056"/>
                    <a:gd name="T4" fmla="*/ 176 w 2480"/>
                    <a:gd name="T5" fmla="*/ 616 h 1056"/>
                    <a:gd name="T6" fmla="*/ 1472 w 2480"/>
                    <a:gd name="T7" fmla="*/ 1048 h 1056"/>
                    <a:gd name="T8" fmla="*/ 2336 w 2480"/>
                    <a:gd name="T9" fmla="*/ 664 h 1056"/>
                    <a:gd name="T10" fmla="*/ 2336 w 2480"/>
                    <a:gd name="T11" fmla="*/ 568 h 1056"/>
                    <a:gd name="T12" fmla="*/ 2000 w 2480"/>
                    <a:gd name="T13" fmla="*/ 184 h 1056"/>
                    <a:gd name="T14" fmla="*/ 1760 w 2480"/>
                    <a:gd name="T15" fmla="*/ 184 h 105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480"/>
                    <a:gd name="T25" fmla="*/ 0 h 1056"/>
                    <a:gd name="T26" fmla="*/ 2480 w 2480"/>
                    <a:gd name="T27" fmla="*/ 1056 h 105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480" h="1056">
                      <a:moveTo>
                        <a:pt x="512" y="88"/>
                      </a:moveTo>
                      <a:cubicBezTo>
                        <a:pt x="492" y="44"/>
                        <a:pt x="472" y="0"/>
                        <a:pt x="416" y="88"/>
                      </a:cubicBezTo>
                      <a:cubicBezTo>
                        <a:pt x="360" y="176"/>
                        <a:pt x="0" y="456"/>
                        <a:pt x="176" y="616"/>
                      </a:cubicBezTo>
                      <a:cubicBezTo>
                        <a:pt x="352" y="776"/>
                        <a:pt x="1112" y="1040"/>
                        <a:pt x="1472" y="1048"/>
                      </a:cubicBezTo>
                      <a:cubicBezTo>
                        <a:pt x="1832" y="1056"/>
                        <a:pt x="2192" y="744"/>
                        <a:pt x="2336" y="664"/>
                      </a:cubicBezTo>
                      <a:cubicBezTo>
                        <a:pt x="2480" y="584"/>
                        <a:pt x="2392" y="648"/>
                        <a:pt x="2336" y="568"/>
                      </a:cubicBezTo>
                      <a:cubicBezTo>
                        <a:pt x="2280" y="488"/>
                        <a:pt x="2096" y="248"/>
                        <a:pt x="2000" y="184"/>
                      </a:cubicBezTo>
                      <a:cubicBezTo>
                        <a:pt x="1904" y="120"/>
                        <a:pt x="1800" y="184"/>
                        <a:pt x="1760" y="184"/>
                      </a:cubicBezTo>
                    </a:path>
                  </a:pathLst>
                </a:custGeom>
                <a:solidFill>
                  <a:srgbClr val="008000"/>
                </a:solidFill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a-IR">
                    <a:solidFill>
                      <a:srgbClr val="FFFFFF"/>
                    </a:solidFill>
                    <a:cs typeface="B Mitra" pitchFamily="2" charset="-78"/>
                  </a:endParaRPr>
                </a:p>
              </p:txBody>
            </p:sp>
            <p:sp>
              <p:nvSpPr>
                <p:cNvPr id="41995" name="Freeform 7"/>
                <p:cNvSpPr>
                  <a:spLocks/>
                </p:cNvSpPr>
                <p:nvPr/>
              </p:nvSpPr>
              <p:spPr bwMode="auto">
                <a:xfrm>
                  <a:off x="864" y="3024"/>
                  <a:ext cx="1008" cy="288"/>
                </a:xfrm>
                <a:custGeom>
                  <a:avLst/>
                  <a:gdLst>
                    <a:gd name="T0" fmla="*/ 0 w 1008"/>
                    <a:gd name="T1" fmla="*/ 0 h 288"/>
                    <a:gd name="T2" fmla="*/ 144 w 1008"/>
                    <a:gd name="T3" fmla="*/ 192 h 288"/>
                    <a:gd name="T4" fmla="*/ 720 w 1008"/>
                    <a:gd name="T5" fmla="*/ 288 h 288"/>
                    <a:gd name="T6" fmla="*/ 1008 w 1008"/>
                    <a:gd name="T7" fmla="*/ 192 h 28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008"/>
                    <a:gd name="T13" fmla="*/ 0 h 288"/>
                    <a:gd name="T14" fmla="*/ 1008 w 1008"/>
                    <a:gd name="T15" fmla="*/ 288 h 28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008" h="288">
                      <a:moveTo>
                        <a:pt x="0" y="0"/>
                      </a:moveTo>
                      <a:cubicBezTo>
                        <a:pt x="12" y="72"/>
                        <a:pt x="24" y="144"/>
                        <a:pt x="144" y="192"/>
                      </a:cubicBezTo>
                      <a:cubicBezTo>
                        <a:pt x="264" y="240"/>
                        <a:pt x="576" y="288"/>
                        <a:pt x="720" y="288"/>
                      </a:cubicBezTo>
                      <a:cubicBezTo>
                        <a:pt x="864" y="288"/>
                        <a:pt x="936" y="240"/>
                        <a:pt x="1008" y="192"/>
                      </a:cubicBezTo>
                    </a:path>
                  </a:pathLst>
                </a:custGeom>
                <a:solidFill>
                  <a:srgbClr val="008000"/>
                </a:solidFill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a-IR">
                    <a:solidFill>
                      <a:srgbClr val="FFFFFF"/>
                    </a:solidFill>
                    <a:cs typeface="B Mitra" pitchFamily="2" charset="-78"/>
                  </a:endParaRPr>
                </a:p>
              </p:txBody>
            </p:sp>
          </p:grpSp>
          <p:sp>
            <p:nvSpPr>
              <p:cNvPr id="41992" name="Freeform 16"/>
              <p:cNvSpPr>
                <a:spLocks/>
              </p:cNvSpPr>
              <p:nvPr/>
            </p:nvSpPr>
            <p:spPr bwMode="auto">
              <a:xfrm>
                <a:off x="816" y="1728"/>
                <a:ext cx="1520" cy="672"/>
              </a:xfrm>
              <a:custGeom>
                <a:avLst/>
                <a:gdLst>
                  <a:gd name="T0" fmla="*/ 0 w 1520"/>
                  <a:gd name="T1" fmla="*/ 480 h 672"/>
                  <a:gd name="T2" fmla="*/ 384 w 1520"/>
                  <a:gd name="T3" fmla="*/ 672 h 672"/>
                  <a:gd name="T4" fmla="*/ 1008 w 1520"/>
                  <a:gd name="T5" fmla="*/ 480 h 672"/>
                  <a:gd name="T6" fmla="*/ 1440 w 1520"/>
                  <a:gd name="T7" fmla="*/ 144 h 672"/>
                  <a:gd name="T8" fmla="*/ 1488 w 1520"/>
                  <a:gd name="T9" fmla="*/ 0 h 6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20"/>
                  <a:gd name="T16" fmla="*/ 0 h 672"/>
                  <a:gd name="T17" fmla="*/ 1520 w 1520"/>
                  <a:gd name="T18" fmla="*/ 672 h 6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20" h="672">
                    <a:moveTo>
                      <a:pt x="0" y="480"/>
                    </a:moveTo>
                    <a:cubicBezTo>
                      <a:pt x="108" y="576"/>
                      <a:pt x="216" y="672"/>
                      <a:pt x="384" y="672"/>
                    </a:cubicBezTo>
                    <a:cubicBezTo>
                      <a:pt x="552" y="672"/>
                      <a:pt x="832" y="568"/>
                      <a:pt x="1008" y="480"/>
                    </a:cubicBezTo>
                    <a:cubicBezTo>
                      <a:pt x="1184" y="392"/>
                      <a:pt x="1360" y="224"/>
                      <a:pt x="1440" y="144"/>
                    </a:cubicBezTo>
                    <a:cubicBezTo>
                      <a:pt x="1520" y="64"/>
                      <a:pt x="1504" y="32"/>
                      <a:pt x="1488" y="0"/>
                    </a:cubicBezTo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a-IR">
                  <a:solidFill>
                    <a:srgbClr val="FFFFFF"/>
                  </a:solidFill>
                  <a:cs typeface="B Mitra" pitchFamily="2" charset="-78"/>
                </a:endParaRPr>
              </a:p>
            </p:txBody>
          </p:sp>
        </p:grpSp>
        <p:sp>
          <p:nvSpPr>
            <p:cNvPr id="41990" name="Freeform 18"/>
            <p:cNvSpPr>
              <a:spLocks/>
            </p:cNvSpPr>
            <p:nvPr/>
          </p:nvSpPr>
          <p:spPr bwMode="auto">
            <a:xfrm>
              <a:off x="1145" y="1311"/>
              <a:ext cx="177" cy="720"/>
            </a:xfrm>
            <a:custGeom>
              <a:avLst/>
              <a:gdLst>
                <a:gd name="T0" fmla="*/ 101 w 177"/>
                <a:gd name="T1" fmla="*/ 720 h 720"/>
                <a:gd name="T2" fmla="*/ 0 w 177"/>
                <a:gd name="T3" fmla="*/ 452 h 720"/>
                <a:gd name="T4" fmla="*/ 9 w 177"/>
                <a:gd name="T5" fmla="*/ 129 h 720"/>
                <a:gd name="T6" fmla="*/ 55 w 177"/>
                <a:gd name="T7" fmla="*/ 83 h 720"/>
                <a:gd name="T8" fmla="*/ 157 w 177"/>
                <a:gd name="T9" fmla="*/ 0 h 720"/>
                <a:gd name="T10" fmla="*/ 157 w 177"/>
                <a:gd name="T11" fmla="*/ 157 h 720"/>
                <a:gd name="T12" fmla="*/ 120 w 177"/>
                <a:gd name="T13" fmla="*/ 194 h 720"/>
                <a:gd name="T14" fmla="*/ 92 w 177"/>
                <a:gd name="T15" fmla="*/ 258 h 720"/>
                <a:gd name="T16" fmla="*/ 101 w 177"/>
                <a:gd name="T17" fmla="*/ 563 h 72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7"/>
                <a:gd name="T28" fmla="*/ 0 h 720"/>
                <a:gd name="T29" fmla="*/ 177 w 177"/>
                <a:gd name="T30" fmla="*/ 720 h 72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7" h="720">
                  <a:moveTo>
                    <a:pt x="101" y="720"/>
                  </a:moveTo>
                  <a:cubicBezTo>
                    <a:pt x="95" y="581"/>
                    <a:pt x="130" y="495"/>
                    <a:pt x="0" y="452"/>
                  </a:cubicBezTo>
                  <a:cubicBezTo>
                    <a:pt x="3" y="344"/>
                    <a:pt x="1" y="236"/>
                    <a:pt x="9" y="129"/>
                  </a:cubicBezTo>
                  <a:cubicBezTo>
                    <a:pt x="11" y="103"/>
                    <a:pt x="40" y="95"/>
                    <a:pt x="55" y="83"/>
                  </a:cubicBezTo>
                  <a:cubicBezTo>
                    <a:pt x="92" y="53"/>
                    <a:pt x="110" y="15"/>
                    <a:pt x="157" y="0"/>
                  </a:cubicBezTo>
                  <a:cubicBezTo>
                    <a:pt x="177" y="61"/>
                    <a:pt x="177" y="50"/>
                    <a:pt x="157" y="157"/>
                  </a:cubicBezTo>
                  <a:cubicBezTo>
                    <a:pt x="154" y="174"/>
                    <a:pt x="130" y="179"/>
                    <a:pt x="120" y="194"/>
                  </a:cubicBezTo>
                  <a:cubicBezTo>
                    <a:pt x="103" y="219"/>
                    <a:pt x="101" y="232"/>
                    <a:pt x="92" y="258"/>
                  </a:cubicBezTo>
                  <a:cubicBezTo>
                    <a:pt x="104" y="458"/>
                    <a:pt x="101" y="357"/>
                    <a:pt x="101" y="563"/>
                  </a:cubicBezTo>
                </a:path>
              </a:pathLst>
            </a:custGeom>
            <a:solidFill>
              <a:srgbClr val="008000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a-IR">
                <a:solidFill>
                  <a:srgbClr val="FFFFFF"/>
                </a:solidFill>
                <a:cs typeface="B Mitra" pitchFamily="2" charset="-78"/>
              </a:endParaRPr>
            </a:p>
          </p:txBody>
        </p:sp>
      </p:grp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8"/>
          <p:cNvSpPr>
            <a:spLocks noGrp="1" noChangeArrowheads="1"/>
          </p:cNvSpPr>
          <p:nvPr>
            <p:ph type="title"/>
          </p:nvPr>
        </p:nvSpPr>
        <p:spPr>
          <a:xfrm>
            <a:off x="857224" y="214290"/>
            <a:ext cx="7772400" cy="1143000"/>
          </a:xfrm>
          <a:noFill/>
          <a:ln>
            <a:solidFill>
              <a:srgbClr val="000000"/>
            </a:solidFill>
          </a:ln>
        </p:spPr>
        <p:txBody>
          <a:bodyPr>
            <a:normAutofit/>
          </a:bodyPr>
          <a:lstStyle/>
          <a:p>
            <a:pPr algn="r" rtl="1"/>
            <a:r>
              <a:rPr lang="fa-IR" dirty="0">
                <a:solidFill>
                  <a:srgbClr val="92D050"/>
                </a:solidFill>
                <a:cs typeface="B Mitra" pitchFamily="2" charset="-78"/>
              </a:rPr>
              <a:t>کلاه سبز</a:t>
            </a:r>
            <a:endParaRPr lang="en-GB" dirty="0">
              <a:solidFill>
                <a:srgbClr val="92D050"/>
              </a:solidFill>
              <a:cs typeface="B Mitra" pitchFamily="2" charset="-78"/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2203996" y="1981200"/>
            <a:ext cx="6254204" cy="4114800"/>
          </a:xfrm>
        </p:spPr>
        <p:txBody>
          <a:bodyPr/>
          <a:lstStyle/>
          <a:p>
            <a:pPr algn="r" rtl="1"/>
            <a:r>
              <a:rPr lang="fa-IR" sz="2800" dirty="0" smtClean="0">
                <a:cs typeface="B Mitra" pitchFamily="2" charset="-78"/>
              </a:rPr>
              <a:t>تفکر خلاق</a:t>
            </a:r>
            <a:endParaRPr lang="en-GB" sz="2800" dirty="0" smtClean="0">
              <a:cs typeface="B Mitra" pitchFamily="2" charset="-78"/>
            </a:endParaRPr>
          </a:p>
          <a:p>
            <a:pPr algn="r" rtl="1"/>
            <a:r>
              <a:rPr lang="fa-IR" sz="2800" dirty="0" smtClean="0">
                <a:cs typeface="B Mitra" pitchFamily="2" charset="-78"/>
              </a:rPr>
              <a:t>سبز رنگ رشد و حرکت است</a:t>
            </a:r>
            <a:r>
              <a:rPr lang="en-GB" sz="2800" dirty="0" smtClean="0">
                <a:cs typeface="B Mitra" pitchFamily="2" charset="-78"/>
              </a:rPr>
              <a:t>.</a:t>
            </a:r>
          </a:p>
          <a:p>
            <a:pPr algn="r" rtl="1"/>
            <a:r>
              <a:rPr lang="fa-IR" sz="2800" dirty="0" smtClean="0">
                <a:cs typeface="B Mitra" pitchFamily="2" charset="-78"/>
              </a:rPr>
              <a:t>به ايده ها و راه حلهای جديد نگاه می کنيم</a:t>
            </a:r>
            <a:r>
              <a:rPr lang="en-GB" sz="2800" dirty="0" smtClean="0">
                <a:cs typeface="B Mitra" pitchFamily="2" charset="-78"/>
              </a:rPr>
              <a:t>.</a:t>
            </a:r>
            <a:endParaRPr lang="fa-IR" sz="2800" dirty="0" smtClean="0">
              <a:cs typeface="B Mitra" pitchFamily="2" charset="-78"/>
            </a:endParaRPr>
          </a:p>
          <a:p>
            <a:pPr algn="r" rtl="1"/>
            <a:endParaRPr lang="fa-IR" sz="2800" dirty="0">
              <a:cs typeface="B Mitra" pitchFamily="2" charset="-78"/>
            </a:endParaRPr>
          </a:p>
          <a:p>
            <a:pPr algn="r" rtl="1"/>
            <a:r>
              <a:rPr lang="fa-IR" sz="2800" dirty="0" smtClean="0">
                <a:cs typeface="B Mitra" pitchFamily="2" charset="-78"/>
              </a:rPr>
              <a:t>برای تفکر خلاق نیاز به تمرین هست و حتی نیاز است که برای ایجاد انگیزش، شروع به تفرکات غیر منطقی کنیم.</a:t>
            </a:r>
          </a:p>
          <a:p>
            <a:pPr algn="r" rtl="1"/>
            <a:endParaRPr lang="fa-IR" sz="2800" dirty="0">
              <a:cs typeface="B Mitra" pitchFamily="2" charset="-78"/>
            </a:endParaRPr>
          </a:p>
          <a:p>
            <a:pPr algn="r" rtl="1"/>
            <a:endParaRPr lang="en-GB" sz="2800" dirty="0" smtClean="0">
              <a:cs typeface="B Mitr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89849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 autoUpdateAnimBg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dirty="0" smtClean="0">
                <a:solidFill>
                  <a:srgbClr val="92D050"/>
                </a:solidFill>
              </a:rPr>
              <a:t>حرکت در تفکر</a:t>
            </a:r>
            <a:endParaRPr lang="fa-IR" dirty="0">
              <a:solidFill>
                <a:srgbClr val="92D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 smtClean="0"/>
              <a:t>«قضاوت» و «حرکت»</a:t>
            </a:r>
          </a:p>
          <a:p>
            <a:endParaRPr lang="fa-IR" dirty="0"/>
          </a:p>
          <a:p>
            <a:r>
              <a:rPr lang="fa-IR" dirty="0" smtClean="0"/>
              <a:t>در تفکر معمولی، هر ایده و طرح جدید، ابتدا با دانسته ها و الگوهای تثبیت شده تجربی مقایسه می شود و به «تناسب» آن با الگوهای ذهنی رای داده می شود.</a:t>
            </a:r>
          </a:p>
          <a:p>
            <a:endParaRPr lang="fa-IR" dirty="0"/>
          </a:p>
          <a:p>
            <a:r>
              <a:rPr lang="fa-IR" dirty="0" smtClean="0"/>
              <a:t>در تفکر خلاق، باید یک ایده را به عنوان نقطه شروع حرکت در نظر بگیریم تا ببینیم ما را به کجا می برد.</a:t>
            </a:r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DCD77C-200B-4F1D-8D04-2CDCDB447EFD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33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dirty="0" smtClean="0">
                <a:solidFill>
                  <a:srgbClr val="92D050"/>
                </a:solidFill>
              </a:rPr>
              <a:t>موانع کلاه </a:t>
            </a:r>
            <a:r>
              <a:rPr lang="fa-IR" dirty="0" smtClean="0">
                <a:solidFill>
                  <a:srgbClr val="92D050"/>
                </a:solidFill>
              </a:rPr>
              <a:t>سبز</a:t>
            </a:r>
            <a:endParaRPr lang="fa-IR" dirty="0">
              <a:solidFill>
                <a:srgbClr val="92D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 smtClean="0"/>
              <a:t>طبقه بندی کلّی راه حل ها، در ابتدای کار، مانع حرکت ذهن برای یافتن راه حل های جدید است.</a:t>
            </a:r>
          </a:p>
          <a:p>
            <a:endParaRPr lang="fa-IR" dirty="0"/>
          </a:p>
          <a:p>
            <a:r>
              <a:rPr lang="fa-IR" dirty="0" smtClean="0"/>
              <a:t>مثال قیمت</a:t>
            </a:r>
          </a:p>
          <a:p>
            <a:pPr lvl="1"/>
            <a:r>
              <a:rPr lang="fa-IR" dirty="0" smtClean="0"/>
              <a:t>قیمت ثابت بماند</a:t>
            </a:r>
          </a:p>
          <a:p>
            <a:pPr lvl="1"/>
            <a:r>
              <a:rPr lang="fa-IR" dirty="0" smtClean="0"/>
              <a:t>قیمت بالا برود</a:t>
            </a:r>
          </a:p>
          <a:p>
            <a:pPr lvl="1"/>
            <a:r>
              <a:rPr lang="fa-IR" dirty="0" smtClean="0"/>
              <a:t>قیمت پایین بیاید</a:t>
            </a:r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DCD77C-200B-4F1D-8D04-2CDCDB447EFD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003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solidFill>
                  <a:srgbClr val="92D050"/>
                </a:solidFill>
              </a:rPr>
              <a:t>سرنوشت ایده ها</a:t>
            </a:r>
            <a:endParaRPr lang="fa-IR" dirty="0">
              <a:solidFill>
                <a:srgbClr val="92D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119062" indent="0">
              <a:buNone/>
            </a:pPr>
            <a:r>
              <a:rPr lang="fa-IR" dirty="0" smtClean="0"/>
              <a:t>در فرآیند کلاه سبز، ایده های خام فراوانی مطرح می شود.</a:t>
            </a:r>
          </a:p>
          <a:p>
            <a:pPr marL="119062" indent="0">
              <a:buNone/>
            </a:pPr>
            <a:r>
              <a:rPr lang="fa-IR" dirty="0" smtClean="0"/>
              <a:t>با آنها چه باید کرد؟</a:t>
            </a:r>
          </a:p>
          <a:p>
            <a:endParaRPr lang="fa-IR" dirty="0"/>
          </a:p>
          <a:p>
            <a:r>
              <a:rPr lang="fa-IR" dirty="0" smtClean="0"/>
              <a:t>مشخص نمودن مناطق حساس به ایده در نقشه تفکر</a:t>
            </a:r>
          </a:p>
          <a:p>
            <a:r>
              <a:rPr lang="fa-IR" dirty="0" smtClean="0"/>
              <a:t>شکل دادن به ایده ها با استفاده از قیود و محدودیت ها</a:t>
            </a:r>
          </a:p>
          <a:p>
            <a:endParaRPr lang="fa-IR" dirty="0" smtClean="0"/>
          </a:p>
          <a:p>
            <a:r>
              <a:rPr lang="fa-IR" dirty="0" smtClean="0"/>
              <a:t>گام های بعد از کلاه سبز</a:t>
            </a:r>
            <a:endParaRPr lang="fa-IR" dirty="0"/>
          </a:p>
          <a:p>
            <a:pPr lvl="1"/>
            <a:r>
              <a:rPr lang="fa-IR" dirty="0" smtClean="0"/>
              <a:t>کلاه زرد (بسط سازنده ایده ها)</a:t>
            </a:r>
          </a:p>
          <a:p>
            <a:pPr lvl="1"/>
            <a:r>
              <a:rPr lang="fa-IR" dirty="0" smtClean="0"/>
              <a:t>کلاه سیاه </a:t>
            </a:r>
          </a:p>
          <a:p>
            <a:pPr lvl="1"/>
            <a:r>
              <a:rPr lang="fa-IR" dirty="0" smtClean="0"/>
              <a:t>کلاه قرمز</a:t>
            </a:r>
          </a:p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DCD77C-200B-4F1D-8D04-2CDCDB447EFD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101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dirty="0" smtClean="0"/>
              <a:t>نقاط ضعف فکر کردن شما چیست؟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sz="4400" dirty="0" smtClean="0"/>
              <a:t>نگاه خیلی خطی</a:t>
            </a:r>
          </a:p>
          <a:p>
            <a:r>
              <a:rPr lang="fa-IR" sz="4400" dirty="0" smtClean="0"/>
              <a:t>ضعف در نقد کردن</a:t>
            </a:r>
          </a:p>
          <a:p>
            <a:r>
              <a:rPr lang="fa-IR" sz="4400" dirty="0" smtClean="0"/>
              <a:t>گیر افتادن در جزئیات</a:t>
            </a:r>
          </a:p>
          <a:p>
            <a:r>
              <a:rPr lang="fa-IR" sz="4400" dirty="0" smtClean="0"/>
              <a:t>...</a:t>
            </a:r>
          </a:p>
          <a:p>
            <a:endParaRPr lang="fa-IR" sz="4400" dirty="0" smtClean="0"/>
          </a:p>
          <a:p>
            <a:endParaRPr lang="fa-IR" sz="4400" dirty="0" smtClean="0"/>
          </a:p>
          <a:p>
            <a:endParaRPr lang="fa-IR" sz="4400" dirty="0" smtClean="0"/>
          </a:p>
          <a:p>
            <a:endParaRPr lang="fa-IR" sz="4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DCD77C-200B-4F1D-8D04-2CDCDB447EFD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056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3"/>
          <p:cNvSpPr>
            <a:spLocks noGrp="1" noChangeArrowheads="1"/>
          </p:cNvSpPr>
          <p:nvPr>
            <p:ph type="title"/>
          </p:nvPr>
        </p:nvSpPr>
        <p:spPr>
          <a:xfrm>
            <a:off x="928662" y="214290"/>
            <a:ext cx="7772400" cy="1143000"/>
          </a:xfrm>
          <a:noFill/>
          <a:ln>
            <a:solidFill>
              <a:srgbClr val="000000"/>
            </a:solidFill>
          </a:ln>
        </p:spPr>
        <p:txBody>
          <a:bodyPr/>
          <a:lstStyle/>
          <a:p>
            <a:pPr algn="r" rtl="1"/>
            <a:r>
              <a:rPr lang="fa-IR" dirty="0" smtClean="0">
                <a:solidFill>
                  <a:srgbClr val="00B0F0"/>
                </a:solidFill>
                <a:cs typeface="B Mitra" pitchFamily="2" charset="-78"/>
              </a:rPr>
              <a:t>کلاه آبی</a:t>
            </a:r>
            <a:endParaRPr lang="en-GB" dirty="0" smtClean="0">
              <a:solidFill>
                <a:srgbClr val="00B0F0"/>
              </a:solidFill>
              <a:cs typeface="B Mitra" pitchFamily="2" charset="-78"/>
            </a:endParaRPr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1915310" y="1981200"/>
            <a:ext cx="6800094" cy="4114800"/>
          </a:xfrm>
        </p:spPr>
        <p:txBody>
          <a:bodyPr/>
          <a:lstStyle/>
          <a:p>
            <a:pPr algn="r" rtl="1"/>
            <a:r>
              <a:rPr lang="fa-IR" sz="2800" dirty="0" smtClean="0">
                <a:cs typeface="B Mitra" pitchFamily="2" charset="-78"/>
              </a:rPr>
              <a:t>کلاه کنترل کننده و سازمان دهنده انديشه</a:t>
            </a:r>
            <a:r>
              <a:rPr lang="en-GB" sz="2800" dirty="0" smtClean="0">
                <a:cs typeface="B Mitra" pitchFamily="2" charset="-78"/>
              </a:rPr>
              <a:t>.</a:t>
            </a:r>
          </a:p>
          <a:p>
            <a:pPr algn="r" rtl="1"/>
            <a:r>
              <a:rPr lang="fa-IR" sz="2800" dirty="0" smtClean="0">
                <a:cs typeface="B Mitra" pitchFamily="2" charset="-78"/>
              </a:rPr>
              <a:t>محدوده تفکر را تعيين می کند، بقيه کلاه ها را فرا می خواند.</a:t>
            </a:r>
            <a:endParaRPr lang="en-GB" sz="2800" dirty="0" smtClean="0">
              <a:cs typeface="B Mitra" pitchFamily="2" charset="-78"/>
            </a:endParaRPr>
          </a:p>
          <a:p>
            <a:pPr algn="r" rtl="1"/>
            <a:r>
              <a:rPr lang="fa-IR" sz="2800" dirty="0" smtClean="0">
                <a:cs typeface="B Mitra" pitchFamily="2" charset="-78"/>
              </a:rPr>
              <a:t>فرايند تفکر مورد استفاده را مورد ارزيابی قرار می دهد</a:t>
            </a:r>
            <a:r>
              <a:rPr lang="en-GB" sz="2800" dirty="0" smtClean="0">
                <a:cs typeface="B Mitra" pitchFamily="2" charset="-78"/>
              </a:rPr>
              <a:t>.</a:t>
            </a:r>
            <a:endParaRPr lang="fa-IR" sz="2800" dirty="0" smtClean="0">
              <a:cs typeface="B Mitra" pitchFamily="2" charset="-78"/>
            </a:endParaRPr>
          </a:p>
          <a:p>
            <a:pPr algn="r" rtl="1"/>
            <a:endParaRPr lang="fa-IR" sz="2800" dirty="0">
              <a:cs typeface="B Mitra" pitchFamily="2" charset="-78"/>
            </a:endParaRPr>
          </a:p>
          <a:p>
            <a:pPr algn="r" rtl="1"/>
            <a:r>
              <a:rPr lang="fa-IR" sz="2800" dirty="0" smtClean="0">
                <a:cs typeface="B Mitra" pitchFamily="2" charset="-78"/>
              </a:rPr>
              <a:t>اگر نظمی در فرایند بحث و تفکر نباشد، پیشنهادها، داوری ها ، انتقادات ، اطلاعات و احساسات با هم در می آمیزند.</a:t>
            </a:r>
          </a:p>
          <a:p>
            <a:pPr algn="r" rtl="1"/>
            <a:endParaRPr lang="fa-IR" sz="2800" dirty="0">
              <a:cs typeface="B Mitra" pitchFamily="2" charset="-78"/>
            </a:endParaRPr>
          </a:p>
          <a:p>
            <a:pPr algn="r" rtl="1"/>
            <a:r>
              <a:rPr lang="fa-IR" sz="2800" dirty="0" smtClean="0">
                <a:cs typeface="B Mitra" pitchFamily="2" charset="-78"/>
              </a:rPr>
              <a:t>کلاه آبی معمولا در جریان بحث، نوع و ویيگی کلاه ها را را تذکر می دهد.</a:t>
            </a:r>
            <a:endParaRPr lang="en-GB" sz="2800" dirty="0" smtClean="0">
              <a:cs typeface="B Mitra" pitchFamily="2" charset="-78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95637" y="1718256"/>
            <a:ext cx="1619673" cy="1276350"/>
            <a:chOff x="400" y="1440"/>
            <a:chExt cx="2480" cy="2064"/>
          </a:xfrm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400" y="1440"/>
              <a:ext cx="2480" cy="2064"/>
              <a:chOff x="192" y="1632"/>
              <a:chExt cx="2480" cy="2064"/>
            </a:xfrm>
          </p:grpSpPr>
          <p:sp>
            <p:nvSpPr>
              <p:cNvPr id="44039" name="Freeform 6"/>
              <p:cNvSpPr>
                <a:spLocks/>
              </p:cNvSpPr>
              <p:nvPr/>
            </p:nvSpPr>
            <p:spPr bwMode="auto">
              <a:xfrm>
                <a:off x="528" y="1632"/>
                <a:ext cx="1632" cy="1608"/>
              </a:xfrm>
              <a:custGeom>
                <a:avLst/>
                <a:gdLst>
                  <a:gd name="T0" fmla="*/ 344 w 1632"/>
                  <a:gd name="T1" fmla="*/ 1368 h 1608"/>
                  <a:gd name="T2" fmla="*/ 104 w 1632"/>
                  <a:gd name="T3" fmla="*/ 600 h 1608"/>
                  <a:gd name="T4" fmla="*/ 968 w 1632"/>
                  <a:gd name="T5" fmla="*/ 72 h 1608"/>
                  <a:gd name="T6" fmla="*/ 1544 w 1632"/>
                  <a:gd name="T7" fmla="*/ 168 h 1608"/>
                  <a:gd name="T8" fmla="*/ 1496 w 1632"/>
                  <a:gd name="T9" fmla="*/ 1032 h 1608"/>
                  <a:gd name="T10" fmla="*/ 1352 w 1632"/>
                  <a:gd name="T11" fmla="*/ 1608 h 160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632"/>
                  <a:gd name="T19" fmla="*/ 0 h 1608"/>
                  <a:gd name="T20" fmla="*/ 1632 w 1632"/>
                  <a:gd name="T21" fmla="*/ 1608 h 160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632" h="1608">
                    <a:moveTo>
                      <a:pt x="344" y="1368"/>
                    </a:moveTo>
                    <a:cubicBezTo>
                      <a:pt x="172" y="1092"/>
                      <a:pt x="0" y="816"/>
                      <a:pt x="104" y="600"/>
                    </a:cubicBezTo>
                    <a:cubicBezTo>
                      <a:pt x="208" y="384"/>
                      <a:pt x="728" y="144"/>
                      <a:pt x="968" y="72"/>
                    </a:cubicBezTo>
                    <a:cubicBezTo>
                      <a:pt x="1208" y="0"/>
                      <a:pt x="1456" y="8"/>
                      <a:pt x="1544" y="168"/>
                    </a:cubicBezTo>
                    <a:cubicBezTo>
                      <a:pt x="1632" y="328"/>
                      <a:pt x="1528" y="792"/>
                      <a:pt x="1496" y="1032"/>
                    </a:cubicBezTo>
                    <a:cubicBezTo>
                      <a:pt x="1464" y="1272"/>
                      <a:pt x="1376" y="1504"/>
                      <a:pt x="1352" y="1608"/>
                    </a:cubicBezTo>
                  </a:path>
                </a:pathLst>
              </a:custGeom>
              <a:solidFill>
                <a:srgbClr val="3333FF"/>
              </a:solidFill>
              <a:ln w="317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a-IR">
                  <a:solidFill>
                    <a:srgbClr val="FFFFFF"/>
                  </a:solidFill>
                  <a:cs typeface="B Mitra" pitchFamily="2" charset="-78"/>
                </a:endParaRPr>
              </a:p>
            </p:txBody>
          </p:sp>
          <p:sp>
            <p:nvSpPr>
              <p:cNvPr id="44040" name="Freeform 7"/>
              <p:cNvSpPr>
                <a:spLocks/>
              </p:cNvSpPr>
              <p:nvPr/>
            </p:nvSpPr>
            <p:spPr bwMode="auto">
              <a:xfrm>
                <a:off x="192" y="2640"/>
                <a:ext cx="2480" cy="1056"/>
              </a:xfrm>
              <a:custGeom>
                <a:avLst/>
                <a:gdLst>
                  <a:gd name="T0" fmla="*/ 512 w 2480"/>
                  <a:gd name="T1" fmla="*/ 88 h 1056"/>
                  <a:gd name="T2" fmla="*/ 416 w 2480"/>
                  <a:gd name="T3" fmla="*/ 88 h 1056"/>
                  <a:gd name="T4" fmla="*/ 176 w 2480"/>
                  <a:gd name="T5" fmla="*/ 616 h 1056"/>
                  <a:gd name="T6" fmla="*/ 1472 w 2480"/>
                  <a:gd name="T7" fmla="*/ 1048 h 1056"/>
                  <a:gd name="T8" fmla="*/ 2336 w 2480"/>
                  <a:gd name="T9" fmla="*/ 664 h 1056"/>
                  <a:gd name="T10" fmla="*/ 2336 w 2480"/>
                  <a:gd name="T11" fmla="*/ 568 h 1056"/>
                  <a:gd name="T12" fmla="*/ 2000 w 2480"/>
                  <a:gd name="T13" fmla="*/ 184 h 1056"/>
                  <a:gd name="T14" fmla="*/ 1760 w 2480"/>
                  <a:gd name="T15" fmla="*/ 184 h 105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480"/>
                  <a:gd name="T25" fmla="*/ 0 h 1056"/>
                  <a:gd name="T26" fmla="*/ 2480 w 2480"/>
                  <a:gd name="T27" fmla="*/ 1056 h 105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480" h="1056">
                    <a:moveTo>
                      <a:pt x="512" y="88"/>
                    </a:moveTo>
                    <a:cubicBezTo>
                      <a:pt x="492" y="44"/>
                      <a:pt x="472" y="0"/>
                      <a:pt x="416" y="88"/>
                    </a:cubicBezTo>
                    <a:cubicBezTo>
                      <a:pt x="360" y="176"/>
                      <a:pt x="0" y="456"/>
                      <a:pt x="176" y="616"/>
                    </a:cubicBezTo>
                    <a:cubicBezTo>
                      <a:pt x="352" y="776"/>
                      <a:pt x="1112" y="1040"/>
                      <a:pt x="1472" y="1048"/>
                    </a:cubicBezTo>
                    <a:cubicBezTo>
                      <a:pt x="1832" y="1056"/>
                      <a:pt x="2192" y="744"/>
                      <a:pt x="2336" y="664"/>
                    </a:cubicBezTo>
                    <a:cubicBezTo>
                      <a:pt x="2480" y="584"/>
                      <a:pt x="2392" y="648"/>
                      <a:pt x="2336" y="568"/>
                    </a:cubicBezTo>
                    <a:cubicBezTo>
                      <a:pt x="2280" y="488"/>
                      <a:pt x="2096" y="248"/>
                      <a:pt x="2000" y="184"/>
                    </a:cubicBezTo>
                    <a:cubicBezTo>
                      <a:pt x="1904" y="120"/>
                      <a:pt x="1800" y="184"/>
                      <a:pt x="1760" y="184"/>
                    </a:cubicBezTo>
                  </a:path>
                </a:pathLst>
              </a:custGeom>
              <a:solidFill>
                <a:srgbClr val="3333FF"/>
              </a:solidFill>
              <a:ln w="317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a-IR">
                  <a:solidFill>
                    <a:srgbClr val="FFFFFF"/>
                  </a:solidFill>
                  <a:cs typeface="B Mitra" pitchFamily="2" charset="-78"/>
                </a:endParaRPr>
              </a:p>
            </p:txBody>
          </p:sp>
          <p:sp>
            <p:nvSpPr>
              <p:cNvPr id="44041" name="Freeform 8"/>
              <p:cNvSpPr>
                <a:spLocks/>
              </p:cNvSpPr>
              <p:nvPr/>
            </p:nvSpPr>
            <p:spPr bwMode="auto">
              <a:xfrm>
                <a:off x="864" y="3024"/>
                <a:ext cx="1008" cy="288"/>
              </a:xfrm>
              <a:custGeom>
                <a:avLst/>
                <a:gdLst>
                  <a:gd name="T0" fmla="*/ 0 w 1008"/>
                  <a:gd name="T1" fmla="*/ 0 h 288"/>
                  <a:gd name="T2" fmla="*/ 144 w 1008"/>
                  <a:gd name="T3" fmla="*/ 192 h 288"/>
                  <a:gd name="T4" fmla="*/ 720 w 1008"/>
                  <a:gd name="T5" fmla="*/ 288 h 288"/>
                  <a:gd name="T6" fmla="*/ 1008 w 1008"/>
                  <a:gd name="T7" fmla="*/ 192 h 2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08"/>
                  <a:gd name="T13" fmla="*/ 0 h 288"/>
                  <a:gd name="T14" fmla="*/ 1008 w 1008"/>
                  <a:gd name="T15" fmla="*/ 288 h 2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08" h="288">
                    <a:moveTo>
                      <a:pt x="0" y="0"/>
                    </a:moveTo>
                    <a:cubicBezTo>
                      <a:pt x="12" y="72"/>
                      <a:pt x="24" y="144"/>
                      <a:pt x="144" y="192"/>
                    </a:cubicBezTo>
                    <a:cubicBezTo>
                      <a:pt x="264" y="240"/>
                      <a:pt x="576" y="288"/>
                      <a:pt x="720" y="288"/>
                    </a:cubicBezTo>
                    <a:cubicBezTo>
                      <a:pt x="864" y="288"/>
                      <a:pt x="936" y="240"/>
                      <a:pt x="1008" y="192"/>
                    </a:cubicBezTo>
                  </a:path>
                </a:pathLst>
              </a:custGeom>
              <a:solidFill>
                <a:srgbClr val="3333FF"/>
              </a:solidFill>
              <a:ln w="317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a-IR">
                  <a:solidFill>
                    <a:srgbClr val="FFFFFF"/>
                  </a:solidFill>
                  <a:cs typeface="B Mitra" pitchFamily="2" charset="-78"/>
                </a:endParaRPr>
              </a:p>
            </p:txBody>
          </p:sp>
        </p:grpSp>
        <p:sp>
          <p:nvSpPr>
            <p:cNvPr id="44038" name="Freeform 9"/>
            <p:cNvSpPr>
              <a:spLocks/>
            </p:cNvSpPr>
            <p:nvPr/>
          </p:nvSpPr>
          <p:spPr bwMode="auto">
            <a:xfrm>
              <a:off x="816" y="1728"/>
              <a:ext cx="1520" cy="672"/>
            </a:xfrm>
            <a:custGeom>
              <a:avLst/>
              <a:gdLst>
                <a:gd name="T0" fmla="*/ 0 w 1520"/>
                <a:gd name="T1" fmla="*/ 480 h 672"/>
                <a:gd name="T2" fmla="*/ 384 w 1520"/>
                <a:gd name="T3" fmla="*/ 672 h 672"/>
                <a:gd name="T4" fmla="*/ 1008 w 1520"/>
                <a:gd name="T5" fmla="*/ 480 h 672"/>
                <a:gd name="T6" fmla="*/ 1440 w 1520"/>
                <a:gd name="T7" fmla="*/ 144 h 672"/>
                <a:gd name="T8" fmla="*/ 1488 w 1520"/>
                <a:gd name="T9" fmla="*/ 0 h 6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20"/>
                <a:gd name="T16" fmla="*/ 0 h 672"/>
                <a:gd name="T17" fmla="*/ 1520 w 1520"/>
                <a:gd name="T18" fmla="*/ 672 h 6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20" h="672">
                  <a:moveTo>
                    <a:pt x="0" y="480"/>
                  </a:moveTo>
                  <a:cubicBezTo>
                    <a:pt x="108" y="576"/>
                    <a:pt x="216" y="672"/>
                    <a:pt x="384" y="672"/>
                  </a:cubicBezTo>
                  <a:cubicBezTo>
                    <a:pt x="552" y="672"/>
                    <a:pt x="832" y="568"/>
                    <a:pt x="1008" y="480"/>
                  </a:cubicBezTo>
                  <a:cubicBezTo>
                    <a:pt x="1184" y="392"/>
                    <a:pt x="1360" y="224"/>
                    <a:pt x="1440" y="144"/>
                  </a:cubicBezTo>
                  <a:cubicBezTo>
                    <a:pt x="1520" y="64"/>
                    <a:pt x="1504" y="32"/>
                    <a:pt x="1488" y="0"/>
                  </a:cubicBezTo>
                </a:path>
              </a:pathLst>
            </a:custGeom>
            <a:solidFill>
              <a:srgbClr val="3333FF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a-IR">
                <a:solidFill>
                  <a:srgbClr val="FFFFFF"/>
                </a:solidFill>
                <a:cs typeface="B Mitra" pitchFamily="2" charset="-78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3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3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3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3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3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3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 build="p" autoUpdateAnimBg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err="1" smtClean="0">
                <a:solidFill>
                  <a:srgbClr val="00B0F0"/>
                </a:solidFill>
              </a:rPr>
              <a:t>تمرکزدهی</a:t>
            </a:r>
            <a:endParaRPr lang="fa-IR" dirty="0" smtClean="0">
              <a:solidFill>
                <a:srgbClr val="00B0F0"/>
              </a:solidFill>
            </a:endParaRPr>
          </a:p>
        </p:txBody>
      </p:sp>
      <p:sp>
        <p:nvSpPr>
          <p:cNvPr id="62467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 smtClean="0"/>
              <a:t>تمرکز</a:t>
            </a:r>
          </a:p>
          <a:p>
            <a:pPr marL="119062" indent="0">
              <a:buNone/>
            </a:pPr>
            <a:r>
              <a:rPr lang="fa-IR" dirty="0" smtClean="0"/>
              <a:t>تمرکز می تواند کلی یا خاص باشد.</a:t>
            </a:r>
          </a:p>
          <a:p>
            <a:pPr marL="119062" indent="0">
              <a:buNone/>
            </a:pPr>
            <a:r>
              <a:rPr lang="fa-IR" dirty="0" smtClean="0"/>
              <a:t>«موضوع» و «محدوده» تمرکز را مشخص می کند.</a:t>
            </a:r>
          </a:p>
          <a:p>
            <a:pPr marL="119062" indent="0">
              <a:buNone/>
            </a:pPr>
            <a:endParaRPr lang="fa-IR" dirty="0"/>
          </a:p>
          <a:p>
            <a:pPr marL="119062" indent="0">
              <a:buNone/>
            </a:pPr>
            <a:r>
              <a:rPr lang="fa-IR" dirty="0" smtClean="0"/>
              <a:t>این کار معمولا با طرح سوال یا نشانه گذاری انجام می شود. مثلا با گفتن:</a:t>
            </a:r>
          </a:p>
          <a:p>
            <a:pPr lvl="1"/>
            <a:r>
              <a:rPr lang="fa-IR" dirty="0" smtClean="0"/>
              <a:t>در واقع مشکل ما هزینه نیست، زمان است.</a:t>
            </a:r>
          </a:p>
          <a:p>
            <a:pPr lvl="1"/>
            <a:r>
              <a:rPr lang="fa-IR" dirty="0" smtClean="0"/>
              <a:t>به نظر می رسد ما از موضوع اصلی دوره شده ایم. به نظر شما این روند بحث، ما را به نتیجه نزدیک می کند؟</a:t>
            </a:r>
            <a:endParaRPr lang="en-US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2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2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2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2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24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24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7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solidFill>
                  <a:srgbClr val="00B0F0"/>
                </a:solidFill>
              </a:rPr>
              <a:t>مسیر بحث</a:t>
            </a:r>
            <a:endParaRPr lang="fa-IR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 smtClean="0"/>
              <a:t>تعیین مسیر و نرم افزار متناسب با موضوع</a:t>
            </a:r>
          </a:p>
          <a:p>
            <a:endParaRPr lang="fa-IR" dirty="0"/>
          </a:p>
          <a:p>
            <a:r>
              <a:rPr lang="fa-IR" dirty="0" smtClean="0"/>
              <a:t>برنامه مناسب برای جلسه تبادل نظر با برنامه جلسه تصمیم گیری متفاوت است.</a:t>
            </a:r>
          </a:p>
          <a:p>
            <a:endParaRPr lang="fa-IR" dirty="0"/>
          </a:p>
          <a:p>
            <a:r>
              <a:rPr lang="fa-IR" dirty="0" smtClean="0"/>
              <a:t>اگر وجه احساسی موضوع قوی باشد، بهتر است از کلاه قرمز در ابتدا استفاده شود. سپس کلاه سفید و زرد</a:t>
            </a:r>
          </a:p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DCD77C-200B-4F1D-8D04-2CDCDB447EFD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545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eaLnBrk="1" hangingPunct="1"/>
            <a:r>
              <a:rPr lang="fa-IR" sz="5400" dirty="0" smtClean="0">
                <a:solidFill>
                  <a:schemeClr val="bg1">
                    <a:lumMod val="95000"/>
                  </a:schemeClr>
                </a:solidFill>
              </a:rPr>
              <a:t>کـ</a:t>
            </a:r>
            <a:r>
              <a:rPr lang="fa-IR" sz="5400" dirty="0" smtClean="0">
                <a:solidFill>
                  <a:srgbClr val="FF0000"/>
                </a:solidFill>
              </a:rPr>
              <a:t>لـ</a:t>
            </a:r>
            <a:r>
              <a:rPr lang="fa-IR" sz="5400" dirty="0" smtClean="0">
                <a:solidFill>
                  <a:schemeClr val="bg1">
                    <a:lumMod val="75000"/>
                  </a:schemeClr>
                </a:solidFill>
              </a:rPr>
              <a:t>ا</a:t>
            </a:r>
            <a:r>
              <a:rPr lang="fa-IR" sz="5400" dirty="0" smtClean="0"/>
              <a:t>ه </a:t>
            </a:r>
            <a:r>
              <a:rPr lang="fa-IR" sz="5400" dirty="0" smtClean="0">
                <a:solidFill>
                  <a:srgbClr val="00B050"/>
                </a:solidFill>
              </a:rPr>
              <a:t>هـ</a:t>
            </a:r>
            <a:r>
              <a:rPr lang="fa-IR" sz="5400" dirty="0" smtClean="0">
                <a:solidFill>
                  <a:srgbClr val="00B0F0"/>
                </a:solidFill>
              </a:rPr>
              <a:t>ا</a:t>
            </a:r>
          </a:p>
        </p:txBody>
      </p:sp>
      <p:pic>
        <p:nvPicPr>
          <p:cNvPr id="50180" name="Picture 4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6012160" y="4206545"/>
            <a:ext cx="900000" cy="9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0181" name="Picture 5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861448" y="5703557"/>
            <a:ext cx="900000" cy="9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0182" name="Picture 6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4819397" y="1970572"/>
            <a:ext cx="900000" cy="628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0183" name="Picture 7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2631395" y="2123158"/>
            <a:ext cx="900000" cy="9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0184" name="Picture 8"/>
          <p:cNvPicPr>
            <a:picLocks noChangeAspect="1" noChangeArrowheads="1"/>
          </p:cNvPicPr>
          <p:nvPr/>
        </p:nvPicPr>
        <p:blipFill>
          <a:blip r:embed="rId7" cstate="print">
            <a:lum bright="51000" contrast="32000"/>
          </a:blip>
          <a:stretch>
            <a:fillRect/>
          </a:stretch>
        </p:blipFill>
        <p:spPr bwMode="auto">
          <a:xfrm>
            <a:off x="1907704" y="3987766"/>
            <a:ext cx="900000" cy="9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8" cstate="print"/>
          <a:stretch>
            <a:fillRect/>
          </a:stretch>
        </p:blipFill>
        <p:spPr bwMode="auto">
          <a:xfrm>
            <a:off x="6029736" y="3508146"/>
            <a:ext cx="900000" cy="9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Content Placeholder 2"/>
          <p:cNvSpPr txBox="1">
            <a:spLocks/>
          </p:cNvSpPr>
          <p:nvPr/>
        </p:nvSpPr>
        <p:spPr bwMode="auto">
          <a:xfrm rot="3128302">
            <a:off x="2062199" y="1482738"/>
            <a:ext cx="3500462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kumimoji="0" lang="fa-I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B Mitra" pitchFamily="2" charset="-78"/>
              </a:rPr>
              <a:t> </a:t>
            </a:r>
            <a:r>
              <a:rPr lang="fa-IR" sz="2400" b="1" dirty="0" smtClean="0">
                <a:cs typeface="B Mitra" pitchFamily="2" charset="-78"/>
              </a:rPr>
              <a:t>کلاه زرد</a:t>
            </a:r>
            <a:endParaRPr lang="fa-IR" sz="2400" dirty="0" smtClean="0">
              <a:cs typeface="B Mitra" pitchFamily="2" charset="-78"/>
            </a:endParaRPr>
          </a:p>
          <a:p>
            <a:r>
              <a:rPr lang="fa-IR" sz="2400" dirty="0" smtClean="0">
                <a:cs typeface="B Mitra" pitchFamily="2" charset="-78"/>
              </a:rPr>
              <a:t>جنبه های امیدوارانه و مثبت کار</a:t>
            </a:r>
            <a:endParaRPr lang="en-US" sz="2400" dirty="0">
              <a:cs typeface="B Mitra" pitchFamily="2" charset="-78"/>
            </a:endParaRPr>
          </a:p>
        </p:txBody>
      </p:sp>
      <p:sp>
        <p:nvSpPr>
          <p:cNvPr id="16" name="Content Placeholder 2"/>
          <p:cNvSpPr txBox="1">
            <a:spLocks/>
          </p:cNvSpPr>
          <p:nvPr/>
        </p:nvSpPr>
        <p:spPr bwMode="auto">
          <a:xfrm rot="2069070">
            <a:off x="299158" y="2362364"/>
            <a:ext cx="3500462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kumimoji="0" lang="fa-I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B Mitra" pitchFamily="2" charset="-78"/>
              </a:rPr>
              <a:t> </a:t>
            </a:r>
            <a:r>
              <a:rPr lang="fa-IR" sz="2400" b="1" dirty="0" smtClean="0">
                <a:cs typeface="B Mitra" pitchFamily="2" charset="-78"/>
              </a:rPr>
              <a:t>کلاه سبز</a:t>
            </a:r>
            <a:endParaRPr lang="fa-IR" sz="2400" dirty="0" smtClean="0">
              <a:cs typeface="B Mitra" pitchFamily="2" charset="-78"/>
            </a:endParaRPr>
          </a:p>
          <a:p>
            <a:r>
              <a:rPr lang="fa-IR" sz="2400" dirty="0" smtClean="0">
                <a:cs typeface="B Mitra" pitchFamily="2" charset="-78"/>
              </a:rPr>
              <a:t>ایده های نو و خلاقانه</a:t>
            </a:r>
            <a:endParaRPr lang="en-US" sz="2400" dirty="0">
              <a:cs typeface="B Mitra" pitchFamily="2" charset="-78"/>
            </a:endParaRPr>
          </a:p>
        </p:txBody>
      </p:sp>
      <p:sp>
        <p:nvSpPr>
          <p:cNvPr id="17" name="Content Placeholder 2"/>
          <p:cNvSpPr txBox="1">
            <a:spLocks/>
          </p:cNvSpPr>
          <p:nvPr/>
        </p:nvSpPr>
        <p:spPr bwMode="auto">
          <a:xfrm rot="18491624">
            <a:off x="1135027" y="5197612"/>
            <a:ext cx="3500462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kumimoji="0" lang="fa-I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B Mitra" pitchFamily="2" charset="-78"/>
              </a:rPr>
              <a:t> </a:t>
            </a:r>
            <a:r>
              <a:rPr lang="fa-IR" sz="2400" b="1" dirty="0" smtClean="0">
                <a:cs typeface="B Mitra" pitchFamily="2" charset="-78"/>
              </a:rPr>
              <a:t>کلاه آبی</a:t>
            </a:r>
            <a:endParaRPr lang="fa-IR" sz="2400" dirty="0" smtClean="0">
              <a:cs typeface="B Mitra" pitchFamily="2" charset="-78"/>
            </a:endParaRPr>
          </a:p>
          <a:p>
            <a:r>
              <a:rPr lang="fa-IR" sz="2400" dirty="0" smtClean="0">
                <a:cs typeface="B Mitra" pitchFamily="2" charset="-78"/>
              </a:rPr>
              <a:t>تنظیم و ساماندهی روند تفکر و بحث</a:t>
            </a:r>
          </a:p>
        </p:txBody>
      </p:sp>
      <p:sp>
        <p:nvSpPr>
          <p:cNvPr id="18" name="Content Placeholder 2"/>
          <p:cNvSpPr txBox="1">
            <a:spLocks/>
          </p:cNvSpPr>
          <p:nvPr/>
        </p:nvSpPr>
        <p:spPr bwMode="auto">
          <a:xfrm rot="19661792">
            <a:off x="4226147" y="2528381"/>
            <a:ext cx="3500462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kumimoji="0" lang="fa-I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B Mitra" pitchFamily="2" charset="-78"/>
              </a:rPr>
              <a:t> </a:t>
            </a:r>
            <a:r>
              <a:rPr lang="fa-IR" sz="2400" b="1" dirty="0" smtClean="0">
                <a:cs typeface="B Mitra" pitchFamily="2" charset="-78"/>
              </a:rPr>
              <a:t>کلاه سفید</a:t>
            </a:r>
            <a:endParaRPr lang="en-US" sz="2400" b="1" dirty="0" smtClean="0">
              <a:cs typeface="B Mitra" pitchFamily="2" charset="-78"/>
            </a:endParaRPr>
          </a:p>
          <a:p>
            <a:r>
              <a:rPr lang="fa-IR" sz="2400" dirty="0" smtClean="0">
                <a:cs typeface="B Mitra" pitchFamily="2" charset="-78"/>
              </a:rPr>
              <a:t>ارائه اطلاعات، آمار و ارقام</a:t>
            </a:r>
          </a:p>
          <a:p>
            <a:r>
              <a:rPr lang="fa-IR" sz="2400" dirty="0" smtClean="0">
                <a:cs typeface="B Mitra" pitchFamily="2" charset="-78"/>
              </a:rPr>
              <a:t>بدون قضاوت و موضع گیری</a:t>
            </a:r>
            <a:endParaRPr lang="en-US" sz="2400" dirty="0" smtClean="0">
              <a:cs typeface="B Mitra" pitchFamily="2" charset="-78"/>
            </a:endParaRPr>
          </a:p>
        </p:txBody>
      </p:sp>
      <p:sp>
        <p:nvSpPr>
          <p:cNvPr id="19" name="Content Placeholder 2"/>
          <p:cNvSpPr txBox="1">
            <a:spLocks/>
          </p:cNvSpPr>
          <p:nvPr/>
        </p:nvSpPr>
        <p:spPr bwMode="auto">
          <a:xfrm rot="3530118">
            <a:off x="4141643" y="4528352"/>
            <a:ext cx="3500462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kumimoji="0" lang="fa-I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B Mitra" pitchFamily="2" charset="-78"/>
              </a:rPr>
              <a:t> </a:t>
            </a:r>
            <a:r>
              <a:rPr lang="fa-IR" sz="2400" b="1" dirty="0" smtClean="0">
                <a:cs typeface="B Mitra" pitchFamily="2" charset="-78"/>
              </a:rPr>
              <a:t>کلاه قرمز</a:t>
            </a:r>
          </a:p>
          <a:p>
            <a:r>
              <a:rPr lang="fa-IR" sz="2400" dirty="0" smtClean="0">
                <a:cs typeface="B Mitra" pitchFamily="2" charset="-78"/>
              </a:rPr>
              <a:t>احساسات، هیجان و خشم </a:t>
            </a:r>
          </a:p>
          <a:p>
            <a:r>
              <a:rPr lang="fa-IR" sz="2400" dirty="0" smtClean="0">
                <a:cs typeface="B Mitra" pitchFamily="2" charset="-78"/>
              </a:rPr>
              <a:t>بدون نیاز به ارائه دلیل منطقی. شهود</a:t>
            </a:r>
            <a:endParaRPr lang="en-US" sz="2400" dirty="0">
              <a:cs typeface="B Mitra" pitchFamily="2" charset="-78"/>
            </a:endParaRPr>
          </a:p>
        </p:txBody>
      </p:sp>
      <p:sp>
        <p:nvSpPr>
          <p:cNvPr id="20" name="Content Placeholder 2"/>
          <p:cNvSpPr txBox="1">
            <a:spLocks/>
          </p:cNvSpPr>
          <p:nvPr/>
        </p:nvSpPr>
        <p:spPr bwMode="auto">
          <a:xfrm rot="18141788">
            <a:off x="2127671" y="5802933"/>
            <a:ext cx="3500462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kumimoji="0" lang="fa-I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B Mitra" pitchFamily="2" charset="-78"/>
              </a:rPr>
              <a:t> </a:t>
            </a:r>
            <a:r>
              <a:rPr lang="fa-IR" sz="2400" b="1" dirty="0" smtClean="0">
                <a:cs typeface="B Mitra" pitchFamily="2" charset="-78"/>
              </a:rPr>
              <a:t>کلاه سیاه</a:t>
            </a:r>
            <a:endParaRPr lang="fa-IR" sz="2400" dirty="0" smtClean="0">
              <a:cs typeface="B Mitra" pitchFamily="2" charset="-78"/>
            </a:endParaRPr>
          </a:p>
          <a:p>
            <a:r>
              <a:rPr lang="fa-IR" sz="2400" dirty="0" smtClean="0">
                <a:cs typeface="B Mitra" pitchFamily="2" charset="-78"/>
              </a:rPr>
              <a:t>علل منفی و دلایل ناممکن بودن کار، سختی ها و ریسک ها</a:t>
            </a:r>
            <a:endParaRPr lang="en-US" sz="2400" dirty="0">
              <a:cs typeface="B Mitra" pitchFamily="2" charset="-78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907704" y="1962001"/>
            <a:ext cx="5472608" cy="4522254"/>
            <a:chOff x="1403648" y="1643050"/>
            <a:chExt cx="6048672" cy="4929222"/>
          </a:xfrm>
        </p:grpSpPr>
        <p:sp>
          <p:nvSpPr>
            <p:cNvPr id="2" name="Hexagon 1"/>
            <p:cNvSpPr/>
            <p:nvPr/>
          </p:nvSpPr>
          <p:spPr>
            <a:xfrm>
              <a:off x="1619672" y="1916832"/>
              <a:ext cx="5832648" cy="4392488"/>
            </a:xfrm>
            <a:prstGeom prst="hexagon">
              <a:avLst/>
            </a:prstGeom>
          </p:spPr>
          <p:txBody>
            <a:bodyPr wrap="square" rtlCol="0" anchor="ctr">
              <a:spAutoFit/>
            </a:bodyPr>
            <a:lstStyle/>
            <a:p>
              <a:pPr algn="ctr"/>
              <a:endParaRPr lang="en-US" dirty="0" smtClean="0">
                <a:cs typeface="B Nazanin" pitchFamily="2" charset="-78"/>
              </a:endParaRPr>
            </a:p>
          </p:txBody>
        </p:sp>
        <p:sp>
          <p:nvSpPr>
            <p:cNvPr id="3" name="Hexagon 2"/>
            <p:cNvSpPr/>
            <p:nvPr/>
          </p:nvSpPr>
          <p:spPr>
            <a:xfrm>
              <a:off x="1403648" y="1643050"/>
              <a:ext cx="5688632" cy="4929222"/>
            </a:xfrm>
            <a:prstGeom prst="hexagon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lang="en-US" dirty="0" smtClean="0">
                <a:cs typeface="B Nazanin" pitchFamily="2" charset="-78"/>
              </a:endParaRPr>
            </a:p>
          </p:txBody>
        </p:sp>
        <p:cxnSp>
          <p:nvCxnSpPr>
            <p:cNvPr id="5" name="Straight Connector 4"/>
            <p:cNvCxnSpPr>
              <a:stCxn id="3" idx="4"/>
              <a:endCxn id="3" idx="1"/>
            </p:cNvCxnSpPr>
            <p:nvPr/>
          </p:nvCxnSpPr>
          <p:spPr>
            <a:xfrm>
              <a:off x="2635954" y="1643051"/>
              <a:ext cx="3224021" cy="492922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>
              <a:stCxn id="3" idx="2"/>
              <a:endCxn id="3" idx="5"/>
            </p:cNvCxnSpPr>
            <p:nvPr/>
          </p:nvCxnSpPr>
          <p:spPr>
            <a:xfrm flipV="1">
              <a:off x="2635954" y="1643051"/>
              <a:ext cx="3224021" cy="492922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>
              <a:stCxn id="3" idx="3"/>
              <a:endCxn id="3" idx="0"/>
            </p:cNvCxnSpPr>
            <p:nvPr/>
          </p:nvCxnSpPr>
          <p:spPr>
            <a:xfrm>
              <a:off x="1403648" y="4107661"/>
              <a:ext cx="568863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47009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50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50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50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50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50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50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50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50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نکته مهم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9062" indent="0" algn="ctr">
              <a:buNone/>
            </a:pPr>
            <a:endParaRPr lang="fa-IR" sz="3600" dirty="0" smtClean="0"/>
          </a:p>
          <a:p>
            <a:pPr marL="119062" indent="0" algn="ctr">
              <a:buNone/>
            </a:pPr>
            <a:endParaRPr lang="fa-IR" sz="3600" dirty="0"/>
          </a:p>
          <a:p>
            <a:pPr marL="119062" indent="0" algn="ctr">
              <a:buNone/>
            </a:pPr>
            <a:r>
              <a:rPr lang="fa-IR" sz="3600" dirty="0" smtClean="0"/>
              <a:t>باید تلاش کنیم که همیشه یک کلاه بر سر نگذاریم</a:t>
            </a:r>
          </a:p>
          <a:p>
            <a:pPr marL="119062" indent="0" algn="ctr">
              <a:buNone/>
            </a:pPr>
            <a:endParaRPr lang="fa-IR" sz="3600" dirty="0"/>
          </a:p>
          <a:p>
            <a:pPr marL="119062" indent="0" algn="ctr">
              <a:buNone/>
            </a:pPr>
            <a:r>
              <a:rPr lang="fa-IR" sz="3600" dirty="0" smtClean="0"/>
              <a:t>یا لااقل به یک کلاه معروف نشویم</a:t>
            </a:r>
          </a:p>
          <a:p>
            <a:pPr marL="119062" indent="0">
              <a:buNone/>
            </a:pPr>
            <a:endParaRPr lang="fa-IR" sz="3600" dirty="0"/>
          </a:p>
          <a:p>
            <a:pPr marL="119062" indent="0">
              <a:buNone/>
            </a:pPr>
            <a:endParaRPr lang="fa-IR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DCD77C-200B-4F1D-8D04-2CDCDB447EFD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386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mtClean="0"/>
              <a:t>کار عملی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774825"/>
            <a:ext cx="8363272" cy="4625975"/>
          </a:xfrm>
        </p:spPr>
        <p:txBody>
          <a:bodyPr/>
          <a:lstStyle/>
          <a:p>
            <a:r>
              <a:rPr lang="fa-IR" dirty="0" smtClean="0"/>
              <a:t>هر تیم، یک موضوع را برای بحث انتخاب کند.</a:t>
            </a:r>
          </a:p>
          <a:p>
            <a:endParaRPr lang="fa-IR" dirty="0"/>
          </a:p>
          <a:p>
            <a:r>
              <a:rPr lang="fa-IR" dirty="0" smtClean="0"/>
              <a:t>بعد از یک جلسه 30 دقیقه ای، خلاصه ای از مباحث ارائه شده توسط هر کلاه را در یک برگه بنویسید</a:t>
            </a:r>
          </a:p>
          <a:p>
            <a:endParaRPr lang="fa-IR" dirty="0"/>
          </a:p>
          <a:p>
            <a:r>
              <a:rPr lang="fa-IR" dirty="0" smtClean="0"/>
              <a:t>همه گروه ها به همه کلاه های یکدیگر امتیاز بدهند.</a:t>
            </a:r>
          </a:p>
          <a:p>
            <a:r>
              <a:rPr lang="fa-IR" dirty="0" smtClean="0"/>
              <a:t>امتیاز هر گروه = 30 امتیاز داوری + 70 امتیاز اکتسابی از سایر گروه ها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به دو مورد از پیشنهادهای زیر فکر کنید: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62012" indent="-742950">
              <a:buFont typeface="+mj-lt"/>
              <a:buAutoNum type="arabicPeriod"/>
            </a:pPr>
            <a:r>
              <a:rPr lang="fa-IR" sz="3600" dirty="0" smtClean="0"/>
              <a:t>به افراد، گواهی نامه مهارت پیاده روی داده شود</a:t>
            </a:r>
          </a:p>
          <a:p>
            <a:pPr marL="862012" indent="-742950">
              <a:buFont typeface="+mj-lt"/>
              <a:buAutoNum type="arabicPeriod"/>
            </a:pPr>
            <a:r>
              <a:rPr lang="fa-IR" sz="3600" dirty="0" smtClean="0"/>
              <a:t>توزیع و فروش نمک غیرقانونی شود</a:t>
            </a:r>
          </a:p>
          <a:p>
            <a:pPr marL="862012" indent="-742950">
              <a:buFont typeface="+mj-lt"/>
              <a:buAutoNum type="arabicPeriod"/>
            </a:pPr>
            <a:r>
              <a:rPr lang="fa-IR" sz="3600" dirty="0" smtClean="0"/>
              <a:t>رانندگان اتومبیل های کثیف جریمه شوند</a:t>
            </a:r>
          </a:p>
          <a:p>
            <a:pPr marL="862012" indent="-742950">
              <a:buFont typeface="+mj-lt"/>
              <a:buAutoNum type="arabicPeriod"/>
            </a:pPr>
            <a:r>
              <a:rPr lang="fa-IR" sz="3600" dirty="0" smtClean="0"/>
              <a:t>عقدنامه افراد، هر پنج سال یکبار تمدید شود</a:t>
            </a:r>
          </a:p>
          <a:p>
            <a:pPr marL="862012" indent="-742950">
              <a:buFont typeface="+mj-lt"/>
              <a:buAutoNum type="arabicPeriod"/>
            </a:pPr>
            <a:r>
              <a:rPr lang="fa-IR" sz="3600" dirty="0" smtClean="0"/>
              <a:t>همه افراد لباس دروغ سنج بپوشند</a:t>
            </a:r>
          </a:p>
          <a:p>
            <a:pPr marL="862012" indent="-742950">
              <a:buFont typeface="+mj-lt"/>
              <a:buAutoNum type="arabicPeriod"/>
            </a:pPr>
            <a:r>
              <a:rPr lang="fa-IR" sz="3600" dirty="0" smtClean="0"/>
              <a:t>همه اتومبیل ها زرد رنگ باشند</a:t>
            </a:r>
          </a:p>
          <a:p>
            <a:pPr marL="862012" indent="-742950">
              <a:buFont typeface="+mj-lt"/>
              <a:buAutoNum type="arabicPeriod"/>
            </a:pPr>
            <a:r>
              <a:rPr lang="fa-IR" sz="3600" dirty="0" smtClean="0"/>
              <a:t>دانشجویان لیسانس یکسال دروه عملی در صنعت </a:t>
            </a:r>
            <a:r>
              <a:rPr lang="fa-IR" sz="3600" dirty="0" err="1" smtClean="0"/>
              <a:t>بگذرانند</a:t>
            </a:r>
            <a:endParaRPr lang="fa-IR" sz="3600" dirty="0" smtClean="0"/>
          </a:p>
          <a:p>
            <a:pPr marL="862012" indent="-742950">
              <a:buFont typeface="+mj-lt"/>
              <a:buAutoNum type="arabicPeriod"/>
            </a:pPr>
            <a:r>
              <a:rPr lang="fa-IR" sz="3600" dirty="0" smtClean="0"/>
              <a:t>حق بیمه افراد سیگاری یا چاق بیشتر از افراد عادی باشد</a:t>
            </a:r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DCD77C-200B-4F1D-8D04-2CDCDB447EFD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110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الگوی فکری شما ؟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9062" indent="0">
              <a:buNone/>
            </a:pPr>
            <a:r>
              <a:rPr lang="fa-IR" b="1" dirty="0"/>
              <a:t>نقاط تمرکز تفکر خود را </a:t>
            </a:r>
            <a:r>
              <a:rPr lang="fa-IR" b="1" dirty="0" smtClean="0"/>
              <a:t>بنویسید</a:t>
            </a:r>
          </a:p>
          <a:p>
            <a:pPr marL="119062" indent="0">
              <a:buNone/>
            </a:pPr>
            <a:endParaRPr lang="fa-IR" dirty="0" smtClean="0"/>
          </a:p>
          <a:p>
            <a:r>
              <a:rPr lang="fa-IR" dirty="0" smtClean="0"/>
              <a:t>-----------------</a:t>
            </a:r>
          </a:p>
          <a:p>
            <a:r>
              <a:rPr lang="fa-IR" dirty="0" smtClean="0"/>
              <a:t>-----------------</a:t>
            </a:r>
          </a:p>
          <a:p>
            <a:r>
              <a:rPr lang="fa-IR" dirty="0" smtClean="0"/>
              <a:t>-----------------</a:t>
            </a:r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DCD77C-200B-4F1D-8D04-2CDCDB447EFD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500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مقایسه با دیگران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9062" indent="0">
              <a:buNone/>
            </a:pPr>
            <a:r>
              <a:rPr lang="fa-IR" b="1" dirty="0"/>
              <a:t>نقاط تمرکز فکری خود را با اعضای تیم (اطرافیان) مقایسه کنید</a:t>
            </a:r>
            <a:r>
              <a:rPr lang="fa-IR" b="1" dirty="0" smtClean="0"/>
              <a:t>.</a:t>
            </a:r>
          </a:p>
          <a:p>
            <a:pPr marL="119062" indent="0">
              <a:buNone/>
            </a:pPr>
            <a:endParaRPr lang="fa-IR" b="1" dirty="0"/>
          </a:p>
          <a:p>
            <a:r>
              <a:rPr lang="fa-IR" dirty="0"/>
              <a:t>-----------------</a:t>
            </a:r>
          </a:p>
          <a:p>
            <a:r>
              <a:rPr lang="fa-IR" dirty="0"/>
              <a:t>-----------------</a:t>
            </a:r>
          </a:p>
          <a:p>
            <a:r>
              <a:rPr lang="fa-IR" dirty="0" smtClean="0"/>
              <a:t>-----------------</a:t>
            </a:r>
          </a:p>
          <a:p>
            <a:r>
              <a:rPr lang="fa-IR" dirty="0"/>
              <a:t>-----------------</a:t>
            </a:r>
          </a:p>
          <a:p>
            <a:endParaRPr lang="fa-IR" dirty="0"/>
          </a:p>
          <a:p>
            <a:endParaRPr lang="fa-IR" dirty="0"/>
          </a:p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DCD77C-200B-4F1D-8D04-2CDCDB447EFD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220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نتیجه گیری اولیه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 err="1" smtClean="0"/>
              <a:t>هرکدام</a:t>
            </a:r>
            <a:r>
              <a:rPr lang="fa-IR" dirty="0" smtClean="0"/>
              <a:t> از ما یک الگوی فکری </a:t>
            </a:r>
            <a:r>
              <a:rPr lang="fa-IR" dirty="0"/>
              <a:t>غ</a:t>
            </a:r>
            <a:r>
              <a:rPr lang="fa-IR" dirty="0" smtClean="0"/>
              <a:t>الب داریم</a:t>
            </a:r>
          </a:p>
          <a:p>
            <a:endParaRPr lang="fa-IR" dirty="0"/>
          </a:p>
          <a:p>
            <a:r>
              <a:rPr lang="fa-IR" dirty="0" smtClean="0"/>
              <a:t>هیچ کدام از این </a:t>
            </a:r>
            <a:r>
              <a:rPr lang="fa-IR" dirty="0" err="1" smtClean="0"/>
              <a:t>الگوها</a:t>
            </a:r>
            <a:r>
              <a:rPr lang="fa-IR" dirty="0" smtClean="0"/>
              <a:t> به تنهایی خوب یا بد نیستند</a:t>
            </a:r>
          </a:p>
          <a:p>
            <a:endParaRPr lang="fa-IR" dirty="0"/>
          </a:p>
          <a:p>
            <a:r>
              <a:rPr lang="fa-IR" dirty="0"/>
              <a:t>ترکیب مناسب این </a:t>
            </a:r>
            <a:r>
              <a:rPr lang="fa-IR" dirty="0" err="1"/>
              <a:t>الگوها</a:t>
            </a:r>
            <a:r>
              <a:rPr lang="fa-IR" dirty="0"/>
              <a:t> منجر به </a:t>
            </a:r>
            <a:r>
              <a:rPr lang="fa-IR" dirty="0" smtClean="0"/>
              <a:t>موفقیت در جلسات و تصمیم ها می شود.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DCD77C-200B-4F1D-8D04-2CDCDB447EFD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716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روش شناسي پژوهش در آموزش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2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>
    <a:spDef>
      <a:spPr/>
      <a:bodyPr wrap="square">
        <a:spAutoFit/>
      </a:bodyPr>
      <a:lstStyle>
        <a:defPPr>
          <a:defRPr dirty="0" smtClean="0">
            <a:cs typeface="B Nazanin" pitchFamily="2" charset="-78"/>
          </a:defRPr>
        </a:defPPr>
      </a:lstStyle>
    </a:spDef>
    <a:txDef>
      <a:spPr>
        <a:noFill/>
      </a:spPr>
      <a:bodyPr wrap="square" rtlCol="1">
        <a:spAutoFit/>
      </a:bodyPr>
      <a:lstStyle>
        <a:defPPr>
          <a:defRPr sz="2400" dirty="0" smtClean="0">
            <a:cs typeface="B Zar" pitchFamily="2" charset="-78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odule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ppt/theme/themeOverride2.xml><?xml version="1.0" encoding="utf-8"?>
<a:themeOverride xmlns:a="http://schemas.openxmlformats.org/drawingml/2006/main">
  <a:clrScheme name="Module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روش شناسي پژوهش در آموزش</Template>
  <TotalTime>2837</TotalTime>
  <Words>2534</Words>
  <Application>Microsoft Office PowerPoint</Application>
  <PresentationFormat>On-screen Show (4:3)</PresentationFormat>
  <Paragraphs>437</Paragraphs>
  <Slides>55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65" baseType="lpstr">
      <vt:lpstr>Arial</vt:lpstr>
      <vt:lpstr>B Mitra</vt:lpstr>
      <vt:lpstr>B Nazanin</vt:lpstr>
      <vt:lpstr>Calibri</vt:lpstr>
      <vt:lpstr>Corbel</vt:lpstr>
      <vt:lpstr>Tahoma</vt:lpstr>
      <vt:lpstr>Wingdings</vt:lpstr>
      <vt:lpstr>Wingdings 2</vt:lpstr>
      <vt:lpstr>Wingdings 3</vt:lpstr>
      <vt:lpstr>روش شناسي پژوهش در آموزش</vt:lpstr>
      <vt:lpstr>PowerPoint Presentation</vt:lpstr>
      <vt:lpstr>شـش کلاه تفکر  ادوارد دبونو</vt:lpstr>
      <vt:lpstr>الگوی فکری شما چگونه است؟</vt:lpstr>
      <vt:lpstr>نقاط قوت فکر کردن شما چیست؟</vt:lpstr>
      <vt:lpstr>نقاط ضعف فکر کردن شما چیست؟</vt:lpstr>
      <vt:lpstr>به دو مورد از پیشنهادهای زیر فکر کنید:</vt:lpstr>
      <vt:lpstr>الگوی فکری شما ؟</vt:lpstr>
      <vt:lpstr>مقایسه با دیگران</vt:lpstr>
      <vt:lpstr>نتیجه گیری اولیه</vt:lpstr>
      <vt:lpstr>تکنیک ترکیب الگوها</vt:lpstr>
      <vt:lpstr>ادوارد دبونو  Edward de Bono</vt:lpstr>
      <vt:lpstr>تکنیک شش کلاه تفکر</vt:lpstr>
      <vt:lpstr>کتاب شش کلاه تفکر</vt:lpstr>
      <vt:lpstr>مبنای بحث</vt:lpstr>
      <vt:lpstr>نوع تفکر</vt:lpstr>
      <vt:lpstr>حذف من!</vt:lpstr>
      <vt:lpstr>کـلـاه هـا</vt:lpstr>
      <vt:lpstr>کلاه ســــفید</vt:lpstr>
      <vt:lpstr>«سبک ژاپنی» و «سبک غربی»</vt:lpstr>
      <vt:lpstr>کلاه سفيد</vt:lpstr>
      <vt:lpstr>انواع اطلاعات</vt:lpstr>
      <vt:lpstr>کلاه سفيد</vt:lpstr>
      <vt:lpstr>قواعد</vt:lpstr>
      <vt:lpstr> کلاه قرمز</vt:lpstr>
      <vt:lpstr>احساسات</vt:lpstr>
      <vt:lpstr>جايگاه احساسات در تفکر</vt:lpstr>
      <vt:lpstr> کلاه قرمز</vt:lpstr>
      <vt:lpstr>مزیت</vt:lpstr>
      <vt:lpstr>استفاده از کلاه قرمز</vt:lpstr>
      <vt:lpstr>تمرین کلاه قرمز</vt:lpstr>
      <vt:lpstr>کلاه سياه</vt:lpstr>
      <vt:lpstr>کلاه سياه</vt:lpstr>
      <vt:lpstr>کلاه سیاه (روند بحث)</vt:lpstr>
      <vt:lpstr>کلاه سیاه (موضوع بحث)</vt:lpstr>
      <vt:lpstr>کلاه سیاه (ملاحظات کاربردی)</vt:lpstr>
      <vt:lpstr>کلاه سياه (ملاحظات کاربردی)</vt:lpstr>
      <vt:lpstr>خلاصه</vt:lpstr>
      <vt:lpstr>تمرین کلاه سیاه</vt:lpstr>
      <vt:lpstr>کلاه زرد</vt:lpstr>
      <vt:lpstr>کلاه زرد</vt:lpstr>
      <vt:lpstr>کلاه زرد (طیف) </vt:lpstr>
      <vt:lpstr>تفاوت با احساس</vt:lpstr>
      <vt:lpstr>نقش و اهمیت</vt:lpstr>
      <vt:lpstr>ارتباط کلاه زرد و خلاقیت</vt:lpstr>
      <vt:lpstr>کلاه سبز</vt:lpstr>
      <vt:lpstr>کلاه سبز</vt:lpstr>
      <vt:lpstr>حرکت در تفکر</vt:lpstr>
      <vt:lpstr>موانع کلاه سبز</vt:lpstr>
      <vt:lpstr>سرنوشت ایده ها</vt:lpstr>
      <vt:lpstr>کلاه آبی</vt:lpstr>
      <vt:lpstr>تمرکزدهی</vt:lpstr>
      <vt:lpstr>مسیر بحث</vt:lpstr>
      <vt:lpstr>کـلـاه هـا</vt:lpstr>
      <vt:lpstr>نکته مهم</vt:lpstr>
      <vt:lpstr>کار عملی</vt:lpstr>
    </vt:vector>
  </TitlesOfParts>
  <Company>PES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شش کلاه تفکر</dc:title>
  <dc:creator>Emad Ahmadvand</dc:creator>
  <cp:keywords>6 thinking Hats</cp:keywords>
  <cp:lastModifiedBy>Asus-k451L</cp:lastModifiedBy>
  <cp:revision>564</cp:revision>
  <dcterms:created xsi:type="dcterms:W3CDTF">2010-01-10T19:12:31Z</dcterms:created>
  <dcterms:modified xsi:type="dcterms:W3CDTF">2015-02-11T19:40:14Z</dcterms:modified>
</cp:coreProperties>
</file>