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3" r:id="rId2"/>
    <p:sldId id="284" r:id="rId3"/>
    <p:sldId id="285" r:id="rId4"/>
    <p:sldId id="286" r:id="rId5"/>
    <p:sldId id="287" r:id="rId6"/>
    <p:sldId id="288" r:id="rId7"/>
    <p:sldId id="289" r:id="rId8"/>
    <p:sldId id="290" r:id="rId9"/>
    <p:sldId id="261" r:id="rId10"/>
    <p:sldId id="276" r:id="rId11"/>
    <p:sldId id="262" r:id="rId12"/>
    <p:sldId id="265" r:id="rId13"/>
    <p:sldId id="266" r:id="rId14"/>
    <p:sldId id="267" r:id="rId15"/>
    <p:sldId id="268" r:id="rId16"/>
    <p:sldId id="269" r:id="rId17"/>
    <p:sldId id="270" r:id="rId18"/>
    <p:sldId id="264" r:id="rId19"/>
    <p:sldId id="271" r:id="rId20"/>
    <p:sldId id="272" r:id="rId21"/>
    <p:sldId id="273" r:id="rId22"/>
    <p:sldId id="274" r:id="rId23"/>
    <p:sldId id="277" r:id="rId24"/>
    <p:sldId id="280"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777777"/>
    <a:srgbClr val="F4F1EC"/>
    <a:srgbClr val="E9E4DB"/>
    <a:srgbClr val="4237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47" d="100"/>
          <a:sy n="47" d="100"/>
        </p:scale>
        <p:origin x="1194" y="4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304800" y="2438400"/>
            <a:ext cx="8153400" cy="762000"/>
          </a:xfrm>
        </p:spPr>
        <p:txBody>
          <a:bodyPr/>
          <a:lstStyle>
            <a:lvl1pPr>
              <a:defRPr>
                <a:solidFill>
                  <a:srgbClr val="333333"/>
                </a:solidFill>
              </a:defRPr>
            </a:lvl1pPr>
          </a:lstStyle>
          <a:p>
            <a:pPr lvl="0"/>
            <a:r>
              <a:rPr lang="en-US" altLang="en-US" noProof="0" smtClean="0"/>
              <a:t>Click to edit Master title style</a:t>
            </a:r>
          </a:p>
        </p:txBody>
      </p:sp>
      <p:sp>
        <p:nvSpPr>
          <p:cNvPr id="7171" name="Rectangle 3"/>
          <p:cNvSpPr>
            <a:spLocks noGrp="1" noChangeArrowheads="1"/>
          </p:cNvSpPr>
          <p:nvPr>
            <p:ph type="subTitle" idx="1"/>
          </p:nvPr>
        </p:nvSpPr>
        <p:spPr>
          <a:xfrm>
            <a:off x="2057400" y="4343400"/>
            <a:ext cx="6858000" cy="1219200"/>
          </a:xfrm>
        </p:spPr>
        <p:txBody>
          <a:bodyPr/>
          <a:lstStyle>
            <a:lvl1pPr marL="0" indent="0">
              <a:buFontTx/>
              <a:buNone/>
              <a:defRPr sz="1400" b="1">
                <a:solidFill>
                  <a:schemeClr val="tx1"/>
                </a:solidFill>
              </a:defRPr>
            </a:lvl1pPr>
          </a:lstStyle>
          <a:p>
            <a:pPr lvl="0"/>
            <a:r>
              <a:rPr lang="en-US" altLang="en-US" noProof="0" smtClean="0"/>
              <a:t>Click to edit Master subtitle style</a:t>
            </a:r>
          </a:p>
        </p:txBody>
      </p:sp>
      <p:sp>
        <p:nvSpPr>
          <p:cNvPr id="7172" name="Rectangle 4"/>
          <p:cNvSpPr>
            <a:spLocks noGrp="1" noChangeArrowheads="1"/>
          </p:cNvSpPr>
          <p:nvPr>
            <p:ph type="dt" sz="half" idx="2"/>
          </p:nvPr>
        </p:nvSpPr>
        <p:spPr/>
        <p:txBody>
          <a:bodyPr/>
          <a:lstStyle>
            <a:lvl1pPr>
              <a:defRPr/>
            </a:lvl1pPr>
          </a:lstStyle>
          <a:p>
            <a:endParaRPr lang="en-US" altLang="en-US"/>
          </a:p>
        </p:txBody>
      </p:sp>
      <p:sp>
        <p:nvSpPr>
          <p:cNvPr id="7173" name="Rectangle 5"/>
          <p:cNvSpPr>
            <a:spLocks noGrp="1" noChangeArrowheads="1"/>
          </p:cNvSpPr>
          <p:nvPr>
            <p:ph type="ftr" sz="quarter" idx="3"/>
          </p:nvPr>
        </p:nvSpPr>
        <p:spPr/>
        <p:txBody>
          <a:bodyPr/>
          <a:lstStyle>
            <a:lvl1pPr>
              <a:defRPr/>
            </a:lvl1pPr>
          </a:lstStyle>
          <a:p>
            <a:endParaRPr lang="en-US" altLang="en-US"/>
          </a:p>
        </p:txBody>
      </p:sp>
      <p:sp>
        <p:nvSpPr>
          <p:cNvPr id="7174" name="Rectangle 6"/>
          <p:cNvSpPr>
            <a:spLocks noGrp="1" noChangeArrowheads="1"/>
          </p:cNvSpPr>
          <p:nvPr>
            <p:ph type="sldNum" sz="quarter" idx="4"/>
          </p:nvPr>
        </p:nvSpPr>
        <p:spPr/>
        <p:txBody>
          <a:bodyPr/>
          <a:lstStyle>
            <a:lvl1pPr>
              <a:defRPr/>
            </a:lvl1pPr>
          </a:lstStyle>
          <a:p>
            <a:fld id="{DA484345-0FB2-43E2-B620-604167C5FDFC}"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7B9610D-838A-4160-B7A3-5FB893BCFBD0}" type="slidenum">
              <a:rPr lang="en-US" altLang="en-US"/>
              <a:pPr/>
              <a:t>‹#›</a:t>
            </a:fld>
            <a:endParaRPr lang="en-US" altLang="en-US"/>
          </a:p>
        </p:txBody>
      </p:sp>
    </p:spTree>
    <p:extLst>
      <p:ext uri="{BB962C8B-B14F-4D97-AF65-F5344CB8AC3E}">
        <p14:creationId xmlns:p14="http://schemas.microsoft.com/office/powerpoint/2010/main" val="3973540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8950" y="685800"/>
            <a:ext cx="1847850" cy="5440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95400" y="685800"/>
            <a:ext cx="5391150" cy="544036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6D8B16B-1CAF-4E02-BD64-5001357BE886}" type="slidenum">
              <a:rPr lang="en-US" altLang="en-US"/>
              <a:pPr/>
              <a:t>‹#›</a:t>
            </a:fld>
            <a:endParaRPr lang="en-US" altLang="en-US"/>
          </a:p>
        </p:txBody>
      </p:sp>
    </p:spTree>
    <p:extLst>
      <p:ext uri="{BB962C8B-B14F-4D97-AF65-F5344CB8AC3E}">
        <p14:creationId xmlns:p14="http://schemas.microsoft.com/office/powerpoint/2010/main" val="4269596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A926406-CF78-471D-B379-7808C0D0D529}" type="slidenum">
              <a:rPr lang="en-US" altLang="en-US"/>
              <a:pPr/>
              <a:t>‹#›</a:t>
            </a:fld>
            <a:endParaRPr lang="en-US" altLang="en-US"/>
          </a:p>
        </p:txBody>
      </p:sp>
    </p:spTree>
    <p:extLst>
      <p:ext uri="{BB962C8B-B14F-4D97-AF65-F5344CB8AC3E}">
        <p14:creationId xmlns:p14="http://schemas.microsoft.com/office/powerpoint/2010/main" val="1333396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365A7B5-FD7A-4766-87F3-31F0D38C90E9}" type="slidenum">
              <a:rPr lang="en-US" altLang="en-US"/>
              <a:pPr/>
              <a:t>‹#›</a:t>
            </a:fld>
            <a:endParaRPr lang="en-US" altLang="en-US"/>
          </a:p>
        </p:txBody>
      </p:sp>
    </p:spTree>
    <p:extLst>
      <p:ext uri="{BB962C8B-B14F-4D97-AF65-F5344CB8AC3E}">
        <p14:creationId xmlns:p14="http://schemas.microsoft.com/office/powerpoint/2010/main" val="2291805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676400"/>
            <a:ext cx="3619500" cy="44497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67300" y="1676400"/>
            <a:ext cx="3619500" cy="44497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997C385-F156-46DC-B6ED-30F0898503A9}" type="slidenum">
              <a:rPr lang="en-US" altLang="en-US"/>
              <a:pPr/>
              <a:t>‹#›</a:t>
            </a:fld>
            <a:endParaRPr lang="en-US" altLang="en-US"/>
          </a:p>
        </p:txBody>
      </p:sp>
    </p:spTree>
    <p:extLst>
      <p:ext uri="{BB962C8B-B14F-4D97-AF65-F5344CB8AC3E}">
        <p14:creationId xmlns:p14="http://schemas.microsoft.com/office/powerpoint/2010/main" val="4061036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FD64691B-2F77-487E-A7A8-ED1F83CAFEB7}" type="slidenum">
              <a:rPr lang="en-US" altLang="en-US"/>
              <a:pPr/>
              <a:t>‹#›</a:t>
            </a:fld>
            <a:endParaRPr lang="en-US" altLang="en-US"/>
          </a:p>
        </p:txBody>
      </p:sp>
    </p:spTree>
    <p:extLst>
      <p:ext uri="{BB962C8B-B14F-4D97-AF65-F5344CB8AC3E}">
        <p14:creationId xmlns:p14="http://schemas.microsoft.com/office/powerpoint/2010/main" val="3343222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60A97734-E4A8-48F0-A61C-51F4698C16EA}" type="slidenum">
              <a:rPr lang="en-US" altLang="en-US"/>
              <a:pPr/>
              <a:t>‹#›</a:t>
            </a:fld>
            <a:endParaRPr lang="en-US" altLang="en-US"/>
          </a:p>
        </p:txBody>
      </p:sp>
    </p:spTree>
    <p:extLst>
      <p:ext uri="{BB962C8B-B14F-4D97-AF65-F5344CB8AC3E}">
        <p14:creationId xmlns:p14="http://schemas.microsoft.com/office/powerpoint/2010/main" val="4003549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666EB9C3-2E00-4761-BA57-7B28732F63D0}" type="slidenum">
              <a:rPr lang="en-US" altLang="en-US"/>
              <a:pPr/>
              <a:t>‹#›</a:t>
            </a:fld>
            <a:endParaRPr lang="en-US" altLang="en-US"/>
          </a:p>
        </p:txBody>
      </p:sp>
    </p:spTree>
    <p:extLst>
      <p:ext uri="{BB962C8B-B14F-4D97-AF65-F5344CB8AC3E}">
        <p14:creationId xmlns:p14="http://schemas.microsoft.com/office/powerpoint/2010/main" val="1613969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7B0416F3-66A9-4BC1-B079-D4E8BCA5BEAA}" type="slidenum">
              <a:rPr lang="en-US" altLang="en-US"/>
              <a:pPr/>
              <a:t>‹#›</a:t>
            </a:fld>
            <a:endParaRPr lang="en-US" altLang="en-US"/>
          </a:p>
        </p:txBody>
      </p:sp>
    </p:spTree>
    <p:extLst>
      <p:ext uri="{BB962C8B-B14F-4D97-AF65-F5344CB8AC3E}">
        <p14:creationId xmlns:p14="http://schemas.microsoft.com/office/powerpoint/2010/main" val="1541057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155078F-11AF-48D6-A567-25E8500ED9F7}" type="slidenum">
              <a:rPr lang="en-US" altLang="en-US"/>
              <a:pPr/>
              <a:t>‹#›</a:t>
            </a:fld>
            <a:endParaRPr lang="en-US" altLang="en-US"/>
          </a:p>
        </p:txBody>
      </p:sp>
    </p:spTree>
    <p:extLst>
      <p:ext uri="{BB962C8B-B14F-4D97-AF65-F5344CB8AC3E}">
        <p14:creationId xmlns:p14="http://schemas.microsoft.com/office/powerpoint/2010/main" val="232125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95400" y="685800"/>
            <a:ext cx="7391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295400" y="1676400"/>
            <a:ext cx="7391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068584CC-11AD-4631-BF7D-E8301E0AEC9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3600" kern="12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Times New Roman" panose="02020603050405020304" pitchFamily="18" charset="0"/>
        </a:defRPr>
      </a:lvl2pPr>
      <a:lvl3pPr algn="l" rtl="0" eaLnBrk="1" fontAlgn="base" hangingPunct="1">
        <a:spcBef>
          <a:spcPct val="0"/>
        </a:spcBef>
        <a:spcAft>
          <a:spcPct val="0"/>
        </a:spcAft>
        <a:defRPr sz="3600">
          <a:solidFill>
            <a:schemeClr val="tx2"/>
          </a:solidFill>
          <a:latin typeface="Times New Roman" panose="02020603050405020304" pitchFamily="18" charset="0"/>
        </a:defRPr>
      </a:lvl3pPr>
      <a:lvl4pPr algn="l" rtl="0" eaLnBrk="1" fontAlgn="base" hangingPunct="1">
        <a:spcBef>
          <a:spcPct val="0"/>
        </a:spcBef>
        <a:spcAft>
          <a:spcPct val="0"/>
        </a:spcAft>
        <a:defRPr sz="3600">
          <a:solidFill>
            <a:schemeClr val="tx2"/>
          </a:solidFill>
          <a:latin typeface="Times New Roman" panose="02020603050405020304" pitchFamily="18" charset="0"/>
        </a:defRPr>
      </a:lvl4pPr>
      <a:lvl5pPr algn="l" rtl="0" eaLnBrk="1" fontAlgn="base" hangingPunct="1">
        <a:spcBef>
          <a:spcPct val="0"/>
        </a:spcBef>
        <a:spcAft>
          <a:spcPct val="0"/>
        </a:spcAft>
        <a:defRPr sz="3600">
          <a:solidFill>
            <a:schemeClr val="tx2"/>
          </a:solidFill>
          <a:latin typeface="Times New Roman" panose="02020603050405020304" pitchFamily="18" charset="0"/>
        </a:defRPr>
      </a:lvl5pPr>
      <a:lvl6pPr marL="457200" algn="l" rtl="0" eaLnBrk="1" fontAlgn="base" hangingPunct="1">
        <a:spcBef>
          <a:spcPct val="0"/>
        </a:spcBef>
        <a:spcAft>
          <a:spcPct val="0"/>
        </a:spcAft>
        <a:defRPr sz="3600">
          <a:solidFill>
            <a:schemeClr val="tx2"/>
          </a:solidFill>
          <a:latin typeface="Times New Roman" panose="02020603050405020304" pitchFamily="18" charset="0"/>
        </a:defRPr>
      </a:lvl6pPr>
      <a:lvl7pPr marL="914400" algn="l" rtl="0" eaLnBrk="1" fontAlgn="base" hangingPunct="1">
        <a:spcBef>
          <a:spcPct val="0"/>
        </a:spcBef>
        <a:spcAft>
          <a:spcPct val="0"/>
        </a:spcAft>
        <a:defRPr sz="3600">
          <a:solidFill>
            <a:schemeClr val="tx2"/>
          </a:solidFill>
          <a:latin typeface="Times New Roman" panose="02020603050405020304" pitchFamily="18" charset="0"/>
        </a:defRPr>
      </a:lvl7pPr>
      <a:lvl8pPr marL="1371600" algn="l" rtl="0" eaLnBrk="1" fontAlgn="base" hangingPunct="1">
        <a:spcBef>
          <a:spcPct val="0"/>
        </a:spcBef>
        <a:spcAft>
          <a:spcPct val="0"/>
        </a:spcAft>
        <a:defRPr sz="3600">
          <a:solidFill>
            <a:schemeClr val="tx2"/>
          </a:solidFill>
          <a:latin typeface="Times New Roman" panose="02020603050405020304" pitchFamily="18" charset="0"/>
        </a:defRPr>
      </a:lvl8pPr>
      <a:lvl9pPr marL="1828800" algn="l" rtl="0" eaLnBrk="1" fontAlgn="base" hangingPunct="1">
        <a:spcBef>
          <a:spcPct val="0"/>
        </a:spcBef>
        <a:spcAft>
          <a:spcPct val="0"/>
        </a:spcAft>
        <a:defRPr sz="3600">
          <a:solidFill>
            <a:schemeClr val="tx2"/>
          </a:solidFill>
          <a:latin typeface="Times New Roman" panose="02020603050405020304" pitchFamily="18" charset="0"/>
        </a:defRPr>
      </a:lvl9pPr>
    </p:titleStyle>
    <p:bodyStyle>
      <a:lvl1pPr marL="342900" indent="-342900" algn="l" rtl="0" eaLnBrk="1" fontAlgn="base" hangingPunct="1">
        <a:spcBef>
          <a:spcPct val="20000"/>
        </a:spcBef>
        <a:spcAft>
          <a:spcPct val="0"/>
        </a:spcAft>
        <a:buChar char="•"/>
        <a:defRPr kern="1200">
          <a:solidFill>
            <a:srgbClr val="42372C"/>
          </a:solidFill>
          <a:latin typeface="+mn-lt"/>
          <a:ea typeface="+mn-ea"/>
          <a:cs typeface="+mn-cs"/>
        </a:defRPr>
      </a:lvl1pPr>
      <a:lvl2pPr marL="742950" indent="-285750" algn="l" rtl="0" eaLnBrk="1" fontAlgn="base" hangingPunct="1">
        <a:spcBef>
          <a:spcPct val="20000"/>
        </a:spcBef>
        <a:spcAft>
          <a:spcPct val="0"/>
        </a:spcAft>
        <a:buChar char="–"/>
        <a:defRPr sz="1600" kern="1200">
          <a:solidFill>
            <a:srgbClr val="42372C"/>
          </a:solidFill>
          <a:latin typeface="+mn-lt"/>
          <a:ea typeface="+mn-ea"/>
          <a:cs typeface="+mn-cs"/>
        </a:defRPr>
      </a:lvl2pPr>
      <a:lvl3pPr marL="1143000" indent="-228600" algn="l" rtl="0" eaLnBrk="1" fontAlgn="base" hangingPunct="1">
        <a:spcBef>
          <a:spcPct val="20000"/>
        </a:spcBef>
        <a:spcAft>
          <a:spcPct val="0"/>
        </a:spcAft>
        <a:buChar char="•"/>
        <a:defRPr sz="1400" kern="1200">
          <a:solidFill>
            <a:srgbClr val="42372C"/>
          </a:solidFill>
          <a:latin typeface="+mn-lt"/>
          <a:ea typeface="+mn-ea"/>
          <a:cs typeface="+mn-cs"/>
        </a:defRPr>
      </a:lvl3pPr>
      <a:lvl4pPr marL="1600200" indent="-228600" algn="l" rtl="0" eaLnBrk="1" fontAlgn="base" hangingPunct="1">
        <a:spcBef>
          <a:spcPct val="20000"/>
        </a:spcBef>
        <a:spcAft>
          <a:spcPct val="0"/>
        </a:spcAft>
        <a:buChar char="–"/>
        <a:defRPr sz="1200" kern="1200">
          <a:solidFill>
            <a:srgbClr val="42372C"/>
          </a:solidFill>
          <a:latin typeface="+mn-lt"/>
          <a:ea typeface="+mn-ea"/>
          <a:cs typeface="+mn-cs"/>
        </a:defRPr>
      </a:lvl4pPr>
      <a:lvl5pPr marL="2057400" indent="-228600" algn="l" rtl="0" eaLnBrk="1" fontAlgn="base" hangingPunct="1">
        <a:spcBef>
          <a:spcPct val="20000"/>
        </a:spcBef>
        <a:spcAft>
          <a:spcPct val="0"/>
        </a:spcAft>
        <a:buChar char="»"/>
        <a:defRPr sz="1200" kern="1200">
          <a:solidFill>
            <a:srgbClr val="42372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endParaRPr lang="fa-IR" altLang="en-US" smtClean="0"/>
          </a:p>
        </p:txBody>
      </p:sp>
      <p:sp>
        <p:nvSpPr>
          <p:cNvPr id="4099" name="Content Placeholder 2"/>
          <p:cNvSpPr>
            <a:spLocks noGrp="1"/>
          </p:cNvSpPr>
          <p:nvPr>
            <p:ph idx="1"/>
          </p:nvPr>
        </p:nvSpPr>
        <p:spPr/>
        <p:txBody>
          <a:bodyPr/>
          <a:lstStyle/>
          <a:p>
            <a:pPr eaLnBrk="1" hangingPunct="1"/>
            <a:endParaRPr lang="fa-IR" altLang="en-US" smtClean="0"/>
          </a:p>
        </p:txBody>
      </p:sp>
      <p:pic>
        <p:nvPicPr>
          <p:cNvPr id="4" name="Picture 2" descr="http://www.up.iranjoman.com/images/m6kd53spgj1i7xm0vl65.jpg"/>
          <p:cNvPicPr>
            <a:picLocks noChangeAspect="1" noChangeArrowheads="1"/>
          </p:cNvPicPr>
          <p:nvPr/>
        </p:nvPicPr>
        <p:blipFill rotWithShape="1">
          <a:blip r:embed="rId2">
            <a:duotone>
              <a:prstClr val="black"/>
              <a:schemeClr val="accent3">
                <a:tint val="45000"/>
                <a:satMod val="400000"/>
              </a:schemeClr>
            </a:duotone>
            <a:extLst>
              <a:ext uri="{28A0092B-C50C-407E-A947-70E740481C1C}">
                <a14:useLocalDpi xmlns:a14="http://schemas.microsoft.com/office/drawing/2010/main" val="0"/>
              </a:ext>
            </a:extLst>
          </a:blip>
          <a:srcRect/>
          <a:stretch/>
        </p:blipFill>
        <p:spPr bwMode="auto">
          <a:xfrm>
            <a:off x="18690" y="-20128"/>
            <a:ext cx="9125309" cy="6878128"/>
          </a:xfrm>
          <a:prstGeom prst="roundRect">
            <a:avLst>
              <a:gd name="adj" fmla="val 4167"/>
            </a:avLst>
          </a:prstGeom>
          <a:solidFill>
            <a:srgbClr val="FFFFFF"/>
          </a:solidFill>
          <a:ln w="76200" cap="sq">
            <a:solidFill>
              <a:schemeClr val="accent6">
                <a:lumMod val="75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p14="http://schemas.microsoft.com/office/powerpoint/2010/main" val="4265243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r">
              <a:buNone/>
            </a:pPr>
            <a:r>
              <a:rPr lang="fa-IR" sz="2400" b="1" dirty="0">
                <a:cs typeface="B Nazanin" pitchFamily="2" charset="-78"/>
              </a:rPr>
              <a:t>معرفی کلیسای موحد</a:t>
            </a:r>
            <a:endParaRPr lang="fa-IR" sz="2400" dirty="0">
              <a:cs typeface="B Nazanin" pitchFamily="2" charset="-78"/>
            </a:endParaRPr>
          </a:p>
          <a:p>
            <a:pPr marL="0" indent="0" algn="r">
              <a:buNone/>
            </a:pPr>
            <a:r>
              <a:rPr lang="fa-IR" sz="2400" b="1" dirty="0">
                <a:cs typeface="B Nazanin" pitchFamily="2" charset="-78"/>
              </a:rPr>
              <a:t>موقعیت</a:t>
            </a:r>
            <a:endParaRPr lang="fa-IR" sz="2400" dirty="0">
              <a:cs typeface="B Nazanin" pitchFamily="2" charset="-78"/>
            </a:endParaRPr>
          </a:p>
          <a:p>
            <a:pPr marL="0" indent="0" algn="r">
              <a:buNone/>
            </a:pPr>
            <a:r>
              <a:rPr lang="fa-IR" sz="2400" b="1" dirty="0">
                <a:cs typeface="B Nazanin" pitchFamily="2" charset="-78"/>
              </a:rPr>
              <a:t>معمار کلیسای موحد</a:t>
            </a:r>
            <a:endParaRPr lang="fa-IR" sz="2400" dirty="0">
              <a:cs typeface="B Nazanin" pitchFamily="2" charset="-78"/>
            </a:endParaRPr>
          </a:p>
          <a:p>
            <a:pPr marL="0" indent="0" algn="r">
              <a:buNone/>
            </a:pPr>
            <a:r>
              <a:rPr lang="fa-IR" sz="2400" b="1" dirty="0">
                <a:cs typeface="B Nazanin" pitchFamily="2" charset="-78"/>
              </a:rPr>
              <a:t>کانسپت</a:t>
            </a:r>
            <a:endParaRPr lang="fa-IR" sz="2400" dirty="0">
              <a:cs typeface="B Nazanin" pitchFamily="2" charset="-78"/>
            </a:endParaRPr>
          </a:p>
          <a:p>
            <a:pPr marL="0" indent="0" algn="r">
              <a:buNone/>
            </a:pPr>
            <a:r>
              <a:rPr lang="fa-IR" sz="2400" b="1" dirty="0">
                <a:cs typeface="B Nazanin" pitchFamily="2" charset="-78"/>
              </a:rPr>
              <a:t>فضاها</a:t>
            </a:r>
            <a:endParaRPr lang="fa-IR" sz="2400" dirty="0">
              <a:cs typeface="B Nazanin" pitchFamily="2" charset="-78"/>
            </a:endParaRPr>
          </a:p>
          <a:p>
            <a:pPr marL="0" indent="0" algn="r">
              <a:buNone/>
            </a:pPr>
            <a:r>
              <a:rPr lang="fa-IR" sz="2400" b="1" dirty="0">
                <a:cs typeface="B Nazanin" pitchFamily="2" charset="-78"/>
              </a:rPr>
              <a:t>پلان کلیسای موحد</a:t>
            </a:r>
            <a:endParaRPr lang="fa-IR" sz="2400" dirty="0">
              <a:cs typeface="B Nazanin" pitchFamily="2" charset="-78"/>
            </a:endParaRPr>
          </a:p>
          <a:p>
            <a:pPr marL="0" indent="0" algn="r">
              <a:buNone/>
            </a:pPr>
            <a:r>
              <a:rPr lang="fa-IR" sz="2400" b="1" dirty="0">
                <a:cs typeface="B Nazanin" pitchFamily="2" charset="-78"/>
              </a:rPr>
              <a:t>گالری تصاویر</a:t>
            </a:r>
            <a:endParaRPr lang="fa-IR" sz="2400" dirty="0">
              <a:cs typeface="B Nazanin" pitchFamily="2" charset="-78"/>
            </a:endParaRPr>
          </a:p>
          <a:p>
            <a:pPr marL="0" indent="0" algn="r">
              <a:buNone/>
            </a:pPr>
            <a:r>
              <a:rPr lang="fa-IR" sz="2400" b="1" dirty="0">
                <a:cs typeface="B Nazanin" pitchFamily="2" charset="-78"/>
              </a:rPr>
              <a:t>منابع</a:t>
            </a:r>
            <a:endParaRPr lang="fa-IR" sz="2400" dirty="0">
              <a:cs typeface="B Nazanin" pitchFamily="2" charset="-78"/>
            </a:endParaRPr>
          </a:p>
          <a:p>
            <a:pPr marL="0" indent="0" algn="r">
              <a:buNone/>
            </a:pPr>
            <a:endParaRPr lang="en-US" sz="2400" dirty="0">
              <a:cs typeface="B Nazanin" pitchFamily="2" charset="-78"/>
            </a:endParaRPr>
          </a:p>
        </p:txBody>
      </p:sp>
    </p:spTree>
    <p:extLst>
      <p:ext uri="{BB962C8B-B14F-4D97-AF65-F5344CB8AC3E}">
        <p14:creationId xmlns:p14="http://schemas.microsoft.com/office/powerpoint/2010/main" val="1092815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p:txBody>
          <a:bodyPr/>
          <a:lstStyle/>
          <a:p>
            <a:endParaRPr lang="en-US" altLang="en-US" dirty="0"/>
          </a:p>
        </p:txBody>
      </p:sp>
      <p:pic>
        <p:nvPicPr>
          <p:cNvPr id="1026" name="Picture 2" descr="C:\Users\iSys\Desktop\unitary-church-www.disamag.com-14.jpg"/>
          <p:cNvPicPr>
            <a:picLocks noChangeAspect="1" noChangeArrowheads="1"/>
          </p:cNvPicPr>
          <p:nvPr/>
        </p:nvPicPr>
        <p:blipFill rotWithShape="1">
          <a:blip r:embed="rId2">
            <a:extLst>
              <a:ext uri="{28A0092B-C50C-407E-A947-70E740481C1C}">
                <a14:useLocalDpi xmlns:a14="http://schemas.microsoft.com/office/drawing/2010/main" val="0"/>
              </a:ext>
            </a:extLst>
          </a:blip>
          <a:srcRect b="10458"/>
          <a:stretch/>
        </p:blipFill>
        <p:spPr bwMode="auto">
          <a:xfrm>
            <a:off x="0" y="-24714"/>
            <a:ext cx="9220200" cy="68580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chemeClr val="bg1"/>
                </a:solidFill>
                <a:cs typeface="B Nazanin" pitchFamily="2" charset="-78"/>
              </a:rPr>
              <a:t>معرفی کلیسای </a:t>
            </a:r>
            <a:r>
              <a:rPr lang="fa-IR" dirty="0" smtClean="0">
                <a:solidFill>
                  <a:schemeClr val="bg1"/>
                </a:solidFill>
                <a:cs typeface="B Nazanin" pitchFamily="2" charset="-78"/>
              </a:rPr>
              <a:t>موحد</a:t>
            </a:r>
            <a:endParaRPr lang="en-US" dirty="0">
              <a:solidFill>
                <a:schemeClr val="bg1"/>
              </a:solidFill>
              <a:cs typeface="B Nazanin" pitchFamily="2" charset="-78"/>
            </a:endParaRPr>
          </a:p>
        </p:txBody>
      </p:sp>
      <p:sp>
        <p:nvSpPr>
          <p:cNvPr id="3" name="Content Placeholder 2"/>
          <p:cNvSpPr>
            <a:spLocks noGrp="1"/>
          </p:cNvSpPr>
          <p:nvPr>
            <p:ph idx="1"/>
          </p:nvPr>
        </p:nvSpPr>
        <p:spPr/>
        <p:txBody>
          <a:bodyPr/>
          <a:lstStyle/>
          <a:p>
            <a:pPr marL="0" indent="0" algn="r">
              <a:buNone/>
            </a:pPr>
            <a:r>
              <a:rPr lang="fa-IR" sz="2400" dirty="0">
                <a:cs typeface="B Nazanin" pitchFamily="2" charset="-78"/>
              </a:rPr>
              <a:t/>
            </a:r>
            <a:br>
              <a:rPr lang="fa-IR" sz="2400" dirty="0">
                <a:cs typeface="B Nazanin" pitchFamily="2" charset="-78"/>
              </a:rPr>
            </a:br>
            <a:r>
              <a:rPr lang="fa-IR" sz="2400" dirty="0">
                <a:cs typeface="B Nazanin" pitchFamily="2" charset="-78"/>
              </a:rPr>
              <a:t>کلیسای موحد، ساختمانی مذهبی است که توسط فرانک لوید رایت برای بنیاد سینگل مدیسون (</a:t>
            </a:r>
            <a:r>
              <a:rPr lang="en-US" sz="2400" dirty="0">
                <a:cs typeface="B Nazanin" pitchFamily="2" charset="-78"/>
              </a:rPr>
              <a:t>Single Madison) </a:t>
            </a:r>
            <a:r>
              <a:rPr lang="fa-IR" sz="2400" dirty="0">
                <a:cs typeface="B Nazanin" pitchFamily="2" charset="-78"/>
              </a:rPr>
              <a:t>طراحی شده است. این کلیسا از وجود سقفی با لبه‌های تیز بهره می‌برد که به صورت مورب، سربرافراشته است و همانند دو دستی به نظر می‌رسد که رو به آسمان بلند شده و مشغول عبادتند. در کلیسای موحد نیز همانند بسیاری از آثار رایت، نور خورشید از اهمیت زیادی برخوردار است که موجبات زیبایی هرچه بیشتر آن را نیز فراهم می‌آورد</a:t>
            </a:r>
            <a:endParaRPr lang="en-US" sz="2400" dirty="0">
              <a:cs typeface="B Nazanin" pitchFamily="2" charset="-78"/>
            </a:endParaRPr>
          </a:p>
        </p:txBody>
      </p:sp>
    </p:spTree>
    <p:extLst>
      <p:ext uri="{BB962C8B-B14F-4D97-AF65-F5344CB8AC3E}">
        <p14:creationId xmlns:p14="http://schemas.microsoft.com/office/powerpoint/2010/main" val="1065954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iSys\Desktop\unitary-church-www.disamag.com-7.jpg"/>
          <p:cNvPicPr>
            <a:picLocks noChangeAspect="1" noChangeArrowheads="1"/>
          </p:cNvPicPr>
          <p:nvPr/>
        </p:nvPicPr>
        <p:blipFill rotWithShape="1">
          <a:blip r:embed="rId2">
            <a:extLst>
              <a:ext uri="{28A0092B-C50C-407E-A947-70E740481C1C}">
                <a14:useLocalDpi xmlns:a14="http://schemas.microsoft.com/office/drawing/2010/main" val="0"/>
              </a:ext>
            </a:extLst>
          </a:blip>
          <a:srcRect b="13925"/>
          <a:stretch/>
        </p:blipFill>
        <p:spPr bwMode="auto">
          <a:xfrm>
            <a:off x="0" y="20594"/>
            <a:ext cx="9144000" cy="6837405"/>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739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chemeClr val="bg1"/>
                </a:solidFill>
                <a:cs typeface="B Nazanin" pitchFamily="2" charset="-78"/>
              </a:rPr>
              <a:t>موقعیت</a:t>
            </a:r>
            <a:endParaRPr lang="en-US" dirty="0">
              <a:solidFill>
                <a:schemeClr val="bg1"/>
              </a:solidFill>
              <a:cs typeface="B Nazanin" pitchFamily="2" charset="-78"/>
            </a:endParaRPr>
          </a:p>
        </p:txBody>
      </p:sp>
      <p:sp>
        <p:nvSpPr>
          <p:cNvPr id="3" name="Content Placeholder 2"/>
          <p:cNvSpPr>
            <a:spLocks noGrp="1"/>
          </p:cNvSpPr>
          <p:nvPr>
            <p:ph idx="1"/>
          </p:nvPr>
        </p:nvSpPr>
        <p:spPr/>
        <p:txBody>
          <a:bodyPr/>
          <a:lstStyle/>
          <a:p>
            <a:pPr marL="0" indent="0" algn="r">
              <a:buNone/>
            </a:pPr>
            <a:r>
              <a:rPr lang="fa-IR" sz="2400" dirty="0">
                <a:cs typeface="B Nazanin" pitchFamily="2" charset="-78"/>
              </a:rPr>
              <a:t>این ساختمان در بخش بالایی تپه‌های شروود (ویسکانسین) قرار دارد و از جانب آن می‌توان، شیب ملایم مسیر رو به سوی دریاچه مندوتا، واقع در  بخش شمالی این منطقه را دنبال نمود.</a:t>
            </a:r>
            <a:endParaRPr lang="en-US" sz="2400" dirty="0">
              <a:cs typeface="B Nazanin" pitchFamily="2" charset="-78"/>
            </a:endParaRPr>
          </a:p>
        </p:txBody>
      </p:sp>
      <p:pic>
        <p:nvPicPr>
          <p:cNvPr id="3074" name="Picture 2" descr="C:\Users\iSys\Desktop\unitary-church-www.disamag.com-6.jpg"/>
          <p:cNvPicPr>
            <a:picLocks noChangeAspect="1" noChangeArrowheads="1"/>
          </p:cNvPicPr>
          <p:nvPr/>
        </p:nvPicPr>
        <p:blipFill rotWithShape="1">
          <a:blip r:embed="rId2">
            <a:extLst>
              <a:ext uri="{28A0092B-C50C-407E-A947-70E740481C1C}">
                <a14:useLocalDpi xmlns:a14="http://schemas.microsoft.com/office/drawing/2010/main" val="0"/>
              </a:ext>
            </a:extLst>
          </a:blip>
          <a:srcRect b="14075"/>
          <a:stretch/>
        </p:blipFill>
        <p:spPr bwMode="auto">
          <a:xfrm>
            <a:off x="0" y="2819400"/>
            <a:ext cx="9144000" cy="403860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0806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chemeClr val="bg1"/>
                </a:solidFill>
                <a:cs typeface="B Nazanin" pitchFamily="2" charset="-78"/>
              </a:rPr>
              <a:t>کانسپت</a:t>
            </a:r>
            <a:endParaRPr lang="en-US" dirty="0">
              <a:solidFill>
                <a:schemeClr val="bg1"/>
              </a:solidFill>
              <a:cs typeface="B Nazanin" pitchFamily="2" charset="-78"/>
            </a:endParaRPr>
          </a:p>
        </p:txBody>
      </p:sp>
      <p:sp>
        <p:nvSpPr>
          <p:cNvPr id="3" name="Content Placeholder 2"/>
          <p:cNvSpPr>
            <a:spLocks noGrp="1"/>
          </p:cNvSpPr>
          <p:nvPr>
            <p:ph idx="1"/>
          </p:nvPr>
        </p:nvSpPr>
        <p:spPr/>
        <p:txBody>
          <a:bodyPr/>
          <a:lstStyle/>
          <a:p>
            <a:pPr marL="0" indent="0" algn="r">
              <a:buNone/>
            </a:pPr>
            <a:r>
              <a:rPr lang="fa-IR" sz="2200" dirty="0" smtClean="0">
                <a:cs typeface="B Nazanin" pitchFamily="2" charset="-78"/>
              </a:rPr>
              <a:t/>
            </a:r>
            <a:br>
              <a:rPr lang="fa-IR" sz="2200" dirty="0" smtClean="0">
                <a:cs typeface="B Nazanin" pitchFamily="2" charset="-78"/>
              </a:rPr>
            </a:br>
            <a:r>
              <a:rPr lang="fa-IR" sz="2200" dirty="0" smtClean="0">
                <a:cs typeface="B Nazanin" pitchFamily="2" charset="-78"/>
              </a:rPr>
              <a:t>در طراحی طرح کلیسای موحد، رایت بخشی از طرح را به شکل سه گوش ترسیم نمود. هندسه حاصل از استفاده سازگار از زوایای ۶۰ و ۱۲۰ درجه، چیزی فراتر از یک شبکه ساده برای توسعه طرح و عرشه و همچنین بیان محتوای نمادین این کلیسا بود.  اگر سازه به صورت یک مربع حسابی باشد و این منطقه نیز کلیت طرح را شکل دهد، مثلث به معنی هدف مورد نظر خواهد بود. رایت با اشاره به طراحی کلیسای موحد، بیان نموده که: این سازه، منعکس کننده مفهوم نیایش است. شکل مثلثی که از پوشش به سوی آسمان، سر بر افراشته، بدون توسل به به صدا درآوردن ناقوس، حس روحانیت و معنویت را القا می‌کند، بنابراین مهمترین تصویر کلیسا، یک پنجره بزرگ در بستر سه گوش است، که به صورت ریتمیک از روی تخته های چوبی خمیده، بیرون آمده و اجازه می‌دهد تا نور خورشید به صورت یکپارچه وارد فضای درونی شود. بر اساس ایده ی وحدت و یکتاپرستی، این ساختمان یک مرکز اجتماعی، مکانی برای ملاقات، آموزش و عبادت است که بر اساس حرکات جهات شرقی- غربی سازماندهی شده است</a:t>
            </a:r>
            <a:endParaRPr lang="en-US" sz="2200" dirty="0">
              <a:cs typeface="B Nazanin" pitchFamily="2" charset="-78"/>
            </a:endParaRPr>
          </a:p>
        </p:txBody>
      </p:sp>
    </p:spTree>
    <p:extLst>
      <p:ext uri="{BB962C8B-B14F-4D97-AF65-F5344CB8AC3E}">
        <p14:creationId xmlns:p14="http://schemas.microsoft.com/office/powerpoint/2010/main" val="1206303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iSys\Desktop\unitary-church-www.disamag.com-5.jpg"/>
          <p:cNvPicPr>
            <a:picLocks noChangeAspect="1" noChangeArrowheads="1"/>
          </p:cNvPicPr>
          <p:nvPr/>
        </p:nvPicPr>
        <p:blipFill rotWithShape="1">
          <a:blip r:embed="rId2">
            <a:extLst>
              <a:ext uri="{28A0092B-C50C-407E-A947-70E740481C1C}">
                <a14:useLocalDpi xmlns:a14="http://schemas.microsoft.com/office/drawing/2010/main" val="0"/>
              </a:ext>
            </a:extLst>
          </a:blip>
          <a:srcRect b="14182"/>
          <a:stretch/>
        </p:blipFill>
        <p:spPr bwMode="auto">
          <a:xfrm>
            <a:off x="-18143" y="-304800"/>
            <a:ext cx="9144000" cy="685800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94400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chemeClr val="bg1"/>
                </a:solidFill>
                <a:cs typeface="B Nazanin" pitchFamily="2" charset="-78"/>
              </a:rPr>
              <a:t>فضاها</a:t>
            </a:r>
            <a:endParaRPr lang="en-US" dirty="0">
              <a:solidFill>
                <a:schemeClr val="bg1"/>
              </a:solidFill>
              <a:cs typeface="B Nazanin" pitchFamily="2" charset="-78"/>
            </a:endParaRPr>
          </a:p>
        </p:txBody>
      </p:sp>
      <p:sp>
        <p:nvSpPr>
          <p:cNvPr id="3" name="Content Placeholder 2"/>
          <p:cNvSpPr>
            <a:spLocks noGrp="1"/>
          </p:cNvSpPr>
          <p:nvPr>
            <p:ph idx="1"/>
          </p:nvPr>
        </p:nvSpPr>
        <p:spPr/>
        <p:txBody>
          <a:bodyPr/>
          <a:lstStyle/>
          <a:p>
            <a:pPr marL="0" indent="0" algn="r">
              <a:buNone/>
            </a:pPr>
            <a:r>
              <a:rPr lang="fa-IR" sz="2400" dirty="0">
                <a:cs typeface="B Nazanin" pitchFamily="2" charset="-78"/>
              </a:rPr>
              <a:t>دسترسی به کلیسای موحد، از جانب پارک و از طریق پله‌های واقع در جبهه شرقی که توسط عرشه بالکن پوشیده شده‌اند امکان پذیر است. ادامه همین مسیر، به سالن اصلی در امتداد یک راهروی کوچک می‌رسد که از آن می‌توان دورنمایی از دریاچه را مشاهده نمود و یا به پذیرش، آشپزخانه، دفاتر، و یا توالت در سمت جنوبی، دست یافت. فضای اداری در راهروی عظیم کلیسا به دو منطقه تقسیم می‌شود: یک فضای جنوبی پایینتر که شومینه و بعضی جایگاه‌ها را به عنوان سالن ملاقات در خود جای داده است. این منطقه توسط پردهای قرمز، بنفش و سبز رنگی از ورودی جدا شده است که میتواند ۴۰۰ نفر را در خود جای دهد</a:t>
            </a:r>
            <a:endParaRPr lang="en-US" sz="2400" dirty="0">
              <a:cs typeface="B Nazanin" pitchFamily="2" charset="-78"/>
            </a:endParaRPr>
          </a:p>
        </p:txBody>
      </p:sp>
    </p:spTree>
    <p:extLst>
      <p:ext uri="{BB962C8B-B14F-4D97-AF65-F5344CB8AC3E}">
        <p14:creationId xmlns:p14="http://schemas.microsoft.com/office/powerpoint/2010/main" val="28614011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122" name="Picture 2" descr="C:\Users\iSys\Desktop\unitary-church-www.disamag.com-10.jpg"/>
          <p:cNvPicPr>
            <a:picLocks noChangeAspect="1" noChangeArrowheads="1"/>
          </p:cNvPicPr>
          <p:nvPr/>
        </p:nvPicPr>
        <p:blipFill rotWithShape="1">
          <a:blip r:embed="rId3">
            <a:extLst>
              <a:ext uri="{28A0092B-C50C-407E-A947-70E740481C1C}">
                <a14:useLocalDpi xmlns:a14="http://schemas.microsoft.com/office/drawing/2010/main" val="0"/>
              </a:ext>
            </a:extLst>
          </a:blip>
          <a:srcRect b="13153"/>
          <a:stretch/>
        </p:blipFill>
        <p:spPr bwMode="auto">
          <a:xfrm>
            <a:off x="0" y="0"/>
            <a:ext cx="9144000" cy="685800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chemeClr val="bg1"/>
                </a:solidFill>
                <a:cs typeface="B Nazanin" pitchFamily="2" charset="-78"/>
              </a:rPr>
              <a:t>فضاها</a:t>
            </a:r>
            <a:endParaRPr lang="en-US" dirty="0"/>
          </a:p>
        </p:txBody>
      </p:sp>
      <p:sp>
        <p:nvSpPr>
          <p:cNvPr id="3" name="Content Placeholder 2"/>
          <p:cNvSpPr>
            <a:spLocks noGrp="1"/>
          </p:cNvSpPr>
          <p:nvPr>
            <p:ph idx="1"/>
          </p:nvPr>
        </p:nvSpPr>
        <p:spPr/>
        <p:txBody>
          <a:bodyPr/>
          <a:lstStyle/>
          <a:p>
            <a:pPr marL="0" indent="0" algn="r">
              <a:buNone/>
            </a:pPr>
            <a:r>
              <a:rPr lang="fa-IR" sz="2400" dirty="0">
                <a:cs typeface="B Nazanin" pitchFamily="2" charset="-78"/>
              </a:rPr>
              <a:t/>
            </a:r>
            <a:br>
              <a:rPr lang="fa-IR" sz="2400" dirty="0">
                <a:cs typeface="B Nazanin" pitchFamily="2" charset="-78"/>
              </a:rPr>
            </a:br>
            <a:r>
              <a:rPr lang="fa-IR" sz="2400" dirty="0">
                <a:cs typeface="B Nazanin" pitchFamily="2" charset="-78"/>
              </a:rPr>
              <a:t>همانند آنچه در دیگر کلیساها مرسوم است، این فضا دارای کاربری‌های متفاوتی است؛ چرا که صندلی‌هایی که به طور خاص توسط رایت طراحی شده‌اند، می توانند برداشته شوند و در زیر منبر جای گیرند. منبر در دورترین بخش شمالی بر پایه‌ای سنگی قرار گرفته است. این بخش فضایی را برای گروه کر فراهم می‌آورد تا اوازه‌ای خود را که بیشتر بر وفاداری و ایمان متمرکز است، به گوش همه حضار برسانند . در خارج از اتاق اصلی و در جهت غربی، مدرسه ی ساندی قرار دارد. در این مدرسه، گروهی از کلاس‌های خانه شهری با دیوارهایی مثلثی شکل قرار گرفته‌اند که به وجود راه‌رویی مشهور هستند که از آن می‌توان به فضای خارجی وارد شد و از چشم انداز پیش رو لذت برد. در جهت جنوب غربی نیز، یک بخش اضافی ساخته شده است که دارای کاربری به عنوان محل اقامت واعظ است</a:t>
            </a:r>
            <a:endParaRPr lang="en-US" sz="2400" dirty="0">
              <a:cs typeface="B Nazanin" pitchFamily="2" charset="-78"/>
            </a:endParaRPr>
          </a:p>
        </p:txBody>
      </p:sp>
    </p:spTree>
    <p:extLst>
      <p:ext uri="{BB962C8B-B14F-4D97-AF65-F5344CB8AC3E}">
        <p14:creationId xmlns:p14="http://schemas.microsoft.com/office/powerpoint/2010/main" val="2223493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بیوگرافی و آثار معماری فرانک لوید رایت"/>
          <p:cNvPicPr>
            <a:picLocks noChangeAspect="1" noChangeArrowheads="1"/>
          </p:cNvPicPr>
          <p:nvPr/>
        </p:nvPicPr>
        <p:blipFill>
          <a:blip r:embed="rId2">
            <a:extLst>
              <a:ext uri="{28A0092B-C50C-407E-A947-70E740481C1C}">
                <a14:useLocalDpi xmlns:a14="http://schemas.microsoft.com/office/drawing/2010/main" val="0"/>
              </a:ext>
            </a:extLst>
          </a:blip>
          <a:srcRect b="16800"/>
          <a:stretch>
            <a:fillRect/>
          </a:stretch>
        </p:blipFill>
        <p:spPr bwMode="auto">
          <a:xfrm>
            <a:off x="12700" y="685800"/>
            <a:ext cx="91313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5791200"/>
            <a:ext cx="1828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08344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iSys\Desktop\unitary-church-www.disamag.com-1.jpg"/>
          <p:cNvPicPr>
            <a:picLocks noChangeAspect="1" noChangeArrowheads="1"/>
          </p:cNvPicPr>
          <p:nvPr/>
        </p:nvPicPr>
        <p:blipFill rotWithShape="1">
          <a:blip r:embed="rId2">
            <a:extLst>
              <a:ext uri="{28A0092B-C50C-407E-A947-70E740481C1C}">
                <a14:useLocalDpi xmlns:a14="http://schemas.microsoft.com/office/drawing/2010/main" val="0"/>
              </a:ext>
            </a:extLst>
          </a:blip>
          <a:srcRect b="12804"/>
          <a:stretch/>
        </p:blipFill>
        <p:spPr bwMode="auto">
          <a:xfrm>
            <a:off x="-16181" y="-83457"/>
            <a:ext cx="9144000" cy="693420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79355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iSys\Desktop\imag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3420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0513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iSys\Desktop\unchpla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144000" cy="7010399"/>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81286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iSys\Desktop\Eddie's_House_Pl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97971"/>
            <a:ext cx="9220200" cy="678180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43382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iSys\Desktop\Scan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4067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lgn="r" rtl="1" eaLnBrk="1" hangingPunct="1"/>
            <a:r>
              <a:rPr lang="fa-IR" altLang="en-US" smtClean="0"/>
              <a:t>زندگینامه فرانک لوید رایت</a:t>
            </a:r>
            <a:endParaRPr lang="en-US" altLang="en-US" b="1" smtClean="0"/>
          </a:p>
        </p:txBody>
      </p:sp>
      <p:sp>
        <p:nvSpPr>
          <p:cNvPr id="6147" name="Content Placeholder 2"/>
          <p:cNvSpPr>
            <a:spLocks noGrp="1"/>
          </p:cNvSpPr>
          <p:nvPr>
            <p:ph idx="1"/>
          </p:nvPr>
        </p:nvSpPr>
        <p:spPr>
          <a:xfrm>
            <a:off x="1295400" y="2209800"/>
            <a:ext cx="7391400" cy="3916363"/>
          </a:xfrm>
        </p:spPr>
        <p:txBody>
          <a:bodyPr/>
          <a:lstStyle/>
          <a:p>
            <a:pPr marL="0" indent="0" algn="r" rtl="1" eaLnBrk="1" hangingPunct="1">
              <a:buFontTx/>
              <a:buNone/>
            </a:pPr>
            <a:r>
              <a:rPr lang="fa-IR" altLang="en-US" sz="3000" smtClean="0"/>
              <a:t>فرانک لوید رایت به تاریخ ۸ ژوئن ۱۸۶۷ در ریچلند ایالت ویسکانسن ایالات متحده چشم به جهان گشود. وی تحصیلات پایه خود را در همان زادگاه خود گذراند. او سپس موفق شد با شرکت در آزمون دانشگاه فنی ویسکانسن، به آن راه یابد و تحصیلات خود را در زمینه راه و ساختمان دنبال کند. ورود او به دانشگاه کافی بود تا استعداد نهان وی در زمینه معماری شکفته شود و استادان خود را به شگفتی وا دارد.</a:t>
            </a:r>
            <a:endParaRPr lang="en-US" altLang="en-US" sz="3000" smtClean="0"/>
          </a:p>
        </p:txBody>
      </p:sp>
      <p:pic>
        <p:nvPicPr>
          <p:cNvPr id="614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5791200"/>
            <a:ext cx="1828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6289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زندگینامه فرانک لوید رایت"/>
          <p:cNvPicPr>
            <a:picLocks noChangeAspect="1" noChangeArrowheads="1"/>
          </p:cNvPicPr>
          <p:nvPr/>
        </p:nvPicPr>
        <p:blipFill>
          <a:blip r:embed="rId2">
            <a:extLst>
              <a:ext uri="{28A0092B-C50C-407E-A947-70E740481C1C}">
                <a14:useLocalDpi xmlns:a14="http://schemas.microsoft.com/office/drawing/2010/main" val="0"/>
              </a:ext>
            </a:extLst>
          </a:blip>
          <a:srcRect r="14352" b="235"/>
          <a:stretch>
            <a:fillRect/>
          </a:stretch>
        </p:blipFill>
        <p:spPr bwMode="auto">
          <a:xfrm>
            <a:off x="0" y="609600"/>
            <a:ext cx="91440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5791200"/>
            <a:ext cx="1828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0855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1295400" y="2590800"/>
            <a:ext cx="7391400" cy="3535363"/>
          </a:xfrm>
        </p:spPr>
        <p:txBody>
          <a:bodyPr/>
          <a:lstStyle/>
          <a:p>
            <a:pPr marL="0" indent="0" algn="r" rtl="1" eaLnBrk="1" hangingPunct="1">
              <a:buFontTx/>
              <a:buNone/>
            </a:pPr>
            <a:r>
              <a:rPr lang="fa-IR" altLang="en-US" sz="3000" smtClean="0"/>
              <a:t>فرانک لوید رایت پس از فارغ‌التحصیلی از دانشگاه فنی ویسکانسن، به استخدام دفتر فنی “آدلر و سالیوان” در آمد که می‌توان آن را یکی از مهم‌ترین اتفاقات زندگی وی بر شمرد؛ چراکه وی به سبب آشنایی با “لوئیس سالیوان” که یکی از معماران شاخص سبک شیکاگو به شمار می‌رود و آموزه‌های گرانقدر وی، دچار انقلابی درونی شد که تاثیرش در آثار وی هویداست. </a:t>
            </a:r>
            <a:endParaRPr lang="en-US" altLang="en-US" sz="3000" smtClean="0"/>
          </a:p>
        </p:txBody>
      </p:sp>
      <p:pic>
        <p:nvPicPr>
          <p:cNvPr id="819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5791200"/>
            <a:ext cx="1828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9677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زندگینامه فرانک لوید رایت"/>
          <p:cNvPicPr>
            <a:picLocks noChangeAspect="1" noChangeArrowheads="1"/>
          </p:cNvPicPr>
          <p:nvPr/>
        </p:nvPicPr>
        <p:blipFill>
          <a:blip r:embed="rId2">
            <a:extLst>
              <a:ext uri="{28A0092B-C50C-407E-A947-70E740481C1C}">
                <a14:useLocalDpi xmlns:a14="http://schemas.microsoft.com/office/drawing/2010/main" val="0"/>
              </a:ext>
            </a:extLst>
          </a:blip>
          <a:srcRect t="2" r="15294" b="-3529"/>
          <a:stretch>
            <a:fillRect/>
          </a:stretch>
        </p:blipFill>
        <p:spPr bwMode="auto">
          <a:xfrm>
            <a:off x="0" y="914400"/>
            <a:ext cx="9121775"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5791200"/>
            <a:ext cx="1828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9339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p:txBody>
          <a:bodyPr/>
          <a:lstStyle/>
          <a:p>
            <a:pPr marL="0" indent="0" algn="r" rtl="1" eaLnBrk="1" hangingPunct="1">
              <a:buFontTx/>
              <a:buNone/>
            </a:pPr>
            <a:r>
              <a:rPr lang="fa-IR" altLang="en-US" sz="3000" smtClean="0"/>
              <a:t>فرانک لوید رایت در سال ۱۸۹۱ میلادی و پس از کسب تجربیات فراوان در نزد لوئیس سالیوان، دفتر فنی خود را به صورت مخفیانه دایر کرد. این پنهان کاری او تنها ۲ سال به طول انجامید و در نهایت منجر به اخراج وی از دفتر آدلر و سالیوان گردید. راست خود این بحران در زندگی شغلی‌اش را نقطه عطفی در زندگی خویش می‌داند که سبب پیشرفت روز افزون وی گردد؛ چراکه این امر سبب شد که او طراحی را به صورت مستقل شروع کند و به کسب شهرت با نام خود بپردازد.</a:t>
            </a:r>
            <a:endParaRPr lang="en-US" altLang="en-US" sz="3000" smtClean="0"/>
          </a:p>
        </p:txBody>
      </p:sp>
      <p:pic>
        <p:nvPicPr>
          <p:cNvPr id="1024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5791200"/>
            <a:ext cx="1828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111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زندگینامه فرانک لوید رایت"/>
          <p:cNvPicPr>
            <a:picLocks noChangeAspect="1" noChangeArrowheads="1"/>
          </p:cNvPicPr>
          <p:nvPr/>
        </p:nvPicPr>
        <p:blipFill>
          <a:blip r:embed="rId2">
            <a:extLst>
              <a:ext uri="{28A0092B-C50C-407E-A947-70E740481C1C}">
                <a14:useLocalDpi xmlns:a14="http://schemas.microsoft.com/office/drawing/2010/main" val="0"/>
              </a:ext>
            </a:extLst>
          </a:blip>
          <a:srcRect r="-1646" b="15294"/>
          <a:stretch>
            <a:fillRect/>
          </a:stretch>
        </p:blipFill>
        <p:spPr bwMode="auto">
          <a:xfrm>
            <a:off x="0" y="685800"/>
            <a:ext cx="92964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5791200"/>
            <a:ext cx="1828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2871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838200"/>
            <a:ext cx="6858000" cy="1219200"/>
          </a:xfrm>
        </p:spPr>
        <p:txBody>
          <a:bodyPr/>
          <a:lstStyle/>
          <a:p>
            <a:pPr algn="ctr"/>
            <a:r>
              <a:rPr lang="fa-IR" sz="3600" b="0" dirty="0">
                <a:cs typeface="B Nazanin" pitchFamily="2" charset="-78"/>
              </a:rPr>
              <a:t> تحلیل کلیسای موحد اثر فرانک لوید رایت</a:t>
            </a:r>
          </a:p>
          <a:p>
            <a:pPr algn="ctr"/>
            <a:endParaRPr lang="en-US" sz="3600" dirty="0">
              <a:cs typeface="B Nazanin" pitchFamily="2" charset="-78"/>
            </a:endParaRPr>
          </a:p>
        </p:txBody>
      </p:sp>
    </p:spTree>
  </p:cSld>
  <p:clrMapOvr>
    <a:masterClrMapping/>
  </p:clrMapOvr>
</p:sld>
</file>

<file path=ppt/theme/theme1.xml><?xml version="1.0" encoding="utf-8"?>
<a:theme xmlns:a="http://schemas.openxmlformats.org/drawingml/2006/main" name="structural_vision">
  <a:themeElements>
    <a:clrScheme name="structural_vis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ctural_vision">
      <a:majorFont>
        <a:latin typeface="Times New Roman"/>
        <a:ea typeface=""/>
        <a:cs typeface=""/>
      </a:majorFont>
      <a:minorFont>
        <a:latin typeface="Arial Blac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tructural_vis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ctural_vis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ctural_vis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ctural_vis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ctural_vis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ctural_vis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ctural_vis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ctural_vis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ctural_vis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ctural_vis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ctural_vis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ctural_vis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www.disamag.com</Template>
  <TotalTime>39</TotalTime>
  <Words>338</Words>
  <Application>Microsoft Office PowerPoint</Application>
  <PresentationFormat>On-screen Show (4:3)</PresentationFormat>
  <Paragraphs>23</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Arial Black</vt:lpstr>
      <vt:lpstr>B Nazanin</vt:lpstr>
      <vt:lpstr>Times New Roman</vt:lpstr>
      <vt:lpstr>structural_vision</vt:lpstr>
      <vt:lpstr>PowerPoint Presentation</vt:lpstr>
      <vt:lpstr>PowerPoint Presentation</vt:lpstr>
      <vt:lpstr>زندگینامه فرانک لوید رایت</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معرفی کلیسای موحد</vt:lpstr>
      <vt:lpstr>PowerPoint Presentation</vt:lpstr>
      <vt:lpstr>موقعیت</vt:lpstr>
      <vt:lpstr>کانسپت</vt:lpstr>
      <vt:lpstr>PowerPoint Presentation</vt:lpstr>
      <vt:lpstr>فضاها</vt:lpstr>
      <vt:lpstr>PowerPoint Presentation</vt:lpstr>
      <vt:lpstr>فضاها</vt:lpstr>
      <vt:lpstr>PowerPoint Presentation</vt:lpstr>
      <vt:lpstr>PowerPoint Presentation</vt:lpstr>
      <vt:lpstr>PowerPoint Presentation</vt:lpstr>
      <vt:lpstr>PowerPoint Presentation</vt:lpstr>
      <vt:lpstr>PowerPoint Presentation</vt:lpstr>
    </vt:vector>
  </TitlesOfParts>
  <Manager>www.disamg.com;www.disamg.com</Manager>
  <Company>www.disamg.com</Company>
  <LinksUpToDate>false</LinksUpToDate>
  <SharedDoc>false</SharedDoc>
  <HyperlinkBase>www.disamg.com</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www.disamg.com</dc:title>
  <dc:subject>www.disamg.com</dc:subject>
  <dc:creator>www.disamag.com;www.disamg.com</dc:creator>
  <cp:keywords>www.disamg.com</cp:keywords>
  <dc:description>www.disamg.com</dc:description>
  <cp:lastModifiedBy>omid arzi</cp:lastModifiedBy>
  <cp:revision>8</cp:revision>
  <dcterms:created xsi:type="dcterms:W3CDTF">2017-10-30T19:44:53Z</dcterms:created>
  <dcterms:modified xsi:type="dcterms:W3CDTF">2022-01-25T11:36:20Z</dcterms:modified>
  <cp:category>www.disamg.com</cp:category>
  <cp:contentStatus>www.disamg.com</cp:contentStatus>
</cp:coreProperties>
</file>