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828" r:id="rId1"/>
    <p:sldMasterId id="2147483840" r:id="rId2"/>
  </p:sldMasterIdLst>
  <p:notesMasterIdLst>
    <p:notesMasterId r:id="rId50"/>
  </p:notesMasterIdLst>
  <p:sldIdLst>
    <p:sldId id="303" r:id="rId3"/>
    <p:sldId id="304" r:id="rId4"/>
    <p:sldId id="305" r:id="rId5"/>
    <p:sldId id="306" r:id="rId6"/>
    <p:sldId id="307" r:id="rId7"/>
    <p:sldId id="308" r:id="rId8"/>
    <p:sldId id="309" r:id="rId9"/>
    <p:sldId id="310" r:id="rId10"/>
    <p:sldId id="311" r:id="rId11"/>
    <p:sldId id="312" r:id="rId12"/>
    <p:sldId id="313" r:id="rId13"/>
    <p:sldId id="314" r:id="rId14"/>
    <p:sldId id="315" r:id="rId15"/>
    <p:sldId id="316" r:id="rId16"/>
    <p:sldId id="317" r:id="rId17"/>
    <p:sldId id="318" r:id="rId18"/>
    <p:sldId id="319" r:id="rId19"/>
    <p:sldId id="320" r:id="rId20"/>
    <p:sldId id="321" r:id="rId21"/>
    <p:sldId id="322" r:id="rId22"/>
    <p:sldId id="323" r:id="rId23"/>
    <p:sldId id="324" r:id="rId24"/>
    <p:sldId id="325" r:id="rId25"/>
    <p:sldId id="326" r:id="rId26"/>
    <p:sldId id="327" r:id="rId27"/>
    <p:sldId id="328" r:id="rId28"/>
    <p:sldId id="329" r:id="rId29"/>
    <p:sldId id="330" r:id="rId30"/>
    <p:sldId id="331"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46" r:id="rId46"/>
    <p:sldId id="347" r:id="rId47"/>
    <p:sldId id="348" r:id="rId48"/>
    <p:sldId id="349" r:id="rId49"/>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rk angel" initials="d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79" autoAdjust="0"/>
    <p:restoredTop sz="94610" autoAdjust="0"/>
  </p:normalViewPr>
  <p:slideViewPr>
    <p:cSldViewPr>
      <p:cViewPr>
        <p:scale>
          <a:sx n="81" d="100"/>
          <a:sy n="81" d="100"/>
        </p:scale>
        <p:origin x="-834" y="-42"/>
      </p:cViewPr>
      <p:guideLst>
        <p:guide orient="horz" pos="2160"/>
        <p:guide pos="2880"/>
      </p:guideLst>
    </p:cSldViewPr>
  </p:slideViewPr>
  <p:outlineViewPr>
    <p:cViewPr>
      <p:scale>
        <a:sx n="33" d="100"/>
        <a:sy n="33" d="100"/>
      </p:scale>
      <p:origin x="0" y="4693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72CEE-4987-4DA2-8753-69F2AA24F8B0}" type="doc">
      <dgm:prSet loTypeId="urn:microsoft.com/office/officeart/2005/8/layout/hierarchy2" loCatId="hierarchy" qsTypeId="urn:microsoft.com/office/officeart/2005/8/quickstyle/3d7" qsCatId="3D" csTypeId="urn:microsoft.com/office/officeart/2005/8/colors/accent1_2" csCatId="accent1" phldr="1"/>
      <dgm:spPr/>
      <dgm:t>
        <a:bodyPr/>
        <a:lstStyle/>
        <a:p>
          <a:pPr rtl="1"/>
          <a:endParaRPr lang="fa-IR"/>
        </a:p>
      </dgm:t>
    </dgm:pt>
    <dgm:pt modelId="{291BBDEB-BD0D-49BA-A854-E7F3DD45BD2F}">
      <dgm:prSet phldrT="[Text]"/>
      <dgm:spPr/>
      <dgm:t>
        <a:bodyPr/>
        <a:lstStyle/>
        <a:p>
          <a:pPr rtl="1"/>
          <a:r>
            <a:rPr lang="en-US" dirty="0" smtClean="0">
              <a:solidFill>
                <a:schemeClr val="tx1"/>
              </a:solidFill>
            </a:rPr>
            <a:t>polystyrene</a:t>
          </a:r>
          <a:endParaRPr lang="fa-IR" dirty="0">
            <a:solidFill>
              <a:schemeClr val="tx1"/>
            </a:solidFill>
          </a:endParaRPr>
        </a:p>
      </dgm:t>
    </dgm:pt>
    <dgm:pt modelId="{C842BB23-DA8F-43B4-A2CB-E38BEEBE3E6D}" type="parTrans" cxnId="{2F585AC7-B8B5-4928-9309-A514610CA36A}">
      <dgm:prSet/>
      <dgm:spPr/>
      <dgm:t>
        <a:bodyPr/>
        <a:lstStyle/>
        <a:p>
          <a:pPr rtl="1"/>
          <a:endParaRPr lang="fa-IR"/>
        </a:p>
      </dgm:t>
    </dgm:pt>
    <dgm:pt modelId="{4CB1E71A-1157-4BCC-B1AF-A51D4EBDE921}" type="sibTrans" cxnId="{2F585AC7-B8B5-4928-9309-A514610CA36A}">
      <dgm:prSet/>
      <dgm:spPr/>
      <dgm:t>
        <a:bodyPr/>
        <a:lstStyle/>
        <a:p>
          <a:pPr rtl="1"/>
          <a:endParaRPr lang="fa-IR"/>
        </a:p>
      </dgm:t>
    </dgm:pt>
    <dgm:pt modelId="{6FB6DE22-7AAD-4F09-902D-2FDB74B82967}">
      <dgm:prSet phldrT="[Text]"/>
      <dgm:spPr/>
      <dgm:t>
        <a:bodyPr/>
        <a:lstStyle/>
        <a:p>
          <a:pPr rtl="1"/>
          <a:r>
            <a:rPr lang="en-US" dirty="0" smtClean="0">
              <a:solidFill>
                <a:schemeClr val="tx1"/>
              </a:solidFill>
            </a:rPr>
            <a:t>GPPS</a:t>
          </a:r>
          <a:endParaRPr lang="fa-IR" dirty="0">
            <a:solidFill>
              <a:schemeClr val="tx1"/>
            </a:solidFill>
          </a:endParaRPr>
        </a:p>
      </dgm:t>
    </dgm:pt>
    <dgm:pt modelId="{D3C24815-CA53-427B-8992-9CADFE3865D4}" type="parTrans" cxnId="{F2B2BCBA-7442-4F81-9B55-9293D2788410}">
      <dgm:prSet/>
      <dgm:spPr/>
      <dgm:t>
        <a:bodyPr/>
        <a:lstStyle/>
        <a:p>
          <a:pPr rtl="1"/>
          <a:endParaRPr lang="fa-IR"/>
        </a:p>
      </dgm:t>
    </dgm:pt>
    <dgm:pt modelId="{F9562A99-522D-427F-9DBE-AB61751DCA83}" type="sibTrans" cxnId="{F2B2BCBA-7442-4F81-9B55-9293D2788410}">
      <dgm:prSet/>
      <dgm:spPr/>
      <dgm:t>
        <a:bodyPr/>
        <a:lstStyle/>
        <a:p>
          <a:pPr rtl="1"/>
          <a:endParaRPr lang="fa-IR"/>
        </a:p>
      </dgm:t>
    </dgm:pt>
    <dgm:pt modelId="{FE310E8C-5771-4B03-B5EE-525BD8A9FEDD}">
      <dgm:prSet phldrT="[Text]"/>
      <dgm:spPr/>
      <dgm:t>
        <a:bodyPr/>
        <a:lstStyle/>
        <a:p>
          <a:pPr rtl="1"/>
          <a:r>
            <a:rPr lang="en-US" dirty="0" smtClean="0">
              <a:solidFill>
                <a:schemeClr val="tx1"/>
              </a:solidFill>
            </a:rPr>
            <a:t>HIPS</a:t>
          </a:r>
          <a:endParaRPr lang="fa-IR" dirty="0">
            <a:solidFill>
              <a:schemeClr val="tx1"/>
            </a:solidFill>
          </a:endParaRPr>
        </a:p>
      </dgm:t>
    </dgm:pt>
    <dgm:pt modelId="{306B1A8C-6475-4A19-89CA-97A9A86F2438}" type="parTrans" cxnId="{69586644-B096-4099-A849-72DFF52D1ABB}">
      <dgm:prSet/>
      <dgm:spPr/>
      <dgm:t>
        <a:bodyPr/>
        <a:lstStyle/>
        <a:p>
          <a:pPr rtl="1"/>
          <a:endParaRPr lang="fa-IR"/>
        </a:p>
      </dgm:t>
    </dgm:pt>
    <dgm:pt modelId="{FB706B1C-A8BF-46A0-8FB3-1698827A2DE2}" type="sibTrans" cxnId="{69586644-B096-4099-A849-72DFF52D1ABB}">
      <dgm:prSet/>
      <dgm:spPr/>
      <dgm:t>
        <a:bodyPr/>
        <a:lstStyle/>
        <a:p>
          <a:pPr rtl="1"/>
          <a:endParaRPr lang="fa-IR"/>
        </a:p>
      </dgm:t>
    </dgm:pt>
    <dgm:pt modelId="{BA2E6F6D-238F-4661-94E1-C92164B0A652}">
      <dgm:prSet phldrT="[Text]"/>
      <dgm:spPr/>
      <dgm:t>
        <a:bodyPr/>
        <a:lstStyle/>
        <a:p>
          <a:pPr rtl="1"/>
          <a:r>
            <a:rPr lang="en-US" dirty="0" smtClean="0">
              <a:solidFill>
                <a:schemeClr val="tx1"/>
              </a:solidFill>
            </a:rPr>
            <a:t>EPS</a:t>
          </a:r>
          <a:endParaRPr lang="fa-IR" dirty="0">
            <a:solidFill>
              <a:schemeClr val="tx1"/>
            </a:solidFill>
          </a:endParaRPr>
        </a:p>
      </dgm:t>
    </dgm:pt>
    <dgm:pt modelId="{DD8D5E5A-2A0B-48F3-914F-B5E58A1259EF}" type="parTrans" cxnId="{A15BAF11-7C6F-40E7-ABFB-8BD859359404}">
      <dgm:prSet/>
      <dgm:spPr/>
      <dgm:t>
        <a:bodyPr/>
        <a:lstStyle/>
        <a:p>
          <a:pPr rtl="1"/>
          <a:endParaRPr lang="fa-IR"/>
        </a:p>
      </dgm:t>
    </dgm:pt>
    <dgm:pt modelId="{9B7C7C60-309C-4124-B074-98392B5581A7}" type="sibTrans" cxnId="{A15BAF11-7C6F-40E7-ABFB-8BD859359404}">
      <dgm:prSet/>
      <dgm:spPr/>
      <dgm:t>
        <a:bodyPr/>
        <a:lstStyle/>
        <a:p>
          <a:pPr rtl="1"/>
          <a:endParaRPr lang="fa-IR"/>
        </a:p>
      </dgm:t>
    </dgm:pt>
    <dgm:pt modelId="{E986BA05-90CC-4CFA-A17A-529D99261006}" type="pres">
      <dgm:prSet presAssocID="{DED72CEE-4987-4DA2-8753-69F2AA24F8B0}" presName="diagram" presStyleCnt="0">
        <dgm:presLayoutVars>
          <dgm:chPref val="1"/>
          <dgm:dir/>
          <dgm:animOne val="branch"/>
          <dgm:animLvl val="lvl"/>
          <dgm:resizeHandles val="exact"/>
        </dgm:presLayoutVars>
      </dgm:prSet>
      <dgm:spPr/>
      <dgm:t>
        <a:bodyPr/>
        <a:lstStyle/>
        <a:p>
          <a:pPr rtl="1"/>
          <a:endParaRPr lang="fa-IR"/>
        </a:p>
      </dgm:t>
    </dgm:pt>
    <dgm:pt modelId="{E1A89241-56F4-45A2-AC49-DCAC2D150C4B}" type="pres">
      <dgm:prSet presAssocID="{291BBDEB-BD0D-49BA-A854-E7F3DD45BD2F}" presName="root1" presStyleCnt="0"/>
      <dgm:spPr/>
    </dgm:pt>
    <dgm:pt modelId="{53C81475-4439-4421-B9C6-01B2A9715F3B}" type="pres">
      <dgm:prSet presAssocID="{291BBDEB-BD0D-49BA-A854-E7F3DD45BD2F}" presName="LevelOneTextNode" presStyleLbl="node0" presStyleIdx="0" presStyleCnt="1">
        <dgm:presLayoutVars>
          <dgm:chPref val="3"/>
        </dgm:presLayoutVars>
      </dgm:prSet>
      <dgm:spPr/>
      <dgm:t>
        <a:bodyPr/>
        <a:lstStyle/>
        <a:p>
          <a:pPr rtl="1"/>
          <a:endParaRPr lang="fa-IR"/>
        </a:p>
      </dgm:t>
    </dgm:pt>
    <dgm:pt modelId="{5127D536-65DA-4BFD-9F05-5D6682DF19E4}" type="pres">
      <dgm:prSet presAssocID="{291BBDEB-BD0D-49BA-A854-E7F3DD45BD2F}" presName="level2hierChild" presStyleCnt="0"/>
      <dgm:spPr/>
    </dgm:pt>
    <dgm:pt modelId="{35200A46-880B-4B3D-A003-E007B51AEA94}" type="pres">
      <dgm:prSet presAssocID="{D3C24815-CA53-427B-8992-9CADFE3865D4}" presName="conn2-1" presStyleLbl="parChTrans1D2" presStyleIdx="0" presStyleCnt="3"/>
      <dgm:spPr/>
      <dgm:t>
        <a:bodyPr/>
        <a:lstStyle/>
        <a:p>
          <a:pPr rtl="1"/>
          <a:endParaRPr lang="fa-IR"/>
        </a:p>
      </dgm:t>
    </dgm:pt>
    <dgm:pt modelId="{C657EB81-66E8-4425-93A7-F94BDAEA2FAC}" type="pres">
      <dgm:prSet presAssocID="{D3C24815-CA53-427B-8992-9CADFE3865D4}" presName="connTx" presStyleLbl="parChTrans1D2" presStyleIdx="0" presStyleCnt="3"/>
      <dgm:spPr/>
      <dgm:t>
        <a:bodyPr/>
        <a:lstStyle/>
        <a:p>
          <a:pPr rtl="1"/>
          <a:endParaRPr lang="fa-IR"/>
        </a:p>
      </dgm:t>
    </dgm:pt>
    <dgm:pt modelId="{13107D65-0706-4DD4-98A6-EB66F2B7F059}" type="pres">
      <dgm:prSet presAssocID="{6FB6DE22-7AAD-4F09-902D-2FDB74B82967}" presName="root2" presStyleCnt="0"/>
      <dgm:spPr/>
    </dgm:pt>
    <dgm:pt modelId="{CA715A9B-A353-42C3-9762-9717805B0DB4}" type="pres">
      <dgm:prSet presAssocID="{6FB6DE22-7AAD-4F09-902D-2FDB74B82967}" presName="LevelTwoTextNode" presStyleLbl="node2" presStyleIdx="0" presStyleCnt="3">
        <dgm:presLayoutVars>
          <dgm:chPref val="3"/>
        </dgm:presLayoutVars>
      </dgm:prSet>
      <dgm:spPr/>
      <dgm:t>
        <a:bodyPr/>
        <a:lstStyle/>
        <a:p>
          <a:pPr rtl="1"/>
          <a:endParaRPr lang="fa-IR"/>
        </a:p>
      </dgm:t>
    </dgm:pt>
    <dgm:pt modelId="{3EDC4A11-FD5C-4EE6-B6E9-A5E71A7564A9}" type="pres">
      <dgm:prSet presAssocID="{6FB6DE22-7AAD-4F09-902D-2FDB74B82967}" presName="level3hierChild" presStyleCnt="0"/>
      <dgm:spPr/>
    </dgm:pt>
    <dgm:pt modelId="{29AC791B-6B12-48F2-98A1-520B85D63870}" type="pres">
      <dgm:prSet presAssocID="{306B1A8C-6475-4A19-89CA-97A9A86F2438}" presName="conn2-1" presStyleLbl="parChTrans1D2" presStyleIdx="1" presStyleCnt="3"/>
      <dgm:spPr/>
      <dgm:t>
        <a:bodyPr/>
        <a:lstStyle/>
        <a:p>
          <a:pPr rtl="1"/>
          <a:endParaRPr lang="fa-IR"/>
        </a:p>
      </dgm:t>
    </dgm:pt>
    <dgm:pt modelId="{B9FF6B95-B576-4363-BF7B-9EC153C64754}" type="pres">
      <dgm:prSet presAssocID="{306B1A8C-6475-4A19-89CA-97A9A86F2438}" presName="connTx" presStyleLbl="parChTrans1D2" presStyleIdx="1" presStyleCnt="3"/>
      <dgm:spPr/>
      <dgm:t>
        <a:bodyPr/>
        <a:lstStyle/>
        <a:p>
          <a:pPr rtl="1"/>
          <a:endParaRPr lang="fa-IR"/>
        </a:p>
      </dgm:t>
    </dgm:pt>
    <dgm:pt modelId="{BCC2AD96-7A79-402C-A7CF-47DF8831EE92}" type="pres">
      <dgm:prSet presAssocID="{FE310E8C-5771-4B03-B5EE-525BD8A9FEDD}" presName="root2" presStyleCnt="0"/>
      <dgm:spPr/>
    </dgm:pt>
    <dgm:pt modelId="{DBC969AC-F900-4AB3-B097-5DE77D98405B}" type="pres">
      <dgm:prSet presAssocID="{FE310E8C-5771-4B03-B5EE-525BD8A9FEDD}" presName="LevelTwoTextNode" presStyleLbl="node2" presStyleIdx="1" presStyleCnt="3">
        <dgm:presLayoutVars>
          <dgm:chPref val="3"/>
        </dgm:presLayoutVars>
      </dgm:prSet>
      <dgm:spPr/>
      <dgm:t>
        <a:bodyPr/>
        <a:lstStyle/>
        <a:p>
          <a:pPr rtl="1"/>
          <a:endParaRPr lang="fa-IR"/>
        </a:p>
      </dgm:t>
    </dgm:pt>
    <dgm:pt modelId="{06EB8EDA-CEF8-4FD9-80E1-FA507B49AA55}" type="pres">
      <dgm:prSet presAssocID="{FE310E8C-5771-4B03-B5EE-525BD8A9FEDD}" presName="level3hierChild" presStyleCnt="0"/>
      <dgm:spPr/>
    </dgm:pt>
    <dgm:pt modelId="{93EC9FDC-07D9-4EE3-8E4C-03E70E67622C}" type="pres">
      <dgm:prSet presAssocID="{DD8D5E5A-2A0B-48F3-914F-B5E58A1259EF}" presName="conn2-1" presStyleLbl="parChTrans1D2" presStyleIdx="2" presStyleCnt="3"/>
      <dgm:spPr/>
      <dgm:t>
        <a:bodyPr/>
        <a:lstStyle/>
        <a:p>
          <a:pPr rtl="1"/>
          <a:endParaRPr lang="fa-IR"/>
        </a:p>
      </dgm:t>
    </dgm:pt>
    <dgm:pt modelId="{CC71F855-F1E6-475C-8853-7582BEC11208}" type="pres">
      <dgm:prSet presAssocID="{DD8D5E5A-2A0B-48F3-914F-B5E58A1259EF}" presName="connTx" presStyleLbl="parChTrans1D2" presStyleIdx="2" presStyleCnt="3"/>
      <dgm:spPr/>
      <dgm:t>
        <a:bodyPr/>
        <a:lstStyle/>
        <a:p>
          <a:pPr rtl="1"/>
          <a:endParaRPr lang="fa-IR"/>
        </a:p>
      </dgm:t>
    </dgm:pt>
    <dgm:pt modelId="{E4DCD19C-847A-4E29-8842-4DEFB41BD771}" type="pres">
      <dgm:prSet presAssocID="{BA2E6F6D-238F-4661-94E1-C92164B0A652}" presName="root2" presStyleCnt="0"/>
      <dgm:spPr/>
    </dgm:pt>
    <dgm:pt modelId="{BDB4DAC4-21A1-40B3-94E8-D3617BF009E6}" type="pres">
      <dgm:prSet presAssocID="{BA2E6F6D-238F-4661-94E1-C92164B0A652}" presName="LevelTwoTextNode" presStyleLbl="node2" presStyleIdx="2" presStyleCnt="3">
        <dgm:presLayoutVars>
          <dgm:chPref val="3"/>
        </dgm:presLayoutVars>
      </dgm:prSet>
      <dgm:spPr/>
      <dgm:t>
        <a:bodyPr/>
        <a:lstStyle/>
        <a:p>
          <a:pPr rtl="1"/>
          <a:endParaRPr lang="fa-IR"/>
        </a:p>
      </dgm:t>
    </dgm:pt>
    <dgm:pt modelId="{05B856FD-C781-49A1-AB74-00C8826567A8}" type="pres">
      <dgm:prSet presAssocID="{BA2E6F6D-238F-4661-94E1-C92164B0A652}" presName="level3hierChild" presStyleCnt="0"/>
      <dgm:spPr/>
    </dgm:pt>
  </dgm:ptLst>
  <dgm:cxnLst>
    <dgm:cxn modelId="{C7698C77-1FD3-4A48-9347-9DAE62574D65}" type="presOf" srcId="{BA2E6F6D-238F-4661-94E1-C92164B0A652}" destId="{BDB4DAC4-21A1-40B3-94E8-D3617BF009E6}" srcOrd="0" destOrd="0" presId="urn:microsoft.com/office/officeart/2005/8/layout/hierarchy2"/>
    <dgm:cxn modelId="{56072A39-0F3E-408C-BD29-341C0BADD405}" type="presOf" srcId="{DD8D5E5A-2A0B-48F3-914F-B5E58A1259EF}" destId="{CC71F855-F1E6-475C-8853-7582BEC11208}" srcOrd="1" destOrd="0" presId="urn:microsoft.com/office/officeart/2005/8/layout/hierarchy2"/>
    <dgm:cxn modelId="{9B17253F-9ACC-4E86-A154-332698C6B2D8}" type="presOf" srcId="{DED72CEE-4987-4DA2-8753-69F2AA24F8B0}" destId="{E986BA05-90CC-4CFA-A17A-529D99261006}" srcOrd="0" destOrd="0" presId="urn:microsoft.com/office/officeart/2005/8/layout/hierarchy2"/>
    <dgm:cxn modelId="{F2B2BCBA-7442-4F81-9B55-9293D2788410}" srcId="{291BBDEB-BD0D-49BA-A854-E7F3DD45BD2F}" destId="{6FB6DE22-7AAD-4F09-902D-2FDB74B82967}" srcOrd="0" destOrd="0" parTransId="{D3C24815-CA53-427B-8992-9CADFE3865D4}" sibTransId="{F9562A99-522D-427F-9DBE-AB61751DCA83}"/>
    <dgm:cxn modelId="{237E7161-6136-430D-997A-170941D7FB65}" type="presOf" srcId="{D3C24815-CA53-427B-8992-9CADFE3865D4}" destId="{C657EB81-66E8-4425-93A7-F94BDAEA2FAC}" srcOrd="1" destOrd="0" presId="urn:microsoft.com/office/officeart/2005/8/layout/hierarchy2"/>
    <dgm:cxn modelId="{953F2802-F40C-4234-BBDA-1EEC01F72DFC}" type="presOf" srcId="{D3C24815-CA53-427B-8992-9CADFE3865D4}" destId="{35200A46-880B-4B3D-A003-E007B51AEA94}" srcOrd="0" destOrd="0" presId="urn:microsoft.com/office/officeart/2005/8/layout/hierarchy2"/>
    <dgm:cxn modelId="{0C694C39-9F34-43E1-AD09-5DC876AF2ABF}" type="presOf" srcId="{6FB6DE22-7AAD-4F09-902D-2FDB74B82967}" destId="{CA715A9B-A353-42C3-9762-9717805B0DB4}" srcOrd="0" destOrd="0" presId="urn:microsoft.com/office/officeart/2005/8/layout/hierarchy2"/>
    <dgm:cxn modelId="{69586644-B096-4099-A849-72DFF52D1ABB}" srcId="{291BBDEB-BD0D-49BA-A854-E7F3DD45BD2F}" destId="{FE310E8C-5771-4B03-B5EE-525BD8A9FEDD}" srcOrd="1" destOrd="0" parTransId="{306B1A8C-6475-4A19-89CA-97A9A86F2438}" sibTransId="{FB706B1C-A8BF-46A0-8FB3-1698827A2DE2}"/>
    <dgm:cxn modelId="{38C5752D-3BF0-477B-A87F-18076AF5D480}" type="presOf" srcId="{291BBDEB-BD0D-49BA-A854-E7F3DD45BD2F}" destId="{53C81475-4439-4421-B9C6-01B2A9715F3B}" srcOrd="0" destOrd="0" presId="urn:microsoft.com/office/officeart/2005/8/layout/hierarchy2"/>
    <dgm:cxn modelId="{FF0CA0BD-F791-4879-8CBD-BA6815FB3BBD}" type="presOf" srcId="{FE310E8C-5771-4B03-B5EE-525BD8A9FEDD}" destId="{DBC969AC-F900-4AB3-B097-5DE77D98405B}" srcOrd="0" destOrd="0" presId="urn:microsoft.com/office/officeart/2005/8/layout/hierarchy2"/>
    <dgm:cxn modelId="{1C1935B1-1BB9-4E6F-9764-D201FB1583FF}" type="presOf" srcId="{DD8D5E5A-2A0B-48F3-914F-B5E58A1259EF}" destId="{93EC9FDC-07D9-4EE3-8E4C-03E70E67622C}" srcOrd="0" destOrd="0" presId="urn:microsoft.com/office/officeart/2005/8/layout/hierarchy2"/>
    <dgm:cxn modelId="{A15BAF11-7C6F-40E7-ABFB-8BD859359404}" srcId="{291BBDEB-BD0D-49BA-A854-E7F3DD45BD2F}" destId="{BA2E6F6D-238F-4661-94E1-C92164B0A652}" srcOrd="2" destOrd="0" parTransId="{DD8D5E5A-2A0B-48F3-914F-B5E58A1259EF}" sibTransId="{9B7C7C60-309C-4124-B074-98392B5581A7}"/>
    <dgm:cxn modelId="{DDDBDB75-2D0D-42A1-A723-53B58E16E516}" type="presOf" srcId="{306B1A8C-6475-4A19-89CA-97A9A86F2438}" destId="{B9FF6B95-B576-4363-BF7B-9EC153C64754}" srcOrd="1" destOrd="0" presId="urn:microsoft.com/office/officeart/2005/8/layout/hierarchy2"/>
    <dgm:cxn modelId="{86164A5E-6AFB-4C1B-BE64-3DE227EAE0D3}" type="presOf" srcId="{306B1A8C-6475-4A19-89CA-97A9A86F2438}" destId="{29AC791B-6B12-48F2-98A1-520B85D63870}" srcOrd="0" destOrd="0" presId="urn:microsoft.com/office/officeart/2005/8/layout/hierarchy2"/>
    <dgm:cxn modelId="{2F585AC7-B8B5-4928-9309-A514610CA36A}" srcId="{DED72CEE-4987-4DA2-8753-69F2AA24F8B0}" destId="{291BBDEB-BD0D-49BA-A854-E7F3DD45BD2F}" srcOrd="0" destOrd="0" parTransId="{C842BB23-DA8F-43B4-A2CB-E38BEEBE3E6D}" sibTransId="{4CB1E71A-1157-4BCC-B1AF-A51D4EBDE921}"/>
    <dgm:cxn modelId="{8C85F8C1-4BAB-49F6-B786-C880B8D96E88}" type="presParOf" srcId="{E986BA05-90CC-4CFA-A17A-529D99261006}" destId="{E1A89241-56F4-45A2-AC49-DCAC2D150C4B}" srcOrd="0" destOrd="0" presId="urn:microsoft.com/office/officeart/2005/8/layout/hierarchy2"/>
    <dgm:cxn modelId="{B03C868D-6BE9-465A-8EFB-82DCB1D24438}" type="presParOf" srcId="{E1A89241-56F4-45A2-AC49-DCAC2D150C4B}" destId="{53C81475-4439-4421-B9C6-01B2A9715F3B}" srcOrd="0" destOrd="0" presId="urn:microsoft.com/office/officeart/2005/8/layout/hierarchy2"/>
    <dgm:cxn modelId="{5A8D5A6F-F2CA-4766-95FB-4BFB9E4A05E4}" type="presParOf" srcId="{E1A89241-56F4-45A2-AC49-DCAC2D150C4B}" destId="{5127D536-65DA-4BFD-9F05-5D6682DF19E4}" srcOrd="1" destOrd="0" presId="urn:microsoft.com/office/officeart/2005/8/layout/hierarchy2"/>
    <dgm:cxn modelId="{644A5D25-5F29-403F-A377-AD4C7CCC8F49}" type="presParOf" srcId="{5127D536-65DA-4BFD-9F05-5D6682DF19E4}" destId="{35200A46-880B-4B3D-A003-E007B51AEA94}" srcOrd="0" destOrd="0" presId="urn:microsoft.com/office/officeart/2005/8/layout/hierarchy2"/>
    <dgm:cxn modelId="{612720CA-2F63-4601-897C-92FB6755DA19}" type="presParOf" srcId="{35200A46-880B-4B3D-A003-E007B51AEA94}" destId="{C657EB81-66E8-4425-93A7-F94BDAEA2FAC}" srcOrd="0" destOrd="0" presId="urn:microsoft.com/office/officeart/2005/8/layout/hierarchy2"/>
    <dgm:cxn modelId="{480ADF1D-4B52-4905-86A9-9842CD153E1A}" type="presParOf" srcId="{5127D536-65DA-4BFD-9F05-5D6682DF19E4}" destId="{13107D65-0706-4DD4-98A6-EB66F2B7F059}" srcOrd="1" destOrd="0" presId="urn:microsoft.com/office/officeart/2005/8/layout/hierarchy2"/>
    <dgm:cxn modelId="{9F8F859D-CCBB-47E5-A5F9-3821924003F4}" type="presParOf" srcId="{13107D65-0706-4DD4-98A6-EB66F2B7F059}" destId="{CA715A9B-A353-42C3-9762-9717805B0DB4}" srcOrd="0" destOrd="0" presId="urn:microsoft.com/office/officeart/2005/8/layout/hierarchy2"/>
    <dgm:cxn modelId="{138EDF5F-4B58-4891-928B-89DBC1DC481E}" type="presParOf" srcId="{13107D65-0706-4DD4-98A6-EB66F2B7F059}" destId="{3EDC4A11-FD5C-4EE6-B6E9-A5E71A7564A9}" srcOrd="1" destOrd="0" presId="urn:microsoft.com/office/officeart/2005/8/layout/hierarchy2"/>
    <dgm:cxn modelId="{E0067523-2206-46D6-98A6-C9FDEFD14851}" type="presParOf" srcId="{5127D536-65DA-4BFD-9F05-5D6682DF19E4}" destId="{29AC791B-6B12-48F2-98A1-520B85D63870}" srcOrd="2" destOrd="0" presId="urn:microsoft.com/office/officeart/2005/8/layout/hierarchy2"/>
    <dgm:cxn modelId="{4EB06A79-46AC-441A-8E1B-5880D55D6D60}" type="presParOf" srcId="{29AC791B-6B12-48F2-98A1-520B85D63870}" destId="{B9FF6B95-B576-4363-BF7B-9EC153C64754}" srcOrd="0" destOrd="0" presId="urn:microsoft.com/office/officeart/2005/8/layout/hierarchy2"/>
    <dgm:cxn modelId="{4CC65372-F373-4FBD-BFCE-4C6AEF5ABBBB}" type="presParOf" srcId="{5127D536-65DA-4BFD-9F05-5D6682DF19E4}" destId="{BCC2AD96-7A79-402C-A7CF-47DF8831EE92}" srcOrd="3" destOrd="0" presId="urn:microsoft.com/office/officeart/2005/8/layout/hierarchy2"/>
    <dgm:cxn modelId="{5E904A09-E4C6-422E-BF73-F8D521BC4FB5}" type="presParOf" srcId="{BCC2AD96-7A79-402C-A7CF-47DF8831EE92}" destId="{DBC969AC-F900-4AB3-B097-5DE77D98405B}" srcOrd="0" destOrd="0" presId="urn:microsoft.com/office/officeart/2005/8/layout/hierarchy2"/>
    <dgm:cxn modelId="{BEECCE53-3D2D-4B57-AD1A-BC8ABD11E3C2}" type="presParOf" srcId="{BCC2AD96-7A79-402C-A7CF-47DF8831EE92}" destId="{06EB8EDA-CEF8-4FD9-80E1-FA507B49AA55}" srcOrd="1" destOrd="0" presId="urn:microsoft.com/office/officeart/2005/8/layout/hierarchy2"/>
    <dgm:cxn modelId="{72FA17EC-AAFF-4D75-B5E2-C2DFC7CC3157}" type="presParOf" srcId="{5127D536-65DA-4BFD-9F05-5D6682DF19E4}" destId="{93EC9FDC-07D9-4EE3-8E4C-03E70E67622C}" srcOrd="4" destOrd="0" presId="urn:microsoft.com/office/officeart/2005/8/layout/hierarchy2"/>
    <dgm:cxn modelId="{44EF13B5-70A1-4CAA-B693-B3A6CCACB240}" type="presParOf" srcId="{93EC9FDC-07D9-4EE3-8E4C-03E70E67622C}" destId="{CC71F855-F1E6-475C-8853-7582BEC11208}" srcOrd="0" destOrd="0" presId="urn:microsoft.com/office/officeart/2005/8/layout/hierarchy2"/>
    <dgm:cxn modelId="{7B5F8BCE-4F12-4A4F-B50D-1603E6FDB342}" type="presParOf" srcId="{5127D536-65DA-4BFD-9F05-5D6682DF19E4}" destId="{E4DCD19C-847A-4E29-8842-4DEFB41BD771}" srcOrd="5" destOrd="0" presId="urn:microsoft.com/office/officeart/2005/8/layout/hierarchy2"/>
    <dgm:cxn modelId="{2DD5C90F-6D12-4B0F-90CA-65D163999746}" type="presParOf" srcId="{E4DCD19C-847A-4E29-8842-4DEFB41BD771}" destId="{BDB4DAC4-21A1-40B3-94E8-D3617BF009E6}" srcOrd="0" destOrd="0" presId="urn:microsoft.com/office/officeart/2005/8/layout/hierarchy2"/>
    <dgm:cxn modelId="{91A97B75-A2EC-4656-ADEF-193B763E5915}" type="presParOf" srcId="{E4DCD19C-847A-4E29-8842-4DEFB41BD771}" destId="{05B856FD-C781-49A1-AB74-00C8826567A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C255828D-D90A-4D92-A409-5F861BB3F92F}" type="datetimeFigureOut">
              <a:rPr lang="fa-IR" smtClean="0"/>
              <a:pPr/>
              <a:t>02/19/1438</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E58B2F7-F62D-4A45-A7A9-416A021EB59D}" type="slidenum">
              <a:rPr lang="fa-IR" smtClean="0"/>
              <a:pPr/>
              <a:t>‹#›</a:t>
            </a:fld>
            <a:endParaRPr lang="fa-IR"/>
          </a:p>
        </p:txBody>
      </p:sp>
    </p:spTree>
    <p:extLst>
      <p:ext uri="{BB962C8B-B14F-4D97-AF65-F5344CB8AC3E}">
        <p14:creationId xmlns:p14="http://schemas.microsoft.com/office/powerpoint/2010/main" val="17866608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AB2D959-3DEC-477B-B642-BC8747D51888}" type="slidenum">
              <a:rPr lang="en-GB">
                <a:solidFill>
                  <a:prstClr val="black"/>
                </a:solidFill>
              </a:rPr>
              <a:pPr>
                <a:defRPr/>
              </a:pPr>
              <a:t>44</a:t>
            </a:fld>
            <a:endParaRPr lang="en-GB">
              <a:solidFill>
                <a:prstClr val="black"/>
              </a:solidFill>
            </a:endParaRPr>
          </a:p>
        </p:txBody>
      </p:sp>
      <p:sp>
        <p:nvSpPr>
          <p:cNvPr id="71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2" name="Rectangle 3"/>
          <p:cNvSpPr>
            <a:spLocks noGrp="1" noChangeArrowheads="1"/>
          </p:cNvSpPr>
          <p:nvPr>
            <p:ph type="body" idx="1"/>
          </p:nvPr>
        </p:nvSpPr>
        <p:spPr bwMode="auto">
          <a:xfrm>
            <a:off x="913785" y="4343131"/>
            <a:ext cx="5030431" cy="41150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ZA"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1"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162796D-B636-4365-BEE4-9565526F0B96}" type="datetime8">
              <a:rPr lang="fa-IR" smtClean="0"/>
              <a:pPr/>
              <a:t>نوامبر 19، 16</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B0C99B2B-C252-4C21-8159-EBD1FAF79123}"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F944473-6C5F-48B0-978E-C5C08C1BAD06}" type="datetime8">
              <a:rPr lang="fa-IR" smtClean="0"/>
              <a:pPr/>
              <a:t>نوامبر 19، 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BF2311F-2CAD-4390-90FE-FD0FED8AA42B}" type="datetime8">
              <a:rPr lang="fa-IR" smtClean="0"/>
              <a:pPr/>
              <a:t>نوامبر 19، 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pPr>
              <a:defRPr/>
            </a:pPr>
            <a:fld id="{8BE90483-C7DB-49E4-8BDF-C89634FE3E77}"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19" name="Footer Placeholder 18"/>
          <p:cNvSpPr>
            <a:spLocks noGrp="1"/>
          </p:cNvSpPr>
          <p:nvPr>
            <p:ph type="ftr" sz="quarter" idx="11"/>
          </p:nvPr>
        </p:nvSpPr>
        <p:spPr/>
        <p:txBody>
          <a:bodyPr/>
          <a:lstStyle/>
          <a:p>
            <a:pPr>
              <a:defRPr/>
            </a:pPr>
            <a:endParaRPr lang="en-US">
              <a:solidFill>
                <a:prstClr val="black">
                  <a:tint val="75000"/>
                </a:prstClr>
              </a:solidFill>
            </a:endParaRPr>
          </a:p>
        </p:txBody>
      </p:sp>
      <p:sp>
        <p:nvSpPr>
          <p:cNvPr id="27" name="Slide Number Placeholder 26"/>
          <p:cNvSpPr>
            <a:spLocks noGrp="1"/>
          </p:cNvSpPr>
          <p:nvPr>
            <p:ph type="sldNum" sz="quarter" idx="12"/>
          </p:nvPr>
        </p:nvSpPr>
        <p:spPr/>
        <p:txBody>
          <a:bodyPr/>
          <a:lstStyle/>
          <a:p>
            <a:pPr>
              <a:defRPr/>
            </a:pPr>
            <a:fld id="{11C878CF-EEC0-4C93-8C93-0346B5F61C74}"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152586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C0776465-8289-44BF-8168-02F1D75ED28C}"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DE6D65FC-110A-432E-BC31-5C04D60F94E5}"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46580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fld id="{57D0D56C-359E-4A48-8426-9497FA37752C}"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0E12144-856A-41FA-A0D7-C8DA1259FE61}"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95084729"/>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F8AEB024-ED26-412C-9FA4-AFAD88BB6B09}"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00CA8949-DB80-43D6-B61A-1C7F0345087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35721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fld id="{96A31821-309D-4442-BE2B-68614639191F}"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0AADD6E0-9606-4E33-9B22-968DA26C41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91996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18EE25C-664D-4299-BC7F-ED8977E54CA9}"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8" name="Slide Number Placeholder 7"/>
          <p:cNvSpPr>
            <a:spLocks noGrp="1"/>
          </p:cNvSpPr>
          <p:nvPr>
            <p:ph type="sldNum" sz="quarter" idx="11"/>
          </p:nvPr>
        </p:nvSpPr>
        <p:spPr/>
        <p:txBody>
          <a:bodyPr/>
          <a:lstStyle/>
          <a:p>
            <a:pPr>
              <a:defRPr/>
            </a:pPr>
            <a:fld id="{D628B39F-45FC-41E1-87F8-2530B92837FD}" type="slidenum">
              <a:rPr lang="en-US" smtClean="0">
                <a:solidFill>
                  <a:prstClr val="black">
                    <a:tint val="75000"/>
                  </a:prstClr>
                </a:solidFill>
              </a:rPr>
              <a:pPr>
                <a:defRPr/>
              </a:pPr>
              <a:t>‹#›</a:t>
            </a:fld>
            <a:endParaRPr lang="en-US">
              <a:solidFill>
                <a:prstClr val="black">
                  <a:tint val="75000"/>
                </a:prstClr>
              </a:solidFill>
            </a:endParaRPr>
          </a:p>
        </p:txBody>
      </p:sp>
      <p:sp>
        <p:nvSpPr>
          <p:cNvPr id="9" name="Footer Placeholder 8"/>
          <p:cNvSpPr>
            <a:spLocks noGrp="1"/>
          </p:cNvSpPr>
          <p:nvPr>
            <p:ph type="ftr" sz="quarter" idx="12"/>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2983872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DC1AF4EA-9B61-46CC-840C-5CEFC08596EC}"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a:defRPr/>
            </a:pPr>
            <a:fld id="{9B7E51FD-B2BA-4ABD-8E07-8A667DD39C8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351036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fld id="{2E3EE113-588B-40D1-B405-DFA4100ACF2C}"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pPr>
              <a:defRPr/>
            </a:pPr>
            <a:fld id="{492B6B7C-24D1-4EFE-A061-14629330986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4479040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BB7614D-1129-49B8-BED4-53723A94E035}" type="datetime8">
              <a:rPr lang="fa-IR" smtClean="0"/>
              <a:pPr/>
              <a:t>نوامبر 19، 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a:defRPr/>
            </a:pPr>
            <a:fld id="{4EBD5BC3-4E85-4421-9952-754454D64655}"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ECFF31A4-19A6-4299-A90B-E93C8270E50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96555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368BF60F-7150-4041-81DE-3D94A6F48443}"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4BE1B4C-AC8B-465E-B3C9-7D7C7011DDEB}"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59811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A7144BC0-68C2-41A7-B551-FCF1D3260410}" type="datetimeFigureOut">
              <a:rPr lang="en-US" smtClean="0">
                <a:solidFill>
                  <a:prstClr val="black">
                    <a:tint val="75000"/>
                  </a:prstClr>
                </a:solidFill>
              </a:rPr>
              <a:pPr>
                <a:defRPr/>
              </a:pPr>
              <a:t>11/19/2016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333FE678-AC02-481C-804E-C722CDEC578A}"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105457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8"/>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1"/>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0496706-6A0D-4C62-BC82-E37DF441B858}" type="datetime8">
              <a:rPr lang="fa-IR" smtClean="0"/>
              <a:pPr/>
              <a:t>نوامبر 19، 16</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0C99B2B-C252-4C21-8159-EBD1FAF79123}"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1"/>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3763C4-3354-49AC-A5D2-04474DAAEA33}" type="datetime8">
              <a:rPr lang="fa-IR" smtClean="0"/>
              <a:pPr/>
              <a:t>نوامبر 19، 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1"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1"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6"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A6F1224-3484-4BF9-95FC-74940477A30C}" type="datetime8">
              <a:rPr lang="fa-IR" smtClean="0"/>
              <a:pPr/>
              <a:t>نوامبر 19، 16</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5987B88-FC2F-44D4-9152-32670E55E208}" type="datetime8">
              <a:rPr lang="fa-IR" smtClean="0"/>
              <a:pPr/>
              <a:t>نوامبر 19، 16</a:t>
            </a:fld>
            <a:endParaRPr lang="fa-IR"/>
          </a:p>
        </p:txBody>
      </p:sp>
      <p:sp>
        <p:nvSpPr>
          <p:cNvPr id="8" name="Slide Number Placeholder 7"/>
          <p:cNvSpPr>
            <a:spLocks noGrp="1"/>
          </p:cNvSpPr>
          <p:nvPr>
            <p:ph type="sldNum" sz="quarter" idx="11"/>
          </p:nvPr>
        </p:nvSpPr>
        <p:spPr/>
        <p:txBody>
          <a:bodyPr/>
          <a:lstStyle/>
          <a:p>
            <a:fld id="{B0C99B2B-C252-4C21-8159-EBD1FAF79123}" type="slidenum">
              <a:rPr lang="fa-IR" smtClean="0"/>
              <a:pPr/>
              <a:t>‹#›</a:t>
            </a:fld>
            <a:endParaRPr lang="fa-IR"/>
          </a:p>
        </p:txBody>
      </p:sp>
      <p:sp>
        <p:nvSpPr>
          <p:cNvPr id="9" name="Footer Placeholder 8"/>
          <p:cNvSpPr>
            <a:spLocks noGrp="1"/>
          </p:cNvSpPr>
          <p:nvPr>
            <p:ph type="ftr" sz="quarter" idx="12"/>
          </p:nvPr>
        </p:nvSpPr>
        <p:spPr/>
        <p:txBody>
          <a:bodyPr/>
          <a:lstStyle/>
          <a:p>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060076-60CB-43FE-82B5-09C343B1E75B}" type="datetime8">
              <a:rPr lang="fa-IR" smtClean="0"/>
              <a:pPr/>
              <a:t>نوامبر 19، 16</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9"/>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00ED34B-66FC-4BFB-BBF6-27356F605946}" type="datetime8">
              <a:rPr lang="fa-IR" smtClean="0"/>
              <a:pPr/>
              <a:t>نوامبر 19، 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156448" y="6422065"/>
            <a:ext cx="762000" cy="365125"/>
          </a:xfrm>
        </p:spPr>
        <p:txBody>
          <a:bodyPr/>
          <a:lstStyle/>
          <a:p>
            <a:fld id="{B0C99B2B-C252-4C21-8159-EBD1FAF79123}"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3"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3" y="2998766"/>
            <a:ext cx="3053867"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5"/>
            <a:ext cx="2133600" cy="365125"/>
          </a:xfrm>
        </p:spPr>
        <p:txBody>
          <a:bodyPr/>
          <a:lstStyle/>
          <a:p>
            <a:fld id="{19F0B724-66A9-43BD-A9D0-A2C41A0D5BBB}" type="datetime8">
              <a:rPr lang="fa-IR" smtClean="0"/>
              <a:pPr/>
              <a:t>نوامبر 19، 16</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0C99B2B-C252-4C21-8159-EBD1FAF79123}"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7"/>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1"/>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5"/>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50F45AB-A3CF-40DF-9F77-8899E9603B84}" type="datetime8">
              <a:rPr lang="fa-IR" smtClean="0"/>
              <a:pPr/>
              <a:t>نوامبر 19، 16</a:t>
            </a:fld>
            <a:endParaRPr lang="fa-IR"/>
          </a:p>
        </p:txBody>
      </p:sp>
      <p:sp>
        <p:nvSpPr>
          <p:cNvPr id="22" name="Footer Placeholder 21"/>
          <p:cNvSpPr>
            <a:spLocks noGrp="1"/>
          </p:cNvSpPr>
          <p:nvPr>
            <p:ph type="ftr" sz="quarter" idx="3"/>
          </p:nvPr>
        </p:nvSpPr>
        <p:spPr>
          <a:xfrm>
            <a:off x="3124200" y="6422065"/>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p>
        </p:txBody>
      </p:sp>
      <p:sp>
        <p:nvSpPr>
          <p:cNvPr id="18" name="Slide Number Placeholder 17"/>
          <p:cNvSpPr>
            <a:spLocks noGrp="1"/>
          </p:cNvSpPr>
          <p:nvPr>
            <p:ph type="sldNum" sz="quarter" idx="4"/>
          </p:nvPr>
        </p:nvSpPr>
        <p:spPr>
          <a:xfrm>
            <a:off x="8153400" y="6422065"/>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0C99B2B-C252-4C21-8159-EBD1FAF79123}" type="slidenum">
              <a:rPr lang="fa-IR" smtClean="0"/>
              <a:pPr/>
              <a:t>‹#›</a:t>
            </a:fld>
            <a:endParaRPr lang="fa-IR"/>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ftr="0" dt="0"/>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7FC8D08-7C2E-400D-8FF1-0DFCDC7E6DB4}" type="datetimeFigureOut">
              <a:rPr lang="fa-IR" smtClean="0">
                <a:solidFill>
                  <a:srgbClr val="E7DEC9">
                    <a:shade val="50000"/>
                  </a:srgbClr>
                </a:solidFill>
              </a:rPr>
              <a:pPr/>
              <a:t>02/19/1438</a:t>
            </a:fld>
            <a:endParaRPr lang="fa-IR">
              <a:solidFill>
                <a:srgbClr val="E7DEC9">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fa-IR">
              <a:solidFill>
                <a:srgbClr val="E7DEC9">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F7AAADD6-91A1-4A35-9258-613A2E6CD296}" type="slidenum">
              <a:rPr lang="fa-IR" smtClean="0">
                <a:solidFill>
                  <a:srgbClr val="E7DEC9">
                    <a:shade val="50000"/>
                  </a:srgbClr>
                </a:solidFill>
              </a:rPr>
              <a:pPr/>
              <a:t>‹#›</a:t>
            </a:fld>
            <a:endParaRPr lang="fa-IR">
              <a:solidFill>
                <a:srgbClr val="E7DEC9">
                  <a:shade val="50000"/>
                </a:srgbClr>
              </a:solidFill>
            </a:endParaRPr>
          </a:p>
        </p:txBody>
      </p:sp>
    </p:spTree>
    <p:extLst>
      <p:ext uri="{BB962C8B-B14F-4D97-AF65-F5344CB8AC3E}">
        <p14:creationId xmlns:p14="http://schemas.microsoft.com/office/powerpoint/2010/main" val="1318361713"/>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1" eaLnBrk="1" latinLnBrk="0" hangingPunct="1">
        <a:spcBef>
          <a:spcPct val="0"/>
        </a:spcBef>
        <a:buNone/>
        <a:defRPr kumimoji="0" sz="4600" kern="1200">
          <a:solidFill>
            <a:schemeClr val="tx1"/>
          </a:solidFill>
          <a:latin typeface="+mj-lt"/>
          <a:ea typeface="+mj-ea"/>
          <a:cs typeface="+mj-cs"/>
        </a:defRPr>
      </a:lvl1pPr>
    </p:titleStyle>
    <p:bodyStyle>
      <a:lvl1pPr marL="420624"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r" rtl="1"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r" rtl="1"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r" rtl="1"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r" rtl="1"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fa.wikipedia.org/w/index.php?title=%DA%A9%D9%84%D8%B1%DB%8C%D8%AF_%D8%A2%D9%84%D9%88%D9%85%DB%8C%D9%86%DB%8C%D9%85&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13" Type="http://schemas.openxmlformats.org/officeDocument/2006/relationships/image" Target="../media/image4.jpeg"/><Relationship Id="rId3" Type="http://schemas.openxmlformats.org/officeDocument/2006/relationships/hyperlink" Target="http://fa.wikipedia.org/w/index.php?title=%D9%BE%D9%84%DB%8C_%D8%A7%D8%B3%D8%AA%D8%A7%DB%8C%D8%B1%D9%86&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 TargetMode="External"/><Relationship Id="rId7" Type="http://schemas.openxmlformats.org/officeDocument/2006/relationships/hyperlink" Target="http://fa.wikipedia.org/wiki/%DA%A9%D8%A7%D8%AA%D8%A7%D9%84%DB%8C%D8%B2%DA%AF%D8%B1" TargetMode="External"/><Relationship Id="rId12" Type="http://schemas.openxmlformats.org/officeDocument/2006/relationships/image" Target="../media/image3.png"/><Relationship Id="rId2" Type="http://schemas.openxmlformats.org/officeDocument/2006/relationships/hyperlink" Target="http://fa.wikipedia.org/wiki/%D8%A2%D8%B1%D9%88%D9%85%D8%A7%D8%AA%DB%8C%DA%A9" TargetMode="External"/><Relationship Id="rId1" Type="http://schemas.openxmlformats.org/officeDocument/2006/relationships/slideLayout" Target="../slideLayouts/slideLayout2.xml"/><Relationship Id="rId6" Type="http://schemas.openxmlformats.org/officeDocument/2006/relationships/hyperlink" Target="http://fa.wikipedia.org/wiki/%D8%A7%D8%AA%DB%8C%D9%84%D9%86" TargetMode="External"/><Relationship Id="rId11" Type="http://schemas.openxmlformats.org/officeDocument/2006/relationships/hyperlink" Target="http://fa.wikipedia.org/wiki/%D8%A2%D9%84%D9%88%D9%85%DB%8C%D9%86" TargetMode="External"/><Relationship Id="rId5" Type="http://schemas.openxmlformats.org/officeDocument/2006/relationships/hyperlink" Target="http://fa.wikipedia.org/wiki/%D8%A8%D9%86%D8%B2%D9%86" TargetMode="External"/><Relationship Id="rId10" Type="http://schemas.openxmlformats.org/officeDocument/2006/relationships/hyperlink" Target="http://fa.wikipedia.org/wiki/%D8%B3%DB%8C%D9%84%DB%8C%D8%B3" TargetMode="External"/><Relationship Id="rId4" Type="http://schemas.openxmlformats.org/officeDocument/2006/relationships/hyperlink" Target="http://fa.wikipedia.org/wiki/%D8%A7%D8%AA%DB%8C%D9%84_%D8%A8%D9%86%D8%B2%D9%86" TargetMode="External"/><Relationship Id="rId9" Type="http://schemas.openxmlformats.org/officeDocument/2006/relationships/hyperlink" Target="http://fa.wikipedia.org/wiki/%D8%A7%D8%B3%DB%8C%D8%AF_%D9%81%D8%B3%D9%81%D8%B1%DB%8C%DA%A9" TargetMode="External"/><Relationship Id="rId1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7.gif"/><Relationship Id="rId2" Type="http://schemas.openxmlformats.org/officeDocument/2006/relationships/image" Target="../media/image56.jpeg"/><Relationship Id="rId1" Type="http://schemas.openxmlformats.org/officeDocument/2006/relationships/slideLayout" Target="../slideLayouts/slideLayout2.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2.xml"/><Relationship Id="rId4" Type="http://schemas.openxmlformats.org/officeDocument/2006/relationships/image" Target="../media/image61.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4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2.jpeg"/><Relationship Id="rId1" Type="http://schemas.openxmlformats.org/officeDocument/2006/relationships/slideLayout" Target="../slideLayouts/slideLayout13.xml"/><Relationship Id="rId4" Type="http://schemas.openxmlformats.org/officeDocument/2006/relationships/image" Target="../media/image73.jpeg"/></Relationships>
</file>

<file path=ppt/slides/_rels/slide4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74.jpeg"/><Relationship Id="rId1" Type="http://schemas.openxmlformats.org/officeDocument/2006/relationships/slideLayout" Target="../slideLayouts/slideLayout13.xml"/><Relationship Id="rId4" Type="http://schemas.openxmlformats.org/officeDocument/2006/relationships/image" Target="../media/image75.jpeg"/></Relationships>
</file>

<file path=ppt/slides/_rels/slide4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67.jpeg"/><Relationship Id="rId7" Type="http://schemas.openxmlformats.org/officeDocument/2006/relationships/image" Target="../media/image80.jpeg"/><Relationship Id="rId2" Type="http://schemas.openxmlformats.org/officeDocument/2006/relationships/image" Target="../media/image76.jpeg"/><Relationship Id="rId1" Type="http://schemas.openxmlformats.org/officeDocument/2006/relationships/slideLayout" Target="../slideLayouts/slideLayout13.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ormAutofit fontScale="90000"/>
          </a:bodyPr>
          <a:lstStyle/>
          <a:p>
            <a:r>
              <a:rPr lang="fa-IR" dirty="0"/>
              <a:t> </a:t>
            </a:r>
            <a:r>
              <a:rPr lang="fa-IR" dirty="0" smtClean="0"/>
              <a:t/>
            </a:r>
            <a:br>
              <a:rPr lang="fa-IR" dirty="0" smtClean="0"/>
            </a:br>
            <a:endParaRPr lang="fa-IR" dirty="0"/>
          </a:p>
        </p:txBody>
      </p:sp>
      <p:sp>
        <p:nvSpPr>
          <p:cNvPr id="51203" name="Rectangle 3"/>
          <p:cNvSpPr>
            <a:spLocks noGrp="1" noChangeArrowheads="1"/>
          </p:cNvSpPr>
          <p:nvPr>
            <p:ph idx="1"/>
          </p:nvPr>
        </p:nvSpPr>
        <p:spPr/>
        <p:txBody>
          <a:bodyPr/>
          <a:lstStyle/>
          <a:p>
            <a:pPr marL="0" indent="0">
              <a:buNone/>
            </a:pPr>
            <a:r>
              <a:rPr lang="fa-IR" dirty="0" smtClean="0"/>
              <a:t> </a:t>
            </a:r>
            <a:endParaRPr lang="fa-IR" dirty="0"/>
          </a:p>
        </p:txBody>
      </p:sp>
      <p:sp>
        <p:nvSpPr>
          <p:cNvPr id="4" name="Rectangle 3"/>
          <p:cNvSpPr/>
          <p:nvPr/>
        </p:nvSpPr>
        <p:spPr>
          <a:xfrm>
            <a:off x="1475656" y="620688"/>
            <a:ext cx="5935004" cy="156966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fa-IR"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rPr>
              <a:t>پلی استایرن</a:t>
            </a:r>
            <a:endParaRPr lang="en-US"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B Farnaz" pitchFamily="2" charset="-78"/>
            </a:endParaRPr>
          </a:p>
        </p:txBody>
      </p:sp>
    </p:spTree>
    <p:extLst>
      <p:ext uri="{BB962C8B-B14F-4D97-AF65-F5344CB8AC3E}">
        <p14:creationId xmlns:p14="http://schemas.microsoft.com/office/powerpoint/2010/main" val="385906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648" y="274638"/>
            <a:ext cx="8226425" cy="816032"/>
          </a:xfrm>
          <a:noFill/>
        </p:spPr>
        <p:txBody>
          <a:bodyPr>
            <a:normAutofit/>
          </a:bodyPr>
          <a:lstStyle/>
          <a:p>
            <a:pPr algn="ctr"/>
            <a:r>
              <a:rPr lang="fa-IR" sz="3200" dirty="0"/>
              <a:t>فرآیند های شکل دهی پلی استایرن</a:t>
            </a:r>
          </a:p>
        </p:txBody>
      </p:sp>
      <p:sp>
        <p:nvSpPr>
          <p:cNvPr id="3" name="Content Placeholder 2"/>
          <p:cNvSpPr>
            <a:spLocks noGrp="1"/>
          </p:cNvSpPr>
          <p:nvPr>
            <p:ph idx="1"/>
          </p:nvPr>
        </p:nvSpPr>
        <p:spPr>
          <a:xfrm>
            <a:off x="455613" y="1284514"/>
            <a:ext cx="8226425" cy="3026229"/>
          </a:xfrm>
        </p:spPr>
        <p:txBody>
          <a:bodyPr>
            <a:noAutofit/>
          </a:bodyPr>
          <a:lstStyle/>
          <a:p>
            <a:pPr marL="0" indent="0" algn="just" rtl="1">
              <a:buNone/>
            </a:pPr>
            <a:r>
              <a:rPr lang="ar-SA" sz="2400" dirty="0"/>
              <a:t>عمليات روي پلي استايرنها معمولاً با روش تزريق صورت ميپذيرد، اما بعلت فرايند پذيري عالي اين ماده ديگر روشها نيز بخوبي كار مي كنند. انواع گوناگون پلي استايرن در برابر محدوده وسيعي از مواد شيميايي ( بازها، نمكها، الكلها و اسيدهاي ضعيف)  مقاومند. پلي استايرنها با مقررات </a:t>
            </a:r>
            <a:r>
              <a:rPr lang="en-US" sz="2400" dirty="0"/>
              <a:t>FDA</a:t>
            </a:r>
            <a:r>
              <a:rPr lang="ar-SA" sz="2400" dirty="0"/>
              <a:t> (جهت استفاده در صنايع غذايي) مطابقت دارند</a:t>
            </a:r>
            <a:r>
              <a:rPr lang="ar-SA" sz="2400" dirty="0" smtClean="0"/>
              <a:t>.</a:t>
            </a:r>
            <a:r>
              <a:rPr lang="fa-IR" sz="2400" dirty="0"/>
              <a:t> </a:t>
            </a:r>
            <a:endParaRPr lang="fa-IR" sz="2400" dirty="0" smtClean="0"/>
          </a:p>
          <a:p>
            <a:pPr marL="0" indent="0" algn="just" rtl="1">
              <a:buNone/>
            </a:pPr>
            <a:r>
              <a:rPr lang="fa-IR" sz="2400" dirty="0" smtClean="0"/>
              <a:t>این </a:t>
            </a:r>
            <a:r>
              <a:rPr lang="fa-IR" sz="2400" dirty="0"/>
              <a:t>پلیمر در دو مرحله اول در دمای 80 درجه سانتی گراد و سپس در دمایی بین 100 تا 180 درجه سانتی گراد تولید می کنند. امروزه انواع پلی استایرن حدود 12% از بازار پلاستیک های گرما نرم را به خود اختصاص داده است. پلی استایرن در دمای 90 درجه سانتی گراد نرم و در دمای 180 تا 250 درجه سانتی گراد ذوب و قالبگیری می شود. </a:t>
            </a:r>
            <a:endParaRPr lang="en-US" sz="2400" dirty="0"/>
          </a:p>
          <a:p>
            <a:pPr marL="0" indent="0" algn="just" rtl="1">
              <a:buNone/>
            </a:pPr>
            <a:endParaRPr lang="fa-IR" sz="2400" dirty="0"/>
          </a:p>
        </p:txBody>
      </p:sp>
      <p:pic>
        <p:nvPicPr>
          <p:cNvPr id="7170" name="Picture 2" descr="C:\Users\a.user\Desktop\New folder (2)\1-120912133S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844143"/>
            <a:ext cx="3794911" cy="201385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a.user\Desktop\New folder (2)\1-120912134408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4844143"/>
            <a:ext cx="3657600" cy="2013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122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7170"/>
                                        </p:tgtEl>
                                        <p:attrNameLst>
                                          <p:attrName>style.visibility</p:attrName>
                                        </p:attrNameLst>
                                      </p:cBhvr>
                                      <p:to>
                                        <p:strVal val="visible"/>
                                      </p:to>
                                    </p:set>
                                    <p:anim calcmode="lin" valueType="num">
                                      <p:cBhvr>
                                        <p:cTn id="22" dur="500" fill="hold"/>
                                        <p:tgtEl>
                                          <p:spTgt spid="7170"/>
                                        </p:tgtEl>
                                        <p:attrNameLst>
                                          <p:attrName>ppt_w</p:attrName>
                                        </p:attrNameLst>
                                      </p:cBhvr>
                                      <p:tavLst>
                                        <p:tav tm="0">
                                          <p:val>
                                            <p:fltVal val="0"/>
                                          </p:val>
                                        </p:tav>
                                        <p:tav tm="100000">
                                          <p:val>
                                            <p:strVal val="#ppt_w"/>
                                          </p:val>
                                        </p:tav>
                                      </p:tavLst>
                                    </p:anim>
                                    <p:anim calcmode="lin" valueType="num">
                                      <p:cBhvr>
                                        <p:cTn id="23" dur="500" fill="hold"/>
                                        <p:tgtEl>
                                          <p:spTgt spid="7170"/>
                                        </p:tgtEl>
                                        <p:attrNameLst>
                                          <p:attrName>ppt_h</p:attrName>
                                        </p:attrNameLst>
                                      </p:cBhvr>
                                      <p:tavLst>
                                        <p:tav tm="0">
                                          <p:val>
                                            <p:fltVal val="0"/>
                                          </p:val>
                                        </p:tav>
                                        <p:tav tm="100000">
                                          <p:val>
                                            <p:strVal val="#ppt_h"/>
                                          </p:val>
                                        </p:tav>
                                      </p:tavLst>
                                    </p:anim>
                                    <p:animEffect transition="in" filter="fade">
                                      <p:cBhvr>
                                        <p:cTn id="24" dur="500"/>
                                        <p:tgtEl>
                                          <p:spTgt spid="7170"/>
                                        </p:tgtEl>
                                      </p:cBhvr>
                                    </p:animEffect>
                                  </p:childTnLst>
                                </p:cTn>
                              </p:par>
                              <p:par>
                                <p:cTn id="25" presetID="53" presetClass="entr" presetSubtype="16" fill="hold" nodeType="withEffect">
                                  <p:stCondLst>
                                    <p:cond delay="0"/>
                                  </p:stCondLst>
                                  <p:childTnLst>
                                    <p:set>
                                      <p:cBhvr>
                                        <p:cTn id="26" dur="1" fill="hold">
                                          <p:stCondLst>
                                            <p:cond delay="0"/>
                                          </p:stCondLst>
                                        </p:cTn>
                                        <p:tgtEl>
                                          <p:spTgt spid="7171"/>
                                        </p:tgtEl>
                                        <p:attrNameLst>
                                          <p:attrName>style.visibility</p:attrName>
                                        </p:attrNameLst>
                                      </p:cBhvr>
                                      <p:to>
                                        <p:strVal val="visible"/>
                                      </p:to>
                                    </p:set>
                                    <p:anim calcmode="lin" valueType="num">
                                      <p:cBhvr>
                                        <p:cTn id="27" dur="500" fill="hold"/>
                                        <p:tgtEl>
                                          <p:spTgt spid="7171"/>
                                        </p:tgtEl>
                                        <p:attrNameLst>
                                          <p:attrName>ppt_w</p:attrName>
                                        </p:attrNameLst>
                                      </p:cBhvr>
                                      <p:tavLst>
                                        <p:tav tm="0">
                                          <p:val>
                                            <p:fltVal val="0"/>
                                          </p:val>
                                        </p:tav>
                                        <p:tav tm="100000">
                                          <p:val>
                                            <p:strVal val="#ppt_w"/>
                                          </p:val>
                                        </p:tav>
                                      </p:tavLst>
                                    </p:anim>
                                    <p:anim calcmode="lin" valueType="num">
                                      <p:cBhvr>
                                        <p:cTn id="28" dur="500" fill="hold"/>
                                        <p:tgtEl>
                                          <p:spTgt spid="7171"/>
                                        </p:tgtEl>
                                        <p:attrNameLst>
                                          <p:attrName>ppt_h</p:attrName>
                                        </p:attrNameLst>
                                      </p:cBhvr>
                                      <p:tavLst>
                                        <p:tav tm="0">
                                          <p:val>
                                            <p:fltVal val="0"/>
                                          </p:val>
                                        </p:tav>
                                        <p:tav tm="100000">
                                          <p:val>
                                            <p:strVal val="#ppt_h"/>
                                          </p:val>
                                        </p:tav>
                                      </p:tavLst>
                                    </p:anim>
                                    <p:animEffect transition="in" filter="fade">
                                      <p:cBhvr>
                                        <p:cTn id="29" dur="500"/>
                                        <p:tgtEl>
                                          <p:spTgt spid="7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16032"/>
          </a:xfrm>
          <a:noFill/>
        </p:spPr>
        <p:txBody>
          <a:bodyPr>
            <a:normAutofit/>
          </a:bodyPr>
          <a:lstStyle/>
          <a:p>
            <a:pPr algn="ctr"/>
            <a:r>
              <a:rPr lang="fa-IR" sz="3200" dirty="0"/>
              <a:t>گرید های پلی استایرن</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06934266"/>
              </p:ext>
            </p:extLst>
          </p:nvPr>
        </p:nvGraphicFramePr>
        <p:xfrm>
          <a:off x="345443" y="1302741"/>
          <a:ext cx="8226425"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69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6425" cy="937217"/>
          </a:xfrm>
        </p:spPr>
        <p:txBody>
          <a:bodyPr/>
          <a:lstStyle/>
          <a:p>
            <a:pPr algn="ctr"/>
            <a:r>
              <a:rPr lang="en-US" sz="3200" dirty="0"/>
              <a:t>GPPS</a:t>
            </a:r>
            <a:endParaRPr lang="fa-IR" sz="3200" dirty="0"/>
          </a:p>
        </p:txBody>
      </p:sp>
      <p:sp>
        <p:nvSpPr>
          <p:cNvPr id="3" name="Content Placeholder 2"/>
          <p:cNvSpPr>
            <a:spLocks noGrp="1"/>
          </p:cNvSpPr>
          <p:nvPr>
            <p:ph idx="1"/>
          </p:nvPr>
        </p:nvSpPr>
        <p:spPr>
          <a:xfrm>
            <a:off x="455613" y="1277958"/>
            <a:ext cx="8226425" cy="4848206"/>
          </a:xfrm>
        </p:spPr>
        <p:txBody>
          <a:bodyPr>
            <a:normAutofit/>
          </a:bodyPr>
          <a:lstStyle/>
          <a:p>
            <a:pPr marL="0" indent="0" algn="just">
              <a:buNone/>
            </a:pPr>
            <a:r>
              <a:rPr lang="en-US" sz="2600" b="1" dirty="0"/>
              <a:t>General purpose polystyrene	    </a:t>
            </a:r>
            <a:r>
              <a:rPr lang="en-US" sz="2600" b="1" dirty="0" smtClean="0"/>
              <a:t>       </a:t>
            </a:r>
            <a:r>
              <a:rPr lang="fa-IR" sz="2600" b="1" dirty="0"/>
              <a:t>گرید معمولی</a:t>
            </a:r>
            <a:endParaRPr lang="en-US" sz="2600" b="1" dirty="0"/>
          </a:p>
          <a:p>
            <a:pPr marL="0" indent="0" algn="just">
              <a:buNone/>
            </a:pPr>
            <a:endParaRPr lang="fa-IR" sz="2600" dirty="0"/>
          </a:p>
          <a:p>
            <a:pPr marL="0" indent="0" algn="just">
              <a:buNone/>
            </a:pPr>
            <a:r>
              <a:rPr lang="fa-IR" sz="2400" dirty="0" smtClean="0"/>
              <a:t>هموپلیمری </a:t>
            </a:r>
            <a:r>
              <a:rPr lang="fa-IR" sz="2400" dirty="0"/>
              <a:t>است سخت و شفاف و دارای خصوصیت شکل پذیری عالی، و دارای قیمت بسیار مناسب است همچنین باید گفت این پلیمر در حالت اصلاح نشده شکننده است؛ در صنعت و بازار به این پلیمر، کریستال نیز گفته می شود و بیشترین </a:t>
            </a:r>
            <a:r>
              <a:rPr lang="en-US" sz="2400" dirty="0"/>
              <a:t>.</a:t>
            </a:r>
            <a:r>
              <a:rPr lang="fa-IR" sz="2400" dirty="0"/>
              <a:t>مصرف آن تولید ظروف یکبار مصرف است</a:t>
            </a:r>
          </a:p>
          <a:p>
            <a:pPr marL="0" indent="0" algn="just">
              <a:buNone/>
            </a:pPr>
            <a:r>
              <a:rPr lang="fa-IR" sz="2400" dirty="0"/>
              <a:t>این بسپار به دلیل خواصی مانند شفافیت، مقاومت در برابر جذب رطوبت، نداشتن بو و مزه، عایق الکتریسته و نیز خاصیت قالب پذیری خوب با استقبال فراوانی روبرو شد. به همین جهت این بسپار در ساخت وسایلی نظیر لوازم بهداشتی، ورزشی، صنایع اتومبیل سازی، لوازم خانگی، صنایع الکتریکی، کامپیوتر، پنکه، ریش تراش و ... بکار میرود.</a:t>
            </a:r>
            <a:endParaRPr lang="en-US" sz="2400" dirty="0"/>
          </a:p>
          <a:p>
            <a:pPr marL="0" indent="0" algn="just">
              <a:buNone/>
            </a:pPr>
            <a:endParaRPr lang="fa-IR" sz="2600" dirty="0"/>
          </a:p>
        </p:txBody>
      </p:sp>
    </p:spTree>
    <p:extLst>
      <p:ext uri="{BB962C8B-B14F-4D97-AF65-F5344CB8AC3E}">
        <p14:creationId xmlns:p14="http://schemas.microsoft.com/office/powerpoint/2010/main" val="2951761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5613" y="274638"/>
            <a:ext cx="8226425" cy="782981"/>
          </a:xfrm>
        </p:spPr>
        <p:txBody>
          <a:bodyPr>
            <a:normAutofit/>
          </a:bodyPr>
          <a:lstStyle/>
          <a:p>
            <a:pPr algn="ctr"/>
            <a:r>
              <a:rPr lang="fa-IR" sz="3200" dirty="0"/>
              <a:t>پتروشیمی تبریز</a:t>
            </a:r>
            <a:r>
              <a:rPr lang="en-US" sz="3200" dirty="0"/>
              <a:t>GPPS</a:t>
            </a:r>
            <a:r>
              <a:rPr lang="fa-IR" sz="3200" dirty="0"/>
              <a:t>نمونه گریدهای تولیدی </a:t>
            </a:r>
          </a:p>
        </p:txBody>
      </p:sp>
      <p:sp>
        <p:nvSpPr>
          <p:cNvPr id="5" name="Content Placeholder 4"/>
          <p:cNvSpPr>
            <a:spLocks noGrp="1"/>
          </p:cNvSpPr>
          <p:nvPr>
            <p:ph sz="half" idx="1"/>
          </p:nvPr>
        </p:nvSpPr>
        <p:spPr/>
        <p:txBody>
          <a:bodyPr/>
          <a:lstStyle/>
          <a:p>
            <a:pPr marL="0" indent="0" algn="ctr">
              <a:buNone/>
            </a:pPr>
            <a:r>
              <a:rPr lang="en-US" b="1" dirty="0"/>
              <a:t>G.P.P.S - 1160</a:t>
            </a:r>
            <a:endParaRPr lang="en-US" dirty="0"/>
          </a:p>
          <a:p>
            <a:pPr marL="0" indent="0">
              <a:buNone/>
            </a:pPr>
            <a:endParaRPr lang="fa-IR" dirty="0"/>
          </a:p>
        </p:txBody>
      </p:sp>
      <p:sp>
        <p:nvSpPr>
          <p:cNvPr id="6" name="Content Placeholder 5"/>
          <p:cNvSpPr>
            <a:spLocks noGrp="1"/>
          </p:cNvSpPr>
          <p:nvPr>
            <p:ph sz="half" idx="2"/>
          </p:nvPr>
        </p:nvSpPr>
        <p:spPr/>
        <p:txBody>
          <a:bodyPr/>
          <a:lstStyle/>
          <a:p>
            <a:pPr marL="0" indent="0" algn="ctr">
              <a:buNone/>
            </a:pPr>
            <a:r>
              <a:rPr lang="en-US" b="1" dirty="0"/>
              <a:t>G.P.P.S – 1540</a:t>
            </a:r>
            <a:endParaRPr lang="en-US" dirty="0"/>
          </a:p>
          <a:p>
            <a:pPr marL="0" indent="0">
              <a:buNone/>
            </a:pPr>
            <a:endParaRPr lang="fa-IR" dirty="0"/>
          </a:p>
        </p:txBody>
      </p:sp>
      <p:pic>
        <p:nvPicPr>
          <p:cNvPr id="7" name="Picture 6" descr="http://tpco.ir/_DouranPortal/images/gpps1540-image2.JPG"/>
          <p:cNvPicPr/>
          <p:nvPr/>
        </p:nvPicPr>
        <p:blipFill>
          <a:blip r:embed="rId2">
            <a:extLst>
              <a:ext uri="{28A0092B-C50C-407E-A947-70E740481C1C}">
                <a14:useLocalDpi xmlns:a14="http://schemas.microsoft.com/office/drawing/2010/main" val="0"/>
              </a:ext>
            </a:extLst>
          </a:blip>
          <a:srcRect/>
          <a:stretch>
            <a:fillRect/>
          </a:stretch>
        </p:blipFill>
        <p:spPr bwMode="auto">
          <a:xfrm>
            <a:off x="4680448" y="2196199"/>
            <a:ext cx="4057650" cy="12096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http://tpco.ir/_DouranPortal/images/gpps1540-image.JPG"/>
          <p:cNvPicPr/>
          <p:nvPr/>
        </p:nvPicPr>
        <p:blipFill>
          <a:blip r:embed="rId3">
            <a:extLst>
              <a:ext uri="{28A0092B-C50C-407E-A947-70E740481C1C}">
                <a14:useLocalDpi xmlns:a14="http://schemas.microsoft.com/office/drawing/2010/main" val="0"/>
              </a:ext>
            </a:extLst>
          </a:blip>
          <a:srcRect/>
          <a:stretch>
            <a:fillRect/>
          </a:stretch>
        </p:blipFill>
        <p:spPr bwMode="auto">
          <a:xfrm>
            <a:off x="4680448" y="3560112"/>
            <a:ext cx="4225426" cy="2962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http://www.tpco.ir/_DouranPortal/images/GPPS1160-image1.JPG"/>
          <p:cNvPicPr/>
          <p:nvPr/>
        </p:nvPicPr>
        <p:blipFill>
          <a:blip r:embed="rId4">
            <a:extLst>
              <a:ext uri="{28A0092B-C50C-407E-A947-70E740481C1C}">
                <a14:useLocalDpi xmlns:a14="http://schemas.microsoft.com/office/drawing/2010/main" val="0"/>
              </a:ext>
            </a:extLst>
          </a:blip>
          <a:srcRect/>
          <a:stretch>
            <a:fillRect/>
          </a:stretch>
        </p:blipFill>
        <p:spPr bwMode="auto">
          <a:xfrm>
            <a:off x="147581" y="2196199"/>
            <a:ext cx="4248150" cy="120967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descr="http://www.tpco.ir/_DouranPortal/images/gpps1160-image11.JPG"/>
          <p:cNvPicPr/>
          <p:nvPr/>
        </p:nvPicPr>
        <p:blipFill>
          <a:blip r:embed="rId5">
            <a:extLst>
              <a:ext uri="{28A0092B-C50C-407E-A947-70E740481C1C}">
                <a14:useLocalDpi xmlns:a14="http://schemas.microsoft.com/office/drawing/2010/main" val="0"/>
              </a:ext>
            </a:extLst>
          </a:blip>
          <a:srcRect/>
          <a:stretch>
            <a:fillRect/>
          </a:stretch>
        </p:blipFill>
        <p:spPr bwMode="auto">
          <a:xfrm>
            <a:off x="147581" y="3560112"/>
            <a:ext cx="4248150" cy="29622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050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nodeType="click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wheel(1)">
                                      <p:cBhvr>
                                        <p:cTn id="38" dur="20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heel(1)">
                                      <p:cBhvr>
                                        <p:cTn id="43" dur="2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heel(1)">
                                      <p:cBhvr>
                                        <p:cTn id="4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33" y="0"/>
            <a:ext cx="8226425" cy="816032"/>
          </a:xfrm>
        </p:spPr>
        <p:txBody>
          <a:bodyPr/>
          <a:lstStyle/>
          <a:p>
            <a:pPr algn="ctr"/>
            <a:r>
              <a:rPr lang="en-US" sz="3200" dirty="0"/>
              <a:t>HIPS</a:t>
            </a:r>
            <a:endParaRPr lang="fa-IR" sz="3200" dirty="0"/>
          </a:p>
        </p:txBody>
      </p:sp>
      <p:sp>
        <p:nvSpPr>
          <p:cNvPr id="3" name="Content Placeholder 2"/>
          <p:cNvSpPr>
            <a:spLocks noGrp="1"/>
          </p:cNvSpPr>
          <p:nvPr>
            <p:ph idx="1"/>
          </p:nvPr>
        </p:nvSpPr>
        <p:spPr>
          <a:xfrm>
            <a:off x="17579" y="605689"/>
            <a:ext cx="9036496" cy="6252311"/>
          </a:xfrm>
        </p:spPr>
        <p:txBody>
          <a:bodyPr>
            <a:noAutofit/>
          </a:bodyPr>
          <a:lstStyle/>
          <a:p>
            <a:pPr marL="0" indent="0">
              <a:buNone/>
            </a:pPr>
            <a:r>
              <a:rPr lang="en-US" sz="2400" b="1" dirty="0"/>
              <a:t>High impact </a:t>
            </a:r>
            <a:r>
              <a:rPr lang="en-US" sz="2400" b="1" dirty="0" err="1"/>
              <a:t>polystyren</a:t>
            </a:r>
            <a:r>
              <a:rPr lang="en-US" sz="2400" b="1" dirty="0"/>
              <a:t>	</a:t>
            </a:r>
            <a:r>
              <a:rPr lang="fa-IR" sz="2400" b="1" dirty="0"/>
              <a:t>		  گرید مقاوم یا ضد ضربه</a:t>
            </a:r>
            <a:endParaRPr lang="en-US" sz="2400" b="1" dirty="0"/>
          </a:p>
          <a:p>
            <a:pPr marL="0" indent="0" algn="just" rtl="1">
              <a:buNone/>
            </a:pPr>
            <a:r>
              <a:rPr lang="fa-IR" sz="2200" dirty="0" smtClean="0"/>
              <a:t>کو </a:t>
            </a:r>
            <a:r>
              <a:rPr lang="fa-IR" sz="2200" dirty="0"/>
              <a:t>پلیمری از</a:t>
            </a:r>
            <a:r>
              <a:rPr lang="en-US" sz="2200" dirty="0"/>
              <a:t> PS </a:t>
            </a:r>
            <a:r>
              <a:rPr lang="fa-IR" sz="2200" dirty="0"/>
              <a:t>است که با مولکول های الاستومری مانند بوتادین ضربه پذیری آن اصلاح شده است. (اگر</a:t>
            </a:r>
            <a:r>
              <a:rPr lang="en-US" sz="2200" dirty="0"/>
              <a:t> HIPS </a:t>
            </a:r>
            <a:r>
              <a:rPr lang="fa-IR" sz="2200" dirty="0"/>
              <a:t>را با پلی فنیل اکساید</a:t>
            </a:r>
            <a:r>
              <a:rPr lang="en-US" sz="2200" dirty="0"/>
              <a:t> PPO </a:t>
            </a:r>
            <a:r>
              <a:rPr lang="fa-IR" sz="2200" dirty="0"/>
              <a:t>مخلوط کنیم</a:t>
            </a:r>
            <a:r>
              <a:rPr lang="en-US" sz="2200" dirty="0"/>
              <a:t> NORYL </a:t>
            </a:r>
            <a:r>
              <a:rPr lang="fa-IR" sz="2200" dirty="0"/>
              <a:t>به دست می آید</a:t>
            </a:r>
            <a:r>
              <a:rPr lang="fa-IR" sz="2200" dirty="0" smtClean="0"/>
              <a:t>.)</a:t>
            </a:r>
          </a:p>
          <a:p>
            <a:pPr marL="0" indent="0" algn="r" rtl="1">
              <a:buNone/>
            </a:pPr>
            <a:endParaRPr lang="fa-IR" sz="2200" dirty="0" smtClean="0"/>
          </a:p>
          <a:p>
            <a:pPr marL="0" indent="0" algn="r" rtl="1">
              <a:buNone/>
            </a:pPr>
            <a:endParaRPr lang="fa-IR" sz="2200" dirty="0" smtClean="0"/>
          </a:p>
          <a:p>
            <a:pPr marL="0" indent="0" algn="r" rtl="1">
              <a:buNone/>
            </a:pPr>
            <a:endParaRPr lang="fa-IR" sz="2200" dirty="0"/>
          </a:p>
          <a:p>
            <a:pPr marL="0" indent="0" algn="just" rtl="1">
              <a:buNone/>
            </a:pPr>
            <a:endParaRPr lang="fa-IR" sz="2200" dirty="0" smtClean="0"/>
          </a:p>
          <a:p>
            <a:pPr marL="0" indent="0" algn="just" rtl="1">
              <a:buNone/>
            </a:pPr>
            <a:r>
              <a:rPr lang="fa-IR" sz="2200" dirty="0" smtClean="0"/>
              <a:t>ضربه </a:t>
            </a:r>
            <a:r>
              <a:rPr lang="fa-IR" sz="2200" dirty="0"/>
              <a:t>پذیری پایین گرید معمولی باعث گردید که پلی استایرن اصلاح شده یا مقاوم، به شدت رشد کرده و در رده ی بسپار های پر مصرف قرار گیرد. از خصوصیات برجسته ی این گرید، خواص مکانیکی، به خصوص ضربه پذیری خوب همراه با قیمت مناسب است که کاربرد آن را در ساخت انواع وسایل و تجهیزات میسر میسازد. اصلاح پلی استایرن موجب افزایش چقرمگی، استحکام ضربه ای و افزایش کشش طول می گردد.</a:t>
            </a:r>
            <a:endParaRPr lang="en-US" sz="2200" dirty="0"/>
          </a:p>
          <a:p>
            <a:pPr marL="0" indent="0" algn="just" rtl="1">
              <a:buNone/>
            </a:pPr>
            <a:r>
              <a:rPr lang="fa-IR" sz="2200" dirty="0"/>
              <a:t>این عمل شفافیت پلی استایرن را نیز از بین میبرد. پلاستیک های پلی استایرن اصلاح شده با لاستیک، معمولا در ساخت تلویزیون، لوازم خانگی، قسمت های داخلی یخچال، نظیر سینی ها، طبقات، پوشش های داخلی، ظروف نگهداری و ... بکار میرود.</a:t>
            </a:r>
            <a:endParaRPr lang="en-US" sz="2200" dirty="0"/>
          </a:p>
          <a:p>
            <a:pPr marL="0" indent="0" algn="just" rtl="1">
              <a:buNone/>
            </a:pPr>
            <a:r>
              <a:rPr lang="fa-IR" sz="2200" dirty="0"/>
              <a:t>مصرف کنونی این بسپار حدود </a:t>
            </a:r>
            <a:r>
              <a:rPr lang="fa-IR" sz="2200" dirty="0" smtClean="0"/>
              <a:t>11/9میلیون </a:t>
            </a:r>
            <a:r>
              <a:rPr lang="fa-IR" sz="2200" dirty="0"/>
              <a:t>تن است که پیش بینی می شودبه حدود </a:t>
            </a:r>
            <a:r>
              <a:rPr lang="fa-IR" sz="2200" dirty="0" smtClean="0"/>
              <a:t>15/2میلیون </a:t>
            </a:r>
            <a:r>
              <a:rPr lang="fa-IR" sz="2200" dirty="0"/>
              <a:t>تن در سال 2017 افزایش یابد</a:t>
            </a:r>
            <a:r>
              <a:rPr lang="fa-IR" sz="2200" dirty="0" smtClean="0"/>
              <a:t>.</a:t>
            </a:r>
          </a:p>
          <a:p>
            <a:pPr marL="0" indent="0" algn="r">
              <a:buNone/>
            </a:pPr>
            <a:endParaRPr lang="fa-IR" sz="2200" dirty="0"/>
          </a:p>
        </p:txBody>
      </p:sp>
      <p:sp>
        <p:nvSpPr>
          <p:cNvPr id="5" name="Rounded Rectangle 4"/>
          <p:cNvSpPr/>
          <p:nvPr/>
        </p:nvSpPr>
        <p:spPr bwMode="auto">
          <a:xfrm>
            <a:off x="324250" y="1844825"/>
            <a:ext cx="1943494" cy="1610260"/>
          </a:xfrm>
          <a:prstGeom prst="roundRect">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pic>
        <p:nvPicPr>
          <p:cNvPr id="6" name="Picture 5" descr="http://www.polypedia.ir/Portals/0/%D9%BE%D9%84%D8%A7%D8%B3%D8%AA%DB%8C%DA%A9/%D9%85%D9%88%D8%A7%D8%AF%20%D8%A7%D9%88%D9%84%DB%8C%D9%87/%D9%BE%D9%84%DB%8C%20%D8%A7%D8%B3%D8%AA%D8%A7%DB%8C%D8%B1%D9%86/HIPS.gif"/>
          <p:cNvPicPr/>
          <p:nvPr/>
        </p:nvPicPr>
        <p:blipFill>
          <a:blip r:embed="rId2">
            <a:extLst>
              <a:ext uri="{28A0092B-C50C-407E-A947-70E740481C1C}">
                <a14:useLocalDpi xmlns:a14="http://schemas.microsoft.com/office/drawing/2010/main" val="0"/>
              </a:ext>
            </a:extLst>
          </a:blip>
          <a:srcRect/>
          <a:stretch>
            <a:fillRect/>
          </a:stretch>
        </p:blipFill>
        <p:spPr bwMode="auto">
          <a:xfrm>
            <a:off x="372231" y="2060849"/>
            <a:ext cx="1900719" cy="1394236"/>
          </a:xfrm>
          <a:prstGeom prst="rect">
            <a:avLst/>
          </a:prstGeom>
          <a:noFill/>
          <a:ln>
            <a:noFill/>
          </a:ln>
        </p:spPr>
      </p:pic>
    </p:spTree>
    <p:extLst>
      <p:ext uri="{BB962C8B-B14F-4D97-AF65-F5344CB8AC3E}">
        <p14:creationId xmlns:p14="http://schemas.microsoft.com/office/powerpoint/2010/main" val="3325903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p:cTn id="3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1" end="1"/>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par>
                                <p:cTn id="43" presetID="31"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p:cTn id="45"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7" end="7"/>
                                            </p:txEl>
                                          </p:spTgt>
                                        </p:tgtEl>
                                      </p:cBhvr>
                                    </p:animEffect>
                                  </p:childTnLst>
                                </p:cTn>
                              </p:par>
                              <p:par>
                                <p:cTn id="49" presetID="31" presetClass="entr" presetSubtype="0" fill="hold" nodeType="with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 calcmode="lin" valueType="num">
                                      <p:cBhvr>
                                        <p:cTn id="51"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2"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3"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54"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332656"/>
            <a:ext cx="7467600" cy="1143000"/>
          </a:xfrm>
        </p:spPr>
        <p:txBody>
          <a:bodyPr>
            <a:normAutofit/>
          </a:bodyPr>
          <a:lstStyle/>
          <a:p>
            <a:pPr algn="ctr"/>
            <a:r>
              <a:rPr lang="fa-IR" sz="3200" dirty="0"/>
              <a:t>پتروشیمی تبریز</a:t>
            </a:r>
            <a:r>
              <a:rPr lang="en-US" sz="3200" dirty="0"/>
              <a:t>HIPS</a:t>
            </a:r>
            <a:r>
              <a:rPr lang="fa-IR" sz="3200" dirty="0"/>
              <a:t>نمونه گریدهای تولیدی </a:t>
            </a:r>
          </a:p>
        </p:txBody>
      </p:sp>
      <p:sp>
        <p:nvSpPr>
          <p:cNvPr id="4" name="Content Placeholder 3"/>
          <p:cNvSpPr>
            <a:spLocks noGrp="1"/>
          </p:cNvSpPr>
          <p:nvPr>
            <p:ph sz="half" idx="1"/>
          </p:nvPr>
        </p:nvSpPr>
        <p:spPr/>
        <p:txBody>
          <a:bodyPr/>
          <a:lstStyle/>
          <a:p>
            <a:pPr marL="0" indent="0" algn="ctr">
              <a:buNone/>
            </a:pPr>
            <a:r>
              <a:rPr lang="en-US" b="1" dirty="0"/>
              <a:t>HIPS 7240</a:t>
            </a:r>
            <a:endParaRPr lang="en-US" dirty="0"/>
          </a:p>
          <a:p>
            <a:pPr marL="0" indent="0" algn="ctr">
              <a:buNone/>
            </a:pPr>
            <a:endParaRPr lang="fa-IR" dirty="0"/>
          </a:p>
        </p:txBody>
      </p:sp>
      <p:sp>
        <p:nvSpPr>
          <p:cNvPr id="5" name="Content Placeholder 4"/>
          <p:cNvSpPr>
            <a:spLocks noGrp="1"/>
          </p:cNvSpPr>
          <p:nvPr>
            <p:ph sz="half" idx="2"/>
          </p:nvPr>
        </p:nvSpPr>
        <p:spPr/>
        <p:txBody>
          <a:bodyPr/>
          <a:lstStyle/>
          <a:p>
            <a:pPr marL="0" indent="0" algn="ctr">
              <a:buNone/>
            </a:pPr>
            <a:r>
              <a:rPr lang="en-US" b="1" dirty="0"/>
              <a:t>HIPS 8350</a:t>
            </a:r>
            <a:endParaRPr lang="en-US" dirty="0"/>
          </a:p>
          <a:p>
            <a:pPr marL="0" indent="0">
              <a:buNone/>
            </a:pPr>
            <a:endParaRPr lang="fa-IR" dirty="0"/>
          </a:p>
        </p:txBody>
      </p:sp>
      <p:pic>
        <p:nvPicPr>
          <p:cNvPr id="6" name="Picture 5" descr="http://tpco.ir/_DouranPortal/images/hips7240-image1.JPG"/>
          <p:cNvPicPr/>
          <p:nvPr/>
        </p:nvPicPr>
        <p:blipFill>
          <a:blip r:embed="rId2">
            <a:extLst>
              <a:ext uri="{28A0092B-C50C-407E-A947-70E740481C1C}">
                <a14:useLocalDpi xmlns:a14="http://schemas.microsoft.com/office/drawing/2010/main" val="0"/>
              </a:ext>
            </a:extLst>
          </a:blip>
          <a:srcRect/>
          <a:stretch>
            <a:fillRect/>
          </a:stretch>
        </p:blipFill>
        <p:spPr bwMode="auto">
          <a:xfrm>
            <a:off x="194058" y="2136064"/>
            <a:ext cx="4190656" cy="12858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http://tpco.ir/_DouranPortal/images/hips7240-image2.JPG"/>
          <p:cNvPicPr/>
          <p:nvPr/>
        </p:nvPicPr>
        <p:blipFill>
          <a:blip r:embed="rId3">
            <a:extLst>
              <a:ext uri="{28A0092B-C50C-407E-A947-70E740481C1C}">
                <a14:useLocalDpi xmlns:a14="http://schemas.microsoft.com/office/drawing/2010/main" val="0"/>
              </a:ext>
            </a:extLst>
          </a:blip>
          <a:srcRect/>
          <a:stretch>
            <a:fillRect/>
          </a:stretch>
        </p:blipFill>
        <p:spPr bwMode="auto">
          <a:xfrm>
            <a:off x="194058" y="3525398"/>
            <a:ext cx="4190656" cy="3084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descr="http://www.tpco.ir/_DouranPortal/images/hips8350-image2.JPG"/>
          <p:cNvPicPr/>
          <p:nvPr/>
        </p:nvPicPr>
        <p:blipFill>
          <a:blip r:embed="rId4">
            <a:extLst>
              <a:ext uri="{28A0092B-C50C-407E-A947-70E740481C1C}">
                <a14:useLocalDpi xmlns:a14="http://schemas.microsoft.com/office/drawing/2010/main" val="0"/>
              </a:ext>
            </a:extLst>
          </a:blip>
          <a:srcRect/>
          <a:stretch>
            <a:fillRect/>
          </a:stretch>
        </p:blipFill>
        <p:spPr bwMode="auto">
          <a:xfrm>
            <a:off x="4666103" y="2136064"/>
            <a:ext cx="4356712" cy="1288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http://www.tpco.ir/_DouranPortal/images/hips8350-image3.JPG"/>
          <p:cNvPicPr/>
          <p:nvPr/>
        </p:nvPicPr>
        <p:blipFill>
          <a:blip r:embed="rId5">
            <a:extLst>
              <a:ext uri="{28A0092B-C50C-407E-A947-70E740481C1C}">
                <a14:useLocalDpi xmlns:a14="http://schemas.microsoft.com/office/drawing/2010/main" val="0"/>
              </a:ext>
            </a:extLst>
          </a:blip>
          <a:srcRect/>
          <a:stretch>
            <a:fillRect/>
          </a:stretch>
        </p:blipFill>
        <p:spPr bwMode="auto">
          <a:xfrm>
            <a:off x="4666104" y="3525399"/>
            <a:ext cx="4356712" cy="30847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39729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down)">
                                      <p:cBhvr>
                                        <p:cTn id="12" dur="580">
                                          <p:stCondLst>
                                            <p:cond delay="0"/>
                                          </p:stCondLst>
                                        </p:cTn>
                                        <p:tgtEl>
                                          <p:spTgt spid="5">
                                            <p:txEl>
                                              <p:pRg st="0" end="0"/>
                                            </p:txEl>
                                          </p:spTgt>
                                        </p:tgtEl>
                                      </p:cBhvr>
                                    </p:animEffect>
                                    <p:anim calcmode="lin" valueType="num">
                                      <p:cBhvr>
                                        <p:cTn id="13"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xEl>
                                              <p:pRg st="0" end="0"/>
                                            </p:txEl>
                                          </p:spTgt>
                                        </p:tgtEl>
                                      </p:cBhvr>
                                      <p:to x="100000" y="60000"/>
                                    </p:animScale>
                                    <p:animScale>
                                      <p:cBhvr>
                                        <p:cTn id="19" dur="166" decel="50000">
                                          <p:stCondLst>
                                            <p:cond delay="676"/>
                                          </p:stCondLst>
                                        </p:cTn>
                                        <p:tgtEl>
                                          <p:spTgt spid="5">
                                            <p:txEl>
                                              <p:pRg st="0" end="0"/>
                                            </p:txEl>
                                          </p:spTgt>
                                        </p:tgtEl>
                                      </p:cBhvr>
                                      <p:to x="100000" y="100000"/>
                                    </p:animScale>
                                    <p:animScale>
                                      <p:cBhvr>
                                        <p:cTn id="20" dur="26">
                                          <p:stCondLst>
                                            <p:cond delay="1312"/>
                                          </p:stCondLst>
                                        </p:cTn>
                                        <p:tgtEl>
                                          <p:spTgt spid="5">
                                            <p:txEl>
                                              <p:pRg st="0" end="0"/>
                                            </p:txEl>
                                          </p:spTgt>
                                        </p:tgtEl>
                                      </p:cBhvr>
                                      <p:to x="100000" y="80000"/>
                                    </p:animScale>
                                    <p:animScale>
                                      <p:cBhvr>
                                        <p:cTn id="21" dur="166" decel="50000">
                                          <p:stCondLst>
                                            <p:cond delay="1338"/>
                                          </p:stCondLst>
                                        </p:cTn>
                                        <p:tgtEl>
                                          <p:spTgt spid="5">
                                            <p:txEl>
                                              <p:pRg st="0" end="0"/>
                                            </p:txEl>
                                          </p:spTgt>
                                        </p:tgtEl>
                                      </p:cBhvr>
                                      <p:to x="100000" y="100000"/>
                                    </p:animScale>
                                    <p:animScale>
                                      <p:cBhvr>
                                        <p:cTn id="22" dur="26">
                                          <p:stCondLst>
                                            <p:cond delay="1642"/>
                                          </p:stCondLst>
                                        </p:cTn>
                                        <p:tgtEl>
                                          <p:spTgt spid="5">
                                            <p:txEl>
                                              <p:pRg st="0" end="0"/>
                                            </p:txEl>
                                          </p:spTgt>
                                        </p:tgtEl>
                                      </p:cBhvr>
                                      <p:to x="100000" y="90000"/>
                                    </p:animScale>
                                    <p:animScale>
                                      <p:cBhvr>
                                        <p:cTn id="23" dur="166" decel="50000">
                                          <p:stCondLst>
                                            <p:cond delay="1668"/>
                                          </p:stCondLst>
                                        </p:cTn>
                                        <p:tgtEl>
                                          <p:spTgt spid="5">
                                            <p:txEl>
                                              <p:pRg st="0" end="0"/>
                                            </p:txEl>
                                          </p:spTgt>
                                        </p:tgtEl>
                                      </p:cBhvr>
                                      <p:to x="100000" y="100000"/>
                                    </p:animScale>
                                    <p:animScale>
                                      <p:cBhvr>
                                        <p:cTn id="24" dur="26">
                                          <p:stCondLst>
                                            <p:cond delay="1808"/>
                                          </p:stCondLst>
                                        </p:cTn>
                                        <p:tgtEl>
                                          <p:spTgt spid="5">
                                            <p:txEl>
                                              <p:pRg st="0" end="0"/>
                                            </p:txEl>
                                          </p:spTgt>
                                        </p:tgtEl>
                                      </p:cBhvr>
                                      <p:to x="100000" y="95000"/>
                                    </p:animScale>
                                    <p:animScale>
                                      <p:cBhvr>
                                        <p:cTn id="25" dur="166" decel="50000">
                                          <p:stCondLst>
                                            <p:cond delay="1834"/>
                                          </p:stCondLst>
                                        </p:cTn>
                                        <p:tgtEl>
                                          <p:spTgt spid="5">
                                            <p:txEl>
                                              <p:pRg st="0" end="0"/>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80">
                                          <p:stCondLst>
                                            <p:cond delay="0"/>
                                          </p:stCondLst>
                                        </p:cTn>
                                        <p:tgtEl>
                                          <p:spTgt spid="8"/>
                                        </p:tgtEl>
                                      </p:cBhvr>
                                    </p:animEffect>
                                    <p:anim calcmode="lin" valueType="num">
                                      <p:cBhvr>
                                        <p:cTn id="3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6" dur="26">
                                          <p:stCondLst>
                                            <p:cond delay="650"/>
                                          </p:stCondLst>
                                        </p:cTn>
                                        <p:tgtEl>
                                          <p:spTgt spid="8"/>
                                        </p:tgtEl>
                                      </p:cBhvr>
                                      <p:to x="100000" y="60000"/>
                                    </p:animScale>
                                    <p:animScale>
                                      <p:cBhvr>
                                        <p:cTn id="37" dur="166" decel="50000">
                                          <p:stCondLst>
                                            <p:cond delay="676"/>
                                          </p:stCondLst>
                                        </p:cTn>
                                        <p:tgtEl>
                                          <p:spTgt spid="8"/>
                                        </p:tgtEl>
                                      </p:cBhvr>
                                      <p:to x="100000" y="100000"/>
                                    </p:animScale>
                                    <p:animScale>
                                      <p:cBhvr>
                                        <p:cTn id="38" dur="26">
                                          <p:stCondLst>
                                            <p:cond delay="1312"/>
                                          </p:stCondLst>
                                        </p:cTn>
                                        <p:tgtEl>
                                          <p:spTgt spid="8"/>
                                        </p:tgtEl>
                                      </p:cBhvr>
                                      <p:to x="100000" y="80000"/>
                                    </p:animScale>
                                    <p:animScale>
                                      <p:cBhvr>
                                        <p:cTn id="39" dur="166" decel="50000">
                                          <p:stCondLst>
                                            <p:cond delay="1338"/>
                                          </p:stCondLst>
                                        </p:cTn>
                                        <p:tgtEl>
                                          <p:spTgt spid="8"/>
                                        </p:tgtEl>
                                      </p:cBhvr>
                                      <p:to x="100000" y="100000"/>
                                    </p:animScale>
                                    <p:animScale>
                                      <p:cBhvr>
                                        <p:cTn id="40" dur="26">
                                          <p:stCondLst>
                                            <p:cond delay="1642"/>
                                          </p:stCondLst>
                                        </p:cTn>
                                        <p:tgtEl>
                                          <p:spTgt spid="8"/>
                                        </p:tgtEl>
                                      </p:cBhvr>
                                      <p:to x="100000" y="90000"/>
                                    </p:animScale>
                                    <p:animScale>
                                      <p:cBhvr>
                                        <p:cTn id="41" dur="166" decel="50000">
                                          <p:stCondLst>
                                            <p:cond delay="1668"/>
                                          </p:stCondLst>
                                        </p:cTn>
                                        <p:tgtEl>
                                          <p:spTgt spid="8"/>
                                        </p:tgtEl>
                                      </p:cBhvr>
                                      <p:to x="100000" y="100000"/>
                                    </p:animScale>
                                    <p:animScale>
                                      <p:cBhvr>
                                        <p:cTn id="42" dur="26">
                                          <p:stCondLst>
                                            <p:cond delay="1808"/>
                                          </p:stCondLst>
                                        </p:cTn>
                                        <p:tgtEl>
                                          <p:spTgt spid="8"/>
                                        </p:tgtEl>
                                      </p:cBhvr>
                                      <p:to x="100000" y="95000"/>
                                    </p:animScale>
                                    <p:animScale>
                                      <p:cBhvr>
                                        <p:cTn id="43" dur="166" decel="50000">
                                          <p:stCondLst>
                                            <p:cond delay="1834"/>
                                          </p:stCondLst>
                                        </p:cTn>
                                        <p:tgtEl>
                                          <p:spTgt spid="8"/>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down)">
                                      <p:cBhvr>
                                        <p:cTn id="48" dur="580">
                                          <p:stCondLst>
                                            <p:cond delay="0"/>
                                          </p:stCondLst>
                                        </p:cTn>
                                        <p:tgtEl>
                                          <p:spTgt spid="9"/>
                                        </p:tgtEl>
                                      </p:cBhvr>
                                    </p:animEffect>
                                    <p:anim calcmode="lin" valueType="num">
                                      <p:cBhvr>
                                        <p:cTn id="4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4" dur="26">
                                          <p:stCondLst>
                                            <p:cond delay="650"/>
                                          </p:stCondLst>
                                        </p:cTn>
                                        <p:tgtEl>
                                          <p:spTgt spid="9"/>
                                        </p:tgtEl>
                                      </p:cBhvr>
                                      <p:to x="100000" y="60000"/>
                                    </p:animScale>
                                    <p:animScale>
                                      <p:cBhvr>
                                        <p:cTn id="55" dur="166" decel="50000">
                                          <p:stCondLst>
                                            <p:cond delay="676"/>
                                          </p:stCondLst>
                                        </p:cTn>
                                        <p:tgtEl>
                                          <p:spTgt spid="9"/>
                                        </p:tgtEl>
                                      </p:cBhvr>
                                      <p:to x="100000" y="100000"/>
                                    </p:animScale>
                                    <p:animScale>
                                      <p:cBhvr>
                                        <p:cTn id="56" dur="26">
                                          <p:stCondLst>
                                            <p:cond delay="1312"/>
                                          </p:stCondLst>
                                        </p:cTn>
                                        <p:tgtEl>
                                          <p:spTgt spid="9"/>
                                        </p:tgtEl>
                                      </p:cBhvr>
                                      <p:to x="100000" y="80000"/>
                                    </p:animScale>
                                    <p:animScale>
                                      <p:cBhvr>
                                        <p:cTn id="57" dur="166" decel="50000">
                                          <p:stCondLst>
                                            <p:cond delay="1338"/>
                                          </p:stCondLst>
                                        </p:cTn>
                                        <p:tgtEl>
                                          <p:spTgt spid="9"/>
                                        </p:tgtEl>
                                      </p:cBhvr>
                                      <p:to x="100000" y="100000"/>
                                    </p:animScale>
                                    <p:animScale>
                                      <p:cBhvr>
                                        <p:cTn id="58" dur="26">
                                          <p:stCondLst>
                                            <p:cond delay="1642"/>
                                          </p:stCondLst>
                                        </p:cTn>
                                        <p:tgtEl>
                                          <p:spTgt spid="9"/>
                                        </p:tgtEl>
                                      </p:cBhvr>
                                      <p:to x="100000" y="90000"/>
                                    </p:animScale>
                                    <p:animScale>
                                      <p:cBhvr>
                                        <p:cTn id="59" dur="166" decel="50000">
                                          <p:stCondLst>
                                            <p:cond delay="1668"/>
                                          </p:stCondLst>
                                        </p:cTn>
                                        <p:tgtEl>
                                          <p:spTgt spid="9"/>
                                        </p:tgtEl>
                                      </p:cBhvr>
                                      <p:to x="100000" y="100000"/>
                                    </p:animScale>
                                    <p:animScale>
                                      <p:cBhvr>
                                        <p:cTn id="60" dur="26">
                                          <p:stCondLst>
                                            <p:cond delay="1808"/>
                                          </p:stCondLst>
                                        </p:cTn>
                                        <p:tgtEl>
                                          <p:spTgt spid="9"/>
                                        </p:tgtEl>
                                      </p:cBhvr>
                                      <p:to x="100000" y="95000"/>
                                    </p:animScale>
                                    <p:animScale>
                                      <p:cBhvr>
                                        <p:cTn id="61" dur="166" decel="50000">
                                          <p:stCondLst>
                                            <p:cond delay="1834"/>
                                          </p:stCondLst>
                                        </p:cTn>
                                        <p:tgtEl>
                                          <p:spTgt spid="9"/>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66" dur="500"/>
                                        <p:tgtEl>
                                          <p:spTgt spid="4">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randombar(horizontal)">
                                      <p:cBhvr>
                                        <p:cTn id="71" dur="500"/>
                                        <p:tgtEl>
                                          <p:spTgt spid="6"/>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randombar(horizontal)">
                                      <p:cBhvr>
                                        <p:cTn id="7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070" y="-84591"/>
            <a:ext cx="8226425" cy="838066"/>
          </a:xfrm>
        </p:spPr>
        <p:txBody>
          <a:bodyPr/>
          <a:lstStyle/>
          <a:p>
            <a:pPr algn="ctr"/>
            <a:r>
              <a:rPr lang="en-US" sz="3200" dirty="0"/>
              <a:t>EPS</a:t>
            </a:r>
            <a:endParaRPr lang="fa-IR" sz="3200" dirty="0"/>
          </a:p>
        </p:txBody>
      </p:sp>
      <p:sp>
        <p:nvSpPr>
          <p:cNvPr id="3" name="Content Placeholder 2"/>
          <p:cNvSpPr>
            <a:spLocks noGrp="1"/>
          </p:cNvSpPr>
          <p:nvPr>
            <p:ph idx="1"/>
          </p:nvPr>
        </p:nvSpPr>
        <p:spPr>
          <a:xfrm>
            <a:off x="293914" y="718458"/>
            <a:ext cx="8447315" cy="6052456"/>
          </a:xfrm>
        </p:spPr>
        <p:txBody>
          <a:bodyPr>
            <a:noAutofit/>
          </a:bodyPr>
          <a:lstStyle/>
          <a:p>
            <a:pPr marL="0" indent="0" algn="just">
              <a:spcBef>
                <a:spcPct val="0"/>
              </a:spcBef>
              <a:buNone/>
            </a:pPr>
            <a:r>
              <a:rPr lang="en-US" sz="2400" b="1" dirty="0" smtClean="0"/>
              <a:t>Expandable poly styrene	                                </a:t>
            </a:r>
            <a:r>
              <a:rPr lang="fa-IR" sz="2400" b="1" dirty="0" smtClean="0"/>
              <a:t>گرید انبساطی</a:t>
            </a:r>
            <a:endParaRPr lang="en-US" sz="2400" b="1" dirty="0" smtClean="0"/>
          </a:p>
          <a:p>
            <a:pPr marL="0" indent="0" algn="just">
              <a:buNone/>
            </a:pPr>
            <a:endParaRPr lang="en-US" sz="2400" dirty="0"/>
          </a:p>
          <a:p>
            <a:pPr marL="0" indent="0" algn="just" rtl="1">
              <a:buNone/>
            </a:pPr>
            <a:r>
              <a:rPr lang="fa-IR" sz="2300" dirty="0"/>
              <a:t>اگر عامل پف کردن</a:t>
            </a:r>
            <a:r>
              <a:rPr lang="en-US" sz="2300" dirty="0"/>
              <a:t> (Blowing Agent) </a:t>
            </a:r>
            <a:r>
              <a:rPr lang="fa-IR" sz="2300" dirty="0"/>
              <a:t>را به گرانول</a:t>
            </a:r>
            <a:r>
              <a:rPr lang="en-US" sz="2300" dirty="0"/>
              <a:t> PS </a:t>
            </a:r>
            <a:r>
              <a:rPr lang="fa-IR" sz="2300" dirty="0"/>
              <a:t>افزوده شود به آن</a:t>
            </a:r>
            <a:r>
              <a:rPr lang="en-US" sz="2300" dirty="0"/>
              <a:t> EPS </a:t>
            </a:r>
            <a:r>
              <a:rPr lang="fa-IR" sz="2300" dirty="0"/>
              <a:t>گویند که گرانول آن سبک و سفید رنگ است، گرانول</a:t>
            </a:r>
            <a:r>
              <a:rPr lang="en-US" sz="2300" dirty="0"/>
              <a:t> EPS </a:t>
            </a:r>
            <a:r>
              <a:rPr lang="fa-IR" sz="2300" dirty="0"/>
              <a:t>حاوی گاز پنتان است که در صورت خروج از دانه های پلی استایرن این دانه ها تا 40 برابر اندازه اولیه با افزایش حجم رو به رو می شوند این گرانول ها در قالب به همراه جریان هوای داغ یا بخار داغ پف کرده و به صورت فوم در می آیند و کل قالب را پر می کنند؛ از مهم ترین مزایای این پلیمر ضد حریق بودن و مقاومت عالی در برابر آب و رطوبت است. کاربرد های مهم آن در صنعت ساختمان و در ساخت عایق ها و بلوک های سقفی و دیواری و پانل </a:t>
            </a:r>
            <a:r>
              <a:rPr lang="fa-IR" sz="2300" dirty="0" smtClean="0"/>
              <a:t>های</a:t>
            </a:r>
            <a:r>
              <a:rPr lang="en-US" sz="2300" dirty="0" smtClean="0"/>
              <a:t>3D </a:t>
            </a:r>
            <a:r>
              <a:rPr lang="fa-IR" sz="2300" dirty="0" smtClean="0"/>
              <a:t> است</a:t>
            </a:r>
            <a:r>
              <a:rPr lang="en-US" sz="2300" dirty="0"/>
              <a:t>. </a:t>
            </a:r>
            <a:endParaRPr lang="fa-IR" sz="2300" dirty="0" smtClean="0"/>
          </a:p>
          <a:p>
            <a:pPr marL="0" indent="0" algn="just" rtl="1">
              <a:buNone/>
            </a:pPr>
            <a:r>
              <a:rPr lang="fa-IR" sz="2300" dirty="0" smtClean="0"/>
              <a:t>پلی </a:t>
            </a:r>
            <a:r>
              <a:rPr lang="fa-IR" sz="2300" dirty="0"/>
              <a:t>استایرن انبساطی یا پلاستوفوم، نوعی پلیمر سفید رنگ و عایق رطوبت و صدا و حرارت است. این ماده برای اولین بار در جنگ جهانی دوم توسط  آلمان برای ساخت پل های شناور روی آب ساخته شد </a:t>
            </a:r>
            <a:r>
              <a:rPr lang="fa-IR" sz="2300" dirty="0" smtClean="0"/>
              <a:t>.از </a:t>
            </a:r>
            <a:r>
              <a:rPr lang="fa-IR" sz="2300" dirty="0"/>
              <a:t>این ماده برای عایق سازی، ساخت وسایل نیازمند عایق حرارتی، بسته بندی ابزار حساس الکتریکی، الکترونیکی و مکانیکی نظیر ساخت سردخانه، عایق سازی صوتی وحرارتی دیوارها، ساخت ماکت و کاردستی، دکور فضای موقت، ساخت سازه های سبک، یخدان و ... استفاده می شود. وبه نام های تجاری دیگر نظیر "پلی فوم" و"استایروفوم" نیز شناخته می شود. </a:t>
            </a:r>
            <a:endParaRPr lang="en-US" sz="2300" dirty="0"/>
          </a:p>
          <a:p>
            <a:pPr marL="0" indent="0" algn="just">
              <a:buNone/>
            </a:pPr>
            <a:endParaRPr lang="fa-IR" sz="2400" dirty="0"/>
          </a:p>
        </p:txBody>
      </p:sp>
    </p:spTree>
    <p:extLst>
      <p:ext uri="{BB962C8B-B14F-4D97-AF65-F5344CB8AC3E}">
        <p14:creationId xmlns:p14="http://schemas.microsoft.com/office/powerpoint/2010/main" val="3324340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900" decel="100000" fill="hold"/>
                                        <p:tgtEl>
                                          <p:spTgt spid="3">
                                            <p:txEl>
                                              <p:pRg st="2" end="2"/>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Effect transition="in" filter="fade">
                                      <p:cBhvr>
                                        <p:cTn id="29" dur="1000"/>
                                        <p:tgtEl>
                                          <p:spTgt spid="3">
                                            <p:txEl>
                                              <p:pRg st="3" end="3"/>
                                            </p:txEl>
                                          </p:spTgt>
                                        </p:tgtEl>
                                      </p:cBhvr>
                                    </p:animEffect>
                                    <p:anim calcmode="lin" valueType="num">
                                      <p:cBhvr>
                                        <p:cTn id="3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3" end="3"/>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93150"/>
          </a:xfrm>
        </p:spPr>
        <p:txBody>
          <a:bodyPr>
            <a:normAutofit/>
          </a:bodyPr>
          <a:lstStyle/>
          <a:p>
            <a:pPr algn="ctr"/>
            <a:r>
              <a:rPr lang="fa-IR" sz="3200" dirty="0"/>
              <a:t>پتروشیمی تبریز</a:t>
            </a:r>
            <a:r>
              <a:rPr lang="en-US" sz="3200" dirty="0"/>
              <a:t>EPS</a:t>
            </a:r>
            <a:r>
              <a:rPr lang="fa-IR" sz="3200" dirty="0"/>
              <a:t>نمونه گریدهای تولیدی </a:t>
            </a:r>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8194" name="Picture 2" descr="C:\Users\a.user\Desktop\New folder (2)\expanded-polystyre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461" y="1200126"/>
            <a:ext cx="2271828" cy="2099382"/>
          </a:xfrm>
          <a:prstGeom prst="rect">
            <a:avLst/>
          </a:prstGeom>
          <a:noFill/>
          <a:extLst>
            <a:ext uri="{909E8E84-426E-40DD-AFC4-6F175D3DCCD1}">
              <a14:hiddenFill xmlns:a14="http://schemas.microsoft.com/office/drawing/2010/main">
                <a:solidFill>
                  <a:srgbClr val="FFFFFF"/>
                </a:solidFill>
              </a14:hiddenFill>
            </a:ext>
          </a:extLst>
        </p:spPr>
      </p:pic>
      <p:pic>
        <p:nvPicPr>
          <p:cNvPr id="8195" name="Picture 3" descr="C:\Users\a.user\Desktop\New folder (2)\220px-Expanded_polystyrene_foam_dunn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203" y="1244642"/>
            <a:ext cx="2271828" cy="20548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www.tpco.ir/_DouranPortal/images/eps-image3.jpg"/>
          <p:cNvPicPr/>
          <p:nvPr/>
        </p:nvPicPr>
        <p:blipFill>
          <a:blip r:embed="rId4">
            <a:extLst>
              <a:ext uri="{28A0092B-C50C-407E-A947-70E740481C1C}">
                <a14:useLocalDpi xmlns:a14="http://schemas.microsoft.com/office/drawing/2010/main" val="0"/>
              </a:ext>
            </a:extLst>
          </a:blip>
          <a:srcRect/>
          <a:stretch>
            <a:fillRect/>
          </a:stretch>
        </p:blipFill>
        <p:spPr bwMode="auto">
          <a:xfrm>
            <a:off x="2083770" y="3396343"/>
            <a:ext cx="4936074" cy="3178436"/>
          </a:xfrm>
          <a:prstGeom prst="rect">
            <a:avLst/>
          </a:prstGeom>
          <a:noFill/>
          <a:ln>
            <a:noFill/>
          </a:ln>
        </p:spPr>
      </p:pic>
      <p:pic>
        <p:nvPicPr>
          <p:cNvPr id="8196" name="Picture 4" descr="C:\Users\a.user\Desktop\New folder (2)\Expandable_Polystyrene_Styrofoam_EP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2084" y="1200126"/>
            <a:ext cx="2830288" cy="2099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37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wheel(1)">
                                      <p:cBhvr>
                                        <p:cTn id="13" dur="2000"/>
                                        <p:tgtEl>
                                          <p:spTgt spid="8195"/>
                                        </p:tgtEl>
                                      </p:cBhvr>
                                    </p:animEffect>
                                  </p:childTnLst>
                                </p:cTn>
                              </p:par>
                              <p:par>
                                <p:cTn id="14" presetID="21" presetClass="entr" presetSubtype="1" fill="hold" nodeType="withEffect">
                                  <p:stCondLst>
                                    <p:cond delay="0"/>
                                  </p:stCondLst>
                                  <p:childTnLst>
                                    <p:set>
                                      <p:cBhvr>
                                        <p:cTn id="15" dur="1" fill="hold">
                                          <p:stCondLst>
                                            <p:cond delay="0"/>
                                          </p:stCondLst>
                                        </p:cTn>
                                        <p:tgtEl>
                                          <p:spTgt spid="8194"/>
                                        </p:tgtEl>
                                        <p:attrNameLst>
                                          <p:attrName>style.visibility</p:attrName>
                                        </p:attrNameLst>
                                      </p:cBhvr>
                                      <p:to>
                                        <p:strVal val="visible"/>
                                      </p:to>
                                    </p:set>
                                    <p:animEffect transition="in" filter="wheel(1)">
                                      <p:cBhvr>
                                        <p:cTn id="16" dur="2000"/>
                                        <p:tgtEl>
                                          <p:spTgt spid="8194"/>
                                        </p:tgtEl>
                                      </p:cBhvr>
                                    </p:animEffect>
                                  </p:childTnLst>
                                </p:cTn>
                              </p:par>
                              <p:par>
                                <p:cTn id="17" presetID="21" presetClass="entr" presetSubtype="1" fill="hold" nodeType="withEffect">
                                  <p:stCondLst>
                                    <p:cond delay="0"/>
                                  </p:stCondLst>
                                  <p:childTnLst>
                                    <p:set>
                                      <p:cBhvr>
                                        <p:cTn id="18" dur="1" fill="hold">
                                          <p:stCondLst>
                                            <p:cond delay="0"/>
                                          </p:stCondLst>
                                        </p:cTn>
                                        <p:tgtEl>
                                          <p:spTgt spid="8196"/>
                                        </p:tgtEl>
                                        <p:attrNameLst>
                                          <p:attrName>style.visibility</p:attrName>
                                        </p:attrNameLst>
                                      </p:cBhvr>
                                      <p:to>
                                        <p:strVal val="visible"/>
                                      </p:to>
                                    </p:set>
                                    <p:animEffect transition="in" filter="wheel(1)">
                                      <p:cBhvr>
                                        <p:cTn id="19" dur="2000"/>
                                        <p:tgtEl>
                                          <p:spTgt spid="819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heel(1)">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sp>
        <p:nvSpPr>
          <p:cNvPr id="18" name="Rectangle 17"/>
          <p:cNvSpPr/>
          <p:nvPr/>
        </p:nvSpPr>
        <p:spPr bwMode="auto">
          <a:xfrm>
            <a:off x="0" y="0"/>
            <a:ext cx="9144000" cy="6858000"/>
          </a:xfrm>
          <a:prstGeom prst="rect">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endParaRPr lang="fa-IR" smtClean="0">
              <a:solidFill>
                <a:srgbClr val="FFFFFF"/>
              </a:solidFill>
            </a:endParaRPr>
          </a:p>
        </p:txBody>
      </p:sp>
      <p:pic>
        <p:nvPicPr>
          <p:cNvPr id="19" name="Picture 18" descr="idro mold"/>
          <p:cNvPicPr>
            <a:picLocks noChangeAspect="1" noChangeArrowheads="1"/>
          </p:cNvPicPr>
          <p:nvPr/>
        </p:nvPicPr>
        <p:blipFill>
          <a:blip r:embed="rId2">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953794" y="990600"/>
            <a:ext cx="3694112" cy="2819400"/>
          </a:xfrm>
          <a:prstGeom prst="rect">
            <a:avLst/>
          </a:prstGeom>
          <a:blipFill dpi="0" rotWithShape="1">
            <a:blip r:embed="rId3">
              <a:clrChange>
                <a:clrFrom>
                  <a:srgbClr val="FFFEFC"/>
                </a:clrFrom>
                <a:clrTo>
                  <a:srgbClr val="FFFEFC">
                    <a:alpha val="0"/>
                  </a:srgbClr>
                </a:clrTo>
              </a:clrChange>
            </a:blip>
            <a:srcRect/>
            <a:tile tx="0" ty="0" sx="100000" sy="100000" flip="none" algn="tl"/>
          </a:blipFill>
          <a:ln w="6350">
            <a:solidFill>
              <a:srgbClr val="000000"/>
            </a:solidFill>
            <a:miter lim="800000"/>
            <a:headEnd/>
            <a:tailEnd/>
          </a:ln>
        </p:spPr>
      </p:pic>
      <p:grpSp>
        <p:nvGrpSpPr>
          <p:cNvPr id="20" name="Group 19"/>
          <p:cNvGrpSpPr>
            <a:grpSpLocks/>
          </p:cNvGrpSpPr>
          <p:nvPr/>
        </p:nvGrpSpPr>
        <p:grpSpPr bwMode="auto">
          <a:xfrm>
            <a:off x="1356519" y="4333875"/>
            <a:ext cx="1212850" cy="1533525"/>
            <a:chOff x="4895886" y="4233863"/>
            <a:chExt cx="1214182" cy="1533305"/>
          </a:xfrm>
        </p:grpSpPr>
        <p:pic>
          <p:nvPicPr>
            <p:cNvPr id="31" name="Picture 30" descr="shape cu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004" y="4252693"/>
              <a:ext cx="1184275" cy="151447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14"/>
            <p:cNvSpPr txBox="1">
              <a:spLocks noChangeArrowheads="1"/>
            </p:cNvSpPr>
            <p:nvPr/>
          </p:nvSpPr>
          <p:spPr bwMode="auto">
            <a:xfrm>
              <a:off x="4895886" y="4233863"/>
              <a:ext cx="1214182" cy="319577"/>
            </a:xfrm>
            <a:prstGeom prst="rect">
              <a:avLst/>
            </a:prstGeom>
            <a:solidFill>
              <a:schemeClr val="bg1"/>
            </a:solidFill>
            <a:ln w="6350">
              <a:solidFill>
                <a:srgbClr val="000000"/>
              </a:solidFill>
              <a:miter lim="800000"/>
              <a:headEnd/>
              <a:tailEnd/>
            </a:ln>
          </p:spPr>
          <p:txBody>
            <a:bodyPr>
              <a:spAutoFit/>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pPr algn="ctr"/>
              <a:r>
                <a:rPr lang="en-US" sz="1400" b="1" dirty="0">
                  <a:solidFill>
                    <a:srgbClr val="FFFFFF"/>
                  </a:solidFill>
                  <a:latin typeface="Goudy Old Style" pitchFamily="18" charset="0"/>
                </a:rPr>
                <a:t>Cutting</a:t>
              </a:r>
            </a:p>
          </p:txBody>
        </p:sp>
      </p:grpSp>
      <p:grpSp>
        <p:nvGrpSpPr>
          <p:cNvPr id="21" name="Group 20"/>
          <p:cNvGrpSpPr>
            <a:grpSpLocks/>
          </p:cNvGrpSpPr>
          <p:nvPr/>
        </p:nvGrpSpPr>
        <p:grpSpPr bwMode="auto">
          <a:xfrm>
            <a:off x="5491956" y="4379913"/>
            <a:ext cx="1708150" cy="1423987"/>
            <a:chOff x="7343775" y="1839913"/>
            <a:chExt cx="1708150" cy="1423987"/>
          </a:xfrm>
        </p:grpSpPr>
        <p:pic>
          <p:nvPicPr>
            <p:cNvPr id="29" name="Picture 28" descr="S30Picture 60119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45363" y="2112963"/>
              <a:ext cx="1706562" cy="1150937"/>
            </a:xfrm>
            <a:prstGeom prst="rect">
              <a:avLst/>
            </a:prstGeom>
            <a:noFill/>
            <a:ln w="6350" cap="sq">
              <a:solidFill>
                <a:srgbClr val="00000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pic>
        <p:sp>
          <p:nvSpPr>
            <p:cNvPr id="30" name="Text Box 16"/>
            <p:cNvSpPr txBox="1">
              <a:spLocks noChangeArrowheads="1"/>
            </p:cNvSpPr>
            <p:nvPr/>
          </p:nvSpPr>
          <p:spPr bwMode="auto">
            <a:xfrm>
              <a:off x="7343775" y="1839913"/>
              <a:ext cx="1708150" cy="307777"/>
            </a:xfrm>
            <a:prstGeom prst="rect">
              <a:avLst/>
            </a:prstGeom>
            <a:solidFill>
              <a:schemeClr val="bg1"/>
            </a:solidFill>
            <a:ln w="6350">
              <a:solidFill>
                <a:srgbClr val="000000"/>
              </a:solidFill>
              <a:miter lim="800000"/>
              <a:headEnd/>
              <a:tailEnd/>
            </a:ln>
          </p:spPr>
          <p:txBody>
            <a:bodyPr>
              <a:spAutoFit/>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pPr algn="ctr"/>
              <a:r>
                <a:rPr lang="en-US" sz="1400" b="1" dirty="0">
                  <a:solidFill>
                    <a:srgbClr val="FFFFFF"/>
                  </a:solidFill>
                  <a:latin typeface="Goudy Old Style" pitchFamily="18" charset="0"/>
                </a:rPr>
                <a:t>Finished Goods</a:t>
              </a:r>
            </a:p>
          </p:txBody>
        </p:sp>
      </p:grpSp>
      <p:sp>
        <p:nvSpPr>
          <p:cNvPr id="22" name="Line 71"/>
          <p:cNvSpPr>
            <a:spLocks noChangeShapeType="1"/>
          </p:cNvSpPr>
          <p:nvPr/>
        </p:nvSpPr>
        <p:spPr bwMode="auto">
          <a:xfrm rot="16200000" flipH="1">
            <a:off x="2831306" y="4805363"/>
            <a:ext cx="1588" cy="538162"/>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endParaRPr lang="fa-IR"/>
          </a:p>
        </p:txBody>
      </p:sp>
      <p:grpSp>
        <p:nvGrpSpPr>
          <p:cNvPr id="23" name="Group 22"/>
          <p:cNvGrpSpPr>
            <a:grpSpLocks/>
          </p:cNvGrpSpPr>
          <p:nvPr/>
        </p:nvGrpSpPr>
        <p:grpSpPr bwMode="auto">
          <a:xfrm>
            <a:off x="3105944" y="4371975"/>
            <a:ext cx="1839912" cy="1398588"/>
            <a:chOff x="6767732" y="4105495"/>
            <a:chExt cx="1841280" cy="1399955"/>
          </a:xfrm>
        </p:grpSpPr>
        <p:pic>
          <p:nvPicPr>
            <p:cNvPr id="27" name="Picture 26" descr="idro cut l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4114800"/>
              <a:ext cx="1827212" cy="139065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8" name="Text Box 52"/>
            <p:cNvSpPr txBox="1">
              <a:spLocks noChangeArrowheads="1"/>
            </p:cNvSpPr>
            <p:nvPr/>
          </p:nvSpPr>
          <p:spPr bwMode="auto">
            <a:xfrm>
              <a:off x="6767732" y="4105495"/>
              <a:ext cx="1841280" cy="317082"/>
            </a:xfrm>
            <a:prstGeom prst="rect">
              <a:avLst/>
            </a:prstGeom>
            <a:solidFill>
              <a:schemeClr val="bg1"/>
            </a:solidFill>
            <a:ln w="6350">
              <a:solidFill>
                <a:srgbClr val="000000"/>
              </a:solidFill>
              <a:miter lim="800000"/>
              <a:headEnd/>
              <a:tailEnd/>
            </a:ln>
          </p:spPr>
          <p:txBody>
            <a:bodyPr>
              <a:spAutoFit/>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pPr algn="ctr"/>
              <a:r>
                <a:rPr lang="en-US" sz="1400" b="1" dirty="0">
                  <a:solidFill>
                    <a:srgbClr val="FFFFFF"/>
                  </a:solidFill>
                  <a:latin typeface="Goudy Old Style" pitchFamily="18" charset="0"/>
                </a:rPr>
                <a:t>Laminating</a:t>
              </a:r>
            </a:p>
          </p:txBody>
        </p:sp>
      </p:grpSp>
      <p:sp>
        <p:nvSpPr>
          <p:cNvPr id="24" name="Line 71"/>
          <p:cNvSpPr>
            <a:spLocks noChangeShapeType="1"/>
          </p:cNvSpPr>
          <p:nvPr/>
        </p:nvSpPr>
        <p:spPr bwMode="auto">
          <a:xfrm rot="16200000" flipH="1">
            <a:off x="5221287" y="4804570"/>
            <a:ext cx="3175" cy="538162"/>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endParaRPr lang="fa-IR"/>
          </a:p>
        </p:txBody>
      </p:sp>
      <p:sp>
        <p:nvSpPr>
          <p:cNvPr id="25" name="Line 71"/>
          <p:cNvSpPr>
            <a:spLocks noChangeShapeType="1"/>
          </p:cNvSpPr>
          <p:nvPr/>
        </p:nvSpPr>
        <p:spPr bwMode="auto">
          <a:xfrm rot="16200000">
            <a:off x="4585494" y="1824037"/>
            <a:ext cx="0" cy="714375"/>
          </a:xfrm>
          <a:prstGeom prst="line">
            <a:avLst/>
          </a:prstGeom>
          <a:noFill/>
          <a:ln w="63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defPPr>
              <a:defRPr lang="en-US"/>
            </a:defPPr>
            <a:lvl1pPr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1pPr>
            <a:lvl2pPr marL="4572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2pPr>
            <a:lvl3pPr marL="9144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3pPr>
            <a:lvl4pPr marL="13716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4pPr>
            <a:lvl5pPr marL="1828800" algn="l" rtl="0" fontAlgn="base">
              <a:spcBef>
                <a:spcPct val="0"/>
              </a:spcBef>
              <a:spcAft>
                <a:spcPct val="0"/>
              </a:spcAft>
              <a:defRPr sz="2400" kern="1200">
                <a:solidFill>
                  <a:srgbClr val="000000"/>
                </a:solidFill>
                <a:latin typeface="Arial" pitchFamily="34" charset="0"/>
                <a:ea typeface="ヒラギノ角ゴ ProN W3" charset="-128"/>
                <a:cs typeface="+mn-cs"/>
                <a:sym typeface="Arial" pitchFamily="34" charset="0"/>
              </a:defRPr>
            </a:lvl5pPr>
            <a:lvl6pPr marL="22860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6pPr>
            <a:lvl7pPr marL="27432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7pPr>
            <a:lvl8pPr marL="32004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8pPr>
            <a:lvl9pPr marL="3657600" algn="r" defTabSz="914400" rtl="1" eaLnBrk="1" latinLnBrk="0" hangingPunct="1">
              <a:defRPr sz="2400" kern="1200">
                <a:solidFill>
                  <a:srgbClr val="000000"/>
                </a:solidFill>
                <a:latin typeface="Arial" pitchFamily="34" charset="0"/>
                <a:ea typeface="ヒラギノ角ゴ ProN W3" charset="-128"/>
                <a:cs typeface="+mn-cs"/>
                <a:sym typeface="Arial" pitchFamily="34" charset="0"/>
              </a:defRPr>
            </a:lvl9pPr>
          </a:lstStyle>
          <a:p>
            <a:endParaRPr lang="fa-IR"/>
          </a:p>
        </p:txBody>
      </p:sp>
      <p:pic>
        <p:nvPicPr>
          <p:cNvPr id="26" name="il_fi" descr="http://www.hirsch-gruppe.com/homepage/img/maschinen_anlagenbau/produkte/HIRSCH_Loose-Fill-Vorschaeum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6094" y="1033463"/>
            <a:ext cx="3732212" cy="27987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84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27049"/>
          </a:xfrm>
        </p:spPr>
        <p:txBody>
          <a:bodyPr>
            <a:normAutofit/>
          </a:bodyPr>
          <a:lstStyle/>
          <a:p>
            <a:pPr algn="ctr"/>
            <a:r>
              <a:rPr lang="fa-IR" sz="3200" dirty="0"/>
              <a:t>ضریب های عایق بودن </a:t>
            </a:r>
            <a:r>
              <a:rPr lang="en-US" sz="3200" dirty="0"/>
              <a:t>EPS</a:t>
            </a:r>
            <a:r>
              <a:rPr lang="fa-IR" sz="3200" dirty="0"/>
              <a:t> </a:t>
            </a:r>
          </a:p>
        </p:txBody>
      </p:sp>
      <p:sp>
        <p:nvSpPr>
          <p:cNvPr id="3" name="Content Placeholder 2"/>
          <p:cNvSpPr>
            <a:spLocks noGrp="1"/>
          </p:cNvSpPr>
          <p:nvPr>
            <p:ph idx="1"/>
          </p:nvPr>
        </p:nvSpPr>
        <p:spPr>
          <a:xfrm>
            <a:off x="410799" y="1268760"/>
            <a:ext cx="8226425" cy="2422948"/>
          </a:xfrm>
        </p:spPr>
        <p:txBody>
          <a:bodyPr>
            <a:normAutofit/>
          </a:bodyPr>
          <a:lstStyle/>
          <a:p>
            <a:pPr algn="just" rtl="1">
              <a:buFont typeface="Wingdings" pitchFamily="2" charset="2"/>
              <a:buChar char="ü"/>
            </a:pPr>
            <a:endParaRPr lang="fa-IR" sz="2400" dirty="0" smtClean="0"/>
          </a:p>
          <a:p>
            <a:pPr algn="just" rtl="1">
              <a:buFont typeface="Wingdings" pitchFamily="2" charset="2"/>
              <a:buChar char="ü"/>
            </a:pPr>
            <a:r>
              <a:rPr lang="fa-IR" sz="2400" dirty="0" smtClean="0"/>
              <a:t>10 </a:t>
            </a:r>
            <a:r>
              <a:rPr lang="fa-IR" sz="2400" dirty="0"/>
              <a:t>سانتی‌متر یونولیت معمولی در برابر صدا ۴۲ دسی‌بل عایق </a:t>
            </a:r>
            <a:r>
              <a:rPr lang="fa-IR" sz="2400" dirty="0" smtClean="0"/>
              <a:t>است.</a:t>
            </a:r>
          </a:p>
          <a:p>
            <a:pPr marL="0" indent="0" algn="just" rtl="1">
              <a:buNone/>
            </a:pPr>
            <a:r>
              <a:rPr lang="fa-IR" sz="2400" dirty="0"/>
              <a:t> </a:t>
            </a:r>
            <a:r>
              <a:rPr lang="fa-IR" sz="2400" dirty="0" smtClean="0"/>
              <a:t>     (زیر 10 سانتی متر در عایق صدا کاربرد ندارد.)</a:t>
            </a:r>
          </a:p>
          <a:p>
            <a:pPr algn="just" rtl="1">
              <a:buFont typeface="Wingdings" pitchFamily="2" charset="2"/>
              <a:buChar char="ü"/>
            </a:pPr>
            <a:endParaRPr lang="fa-IR" sz="2400" dirty="0"/>
          </a:p>
          <a:p>
            <a:pPr algn="just" rtl="1">
              <a:buFont typeface="Wingdings" pitchFamily="2" charset="2"/>
              <a:buChar char="ü"/>
            </a:pPr>
            <a:r>
              <a:rPr lang="fa-IR" sz="2400" dirty="0" smtClean="0"/>
              <a:t> </a:t>
            </a:r>
            <a:r>
              <a:rPr lang="fa-IR" sz="2400" dirty="0"/>
              <a:t>۱۰ سانتی‌متر یونولیت معمولی در برابر گرما ۳۵٪ عایق </a:t>
            </a:r>
            <a:r>
              <a:rPr lang="fa-IR" sz="2400" dirty="0" smtClean="0"/>
              <a:t>است.</a:t>
            </a:r>
            <a:endParaRPr lang="fa-IR" sz="2400" dirty="0"/>
          </a:p>
        </p:txBody>
      </p:sp>
      <p:pic>
        <p:nvPicPr>
          <p:cNvPr id="4" name="Picture 3" descr="http://www.novinpanelshargh.com/files/upload/image/2(1).jpg"/>
          <p:cNvPicPr/>
          <p:nvPr/>
        </p:nvPicPr>
        <p:blipFill>
          <a:blip r:embed="rId2">
            <a:extLst>
              <a:ext uri="{28A0092B-C50C-407E-A947-70E740481C1C}">
                <a14:useLocalDpi xmlns:a14="http://schemas.microsoft.com/office/drawing/2010/main" val="0"/>
              </a:ext>
            </a:extLst>
          </a:blip>
          <a:srcRect/>
          <a:stretch>
            <a:fillRect/>
          </a:stretch>
        </p:blipFill>
        <p:spPr bwMode="auto">
          <a:xfrm>
            <a:off x="592329" y="3857108"/>
            <a:ext cx="3318659" cy="2775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descr="http://www.novinpanelshargh.com/files/upload/image/2.jpg"/>
          <p:cNvPicPr/>
          <p:nvPr/>
        </p:nvPicPr>
        <p:blipFill>
          <a:blip r:embed="rId3">
            <a:extLst>
              <a:ext uri="{28A0092B-C50C-407E-A947-70E740481C1C}">
                <a14:useLocalDpi xmlns:a14="http://schemas.microsoft.com/office/drawing/2010/main" val="0"/>
              </a:ext>
            </a:extLst>
          </a:blip>
          <a:srcRect/>
          <a:stretch>
            <a:fillRect/>
          </a:stretch>
        </p:blipFill>
        <p:spPr bwMode="auto">
          <a:xfrm>
            <a:off x="4415181" y="3857108"/>
            <a:ext cx="4222043" cy="27750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8604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p:cTn id="2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Effect transition="in" filter="fade">
                                      <p:cBhvr>
                                        <p:cTn id="35" dur="500"/>
                                        <p:tgtEl>
                                          <p:spTgt spid="4"/>
                                        </p:tgtEl>
                                      </p:cBhvr>
                                    </p:animEffect>
                                  </p:childTnLst>
                                </p:cTn>
                              </p:par>
                              <p:par>
                                <p:cTn id="36" presetID="53" presetClass="entr" presetSubtype="16"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p:cTn id="38" dur="500" fill="hold"/>
                                        <p:tgtEl>
                                          <p:spTgt spid="5"/>
                                        </p:tgtEl>
                                        <p:attrNameLst>
                                          <p:attrName>ppt_w</p:attrName>
                                        </p:attrNameLst>
                                      </p:cBhvr>
                                      <p:tavLst>
                                        <p:tav tm="0">
                                          <p:val>
                                            <p:fltVal val="0"/>
                                          </p:val>
                                        </p:tav>
                                        <p:tav tm="100000">
                                          <p:val>
                                            <p:strVal val="#ppt_w"/>
                                          </p:val>
                                        </p:tav>
                                      </p:tavLst>
                                    </p:anim>
                                    <p:anim calcmode="lin" valueType="num">
                                      <p:cBhvr>
                                        <p:cTn id="39" dur="500" fill="hold"/>
                                        <p:tgtEl>
                                          <p:spTgt spid="5"/>
                                        </p:tgtEl>
                                        <p:attrNameLst>
                                          <p:attrName>ppt_h</p:attrName>
                                        </p:attrNameLst>
                                      </p:cBhvr>
                                      <p:tavLst>
                                        <p:tav tm="0">
                                          <p:val>
                                            <p:fltVal val="0"/>
                                          </p:val>
                                        </p:tav>
                                        <p:tav tm="100000">
                                          <p:val>
                                            <p:strVal val="#ppt_h"/>
                                          </p:val>
                                        </p:tav>
                                      </p:tavLst>
                                    </p:anim>
                                    <p:animEffect transition="in" filter="fade">
                                      <p:cBhvr>
                                        <p:cTn id="4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fa-IR" dirty="0"/>
          </a:p>
        </p:txBody>
      </p:sp>
      <p:sp>
        <p:nvSpPr>
          <p:cNvPr id="5" name="Content Placeholder 4"/>
          <p:cNvSpPr>
            <a:spLocks noGrp="1"/>
          </p:cNvSpPr>
          <p:nvPr>
            <p:ph idx="1"/>
          </p:nvPr>
        </p:nvSpPr>
        <p:spPr>
          <a:xfrm>
            <a:off x="444728" y="209846"/>
            <a:ext cx="8226425" cy="6367749"/>
          </a:xfrm>
        </p:spPr>
        <p:txBody>
          <a:bodyPr/>
          <a:lstStyle/>
          <a:p>
            <a:pPr marL="0" indent="0" algn="r" rtl="1">
              <a:buNone/>
            </a:pPr>
            <a:r>
              <a:rPr lang="fa-IR" b="1" dirty="0">
                <a:solidFill>
                  <a:schemeClr val="tx1">
                    <a:lumMod val="95000"/>
                  </a:schemeClr>
                </a:solidFill>
                <a:cs typeface="+mj-cs"/>
              </a:rPr>
              <a:t>نام های دیگر</a:t>
            </a:r>
            <a:r>
              <a:rPr lang="en-US" b="1" dirty="0">
                <a:solidFill>
                  <a:schemeClr val="tx1">
                    <a:lumMod val="95000"/>
                  </a:schemeClr>
                </a:solidFill>
                <a:cs typeface="+mj-cs"/>
              </a:rPr>
              <a:t>:</a:t>
            </a:r>
            <a:r>
              <a:rPr lang="en-US" dirty="0">
                <a:solidFill>
                  <a:schemeClr val="tx1">
                    <a:lumMod val="95000"/>
                  </a:schemeClr>
                </a:solidFill>
                <a:cs typeface="+mj-cs"/>
              </a:rPr>
              <a:t> </a:t>
            </a:r>
            <a:endParaRPr lang="fa-IR" dirty="0" smtClean="0">
              <a:solidFill>
                <a:schemeClr val="tx1">
                  <a:lumMod val="95000"/>
                </a:schemeClr>
              </a:solidFill>
              <a:cs typeface="+mj-cs"/>
            </a:endParaRPr>
          </a:p>
          <a:p>
            <a:pPr marL="0" indent="0" algn="r" rtl="1">
              <a:buNone/>
            </a:pPr>
            <a:r>
              <a:rPr lang="fa-IR" sz="2400" dirty="0" smtClean="0"/>
              <a:t>استیرن </a:t>
            </a:r>
            <a:r>
              <a:rPr lang="en-US" sz="2400" dirty="0" smtClean="0"/>
              <a:t> </a:t>
            </a:r>
            <a:r>
              <a:rPr lang="en-US" sz="2400" dirty="0"/>
              <a:t>(Styron)</a:t>
            </a:r>
            <a:r>
              <a:rPr lang="fa-IR" sz="2400" dirty="0" smtClean="0"/>
              <a:t>،باپلن </a:t>
            </a:r>
            <a:r>
              <a:rPr lang="en-US" sz="2400" dirty="0" smtClean="0"/>
              <a:t> (</a:t>
            </a:r>
            <a:r>
              <a:rPr lang="en-US" sz="2400" dirty="0" err="1"/>
              <a:t>Bapolan</a:t>
            </a:r>
            <a:r>
              <a:rPr lang="en-US" sz="2400" dirty="0"/>
              <a:t> </a:t>
            </a:r>
            <a:r>
              <a:rPr lang="en-US" sz="2400" dirty="0" smtClean="0"/>
              <a:t>PS)</a:t>
            </a:r>
            <a:r>
              <a:rPr lang="fa-IR" sz="2400" dirty="0" smtClean="0"/>
              <a:t>،ادیستیر </a:t>
            </a:r>
            <a:r>
              <a:rPr lang="en-US" sz="2400" dirty="0" smtClean="0"/>
              <a:t> </a:t>
            </a:r>
            <a:r>
              <a:rPr lang="en-US" sz="2400" dirty="0"/>
              <a:t>(</a:t>
            </a:r>
            <a:r>
              <a:rPr lang="en-US" sz="2400" dirty="0" err="1"/>
              <a:t>Edistir</a:t>
            </a:r>
            <a:r>
              <a:rPr lang="en-US" sz="2400" dirty="0"/>
              <a:t>)</a:t>
            </a:r>
            <a:r>
              <a:rPr lang="fa-IR" sz="2400" dirty="0" smtClean="0"/>
              <a:t>،هوستیرن</a:t>
            </a:r>
            <a:r>
              <a:rPr lang="en-US" sz="2400" dirty="0" smtClean="0"/>
              <a:t> </a:t>
            </a:r>
            <a:r>
              <a:rPr lang="en-US" sz="2400" dirty="0"/>
              <a:t>(</a:t>
            </a:r>
            <a:r>
              <a:rPr lang="en-US" sz="2400" dirty="0" err="1"/>
              <a:t>Hostyren</a:t>
            </a:r>
            <a:r>
              <a:rPr lang="en-US" sz="2400" dirty="0" smtClean="0"/>
              <a:t>)</a:t>
            </a:r>
            <a:endParaRPr lang="fa-IR" sz="2400" dirty="0" smtClean="0"/>
          </a:p>
          <a:p>
            <a:pPr marL="0" indent="0" algn="r" rtl="1">
              <a:buNone/>
            </a:pPr>
            <a:r>
              <a:rPr lang="fa-IR" b="1" dirty="0">
                <a:solidFill>
                  <a:schemeClr val="tx1">
                    <a:lumMod val="95000"/>
                  </a:schemeClr>
                </a:solidFill>
                <a:cs typeface="+mj-cs"/>
              </a:rPr>
              <a:t>مونومر</a:t>
            </a:r>
            <a:r>
              <a:rPr lang="en-US" b="1" dirty="0">
                <a:solidFill>
                  <a:schemeClr val="tx1">
                    <a:lumMod val="95000"/>
                  </a:schemeClr>
                </a:solidFill>
                <a:cs typeface="+mj-cs"/>
              </a:rPr>
              <a:t>  </a:t>
            </a:r>
            <a:r>
              <a:rPr lang="en-US" sz="2400" dirty="0"/>
              <a:t>: </a:t>
            </a:r>
            <a:r>
              <a:rPr lang="fa-IR" sz="2400" dirty="0"/>
              <a:t>استایرن</a:t>
            </a:r>
            <a:r>
              <a:rPr lang="en-US" sz="2000" dirty="0"/>
              <a:t> </a:t>
            </a:r>
            <a:endParaRPr lang="fa-IR" sz="2000" dirty="0" smtClean="0"/>
          </a:p>
          <a:p>
            <a:pPr marL="0" indent="0">
              <a:buNone/>
            </a:pPr>
            <a:r>
              <a:rPr lang="fa-IR" b="1" dirty="0">
                <a:solidFill>
                  <a:schemeClr val="tx1">
                    <a:lumMod val="95000"/>
                  </a:schemeClr>
                </a:solidFill>
                <a:cs typeface="+mj-cs"/>
              </a:rPr>
              <a:t>حلال</a:t>
            </a:r>
            <a:r>
              <a:rPr lang="en-US" b="1" dirty="0">
                <a:solidFill>
                  <a:schemeClr val="tx1">
                    <a:lumMod val="95000"/>
                  </a:schemeClr>
                </a:solidFill>
                <a:cs typeface="+mj-cs"/>
              </a:rPr>
              <a:t>  </a:t>
            </a:r>
            <a:r>
              <a:rPr lang="en-US" sz="2400" dirty="0"/>
              <a:t>: </a:t>
            </a:r>
            <a:r>
              <a:rPr lang="fa-IR" sz="2400" dirty="0"/>
              <a:t>دی اتیل اتر، تولوئن</a:t>
            </a:r>
            <a:r>
              <a:rPr lang="en-US" sz="2400" dirty="0"/>
              <a:t> (Toluene)</a:t>
            </a:r>
            <a:r>
              <a:rPr lang="fa-IR" sz="2400" dirty="0"/>
              <a:t>، تترا هیدرو فوران</a:t>
            </a:r>
            <a:r>
              <a:rPr lang="en-US" sz="2400" dirty="0"/>
              <a:t> THF (</a:t>
            </a:r>
            <a:r>
              <a:rPr lang="en-US" sz="2400" dirty="0" err="1"/>
              <a:t>Tetrahydrofuran</a:t>
            </a:r>
            <a:r>
              <a:rPr lang="en-US" sz="2400" dirty="0"/>
              <a:t>)</a:t>
            </a:r>
            <a:endParaRPr lang="fa-IR" sz="2400" dirty="0"/>
          </a:p>
          <a:p>
            <a:pPr marL="0" indent="0" algn="r" rtl="1">
              <a:buNone/>
            </a:pPr>
            <a:r>
              <a:rPr lang="fa-IR" b="1" dirty="0">
                <a:solidFill>
                  <a:schemeClr val="tx1">
                    <a:lumMod val="95000"/>
                  </a:schemeClr>
                </a:solidFill>
                <a:cs typeface="+mj-cs"/>
              </a:rPr>
              <a:t>ساختار</a:t>
            </a:r>
            <a:r>
              <a:rPr lang="en-US" b="1" dirty="0">
                <a:solidFill>
                  <a:schemeClr val="tx1">
                    <a:lumMod val="95000"/>
                  </a:schemeClr>
                </a:solidFill>
              </a:rPr>
              <a:t>:</a:t>
            </a:r>
            <a:r>
              <a:rPr lang="en-US" sz="2000" dirty="0"/>
              <a:t/>
            </a:r>
            <a:br>
              <a:rPr lang="en-US" sz="2000" dirty="0"/>
            </a:br>
            <a:endParaRPr lang="fa-IR" sz="2200" dirty="0"/>
          </a:p>
        </p:txBody>
      </p:sp>
      <p:sp>
        <p:nvSpPr>
          <p:cNvPr id="6" name="Rounded Rectangle 5"/>
          <p:cNvSpPr/>
          <p:nvPr/>
        </p:nvSpPr>
        <p:spPr bwMode="auto">
          <a:xfrm>
            <a:off x="528671" y="2939891"/>
            <a:ext cx="2489812" cy="1751682"/>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dirty="0" smtClean="0">
              <a:ln>
                <a:noFill/>
              </a:ln>
              <a:solidFill>
                <a:schemeClr val="tx1"/>
              </a:solidFill>
              <a:effectLst/>
              <a:latin typeface="Arial" charset="0"/>
              <a:cs typeface="Arial" charset="0"/>
            </a:endParaRPr>
          </a:p>
        </p:txBody>
      </p:sp>
      <p:pic>
        <p:nvPicPr>
          <p:cNvPr id="7" name="Picture 6" descr="http://www.polypedia.ir/Portals/0/پلاستیک/مواد%20اولیه/پلی%20استایرن/PS.gif"/>
          <p:cNvPicPr/>
          <p:nvPr/>
        </p:nvPicPr>
        <p:blipFill>
          <a:blip r:embed="rId2">
            <a:extLst>
              <a:ext uri="{28A0092B-C50C-407E-A947-70E740481C1C}">
                <a14:useLocalDpi xmlns:a14="http://schemas.microsoft.com/office/drawing/2010/main" val="0"/>
              </a:ext>
            </a:extLst>
          </a:blip>
          <a:srcRect/>
          <a:stretch>
            <a:fillRect/>
          </a:stretch>
        </p:blipFill>
        <p:spPr bwMode="auto">
          <a:xfrm>
            <a:off x="649627" y="3091373"/>
            <a:ext cx="2247900" cy="1600200"/>
          </a:xfrm>
          <a:prstGeom prst="rect">
            <a:avLst/>
          </a:prstGeom>
          <a:noFill/>
          <a:ln>
            <a:noFill/>
          </a:ln>
          <a:effectLst>
            <a:innerShdw blurRad="63500" dist="50800" dir="16200000">
              <a:prstClr val="black">
                <a:alpha val="50000"/>
              </a:prstClr>
            </a:innerShdw>
          </a:effectLst>
        </p:spPr>
      </p:pic>
      <p:pic>
        <p:nvPicPr>
          <p:cNvPr id="10242" name="Picture 2" descr="C:\Users\a.user\Desktop\New folder (2)\New folder\polystyrene gi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8222" y="4902994"/>
            <a:ext cx="6180137" cy="1731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420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4" presetClass="emph" presetSubtype="0" fill="hold" nodeType="click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5">
                                            <p:txEl>
                                              <p:pRg st="1" end="1"/>
                                            </p:txEl>
                                          </p:spTgt>
                                        </p:tgtEl>
                                        <p:attrNameLst>
                                          <p:attrName>ppt_x</p:attrName>
                                          <p:attrName>ppt_y</p:attrName>
                                        </p:attrNameLst>
                                      </p:cBhvr>
                                    </p:animMotion>
                                    <p:animRot by="1500000">
                                      <p:cBhvr>
                                        <p:cTn id="12" dur="125" fill="hold">
                                          <p:stCondLst>
                                            <p:cond delay="0"/>
                                          </p:stCondLst>
                                        </p:cTn>
                                        <p:tgtEl>
                                          <p:spTgt spid="5">
                                            <p:txEl>
                                              <p:pRg st="1" end="1"/>
                                            </p:txEl>
                                          </p:spTgt>
                                        </p:tgtEl>
                                        <p:attrNameLst>
                                          <p:attrName>r</p:attrName>
                                        </p:attrNameLst>
                                      </p:cBhvr>
                                    </p:animRot>
                                    <p:animRot by="-1500000">
                                      <p:cBhvr>
                                        <p:cTn id="13" dur="125" fill="hold">
                                          <p:stCondLst>
                                            <p:cond delay="125"/>
                                          </p:stCondLst>
                                        </p:cTn>
                                        <p:tgtEl>
                                          <p:spTgt spid="5">
                                            <p:txEl>
                                              <p:pRg st="1" end="1"/>
                                            </p:txEl>
                                          </p:spTgt>
                                        </p:tgtEl>
                                        <p:attrNameLst>
                                          <p:attrName>r</p:attrName>
                                        </p:attrNameLst>
                                      </p:cBhvr>
                                    </p:animRot>
                                    <p:animRot by="-1500000">
                                      <p:cBhvr>
                                        <p:cTn id="14" dur="125" fill="hold">
                                          <p:stCondLst>
                                            <p:cond delay="250"/>
                                          </p:stCondLst>
                                        </p:cTn>
                                        <p:tgtEl>
                                          <p:spTgt spid="5">
                                            <p:txEl>
                                              <p:pRg st="1" end="1"/>
                                            </p:txEl>
                                          </p:spTgt>
                                        </p:tgtEl>
                                        <p:attrNameLst>
                                          <p:attrName>r</p:attrName>
                                        </p:attrNameLst>
                                      </p:cBhvr>
                                    </p:animRot>
                                    <p:animRot by="1500000">
                                      <p:cBhvr>
                                        <p:cTn id="15" dur="125" fill="hold">
                                          <p:stCondLst>
                                            <p:cond delay="375"/>
                                          </p:stCondLst>
                                        </p:cTn>
                                        <p:tgtEl>
                                          <p:spTgt spid="5">
                                            <p:txEl>
                                              <p:pRg st="1" end="1"/>
                                            </p:txEl>
                                          </p:spTgt>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wipe(down)">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wipe(down)">
                                      <p:cBhvr>
                                        <p:cTn id="25" dur="500"/>
                                        <p:tgtEl>
                                          <p:spTgt spid="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5">
                                            <p:txEl>
                                              <p:pRg st="4" end="4"/>
                                            </p:txEl>
                                          </p:spTgt>
                                        </p:tgtEl>
                                        <p:attrNameLst>
                                          <p:attrName>style.visibility</p:attrName>
                                        </p:attrNameLst>
                                      </p:cBhvr>
                                      <p:to>
                                        <p:strVal val="visible"/>
                                      </p:to>
                                    </p:set>
                                    <p:animEffect transition="in" filter="wipe(down)">
                                      <p:cBhvr>
                                        <p:cTn id="30" dur="500"/>
                                        <p:tgtEl>
                                          <p:spTgt spid="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ppt_w</p:attrName>
                                        </p:attrNameLst>
                                      </p:cBhvr>
                                      <p:tavLst>
                                        <p:tav tm="0">
                                          <p:val>
                                            <p:fltVal val="0"/>
                                          </p:val>
                                        </p:tav>
                                        <p:tav tm="100000">
                                          <p:val>
                                            <p:strVal val="#ppt_w"/>
                                          </p:val>
                                        </p:tav>
                                      </p:tavLst>
                                    </p:anim>
                                    <p:anim calcmode="lin" valueType="num">
                                      <p:cBhvr>
                                        <p:cTn id="36" dur="1000" fill="hold"/>
                                        <p:tgtEl>
                                          <p:spTgt spid="7"/>
                                        </p:tgtEl>
                                        <p:attrNameLst>
                                          <p:attrName>ppt_h</p:attrName>
                                        </p:attrNameLst>
                                      </p:cBhvr>
                                      <p:tavLst>
                                        <p:tav tm="0">
                                          <p:val>
                                            <p:fltVal val="0"/>
                                          </p:val>
                                        </p:tav>
                                        <p:tav tm="100000">
                                          <p:val>
                                            <p:strVal val="#ppt_h"/>
                                          </p:val>
                                        </p:tav>
                                      </p:tavLst>
                                    </p:anim>
                                    <p:anim calcmode="lin" valueType="num">
                                      <p:cBhvr>
                                        <p:cTn id="37" dur="1000" fill="hold"/>
                                        <p:tgtEl>
                                          <p:spTgt spid="7"/>
                                        </p:tgtEl>
                                        <p:attrNameLst>
                                          <p:attrName>style.rotation</p:attrName>
                                        </p:attrNameLst>
                                      </p:cBhvr>
                                      <p:tavLst>
                                        <p:tav tm="0">
                                          <p:val>
                                            <p:fltVal val="90"/>
                                          </p:val>
                                        </p:tav>
                                        <p:tav tm="100000">
                                          <p:val>
                                            <p:fltVal val="0"/>
                                          </p:val>
                                        </p:tav>
                                      </p:tavLst>
                                    </p:anim>
                                    <p:animEffect transition="in" filter="fade">
                                      <p:cBhvr>
                                        <p:cTn id="38" dur="1000"/>
                                        <p:tgtEl>
                                          <p:spTgt spid="7"/>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1000" fill="hold"/>
                                        <p:tgtEl>
                                          <p:spTgt spid="6"/>
                                        </p:tgtEl>
                                        <p:attrNameLst>
                                          <p:attrName>ppt_w</p:attrName>
                                        </p:attrNameLst>
                                      </p:cBhvr>
                                      <p:tavLst>
                                        <p:tav tm="0">
                                          <p:val>
                                            <p:fltVal val="0"/>
                                          </p:val>
                                        </p:tav>
                                        <p:tav tm="100000">
                                          <p:val>
                                            <p:strVal val="#ppt_w"/>
                                          </p:val>
                                        </p:tav>
                                      </p:tavLst>
                                    </p:anim>
                                    <p:anim calcmode="lin" valueType="num">
                                      <p:cBhvr>
                                        <p:cTn id="42" dur="1000" fill="hold"/>
                                        <p:tgtEl>
                                          <p:spTgt spid="6"/>
                                        </p:tgtEl>
                                        <p:attrNameLst>
                                          <p:attrName>ppt_h</p:attrName>
                                        </p:attrNameLst>
                                      </p:cBhvr>
                                      <p:tavLst>
                                        <p:tav tm="0">
                                          <p:val>
                                            <p:fltVal val="0"/>
                                          </p:val>
                                        </p:tav>
                                        <p:tav tm="100000">
                                          <p:val>
                                            <p:strVal val="#ppt_h"/>
                                          </p:val>
                                        </p:tav>
                                      </p:tavLst>
                                    </p:anim>
                                    <p:anim calcmode="lin" valueType="num">
                                      <p:cBhvr>
                                        <p:cTn id="43" dur="1000" fill="hold"/>
                                        <p:tgtEl>
                                          <p:spTgt spid="6"/>
                                        </p:tgtEl>
                                        <p:attrNameLst>
                                          <p:attrName>style.rotation</p:attrName>
                                        </p:attrNameLst>
                                      </p:cBhvr>
                                      <p:tavLst>
                                        <p:tav tm="0">
                                          <p:val>
                                            <p:fltVal val="90"/>
                                          </p:val>
                                        </p:tav>
                                        <p:tav tm="100000">
                                          <p:val>
                                            <p:fltVal val="0"/>
                                          </p:val>
                                        </p:tav>
                                      </p:tavLst>
                                    </p:anim>
                                    <p:animEffect transition="in" filter="fade">
                                      <p:cBhvr>
                                        <p:cTn id="44" dur="10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0242"/>
                                        </p:tgtEl>
                                        <p:attrNameLst>
                                          <p:attrName>style.visibility</p:attrName>
                                        </p:attrNameLst>
                                      </p:cBhvr>
                                      <p:to>
                                        <p:strVal val="visible"/>
                                      </p:to>
                                    </p:set>
                                    <p:anim calcmode="lin" valueType="num">
                                      <p:cBhvr>
                                        <p:cTn id="49" dur="1000" fill="hold"/>
                                        <p:tgtEl>
                                          <p:spTgt spid="10242"/>
                                        </p:tgtEl>
                                        <p:attrNameLst>
                                          <p:attrName>ppt_w</p:attrName>
                                        </p:attrNameLst>
                                      </p:cBhvr>
                                      <p:tavLst>
                                        <p:tav tm="0">
                                          <p:val>
                                            <p:fltVal val="0"/>
                                          </p:val>
                                        </p:tav>
                                        <p:tav tm="100000">
                                          <p:val>
                                            <p:strVal val="#ppt_w"/>
                                          </p:val>
                                        </p:tav>
                                      </p:tavLst>
                                    </p:anim>
                                    <p:anim calcmode="lin" valueType="num">
                                      <p:cBhvr>
                                        <p:cTn id="50" dur="1000" fill="hold"/>
                                        <p:tgtEl>
                                          <p:spTgt spid="10242"/>
                                        </p:tgtEl>
                                        <p:attrNameLst>
                                          <p:attrName>ppt_h</p:attrName>
                                        </p:attrNameLst>
                                      </p:cBhvr>
                                      <p:tavLst>
                                        <p:tav tm="0">
                                          <p:val>
                                            <p:fltVal val="0"/>
                                          </p:val>
                                        </p:tav>
                                        <p:tav tm="100000">
                                          <p:val>
                                            <p:strVal val="#ppt_h"/>
                                          </p:val>
                                        </p:tav>
                                      </p:tavLst>
                                    </p:anim>
                                    <p:anim calcmode="lin" valueType="num">
                                      <p:cBhvr>
                                        <p:cTn id="51" dur="1000" fill="hold"/>
                                        <p:tgtEl>
                                          <p:spTgt spid="10242"/>
                                        </p:tgtEl>
                                        <p:attrNameLst>
                                          <p:attrName>style.rotation</p:attrName>
                                        </p:attrNameLst>
                                      </p:cBhvr>
                                      <p:tavLst>
                                        <p:tav tm="0">
                                          <p:val>
                                            <p:fltVal val="90"/>
                                          </p:val>
                                        </p:tav>
                                        <p:tav tm="100000">
                                          <p:val>
                                            <p:fltVal val="0"/>
                                          </p:val>
                                        </p:tav>
                                      </p:tavLst>
                                    </p:anim>
                                    <p:animEffect transition="in" filter="fade">
                                      <p:cBhvr>
                                        <p:cTn id="52"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93150"/>
          </a:xfrm>
        </p:spPr>
        <p:txBody>
          <a:bodyPr>
            <a:normAutofit/>
          </a:bodyPr>
          <a:lstStyle/>
          <a:p>
            <a:pPr algn="ctr"/>
            <a:r>
              <a:rPr lang="fa-IR" sz="3200" dirty="0"/>
              <a:t>کاربرد های </a:t>
            </a:r>
            <a:r>
              <a:rPr lang="en-US" sz="3200" dirty="0"/>
              <a:t>EPS</a:t>
            </a:r>
            <a:endParaRPr lang="fa-IR" sz="3200" dirty="0"/>
          </a:p>
        </p:txBody>
      </p:sp>
      <p:sp>
        <p:nvSpPr>
          <p:cNvPr id="3" name="Content Placeholder 2"/>
          <p:cNvSpPr>
            <a:spLocks noGrp="1"/>
          </p:cNvSpPr>
          <p:nvPr>
            <p:ph idx="1"/>
          </p:nvPr>
        </p:nvSpPr>
        <p:spPr>
          <a:xfrm>
            <a:off x="455613" y="1600200"/>
            <a:ext cx="8226425" cy="5009920"/>
          </a:xfrm>
        </p:spPr>
        <p:txBody>
          <a:bodyPr>
            <a:normAutofit/>
          </a:bodyPr>
          <a:lstStyle/>
          <a:p>
            <a:pPr marL="0" indent="0" algn="just">
              <a:spcBef>
                <a:spcPct val="0"/>
              </a:spcBef>
              <a:buNone/>
            </a:pPr>
            <a:r>
              <a:rPr lang="fa-IR" sz="3200" b="1" dirty="0">
                <a:latin typeface="+mj-lt"/>
                <a:ea typeface="+mj-ea"/>
                <a:cs typeface="+mj-cs"/>
              </a:rPr>
              <a:t>الف) در ساختمان:</a:t>
            </a:r>
            <a:endParaRPr lang="en-US" sz="3200" b="1" dirty="0">
              <a:latin typeface="+mj-lt"/>
              <a:ea typeface="+mj-ea"/>
              <a:cs typeface="+mj-cs"/>
            </a:endParaRPr>
          </a:p>
          <a:p>
            <a:pPr marL="0" indent="0" algn="just">
              <a:buNone/>
            </a:pPr>
            <a:endParaRPr lang="fa-IR" sz="2400" b="1" dirty="0" smtClean="0"/>
          </a:p>
          <a:p>
            <a:pPr marL="0" indent="0" algn="just">
              <a:buNone/>
            </a:pPr>
            <a:r>
              <a:rPr lang="ar-SA" sz="2400" dirty="0"/>
              <a:t>پانل را مي توان جهت ديوارهاي محيطي و جداكننده هاي داخلي ساختمانها به كار گرفت بيشترين كاربرد اين محصول در ساختمان هاي مرتفع مي باشد زيرا در طراحي و ساخت چنين ساختمانهايي كاهش منطقي وزن مصالح ( </a:t>
            </a:r>
            <a:r>
              <a:rPr lang="ar-SA" sz="2400" dirty="0" smtClean="0"/>
              <a:t>بار </a:t>
            </a:r>
            <a:r>
              <a:rPr lang="ar-SA" sz="2400" dirty="0"/>
              <a:t>مرده ) مد نظر است كه با استفاده از اين محصول دستيابي به اين مهم مقدور مي گردد زيرا وزن يك متر مربع ديوار اجري 221 سانتي متري با ملات ماسه سيمان و اندود طرفين بيش از 450 كيلوگرم مي باشد در اندودهاي ( از نوع سبك ) طرفين كمتر از 100 كيلوگرم وزن دارد و طبعا به كار گيري پانل كاهش بار مرده ساختمانهاي بلند مرتبه را به طرز چشم گيري موجب مي گردد با پانلها مي توان ساختمانهاي يك يا دو طبقه را بدون استفاده از اسكلت فلزي بنا كرد و به عنوان ديوارهاي باربر تقسيم كننده و همين طور سقف از آن بهره گرفت</a:t>
            </a:r>
            <a:r>
              <a:rPr lang="ar-SA" sz="2400" dirty="0" smtClean="0"/>
              <a:t>.</a:t>
            </a:r>
            <a:endParaRPr lang="en-US" sz="2400" dirty="0"/>
          </a:p>
        </p:txBody>
      </p:sp>
    </p:spTree>
    <p:extLst>
      <p:ext uri="{BB962C8B-B14F-4D97-AF65-F5344CB8AC3E}">
        <p14:creationId xmlns:p14="http://schemas.microsoft.com/office/powerpoint/2010/main" val="232230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4" name="Picture 3" descr="http://www.novinpanelshargh.com/files/upload/image/521cfbd0eaf54c1cb40c3d9ed5958b18_JAC1937.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469" y="231641"/>
            <a:ext cx="3985007" cy="3315790"/>
          </a:xfrm>
          <a:prstGeom prst="rect">
            <a:avLst/>
          </a:prstGeom>
          <a:noFill/>
          <a:ln>
            <a:noFill/>
          </a:ln>
        </p:spPr>
      </p:pic>
      <p:pic>
        <p:nvPicPr>
          <p:cNvPr id="3074" name="Picture 2" descr="C:\Users\a.user\Desktop\New folder (2)\L63432451001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2191" y="2963538"/>
            <a:ext cx="3997573" cy="37634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05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heel(1)">
                                      <p:cBhvr>
                                        <p:cTn id="10"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71116"/>
          </a:xfrm>
        </p:spPr>
        <p:txBody>
          <a:bodyPr>
            <a:normAutofit/>
          </a:bodyPr>
          <a:lstStyle/>
          <a:p>
            <a:pPr algn="r"/>
            <a:r>
              <a:rPr lang="fa-IR" sz="3200" dirty="0"/>
              <a:t>ب) در ویلا سازی</a:t>
            </a:r>
          </a:p>
        </p:txBody>
      </p:sp>
      <p:sp>
        <p:nvSpPr>
          <p:cNvPr id="3" name="Content Placeholder 2"/>
          <p:cNvSpPr>
            <a:spLocks noGrp="1"/>
          </p:cNvSpPr>
          <p:nvPr>
            <p:ph idx="1"/>
          </p:nvPr>
        </p:nvSpPr>
        <p:spPr>
          <a:xfrm>
            <a:off x="455613" y="1905919"/>
            <a:ext cx="8226425" cy="4054206"/>
          </a:xfrm>
        </p:spPr>
        <p:txBody>
          <a:bodyPr>
            <a:normAutofit/>
          </a:bodyPr>
          <a:lstStyle/>
          <a:p>
            <a:pPr marL="0" indent="0" algn="r">
              <a:buNone/>
            </a:pPr>
            <a:endParaRPr lang="en-US" sz="2400" b="1" dirty="0" smtClean="0"/>
          </a:p>
          <a:p>
            <a:pPr marL="0" indent="0" algn="r">
              <a:buNone/>
            </a:pPr>
            <a:r>
              <a:rPr lang="ar-SA" sz="2400" b="1" dirty="0" smtClean="0"/>
              <a:t>پانل </a:t>
            </a:r>
            <a:r>
              <a:rPr lang="ar-SA" sz="2400" b="1" dirty="0"/>
              <a:t>ها به جهت سبك بودن و حمل آسان آن در مناطق صعب العبور قطعه اي كاملا مفيد جهت ويلاسازي و انبوه سازي مي باشد. ايستايي و مقاومت بالاي سيستم موجب مي شود كه ساختمان هاي يك تا دو طبقه را بدون استفاده از اسكلت فلزي بنا كرد و اجراي سقف مسطح و شيبدار و </a:t>
            </a:r>
            <a:r>
              <a:rPr lang="ar-SA" sz="2400" b="1" dirty="0" smtClean="0"/>
              <a:t>گنبدي</a:t>
            </a:r>
            <a:r>
              <a:rPr lang="ar-SA" sz="2400" b="1" dirty="0"/>
              <a:t> </a:t>
            </a:r>
            <a:r>
              <a:rPr lang="ar-SA" sz="2400" b="1" dirty="0" smtClean="0"/>
              <a:t>از قابليتهاي </a:t>
            </a:r>
            <a:r>
              <a:rPr lang="ar-SA" sz="2400" b="1" dirty="0"/>
              <a:t>كم نظير اين قطعه مفيد ساختماني مي باشد. ديوار و سقف عايقدار ويلاهاي احداثي موجب صرفه جويي انرژي بوده و پايداري بنا در برابر زلزله فرايند ويژه سيستم است.</a:t>
            </a:r>
            <a:endParaRPr lang="en-US" sz="2400" dirty="0"/>
          </a:p>
          <a:p>
            <a:pPr marL="0" indent="0" algn="r">
              <a:buNone/>
            </a:pPr>
            <a:endParaRPr lang="fa-IR" sz="2400" dirty="0"/>
          </a:p>
        </p:txBody>
      </p:sp>
    </p:spTree>
    <p:extLst>
      <p:ext uri="{BB962C8B-B14F-4D97-AF65-F5344CB8AC3E}">
        <p14:creationId xmlns:p14="http://schemas.microsoft.com/office/powerpoint/2010/main" val="307652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4" name="Picture 3" descr="C:\Users\a.user\Desktop\vila01.jpg"/>
          <p:cNvPicPr/>
          <p:nvPr/>
        </p:nvPicPr>
        <p:blipFill>
          <a:blip r:embed="rId2">
            <a:extLst>
              <a:ext uri="{28A0092B-C50C-407E-A947-70E740481C1C}">
                <a14:useLocalDpi xmlns:a14="http://schemas.microsoft.com/office/drawing/2010/main" val="0"/>
              </a:ext>
            </a:extLst>
          </a:blip>
          <a:srcRect/>
          <a:stretch>
            <a:fillRect/>
          </a:stretch>
        </p:blipFill>
        <p:spPr bwMode="auto">
          <a:xfrm>
            <a:off x="179513" y="215747"/>
            <a:ext cx="8810252" cy="64825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7509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27897"/>
          </a:xfrm>
        </p:spPr>
        <p:txBody>
          <a:bodyPr>
            <a:normAutofit/>
          </a:bodyPr>
          <a:lstStyle/>
          <a:p>
            <a:pPr algn="r"/>
            <a:r>
              <a:rPr lang="fa-IR" sz="3200" dirty="0" smtClean="0"/>
              <a:t>پ) </a:t>
            </a:r>
            <a:r>
              <a:rPr lang="ar-SA" sz="3200" b="1" dirty="0"/>
              <a:t>در صنعت نفت و پتروشيمي </a:t>
            </a:r>
            <a:r>
              <a:rPr lang="ar-SA" sz="3200" b="1" dirty="0" smtClean="0"/>
              <a:t>و </a:t>
            </a:r>
            <a:r>
              <a:rPr lang="ar-SA" sz="3200" b="1" dirty="0"/>
              <a:t>آب و </a:t>
            </a:r>
            <a:r>
              <a:rPr lang="ar-SA" sz="3200" b="1" dirty="0" smtClean="0"/>
              <a:t>فاضلاب</a:t>
            </a:r>
            <a:endParaRPr lang="fa-IR" sz="3200" dirty="0"/>
          </a:p>
        </p:txBody>
      </p:sp>
      <p:sp>
        <p:nvSpPr>
          <p:cNvPr id="3" name="Content Placeholder 2"/>
          <p:cNvSpPr>
            <a:spLocks noGrp="1"/>
          </p:cNvSpPr>
          <p:nvPr>
            <p:ph idx="1"/>
          </p:nvPr>
        </p:nvSpPr>
        <p:spPr>
          <a:xfrm>
            <a:off x="455613" y="1233889"/>
            <a:ext cx="8226425" cy="4892275"/>
          </a:xfrm>
        </p:spPr>
        <p:txBody>
          <a:bodyPr>
            <a:normAutofit/>
          </a:bodyPr>
          <a:lstStyle/>
          <a:p>
            <a:pPr marL="0" indent="0" algn="just">
              <a:buNone/>
            </a:pPr>
            <a:r>
              <a:rPr lang="ar-SA" sz="2400" dirty="0"/>
              <a:t>ايجاد حفاظ بتني مسطح عايقدار بر روي جداره خارجي مخازن فلزي مواد نفتي و آمونياك همچنين منابع فلزي و يا بتني آب و فاضلاب نيز يكي ديگر از ويژگيهاي منحصر به فرد پانل مي باشد ساخت مخازن هوايي آب مصرفي شهرها و روستاها در نقاط گرمسير و يا سردسير كشور با پانلها موجب صرفه جويي در مصرف آب و انرژي خواهد بود.</a:t>
            </a:r>
            <a:endParaRPr lang="en-US" sz="2400" dirty="0"/>
          </a:p>
          <a:p>
            <a:pPr marL="0" indent="0" algn="just">
              <a:buNone/>
            </a:pPr>
            <a:endParaRPr lang="fa-IR" sz="2400" dirty="0"/>
          </a:p>
        </p:txBody>
      </p:sp>
      <p:pic>
        <p:nvPicPr>
          <p:cNvPr id="4" name="Picture 3" descr="http://www.novinpanelshargh.com/files/upload/image/Picture1.jpg"/>
          <p:cNvPicPr/>
          <p:nvPr/>
        </p:nvPicPr>
        <p:blipFill>
          <a:blip r:embed="rId2">
            <a:extLst>
              <a:ext uri="{28A0092B-C50C-407E-A947-70E740481C1C}">
                <a14:useLocalDpi xmlns:a14="http://schemas.microsoft.com/office/drawing/2010/main" val="0"/>
              </a:ext>
            </a:extLst>
          </a:blip>
          <a:srcRect/>
          <a:stretch>
            <a:fillRect/>
          </a:stretch>
        </p:blipFill>
        <p:spPr bwMode="auto">
          <a:xfrm>
            <a:off x="469536" y="3216925"/>
            <a:ext cx="6173635" cy="333811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4183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barn(inVertical)">
                                      <p:cBhvr>
                                        <p:cTn id="2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38914"/>
          </a:xfrm>
        </p:spPr>
        <p:txBody>
          <a:bodyPr>
            <a:normAutofit/>
          </a:bodyPr>
          <a:lstStyle/>
          <a:p>
            <a:pPr algn="r"/>
            <a:r>
              <a:rPr lang="fa-IR" sz="3200" dirty="0"/>
              <a:t>ت) در ساختمان های بلند</a:t>
            </a:r>
          </a:p>
        </p:txBody>
      </p:sp>
      <p:sp>
        <p:nvSpPr>
          <p:cNvPr id="3" name="Content Placeholder 2"/>
          <p:cNvSpPr>
            <a:spLocks noGrp="1"/>
          </p:cNvSpPr>
          <p:nvPr>
            <p:ph idx="1"/>
          </p:nvPr>
        </p:nvSpPr>
        <p:spPr>
          <a:xfrm>
            <a:off x="455613" y="1566887"/>
            <a:ext cx="8226425" cy="4770303"/>
          </a:xfrm>
        </p:spPr>
        <p:txBody>
          <a:bodyPr>
            <a:normAutofit/>
          </a:bodyPr>
          <a:lstStyle/>
          <a:p>
            <a:pPr marL="0" indent="0" algn="just">
              <a:buNone/>
            </a:pPr>
            <a:r>
              <a:rPr lang="ar-SA" sz="2400" dirty="0"/>
              <a:t>استفاده از پانل ها در ساختمان هاي بلند مرتبه به عنوان ديوارهاي محيطي و مياني به جهت سبك بودن نسبت به ساير مصالح و بار مرده ساختمان را به طور چشمگيري پايين آورده و در نتيجه فونداسيون و اسكلت با كاهش قابل توجهي رو به رو خواهد بود.سهولت بالا كشيدن قطعات در ارتفاع و دستيابي به فضاي مفيد بيشتر و حذف كنده كاري و تخريب تاسيساتي حذف گچ و خاك و عايق مناسب صوتي و حرارتي و برودتي، حذف نعل درگاه و سرعت در اجرا و در نهايت بازگشت سرمايه گذاري در كوتاهترين زمان از ديگر مزاياي استفاده از سيستم ساختماني پانل در بلند مرتبه سازي مي باشد كاهش مصرف انرژي و پايداري اطمينان بخش ساختمان در برابر زلزله را نبايد فراموش نمود.</a:t>
            </a:r>
            <a:endParaRPr lang="en-US" sz="2400" dirty="0"/>
          </a:p>
          <a:p>
            <a:pPr marL="0" indent="0" algn="just">
              <a:buNone/>
            </a:pPr>
            <a:endParaRPr lang="fa-IR" sz="2400" dirty="0"/>
          </a:p>
        </p:txBody>
      </p:sp>
    </p:spTree>
    <p:extLst>
      <p:ext uri="{BB962C8B-B14F-4D97-AF65-F5344CB8AC3E}">
        <p14:creationId xmlns:p14="http://schemas.microsoft.com/office/powerpoint/2010/main" val="4183450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1000"/>
                                        <p:tgtEl>
                                          <p:spTgt spid="3">
                                            <p:txEl>
                                              <p:pRg st="0" end="0"/>
                                            </p:txEl>
                                          </p:spTgt>
                                        </p:tgtEl>
                                      </p:cBhvr>
                                    </p:animEffect>
                                    <p:anim calcmode="lin" valueType="num">
                                      <p:cBhvr>
                                        <p:cTn id="16"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4" name="Picture 3" descr="http://www.novinpanelshargh.com/files/upload/image/c9df8205c5ff46eea1f56388ac3b3400_JAC1906.jpg"/>
          <p:cNvPicPr/>
          <p:nvPr/>
        </p:nvPicPr>
        <p:blipFill>
          <a:blip r:embed="rId2">
            <a:extLst>
              <a:ext uri="{28A0092B-C50C-407E-A947-70E740481C1C}">
                <a14:useLocalDpi xmlns:a14="http://schemas.microsoft.com/office/drawing/2010/main" val="0"/>
              </a:ext>
            </a:extLst>
          </a:blip>
          <a:srcRect/>
          <a:stretch>
            <a:fillRect/>
          </a:stretch>
        </p:blipFill>
        <p:spPr bwMode="auto">
          <a:xfrm>
            <a:off x="283742" y="165254"/>
            <a:ext cx="8695005" cy="647791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97267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16032"/>
          </a:xfrm>
        </p:spPr>
        <p:txBody>
          <a:bodyPr>
            <a:normAutofit/>
          </a:bodyPr>
          <a:lstStyle/>
          <a:p>
            <a:pPr algn="r"/>
            <a:r>
              <a:rPr lang="fa-IR" sz="3200" dirty="0"/>
              <a:t>ث) در عایق های حرارتی و رطوبتی</a:t>
            </a:r>
          </a:p>
        </p:txBody>
      </p:sp>
      <p:sp>
        <p:nvSpPr>
          <p:cNvPr id="3" name="Content Placeholder 2"/>
          <p:cNvSpPr>
            <a:spLocks noGrp="1"/>
          </p:cNvSpPr>
          <p:nvPr>
            <p:ph idx="1"/>
          </p:nvPr>
        </p:nvSpPr>
        <p:spPr>
          <a:xfrm>
            <a:off x="455613" y="1255924"/>
            <a:ext cx="8226425" cy="5343180"/>
          </a:xfrm>
        </p:spPr>
        <p:txBody>
          <a:bodyPr>
            <a:normAutofit/>
          </a:bodyPr>
          <a:lstStyle/>
          <a:p>
            <a:pPr marL="0" indent="0" algn="just">
              <a:buNone/>
            </a:pPr>
            <a:r>
              <a:rPr lang="ar-SA" sz="2400" dirty="0"/>
              <a:t>يكي ديگر از مشكلات اساسي كه در اكثر سازه ها به چشم مي خورد مشكل نم و رطوبت مي باشد كه در بعضي مواقع خسارات جبران ناپذيري را به</a:t>
            </a:r>
            <a:r>
              <a:rPr lang="en-US" sz="2400" dirty="0"/>
              <a:t> </a:t>
            </a:r>
            <a:r>
              <a:rPr lang="ar-SA" sz="2400" dirty="0"/>
              <a:t>سازه ها و ساختمان وارد مي نمايد و يكي از راهكارهاي مقابله با آن عايقكاري رطوبتي مي باشد</a:t>
            </a:r>
            <a:r>
              <a:rPr lang="fa-IR" sz="2400" dirty="0"/>
              <a:t>.</a:t>
            </a:r>
            <a:r>
              <a:rPr lang="ar-SA" sz="2400" dirty="0"/>
              <a:t>در ايران با توجه به اقليم و آب و هوا و نيز وجود منابع عظيم نفتي متداولترين عايق رطوبتي قير و گوني مي باشد كه با پيشرفت تكنولوژي اين روش جاي خود را به عايقهاي پيش ساخته داده است. اما با پيشرفت علوم و نيز گراني مواد نفتي و قير در بعضي موارد عايقهاي پيش ساخته نيز مقرون به صرفه نبوده و مهندسان را به آن داشت تا از مواد شيميايي جهت عايق بندي سازه استفاده كنند كه هم از نظر اقتصادي و هم از نظر كيفيت و كارايي بتواند با ساير عايقها رقابت كند. بعد از تحقيقات متعدد مهندسان موفق شدند كه با استفاده از رزينهاي اكريلاتي و استايرني كه با آب حل مي شود، عايق رطوبتي جديدي بسازند كه صورت يك لايه </a:t>
            </a:r>
            <a:r>
              <a:rPr lang="en-US" sz="2400" dirty="0"/>
              <a:t>1mm</a:t>
            </a:r>
            <a:r>
              <a:rPr lang="ar-SA" sz="2400" dirty="0"/>
              <a:t> روي سطوح مورد نياز اجرا مي شود و انعطاف پذيرنيز مي باشد.</a:t>
            </a:r>
            <a:endParaRPr lang="en-US" sz="2400" dirty="0"/>
          </a:p>
          <a:p>
            <a:pPr marL="0" indent="0" algn="just">
              <a:buNone/>
            </a:pPr>
            <a:endParaRPr lang="fa-IR" sz="2400" dirty="0"/>
          </a:p>
        </p:txBody>
      </p:sp>
    </p:spTree>
    <p:extLst>
      <p:ext uri="{BB962C8B-B14F-4D97-AF65-F5344CB8AC3E}">
        <p14:creationId xmlns:p14="http://schemas.microsoft.com/office/powerpoint/2010/main" val="959256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1026" name="Picture 2" descr="C:\Users\a.user\Desktop\New folder (2)\L63479153054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26" y="2802721"/>
            <a:ext cx="4105926" cy="3818417"/>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1027" name="Picture 3" descr="C:\Users\a.user\Desktop\New folder (2)\adverimg-702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7269" y="243672"/>
            <a:ext cx="4303903" cy="3722401"/>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012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par>
                                <p:cTn id="8" presetID="21" presetClass="entr" presetSubtype="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wheel(1)">
                                      <p:cBhvr>
                                        <p:cTn id="10"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82981"/>
          </a:xfrm>
        </p:spPr>
        <p:txBody>
          <a:bodyPr>
            <a:normAutofit/>
          </a:bodyPr>
          <a:lstStyle/>
          <a:p>
            <a:pPr algn="r"/>
            <a:r>
              <a:rPr lang="fa-IR" sz="3200" dirty="0"/>
              <a:t>ج) در سیلو، سوله و سازه های بلند</a:t>
            </a:r>
          </a:p>
        </p:txBody>
      </p:sp>
      <p:sp>
        <p:nvSpPr>
          <p:cNvPr id="3" name="Content Placeholder 2"/>
          <p:cNvSpPr>
            <a:spLocks noGrp="1"/>
          </p:cNvSpPr>
          <p:nvPr>
            <p:ph idx="1"/>
          </p:nvPr>
        </p:nvSpPr>
        <p:spPr>
          <a:xfrm>
            <a:off x="455613" y="1189822"/>
            <a:ext cx="8226425" cy="5277079"/>
          </a:xfrm>
        </p:spPr>
        <p:txBody>
          <a:bodyPr>
            <a:normAutofit fontScale="92500" lnSpcReduction="10000"/>
          </a:bodyPr>
          <a:lstStyle/>
          <a:p>
            <a:pPr marL="0" indent="0">
              <a:buNone/>
            </a:pPr>
            <a:r>
              <a:rPr lang="ar-SA" sz="2400" b="1" dirty="0"/>
              <a:t>1-سرعت اجراي بالا</a:t>
            </a:r>
            <a:endParaRPr lang="en-US" sz="2400" b="1" dirty="0"/>
          </a:p>
          <a:p>
            <a:pPr marL="0" indent="0">
              <a:buNone/>
            </a:pPr>
            <a:r>
              <a:rPr lang="ar-SA" sz="2400" b="1" dirty="0"/>
              <a:t>2- وزن كم ديوار (</a:t>
            </a:r>
            <a:r>
              <a:rPr lang="en-US" sz="2400" b="1" dirty="0"/>
              <a:t> ( 200kg/m^2</a:t>
            </a:r>
            <a:r>
              <a:rPr lang="ar-SA" sz="2400" b="1" dirty="0"/>
              <a:t>و تاثير ان در كاهش وزن اسكلت و كاهش مقاطع شناژ و فونداسيون  .</a:t>
            </a:r>
            <a:endParaRPr lang="en-US" sz="2400" b="1" dirty="0"/>
          </a:p>
          <a:p>
            <a:pPr marL="0" indent="0">
              <a:buNone/>
            </a:pPr>
            <a:r>
              <a:rPr lang="ar-SA" sz="2400" b="1" dirty="0"/>
              <a:t>3- كاهش ضخامت ديوار از</a:t>
            </a:r>
            <a:r>
              <a:rPr lang="en-US" sz="2400" b="1" dirty="0"/>
              <a:t>45cm</a:t>
            </a:r>
            <a:r>
              <a:rPr lang="ar-SA" sz="2400" b="1" dirty="0"/>
              <a:t> (اندود سيمان + </a:t>
            </a:r>
            <a:r>
              <a:rPr lang="en-US" sz="2400" b="1" dirty="0"/>
              <a:t>35cm</a:t>
            </a:r>
            <a:r>
              <a:rPr lang="ar-SA" sz="2400" b="1" dirty="0"/>
              <a:t> ديوار )به </a:t>
            </a:r>
            <a:r>
              <a:rPr lang="en-US" sz="2400" b="1" dirty="0"/>
              <a:t>15cm</a:t>
            </a:r>
            <a:r>
              <a:rPr lang="ar-SA" sz="2400" b="1" dirty="0"/>
              <a:t> .</a:t>
            </a:r>
            <a:endParaRPr lang="en-US" sz="2400" b="1" dirty="0"/>
          </a:p>
          <a:p>
            <a:pPr marL="0" indent="0">
              <a:buNone/>
            </a:pPr>
            <a:r>
              <a:rPr lang="ar-SA" sz="2400" b="1" dirty="0"/>
              <a:t>4 </a:t>
            </a:r>
            <a:r>
              <a:rPr lang="en-US" sz="2400" b="1" dirty="0"/>
              <a:t>–</a:t>
            </a:r>
            <a:r>
              <a:rPr lang="ar-SA" sz="2400" b="1" dirty="0"/>
              <a:t> خاصيت جذب انرژي و نيرويي ارتعاش و ضربه ماشين آلات و جرثقيل هاي مورد استفاده در سالن .</a:t>
            </a:r>
            <a:endParaRPr lang="en-US" sz="2400" b="1" dirty="0"/>
          </a:p>
          <a:p>
            <a:pPr marL="0" indent="0">
              <a:buNone/>
            </a:pPr>
            <a:r>
              <a:rPr lang="ar-SA" sz="2400" b="1" dirty="0"/>
              <a:t>5- ضريب هدايت حرارتي پائين و تاثير آن بر كاهش پرت حرارتي .</a:t>
            </a:r>
            <a:endParaRPr lang="en-US" sz="2400" b="1" dirty="0"/>
          </a:p>
          <a:p>
            <a:pPr marL="0" indent="0">
              <a:buNone/>
            </a:pPr>
            <a:r>
              <a:rPr lang="ar-SA" sz="2400" b="1" dirty="0"/>
              <a:t>6- شاخص كاهش موارد بالا نسبت به ديوارهاي مشابه و كم نمودن آلودگي صوتي و جلوگيري از انتقال صوتي دستگاهها.</a:t>
            </a:r>
            <a:endParaRPr lang="en-US" sz="2400" b="1" dirty="0"/>
          </a:p>
          <a:p>
            <a:pPr marL="0" indent="0">
              <a:buNone/>
            </a:pPr>
            <a:r>
              <a:rPr lang="ar-SA" sz="2400" b="1" dirty="0"/>
              <a:t>7- قابليت اجرايي پانل براي ديوارهاي بلند تا ارتفاع </a:t>
            </a:r>
            <a:r>
              <a:rPr lang="en-US" sz="2400" b="1" dirty="0"/>
              <a:t>9 </a:t>
            </a:r>
            <a:r>
              <a:rPr lang="ar-SA" sz="2400" b="1" dirty="0"/>
              <a:t> متر و دهانه </a:t>
            </a:r>
            <a:r>
              <a:rPr lang="en-US" sz="2400" b="1" dirty="0"/>
              <a:t>6</a:t>
            </a:r>
            <a:r>
              <a:rPr lang="ar-SA" sz="2400" b="1" dirty="0"/>
              <a:t> متر بي نياز مهاربندي جانبي و آهنكشي اضافي (ساپورت).</a:t>
            </a:r>
            <a:endParaRPr lang="en-US" sz="2400" b="1" dirty="0"/>
          </a:p>
          <a:p>
            <a:pPr marL="0" indent="0">
              <a:buNone/>
            </a:pPr>
            <a:r>
              <a:rPr lang="ar-SA" sz="2400" b="1" dirty="0"/>
              <a:t>8-كمك به سازه ساختمان در جهت تحمل نيروي جانبي.</a:t>
            </a:r>
            <a:endParaRPr lang="en-US" sz="2400" b="1" dirty="0"/>
          </a:p>
          <a:p>
            <a:pPr marL="0" indent="0">
              <a:buNone/>
            </a:pPr>
            <a:r>
              <a:rPr lang="ar-SA" sz="2400" b="1" dirty="0"/>
              <a:t>9-پايداري سيستم پوما در برابر طوفان و زلزله هاي مخرب.</a:t>
            </a:r>
            <a:endParaRPr lang="en-US" sz="2400" b="1" dirty="0"/>
          </a:p>
          <a:p>
            <a:pPr marL="0" indent="0">
              <a:buNone/>
            </a:pPr>
            <a:r>
              <a:rPr lang="ar-SA" sz="2400" b="1" dirty="0"/>
              <a:t>10-امكان اجراي سقف كاذب سالنها با سيستم پانل در نتيجه باكس (</a:t>
            </a:r>
            <a:r>
              <a:rPr lang="en-US" sz="2400" b="1" dirty="0"/>
              <a:t>box</a:t>
            </a:r>
            <a:r>
              <a:rPr lang="ar-SA" sz="2400" b="1" dirty="0"/>
              <a:t>) شدن سالن به ويژه در كارخانه هايتوليد مواد غذايي وبهداشتي و پزشكي .</a:t>
            </a:r>
            <a:endParaRPr lang="en-US" sz="2400" b="1" dirty="0"/>
          </a:p>
          <a:p>
            <a:pPr marL="0" indent="0" algn="r">
              <a:buNone/>
            </a:pPr>
            <a:endParaRPr lang="fa-IR" dirty="0"/>
          </a:p>
        </p:txBody>
      </p:sp>
    </p:spTree>
    <p:extLst>
      <p:ext uri="{BB962C8B-B14F-4D97-AF65-F5344CB8AC3E}">
        <p14:creationId xmlns:p14="http://schemas.microsoft.com/office/powerpoint/2010/main" val="3971920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60948"/>
          </a:xfrm>
          <a:noFill/>
        </p:spPr>
        <p:txBody>
          <a:bodyPr>
            <a:normAutofit/>
          </a:bodyPr>
          <a:lstStyle/>
          <a:p>
            <a:pPr algn="ctr"/>
            <a:r>
              <a:rPr lang="fa-IR" sz="3200" dirty="0"/>
              <a:t>استایرن چیست؟</a:t>
            </a:r>
          </a:p>
        </p:txBody>
      </p:sp>
      <p:sp>
        <p:nvSpPr>
          <p:cNvPr id="3" name="Content Placeholder 2"/>
          <p:cNvSpPr>
            <a:spLocks noGrp="1"/>
          </p:cNvSpPr>
          <p:nvPr>
            <p:ph idx="1"/>
          </p:nvPr>
        </p:nvSpPr>
        <p:spPr>
          <a:xfrm>
            <a:off x="455613" y="1289237"/>
            <a:ext cx="8226425" cy="4815156"/>
          </a:xfrm>
        </p:spPr>
        <p:txBody>
          <a:bodyPr/>
          <a:lstStyle/>
          <a:p>
            <a:pPr marL="0" indent="0" algn="just">
              <a:buNone/>
            </a:pPr>
            <a:r>
              <a:rPr lang="fa-IR" sz="2400" dirty="0"/>
              <a:t>منومراستایرن مایعی است بی رنگ و بابویی همانند مواد </a:t>
            </a:r>
            <a:r>
              <a:rPr lang="fa-IR" sz="2400" dirty="0">
                <a:hlinkClick r:id="rId2" action="ppaction://hlinkfile" tooltip="آروماتیک"/>
              </a:rPr>
              <a:t>آروماتیک</a:t>
            </a:r>
            <a:r>
              <a:rPr lang="fa-IR" sz="2400" dirty="0"/>
              <a:t>. نقطه جوش آن ۱۴۶ درجه سلیسیوس و وزن ویژه آن ۹/۰ گرم بر سانتی مترمکعب است.</a:t>
            </a:r>
          </a:p>
          <a:p>
            <a:pPr marL="0" indent="0" algn="just">
              <a:buNone/>
            </a:pPr>
            <a:r>
              <a:rPr lang="fa-IR" sz="2400" dirty="0"/>
              <a:t>بیشتر در فرآوری پلاستیک‌های </a:t>
            </a:r>
            <a:r>
              <a:rPr lang="fa-IR" sz="2400" dirty="0">
                <a:hlinkClick r:id="rId3" tooltip="پلی استایرن (صفحه وجود ندارد)"/>
              </a:rPr>
              <a:t>پلی استایرن</a:t>
            </a:r>
            <a:r>
              <a:rPr lang="fa-IR" sz="2400" dirty="0"/>
              <a:t> به کار می‌رود. روش بزرگ فرآوری استایرن از راه واسطه </a:t>
            </a:r>
            <a:r>
              <a:rPr lang="fa-IR" sz="2400" dirty="0">
                <a:hlinkClick r:id="rId4" action="ppaction://hlinkfile" tooltip="اتیل بنزن"/>
              </a:rPr>
              <a:t>اتیل بنزن</a:t>
            </a:r>
            <a:r>
              <a:rPr lang="fa-IR" sz="2400" dirty="0"/>
              <a:t> است. نخست </a:t>
            </a:r>
            <a:r>
              <a:rPr lang="fa-IR" sz="2400" dirty="0">
                <a:hlinkClick r:id="rId5" action="ppaction://hlinkfile" tooltip="بنزن"/>
              </a:rPr>
              <a:t>بنزن</a:t>
            </a:r>
            <a:r>
              <a:rPr lang="fa-IR" sz="2400" dirty="0"/>
              <a:t> با </a:t>
            </a:r>
            <a:r>
              <a:rPr lang="fa-IR" sz="2400" dirty="0">
                <a:hlinkClick r:id="rId6" action="ppaction://hlinkfile" tooltip="اتیلن"/>
              </a:rPr>
              <a:t>اتیلن</a:t>
            </a:r>
            <a:r>
              <a:rPr lang="fa-IR" sz="2400" dirty="0"/>
              <a:t>، آلکیل‌دار می‌شود. سپس بر روی </a:t>
            </a:r>
            <a:r>
              <a:rPr lang="fa-IR" sz="2400" dirty="0">
                <a:hlinkClick r:id="rId7" action="ppaction://hlinkfile" tooltip="کاتالیزگر"/>
              </a:rPr>
              <a:t>کاتالیزگر</a:t>
            </a:r>
            <a:r>
              <a:rPr lang="fa-IR" sz="2400" dirty="0"/>
              <a:t> </a:t>
            </a:r>
            <a:r>
              <a:rPr lang="fa-IR" sz="2400" dirty="0">
                <a:hlinkClick r:id="rId8" tooltip="کلرید آلومینیم (صفحه وجود ندارد)"/>
              </a:rPr>
              <a:t>کلرید آلومینیم</a:t>
            </a:r>
            <a:r>
              <a:rPr lang="fa-IR" sz="2400" dirty="0"/>
              <a:t>، </a:t>
            </a:r>
            <a:r>
              <a:rPr lang="fa-IR" sz="2400" dirty="0">
                <a:hlinkClick r:id="rId9" action="ppaction://hlinkfile" tooltip="اسید فسفریک"/>
              </a:rPr>
              <a:t>اسید فسفریک</a:t>
            </a:r>
            <a:r>
              <a:rPr lang="fa-IR" sz="2400" dirty="0"/>
              <a:t> جامد یا </a:t>
            </a:r>
            <a:r>
              <a:rPr lang="fa-IR" sz="2400" dirty="0">
                <a:hlinkClick r:id="rId10" action="ppaction://hlinkfile" tooltip="سیلیس"/>
              </a:rPr>
              <a:t>سیلیس</a:t>
            </a:r>
            <a:r>
              <a:rPr lang="fa-IR" sz="2400" dirty="0"/>
              <a:t> – </a:t>
            </a:r>
            <a:r>
              <a:rPr lang="fa-IR" sz="2400" dirty="0">
                <a:hlinkClick r:id="rId11" action="ppaction://hlinkfile" tooltip="آلومین"/>
              </a:rPr>
              <a:t>آلومین</a:t>
            </a:r>
            <a:r>
              <a:rPr lang="fa-IR" sz="2400" dirty="0"/>
              <a:t> به استایرن، هیدروژن زدایی می‌شود.</a:t>
            </a:r>
          </a:p>
          <a:p>
            <a:pPr marL="0" indent="0" algn="just">
              <a:buNone/>
            </a:pPr>
            <a:endParaRPr lang="fa-IR" dirty="0"/>
          </a:p>
        </p:txBody>
      </p:sp>
      <p:pic>
        <p:nvPicPr>
          <p:cNvPr id="92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4283" y="3795407"/>
            <a:ext cx="2209800" cy="195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951497" y="4033532"/>
            <a:ext cx="1832604" cy="159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128922" y="4263000"/>
            <a:ext cx="2291509" cy="855514"/>
          </a:xfrm>
          <a:prstGeom prst="rect">
            <a:avLst/>
          </a:prstGeom>
          <a:solidFill>
            <a:srgbClr val="C0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1" anchor="t" anchorCtr="0" compatLnSpc="1">
            <a:prstTxWarp prst="textNoShape">
              <a:avLst/>
            </a:prstTxWarp>
          </a:bodyPr>
          <a:lstStyle/>
          <a:p>
            <a:pPr algn="ctr"/>
            <a:endParaRPr lang="en-US" dirty="0" smtClean="0">
              <a:solidFill>
                <a:srgbClr val="FFFFFF"/>
              </a:solidFill>
              <a:latin typeface="Arno Pro SmText" pitchFamily="18" charset="0"/>
            </a:endParaRPr>
          </a:p>
          <a:p>
            <a:pPr algn="ctr"/>
            <a:r>
              <a:rPr lang="en-US" dirty="0" smtClean="0">
                <a:solidFill>
                  <a:srgbClr val="FFFFFF"/>
                </a:solidFill>
                <a:latin typeface="Arno Pro SmText" pitchFamily="18" charset="0"/>
              </a:rPr>
              <a:t>C</a:t>
            </a:r>
            <a:r>
              <a:rPr lang="en-US" baseline="-25000" dirty="0" smtClean="0">
                <a:solidFill>
                  <a:srgbClr val="FFFFFF"/>
                </a:solidFill>
                <a:latin typeface="Arno Pro SmText" pitchFamily="18" charset="0"/>
              </a:rPr>
              <a:t>6</a:t>
            </a:r>
            <a:r>
              <a:rPr lang="en-US" dirty="0" smtClean="0">
                <a:solidFill>
                  <a:srgbClr val="FFFFFF"/>
                </a:solidFill>
                <a:latin typeface="Arno Pro SmText" pitchFamily="18" charset="0"/>
              </a:rPr>
              <a:t>H</a:t>
            </a:r>
            <a:r>
              <a:rPr lang="en-US" baseline="-25000" dirty="0" smtClean="0">
                <a:solidFill>
                  <a:srgbClr val="FFFFFF"/>
                </a:solidFill>
                <a:latin typeface="Arno Pro SmText" pitchFamily="18" charset="0"/>
              </a:rPr>
              <a:t>5</a:t>
            </a:r>
            <a:r>
              <a:rPr lang="en-US" dirty="0" smtClean="0">
                <a:solidFill>
                  <a:srgbClr val="FFFFFF"/>
                </a:solidFill>
                <a:latin typeface="Arno Pro SmText" pitchFamily="18" charset="0"/>
              </a:rPr>
              <a:t>CH </a:t>
            </a:r>
            <a:r>
              <a:rPr lang="en-US" dirty="0">
                <a:solidFill>
                  <a:srgbClr val="FFFFFF"/>
                </a:solidFill>
                <a:latin typeface="Arno Pro SmText" pitchFamily="18" charset="0"/>
              </a:rPr>
              <a:t>= CH</a:t>
            </a:r>
            <a:r>
              <a:rPr lang="en-US" baseline="-25000" dirty="0">
                <a:solidFill>
                  <a:srgbClr val="FFFFFF"/>
                </a:solidFill>
                <a:latin typeface="Arno Pro SmText" pitchFamily="18" charset="0"/>
              </a:rPr>
              <a:t>2</a:t>
            </a:r>
            <a:endParaRPr lang="en-US" dirty="0">
              <a:solidFill>
                <a:srgbClr val="FFFFFF"/>
              </a:solidFill>
              <a:latin typeface="Arno Pro SmText" pitchFamily="18" charset="0"/>
            </a:endParaRPr>
          </a:p>
          <a:p>
            <a:endParaRPr lang="fa-IR" dirty="0" smtClean="0">
              <a:solidFill>
                <a:srgbClr val="FFFFFF"/>
              </a:solidFill>
            </a:endParaRPr>
          </a:p>
        </p:txBody>
      </p:sp>
      <p:pic>
        <p:nvPicPr>
          <p:cNvPr id="9221" name="Picture 5" descr="C:\Users\a.user\Desktop\New folder (2)\180px-Styrene-from-xtal-2001-3D-balls.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106369" y="4033532"/>
            <a:ext cx="1714500" cy="1314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74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9218"/>
                                        </p:tgtEl>
                                        <p:attrNameLst>
                                          <p:attrName>style.visibility</p:attrName>
                                        </p:attrNameLst>
                                      </p:cBhvr>
                                      <p:to>
                                        <p:strVal val="visible"/>
                                      </p:to>
                                    </p:set>
                                    <p:animEffect transition="in" filter="wheel(1)">
                                      <p:cBhvr>
                                        <p:cTn id="27" dur="2000"/>
                                        <p:tgtEl>
                                          <p:spTgt spid="92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9221"/>
                                        </p:tgtEl>
                                        <p:attrNameLst>
                                          <p:attrName>style.visibility</p:attrName>
                                        </p:attrNameLst>
                                      </p:cBhvr>
                                      <p:to>
                                        <p:strVal val="visible"/>
                                      </p:to>
                                    </p:set>
                                    <p:animEffect transition="in" filter="wheel(1)">
                                      <p:cBhvr>
                                        <p:cTn id="32" dur="2000"/>
                                        <p:tgtEl>
                                          <p:spTgt spid="922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9219"/>
                                        </p:tgtEl>
                                        <p:attrNameLst>
                                          <p:attrName>style.visibility</p:attrName>
                                        </p:attrNameLst>
                                      </p:cBhvr>
                                      <p:to>
                                        <p:strVal val="visible"/>
                                      </p:to>
                                    </p:set>
                                    <p:animEffect transition="in" filter="wheel(1)">
                                      <p:cBhvr>
                                        <p:cTn id="37" dur="2000"/>
                                        <p:tgtEl>
                                          <p:spTgt spid="9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2051" name="Picture 3" descr="C:\Users\a.user\Desktop\New folder (2)\vdglz69om5ip9hrr1gd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066" y="1432193"/>
            <a:ext cx="4449578" cy="418287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2" name="Picture 4" descr="C:\Users\a.user\Desktop\New folder (2)\131950865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387" y="90421"/>
            <a:ext cx="4253461" cy="31815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6" descr="http://www.novinpanelshargh.com/files/upload/image/sule.jpg"/>
          <p:cNvPicPr/>
          <p:nvPr/>
        </p:nvPicPr>
        <p:blipFill>
          <a:blip r:embed="rId4">
            <a:extLst>
              <a:ext uri="{28A0092B-C50C-407E-A947-70E740481C1C}">
                <a14:useLocalDpi xmlns:a14="http://schemas.microsoft.com/office/drawing/2010/main" val="0"/>
              </a:ext>
            </a:extLst>
          </a:blip>
          <a:srcRect/>
          <a:stretch>
            <a:fillRect/>
          </a:stretch>
        </p:blipFill>
        <p:spPr bwMode="auto">
          <a:xfrm>
            <a:off x="4791387" y="3428998"/>
            <a:ext cx="4253461" cy="32657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121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ircle(in)">
                                      <p:cBhvr>
                                        <p:cTn id="7" dur="2000"/>
                                        <p:tgtEl>
                                          <p:spTgt spid="2051"/>
                                        </p:tgtEl>
                                      </p:cBhvr>
                                    </p:animEffect>
                                  </p:childTnLst>
                                </p:cTn>
                              </p:par>
                              <p:par>
                                <p:cTn id="8" presetID="6" presetClass="entr" presetSubtype="16"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circle(in)">
                                      <p:cBhvr>
                                        <p:cTn id="10" dur="2000"/>
                                        <p:tgtEl>
                                          <p:spTgt spid="2052"/>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6425" cy="771964"/>
          </a:xfrm>
        </p:spPr>
        <p:txBody>
          <a:bodyPr>
            <a:normAutofit/>
          </a:bodyPr>
          <a:lstStyle/>
          <a:p>
            <a:pPr algn="ctr"/>
            <a:r>
              <a:rPr lang="fa-IR" sz="3200" dirty="0"/>
              <a:t>یک آزمایش جالب</a:t>
            </a:r>
          </a:p>
        </p:txBody>
      </p:sp>
      <p:sp>
        <p:nvSpPr>
          <p:cNvPr id="3" name="Content Placeholder 2"/>
          <p:cNvSpPr>
            <a:spLocks noGrp="1"/>
          </p:cNvSpPr>
          <p:nvPr>
            <p:ph idx="1"/>
          </p:nvPr>
        </p:nvSpPr>
        <p:spPr>
          <a:xfrm>
            <a:off x="220176" y="1052736"/>
            <a:ext cx="8672304" cy="5544616"/>
          </a:xfrm>
        </p:spPr>
        <p:txBody>
          <a:bodyPr>
            <a:normAutofit fontScale="85000" lnSpcReduction="20000"/>
          </a:bodyPr>
          <a:lstStyle/>
          <a:p>
            <a:pPr marL="0" indent="0" algn="r">
              <a:buNone/>
            </a:pPr>
            <a:r>
              <a:rPr lang="fa-IR" sz="3300" dirty="0" smtClean="0">
                <a:cs typeface="+mj-cs"/>
              </a:rPr>
              <a:t>الف)اندازه گیری شدت صدای تولیدی از یک ساعت زنگ دار بدون یونولیت:</a:t>
            </a:r>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fa-IR" dirty="0" smtClean="0"/>
          </a:p>
          <a:p>
            <a:pPr marL="0" indent="0" algn="r">
              <a:buNone/>
            </a:pPr>
            <a:endParaRPr lang="fa-IR" dirty="0"/>
          </a:p>
          <a:p>
            <a:pPr marL="0" indent="0" algn="r">
              <a:buNone/>
            </a:pPr>
            <a:endParaRPr lang="en-US" dirty="0"/>
          </a:p>
          <a:p>
            <a:pPr marL="0" indent="0" algn="r">
              <a:buNone/>
            </a:pPr>
            <a:endParaRPr lang="en-US" dirty="0" smtClean="0"/>
          </a:p>
          <a:p>
            <a:pPr marL="0" indent="0" algn="r">
              <a:buNone/>
            </a:pPr>
            <a:endParaRPr lang="en-US" dirty="0"/>
          </a:p>
          <a:p>
            <a:pPr marL="0" indent="0" algn="r">
              <a:buNone/>
            </a:pPr>
            <a:endParaRPr lang="fa-IR" dirty="0" smtClean="0"/>
          </a:p>
          <a:p>
            <a:pPr marL="0" indent="0" algn="ctr">
              <a:buNone/>
            </a:pPr>
            <a:r>
              <a:rPr lang="en-US" sz="6000" dirty="0" smtClean="0">
                <a:latin typeface="Adobe Arabic" pitchFamily="18" charset="-78"/>
                <a:cs typeface="Adobe Arabic" pitchFamily="18" charset="-78"/>
              </a:rPr>
              <a:t>I</a:t>
            </a:r>
            <a:r>
              <a:rPr lang="en-US" dirty="0" smtClean="0">
                <a:latin typeface="Adobe Arabic" pitchFamily="18" charset="-78"/>
                <a:cs typeface="Adobe Arabic" pitchFamily="18" charset="-78"/>
              </a:rPr>
              <a:t>1</a:t>
            </a:r>
            <a:r>
              <a:rPr lang="en-US" sz="3600" dirty="0" smtClean="0">
                <a:latin typeface="Adobe Arabic" pitchFamily="18" charset="-78"/>
                <a:cs typeface="Adobe Arabic" pitchFamily="18" charset="-78"/>
              </a:rPr>
              <a:t>max</a:t>
            </a:r>
            <a:r>
              <a:rPr lang="en-US" dirty="0" smtClean="0"/>
              <a:t> = -46 dB </a:t>
            </a:r>
            <a:endParaRPr lang="fa-IR" sz="2400" b="1" dirty="0"/>
          </a:p>
          <a:p>
            <a:pPr marL="0" indent="0" algn="ctr">
              <a:buNone/>
            </a:pPr>
            <a:r>
              <a:rPr lang="fa-IR" sz="2800" dirty="0" smtClean="0"/>
              <a:t>نتیجه:       حداکثر صدای تولیدی                        </a:t>
            </a:r>
            <a:endParaRPr lang="en-US" sz="2800" dirty="0" smtClean="0"/>
          </a:p>
          <a:p>
            <a:pPr marL="0" indent="0" algn="r">
              <a:buNone/>
            </a:pPr>
            <a:endParaRPr lang="fa-I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176" y="1916832"/>
            <a:ext cx="3668778" cy="264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descr="C:\Users\a.user\Desktop\Untitled-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3932" y="1916832"/>
            <a:ext cx="3810898" cy="264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408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4098"/>
                                        </p:tgtEl>
                                        <p:attrNameLst>
                                          <p:attrName>style.visibility</p:attrName>
                                        </p:attrNameLst>
                                      </p:cBhvr>
                                      <p:to>
                                        <p:strVal val="visible"/>
                                      </p:to>
                                    </p:set>
                                    <p:anim calcmode="lin" valueType="num">
                                      <p:cBhvr>
                                        <p:cTn id="21" dur="1000" fill="hold"/>
                                        <p:tgtEl>
                                          <p:spTgt spid="4098"/>
                                        </p:tgtEl>
                                        <p:attrNameLst>
                                          <p:attrName>ppt_w</p:attrName>
                                        </p:attrNameLst>
                                      </p:cBhvr>
                                      <p:tavLst>
                                        <p:tav tm="0">
                                          <p:val>
                                            <p:fltVal val="0"/>
                                          </p:val>
                                        </p:tav>
                                        <p:tav tm="100000">
                                          <p:val>
                                            <p:strVal val="#ppt_w"/>
                                          </p:val>
                                        </p:tav>
                                      </p:tavLst>
                                    </p:anim>
                                    <p:anim calcmode="lin" valueType="num">
                                      <p:cBhvr>
                                        <p:cTn id="22" dur="1000" fill="hold"/>
                                        <p:tgtEl>
                                          <p:spTgt spid="4098"/>
                                        </p:tgtEl>
                                        <p:attrNameLst>
                                          <p:attrName>ppt_h</p:attrName>
                                        </p:attrNameLst>
                                      </p:cBhvr>
                                      <p:tavLst>
                                        <p:tav tm="0">
                                          <p:val>
                                            <p:fltVal val="0"/>
                                          </p:val>
                                        </p:tav>
                                        <p:tav tm="100000">
                                          <p:val>
                                            <p:strVal val="#ppt_h"/>
                                          </p:val>
                                        </p:tav>
                                      </p:tavLst>
                                    </p:anim>
                                    <p:anim calcmode="lin" valueType="num">
                                      <p:cBhvr>
                                        <p:cTn id="23" dur="1000" fill="hold"/>
                                        <p:tgtEl>
                                          <p:spTgt spid="4098"/>
                                        </p:tgtEl>
                                        <p:attrNameLst>
                                          <p:attrName>style.rotation</p:attrName>
                                        </p:attrNameLst>
                                      </p:cBhvr>
                                      <p:tavLst>
                                        <p:tav tm="0">
                                          <p:val>
                                            <p:fltVal val="90"/>
                                          </p:val>
                                        </p:tav>
                                        <p:tav tm="100000">
                                          <p:val>
                                            <p:fltVal val="0"/>
                                          </p:val>
                                        </p:tav>
                                      </p:tavLst>
                                    </p:anim>
                                    <p:animEffect transition="in" filter="fade">
                                      <p:cBhvr>
                                        <p:cTn id="24" dur="1000"/>
                                        <p:tgtEl>
                                          <p:spTgt spid="4098"/>
                                        </p:tgtEl>
                                      </p:cBhvr>
                                    </p:animEffect>
                                  </p:childTnLst>
                                </p:cTn>
                              </p:par>
                              <p:par>
                                <p:cTn id="25" presetID="31" presetClass="entr" presetSubtype="0" fill="hold" nodeType="with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p:cTn id="27" dur="1000" fill="hold"/>
                                        <p:tgtEl>
                                          <p:spTgt spid="4100"/>
                                        </p:tgtEl>
                                        <p:attrNameLst>
                                          <p:attrName>ppt_w</p:attrName>
                                        </p:attrNameLst>
                                      </p:cBhvr>
                                      <p:tavLst>
                                        <p:tav tm="0">
                                          <p:val>
                                            <p:fltVal val="0"/>
                                          </p:val>
                                        </p:tav>
                                        <p:tav tm="100000">
                                          <p:val>
                                            <p:strVal val="#ppt_w"/>
                                          </p:val>
                                        </p:tav>
                                      </p:tavLst>
                                    </p:anim>
                                    <p:anim calcmode="lin" valueType="num">
                                      <p:cBhvr>
                                        <p:cTn id="28" dur="1000" fill="hold"/>
                                        <p:tgtEl>
                                          <p:spTgt spid="4100"/>
                                        </p:tgtEl>
                                        <p:attrNameLst>
                                          <p:attrName>ppt_h</p:attrName>
                                        </p:attrNameLst>
                                      </p:cBhvr>
                                      <p:tavLst>
                                        <p:tav tm="0">
                                          <p:val>
                                            <p:fltVal val="0"/>
                                          </p:val>
                                        </p:tav>
                                        <p:tav tm="100000">
                                          <p:val>
                                            <p:strVal val="#ppt_h"/>
                                          </p:val>
                                        </p:tav>
                                      </p:tavLst>
                                    </p:anim>
                                    <p:anim calcmode="lin" valueType="num">
                                      <p:cBhvr>
                                        <p:cTn id="29" dur="1000" fill="hold"/>
                                        <p:tgtEl>
                                          <p:spTgt spid="4100"/>
                                        </p:tgtEl>
                                        <p:attrNameLst>
                                          <p:attrName>style.rotation</p:attrName>
                                        </p:attrNameLst>
                                      </p:cBhvr>
                                      <p:tavLst>
                                        <p:tav tm="0">
                                          <p:val>
                                            <p:fltVal val="90"/>
                                          </p:val>
                                        </p:tav>
                                        <p:tav tm="100000">
                                          <p:val>
                                            <p:fltVal val="0"/>
                                          </p:val>
                                        </p:tav>
                                      </p:tavLst>
                                    </p:anim>
                                    <p:animEffect transition="in" filter="fade">
                                      <p:cBhvr>
                                        <p:cTn id="30" dur="1000"/>
                                        <p:tgtEl>
                                          <p:spTgt spid="4100"/>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p:cTn id="35" dur="10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10" end="10"/>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10" end="10"/>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p:cTn id="43" dur="10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11" end="11"/>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11" end="11"/>
                                            </p:txEl>
                                          </p:spTgt>
                                        </p:tgtEl>
                                        <p:attrNameLst>
                                          <p:attrName>style.rotation</p:attrName>
                                        </p:attrNameLst>
                                      </p:cBhvr>
                                      <p:tavLst>
                                        <p:tav tm="0">
                                          <p:val>
                                            <p:fltVal val="90"/>
                                          </p:val>
                                        </p:tav>
                                        <p:tav tm="100000">
                                          <p:val>
                                            <p:fltVal val="0"/>
                                          </p:val>
                                        </p:tav>
                                      </p:tavLst>
                                    </p:anim>
                                    <p:animEffect transition="in" filter="fade">
                                      <p:cBhvr>
                                        <p:cTn id="46"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963" y="764704"/>
            <a:ext cx="8226425" cy="871116"/>
          </a:xfrm>
        </p:spPr>
        <p:txBody>
          <a:bodyPr>
            <a:noAutofit/>
          </a:bodyPr>
          <a:lstStyle/>
          <a:p>
            <a:pPr algn="ctr"/>
            <a:r>
              <a:rPr lang="fa-IR" sz="2800" dirty="0"/>
              <a:t>ب)اندازه گیری شدت صدای تولیدی همان ساعت با عایق یونولیت</a:t>
            </a:r>
          </a:p>
        </p:txBody>
      </p:sp>
      <p:sp>
        <p:nvSpPr>
          <p:cNvPr id="3" name="Content Placeholder 2"/>
          <p:cNvSpPr>
            <a:spLocks noGrp="1"/>
          </p:cNvSpPr>
          <p:nvPr>
            <p:ph idx="1"/>
          </p:nvPr>
        </p:nvSpPr>
        <p:spPr>
          <a:xfrm>
            <a:off x="457200" y="1425938"/>
            <a:ext cx="8157990" cy="5243422"/>
          </a:xfrm>
        </p:spPr>
        <p:txBody>
          <a:bodyPr>
            <a:normAutofit/>
          </a:bodyPr>
          <a:lstStyle/>
          <a:p>
            <a:pPr marL="0" indent="0">
              <a:buNone/>
            </a:pPr>
            <a:endParaRPr lang="fa-IR" dirty="0" smtClean="0"/>
          </a:p>
          <a:p>
            <a:pPr marL="0" indent="0">
              <a:buNone/>
            </a:pPr>
            <a:endParaRPr lang="fa-IR" dirty="0"/>
          </a:p>
          <a:p>
            <a:pPr marL="0" indent="0">
              <a:buNone/>
            </a:pPr>
            <a:endParaRPr lang="fa-IR" dirty="0" smtClean="0"/>
          </a:p>
          <a:p>
            <a:pPr marL="0" indent="0">
              <a:buNone/>
            </a:pPr>
            <a:endParaRPr lang="fa-IR" dirty="0"/>
          </a:p>
          <a:p>
            <a:pPr marL="0" indent="0">
              <a:buNone/>
            </a:pPr>
            <a:endParaRPr lang="fa-IR" dirty="0" smtClean="0"/>
          </a:p>
          <a:p>
            <a:pPr marL="0" indent="0">
              <a:buNone/>
            </a:pPr>
            <a:endParaRPr lang="fa-IR" dirty="0" smtClean="0"/>
          </a:p>
          <a:p>
            <a:pPr marL="0" indent="0">
              <a:buNone/>
            </a:pPr>
            <a:endParaRPr lang="fa-IR" dirty="0"/>
          </a:p>
          <a:p>
            <a:pPr marL="0" indent="0" algn="ctr">
              <a:buNone/>
            </a:pPr>
            <a:r>
              <a:rPr lang="fa-IR" sz="4400" dirty="0" smtClean="0">
                <a:latin typeface="Adobe Arabic" pitchFamily="18" charset="-78"/>
                <a:cs typeface="Adobe Arabic" pitchFamily="18" charset="-78"/>
              </a:rPr>
              <a:t>     </a:t>
            </a:r>
            <a:r>
              <a:rPr lang="en-US" sz="4400" dirty="0" smtClean="0">
                <a:latin typeface="Adobe Arabic" pitchFamily="18" charset="-78"/>
                <a:cs typeface="Adobe Arabic" pitchFamily="18" charset="-78"/>
              </a:rPr>
              <a:t>I</a:t>
            </a:r>
            <a:r>
              <a:rPr lang="en-US" dirty="0" smtClean="0">
                <a:latin typeface="Adobe Arabic" pitchFamily="18" charset="-78"/>
                <a:cs typeface="Adobe Arabic" pitchFamily="18" charset="-78"/>
              </a:rPr>
              <a:t>2max</a:t>
            </a:r>
            <a:r>
              <a:rPr lang="en-US" dirty="0" smtClean="0"/>
              <a:t> = -72 dB	   </a:t>
            </a:r>
            <a:endParaRPr lang="en-US" sz="2400" dirty="0"/>
          </a:p>
          <a:p>
            <a:pPr marL="0" indent="0" algn="ctr">
              <a:buNone/>
            </a:pPr>
            <a:r>
              <a:rPr lang="en-US" dirty="0" smtClean="0"/>
              <a:t>  </a:t>
            </a:r>
            <a:r>
              <a:rPr lang="fa-IR" sz="2400" dirty="0"/>
              <a:t>نتیجه</a:t>
            </a:r>
            <a:r>
              <a:rPr lang="fa-IR" dirty="0" smtClean="0"/>
              <a:t>:      </a:t>
            </a:r>
            <a:r>
              <a:rPr lang="fa-IR" sz="2400" dirty="0"/>
              <a:t>حداکثر</a:t>
            </a:r>
            <a:r>
              <a:rPr lang="fa-IR" dirty="0" smtClean="0"/>
              <a:t> </a:t>
            </a:r>
            <a:r>
              <a:rPr lang="fa-IR" sz="2400" dirty="0"/>
              <a:t>صدای</a:t>
            </a:r>
            <a:r>
              <a:rPr lang="fa-IR" dirty="0" smtClean="0"/>
              <a:t> </a:t>
            </a:r>
            <a:r>
              <a:rPr lang="fa-IR" sz="2400" dirty="0"/>
              <a:t>تولیدی             </a:t>
            </a:r>
          </a:p>
        </p:txBody>
      </p:sp>
      <p:pic>
        <p:nvPicPr>
          <p:cNvPr id="5124" name="Picture 4" descr="C:\Users\a.user\Desktop\Untitled-2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685" y="1871474"/>
            <a:ext cx="3779092" cy="26493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125" name="Picture 5" descr="C:\Users\a.user\Desktop\cc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9455" y="1988840"/>
            <a:ext cx="3745735" cy="24146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51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anim calcmode="lin" valueType="num">
                                      <p:cBhvr>
                                        <p:cTn id="13" dur="1000" fill="hold"/>
                                        <p:tgtEl>
                                          <p:spTgt spid="5125"/>
                                        </p:tgtEl>
                                        <p:attrNameLst>
                                          <p:attrName>ppt_w</p:attrName>
                                        </p:attrNameLst>
                                      </p:cBhvr>
                                      <p:tavLst>
                                        <p:tav tm="0">
                                          <p:val>
                                            <p:fltVal val="0"/>
                                          </p:val>
                                        </p:tav>
                                        <p:tav tm="100000">
                                          <p:val>
                                            <p:strVal val="#ppt_w"/>
                                          </p:val>
                                        </p:tav>
                                      </p:tavLst>
                                    </p:anim>
                                    <p:anim calcmode="lin" valueType="num">
                                      <p:cBhvr>
                                        <p:cTn id="14" dur="1000" fill="hold"/>
                                        <p:tgtEl>
                                          <p:spTgt spid="5125"/>
                                        </p:tgtEl>
                                        <p:attrNameLst>
                                          <p:attrName>ppt_h</p:attrName>
                                        </p:attrNameLst>
                                      </p:cBhvr>
                                      <p:tavLst>
                                        <p:tav tm="0">
                                          <p:val>
                                            <p:fltVal val="0"/>
                                          </p:val>
                                        </p:tav>
                                        <p:tav tm="100000">
                                          <p:val>
                                            <p:strVal val="#ppt_h"/>
                                          </p:val>
                                        </p:tav>
                                      </p:tavLst>
                                    </p:anim>
                                    <p:anim calcmode="lin" valueType="num">
                                      <p:cBhvr>
                                        <p:cTn id="15" dur="1000" fill="hold"/>
                                        <p:tgtEl>
                                          <p:spTgt spid="5125"/>
                                        </p:tgtEl>
                                        <p:attrNameLst>
                                          <p:attrName>style.rotation</p:attrName>
                                        </p:attrNameLst>
                                      </p:cBhvr>
                                      <p:tavLst>
                                        <p:tav tm="0">
                                          <p:val>
                                            <p:fltVal val="90"/>
                                          </p:val>
                                        </p:tav>
                                        <p:tav tm="100000">
                                          <p:val>
                                            <p:fltVal val="0"/>
                                          </p:val>
                                        </p:tav>
                                      </p:tavLst>
                                    </p:anim>
                                    <p:animEffect transition="in" filter="fade">
                                      <p:cBhvr>
                                        <p:cTn id="16" dur="1000"/>
                                        <p:tgtEl>
                                          <p:spTgt spid="5125"/>
                                        </p:tgtEl>
                                      </p:cBhvr>
                                    </p:animEffect>
                                  </p:childTnLst>
                                </p:cTn>
                              </p:par>
                              <p:par>
                                <p:cTn id="17" presetID="31" presetClass="entr" presetSubtype="0" fill="hold" nodeType="withEffect">
                                  <p:stCondLst>
                                    <p:cond delay="0"/>
                                  </p:stCondLst>
                                  <p:childTnLst>
                                    <p:set>
                                      <p:cBhvr>
                                        <p:cTn id="18" dur="1" fill="hold">
                                          <p:stCondLst>
                                            <p:cond delay="0"/>
                                          </p:stCondLst>
                                        </p:cTn>
                                        <p:tgtEl>
                                          <p:spTgt spid="5124"/>
                                        </p:tgtEl>
                                        <p:attrNameLst>
                                          <p:attrName>style.visibility</p:attrName>
                                        </p:attrNameLst>
                                      </p:cBhvr>
                                      <p:to>
                                        <p:strVal val="visible"/>
                                      </p:to>
                                    </p:set>
                                    <p:anim calcmode="lin" valueType="num">
                                      <p:cBhvr>
                                        <p:cTn id="19" dur="1000" fill="hold"/>
                                        <p:tgtEl>
                                          <p:spTgt spid="5124"/>
                                        </p:tgtEl>
                                        <p:attrNameLst>
                                          <p:attrName>ppt_w</p:attrName>
                                        </p:attrNameLst>
                                      </p:cBhvr>
                                      <p:tavLst>
                                        <p:tav tm="0">
                                          <p:val>
                                            <p:fltVal val="0"/>
                                          </p:val>
                                        </p:tav>
                                        <p:tav tm="100000">
                                          <p:val>
                                            <p:strVal val="#ppt_w"/>
                                          </p:val>
                                        </p:tav>
                                      </p:tavLst>
                                    </p:anim>
                                    <p:anim calcmode="lin" valueType="num">
                                      <p:cBhvr>
                                        <p:cTn id="20" dur="1000" fill="hold"/>
                                        <p:tgtEl>
                                          <p:spTgt spid="5124"/>
                                        </p:tgtEl>
                                        <p:attrNameLst>
                                          <p:attrName>ppt_h</p:attrName>
                                        </p:attrNameLst>
                                      </p:cBhvr>
                                      <p:tavLst>
                                        <p:tav tm="0">
                                          <p:val>
                                            <p:fltVal val="0"/>
                                          </p:val>
                                        </p:tav>
                                        <p:tav tm="100000">
                                          <p:val>
                                            <p:strVal val="#ppt_h"/>
                                          </p:val>
                                        </p:tav>
                                      </p:tavLst>
                                    </p:anim>
                                    <p:anim calcmode="lin" valueType="num">
                                      <p:cBhvr>
                                        <p:cTn id="21" dur="1000" fill="hold"/>
                                        <p:tgtEl>
                                          <p:spTgt spid="5124"/>
                                        </p:tgtEl>
                                        <p:attrNameLst>
                                          <p:attrName>style.rotation</p:attrName>
                                        </p:attrNameLst>
                                      </p:cBhvr>
                                      <p:tavLst>
                                        <p:tav tm="0">
                                          <p:val>
                                            <p:fltVal val="90"/>
                                          </p:val>
                                        </p:tav>
                                        <p:tav tm="100000">
                                          <p:val>
                                            <p:fltVal val="0"/>
                                          </p:val>
                                        </p:tav>
                                      </p:tavLst>
                                    </p:anim>
                                    <p:animEffect transition="in" filter="fade">
                                      <p:cBhvr>
                                        <p:cTn id="22" dur="1000"/>
                                        <p:tgtEl>
                                          <p:spTgt spid="512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p:cTn id="27"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60099"/>
          </a:xfrm>
        </p:spPr>
        <p:txBody>
          <a:bodyPr>
            <a:normAutofit/>
          </a:bodyPr>
          <a:lstStyle/>
          <a:p>
            <a:pPr algn="ctr"/>
            <a:r>
              <a:rPr lang="fa-IR" sz="3200" dirty="0"/>
              <a:t>نتیجه گیری</a:t>
            </a:r>
          </a:p>
        </p:txBody>
      </p:sp>
      <p:sp>
        <p:nvSpPr>
          <p:cNvPr id="3" name="Content Placeholder 2"/>
          <p:cNvSpPr>
            <a:spLocks noGrp="1"/>
          </p:cNvSpPr>
          <p:nvPr>
            <p:ph idx="1"/>
          </p:nvPr>
        </p:nvSpPr>
        <p:spPr>
          <a:xfrm>
            <a:off x="455613" y="1266940"/>
            <a:ext cx="8226425" cy="4513374"/>
          </a:xfrm>
        </p:spPr>
        <p:txBody>
          <a:bodyPr>
            <a:normAutofit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endParaRPr lang="fa-IR" dirty="0" smtClean="0"/>
          </a:p>
          <a:p>
            <a:pPr marL="0" indent="0" algn="r">
              <a:buNone/>
            </a:pPr>
            <a:r>
              <a:rPr lang="fa-IR" sz="2400" dirty="0"/>
              <a:t>این به خاطر عایق صوت بودن پلی استایرن </a:t>
            </a:r>
            <a:r>
              <a:rPr lang="fa-IR" sz="2400" dirty="0" smtClean="0"/>
              <a:t>است.</a:t>
            </a:r>
            <a:endParaRPr lang="fa-IR" sz="2400" dirty="0"/>
          </a:p>
          <a:p>
            <a:pPr marL="0" indent="0" algn="r">
              <a:buNone/>
            </a:pPr>
            <a:r>
              <a:rPr lang="fa-IR" sz="2400" dirty="0"/>
              <a:t>پس نتیجه میگیریم که پلی استایرن عایق بسیار خوبی برای سروصداست.</a:t>
            </a:r>
            <a:endParaRPr lang="en-US" sz="2400" dirty="0"/>
          </a:p>
        </p:txBody>
      </p:sp>
      <p:pic>
        <p:nvPicPr>
          <p:cNvPr id="6146" name="Picture 2" descr="C:\Users\a.user\Desktop\Untitled-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046" y="1443207"/>
            <a:ext cx="7820735" cy="2145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08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500" fill="hold"/>
                                        <p:tgtEl>
                                          <p:spTgt spid="6146"/>
                                        </p:tgtEl>
                                        <p:attrNameLst>
                                          <p:attrName>ppt_w</p:attrName>
                                        </p:attrNameLst>
                                      </p:cBhvr>
                                      <p:tavLst>
                                        <p:tav tm="0">
                                          <p:val>
                                            <p:fltVal val="0"/>
                                          </p:val>
                                        </p:tav>
                                        <p:tav tm="100000">
                                          <p:val>
                                            <p:strVal val="#ppt_w"/>
                                          </p:val>
                                        </p:tav>
                                      </p:tavLst>
                                    </p:anim>
                                    <p:anim calcmode="lin" valueType="num">
                                      <p:cBhvr>
                                        <p:cTn id="16" dur="500" fill="hold"/>
                                        <p:tgtEl>
                                          <p:spTgt spid="6146"/>
                                        </p:tgtEl>
                                        <p:attrNameLst>
                                          <p:attrName>ppt_h</p:attrName>
                                        </p:attrNameLst>
                                      </p:cBhvr>
                                      <p:tavLst>
                                        <p:tav tm="0">
                                          <p:val>
                                            <p:fltVal val="0"/>
                                          </p:val>
                                        </p:tav>
                                        <p:tav tm="100000">
                                          <p:val>
                                            <p:strVal val="#ppt_h"/>
                                          </p:val>
                                        </p:tav>
                                      </p:tavLst>
                                    </p:anim>
                                    <p:animEffect transition="in" filter="fade">
                                      <p:cBhvr>
                                        <p:cTn id="17" dur="500"/>
                                        <p:tgtEl>
                                          <p:spTgt spid="614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barn(inVertical)">
                                      <p:cBhvr>
                                        <p:cTn id="22" dur="500"/>
                                        <p:tgtEl>
                                          <p:spTgt spid="3">
                                            <p:txEl>
                                              <p:pRg st="7" end="7"/>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barn(inVertical)">
                                      <p:cBhvr>
                                        <p:cTn id="25"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824819"/>
          </a:xfrm>
        </p:spPr>
        <p:txBody>
          <a:bodyPr>
            <a:normAutofit/>
          </a:bodyPr>
          <a:lstStyle/>
          <a:p>
            <a:pPr algn="ctr"/>
            <a:r>
              <a:rPr lang="en-US" sz="3200" dirty="0"/>
              <a:t>The benefits of Polystyrene</a:t>
            </a:r>
          </a:p>
        </p:txBody>
      </p:sp>
      <p:sp>
        <p:nvSpPr>
          <p:cNvPr id="3" name="Content Placeholder 2"/>
          <p:cNvSpPr>
            <a:spLocks noGrp="1"/>
          </p:cNvSpPr>
          <p:nvPr>
            <p:ph idx="1"/>
          </p:nvPr>
        </p:nvSpPr>
        <p:spPr>
          <a:xfrm>
            <a:off x="455613" y="1251858"/>
            <a:ext cx="8226425" cy="5214256"/>
          </a:xfrm>
        </p:spPr>
        <p:txBody>
          <a:bodyPr>
            <a:normAutofit lnSpcReduction="10000"/>
          </a:bodyPr>
          <a:lstStyle/>
          <a:p>
            <a:pPr marL="0" indent="0" algn="l" rtl="0">
              <a:buNone/>
            </a:pPr>
            <a:endParaRPr lang="en-US" dirty="0" smtClean="0"/>
          </a:p>
          <a:p>
            <a:pPr marL="0" indent="0" algn="l" rtl="0">
              <a:buNone/>
            </a:pPr>
            <a:r>
              <a:rPr lang="en-US" dirty="0" smtClean="0"/>
              <a:t>1</a:t>
            </a:r>
            <a:r>
              <a:rPr lang="en-US" dirty="0"/>
              <a:t>. 50 Years of Safety </a:t>
            </a:r>
          </a:p>
          <a:p>
            <a:pPr marL="0" indent="0" algn="l" rtl="0">
              <a:buNone/>
            </a:pPr>
            <a:endParaRPr lang="en-US" dirty="0" smtClean="0"/>
          </a:p>
          <a:p>
            <a:pPr marL="0" indent="0" algn="l" rtl="0">
              <a:buNone/>
            </a:pPr>
            <a:r>
              <a:rPr lang="en-US" dirty="0" smtClean="0"/>
              <a:t>2</a:t>
            </a:r>
            <a:r>
              <a:rPr lang="en-US" dirty="0"/>
              <a:t>. Sanitary </a:t>
            </a:r>
          </a:p>
          <a:p>
            <a:pPr marL="0" indent="0" algn="l" rtl="0">
              <a:buNone/>
            </a:pPr>
            <a:endParaRPr lang="en-US" dirty="0" smtClean="0"/>
          </a:p>
          <a:p>
            <a:pPr marL="0" indent="0" algn="l" rtl="0">
              <a:buNone/>
            </a:pPr>
            <a:r>
              <a:rPr lang="en-US" dirty="0" smtClean="0"/>
              <a:t>3</a:t>
            </a:r>
            <a:r>
              <a:rPr lang="en-US" dirty="0"/>
              <a:t>. Economical </a:t>
            </a:r>
          </a:p>
          <a:p>
            <a:pPr marL="0" indent="0" algn="l" rtl="0">
              <a:buNone/>
            </a:pPr>
            <a:endParaRPr lang="en-US" dirty="0" smtClean="0"/>
          </a:p>
          <a:p>
            <a:pPr marL="0" indent="0" algn="l" rtl="0">
              <a:buNone/>
            </a:pPr>
            <a:r>
              <a:rPr lang="en-US" dirty="0" smtClean="0"/>
              <a:t>4</a:t>
            </a:r>
            <a:r>
              <a:rPr lang="en-US" dirty="0"/>
              <a:t>. Multiple environmental benefits </a:t>
            </a:r>
          </a:p>
          <a:p>
            <a:pPr marL="0" indent="0" algn="l" rtl="0">
              <a:buNone/>
            </a:pPr>
            <a:endParaRPr lang="en-US" dirty="0" smtClean="0"/>
          </a:p>
          <a:p>
            <a:pPr marL="0" indent="0" algn="l" rtl="0">
              <a:buNone/>
            </a:pPr>
            <a:r>
              <a:rPr lang="en-US" dirty="0" smtClean="0"/>
              <a:t>5</a:t>
            </a:r>
            <a:r>
              <a:rPr lang="en-US" dirty="0"/>
              <a:t>. Everyday convenience </a:t>
            </a:r>
          </a:p>
          <a:p>
            <a:pPr marL="0" indent="0" algn="l" rtl="0">
              <a:buNone/>
            </a:pPr>
            <a:endParaRPr lang="fa-IR" dirty="0"/>
          </a:p>
        </p:txBody>
      </p:sp>
    </p:spTree>
    <p:extLst>
      <p:ext uri="{BB962C8B-B14F-4D97-AF65-F5344CB8AC3E}">
        <p14:creationId xmlns:p14="http://schemas.microsoft.com/office/powerpoint/2010/main" val="85310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Scale>
                                      <p:cBhvr>
                                        <p:cTn id="25" dur="1000" decel="50000" fill="hold">
                                          <p:stCondLst>
                                            <p:cond delay="0"/>
                                          </p:stCondLst>
                                        </p:cTn>
                                        <p:tgtEl>
                                          <p:spTgt spid="3">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3">
                                            <p:txEl>
                                              <p:pRg st="1" end="1"/>
                                            </p:txEl>
                                          </p:spTgt>
                                        </p:tgtEl>
                                        <p:attrNameLst>
                                          <p:attrName>ppt_x</p:attrName>
                                          <p:attrName>ppt_y</p:attrName>
                                        </p:attrNameLst>
                                      </p:cBhvr>
                                    </p:animMotion>
                                    <p:animEffect transition="in" filter="fade">
                                      <p:cBhvr>
                                        <p:cTn id="27" dur="10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2" presetClass="entr" presetSubtype="0" fill="hold"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Scale>
                                      <p:cBhvr>
                                        <p:cTn id="32" dur="1000" decel="50000" fill="hold">
                                          <p:stCondLst>
                                            <p:cond delay="0"/>
                                          </p:stCondLst>
                                        </p:cTn>
                                        <p:tgtEl>
                                          <p:spTgt spid="3">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3" dur="1000" decel="50000" fill="hold">
                                          <p:stCondLst>
                                            <p:cond delay="0"/>
                                          </p:stCondLst>
                                        </p:cTn>
                                        <p:tgtEl>
                                          <p:spTgt spid="3">
                                            <p:txEl>
                                              <p:pRg st="3" end="3"/>
                                            </p:txEl>
                                          </p:spTgt>
                                        </p:tgtEl>
                                        <p:attrNameLst>
                                          <p:attrName>ppt_x</p:attrName>
                                          <p:attrName>ppt_y</p:attrName>
                                        </p:attrNameLst>
                                      </p:cBhvr>
                                    </p:animMotion>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2" presetClass="entr" presetSubtype="0"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Scale>
                                      <p:cBhvr>
                                        <p:cTn id="39" dur="1000" decel="50000" fill="hold">
                                          <p:stCondLst>
                                            <p:cond delay="0"/>
                                          </p:stCondLst>
                                        </p:cTn>
                                        <p:tgtEl>
                                          <p:spTgt spid="3">
                                            <p:txEl>
                                              <p:pRg st="5" end="5"/>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3">
                                            <p:txEl>
                                              <p:pRg st="5" end="5"/>
                                            </p:txEl>
                                          </p:spTgt>
                                        </p:tgtEl>
                                        <p:attrNameLst>
                                          <p:attrName>ppt_x</p:attrName>
                                          <p:attrName>ppt_y</p:attrName>
                                        </p:attrNameLst>
                                      </p:cBhvr>
                                    </p:animMotion>
                                    <p:animEffect transition="in" filter="fade">
                                      <p:cBhvr>
                                        <p:cTn id="41" dur="1000"/>
                                        <p:tgtEl>
                                          <p:spTgt spid="3">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2" presetClass="entr" presetSubtype="0" fill="hold" nodeType="clickEffect">
                                  <p:stCondLst>
                                    <p:cond delay="0"/>
                                  </p:stCondLst>
                                  <p:childTnLst>
                                    <p:set>
                                      <p:cBhvr>
                                        <p:cTn id="45" dur="1" fill="hold">
                                          <p:stCondLst>
                                            <p:cond delay="0"/>
                                          </p:stCondLst>
                                        </p:cTn>
                                        <p:tgtEl>
                                          <p:spTgt spid="3">
                                            <p:txEl>
                                              <p:pRg st="7" end="7"/>
                                            </p:txEl>
                                          </p:spTgt>
                                        </p:tgtEl>
                                        <p:attrNameLst>
                                          <p:attrName>style.visibility</p:attrName>
                                        </p:attrNameLst>
                                      </p:cBhvr>
                                      <p:to>
                                        <p:strVal val="visible"/>
                                      </p:to>
                                    </p:set>
                                    <p:animScale>
                                      <p:cBhvr>
                                        <p:cTn id="46" dur="1000" decel="50000" fill="hold">
                                          <p:stCondLst>
                                            <p:cond delay="0"/>
                                          </p:stCondLst>
                                        </p:cTn>
                                        <p:tgtEl>
                                          <p:spTgt spid="3">
                                            <p:txEl>
                                              <p:pRg st="7" end="7"/>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7" dur="1000" decel="50000" fill="hold">
                                          <p:stCondLst>
                                            <p:cond delay="0"/>
                                          </p:stCondLst>
                                        </p:cTn>
                                        <p:tgtEl>
                                          <p:spTgt spid="3">
                                            <p:txEl>
                                              <p:pRg st="7" end="7"/>
                                            </p:txEl>
                                          </p:spTgt>
                                        </p:tgtEl>
                                        <p:attrNameLst>
                                          <p:attrName>ppt_x</p:attrName>
                                          <p:attrName>ppt_y</p:attrName>
                                        </p:attrNameLst>
                                      </p:cBhvr>
                                    </p:animMotion>
                                    <p:animEffect transition="in" filter="fade">
                                      <p:cBhvr>
                                        <p:cTn id="48" dur="1000"/>
                                        <p:tgtEl>
                                          <p:spTgt spid="3">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2" presetClass="entr" presetSubtype="0"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Scale>
                                      <p:cBhvr>
                                        <p:cTn id="53" dur="1000" decel="50000" fill="hold">
                                          <p:stCondLst>
                                            <p:cond delay="0"/>
                                          </p:stCondLst>
                                        </p:cTn>
                                        <p:tgtEl>
                                          <p:spTgt spid="3">
                                            <p:txEl>
                                              <p:pRg st="9" end="9"/>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1000" decel="50000" fill="hold">
                                          <p:stCondLst>
                                            <p:cond delay="0"/>
                                          </p:stCondLst>
                                        </p:cTn>
                                        <p:tgtEl>
                                          <p:spTgt spid="3">
                                            <p:txEl>
                                              <p:pRg st="9" end="9"/>
                                            </p:txEl>
                                          </p:spTgt>
                                        </p:tgtEl>
                                        <p:attrNameLst>
                                          <p:attrName>ppt_x</p:attrName>
                                          <p:attrName>ppt_y</p:attrName>
                                        </p:attrNameLst>
                                      </p:cBhvr>
                                    </p:animMotion>
                                    <p:animEffect transition="in" filter="fade">
                                      <p:cBhvr>
                                        <p:cTn id="55"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19256" cy="1156990"/>
          </a:xfrm>
        </p:spPr>
        <p:txBody>
          <a:bodyPr>
            <a:normAutofit/>
          </a:bodyPr>
          <a:lstStyle/>
          <a:p>
            <a:pPr algn="ctr"/>
            <a:r>
              <a:rPr lang="fa-IR" sz="3200" dirty="0" smtClean="0"/>
              <a:t>معایب</a:t>
            </a:r>
            <a:endParaRPr lang="fa-IR" sz="3200" dirty="0"/>
          </a:p>
        </p:txBody>
      </p:sp>
      <p:sp>
        <p:nvSpPr>
          <p:cNvPr id="3" name="Content Placeholder 2"/>
          <p:cNvSpPr>
            <a:spLocks noGrp="1"/>
          </p:cNvSpPr>
          <p:nvPr>
            <p:ph idx="1"/>
          </p:nvPr>
        </p:nvSpPr>
        <p:spPr>
          <a:xfrm>
            <a:off x="455613" y="2126255"/>
            <a:ext cx="8226425" cy="3999908"/>
          </a:xfrm>
        </p:spPr>
        <p:txBody>
          <a:bodyPr>
            <a:normAutofit/>
          </a:bodyPr>
          <a:lstStyle/>
          <a:p>
            <a:pPr marL="0" indent="0" algn="just">
              <a:buNone/>
            </a:pPr>
            <a:r>
              <a:rPr lang="fa-IR" sz="2400" dirty="0"/>
              <a:t>اسفنج پلي استايرن داراي نقاط ضعفي نيز مي باشد ،از جمله مي توان شكست مكانيكي ترد ،ضعف آن در برابرحلال ها ،برخي چسب ها و رنگ ها ،ضعف در برابر سوخت ها ،دوام پايين در برابر شرايط محيطي خارجي و مهم تر از همه رفتار خطرناك ان دربرابر اتش را نام برد . لذا استفاده از اين محصول بايد تحت ضوابط و ويژگي هاي فني مناسب صورت بگیرد.</a:t>
            </a:r>
          </a:p>
        </p:txBody>
      </p:sp>
    </p:spTree>
    <p:extLst>
      <p:ext uri="{BB962C8B-B14F-4D97-AF65-F5344CB8AC3E}">
        <p14:creationId xmlns:p14="http://schemas.microsoft.com/office/powerpoint/2010/main" val="375427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p:cTn id="1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038" y="810306"/>
            <a:ext cx="3628873" cy="2428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810306"/>
            <a:ext cx="3520420" cy="2400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0072" y="3789040"/>
            <a:ext cx="3520420" cy="2916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040" y="3789040"/>
            <a:ext cx="3628872" cy="29165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849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027"/>
                                        </p:tgtEl>
                                        <p:attrNameLst>
                                          <p:attrName>r</p:attrName>
                                        </p:attrNameLst>
                                      </p:cBhvr>
                                    </p:animRot>
                                    <p:animRot by="-240000">
                                      <p:cBhvr>
                                        <p:cTn id="13" dur="200" fill="hold">
                                          <p:stCondLst>
                                            <p:cond delay="200"/>
                                          </p:stCondLst>
                                        </p:cTn>
                                        <p:tgtEl>
                                          <p:spTgt spid="1027"/>
                                        </p:tgtEl>
                                        <p:attrNameLst>
                                          <p:attrName>r</p:attrName>
                                        </p:attrNameLst>
                                      </p:cBhvr>
                                    </p:animRot>
                                    <p:animRot by="240000">
                                      <p:cBhvr>
                                        <p:cTn id="14" dur="200" fill="hold">
                                          <p:stCondLst>
                                            <p:cond delay="400"/>
                                          </p:stCondLst>
                                        </p:cTn>
                                        <p:tgtEl>
                                          <p:spTgt spid="1027"/>
                                        </p:tgtEl>
                                        <p:attrNameLst>
                                          <p:attrName>r</p:attrName>
                                        </p:attrNameLst>
                                      </p:cBhvr>
                                    </p:animRot>
                                    <p:animRot by="-240000">
                                      <p:cBhvr>
                                        <p:cTn id="15" dur="200" fill="hold">
                                          <p:stCondLst>
                                            <p:cond delay="600"/>
                                          </p:stCondLst>
                                        </p:cTn>
                                        <p:tgtEl>
                                          <p:spTgt spid="1027"/>
                                        </p:tgtEl>
                                        <p:attrNameLst>
                                          <p:attrName>r</p:attrName>
                                        </p:attrNameLst>
                                      </p:cBhvr>
                                    </p:animRot>
                                    <p:animRot by="120000">
                                      <p:cBhvr>
                                        <p:cTn id="16" dur="200" fill="hold">
                                          <p:stCondLst>
                                            <p:cond delay="800"/>
                                          </p:stCondLst>
                                        </p:cTn>
                                        <p:tgtEl>
                                          <p:spTgt spid="1027"/>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030"/>
                                        </p:tgtEl>
                                        <p:attrNameLst>
                                          <p:attrName>r</p:attrName>
                                        </p:attrNameLst>
                                      </p:cBhvr>
                                    </p:animRot>
                                    <p:animRot by="-240000">
                                      <p:cBhvr>
                                        <p:cTn id="19" dur="200" fill="hold">
                                          <p:stCondLst>
                                            <p:cond delay="200"/>
                                          </p:stCondLst>
                                        </p:cTn>
                                        <p:tgtEl>
                                          <p:spTgt spid="1030"/>
                                        </p:tgtEl>
                                        <p:attrNameLst>
                                          <p:attrName>r</p:attrName>
                                        </p:attrNameLst>
                                      </p:cBhvr>
                                    </p:animRot>
                                    <p:animRot by="240000">
                                      <p:cBhvr>
                                        <p:cTn id="20" dur="200" fill="hold">
                                          <p:stCondLst>
                                            <p:cond delay="400"/>
                                          </p:stCondLst>
                                        </p:cTn>
                                        <p:tgtEl>
                                          <p:spTgt spid="1030"/>
                                        </p:tgtEl>
                                        <p:attrNameLst>
                                          <p:attrName>r</p:attrName>
                                        </p:attrNameLst>
                                      </p:cBhvr>
                                    </p:animRot>
                                    <p:animRot by="-240000">
                                      <p:cBhvr>
                                        <p:cTn id="21" dur="200" fill="hold">
                                          <p:stCondLst>
                                            <p:cond delay="600"/>
                                          </p:stCondLst>
                                        </p:cTn>
                                        <p:tgtEl>
                                          <p:spTgt spid="1030"/>
                                        </p:tgtEl>
                                        <p:attrNameLst>
                                          <p:attrName>r</p:attrName>
                                        </p:attrNameLst>
                                      </p:cBhvr>
                                    </p:animRot>
                                    <p:animRot by="120000">
                                      <p:cBhvr>
                                        <p:cTn id="22" dur="200" fill="hold">
                                          <p:stCondLst>
                                            <p:cond delay="800"/>
                                          </p:stCondLst>
                                        </p:cTn>
                                        <p:tgtEl>
                                          <p:spTgt spid="1030"/>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1028"/>
                                        </p:tgtEl>
                                        <p:attrNameLst>
                                          <p:attrName>r</p:attrName>
                                        </p:attrNameLst>
                                      </p:cBhvr>
                                    </p:animRot>
                                    <p:animRot by="-240000">
                                      <p:cBhvr>
                                        <p:cTn id="25" dur="200" fill="hold">
                                          <p:stCondLst>
                                            <p:cond delay="200"/>
                                          </p:stCondLst>
                                        </p:cTn>
                                        <p:tgtEl>
                                          <p:spTgt spid="1028"/>
                                        </p:tgtEl>
                                        <p:attrNameLst>
                                          <p:attrName>r</p:attrName>
                                        </p:attrNameLst>
                                      </p:cBhvr>
                                    </p:animRot>
                                    <p:animRot by="240000">
                                      <p:cBhvr>
                                        <p:cTn id="26" dur="200" fill="hold">
                                          <p:stCondLst>
                                            <p:cond delay="400"/>
                                          </p:stCondLst>
                                        </p:cTn>
                                        <p:tgtEl>
                                          <p:spTgt spid="1028"/>
                                        </p:tgtEl>
                                        <p:attrNameLst>
                                          <p:attrName>r</p:attrName>
                                        </p:attrNameLst>
                                      </p:cBhvr>
                                    </p:animRot>
                                    <p:animRot by="-240000">
                                      <p:cBhvr>
                                        <p:cTn id="27" dur="200" fill="hold">
                                          <p:stCondLst>
                                            <p:cond delay="600"/>
                                          </p:stCondLst>
                                        </p:cTn>
                                        <p:tgtEl>
                                          <p:spTgt spid="1028"/>
                                        </p:tgtEl>
                                        <p:attrNameLst>
                                          <p:attrName>r</p:attrName>
                                        </p:attrNameLst>
                                      </p:cBhvr>
                                    </p:animRot>
                                    <p:animRot by="120000">
                                      <p:cBhvr>
                                        <p:cTn id="28" dur="200" fill="hold">
                                          <p:stCondLst>
                                            <p:cond delay="800"/>
                                          </p:stCondLst>
                                        </p:cTn>
                                        <p:tgtEl>
                                          <p:spTgt spid="102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endParaRPr lang="fa-IR" dirty="0"/>
          </a:p>
        </p:txBody>
      </p:sp>
      <p:sp>
        <p:nvSpPr>
          <p:cNvPr id="5" name="Content Placeholder 4"/>
          <p:cNvSpPr>
            <a:spLocks noGrp="1"/>
          </p:cNvSpPr>
          <p:nvPr>
            <p:ph idx="1"/>
          </p:nvPr>
        </p:nvSpPr>
        <p:spPr/>
        <p:txBody>
          <a:bodyPr/>
          <a:lstStyle/>
          <a:p>
            <a:pPr marL="0" indent="0">
              <a:buNone/>
            </a:pPr>
            <a:r>
              <a:rPr lang="en-US" dirty="0" smtClean="0"/>
              <a:t> </a:t>
            </a:r>
            <a:endParaRPr lang="fa-IR" dirty="0"/>
          </a:p>
        </p:txBody>
      </p:sp>
      <p:pic>
        <p:nvPicPr>
          <p:cNvPr id="11266" name="Picture 2" descr="C:\Users\a.user\Desktop\New folder (2)\New folder\6lb_tray(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058" y="410777"/>
            <a:ext cx="3887421" cy="2658996"/>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a.user\Desktop\New folder (2)\New folder\220px-Caja_de_C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594907"/>
            <a:ext cx="2619829" cy="280271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C:\Users\a.user\Desktop\New folder (2)\New folder\GPPS-General-Purpose-Polystyrene-Heat-Resistan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057" y="3594907"/>
            <a:ext cx="3887421" cy="2802717"/>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a.user\Desktop\New folder (2)\New folder\h-i-p--sheet[1]9995895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9489" y="410777"/>
            <a:ext cx="2619829" cy="2619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16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500"/>
                                        <p:tgtEl>
                                          <p:spTgt spid="11266"/>
                                        </p:tgtEl>
                                      </p:cBhvr>
                                    </p:animEffect>
                                  </p:childTnLst>
                                </p:cTn>
                              </p:par>
                              <p:par>
                                <p:cTn id="8" presetID="3" presetClass="entr" presetSubtype="10" fill="hold" nodeType="withEffect">
                                  <p:stCondLst>
                                    <p:cond delay="0"/>
                                  </p:stCondLst>
                                  <p:childTnLst>
                                    <p:set>
                                      <p:cBhvr>
                                        <p:cTn id="9" dur="1" fill="hold">
                                          <p:stCondLst>
                                            <p:cond delay="0"/>
                                          </p:stCondLst>
                                        </p:cTn>
                                        <p:tgtEl>
                                          <p:spTgt spid="11267"/>
                                        </p:tgtEl>
                                        <p:attrNameLst>
                                          <p:attrName>style.visibility</p:attrName>
                                        </p:attrNameLst>
                                      </p:cBhvr>
                                      <p:to>
                                        <p:strVal val="visible"/>
                                      </p:to>
                                    </p:set>
                                    <p:animEffect transition="in" filter="blinds(horizontal)">
                                      <p:cBhvr>
                                        <p:cTn id="10" dur="500"/>
                                        <p:tgtEl>
                                          <p:spTgt spid="1126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checkerboard(across)">
                                      <p:cBhvr>
                                        <p:cTn id="15" dur="500"/>
                                        <p:tgtEl>
                                          <p:spTgt spid="11269"/>
                                        </p:tgtEl>
                                      </p:cBhvr>
                                    </p:animEffect>
                                  </p:childTnLst>
                                </p:cTn>
                              </p:par>
                              <p:par>
                                <p:cTn id="16" presetID="5" presetClass="entr" presetSubtype="10" fill="hold" nodeType="withEffect">
                                  <p:stCondLst>
                                    <p:cond delay="0"/>
                                  </p:stCondLst>
                                  <p:childTnLst>
                                    <p:set>
                                      <p:cBhvr>
                                        <p:cTn id="17" dur="1" fill="hold">
                                          <p:stCondLst>
                                            <p:cond delay="0"/>
                                          </p:stCondLst>
                                        </p:cTn>
                                        <p:tgtEl>
                                          <p:spTgt spid="11268"/>
                                        </p:tgtEl>
                                        <p:attrNameLst>
                                          <p:attrName>style.visibility</p:attrName>
                                        </p:attrNameLst>
                                      </p:cBhvr>
                                      <p:to>
                                        <p:strVal val="visible"/>
                                      </p:to>
                                    </p:set>
                                    <p:animEffect transition="in" filter="checkerboard(across)">
                                      <p:cBhvr>
                                        <p:cTn id="18"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12290" name="Picture 2" descr="C:\Users\a.user\Desktop\New folder (2)\New folder\mike_4510_TE2_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6750" y="1659763"/>
            <a:ext cx="2725558" cy="2812083"/>
          </a:xfrm>
          <a:prstGeom prst="rect">
            <a:avLst/>
          </a:prstGeom>
          <a:noFill/>
          <a:extLst>
            <a:ext uri="{909E8E84-426E-40DD-AFC4-6F175D3DCCD1}">
              <a14:hiddenFill xmlns:a14="http://schemas.microsoft.com/office/drawing/2010/main">
                <a:solidFill>
                  <a:srgbClr val="FFFFFF"/>
                </a:solidFill>
              </a14:hiddenFill>
            </a:ext>
          </a:extLst>
        </p:spPr>
      </p:pic>
      <p:pic>
        <p:nvPicPr>
          <p:cNvPr id="12291" name="Picture 3" descr="C:\Users\a.user\Desktop\New folder (2)\New folder\polystyren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2308" y="0"/>
            <a:ext cx="3511692" cy="234888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a.user\Desktop\New folder (2)\New folder\pscup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471846"/>
            <a:ext cx="3923928" cy="2386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354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plus(in)">
                                      <p:cBhvr>
                                        <p:cTn id="7" dur="2000"/>
                                        <p:tgtEl>
                                          <p:spTgt spid="12290"/>
                                        </p:tgtEl>
                                      </p:cBhvr>
                                    </p:animEffect>
                                  </p:childTnLst>
                                </p:cTn>
                              </p:par>
                              <p:par>
                                <p:cTn id="8" presetID="13" presetClass="entr" presetSubtype="16" fill="hold" nodeType="withEffect">
                                  <p:stCondLst>
                                    <p:cond delay="0"/>
                                  </p:stCondLst>
                                  <p:childTnLst>
                                    <p:set>
                                      <p:cBhvr>
                                        <p:cTn id="9" dur="1" fill="hold">
                                          <p:stCondLst>
                                            <p:cond delay="0"/>
                                          </p:stCondLst>
                                        </p:cTn>
                                        <p:tgtEl>
                                          <p:spTgt spid="12291"/>
                                        </p:tgtEl>
                                        <p:attrNameLst>
                                          <p:attrName>style.visibility</p:attrName>
                                        </p:attrNameLst>
                                      </p:cBhvr>
                                      <p:to>
                                        <p:strVal val="visible"/>
                                      </p:to>
                                    </p:set>
                                    <p:animEffect transition="in" filter="plus(in)">
                                      <p:cBhvr>
                                        <p:cTn id="10" dur="2000"/>
                                        <p:tgtEl>
                                          <p:spTgt spid="12291"/>
                                        </p:tgtEl>
                                      </p:cBhvr>
                                    </p:animEffect>
                                  </p:childTnLst>
                                </p:cTn>
                              </p:par>
                              <p:par>
                                <p:cTn id="11" presetID="13" presetClass="entr" presetSubtype="16" fill="hold" nodeType="withEffect">
                                  <p:stCondLst>
                                    <p:cond delay="0"/>
                                  </p:stCondLst>
                                  <p:childTnLst>
                                    <p:set>
                                      <p:cBhvr>
                                        <p:cTn id="12" dur="1" fill="hold">
                                          <p:stCondLst>
                                            <p:cond delay="0"/>
                                          </p:stCondLst>
                                        </p:cTn>
                                        <p:tgtEl>
                                          <p:spTgt spid="12292"/>
                                        </p:tgtEl>
                                        <p:attrNameLst>
                                          <p:attrName>style.visibility</p:attrName>
                                        </p:attrNameLst>
                                      </p:cBhvr>
                                      <p:to>
                                        <p:strVal val="visible"/>
                                      </p:to>
                                    </p:set>
                                    <p:animEffect transition="in" filter="plus(in)">
                                      <p:cBhvr>
                                        <p:cTn id="13" dur="2000"/>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fa-IR" dirty="0"/>
          </a:p>
        </p:txBody>
      </p:sp>
      <p:sp>
        <p:nvSpPr>
          <p:cNvPr id="3" name="Content Placeholder 2"/>
          <p:cNvSpPr>
            <a:spLocks noGrp="1"/>
          </p:cNvSpPr>
          <p:nvPr>
            <p:ph idx="1"/>
          </p:nvPr>
        </p:nvSpPr>
        <p:spPr/>
        <p:txBody>
          <a:bodyPr/>
          <a:lstStyle/>
          <a:p>
            <a:pPr marL="0" indent="0">
              <a:buNone/>
            </a:pPr>
            <a:r>
              <a:rPr lang="en-US" dirty="0" smtClean="0"/>
              <a:t> </a:t>
            </a:r>
            <a:endParaRPr lang="fa-IR" dirty="0"/>
          </a:p>
        </p:txBody>
      </p:sp>
      <p:pic>
        <p:nvPicPr>
          <p:cNvPr id="13314" name="Picture 2" descr="C:\Users\a.user\Desktop\New folder (2)\New folder\topbanner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698" y="228601"/>
            <a:ext cx="8784559" cy="2198914"/>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a.user\Desktop\New folder (2)\New folder\topbanner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698" y="2495549"/>
            <a:ext cx="8784559" cy="2076451"/>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a.user\Desktop\New folder (2)\New folder\topbanner1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698" y="4635724"/>
            <a:ext cx="8784559" cy="211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524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decel="50000" fill="hold">
                                          <p:stCondLst>
                                            <p:cond delay="0"/>
                                          </p:stCondLst>
                                        </p:cTn>
                                        <p:tgtEl>
                                          <p:spTgt spid="1331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1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14"/>
                                        </p:tgtEl>
                                        <p:attrNameLst>
                                          <p:attrName>ppt_w</p:attrName>
                                        </p:attrNameLst>
                                      </p:cBhvr>
                                      <p:tavLst>
                                        <p:tav tm="0">
                                          <p:val>
                                            <p:strVal val="#ppt_w*.05"/>
                                          </p:val>
                                        </p:tav>
                                        <p:tav tm="100000">
                                          <p:val>
                                            <p:strVal val="#ppt_w"/>
                                          </p:val>
                                        </p:tav>
                                      </p:tavLst>
                                    </p:anim>
                                    <p:anim calcmode="lin" valueType="num">
                                      <p:cBhvr>
                                        <p:cTn id="10" dur="1000" fill="hold"/>
                                        <p:tgtEl>
                                          <p:spTgt spid="1331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1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1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1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1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3315"/>
                                        </p:tgtEl>
                                        <p:attrNameLst>
                                          <p:attrName>style.visibility</p:attrName>
                                        </p:attrNameLst>
                                      </p:cBhvr>
                                      <p:to>
                                        <p:strVal val="visible"/>
                                      </p:to>
                                    </p:set>
                                    <p:anim calcmode="lin" valueType="num">
                                      <p:cBhvr>
                                        <p:cTn id="19" dur="500" decel="50000" fill="hold">
                                          <p:stCondLst>
                                            <p:cond delay="0"/>
                                          </p:stCondLst>
                                        </p:cTn>
                                        <p:tgtEl>
                                          <p:spTgt spid="1331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331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3315"/>
                                        </p:tgtEl>
                                        <p:attrNameLst>
                                          <p:attrName>ppt_w</p:attrName>
                                        </p:attrNameLst>
                                      </p:cBhvr>
                                      <p:tavLst>
                                        <p:tav tm="0">
                                          <p:val>
                                            <p:strVal val="#ppt_w*.05"/>
                                          </p:val>
                                        </p:tav>
                                        <p:tav tm="100000">
                                          <p:val>
                                            <p:strVal val="#ppt_w"/>
                                          </p:val>
                                        </p:tav>
                                      </p:tavLst>
                                    </p:anim>
                                    <p:anim calcmode="lin" valueType="num">
                                      <p:cBhvr>
                                        <p:cTn id="22" dur="1000" fill="hold"/>
                                        <p:tgtEl>
                                          <p:spTgt spid="1331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331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331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331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331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13316"/>
                                        </p:tgtEl>
                                        <p:attrNameLst>
                                          <p:attrName>style.visibility</p:attrName>
                                        </p:attrNameLst>
                                      </p:cBhvr>
                                      <p:to>
                                        <p:strVal val="visible"/>
                                      </p:to>
                                    </p:set>
                                    <p:anim calcmode="lin" valueType="num">
                                      <p:cBhvr>
                                        <p:cTn id="31" dur="500" decel="50000" fill="hold">
                                          <p:stCondLst>
                                            <p:cond delay="0"/>
                                          </p:stCondLst>
                                        </p:cTn>
                                        <p:tgtEl>
                                          <p:spTgt spid="1331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331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3316"/>
                                        </p:tgtEl>
                                        <p:attrNameLst>
                                          <p:attrName>ppt_w</p:attrName>
                                        </p:attrNameLst>
                                      </p:cBhvr>
                                      <p:tavLst>
                                        <p:tav tm="0">
                                          <p:val>
                                            <p:strVal val="#ppt_w*.05"/>
                                          </p:val>
                                        </p:tav>
                                        <p:tav tm="100000">
                                          <p:val>
                                            <p:strVal val="#ppt_w"/>
                                          </p:val>
                                        </p:tav>
                                      </p:tavLst>
                                    </p:anim>
                                    <p:anim calcmode="lin" valueType="num">
                                      <p:cBhvr>
                                        <p:cTn id="34" dur="1000" fill="hold"/>
                                        <p:tgtEl>
                                          <p:spTgt spid="1331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331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331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331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ctrTitle"/>
          </p:nvPr>
        </p:nvSpPr>
        <p:spPr>
          <a:xfrm>
            <a:off x="424543" y="125356"/>
            <a:ext cx="8556537" cy="700910"/>
          </a:xfrm>
          <a:noFill/>
        </p:spPr>
        <p:txBody>
          <a:bodyPr>
            <a:normAutofit/>
          </a:bodyPr>
          <a:lstStyle/>
          <a:p>
            <a:pPr algn="ctr"/>
            <a:r>
              <a:rPr lang="fa-IR" sz="3200" dirty="0">
                <a:solidFill>
                  <a:schemeClr val="tx1"/>
                </a:solidFill>
              </a:rPr>
              <a:t>تاریخچه</a:t>
            </a:r>
          </a:p>
        </p:txBody>
      </p:sp>
      <p:sp>
        <p:nvSpPr>
          <p:cNvPr id="52229" name="Rectangle 5"/>
          <p:cNvSpPr>
            <a:spLocks noGrp="1" noChangeArrowheads="1"/>
          </p:cNvSpPr>
          <p:nvPr>
            <p:ph type="subTitle" idx="1"/>
          </p:nvPr>
        </p:nvSpPr>
        <p:spPr>
          <a:xfrm>
            <a:off x="484742" y="1209102"/>
            <a:ext cx="8364136" cy="4452146"/>
          </a:xfrm>
        </p:spPr>
        <p:txBody>
          <a:bodyPr>
            <a:noAutofit/>
          </a:bodyPr>
          <a:lstStyle/>
          <a:p>
            <a:pPr algn="just" rtl="1"/>
            <a:r>
              <a:rPr lang="fa-IR" sz="2400" dirty="0"/>
              <a:t>اولین بار در سال 1940 پلی استایرن توسط شرکت آلمانی فاربن اینداستریز (</a:t>
            </a:r>
            <a:r>
              <a:rPr lang="en-US" sz="2400" dirty="0" err="1"/>
              <a:t>I.G.Farben</a:t>
            </a:r>
            <a:r>
              <a:rPr lang="en-US" sz="2400" dirty="0"/>
              <a:t> Industries</a:t>
            </a:r>
            <a:r>
              <a:rPr lang="fa-IR" sz="2400" dirty="0"/>
              <a:t>) تولید به عنوان عایق در صنایع الکتریک مصرف می شد. </a:t>
            </a:r>
          </a:p>
          <a:p>
            <a:pPr algn="just" rtl="1"/>
            <a:r>
              <a:rPr lang="fa-IR" sz="2400" dirty="0"/>
              <a:t>در زمان جنگ جهانی دوم که راه ورود لاستیک طبیعی به آمریکا بسته شد این پلیمر در آمریکا به عنوان لاستیک مصنوعی به کار گرفته شد. پس از جنگ که ورود لاستیک طبیعی به آمریکا آغاز شد مصرف استایرن به مراتب کمتر از تولید آن بود. از این رو بازاریابی وسیعی برای مصرف پلی استایرن در مصارف روزمره آغاز گشت تا این که به دلیل معرفی ویژگی‌های ممتاز آن در مقایسه با دیگر پلیمرها که شامل شفافیت و شکل‌پذیری بالا و قیمت اندک بود، امروزه پلی استایرن یکی از معروفترین پلاستیکهایی است که در صنایع مصرف میشود.</a:t>
            </a:r>
            <a:endParaRPr lang="en-US" sz="2400" dirty="0"/>
          </a:p>
          <a:p>
            <a:r>
              <a:rPr lang="fa-IR" sz="2400" dirty="0"/>
              <a:t>این محصول در سال 1334 برای نخستین بار در ایران به کوشش شرکت یونولیت تولید </a:t>
            </a:r>
            <a:r>
              <a:rPr lang="fa-IR" sz="2400" dirty="0" smtClean="0"/>
              <a:t>شد؛از این‌رو </a:t>
            </a:r>
            <a:r>
              <a:rPr lang="fa-IR" sz="2400" dirty="0"/>
              <a:t>در ایران با نام یونولیت شناخته می‌شود.</a:t>
            </a:r>
            <a:r>
              <a:rPr lang="fa-IR" sz="2400" dirty="0">
                <a:solidFill>
                  <a:schemeClr val="tx1"/>
                </a:solidFill>
              </a:rPr>
              <a:t/>
            </a:r>
            <a:br>
              <a:rPr lang="fa-IR" sz="2400" dirty="0">
                <a:solidFill>
                  <a:schemeClr val="tx1"/>
                </a:solidFill>
              </a:rPr>
            </a:br>
            <a:endParaRPr lang="fa-IR" sz="2400" dirty="0"/>
          </a:p>
        </p:txBody>
      </p:sp>
      <p:pic>
        <p:nvPicPr>
          <p:cNvPr id="16386" name="Picture 2" descr="C:\Users\a.user\Desktop\New folder (2)\Untitl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396359"/>
            <a:ext cx="1613128" cy="144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33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52228"/>
                                        </p:tgtEl>
                                        <p:attrNameLst>
                                          <p:attrName>r</p:attrName>
                                        </p:attrNameLst>
                                      </p:cBhvr>
                                    </p:animRot>
                                    <p:animRot by="-240000">
                                      <p:cBhvr>
                                        <p:cTn id="7" dur="200" fill="hold">
                                          <p:stCondLst>
                                            <p:cond delay="200"/>
                                          </p:stCondLst>
                                        </p:cTn>
                                        <p:tgtEl>
                                          <p:spTgt spid="52228"/>
                                        </p:tgtEl>
                                        <p:attrNameLst>
                                          <p:attrName>r</p:attrName>
                                        </p:attrNameLst>
                                      </p:cBhvr>
                                    </p:animRot>
                                    <p:animRot by="240000">
                                      <p:cBhvr>
                                        <p:cTn id="8" dur="200" fill="hold">
                                          <p:stCondLst>
                                            <p:cond delay="400"/>
                                          </p:stCondLst>
                                        </p:cTn>
                                        <p:tgtEl>
                                          <p:spTgt spid="52228"/>
                                        </p:tgtEl>
                                        <p:attrNameLst>
                                          <p:attrName>r</p:attrName>
                                        </p:attrNameLst>
                                      </p:cBhvr>
                                    </p:animRot>
                                    <p:animRot by="-240000">
                                      <p:cBhvr>
                                        <p:cTn id="9" dur="200" fill="hold">
                                          <p:stCondLst>
                                            <p:cond delay="600"/>
                                          </p:stCondLst>
                                        </p:cTn>
                                        <p:tgtEl>
                                          <p:spTgt spid="52228"/>
                                        </p:tgtEl>
                                        <p:attrNameLst>
                                          <p:attrName>r</p:attrName>
                                        </p:attrNameLst>
                                      </p:cBhvr>
                                    </p:animRot>
                                    <p:animRot by="120000">
                                      <p:cBhvr>
                                        <p:cTn id="10" dur="200" fill="hold">
                                          <p:stCondLst>
                                            <p:cond delay="800"/>
                                          </p:stCondLst>
                                        </p:cTn>
                                        <p:tgtEl>
                                          <p:spTgt spid="5222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2229">
                                            <p:txEl>
                                              <p:pRg st="0" end="0"/>
                                            </p:txEl>
                                          </p:spTgt>
                                        </p:tgtEl>
                                        <p:attrNameLst>
                                          <p:attrName>style.visibility</p:attrName>
                                        </p:attrNameLst>
                                      </p:cBhvr>
                                      <p:to>
                                        <p:strVal val="visible"/>
                                      </p:to>
                                    </p:set>
                                    <p:animEffect transition="in" filter="barn(inVertical)">
                                      <p:cBhvr>
                                        <p:cTn id="15" dur="500"/>
                                        <p:tgtEl>
                                          <p:spTgt spid="5222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2229">
                                            <p:txEl>
                                              <p:pRg st="1" end="1"/>
                                            </p:txEl>
                                          </p:spTgt>
                                        </p:tgtEl>
                                        <p:attrNameLst>
                                          <p:attrName>style.visibility</p:attrName>
                                        </p:attrNameLst>
                                      </p:cBhvr>
                                      <p:to>
                                        <p:strVal val="visible"/>
                                      </p:to>
                                    </p:set>
                                    <p:animEffect transition="in" filter="barn(inVertical)">
                                      <p:cBhvr>
                                        <p:cTn id="20" dur="500"/>
                                        <p:tgtEl>
                                          <p:spTgt spid="52229">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2229">
                                            <p:txEl>
                                              <p:pRg st="2" end="2"/>
                                            </p:txEl>
                                          </p:spTgt>
                                        </p:tgtEl>
                                        <p:attrNameLst>
                                          <p:attrName>style.visibility</p:attrName>
                                        </p:attrNameLst>
                                      </p:cBhvr>
                                      <p:to>
                                        <p:strVal val="visible"/>
                                      </p:to>
                                    </p:set>
                                    <p:animEffect transition="in" filter="barn(inVertical)">
                                      <p:cBhvr>
                                        <p:cTn id="25" dur="500"/>
                                        <p:tgtEl>
                                          <p:spTgt spid="52229">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6386"/>
                                        </p:tgtEl>
                                        <p:attrNameLst>
                                          <p:attrName>style.visibility</p:attrName>
                                        </p:attrNameLst>
                                      </p:cBhvr>
                                      <p:to>
                                        <p:strVal val="visible"/>
                                      </p:to>
                                    </p:set>
                                    <p:anim calcmode="lin" valueType="num">
                                      <p:cBhvr>
                                        <p:cTn id="30" dur="1000" fill="hold"/>
                                        <p:tgtEl>
                                          <p:spTgt spid="16386"/>
                                        </p:tgtEl>
                                        <p:attrNameLst>
                                          <p:attrName>ppt_w</p:attrName>
                                        </p:attrNameLst>
                                      </p:cBhvr>
                                      <p:tavLst>
                                        <p:tav tm="0">
                                          <p:val>
                                            <p:fltVal val="0"/>
                                          </p:val>
                                        </p:tav>
                                        <p:tav tm="100000">
                                          <p:val>
                                            <p:strVal val="#ppt_w"/>
                                          </p:val>
                                        </p:tav>
                                      </p:tavLst>
                                    </p:anim>
                                    <p:anim calcmode="lin" valueType="num">
                                      <p:cBhvr>
                                        <p:cTn id="31" dur="1000" fill="hold"/>
                                        <p:tgtEl>
                                          <p:spTgt spid="16386"/>
                                        </p:tgtEl>
                                        <p:attrNameLst>
                                          <p:attrName>ppt_h</p:attrName>
                                        </p:attrNameLst>
                                      </p:cBhvr>
                                      <p:tavLst>
                                        <p:tav tm="0">
                                          <p:val>
                                            <p:fltVal val="0"/>
                                          </p:val>
                                        </p:tav>
                                        <p:tav tm="100000">
                                          <p:val>
                                            <p:strVal val="#ppt_h"/>
                                          </p:val>
                                        </p:tav>
                                      </p:tavLst>
                                    </p:anim>
                                    <p:anim calcmode="lin" valueType="num">
                                      <p:cBhvr>
                                        <p:cTn id="32" dur="1000" fill="hold"/>
                                        <p:tgtEl>
                                          <p:spTgt spid="16386"/>
                                        </p:tgtEl>
                                        <p:attrNameLst>
                                          <p:attrName>style.rotation</p:attrName>
                                        </p:attrNameLst>
                                      </p:cBhvr>
                                      <p:tavLst>
                                        <p:tav tm="0">
                                          <p:val>
                                            <p:fltVal val="90"/>
                                          </p:val>
                                        </p:tav>
                                        <p:tav tm="100000">
                                          <p:val>
                                            <p:fltVal val="0"/>
                                          </p:val>
                                        </p:tav>
                                      </p:tavLst>
                                    </p:anim>
                                    <p:animEffect transition="in" filter="fade">
                                      <p:cBhvr>
                                        <p:cTn id="33" dur="1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222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t> </a:t>
            </a:r>
            <a:br>
              <a:rPr lang="fa-IR" dirty="0" smtClean="0"/>
            </a:br>
            <a:endParaRPr lang="fa-IR" dirty="0"/>
          </a:p>
        </p:txBody>
      </p:sp>
      <p:sp>
        <p:nvSpPr>
          <p:cNvPr id="3" name="Content Placeholder 2"/>
          <p:cNvSpPr>
            <a:spLocks noGrp="1"/>
          </p:cNvSpPr>
          <p:nvPr>
            <p:ph idx="1"/>
          </p:nvPr>
        </p:nvSpPr>
        <p:spPr/>
        <p:txBody>
          <a:bodyPr/>
          <a:lstStyle/>
          <a:p>
            <a:pPr marL="0" indent="0">
              <a:buNone/>
            </a:pPr>
            <a:r>
              <a:rPr lang="fa-IR" dirty="0" smtClean="0"/>
              <a:t> </a:t>
            </a:r>
            <a:endParaRPr lang="fa-IR" dirty="0"/>
          </a:p>
        </p:txBody>
      </p:sp>
      <p:pic>
        <p:nvPicPr>
          <p:cNvPr id="14338" name="Picture 2" descr="C:\Users\a.user\Desktop\New folder (2)\New folder\S3or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1085" y="47193"/>
            <a:ext cx="5998029" cy="67454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72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ipe(down)">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003232" cy="1156990"/>
          </a:xfrm>
        </p:spPr>
        <p:txBody>
          <a:bodyPr>
            <a:normAutofit fontScale="90000"/>
          </a:bodyPr>
          <a:lstStyle/>
          <a:p>
            <a:pPr algn="ctr"/>
            <a:r>
              <a:rPr lang="fa-IR" dirty="0" smtClean="0">
                <a:cs typeface="+mn-cs"/>
              </a:rPr>
              <a:t>علامتهای زیر به چه معنی است و چه تفاوتهایی دارند؟؟!!!!</a:t>
            </a:r>
            <a:endParaRPr lang="fa-IR" dirty="0">
              <a:cs typeface="+mn-cs"/>
            </a:endParaRPr>
          </a:p>
        </p:txBody>
      </p:sp>
      <p:pic>
        <p:nvPicPr>
          <p:cNvPr id="4" name="Picture 2" descr="C:\Users\a.user\Desktop\New folder (2)\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76872"/>
            <a:ext cx="7848872" cy="145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692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7859216" cy="1156990"/>
          </a:xfrm>
        </p:spPr>
        <p:txBody>
          <a:bodyPr>
            <a:normAutofit/>
          </a:bodyPr>
          <a:lstStyle/>
          <a:p>
            <a:pPr algn="ctr"/>
            <a:r>
              <a:rPr lang="fa-IR" sz="3200" dirty="0" smtClean="0"/>
              <a:t>کد بازیافت</a:t>
            </a:r>
            <a:endParaRPr lang="fa-IR" sz="3200" dirty="0"/>
          </a:p>
        </p:txBody>
      </p:sp>
      <p:sp>
        <p:nvSpPr>
          <p:cNvPr id="3" name="Content Placeholder 2"/>
          <p:cNvSpPr>
            <a:spLocks noGrp="1"/>
          </p:cNvSpPr>
          <p:nvPr>
            <p:ph idx="1"/>
          </p:nvPr>
        </p:nvSpPr>
        <p:spPr>
          <a:xfrm>
            <a:off x="457200" y="1484784"/>
            <a:ext cx="8147248" cy="4641379"/>
          </a:xfrm>
        </p:spPr>
        <p:txBody>
          <a:bodyPr>
            <a:normAutofit/>
          </a:bodyPr>
          <a:lstStyle/>
          <a:p>
            <a:pPr marL="36576" indent="0">
              <a:buNone/>
            </a:pPr>
            <a:endParaRPr lang="fa-IR" sz="2400" b="0" dirty="0" smtClean="0"/>
          </a:p>
          <a:p>
            <a:pPr marL="36576" indent="0">
              <a:buNone/>
            </a:pPr>
            <a:r>
              <a:rPr lang="fa-IR" sz="2400" b="0" dirty="0" smtClean="0"/>
              <a:t>بازیافت </a:t>
            </a:r>
            <a:r>
              <a:rPr lang="fa-IR" sz="2400" b="0" dirty="0"/>
              <a:t>پلاستیک یا جمع‌آوری پلاستیک‌های خرد و مصرف‌شده و تبدیل آن‌ها </a:t>
            </a:r>
            <a:r>
              <a:rPr lang="fa-IR" sz="2400" b="0" dirty="0" smtClean="0"/>
              <a:t>به محصولات </a:t>
            </a:r>
            <a:r>
              <a:rPr lang="fa-IR" sz="2400" b="0" dirty="0"/>
              <a:t>مفیدی که بعضی مواقع با فرم اولیه کاملا متفاوت است، کار آسانی نیست. </a:t>
            </a:r>
          </a:p>
          <a:p>
            <a:pPr marL="36576" indent="0">
              <a:buNone/>
            </a:pPr>
            <a:r>
              <a:rPr lang="fa-IR" sz="2400" b="0" dirty="0"/>
              <a:t>در سال 1988 انجمن صنعت پلاستیک داخل علامت بازیافت طی سیستمی کدگذاری کرد. </a:t>
            </a:r>
            <a:br>
              <a:rPr lang="fa-IR" sz="2400" b="0" dirty="0"/>
            </a:br>
            <a:r>
              <a:rPr lang="fa-IR" sz="2400" b="0" dirty="0"/>
              <a:t>کدها و اعداد نشان‌دهنده نوع رزین پلاستیک است که به تفکیکشان از هم کمک می‌کنند</a:t>
            </a:r>
            <a:r>
              <a:rPr lang="fa-IR" sz="2400" b="0" dirty="0" smtClean="0"/>
              <a:t>.</a:t>
            </a:r>
            <a:r>
              <a:rPr lang="fa-IR" sz="2400" b="0" dirty="0"/>
              <a:t/>
            </a:r>
            <a:br>
              <a:rPr lang="fa-IR" sz="2400" b="0" dirty="0"/>
            </a:br>
            <a:r>
              <a:rPr lang="fa-IR" sz="2400" b="0" dirty="0"/>
              <a:t>آشنایی با این کدها به شناخت خطر نوع غیربازیافت این مواد و ضرورت جایگزینی آن‌ها کمک می‌کند. هر چه عدد بیشتر می‌شود، بازیافت سخت‌تر و غیرممکن‌تر می‌شود.</a:t>
            </a:r>
          </a:p>
          <a:p>
            <a:pPr marL="36576" indent="0">
              <a:buNone/>
            </a:pPr>
            <a:endParaRPr lang="fa-IR" sz="2400" b="0" dirty="0"/>
          </a:p>
        </p:txBody>
      </p:sp>
    </p:spTree>
    <p:extLst>
      <p:ext uri="{BB962C8B-B14F-4D97-AF65-F5344CB8AC3E}">
        <p14:creationId xmlns:p14="http://schemas.microsoft.com/office/powerpoint/2010/main" val="2256055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grpId="0" nodeType="clickEffect">
                                  <p:stCondLst>
                                    <p:cond delay="0"/>
                                  </p:stCondLst>
                                  <p:iterate type="lt">
                                    <p:tmPct val="10000"/>
                                  </p:iterate>
                                  <p:childTnLst>
                                    <p:animScale>
                                      <p:cBhvr>
                                        <p:cTn id="6" dur="250" autoRev="1" fill="hold">
                                          <p:stCondLst>
                                            <p:cond delay="0"/>
                                          </p:stCondLst>
                                        </p:cTn>
                                        <p:tgtEl>
                                          <p:spTgt spid="2"/>
                                        </p:tgtEl>
                                      </p:cBhvr>
                                      <p:to x="80000" y="100000"/>
                                    </p:animScale>
                                    <p:anim by="(#ppt_w*0.10)" calcmode="lin" valueType="num">
                                      <p:cBhvr>
                                        <p:cTn id="7" dur="250" autoRev="1" fill="hold">
                                          <p:stCondLst>
                                            <p:cond delay="0"/>
                                          </p:stCondLst>
                                        </p:cTn>
                                        <p:tgtEl>
                                          <p:spTgt spid="2"/>
                                        </p:tgtEl>
                                        <p:attrNameLst>
                                          <p:attrName>ppt_x</p:attrName>
                                        </p:attrNameLst>
                                      </p:cBhvr>
                                    </p:anim>
                                    <p:anim by="(-#ppt_w*0.10)" calcmode="lin" valueType="num">
                                      <p:cBhvr>
                                        <p:cTn id="8" dur="250" autoRev="1" fill="hold">
                                          <p:stCondLst>
                                            <p:cond delay="0"/>
                                          </p:stCondLst>
                                        </p:cTn>
                                        <p:tgtEl>
                                          <p:spTgt spid="2"/>
                                        </p:tgtEl>
                                        <p:attrNameLst>
                                          <p:attrName>ppt_y</p:attrName>
                                        </p:attrNameLst>
                                      </p:cBhvr>
                                    </p:anim>
                                    <p:animRot by="-480000">
                                      <p:cBhvr>
                                        <p:cTn id="9" dur="250" autoRev="1" fill="hold">
                                          <p:stCondLst>
                                            <p:cond delay="0"/>
                                          </p:stCondLst>
                                        </p:cTn>
                                        <p:tgtEl>
                                          <p:spTgt spid="2"/>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363272" cy="1301006"/>
          </a:xfrm>
        </p:spPr>
        <p:txBody>
          <a:bodyPr>
            <a:normAutofit/>
          </a:bodyPr>
          <a:lstStyle/>
          <a:p>
            <a:pPr algn="ctr"/>
            <a:r>
              <a:rPr lang="fa-IR" sz="3200" dirty="0"/>
              <a:t>کد بازیافت پلی </a:t>
            </a:r>
            <a:r>
              <a:rPr lang="fa-IR" sz="3200" dirty="0" smtClean="0"/>
              <a:t>استایرن</a:t>
            </a:r>
            <a:endParaRPr lang="fa-IR" sz="3200" dirty="0"/>
          </a:p>
        </p:txBody>
      </p:sp>
      <p:sp>
        <p:nvSpPr>
          <p:cNvPr id="3" name="Content Placeholder 2"/>
          <p:cNvSpPr>
            <a:spLocks noGrp="1"/>
          </p:cNvSpPr>
          <p:nvPr>
            <p:ph idx="1"/>
          </p:nvPr>
        </p:nvSpPr>
        <p:spPr>
          <a:xfrm>
            <a:off x="457200" y="1412776"/>
            <a:ext cx="8147248" cy="4713387"/>
          </a:xfrm>
        </p:spPr>
        <p:txBody>
          <a:bodyPr>
            <a:normAutofit/>
          </a:bodyPr>
          <a:lstStyle/>
          <a:p>
            <a:pPr marL="36576" indent="0" algn="just">
              <a:buNone/>
            </a:pPr>
            <a:r>
              <a:rPr lang="fa-IR" sz="2400" b="0" dirty="0"/>
              <a:t>پلاستیک کد 6 (</a:t>
            </a:r>
            <a:r>
              <a:rPr lang="en-US" sz="2400" b="0" dirty="0"/>
              <a:t>PS</a:t>
            </a:r>
            <a:r>
              <a:rPr lang="fa-IR" sz="2400" b="0" dirty="0"/>
              <a:t>): پلی‌استایرن که به فوم معروف است در ظروف یکبار مصرف دردار و غیره به کار می‌رود. فوق‌العاده سبک ولی حجیم است. </a:t>
            </a:r>
            <a:r>
              <a:rPr lang="en-US" sz="2400" b="0" dirty="0"/>
              <a:t>PS </a:t>
            </a:r>
            <a:r>
              <a:rPr lang="fa-IR" sz="2400" b="0" dirty="0"/>
              <a:t>به دلیل آن که گرما را زیاد منتقل نمی‌کند، کاربرد زیادی دارد. با آن که این ماده جزو برنامه‌های بازیافت شهرداری‌ها نیست اما می‌تواند به عایق‌های حرارتی، شانه‌های تخم‌مرغ، خط ‌کش و ظروف پلاستیکی تبدیل شود.</a:t>
            </a:r>
          </a:p>
          <a:p>
            <a:pPr marL="36576" indent="0" algn="just">
              <a:buNone/>
            </a:pPr>
            <a:endParaRPr lang="fa-IR" sz="2400" b="0" dirty="0"/>
          </a:p>
        </p:txBody>
      </p:sp>
      <p:pic>
        <p:nvPicPr>
          <p:cNvPr id="2050" name="Picture 2" descr="C:\Users\a.user\Desktop\recycle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22241"/>
            <a:ext cx="1820620" cy="15841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www.polypedia.ir/Portals/0/%D9%BE%D9%84%D8%A7%D8%B3%D8%AA%DB%8C%DA%A9/%D9%85%D9%88%D8%A7%D8%AF%20%D8%A7%D9%88%D9%84%DB%8C%D9%87/%D9%BE%D9%84%DB%8C%20%D8%A7%D8%B3%D8%AA%D8%A7%DB%8C%D8%B1%D9%86/PS-R.jpg"/>
          <p:cNvPicPr/>
          <p:nvPr/>
        </p:nvPicPr>
        <p:blipFill>
          <a:blip r:embed="rId3">
            <a:extLst>
              <a:ext uri="{28A0092B-C50C-407E-A947-70E740481C1C}">
                <a14:useLocalDpi xmlns:a14="http://schemas.microsoft.com/office/drawing/2010/main" val="0"/>
              </a:ext>
            </a:extLst>
          </a:blip>
          <a:srcRect/>
          <a:stretch>
            <a:fillRect/>
          </a:stretch>
        </p:blipFill>
        <p:spPr bwMode="auto">
          <a:xfrm>
            <a:off x="6624599" y="4022241"/>
            <a:ext cx="1652761" cy="1584176"/>
          </a:xfrm>
          <a:prstGeom prst="rect">
            <a:avLst/>
          </a:prstGeom>
          <a:noFill/>
          <a:ln>
            <a:noFill/>
          </a:ln>
        </p:spPr>
      </p:pic>
    </p:spTree>
    <p:extLst>
      <p:ext uri="{BB962C8B-B14F-4D97-AF65-F5344CB8AC3E}">
        <p14:creationId xmlns:p14="http://schemas.microsoft.com/office/powerpoint/2010/main" val="85436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1000" fill="hold"/>
                                        <p:tgtEl>
                                          <p:spTgt spid="5"/>
                                        </p:tgtEl>
                                        <p:attrNameLst>
                                          <p:attrName>ppt_w</p:attrName>
                                        </p:attrNameLst>
                                      </p:cBhvr>
                                      <p:tavLst>
                                        <p:tav tm="0">
                                          <p:val>
                                            <p:fltVal val="0"/>
                                          </p:val>
                                        </p:tav>
                                        <p:tav tm="100000">
                                          <p:val>
                                            <p:strVal val="#ppt_w"/>
                                          </p:val>
                                        </p:tav>
                                      </p:tavLst>
                                    </p:anim>
                                    <p:anim calcmode="lin" valueType="num">
                                      <p:cBhvr>
                                        <p:cTn id="18" dur="1000" fill="hold"/>
                                        <p:tgtEl>
                                          <p:spTgt spid="5"/>
                                        </p:tgtEl>
                                        <p:attrNameLst>
                                          <p:attrName>ppt_h</p:attrName>
                                        </p:attrNameLst>
                                      </p:cBhvr>
                                      <p:tavLst>
                                        <p:tav tm="0">
                                          <p:val>
                                            <p:fltVal val="0"/>
                                          </p:val>
                                        </p:tav>
                                        <p:tav tm="100000">
                                          <p:val>
                                            <p:strVal val="#ppt_h"/>
                                          </p:val>
                                        </p:tav>
                                      </p:tavLst>
                                    </p:anim>
                                    <p:anim calcmode="lin" valueType="num">
                                      <p:cBhvr>
                                        <p:cTn id="19" dur="1000" fill="hold"/>
                                        <p:tgtEl>
                                          <p:spTgt spid="5"/>
                                        </p:tgtEl>
                                        <p:attrNameLst>
                                          <p:attrName>style.rotation</p:attrName>
                                        </p:attrNameLst>
                                      </p:cBhvr>
                                      <p:tavLst>
                                        <p:tav tm="0">
                                          <p:val>
                                            <p:fltVal val="90"/>
                                          </p:val>
                                        </p:tav>
                                        <p:tav tm="100000">
                                          <p:val>
                                            <p:fltVal val="0"/>
                                          </p:val>
                                        </p:tav>
                                      </p:tavLst>
                                    </p:anim>
                                    <p:animEffect transition="in" filter="fade">
                                      <p:cBhvr>
                                        <p:cTn id="20" dur="1000"/>
                                        <p:tgtEl>
                                          <p:spTgt spid="5"/>
                                        </p:tgtEl>
                                      </p:cBhvr>
                                    </p:animEffect>
                                  </p:childTnLst>
                                </p:cTn>
                              </p:par>
                              <p:par>
                                <p:cTn id="21" presetID="31"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 calcmode="lin" valueType="num">
                                      <p:cBhvr>
                                        <p:cTn id="23" dur="1000" fill="hold"/>
                                        <p:tgtEl>
                                          <p:spTgt spid="2050"/>
                                        </p:tgtEl>
                                        <p:attrNameLst>
                                          <p:attrName>ppt_w</p:attrName>
                                        </p:attrNameLst>
                                      </p:cBhvr>
                                      <p:tavLst>
                                        <p:tav tm="0">
                                          <p:val>
                                            <p:fltVal val="0"/>
                                          </p:val>
                                        </p:tav>
                                        <p:tav tm="100000">
                                          <p:val>
                                            <p:strVal val="#ppt_w"/>
                                          </p:val>
                                        </p:tav>
                                      </p:tavLst>
                                    </p:anim>
                                    <p:anim calcmode="lin" valueType="num">
                                      <p:cBhvr>
                                        <p:cTn id="24" dur="1000" fill="hold"/>
                                        <p:tgtEl>
                                          <p:spTgt spid="2050"/>
                                        </p:tgtEl>
                                        <p:attrNameLst>
                                          <p:attrName>ppt_h</p:attrName>
                                        </p:attrNameLst>
                                      </p:cBhvr>
                                      <p:tavLst>
                                        <p:tav tm="0">
                                          <p:val>
                                            <p:fltVal val="0"/>
                                          </p:val>
                                        </p:tav>
                                        <p:tav tm="100000">
                                          <p:val>
                                            <p:strVal val="#ppt_h"/>
                                          </p:val>
                                        </p:tav>
                                      </p:tavLst>
                                    </p:anim>
                                    <p:anim calcmode="lin" valueType="num">
                                      <p:cBhvr>
                                        <p:cTn id="25" dur="1000" fill="hold"/>
                                        <p:tgtEl>
                                          <p:spTgt spid="2050"/>
                                        </p:tgtEl>
                                        <p:attrNameLst>
                                          <p:attrName>style.rotation</p:attrName>
                                        </p:attrNameLst>
                                      </p:cBhvr>
                                      <p:tavLst>
                                        <p:tav tm="0">
                                          <p:val>
                                            <p:fltVal val="90"/>
                                          </p:val>
                                        </p:tav>
                                        <p:tav tm="100000">
                                          <p:val>
                                            <p:fltVal val="0"/>
                                          </p:val>
                                        </p:tav>
                                      </p:tavLst>
                                    </p:anim>
                                    <p:animEffect transition="in" filter="fade">
                                      <p:cBhvr>
                                        <p:cTn id="26"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222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Recy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0" y="5867400"/>
            <a:ext cx="960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TextBox 3"/>
          <p:cNvSpPr txBox="1">
            <a:spLocks noChangeArrowheads="1"/>
          </p:cNvSpPr>
          <p:nvPr/>
        </p:nvSpPr>
        <p:spPr bwMode="auto">
          <a:xfrm>
            <a:off x="1024508" y="5643563"/>
            <a:ext cx="6931868" cy="1200329"/>
          </a:xfrm>
          <a:prstGeom prst="rect">
            <a:avLst/>
          </a:prstGeom>
          <a:noFill/>
          <a:ln/>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r>
              <a:rPr lang="fa-IR" sz="2400" dirty="0" smtClean="0">
                <a:cs typeface="B Lotus"/>
              </a:rPr>
              <a:t>پلی استایرن به درد نخور را به شکل بالا (شمش پلی استایرن) متراکم    می کنند.</a:t>
            </a:r>
          </a:p>
          <a:p>
            <a:pPr algn="just" eaLnBrk="1" hangingPunct="1"/>
            <a:r>
              <a:rPr lang="fa-IR" sz="2400" dirty="0" smtClean="0">
                <a:cs typeface="B Lotus"/>
              </a:rPr>
              <a:t>این کار باعث میشود که چگالی آن تا 40 برابر بالا رود.</a:t>
            </a:r>
            <a:endParaRPr lang="en-US" sz="2400" dirty="0" smtClean="0">
              <a:cs typeface="B Lotus"/>
            </a:endParaRPr>
          </a:p>
        </p:txBody>
      </p:sp>
      <p:sp>
        <p:nvSpPr>
          <p:cNvPr id="2053" name="TextBox 7"/>
          <p:cNvSpPr txBox="1">
            <a:spLocks noChangeArrowheads="1"/>
          </p:cNvSpPr>
          <p:nvPr/>
        </p:nvSpPr>
        <p:spPr bwMode="auto">
          <a:xfrm>
            <a:off x="2143125" y="2000250"/>
            <a:ext cx="5715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ctr" rtl="0" eaLnBrk="1" fontAlgn="base" hangingPunct="1">
              <a:spcBef>
                <a:spcPct val="0"/>
              </a:spcBef>
              <a:spcAft>
                <a:spcPct val="0"/>
              </a:spcAft>
            </a:pPr>
            <a:r>
              <a:rPr lang="fa-IR" sz="2400" b="1" dirty="0" smtClean="0">
                <a:solidFill>
                  <a:schemeClr val="bg1"/>
                </a:solidFill>
                <a:cs typeface="B Lotus"/>
              </a:rPr>
              <a:t>بازیافت پلی استایرن</a:t>
            </a:r>
            <a:endParaRPr lang="en-US" sz="2400" b="1" dirty="0">
              <a:solidFill>
                <a:schemeClr val="bg1"/>
              </a:solidFill>
              <a:cs typeface="B Lotus"/>
            </a:endParaRPr>
          </a:p>
        </p:txBody>
      </p:sp>
      <p:pic>
        <p:nvPicPr>
          <p:cNvPr id="2055" name="Picture 9" descr="C:\Documents and Settings\a\My Documents\Adri's documents\PSPC\EPS PICS\Recycling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313" y="2500313"/>
            <a:ext cx="32861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C:\Documents and Settings\a\My Documents\Adri's documents\PSPC\EPS PICS\Recycling 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3563" y="2500313"/>
            <a:ext cx="3286125"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8" descr="ingot.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571875" y="2500313"/>
            <a:ext cx="200025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C:\Users\a.user\Desktop\New folder (2)\New folder\polystyren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21" y="152400"/>
            <a:ext cx="1431535" cy="220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43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8"/>
                                        </p:tgtEl>
                                        <p:attrNameLst>
                                          <p:attrName>style.visibility</p:attrName>
                                        </p:attrNameLst>
                                      </p:cBhvr>
                                      <p:to>
                                        <p:strVal val="visible"/>
                                      </p:to>
                                    </p:set>
                                    <p:anim calcmode="lin" valueType="num">
                                      <p:cBhvr>
                                        <p:cTn id="7" dur="1000" fill="hold"/>
                                        <p:tgtEl>
                                          <p:spTgt spid="2058"/>
                                        </p:tgtEl>
                                        <p:attrNameLst>
                                          <p:attrName>ppt_w</p:attrName>
                                        </p:attrNameLst>
                                      </p:cBhvr>
                                      <p:tavLst>
                                        <p:tav tm="0">
                                          <p:val>
                                            <p:fltVal val="0"/>
                                          </p:val>
                                        </p:tav>
                                        <p:tav tm="100000">
                                          <p:val>
                                            <p:strVal val="#ppt_w"/>
                                          </p:val>
                                        </p:tav>
                                      </p:tavLst>
                                    </p:anim>
                                    <p:anim calcmode="lin" valueType="num">
                                      <p:cBhvr>
                                        <p:cTn id="8" dur="1000" fill="hold"/>
                                        <p:tgtEl>
                                          <p:spTgt spid="2058"/>
                                        </p:tgtEl>
                                        <p:attrNameLst>
                                          <p:attrName>ppt_h</p:attrName>
                                        </p:attrNameLst>
                                      </p:cBhvr>
                                      <p:tavLst>
                                        <p:tav tm="0">
                                          <p:val>
                                            <p:fltVal val="0"/>
                                          </p:val>
                                        </p:tav>
                                        <p:tav tm="100000">
                                          <p:val>
                                            <p:strVal val="#ppt_h"/>
                                          </p:val>
                                        </p:tav>
                                      </p:tavLst>
                                    </p:anim>
                                    <p:anim calcmode="lin" valueType="num">
                                      <p:cBhvr>
                                        <p:cTn id="9" dur="1000" fill="hold"/>
                                        <p:tgtEl>
                                          <p:spTgt spid="2058"/>
                                        </p:tgtEl>
                                        <p:attrNameLst>
                                          <p:attrName>style.rotation</p:attrName>
                                        </p:attrNameLst>
                                      </p:cBhvr>
                                      <p:tavLst>
                                        <p:tav tm="0">
                                          <p:val>
                                            <p:fltVal val="90"/>
                                          </p:val>
                                        </p:tav>
                                        <p:tav tm="100000">
                                          <p:val>
                                            <p:fltVal val="0"/>
                                          </p:val>
                                        </p:tav>
                                      </p:tavLst>
                                    </p:anim>
                                    <p:animEffect transition="in" filter="fade">
                                      <p:cBhvr>
                                        <p:cTn id="10" dur="1000"/>
                                        <p:tgtEl>
                                          <p:spTgt spid="2058"/>
                                        </p:tgtEl>
                                      </p:cBhvr>
                                    </p:animEffect>
                                  </p:childTnLst>
                                </p:cTn>
                              </p:par>
                              <p:par>
                                <p:cTn id="11" presetID="31" presetClass="entr" presetSubtype="0" fill="hold" nodeType="with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p:cTn id="13" dur="1000" fill="hold"/>
                                        <p:tgtEl>
                                          <p:spTgt spid="2050"/>
                                        </p:tgtEl>
                                        <p:attrNameLst>
                                          <p:attrName>ppt_w</p:attrName>
                                        </p:attrNameLst>
                                      </p:cBhvr>
                                      <p:tavLst>
                                        <p:tav tm="0">
                                          <p:val>
                                            <p:fltVal val="0"/>
                                          </p:val>
                                        </p:tav>
                                        <p:tav tm="100000">
                                          <p:val>
                                            <p:strVal val="#ppt_w"/>
                                          </p:val>
                                        </p:tav>
                                      </p:tavLst>
                                    </p:anim>
                                    <p:anim calcmode="lin" valueType="num">
                                      <p:cBhvr>
                                        <p:cTn id="14" dur="1000" fill="hold"/>
                                        <p:tgtEl>
                                          <p:spTgt spid="2050"/>
                                        </p:tgtEl>
                                        <p:attrNameLst>
                                          <p:attrName>ppt_h</p:attrName>
                                        </p:attrNameLst>
                                      </p:cBhvr>
                                      <p:tavLst>
                                        <p:tav tm="0">
                                          <p:val>
                                            <p:fltVal val="0"/>
                                          </p:val>
                                        </p:tav>
                                        <p:tav tm="100000">
                                          <p:val>
                                            <p:strVal val="#ppt_h"/>
                                          </p:val>
                                        </p:tav>
                                      </p:tavLst>
                                    </p:anim>
                                    <p:anim calcmode="lin" valueType="num">
                                      <p:cBhvr>
                                        <p:cTn id="15" dur="1000" fill="hold"/>
                                        <p:tgtEl>
                                          <p:spTgt spid="2050"/>
                                        </p:tgtEl>
                                        <p:attrNameLst>
                                          <p:attrName>style.rotation</p:attrName>
                                        </p:attrNameLst>
                                      </p:cBhvr>
                                      <p:tavLst>
                                        <p:tav tm="0">
                                          <p:val>
                                            <p:fltVal val="90"/>
                                          </p:val>
                                        </p:tav>
                                        <p:tav tm="100000">
                                          <p:val>
                                            <p:fltVal val="0"/>
                                          </p:val>
                                        </p:tav>
                                      </p:tavLst>
                                    </p:anim>
                                    <p:animEffect transition="in" filter="fade">
                                      <p:cBhvr>
                                        <p:cTn id="16" dur="1000"/>
                                        <p:tgtEl>
                                          <p:spTgt spid="2050"/>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2055"/>
                                        </p:tgtEl>
                                        <p:attrNameLst>
                                          <p:attrName>style.visibility</p:attrName>
                                        </p:attrNameLst>
                                      </p:cBhvr>
                                      <p:to>
                                        <p:strVal val="visible"/>
                                      </p:to>
                                    </p:set>
                                    <p:animEffect transition="in" filter="circle(in)">
                                      <p:cBhvr>
                                        <p:cTn id="21" dur="2000"/>
                                        <p:tgtEl>
                                          <p:spTgt spid="2055"/>
                                        </p:tgtEl>
                                      </p:cBhvr>
                                    </p:animEffect>
                                  </p:childTnLst>
                                </p:cTn>
                              </p:par>
                              <p:par>
                                <p:cTn id="22" presetID="6" presetClass="entr" presetSubtype="16" fill="hold" nodeType="withEffect">
                                  <p:stCondLst>
                                    <p:cond delay="0"/>
                                  </p:stCondLst>
                                  <p:childTnLst>
                                    <p:set>
                                      <p:cBhvr>
                                        <p:cTn id="23" dur="1" fill="hold">
                                          <p:stCondLst>
                                            <p:cond delay="0"/>
                                          </p:stCondLst>
                                        </p:cTn>
                                        <p:tgtEl>
                                          <p:spTgt spid="2057"/>
                                        </p:tgtEl>
                                        <p:attrNameLst>
                                          <p:attrName>style.visibility</p:attrName>
                                        </p:attrNameLst>
                                      </p:cBhvr>
                                      <p:to>
                                        <p:strVal val="visible"/>
                                      </p:to>
                                    </p:set>
                                    <p:animEffect transition="in" filter="circle(in)">
                                      <p:cBhvr>
                                        <p:cTn id="24" dur="2000"/>
                                        <p:tgtEl>
                                          <p:spTgt spid="2057"/>
                                        </p:tgtEl>
                                      </p:cBhvr>
                                    </p:animEffect>
                                  </p:childTnLst>
                                </p:cTn>
                              </p:par>
                              <p:par>
                                <p:cTn id="25" presetID="6" presetClass="entr" presetSubtype="16" fill="hold" nodeType="withEffect">
                                  <p:stCondLst>
                                    <p:cond delay="0"/>
                                  </p:stCondLst>
                                  <p:childTnLst>
                                    <p:set>
                                      <p:cBhvr>
                                        <p:cTn id="26" dur="1" fill="hold">
                                          <p:stCondLst>
                                            <p:cond delay="0"/>
                                          </p:stCondLst>
                                        </p:cTn>
                                        <p:tgtEl>
                                          <p:spTgt spid="2056"/>
                                        </p:tgtEl>
                                        <p:attrNameLst>
                                          <p:attrName>style.visibility</p:attrName>
                                        </p:attrNameLst>
                                      </p:cBhvr>
                                      <p:to>
                                        <p:strVal val="visible"/>
                                      </p:to>
                                    </p:set>
                                    <p:animEffect transition="in" filter="circle(in)">
                                      <p:cBhvr>
                                        <p:cTn id="27" dur="2000"/>
                                        <p:tgtEl>
                                          <p:spTgt spid="205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052">
                                            <p:txEl>
                                              <p:pRg st="0" end="0"/>
                                            </p:txEl>
                                          </p:spTgt>
                                        </p:tgtEl>
                                        <p:attrNameLst>
                                          <p:attrName>style.visibility</p:attrName>
                                        </p:attrNameLst>
                                      </p:cBhvr>
                                      <p:to>
                                        <p:strVal val="visible"/>
                                      </p:to>
                                    </p:set>
                                    <p:anim calcmode="lin" valueType="num">
                                      <p:cBhvr>
                                        <p:cTn id="32" dur="500" fill="hold"/>
                                        <p:tgtEl>
                                          <p:spTgt spid="2052">
                                            <p:txEl>
                                              <p:pRg st="0" end="0"/>
                                            </p:txEl>
                                          </p:spTgt>
                                        </p:tgtEl>
                                        <p:attrNameLst>
                                          <p:attrName>ppt_w</p:attrName>
                                        </p:attrNameLst>
                                      </p:cBhvr>
                                      <p:tavLst>
                                        <p:tav tm="0">
                                          <p:val>
                                            <p:fltVal val="0"/>
                                          </p:val>
                                        </p:tav>
                                        <p:tav tm="100000">
                                          <p:val>
                                            <p:strVal val="#ppt_w"/>
                                          </p:val>
                                        </p:tav>
                                      </p:tavLst>
                                    </p:anim>
                                    <p:anim calcmode="lin" valueType="num">
                                      <p:cBhvr>
                                        <p:cTn id="33" dur="500" fill="hold"/>
                                        <p:tgtEl>
                                          <p:spTgt spid="2052">
                                            <p:txEl>
                                              <p:pRg st="0" end="0"/>
                                            </p:txEl>
                                          </p:spTgt>
                                        </p:tgtEl>
                                        <p:attrNameLst>
                                          <p:attrName>ppt_h</p:attrName>
                                        </p:attrNameLst>
                                      </p:cBhvr>
                                      <p:tavLst>
                                        <p:tav tm="0">
                                          <p:val>
                                            <p:fltVal val="0"/>
                                          </p:val>
                                        </p:tav>
                                        <p:tav tm="100000">
                                          <p:val>
                                            <p:strVal val="#ppt_h"/>
                                          </p:val>
                                        </p:tav>
                                      </p:tavLst>
                                    </p:anim>
                                    <p:animEffect transition="in" filter="fade">
                                      <p:cBhvr>
                                        <p:cTn id="34" dur="500"/>
                                        <p:tgtEl>
                                          <p:spTgt spid="2052">
                                            <p:txEl>
                                              <p:pRg st="0" end="0"/>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052">
                                            <p:txEl>
                                              <p:pRg st="1" end="1"/>
                                            </p:txEl>
                                          </p:spTgt>
                                        </p:tgtEl>
                                        <p:attrNameLst>
                                          <p:attrName>style.visibility</p:attrName>
                                        </p:attrNameLst>
                                      </p:cBhvr>
                                      <p:to>
                                        <p:strVal val="visible"/>
                                      </p:to>
                                    </p:set>
                                    <p:anim calcmode="lin" valueType="num">
                                      <p:cBhvr>
                                        <p:cTn id="37" dur="500" fill="hold"/>
                                        <p:tgtEl>
                                          <p:spTgt spid="2052">
                                            <p:txEl>
                                              <p:pRg st="1" end="1"/>
                                            </p:txEl>
                                          </p:spTgt>
                                        </p:tgtEl>
                                        <p:attrNameLst>
                                          <p:attrName>ppt_w</p:attrName>
                                        </p:attrNameLst>
                                      </p:cBhvr>
                                      <p:tavLst>
                                        <p:tav tm="0">
                                          <p:val>
                                            <p:fltVal val="0"/>
                                          </p:val>
                                        </p:tav>
                                        <p:tav tm="100000">
                                          <p:val>
                                            <p:strVal val="#ppt_w"/>
                                          </p:val>
                                        </p:tav>
                                      </p:tavLst>
                                    </p:anim>
                                    <p:anim calcmode="lin" valueType="num">
                                      <p:cBhvr>
                                        <p:cTn id="38" dur="500" fill="hold"/>
                                        <p:tgtEl>
                                          <p:spTgt spid="2052">
                                            <p:txEl>
                                              <p:pRg st="1" end="1"/>
                                            </p:txEl>
                                          </p:spTgt>
                                        </p:tgtEl>
                                        <p:attrNameLst>
                                          <p:attrName>ppt_h</p:attrName>
                                        </p:attrNameLst>
                                      </p:cBhvr>
                                      <p:tavLst>
                                        <p:tav tm="0">
                                          <p:val>
                                            <p:fltVal val="0"/>
                                          </p:val>
                                        </p:tav>
                                        <p:tav tm="100000">
                                          <p:val>
                                            <p:strVal val="#ppt_h"/>
                                          </p:val>
                                        </p:tav>
                                      </p:tavLst>
                                    </p:anim>
                                    <p:animEffect transition="in" filter="fade">
                                      <p:cBhvr>
                                        <p:cTn id="39" dur="500"/>
                                        <p:tgtEl>
                                          <p:spTgt spid="205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199" y="260648"/>
            <a:ext cx="7801769" cy="1156990"/>
          </a:xfrm>
        </p:spPr>
        <p:txBody>
          <a:bodyPr>
            <a:normAutofit/>
          </a:bodyPr>
          <a:lstStyle/>
          <a:p>
            <a:pPr algn="ctr"/>
            <a:r>
              <a:rPr lang="fa-IR" sz="3200" dirty="0"/>
              <a:t> در این مرحله فرآیند گرانول مجدد رخ میدهد:</a:t>
            </a:r>
            <a:endParaRPr lang="en-US" sz="3200" dirty="0"/>
          </a:p>
        </p:txBody>
      </p:sp>
      <p:pic>
        <p:nvPicPr>
          <p:cNvPr id="3076" name="Picture 6" descr="C:\Documents and Settings\a\My Documents\Adri's documents\PSPC\EPS PICS\Recycling 4.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5750" y="1571625"/>
            <a:ext cx="4143375" cy="4214813"/>
          </a:xfrm>
          <a:noFill/>
        </p:spPr>
      </p:pic>
      <p:pic>
        <p:nvPicPr>
          <p:cNvPr id="3075" name="Picture 3" descr="Re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8750" y="5867400"/>
            <a:ext cx="960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7" descr="C:\Documents and Settings\a\My Documents\Adri's documents\PSPC\EPS PICS\Recycling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571625"/>
            <a:ext cx="4095750" cy="421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868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heel(1)">
                                      <p:cBhvr>
                                        <p:cTn id="13" dur="2000"/>
                                        <p:tgtEl>
                                          <p:spTgt spid="3076"/>
                                        </p:tgtEl>
                                      </p:cBhvr>
                                    </p:animEffect>
                                  </p:childTnLst>
                                </p:cTn>
                              </p:par>
                              <p:par>
                                <p:cTn id="14" presetID="21" presetClass="entr" presetSubtype="1" fill="hold" nodeType="withEffect">
                                  <p:stCondLst>
                                    <p:cond delay="0"/>
                                  </p:stCondLst>
                                  <p:childTnLst>
                                    <p:set>
                                      <p:cBhvr>
                                        <p:cTn id="15" dur="1" fill="hold">
                                          <p:stCondLst>
                                            <p:cond delay="0"/>
                                          </p:stCondLst>
                                        </p:cTn>
                                        <p:tgtEl>
                                          <p:spTgt spid="3077"/>
                                        </p:tgtEl>
                                        <p:attrNameLst>
                                          <p:attrName>style.visibility</p:attrName>
                                        </p:attrNameLst>
                                      </p:cBhvr>
                                      <p:to>
                                        <p:strVal val="visible"/>
                                      </p:to>
                                    </p:set>
                                    <p:animEffect transition="in" filter="wheel(1)">
                                      <p:cBhvr>
                                        <p:cTn id="16"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normAutofit/>
          </a:bodyPr>
          <a:lstStyle/>
          <a:p>
            <a:pPr algn="ctr"/>
            <a:r>
              <a:rPr lang="fa-IR" sz="3200" dirty="0"/>
              <a:t>در اینجا فرم ها و برش های نهایی انجام میشود:</a:t>
            </a:r>
            <a:endParaRPr lang="en-US" sz="3200" dirty="0"/>
          </a:p>
        </p:txBody>
      </p:sp>
      <p:pic>
        <p:nvPicPr>
          <p:cNvPr id="4100" name="Picture 6" descr="C:\Documents and Settings\a\My Documents\Adri's documents\PSPC\EPS PICS\Recycling 9.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4313" y="2000250"/>
            <a:ext cx="4071937" cy="3786188"/>
          </a:xfrm>
          <a:noFill/>
        </p:spPr>
      </p:pic>
      <p:pic>
        <p:nvPicPr>
          <p:cNvPr id="4099" name="Picture 3" descr="Re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867400"/>
            <a:ext cx="960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7" descr="C:\Documents and Settings\a\My Documents\Adri's documents\PSPC\EPS PICS\Recycling 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2000250"/>
            <a:ext cx="42862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396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arn(inVertical)">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101"/>
                                        </p:tgtEl>
                                        <p:attrNameLst>
                                          <p:attrName>style.visibility</p:attrName>
                                        </p:attrNameLst>
                                      </p:cBhvr>
                                      <p:to>
                                        <p:strVal val="visible"/>
                                      </p:to>
                                    </p:set>
                                    <p:anim calcmode="lin" valueType="num">
                                      <p:cBhvr additive="base">
                                        <p:cTn id="16" dur="500" fill="hold"/>
                                        <p:tgtEl>
                                          <p:spTgt spid="4101"/>
                                        </p:tgtEl>
                                        <p:attrNameLst>
                                          <p:attrName>ppt_x</p:attrName>
                                        </p:attrNameLst>
                                      </p:cBhvr>
                                      <p:tavLst>
                                        <p:tav tm="0">
                                          <p:val>
                                            <p:strVal val="#ppt_x"/>
                                          </p:val>
                                        </p:tav>
                                        <p:tav tm="100000">
                                          <p:val>
                                            <p:strVal val="#ppt_x"/>
                                          </p:val>
                                        </p:tav>
                                      </p:tavLst>
                                    </p:anim>
                                    <p:anim calcmode="lin" valueType="num">
                                      <p:cBhvr additive="base">
                                        <p:cTn id="17" dur="500" fill="hold"/>
                                        <p:tgtEl>
                                          <p:spTgt spid="41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fa-IR" dirty="0" smtClean="0"/>
              <a:t> </a:t>
            </a:r>
          </a:p>
        </p:txBody>
      </p:sp>
      <p:pic>
        <p:nvPicPr>
          <p:cNvPr id="5126" name="Picture 9" descr="C:\Documents and Settings\a\My Documents\Adri's documents\PSPC\EPS PICS\Recycling 6.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536181" y="3764498"/>
            <a:ext cx="5607819" cy="3093502"/>
          </a:xfrm>
          <a:noFill/>
        </p:spPr>
      </p:pic>
      <p:pic>
        <p:nvPicPr>
          <p:cNvPr id="5123" name="Picture 3" descr="Re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566" y="2238821"/>
            <a:ext cx="9604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10" descr="PSPC[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188" y="3643313"/>
            <a:ext cx="1643062"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TextBox 7"/>
          <p:cNvSpPr txBox="1">
            <a:spLocks noChangeArrowheads="1"/>
          </p:cNvSpPr>
          <p:nvPr/>
        </p:nvSpPr>
        <p:spPr bwMode="auto">
          <a:xfrm>
            <a:off x="4644008" y="0"/>
            <a:ext cx="4499993" cy="1569660"/>
          </a:xfrm>
          <a:prstGeom prst="rect">
            <a:avLst/>
          </a:prstGeom>
          <a:noFill/>
          <a:ln/>
          <a:extLst/>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fontAlgn="base" hangingPunct="1">
              <a:spcBef>
                <a:spcPct val="0"/>
              </a:spcBef>
              <a:spcAft>
                <a:spcPct val="0"/>
              </a:spcAft>
            </a:pPr>
            <a:r>
              <a:rPr lang="fa-IR" sz="2400" dirty="0" smtClean="0">
                <a:solidFill>
                  <a:prstClr val="white"/>
                </a:solidFill>
                <a:cs typeface="B Lotus"/>
              </a:rPr>
              <a:t>این محصولات حاصل بازیافت </a:t>
            </a:r>
          </a:p>
          <a:p>
            <a:pPr algn="just" eaLnBrk="1" fontAlgn="base" hangingPunct="1">
              <a:spcBef>
                <a:spcPct val="0"/>
              </a:spcBef>
              <a:spcAft>
                <a:spcPct val="0"/>
              </a:spcAft>
            </a:pPr>
            <a:r>
              <a:rPr lang="fa-IR" sz="2400" dirty="0" smtClean="0">
                <a:solidFill>
                  <a:prstClr val="white"/>
                </a:solidFill>
                <a:cs typeface="B Lotus"/>
              </a:rPr>
              <a:t>پلی استایرن است.</a:t>
            </a:r>
          </a:p>
          <a:p>
            <a:pPr algn="just" eaLnBrk="1" fontAlgn="base" hangingPunct="1">
              <a:spcBef>
                <a:spcPct val="0"/>
              </a:spcBef>
              <a:spcAft>
                <a:spcPct val="0"/>
              </a:spcAft>
            </a:pPr>
            <a:r>
              <a:rPr lang="fa-IR" sz="2400" dirty="0" smtClean="0">
                <a:solidFill>
                  <a:prstClr val="white"/>
                </a:solidFill>
                <a:cs typeface="B Lotus"/>
              </a:rPr>
              <a:t>به راحتی میتوان از قاب فروشی ها و سایر مغازه ها اجناس را تهییه کرد.</a:t>
            </a:r>
            <a:endParaRPr lang="en-US" sz="2400" dirty="0">
              <a:solidFill>
                <a:prstClr val="white"/>
              </a:solidFill>
              <a:cs typeface="B Lotus"/>
            </a:endParaRPr>
          </a:p>
        </p:txBody>
      </p:sp>
      <p:pic>
        <p:nvPicPr>
          <p:cNvPr id="5127" name="Picture 10" descr="C:\Documents and Settings\a\My Documents\Adri's documents\PSPC\EPS PICS\Recycling 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2" y="0"/>
            <a:ext cx="3509339" cy="3070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11" descr="C:\Documents and Settings\a\My Documents\Adri's documents\PSPC\EPS PICS\Recycling 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20272" y="1590663"/>
            <a:ext cx="2105879" cy="2169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Users\a.user\Desktop\New folder (2)\79345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842" y="3070671"/>
            <a:ext cx="3509339" cy="378732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user\Desktop\New folder (2)\79347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63700" y="1569659"/>
            <a:ext cx="2232436" cy="2232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560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calcmode="lin" valueType="num">
                                      <p:cBhvr>
                                        <p:cTn id="7" dur="1000" fill="hold"/>
                                        <p:tgtEl>
                                          <p:spTgt spid="512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12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12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12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125">
                                            <p:txEl>
                                              <p:pRg st="1" end="1"/>
                                            </p:txEl>
                                          </p:spTgt>
                                        </p:tgtEl>
                                        <p:attrNameLst>
                                          <p:attrName>style.visibility</p:attrName>
                                        </p:attrNameLst>
                                      </p:cBhvr>
                                      <p:to>
                                        <p:strVal val="visible"/>
                                      </p:to>
                                    </p:set>
                                    <p:anim calcmode="lin" valueType="num">
                                      <p:cBhvr>
                                        <p:cTn id="13" dur="1000" fill="hold"/>
                                        <p:tgtEl>
                                          <p:spTgt spid="512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12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12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125">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5125">
                                            <p:txEl>
                                              <p:pRg st="2" end="2"/>
                                            </p:txEl>
                                          </p:spTgt>
                                        </p:tgtEl>
                                        <p:attrNameLst>
                                          <p:attrName>style.visibility</p:attrName>
                                        </p:attrNameLst>
                                      </p:cBhvr>
                                      <p:to>
                                        <p:strVal val="visible"/>
                                      </p:to>
                                    </p:set>
                                    <p:anim calcmode="lin" valueType="num">
                                      <p:cBhvr>
                                        <p:cTn id="19" dur="1000" fill="hold"/>
                                        <p:tgtEl>
                                          <p:spTgt spid="512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125">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5125">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512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126"/>
                                        </p:tgtEl>
                                        <p:attrNameLst>
                                          <p:attrName>style.visibility</p:attrName>
                                        </p:attrNameLst>
                                      </p:cBhvr>
                                      <p:to>
                                        <p:strVal val="visible"/>
                                      </p:to>
                                    </p:set>
                                    <p:animEffect transition="in" filter="wheel(1)">
                                      <p:cBhvr>
                                        <p:cTn id="27" dur="2000"/>
                                        <p:tgtEl>
                                          <p:spTgt spid="5126"/>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 calcmode="lin" valueType="num">
                                      <p:cBhvr>
                                        <p:cTn id="32" dur="1000" fill="hold"/>
                                        <p:tgtEl>
                                          <p:spTgt spid="1026"/>
                                        </p:tgtEl>
                                        <p:attrNameLst>
                                          <p:attrName>ppt_w</p:attrName>
                                        </p:attrNameLst>
                                      </p:cBhvr>
                                      <p:tavLst>
                                        <p:tav tm="0">
                                          <p:val>
                                            <p:fltVal val="0"/>
                                          </p:val>
                                        </p:tav>
                                        <p:tav tm="100000">
                                          <p:val>
                                            <p:strVal val="#ppt_w"/>
                                          </p:val>
                                        </p:tav>
                                      </p:tavLst>
                                    </p:anim>
                                    <p:anim calcmode="lin" valueType="num">
                                      <p:cBhvr>
                                        <p:cTn id="33" dur="1000" fill="hold"/>
                                        <p:tgtEl>
                                          <p:spTgt spid="1026"/>
                                        </p:tgtEl>
                                        <p:attrNameLst>
                                          <p:attrName>ppt_h</p:attrName>
                                        </p:attrNameLst>
                                      </p:cBhvr>
                                      <p:tavLst>
                                        <p:tav tm="0">
                                          <p:val>
                                            <p:fltVal val="0"/>
                                          </p:val>
                                        </p:tav>
                                        <p:tav tm="100000">
                                          <p:val>
                                            <p:strVal val="#ppt_h"/>
                                          </p:val>
                                        </p:tav>
                                      </p:tavLst>
                                    </p:anim>
                                    <p:anim calcmode="lin" valueType="num">
                                      <p:cBhvr>
                                        <p:cTn id="34" dur="1000" fill="hold"/>
                                        <p:tgtEl>
                                          <p:spTgt spid="1026"/>
                                        </p:tgtEl>
                                        <p:attrNameLst>
                                          <p:attrName>style.rotation</p:attrName>
                                        </p:attrNameLst>
                                      </p:cBhvr>
                                      <p:tavLst>
                                        <p:tav tm="0">
                                          <p:val>
                                            <p:fltVal val="90"/>
                                          </p:val>
                                        </p:tav>
                                        <p:tav tm="100000">
                                          <p:val>
                                            <p:fltVal val="0"/>
                                          </p:val>
                                        </p:tav>
                                      </p:tavLst>
                                    </p:anim>
                                    <p:animEffect transition="in" filter="fade">
                                      <p:cBhvr>
                                        <p:cTn id="35" dur="1000"/>
                                        <p:tgtEl>
                                          <p:spTgt spid="1026"/>
                                        </p:tgtEl>
                                      </p:cBhvr>
                                    </p:animEffect>
                                  </p:childTnLst>
                                </p:cTn>
                              </p:par>
                              <p:par>
                                <p:cTn id="36" presetID="31" presetClass="entr" presetSubtype="0" fill="hold" nodeType="withEffect">
                                  <p:stCondLst>
                                    <p:cond delay="0"/>
                                  </p:stCondLst>
                                  <p:childTnLst>
                                    <p:set>
                                      <p:cBhvr>
                                        <p:cTn id="37" dur="1" fill="hold">
                                          <p:stCondLst>
                                            <p:cond delay="0"/>
                                          </p:stCondLst>
                                        </p:cTn>
                                        <p:tgtEl>
                                          <p:spTgt spid="5127"/>
                                        </p:tgtEl>
                                        <p:attrNameLst>
                                          <p:attrName>style.visibility</p:attrName>
                                        </p:attrNameLst>
                                      </p:cBhvr>
                                      <p:to>
                                        <p:strVal val="visible"/>
                                      </p:to>
                                    </p:set>
                                    <p:anim calcmode="lin" valueType="num">
                                      <p:cBhvr>
                                        <p:cTn id="38" dur="1000" fill="hold"/>
                                        <p:tgtEl>
                                          <p:spTgt spid="5127"/>
                                        </p:tgtEl>
                                        <p:attrNameLst>
                                          <p:attrName>ppt_w</p:attrName>
                                        </p:attrNameLst>
                                      </p:cBhvr>
                                      <p:tavLst>
                                        <p:tav tm="0">
                                          <p:val>
                                            <p:fltVal val="0"/>
                                          </p:val>
                                        </p:tav>
                                        <p:tav tm="100000">
                                          <p:val>
                                            <p:strVal val="#ppt_w"/>
                                          </p:val>
                                        </p:tav>
                                      </p:tavLst>
                                    </p:anim>
                                    <p:anim calcmode="lin" valueType="num">
                                      <p:cBhvr>
                                        <p:cTn id="39" dur="1000" fill="hold"/>
                                        <p:tgtEl>
                                          <p:spTgt spid="5127"/>
                                        </p:tgtEl>
                                        <p:attrNameLst>
                                          <p:attrName>ppt_h</p:attrName>
                                        </p:attrNameLst>
                                      </p:cBhvr>
                                      <p:tavLst>
                                        <p:tav tm="0">
                                          <p:val>
                                            <p:fltVal val="0"/>
                                          </p:val>
                                        </p:tav>
                                        <p:tav tm="100000">
                                          <p:val>
                                            <p:strVal val="#ppt_h"/>
                                          </p:val>
                                        </p:tav>
                                      </p:tavLst>
                                    </p:anim>
                                    <p:anim calcmode="lin" valueType="num">
                                      <p:cBhvr>
                                        <p:cTn id="40" dur="1000" fill="hold"/>
                                        <p:tgtEl>
                                          <p:spTgt spid="5127"/>
                                        </p:tgtEl>
                                        <p:attrNameLst>
                                          <p:attrName>style.rotation</p:attrName>
                                        </p:attrNameLst>
                                      </p:cBhvr>
                                      <p:tavLst>
                                        <p:tav tm="0">
                                          <p:val>
                                            <p:fltVal val="90"/>
                                          </p:val>
                                        </p:tav>
                                        <p:tav tm="100000">
                                          <p:val>
                                            <p:fltVal val="0"/>
                                          </p:val>
                                        </p:tav>
                                      </p:tavLst>
                                    </p:anim>
                                    <p:animEffect transition="in" filter="fade">
                                      <p:cBhvr>
                                        <p:cTn id="41" dur="1000"/>
                                        <p:tgtEl>
                                          <p:spTgt spid="5127"/>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5128"/>
                                        </p:tgtEl>
                                        <p:attrNameLst>
                                          <p:attrName>style.visibility</p:attrName>
                                        </p:attrNameLst>
                                      </p:cBhvr>
                                      <p:to>
                                        <p:strVal val="visible"/>
                                      </p:to>
                                    </p:set>
                                    <p:animEffect transition="in" filter="wipe(down)">
                                      <p:cBhvr>
                                        <p:cTn id="46" dur="500"/>
                                        <p:tgtEl>
                                          <p:spTgt spid="5128"/>
                                        </p:tgtEl>
                                      </p:cBhvr>
                                    </p:animEffect>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027"/>
                                        </p:tgtEl>
                                        <p:attrNameLst>
                                          <p:attrName>style.visibility</p:attrName>
                                        </p:attrNameLst>
                                      </p:cBhvr>
                                      <p:to>
                                        <p:strVal val="visible"/>
                                      </p:to>
                                    </p:set>
                                    <p:animEffect transition="in" filter="wipe(down)">
                                      <p:cBhvr>
                                        <p:cTn id="51" dur="580">
                                          <p:stCondLst>
                                            <p:cond delay="0"/>
                                          </p:stCondLst>
                                        </p:cTn>
                                        <p:tgtEl>
                                          <p:spTgt spid="1027"/>
                                        </p:tgtEl>
                                      </p:cBhvr>
                                    </p:animEffect>
                                    <p:anim calcmode="lin" valueType="num">
                                      <p:cBhvr>
                                        <p:cTn id="52" dur="1822" tmFilter="0,0; 0.14,0.36; 0.43,0.73; 0.71,0.91; 1.0,1.0">
                                          <p:stCondLst>
                                            <p:cond delay="0"/>
                                          </p:stCondLst>
                                        </p:cTn>
                                        <p:tgtEl>
                                          <p:spTgt spid="1027"/>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027"/>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027"/>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027"/>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027"/>
                                        </p:tgtEl>
                                        <p:attrNameLst>
                                          <p:attrName>ppt_y</p:attrName>
                                        </p:attrNameLst>
                                      </p:cBhvr>
                                      <p:tavLst>
                                        <p:tav tm="0" fmla="#ppt_y-sin(pi*$)/81">
                                          <p:val>
                                            <p:fltVal val="0"/>
                                          </p:val>
                                        </p:tav>
                                        <p:tav tm="100000">
                                          <p:val>
                                            <p:fltVal val="1"/>
                                          </p:val>
                                        </p:tav>
                                      </p:tavLst>
                                    </p:anim>
                                    <p:animScale>
                                      <p:cBhvr>
                                        <p:cTn id="57" dur="26">
                                          <p:stCondLst>
                                            <p:cond delay="650"/>
                                          </p:stCondLst>
                                        </p:cTn>
                                        <p:tgtEl>
                                          <p:spTgt spid="1027"/>
                                        </p:tgtEl>
                                      </p:cBhvr>
                                      <p:to x="100000" y="60000"/>
                                    </p:animScale>
                                    <p:animScale>
                                      <p:cBhvr>
                                        <p:cTn id="58" dur="166" decel="50000">
                                          <p:stCondLst>
                                            <p:cond delay="676"/>
                                          </p:stCondLst>
                                        </p:cTn>
                                        <p:tgtEl>
                                          <p:spTgt spid="1027"/>
                                        </p:tgtEl>
                                      </p:cBhvr>
                                      <p:to x="100000" y="100000"/>
                                    </p:animScale>
                                    <p:animScale>
                                      <p:cBhvr>
                                        <p:cTn id="59" dur="26">
                                          <p:stCondLst>
                                            <p:cond delay="1312"/>
                                          </p:stCondLst>
                                        </p:cTn>
                                        <p:tgtEl>
                                          <p:spTgt spid="1027"/>
                                        </p:tgtEl>
                                      </p:cBhvr>
                                      <p:to x="100000" y="80000"/>
                                    </p:animScale>
                                    <p:animScale>
                                      <p:cBhvr>
                                        <p:cTn id="60" dur="166" decel="50000">
                                          <p:stCondLst>
                                            <p:cond delay="1338"/>
                                          </p:stCondLst>
                                        </p:cTn>
                                        <p:tgtEl>
                                          <p:spTgt spid="1027"/>
                                        </p:tgtEl>
                                      </p:cBhvr>
                                      <p:to x="100000" y="100000"/>
                                    </p:animScale>
                                    <p:animScale>
                                      <p:cBhvr>
                                        <p:cTn id="61" dur="26">
                                          <p:stCondLst>
                                            <p:cond delay="1642"/>
                                          </p:stCondLst>
                                        </p:cTn>
                                        <p:tgtEl>
                                          <p:spTgt spid="1027"/>
                                        </p:tgtEl>
                                      </p:cBhvr>
                                      <p:to x="100000" y="90000"/>
                                    </p:animScale>
                                    <p:animScale>
                                      <p:cBhvr>
                                        <p:cTn id="62" dur="166" decel="50000">
                                          <p:stCondLst>
                                            <p:cond delay="1668"/>
                                          </p:stCondLst>
                                        </p:cTn>
                                        <p:tgtEl>
                                          <p:spTgt spid="1027"/>
                                        </p:tgtEl>
                                      </p:cBhvr>
                                      <p:to x="100000" y="100000"/>
                                    </p:animScale>
                                    <p:animScale>
                                      <p:cBhvr>
                                        <p:cTn id="63" dur="26">
                                          <p:stCondLst>
                                            <p:cond delay="1808"/>
                                          </p:stCondLst>
                                        </p:cTn>
                                        <p:tgtEl>
                                          <p:spTgt spid="1027"/>
                                        </p:tgtEl>
                                      </p:cBhvr>
                                      <p:to x="100000" y="95000"/>
                                    </p:animScale>
                                    <p:animScale>
                                      <p:cBhvr>
                                        <p:cTn id="64" dur="166" decel="50000">
                                          <p:stCondLst>
                                            <p:cond delay="1834"/>
                                          </p:stCondLst>
                                        </p:cTn>
                                        <p:tgtEl>
                                          <p:spTgt spid="1027"/>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45" presetClass="entr" presetSubtype="0" fill="hold" nodeType="clickEffect">
                                  <p:stCondLst>
                                    <p:cond delay="0"/>
                                  </p:stCondLst>
                                  <p:childTnLst>
                                    <p:set>
                                      <p:cBhvr>
                                        <p:cTn id="68" dur="1" fill="hold">
                                          <p:stCondLst>
                                            <p:cond delay="0"/>
                                          </p:stCondLst>
                                        </p:cTn>
                                        <p:tgtEl>
                                          <p:spTgt spid="5123"/>
                                        </p:tgtEl>
                                        <p:attrNameLst>
                                          <p:attrName>style.visibility</p:attrName>
                                        </p:attrNameLst>
                                      </p:cBhvr>
                                      <p:to>
                                        <p:strVal val="visible"/>
                                      </p:to>
                                    </p:set>
                                    <p:animEffect transition="in" filter="fade">
                                      <p:cBhvr>
                                        <p:cTn id="69" dur="2000"/>
                                        <p:tgtEl>
                                          <p:spTgt spid="5123"/>
                                        </p:tgtEl>
                                      </p:cBhvr>
                                    </p:animEffect>
                                    <p:anim calcmode="lin" valueType="num">
                                      <p:cBhvr>
                                        <p:cTn id="70" dur="2000" fill="hold"/>
                                        <p:tgtEl>
                                          <p:spTgt spid="5123"/>
                                        </p:tgtEl>
                                        <p:attrNameLst>
                                          <p:attrName>ppt_w</p:attrName>
                                        </p:attrNameLst>
                                      </p:cBhvr>
                                      <p:tavLst>
                                        <p:tav tm="0" fmla="#ppt_w*sin(2.5*pi*$)">
                                          <p:val>
                                            <p:fltVal val="0"/>
                                          </p:val>
                                        </p:tav>
                                        <p:tav tm="100000">
                                          <p:val>
                                            <p:fltVal val="1"/>
                                          </p:val>
                                        </p:tav>
                                      </p:tavLst>
                                    </p:anim>
                                    <p:anim calcmode="lin" valueType="num">
                                      <p:cBhvr>
                                        <p:cTn id="71" dur="2000" fill="hold"/>
                                        <p:tgtEl>
                                          <p:spTgt spid="512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5613" y="274638"/>
            <a:ext cx="8226425" cy="716880"/>
          </a:xfrm>
          <a:noFill/>
        </p:spPr>
        <p:txBody>
          <a:bodyPr>
            <a:normAutofit/>
          </a:bodyPr>
          <a:lstStyle/>
          <a:p>
            <a:pPr algn="ctr"/>
            <a:r>
              <a:rPr lang="fa-IR" sz="3200" dirty="0"/>
              <a:t>چگونگی تولید</a:t>
            </a:r>
          </a:p>
        </p:txBody>
      </p:sp>
      <p:sp>
        <p:nvSpPr>
          <p:cNvPr id="53251" name="Rectangle 3"/>
          <p:cNvSpPr>
            <a:spLocks noGrp="1" noChangeArrowheads="1"/>
          </p:cNvSpPr>
          <p:nvPr>
            <p:ph idx="1"/>
          </p:nvPr>
        </p:nvSpPr>
        <p:spPr>
          <a:xfrm>
            <a:off x="455613" y="1244907"/>
            <a:ext cx="8226425" cy="2256102"/>
          </a:xfrm>
        </p:spPr>
        <p:txBody>
          <a:bodyPr>
            <a:normAutofit lnSpcReduction="10000"/>
          </a:bodyPr>
          <a:lstStyle/>
          <a:p>
            <a:pPr marL="0" indent="0" algn="just">
              <a:buNone/>
            </a:pPr>
            <a:r>
              <a:rPr lang="fa-IR" sz="2400" dirty="0"/>
              <a:t>ترکیب اتیلن و بنزن، اتیل بنزن تولید می شود و با هیدروژن گیری از اتیل بنزن، استایرن بدست می آید، استایرن به کمک اکسیژن، عامل اکسیداسیون یا نور به عنوان کاتالیزور طی فرآیند پلیمریزاسیون رادیکال آزاد پلیمریزه شده و پلی استایرن تولید می شود. پلی استایرن یک پلیمر خانواده وینیل است و از نظر ساختاری یک زنجیره طویل هیدروکربنی دارد که به صورت یکی در میان به هر اتم کربن یک گروه فنیل متصل است.</a:t>
            </a:r>
          </a:p>
        </p:txBody>
      </p:sp>
      <p:sp>
        <p:nvSpPr>
          <p:cNvPr id="2" name="Rounded Rectangle 1"/>
          <p:cNvSpPr/>
          <p:nvPr/>
        </p:nvSpPr>
        <p:spPr bwMode="auto">
          <a:xfrm>
            <a:off x="804231" y="3679371"/>
            <a:ext cx="7689774" cy="2982685"/>
          </a:xfrm>
          <a:prstGeom prst="round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charset="0"/>
              <a:cs typeface="Arial" charset="0"/>
            </a:endParaRPr>
          </a:p>
        </p:txBody>
      </p:sp>
      <p:pic>
        <p:nvPicPr>
          <p:cNvPr id="5" name="Picture 4" descr="http://www.polypedia.ir/Portals/0/%D9%BE%D9%84%D8%A7%D8%B3%D8%AA%DB%8C%DA%A9/%D9%85%D9%88%D8%A7%D8%AF%20%D8%A7%D9%88%D9%84%DB%8C%D9%87/%D9%BE%D9%84%DB%8C%20%D8%A7%D8%B3%D8%AA%D8%A7%DB%8C%D8%B1%D9%86/PS-Process.gif"/>
          <p:cNvPicPr/>
          <p:nvPr/>
        </p:nvPicPr>
        <p:blipFill>
          <a:blip r:embed="rId2">
            <a:extLst>
              <a:ext uri="{28A0092B-C50C-407E-A947-70E740481C1C}">
                <a14:useLocalDpi xmlns:a14="http://schemas.microsoft.com/office/drawing/2010/main" val="0"/>
              </a:ext>
            </a:extLst>
          </a:blip>
          <a:srcRect/>
          <a:stretch>
            <a:fillRect/>
          </a:stretch>
        </p:blipFill>
        <p:spPr bwMode="auto">
          <a:xfrm>
            <a:off x="1611086" y="3799115"/>
            <a:ext cx="6150428" cy="1333498"/>
          </a:xfrm>
          <a:prstGeom prst="rect">
            <a:avLst/>
          </a:prstGeom>
          <a:noFill/>
          <a:ln>
            <a:noFill/>
          </a:ln>
          <a:effectLst>
            <a:innerShdw blurRad="114300">
              <a:prstClr val="black"/>
            </a:innerShdw>
          </a:effectLst>
        </p:spPr>
      </p:pic>
      <p:pic>
        <p:nvPicPr>
          <p:cNvPr id="15362" name="Picture 2" descr="C:\Users\a.user\Desktop\New folder (2)\Untitledddd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6394" y="5132613"/>
            <a:ext cx="6765491" cy="1529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879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randombar(horizontal)">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3251">
                                            <p:txEl>
                                              <p:pRg st="0" end="0"/>
                                            </p:txEl>
                                          </p:spTgt>
                                        </p:tgtEl>
                                        <p:attrNameLst>
                                          <p:attrName>style.visibility</p:attrName>
                                        </p:attrNameLst>
                                      </p:cBhvr>
                                      <p:to>
                                        <p:strVal val="visible"/>
                                      </p:to>
                                    </p:set>
                                    <p:animEffect transition="in" filter="randombar(horizontal)">
                                      <p:cBhvr>
                                        <p:cTn id="12" dur="500"/>
                                        <p:tgtEl>
                                          <p:spTgt spid="5325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5362"/>
                                        </p:tgtEl>
                                        <p:attrNameLst>
                                          <p:attrName>style.visibility</p:attrName>
                                        </p:attrNameLst>
                                      </p:cBhvr>
                                      <p:to>
                                        <p:strVal val="visible"/>
                                      </p:to>
                                    </p:set>
                                    <p:animEffect transition="in" filter="wheel(1)">
                                      <p:cBhvr>
                                        <p:cTn id="22"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27897"/>
          </a:xfrm>
          <a:noFill/>
        </p:spPr>
        <p:txBody>
          <a:bodyPr>
            <a:normAutofit/>
          </a:bodyPr>
          <a:lstStyle/>
          <a:p>
            <a:pPr algn="ctr"/>
            <a:r>
              <a:rPr lang="fa-IR" sz="3200" dirty="0"/>
              <a:t>خواص فیریکی</a:t>
            </a:r>
          </a:p>
        </p:txBody>
      </p:sp>
      <p:sp>
        <p:nvSpPr>
          <p:cNvPr id="3" name="Content Placeholder 2"/>
          <p:cNvSpPr>
            <a:spLocks noGrp="1"/>
          </p:cNvSpPr>
          <p:nvPr>
            <p:ph idx="1"/>
          </p:nvPr>
        </p:nvSpPr>
        <p:spPr>
          <a:xfrm>
            <a:off x="467544" y="1412776"/>
            <a:ext cx="8226425" cy="3513288"/>
          </a:xfrm>
        </p:spPr>
        <p:txBody>
          <a:bodyPr>
            <a:normAutofit/>
          </a:bodyPr>
          <a:lstStyle/>
          <a:p>
            <a:pPr marL="0" indent="0" algn="just">
              <a:buNone/>
            </a:pPr>
            <a:r>
              <a:rPr lang="fa-IR" sz="2400" dirty="0"/>
              <a:t>وزن مخصوص پلی استایرن حدود 1/09 – 1/04 و در دمای 90 درجه سانتیگراد نرم می شود. این پلیمر سخت، شکننده و شفاف است و نور معمولی را تا حدود 90 درصد از خود عبور می دهد. جذب رطوبت توسط این پلیمر بسیار کم و در حدود 0/03 تا 0/1 درصد وزنی است، پلیمر مزبور از نظر الکتریسیته عایق بسیار خوبی است. پلی استایرن در اغلب حلالها مانند هیدروکربن های آروماتیک (بنزن و تولوئن)، هیدروکربن های کلره (تتراکلرو کربن، کلروفرم، تری کلرو اتیلن و دی کلرو بنزن)، متیل اتیل کتون، استات اتیل و استات آمین حل می شود. اسیدها و قلیایی های معمولی و رقیق بر پلی استایرن بی اثر هستند. اکسیژن با ازن در مجاورت نور و به خصوص در حرارت روی پلی استایرن اثر می کنند.</a:t>
            </a:r>
          </a:p>
        </p:txBody>
      </p:sp>
    </p:spTree>
    <p:extLst>
      <p:ext uri="{BB962C8B-B14F-4D97-AF65-F5344CB8AC3E}">
        <p14:creationId xmlns:p14="http://schemas.microsoft.com/office/powerpoint/2010/main" val="335589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17991"/>
          </a:xfrm>
          <a:noFill/>
        </p:spPr>
        <p:txBody>
          <a:bodyPr>
            <a:normAutofit/>
          </a:bodyPr>
          <a:lstStyle/>
          <a:p>
            <a:pPr algn="ctr"/>
            <a:r>
              <a:rPr lang="fa-IR" sz="3200" dirty="0" smtClean="0"/>
              <a:t>ویژگی </a:t>
            </a:r>
            <a:r>
              <a:rPr lang="fa-IR" sz="3200" dirty="0"/>
              <a:t>های اشتعال</a:t>
            </a:r>
          </a:p>
        </p:txBody>
      </p:sp>
      <p:sp>
        <p:nvSpPr>
          <p:cNvPr id="3" name="Content Placeholder 2"/>
          <p:cNvSpPr>
            <a:spLocks noGrp="1"/>
          </p:cNvSpPr>
          <p:nvPr>
            <p:ph idx="1"/>
          </p:nvPr>
        </p:nvSpPr>
        <p:spPr>
          <a:xfrm>
            <a:off x="499155" y="1099230"/>
            <a:ext cx="8226425" cy="5070249"/>
          </a:xfrm>
        </p:spPr>
        <p:txBody>
          <a:bodyPr>
            <a:normAutofit/>
          </a:bodyPr>
          <a:lstStyle/>
          <a:p>
            <a:pPr marL="0" indent="0" algn="r" rtl="1">
              <a:buNone/>
            </a:pPr>
            <a:r>
              <a:rPr lang="fa-IR" sz="2400" dirty="0"/>
              <a:t>یکی از ساده ترین راه های شناسایی پلی استایرن ها، ویژگی اشتعال آن است:</a:t>
            </a:r>
            <a:endParaRPr lang="en-US" sz="2400" dirty="0"/>
          </a:p>
          <a:p>
            <a:pPr marL="0" lvl="0" indent="0" algn="r" rtl="1">
              <a:buNone/>
            </a:pPr>
            <a:r>
              <a:rPr lang="en-US" sz="2400" dirty="0"/>
              <a:t>   </a:t>
            </a:r>
            <a:endParaRPr lang="fa-IR" sz="2400" dirty="0"/>
          </a:p>
          <a:p>
            <a:pPr lvl="0" algn="r" rtl="1">
              <a:buFont typeface="Wingdings" pitchFamily="2" charset="2"/>
              <a:buChar char="ü"/>
            </a:pPr>
            <a:r>
              <a:rPr lang="fa-IR" sz="2400" dirty="0"/>
              <a:t>   در شعله می سوزد و بعد از حذف شعله همچنان به سوختن ادامه می دهد</a:t>
            </a:r>
            <a:r>
              <a:rPr lang="en-US" sz="2400" dirty="0"/>
              <a:t>.</a:t>
            </a:r>
          </a:p>
          <a:p>
            <a:pPr lvl="0" algn="r" rtl="1">
              <a:buFont typeface="Wingdings" pitchFamily="2" charset="2"/>
              <a:buChar char="ü"/>
            </a:pPr>
            <a:r>
              <a:rPr lang="fa-IR" sz="2400" dirty="0"/>
              <a:t>   شعله زرد دارد.</a:t>
            </a:r>
          </a:p>
          <a:p>
            <a:pPr lvl="0" algn="r" rtl="1">
              <a:buFont typeface="Wingdings" pitchFamily="2" charset="2"/>
              <a:buChar char="ü"/>
            </a:pPr>
            <a:r>
              <a:rPr lang="fa-IR" sz="2400" dirty="0"/>
              <a:t>   دود سیاه همراه با ذرات کربن دارد</a:t>
            </a:r>
            <a:r>
              <a:rPr lang="en-US" sz="2400" dirty="0"/>
              <a:t>. </a:t>
            </a:r>
          </a:p>
          <a:p>
            <a:pPr lvl="0" algn="r" rtl="1">
              <a:buFont typeface="Wingdings" pitchFamily="2" charset="2"/>
              <a:buChar char="ü"/>
            </a:pPr>
            <a:r>
              <a:rPr lang="fa-IR" sz="2400" dirty="0"/>
              <a:t>   در شعله چکه می کند</a:t>
            </a:r>
            <a:r>
              <a:rPr lang="en-US" sz="2400" dirty="0"/>
              <a:t>.</a:t>
            </a:r>
          </a:p>
          <a:p>
            <a:pPr lvl="0" algn="r" rtl="1">
              <a:buFont typeface="Wingdings" pitchFamily="2" charset="2"/>
              <a:buChar char="ü"/>
            </a:pPr>
            <a:r>
              <a:rPr lang="en-US" sz="2400" dirty="0"/>
              <a:t>   </a:t>
            </a:r>
            <a:r>
              <a:rPr lang="fa-IR" sz="2400" dirty="0"/>
              <a:t>بوی سوختن آن شبیه بوی گاز طبیعی است</a:t>
            </a:r>
            <a:r>
              <a:rPr lang="en-US" sz="2400" dirty="0"/>
              <a:t>.</a:t>
            </a:r>
          </a:p>
          <a:p>
            <a:pPr algn="r" rtl="1">
              <a:buFont typeface="Wingdings" pitchFamily="2" charset="2"/>
              <a:buChar char="ü"/>
            </a:pPr>
            <a:endParaRPr lang="fa-IR" sz="2400" dirty="0"/>
          </a:p>
        </p:txBody>
      </p:sp>
      <p:pic>
        <p:nvPicPr>
          <p:cNvPr id="1026" name="Picture 2" descr="C:\Users\a.user\Desktop\New folder (2)\burning4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7829" y="3325337"/>
            <a:ext cx="2585584" cy="28441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079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 calcmode="lin" valueType="num">
                                      <p:cBhvr additive="base">
                                        <p:cTn id="4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26"/>
                                        </p:tgtEl>
                                        <p:attrNameLst>
                                          <p:attrName>style.visibility</p:attrName>
                                        </p:attrNameLst>
                                      </p:cBhvr>
                                      <p:to>
                                        <p:strVal val="visible"/>
                                      </p:to>
                                    </p:set>
                                    <p:anim calcmode="lin" valueType="num">
                                      <p:cBhvr additive="base">
                                        <p:cTn id="47" dur="500" fill="hold"/>
                                        <p:tgtEl>
                                          <p:spTgt spid="1026"/>
                                        </p:tgtEl>
                                        <p:attrNameLst>
                                          <p:attrName>ppt_x</p:attrName>
                                        </p:attrNameLst>
                                      </p:cBhvr>
                                      <p:tavLst>
                                        <p:tav tm="0">
                                          <p:val>
                                            <p:strVal val="#ppt_x"/>
                                          </p:val>
                                        </p:tav>
                                        <p:tav tm="100000">
                                          <p:val>
                                            <p:strVal val="#ppt_x"/>
                                          </p:val>
                                        </p:tav>
                                      </p:tavLst>
                                    </p:anim>
                                    <p:anim calcmode="lin" valueType="num">
                                      <p:cBhvr additive="base">
                                        <p:cTn id="4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760948"/>
          </a:xfrm>
          <a:noFill/>
        </p:spPr>
        <p:txBody>
          <a:bodyPr>
            <a:normAutofit/>
          </a:bodyPr>
          <a:lstStyle/>
          <a:p>
            <a:pPr algn="ctr"/>
            <a:r>
              <a:rPr lang="fa-IR" sz="3200" dirty="0"/>
              <a:t>نحوه پلیمریزاسیون</a:t>
            </a:r>
          </a:p>
        </p:txBody>
      </p:sp>
      <p:sp>
        <p:nvSpPr>
          <p:cNvPr id="3" name="Content Placeholder 2"/>
          <p:cNvSpPr>
            <a:spLocks noGrp="1"/>
          </p:cNvSpPr>
          <p:nvPr>
            <p:ph idx="1"/>
          </p:nvPr>
        </p:nvSpPr>
        <p:spPr>
          <a:xfrm>
            <a:off x="455613" y="1255923"/>
            <a:ext cx="8226425" cy="5310129"/>
          </a:xfrm>
        </p:spPr>
        <p:txBody>
          <a:bodyPr>
            <a:normAutofit lnSpcReduction="10000"/>
          </a:bodyPr>
          <a:lstStyle/>
          <a:p>
            <a:pPr rtl="1">
              <a:buFont typeface="Wingdings" pitchFamily="2" charset="2"/>
              <a:buChar char="q"/>
            </a:pPr>
            <a:r>
              <a:rPr lang="fa-IR" sz="3200" dirty="0" smtClean="0">
                <a:cs typeface="+mj-cs"/>
              </a:rPr>
              <a:t>پلیمر </a:t>
            </a:r>
            <a:r>
              <a:rPr lang="fa-IR" sz="3200" dirty="0">
                <a:cs typeface="+mj-cs"/>
              </a:rPr>
              <a:t>شدن تعلیقی پلی </a:t>
            </a:r>
            <a:r>
              <a:rPr lang="fa-IR" sz="3200" dirty="0" smtClean="0">
                <a:cs typeface="+mj-cs"/>
              </a:rPr>
              <a:t>استایرن :</a:t>
            </a:r>
            <a:r>
              <a:rPr lang="fa-IR" dirty="0"/>
              <a:t/>
            </a:r>
            <a:br>
              <a:rPr lang="fa-IR" dirty="0"/>
            </a:br>
            <a:r>
              <a:rPr lang="fa-IR" dirty="0"/>
              <a:t/>
            </a:r>
            <a:br>
              <a:rPr lang="fa-IR" dirty="0"/>
            </a:br>
            <a:r>
              <a:rPr lang="fa-IR" sz="2100" dirty="0"/>
              <a:t>در پلیمر شدن تعلیقی یک کاتالیزور در منومر حل شده و سپس در آب پراکنده می گردد. یک عامل معلق ساز جداگانه اضافه می گردد تا باعث پایداری تعلیق حاصله شود. ذرات پلیمر به اندازه </a:t>
            </a:r>
            <a:r>
              <a:rPr lang="fa-IR" sz="2100" dirty="0" smtClean="0"/>
              <a:t>0/1 </a:t>
            </a:r>
            <a:r>
              <a:rPr lang="fa-IR" sz="2100" dirty="0"/>
              <a:t>میلی متر الی 1 می باشند. سرعت پلیمر شدن و مشخصه های دیگر مشابه آنهایی هستند که در پلیمر شدن توده ای وجود داشت عوامل معلق ساز رایج عبارتند از پلی وینیل الکل، پلی اکریلیک اسید، ژلاتین، سلولز و پکتین ها. عوامل معلق ساز غیرآلی عبارتند از فسفات ها، هیدروکسید آلومینوم، اکسید روی ، سیلیکات منیزیم و کائولین.</a:t>
            </a:r>
            <a:br>
              <a:rPr lang="fa-IR" sz="2100" dirty="0"/>
            </a:br>
            <a:r>
              <a:rPr lang="fa-IR" sz="2100" dirty="0"/>
              <a:t>پلیمر شدن تعلیقی که منجر به کنترل اندازه و توزیع اندازه ذرات پلیمر گردد بیشتر هنر بوده تا علم. طراحی رآکتور و همزن نقش مهمی در توزیع برش در داخل رآکتور دارد، که تأثیر زیادی می توانید روی اندازه ذرات داشته باشد. از عوامل دیگری که روی اندازه پلیمر و توزیع آنها تأثیر دارد نسبت منومر به آب یا حلال ها، حرارت واکنش، نوع آغازگرها و مقدار مصرفی آنها و عامل معلق ساز می باشد.</a:t>
            </a:r>
            <a:br>
              <a:rPr lang="fa-IR" sz="2100" dirty="0"/>
            </a:br>
            <a:r>
              <a:rPr lang="fa-IR" sz="2100" dirty="0"/>
              <a:t>تهیه پلیمر با ذرات درشت تر پلی استایرن که تک توزیع می باشد به وسیله فن مخصوصی که عبارت است از پلیمر شدن تعلیقی دانه می باشد. به علاوه اثر استفاده از پرتو فراصوت برای پلیمر شدن تعلیقی استایرن نیز اثبات شده است.</a:t>
            </a:r>
          </a:p>
        </p:txBody>
      </p:sp>
    </p:spTree>
    <p:extLst>
      <p:ext uri="{BB962C8B-B14F-4D97-AF65-F5344CB8AC3E}">
        <p14:creationId xmlns:p14="http://schemas.microsoft.com/office/powerpoint/2010/main" val="282504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274638"/>
            <a:ext cx="8226425" cy="606711"/>
          </a:xfrm>
          <a:noFill/>
        </p:spPr>
        <p:txBody>
          <a:bodyPr>
            <a:normAutofit/>
          </a:bodyPr>
          <a:lstStyle/>
          <a:p>
            <a:pPr algn="ctr"/>
            <a:r>
              <a:rPr lang="fa-IR" sz="3200" dirty="0"/>
              <a:t>پلیمر شدن توده ای</a:t>
            </a:r>
          </a:p>
        </p:txBody>
      </p:sp>
      <p:sp>
        <p:nvSpPr>
          <p:cNvPr id="3" name="Content Placeholder 2"/>
          <p:cNvSpPr>
            <a:spLocks noGrp="1"/>
          </p:cNvSpPr>
          <p:nvPr>
            <p:ph idx="1"/>
          </p:nvPr>
        </p:nvSpPr>
        <p:spPr>
          <a:xfrm>
            <a:off x="455613" y="947451"/>
            <a:ext cx="8226425" cy="5750803"/>
          </a:xfrm>
        </p:spPr>
        <p:txBody>
          <a:bodyPr>
            <a:noAutofit/>
          </a:bodyPr>
          <a:lstStyle/>
          <a:p>
            <a:pPr algn="just" rtl="1"/>
            <a:r>
              <a:rPr lang="fa-IR" sz="2000" dirty="0"/>
              <a:t>پلیمر شدن توده ای شامل حرارت دادن منومر بدون حلال همراه آغازگر که معمولاً بنزوئیل پراکساید است در یک ظرف می باشد. مخلوط منومر-آغازگر به صورت جسم جامدی پلیمر شده، و به شکلی که، شکل ظرف ظرف پلیمر شدن تعیین کننده آن است در خواهد آمد. از مهمترین معایب عملی این روش جدا کردن پلیمر از رآکتور یا بالون و پخش و خارج کردن حرارت تولید شده به وسیله پلیمر شدن می باشد. این روش برای تولید قطعات به روش ریخته گری یا قالب گیری مانند، جرقه زن های پلاستیکی در اشکال کوچک یا بزرگ کاربرد دارد، اما این کار مشکل زا بوده زیرا از به وجود آمدن نقاط داغ و یا عیوب روی قطعه باید جلوگیری کرد</a:t>
            </a:r>
            <a:r>
              <a:rPr lang="en-US" sz="2000" dirty="0"/>
              <a:t>.</a:t>
            </a:r>
            <a:br>
              <a:rPr lang="en-US" sz="2000" dirty="0"/>
            </a:br>
            <a:r>
              <a:rPr lang="fa-IR" sz="2000" dirty="0"/>
              <a:t>هنگام استفاده از پلی استایرن واکنش پلیمر شدن به اندازه</a:t>
            </a:r>
            <a:r>
              <a:rPr lang="en-US" sz="2000" dirty="0"/>
              <a:t> Kcal/</a:t>
            </a:r>
            <a:r>
              <a:rPr lang="en-US" sz="2000" dirty="0" err="1"/>
              <a:t>mol</a:t>
            </a:r>
            <a:r>
              <a:rPr lang="en-US" sz="2000" dirty="0"/>
              <a:t> 17 </a:t>
            </a:r>
            <a:r>
              <a:rPr lang="fa-IR" sz="2000" dirty="0"/>
              <a:t>یا </a:t>
            </a:r>
            <a:r>
              <a:rPr lang="en-US" sz="2000" dirty="0"/>
              <a:t>BTU/</a:t>
            </a:r>
            <a:r>
              <a:rPr lang="en-US" sz="2000" dirty="0" err="1"/>
              <a:t>Ib</a:t>
            </a:r>
            <a:r>
              <a:rPr lang="en-US" sz="2000" dirty="0"/>
              <a:t> 200 </a:t>
            </a:r>
            <a:r>
              <a:rPr lang="fa-IR" sz="2000" dirty="0"/>
              <a:t>(حرارت پلیمر شدن) گرما ایجاد می کند. پلی استایرن تولید شده دارای توزیع وزن مولکولی پهن و خصوصیات مکانیکی ضعیفی می باشد. مونومر باقیمانده در پلیمر را می توان با استفاده از وسایل موثر فرار سازی خارج نمود</a:t>
            </a:r>
            <a:r>
              <a:rPr lang="en-US" sz="2000" dirty="0"/>
              <a:t>.</a:t>
            </a:r>
            <a:br>
              <a:rPr lang="en-US" sz="2000" dirty="0"/>
            </a:br>
            <a:r>
              <a:rPr lang="fa-IR" sz="2000" dirty="0"/>
              <a:t>پلیمر شدن توده ای پلی استایرن با توزیع وزن مولکولی باریک در یک اختراع ثبتی ایالات متحده آورده شده است. چند توزیعی که گزارش شده 6/2 با تبدیل 93 درصد بوده و میانگین عددی وزن مولکولی در حدود 100000 عنوان شده است. این موضوع با پلیمر شدن استایرن در حضور 1 درصد، 4-ترسیو بوتیل پیرکاکتول در دمای 127 درجه سانتیگراد به مدت 27/2 ساعت تحقق پیدا کرده است. حرارت دادن بدون حضور ماده ذکر شده، منجر به تولید پلیمری با چند توزیع 3/3 و میانگین عددی وزن مولکولی برابر 79200 خواهد گردید. تبخیر کنترل شده منومرهای عمل نکرده یکی از روش های خارج کردن حرارت واکنش می باشد.</a:t>
            </a:r>
            <a:endParaRPr lang="en-US" sz="2000" dirty="0"/>
          </a:p>
        </p:txBody>
      </p:sp>
    </p:spTree>
    <p:extLst>
      <p:ext uri="{BB962C8B-B14F-4D97-AF65-F5344CB8AC3E}">
        <p14:creationId xmlns:p14="http://schemas.microsoft.com/office/powerpoint/2010/main" val="32253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8"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eed">
      <a:majorFont>
        <a:latin typeface="Calibri"/>
        <a:ea typeface=""/>
        <a:cs typeface="B Titr"/>
      </a:majorFont>
      <a:minorFont>
        <a:latin typeface="Arial"/>
        <a:ea typeface=""/>
        <a:cs typeface="B Lotus"/>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1_Techn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aeed">
      <a:majorFont>
        <a:latin typeface="Calibri"/>
        <a:ea typeface=""/>
        <a:cs typeface="B Titr"/>
      </a:majorFont>
      <a:minorFont>
        <a:latin typeface="Arial"/>
        <a:ea typeface=""/>
        <a:cs typeface="B Lotus"/>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973</TotalTime>
  <Words>1241</Words>
  <Application>Microsoft Office PowerPoint</Application>
  <PresentationFormat>On-screen Show (4:3)</PresentationFormat>
  <Paragraphs>188</Paragraphs>
  <Slides>47</Slides>
  <Notes>1</Notes>
  <HiddenSlides>0</HiddenSlides>
  <MMClips>0</MMClips>
  <ScaleCrop>false</ScaleCrop>
  <HeadingPairs>
    <vt:vector size="4" baseType="variant">
      <vt:variant>
        <vt:lpstr>Theme</vt:lpstr>
      </vt:variant>
      <vt:variant>
        <vt:i4>2</vt:i4>
      </vt:variant>
      <vt:variant>
        <vt:lpstr>Slide Titles</vt:lpstr>
      </vt:variant>
      <vt:variant>
        <vt:i4>47</vt:i4>
      </vt:variant>
    </vt:vector>
  </HeadingPairs>
  <TitlesOfParts>
    <vt:vector size="49" baseType="lpstr">
      <vt:lpstr>Technic</vt:lpstr>
      <vt:lpstr>1_Technic</vt:lpstr>
      <vt:lpstr>  </vt:lpstr>
      <vt:lpstr> </vt:lpstr>
      <vt:lpstr>استایرن چیست؟</vt:lpstr>
      <vt:lpstr>تاریخچه</vt:lpstr>
      <vt:lpstr>چگونگی تولید</vt:lpstr>
      <vt:lpstr>خواص فیریکی</vt:lpstr>
      <vt:lpstr>ویژگی های اشتعال</vt:lpstr>
      <vt:lpstr>نحوه پلیمریزاسیون</vt:lpstr>
      <vt:lpstr>پلیمر شدن توده ای</vt:lpstr>
      <vt:lpstr>فرآیند های شکل دهی پلی استایرن</vt:lpstr>
      <vt:lpstr>گرید های پلی استایرن</vt:lpstr>
      <vt:lpstr>GPPS</vt:lpstr>
      <vt:lpstr>پتروشیمی تبریزGPPSنمونه گریدهای تولیدی </vt:lpstr>
      <vt:lpstr>HIPS</vt:lpstr>
      <vt:lpstr>پتروشیمی تبریزHIPSنمونه گریدهای تولیدی </vt:lpstr>
      <vt:lpstr>EPS</vt:lpstr>
      <vt:lpstr>پتروشیمی تبریزEPSنمونه گریدهای تولیدی </vt:lpstr>
      <vt:lpstr> </vt:lpstr>
      <vt:lpstr>ضریب های عایق بودن EPS </vt:lpstr>
      <vt:lpstr>کاربرد های EPS</vt:lpstr>
      <vt:lpstr> </vt:lpstr>
      <vt:lpstr>ب) در ویلا سازی</vt:lpstr>
      <vt:lpstr> </vt:lpstr>
      <vt:lpstr>پ) در صنعت نفت و پتروشيمي و آب و فاضلاب</vt:lpstr>
      <vt:lpstr>ت) در ساختمان های بلند</vt:lpstr>
      <vt:lpstr> </vt:lpstr>
      <vt:lpstr>ث) در عایق های حرارتی و رطوبتی</vt:lpstr>
      <vt:lpstr> </vt:lpstr>
      <vt:lpstr>ج) در سیلو، سوله و سازه های بلند</vt:lpstr>
      <vt:lpstr> </vt:lpstr>
      <vt:lpstr>یک آزمایش جالب</vt:lpstr>
      <vt:lpstr>ب)اندازه گیری شدت صدای تولیدی همان ساعت با عایق یونولیت</vt:lpstr>
      <vt:lpstr>نتیجه گیری</vt:lpstr>
      <vt:lpstr>The benefits of Polystyrene</vt:lpstr>
      <vt:lpstr>معایب</vt:lpstr>
      <vt:lpstr> </vt:lpstr>
      <vt:lpstr> </vt:lpstr>
      <vt:lpstr> </vt:lpstr>
      <vt:lpstr> </vt:lpstr>
      <vt:lpstr>  </vt:lpstr>
      <vt:lpstr>علامتهای زیر به چه معنی است و چه تفاوتهایی دارند؟؟!!!!</vt:lpstr>
      <vt:lpstr>کد بازیافت</vt:lpstr>
      <vt:lpstr>کد بازیافت پلی استایرن</vt:lpstr>
      <vt:lpstr>PowerPoint Presentation</vt:lpstr>
      <vt:lpstr> در این مرحله فرآیند گرانول مجدد رخ میدهد:</vt:lpstr>
      <vt:lpstr>در اینجا فرم ها و برش های نهایی انجام میشود:</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تفلون</dc:title>
  <dc:creator>dark angel</dc:creator>
  <cp:lastModifiedBy>Win-Peyman</cp:lastModifiedBy>
  <cp:revision>280</cp:revision>
  <dcterms:created xsi:type="dcterms:W3CDTF">2005-07-31T03:54:29Z</dcterms:created>
  <dcterms:modified xsi:type="dcterms:W3CDTF">2016-11-19T00:11:27Z</dcterms:modified>
</cp:coreProperties>
</file>