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NULL"/><Relationship Id="rId1" Type="http://schemas.openxmlformats.org/officeDocument/2006/relationships/image" Target="../media/image6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e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87.wmf"/><Relationship Id="rId1" Type="http://schemas.openxmlformats.org/officeDocument/2006/relationships/image" Target="../media/image93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e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105.e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4.e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1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4" Type="http://schemas.openxmlformats.org/officeDocument/2006/relationships/image" Target="../media/image1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5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5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008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29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603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53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11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68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D10F-9462-4104-9305-7F125A2525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72151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CAFD-0CC9-4347-9124-22DA22A6D6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71673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1B8E-2D11-4FAE-BEC5-19FFAB3448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9891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10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B575-B283-4D9E-9699-8344B4812E1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8737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4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6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8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2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7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4A282-7F1A-42D9-AA2D-BFF130B101A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97F49E-D815-4C41-9510-6FF4B449E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2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2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2.wmf"/><Relationship Id="rId9" Type="http://schemas.openxmlformats.org/officeDocument/2006/relationships/image" Target="../media/image5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7.wmf"/><Relationship Id="rId9" Type="http://schemas.openxmlformats.org/officeDocument/2006/relationships/image" Target="../media/image6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6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7.wmf"/><Relationship Id="rId3" Type="http://schemas.openxmlformats.org/officeDocument/2006/relationships/image" Target="../media/image69.jpeg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6.wmf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6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7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8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8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92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98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10" Type="http://schemas.openxmlformats.org/officeDocument/2006/relationships/image" Target="../media/image95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97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99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106.png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3.wmf"/><Relationship Id="rId17" Type="http://schemas.openxmlformats.org/officeDocument/2006/relationships/image" Target="../media/image105.emf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oleObject105.bin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1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5" Type="http://schemas.openxmlformats.org/officeDocument/2006/relationships/image" Target="../media/image104.emf"/><Relationship Id="rId10" Type="http://schemas.openxmlformats.org/officeDocument/2006/relationships/image" Target="../media/image102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02.bin"/><Relationship Id="rId14" Type="http://schemas.openxmlformats.org/officeDocument/2006/relationships/oleObject" Target="../embeddings/oleObject104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9.wmf"/><Relationship Id="rId11" Type="http://schemas.openxmlformats.org/officeDocument/2006/relationships/image" Target="../media/image111.wmf"/><Relationship Id="rId5" Type="http://schemas.openxmlformats.org/officeDocument/2006/relationships/oleObject" Target="../embeddings/oleObject107.bin"/><Relationship Id="rId10" Type="http://schemas.openxmlformats.org/officeDocument/2006/relationships/oleObject" Target="../embeddings/oleObject109.bin"/><Relationship Id="rId4" Type="http://schemas.openxmlformats.org/officeDocument/2006/relationships/image" Target="../media/image108.wmf"/><Relationship Id="rId9" Type="http://schemas.openxmlformats.org/officeDocument/2006/relationships/image" Target="../media/image10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3.wmf"/><Relationship Id="rId11" Type="http://schemas.openxmlformats.org/officeDocument/2006/relationships/image" Target="../media/image107.png"/><Relationship Id="rId5" Type="http://schemas.openxmlformats.org/officeDocument/2006/relationships/oleObject" Target="../embeddings/oleObject111.bin"/><Relationship Id="rId10" Type="http://schemas.openxmlformats.org/officeDocument/2006/relationships/image" Target="../media/image115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13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16.emf"/><Relationship Id="rId9" Type="http://schemas.openxmlformats.org/officeDocument/2006/relationships/image" Target="../media/image11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WordArt 4"/>
          <p:cNvSpPr>
            <a:spLocks noChangeArrowheads="1" noChangeShapeType="1" noTextEdit="1"/>
          </p:cNvSpPr>
          <p:nvPr/>
        </p:nvSpPr>
        <p:spPr bwMode="auto">
          <a:xfrm>
            <a:off x="8040689" y="765176"/>
            <a:ext cx="1584325" cy="650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>
                <a:ln w="12700" cap="sq">
                  <a:solidFill>
                    <a:srgbClr val="3333CC"/>
                  </a:solidFill>
                  <a:round/>
                  <a:headEnd type="none" w="lg" len="lg"/>
                  <a:tailEnd type="none" w="lg" len="lg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B Nazanin" panose="00000400000000000000"/>
              </a:rPr>
              <a:t>فصل پنجم</a:t>
            </a:r>
            <a:endParaRPr lang="en-US" sz="3600" b="1" kern="10">
              <a:ln w="12700" cap="sq">
                <a:solidFill>
                  <a:srgbClr val="3333CC"/>
                </a:solidFill>
                <a:round/>
                <a:headEnd type="none" w="lg" len="lg"/>
                <a:tailEnd type="none" w="lg" len="lg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cs typeface="B Nazanin" panose="00000400000000000000"/>
            </a:endParaRPr>
          </a:p>
        </p:txBody>
      </p:sp>
      <p:sp>
        <p:nvSpPr>
          <p:cNvPr id="209923" name="WordArt 5"/>
          <p:cNvSpPr>
            <a:spLocks noChangeArrowheads="1" noChangeShapeType="1" noTextEdit="1"/>
          </p:cNvSpPr>
          <p:nvPr/>
        </p:nvSpPr>
        <p:spPr bwMode="auto">
          <a:xfrm>
            <a:off x="2927350" y="3068638"/>
            <a:ext cx="6121400" cy="158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 dirty="0">
                <a:ln w="952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solidFill>
                  <a:srgbClr val="05E34A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B Nazanin" panose="00000400000000000000"/>
              </a:rPr>
              <a:t>خازن‌ها و دي الكتريك‌ها</a:t>
            </a:r>
            <a:endParaRPr lang="en-US" sz="3600" b="1" kern="10" dirty="0">
              <a:ln w="952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solidFill>
                <a:srgbClr val="05E34A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B Nazanin" panose="000004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6818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49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014913" y="1592264"/>
          <a:ext cx="187325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774364" imgH="431613" progId="Equation.3">
                  <p:embed/>
                </p:oleObj>
              </mc:Choice>
              <mc:Fallback>
                <p:oleObj name="Equation" r:id="rId3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913" y="1592264"/>
                        <a:ext cx="187325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1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016501" y="2744789"/>
          <a:ext cx="20875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863225" imgH="431613" progId="Equation.3">
                  <p:embed/>
                </p:oleObj>
              </mc:Choice>
              <mc:Fallback>
                <p:oleObj name="Equation" r:id="rId5" imgW="8632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1" y="2744789"/>
                        <a:ext cx="20875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22" name="Object 10"/>
          <p:cNvGraphicFramePr>
            <a:graphicFrameLocks noChangeAspect="1"/>
          </p:cNvGraphicFramePr>
          <p:nvPr/>
        </p:nvGraphicFramePr>
        <p:xfrm>
          <a:off x="2222500" y="4049714"/>
          <a:ext cx="6249988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2882900" imgH="558800" progId="Equation.3">
                  <p:embed/>
                </p:oleObj>
              </mc:Choice>
              <mc:Fallback>
                <p:oleObj name="Equation" r:id="rId7" imgW="28829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4049714"/>
                        <a:ext cx="6249988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4923" name="Object 11"/>
          <p:cNvGraphicFramePr>
            <a:graphicFrameLocks noChangeAspect="1"/>
          </p:cNvGraphicFramePr>
          <p:nvPr/>
        </p:nvGraphicFramePr>
        <p:xfrm>
          <a:off x="7507288" y="5129213"/>
          <a:ext cx="27368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193800" imgH="584200" progId="Equation.3">
                  <p:embed/>
                </p:oleObj>
              </mc:Choice>
              <mc:Fallback>
                <p:oleObj name="Equation" r:id="rId9" imgW="11938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288" y="5129213"/>
                        <a:ext cx="273685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5006" name="Rectangle 94"/>
          <p:cNvSpPr>
            <a:spLocks noChangeArrowheads="1"/>
          </p:cNvSpPr>
          <p:nvPr/>
        </p:nvSpPr>
        <p:spPr bwMode="auto">
          <a:xfrm>
            <a:off x="7896226" y="3014664"/>
            <a:ext cx="2047355" cy="461665"/>
          </a:xfrm>
          <a:prstGeom prst="rect">
            <a:avLst/>
          </a:prstGeom>
          <a:noFill/>
          <a:ln w="28575" cap="sq">
            <a:solidFill>
              <a:schemeClr val="hlink"/>
            </a:solidFill>
            <a:miter lim="800000"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 sz="2400"/>
              <a:t>ميدان بين دو رسانا</a:t>
            </a:r>
            <a:endParaRPr lang="en-US" altLang="en-US" sz="2400"/>
          </a:p>
        </p:txBody>
      </p:sp>
      <p:grpSp>
        <p:nvGrpSpPr>
          <p:cNvPr id="935012" name="Group 100"/>
          <p:cNvGrpSpPr>
            <a:grpSpLocks/>
          </p:cNvGrpSpPr>
          <p:nvPr/>
        </p:nvGrpSpPr>
        <p:grpSpPr bwMode="auto">
          <a:xfrm>
            <a:off x="2122488" y="476250"/>
            <a:ext cx="2519362" cy="3822700"/>
            <a:chOff x="377" y="300"/>
            <a:chExt cx="1587" cy="2408"/>
          </a:xfrm>
        </p:grpSpPr>
        <p:grpSp>
          <p:nvGrpSpPr>
            <p:cNvPr id="219144" name="Group 88"/>
            <p:cNvGrpSpPr>
              <a:grpSpLocks/>
            </p:cNvGrpSpPr>
            <p:nvPr/>
          </p:nvGrpSpPr>
          <p:grpSpPr bwMode="auto">
            <a:xfrm>
              <a:off x="377" y="300"/>
              <a:ext cx="1587" cy="2408"/>
              <a:chOff x="567" y="1543"/>
              <a:chExt cx="1587" cy="2408"/>
            </a:xfrm>
          </p:grpSpPr>
          <p:sp>
            <p:nvSpPr>
              <p:cNvPr id="219154" name="Oval 17"/>
              <p:cNvSpPr>
                <a:spLocks noChangeArrowheads="1"/>
              </p:cNvSpPr>
              <p:nvPr/>
            </p:nvSpPr>
            <p:spPr bwMode="auto">
              <a:xfrm>
                <a:off x="567" y="2855"/>
                <a:ext cx="89" cy="86"/>
              </a:xfrm>
              <a:prstGeom prst="ellipse">
                <a:avLst/>
              </a:prstGeom>
              <a:solidFill>
                <a:schemeClr val="tx1"/>
              </a:solidFill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19155" name="Line 18"/>
              <p:cNvSpPr>
                <a:spLocks noChangeShapeType="1"/>
              </p:cNvSpPr>
              <p:nvPr/>
            </p:nvSpPr>
            <p:spPr bwMode="auto">
              <a:xfrm flipV="1">
                <a:off x="628" y="2350"/>
                <a:ext cx="524" cy="526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56" name="Rectangle 21"/>
              <p:cNvSpPr>
                <a:spLocks noChangeArrowheads="1"/>
              </p:cNvSpPr>
              <p:nvPr/>
            </p:nvSpPr>
            <p:spPr bwMode="auto">
              <a:xfrm>
                <a:off x="1163" y="1569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9157" name="Rectangle 23"/>
              <p:cNvSpPr>
                <a:spLocks noChangeArrowheads="1"/>
              </p:cNvSpPr>
              <p:nvPr/>
            </p:nvSpPr>
            <p:spPr bwMode="auto">
              <a:xfrm>
                <a:off x="1571" y="1977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9158" name="Rectangle 25"/>
              <p:cNvSpPr>
                <a:spLocks noChangeArrowheads="1"/>
              </p:cNvSpPr>
              <p:nvPr/>
            </p:nvSpPr>
            <p:spPr bwMode="auto">
              <a:xfrm>
                <a:off x="1791" y="3021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9159" name="Rectangle 27"/>
              <p:cNvSpPr>
                <a:spLocks noChangeArrowheads="1"/>
              </p:cNvSpPr>
              <p:nvPr/>
            </p:nvSpPr>
            <p:spPr bwMode="auto">
              <a:xfrm>
                <a:off x="1474" y="3586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9160" name="Rectangle 31"/>
              <p:cNvSpPr>
                <a:spLocks noChangeArrowheads="1"/>
              </p:cNvSpPr>
              <p:nvPr/>
            </p:nvSpPr>
            <p:spPr bwMode="auto">
              <a:xfrm>
                <a:off x="1040" y="1903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75FF"/>
                    </a:solidFill>
                  </a:rPr>
                  <a:t>­</a:t>
                </a:r>
              </a:p>
            </p:txBody>
          </p:sp>
          <p:sp>
            <p:nvSpPr>
              <p:cNvPr id="219161" name="Rectangle 48"/>
              <p:cNvSpPr>
                <a:spLocks noChangeArrowheads="1"/>
              </p:cNvSpPr>
              <p:nvPr/>
            </p:nvSpPr>
            <p:spPr bwMode="auto">
              <a:xfrm>
                <a:off x="1367" y="2305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75FF"/>
                    </a:solidFill>
                  </a:rPr>
                  <a:t>­</a:t>
                </a:r>
              </a:p>
            </p:txBody>
          </p:sp>
          <p:sp>
            <p:nvSpPr>
              <p:cNvPr id="219162" name="Rectangle 50"/>
              <p:cNvSpPr>
                <a:spLocks noChangeArrowheads="1"/>
              </p:cNvSpPr>
              <p:nvPr/>
            </p:nvSpPr>
            <p:spPr bwMode="auto">
              <a:xfrm>
                <a:off x="1441" y="2803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75FF"/>
                    </a:solidFill>
                  </a:rPr>
                  <a:t>­</a:t>
                </a:r>
              </a:p>
            </p:txBody>
          </p:sp>
          <p:sp>
            <p:nvSpPr>
              <p:cNvPr id="219163" name="Rectangle 52"/>
              <p:cNvSpPr>
                <a:spLocks noChangeArrowheads="1"/>
              </p:cNvSpPr>
              <p:nvPr/>
            </p:nvSpPr>
            <p:spPr bwMode="auto">
              <a:xfrm>
                <a:off x="1274" y="3293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75FF"/>
                    </a:solidFill>
                  </a:rPr>
                  <a:t>­</a:t>
                </a:r>
              </a:p>
            </p:txBody>
          </p:sp>
          <p:sp>
            <p:nvSpPr>
              <p:cNvPr id="219164" name="Rectangle 58"/>
              <p:cNvSpPr>
                <a:spLocks noChangeArrowheads="1"/>
              </p:cNvSpPr>
              <p:nvPr/>
            </p:nvSpPr>
            <p:spPr bwMode="auto">
              <a:xfrm>
                <a:off x="1837" y="2452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9165" name="Arc 73"/>
              <p:cNvSpPr>
                <a:spLocks/>
              </p:cNvSpPr>
              <p:nvPr/>
            </p:nvSpPr>
            <p:spPr bwMode="auto">
              <a:xfrm>
                <a:off x="625" y="1543"/>
                <a:ext cx="1529" cy="2350"/>
              </a:xfrm>
              <a:custGeom>
                <a:avLst/>
                <a:gdLst>
                  <a:gd name="T0" fmla="*/ 4 w 21600"/>
                  <a:gd name="T1" fmla="*/ 0 h 34523"/>
                  <a:gd name="T2" fmla="*/ 5 w 21600"/>
                  <a:gd name="T3" fmla="*/ 11 h 34523"/>
                  <a:gd name="T4" fmla="*/ 0 w 21600"/>
                  <a:gd name="T5" fmla="*/ 6 h 345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34523" fill="none" extrusionOk="0">
                    <a:moveTo>
                      <a:pt x="10471" y="0"/>
                    </a:moveTo>
                    <a:cubicBezTo>
                      <a:pt x="17339" y="3806"/>
                      <a:pt x="21600" y="11040"/>
                      <a:pt x="21600" y="18892"/>
                    </a:cubicBezTo>
                    <a:cubicBezTo>
                      <a:pt x="21600" y="24798"/>
                      <a:pt x="19181" y="30446"/>
                      <a:pt x="14907" y="34523"/>
                    </a:cubicBezTo>
                  </a:path>
                  <a:path w="21600" h="34523" stroke="0" extrusionOk="0">
                    <a:moveTo>
                      <a:pt x="10471" y="0"/>
                    </a:moveTo>
                    <a:cubicBezTo>
                      <a:pt x="17339" y="3806"/>
                      <a:pt x="21600" y="11040"/>
                      <a:pt x="21600" y="18892"/>
                    </a:cubicBezTo>
                    <a:cubicBezTo>
                      <a:pt x="21600" y="24798"/>
                      <a:pt x="19181" y="30446"/>
                      <a:pt x="14907" y="34523"/>
                    </a:cubicBezTo>
                    <a:lnTo>
                      <a:pt x="0" y="18892"/>
                    </a:lnTo>
                    <a:lnTo>
                      <a:pt x="10471" y="0"/>
                    </a:lnTo>
                    <a:close/>
                  </a:path>
                </a:pathLst>
              </a:cu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66" name="Arc 77"/>
              <p:cNvSpPr>
                <a:spLocks/>
              </p:cNvSpPr>
              <p:nvPr/>
            </p:nvSpPr>
            <p:spPr bwMode="auto">
              <a:xfrm>
                <a:off x="603" y="1896"/>
                <a:ext cx="1168" cy="1762"/>
              </a:xfrm>
              <a:custGeom>
                <a:avLst/>
                <a:gdLst>
                  <a:gd name="T0" fmla="*/ 2 w 21600"/>
                  <a:gd name="T1" fmla="*/ 0 h 33880"/>
                  <a:gd name="T2" fmla="*/ 2 w 21600"/>
                  <a:gd name="T3" fmla="*/ 5 h 33880"/>
                  <a:gd name="T4" fmla="*/ 0 w 21600"/>
                  <a:gd name="T5" fmla="*/ 3 h 3388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33880" fill="none" extrusionOk="0">
                    <a:moveTo>
                      <a:pt x="10894" y="-1"/>
                    </a:moveTo>
                    <a:cubicBezTo>
                      <a:pt x="17524" y="3872"/>
                      <a:pt x="21600" y="10972"/>
                      <a:pt x="21600" y="18651"/>
                    </a:cubicBezTo>
                    <a:cubicBezTo>
                      <a:pt x="21600" y="24357"/>
                      <a:pt x="19341" y="29832"/>
                      <a:pt x="15317" y="33879"/>
                    </a:cubicBezTo>
                  </a:path>
                  <a:path w="21600" h="33880" stroke="0" extrusionOk="0">
                    <a:moveTo>
                      <a:pt x="10894" y="-1"/>
                    </a:moveTo>
                    <a:cubicBezTo>
                      <a:pt x="17524" y="3872"/>
                      <a:pt x="21600" y="10972"/>
                      <a:pt x="21600" y="18651"/>
                    </a:cubicBezTo>
                    <a:cubicBezTo>
                      <a:pt x="21600" y="24357"/>
                      <a:pt x="19341" y="29832"/>
                      <a:pt x="15317" y="33879"/>
                    </a:cubicBezTo>
                    <a:lnTo>
                      <a:pt x="0" y="18651"/>
                    </a:lnTo>
                    <a:lnTo>
                      <a:pt x="10894" y="-1"/>
                    </a:lnTo>
                    <a:close/>
                  </a:path>
                </a:pathLst>
              </a:custGeom>
              <a:noFill/>
              <a:ln w="19050">
                <a:solidFill>
                  <a:srgbClr val="00B8B4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67" name="Arc 79"/>
              <p:cNvSpPr>
                <a:spLocks/>
              </p:cNvSpPr>
              <p:nvPr/>
            </p:nvSpPr>
            <p:spPr bwMode="auto">
              <a:xfrm>
                <a:off x="613" y="2220"/>
                <a:ext cx="765" cy="1177"/>
              </a:xfrm>
              <a:custGeom>
                <a:avLst/>
                <a:gdLst>
                  <a:gd name="T0" fmla="*/ 0 w 21600"/>
                  <a:gd name="T1" fmla="*/ 0 h 34563"/>
                  <a:gd name="T2" fmla="*/ 1 w 21600"/>
                  <a:gd name="T3" fmla="*/ 1 h 34563"/>
                  <a:gd name="T4" fmla="*/ 0 w 21600"/>
                  <a:gd name="T5" fmla="*/ 1 h 3456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34563" fill="none" extrusionOk="0">
                    <a:moveTo>
                      <a:pt x="10283" y="0"/>
                    </a:moveTo>
                    <a:cubicBezTo>
                      <a:pt x="17256" y="3775"/>
                      <a:pt x="21600" y="11066"/>
                      <a:pt x="21600" y="18995"/>
                    </a:cubicBezTo>
                    <a:cubicBezTo>
                      <a:pt x="21600" y="24869"/>
                      <a:pt x="19207" y="30490"/>
                      <a:pt x="14973" y="34562"/>
                    </a:cubicBezTo>
                  </a:path>
                  <a:path w="21600" h="34563" stroke="0" extrusionOk="0">
                    <a:moveTo>
                      <a:pt x="10283" y="0"/>
                    </a:moveTo>
                    <a:cubicBezTo>
                      <a:pt x="17256" y="3775"/>
                      <a:pt x="21600" y="11066"/>
                      <a:pt x="21600" y="18995"/>
                    </a:cubicBezTo>
                    <a:cubicBezTo>
                      <a:pt x="21600" y="24869"/>
                      <a:pt x="19207" y="30490"/>
                      <a:pt x="14973" y="34562"/>
                    </a:cubicBezTo>
                    <a:lnTo>
                      <a:pt x="0" y="18995"/>
                    </a:lnTo>
                    <a:lnTo>
                      <a:pt x="10283" y="0"/>
                    </a:lnTo>
                    <a:close/>
                  </a:path>
                </a:pathLst>
              </a:cu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68" name="Line 83"/>
              <p:cNvSpPr>
                <a:spLocks noChangeShapeType="1"/>
              </p:cNvSpPr>
              <p:nvPr/>
            </p:nvSpPr>
            <p:spPr bwMode="auto">
              <a:xfrm>
                <a:off x="654" y="2914"/>
                <a:ext cx="1349" cy="519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69" name="Line 86"/>
              <p:cNvSpPr>
                <a:spLocks noChangeShapeType="1"/>
              </p:cNvSpPr>
              <p:nvPr/>
            </p:nvSpPr>
            <p:spPr bwMode="auto">
              <a:xfrm flipV="1">
                <a:off x="1482" y="2374"/>
                <a:ext cx="363" cy="159"/>
              </a:xfrm>
              <a:prstGeom prst="line">
                <a:avLst/>
              </a:prstGeom>
              <a:noFill/>
              <a:ln w="19050" cap="sq">
                <a:solidFill>
                  <a:schemeClr val="accent2"/>
                </a:solidFill>
                <a:round/>
                <a:headEnd type="none" w="lg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70" name="Line 87"/>
              <p:cNvSpPr>
                <a:spLocks noChangeShapeType="1"/>
              </p:cNvSpPr>
              <p:nvPr/>
            </p:nvSpPr>
            <p:spPr bwMode="auto">
              <a:xfrm flipV="1">
                <a:off x="1471" y="2489"/>
                <a:ext cx="408" cy="125"/>
              </a:xfrm>
              <a:prstGeom prst="line">
                <a:avLst/>
              </a:prstGeom>
              <a:noFill/>
              <a:ln w="19050" cap="sq">
                <a:solidFill>
                  <a:srgbClr val="FA1706"/>
                </a:solidFill>
                <a:round/>
                <a:headEnd type="triangle" w="med" len="med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9145" name="Rectangle 89"/>
            <p:cNvSpPr>
              <a:spLocks noChangeArrowheads="1"/>
            </p:cNvSpPr>
            <p:nvPr/>
          </p:nvSpPr>
          <p:spPr bwMode="auto">
            <a:xfrm>
              <a:off x="685" y="1253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9146" name="Rectangle 90"/>
            <p:cNvSpPr>
              <a:spLocks noChangeArrowheads="1"/>
            </p:cNvSpPr>
            <p:nvPr/>
          </p:nvSpPr>
          <p:spPr bwMode="auto">
            <a:xfrm>
              <a:off x="1080" y="190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219147" name="Group 97"/>
            <p:cNvGrpSpPr>
              <a:grpSpLocks/>
            </p:cNvGrpSpPr>
            <p:nvPr/>
          </p:nvGrpSpPr>
          <p:grpSpPr bwMode="auto">
            <a:xfrm rot="-1701429">
              <a:off x="1107" y="955"/>
              <a:ext cx="612" cy="288"/>
              <a:chOff x="2515" y="2567"/>
              <a:chExt cx="612" cy="288"/>
            </a:xfrm>
          </p:grpSpPr>
          <p:sp>
            <p:nvSpPr>
              <p:cNvPr id="219151" name="Rectangle 91"/>
              <p:cNvSpPr>
                <a:spLocks noChangeArrowheads="1"/>
              </p:cNvSpPr>
              <p:nvPr/>
            </p:nvSpPr>
            <p:spPr bwMode="auto">
              <a:xfrm>
                <a:off x="2515" y="2567"/>
                <a:ext cx="6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dl </a:t>
                </a:r>
                <a:r>
                  <a:rPr lang="fa-IR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يا</a:t>
                </a: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dr</a:t>
                </a:r>
              </a:p>
            </p:txBody>
          </p:sp>
          <p:sp>
            <p:nvSpPr>
              <p:cNvPr id="219152" name="Line 95"/>
              <p:cNvSpPr>
                <a:spLocks noChangeShapeType="1"/>
              </p:cNvSpPr>
              <p:nvPr/>
            </p:nvSpPr>
            <p:spPr bwMode="auto">
              <a:xfrm>
                <a:off x="2961" y="2605"/>
                <a:ext cx="13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153" name="Line 96"/>
              <p:cNvSpPr>
                <a:spLocks noChangeShapeType="1"/>
              </p:cNvSpPr>
              <p:nvPr/>
            </p:nvSpPr>
            <p:spPr bwMode="auto">
              <a:xfrm>
                <a:off x="2617" y="2605"/>
                <a:ext cx="13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148" name="Group 99"/>
            <p:cNvGrpSpPr>
              <a:grpSpLocks/>
            </p:cNvGrpSpPr>
            <p:nvPr/>
          </p:nvGrpSpPr>
          <p:grpSpPr bwMode="auto">
            <a:xfrm>
              <a:off x="1374" y="1325"/>
              <a:ext cx="233" cy="288"/>
              <a:chOff x="4695" y="3571"/>
              <a:chExt cx="233" cy="288"/>
            </a:xfrm>
          </p:grpSpPr>
          <p:sp>
            <p:nvSpPr>
              <p:cNvPr id="219149" name="Rectangle 93"/>
              <p:cNvSpPr>
                <a:spLocks noChangeArrowheads="1"/>
              </p:cNvSpPr>
              <p:nvPr/>
            </p:nvSpPr>
            <p:spPr bwMode="auto">
              <a:xfrm>
                <a:off x="4695" y="3571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19150" name="Line 98"/>
              <p:cNvSpPr>
                <a:spLocks noChangeShapeType="1"/>
              </p:cNvSpPr>
              <p:nvPr/>
            </p:nvSpPr>
            <p:spPr bwMode="auto">
              <a:xfrm>
                <a:off x="4740" y="3612"/>
                <a:ext cx="136" cy="0"/>
              </a:xfrm>
              <a:prstGeom prst="line">
                <a:avLst/>
              </a:prstGeom>
              <a:noFill/>
              <a:ln w="28575" cap="sq">
                <a:solidFill>
                  <a:srgbClr val="000000"/>
                </a:solidFill>
                <a:round/>
                <a:headEnd type="none" w="lg" len="lg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6512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5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5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50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3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4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4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4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4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4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4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50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50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34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34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4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49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49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4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0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ظرفيت خازن كروي</a:t>
            </a:r>
            <a:endParaRPr lang="en-US" altLang="en-US" smtClean="0"/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8363" y="1800226"/>
            <a:ext cx="7918450" cy="981075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مشابۀ ظرفيت خازن استوانه‌اي به دست مي آيد با توجه به اين كه ميدان بين دو رسانا عبارت است از :</a:t>
            </a:r>
            <a:endParaRPr lang="en-US" altLang="en-US" smtClean="0"/>
          </a:p>
        </p:txBody>
      </p:sp>
      <p:graphicFrame>
        <p:nvGraphicFramePr>
          <p:cNvPr id="9359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79638" y="2581276"/>
          <a:ext cx="1655762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711200" imgH="457200" progId="Equation.3">
                  <p:embed/>
                </p:oleObj>
              </mc:Choice>
              <mc:Fallback>
                <p:oleObj name="Equation" r:id="rId3" imgW="711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2581276"/>
                        <a:ext cx="1655762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594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7046914" y="5143501"/>
          <a:ext cx="302418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079032" imgH="393529" progId="Equation.3">
                  <p:embed/>
                </p:oleObj>
              </mc:Choice>
              <mc:Fallback>
                <p:oleObj name="Equation" r:id="rId5" imgW="107903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6914" y="5143501"/>
                        <a:ext cx="3024187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5945" name="Object 9"/>
          <p:cNvGraphicFramePr>
            <a:graphicFrameLocks noChangeAspect="1"/>
          </p:cNvGraphicFramePr>
          <p:nvPr/>
        </p:nvGraphicFramePr>
        <p:xfrm>
          <a:off x="2136776" y="3651251"/>
          <a:ext cx="6264275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235200" imgH="558800" progId="Equation.3">
                  <p:embed/>
                </p:oleObj>
              </mc:Choice>
              <mc:Fallback>
                <p:oleObj name="Equation" r:id="rId7" imgW="22352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6" y="3651251"/>
                        <a:ext cx="6264275" cy="143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894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5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5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5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5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5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5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3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3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3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96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5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359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3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59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59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38" grpId="0"/>
      <p:bldP spid="935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5746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ظرفيت معادل خازن‌هاي سري</a:t>
            </a:r>
            <a:endParaRPr lang="en-US" altLang="en-US" smtClean="0"/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97300" y="4365626"/>
            <a:ext cx="1074738" cy="576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 : چون</a:t>
            </a:r>
            <a:endParaRPr lang="en-US" altLang="en-US" smtClean="0"/>
          </a:p>
        </p:txBody>
      </p:sp>
      <p:graphicFrame>
        <p:nvGraphicFramePr>
          <p:cNvPr id="9369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20913" y="3127376"/>
          <a:ext cx="33845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244600" imgH="228600" progId="Equation.3">
                  <p:embed/>
                </p:oleObj>
              </mc:Choice>
              <mc:Fallback>
                <p:oleObj name="Equation" r:id="rId3" imgW="1244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3127376"/>
                        <a:ext cx="3384550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696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562601" y="2935289"/>
          <a:ext cx="4378325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600200" imgH="431800" progId="Equation.3">
                  <p:embed/>
                </p:oleObj>
              </mc:Choice>
              <mc:Fallback>
                <p:oleObj name="Equation" r:id="rId5" imgW="1600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2935289"/>
                        <a:ext cx="4378325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6968" name="Object 8"/>
          <p:cNvGraphicFramePr>
            <a:graphicFrameLocks noChangeAspect="1"/>
          </p:cNvGraphicFramePr>
          <p:nvPr/>
        </p:nvGraphicFramePr>
        <p:xfrm>
          <a:off x="5016501" y="4292600"/>
          <a:ext cx="35274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282700" imgH="228600" progId="Equation.3">
                  <p:embed/>
                </p:oleObj>
              </mc:Choice>
              <mc:Fallback>
                <p:oleObj name="Equation" r:id="rId7" imgW="1282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1" y="4292600"/>
                        <a:ext cx="35274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6969" name="Object 9"/>
          <p:cNvGraphicFramePr>
            <a:graphicFrameLocks noChangeAspect="1"/>
          </p:cNvGraphicFramePr>
          <p:nvPr/>
        </p:nvGraphicFramePr>
        <p:xfrm>
          <a:off x="4295775" y="5130800"/>
          <a:ext cx="4103688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600200" imgH="431800" progId="Equation.3">
                  <p:embed/>
                </p:oleObj>
              </mc:Choice>
              <mc:Fallback>
                <p:oleObj name="Equation" r:id="rId9" imgW="1600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5130800"/>
                        <a:ext cx="4103688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7008" name="Group 48"/>
          <p:cNvGrpSpPr>
            <a:grpSpLocks/>
          </p:cNvGrpSpPr>
          <p:nvPr/>
        </p:nvGrpSpPr>
        <p:grpSpPr bwMode="auto">
          <a:xfrm>
            <a:off x="2208214" y="976313"/>
            <a:ext cx="2808287" cy="1731962"/>
            <a:chOff x="793" y="2251"/>
            <a:chExt cx="1769" cy="1091"/>
          </a:xfrm>
        </p:grpSpPr>
        <p:grpSp>
          <p:nvGrpSpPr>
            <p:cNvPr id="221193" name="Group 43"/>
            <p:cNvGrpSpPr>
              <a:grpSpLocks/>
            </p:cNvGrpSpPr>
            <p:nvPr/>
          </p:nvGrpSpPr>
          <p:grpSpPr bwMode="auto">
            <a:xfrm>
              <a:off x="793" y="2251"/>
              <a:ext cx="1769" cy="981"/>
              <a:chOff x="158" y="1797"/>
              <a:chExt cx="3266" cy="1571"/>
            </a:xfrm>
          </p:grpSpPr>
          <p:grpSp>
            <p:nvGrpSpPr>
              <p:cNvPr id="221198" name="Group 10"/>
              <p:cNvGrpSpPr>
                <a:grpSpLocks/>
              </p:cNvGrpSpPr>
              <p:nvPr/>
            </p:nvGrpSpPr>
            <p:grpSpPr bwMode="auto">
              <a:xfrm>
                <a:off x="521" y="1797"/>
                <a:ext cx="886" cy="408"/>
                <a:chOff x="3398" y="3083"/>
                <a:chExt cx="886" cy="408"/>
              </a:xfrm>
            </p:grpSpPr>
            <p:sp>
              <p:nvSpPr>
                <p:cNvPr id="221223" name="Line 11"/>
                <p:cNvSpPr>
                  <a:spLocks noChangeShapeType="1"/>
                </p:cNvSpPr>
                <p:nvPr/>
              </p:nvSpPr>
              <p:spPr bwMode="auto">
                <a:xfrm>
                  <a:off x="3398" y="3294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24" name="Line 12"/>
                <p:cNvSpPr>
                  <a:spLocks noChangeShapeType="1"/>
                </p:cNvSpPr>
                <p:nvPr/>
              </p:nvSpPr>
              <p:spPr bwMode="auto">
                <a:xfrm>
                  <a:off x="3952" y="3083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25" name="Line 13"/>
                <p:cNvSpPr>
                  <a:spLocks noChangeShapeType="1"/>
                </p:cNvSpPr>
                <p:nvPr/>
              </p:nvSpPr>
              <p:spPr bwMode="auto">
                <a:xfrm>
                  <a:off x="3967" y="3294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26" name="Line 14"/>
                <p:cNvSpPr>
                  <a:spLocks noChangeShapeType="1"/>
                </p:cNvSpPr>
                <p:nvPr/>
              </p:nvSpPr>
              <p:spPr bwMode="auto">
                <a:xfrm>
                  <a:off x="3769" y="3083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1199" name="Group 15"/>
              <p:cNvGrpSpPr>
                <a:grpSpLocks/>
              </p:cNvGrpSpPr>
              <p:nvPr/>
            </p:nvGrpSpPr>
            <p:grpSpPr bwMode="auto">
              <a:xfrm>
                <a:off x="1474" y="2824"/>
                <a:ext cx="814" cy="544"/>
                <a:chOff x="839" y="2886"/>
                <a:chExt cx="814" cy="771"/>
              </a:xfrm>
            </p:grpSpPr>
            <p:sp>
              <p:nvSpPr>
                <p:cNvPr id="221219" name="Line 16"/>
                <p:cNvSpPr>
                  <a:spLocks noChangeShapeType="1"/>
                </p:cNvSpPr>
                <p:nvPr/>
              </p:nvSpPr>
              <p:spPr bwMode="auto">
                <a:xfrm>
                  <a:off x="839" y="3294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20" name="Line 17"/>
                <p:cNvSpPr>
                  <a:spLocks noChangeShapeType="1"/>
                </p:cNvSpPr>
                <p:nvPr/>
              </p:nvSpPr>
              <p:spPr bwMode="auto">
                <a:xfrm>
                  <a:off x="1202" y="2886"/>
                  <a:ext cx="0" cy="77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21" name="Line 18"/>
                <p:cNvSpPr>
                  <a:spLocks noChangeShapeType="1"/>
                </p:cNvSpPr>
                <p:nvPr/>
              </p:nvSpPr>
              <p:spPr bwMode="auto">
                <a:xfrm>
                  <a:off x="1321" y="3077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22" name="Line 19"/>
                <p:cNvSpPr>
                  <a:spLocks noChangeShapeType="1"/>
                </p:cNvSpPr>
                <p:nvPr/>
              </p:nvSpPr>
              <p:spPr bwMode="auto">
                <a:xfrm>
                  <a:off x="1336" y="3294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1200" name="Group 20"/>
              <p:cNvGrpSpPr>
                <a:grpSpLocks/>
              </p:cNvGrpSpPr>
              <p:nvPr/>
            </p:nvGrpSpPr>
            <p:grpSpPr bwMode="auto">
              <a:xfrm>
                <a:off x="1076" y="1797"/>
                <a:ext cx="886" cy="408"/>
                <a:chOff x="3398" y="3083"/>
                <a:chExt cx="886" cy="408"/>
              </a:xfrm>
            </p:grpSpPr>
            <p:sp>
              <p:nvSpPr>
                <p:cNvPr id="221215" name="Line 21"/>
                <p:cNvSpPr>
                  <a:spLocks noChangeShapeType="1"/>
                </p:cNvSpPr>
                <p:nvPr/>
              </p:nvSpPr>
              <p:spPr bwMode="auto">
                <a:xfrm>
                  <a:off x="3398" y="3294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16" name="Line 22"/>
                <p:cNvSpPr>
                  <a:spLocks noChangeShapeType="1"/>
                </p:cNvSpPr>
                <p:nvPr/>
              </p:nvSpPr>
              <p:spPr bwMode="auto">
                <a:xfrm>
                  <a:off x="3952" y="3083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17" name="Line 23"/>
                <p:cNvSpPr>
                  <a:spLocks noChangeShapeType="1"/>
                </p:cNvSpPr>
                <p:nvPr/>
              </p:nvSpPr>
              <p:spPr bwMode="auto">
                <a:xfrm>
                  <a:off x="3967" y="3294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18" name="Line 24"/>
                <p:cNvSpPr>
                  <a:spLocks noChangeShapeType="1"/>
                </p:cNvSpPr>
                <p:nvPr/>
              </p:nvSpPr>
              <p:spPr bwMode="auto">
                <a:xfrm>
                  <a:off x="3769" y="3083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1201" name="Line 26"/>
              <p:cNvSpPr>
                <a:spLocks noChangeShapeType="1"/>
              </p:cNvSpPr>
              <p:nvPr/>
            </p:nvSpPr>
            <p:spPr bwMode="auto">
              <a:xfrm>
                <a:off x="1655" y="2008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02" name="Line 27"/>
              <p:cNvSpPr>
                <a:spLocks noChangeShapeType="1"/>
              </p:cNvSpPr>
              <p:nvPr/>
            </p:nvSpPr>
            <p:spPr bwMode="auto">
              <a:xfrm>
                <a:off x="2209" y="1797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03" name="Line 28"/>
              <p:cNvSpPr>
                <a:spLocks noChangeShapeType="1"/>
              </p:cNvSpPr>
              <p:nvPr/>
            </p:nvSpPr>
            <p:spPr bwMode="auto">
              <a:xfrm>
                <a:off x="2224" y="2008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04" name="Line 29"/>
              <p:cNvSpPr>
                <a:spLocks noChangeShapeType="1"/>
              </p:cNvSpPr>
              <p:nvPr/>
            </p:nvSpPr>
            <p:spPr bwMode="auto">
              <a:xfrm>
                <a:off x="2026" y="1797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1205" name="Group 35"/>
              <p:cNvGrpSpPr>
                <a:grpSpLocks/>
              </p:cNvGrpSpPr>
              <p:nvPr/>
            </p:nvGrpSpPr>
            <p:grpSpPr bwMode="auto">
              <a:xfrm>
                <a:off x="2554" y="1805"/>
                <a:ext cx="515" cy="408"/>
                <a:chOff x="3206" y="1979"/>
                <a:chExt cx="515" cy="408"/>
              </a:xfrm>
            </p:grpSpPr>
            <p:sp>
              <p:nvSpPr>
                <p:cNvPr id="221212" name="Line 32"/>
                <p:cNvSpPr>
                  <a:spLocks noChangeShapeType="1"/>
                </p:cNvSpPr>
                <p:nvPr/>
              </p:nvSpPr>
              <p:spPr bwMode="auto">
                <a:xfrm>
                  <a:off x="3389" y="1979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13" name="Line 33"/>
                <p:cNvSpPr>
                  <a:spLocks noChangeShapeType="1"/>
                </p:cNvSpPr>
                <p:nvPr/>
              </p:nvSpPr>
              <p:spPr bwMode="auto">
                <a:xfrm>
                  <a:off x="3404" y="2190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1214" name="Line 34"/>
                <p:cNvSpPr>
                  <a:spLocks noChangeShapeType="1"/>
                </p:cNvSpPr>
                <p:nvPr/>
              </p:nvSpPr>
              <p:spPr bwMode="auto">
                <a:xfrm>
                  <a:off x="3206" y="1979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1206" name="Line 37"/>
              <p:cNvSpPr>
                <a:spLocks noChangeShapeType="1"/>
              </p:cNvSpPr>
              <p:nvPr/>
            </p:nvSpPr>
            <p:spPr bwMode="auto">
              <a:xfrm>
                <a:off x="3061" y="2016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07" name="Line 38"/>
              <p:cNvSpPr>
                <a:spLocks noChangeShapeType="1"/>
              </p:cNvSpPr>
              <p:nvPr/>
            </p:nvSpPr>
            <p:spPr bwMode="auto">
              <a:xfrm>
                <a:off x="174" y="2008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08" name="Line 39"/>
              <p:cNvSpPr>
                <a:spLocks noChangeShapeType="1"/>
              </p:cNvSpPr>
              <p:nvPr/>
            </p:nvSpPr>
            <p:spPr bwMode="auto">
              <a:xfrm>
                <a:off x="3424" y="2024"/>
                <a:ext cx="0" cy="10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09" name="Line 40"/>
              <p:cNvSpPr>
                <a:spLocks noChangeShapeType="1"/>
              </p:cNvSpPr>
              <p:nvPr/>
            </p:nvSpPr>
            <p:spPr bwMode="auto">
              <a:xfrm>
                <a:off x="158" y="2008"/>
                <a:ext cx="0" cy="108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10" name="Line 41"/>
              <p:cNvSpPr>
                <a:spLocks noChangeShapeType="1"/>
              </p:cNvSpPr>
              <p:nvPr/>
            </p:nvSpPr>
            <p:spPr bwMode="auto">
              <a:xfrm flipH="1">
                <a:off x="2290" y="3113"/>
                <a:ext cx="113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211" name="Line 42"/>
              <p:cNvSpPr>
                <a:spLocks noChangeShapeType="1"/>
              </p:cNvSpPr>
              <p:nvPr/>
            </p:nvSpPr>
            <p:spPr bwMode="auto">
              <a:xfrm flipH="1">
                <a:off x="161" y="3113"/>
                <a:ext cx="13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1194" name="Rectangle 44"/>
            <p:cNvSpPr>
              <a:spLocks noChangeArrowheads="1"/>
            </p:cNvSpPr>
            <p:nvPr/>
          </p:nvSpPr>
          <p:spPr bwMode="auto">
            <a:xfrm>
              <a:off x="1698" y="2478"/>
              <a:ext cx="3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/>
                <a:t>3</a:t>
              </a:r>
              <a:endParaRPr lang="en-US" altLang="en-US" sz="2400" baseline="-25000"/>
            </a:p>
          </p:txBody>
        </p:sp>
        <p:sp>
          <p:nvSpPr>
            <p:cNvPr id="221195" name="Rectangle 45"/>
            <p:cNvSpPr>
              <a:spLocks noChangeArrowheads="1"/>
            </p:cNvSpPr>
            <p:nvPr/>
          </p:nvSpPr>
          <p:spPr bwMode="auto">
            <a:xfrm>
              <a:off x="1399" y="2467"/>
              <a:ext cx="3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/>
                <a:t>2</a:t>
              </a:r>
              <a:endParaRPr lang="en-US" altLang="en-US" sz="2400" baseline="-25000"/>
            </a:p>
          </p:txBody>
        </p:sp>
        <p:sp>
          <p:nvSpPr>
            <p:cNvPr id="221196" name="Rectangle 46"/>
            <p:cNvSpPr>
              <a:spLocks noChangeArrowheads="1"/>
            </p:cNvSpPr>
            <p:nvPr/>
          </p:nvSpPr>
          <p:spPr bwMode="auto">
            <a:xfrm>
              <a:off x="1095" y="2470"/>
              <a:ext cx="3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/>
                <a:t>1</a:t>
              </a:r>
              <a:endParaRPr lang="en-US" altLang="en-US" sz="2400" baseline="-25000"/>
            </a:p>
          </p:txBody>
        </p:sp>
        <p:sp>
          <p:nvSpPr>
            <p:cNvPr id="221197" name="Rectangle 47"/>
            <p:cNvSpPr>
              <a:spLocks noChangeArrowheads="1"/>
            </p:cNvSpPr>
            <p:nvPr/>
          </p:nvSpPr>
          <p:spPr bwMode="auto">
            <a:xfrm>
              <a:off x="1751" y="305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4285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6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6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6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6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7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7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70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37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36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3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69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69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6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3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3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36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6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36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69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69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6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2" grpId="0"/>
      <p:bldP spid="936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93938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ظرفيت معادل خازن‌هاي موازي</a:t>
            </a:r>
            <a:endParaRPr lang="en-US" altLang="en-US" smtClean="0"/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56588" y="4278313"/>
            <a:ext cx="863600" cy="576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چون :</a:t>
            </a:r>
            <a:endParaRPr lang="en-US" altLang="en-US" smtClean="0"/>
          </a:p>
        </p:txBody>
      </p:sp>
      <p:graphicFrame>
        <p:nvGraphicFramePr>
          <p:cNvPr id="9379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252914" y="3284539"/>
          <a:ext cx="47529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981200" imgH="228600" progId="Equation.3">
                  <p:embed/>
                </p:oleObj>
              </mc:Choice>
              <mc:Fallback>
                <p:oleObj name="Equation" r:id="rId3" imgW="198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4" y="3284539"/>
                        <a:ext cx="47529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993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4252913" y="5300663"/>
          <a:ext cx="38163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498600" imgH="228600" progId="Equation.3">
                  <p:embed/>
                </p:oleObj>
              </mc:Choice>
              <mc:Fallback>
                <p:oleObj name="Equation" r:id="rId5" imgW="149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5300663"/>
                        <a:ext cx="38163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996" name="Object 12"/>
          <p:cNvGraphicFramePr>
            <a:graphicFrameLocks noChangeAspect="1"/>
          </p:cNvGraphicFramePr>
          <p:nvPr/>
        </p:nvGraphicFramePr>
        <p:xfrm>
          <a:off x="4224338" y="1989138"/>
          <a:ext cx="33845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231366" imgH="228501" progId="Equation.3">
                  <p:embed/>
                </p:oleObj>
              </mc:Choice>
              <mc:Fallback>
                <p:oleObj name="Equation" r:id="rId7" imgW="123136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1989138"/>
                        <a:ext cx="33845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7997" name="Object 13"/>
          <p:cNvGraphicFramePr>
            <a:graphicFrameLocks noChangeAspect="1"/>
          </p:cNvGraphicFramePr>
          <p:nvPr/>
        </p:nvGraphicFramePr>
        <p:xfrm>
          <a:off x="4252913" y="4292600"/>
          <a:ext cx="31686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1295400" imgH="228600" progId="Equation.3">
                  <p:embed/>
                </p:oleObj>
              </mc:Choice>
              <mc:Fallback>
                <p:oleObj name="Equation" r:id="rId9" imgW="129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4292600"/>
                        <a:ext cx="31686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8055" name="Group 71"/>
          <p:cNvGrpSpPr>
            <a:grpSpLocks/>
          </p:cNvGrpSpPr>
          <p:nvPr/>
        </p:nvGrpSpPr>
        <p:grpSpPr bwMode="auto">
          <a:xfrm>
            <a:off x="2279651" y="1704975"/>
            <a:ext cx="1452563" cy="3379788"/>
            <a:chOff x="2373" y="2147"/>
            <a:chExt cx="915" cy="2129"/>
          </a:xfrm>
        </p:grpSpPr>
        <p:grpSp>
          <p:nvGrpSpPr>
            <p:cNvPr id="222217" name="Group 21"/>
            <p:cNvGrpSpPr>
              <a:grpSpLocks/>
            </p:cNvGrpSpPr>
            <p:nvPr/>
          </p:nvGrpSpPr>
          <p:grpSpPr bwMode="auto">
            <a:xfrm>
              <a:off x="2608" y="3936"/>
              <a:ext cx="441" cy="340"/>
              <a:chOff x="839" y="2886"/>
              <a:chExt cx="814" cy="771"/>
            </a:xfrm>
          </p:grpSpPr>
          <p:sp>
            <p:nvSpPr>
              <p:cNvPr id="222248" name="Line 22"/>
              <p:cNvSpPr>
                <a:spLocks noChangeShapeType="1"/>
              </p:cNvSpPr>
              <p:nvPr/>
            </p:nvSpPr>
            <p:spPr bwMode="auto">
              <a:xfrm>
                <a:off x="839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49" name="Line 23"/>
              <p:cNvSpPr>
                <a:spLocks noChangeShapeType="1"/>
              </p:cNvSpPr>
              <p:nvPr/>
            </p:nvSpPr>
            <p:spPr bwMode="auto">
              <a:xfrm>
                <a:off x="1202" y="2886"/>
                <a:ext cx="0" cy="77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50" name="Line 24"/>
              <p:cNvSpPr>
                <a:spLocks noChangeShapeType="1"/>
              </p:cNvSpPr>
              <p:nvPr/>
            </p:nvSpPr>
            <p:spPr bwMode="auto">
              <a:xfrm>
                <a:off x="1321" y="3077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51" name="Line 25"/>
              <p:cNvSpPr>
                <a:spLocks noChangeShapeType="1"/>
              </p:cNvSpPr>
              <p:nvPr/>
            </p:nvSpPr>
            <p:spPr bwMode="auto">
              <a:xfrm>
                <a:off x="1336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2218" name="Line 39"/>
            <p:cNvSpPr>
              <a:spLocks noChangeShapeType="1"/>
            </p:cNvSpPr>
            <p:nvPr/>
          </p:nvSpPr>
          <p:spPr bwMode="auto">
            <a:xfrm>
              <a:off x="3061" y="4118"/>
              <a:ext cx="1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9" name="Line 40"/>
            <p:cNvSpPr>
              <a:spLocks noChangeShapeType="1"/>
            </p:cNvSpPr>
            <p:nvPr/>
          </p:nvSpPr>
          <p:spPr bwMode="auto">
            <a:xfrm>
              <a:off x="2397" y="4118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0" name="Line 41"/>
            <p:cNvSpPr>
              <a:spLocks noChangeShapeType="1"/>
            </p:cNvSpPr>
            <p:nvPr/>
          </p:nvSpPr>
          <p:spPr bwMode="auto">
            <a:xfrm>
              <a:off x="3288" y="3640"/>
              <a:ext cx="0" cy="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21" name="Rectangle 45"/>
            <p:cNvSpPr>
              <a:spLocks noChangeArrowheads="1"/>
            </p:cNvSpPr>
            <p:nvPr/>
          </p:nvSpPr>
          <p:spPr bwMode="auto">
            <a:xfrm>
              <a:off x="2909" y="2984"/>
              <a:ext cx="3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/>
                <a:t>3</a:t>
              </a:r>
              <a:endParaRPr lang="en-US" altLang="en-US" sz="2400" baseline="-25000"/>
            </a:p>
          </p:txBody>
        </p:sp>
        <p:sp>
          <p:nvSpPr>
            <p:cNvPr id="222222" name="Rectangle 46"/>
            <p:cNvSpPr>
              <a:spLocks noChangeArrowheads="1"/>
            </p:cNvSpPr>
            <p:nvPr/>
          </p:nvSpPr>
          <p:spPr bwMode="auto">
            <a:xfrm>
              <a:off x="2910" y="2563"/>
              <a:ext cx="3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/>
                <a:t>2</a:t>
              </a:r>
              <a:endParaRPr lang="en-US" altLang="en-US" sz="2400" baseline="-25000"/>
            </a:p>
          </p:txBody>
        </p:sp>
        <p:sp>
          <p:nvSpPr>
            <p:cNvPr id="222223" name="Rectangle 47"/>
            <p:cNvSpPr>
              <a:spLocks noChangeArrowheads="1"/>
            </p:cNvSpPr>
            <p:nvPr/>
          </p:nvSpPr>
          <p:spPr bwMode="auto">
            <a:xfrm>
              <a:off x="2907" y="2147"/>
              <a:ext cx="3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/>
                <a:t>1</a:t>
              </a:r>
              <a:endParaRPr lang="en-US" altLang="en-US" sz="2400" baseline="-25000"/>
            </a:p>
          </p:txBody>
        </p:sp>
        <p:sp>
          <p:nvSpPr>
            <p:cNvPr id="222224" name="Rectangle 48"/>
            <p:cNvSpPr>
              <a:spLocks noChangeArrowheads="1"/>
            </p:cNvSpPr>
            <p:nvPr/>
          </p:nvSpPr>
          <p:spPr bwMode="auto">
            <a:xfrm>
              <a:off x="2848" y="386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V</a:t>
              </a:r>
            </a:p>
          </p:txBody>
        </p:sp>
        <p:grpSp>
          <p:nvGrpSpPr>
            <p:cNvPr id="222225" name="Group 51"/>
            <p:cNvGrpSpPr>
              <a:grpSpLocks/>
            </p:cNvGrpSpPr>
            <p:nvPr/>
          </p:nvGrpSpPr>
          <p:grpSpPr bwMode="auto">
            <a:xfrm>
              <a:off x="2381" y="2243"/>
              <a:ext cx="907" cy="317"/>
              <a:chOff x="2381" y="2251"/>
              <a:chExt cx="854" cy="300"/>
            </a:xfrm>
          </p:grpSpPr>
          <p:sp>
            <p:nvSpPr>
              <p:cNvPr id="222244" name="Line 17"/>
              <p:cNvSpPr>
                <a:spLocks noChangeShapeType="1"/>
              </p:cNvSpPr>
              <p:nvPr/>
            </p:nvSpPr>
            <p:spPr bwMode="auto">
              <a:xfrm>
                <a:off x="2381" y="2406"/>
                <a:ext cx="33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45" name="Line 18"/>
              <p:cNvSpPr>
                <a:spLocks noChangeShapeType="1"/>
              </p:cNvSpPr>
              <p:nvPr/>
            </p:nvSpPr>
            <p:spPr bwMode="auto">
              <a:xfrm>
                <a:off x="2892" y="2251"/>
                <a:ext cx="0" cy="3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46" name="Line 20"/>
              <p:cNvSpPr>
                <a:spLocks noChangeShapeType="1"/>
              </p:cNvSpPr>
              <p:nvPr/>
            </p:nvSpPr>
            <p:spPr bwMode="auto">
              <a:xfrm>
                <a:off x="2723" y="2251"/>
                <a:ext cx="0" cy="3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47" name="Line 50"/>
              <p:cNvSpPr>
                <a:spLocks noChangeShapeType="1"/>
              </p:cNvSpPr>
              <p:nvPr/>
            </p:nvSpPr>
            <p:spPr bwMode="auto">
              <a:xfrm>
                <a:off x="2900" y="2411"/>
                <a:ext cx="33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2226" name="Group 52"/>
            <p:cNvGrpSpPr>
              <a:grpSpLocks/>
            </p:cNvGrpSpPr>
            <p:nvPr/>
          </p:nvGrpSpPr>
          <p:grpSpPr bwMode="auto">
            <a:xfrm>
              <a:off x="2381" y="2659"/>
              <a:ext cx="907" cy="317"/>
              <a:chOff x="2381" y="2251"/>
              <a:chExt cx="854" cy="300"/>
            </a:xfrm>
          </p:grpSpPr>
          <p:sp>
            <p:nvSpPr>
              <p:cNvPr id="222240" name="Line 53"/>
              <p:cNvSpPr>
                <a:spLocks noChangeShapeType="1"/>
              </p:cNvSpPr>
              <p:nvPr/>
            </p:nvSpPr>
            <p:spPr bwMode="auto">
              <a:xfrm>
                <a:off x="2381" y="2406"/>
                <a:ext cx="33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41" name="Line 54"/>
              <p:cNvSpPr>
                <a:spLocks noChangeShapeType="1"/>
              </p:cNvSpPr>
              <p:nvPr/>
            </p:nvSpPr>
            <p:spPr bwMode="auto">
              <a:xfrm>
                <a:off x="2892" y="2251"/>
                <a:ext cx="0" cy="3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42" name="Line 55"/>
              <p:cNvSpPr>
                <a:spLocks noChangeShapeType="1"/>
              </p:cNvSpPr>
              <p:nvPr/>
            </p:nvSpPr>
            <p:spPr bwMode="auto">
              <a:xfrm>
                <a:off x="2723" y="2251"/>
                <a:ext cx="0" cy="3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43" name="Line 56"/>
              <p:cNvSpPr>
                <a:spLocks noChangeShapeType="1"/>
              </p:cNvSpPr>
              <p:nvPr/>
            </p:nvSpPr>
            <p:spPr bwMode="auto">
              <a:xfrm>
                <a:off x="2900" y="2411"/>
                <a:ext cx="33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2227" name="Group 57"/>
            <p:cNvGrpSpPr>
              <a:grpSpLocks/>
            </p:cNvGrpSpPr>
            <p:nvPr/>
          </p:nvGrpSpPr>
          <p:grpSpPr bwMode="auto">
            <a:xfrm>
              <a:off x="2381" y="3068"/>
              <a:ext cx="907" cy="317"/>
              <a:chOff x="2381" y="2251"/>
              <a:chExt cx="854" cy="300"/>
            </a:xfrm>
          </p:grpSpPr>
          <p:sp>
            <p:nvSpPr>
              <p:cNvPr id="222236" name="Line 58"/>
              <p:cNvSpPr>
                <a:spLocks noChangeShapeType="1"/>
              </p:cNvSpPr>
              <p:nvPr/>
            </p:nvSpPr>
            <p:spPr bwMode="auto">
              <a:xfrm>
                <a:off x="2381" y="2406"/>
                <a:ext cx="33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37" name="Line 59"/>
              <p:cNvSpPr>
                <a:spLocks noChangeShapeType="1"/>
              </p:cNvSpPr>
              <p:nvPr/>
            </p:nvSpPr>
            <p:spPr bwMode="auto">
              <a:xfrm>
                <a:off x="2892" y="2251"/>
                <a:ext cx="0" cy="3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38" name="Line 60"/>
              <p:cNvSpPr>
                <a:spLocks noChangeShapeType="1"/>
              </p:cNvSpPr>
              <p:nvPr/>
            </p:nvSpPr>
            <p:spPr bwMode="auto">
              <a:xfrm>
                <a:off x="2723" y="2251"/>
                <a:ext cx="0" cy="30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39" name="Line 61"/>
              <p:cNvSpPr>
                <a:spLocks noChangeShapeType="1"/>
              </p:cNvSpPr>
              <p:nvPr/>
            </p:nvSpPr>
            <p:spPr bwMode="auto">
              <a:xfrm>
                <a:off x="2900" y="2411"/>
                <a:ext cx="335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2228" name="Group 67"/>
            <p:cNvGrpSpPr>
              <a:grpSpLocks/>
            </p:cNvGrpSpPr>
            <p:nvPr/>
          </p:nvGrpSpPr>
          <p:grpSpPr bwMode="auto">
            <a:xfrm>
              <a:off x="2381" y="3475"/>
              <a:ext cx="907" cy="317"/>
              <a:chOff x="2381" y="3475"/>
              <a:chExt cx="907" cy="317"/>
            </a:xfrm>
          </p:grpSpPr>
          <p:sp>
            <p:nvSpPr>
              <p:cNvPr id="222232" name="Line 63"/>
              <p:cNvSpPr>
                <a:spLocks noChangeShapeType="1"/>
              </p:cNvSpPr>
              <p:nvPr/>
            </p:nvSpPr>
            <p:spPr bwMode="auto">
              <a:xfrm>
                <a:off x="2381" y="3639"/>
                <a:ext cx="3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33" name="Line 64"/>
              <p:cNvSpPr>
                <a:spLocks noChangeShapeType="1"/>
              </p:cNvSpPr>
              <p:nvPr/>
            </p:nvSpPr>
            <p:spPr bwMode="auto">
              <a:xfrm>
                <a:off x="2924" y="3475"/>
                <a:ext cx="0" cy="31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34" name="Line 65"/>
              <p:cNvSpPr>
                <a:spLocks noChangeShapeType="1"/>
              </p:cNvSpPr>
              <p:nvPr/>
            </p:nvSpPr>
            <p:spPr bwMode="auto">
              <a:xfrm>
                <a:off x="2744" y="3475"/>
                <a:ext cx="0" cy="31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235" name="Line 66"/>
              <p:cNvSpPr>
                <a:spLocks noChangeShapeType="1"/>
              </p:cNvSpPr>
              <p:nvPr/>
            </p:nvSpPr>
            <p:spPr bwMode="auto">
              <a:xfrm>
                <a:off x="2932" y="3644"/>
                <a:ext cx="3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2229" name="Line 68"/>
            <p:cNvSpPr>
              <a:spLocks noChangeShapeType="1"/>
            </p:cNvSpPr>
            <p:nvPr/>
          </p:nvSpPr>
          <p:spPr bwMode="auto">
            <a:xfrm>
              <a:off x="3288" y="2416"/>
              <a:ext cx="0" cy="12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0" name="Line 69"/>
            <p:cNvSpPr>
              <a:spLocks noChangeShapeType="1"/>
            </p:cNvSpPr>
            <p:nvPr/>
          </p:nvSpPr>
          <p:spPr bwMode="auto">
            <a:xfrm>
              <a:off x="2373" y="2411"/>
              <a:ext cx="0" cy="122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31" name="Line 70"/>
            <p:cNvSpPr>
              <a:spLocks noChangeShapeType="1"/>
            </p:cNvSpPr>
            <p:nvPr/>
          </p:nvSpPr>
          <p:spPr bwMode="auto">
            <a:xfrm>
              <a:off x="2373" y="3636"/>
              <a:ext cx="0" cy="4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95112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7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7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80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37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37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37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7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37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3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37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79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79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7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/>
      <p:bldP spid="9379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1509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1</a:t>
            </a:r>
            <a:endParaRPr lang="en-US" altLang="en-US" smtClean="0"/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736851"/>
            <a:ext cx="7772400" cy="1628775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مطلوب است ظرفيت معادل . خازن مشابه به ظرفيت ....</a:t>
            </a:r>
          </a:p>
          <a:p>
            <a:pPr marL="450850" lvl="1" indent="-271463"/>
            <a:r>
              <a:rPr lang="fa-IR" altLang="en-US" smtClean="0"/>
              <a:t>الف) وقتي سري  شوند</a:t>
            </a:r>
          </a:p>
          <a:p>
            <a:pPr marL="450850" lvl="1" indent="-271463"/>
            <a:r>
              <a:rPr lang="fa-IR" altLang="en-US" smtClean="0"/>
              <a:t>ب) وقتي موازي شوند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121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9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9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9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9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9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9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0" grpId="0"/>
      <p:bldP spid="9390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4953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1</a:t>
            </a:r>
            <a:endParaRPr lang="en-US" altLang="en-US" smtClean="0"/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75725" y="1598614"/>
            <a:ext cx="1004888" cy="574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الف)</a:t>
            </a:r>
            <a:endParaRPr lang="en-US" altLang="en-US" smtClean="0"/>
          </a:p>
        </p:txBody>
      </p:sp>
      <p:graphicFrame>
        <p:nvGraphicFramePr>
          <p:cNvPr id="9400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52688" y="836613"/>
          <a:ext cx="4032250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384300" imgH="622300" progId="Equation.3">
                  <p:embed/>
                </p:oleObj>
              </mc:Choice>
              <mc:Fallback>
                <p:oleObj name="Equation" r:id="rId3" imgW="13843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836613"/>
                        <a:ext cx="4032250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003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452689" y="2498726"/>
          <a:ext cx="20161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736280" imgH="393529" progId="Equation.3">
                  <p:embed/>
                </p:oleObj>
              </mc:Choice>
              <mc:Fallback>
                <p:oleObj name="Equation" r:id="rId5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9" y="2498726"/>
                        <a:ext cx="2016125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0040" name="Object 8"/>
          <p:cNvGraphicFramePr>
            <a:graphicFrameLocks noChangeAspect="1"/>
          </p:cNvGraphicFramePr>
          <p:nvPr/>
        </p:nvGraphicFramePr>
        <p:xfrm>
          <a:off x="2451100" y="5516564"/>
          <a:ext cx="216058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698500" imgH="228600" progId="Equation.3">
                  <p:embed/>
                </p:oleObj>
              </mc:Choice>
              <mc:Fallback>
                <p:oleObj name="Equation" r:id="rId7" imgW="69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5516564"/>
                        <a:ext cx="216058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0041" name="Object 9"/>
          <p:cNvGraphicFramePr>
            <a:graphicFrameLocks noChangeAspect="1"/>
          </p:cNvGraphicFramePr>
          <p:nvPr/>
        </p:nvGraphicFramePr>
        <p:xfrm>
          <a:off x="2466975" y="3933825"/>
          <a:ext cx="41036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1282700" imgH="419100" progId="Equation.3">
                  <p:embed/>
                </p:oleObj>
              </mc:Choice>
              <mc:Fallback>
                <p:oleObj name="Equation" r:id="rId9" imgW="1282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3933825"/>
                        <a:ext cx="410368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9351964" y="4564064"/>
            <a:ext cx="6429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ب)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430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40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40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00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00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0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400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400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400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40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0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40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00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00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0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4" grpId="0"/>
      <p:bldP spid="940035" grpId="0" build="p"/>
      <p:bldP spid="9400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57425" y="10779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2</a:t>
            </a:r>
            <a:endParaRPr lang="en-US" altLang="en-US" smtClean="0"/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8038" y="2247900"/>
            <a:ext cx="8064500" cy="10541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شكل زير چه رابطه‌اي بين ظرفيت معادل و ظرفيت هر يك از خازن‌ها برقرار است؟</a:t>
            </a:r>
            <a:endParaRPr lang="en-US" altLang="en-US" smtClean="0"/>
          </a:p>
        </p:txBody>
      </p:sp>
      <p:grpSp>
        <p:nvGrpSpPr>
          <p:cNvPr id="941129" name="Group 73"/>
          <p:cNvGrpSpPr>
            <a:grpSpLocks/>
          </p:cNvGrpSpPr>
          <p:nvPr/>
        </p:nvGrpSpPr>
        <p:grpSpPr bwMode="auto">
          <a:xfrm>
            <a:off x="2566988" y="3644901"/>
            <a:ext cx="3830638" cy="1800225"/>
            <a:chOff x="657" y="2205"/>
            <a:chExt cx="2413" cy="1134"/>
          </a:xfrm>
        </p:grpSpPr>
        <p:sp>
          <p:nvSpPr>
            <p:cNvPr id="225285" name="Line 15"/>
            <p:cNvSpPr>
              <a:spLocks noChangeShapeType="1"/>
            </p:cNvSpPr>
            <p:nvPr/>
          </p:nvSpPr>
          <p:spPr bwMode="auto">
            <a:xfrm>
              <a:off x="1328" y="3194"/>
              <a:ext cx="24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6" name="Line 16"/>
            <p:cNvSpPr>
              <a:spLocks noChangeShapeType="1"/>
            </p:cNvSpPr>
            <p:nvPr/>
          </p:nvSpPr>
          <p:spPr bwMode="auto">
            <a:xfrm>
              <a:off x="1703" y="3039"/>
              <a:ext cx="0" cy="3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7" name="Line 17"/>
            <p:cNvSpPr>
              <a:spLocks noChangeShapeType="1"/>
            </p:cNvSpPr>
            <p:nvPr/>
          </p:nvSpPr>
          <p:spPr bwMode="auto">
            <a:xfrm>
              <a:off x="1709" y="3194"/>
              <a:ext cx="8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8" name="Line 18"/>
            <p:cNvSpPr>
              <a:spLocks noChangeShapeType="1"/>
            </p:cNvSpPr>
            <p:nvPr/>
          </p:nvSpPr>
          <p:spPr bwMode="auto">
            <a:xfrm>
              <a:off x="1579" y="3039"/>
              <a:ext cx="0" cy="3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289" name="Group 19"/>
            <p:cNvGrpSpPr>
              <a:grpSpLocks/>
            </p:cNvGrpSpPr>
            <p:nvPr/>
          </p:nvGrpSpPr>
          <p:grpSpPr bwMode="auto">
            <a:xfrm rot="5400000">
              <a:off x="618" y="2479"/>
              <a:ext cx="599" cy="522"/>
              <a:chOff x="839" y="2886"/>
              <a:chExt cx="814" cy="771"/>
            </a:xfrm>
          </p:grpSpPr>
          <p:sp>
            <p:nvSpPr>
              <p:cNvPr id="225312" name="Line 20"/>
              <p:cNvSpPr>
                <a:spLocks noChangeShapeType="1"/>
              </p:cNvSpPr>
              <p:nvPr/>
            </p:nvSpPr>
            <p:spPr bwMode="auto">
              <a:xfrm>
                <a:off x="839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3" name="Line 21"/>
              <p:cNvSpPr>
                <a:spLocks noChangeShapeType="1"/>
              </p:cNvSpPr>
              <p:nvPr/>
            </p:nvSpPr>
            <p:spPr bwMode="auto">
              <a:xfrm>
                <a:off x="1202" y="2886"/>
                <a:ext cx="0" cy="77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4" name="Line 22"/>
              <p:cNvSpPr>
                <a:spLocks noChangeShapeType="1"/>
              </p:cNvSpPr>
              <p:nvPr/>
            </p:nvSpPr>
            <p:spPr bwMode="auto">
              <a:xfrm>
                <a:off x="1321" y="3077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5" name="Line 23"/>
              <p:cNvSpPr>
                <a:spLocks noChangeShapeType="1"/>
              </p:cNvSpPr>
              <p:nvPr/>
            </p:nvSpPr>
            <p:spPr bwMode="auto">
              <a:xfrm>
                <a:off x="1336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290" name="Line 24"/>
            <p:cNvSpPr>
              <a:spLocks noChangeShapeType="1"/>
            </p:cNvSpPr>
            <p:nvPr/>
          </p:nvSpPr>
          <p:spPr bwMode="auto">
            <a:xfrm flipH="1">
              <a:off x="904" y="2205"/>
              <a:ext cx="16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291" name="Group 4"/>
            <p:cNvGrpSpPr>
              <a:grpSpLocks/>
            </p:cNvGrpSpPr>
            <p:nvPr/>
          </p:nvGrpSpPr>
          <p:grpSpPr bwMode="auto">
            <a:xfrm rot="5400000">
              <a:off x="2461" y="2552"/>
              <a:ext cx="651" cy="276"/>
              <a:chOff x="3398" y="3083"/>
              <a:chExt cx="886" cy="408"/>
            </a:xfrm>
          </p:grpSpPr>
          <p:sp>
            <p:nvSpPr>
              <p:cNvPr id="225308" name="Line 5"/>
              <p:cNvSpPr>
                <a:spLocks noChangeShapeType="1"/>
              </p:cNvSpPr>
              <p:nvPr/>
            </p:nvSpPr>
            <p:spPr bwMode="auto">
              <a:xfrm>
                <a:off x="3398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9" name="Line 6"/>
              <p:cNvSpPr>
                <a:spLocks noChangeShapeType="1"/>
              </p:cNvSpPr>
              <p:nvPr/>
            </p:nvSpPr>
            <p:spPr bwMode="auto">
              <a:xfrm>
                <a:off x="3952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0" name="Line 7"/>
              <p:cNvSpPr>
                <a:spLocks noChangeShapeType="1"/>
              </p:cNvSpPr>
              <p:nvPr/>
            </p:nvSpPr>
            <p:spPr bwMode="auto">
              <a:xfrm>
                <a:off x="3967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11" name="Line 8"/>
              <p:cNvSpPr>
                <a:spLocks noChangeShapeType="1"/>
              </p:cNvSpPr>
              <p:nvPr/>
            </p:nvSpPr>
            <p:spPr bwMode="auto">
              <a:xfrm>
                <a:off x="3769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292" name="Group 9"/>
            <p:cNvGrpSpPr>
              <a:grpSpLocks/>
            </p:cNvGrpSpPr>
            <p:nvPr/>
          </p:nvGrpSpPr>
          <p:grpSpPr bwMode="auto">
            <a:xfrm rot="5400000">
              <a:off x="2067" y="2552"/>
              <a:ext cx="651" cy="276"/>
              <a:chOff x="3398" y="3083"/>
              <a:chExt cx="886" cy="408"/>
            </a:xfrm>
          </p:grpSpPr>
          <p:sp>
            <p:nvSpPr>
              <p:cNvPr id="225304" name="Line 10"/>
              <p:cNvSpPr>
                <a:spLocks noChangeShapeType="1"/>
              </p:cNvSpPr>
              <p:nvPr/>
            </p:nvSpPr>
            <p:spPr bwMode="auto">
              <a:xfrm>
                <a:off x="3398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5" name="Line 11"/>
              <p:cNvSpPr>
                <a:spLocks noChangeShapeType="1"/>
              </p:cNvSpPr>
              <p:nvPr/>
            </p:nvSpPr>
            <p:spPr bwMode="auto">
              <a:xfrm>
                <a:off x="3952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6" name="Line 12"/>
              <p:cNvSpPr>
                <a:spLocks noChangeShapeType="1"/>
              </p:cNvSpPr>
              <p:nvPr/>
            </p:nvSpPr>
            <p:spPr bwMode="auto">
              <a:xfrm>
                <a:off x="3967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07" name="Line 13"/>
              <p:cNvSpPr>
                <a:spLocks noChangeShapeType="1"/>
              </p:cNvSpPr>
              <p:nvPr/>
            </p:nvSpPr>
            <p:spPr bwMode="auto">
              <a:xfrm>
                <a:off x="3769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293" name="Line 25"/>
            <p:cNvSpPr>
              <a:spLocks noChangeShapeType="1"/>
            </p:cNvSpPr>
            <p:nvPr/>
          </p:nvSpPr>
          <p:spPr bwMode="auto">
            <a:xfrm flipH="1">
              <a:off x="2388" y="3015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4" name="Line 26"/>
            <p:cNvSpPr>
              <a:spLocks noChangeShapeType="1"/>
            </p:cNvSpPr>
            <p:nvPr/>
          </p:nvSpPr>
          <p:spPr bwMode="auto">
            <a:xfrm>
              <a:off x="2593" y="3015"/>
              <a:ext cx="0" cy="1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5" name="Line 28"/>
            <p:cNvSpPr>
              <a:spLocks noChangeShapeType="1"/>
            </p:cNvSpPr>
            <p:nvPr/>
          </p:nvSpPr>
          <p:spPr bwMode="auto">
            <a:xfrm>
              <a:off x="904" y="2794"/>
              <a:ext cx="0" cy="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6" name="Line 29"/>
            <p:cNvSpPr>
              <a:spLocks noChangeShapeType="1"/>
            </p:cNvSpPr>
            <p:nvPr/>
          </p:nvSpPr>
          <p:spPr bwMode="auto">
            <a:xfrm flipH="1">
              <a:off x="901" y="3194"/>
              <a:ext cx="41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7" name="Line 31"/>
            <p:cNvSpPr>
              <a:spLocks noChangeShapeType="1"/>
            </p:cNvSpPr>
            <p:nvPr/>
          </p:nvSpPr>
          <p:spPr bwMode="auto">
            <a:xfrm flipH="1">
              <a:off x="2388" y="2366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8" name="Line 32"/>
            <p:cNvSpPr>
              <a:spLocks noChangeShapeType="1"/>
            </p:cNvSpPr>
            <p:nvPr/>
          </p:nvSpPr>
          <p:spPr bwMode="auto">
            <a:xfrm flipV="1">
              <a:off x="904" y="2205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9" name="Line 33"/>
            <p:cNvSpPr>
              <a:spLocks noChangeShapeType="1"/>
            </p:cNvSpPr>
            <p:nvPr/>
          </p:nvSpPr>
          <p:spPr bwMode="auto">
            <a:xfrm>
              <a:off x="2587" y="2205"/>
              <a:ext cx="0" cy="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00" name="Rectangle 68"/>
            <p:cNvSpPr>
              <a:spLocks noChangeArrowheads="1"/>
            </p:cNvSpPr>
            <p:nvPr/>
          </p:nvSpPr>
          <p:spPr bwMode="auto">
            <a:xfrm>
              <a:off x="2357" y="2386"/>
              <a:ext cx="3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>
                  <a:solidFill>
                    <a:schemeClr val="tx2"/>
                  </a:solidFill>
                </a:rPr>
                <a:t>1</a:t>
              </a:r>
              <a:endParaRPr lang="en-US" altLang="en-US" sz="2400" baseline="-25000">
                <a:solidFill>
                  <a:schemeClr val="tx2"/>
                </a:solidFill>
              </a:endParaRPr>
            </a:p>
          </p:txBody>
        </p:sp>
        <p:sp>
          <p:nvSpPr>
            <p:cNvPr id="225301" name="Rectangle 69"/>
            <p:cNvSpPr>
              <a:spLocks noChangeArrowheads="1"/>
            </p:cNvSpPr>
            <p:nvPr/>
          </p:nvSpPr>
          <p:spPr bwMode="auto">
            <a:xfrm>
              <a:off x="876" y="244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225302" name="Rectangle 70"/>
            <p:cNvSpPr>
              <a:spLocks noChangeArrowheads="1"/>
            </p:cNvSpPr>
            <p:nvPr/>
          </p:nvSpPr>
          <p:spPr bwMode="auto">
            <a:xfrm>
              <a:off x="2757" y="2384"/>
              <a:ext cx="3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>
                  <a:solidFill>
                    <a:schemeClr val="tx2"/>
                  </a:solidFill>
                </a:rPr>
                <a:t>1</a:t>
              </a:r>
              <a:endParaRPr lang="en-US" altLang="en-US" sz="2400" baseline="-25000">
                <a:solidFill>
                  <a:schemeClr val="tx2"/>
                </a:solidFill>
              </a:endParaRPr>
            </a:p>
          </p:txBody>
        </p:sp>
        <p:sp>
          <p:nvSpPr>
            <p:cNvPr id="225303" name="Rectangle 71"/>
            <p:cNvSpPr>
              <a:spLocks noChangeArrowheads="1"/>
            </p:cNvSpPr>
            <p:nvPr/>
          </p:nvSpPr>
          <p:spPr bwMode="auto">
            <a:xfrm>
              <a:off x="1692" y="2931"/>
              <a:ext cx="3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>
                  <a:solidFill>
                    <a:schemeClr val="tx2"/>
                  </a:solidFill>
                </a:rPr>
                <a:t>1</a:t>
              </a:r>
              <a:endParaRPr lang="en-US" altLang="en-US" sz="2400" baseline="-2500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668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41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41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4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4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44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1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1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1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4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8" grpId="0"/>
      <p:bldP spid="941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2</a:t>
            </a:r>
            <a:endParaRPr lang="en-US" altLang="en-US" smtClean="0"/>
          </a:p>
        </p:txBody>
      </p:sp>
      <p:graphicFrame>
        <p:nvGraphicFramePr>
          <p:cNvPr id="94208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366963" y="1846264"/>
          <a:ext cx="14398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520700" imgH="228600" progId="Equation.3">
                  <p:embed/>
                </p:oleObj>
              </mc:Choice>
              <mc:Fallback>
                <p:oleObj name="Equation" r:id="rId3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1846264"/>
                        <a:ext cx="143986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08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366963" y="4802188"/>
          <a:ext cx="2087562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723586" imgH="393529" progId="Equation.3">
                  <p:embed/>
                </p:oleObj>
              </mc:Choice>
              <mc:Fallback>
                <p:oleObj name="Equation" r:id="rId5" imgW="72358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4802188"/>
                        <a:ext cx="2087562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08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727575" y="3098801"/>
          <a:ext cx="3144838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091726" imgH="431613" progId="Equation.3">
                  <p:embed/>
                </p:oleObj>
              </mc:Choice>
              <mc:Fallback>
                <p:oleObj name="Equation" r:id="rId7" imgW="109172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3098801"/>
                        <a:ext cx="3144838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090" name="Object 10"/>
          <p:cNvGraphicFramePr>
            <a:graphicFrameLocks noChangeAspect="1"/>
          </p:cNvGraphicFramePr>
          <p:nvPr/>
        </p:nvGraphicFramePr>
        <p:xfrm>
          <a:off x="2365376" y="3103563"/>
          <a:ext cx="2359025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799753" imgH="431613" progId="Equation.3">
                  <p:embed/>
                </p:oleObj>
              </mc:Choice>
              <mc:Fallback>
                <p:oleObj name="Equation" r:id="rId9" imgW="79975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6" y="3103563"/>
                        <a:ext cx="2359025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1134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42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42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4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4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42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42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4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4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0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0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3810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3</a:t>
            </a:r>
            <a:endParaRPr lang="en-US" altLang="en-US" smtClean="0"/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44676"/>
            <a:ext cx="7772400" cy="11969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ظرفيت خازن معادل و بار روي هر صفحه از خازن‌ها را در شكل زير به دست آوريد. </a:t>
            </a:r>
            <a:endParaRPr lang="en-US" altLang="en-US" smtClean="0"/>
          </a:p>
        </p:txBody>
      </p:sp>
      <p:grpSp>
        <p:nvGrpSpPr>
          <p:cNvPr id="943146" name="Group 42"/>
          <p:cNvGrpSpPr>
            <a:grpSpLocks/>
          </p:cNvGrpSpPr>
          <p:nvPr/>
        </p:nvGrpSpPr>
        <p:grpSpPr bwMode="auto">
          <a:xfrm>
            <a:off x="2139951" y="3403601"/>
            <a:ext cx="5364163" cy="2117726"/>
            <a:chOff x="204" y="2614"/>
            <a:chExt cx="3379" cy="1334"/>
          </a:xfrm>
        </p:grpSpPr>
        <p:sp>
          <p:nvSpPr>
            <p:cNvPr id="227333" name="Line 29"/>
            <p:cNvSpPr>
              <a:spLocks noChangeShapeType="1"/>
            </p:cNvSpPr>
            <p:nvPr/>
          </p:nvSpPr>
          <p:spPr bwMode="auto">
            <a:xfrm flipH="1">
              <a:off x="1853" y="3547"/>
              <a:ext cx="95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4" name="Line 8"/>
            <p:cNvSpPr>
              <a:spLocks noChangeShapeType="1"/>
            </p:cNvSpPr>
            <p:nvPr/>
          </p:nvSpPr>
          <p:spPr bwMode="auto">
            <a:xfrm>
              <a:off x="1847" y="3339"/>
              <a:ext cx="0" cy="4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5" name="Line 10"/>
            <p:cNvSpPr>
              <a:spLocks noChangeShapeType="1"/>
            </p:cNvSpPr>
            <p:nvPr/>
          </p:nvSpPr>
          <p:spPr bwMode="auto">
            <a:xfrm>
              <a:off x="1710" y="3339"/>
              <a:ext cx="0" cy="4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6" name="Line 12"/>
            <p:cNvSpPr>
              <a:spLocks noChangeShapeType="1"/>
            </p:cNvSpPr>
            <p:nvPr/>
          </p:nvSpPr>
          <p:spPr bwMode="auto">
            <a:xfrm rot="5400000">
              <a:off x="499" y="2862"/>
              <a:ext cx="4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7" name="Line 13"/>
            <p:cNvSpPr>
              <a:spLocks noChangeShapeType="1"/>
            </p:cNvSpPr>
            <p:nvPr/>
          </p:nvSpPr>
          <p:spPr bwMode="auto">
            <a:xfrm rot="5400000">
              <a:off x="763" y="2823"/>
              <a:ext cx="0" cy="5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8" name="Line 14"/>
            <p:cNvSpPr>
              <a:spLocks noChangeShapeType="1"/>
            </p:cNvSpPr>
            <p:nvPr/>
          </p:nvSpPr>
          <p:spPr bwMode="auto">
            <a:xfrm rot="5400000">
              <a:off x="755" y="3080"/>
              <a:ext cx="0" cy="30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9" name="Line 15"/>
            <p:cNvSpPr>
              <a:spLocks noChangeShapeType="1"/>
            </p:cNvSpPr>
            <p:nvPr/>
          </p:nvSpPr>
          <p:spPr bwMode="auto">
            <a:xfrm rot="5400000">
              <a:off x="601" y="3394"/>
              <a:ext cx="2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40" name="Line 16"/>
            <p:cNvSpPr>
              <a:spLocks noChangeShapeType="1"/>
            </p:cNvSpPr>
            <p:nvPr/>
          </p:nvSpPr>
          <p:spPr bwMode="auto">
            <a:xfrm flipH="1">
              <a:off x="747" y="2614"/>
              <a:ext cx="206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7341" name="Group 17"/>
            <p:cNvGrpSpPr>
              <a:grpSpLocks/>
            </p:cNvGrpSpPr>
            <p:nvPr/>
          </p:nvGrpSpPr>
          <p:grpSpPr bwMode="auto">
            <a:xfrm rot="5400000">
              <a:off x="2365" y="2928"/>
              <a:ext cx="902" cy="304"/>
              <a:chOff x="3398" y="3083"/>
              <a:chExt cx="886" cy="408"/>
            </a:xfrm>
          </p:grpSpPr>
          <p:sp>
            <p:nvSpPr>
              <p:cNvPr id="227352" name="Line 18"/>
              <p:cNvSpPr>
                <a:spLocks noChangeShapeType="1"/>
              </p:cNvSpPr>
              <p:nvPr/>
            </p:nvSpPr>
            <p:spPr bwMode="auto">
              <a:xfrm>
                <a:off x="3398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3" name="Line 19"/>
              <p:cNvSpPr>
                <a:spLocks noChangeShapeType="1"/>
              </p:cNvSpPr>
              <p:nvPr/>
            </p:nvSpPr>
            <p:spPr bwMode="auto">
              <a:xfrm>
                <a:off x="3952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4" name="Line 20"/>
              <p:cNvSpPr>
                <a:spLocks noChangeShapeType="1"/>
              </p:cNvSpPr>
              <p:nvPr/>
            </p:nvSpPr>
            <p:spPr bwMode="auto">
              <a:xfrm>
                <a:off x="3967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5" name="Line 21"/>
              <p:cNvSpPr>
                <a:spLocks noChangeShapeType="1"/>
              </p:cNvSpPr>
              <p:nvPr/>
            </p:nvSpPr>
            <p:spPr bwMode="auto">
              <a:xfrm>
                <a:off x="3769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342" name="Group 22"/>
            <p:cNvGrpSpPr>
              <a:grpSpLocks/>
            </p:cNvGrpSpPr>
            <p:nvPr/>
          </p:nvGrpSpPr>
          <p:grpSpPr bwMode="auto">
            <a:xfrm rot="5400000">
              <a:off x="1935" y="2928"/>
              <a:ext cx="902" cy="304"/>
              <a:chOff x="3398" y="3083"/>
              <a:chExt cx="886" cy="408"/>
            </a:xfrm>
          </p:grpSpPr>
          <p:sp>
            <p:nvSpPr>
              <p:cNvPr id="227348" name="Line 23"/>
              <p:cNvSpPr>
                <a:spLocks noChangeShapeType="1"/>
              </p:cNvSpPr>
              <p:nvPr/>
            </p:nvSpPr>
            <p:spPr bwMode="auto">
              <a:xfrm>
                <a:off x="3398" y="3294"/>
                <a:ext cx="36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9" name="Line 24"/>
              <p:cNvSpPr>
                <a:spLocks noChangeShapeType="1"/>
              </p:cNvSpPr>
              <p:nvPr/>
            </p:nvSpPr>
            <p:spPr bwMode="auto">
              <a:xfrm>
                <a:off x="3952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0" name="Line 25"/>
              <p:cNvSpPr>
                <a:spLocks noChangeShapeType="1"/>
              </p:cNvSpPr>
              <p:nvPr/>
            </p:nvSpPr>
            <p:spPr bwMode="auto">
              <a:xfrm>
                <a:off x="3967" y="3294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1" name="Line 26"/>
              <p:cNvSpPr>
                <a:spLocks noChangeShapeType="1"/>
              </p:cNvSpPr>
              <p:nvPr/>
            </p:nvSpPr>
            <p:spPr bwMode="auto">
              <a:xfrm>
                <a:off x="3769" y="3083"/>
                <a:ext cx="0" cy="40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7343" name="Line 31"/>
            <p:cNvSpPr>
              <a:spLocks noChangeShapeType="1"/>
            </p:cNvSpPr>
            <p:nvPr/>
          </p:nvSpPr>
          <p:spPr bwMode="auto">
            <a:xfrm flipH="1">
              <a:off x="744" y="3553"/>
              <a:ext cx="95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44" name="Rectangle 35"/>
            <p:cNvSpPr>
              <a:spLocks noChangeArrowheads="1"/>
            </p:cNvSpPr>
            <p:nvPr/>
          </p:nvSpPr>
          <p:spPr bwMode="auto">
            <a:xfrm>
              <a:off x="2790" y="2780"/>
              <a:ext cx="79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>
                  <a:solidFill>
                    <a:schemeClr val="tx2"/>
                  </a:solidFill>
                </a:rPr>
                <a:t>2</a:t>
              </a:r>
              <a:r>
                <a:rPr lang="en-US" altLang="en-US" sz="2400">
                  <a:solidFill>
                    <a:schemeClr val="tx2"/>
                  </a:solidFill>
                </a:rPr>
                <a:t>= </a:t>
              </a:r>
              <a:r>
                <a:rPr lang="fa-IR" altLang="en-US" sz="2400">
                  <a:solidFill>
                    <a:schemeClr val="tx2"/>
                  </a:solidFill>
                </a:rPr>
                <a:t>5</a:t>
              </a: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µF</a:t>
              </a:r>
            </a:p>
          </p:txBody>
        </p:sp>
        <p:sp>
          <p:nvSpPr>
            <p:cNvPr id="227345" name="Rectangle 36"/>
            <p:cNvSpPr>
              <a:spLocks noChangeArrowheads="1"/>
            </p:cNvSpPr>
            <p:nvPr/>
          </p:nvSpPr>
          <p:spPr bwMode="auto">
            <a:xfrm>
              <a:off x="204" y="2841"/>
              <a:ext cx="5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100</a:t>
              </a: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227346" name="Rectangle 37"/>
            <p:cNvSpPr>
              <a:spLocks noChangeArrowheads="1"/>
            </p:cNvSpPr>
            <p:nvPr/>
          </p:nvSpPr>
          <p:spPr bwMode="auto">
            <a:xfrm>
              <a:off x="1973" y="3657"/>
              <a:ext cx="79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>
                  <a:solidFill>
                    <a:schemeClr val="tx2"/>
                  </a:solidFill>
                </a:rPr>
                <a:t>3</a:t>
              </a: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= </a:t>
              </a:r>
              <a:r>
                <a:rPr lang="en-US" altLang="en-US" sz="2400">
                  <a:solidFill>
                    <a:schemeClr val="tx2"/>
                  </a:solidFill>
                  <a:latin typeface="B Nazanin" panose="00000400000000000000" pitchFamily="2" charset="-78"/>
                </a:rPr>
                <a:t>3</a:t>
              </a: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µF</a:t>
              </a:r>
              <a:endParaRPr lang="en-US" altLang="en-US" sz="2400" baseline="-2500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27347" name="Rectangle 38"/>
            <p:cNvSpPr>
              <a:spLocks noChangeArrowheads="1"/>
            </p:cNvSpPr>
            <p:nvPr/>
          </p:nvSpPr>
          <p:spPr bwMode="auto">
            <a:xfrm>
              <a:off x="1523" y="2780"/>
              <a:ext cx="9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C</a:t>
              </a:r>
              <a:r>
                <a:rPr lang="fa-IR" altLang="en-US" sz="2400" baseline="-25000">
                  <a:solidFill>
                    <a:schemeClr val="tx2"/>
                  </a:solidFill>
                </a:rPr>
                <a:t>1</a:t>
              </a: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= </a:t>
              </a:r>
              <a:r>
                <a:rPr lang="en-US" altLang="en-US" sz="2400">
                  <a:solidFill>
                    <a:schemeClr val="tx2"/>
                  </a:solidFill>
                  <a:latin typeface="B Nazanin" panose="00000400000000000000" pitchFamily="2" charset="-78"/>
                </a:rPr>
                <a:t>10</a:t>
              </a: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µF</a:t>
              </a:r>
              <a:endParaRPr lang="en-US" altLang="en-US" sz="2400" baseline="-25000">
                <a:solidFill>
                  <a:schemeClr val="tx2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1659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43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43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4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4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3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3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3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4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6" grpId="0"/>
      <p:bldP spid="943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72264" y="381000"/>
            <a:ext cx="3571875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3</a:t>
            </a:r>
            <a:endParaRPr lang="en-US" altLang="en-US" smtClean="0"/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9" y="857250"/>
            <a:ext cx="1868487" cy="503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altLang="en-US" smtClean="0"/>
              <a:t>: ظرفيت معادل</a:t>
            </a:r>
            <a:endParaRPr lang="en-US" altLang="en-US" smtClean="0"/>
          </a:p>
        </p:txBody>
      </p:sp>
      <p:graphicFrame>
        <p:nvGraphicFramePr>
          <p:cNvPr id="94413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008439" y="849314"/>
          <a:ext cx="17287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685800" imgH="203200" progId="Equation.3">
                  <p:embed/>
                </p:oleObj>
              </mc:Choice>
              <mc:Fallback>
                <p:oleObj name="Equation" r:id="rId3" imgW="6858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9" y="849314"/>
                        <a:ext cx="172878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279651" y="1504951"/>
          <a:ext cx="59039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2094591" imgH="266584" progId="Equation.3">
                  <p:embed/>
                </p:oleObj>
              </mc:Choice>
              <mc:Fallback>
                <p:oleObj name="Equation" r:id="rId5" imgW="209459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1504951"/>
                        <a:ext cx="590391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6" name="Object 8"/>
          <p:cNvGraphicFramePr>
            <a:graphicFrameLocks noChangeAspect="1"/>
          </p:cNvGraphicFramePr>
          <p:nvPr/>
        </p:nvGraphicFramePr>
        <p:xfrm>
          <a:off x="2279651" y="2463801"/>
          <a:ext cx="20161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736600" imgH="228600" progId="Equation.3">
                  <p:embed/>
                </p:oleObj>
              </mc:Choice>
              <mc:Fallback>
                <p:oleObj name="Equation" r:id="rId7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2463801"/>
                        <a:ext cx="201612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7" name="Object 9"/>
          <p:cNvGraphicFramePr>
            <a:graphicFrameLocks noChangeAspect="1"/>
          </p:cNvGraphicFramePr>
          <p:nvPr/>
        </p:nvGraphicFramePr>
        <p:xfrm>
          <a:off x="5016501" y="2598738"/>
          <a:ext cx="28813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1168400" imgH="228600" progId="Equation.3">
                  <p:embed/>
                </p:oleObj>
              </mc:Choice>
              <mc:Fallback>
                <p:oleObj name="Equation" r:id="rId9" imgW="1168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1" y="2598738"/>
                        <a:ext cx="288131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8" name="Object 10"/>
          <p:cNvGraphicFramePr>
            <a:graphicFrameLocks noChangeAspect="1"/>
          </p:cNvGraphicFramePr>
          <p:nvPr/>
        </p:nvGraphicFramePr>
        <p:xfrm>
          <a:off x="4887913" y="3567113"/>
          <a:ext cx="2951162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672808" imgH="228501" progId="Equation.3">
                  <p:embed/>
                </p:oleObj>
              </mc:Choice>
              <mc:Fallback>
                <p:oleObj name="Equation" r:id="rId11" imgW="67280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3567113"/>
                        <a:ext cx="2951162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39" name="Object 11"/>
          <p:cNvGraphicFramePr>
            <a:graphicFrameLocks noChangeAspect="1"/>
          </p:cNvGraphicFramePr>
          <p:nvPr/>
        </p:nvGraphicFramePr>
        <p:xfrm>
          <a:off x="4224338" y="4313238"/>
          <a:ext cx="348456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3" imgW="1129810" imgH="393529" progId="Equation.3">
                  <p:embed/>
                </p:oleObj>
              </mc:Choice>
              <mc:Fallback>
                <p:oleObj name="Equation" r:id="rId13" imgW="112981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4313238"/>
                        <a:ext cx="348456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40" name="Object 12"/>
          <p:cNvGraphicFramePr>
            <a:graphicFrameLocks noChangeAspect="1"/>
          </p:cNvGraphicFramePr>
          <p:nvPr/>
        </p:nvGraphicFramePr>
        <p:xfrm>
          <a:off x="5308601" y="5453063"/>
          <a:ext cx="24288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5" imgW="1002865" imgH="393529" progId="Equation.3">
                  <p:embed/>
                </p:oleObj>
              </mc:Choice>
              <mc:Fallback>
                <p:oleObj name="Equation" r:id="rId15" imgW="100286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01" y="5453063"/>
                        <a:ext cx="24288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4456114" y="2657475"/>
            <a:ext cx="3587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fa-IR" altLang="en-US"/>
              <a:t>يا</a:t>
            </a:r>
            <a:endParaRPr lang="en-US" altLang="en-US"/>
          </a:p>
        </p:txBody>
      </p:sp>
      <p:sp>
        <p:nvSpPr>
          <p:cNvPr id="944147" name="AutoShape 19"/>
          <p:cNvSpPr>
            <a:spLocks/>
          </p:cNvSpPr>
          <p:nvPr/>
        </p:nvSpPr>
        <p:spPr bwMode="auto">
          <a:xfrm>
            <a:off x="8054975" y="2655889"/>
            <a:ext cx="215900" cy="1368425"/>
          </a:xfrm>
          <a:prstGeom prst="rightBrace">
            <a:avLst>
              <a:gd name="adj1" fmla="val 52819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944148" name="Object 20"/>
          <p:cNvGraphicFramePr>
            <a:graphicFrameLocks noChangeAspect="1"/>
          </p:cNvGraphicFramePr>
          <p:nvPr/>
        </p:nvGraphicFramePr>
        <p:xfrm>
          <a:off x="2667000" y="5473700"/>
          <a:ext cx="26225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7" imgW="1091726" imgH="431613" progId="Equation.3">
                  <p:embed/>
                </p:oleObj>
              </mc:Choice>
              <mc:Fallback>
                <p:oleObj name="Equation" r:id="rId17" imgW="109172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73700"/>
                        <a:ext cx="26225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4149" name="Object 21"/>
          <p:cNvGraphicFramePr>
            <a:graphicFrameLocks noChangeAspect="1"/>
          </p:cNvGraphicFramePr>
          <p:nvPr/>
        </p:nvGraphicFramePr>
        <p:xfrm>
          <a:off x="7737476" y="5545138"/>
          <a:ext cx="2303463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19" imgW="914400" imgH="279400" progId="Equation.3">
                  <p:embed/>
                </p:oleObj>
              </mc:Choice>
              <mc:Fallback>
                <p:oleObj name="Equation" r:id="rId19" imgW="914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476" y="5545138"/>
                        <a:ext cx="2303463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4151" name="Line 23"/>
          <p:cNvSpPr>
            <a:spLocks noChangeShapeType="1"/>
          </p:cNvSpPr>
          <p:nvPr/>
        </p:nvSpPr>
        <p:spPr bwMode="auto">
          <a:xfrm>
            <a:off x="8543926" y="3357563"/>
            <a:ext cx="504825" cy="0"/>
          </a:xfrm>
          <a:prstGeom prst="line">
            <a:avLst/>
          </a:prstGeom>
          <a:noFill/>
          <a:ln w="38100" cap="sq" cmpd="dbl">
            <a:solidFill>
              <a:srgbClr val="000000"/>
            </a:solidFill>
            <a:round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4152" name="Line 24"/>
          <p:cNvSpPr>
            <a:spLocks noChangeShapeType="1"/>
          </p:cNvSpPr>
          <p:nvPr/>
        </p:nvSpPr>
        <p:spPr bwMode="auto">
          <a:xfrm>
            <a:off x="3503614" y="4868863"/>
            <a:ext cx="504825" cy="0"/>
          </a:xfrm>
          <a:prstGeom prst="line">
            <a:avLst/>
          </a:prstGeom>
          <a:noFill/>
          <a:ln w="38100" cap="sq" cmpd="dbl">
            <a:solidFill>
              <a:srgbClr val="000000"/>
            </a:solidFill>
            <a:round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4153" name="Line 25"/>
          <p:cNvSpPr>
            <a:spLocks noChangeShapeType="1"/>
          </p:cNvSpPr>
          <p:nvPr/>
        </p:nvSpPr>
        <p:spPr bwMode="auto">
          <a:xfrm>
            <a:off x="2063751" y="6021388"/>
            <a:ext cx="504825" cy="0"/>
          </a:xfrm>
          <a:prstGeom prst="line">
            <a:avLst/>
          </a:prstGeom>
          <a:noFill/>
          <a:ln w="38100" cap="sq" cmpd="dbl">
            <a:solidFill>
              <a:srgbClr val="000000"/>
            </a:solidFill>
            <a:round/>
            <a:headEnd type="none" w="lg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59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4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44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4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4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44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44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4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44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4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4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4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4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44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4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4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44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4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4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4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44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4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1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1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34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1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1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94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94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44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4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4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1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1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44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4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4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44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4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4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944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4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4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0" grpId="0"/>
      <p:bldP spid="944131" grpId="0" build="p"/>
      <p:bldP spid="944146" grpId="0"/>
      <p:bldP spid="944151" grpId="0" animBg="1"/>
      <p:bldP spid="944151" grpId="1" animBg="1"/>
      <p:bldP spid="944152" grpId="0" animBg="1"/>
      <p:bldP spid="944152" grpId="1" animBg="1"/>
      <p:bldP spid="9441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84314"/>
            <a:ext cx="7772400" cy="1196975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ظرفيت دو كرۀ رساناي شكل زير كه در فاصلۀ دوري از هم قرار دارند و پتانسيل آنها تأثيري بر يكديگر ندارد:</a:t>
            </a:r>
            <a:endParaRPr lang="en-US" altLang="en-US" smtClean="0"/>
          </a:p>
        </p:txBody>
      </p:sp>
      <p:grpSp>
        <p:nvGrpSpPr>
          <p:cNvPr id="791580" name="Group 28"/>
          <p:cNvGrpSpPr>
            <a:grpSpLocks/>
          </p:cNvGrpSpPr>
          <p:nvPr/>
        </p:nvGrpSpPr>
        <p:grpSpPr bwMode="auto">
          <a:xfrm>
            <a:off x="7651751" y="3716340"/>
            <a:ext cx="1311275" cy="1566863"/>
            <a:chOff x="4014" y="2886"/>
            <a:chExt cx="826" cy="987"/>
          </a:xfrm>
        </p:grpSpPr>
        <p:grpSp>
          <p:nvGrpSpPr>
            <p:cNvPr id="210957" name="Group 23"/>
            <p:cNvGrpSpPr>
              <a:grpSpLocks/>
            </p:cNvGrpSpPr>
            <p:nvPr/>
          </p:nvGrpSpPr>
          <p:grpSpPr bwMode="auto">
            <a:xfrm>
              <a:off x="4014" y="2886"/>
              <a:ext cx="826" cy="759"/>
              <a:chOff x="1202" y="2659"/>
              <a:chExt cx="826" cy="759"/>
            </a:xfrm>
          </p:grpSpPr>
          <p:grpSp>
            <p:nvGrpSpPr>
              <p:cNvPr id="210959" name="Group 17"/>
              <p:cNvGrpSpPr>
                <a:grpSpLocks/>
              </p:cNvGrpSpPr>
              <p:nvPr/>
            </p:nvGrpSpPr>
            <p:grpSpPr bwMode="auto">
              <a:xfrm>
                <a:off x="1202" y="2659"/>
                <a:ext cx="726" cy="726"/>
                <a:chOff x="748" y="2886"/>
                <a:chExt cx="726" cy="726"/>
              </a:xfrm>
            </p:grpSpPr>
            <p:sp>
              <p:nvSpPr>
                <p:cNvPr id="210961" name="Oval 18"/>
                <p:cNvSpPr>
                  <a:spLocks noChangeArrowheads="1"/>
                </p:cNvSpPr>
                <p:nvPr/>
              </p:nvSpPr>
              <p:spPr bwMode="auto">
                <a:xfrm>
                  <a:off x="748" y="2886"/>
                  <a:ext cx="726" cy="7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66"/>
                    </a:gs>
                    <a:gs pos="100000">
                      <a:srgbClr val="76002F"/>
                    </a:gs>
                  </a:gsLst>
                  <a:path path="shape">
                    <a:fillToRect l="50000" t="50000" r="50000" b="50000"/>
                  </a:path>
                </a:gradFill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21096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111" y="2972"/>
                  <a:ext cx="231" cy="277"/>
                </a:xfrm>
                <a:prstGeom prst="line">
                  <a:avLst/>
                </a:prstGeom>
                <a:noFill/>
                <a:ln w="19050" cap="sq">
                  <a:solidFill>
                    <a:srgbClr val="00B8B4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963" name="Oval 20"/>
                <p:cNvSpPr>
                  <a:spLocks noChangeArrowheads="1"/>
                </p:cNvSpPr>
                <p:nvPr/>
              </p:nvSpPr>
              <p:spPr bwMode="auto">
                <a:xfrm>
                  <a:off x="1096" y="3241"/>
                  <a:ext cx="23" cy="23"/>
                </a:xfrm>
                <a:prstGeom prst="ellipse">
                  <a:avLst/>
                </a:prstGeom>
                <a:solidFill>
                  <a:srgbClr val="FF3399"/>
                </a:solidFill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210964" name="Rectangle 21"/>
                <p:cNvSpPr>
                  <a:spLocks noChangeArrowheads="1"/>
                </p:cNvSpPr>
                <p:nvPr/>
              </p:nvSpPr>
              <p:spPr bwMode="auto">
                <a:xfrm>
                  <a:off x="1175" y="3035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2400">
                      <a:solidFill>
                        <a:srgbClr val="000000"/>
                      </a:solidFill>
                      <a:cs typeface="Times New Roman" panose="02020603050405020304" pitchFamily="18" charset="0"/>
                    </a:rPr>
                    <a:t>R</a:t>
                  </a:r>
                  <a:endParaRPr lang="en-US" altLang="en-US" sz="2400" baseline="-25000">
                    <a:solidFill>
                      <a:srgbClr val="000000"/>
                    </a:solidFill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0960" name="Rectangle 22"/>
              <p:cNvSpPr>
                <a:spLocks noChangeArrowheads="1"/>
              </p:cNvSpPr>
              <p:nvPr/>
            </p:nvSpPr>
            <p:spPr bwMode="auto">
              <a:xfrm>
                <a:off x="1816" y="313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cs typeface="Times New Roman" panose="02020603050405020304" pitchFamily="18" charset="0"/>
                  </a:rPr>
                  <a:t>q</a:t>
                </a:r>
                <a:endParaRPr lang="en-US" altLang="en-US" sz="2400" baseline="-25000"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0958" name="Rectangle 25"/>
            <p:cNvSpPr>
              <a:spLocks noChangeArrowheads="1"/>
            </p:cNvSpPr>
            <p:nvPr/>
          </p:nvSpPr>
          <p:spPr bwMode="auto">
            <a:xfrm>
              <a:off x="4249" y="3582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/>
                <a:t>(1)</a:t>
              </a:r>
              <a:endParaRPr lang="en-US" altLang="en-US" sz="2400"/>
            </a:p>
          </p:txBody>
        </p:sp>
      </p:grpSp>
      <p:grpSp>
        <p:nvGrpSpPr>
          <p:cNvPr id="791579" name="Group 27"/>
          <p:cNvGrpSpPr>
            <a:grpSpLocks/>
          </p:cNvGrpSpPr>
          <p:nvPr/>
        </p:nvGrpSpPr>
        <p:grpSpPr bwMode="auto">
          <a:xfrm>
            <a:off x="3359150" y="3716340"/>
            <a:ext cx="1301750" cy="1566863"/>
            <a:chOff x="1156" y="2886"/>
            <a:chExt cx="820" cy="987"/>
          </a:xfrm>
        </p:grpSpPr>
        <p:grpSp>
          <p:nvGrpSpPr>
            <p:cNvPr id="210949" name="Group 24"/>
            <p:cNvGrpSpPr>
              <a:grpSpLocks/>
            </p:cNvGrpSpPr>
            <p:nvPr/>
          </p:nvGrpSpPr>
          <p:grpSpPr bwMode="auto">
            <a:xfrm>
              <a:off x="1156" y="2886"/>
              <a:ext cx="820" cy="787"/>
              <a:chOff x="295" y="2886"/>
              <a:chExt cx="820" cy="787"/>
            </a:xfrm>
          </p:grpSpPr>
          <p:grpSp>
            <p:nvGrpSpPr>
              <p:cNvPr id="210951" name="Group 16"/>
              <p:cNvGrpSpPr>
                <a:grpSpLocks/>
              </p:cNvGrpSpPr>
              <p:nvPr/>
            </p:nvGrpSpPr>
            <p:grpSpPr bwMode="auto">
              <a:xfrm>
                <a:off x="295" y="2886"/>
                <a:ext cx="726" cy="726"/>
                <a:chOff x="748" y="2886"/>
                <a:chExt cx="726" cy="726"/>
              </a:xfrm>
            </p:grpSpPr>
            <p:sp>
              <p:nvSpPr>
                <p:cNvPr id="210953" name="Oval 5"/>
                <p:cNvSpPr>
                  <a:spLocks noChangeArrowheads="1"/>
                </p:cNvSpPr>
                <p:nvPr/>
              </p:nvSpPr>
              <p:spPr bwMode="auto">
                <a:xfrm>
                  <a:off x="748" y="2886"/>
                  <a:ext cx="726" cy="7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BB2FF"/>
                    </a:gs>
                    <a:gs pos="100000">
                      <a:srgbClr val="4E648F"/>
                    </a:gs>
                  </a:gsLst>
                  <a:path path="shape">
                    <a:fillToRect l="50000" t="50000" r="50000" b="50000"/>
                  </a:path>
                </a:gradFill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210954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1111" y="2972"/>
                  <a:ext cx="231" cy="277"/>
                </a:xfrm>
                <a:prstGeom prst="line">
                  <a:avLst/>
                </a:prstGeom>
                <a:noFill/>
                <a:ln w="19050" cap="sq">
                  <a:solidFill>
                    <a:srgbClr val="00B8B4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955" name="Oval 8"/>
                <p:cNvSpPr>
                  <a:spLocks noChangeArrowheads="1"/>
                </p:cNvSpPr>
                <p:nvPr/>
              </p:nvSpPr>
              <p:spPr bwMode="auto">
                <a:xfrm>
                  <a:off x="1096" y="3241"/>
                  <a:ext cx="23" cy="23"/>
                </a:xfrm>
                <a:prstGeom prst="ellipse">
                  <a:avLst/>
                </a:prstGeom>
                <a:solidFill>
                  <a:srgbClr val="FF3399"/>
                </a:solidFill>
                <a:ln w="19050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210956" name="Rectangle 12"/>
                <p:cNvSpPr>
                  <a:spLocks noChangeArrowheads="1"/>
                </p:cNvSpPr>
                <p:nvPr/>
              </p:nvSpPr>
              <p:spPr bwMode="auto">
                <a:xfrm>
                  <a:off x="1175" y="3035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2400">
                      <a:solidFill>
                        <a:srgbClr val="000000"/>
                      </a:solidFill>
                      <a:cs typeface="Times New Roman" panose="02020603050405020304" pitchFamily="18" charset="0"/>
                    </a:rPr>
                    <a:t>R</a:t>
                  </a:r>
                  <a:endParaRPr lang="en-US" altLang="en-US" sz="2400" baseline="-25000">
                    <a:solidFill>
                      <a:srgbClr val="000000"/>
                    </a:solidFill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0952" name="Rectangle 14"/>
              <p:cNvSpPr>
                <a:spLocks noChangeArrowheads="1"/>
              </p:cNvSpPr>
              <p:nvPr/>
            </p:nvSpPr>
            <p:spPr bwMode="auto">
              <a:xfrm>
                <a:off x="839" y="3385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cs typeface="Times New Roman" panose="02020603050405020304" pitchFamily="18" charset="0"/>
                  </a:rPr>
                  <a:t>-q</a:t>
                </a:r>
                <a:endParaRPr lang="en-US" altLang="en-US" sz="2400" baseline="-25000"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0950" name="Rectangle 26"/>
            <p:cNvSpPr>
              <a:spLocks noChangeArrowheads="1"/>
            </p:cNvSpPr>
            <p:nvPr/>
          </p:nvSpPr>
          <p:spPr bwMode="auto">
            <a:xfrm>
              <a:off x="1381" y="3582"/>
              <a:ext cx="3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/>
                <a:t>(2)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07379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15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1238" y="1727200"/>
            <a:ext cx="7631112" cy="14859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نسبت ظرفيت خازن داراي دي‌الكتريك است به ظرفيت همان خازن وقتي كه فاقد دي‌الكتريك باشد (عايق آن خلاء يا هوا باشد) ضريب عايق يا ضريب دي‌الكتريك ناميده مي‌شود.</a:t>
            </a:r>
            <a:endParaRPr lang="en-US" altLang="en-US" smtClean="0"/>
          </a:p>
        </p:txBody>
      </p:sp>
      <p:graphicFrame>
        <p:nvGraphicFramePr>
          <p:cNvPr id="9451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159376" y="3933826"/>
          <a:ext cx="190817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508000" imgH="431800" progId="Equation.3">
                  <p:embed/>
                </p:oleObj>
              </mc:Choice>
              <mc:Fallback>
                <p:oleObj name="Equation" r:id="rId3" imgW="508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6" y="3933826"/>
                        <a:ext cx="190817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613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16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750" y="765175"/>
            <a:ext cx="7920038" cy="155733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اگر دو خازن مشابه يكي با دي‌الكتريك و ديگري بدون دي‌الكتريك را به يك ولتاژ وصل كنيم، بار روي خازن داراي دي‌الكتريك بيشتر ذخيره مي‌شود. يعني ظرفيت خازن داراي دي‌الكتريك </a:t>
            </a:r>
            <a:r>
              <a:rPr lang="en-US" altLang="en-US" smtClean="0">
                <a:solidFill>
                  <a:srgbClr val="000000"/>
                </a:solidFill>
              </a:rPr>
              <a:t>k</a:t>
            </a:r>
            <a:r>
              <a:rPr lang="fa-IR" altLang="en-US" smtClean="0"/>
              <a:t> برابر مي‌شود با :</a:t>
            </a:r>
            <a:endParaRPr lang="en-US" altLang="en-US" smtClean="0">
              <a:cs typeface="Times New Roman" panose="02020603050405020304" pitchFamily="18" charset="0"/>
            </a:endParaRPr>
          </a:p>
        </p:txBody>
      </p:sp>
      <p:graphicFrame>
        <p:nvGraphicFramePr>
          <p:cNvPr id="9461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287714" y="5013325"/>
          <a:ext cx="158273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583947" imgH="431613" progId="Equation.3">
                  <p:embed/>
                </p:oleObj>
              </mc:Choice>
              <mc:Fallback>
                <p:oleObj name="Equation" r:id="rId3" imgW="5839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4" y="5013325"/>
                        <a:ext cx="158273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618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899025" y="5013326"/>
          <a:ext cx="21590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774364" imgH="431613" progId="Equation.3">
                  <p:embed/>
                </p:oleObj>
              </mc:Choice>
              <mc:Fallback>
                <p:oleObj name="Equation" r:id="rId5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5013326"/>
                        <a:ext cx="215900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6186" name="Object 10"/>
          <p:cNvGraphicFramePr>
            <a:graphicFrameLocks noChangeAspect="1"/>
          </p:cNvGraphicFramePr>
          <p:nvPr/>
        </p:nvGraphicFramePr>
        <p:xfrm>
          <a:off x="7059613" y="5275264"/>
          <a:ext cx="20875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774364" imgH="228501" progId="Equation.3">
                  <p:embed/>
                </p:oleObj>
              </mc:Choice>
              <mc:Fallback>
                <p:oleObj name="Equation" r:id="rId7" imgW="77436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613" y="5275264"/>
                        <a:ext cx="208756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6243" name="Group 67"/>
          <p:cNvGrpSpPr>
            <a:grpSpLocks/>
          </p:cNvGrpSpPr>
          <p:nvPr/>
        </p:nvGrpSpPr>
        <p:grpSpPr bwMode="auto">
          <a:xfrm>
            <a:off x="2682876" y="2852739"/>
            <a:ext cx="6932613" cy="1595437"/>
            <a:chOff x="663" y="2750"/>
            <a:chExt cx="4367" cy="1005"/>
          </a:xfrm>
        </p:grpSpPr>
        <p:grpSp>
          <p:nvGrpSpPr>
            <p:cNvPr id="230407" name="Group 62"/>
            <p:cNvGrpSpPr>
              <a:grpSpLocks/>
            </p:cNvGrpSpPr>
            <p:nvPr/>
          </p:nvGrpSpPr>
          <p:grpSpPr bwMode="auto">
            <a:xfrm>
              <a:off x="1047" y="2856"/>
              <a:ext cx="3490" cy="899"/>
              <a:chOff x="1183" y="2795"/>
              <a:chExt cx="3490" cy="899"/>
            </a:xfrm>
          </p:grpSpPr>
          <p:grpSp>
            <p:nvGrpSpPr>
              <p:cNvPr id="230411" name="Group 11"/>
              <p:cNvGrpSpPr>
                <a:grpSpLocks/>
              </p:cNvGrpSpPr>
              <p:nvPr/>
            </p:nvGrpSpPr>
            <p:grpSpPr bwMode="auto">
              <a:xfrm rot="5400000">
                <a:off x="2522" y="2967"/>
                <a:ext cx="894" cy="549"/>
                <a:chOff x="1429" y="935"/>
                <a:chExt cx="1026" cy="777"/>
              </a:xfrm>
            </p:grpSpPr>
            <p:sp>
              <p:nvSpPr>
                <p:cNvPr id="230435" name="Line 12"/>
                <p:cNvSpPr>
                  <a:spLocks noChangeShapeType="1"/>
                </p:cNvSpPr>
                <p:nvPr/>
              </p:nvSpPr>
              <p:spPr bwMode="auto">
                <a:xfrm>
                  <a:off x="1429" y="1343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436" name="Line 13"/>
                <p:cNvSpPr>
                  <a:spLocks noChangeShapeType="1"/>
                </p:cNvSpPr>
                <p:nvPr/>
              </p:nvSpPr>
              <p:spPr bwMode="auto">
                <a:xfrm>
                  <a:off x="1792" y="935"/>
                  <a:ext cx="0" cy="77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437" name="Line 14"/>
                <p:cNvSpPr>
                  <a:spLocks noChangeShapeType="1"/>
                </p:cNvSpPr>
                <p:nvPr/>
              </p:nvSpPr>
              <p:spPr bwMode="auto">
                <a:xfrm>
                  <a:off x="1911" y="1126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438" name="Line 15"/>
                <p:cNvSpPr>
                  <a:spLocks noChangeShapeType="1"/>
                </p:cNvSpPr>
                <p:nvPr/>
              </p:nvSpPr>
              <p:spPr bwMode="auto">
                <a:xfrm>
                  <a:off x="2138" y="1344"/>
                  <a:ext cx="31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439" name="Line 16"/>
                <p:cNvSpPr>
                  <a:spLocks noChangeShapeType="1"/>
                </p:cNvSpPr>
                <p:nvPr/>
              </p:nvSpPr>
              <p:spPr bwMode="auto">
                <a:xfrm>
                  <a:off x="2018" y="941"/>
                  <a:ext cx="0" cy="77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0440" name="Line 17"/>
                <p:cNvSpPr>
                  <a:spLocks noChangeShapeType="1"/>
                </p:cNvSpPr>
                <p:nvPr/>
              </p:nvSpPr>
              <p:spPr bwMode="auto">
                <a:xfrm>
                  <a:off x="2138" y="1122"/>
                  <a:ext cx="0" cy="40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0412" name="Group 37"/>
              <p:cNvGrpSpPr>
                <a:grpSpLocks/>
              </p:cNvGrpSpPr>
              <p:nvPr/>
            </p:nvGrpSpPr>
            <p:grpSpPr bwMode="auto">
              <a:xfrm>
                <a:off x="1183" y="2803"/>
                <a:ext cx="584" cy="886"/>
                <a:chOff x="3830" y="2478"/>
                <a:chExt cx="584" cy="886"/>
              </a:xfrm>
            </p:grpSpPr>
            <p:grpSp>
              <p:nvGrpSpPr>
                <p:cNvPr id="230426" name="Group 27"/>
                <p:cNvGrpSpPr>
                  <a:grpSpLocks/>
                </p:cNvGrpSpPr>
                <p:nvPr/>
              </p:nvGrpSpPr>
              <p:grpSpPr bwMode="auto">
                <a:xfrm rot="5400000">
                  <a:off x="3730" y="2717"/>
                  <a:ext cx="886" cy="408"/>
                  <a:chOff x="3398" y="3083"/>
                  <a:chExt cx="886" cy="408"/>
                </a:xfrm>
              </p:grpSpPr>
              <p:sp>
                <p:nvSpPr>
                  <p:cNvPr id="23043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398" y="3294"/>
                    <a:ext cx="363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043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952" y="3083"/>
                    <a:ext cx="0" cy="40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043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967" y="3294"/>
                    <a:ext cx="317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0434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3769" y="3083"/>
                    <a:ext cx="0" cy="40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0427" name="Rectangle 32"/>
                <p:cNvSpPr>
                  <a:spLocks noChangeArrowheads="1"/>
                </p:cNvSpPr>
                <p:nvPr/>
              </p:nvSpPr>
              <p:spPr bwMode="auto">
                <a:xfrm rot="5400000">
                  <a:off x="4102" y="2551"/>
                  <a:ext cx="26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3200">
                      <a:solidFill>
                        <a:srgbClr val="0B0B6F"/>
                      </a:solidFill>
                    </a:rPr>
                    <a:t>+</a:t>
                  </a:r>
                </a:p>
              </p:txBody>
            </p:sp>
            <p:sp>
              <p:nvSpPr>
                <p:cNvPr id="230428" name="Rectangle 33"/>
                <p:cNvSpPr>
                  <a:spLocks noChangeArrowheads="1"/>
                </p:cNvSpPr>
                <p:nvPr/>
              </p:nvSpPr>
              <p:spPr bwMode="auto">
                <a:xfrm rot="10800000">
                  <a:off x="4181" y="2932"/>
                  <a:ext cx="20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3200">
                      <a:solidFill>
                        <a:srgbClr val="0B0B6F"/>
                      </a:solidFill>
                    </a:rPr>
                    <a:t>-</a:t>
                  </a:r>
                </a:p>
              </p:txBody>
            </p:sp>
            <p:sp>
              <p:nvSpPr>
                <p:cNvPr id="230429" name="Rectangle 35"/>
                <p:cNvSpPr>
                  <a:spLocks noChangeArrowheads="1"/>
                </p:cNvSpPr>
                <p:nvPr/>
              </p:nvSpPr>
              <p:spPr bwMode="auto">
                <a:xfrm rot="10800000">
                  <a:off x="3955" y="2931"/>
                  <a:ext cx="20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3200">
                      <a:solidFill>
                        <a:srgbClr val="0B0B6F"/>
                      </a:solidFill>
                    </a:rPr>
                    <a:t>-</a:t>
                  </a:r>
                </a:p>
              </p:txBody>
            </p:sp>
            <p:sp>
              <p:nvSpPr>
                <p:cNvPr id="230430" name="Rectangle 36"/>
                <p:cNvSpPr>
                  <a:spLocks noChangeArrowheads="1"/>
                </p:cNvSpPr>
                <p:nvPr/>
              </p:nvSpPr>
              <p:spPr bwMode="auto">
                <a:xfrm rot="5400000">
                  <a:off x="3883" y="2561"/>
                  <a:ext cx="26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3200">
                      <a:solidFill>
                        <a:srgbClr val="0B0B6F"/>
                      </a:solidFill>
                    </a:rPr>
                    <a:t>+</a:t>
                  </a:r>
                </a:p>
              </p:txBody>
            </p:sp>
          </p:grpSp>
          <p:grpSp>
            <p:nvGrpSpPr>
              <p:cNvPr id="230413" name="Group 59"/>
              <p:cNvGrpSpPr>
                <a:grpSpLocks/>
              </p:cNvGrpSpPr>
              <p:nvPr/>
            </p:nvGrpSpPr>
            <p:grpSpPr bwMode="auto">
              <a:xfrm>
                <a:off x="4097" y="2795"/>
                <a:ext cx="576" cy="886"/>
                <a:chOff x="2253" y="3113"/>
                <a:chExt cx="576" cy="886"/>
              </a:xfrm>
            </p:grpSpPr>
            <p:grpSp>
              <p:nvGrpSpPr>
                <p:cNvPr id="230416" name="Group 49"/>
                <p:cNvGrpSpPr>
                  <a:grpSpLocks/>
                </p:cNvGrpSpPr>
                <p:nvPr/>
              </p:nvGrpSpPr>
              <p:grpSpPr bwMode="auto">
                <a:xfrm rot="5400000">
                  <a:off x="2145" y="3352"/>
                  <a:ext cx="886" cy="408"/>
                  <a:chOff x="3398" y="3083"/>
                  <a:chExt cx="886" cy="408"/>
                </a:xfrm>
              </p:grpSpPr>
              <p:sp>
                <p:nvSpPr>
                  <p:cNvPr id="230422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3398" y="3294"/>
                    <a:ext cx="363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042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952" y="3083"/>
                    <a:ext cx="0" cy="40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042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3967" y="3294"/>
                    <a:ext cx="317" cy="0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0425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3769" y="3083"/>
                    <a:ext cx="0" cy="408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0417" name="Rectangle 54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3186"/>
                  <a:ext cx="26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3200">
                      <a:solidFill>
                        <a:srgbClr val="0B0B6F"/>
                      </a:solidFill>
                    </a:rPr>
                    <a:t>+</a:t>
                  </a:r>
                </a:p>
              </p:txBody>
            </p:sp>
            <p:sp>
              <p:nvSpPr>
                <p:cNvPr id="230418" name="Rectangle 55"/>
                <p:cNvSpPr>
                  <a:spLocks noChangeArrowheads="1"/>
                </p:cNvSpPr>
                <p:nvPr/>
              </p:nvSpPr>
              <p:spPr bwMode="auto">
                <a:xfrm rot="10800000">
                  <a:off x="2596" y="3567"/>
                  <a:ext cx="20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3200">
                      <a:solidFill>
                        <a:srgbClr val="0B0B6F"/>
                      </a:solidFill>
                    </a:rPr>
                    <a:t>-</a:t>
                  </a:r>
                </a:p>
              </p:txBody>
            </p:sp>
            <p:sp>
              <p:nvSpPr>
                <p:cNvPr id="230419" name="Rectangle 56"/>
                <p:cNvSpPr>
                  <a:spLocks noChangeArrowheads="1"/>
                </p:cNvSpPr>
                <p:nvPr/>
              </p:nvSpPr>
              <p:spPr bwMode="auto">
                <a:xfrm rot="10800000">
                  <a:off x="2370" y="3566"/>
                  <a:ext cx="201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3200">
                      <a:solidFill>
                        <a:srgbClr val="0B0B6F"/>
                      </a:solidFill>
                    </a:rPr>
                    <a:t>-</a:t>
                  </a:r>
                </a:p>
              </p:txBody>
            </p:sp>
            <p:sp>
              <p:nvSpPr>
                <p:cNvPr id="230420" name="Rectangle 57"/>
                <p:cNvSpPr>
                  <a:spLocks noChangeArrowheads="1"/>
                </p:cNvSpPr>
                <p:nvPr/>
              </p:nvSpPr>
              <p:spPr bwMode="auto">
                <a:xfrm rot="5400000">
                  <a:off x="2306" y="3180"/>
                  <a:ext cx="260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cap="sq">
                      <a:solidFill>
                        <a:schemeClr val="tx1"/>
                      </a:solidFill>
                      <a:miter lim="800000"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l" rtl="0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sz="3200">
                      <a:solidFill>
                        <a:srgbClr val="0B0B6F"/>
                      </a:solidFill>
                    </a:rPr>
                    <a:t>+</a:t>
                  </a:r>
                </a:p>
              </p:txBody>
            </p:sp>
            <p:sp>
              <p:nvSpPr>
                <p:cNvPr id="230421" name="Rectangle 58" descr="قطری رو به بالای کمرنگ"/>
                <p:cNvSpPr>
                  <a:spLocks noChangeArrowheads="1"/>
                </p:cNvSpPr>
                <p:nvPr/>
              </p:nvSpPr>
              <p:spPr bwMode="auto">
                <a:xfrm>
                  <a:off x="2397" y="3521"/>
                  <a:ext cx="385" cy="113"/>
                </a:xfrm>
                <a:prstGeom prst="rect">
                  <a:avLst/>
                </a:prstGeom>
                <a:blipFill dpi="0" rotWithShape="0">
                  <a:blip r:embed="rId9"/>
                  <a:srcRect/>
                  <a:tile tx="0" ty="0" sx="100000" sy="100000" flip="none" algn="tl"/>
                </a:blipFill>
                <a:ln w="19050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anose="00000400000000000000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sp>
            <p:nvSpPr>
              <p:cNvPr id="230414" name="Line 60"/>
              <p:cNvSpPr>
                <a:spLocks noChangeShapeType="1"/>
              </p:cNvSpPr>
              <p:nvPr/>
            </p:nvSpPr>
            <p:spPr bwMode="auto">
              <a:xfrm flipH="1">
                <a:off x="1518" y="2795"/>
                <a:ext cx="290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15" name="Line 61"/>
              <p:cNvSpPr>
                <a:spLocks noChangeShapeType="1"/>
              </p:cNvSpPr>
              <p:nvPr/>
            </p:nvSpPr>
            <p:spPr bwMode="auto">
              <a:xfrm flipH="1">
                <a:off x="1519" y="3694"/>
                <a:ext cx="290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0408" name="Rectangle 63"/>
            <p:cNvSpPr>
              <a:spLocks noChangeArrowheads="1"/>
            </p:cNvSpPr>
            <p:nvPr/>
          </p:nvSpPr>
          <p:spPr bwMode="auto">
            <a:xfrm>
              <a:off x="663" y="2841"/>
              <a:ext cx="7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6F"/>
                  </a:solidFill>
                  <a:cs typeface="Times New Roman" panose="02020603050405020304" pitchFamily="18" charset="0"/>
                </a:rPr>
                <a:t>q</a:t>
              </a:r>
              <a:r>
                <a:rPr lang="fa-IR" altLang="en-US" sz="2400" baseline="-25000">
                  <a:solidFill>
                    <a:srgbClr val="0B0B6F"/>
                  </a:solidFill>
                </a:rPr>
                <a:t>0</a:t>
              </a:r>
              <a:r>
                <a:rPr lang="en-US" altLang="en-US" sz="2400">
                  <a:solidFill>
                    <a:srgbClr val="0B0B6F"/>
                  </a:solidFill>
                  <a:cs typeface="Times New Roman" panose="02020603050405020304" pitchFamily="18" charset="0"/>
                </a:rPr>
                <a:t>= C</a:t>
              </a:r>
              <a:r>
                <a:rPr lang="fa-IR" altLang="en-US" sz="2400" baseline="-25000">
                  <a:solidFill>
                    <a:srgbClr val="0B0B6F"/>
                  </a:solidFill>
                </a:rPr>
                <a:t>0</a:t>
              </a:r>
              <a:r>
                <a:rPr lang="en-US" altLang="en-US" sz="2400">
                  <a:solidFill>
                    <a:srgbClr val="0B0B6F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230409" name="Rectangle 64"/>
            <p:cNvSpPr>
              <a:spLocks noChangeArrowheads="1"/>
            </p:cNvSpPr>
            <p:nvPr/>
          </p:nvSpPr>
          <p:spPr bwMode="auto">
            <a:xfrm>
              <a:off x="4267" y="2750"/>
              <a:ext cx="7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6F"/>
                  </a:solidFill>
                  <a:cs typeface="Times New Roman" panose="02020603050405020304" pitchFamily="18" charset="0"/>
                </a:rPr>
                <a:t>q</a:t>
              </a:r>
              <a:r>
                <a:rPr lang="en-US" altLang="en-US" sz="2400" baseline="-25000">
                  <a:solidFill>
                    <a:srgbClr val="0B0B6F"/>
                  </a:solidFill>
                  <a:cs typeface="Times New Roman" panose="02020603050405020304" pitchFamily="18" charset="0"/>
                </a:rPr>
                <a:t>d</a:t>
              </a:r>
              <a:r>
                <a:rPr lang="en-US" altLang="en-US" sz="2400">
                  <a:solidFill>
                    <a:srgbClr val="0B0B6F"/>
                  </a:solidFill>
                  <a:cs typeface="Times New Roman" panose="02020603050405020304" pitchFamily="18" charset="0"/>
                </a:rPr>
                <a:t>= C</a:t>
              </a:r>
              <a:r>
                <a:rPr lang="en-US" altLang="en-US" sz="2400" baseline="-25000">
                  <a:solidFill>
                    <a:srgbClr val="0B0B6F"/>
                  </a:solidFill>
                  <a:cs typeface="Times New Roman" panose="02020603050405020304" pitchFamily="18" charset="0"/>
                </a:rPr>
                <a:t>d</a:t>
              </a:r>
              <a:r>
                <a:rPr lang="en-US" altLang="en-US" sz="2400">
                  <a:solidFill>
                    <a:srgbClr val="0B0B6F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230410" name="Rectangle 65"/>
            <p:cNvSpPr>
              <a:spLocks noChangeArrowheads="1"/>
            </p:cNvSpPr>
            <p:nvPr/>
          </p:nvSpPr>
          <p:spPr bwMode="auto">
            <a:xfrm>
              <a:off x="2803" y="292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6F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913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16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6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46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61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61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61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4" y="1484314"/>
            <a:ext cx="7773987" cy="1512887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نسبت ولتاژ دو سر خازن فاقد دي‌الكتريك و ولتاژ دو سر همان خازن وقتي كه داراي دي‌الكتريك است (با وجود بارهاي يكسان ) ضريب عايق يا ضريب دي‌الكتريك ناميده مي‌شود.</a:t>
            </a:r>
            <a:endParaRPr lang="en-US" altLang="en-US" smtClean="0"/>
          </a:p>
        </p:txBody>
      </p:sp>
      <p:graphicFrame>
        <p:nvGraphicFramePr>
          <p:cNvPr id="9472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303838" y="3617913"/>
          <a:ext cx="1987550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469696" imgH="431613" progId="Equation.3">
                  <p:embed/>
                </p:oleObj>
              </mc:Choice>
              <mc:Fallback>
                <p:oleObj name="Equation" r:id="rId3" imgW="46969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3617913"/>
                        <a:ext cx="1987550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883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4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5338" y="981076"/>
            <a:ext cx="8062912" cy="1655763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دو خازن مشابه يكي با دي‌الكتريك و ديگري بدون دي‌الكتريك با بار مساوي را جداگانه به ولتمتري متصل مي‌كنيم، خازن داراي دي‌الكتريك ولتاژ كمتري را نشان مي‌دهد.</a:t>
            </a:r>
            <a:endParaRPr lang="en-US" altLang="en-US" smtClean="0"/>
          </a:p>
        </p:txBody>
      </p:sp>
      <p:graphicFrame>
        <p:nvGraphicFramePr>
          <p:cNvPr id="9482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35189" y="4292600"/>
          <a:ext cx="28590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130300" imgH="228600" progId="Equation.3">
                  <p:embed/>
                </p:oleObj>
              </mc:Choice>
              <mc:Fallback>
                <p:oleObj name="Equation" r:id="rId3" imgW="1130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4292600"/>
                        <a:ext cx="285908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823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943476" y="4999039"/>
          <a:ext cx="244951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965200" imgH="228600" progId="Equation.3">
                  <p:embed/>
                </p:oleObj>
              </mc:Choice>
              <mc:Fallback>
                <p:oleObj name="Equation" r:id="rId5" imgW="965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6" y="4999039"/>
                        <a:ext cx="2449513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8234" name="Object 10"/>
          <p:cNvGraphicFramePr>
            <a:graphicFrameLocks noChangeAspect="1"/>
          </p:cNvGraphicFramePr>
          <p:nvPr/>
        </p:nvGraphicFramePr>
        <p:xfrm>
          <a:off x="7621589" y="5387975"/>
          <a:ext cx="25558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1028254" imgH="431613" progId="Equation.3">
                  <p:embed/>
                </p:oleObj>
              </mc:Choice>
              <mc:Fallback>
                <p:oleObj name="Equation" r:id="rId7" imgW="102825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1589" y="5387975"/>
                        <a:ext cx="25558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48236" name="Picture 12" descr="117"/>
          <p:cNvPicPr>
            <a:picLocks noChangeAspect="1" noChangeArrowheads="1"/>
          </p:cNvPicPr>
          <p:nvPr/>
        </p:nvPicPr>
        <p:blipFill>
          <a:blip r:embed="rId9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2852739"/>
            <a:ext cx="3429000" cy="10699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617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1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4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8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4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48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82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82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82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0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تأثير ميدان در ساختمان عايق</a:t>
            </a:r>
            <a:endParaRPr lang="en-US" altLang="en-US" smtClean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9951" y="4652964"/>
            <a:ext cx="7916863" cy="1557337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مولكولهاي يك عايق چه داراي گشتاور ديپل دائمي باشند چه نباشند در يك ميدان خارجي سعي ميكنند در امتداد ميدان قرار گيرند كه كاهش دما و افزايش ميدان به اين امر كمك مي‌كند.</a:t>
            </a:r>
            <a:endParaRPr lang="en-US" altLang="en-US" smtClean="0"/>
          </a:p>
        </p:txBody>
      </p:sp>
      <p:pic>
        <p:nvPicPr>
          <p:cNvPr id="949253" name="Picture 5" descr="118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1620838"/>
            <a:ext cx="4722812" cy="26717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80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49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49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4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4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49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4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0" grpId="0"/>
      <p:bldP spid="9492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78051" y="620714"/>
            <a:ext cx="7847013" cy="1125537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ولتاژ دو خازن باردار داراي عايق كمتر از ولتاژ دو سر همان خازن است وقتي كه فاقد عايق باشد.</a:t>
            </a:r>
            <a:r>
              <a:rPr lang="en-US" altLang="en-US" smtClean="0"/>
              <a:t>         </a:t>
            </a:r>
          </a:p>
        </p:txBody>
      </p:sp>
      <p:graphicFrame>
        <p:nvGraphicFramePr>
          <p:cNvPr id="95027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70439" y="5272089"/>
          <a:ext cx="2592387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977900" imgH="431800" progId="Equation.3">
                  <p:embed/>
                </p:oleObj>
              </mc:Choice>
              <mc:Fallback>
                <p:oleObj name="Equation" r:id="rId3" imgW="977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439" y="5272089"/>
                        <a:ext cx="2592387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0279" name="Rectangle 7"/>
          <p:cNvSpPr>
            <a:spLocks noChangeArrowheads="1"/>
          </p:cNvSpPr>
          <p:nvPr/>
        </p:nvSpPr>
        <p:spPr bwMode="auto">
          <a:xfrm>
            <a:off x="2251075" y="4221164"/>
            <a:ext cx="779303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E</a:t>
            </a:r>
            <a:r>
              <a:rPr lang="fa-IR" altLang="en-US"/>
              <a:t> ميدان ناشي از بارهاي القايي و </a:t>
            </a:r>
            <a:r>
              <a:rPr lang="en-US" altLang="en-US"/>
              <a:t>E</a:t>
            </a:r>
            <a:r>
              <a:rPr lang="en-US" altLang="en-US" baseline="-25000">
                <a:latin typeface="B Nazanin" panose="00000400000000000000" pitchFamily="2" charset="-78"/>
              </a:rPr>
              <a:t>0</a:t>
            </a:r>
            <a:r>
              <a:rPr lang="fa-IR" altLang="en-US"/>
              <a:t> ميدان خارجي و ميدان نهايي خازن داراي عايق </a:t>
            </a:r>
            <a:r>
              <a:rPr lang="en-US" altLang="en-US"/>
              <a:t>(Ed=E0+E</a:t>
            </a:r>
            <a:r>
              <a:rPr lang="en-US" altLang="en-US" baseline="30000">
                <a:cs typeface="Times New Roman" panose="02020603050405020304" pitchFamily="18" charset="0"/>
              </a:rPr>
              <a:t>'</a:t>
            </a:r>
            <a:r>
              <a:rPr lang="en-US" altLang="en-US"/>
              <a:t>)</a:t>
            </a:r>
            <a:r>
              <a:rPr lang="fa-IR" altLang="en-US"/>
              <a:t> از ميدان </a:t>
            </a:r>
            <a:r>
              <a:rPr lang="en-US" altLang="en-US"/>
              <a:t>E</a:t>
            </a:r>
            <a:r>
              <a:rPr lang="en-US" altLang="en-US" baseline="-25000">
                <a:latin typeface="B Nazanin" panose="00000400000000000000" pitchFamily="2" charset="-78"/>
              </a:rPr>
              <a:t>0</a:t>
            </a:r>
            <a:r>
              <a:rPr lang="fa-IR" altLang="en-US"/>
              <a:t> كمتر است و در نتيجه </a:t>
            </a:r>
            <a:r>
              <a:rPr lang="en-US" altLang="en-US"/>
              <a:t>V</a:t>
            </a:r>
            <a:r>
              <a:rPr lang="en-US" altLang="en-US" baseline="-25000"/>
              <a:t>d</a:t>
            </a:r>
            <a:r>
              <a:rPr lang="en-US" altLang="en-US"/>
              <a:t>&lt;V</a:t>
            </a:r>
            <a:r>
              <a:rPr lang="en-US" altLang="en-US" baseline="-25000">
                <a:latin typeface="B Nazanin" panose="00000400000000000000" pitchFamily="2" charset="-78"/>
              </a:rPr>
              <a:t>0</a:t>
            </a:r>
            <a:r>
              <a:rPr lang="fa-IR" altLang="en-US"/>
              <a:t> است.  </a:t>
            </a:r>
            <a:endParaRPr lang="en-US" altLang="en-US"/>
          </a:p>
        </p:txBody>
      </p:sp>
      <p:grpSp>
        <p:nvGrpSpPr>
          <p:cNvPr id="950317" name="Group 45"/>
          <p:cNvGrpSpPr>
            <a:grpSpLocks/>
          </p:cNvGrpSpPr>
          <p:nvPr/>
        </p:nvGrpSpPr>
        <p:grpSpPr bwMode="auto">
          <a:xfrm>
            <a:off x="4505325" y="1666876"/>
            <a:ext cx="2230438" cy="2406651"/>
            <a:chOff x="1878" y="1050"/>
            <a:chExt cx="1405" cy="1516"/>
          </a:xfrm>
        </p:grpSpPr>
        <p:sp>
          <p:nvSpPr>
            <p:cNvPr id="234502" name="Rectangle 9"/>
            <p:cNvSpPr>
              <a:spLocks noChangeArrowheads="1"/>
            </p:cNvSpPr>
            <p:nvPr/>
          </p:nvSpPr>
          <p:spPr bwMode="auto">
            <a:xfrm>
              <a:off x="2245" y="1117"/>
              <a:ext cx="680" cy="1179"/>
            </a:xfrm>
            <a:prstGeom prst="rect">
              <a:avLst/>
            </a:prstGeom>
            <a:noFill/>
            <a:ln w="28575" cap="sq">
              <a:solidFill>
                <a:srgbClr val="000000"/>
              </a:solidFill>
              <a:miter lim="800000"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34503" name="Line 10"/>
            <p:cNvSpPr>
              <a:spLocks noChangeShapeType="1"/>
            </p:cNvSpPr>
            <p:nvPr/>
          </p:nvSpPr>
          <p:spPr bwMode="auto">
            <a:xfrm flipV="1">
              <a:off x="2055" y="1126"/>
              <a:ext cx="0" cy="1179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4" name="Line 11"/>
            <p:cNvSpPr>
              <a:spLocks noChangeShapeType="1"/>
            </p:cNvSpPr>
            <p:nvPr/>
          </p:nvSpPr>
          <p:spPr bwMode="auto">
            <a:xfrm flipV="1">
              <a:off x="3107" y="1123"/>
              <a:ext cx="0" cy="1179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5" name="Rectangle 12"/>
            <p:cNvSpPr>
              <a:spLocks noChangeArrowheads="1"/>
            </p:cNvSpPr>
            <p:nvPr/>
          </p:nvSpPr>
          <p:spPr bwMode="auto">
            <a:xfrm>
              <a:off x="2434" y="1450"/>
              <a:ext cx="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E</a:t>
              </a:r>
              <a:r>
                <a:rPr lang="en-US" altLang="en-US" sz="2400" baseline="30000">
                  <a:solidFill>
                    <a:schemeClr val="tx2"/>
                  </a:solidFill>
                  <a:cs typeface="Times New Roman" panose="02020603050405020304" pitchFamily="18" charset="0"/>
                </a:rPr>
                <a:t>'</a:t>
              </a:r>
            </a:p>
          </p:txBody>
        </p:sp>
        <p:sp>
          <p:nvSpPr>
            <p:cNvPr id="234506" name="Rectangle 13"/>
            <p:cNvSpPr>
              <a:spLocks noChangeArrowheads="1"/>
            </p:cNvSpPr>
            <p:nvPr/>
          </p:nvSpPr>
          <p:spPr bwMode="auto">
            <a:xfrm>
              <a:off x="2752" y="1050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07" name="Rectangle 14"/>
            <p:cNvSpPr>
              <a:spLocks noChangeArrowheads="1"/>
            </p:cNvSpPr>
            <p:nvPr/>
          </p:nvSpPr>
          <p:spPr bwMode="auto">
            <a:xfrm>
              <a:off x="2753" y="1216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08" name="Rectangle 15"/>
            <p:cNvSpPr>
              <a:spLocks noChangeArrowheads="1"/>
            </p:cNvSpPr>
            <p:nvPr/>
          </p:nvSpPr>
          <p:spPr bwMode="auto">
            <a:xfrm>
              <a:off x="2753" y="1389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09" name="Rectangle 16"/>
            <p:cNvSpPr>
              <a:spLocks noChangeArrowheads="1"/>
            </p:cNvSpPr>
            <p:nvPr/>
          </p:nvSpPr>
          <p:spPr bwMode="auto">
            <a:xfrm>
              <a:off x="2753" y="1546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10" name="Rectangle 17"/>
            <p:cNvSpPr>
              <a:spLocks noChangeArrowheads="1"/>
            </p:cNvSpPr>
            <p:nvPr/>
          </p:nvSpPr>
          <p:spPr bwMode="auto">
            <a:xfrm>
              <a:off x="2753" y="1715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11" name="Rectangle 18"/>
            <p:cNvSpPr>
              <a:spLocks noChangeArrowheads="1"/>
            </p:cNvSpPr>
            <p:nvPr/>
          </p:nvSpPr>
          <p:spPr bwMode="auto">
            <a:xfrm>
              <a:off x="2753" y="1894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12" name="Rectangle 19"/>
            <p:cNvSpPr>
              <a:spLocks noChangeArrowheads="1"/>
            </p:cNvSpPr>
            <p:nvPr/>
          </p:nvSpPr>
          <p:spPr bwMode="auto">
            <a:xfrm>
              <a:off x="2472" y="2275"/>
              <a:ext cx="30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E</a:t>
              </a:r>
              <a:r>
                <a:rPr lang="en-US" altLang="en-US" sz="2400" baseline="-25000">
                  <a:solidFill>
                    <a:schemeClr val="tx2"/>
                  </a:solidFill>
                  <a:latin typeface="B Nazanin" panose="00000400000000000000" pitchFamily="2" charset="-78"/>
                </a:rPr>
                <a:t>0</a:t>
              </a:r>
            </a:p>
          </p:txBody>
        </p:sp>
        <p:sp>
          <p:nvSpPr>
            <p:cNvPr id="234513" name="Rectangle 20"/>
            <p:cNvSpPr>
              <a:spLocks noChangeArrowheads="1"/>
            </p:cNvSpPr>
            <p:nvPr/>
          </p:nvSpPr>
          <p:spPr bwMode="auto">
            <a:xfrm>
              <a:off x="2753" y="2048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14" name="Rectangle 22"/>
            <p:cNvSpPr>
              <a:spLocks noChangeArrowheads="1"/>
            </p:cNvSpPr>
            <p:nvPr/>
          </p:nvSpPr>
          <p:spPr bwMode="auto">
            <a:xfrm>
              <a:off x="1878" y="1050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15" name="Rectangle 23"/>
            <p:cNvSpPr>
              <a:spLocks noChangeArrowheads="1"/>
            </p:cNvSpPr>
            <p:nvPr/>
          </p:nvSpPr>
          <p:spPr bwMode="auto">
            <a:xfrm>
              <a:off x="1879" y="1216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16" name="Rectangle 24"/>
            <p:cNvSpPr>
              <a:spLocks noChangeArrowheads="1"/>
            </p:cNvSpPr>
            <p:nvPr/>
          </p:nvSpPr>
          <p:spPr bwMode="auto">
            <a:xfrm>
              <a:off x="1879" y="1389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17" name="Rectangle 25"/>
            <p:cNvSpPr>
              <a:spLocks noChangeArrowheads="1"/>
            </p:cNvSpPr>
            <p:nvPr/>
          </p:nvSpPr>
          <p:spPr bwMode="auto">
            <a:xfrm>
              <a:off x="1879" y="1546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18" name="Rectangle 26"/>
            <p:cNvSpPr>
              <a:spLocks noChangeArrowheads="1"/>
            </p:cNvSpPr>
            <p:nvPr/>
          </p:nvSpPr>
          <p:spPr bwMode="auto">
            <a:xfrm>
              <a:off x="1879" y="1715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19" name="Rectangle 27"/>
            <p:cNvSpPr>
              <a:spLocks noChangeArrowheads="1"/>
            </p:cNvSpPr>
            <p:nvPr/>
          </p:nvSpPr>
          <p:spPr bwMode="auto">
            <a:xfrm>
              <a:off x="1879" y="1894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20" name="Rectangle 28"/>
            <p:cNvSpPr>
              <a:spLocks noChangeArrowheads="1"/>
            </p:cNvSpPr>
            <p:nvPr/>
          </p:nvSpPr>
          <p:spPr bwMode="auto">
            <a:xfrm>
              <a:off x="1879" y="2048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+</a:t>
              </a:r>
              <a:endParaRPr lang="en-US" altLang="en-US"/>
            </a:p>
          </p:txBody>
        </p:sp>
        <p:sp>
          <p:nvSpPr>
            <p:cNvPr id="234521" name="Rectangle 29"/>
            <p:cNvSpPr>
              <a:spLocks noChangeArrowheads="1"/>
            </p:cNvSpPr>
            <p:nvPr/>
          </p:nvSpPr>
          <p:spPr bwMode="auto">
            <a:xfrm>
              <a:off x="2233" y="1050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22" name="Rectangle 30"/>
            <p:cNvSpPr>
              <a:spLocks noChangeArrowheads="1"/>
            </p:cNvSpPr>
            <p:nvPr/>
          </p:nvSpPr>
          <p:spPr bwMode="auto">
            <a:xfrm>
              <a:off x="2234" y="1216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23" name="Rectangle 31"/>
            <p:cNvSpPr>
              <a:spLocks noChangeArrowheads="1"/>
            </p:cNvSpPr>
            <p:nvPr/>
          </p:nvSpPr>
          <p:spPr bwMode="auto">
            <a:xfrm>
              <a:off x="2234" y="1389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24" name="Rectangle 32"/>
            <p:cNvSpPr>
              <a:spLocks noChangeArrowheads="1"/>
            </p:cNvSpPr>
            <p:nvPr/>
          </p:nvSpPr>
          <p:spPr bwMode="auto">
            <a:xfrm>
              <a:off x="2234" y="1546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25" name="Rectangle 33"/>
            <p:cNvSpPr>
              <a:spLocks noChangeArrowheads="1"/>
            </p:cNvSpPr>
            <p:nvPr/>
          </p:nvSpPr>
          <p:spPr bwMode="auto">
            <a:xfrm>
              <a:off x="2234" y="1715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26" name="Rectangle 34"/>
            <p:cNvSpPr>
              <a:spLocks noChangeArrowheads="1"/>
            </p:cNvSpPr>
            <p:nvPr/>
          </p:nvSpPr>
          <p:spPr bwMode="auto">
            <a:xfrm>
              <a:off x="2234" y="1894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27" name="Rectangle 35"/>
            <p:cNvSpPr>
              <a:spLocks noChangeArrowheads="1"/>
            </p:cNvSpPr>
            <p:nvPr/>
          </p:nvSpPr>
          <p:spPr bwMode="auto">
            <a:xfrm>
              <a:off x="2234" y="2048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28" name="Rectangle 36"/>
            <p:cNvSpPr>
              <a:spLocks noChangeArrowheads="1"/>
            </p:cNvSpPr>
            <p:nvPr/>
          </p:nvSpPr>
          <p:spPr bwMode="auto">
            <a:xfrm>
              <a:off x="3090" y="1050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29" name="Rectangle 37"/>
            <p:cNvSpPr>
              <a:spLocks noChangeArrowheads="1"/>
            </p:cNvSpPr>
            <p:nvPr/>
          </p:nvSpPr>
          <p:spPr bwMode="auto">
            <a:xfrm>
              <a:off x="3091" y="1216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30" name="Rectangle 38"/>
            <p:cNvSpPr>
              <a:spLocks noChangeArrowheads="1"/>
            </p:cNvSpPr>
            <p:nvPr/>
          </p:nvSpPr>
          <p:spPr bwMode="auto">
            <a:xfrm>
              <a:off x="3091" y="1389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31" name="Rectangle 39"/>
            <p:cNvSpPr>
              <a:spLocks noChangeArrowheads="1"/>
            </p:cNvSpPr>
            <p:nvPr/>
          </p:nvSpPr>
          <p:spPr bwMode="auto">
            <a:xfrm>
              <a:off x="3091" y="1546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32" name="Rectangle 40"/>
            <p:cNvSpPr>
              <a:spLocks noChangeArrowheads="1"/>
            </p:cNvSpPr>
            <p:nvPr/>
          </p:nvSpPr>
          <p:spPr bwMode="auto">
            <a:xfrm>
              <a:off x="3091" y="1715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33" name="Rectangle 41"/>
            <p:cNvSpPr>
              <a:spLocks noChangeArrowheads="1"/>
            </p:cNvSpPr>
            <p:nvPr/>
          </p:nvSpPr>
          <p:spPr bwMode="auto">
            <a:xfrm>
              <a:off x="3091" y="1894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34" name="Rectangle 42"/>
            <p:cNvSpPr>
              <a:spLocks noChangeArrowheads="1"/>
            </p:cNvSpPr>
            <p:nvPr/>
          </p:nvSpPr>
          <p:spPr bwMode="auto">
            <a:xfrm>
              <a:off x="3091" y="2048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-</a:t>
              </a:r>
              <a:endParaRPr lang="en-US" altLang="en-US"/>
            </a:p>
          </p:txBody>
        </p:sp>
        <p:sp>
          <p:nvSpPr>
            <p:cNvPr id="234535" name="Line 43"/>
            <p:cNvSpPr>
              <a:spLocks noChangeShapeType="1"/>
            </p:cNvSpPr>
            <p:nvPr/>
          </p:nvSpPr>
          <p:spPr bwMode="auto">
            <a:xfrm>
              <a:off x="2440" y="1706"/>
              <a:ext cx="273" cy="0"/>
            </a:xfrm>
            <a:prstGeom prst="line">
              <a:avLst/>
            </a:prstGeom>
            <a:noFill/>
            <a:ln w="19050" cap="sq">
              <a:solidFill>
                <a:srgbClr val="000000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36" name="Line 44"/>
            <p:cNvSpPr>
              <a:spLocks noChangeShapeType="1"/>
            </p:cNvSpPr>
            <p:nvPr/>
          </p:nvSpPr>
          <p:spPr bwMode="auto">
            <a:xfrm rot="10800000" flipH="1">
              <a:off x="2381" y="2523"/>
              <a:ext cx="454" cy="0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0062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0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0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0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50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50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50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5" grpId="0" build="p"/>
      <p:bldP spid="9502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1314" name="Picture 18" descr="1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2063750" y="2205039"/>
            <a:ext cx="2717800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4" y="476251"/>
            <a:ext cx="7773987" cy="1008063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اگر </a:t>
            </a:r>
            <a:r>
              <a:rPr lang="en-US" altLang="en-US" smtClean="0">
                <a:solidFill>
                  <a:srgbClr val="000000"/>
                </a:solidFill>
              </a:rPr>
              <a:t>q</a:t>
            </a:r>
            <a:r>
              <a:rPr lang="fa-IR" altLang="en-US" smtClean="0"/>
              <a:t> بار روي هر صفحۀ خازن و </a:t>
            </a:r>
            <a:r>
              <a:rPr lang="en-US" altLang="en-US" smtClean="0">
                <a:solidFill>
                  <a:srgbClr val="000000"/>
                </a:solidFill>
              </a:rPr>
              <a:t>q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'</a:t>
            </a:r>
            <a:r>
              <a:rPr lang="fa-IR" altLang="en-US" smtClean="0"/>
              <a:t> بار القايي در اثر قرار دادن عايقي با ضريب </a:t>
            </a:r>
            <a:r>
              <a:rPr lang="en-US" altLang="en-US" smtClean="0">
                <a:solidFill>
                  <a:srgbClr val="000000"/>
                </a:solidFill>
              </a:rPr>
              <a:t>k</a:t>
            </a:r>
            <a:r>
              <a:rPr lang="fa-IR" altLang="en-US" smtClean="0"/>
              <a:t> بين صفحات باشد ، رابطۀ 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000000"/>
                </a:solidFill>
              </a:rPr>
              <a:t>q</a:t>
            </a:r>
            <a:r>
              <a:rPr lang="fa-IR" altLang="en-US" smtClean="0"/>
              <a:t>و </a:t>
            </a:r>
            <a:r>
              <a:rPr lang="en-US" altLang="en-US" smtClean="0">
                <a:solidFill>
                  <a:srgbClr val="000000"/>
                </a:solidFill>
              </a:rPr>
              <a:t>q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'</a:t>
            </a:r>
            <a:r>
              <a:rPr lang="fa-IR" altLang="en-US" smtClean="0"/>
              <a:t> چگونه است؟ </a:t>
            </a:r>
            <a:endParaRPr lang="en-US" altLang="en-US" smtClean="0"/>
          </a:p>
        </p:txBody>
      </p:sp>
      <p:graphicFrame>
        <p:nvGraphicFramePr>
          <p:cNvPr id="9513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941888" y="2289176"/>
          <a:ext cx="2392362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952087" imgH="431613" progId="Equation.3">
                  <p:embed/>
                </p:oleObj>
              </mc:Choice>
              <mc:Fallback>
                <p:oleObj name="Equation" r:id="rId4" imgW="95208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2289176"/>
                        <a:ext cx="2392362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130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7334251" y="2303463"/>
          <a:ext cx="1801813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6" imgW="748975" imgH="431613" progId="Equation.3">
                  <p:embed/>
                </p:oleObj>
              </mc:Choice>
              <mc:Fallback>
                <p:oleObj name="Equation" r:id="rId6" imgW="74897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1" y="2303463"/>
                        <a:ext cx="1801813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1306" name="Object 10"/>
          <p:cNvGraphicFramePr>
            <a:graphicFrameLocks noChangeAspect="1"/>
          </p:cNvGraphicFramePr>
          <p:nvPr/>
        </p:nvGraphicFramePr>
        <p:xfrm>
          <a:off x="4943476" y="3573463"/>
          <a:ext cx="3097213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8" imgW="1257300" imgH="431800" progId="Equation.3">
                  <p:embed/>
                </p:oleObj>
              </mc:Choice>
              <mc:Fallback>
                <p:oleObj name="Equation" r:id="rId8" imgW="1257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6" y="3573463"/>
                        <a:ext cx="3097213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1307" name="Object 11"/>
          <p:cNvGraphicFramePr>
            <a:graphicFrameLocks noChangeAspect="1"/>
          </p:cNvGraphicFramePr>
          <p:nvPr/>
        </p:nvGraphicFramePr>
        <p:xfrm>
          <a:off x="8040688" y="3571875"/>
          <a:ext cx="21955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10" imgW="927100" imgH="431800" progId="Equation.3">
                  <p:embed/>
                </p:oleObj>
              </mc:Choice>
              <mc:Fallback>
                <p:oleObj name="Equation" r:id="rId10" imgW="927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3571875"/>
                        <a:ext cx="2195512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1308" name="Object 12"/>
          <p:cNvGraphicFramePr>
            <a:graphicFrameLocks noChangeAspect="1"/>
          </p:cNvGraphicFramePr>
          <p:nvPr/>
        </p:nvGraphicFramePr>
        <p:xfrm>
          <a:off x="4930776" y="5008563"/>
          <a:ext cx="1223963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12" imgW="444307" imgH="393529" progId="Equation.3">
                  <p:embed/>
                </p:oleObj>
              </mc:Choice>
              <mc:Fallback>
                <p:oleObj name="Equation" r:id="rId12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6" y="5008563"/>
                        <a:ext cx="1223963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1309" name="Object 13"/>
          <p:cNvGraphicFramePr>
            <a:graphicFrameLocks noChangeAspect="1"/>
          </p:cNvGraphicFramePr>
          <p:nvPr/>
        </p:nvGraphicFramePr>
        <p:xfrm>
          <a:off x="6226176" y="4999038"/>
          <a:ext cx="26638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14" imgW="977900" imgH="431800" progId="Equation.3">
                  <p:embed/>
                </p:oleObj>
              </mc:Choice>
              <mc:Fallback>
                <p:oleObj name="Equation" r:id="rId14" imgW="977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6" y="4999038"/>
                        <a:ext cx="266382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6123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6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1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51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951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13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13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951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951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5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5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51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5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5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51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51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قانون گاوس براي خازن داراي عايق </a:t>
            </a:r>
            <a:endParaRPr lang="en-US" altLang="en-US" smtClean="0"/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1943101"/>
            <a:ext cx="7847012" cy="549275"/>
          </a:xfrm>
        </p:spPr>
        <p:txBody>
          <a:bodyPr/>
          <a:lstStyle/>
          <a:p>
            <a:pPr marL="0" indent="0">
              <a:buNone/>
            </a:pPr>
            <a:r>
              <a:rPr lang="fa-IR" altLang="en-US" sz="2400"/>
              <a:t> </a:t>
            </a:r>
            <a:r>
              <a:rPr lang="fa-IR" altLang="en-US" smtClean="0"/>
              <a:t>وقتي خازن داراي عايق باشد ، بنابر قانون گاوس داريم </a:t>
            </a:r>
            <a:endParaRPr lang="en-US" altLang="en-US" smtClean="0"/>
          </a:p>
        </p:txBody>
      </p:sp>
      <p:graphicFrame>
        <p:nvGraphicFramePr>
          <p:cNvPr id="95232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287713" y="3133726"/>
          <a:ext cx="25193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079032" imgH="431613" progId="Equation.3">
                  <p:embed/>
                </p:oleObj>
              </mc:Choice>
              <mc:Fallback>
                <p:oleObj name="Equation" r:id="rId3" imgW="10790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3133726"/>
                        <a:ext cx="251936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2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817939" y="4429125"/>
          <a:ext cx="20161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799753" imgH="431613" progId="Equation.3">
                  <p:embed/>
                </p:oleObj>
              </mc:Choice>
              <mc:Fallback>
                <p:oleObj name="Equation" r:id="rId5" imgW="79975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9" y="4429125"/>
                        <a:ext cx="20161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28" name="Object 8"/>
          <p:cNvGraphicFramePr>
            <a:graphicFrameLocks noChangeAspect="1"/>
          </p:cNvGraphicFramePr>
          <p:nvPr/>
        </p:nvGraphicFramePr>
        <p:xfrm>
          <a:off x="6426201" y="3865564"/>
          <a:ext cx="2879725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1104900" imgH="431800" progId="Equation.3">
                  <p:embed/>
                </p:oleObj>
              </mc:Choice>
              <mc:Fallback>
                <p:oleObj name="Equation" r:id="rId7" imgW="1104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201" y="3865564"/>
                        <a:ext cx="2879725" cy="112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29" name="AutoShape 9"/>
          <p:cNvSpPr>
            <a:spLocks/>
          </p:cNvSpPr>
          <p:nvPr/>
        </p:nvSpPr>
        <p:spPr bwMode="auto">
          <a:xfrm>
            <a:off x="5922963" y="3319464"/>
            <a:ext cx="360362" cy="2160587"/>
          </a:xfrm>
          <a:prstGeom prst="rightBrace">
            <a:avLst>
              <a:gd name="adj1" fmla="val 4996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2405123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52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5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5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5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2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5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3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3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2" grpId="0"/>
      <p:bldP spid="9523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11509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انرژي ذخيره شده در خازن : </a:t>
            </a:r>
            <a:endParaRPr lang="en-US" altLang="en-US" smtClean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4" y="2879726"/>
            <a:ext cx="7773987" cy="14128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 با شارژ خازن مقداري انرژي در آن ذخيره مي‌شود كه برابر كار لازم براي شارژ كردن آن است اين انرژي را با تخليهء خازن دوباره مي‌توان به دست آورد 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193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3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3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6" grpId="0"/>
      <p:bldP spid="9533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7651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رابطه براي انرژي ذخيره شده در خازن </a:t>
            </a:r>
            <a:endParaRPr lang="en-US" altLang="en-US" smtClean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79639" y="2303464"/>
            <a:ext cx="7991475" cy="1989137"/>
          </a:xfrm>
        </p:spPr>
        <p:txBody>
          <a:bodyPr/>
          <a:lstStyle/>
          <a:p>
            <a:pPr marL="87313" indent="0" algn="just">
              <a:buNone/>
            </a:pPr>
            <a:r>
              <a:rPr lang="fa-IR" altLang="en-US" smtClean="0"/>
              <a:t>اگر فرض كنيم </a:t>
            </a:r>
            <a:r>
              <a:rPr lang="en-US" altLang="en-US" smtClean="0"/>
              <a:t>q</a:t>
            </a:r>
            <a:r>
              <a:rPr lang="en-US" altLang="en-US" smtClean="0">
                <a:cs typeface="Times New Roman" panose="02020603050405020304" pitchFamily="18" charset="0"/>
              </a:rPr>
              <a:t>'</a:t>
            </a:r>
            <a:r>
              <a:rPr lang="fa-IR" altLang="en-US" smtClean="0"/>
              <a:t> بار انتقالي در زمان </a:t>
            </a:r>
            <a:r>
              <a:rPr lang="en-US" altLang="en-US" smtClean="0"/>
              <a:t>t</a:t>
            </a:r>
            <a:r>
              <a:rPr lang="fa-IR" altLang="en-US" smtClean="0"/>
              <a:t> از صفحه‌اي به صفحۀ ديگر و </a:t>
            </a:r>
            <a:r>
              <a:rPr lang="en-US" altLang="en-US" smtClean="0"/>
              <a:t>C</a:t>
            </a:r>
            <a:r>
              <a:rPr lang="fa-IR" altLang="en-US" smtClean="0"/>
              <a:t> ظرفيت خازن باشد ، در اين لحظه اختلاف پتانسيل </a:t>
            </a:r>
            <a:r>
              <a:rPr lang="en-US" altLang="en-US" smtClean="0"/>
              <a:t>V = </a:t>
            </a:r>
            <a:r>
              <a:rPr lang="en-US" altLang="en-US" sz="3600" baseline="30000"/>
              <a:t>q</a:t>
            </a:r>
            <a:r>
              <a:rPr lang="en-US" altLang="en-US" sz="3600" baseline="30000">
                <a:cs typeface="Times New Roman" panose="02020603050405020304" pitchFamily="18" charset="0"/>
              </a:rPr>
              <a:t>'</a:t>
            </a:r>
            <a:r>
              <a:rPr lang="en-US" altLang="en-US" sz="3600">
                <a:cs typeface="Times New Roman" panose="02020603050405020304" pitchFamily="18" charset="0"/>
              </a:rPr>
              <a:t>⁄</a:t>
            </a:r>
            <a:r>
              <a:rPr lang="en-US" altLang="en-US" sz="3600" baseline="-25000">
                <a:cs typeface="Times New Roman" panose="02020603050405020304" pitchFamily="18" charset="0"/>
              </a:rPr>
              <a:t>c</a:t>
            </a:r>
            <a:r>
              <a:rPr lang="fa-IR" altLang="en-US" smtClean="0"/>
              <a:t> مي‌باشد ، حال اگر در زمان </a:t>
            </a:r>
            <a:r>
              <a:rPr lang="en-US" altLang="en-US" smtClean="0"/>
              <a:t>t</a:t>
            </a:r>
            <a:r>
              <a:rPr lang="fa-IR" altLang="en-US" smtClean="0"/>
              <a:t> بار </a:t>
            </a:r>
            <a:r>
              <a:rPr lang="en-US" altLang="en-US" smtClean="0"/>
              <a:t>dq</a:t>
            </a:r>
            <a:r>
              <a:rPr lang="en-US" altLang="en-US" smtClean="0">
                <a:cs typeface="Times New Roman" panose="02020603050405020304" pitchFamily="18" charset="0"/>
              </a:rPr>
              <a:t>'</a:t>
            </a:r>
            <a:r>
              <a:rPr lang="fa-IR" altLang="en-US" smtClean="0"/>
              <a:t> تحت اين اختلاف پتانسيل تغيير مكان يابد ، كار لازم عبارت است از : </a:t>
            </a:r>
            <a:endParaRPr lang="en-US" altLang="en-US" smtClean="0"/>
          </a:p>
        </p:txBody>
      </p:sp>
      <p:graphicFrame>
        <p:nvGraphicFramePr>
          <p:cNvPr id="9543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38388" y="4940301"/>
          <a:ext cx="316706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1295400" imgH="393700" progId="Equation.3">
                  <p:embed/>
                </p:oleObj>
              </mc:Choice>
              <mc:Fallback>
                <p:oleObj name="Equation" r:id="rId3" imgW="1295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4940301"/>
                        <a:ext cx="3167062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437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534025" y="4740275"/>
          <a:ext cx="446405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1803400" imgH="546100" progId="Equation.3">
                  <p:embed/>
                </p:oleObj>
              </mc:Choice>
              <mc:Fallback>
                <p:oleObj name="Equation" r:id="rId5" imgW="18034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4740275"/>
                        <a:ext cx="446405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827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4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4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5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5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5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84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54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4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4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4370" grpId="0"/>
      <p:bldP spid="9543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25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51089" y="944564"/>
          <a:ext cx="15843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96641" imgH="393529" progId="Equation.3">
                  <p:embed/>
                </p:oleObj>
              </mc:Choice>
              <mc:Fallback>
                <p:oleObj name="Equation" r:id="rId3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944564"/>
                        <a:ext cx="1584325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258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2351089" y="2087564"/>
          <a:ext cx="1728787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672808" imgH="393529" progId="Equation.3">
                  <p:embed/>
                </p:oleObj>
              </mc:Choice>
              <mc:Fallback>
                <p:oleObj name="Equation" r:id="rId5" imgW="67280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2087564"/>
                        <a:ext cx="1728787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2586" name="Object 10"/>
          <p:cNvGraphicFramePr>
            <a:graphicFrameLocks noChangeAspect="1"/>
          </p:cNvGraphicFramePr>
          <p:nvPr/>
        </p:nvGraphicFramePr>
        <p:xfrm>
          <a:off x="2351089" y="3319463"/>
          <a:ext cx="32400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231366" imgH="393529" progId="Equation.3">
                  <p:embed/>
                </p:oleObj>
              </mc:Choice>
              <mc:Fallback>
                <p:oleObj name="Equation" r:id="rId7" imgW="123136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3319463"/>
                        <a:ext cx="324008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2587" name="Object 11"/>
          <p:cNvGraphicFramePr>
            <a:graphicFrameLocks noChangeAspect="1"/>
          </p:cNvGraphicFramePr>
          <p:nvPr/>
        </p:nvGraphicFramePr>
        <p:xfrm>
          <a:off x="2365375" y="4813301"/>
          <a:ext cx="28082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1053643" imgH="215806" progId="Equation.3">
                  <p:embed/>
                </p:oleObj>
              </mc:Choice>
              <mc:Fallback>
                <p:oleObj name="Equation" r:id="rId9" imgW="105364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5" y="4813301"/>
                        <a:ext cx="280828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2588" name="Object 12"/>
          <p:cNvGraphicFramePr>
            <a:graphicFrameLocks noChangeAspect="1"/>
          </p:cNvGraphicFramePr>
          <p:nvPr/>
        </p:nvGraphicFramePr>
        <p:xfrm>
          <a:off x="5173664" y="5495926"/>
          <a:ext cx="18002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647419" imgH="215806" progId="Equation.3">
                  <p:embed/>
                </p:oleObj>
              </mc:Choice>
              <mc:Fallback>
                <p:oleObj name="Equation" r:id="rId11" imgW="64741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4" y="5495926"/>
                        <a:ext cx="180022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2589" name="Rectangle 13"/>
          <p:cNvSpPr>
            <a:spLocks noChangeArrowheads="1"/>
          </p:cNvSpPr>
          <p:nvPr/>
        </p:nvSpPr>
        <p:spPr bwMode="auto">
          <a:xfrm>
            <a:off x="7862889" y="1139825"/>
            <a:ext cx="21355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پتانسيل كرۀ (1):</a:t>
            </a:r>
          </a:p>
        </p:txBody>
      </p:sp>
      <p:sp>
        <p:nvSpPr>
          <p:cNvPr id="792590" name="Rectangle 14"/>
          <p:cNvSpPr>
            <a:spLocks noChangeArrowheads="1"/>
          </p:cNvSpPr>
          <p:nvPr/>
        </p:nvSpPr>
        <p:spPr bwMode="auto">
          <a:xfrm>
            <a:off x="7939089" y="2276475"/>
            <a:ext cx="2036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پتانسيل كرۀ(2):</a:t>
            </a:r>
          </a:p>
        </p:txBody>
      </p:sp>
      <p:sp>
        <p:nvSpPr>
          <p:cNvPr id="792591" name="Rectangle 15"/>
          <p:cNvSpPr>
            <a:spLocks noChangeArrowheads="1"/>
          </p:cNvSpPr>
          <p:nvPr/>
        </p:nvSpPr>
        <p:spPr bwMode="auto">
          <a:xfrm>
            <a:off x="6591300" y="3514725"/>
            <a:ext cx="34002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اختلاف پتانسيل بين دو كره:</a:t>
            </a:r>
          </a:p>
        </p:txBody>
      </p:sp>
      <p:sp>
        <p:nvSpPr>
          <p:cNvPr id="792592" name="Rectangle 16"/>
          <p:cNvSpPr>
            <a:spLocks noChangeArrowheads="1"/>
          </p:cNvSpPr>
          <p:nvPr/>
        </p:nvSpPr>
        <p:spPr bwMode="auto">
          <a:xfrm>
            <a:off x="7537450" y="5473700"/>
            <a:ext cx="24657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ظرفيت بين دو كره: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270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2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2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2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92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92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92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92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92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92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92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92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92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92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2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25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25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2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792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792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792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92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9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89" grpId="0"/>
      <p:bldP spid="792590" grpId="0"/>
      <p:bldP spid="792591" grpId="0"/>
      <p:bldP spid="79259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719138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روابط ديگر براي انرژي ذخيره شده در خازن : </a:t>
            </a:r>
            <a:endParaRPr lang="en-US" altLang="en-US" smtClean="0"/>
          </a:p>
        </p:txBody>
      </p:sp>
      <p:graphicFrame>
        <p:nvGraphicFramePr>
          <p:cNvPr id="9553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563814" y="3011489"/>
          <a:ext cx="13684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494870" imgH="203024" progId="Equation.3">
                  <p:embed/>
                </p:oleObj>
              </mc:Choice>
              <mc:Fallback>
                <p:oleObj name="Equation" r:id="rId3" imgW="49487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4" y="3011489"/>
                        <a:ext cx="13684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539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2495551" y="4973639"/>
          <a:ext cx="1471613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583947" imgH="444307" progId="Equation.3">
                  <p:embed/>
                </p:oleObj>
              </mc:Choice>
              <mc:Fallback>
                <p:oleObj name="Equation" r:id="rId5" imgW="583947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4973639"/>
                        <a:ext cx="1471613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5400" name="Object 8"/>
          <p:cNvGraphicFramePr>
            <a:graphicFrameLocks noChangeAspect="1"/>
          </p:cNvGraphicFramePr>
          <p:nvPr/>
        </p:nvGraphicFramePr>
        <p:xfrm>
          <a:off x="2351088" y="1500188"/>
          <a:ext cx="15811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647419" imgH="444307" progId="Equation.3">
                  <p:embed/>
                </p:oleObj>
              </mc:Choice>
              <mc:Fallback>
                <p:oleObj name="Equation" r:id="rId7" imgW="647419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500188"/>
                        <a:ext cx="15811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5401" name="Object 9"/>
          <p:cNvGraphicFramePr>
            <a:graphicFrameLocks noChangeAspect="1"/>
          </p:cNvGraphicFramePr>
          <p:nvPr/>
        </p:nvGraphicFramePr>
        <p:xfrm>
          <a:off x="4478339" y="2105026"/>
          <a:ext cx="210978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863225" imgH="393529" progId="Equation.3">
                  <p:embed/>
                </p:oleObj>
              </mc:Choice>
              <mc:Fallback>
                <p:oleObj name="Equation" r:id="rId9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339" y="2105026"/>
                        <a:ext cx="2109787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5402" name="Object 10"/>
          <p:cNvGraphicFramePr>
            <a:graphicFrameLocks noChangeAspect="1"/>
          </p:cNvGraphicFramePr>
          <p:nvPr/>
        </p:nvGraphicFramePr>
        <p:xfrm>
          <a:off x="2768601" y="3789363"/>
          <a:ext cx="122396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1" imgW="431613" imgH="393529" progId="Equation.3">
                  <p:embed/>
                </p:oleObj>
              </mc:Choice>
              <mc:Fallback>
                <p:oleObj name="Equation" r:id="rId11" imgW="4316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1" y="3789363"/>
                        <a:ext cx="1223963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5403" name="Object 11"/>
          <p:cNvGraphicFramePr>
            <a:graphicFrameLocks noChangeAspect="1"/>
          </p:cNvGraphicFramePr>
          <p:nvPr/>
        </p:nvGraphicFramePr>
        <p:xfrm>
          <a:off x="4583114" y="4508501"/>
          <a:ext cx="18002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3" imgW="787058" imgH="393529" progId="Equation.3">
                  <p:embed/>
                </p:oleObj>
              </mc:Choice>
              <mc:Fallback>
                <p:oleObj name="Equation" r:id="rId13" imgW="78705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4" y="4508501"/>
                        <a:ext cx="180022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5404" name="AutoShape 12"/>
          <p:cNvSpPr>
            <a:spLocks/>
          </p:cNvSpPr>
          <p:nvPr/>
        </p:nvSpPr>
        <p:spPr bwMode="auto">
          <a:xfrm>
            <a:off x="4079875" y="4076701"/>
            <a:ext cx="287338" cy="1800225"/>
          </a:xfrm>
          <a:prstGeom prst="rightBrace">
            <a:avLst>
              <a:gd name="adj1" fmla="val 52210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955405" name="AutoShape 13"/>
          <p:cNvSpPr>
            <a:spLocks/>
          </p:cNvSpPr>
          <p:nvPr/>
        </p:nvSpPr>
        <p:spPr bwMode="auto">
          <a:xfrm>
            <a:off x="4075114" y="1787526"/>
            <a:ext cx="288925" cy="1655763"/>
          </a:xfrm>
          <a:prstGeom prst="rightBrace">
            <a:avLst>
              <a:gd name="adj1" fmla="val 47756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07522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5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5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5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5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5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5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54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54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5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55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5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5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5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55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5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54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54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4" y="765175"/>
            <a:ext cx="7775575" cy="108108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هر نقطه از ميدان الكتريكي باشدت </a:t>
            </a:r>
            <a:r>
              <a:rPr lang="en-US" altLang="en-US" smtClean="0">
                <a:solidFill>
                  <a:schemeClr val="tx2"/>
                </a:solidFill>
              </a:rPr>
              <a:t>E</a:t>
            </a:r>
            <a:r>
              <a:rPr lang="fa-IR" altLang="en-US" smtClean="0"/>
              <a:t> به ميزان </a:t>
            </a:r>
            <a:r>
              <a:rPr lang="en-US" altLang="en-US" baseline="30000" smtClean="0">
                <a:solidFill>
                  <a:schemeClr val="tx2"/>
                </a:solidFill>
                <a:latin typeface="B Nazanin" panose="00000400000000000000" pitchFamily="2" charset="-78"/>
              </a:rPr>
              <a:t>1</a:t>
            </a:r>
            <a:r>
              <a:rPr lang="en-US" altLang="en-US" smtClean="0">
                <a:solidFill>
                  <a:schemeClr val="tx2"/>
                </a:solidFill>
                <a:cs typeface="Times New Roman" panose="02020603050405020304" pitchFamily="18" charset="0"/>
              </a:rPr>
              <a:t>⁄</a:t>
            </a:r>
            <a:r>
              <a:rPr lang="en-US" altLang="en-US" baseline="-25000" smtClean="0">
                <a:solidFill>
                  <a:schemeClr val="tx2"/>
                </a:solidFill>
                <a:latin typeface="B Nazanin" panose="00000400000000000000" pitchFamily="2" charset="-78"/>
              </a:rPr>
              <a:t>2 </a:t>
            </a:r>
            <a:r>
              <a:rPr lang="en-US" altLang="en-US" smtClean="0">
                <a:solidFill>
                  <a:schemeClr val="tx2"/>
                </a:solidFill>
                <a:cs typeface="Times New Roman" panose="02020603050405020304" pitchFamily="18" charset="0"/>
              </a:rPr>
              <a:t>k</a:t>
            </a:r>
            <a:r>
              <a:rPr lang="el-GR" altLang="en-US" sz="3200">
                <a:solidFill>
                  <a:schemeClr val="tx2"/>
                </a:solidFill>
                <a:cs typeface="Times New Roman" panose="02020603050405020304" pitchFamily="18" charset="0"/>
              </a:rPr>
              <a:t>ε</a:t>
            </a:r>
            <a:r>
              <a:rPr lang="en-US" altLang="en-US" baseline="-25000" smtClean="0">
                <a:solidFill>
                  <a:schemeClr val="tx2"/>
                </a:solidFill>
                <a:latin typeface="B Nazanin" panose="00000400000000000000" pitchFamily="2" charset="-78"/>
              </a:rPr>
              <a:t>0</a:t>
            </a:r>
            <a:r>
              <a:rPr lang="en-US" altLang="en-US" smtClean="0">
                <a:solidFill>
                  <a:schemeClr val="tx2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baseline="30000" smtClean="0">
                <a:solidFill>
                  <a:schemeClr val="tx2"/>
                </a:solidFill>
                <a:latin typeface="B Nazanin" panose="00000400000000000000" pitchFamily="2" charset="-78"/>
              </a:rPr>
              <a:t>2</a:t>
            </a:r>
            <a:r>
              <a:rPr lang="fa-IR" altLang="en-US" smtClean="0"/>
              <a:t> انرژي در واحد حجم ذخيره دارد .</a:t>
            </a:r>
            <a:endParaRPr lang="en-US" altLang="en-US" smtClean="0"/>
          </a:p>
        </p:txBody>
      </p:sp>
      <p:graphicFrame>
        <p:nvGraphicFramePr>
          <p:cNvPr id="956431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3503614" y="3910014"/>
          <a:ext cx="13684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660113" imgH="393529" progId="Equation.3">
                  <p:embed/>
                </p:oleObj>
              </mc:Choice>
              <mc:Fallback>
                <p:oleObj name="Equation" r:id="rId3" imgW="6601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4" y="3910014"/>
                        <a:ext cx="13684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6434" name="Object 18"/>
          <p:cNvGraphicFramePr>
            <a:graphicFrameLocks noChangeAspect="1"/>
          </p:cNvGraphicFramePr>
          <p:nvPr/>
        </p:nvGraphicFramePr>
        <p:xfrm>
          <a:off x="5376864" y="2828925"/>
          <a:ext cx="23764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1066337" imgH="393529" progId="Equation.3">
                  <p:embed/>
                </p:oleObj>
              </mc:Choice>
              <mc:Fallback>
                <p:oleObj name="Equation" r:id="rId5" imgW="106633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4" y="2828925"/>
                        <a:ext cx="237648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6435" name="Object 19"/>
          <p:cNvGraphicFramePr>
            <a:graphicFrameLocks noChangeAspect="1"/>
          </p:cNvGraphicFramePr>
          <p:nvPr/>
        </p:nvGraphicFramePr>
        <p:xfrm>
          <a:off x="6527801" y="4125913"/>
          <a:ext cx="115252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482181" imgH="177646" progId="Equation.3">
                  <p:embed/>
                </p:oleObj>
              </mc:Choice>
              <mc:Fallback>
                <p:oleObj name="Equation" r:id="rId7" imgW="482181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1" y="4125913"/>
                        <a:ext cx="1152525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6436" name="Object 20"/>
          <p:cNvGraphicFramePr>
            <a:graphicFrameLocks noChangeAspect="1"/>
          </p:cNvGraphicFramePr>
          <p:nvPr/>
        </p:nvGraphicFramePr>
        <p:xfrm>
          <a:off x="8081963" y="3276600"/>
          <a:ext cx="21526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9" imgW="901309" imgH="393529" progId="Equation.3">
                  <p:embed/>
                </p:oleObj>
              </mc:Choice>
              <mc:Fallback>
                <p:oleObj name="Equation" r:id="rId9" imgW="90130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1963" y="3276600"/>
                        <a:ext cx="21526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6437" name="Rectangle 21"/>
          <p:cNvSpPr>
            <a:spLocks noChangeArrowheads="1"/>
          </p:cNvSpPr>
          <p:nvPr/>
        </p:nvSpPr>
        <p:spPr bwMode="auto">
          <a:xfrm>
            <a:off x="2120901" y="5516563"/>
            <a:ext cx="79930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835025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243013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510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8988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6188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3388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30588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7788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هر چند رابطه براي خازن سطح ثابت مي‌شود ولي فرمول كلي است.</a:t>
            </a:r>
            <a:endParaRPr lang="en-US" altLang="en-US"/>
          </a:p>
        </p:txBody>
      </p:sp>
      <p:sp>
        <p:nvSpPr>
          <p:cNvPr id="956438" name="AutoShape 22"/>
          <p:cNvSpPr>
            <a:spLocks/>
          </p:cNvSpPr>
          <p:nvPr/>
        </p:nvSpPr>
        <p:spPr bwMode="auto">
          <a:xfrm>
            <a:off x="5014913" y="2584451"/>
            <a:ext cx="361950" cy="2016125"/>
          </a:xfrm>
          <a:prstGeom prst="rightBrace">
            <a:avLst>
              <a:gd name="adj1" fmla="val 46418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956439" name="AutoShape 23"/>
          <p:cNvSpPr>
            <a:spLocks/>
          </p:cNvSpPr>
          <p:nvPr/>
        </p:nvSpPr>
        <p:spPr bwMode="auto">
          <a:xfrm>
            <a:off x="7680326" y="2828925"/>
            <a:ext cx="288925" cy="1873250"/>
          </a:xfrm>
          <a:prstGeom prst="rightBrace">
            <a:avLst>
              <a:gd name="adj1" fmla="val 54029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956441" name="Object 25"/>
          <p:cNvGraphicFramePr>
            <a:graphicFrameLocks noChangeAspect="1"/>
          </p:cNvGraphicFramePr>
          <p:nvPr>
            <p:ph sz="quarter" idx="2"/>
          </p:nvPr>
        </p:nvGraphicFramePr>
        <p:xfrm>
          <a:off x="3505201" y="2282826"/>
          <a:ext cx="1439863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1" imgW="558800" imgH="520700" progId="Equation.3">
                  <p:embed/>
                </p:oleObj>
              </mc:Choice>
              <mc:Fallback>
                <p:oleObj name="Equation" r:id="rId11" imgW="5588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1" y="2282826"/>
                        <a:ext cx="1439863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56447" name="Group 31"/>
          <p:cNvGrpSpPr>
            <a:grpSpLocks/>
          </p:cNvGrpSpPr>
          <p:nvPr/>
        </p:nvGrpSpPr>
        <p:grpSpPr bwMode="auto">
          <a:xfrm>
            <a:off x="1992314" y="2620963"/>
            <a:ext cx="1598613" cy="800099"/>
            <a:chOff x="268" y="1076"/>
            <a:chExt cx="1007" cy="504"/>
          </a:xfrm>
        </p:grpSpPr>
        <p:sp>
          <p:nvSpPr>
            <p:cNvPr id="240652" name="Rectangle 26"/>
            <p:cNvSpPr>
              <a:spLocks noChangeArrowheads="1"/>
            </p:cNvSpPr>
            <p:nvPr/>
          </p:nvSpPr>
          <p:spPr bwMode="auto">
            <a:xfrm>
              <a:off x="757" y="1076"/>
              <a:ext cx="5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انرژي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40653" name="Rectangle 27"/>
            <p:cNvSpPr>
              <a:spLocks noChangeArrowheads="1"/>
            </p:cNvSpPr>
            <p:nvPr/>
          </p:nvSpPr>
          <p:spPr bwMode="auto">
            <a:xfrm>
              <a:off x="766" y="1289"/>
              <a:ext cx="38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400">
                  <a:solidFill>
                    <a:srgbClr val="000000"/>
                  </a:solidFill>
                </a:rPr>
                <a:t>حجم</a:t>
              </a:r>
              <a:endParaRPr lang="en-US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240654" name="Line 28"/>
            <p:cNvSpPr>
              <a:spLocks noChangeShapeType="1"/>
            </p:cNvSpPr>
            <p:nvPr/>
          </p:nvSpPr>
          <p:spPr bwMode="auto">
            <a:xfrm>
              <a:off x="715" y="1346"/>
              <a:ext cx="487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55" name="Rectangle 29"/>
            <p:cNvSpPr>
              <a:spLocks noChangeArrowheads="1"/>
            </p:cNvSpPr>
            <p:nvPr/>
          </p:nvSpPr>
          <p:spPr bwMode="auto">
            <a:xfrm>
              <a:off x="268" y="1207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u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8042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56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56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5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56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5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5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6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5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6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6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56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5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5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56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56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56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5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64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64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956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956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956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6419" grpId="0" build="p"/>
      <p:bldP spid="9564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12223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1 </a:t>
            </a:r>
            <a:endParaRPr lang="en-US" altLang="en-US" smtClean="0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2708275"/>
            <a:ext cx="8062912" cy="151288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يك خازن سطح به ابعاد </a:t>
            </a:r>
            <a:r>
              <a:rPr lang="en-US" altLang="en-US" smtClean="0"/>
              <a:t>A</a:t>
            </a:r>
            <a:r>
              <a:rPr lang="fa-IR" altLang="en-US" smtClean="0"/>
              <a:t> و </a:t>
            </a:r>
            <a:r>
              <a:rPr lang="en-US" altLang="en-US" smtClean="0"/>
              <a:t>d</a:t>
            </a:r>
            <a:r>
              <a:rPr lang="fa-IR" altLang="en-US" smtClean="0"/>
              <a:t> توسط يك باتري با ولتاژ </a:t>
            </a:r>
            <a:r>
              <a:rPr lang="en-US" altLang="en-US" smtClean="0"/>
              <a:t>V</a:t>
            </a:r>
            <a:r>
              <a:rPr lang="en-US" altLang="en-US" baseline="-25000" smtClean="0">
                <a:latin typeface="B Nazanin" panose="00000400000000000000" pitchFamily="2" charset="-78"/>
              </a:rPr>
              <a:t>0</a:t>
            </a:r>
            <a:r>
              <a:rPr lang="fa-IR" altLang="en-US" smtClean="0"/>
              <a:t> شارژ شده و سپس از باتري جدا شده است ، حال اگر عايقي به ضخامت </a:t>
            </a:r>
            <a:r>
              <a:rPr lang="en-US" altLang="en-US" smtClean="0"/>
              <a:t>d</a:t>
            </a:r>
            <a:r>
              <a:rPr lang="fa-IR" altLang="en-US" smtClean="0"/>
              <a:t> وارد خازن كنيم ، انرژي ذخيره شده چه تغييري مي‌كند ؟ </a:t>
            </a:r>
            <a:endParaRPr lang="en-US" altLang="en-US" smtClean="0"/>
          </a:p>
        </p:txBody>
      </p:sp>
      <p:graphicFrame>
        <p:nvGraphicFramePr>
          <p:cNvPr id="241668" name="Object 9"/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391303" imgH="739129" progId="Equation.3">
                  <p:embed/>
                </p:oleObj>
              </mc:Choice>
              <mc:Fallback>
                <p:oleObj name="Equation" r:id="rId3" imgW="391303" imgH="7391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69" name="Object 11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0104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7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7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7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7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2" grpId="0"/>
      <p:bldP spid="95744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35188" y="7651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1 </a:t>
            </a:r>
            <a:endParaRPr lang="en-US" altLang="en-US" smtClean="0"/>
          </a:p>
        </p:txBody>
      </p:sp>
      <p:graphicFrame>
        <p:nvGraphicFramePr>
          <p:cNvPr id="95846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5218114" y="4365625"/>
          <a:ext cx="34575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1294838" imgH="444307" progId="Equation.3">
                  <p:embed/>
                </p:oleObj>
              </mc:Choice>
              <mc:Fallback>
                <p:oleObj name="Equation" r:id="rId3" imgW="129483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4" y="4365625"/>
                        <a:ext cx="345757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8473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36788" y="1612900"/>
          <a:ext cx="21590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774364" imgH="393529" progId="Equation.3">
                  <p:embed/>
                </p:oleObj>
              </mc:Choice>
              <mc:Fallback>
                <p:oleObj name="Equation" r:id="rId5" imgW="774364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1612900"/>
                        <a:ext cx="215900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8474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2222500" y="3063875"/>
          <a:ext cx="2808288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1104900" imgH="431800" progId="Equation.3">
                  <p:embed/>
                </p:oleObj>
              </mc:Choice>
              <mc:Fallback>
                <p:oleObj name="Equation" r:id="rId7" imgW="1104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3063875"/>
                        <a:ext cx="2808288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8476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2236789" y="4481514"/>
          <a:ext cx="287972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9" imgW="1066337" imgH="393529" progId="Equation.3">
                  <p:embed/>
                </p:oleObj>
              </mc:Choice>
              <mc:Fallback>
                <p:oleObj name="Equation" r:id="rId9" imgW="106633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9" y="4481514"/>
                        <a:ext cx="2879725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071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8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8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8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8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58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5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46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2684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2 </a:t>
            </a:r>
            <a:endParaRPr lang="en-US" altLang="en-US" smtClean="0"/>
          </a:p>
        </p:txBody>
      </p:sp>
      <p:grpSp>
        <p:nvGrpSpPr>
          <p:cNvPr id="959509" name="Group 21"/>
          <p:cNvGrpSpPr>
            <a:grpSpLocks/>
          </p:cNvGrpSpPr>
          <p:nvPr/>
        </p:nvGrpSpPr>
        <p:grpSpPr bwMode="auto">
          <a:xfrm>
            <a:off x="1992314" y="2725739"/>
            <a:ext cx="7991475" cy="1423987"/>
            <a:chOff x="567" y="1555"/>
            <a:chExt cx="4961" cy="897"/>
          </a:xfrm>
        </p:grpSpPr>
        <p:graphicFrame>
          <p:nvGraphicFramePr>
            <p:cNvPr id="243716" name="Object 15"/>
            <p:cNvGraphicFramePr>
              <a:graphicFrameLocks noChangeAspect="1"/>
            </p:cNvGraphicFramePr>
            <p:nvPr/>
          </p:nvGraphicFramePr>
          <p:xfrm>
            <a:off x="775" y="1555"/>
            <a:ext cx="817" cy="6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8" name="Equation" r:id="rId3" imgW="580913" imgH="457267" progId="Equation.3">
                    <p:embed/>
                  </p:oleObj>
                </mc:Choice>
                <mc:Fallback>
                  <p:oleObj name="Equation" r:id="rId3" imgW="580913" imgH="45726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" y="1555"/>
                          <a:ext cx="817" cy="6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3717" name="Rectangle 19"/>
            <p:cNvSpPr>
              <a:spLocks noChangeArrowheads="1"/>
            </p:cNvSpPr>
            <p:nvPr/>
          </p:nvSpPr>
          <p:spPr bwMode="auto">
            <a:xfrm>
              <a:off x="567" y="1706"/>
              <a:ext cx="4961" cy="7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fa-IR" altLang="en-US"/>
                <a:t>نشان دهيد صفحات يك خازن مسطح يكديگر را با نيروي            </a:t>
              </a:r>
              <a:r>
                <a:rPr lang="en-US" altLang="en-US"/>
                <a:t> </a:t>
              </a:r>
              <a:r>
                <a:rPr lang="fa-IR" altLang="en-US"/>
                <a:t>جذب مي‌كنند 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2586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9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9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9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5032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2 </a:t>
            </a:r>
            <a:endParaRPr lang="en-US" altLang="en-US" smtClean="0"/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51076" y="1412876"/>
            <a:ext cx="7775575" cy="1152525"/>
          </a:xfrm>
        </p:spPr>
        <p:txBody>
          <a:bodyPr/>
          <a:lstStyle/>
          <a:p>
            <a:pPr marL="0" indent="26988" algn="just">
              <a:buNone/>
            </a:pPr>
            <a:r>
              <a:rPr lang="fa-IR" altLang="en-US" smtClean="0"/>
              <a:t>كار لازم براي اين كه دو صفحۀ خازن به اندازهء </a:t>
            </a:r>
            <a:r>
              <a:rPr lang="en-US" altLang="en-US" smtClean="0"/>
              <a:t>dx</a:t>
            </a:r>
            <a:r>
              <a:rPr lang="fa-IR" altLang="en-US" smtClean="0"/>
              <a:t> از يكديگر فاصله بگيرند: </a:t>
            </a:r>
            <a:endParaRPr lang="en-US" altLang="en-US" smtClean="0"/>
          </a:p>
        </p:txBody>
      </p:sp>
      <p:graphicFrame>
        <p:nvGraphicFramePr>
          <p:cNvPr id="96051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945063" y="2276475"/>
          <a:ext cx="18716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672516" imgH="177646" progId="Equation.3">
                  <p:embed/>
                </p:oleObj>
              </mc:Choice>
              <mc:Fallback>
                <p:oleObj name="Equation" r:id="rId3" imgW="672516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2276475"/>
                        <a:ext cx="18716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741" name="Object 8"/>
          <p:cNvGraphicFramePr>
            <a:graphicFrameLocks noChangeAspect="1"/>
          </p:cNvGraphicFramePr>
          <p:nvPr/>
        </p:nvGraphicFramePr>
        <p:xfrm>
          <a:off x="3484563" y="3435350"/>
          <a:ext cx="2524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3435350"/>
                        <a:ext cx="25241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0521" name="Object 9"/>
          <p:cNvGraphicFramePr>
            <a:graphicFrameLocks noChangeAspect="1"/>
          </p:cNvGraphicFramePr>
          <p:nvPr/>
        </p:nvGraphicFramePr>
        <p:xfrm>
          <a:off x="2352675" y="2997200"/>
          <a:ext cx="17272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7" imgW="609336" imgH="444307" progId="Equation.3">
                  <p:embed/>
                </p:oleObj>
              </mc:Choice>
              <mc:Fallback>
                <p:oleObj name="Equation" r:id="rId7" imgW="60933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675" y="2997200"/>
                        <a:ext cx="172720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0523" name="Object 11"/>
          <p:cNvGraphicFramePr>
            <a:graphicFrameLocks noChangeAspect="1"/>
          </p:cNvGraphicFramePr>
          <p:nvPr/>
        </p:nvGraphicFramePr>
        <p:xfrm>
          <a:off x="4454525" y="3548063"/>
          <a:ext cx="2160588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9" imgW="863225" imgH="482391" progId="Equation.3">
                  <p:embed/>
                </p:oleObj>
              </mc:Choice>
              <mc:Fallback>
                <p:oleObj name="Equation" r:id="rId9" imgW="863225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3548063"/>
                        <a:ext cx="2160588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0528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6615113" y="3530600"/>
          <a:ext cx="269875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11" imgW="1066800" imgH="482600" progId="Equation.3">
                  <p:embed/>
                </p:oleObj>
              </mc:Choice>
              <mc:Fallback>
                <p:oleObj name="Equation" r:id="rId11" imgW="1066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3530600"/>
                        <a:ext cx="269875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0530" name="Object 18"/>
          <p:cNvGraphicFramePr>
            <a:graphicFrameLocks noChangeAspect="1"/>
          </p:cNvGraphicFramePr>
          <p:nvPr/>
        </p:nvGraphicFramePr>
        <p:xfrm>
          <a:off x="4424364" y="5243513"/>
          <a:ext cx="1512887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13" imgW="609336" imgH="482391" progId="Equation.3">
                  <p:embed/>
                </p:oleObj>
              </mc:Choice>
              <mc:Fallback>
                <p:oleObj name="Equation" r:id="rId13" imgW="609336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4" y="5243513"/>
                        <a:ext cx="1512887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0531" name="Rectangle 19"/>
          <p:cNvSpPr>
            <a:spLocks noChangeArrowheads="1"/>
          </p:cNvSpPr>
          <p:nvPr/>
        </p:nvSpPr>
        <p:spPr bwMode="auto">
          <a:xfrm>
            <a:off x="5951538" y="5589589"/>
            <a:ext cx="4248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26988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835025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243013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510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8988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6188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3388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30588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7788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با مقايسه با رابطۀ (1) نتيجه مي‌شود :</a:t>
            </a:r>
            <a:endParaRPr lang="en-US" altLang="en-US"/>
          </a:p>
        </p:txBody>
      </p:sp>
      <p:graphicFrame>
        <p:nvGraphicFramePr>
          <p:cNvPr id="960532" name="Object 20"/>
          <p:cNvGraphicFramePr>
            <a:graphicFrameLocks noChangeAspect="1"/>
          </p:cNvGraphicFramePr>
          <p:nvPr/>
        </p:nvGraphicFramePr>
        <p:xfrm>
          <a:off x="2279650" y="4111626"/>
          <a:ext cx="17287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15" imgW="596641" imgH="393529" progId="Equation.3">
                  <p:embed/>
                </p:oleObj>
              </mc:Choice>
              <mc:Fallback>
                <p:oleObj name="Equation" r:id="rId15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111626"/>
                        <a:ext cx="1728788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0533" name="AutoShape 21"/>
          <p:cNvSpPr>
            <a:spLocks/>
          </p:cNvSpPr>
          <p:nvPr/>
        </p:nvSpPr>
        <p:spPr bwMode="auto">
          <a:xfrm>
            <a:off x="4152900" y="3284539"/>
            <a:ext cx="215900" cy="1728787"/>
          </a:xfrm>
          <a:prstGeom prst="rightBrace">
            <a:avLst>
              <a:gd name="adj1" fmla="val 66728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960534" name="Rectangle 22"/>
          <p:cNvSpPr>
            <a:spLocks noChangeArrowheads="1"/>
          </p:cNvSpPr>
          <p:nvPr/>
        </p:nvSpPr>
        <p:spPr bwMode="auto">
          <a:xfrm>
            <a:off x="7032626" y="2262188"/>
            <a:ext cx="6142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(1)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980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60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6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6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6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32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60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32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60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6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60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6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60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6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6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60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6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05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05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05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05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9605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960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960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60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6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6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0514" grpId="0"/>
      <p:bldP spid="960515" grpId="0" build="p"/>
      <p:bldP spid="960531" grpId="0"/>
      <p:bldP spid="96053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13668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3 </a:t>
            </a:r>
            <a:endParaRPr lang="en-US" altLang="en-US" smtClean="0"/>
          </a:p>
        </p:txBody>
      </p:sp>
      <p:grpSp>
        <p:nvGrpSpPr>
          <p:cNvPr id="961549" name="Group 13"/>
          <p:cNvGrpSpPr>
            <a:grpSpLocks/>
          </p:cNvGrpSpPr>
          <p:nvPr/>
        </p:nvGrpSpPr>
        <p:grpSpPr bwMode="auto">
          <a:xfrm>
            <a:off x="2208214" y="2709864"/>
            <a:ext cx="7773987" cy="935037"/>
            <a:chOff x="431" y="1752"/>
            <a:chExt cx="4897" cy="589"/>
          </a:xfrm>
        </p:grpSpPr>
        <p:sp>
          <p:nvSpPr>
            <p:cNvPr id="245764" name="Rectangle 11"/>
            <p:cNvSpPr>
              <a:spLocks noChangeArrowheads="1"/>
            </p:cNvSpPr>
            <p:nvPr/>
          </p:nvSpPr>
          <p:spPr bwMode="auto">
            <a:xfrm>
              <a:off x="431" y="1752"/>
              <a:ext cx="4897" cy="5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just" eaLnBrk="1" hangingPunct="1">
                <a:buFontTx/>
                <a:buNone/>
              </a:pPr>
              <a:r>
                <a:rPr lang="fa-IR" altLang="en-US"/>
                <a:t>در يك خازن استوانه‌اي به شعاعهاي </a:t>
              </a:r>
              <a:r>
                <a:rPr lang="en-US" altLang="en-US"/>
                <a:t>a</a:t>
              </a:r>
              <a:r>
                <a:rPr lang="fa-IR" altLang="en-US"/>
                <a:t> و </a:t>
              </a:r>
              <a:r>
                <a:rPr lang="en-US" altLang="en-US"/>
                <a:t>b</a:t>
              </a:r>
              <a:r>
                <a:rPr lang="fa-IR" altLang="en-US"/>
                <a:t> نشان دهيد كه نصف انرژي ذخيره شده در داخل استوانه‌اي به شعاع                قرار دارد . </a:t>
              </a:r>
              <a:endParaRPr lang="en-US" altLang="en-US"/>
            </a:p>
          </p:txBody>
        </p:sp>
        <p:graphicFrame>
          <p:nvGraphicFramePr>
            <p:cNvPr id="245765" name="Object 8"/>
            <p:cNvGraphicFramePr>
              <a:graphicFrameLocks noChangeAspect="1"/>
            </p:cNvGraphicFramePr>
            <p:nvPr/>
          </p:nvGraphicFramePr>
          <p:xfrm>
            <a:off x="1773" y="1997"/>
            <a:ext cx="862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6" name="Equation" r:id="rId3" imgW="504789" imgH="200021" progId="Equation.3">
                    <p:embed/>
                  </p:oleObj>
                </mc:Choice>
                <mc:Fallback>
                  <p:oleObj name="Equation" r:id="rId3" imgW="504789" imgH="20002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3" y="1997"/>
                          <a:ext cx="862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67280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61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61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6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3810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3 </a:t>
            </a:r>
            <a:endParaRPr lang="en-US" altLang="en-US" smtClean="0"/>
          </a:p>
        </p:txBody>
      </p:sp>
      <p:sp>
        <p:nvSpPr>
          <p:cNvPr id="96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0901" y="1125538"/>
            <a:ext cx="1800225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: چگالي انرژي </a:t>
            </a:r>
            <a:endParaRPr lang="en-US" altLang="en-US" smtClean="0"/>
          </a:p>
        </p:txBody>
      </p:sp>
      <p:graphicFrame>
        <p:nvGraphicFramePr>
          <p:cNvPr id="9625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935414" y="838201"/>
          <a:ext cx="4535487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3" imgW="1714500" imgH="787400" progId="Equation.3">
                  <p:embed/>
                </p:oleObj>
              </mc:Choice>
              <mc:Fallback>
                <p:oleObj name="Equation" r:id="rId3" imgW="17145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4" y="838201"/>
                        <a:ext cx="4535487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6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279651" y="2655889"/>
          <a:ext cx="22320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990170" imgH="215806" progId="Equation.3">
                  <p:embed/>
                </p:oleObj>
              </mc:Choice>
              <mc:Fallback>
                <p:oleObj name="Equation" r:id="rId5" imgW="99017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2655889"/>
                        <a:ext cx="22320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90" name="Object 8"/>
          <p:cNvGraphicFramePr>
            <a:graphicFrameLocks noChangeAspect="1"/>
          </p:cNvGraphicFramePr>
          <p:nvPr/>
        </p:nvGraphicFramePr>
        <p:xfrm>
          <a:off x="6727825" y="34813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7825" y="34813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71" name="Object 11"/>
          <p:cNvGraphicFramePr>
            <a:graphicFrameLocks noChangeAspect="1"/>
          </p:cNvGraphicFramePr>
          <p:nvPr/>
        </p:nvGraphicFramePr>
        <p:xfrm>
          <a:off x="2263776" y="3622676"/>
          <a:ext cx="25939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9" imgW="901309" imgH="177723" progId="Equation.3">
                  <p:embed/>
                </p:oleObj>
              </mc:Choice>
              <mc:Fallback>
                <p:oleObj name="Equation" r:id="rId9" imgW="901309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6" y="3622676"/>
                        <a:ext cx="25939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72" name="Object 12"/>
          <p:cNvGraphicFramePr>
            <a:graphicFrameLocks noChangeAspect="1"/>
          </p:cNvGraphicFramePr>
          <p:nvPr/>
        </p:nvGraphicFramePr>
        <p:xfrm>
          <a:off x="2305050" y="4233863"/>
          <a:ext cx="3532188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11" imgW="1536700" imgH="558800" progId="Equation.3">
                  <p:embed/>
                </p:oleObj>
              </mc:Choice>
              <mc:Fallback>
                <p:oleObj name="Equation" r:id="rId11" imgW="15367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5050" y="4233863"/>
                        <a:ext cx="3532188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2597" name="Group 37"/>
          <p:cNvGrpSpPr>
            <a:grpSpLocks/>
          </p:cNvGrpSpPr>
          <p:nvPr/>
        </p:nvGrpSpPr>
        <p:grpSpPr bwMode="auto">
          <a:xfrm>
            <a:off x="7175501" y="3178175"/>
            <a:ext cx="2530475" cy="1835150"/>
            <a:chOff x="657" y="2429"/>
            <a:chExt cx="1594" cy="1156"/>
          </a:xfrm>
        </p:grpSpPr>
        <p:grpSp>
          <p:nvGrpSpPr>
            <p:cNvPr id="246799" name="Group 31"/>
            <p:cNvGrpSpPr>
              <a:grpSpLocks/>
            </p:cNvGrpSpPr>
            <p:nvPr/>
          </p:nvGrpSpPr>
          <p:grpSpPr bwMode="auto">
            <a:xfrm>
              <a:off x="657" y="2432"/>
              <a:ext cx="1406" cy="1153"/>
              <a:chOff x="748" y="3022"/>
              <a:chExt cx="1406" cy="1153"/>
            </a:xfrm>
          </p:grpSpPr>
          <p:sp>
            <p:nvSpPr>
              <p:cNvPr id="246805" name="Oval 16"/>
              <p:cNvSpPr>
                <a:spLocks noChangeArrowheads="1"/>
              </p:cNvSpPr>
              <p:nvPr/>
            </p:nvSpPr>
            <p:spPr bwMode="auto">
              <a:xfrm>
                <a:off x="748" y="3022"/>
                <a:ext cx="1406" cy="680"/>
              </a:xfrm>
              <a:prstGeom prst="ellipse">
                <a:avLst/>
              </a:prstGeom>
              <a:noFill/>
              <a:ln w="28575" cap="sq">
                <a:solidFill>
                  <a:srgbClr val="4F8A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46806" name="Oval 17" descr="20%"/>
              <p:cNvSpPr>
                <a:spLocks noChangeArrowheads="1"/>
              </p:cNvSpPr>
              <p:nvPr/>
            </p:nvSpPr>
            <p:spPr bwMode="auto">
              <a:xfrm>
                <a:off x="879" y="3137"/>
                <a:ext cx="1134" cy="453"/>
              </a:xfrm>
              <a:prstGeom prst="ellipse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28575" cap="sq">
                <a:solidFill>
                  <a:srgbClr val="4F8A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46807" name="Oval 18"/>
              <p:cNvSpPr>
                <a:spLocks noChangeArrowheads="1"/>
              </p:cNvSpPr>
              <p:nvPr/>
            </p:nvSpPr>
            <p:spPr bwMode="auto">
              <a:xfrm>
                <a:off x="940" y="3193"/>
                <a:ext cx="1020" cy="340"/>
              </a:xfrm>
              <a:prstGeom prst="ellipse">
                <a:avLst/>
              </a:prstGeom>
              <a:solidFill>
                <a:schemeClr val="bg1"/>
              </a:solidFill>
              <a:ln w="28575" cap="sq">
                <a:solidFill>
                  <a:srgbClr val="4F8A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46808" name="Oval 19"/>
              <p:cNvSpPr>
                <a:spLocks noChangeArrowheads="1"/>
              </p:cNvSpPr>
              <p:nvPr/>
            </p:nvSpPr>
            <p:spPr bwMode="auto">
              <a:xfrm>
                <a:off x="1202" y="3281"/>
                <a:ext cx="454" cy="181"/>
              </a:xfrm>
              <a:prstGeom prst="ellipse">
                <a:avLst/>
              </a:prstGeom>
              <a:noFill/>
              <a:ln w="28575" cap="sq">
                <a:solidFill>
                  <a:srgbClr val="4F8A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46809" name="Line 20"/>
              <p:cNvSpPr>
                <a:spLocks noChangeShapeType="1"/>
              </p:cNvSpPr>
              <p:nvPr/>
            </p:nvSpPr>
            <p:spPr bwMode="auto">
              <a:xfrm>
                <a:off x="748" y="3357"/>
                <a:ext cx="0" cy="816"/>
              </a:xfrm>
              <a:prstGeom prst="line">
                <a:avLst/>
              </a:prstGeom>
              <a:noFill/>
              <a:ln w="28575" cap="sq">
                <a:solidFill>
                  <a:srgbClr val="4F8A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0" name="Line 21"/>
              <p:cNvSpPr>
                <a:spLocks noChangeShapeType="1"/>
              </p:cNvSpPr>
              <p:nvPr/>
            </p:nvSpPr>
            <p:spPr bwMode="auto">
              <a:xfrm>
                <a:off x="2154" y="3339"/>
                <a:ext cx="0" cy="816"/>
              </a:xfrm>
              <a:prstGeom prst="line">
                <a:avLst/>
              </a:prstGeom>
              <a:noFill/>
              <a:ln w="28575" cap="sq">
                <a:solidFill>
                  <a:srgbClr val="4F8A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1" name="Line 22"/>
              <p:cNvSpPr>
                <a:spLocks noChangeShapeType="1"/>
              </p:cNvSpPr>
              <p:nvPr/>
            </p:nvSpPr>
            <p:spPr bwMode="auto">
              <a:xfrm>
                <a:off x="884" y="3339"/>
                <a:ext cx="0" cy="816"/>
              </a:xfrm>
              <a:prstGeom prst="line">
                <a:avLst/>
              </a:prstGeom>
              <a:noFill/>
              <a:ln w="28575" cap="rnd">
                <a:solidFill>
                  <a:srgbClr val="4F8AFF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2" name="Line 23"/>
              <p:cNvSpPr>
                <a:spLocks noChangeShapeType="1"/>
              </p:cNvSpPr>
              <p:nvPr/>
            </p:nvSpPr>
            <p:spPr bwMode="auto">
              <a:xfrm>
                <a:off x="2014" y="3347"/>
                <a:ext cx="0" cy="816"/>
              </a:xfrm>
              <a:prstGeom prst="line">
                <a:avLst/>
              </a:prstGeom>
              <a:noFill/>
              <a:ln w="28575" cap="rnd">
                <a:solidFill>
                  <a:srgbClr val="4F8AFF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3" name="Line 24"/>
              <p:cNvSpPr>
                <a:spLocks noChangeShapeType="1"/>
              </p:cNvSpPr>
              <p:nvPr/>
            </p:nvSpPr>
            <p:spPr bwMode="auto">
              <a:xfrm>
                <a:off x="942" y="3359"/>
                <a:ext cx="0" cy="816"/>
              </a:xfrm>
              <a:prstGeom prst="line">
                <a:avLst/>
              </a:prstGeom>
              <a:noFill/>
              <a:ln w="28575">
                <a:solidFill>
                  <a:srgbClr val="4F8AFF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4" name="Line 25"/>
              <p:cNvSpPr>
                <a:spLocks noChangeShapeType="1"/>
              </p:cNvSpPr>
              <p:nvPr/>
            </p:nvSpPr>
            <p:spPr bwMode="auto">
              <a:xfrm>
                <a:off x="1957" y="3351"/>
                <a:ext cx="0" cy="816"/>
              </a:xfrm>
              <a:prstGeom prst="line">
                <a:avLst/>
              </a:prstGeom>
              <a:noFill/>
              <a:ln w="28575">
                <a:solidFill>
                  <a:srgbClr val="4F8AFF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5" name="Line 26"/>
              <p:cNvSpPr>
                <a:spLocks noChangeShapeType="1"/>
              </p:cNvSpPr>
              <p:nvPr/>
            </p:nvSpPr>
            <p:spPr bwMode="auto">
              <a:xfrm>
                <a:off x="1425" y="3369"/>
                <a:ext cx="226" cy="0"/>
              </a:xfrm>
              <a:prstGeom prst="line">
                <a:avLst/>
              </a:prstGeom>
              <a:noFill/>
              <a:ln w="28575" cap="sq">
                <a:solidFill>
                  <a:srgbClr val="4F8A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6" name="Line 27"/>
              <p:cNvSpPr>
                <a:spLocks noChangeShapeType="1"/>
              </p:cNvSpPr>
              <p:nvPr/>
            </p:nvSpPr>
            <p:spPr bwMode="auto">
              <a:xfrm flipV="1">
                <a:off x="1425" y="3142"/>
                <a:ext cx="136" cy="227"/>
              </a:xfrm>
              <a:prstGeom prst="line">
                <a:avLst/>
              </a:prstGeom>
              <a:noFill/>
              <a:ln w="28575" cap="sq">
                <a:solidFill>
                  <a:srgbClr val="4F8A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7" name="Line 28"/>
              <p:cNvSpPr>
                <a:spLocks noChangeShapeType="1"/>
              </p:cNvSpPr>
              <p:nvPr/>
            </p:nvSpPr>
            <p:spPr bwMode="auto">
              <a:xfrm>
                <a:off x="1429" y="3377"/>
                <a:ext cx="295" cy="283"/>
              </a:xfrm>
              <a:prstGeom prst="line">
                <a:avLst/>
              </a:prstGeom>
              <a:noFill/>
              <a:ln w="28575" cap="sq">
                <a:solidFill>
                  <a:srgbClr val="4F8A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8" name="Line 29"/>
              <p:cNvSpPr>
                <a:spLocks noChangeShapeType="1"/>
              </p:cNvSpPr>
              <p:nvPr/>
            </p:nvSpPr>
            <p:spPr bwMode="auto">
              <a:xfrm>
                <a:off x="930" y="3158"/>
                <a:ext cx="68" cy="68"/>
              </a:xfrm>
              <a:prstGeom prst="line">
                <a:avLst/>
              </a:prstGeom>
              <a:noFill/>
              <a:ln w="19050" cap="sq">
                <a:solidFill>
                  <a:srgbClr val="4F8AFF"/>
                </a:solidFill>
                <a:round/>
                <a:headEnd type="none" w="lg" len="lg"/>
                <a:tailEnd type="stealth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819" name="Line 30"/>
              <p:cNvSpPr>
                <a:spLocks noChangeShapeType="1"/>
              </p:cNvSpPr>
              <p:nvPr/>
            </p:nvSpPr>
            <p:spPr bwMode="auto">
              <a:xfrm>
                <a:off x="1026" y="3269"/>
                <a:ext cx="68" cy="68"/>
              </a:xfrm>
              <a:prstGeom prst="line">
                <a:avLst/>
              </a:prstGeom>
              <a:noFill/>
              <a:ln w="19050" cap="sq">
                <a:solidFill>
                  <a:srgbClr val="4F8AFF"/>
                </a:solidFill>
                <a:round/>
                <a:headEnd type="stealth" w="sm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800" name="Rectangle 32"/>
            <p:cNvSpPr>
              <a:spLocks noChangeArrowheads="1"/>
            </p:cNvSpPr>
            <p:nvPr/>
          </p:nvSpPr>
          <p:spPr bwMode="auto">
            <a:xfrm>
              <a:off x="1322" y="2595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46801" name="Rectangle 33"/>
            <p:cNvSpPr>
              <a:spLocks noChangeArrowheads="1"/>
            </p:cNvSpPr>
            <p:nvPr/>
          </p:nvSpPr>
          <p:spPr bwMode="auto">
            <a:xfrm>
              <a:off x="1396" y="2540"/>
              <a:ext cx="15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solidFill>
                    <a:srgbClr val="0C0C7E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246802" name="Rectangle 34"/>
            <p:cNvSpPr>
              <a:spLocks noChangeArrowheads="1"/>
            </p:cNvSpPr>
            <p:nvPr/>
          </p:nvSpPr>
          <p:spPr bwMode="auto">
            <a:xfrm>
              <a:off x="809" y="2429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495F56"/>
                  </a:solidFill>
                  <a:cs typeface="Times New Roman" panose="02020603050405020304" pitchFamily="18" charset="0"/>
                </a:rPr>
                <a:t>dr</a:t>
              </a:r>
            </a:p>
          </p:txBody>
        </p:sp>
        <p:sp>
          <p:nvSpPr>
            <p:cNvPr id="246803" name="Rectangle 35"/>
            <p:cNvSpPr>
              <a:spLocks noChangeArrowheads="1"/>
            </p:cNvSpPr>
            <p:nvPr/>
          </p:nvSpPr>
          <p:spPr bwMode="auto">
            <a:xfrm>
              <a:off x="1453" y="290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7A77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46804" name="Rectangle 36"/>
            <p:cNvSpPr>
              <a:spLocks noChangeArrowheads="1"/>
            </p:cNvSpPr>
            <p:nvPr/>
          </p:nvSpPr>
          <p:spPr bwMode="auto">
            <a:xfrm>
              <a:off x="2018" y="311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cs typeface="Times New Roman" panose="02020603050405020304" pitchFamily="18" charset="0"/>
                </a:rPr>
                <a:t>L</a:t>
              </a:r>
            </a:p>
          </p:txBody>
        </p:sp>
      </p:grpSp>
      <p:grpSp>
        <p:nvGrpSpPr>
          <p:cNvPr id="962602" name="Group 42"/>
          <p:cNvGrpSpPr>
            <a:grpSpLocks/>
          </p:cNvGrpSpPr>
          <p:nvPr/>
        </p:nvGrpSpPr>
        <p:grpSpPr bwMode="auto">
          <a:xfrm>
            <a:off x="2867025" y="5705476"/>
            <a:ext cx="7346950" cy="676275"/>
            <a:chOff x="657" y="3231"/>
            <a:chExt cx="4628" cy="426"/>
          </a:xfrm>
        </p:grpSpPr>
        <p:sp>
          <p:nvSpPr>
            <p:cNvPr id="246796" name="Rectangle 38"/>
            <p:cNvSpPr>
              <a:spLocks noChangeArrowheads="1"/>
            </p:cNvSpPr>
            <p:nvPr/>
          </p:nvSpPr>
          <p:spPr bwMode="auto">
            <a:xfrm>
              <a:off x="657" y="3249"/>
              <a:ext cx="4628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just" eaLnBrk="1" hangingPunct="1">
                <a:buFontTx/>
                <a:buNone/>
              </a:pPr>
              <a:r>
                <a:rPr lang="fa-IR" altLang="en-US"/>
                <a:t>اگر حدود انتگرال را از </a:t>
              </a:r>
              <a:r>
                <a:rPr lang="en-US" altLang="en-US">
                  <a:solidFill>
                    <a:schemeClr val="tx2"/>
                  </a:solidFill>
                </a:rPr>
                <a:t>a</a:t>
              </a:r>
              <a:r>
                <a:rPr lang="fa-IR" altLang="en-US"/>
                <a:t> تا         بگيريم انرژي              مي‌شود .</a:t>
              </a:r>
              <a:r>
                <a:rPr lang="en-US" altLang="en-US"/>
                <a:t> </a:t>
              </a:r>
            </a:p>
          </p:txBody>
        </p:sp>
        <p:graphicFrame>
          <p:nvGraphicFramePr>
            <p:cNvPr id="246797" name="Object 13"/>
            <p:cNvGraphicFramePr>
              <a:graphicFrameLocks noChangeAspect="1"/>
            </p:cNvGraphicFramePr>
            <p:nvPr/>
          </p:nvGraphicFramePr>
          <p:xfrm>
            <a:off x="1401" y="3249"/>
            <a:ext cx="725" cy="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5" name="Equation" r:id="rId14" imgW="533403" imgH="276142" progId="Equation.3">
                    <p:embed/>
                  </p:oleObj>
                </mc:Choice>
                <mc:Fallback>
                  <p:oleObj name="Equation" r:id="rId14" imgW="533403" imgH="27614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1" y="3249"/>
                          <a:ext cx="725" cy="3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798" name="Object 14"/>
            <p:cNvGraphicFramePr>
              <a:graphicFrameLocks noChangeAspect="1"/>
            </p:cNvGraphicFramePr>
            <p:nvPr/>
          </p:nvGraphicFramePr>
          <p:xfrm>
            <a:off x="2970" y="3231"/>
            <a:ext cx="453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6" name="Equation" r:id="rId16" imgW="295315" imgH="200021" progId="Equation.3">
                    <p:embed/>
                  </p:oleObj>
                </mc:Choice>
                <mc:Fallback>
                  <p:oleObj name="Equation" r:id="rId16" imgW="295315" imgH="20002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0" y="3231"/>
                          <a:ext cx="453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62599" name="Rectangle 39"/>
          <p:cNvSpPr>
            <a:spLocks noChangeArrowheads="1"/>
          </p:cNvSpPr>
          <p:nvPr/>
        </p:nvSpPr>
        <p:spPr bwMode="auto">
          <a:xfrm>
            <a:off x="3216275" y="1990726"/>
            <a:ext cx="705643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 sz="2400"/>
              <a:t> </a:t>
            </a:r>
            <a:r>
              <a:rPr lang="fa-IR" altLang="en-US"/>
              <a:t>انرژي ذخيره شده در يك فضاي استوانه‌اي باريك در فاصلۀ </a:t>
            </a:r>
            <a:r>
              <a:rPr lang="en-US" altLang="en-US"/>
              <a:t> </a:t>
            </a:r>
            <a:r>
              <a:rPr lang="en-US" altLang="en-US">
                <a:solidFill>
                  <a:schemeClr val="tx2"/>
                </a:solidFill>
                <a:cs typeface="Times New Roman" panose="02020603050405020304" pitchFamily="18" charset="0"/>
              </a:rPr>
              <a:t>r</a:t>
            </a:r>
            <a:r>
              <a:rPr lang="fa-IR" altLang="en-US"/>
              <a:t>: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0787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62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62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6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6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6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6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6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62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62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62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96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62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6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62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6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62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6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6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62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62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62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62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2" grpId="0"/>
      <p:bldP spid="962563" grpId="0" build="p"/>
      <p:bldP spid="96259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5 </a:t>
            </a:r>
            <a:endParaRPr lang="en-US" altLang="en-US" smtClean="0"/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4" y="2205038"/>
            <a:ext cx="7920037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ظرفيت خازن معادل در شكل زير چقدر است؟</a:t>
            </a:r>
            <a:endParaRPr lang="en-US" altLang="en-US" smtClean="0"/>
          </a:p>
        </p:txBody>
      </p:sp>
      <p:grpSp>
        <p:nvGrpSpPr>
          <p:cNvPr id="965669" name="Group 37"/>
          <p:cNvGrpSpPr>
            <a:grpSpLocks/>
          </p:cNvGrpSpPr>
          <p:nvPr/>
        </p:nvGrpSpPr>
        <p:grpSpPr bwMode="auto">
          <a:xfrm>
            <a:off x="5076825" y="3357564"/>
            <a:ext cx="2330450" cy="1741487"/>
            <a:chOff x="543" y="2902"/>
            <a:chExt cx="1468" cy="1097"/>
          </a:xfrm>
        </p:grpSpPr>
        <p:sp>
          <p:nvSpPr>
            <p:cNvPr id="247813" name="Rectangle 20" descr="Light downward diagonal"/>
            <p:cNvSpPr>
              <a:spLocks noChangeArrowheads="1"/>
            </p:cNvSpPr>
            <p:nvPr/>
          </p:nvSpPr>
          <p:spPr bwMode="auto">
            <a:xfrm>
              <a:off x="567" y="3339"/>
              <a:ext cx="544" cy="227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47814" name="Rectangle 25" descr="Light downward diagonal"/>
            <p:cNvSpPr>
              <a:spLocks noChangeArrowheads="1"/>
            </p:cNvSpPr>
            <p:nvPr/>
          </p:nvSpPr>
          <p:spPr bwMode="auto">
            <a:xfrm>
              <a:off x="1157" y="3339"/>
              <a:ext cx="544" cy="227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47815" name="Line 28"/>
            <p:cNvSpPr>
              <a:spLocks noChangeShapeType="1"/>
            </p:cNvSpPr>
            <p:nvPr/>
          </p:nvSpPr>
          <p:spPr bwMode="auto">
            <a:xfrm>
              <a:off x="543" y="3286"/>
              <a:ext cx="1179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6" name="Line 29"/>
            <p:cNvSpPr>
              <a:spLocks noChangeShapeType="1"/>
            </p:cNvSpPr>
            <p:nvPr/>
          </p:nvSpPr>
          <p:spPr bwMode="auto">
            <a:xfrm>
              <a:off x="543" y="3620"/>
              <a:ext cx="1179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7" name="Line 30"/>
            <p:cNvSpPr>
              <a:spLocks noChangeShapeType="1"/>
            </p:cNvSpPr>
            <p:nvPr/>
          </p:nvSpPr>
          <p:spPr bwMode="auto">
            <a:xfrm flipV="1">
              <a:off x="1135" y="2902"/>
              <a:ext cx="0" cy="3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8" name="Line 31"/>
            <p:cNvSpPr>
              <a:spLocks noChangeShapeType="1"/>
            </p:cNvSpPr>
            <p:nvPr/>
          </p:nvSpPr>
          <p:spPr bwMode="auto">
            <a:xfrm flipV="1">
              <a:off x="1140" y="3636"/>
              <a:ext cx="0" cy="3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9" name="Rectangle 32"/>
            <p:cNvSpPr>
              <a:spLocks noChangeArrowheads="1"/>
            </p:cNvSpPr>
            <p:nvPr/>
          </p:nvSpPr>
          <p:spPr bwMode="auto">
            <a:xfrm>
              <a:off x="1314" y="3310"/>
              <a:ext cx="2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k</a:t>
              </a:r>
              <a:r>
                <a:rPr lang="fa-IR" altLang="en-US" sz="2400" baseline="-25000">
                  <a:solidFill>
                    <a:srgbClr val="000000"/>
                  </a:solidFill>
                </a:rPr>
                <a:t>2</a:t>
              </a:r>
              <a:endParaRPr lang="en-US" altLang="en-US" sz="2400" baseline="-25000">
                <a:solidFill>
                  <a:srgbClr val="000000"/>
                </a:solidFill>
              </a:endParaRPr>
            </a:p>
          </p:txBody>
        </p:sp>
        <p:sp>
          <p:nvSpPr>
            <p:cNvPr id="247820" name="Rectangle 33"/>
            <p:cNvSpPr>
              <a:spLocks noChangeArrowheads="1"/>
            </p:cNvSpPr>
            <p:nvPr/>
          </p:nvSpPr>
          <p:spPr bwMode="auto">
            <a:xfrm>
              <a:off x="724" y="3307"/>
              <a:ext cx="2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k</a:t>
              </a:r>
              <a:r>
                <a:rPr lang="fa-IR" altLang="en-US" sz="2400" baseline="-25000">
                  <a:solidFill>
                    <a:srgbClr val="000000"/>
                  </a:solidFill>
                </a:rPr>
                <a:t>1</a:t>
              </a:r>
              <a:endParaRPr lang="en-US" altLang="en-US" sz="2400" baseline="-25000">
                <a:solidFill>
                  <a:srgbClr val="000000"/>
                </a:solidFill>
              </a:endParaRPr>
            </a:p>
          </p:txBody>
        </p:sp>
        <p:sp>
          <p:nvSpPr>
            <p:cNvPr id="247821" name="Rectangle 34"/>
            <p:cNvSpPr>
              <a:spLocks noChangeArrowheads="1"/>
            </p:cNvSpPr>
            <p:nvPr/>
          </p:nvSpPr>
          <p:spPr bwMode="auto">
            <a:xfrm>
              <a:off x="1799" y="329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47822" name="Rectangle 35"/>
            <p:cNvSpPr>
              <a:spLocks noChangeArrowheads="1"/>
            </p:cNvSpPr>
            <p:nvPr/>
          </p:nvSpPr>
          <p:spPr bwMode="auto">
            <a:xfrm>
              <a:off x="1135" y="302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47823" name="AutoShape 36"/>
            <p:cNvSpPr>
              <a:spLocks/>
            </p:cNvSpPr>
            <p:nvPr/>
          </p:nvSpPr>
          <p:spPr bwMode="auto">
            <a:xfrm>
              <a:off x="1791" y="3294"/>
              <a:ext cx="46" cy="318"/>
            </a:xfrm>
            <a:prstGeom prst="rightBrace">
              <a:avLst>
                <a:gd name="adj1" fmla="val 57609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</p:grpSp>
    </p:spTree>
    <p:extLst>
      <p:ext uri="{BB962C8B-B14F-4D97-AF65-F5344CB8AC3E}">
        <p14:creationId xmlns:p14="http://schemas.microsoft.com/office/powerpoint/2010/main" val="416448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6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65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6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6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56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4" grpId="0"/>
      <p:bldP spid="96563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3810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5 </a:t>
            </a:r>
            <a:endParaRPr lang="en-US" altLang="en-US" smtClean="0"/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20900" y="3140076"/>
            <a:ext cx="7920038" cy="5762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a-IR" altLang="en-US" smtClean="0"/>
              <a:t>ولتاژ دو سر خازن‌ها يكي ولي سطح هر خازن نصف شده است.  </a:t>
            </a:r>
            <a:endParaRPr lang="en-US" altLang="en-US" smtClean="0"/>
          </a:p>
        </p:txBody>
      </p:sp>
      <p:graphicFrame>
        <p:nvGraphicFramePr>
          <p:cNvPr id="966668" name="Object 12"/>
          <p:cNvGraphicFramePr>
            <a:graphicFrameLocks noChangeAspect="1"/>
          </p:cNvGraphicFramePr>
          <p:nvPr/>
        </p:nvGraphicFramePr>
        <p:xfrm>
          <a:off x="2336801" y="4005263"/>
          <a:ext cx="18002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761669" imgH="393529" progId="Equation.3">
                  <p:embed/>
                </p:oleObj>
              </mc:Choice>
              <mc:Fallback>
                <p:oleObj name="Equation" r:id="rId3" imgW="7616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1" y="4005263"/>
                        <a:ext cx="18002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6669" name="Object 13"/>
          <p:cNvGraphicFramePr>
            <a:graphicFrameLocks noChangeAspect="1"/>
          </p:cNvGraphicFramePr>
          <p:nvPr/>
        </p:nvGraphicFramePr>
        <p:xfrm>
          <a:off x="6800850" y="4594226"/>
          <a:ext cx="338455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1256755" imgH="393529" progId="Equation.3">
                  <p:embed/>
                </p:oleObj>
              </mc:Choice>
              <mc:Fallback>
                <p:oleObj name="Equation" r:id="rId5" imgW="125675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850" y="4594226"/>
                        <a:ext cx="3384550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6670" name="Object 14"/>
          <p:cNvGraphicFramePr>
            <a:graphicFrameLocks noChangeAspect="1"/>
          </p:cNvGraphicFramePr>
          <p:nvPr/>
        </p:nvGraphicFramePr>
        <p:xfrm>
          <a:off x="2063750" y="5243513"/>
          <a:ext cx="2089150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7" imgW="799753" imgH="393529" progId="Equation.3">
                  <p:embed/>
                </p:oleObj>
              </mc:Choice>
              <mc:Fallback>
                <p:oleObj name="Equation" r:id="rId7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5243513"/>
                        <a:ext cx="2089150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6702" name="Group 46"/>
          <p:cNvGrpSpPr>
            <a:grpSpLocks/>
          </p:cNvGrpSpPr>
          <p:nvPr/>
        </p:nvGrpSpPr>
        <p:grpSpPr bwMode="auto">
          <a:xfrm>
            <a:off x="4352925" y="1017589"/>
            <a:ext cx="3441700" cy="1919287"/>
            <a:chOff x="924" y="1904"/>
            <a:chExt cx="2168" cy="1209"/>
          </a:xfrm>
        </p:grpSpPr>
        <p:sp>
          <p:nvSpPr>
            <p:cNvPr id="248842" name="Rectangle 24"/>
            <p:cNvSpPr>
              <a:spLocks noChangeArrowheads="1"/>
            </p:cNvSpPr>
            <p:nvPr/>
          </p:nvSpPr>
          <p:spPr bwMode="auto">
            <a:xfrm>
              <a:off x="924" y="233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48843" name="Rectangle 25"/>
            <p:cNvSpPr>
              <a:spLocks noChangeArrowheads="1"/>
            </p:cNvSpPr>
            <p:nvPr/>
          </p:nvSpPr>
          <p:spPr bwMode="auto">
            <a:xfrm>
              <a:off x="1167" y="2105"/>
              <a:ext cx="3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A/</a:t>
              </a:r>
              <a:r>
                <a:rPr lang="fa-I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48844" name="AutoShape 26"/>
            <p:cNvSpPr>
              <a:spLocks/>
            </p:cNvSpPr>
            <p:nvPr/>
          </p:nvSpPr>
          <p:spPr bwMode="auto">
            <a:xfrm>
              <a:off x="2872" y="2336"/>
              <a:ext cx="46" cy="318"/>
            </a:xfrm>
            <a:prstGeom prst="rightBrace">
              <a:avLst>
                <a:gd name="adj1" fmla="val 57609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48845" name="Rectangle 16" descr="Light downward diagonal"/>
            <p:cNvSpPr>
              <a:spLocks noChangeArrowheads="1"/>
            </p:cNvSpPr>
            <p:nvPr/>
          </p:nvSpPr>
          <p:spPr bwMode="auto">
            <a:xfrm>
              <a:off x="1214" y="2389"/>
              <a:ext cx="544" cy="227"/>
            </a:xfrm>
            <a:prstGeom prst="rect">
              <a:avLst/>
            </a:prstGeom>
            <a:blipFill dpi="0" rotWithShape="0">
              <a:blip r:embed="rId9"/>
              <a:srcRect/>
              <a:tile tx="0" ty="0" sx="100000" sy="100000" flip="none" algn="tl"/>
            </a:blipFill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48846" name="Line 21"/>
            <p:cNvSpPr>
              <a:spLocks noChangeShapeType="1"/>
            </p:cNvSpPr>
            <p:nvPr/>
          </p:nvSpPr>
          <p:spPr bwMode="auto">
            <a:xfrm flipV="1">
              <a:off x="1489" y="2696"/>
              <a:ext cx="0" cy="1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47" name="Rectangle 23"/>
            <p:cNvSpPr>
              <a:spLocks noChangeArrowheads="1"/>
            </p:cNvSpPr>
            <p:nvPr/>
          </p:nvSpPr>
          <p:spPr bwMode="auto">
            <a:xfrm>
              <a:off x="1371" y="2357"/>
              <a:ext cx="2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k</a:t>
              </a:r>
              <a:r>
                <a:rPr lang="fa-IR" altLang="en-US" sz="2400" baseline="-25000">
                  <a:solidFill>
                    <a:srgbClr val="000000"/>
                  </a:solidFill>
                </a:rPr>
                <a:t>1</a:t>
              </a:r>
              <a:endParaRPr lang="en-US" altLang="en-US" sz="2400" baseline="-25000">
                <a:solidFill>
                  <a:srgbClr val="000000"/>
                </a:solidFill>
              </a:endParaRPr>
            </a:p>
          </p:txBody>
        </p:sp>
        <p:sp>
          <p:nvSpPr>
            <p:cNvPr id="248848" name="Line 27"/>
            <p:cNvSpPr>
              <a:spLocks noChangeShapeType="1"/>
            </p:cNvSpPr>
            <p:nvPr/>
          </p:nvSpPr>
          <p:spPr bwMode="auto">
            <a:xfrm>
              <a:off x="1205" y="2339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49" name="Line 32"/>
            <p:cNvSpPr>
              <a:spLocks noChangeShapeType="1"/>
            </p:cNvSpPr>
            <p:nvPr/>
          </p:nvSpPr>
          <p:spPr bwMode="auto">
            <a:xfrm>
              <a:off x="1202" y="2670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0" name="Line 34"/>
            <p:cNvSpPr>
              <a:spLocks noChangeShapeType="1"/>
            </p:cNvSpPr>
            <p:nvPr/>
          </p:nvSpPr>
          <p:spPr bwMode="auto">
            <a:xfrm flipV="1">
              <a:off x="1487" y="2130"/>
              <a:ext cx="0" cy="1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1" name="Rectangle 17" descr="Light downward diagonal"/>
            <p:cNvSpPr>
              <a:spLocks noChangeArrowheads="1"/>
            </p:cNvSpPr>
            <p:nvPr/>
          </p:nvSpPr>
          <p:spPr bwMode="auto">
            <a:xfrm>
              <a:off x="2260" y="2391"/>
              <a:ext cx="544" cy="227"/>
            </a:xfrm>
            <a:prstGeom prst="rect">
              <a:avLst/>
            </a:prstGeom>
            <a:blipFill dpi="0" rotWithShape="0">
              <a:blip r:embed="rId9"/>
              <a:srcRect/>
              <a:tile tx="0" ty="0" sx="100000" sy="100000" flip="none" algn="tl"/>
            </a:blipFill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48852" name="Rectangle 22"/>
            <p:cNvSpPr>
              <a:spLocks noChangeArrowheads="1"/>
            </p:cNvSpPr>
            <p:nvPr/>
          </p:nvSpPr>
          <p:spPr bwMode="auto">
            <a:xfrm>
              <a:off x="2405" y="2351"/>
              <a:ext cx="28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k</a:t>
              </a:r>
              <a:r>
                <a:rPr lang="fa-IR" altLang="en-US" sz="2400" baseline="-25000">
                  <a:solidFill>
                    <a:srgbClr val="000000"/>
                  </a:solidFill>
                </a:rPr>
                <a:t>2</a:t>
              </a:r>
              <a:endParaRPr lang="en-US" altLang="en-US" sz="2400" baseline="-25000">
                <a:solidFill>
                  <a:srgbClr val="000000"/>
                </a:solidFill>
              </a:endParaRPr>
            </a:p>
          </p:txBody>
        </p:sp>
        <p:sp>
          <p:nvSpPr>
            <p:cNvPr id="248853" name="Line 30"/>
            <p:cNvSpPr>
              <a:spLocks noChangeShapeType="1"/>
            </p:cNvSpPr>
            <p:nvPr/>
          </p:nvSpPr>
          <p:spPr bwMode="auto">
            <a:xfrm>
              <a:off x="2245" y="2337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4" name="Line 31"/>
            <p:cNvSpPr>
              <a:spLocks noChangeShapeType="1"/>
            </p:cNvSpPr>
            <p:nvPr/>
          </p:nvSpPr>
          <p:spPr bwMode="auto">
            <a:xfrm>
              <a:off x="2251" y="2671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5" name="Line 33"/>
            <p:cNvSpPr>
              <a:spLocks noChangeShapeType="1"/>
            </p:cNvSpPr>
            <p:nvPr/>
          </p:nvSpPr>
          <p:spPr bwMode="auto">
            <a:xfrm flipV="1">
              <a:off x="2530" y="2697"/>
              <a:ext cx="0" cy="1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6" name="Line 35"/>
            <p:cNvSpPr>
              <a:spLocks noChangeShapeType="1"/>
            </p:cNvSpPr>
            <p:nvPr/>
          </p:nvSpPr>
          <p:spPr bwMode="auto">
            <a:xfrm flipV="1">
              <a:off x="2532" y="2130"/>
              <a:ext cx="0" cy="1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7" name="Line 39"/>
            <p:cNvSpPr>
              <a:spLocks noChangeShapeType="1"/>
            </p:cNvSpPr>
            <p:nvPr/>
          </p:nvSpPr>
          <p:spPr bwMode="auto">
            <a:xfrm>
              <a:off x="1498" y="2878"/>
              <a:ext cx="10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8" name="Line 40"/>
            <p:cNvSpPr>
              <a:spLocks noChangeShapeType="1"/>
            </p:cNvSpPr>
            <p:nvPr/>
          </p:nvSpPr>
          <p:spPr bwMode="auto">
            <a:xfrm>
              <a:off x="1497" y="2131"/>
              <a:ext cx="10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9" name="Line 41"/>
            <p:cNvSpPr>
              <a:spLocks noChangeShapeType="1"/>
            </p:cNvSpPr>
            <p:nvPr/>
          </p:nvSpPr>
          <p:spPr bwMode="auto">
            <a:xfrm>
              <a:off x="2009" y="2886"/>
              <a:ext cx="0" cy="22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60" name="Line 42"/>
            <p:cNvSpPr>
              <a:spLocks noChangeShapeType="1"/>
            </p:cNvSpPr>
            <p:nvPr/>
          </p:nvSpPr>
          <p:spPr bwMode="auto">
            <a:xfrm>
              <a:off x="2012" y="1904"/>
              <a:ext cx="0" cy="22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61" name="Rectangle 43"/>
            <p:cNvSpPr>
              <a:spLocks noChangeArrowheads="1"/>
            </p:cNvSpPr>
            <p:nvPr/>
          </p:nvSpPr>
          <p:spPr bwMode="auto">
            <a:xfrm>
              <a:off x="2509" y="2106"/>
              <a:ext cx="3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A/</a:t>
              </a:r>
              <a:r>
                <a:rPr lang="fa-IR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48862" name="Rectangle 44"/>
            <p:cNvSpPr>
              <a:spLocks noChangeArrowheads="1"/>
            </p:cNvSpPr>
            <p:nvPr/>
          </p:nvSpPr>
          <p:spPr bwMode="auto">
            <a:xfrm>
              <a:off x="2880" y="23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48863" name="AutoShape 45"/>
            <p:cNvSpPr>
              <a:spLocks/>
            </p:cNvSpPr>
            <p:nvPr/>
          </p:nvSpPr>
          <p:spPr bwMode="auto">
            <a:xfrm rot="10800000">
              <a:off x="1098" y="2336"/>
              <a:ext cx="46" cy="318"/>
            </a:xfrm>
            <a:prstGeom prst="rightBrace">
              <a:avLst>
                <a:gd name="adj1" fmla="val 57609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</p:grpSp>
      <p:sp>
        <p:nvSpPr>
          <p:cNvPr id="966705" name="AutoShape 49"/>
          <p:cNvSpPr>
            <a:spLocks/>
          </p:cNvSpPr>
          <p:nvPr/>
        </p:nvSpPr>
        <p:spPr bwMode="auto">
          <a:xfrm>
            <a:off x="4119564" y="4076700"/>
            <a:ext cx="320675" cy="2160588"/>
          </a:xfrm>
          <a:prstGeom prst="rightBrace">
            <a:avLst>
              <a:gd name="adj1" fmla="val 56147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966706" name="Object 50"/>
          <p:cNvGraphicFramePr>
            <a:graphicFrameLocks noChangeAspect="1"/>
          </p:cNvGraphicFramePr>
          <p:nvPr/>
        </p:nvGraphicFramePr>
        <p:xfrm>
          <a:off x="4494214" y="4846638"/>
          <a:ext cx="240823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10" imgW="914400" imgH="228600" progId="Equation.3">
                  <p:embed/>
                </p:oleObj>
              </mc:Choice>
              <mc:Fallback>
                <p:oleObj name="Equation" r:id="rId10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4" y="4846638"/>
                        <a:ext cx="2408237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2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66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66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6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6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6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6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66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6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6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6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66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6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6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66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6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66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66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66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66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67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67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66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66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6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58" grpId="0"/>
      <p:bldP spid="9666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276475"/>
            <a:ext cx="7772400" cy="198913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با نزديك كردن دو جسم باردار مختلف العلامه پتانسيل هر جسم در نزديكي جسم ديگر كاهش مي‌يابد در نتيجه اختلاف پتانسيل بين آنها نيز كاهش مي‌يابد پس اگر در عبارت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q=C´V´</a:t>
            </a:r>
            <a:r>
              <a:rPr lang="fa-IR" altLang="en-US" smtClean="0"/>
              <a:t> و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V´</a:t>
            </a:r>
            <a:r>
              <a:rPr lang="fa-IR" altLang="en-US" smtClean="0"/>
              <a:t> كاهش يابد، چون </a:t>
            </a:r>
            <a:r>
              <a:rPr lang="en-US" altLang="en-US" smtClean="0">
                <a:solidFill>
                  <a:srgbClr val="000000"/>
                </a:solidFill>
              </a:rPr>
              <a:t>q</a:t>
            </a:r>
            <a:r>
              <a:rPr lang="fa-IR" altLang="en-US" smtClean="0"/>
              <a:t> ثابت است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C´</a:t>
            </a:r>
            <a:r>
              <a:rPr lang="fa-IR" altLang="en-US" smtClean="0"/>
              <a:t> يا ظرفيت بين دو خازن افزايش مي‌يابد.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439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889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6 </a:t>
            </a:r>
            <a:endParaRPr lang="en-US" altLang="en-US" smtClean="0"/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49638" y="2001838"/>
            <a:ext cx="5251450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a-IR" altLang="en-US" smtClean="0"/>
              <a:t>ظرفيت خازن معادل در شكل زير چقدر است؟ </a:t>
            </a:r>
            <a:endParaRPr lang="en-US" altLang="en-US" smtClean="0"/>
          </a:p>
        </p:txBody>
      </p:sp>
      <p:grpSp>
        <p:nvGrpSpPr>
          <p:cNvPr id="967710" name="Group 30"/>
          <p:cNvGrpSpPr>
            <a:grpSpLocks/>
          </p:cNvGrpSpPr>
          <p:nvPr/>
        </p:nvGrpSpPr>
        <p:grpSpPr bwMode="auto">
          <a:xfrm>
            <a:off x="5632450" y="2997200"/>
            <a:ext cx="1371600" cy="2211388"/>
            <a:chOff x="1429" y="1752"/>
            <a:chExt cx="864" cy="1393"/>
          </a:xfrm>
        </p:grpSpPr>
        <p:sp>
          <p:nvSpPr>
            <p:cNvPr id="249861" name="Line 15"/>
            <p:cNvSpPr>
              <a:spLocks noChangeShapeType="1"/>
            </p:cNvSpPr>
            <p:nvPr/>
          </p:nvSpPr>
          <p:spPr bwMode="auto">
            <a:xfrm>
              <a:off x="1429" y="2758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2" name="Line 17"/>
            <p:cNvSpPr>
              <a:spLocks noChangeShapeType="1"/>
            </p:cNvSpPr>
            <p:nvPr/>
          </p:nvSpPr>
          <p:spPr bwMode="auto">
            <a:xfrm flipV="1">
              <a:off x="1709" y="1752"/>
              <a:ext cx="0" cy="3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63" name="Line 18"/>
            <p:cNvSpPr>
              <a:spLocks noChangeShapeType="1"/>
            </p:cNvSpPr>
            <p:nvPr/>
          </p:nvSpPr>
          <p:spPr bwMode="auto">
            <a:xfrm flipV="1">
              <a:off x="1713" y="2782"/>
              <a:ext cx="0" cy="3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9864" name="Group 27"/>
            <p:cNvGrpSpPr>
              <a:grpSpLocks/>
            </p:cNvGrpSpPr>
            <p:nvPr/>
          </p:nvGrpSpPr>
          <p:grpSpPr bwMode="auto">
            <a:xfrm>
              <a:off x="1441" y="2448"/>
              <a:ext cx="544" cy="291"/>
              <a:chOff x="1725" y="2432"/>
              <a:chExt cx="544" cy="291"/>
            </a:xfrm>
          </p:grpSpPr>
          <p:sp>
            <p:nvSpPr>
              <p:cNvPr id="249872" name="Rectangle 14" descr="Light downward diagonal"/>
              <p:cNvSpPr>
                <a:spLocks noChangeArrowheads="1"/>
              </p:cNvSpPr>
              <p:nvPr/>
            </p:nvSpPr>
            <p:spPr bwMode="auto">
              <a:xfrm>
                <a:off x="1725" y="2461"/>
                <a:ext cx="544" cy="227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28575" cap="sq">
                <a:solidFill>
                  <a:schemeClr val="tx1"/>
                </a:solidFill>
                <a:miter lim="800000"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49873" name="Rectangle 19"/>
              <p:cNvSpPr>
                <a:spLocks noChangeArrowheads="1"/>
              </p:cNvSpPr>
              <p:nvPr/>
            </p:nvSpPr>
            <p:spPr bwMode="auto">
              <a:xfrm>
                <a:off x="1882" y="2432"/>
                <a:ext cx="28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fa-IR" altLang="en-US" sz="2400" baseline="-25000">
                    <a:solidFill>
                      <a:srgbClr val="000000"/>
                    </a:solidFill>
                  </a:rPr>
                  <a:t>2</a:t>
                </a:r>
                <a:endParaRPr lang="en-US" altLang="en-US" sz="24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49865" name="Group 26"/>
            <p:cNvGrpSpPr>
              <a:grpSpLocks/>
            </p:cNvGrpSpPr>
            <p:nvPr/>
          </p:nvGrpSpPr>
          <p:grpSpPr bwMode="auto">
            <a:xfrm>
              <a:off x="1441" y="2171"/>
              <a:ext cx="544" cy="291"/>
              <a:chOff x="1135" y="2429"/>
              <a:chExt cx="544" cy="291"/>
            </a:xfrm>
          </p:grpSpPr>
          <p:sp>
            <p:nvSpPr>
              <p:cNvPr id="249870" name="Rectangle 13" descr="Light downward diagonal"/>
              <p:cNvSpPr>
                <a:spLocks noChangeArrowheads="1"/>
              </p:cNvSpPr>
              <p:nvPr/>
            </p:nvSpPr>
            <p:spPr bwMode="auto">
              <a:xfrm>
                <a:off x="1135" y="2461"/>
                <a:ext cx="544" cy="227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28575" cap="sq">
                <a:solidFill>
                  <a:schemeClr val="tx1"/>
                </a:solidFill>
                <a:miter lim="800000"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49871" name="Rectangle 20"/>
              <p:cNvSpPr>
                <a:spLocks noChangeArrowheads="1"/>
              </p:cNvSpPr>
              <p:nvPr/>
            </p:nvSpPr>
            <p:spPr bwMode="auto">
              <a:xfrm>
                <a:off x="1292" y="2429"/>
                <a:ext cx="28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fa-IR" altLang="en-US" sz="2400" baseline="-25000">
                    <a:solidFill>
                      <a:srgbClr val="000000"/>
                    </a:solidFill>
                  </a:rPr>
                  <a:t>1</a:t>
                </a:r>
                <a:endParaRPr lang="en-US" altLang="en-US" sz="2400" baseline="-25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9866" name="Rectangle 21"/>
            <p:cNvSpPr>
              <a:spLocks noChangeArrowheads="1"/>
            </p:cNvSpPr>
            <p:nvPr/>
          </p:nvSpPr>
          <p:spPr bwMode="auto">
            <a:xfrm>
              <a:off x="2081" y="227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49867" name="Rectangle 22"/>
            <p:cNvSpPr>
              <a:spLocks noChangeArrowheads="1"/>
            </p:cNvSpPr>
            <p:nvPr/>
          </p:nvSpPr>
          <p:spPr bwMode="auto">
            <a:xfrm>
              <a:off x="1690" y="186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49868" name="AutoShape 23"/>
            <p:cNvSpPr>
              <a:spLocks/>
            </p:cNvSpPr>
            <p:nvPr/>
          </p:nvSpPr>
          <p:spPr bwMode="auto">
            <a:xfrm>
              <a:off x="2048" y="2144"/>
              <a:ext cx="67" cy="614"/>
            </a:xfrm>
            <a:prstGeom prst="rightBrace">
              <a:avLst>
                <a:gd name="adj1" fmla="val 76368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49869" name="Line 28"/>
            <p:cNvSpPr>
              <a:spLocks noChangeShapeType="1"/>
            </p:cNvSpPr>
            <p:nvPr/>
          </p:nvSpPr>
          <p:spPr bwMode="auto">
            <a:xfrm>
              <a:off x="1429" y="2147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2653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67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67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6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6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77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2" grpId="0"/>
      <p:bldP spid="96768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5032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6 </a:t>
            </a:r>
            <a:endParaRPr lang="en-US" altLang="en-US" smtClean="0"/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63763" y="3095626"/>
            <a:ext cx="7848600" cy="6207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a-IR" altLang="en-US" smtClean="0"/>
              <a:t>بارها يكسان و فاصلۀ  صفحات خازن‌ها نصف شده است. </a:t>
            </a:r>
            <a:endParaRPr lang="en-US" altLang="en-US" smtClean="0"/>
          </a:p>
        </p:txBody>
      </p:sp>
      <p:graphicFrame>
        <p:nvGraphicFramePr>
          <p:cNvPr id="968716" name="Object 12"/>
          <p:cNvGraphicFramePr>
            <a:graphicFrameLocks noChangeAspect="1"/>
          </p:cNvGraphicFramePr>
          <p:nvPr/>
        </p:nvGraphicFramePr>
        <p:xfrm>
          <a:off x="2279651" y="3716338"/>
          <a:ext cx="2087563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3" imgW="812447" imgH="431613" progId="Equation.3">
                  <p:embed/>
                </p:oleObj>
              </mc:Choice>
              <mc:Fallback>
                <p:oleObj name="Equation" r:id="rId3" imgW="8124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3716338"/>
                        <a:ext cx="2087563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8717" name="Object 13"/>
          <p:cNvGraphicFramePr>
            <a:graphicFrameLocks noChangeAspect="1"/>
          </p:cNvGraphicFramePr>
          <p:nvPr/>
        </p:nvGraphicFramePr>
        <p:xfrm>
          <a:off x="2279650" y="4765676"/>
          <a:ext cx="21590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850531" imgH="431613" progId="Equation.3">
                  <p:embed/>
                </p:oleObj>
              </mc:Choice>
              <mc:Fallback>
                <p:oleObj name="Equation" r:id="rId5" imgW="850531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765676"/>
                        <a:ext cx="2159000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8718" name="Object 14"/>
          <p:cNvGraphicFramePr>
            <a:graphicFrameLocks noChangeAspect="1"/>
          </p:cNvGraphicFramePr>
          <p:nvPr/>
        </p:nvGraphicFramePr>
        <p:xfrm>
          <a:off x="4786313" y="4319589"/>
          <a:ext cx="24892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7" imgW="1016000" imgH="431800" progId="Equation.3">
                  <p:embed/>
                </p:oleObj>
              </mc:Choice>
              <mc:Fallback>
                <p:oleObj name="Equation" r:id="rId7" imgW="1016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4319589"/>
                        <a:ext cx="24892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8719" name="Object 15"/>
          <p:cNvGraphicFramePr>
            <a:graphicFrameLocks noChangeAspect="1"/>
          </p:cNvGraphicFramePr>
          <p:nvPr/>
        </p:nvGraphicFramePr>
        <p:xfrm>
          <a:off x="6627813" y="5275264"/>
          <a:ext cx="3600450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9" imgW="1307532" imgH="431613" progId="Equation.3">
                  <p:embed/>
                </p:oleObj>
              </mc:Choice>
              <mc:Fallback>
                <p:oleObj name="Equation" r:id="rId9" imgW="13075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813" y="5275264"/>
                        <a:ext cx="3600450" cy="116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8744" name="Group 40"/>
          <p:cNvGrpSpPr>
            <a:grpSpLocks/>
          </p:cNvGrpSpPr>
          <p:nvPr/>
        </p:nvGrpSpPr>
        <p:grpSpPr bwMode="auto">
          <a:xfrm>
            <a:off x="5329239" y="476250"/>
            <a:ext cx="1558925" cy="2571750"/>
            <a:chOff x="975" y="2069"/>
            <a:chExt cx="982" cy="1620"/>
          </a:xfrm>
        </p:grpSpPr>
        <p:sp>
          <p:nvSpPr>
            <p:cNvPr id="250890" name="Rectangle 30"/>
            <p:cNvSpPr>
              <a:spLocks noChangeArrowheads="1"/>
            </p:cNvSpPr>
            <p:nvPr/>
          </p:nvSpPr>
          <p:spPr bwMode="auto">
            <a:xfrm>
              <a:off x="1037" y="3257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0891" name="Line 20"/>
            <p:cNvSpPr>
              <a:spLocks noChangeShapeType="1"/>
            </p:cNvSpPr>
            <p:nvPr/>
          </p:nvSpPr>
          <p:spPr bwMode="auto">
            <a:xfrm>
              <a:off x="979" y="3302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2" name="Line 21"/>
            <p:cNvSpPr>
              <a:spLocks noChangeShapeType="1"/>
            </p:cNvSpPr>
            <p:nvPr/>
          </p:nvSpPr>
          <p:spPr bwMode="auto">
            <a:xfrm flipV="1">
              <a:off x="1263" y="2069"/>
              <a:ext cx="0" cy="3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3" name="Line 22"/>
            <p:cNvSpPr>
              <a:spLocks noChangeShapeType="1"/>
            </p:cNvSpPr>
            <p:nvPr/>
          </p:nvSpPr>
          <p:spPr bwMode="auto">
            <a:xfrm flipV="1">
              <a:off x="1263" y="3326"/>
              <a:ext cx="0" cy="3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0894" name="Group 23"/>
            <p:cNvGrpSpPr>
              <a:grpSpLocks/>
            </p:cNvGrpSpPr>
            <p:nvPr/>
          </p:nvGrpSpPr>
          <p:grpSpPr bwMode="auto">
            <a:xfrm>
              <a:off x="991" y="2992"/>
              <a:ext cx="544" cy="291"/>
              <a:chOff x="1725" y="2432"/>
              <a:chExt cx="544" cy="291"/>
            </a:xfrm>
          </p:grpSpPr>
          <p:sp>
            <p:nvSpPr>
              <p:cNvPr id="250907" name="Rectangle 24" descr="Light downward diagonal"/>
              <p:cNvSpPr>
                <a:spLocks noChangeArrowheads="1"/>
              </p:cNvSpPr>
              <p:nvPr/>
            </p:nvSpPr>
            <p:spPr bwMode="auto">
              <a:xfrm>
                <a:off x="1725" y="2461"/>
                <a:ext cx="544" cy="227"/>
              </a:xfrm>
              <a:prstGeom prst="rect">
                <a:avLst/>
              </a:prstGeom>
              <a:blipFill dpi="0" rotWithShape="0">
                <a:blip r:embed="rId11"/>
                <a:srcRect/>
                <a:tile tx="0" ty="0" sx="100000" sy="100000" flip="none" algn="tl"/>
              </a:blipFill>
              <a:ln w="28575" cap="sq">
                <a:solidFill>
                  <a:schemeClr val="tx1"/>
                </a:solidFill>
                <a:miter lim="800000"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50908" name="Rectangle 25"/>
              <p:cNvSpPr>
                <a:spLocks noChangeArrowheads="1"/>
              </p:cNvSpPr>
              <p:nvPr/>
            </p:nvSpPr>
            <p:spPr bwMode="auto">
              <a:xfrm>
                <a:off x="1882" y="2432"/>
                <a:ext cx="28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fa-IR" altLang="en-US" sz="2400" baseline="-25000">
                    <a:solidFill>
                      <a:srgbClr val="000000"/>
                    </a:solidFill>
                  </a:rPr>
                  <a:t>2</a:t>
                </a:r>
                <a:endParaRPr lang="en-US" altLang="en-US" sz="2400" baseline="-25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50895" name="Group 26"/>
            <p:cNvGrpSpPr>
              <a:grpSpLocks/>
            </p:cNvGrpSpPr>
            <p:nvPr/>
          </p:nvGrpSpPr>
          <p:grpSpPr bwMode="auto">
            <a:xfrm>
              <a:off x="989" y="2490"/>
              <a:ext cx="544" cy="291"/>
              <a:chOff x="1135" y="2429"/>
              <a:chExt cx="544" cy="291"/>
            </a:xfrm>
          </p:grpSpPr>
          <p:sp>
            <p:nvSpPr>
              <p:cNvPr id="250905" name="Rectangle 27" descr="Light downward diagonal"/>
              <p:cNvSpPr>
                <a:spLocks noChangeArrowheads="1"/>
              </p:cNvSpPr>
              <p:nvPr/>
            </p:nvSpPr>
            <p:spPr bwMode="auto">
              <a:xfrm>
                <a:off x="1135" y="2461"/>
                <a:ext cx="544" cy="227"/>
              </a:xfrm>
              <a:prstGeom prst="rect">
                <a:avLst/>
              </a:prstGeom>
              <a:blipFill dpi="0" rotWithShape="0">
                <a:blip r:embed="rId11"/>
                <a:srcRect/>
                <a:tile tx="0" ty="0" sx="100000" sy="100000" flip="none" algn="tl"/>
              </a:blipFill>
              <a:ln w="28575" cap="sq">
                <a:solidFill>
                  <a:schemeClr val="tx1"/>
                </a:solidFill>
                <a:miter lim="800000"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50906" name="Rectangle 28"/>
              <p:cNvSpPr>
                <a:spLocks noChangeArrowheads="1"/>
              </p:cNvSpPr>
              <p:nvPr/>
            </p:nvSpPr>
            <p:spPr bwMode="auto">
              <a:xfrm>
                <a:off x="1292" y="2429"/>
                <a:ext cx="28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k</a:t>
                </a:r>
                <a:r>
                  <a:rPr lang="fa-IR" altLang="en-US" sz="2400" baseline="-25000">
                    <a:solidFill>
                      <a:srgbClr val="000000"/>
                    </a:solidFill>
                  </a:rPr>
                  <a:t>1</a:t>
                </a:r>
                <a:endParaRPr lang="en-US" altLang="en-US" sz="2400" baseline="-25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50896" name="Rectangle 29"/>
            <p:cNvSpPr>
              <a:spLocks noChangeArrowheads="1"/>
            </p:cNvSpPr>
            <p:nvPr/>
          </p:nvSpPr>
          <p:spPr bwMode="auto">
            <a:xfrm>
              <a:off x="1591" y="2965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d/</a:t>
              </a:r>
              <a:r>
                <a:rPr lang="fa-I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50897" name="AutoShape 31"/>
            <p:cNvSpPr>
              <a:spLocks/>
            </p:cNvSpPr>
            <p:nvPr/>
          </p:nvSpPr>
          <p:spPr bwMode="auto">
            <a:xfrm>
              <a:off x="1589" y="2977"/>
              <a:ext cx="50" cy="325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50898" name="Line 32"/>
            <p:cNvSpPr>
              <a:spLocks noChangeShapeType="1"/>
            </p:cNvSpPr>
            <p:nvPr/>
          </p:nvSpPr>
          <p:spPr bwMode="auto">
            <a:xfrm>
              <a:off x="975" y="2462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899" name="Line 33"/>
            <p:cNvSpPr>
              <a:spLocks noChangeShapeType="1"/>
            </p:cNvSpPr>
            <p:nvPr/>
          </p:nvSpPr>
          <p:spPr bwMode="auto">
            <a:xfrm>
              <a:off x="979" y="2969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0" name="Line 34"/>
            <p:cNvSpPr>
              <a:spLocks noChangeShapeType="1"/>
            </p:cNvSpPr>
            <p:nvPr/>
          </p:nvSpPr>
          <p:spPr bwMode="auto">
            <a:xfrm>
              <a:off x="975" y="2809"/>
              <a:ext cx="567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1" name="AutoShape 35"/>
            <p:cNvSpPr>
              <a:spLocks/>
            </p:cNvSpPr>
            <p:nvPr/>
          </p:nvSpPr>
          <p:spPr bwMode="auto">
            <a:xfrm>
              <a:off x="1586" y="2468"/>
              <a:ext cx="50" cy="325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50902" name="Rectangle 36"/>
            <p:cNvSpPr>
              <a:spLocks noChangeArrowheads="1"/>
            </p:cNvSpPr>
            <p:nvPr/>
          </p:nvSpPr>
          <p:spPr bwMode="auto">
            <a:xfrm>
              <a:off x="1589" y="2454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d/</a:t>
              </a:r>
              <a:r>
                <a:rPr lang="fa-I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50903" name="Line 37"/>
            <p:cNvSpPr>
              <a:spLocks noChangeShapeType="1"/>
            </p:cNvSpPr>
            <p:nvPr/>
          </p:nvSpPr>
          <p:spPr bwMode="auto">
            <a:xfrm>
              <a:off x="1263" y="2833"/>
              <a:ext cx="0" cy="10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4" name="Rectangle 39"/>
            <p:cNvSpPr>
              <a:spLocks noChangeArrowheads="1"/>
            </p:cNvSpPr>
            <p:nvPr/>
          </p:nvSpPr>
          <p:spPr bwMode="auto">
            <a:xfrm>
              <a:off x="1227" y="220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968745" name="AutoShape 41"/>
          <p:cNvSpPr>
            <a:spLocks/>
          </p:cNvSpPr>
          <p:nvPr/>
        </p:nvSpPr>
        <p:spPr bwMode="auto">
          <a:xfrm>
            <a:off x="4511676" y="3995739"/>
            <a:ext cx="182563" cy="1633537"/>
          </a:xfrm>
          <a:prstGeom prst="rightBrace">
            <a:avLst>
              <a:gd name="adj1" fmla="val 74565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586103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6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68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6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6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8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8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68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6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68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8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68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8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68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68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68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68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87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87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87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87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8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8706" grpId="0"/>
      <p:bldP spid="96870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350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7 </a:t>
            </a:r>
            <a:endParaRPr lang="en-US" altLang="en-US" smtClean="0"/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78039" y="2492376"/>
            <a:ext cx="8027987" cy="158432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سطح صفحات خازن مسطحي </a:t>
            </a:r>
            <a:r>
              <a:rPr lang="en-US" altLang="en-US" smtClean="0">
                <a:solidFill>
                  <a:schemeClr val="tx2"/>
                </a:solidFill>
              </a:rPr>
              <a:t>A</a:t>
            </a:r>
            <a:r>
              <a:rPr lang="fa-IR" altLang="en-US" smtClean="0"/>
              <a:t> و فاصلۀ دو صفحه آن </a:t>
            </a:r>
            <a:r>
              <a:rPr lang="en-US" altLang="en-US" smtClean="0">
                <a:solidFill>
                  <a:schemeClr val="tx2"/>
                </a:solidFill>
              </a:rPr>
              <a:t>d</a:t>
            </a:r>
            <a:r>
              <a:rPr lang="fa-IR" altLang="en-US" smtClean="0"/>
              <a:t> است. ظرفيت اين خازن بعد از وارد كردن رسانايي مكعب مستطيلي به سطح </a:t>
            </a:r>
            <a:r>
              <a:rPr lang="en-US" altLang="en-US" smtClean="0">
                <a:solidFill>
                  <a:schemeClr val="tx2"/>
                </a:solidFill>
              </a:rPr>
              <a:t>A</a:t>
            </a:r>
            <a:r>
              <a:rPr lang="fa-IR" altLang="en-US" smtClean="0"/>
              <a:t> و ضخامت </a:t>
            </a:r>
            <a:r>
              <a:rPr lang="en-US" altLang="en-US" smtClean="0">
                <a:solidFill>
                  <a:schemeClr val="tx2"/>
                </a:solidFill>
              </a:rPr>
              <a:t>b&lt;d</a:t>
            </a:r>
            <a:r>
              <a:rPr lang="fa-IR" altLang="en-US" smtClean="0"/>
              <a:t>  چقدر است؟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4639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69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69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6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6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0" grpId="0"/>
      <p:bldP spid="96973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3333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7 </a:t>
            </a:r>
            <a:endParaRPr lang="en-US" altLang="en-US" smtClean="0"/>
          </a:p>
        </p:txBody>
      </p:sp>
      <p:grpSp>
        <p:nvGrpSpPr>
          <p:cNvPr id="970795" name="Group 43"/>
          <p:cNvGrpSpPr>
            <a:grpSpLocks/>
          </p:cNvGrpSpPr>
          <p:nvPr/>
        </p:nvGrpSpPr>
        <p:grpSpPr bwMode="auto">
          <a:xfrm>
            <a:off x="2063750" y="476251"/>
            <a:ext cx="2370138" cy="1774825"/>
            <a:chOff x="2336" y="2614"/>
            <a:chExt cx="1493" cy="1118"/>
          </a:xfrm>
        </p:grpSpPr>
        <p:sp>
          <p:nvSpPr>
            <p:cNvPr id="252963" name="Line 31"/>
            <p:cNvSpPr>
              <a:spLocks noChangeShapeType="1"/>
            </p:cNvSpPr>
            <p:nvPr/>
          </p:nvSpPr>
          <p:spPr bwMode="auto">
            <a:xfrm flipV="1">
              <a:off x="3191" y="3369"/>
              <a:ext cx="0" cy="363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784" name="AutoShape 32"/>
            <p:cNvSpPr>
              <a:spLocks noChangeArrowheads="1"/>
            </p:cNvSpPr>
            <p:nvPr/>
          </p:nvSpPr>
          <p:spPr bwMode="auto">
            <a:xfrm>
              <a:off x="2602" y="3250"/>
              <a:ext cx="1225" cy="272"/>
            </a:xfrm>
            <a:prstGeom prst="parallelogram">
              <a:avLst>
                <a:gd name="adj" fmla="val 97788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8588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0786" name="AutoShape 34"/>
            <p:cNvSpPr>
              <a:spLocks noChangeArrowheads="1"/>
            </p:cNvSpPr>
            <p:nvPr/>
          </p:nvSpPr>
          <p:spPr bwMode="auto">
            <a:xfrm>
              <a:off x="2604" y="2841"/>
              <a:ext cx="1225" cy="272"/>
            </a:xfrm>
            <a:prstGeom prst="parallelogram">
              <a:avLst>
                <a:gd name="adj" fmla="val 97788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2966" name="Line 35"/>
            <p:cNvSpPr>
              <a:spLocks noChangeShapeType="1"/>
            </p:cNvSpPr>
            <p:nvPr/>
          </p:nvSpPr>
          <p:spPr bwMode="auto">
            <a:xfrm flipV="1">
              <a:off x="3191" y="2614"/>
              <a:ext cx="0" cy="363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67" name="AutoShape 37"/>
            <p:cNvSpPr>
              <a:spLocks/>
            </p:cNvSpPr>
            <p:nvPr/>
          </p:nvSpPr>
          <p:spPr bwMode="auto">
            <a:xfrm>
              <a:off x="2511" y="3113"/>
              <a:ext cx="45" cy="409"/>
            </a:xfrm>
            <a:prstGeom prst="leftBrace">
              <a:avLst>
                <a:gd name="adj1" fmla="val 75741"/>
                <a:gd name="adj2" fmla="val 50000"/>
              </a:avLst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52968" name="Rectangle 38"/>
            <p:cNvSpPr>
              <a:spLocks noChangeArrowheads="1"/>
            </p:cNvSpPr>
            <p:nvPr/>
          </p:nvSpPr>
          <p:spPr bwMode="auto">
            <a:xfrm>
              <a:off x="2336" y="315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52969" name="Rectangle 40"/>
            <p:cNvSpPr>
              <a:spLocks noChangeArrowheads="1"/>
            </p:cNvSpPr>
            <p:nvPr/>
          </p:nvSpPr>
          <p:spPr bwMode="auto">
            <a:xfrm>
              <a:off x="3191" y="2796"/>
              <a:ext cx="32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3200"/>
                <a:t> 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  <p:graphicFrame>
        <p:nvGraphicFramePr>
          <p:cNvPr id="970760" name="Object 8"/>
          <p:cNvGraphicFramePr>
            <a:graphicFrameLocks noChangeAspect="1"/>
          </p:cNvGraphicFramePr>
          <p:nvPr/>
        </p:nvGraphicFramePr>
        <p:xfrm>
          <a:off x="4943476" y="1628776"/>
          <a:ext cx="13684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3" imgW="542851" imgH="371429" progId="Equation.3">
                  <p:embed/>
                </p:oleObj>
              </mc:Choice>
              <mc:Fallback>
                <p:oleObj name="Equation" r:id="rId3" imgW="542851" imgH="3714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6" y="1628776"/>
                        <a:ext cx="13684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0810" name="Rectangle 58"/>
          <p:cNvSpPr>
            <a:spLocks noChangeArrowheads="1"/>
          </p:cNvSpPr>
          <p:nvPr/>
        </p:nvSpPr>
        <p:spPr bwMode="auto">
          <a:xfrm>
            <a:off x="6246813" y="1844676"/>
            <a:ext cx="38100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قبل از وارد كردن بُرِه رسانا :</a:t>
            </a:r>
            <a:endParaRPr lang="en-US" altLang="en-US"/>
          </a:p>
        </p:txBody>
      </p:sp>
      <p:sp>
        <p:nvSpPr>
          <p:cNvPr id="970815" name="Rectangle 63"/>
          <p:cNvSpPr>
            <a:spLocks noGrp="1" noChangeArrowheads="1"/>
          </p:cNvSpPr>
          <p:nvPr>
            <p:ph type="body" sz="half" idx="1"/>
          </p:nvPr>
        </p:nvSpPr>
        <p:spPr>
          <a:xfrm>
            <a:off x="6246813" y="3357563"/>
            <a:ext cx="354012" cy="5762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z="2400"/>
              <a:t>يا</a:t>
            </a:r>
            <a:endParaRPr lang="en-US" altLang="en-US" sz="2400"/>
          </a:p>
        </p:txBody>
      </p:sp>
      <p:graphicFrame>
        <p:nvGraphicFramePr>
          <p:cNvPr id="970816" name="Object 64"/>
          <p:cNvGraphicFramePr>
            <a:graphicFrameLocks noChangeAspect="1"/>
          </p:cNvGraphicFramePr>
          <p:nvPr/>
        </p:nvGraphicFramePr>
        <p:xfrm>
          <a:off x="3589339" y="4797426"/>
          <a:ext cx="3095625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5" imgW="1320227" imgH="583947" progId="Equation.3">
                  <p:embed/>
                </p:oleObj>
              </mc:Choice>
              <mc:Fallback>
                <p:oleObj name="Equation" r:id="rId5" imgW="1320227" imgH="5839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9" y="4797426"/>
                        <a:ext cx="3095625" cy="1370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0817" name="Object 65"/>
          <p:cNvGraphicFramePr>
            <a:graphicFrameLocks noChangeAspect="1"/>
          </p:cNvGraphicFramePr>
          <p:nvPr/>
        </p:nvGraphicFramePr>
        <p:xfrm>
          <a:off x="6757988" y="4827588"/>
          <a:ext cx="1873250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7" imgW="812447" imgH="393529" progId="Equation.3">
                  <p:embed/>
                </p:oleObj>
              </mc:Choice>
              <mc:Fallback>
                <p:oleObj name="Equation" r:id="rId7" imgW="8124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988" y="4827588"/>
                        <a:ext cx="1873250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70818" name="Group 66"/>
          <p:cNvGrpSpPr>
            <a:grpSpLocks/>
          </p:cNvGrpSpPr>
          <p:nvPr/>
        </p:nvGrpSpPr>
        <p:grpSpPr bwMode="auto">
          <a:xfrm>
            <a:off x="2063750" y="2781301"/>
            <a:ext cx="2770188" cy="1774825"/>
            <a:chOff x="437" y="2205"/>
            <a:chExt cx="1745" cy="1118"/>
          </a:xfrm>
        </p:grpSpPr>
        <p:sp>
          <p:nvSpPr>
            <p:cNvPr id="252953" name="Line 67"/>
            <p:cNvSpPr>
              <a:spLocks noChangeShapeType="1"/>
            </p:cNvSpPr>
            <p:nvPr/>
          </p:nvSpPr>
          <p:spPr bwMode="auto">
            <a:xfrm flipV="1">
              <a:off x="1292" y="2960"/>
              <a:ext cx="0" cy="363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820" name="AutoShape 68"/>
            <p:cNvSpPr>
              <a:spLocks noChangeArrowheads="1"/>
            </p:cNvSpPr>
            <p:nvPr/>
          </p:nvSpPr>
          <p:spPr bwMode="auto">
            <a:xfrm>
              <a:off x="703" y="2841"/>
              <a:ext cx="1225" cy="272"/>
            </a:xfrm>
            <a:prstGeom prst="parallelogram">
              <a:avLst>
                <a:gd name="adj" fmla="val 97788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85882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2955" name="AutoShape 69" descr="Light downward diagonal"/>
            <p:cNvSpPr>
              <a:spLocks noChangeArrowheads="1"/>
            </p:cNvSpPr>
            <p:nvPr/>
          </p:nvSpPr>
          <p:spPr bwMode="auto">
            <a:xfrm>
              <a:off x="703" y="2523"/>
              <a:ext cx="1224" cy="499"/>
            </a:xfrm>
            <a:prstGeom prst="cube">
              <a:avLst>
                <a:gd name="adj" fmla="val 60722"/>
              </a:avLst>
            </a:prstGeom>
            <a:blipFill dpi="0" rotWithShape="1">
              <a:blip r:embed="rId9"/>
              <a:srcRect/>
              <a:tile tx="0" ty="0" sx="100000" sy="100000" flip="none" algn="tl"/>
            </a:blipFill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970822" name="AutoShape 70"/>
            <p:cNvSpPr>
              <a:spLocks noChangeArrowheads="1"/>
            </p:cNvSpPr>
            <p:nvPr/>
          </p:nvSpPr>
          <p:spPr bwMode="auto">
            <a:xfrm>
              <a:off x="705" y="2432"/>
              <a:ext cx="1225" cy="272"/>
            </a:xfrm>
            <a:prstGeom prst="parallelogram">
              <a:avLst>
                <a:gd name="adj" fmla="val 97788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8575" cap="sq">
              <a:solidFill>
                <a:schemeClr val="tx1"/>
              </a:solidFill>
              <a:miter lim="800000"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2957" name="Line 71"/>
            <p:cNvSpPr>
              <a:spLocks noChangeShapeType="1"/>
            </p:cNvSpPr>
            <p:nvPr/>
          </p:nvSpPr>
          <p:spPr bwMode="auto">
            <a:xfrm flipV="1">
              <a:off x="1292" y="2205"/>
              <a:ext cx="0" cy="363"/>
            </a:xfrm>
            <a:prstGeom prst="line">
              <a:avLst/>
            </a:prstGeom>
            <a:noFill/>
            <a:ln w="28575" cap="sq">
              <a:solidFill>
                <a:srgbClr val="0000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58" name="AutoShape 72"/>
            <p:cNvSpPr>
              <a:spLocks/>
            </p:cNvSpPr>
            <p:nvPr/>
          </p:nvSpPr>
          <p:spPr bwMode="auto">
            <a:xfrm>
              <a:off x="1957" y="2518"/>
              <a:ext cx="61" cy="181"/>
            </a:xfrm>
            <a:prstGeom prst="rightBrace">
              <a:avLst>
                <a:gd name="adj1" fmla="val 24727"/>
                <a:gd name="adj2" fmla="val 50000"/>
              </a:avLst>
            </a:prstGeom>
            <a:noFill/>
            <a:ln w="25400" cap="sq">
              <a:solidFill>
                <a:srgbClr val="8D69F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52959" name="AutoShape 73"/>
            <p:cNvSpPr>
              <a:spLocks/>
            </p:cNvSpPr>
            <p:nvPr/>
          </p:nvSpPr>
          <p:spPr bwMode="auto">
            <a:xfrm>
              <a:off x="612" y="2704"/>
              <a:ext cx="45" cy="409"/>
            </a:xfrm>
            <a:prstGeom prst="leftBrace">
              <a:avLst>
                <a:gd name="adj1" fmla="val 75741"/>
                <a:gd name="adj2" fmla="val 50000"/>
              </a:avLst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52960" name="Rectangle 74"/>
            <p:cNvSpPr>
              <a:spLocks noChangeArrowheads="1"/>
            </p:cNvSpPr>
            <p:nvPr/>
          </p:nvSpPr>
          <p:spPr bwMode="auto">
            <a:xfrm>
              <a:off x="437" y="275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52961" name="Rectangle 75"/>
            <p:cNvSpPr>
              <a:spLocks noChangeArrowheads="1"/>
            </p:cNvSpPr>
            <p:nvPr/>
          </p:nvSpPr>
          <p:spPr bwMode="auto">
            <a:xfrm>
              <a:off x="1970" y="24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2962" name="Rectangle 76"/>
            <p:cNvSpPr>
              <a:spLocks noChangeArrowheads="1"/>
            </p:cNvSpPr>
            <p:nvPr/>
          </p:nvSpPr>
          <p:spPr bwMode="auto">
            <a:xfrm>
              <a:off x="1292" y="2387"/>
              <a:ext cx="32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3200"/>
                <a:t> 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970829" name="Group 77"/>
          <p:cNvGrpSpPr>
            <a:grpSpLocks/>
          </p:cNvGrpSpPr>
          <p:nvPr/>
        </p:nvGrpSpPr>
        <p:grpSpPr bwMode="auto">
          <a:xfrm>
            <a:off x="7526339" y="2708276"/>
            <a:ext cx="2314575" cy="1952625"/>
            <a:chOff x="137" y="1953"/>
            <a:chExt cx="1458" cy="1230"/>
          </a:xfrm>
        </p:grpSpPr>
        <p:grpSp>
          <p:nvGrpSpPr>
            <p:cNvPr id="252939" name="Group 78"/>
            <p:cNvGrpSpPr>
              <a:grpSpLocks/>
            </p:cNvGrpSpPr>
            <p:nvPr/>
          </p:nvGrpSpPr>
          <p:grpSpPr bwMode="auto">
            <a:xfrm>
              <a:off x="1383" y="2365"/>
              <a:ext cx="212" cy="288"/>
              <a:chOff x="1383" y="2365"/>
              <a:chExt cx="212" cy="288"/>
            </a:xfrm>
          </p:grpSpPr>
          <p:sp>
            <p:nvSpPr>
              <p:cNvPr id="252951" name="AutoShape 79"/>
              <p:cNvSpPr>
                <a:spLocks/>
              </p:cNvSpPr>
              <p:nvPr/>
            </p:nvSpPr>
            <p:spPr bwMode="auto">
              <a:xfrm>
                <a:off x="1383" y="2433"/>
                <a:ext cx="46" cy="181"/>
              </a:xfrm>
              <a:prstGeom prst="rightBrace">
                <a:avLst>
                  <a:gd name="adj1" fmla="val 32790"/>
                  <a:gd name="adj2" fmla="val 50000"/>
                </a:avLst>
              </a:prstGeom>
              <a:noFill/>
              <a:ln w="19050" cap="sq">
                <a:solidFill>
                  <a:srgbClr val="8D69F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52952" name="Rectangle 80"/>
              <p:cNvSpPr>
                <a:spLocks noChangeArrowheads="1"/>
              </p:cNvSpPr>
              <p:nvPr/>
            </p:nvSpPr>
            <p:spPr bwMode="auto">
              <a:xfrm>
                <a:off x="1383" y="2365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sp>
          <p:nvSpPr>
            <p:cNvPr id="252940" name="Line 81"/>
            <p:cNvSpPr>
              <a:spLocks noChangeShapeType="1"/>
            </p:cNvSpPr>
            <p:nvPr/>
          </p:nvSpPr>
          <p:spPr bwMode="auto">
            <a:xfrm>
              <a:off x="884" y="2205"/>
              <a:ext cx="454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1" name="Line 82"/>
            <p:cNvSpPr>
              <a:spLocks noChangeShapeType="1"/>
            </p:cNvSpPr>
            <p:nvPr/>
          </p:nvSpPr>
          <p:spPr bwMode="auto">
            <a:xfrm>
              <a:off x="884" y="2432"/>
              <a:ext cx="454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2" name="Line 83"/>
            <p:cNvSpPr>
              <a:spLocks noChangeShapeType="1"/>
            </p:cNvSpPr>
            <p:nvPr/>
          </p:nvSpPr>
          <p:spPr bwMode="auto">
            <a:xfrm>
              <a:off x="884" y="2622"/>
              <a:ext cx="454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3" name="Line 84"/>
            <p:cNvSpPr>
              <a:spLocks noChangeShapeType="1"/>
            </p:cNvSpPr>
            <p:nvPr/>
          </p:nvSpPr>
          <p:spPr bwMode="auto">
            <a:xfrm>
              <a:off x="884" y="2931"/>
              <a:ext cx="454" cy="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4" name="AutoShape 85"/>
            <p:cNvSpPr>
              <a:spLocks/>
            </p:cNvSpPr>
            <p:nvPr/>
          </p:nvSpPr>
          <p:spPr bwMode="auto">
            <a:xfrm>
              <a:off x="793" y="2205"/>
              <a:ext cx="46" cy="227"/>
            </a:xfrm>
            <a:prstGeom prst="leftBrace">
              <a:avLst>
                <a:gd name="adj1" fmla="val 41123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52945" name="AutoShape 86"/>
            <p:cNvSpPr>
              <a:spLocks/>
            </p:cNvSpPr>
            <p:nvPr/>
          </p:nvSpPr>
          <p:spPr bwMode="auto">
            <a:xfrm>
              <a:off x="793" y="2614"/>
              <a:ext cx="46" cy="317"/>
            </a:xfrm>
            <a:prstGeom prst="leftBrace">
              <a:avLst>
                <a:gd name="adj1" fmla="val 57428"/>
                <a:gd name="adj2" fmla="val 50000"/>
              </a:avLst>
            </a:prstGeom>
            <a:noFill/>
            <a:ln w="19050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252946" name="Line 87"/>
            <p:cNvSpPr>
              <a:spLocks noChangeShapeType="1"/>
            </p:cNvSpPr>
            <p:nvPr/>
          </p:nvSpPr>
          <p:spPr bwMode="auto">
            <a:xfrm>
              <a:off x="1111" y="2458"/>
              <a:ext cx="0" cy="1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7" name="Line 88"/>
            <p:cNvSpPr>
              <a:spLocks noChangeShapeType="1"/>
            </p:cNvSpPr>
            <p:nvPr/>
          </p:nvSpPr>
          <p:spPr bwMode="auto">
            <a:xfrm flipV="1">
              <a:off x="1111" y="1953"/>
              <a:ext cx="0" cy="22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8" name="Line 89"/>
            <p:cNvSpPr>
              <a:spLocks noChangeShapeType="1"/>
            </p:cNvSpPr>
            <p:nvPr/>
          </p:nvSpPr>
          <p:spPr bwMode="auto">
            <a:xfrm flipV="1">
              <a:off x="1111" y="2956"/>
              <a:ext cx="0" cy="22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49" name="Rectangle 90"/>
            <p:cNvSpPr>
              <a:spLocks noChangeArrowheads="1"/>
            </p:cNvSpPr>
            <p:nvPr/>
          </p:nvSpPr>
          <p:spPr bwMode="auto">
            <a:xfrm>
              <a:off x="627" y="216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52950" name="Rectangle 91"/>
            <p:cNvSpPr>
              <a:spLocks noChangeArrowheads="1"/>
            </p:cNvSpPr>
            <p:nvPr/>
          </p:nvSpPr>
          <p:spPr bwMode="auto">
            <a:xfrm>
              <a:off x="137" y="2614"/>
              <a:ext cx="7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d-(x+b)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7405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70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70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7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7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0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0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0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7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70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70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70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70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7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0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70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70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7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70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70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708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7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70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70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70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08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08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0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4" grpId="0"/>
      <p:bldP spid="970810" grpId="0"/>
      <p:bldP spid="9708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800226"/>
            <a:ext cx="7918450" cy="9810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ظرفيت خازني متشكل از دو كرۀ رسانا كه يك رساناي آن در بينهايت </a:t>
            </a:r>
            <a:r>
              <a:rPr lang="fa-IR" altLang="en-US" smtClean="0">
                <a:solidFill>
                  <a:schemeClr val="tx2"/>
                </a:solidFill>
              </a:rPr>
              <a:t>(</a:t>
            </a:r>
            <a:r>
              <a:rPr lang="fa-IR" altLang="en-US" u="sng" smtClean="0">
                <a:solidFill>
                  <a:schemeClr val="tx2"/>
                </a:solidFill>
              </a:rPr>
              <a:t>با پتانسيل صفر</a:t>
            </a:r>
            <a:r>
              <a:rPr lang="fa-IR" altLang="en-US" smtClean="0">
                <a:solidFill>
                  <a:schemeClr val="tx2"/>
                </a:solidFill>
              </a:rPr>
              <a:t>)</a:t>
            </a:r>
            <a:r>
              <a:rPr lang="fa-IR" altLang="en-US" smtClean="0"/>
              <a:t> قرار دارد.</a:t>
            </a:r>
            <a:endParaRPr lang="en-US" altLang="en-US" smtClean="0"/>
          </a:p>
        </p:txBody>
      </p:sp>
      <p:graphicFrame>
        <p:nvGraphicFramePr>
          <p:cNvPr id="7946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66989" y="3046414"/>
          <a:ext cx="1800225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495085" imgH="342751" progId="Equation.3">
                  <p:embed/>
                </p:oleObj>
              </mc:Choice>
              <mc:Fallback>
                <p:oleObj name="Equation" r:id="rId3" imgW="495085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3046414"/>
                        <a:ext cx="1800225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0" name="Rectangle 7"/>
          <p:cNvGraphicFramePr>
            <a:graphicFrameLocks/>
          </p:cNvGraphicFramePr>
          <p:nvPr>
            <p:ph sz="quarter" idx="3"/>
          </p:nvPr>
        </p:nvGraphicFramePr>
        <p:xfrm>
          <a:off x="6391275" y="3695700"/>
          <a:ext cx="337185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275" y="3695700"/>
                        <a:ext cx="3371850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34" name="Object 10"/>
          <p:cNvGraphicFramePr>
            <a:graphicFrameLocks noChangeAspect="1"/>
          </p:cNvGraphicFramePr>
          <p:nvPr/>
        </p:nvGraphicFramePr>
        <p:xfrm>
          <a:off x="2524125" y="4687888"/>
          <a:ext cx="25209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6" imgW="825500" imgH="241300" progId="Equation.3">
                  <p:embed/>
                </p:oleObj>
              </mc:Choice>
              <mc:Fallback>
                <p:oleObj name="Equation" r:id="rId6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4687888"/>
                        <a:ext cx="25209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36" name="Object 12"/>
          <p:cNvGraphicFramePr>
            <a:graphicFrameLocks noChangeAspect="1"/>
          </p:cNvGraphicFramePr>
          <p:nvPr/>
        </p:nvGraphicFramePr>
        <p:xfrm>
          <a:off x="5548314" y="4927601"/>
          <a:ext cx="5048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8" imgW="190417" imgH="152334" progId="Equation.3">
                  <p:embed/>
                </p:oleObj>
              </mc:Choice>
              <mc:Fallback>
                <p:oleObj name="Equation" r:id="rId8" imgW="190417" imgH="15233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4" y="4927601"/>
                        <a:ext cx="5048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4637" name="Object 13"/>
          <p:cNvGraphicFramePr>
            <a:graphicFrameLocks noChangeAspect="1"/>
          </p:cNvGraphicFramePr>
          <p:nvPr/>
        </p:nvGraphicFramePr>
        <p:xfrm>
          <a:off x="6672263" y="4783138"/>
          <a:ext cx="2089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0" imgW="660113" imgH="241195" progId="Equation.3">
                  <p:embed/>
                </p:oleObj>
              </mc:Choice>
              <mc:Fallback>
                <p:oleObj name="Equation" r:id="rId10" imgW="660113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4783138"/>
                        <a:ext cx="20891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8350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4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4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46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4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94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0" y="5032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z="2800"/>
              <a:t>يكاي ظرفيت:</a:t>
            </a:r>
            <a:endParaRPr lang="en-US" altLang="en-US" sz="2800"/>
          </a:p>
        </p:txBody>
      </p:sp>
      <p:graphicFrame>
        <p:nvGraphicFramePr>
          <p:cNvPr id="79565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7464426" y="1903413"/>
          <a:ext cx="18716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698500" imgH="241300" progId="Equation.3">
                  <p:embed/>
                </p:oleObj>
              </mc:Choice>
              <mc:Fallback>
                <p:oleObj name="Equation" r:id="rId3" imgW="698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6" y="1903413"/>
                        <a:ext cx="18716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565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7478713" y="2579688"/>
          <a:ext cx="18716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672808" imgH="266584" progId="Equation.3">
                  <p:embed/>
                </p:oleObj>
              </mc:Choice>
              <mc:Fallback>
                <p:oleObj name="Equation" r:id="rId5" imgW="672808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8713" y="2579688"/>
                        <a:ext cx="187166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5660" name="Object 12"/>
          <p:cNvGraphicFramePr>
            <a:graphicFrameLocks noChangeAspect="1"/>
          </p:cNvGraphicFramePr>
          <p:nvPr/>
        </p:nvGraphicFramePr>
        <p:xfrm>
          <a:off x="7450138" y="3319464"/>
          <a:ext cx="18716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660113" imgH="241195" progId="Equation.3">
                  <p:embed/>
                </p:oleObj>
              </mc:Choice>
              <mc:Fallback>
                <p:oleObj name="Equation" r:id="rId7" imgW="660113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0138" y="3319464"/>
                        <a:ext cx="187166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5661" name="Object 13"/>
          <p:cNvGraphicFramePr>
            <a:graphicFrameLocks noChangeAspect="1"/>
          </p:cNvGraphicFramePr>
          <p:nvPr/>
        </p:nvGraphicFramePr>
        <p:xfrm>
          <a:off x="7464425" y="4019550"/>
          <a:ext cx="19446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698197" imgH="266584" progId="Equation.3">
                  <p:embed/>
                </p:oleObj>
              </mc:Choice>
              <mc:Fallback>
                <p:oleObj name="Equation" r:id="rId9" imgW="698197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5" y="4019550"/>
                        <a:ext cx="194468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5662" name="Object 14"/>
          <p:cNvGraphicFramePr>
            <a:graphicFrameLocks noChangeAspect="1"/>
          </p:cNvGraphicFramePr>
          <p:nvPr/>
        </p:nvGraphicFramePr>
        <p:xfrm>
          <a:off x="7462839" y="4783138"/>
          <a:ext cx="21605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800100" imgH="279400" progId="Equation.3">
                  <p:embed/>
                </p:oleObj>
              </mc:Choice>
              <mc:Fallback>
                <p:oleObj name="Equation" r:id="rId11" imgW="800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2839" y="4783138"/>
                        <a:ext cx="216058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5664" name="Rectangle 16"/>
          <p:cNvSpPr>
            <a:spLocks noChangeArrowheads="1"/>
          </p:cNvSpPr>
          <p:nvPr/>
        </p:nvSpPr>
        <p:spPr bwMode="auto">
          <a:xfrm>
            <a:off x="3132138" y="2074863"/>
            <a:ext cx="15456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: ميلي فاراد</a:t>
            </a:r>
            <a:endParaRPr lang="en-US" altLang="en-US"/>
          </a:p>
        </p:txBody>
      </p:sp>
      <p:sp>
        <p:nvSpPr>
          <p:cNvPr id="795665" name="Rectangle 17"/>
          <p:cNvSpPr>
            <a:spLocks noChangeArrowheads="1"/>
          </p:cNvSpPr>
          <p:nvPr/>
        </p:nvSpPr>
        <p:spPr bwMode="auto">
          <a:xfrm>
            <a:off x="3036888" y="2795588"/>
            <a:ext cx="17315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: ميكرو فاراد</a:t>
            </a:r>
            <a:endParaRPr lang="en-US" altLang="en-US"/>
          </a:p>
        </p:txBody>
      </p:sp>
      <p:sp>
        <p:nvSpPr>
          <p:cNvPr id="795666" name="Rectangle 18"/>
          <p:cNvSpPr>
            <a:spLocks noChangeArrowheads="1"/>
          </p:cNvSpPr>
          <p:nvPr/>
        </p:nvSpPr>
        <p:spPr bwMode="auto">
          <a:xfrm>
            <a:off x="3328988" y="3514725"/>
            <a:ext cx="14446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: نانو فاراد</a:t>
            </a:r>
            <a:endParaRPr lang="en-US" altLang="en-US"/>
          </a:p>
        </p:txBody>
      </p:sp>
      <p:sp>
        <p:nvSpPr>
          <p:cNvPr id="795667" name="Rectangle 19"/>
          <p:cNvSpPr>
            <a:spLocks noChangeArrowheads="1"/>
          </p:cNvSpPr>
          <p:nvPr/>
        </p:nvSpPr>
        <p:spPr bwMode="auto">
          <a:xfrm>
            <a:off x="3187700" y="4235450"/>
            <a:ext cx="15039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: پيكو فاراد</a:t>
            </a:r>
            <a:endParaRPr lang="en-US" altLang="en-US"/>
          </a:p>
        </p:txBody>
      </p:sp>
      <p:sp>
        <p:nvSpPr>
          <p:cNvPr id="795668" name="Rectangle 20"/>
          <p:cNvSpPr>
            <a:spLocks noChangeArrowheads="1"/>
          </p:cNvSpPr>
          <p:nvPr/>
        </p:nvSpPr>
        <p:spPr bwMode="auto">
          <a:xfrm>
            <a:off x="3173413" y="4956175"/>
            <a:ext cx="15119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/>
              <a:t>: فمتو فاراد</a:t>
            </a:r>
            <a:endParaRPr lang="en-US" altLang="en-US"/>
          </a:p>
        </p:txBody>
      </p:sp>
      <p:grpSp>
        <p:nvGrpSpPr>
          <p:cNvPr id="795674" name="Group 26"/>
          <p:cNvGrpSpPr>
            <a:grpSpLocks/>
          </p:cNvGrpSpPr>
          <p:nvPr/>
        </p:nvGrpSpPr>
        <p:grpSpPr bwMode="auto">
          <a:xfrm>
            <a:off x="5016501" y="1038226"/>
            <a:ext cx="1958975" cy="955676"/>
            <a:chOff x="2055" y="908"/>
            <a:chExt cx="1234" cy="602"/>
          </a:xfrm>
        </p:grpSpPr>
        <p:sp>
          <p:nvSpPr>
            <p:cNvPr id="215059" name="Rectangle 15"/>
            <p:cNvSpPr>
              <a:spLocks noChangeArrowheads="1"/>
            </p:cNvSpPr>
            <p:nvPr/>
          </p:nvSpPr>
          <p:spPr bwMode="auto">
            <a:xfrm>
              <a:off x="2055" y="1026"/>
              <a:ext cx="46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فاراد</a:t>
              </a:r>
              <a:endParaRPr lang="en-US" altLang="en-US"/>
            </a:p>
          </p:txBody>
        </p:sp>
        <p:sp>
          <p:nvSpPr>
            <p:cNvPr id="215060" name="Rectangle 22"/>
            <p:cNvSpPr>
              <a:spLocks noChangeArrowheads="1"/>
            </p:cNvSpPr>
            <p:nvPr/>
          </p:nvSpPr>
          <p:spPr bwMode="auto">
            <a:xfrm>
              <a:off x="2744" y="1180"/>
              <a:ext cx="42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ولت</a:t>
              </a:r>
              <a:endParaRPr lang="en-US" altLang="en-US"/>
            </a:p>
          </p:txBody>
        </p:sp>
        <p:sp>
          <p:nvSpPr>
            <p:cNvPr id="215061" name="Rectangle 23"/>
            <p:cNvSpPr>
              <a:spLocks noChangeArrowheads="1"/>
            </p:cNvSpPr>
            <p:nvPr/>
          </p:nvSpPr>
          <p:spPr bwMode="auto">
            <a:xfrm>
              <a:off x="2708" y="908"/>
              <a:ext cx="46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كولن</a:t>
              </a:r>
              <a:endParaRPr lang="en-US" altLang="en-US"/>
            </a:p>
          </p:txBody>
        </p:sp>
        <p:sp>
          <p:nvSpPr>
            <p:cNvPr id="215062" name="Rectangle 24"/>
            <p:cNvSpPr>
              <a:spLocks noChangeArrowheads="1"/>
            </p:cNvSpPr>
            <p:nvPr/>
          </p:nvSpPr>
          <p:spPr bwMode="auto">
            <a:xfrm>
              <a:off x="2426" y="1053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/>
                <a:t>=</a:t>
              </a:r>
              <a:endParaRPr lang="en-US" altLang="en-US"/>
            </a:p>
          </p:txBody>
        </p:sp>
        <p:sp>
          <p:nvSpPr>
            <p:cNvPr id="215063" name="Line 25"/>
            <p:cNvSpPr>
              <a:spLocks noChangeShapeType="1"/>
            </p:cNvSpPr>
            <p:nvPr/>
          </p:nvSpPr>
          <p:spPr bwMode="auto">
            <a:xfrm>
              <a:off x="2608" y="1207"/>
              <a:ext cx="68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5676" name="Line 28"/>
          <p:cNvSpPr>
            <a:spLocks noChangeShapeType="1"/>
          </p:cNvSpPr>
          <p:nvPr/>
        </p:nvSpPr>
        <p:spPr bwMode="auto">
          <a:xfrm>
            <a:off x="4511675" y="2349500"/>
            <a:ext cx="2952750" cy="0"/>
          </a:xfrm>
          <a:prstGeom prst="line">
            <a:avLst/>
          </a:prstGeom>
          <a:noFill/>
          <a:ln w="28575" cap="rnd">
            <a:solidFill>
              <a:srgbClr val="FF00FF"/>
            </a:solidFill>
            <a:prstDash val="sysDot"/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5678" name="Line 30"/>
          <p:cNvSpPr>
            <a:spLocks noChangeShapeType="1"/>
          </p:cNvSpPr>
          <p:nvPr/>
        </p:nvSpPr>
        <p:spPr bwMode="auto">
          <a:xfrm>
            <a:off x="4511675" y="3068638"/>
            <a:ext cx="2952750" cy="0"/>
          </a:xfrm>
          <a:prstGeom prst="line">
            <a:avLst/>
          </a:prstGeom>
          <a:noFill/>
          <a:ln w="28575" cap="rnd">
            <a:solidFill>
              <a:srgbClr val="FF00FF"/>
            </a:solidFill>
            <a:prstDash val="sysDot"/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5679" name="Line 31"/>
          <p:cNvSpPr>
            <a:spLocks noChangeShapeType="1"/>
          </p:cNvSpPr>
          <p:nvPr/>
        </p:nvSpPr>
        <p:spPr bwMode="auto">
          <a:xfrm>
            <a:off x="4511675" y="3787775"/>
            <a:ext cx="2952750" cy="0"/>
          </a:xfrm>
          <a:prstGeom prst="line">
            <a:avLst/>
          </a:prstGeom>
          <a:noFill/>
          <a:ln w="28575" cap="rnd">
            <a:solidFill>
              <a:srgbClr val="FF00FF"/>
            </a:solidFill>
            <a:prstDash val="sysDot"/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5680" name="Line 32"/>
          <p:cNvSpPr>
            <a:spLocks noChangeShapeType="1"/>
          </p:cNvSpPr>
          <p:nvPr/>
        </p:nvSpPr>
        <p:spPr bwMode="auto">
          <a:xfrm>
            <a:off x="4511675" y="4522788"/>
            <a:ext cx="2952750" cy="0"/>
          </a:xfrm>
          <a:prstGeom prst="line">
            <a:avLst/>
          </a:prstGeom>
          <a:noFill/>
          <a:ln w="28575" cap="rnd">
            <a:solidFill>
              <a:srgbClr val="FF00FF"/>
            </a:solidFill>
            <a:prstDash val="sysDot"/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5681" name="Line 33"/>
          <p:cNvSpPr>
            <a:spLocks noChangeShapeType="1"/>
          </p:cNvSpPr>
          <p:nvPr/>
        </p:nvSpPr>
        <p:spPr bwMode="auto">
          <a:xfrm>
            <a:off x="4511675" y="5243513"/>
            <a:ext cx="2952750" cy="0"/>
          </a:xfrm>
          <a:prstGeom prst="line">
            <a:avLst/>
          </a:prstGeom>
          <a:noFill/>
          <a:ln w="28575" cap="rnd">
            <a:solidFill>
              <a:srgbClr val="FF00FF"/>
            </a:solidFill>
            <a:prstDash val="sysDot"/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86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95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95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95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5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5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9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95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5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95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95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5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95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5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9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95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95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5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95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95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5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95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95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95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95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9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9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5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5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5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95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95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95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95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9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9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95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5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5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95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95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95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95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95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95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95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95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95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0" grpId="0"/>
      <p:bldP spid="795664" grpId="0"/>
      <p:bldP spid="795665" grpId="0"/>
      <p:bldP spid="795666" grpId="0"/>
      <p:bldP spid="795667" grpId="0"/>
      <p:bldP spid="795668" grpId="0"/>
      <p:bldP spid="795676" grpId="0" animBg="1"/>
      <p:bldP spid="795678" grpId="0" animBg="1"/>
      <p:bldP spid="795679" grpId="0" animBg="1"/>
      <p:bldP spid="795680" grpId="0" animBg="1"/>
      <p:bldP spid="7956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9350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تعريف خازن و موارد استفاده از آن</a:t>
            </a:r>
            <a:endParaRPr lang="en-US" altLang="en-US" smtClean="0"/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2374901"/>
            <a:ext cx="7772400" cy="263842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دو جسم رساناي باردار با بارهاي مساوي و مختلف العلامه كه هر جسم را صفحه يا قطب خازن مي گويند و براي باردار كردن آن دو قطبش را به باطري وصل مي‌كنيم.</a:t>
            </a:r>
          </a:p>
          <a:p>
            <a:pPr marL="0" indent="0" algn="just">
              <a:buNone/>
            </a:pPr>
            <a:r>
              <a:rPr lang="fa-IR" altLang="en-US" smtClean="0"/>
              <a:t>از خازن براي ذخيرۀ انرژي، ايجاد ميدانهاي الكتريكي و در ساخت تقويت كننده ها استفاده مي‌شود.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1034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1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1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2" grpId="0"/>
      <p:bldP spid="9318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ظرفيت خازن مسطح</a:t>
            </a:r>
            <a:endParaRPr lang="en-US" altLang="en-US" smtClean="0"/>
          </a:p>
        </p:txBody>
      </p:sp>
      <p:graphicFrame>
        <p:nvGraphicFramePr>
          <p:cNvPr id="9328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448051" y="3429000"/>
          <a:ext cx="14954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774364" imgH="431613" progId="Equation.3">
                  <p:embed/>
                </p:oleObj>
              </mc:Choice>
              <mc:Fallback>
                <p:oleObj name="Equation" r:id="rId3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1" y="3429000"/>
                        <a:ext cx="14954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391151" y="3817938"/>
          <a:ext cx="1439863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710891" imgH="431613" progId="Equation.3">
                  <p:embed/>
                </p:oleObj>
              </mc:Choice>
              <mc:Fallback>
                <p:oleObj name="Equation" r:id="rId5" imgW="710891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1" y="3817938"/>
                        <a:ext cx="1439863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2" name="Object 8"/>
          <p:cNvGraphicFramePr>
            <a:graphicFrameLocks noChangeAspect="1"/>
          </p:cNvGraphicFramePr>
          <p:nvPr/>
        </p:nvGraphicFramePr>
        <p:xfrm>
          <a:off x="5721350" y="4913313"/>
          <a:ext cx="10810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494870" imgH="177646" progId="Equation.3">
                  <p:embed/>
                </p:oleObj>
              </mc:Choice>
              <mc:Fallback>
                <p:oleObj name="Equation" r:id="rId7" imgW="4948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4913313"/>
                        <a:ext cx="10810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3" name="Object 9"/>
          <p:cNvGraphicFramePr>
            <a:graphicFrameLocks noChangeAspect="1"/>
          </p:cNvGraphicFramePr>
          <p:nvPr/>
        </p:nvGraphicFramePr>
        <p:xfrm>
          <a:off x="7219951" y="4144964"/>
          <a:ext cx="18002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812447" imgH="393529" progId="Equation.3">
                  <p:embed/>
                </p:oleObj>
              </mc:Choice>
              <mc:Fallback>
                <p:oleObj name="Equation" r:id="rId9" imgW="8124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51" y="4144964"/>
                        <a:ext cx="18002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4" name="Object 10"/>
          <p:cNvGraphicFramePr>
            <a:graphicFrameLocks noChangeAspect="1"/>
          </p:cNvGraphicFramePr>
          <p:nvPr/>
        </p:nvGraphicFramePr>
        <p:xfrm>
          <a:off x="8472489" y="5370514"/>
          <a:ext cx="151288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748975" imgH="393529" progId="Equation.3">
                  <p:embed/>
                </p:oleObj>
              </mc:Choice>
              <mc:Fallback>
                <p:oleObj name="Equation" r:id="rId11" imgW="74897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2489" y="5370514"/>
                        <a:ext cx="1512887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875" name="Rectangle 11"/>
          <p:cNvSpPr>
            <a:spLocks noChangeArrowheads="1"/>
          </p:cNvSpPr>
          <p:nvPr/>
        </p:nvSpPr>
        <p:spPr bwMode="auto">
          <a:xfrm>
            <a:off x="1992313" y="4292601"/>
            <a:ext cx="29527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 sz="2000"/>
              <a:t>فقط در قسمتي از سطح گاوس كه بين دو صفحه است فلو صفر نيست.</a:t>
            </a:r>
            <a:endParaRPr lang="en-US" altLang="en-US" sz="2000"/>
          </a:p>
        </p:txBody>
      </p:sp>
      <p:sp>
        <p:nvSpPr>
          <p:cNvPr id="932876" name="Rectangle 12"/>
          <p:cNvSpPr>
            <a:spLocks noChangeArrowheads="1"/>
          </p:cNvSpPr>
          <p:nvPr/>
        </p:nvSpPr>
        <p:spPr bwMode="auto">
          <a:xfrm>
            <a:off x="2063750" y="1984375"/>
            <a:ext cx="81359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ابعاد خازن نسبت به فاصلۀ بين صفحات </a:t>
            </a:r>
            <a:r>
              <a:rPr lang="fa-IR" altLang="en-US">
                <a:solidFill>
                  <a:srgbClr val="000000"/>
                </a:solidFill>
              </a:rPr>
              <a:t>(</a:t>
            </a:r>
            <a:r>
              <a:rPr lang="en-US" altLang="en-US">
                <a:solidFill>
                  <a:srgbClr val="000000"/>
                </a:solidFill>
              </a:rPr>
              <a:t>d</a:t>
            </a:r>
            <a:r>
              <a:rPr lang="fa-IR" altLang="en-US">
                <a:solidFill>
                  <a:srgbClr val="000000"/>
                </a:solidFill>
              </a:rPr>
              <a:t>)</a:t>
            </a:r>
            <a:r>
              <a:rPr lang="fa-IR" altLang="en-US"/>
              <a:t> زياد است و چگالي سطحي هر سطح ثابت فرض مي‌شود. با در نظر گرفتن سطح گاوس مطابق شكل داريم:</a:t>
            </a:r>
          </a:p>
        </p:txBody>
      </p:sp>
      <p:sp>
        <p:nvSpPr>
          <p:cNvPr id="932877" name="AutoShape 13"/>
          <p:cNvSpPr>
            <a:spLocks/>
          </p:cNvSpPr>
          <p:nvPr/>
        </p:nvSpPr>
        <p:spPr bwMode="auto">
          <a:xfrm>
            <a:off x="5089526" y="3471863"/>
            <a:ext cx="142875" cy="1511300"/>
          </a:xfrm>
          <a:prstGeom prst="rightBrace">
            <a:avLst>
              <a:gd name="adj1" fmla="val 88148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932878" name="AutoShape 14"/>
          <p:cNvSpPr>
            <a:spLocks/>
          </p:cNvSpPr>
          <p:nvPr/>
        </p:nvSpPr>
        <p:spPr bwMode="auto">
          <a:xfrm>
            <a:off x="6888163" y="3919539"/>
            <a:ext cx="144462" cy="1366837"/>
          </a:xfrm>
          <a:prstGeom prst="rightBrace">
            <a:avLst>
              <a:gd name="adj1" fmla="val 78846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anose="00000400000000000000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pSp>
        <p:nvGrpSpPr>
          <p:cNvPr id="932906" name="Group 42"/>
          <p:cNvGrpSpPr>
            <a:grpSpLocks/>
          </p:cNvGrpSpPr>
          <p:nvPr/>
        </p:nvGrpSpPr>
        <p:grpSpPr bwMode="auto">
          <a:xfrm>
            <a:off x="2855913" y="476251"/>
            <a:ext cx="2157412" cy="1349375"/>
            <a:chOff x="755" y="176"/>
            <a:chExt cx="1359" cy="850"/>
          </a:xfrm>
        </p:grpSpPr>
        <p:sp>
          <p:nvSpPr>
            <p:cNvPr id="217101" name="Rectangle 17"/>
            <p:cNvSpPr>
              <a:spLocks noChangeArrowheads="1"/>
            </p:cNvSpPr>
            <p:nvPr/>
          </p:nvSpPr>
          <p:spPr bwMode="auto">
            <a:xfrm>
              <a:off x="793" y="890"/>
              <a:ext cx="1180" cy="136"/>
            </a:xfrm>
            <a:prstGeom prst="rect">
              <a:avLst/>
            </a:prstGeom>
            <a:noFill/>
            <a:ln w="19050" cap="sq">
              <a:solidFill>
                <a:srgbClr val="000000"/>
              </a:solidFill>
              <a:miter lim="800000"/>
              <a:headEnd type="non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grpSp>
          <p:nvGrpSpPr>
            <p:cNvPr id="217102" name="Group 35"/>
            <p:cNvGrpSpPr>
              <a:grpSpLocks/>
            </p:cNvGrpSpPr>
            <p:nvPr/>
          </p:nvGrpSpPr>
          <p:grpSpPr bwMode="auto">
            <a:xfrm>
              <a:off x="793" y="324"/>
              <a:ext cx="1321" cy="276"/>
              <a:chOff x="793" y="324"/>
              <a:chExt cx="1321" cy="276"/>
            </a:xfrm>
          </p:grpSpPr>
          <p:sp>
            <p:nvSpPr>
              <p:cNvPr id="217121" name="Rectangle 16"/>
              <p:cNvSpPr>
                <a:spLocks noChangeArrowheads="1"/>
              </p:cNvSpPr>
              <p:nvPr/>
            </p:nvSpPr>
            <p:spPr bwMode="auto">
              <a:xfrm>
                <a:off x="793" y="464"/>
                <a:ext cx="1180" cy="136"/>
              </a:xfrm>
              <a:prstGeom prst="rect">
                <a:avLst/>
              </a:prstGeom>
              <a:noFill/>
              <a:ln w="19050" cap="sq">
                <a:solidFill>
                  <a:srgbClr val="000000"/>
                </a:solidFill>
                <a:miter lim="800000"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17122" name="Line 18"/>
              <p:cNvSpPr>
                <a:spLocks noChangeShapeType="1"/>
              </p:cNvSpPr>
              <p:nvPr/>
            </p:nvSpPr>
            <p:spPr bwMode="auto">
              <a:xfrm flipV="1">
                <a:off x="795" y="324"/>
                <a:ext cx="137" cy="136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23" name="Line 19"/>
              <p:cNvSpPr>
                <a:spLocks noChangeShapeType="1"/>
              </p:cNvSpPr>
              <p:nvPr/>
            </p:nvSpPr>
            <p:spPr bwMode="auto">
              <a:xfrm flipV="1">
                <a:off x="1977" y="460"/>
                <a:ext cx="137" cy="136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24" name="Line 20"/>
              <p:cNvSpPr>
                <a:spLocks noChangeShapeType="1"/>
              </p:cNvSpPr>
              <p:nvPr/>
            </p:nvSpPr>
            <p:spPr bwMode="auto">
              <a:xfrm flipV="1">
                <a:off x="1973" y="324"/>
                <a:ext cx="137" cy="136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7103" name="Rectangle 21"/>
            <p:cNvSpPr>
              <a:spLocks noChangeArrowheads="1"/>
            </p:cNvSpPr>
            <p:nvPr/>
          </p:nvSpPr>
          <p:spPr bwMode="auto">
            <a:xfrm>
              <a:off x="805" y="662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-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04" name="Rectangle 22"/>
            <p:cNvSpPr>
              <a:spLocks noChangeArrowheads="1"/>
            </p:cNvSpPr>
            <p:nvPr/>
          </p:nvSpPr>
          <p:spPr bwMode="auto">
            <a:xfrm>
              <a:off x="985" y="498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+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05" name="Rectangle 23"/>
            <p:cNvSpPr>
              <a:spLocks noChangeArrowheads="1"/>
            </p:cNvSpPr>
            <p:nvPr/>
          </p:nvSpPr>
          <p:spPr bwMode="auto">
            <a:xfrm>
              <a:off x="1178" y="498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+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06" name="Rectangle 24"/>
            <p:cNvSpPr>
              <a:spLocks noChangeArrowheads="1"/>
            </p:cNvSpPr>
            <p:nvPr/>
          </p:nvSpPr>
          <p:spPr bwMode="auto">
            <a:xfrm>
              <a:off x="1368" y="498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+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07" name="Rectangle 25"/>
            <p:cNvSpPr>
              <a:spLocks noChangeArrowheads="1"/>
            </p:cNvSpPr>
            <p:nvPr/>
          </p:nvSpPr>
          <p:spPr bwMode="auto">
            <a:xfrm>
              <a:off x="1554" y="498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+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08" name="Rectangle 26"/>
            <p:cNvSpPr>
              <a:spLocks noChangeArrowheads="1"/>
            </p:cNvSpPr>
            <p:nvPr/>
          </p:nvSpPr>
          <p:spPr bwMode="auto">
            <a:xfrm>
              <a:off x="1726" y="498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+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09" name="Rectangle 29"/>
            <p:cNvSpPr>
              <a:spLocks noChangeArrowheads="1"/>
            </p:cNvSpPr>
            <p:nvPr/>
          </p:nvSpPr>
          <p:spPr bwMode="auto">
            <a:xfrm>
              <a:off x="803" y="498"/>
              <a:ext cx="24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+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10" name="Rectangle 30"/>
            <p:cNvSpPr>
              <a:spLocks noChangeArrowheads="1"/>
            </p:cNvSpPr>
            <p:nvPr/>
          </p:nvSpPr>
          <p:spPr bwMode="auto">
            <a:xfrm>
              <a:off x="987" y="662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-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11" name="Rectangle 31"/>
            <p:cNvSpPr>
              <a:spLocks noChangeArrowheads="1"/>
            </p:cNvSpPr>
            <p:nvPr/>
          </p:nvSpPr>
          <p:spPr bwMode="auto">
            <a:xfrm>
              <a:off x="1180" y="658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-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12" name="Rectangle 32"/>
            <p:cNvSpPr>
              <a:spLocks noChangeArrowheads="1"/>
            </p:cNvSpPr>
            <p:nvPr/>
          </p:nvSpPr>
          <p:spPr bwMode="auto">
            <a:xfrm>
              <a:off x="1375" y="658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-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13" name="Rectangle 33"/>
            <p:cNvSpPr>
              <a:spLocks noChangeArrowheads="1"/>
            </p:cNvSpPr>
            <p:nvPr/>
          </p:nvSpPr>
          <p:spPr bwMode="auto">
            <a:xfrm>
              <a:off x="1557" y="658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-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sp>
          <p:nvSpPr>
            <p:cNvPr id="217114" name="Rectangle 34"/>
            <p:cNvSpPr>
              <a:spLocks noChangeArrowheads="1"/>
            </p:cNvSpPr>
            <p:nvPr/>
          </p:nvSpPr>
          <p:spPr bwMode="auto">
            <a:xfrm>
              <a:off x="1730" y="654"/>
              <a:ext cx="1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>
                  <a:solidFill>
                    <a:schemeClr val="tx2"/>
                  </a:solidFill>
                </a:rPr>
                <a:t>-</a:t>
              </a:r>
              <a:endParaRPr lang="en-US" altLang="en-US">
                <a:solidFill>
                  <a:schemeClr val="tx2"/>
                </a:solidFill>
              </a:endParaRPr>
            </a:p>
          </p:txBody>
        </p:sp>
        <p:grpSp>
          <p:nvGrpSpPr>
            <p:cNvPr id="217115" name="Group 36"/>
            <p:cNvGrpSpPr>
              <a:grpSpLocks/>
            </p:cNvGrpSpPr>
            <p:nvPr/>
          </p:nvGrpSpPr>
          <p:grpSpPr bwMode="auto">
            <a:xfrm>
              <a:off x="755" y="432"/>
              <a:ext cx="1321" cy="276"/>
              <a:chOff x="793" y="324"/>
              <a:chExt cx="1321" cy="276"/>
            </a:xfrm>
          </p:grpSpPr>
          <p:sp>
            <p:nvSpPr>
              <p:cNvPr id="217117" name="Rectangle 37"/>
              <p:cNvSpPr>
                <a:spLocks noChangeArrowheads="1"/>
              </p:cNvSpPr>
              <p:nvPr/>
            </p:nvSpPr>
            <p:spPr bwMode="auto">
              <a:xfrm>
                <a:off x="793" y="464"/>
                <a:ext cx="1180" cy="136"/>
              </a:xfrm>
              <a:prstGeom prst="rect">
                <a:avLst/>
              </a:prstGeom>
              <a:noFill/>
              <a:ln w="19050">
                <a:solidFill>
                  <a:srgbClr val="FF3399"/>
                </a:solidFill>
                <a:prstDash val="dash"/>
                <a:miter lim="800000"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17118" name="Line 38"/>
              <p:cNvSpPr>
                <a:spLocks noChangeShapeType="1"/>
              </p:cNvSpPr>
              <p:nvPr/>
            </p:nvSpPr>
            <p:spPr bwMode="auto">
              <a:xfrm flipV="1">
                <a:off x="795" y="324"/>
                <a:ext cx="137" cy="136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prstDash val="dash"/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19" name="Line 39"/>
              <p:cNvSpPr>
                <a:spLocks noChangeShapeType="1"/>
              </p:cNvSpPr>
              <p:nvPr/>
            </p:nvSpPr>
            <p:spPr bwMode="auto">
              <a:xfrm flipV="1">
                <a:off x="1977" y="460"/>
                <a:ext cx="137" cy="136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prstDash val="dash"/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20" name="Line 40"/>
              <p:cNvSpPr>
                <a:spLocks noChangeShapeType="1"/>
              </p:cNvSpPr>
              <p:nvPr/>
            </p:nvSpPr>
            <p:spPr bwMode="auto">
              <a:xfrm flipV="1">
                <a:off x="1973" y="324"/>
                <a:ext cx="137" cy="136"/>
              </a:xfrm>
              <a:prstGeom prst="line">
                <a:avLst/>
              </a:prstGeom>
              <a:noFill/>
              <a:ln w="19050">
                <a:solidFill>
                  <a:srgbClr val="FF3399"/>
                </a:solidFill>
                <a:prstDash val="dash"/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7116" name="Rectangle 41"/>
            <p:cNvSpPr>
              <a:spLocks noChangeArrowheads="1"/>
            </p:cNvSpPr>
            <p:nvPr/>
          </p:nvSpPr>
          <p:spPr bwMode="auto">
            <a:xfrm>
              <a:off x="1292" y="17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1127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2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2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2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2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2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2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2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2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2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3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328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32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32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32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32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32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32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32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32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2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2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2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2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8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8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32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32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32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32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32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32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32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8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8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8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8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2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6" grpId="0"/>
      <p:bldP spid="932875" grpId="0"/>
      <p:bldP spid="9328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ظرفيت خازن استوانه‌اي</a:t>
            </a:r>
            <a:endParaRPr lang="en-US" altLang="en-US" smtClean="0"/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5775"/>
            <a:ext cx="7772400" cy="155733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دو استوانه هم مركز به شعاعهاي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fa-IR" altLang="en-US" smtClean="0"/>
              <a:t> و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fa-IR" altLang="en-US" smtClean="0">
                <a:cs typeface="Times New Roman" panose="02020603050405020304" pitchFamily="18" charset="0"/>
              </a:rPr>
              <a:t>، </a:t>
            </a:r>
            <a:r>
              <a:rPr lang="fa-I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b&gt;a</a:t>
            </a:r>
            <a:r>
              <a:rPr lang="fa-I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fa-IR" altLang="en-US" smtClean="0"/>
              <a:t> در نظر مي‌گيريم كه طول استوانه از شعاع </a:t>
            </a: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fa-IR" altLang="en-US" smtClean="0"/>
              <a:t> خيلي بزرگتر است و استوانه ها داراي بارهاي مساوي و مختلف العلامه اند ، ظرفيت اين خازن را به دست آوريد.</a:t>
            </a:r>
            <a:r>
              <a:rPr lang="en-US" altLang="en-US" smtClean="0"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934043" name="Group 155"/>
          <p:cNvGrpSpPr>
            <a:grpSpLocks/>
          </p:cNvGrpSpPr>
          <p:nvPr/>
        </p:nvGrpSpPr>
        <p:grpSpPr bwMode="auto">
          <a:xfrm>
            <a:off x="4802188" y="3565525"/>
            <a:ext cx="2551112" cy="2743200"/>
            <a:chOff x="2065" y="2246"/>
            <a:chExt cx="1607" cy="1728"/>
          </a:xfrm>
        </p:grpSpPr>
        <p:grpSp>
          <p:nvGrpSpPr>
            <p:cNvPr id="218117" name="Group 91"/>
            <p:cNvGrpSpPr>
              <a:grpSpLocks/>
            </p:cNvGrpSpPr>
            <p:nvPr/>
          </p:nvGrpSpPr>
          <p:grpSpPr bwMode="auto">
            <a:xfrm>
              <a:off x="2065" y="2246"/>
              <a:ext cx="1607" cy="1728"/>
              <a:chOff x="1202" y="2205"/>
              <a:chExt cx="1607" cy="1728"/>
            </a:xfrm>
          </p:grpSpPr>
          <p:sp>
            <p:nvSpPr>
              <p:cNvPr id="218121" name="Rectangle 15"/>
              <p:cNvSpPr>
                <a:spLocks noChangeArrowheads="1"/>
              </p:cNvSpPr>
              <p:nvPr/>
            </p:nvSpPr>
            <p:spPr bwMode="auto">
              <a:xfrm>
                <a:off x="2539" y="2704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22" name="Oval 4"/>
              <p:cNvSpPr>
                <a:spLocks noChangeArrowheads="1"/>
              </p:cNvSpPr>
              <p:nvPr/>
            </p:nvSpPr>
            <p:spPr bwMode="auto">
              <a:xfrm>
                <a:off x="1247" y="2243"/>
                <a:ext cx="1543" cy="1543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18123" name="Oval 5"/>
              <p:cNvSpPr>
                <a:spLocks noChangeArrowheads="1"/>
              </p:cNvSpPr>
              <p:nvPr/>
            </p:nvSpPr>
            <p:spPr bwMode="auto">
              <a:xfrm>
                <a:off x="1417" y="2444"/>
                <a:ext cx="1179" cy="1179"/>
              </a:xfrm>
              <a:prstGeom prst="ellipse">
                <a:avLst/>
              </a:prstGeom>
              <a:noFill/>
              <a:ln w="19050">
                <a:solidFill>
                  <a:srgbClr val="00B8B4"/>
                </a:solidFill>
                <a:prstDash val="dash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18124" name="Oval 6"/>
              <p:cNvSpPr>
                <a:spLocks noChangeArrowheads="1"/>
              </p:cNvSpPr>
              <p:nvPr/>
            </p:nvSpPr>
            <p:spPr bwMode="auto">
              <a:xfrm>
                <a:off x="1626" y="2651"/>
                <a:ext cx="771" cy="771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18125" name="Oval 7"/>
              <p:cNvSpPr>
                <a:spLocks noChangeArrowheads="1"/>
              </p:cNvSpPr>
              <p:nvPr/>
            </p:nvSpPr>
            <p:spPr bwMode="auto">
              <a:xfrm>
                <a:off x="1990" y="3030"/>
                <a:ext cx="45" cy="45"/>
              </a:xfrm>
              <a:prstGeom prst="ellipse">
                <a:avLst/>
              </a:prstGeom>
              <a:solidFill>
                <a:schemeClr val="tx1"/>
              </a:solidFill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218126" name="Line 8"/>
              <p:cNvSpPr>
                <a:spLocks noChangeShapeType="1"/>
              </p:cNvSpPr>
              <p:nvPr/>
            </p:nvSpPr>
            <p:spPr bwMode="auto">
              <a:xfrm flipV="1">
                <a:off x="2027" y="2708"/>
                <a:ext cx="183" cy="31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27" name="Line 9"/>
              <p:cNvSpPr>
                <a:spLocks noChangeShapeType="1"/>
              </p:cNvSpPr>
              <p:nvPr/>
            </p:nvSpPr>
            <p:spPr bwMode="auto">
              <a:xfrm flipH="1" flipV="1">
                <a:off x="1454" y="2491"/>
                <a:ext cx="544" cy="54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28" name="Line 10"/>
              <p:cNvSpPr>
                <a:spLocks noChangeShapeType="1"/>
              </p:cNvSpPr>
              <p:nvPr/>
            </p:nvSpPr>
            <p:spPr bwMode="auto">
              <a:xfrm>
                <a:off x="2011" y="3071"/>
                <a:ext cx="0" cy="54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29" name="Rectangle 11"/>
              <p:cNvSpPr>
                <a:spLocks noChangeArrowheads="1"/>
              </p:cNvSpPr>
              <p:nvPr/>
            </p:nvSpPr>
            <p:spPr bwMode="auto">
              <a:xfrm>
                <a:off x="2244" y="2309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0" name="Rectangle 12"/>
              <p:cNvSpPr>
                <a:spLocks noChangeArrowheads="1"/>
              </p:cNvSpPr>
              <p:nvPr/>
            </p:nvSpPr>
            <p:spPr bwMode="auto">
              <a:xfrm>
                <a:off x="2088" y="2243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1" name="Rectangle 13"/>
              <p:cNvSpPr>
                <a:spLocks noChangeArrowheads="1"/>
              </p:cNvSpPr>
              <p:nvPr/>
            </p:nvSpPr>
            <p:spPr bwMode="auto">
              <a:xfrm>
                <a:off x="2477" y="2545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2" name="Rectangle 14"/>
              <p:cNvSpPr>
                <a:spLocks noChangeArrowheads="1"/>
              </p:cNvSpPr>
              <p:nvPr/>
            </p:nvSpPr>
            <p:spPr bwMode="auto">
              <a:xfrm>
                <a:off x="2378" y="2414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3" name="Rectangle 17"/>
              <p:cNvSpPr>
                <a:spLocks noChangeArrowheads="1"/>
              </p:cNvSpPr>
              <p:nvPr/>
            </p:nvSpPr>
            <p:spPr bwMode="auto">
              <a:xfrm>
                <a:off x="2533" y="3054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4" name="Rectangle 18"/>
              <p:cNvSpPr>
                <a:spLocks noChangeArrowheads="1"/>
              </p:cNvSpPr>
              <p:nvPr/>
            </p:nvSpPr>
            <p:spPr bwMode="auto">
              <a:xfrm>
                <a:off x="2488" y="3211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5" name="Rectangle 19"/>
              <p:cNvSpPr>
                <a:spLocks noChangeArrowheads="1"/>
              </p:cNvSpPr>
              <p:nvPr/>
            </p:nvSpPr>
            <p:spPr bwMode="auto">
              <a:xfrm>
                <a:off x="2389" y="3323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6" name="Rectangle 20"/>
              <p:cNvSpPr>
                <a:spLocks noChangeArrowheads="1"/>
              </p:cNvSpPr>
              <p:nvPr/>
            </p:nvSpPr>
            <p:spPr bwMode="auto">
              <a:xfrm>
                <a:off x="2283" y="3444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7" name="Rectangle 21"/>
              <p:cNvSpPr>
                <a:spLocks noChangeArrowheads="1"/>
              </p:cNvSpPr>
              <p:nvPr/>
            </p:nvSpPr>
            <p:spPr bwMode="auto">
              <a:xfrm>
                <a:off x="2147" y="3523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8" name="Rectangle 22"/>
              <p:cNvSpPr>
                <a:spLocks noChangeArrowheads="1"/>
              </p:cNvSpPr>
              <p:nvPr/>
            </p:nvSpPr>
            <p:spPr bwMode="auto">
              <a:xfrm>
                <a:off x="1917" y="2205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39" name="Rectangle 23"/>
              <p:cNvSpPr>
                <a:spLocks noChangeArrowheads="1"/>
              </p:cNvSpPr>
              <p:nvPr/>
            </p:nvSpPr>
            <p:spPr bwMode="auto">
              <a:xfrm>
                <a:off x="2200" y="2485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40" name="Rectangle 41"/>
              <p:cNvSpPr>
                <a:spLocks noChangeArrowheads="1"/>
              </p:cNvSpPr>
              <p:nvPr/>
            </p:nvSpPr>
            <p:spPr bwMode="auto">
              <a:xfrm>
                <a:off x="1330" y="2467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41" name="Rectangle 42"/>
              <p:cNvSpPr>
                <a:spLocks noChangeArrowheads="1"/>
              </p:cNvSpPr>
              <p:nvPr/>
            </p:nvSpPr>
            <p:spPr bwMode="auto">
              <a:xfrm>
                <a:off x="1255" y="2611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42" name="Rectangle 43"/>
              <p:cNvSpPr>
                <a:spLocks noChangeArrowheads="1"/>
              </p:cNvSpPr>
              <p:nvPr/>
            </p:nvSpPr>
            <p:spPr bwMode="auto">
              <a:xfrm>
                <a:off x="1208" y="2755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43" name="Rectangle 44"/>
              <p:cNvSpPr>
                <a:spLocks noChangeArrowheads="1"/>
              </p:cNvSpPr>
              <p:nvPr/>
            </p:nvSpPr>
            <p:spPr bwMode="auto">
              <a:xfrm>
                <a:off x="1202" y="2921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44" name="Rectangle 45"/>
              <p:cNvSpPr>
                <a:spLocks noChangeArrowheads="1"/>
              </p:cNvSpPr>
              <p:nvPr/>
            </p:nvSpPr>
            <p:spPr bwMode="auto">
              <a:xfrm>
                <a:off x="1230" y="3088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45" name="Rectangle 46"/>
              <p:cNvSpPr>
                <a:spLocks noChangeArrowheads="1"/>
              </p:cNvSpPr>
              <p:nvPr/>
            </p:nvSpPr>
            <p:spPr bwMode="auto">
              <a:xfrm>
                <a:off x="1299" y="3238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46" name="Rectangle 47"/>
              <p:cNvSpPr>
                <a:spLocks noChangeArrowheads="1"/>
              </p:cNvSpPr>
              <p:nvPr/>
            </p:nvSpPr>
            <p:spPr bwMode="auto">
              <a:xfrm>
                <a:off x="1390" y="3366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47" name="Rectangle 48"/>
              <p:cNvSpPr>
                <a:spLocks noChangeArrowheads="1"/>
              </p:cNvSpPr>
              <p:nvPr/>
            </p:nvSpPr>
            <p:spPr bwMode="auto">
              <a:xfrm>
                <a:off x="1512" y="3457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48" name="Rectangle 49"/>
              <p:cNvSpPr>
                <a:spLocks noChangeArrowheads="1"/>
              </p:cNvSpPr>
              <p:nvPr/>
            </p:nvSpPr>
            <p:spPr bwMode="auto">
              <a:xfrm>
                <a:off x="1654" y="3532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49" name="Rectangle 50"/>
              <p:cNvSpPr>
                <a:spLocks noChangeArrowheads="1"/>
              </p:cNvSpPr>
              <p:nvPr/>
            </p:nvSpPr>
            <p:spPr bwMode="auto">
              <a:xfrm>
                <a:off x="1824" y="3568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50" name="Rectangle 51"/>
              <p:cNvSpPr>
                <a:spLocks noChangeArrowheads="1"/>
              </p:cNvSpPr>
              <p:nvPr/>
            </p:nvSpPr>
            <p:spPr bwMode="auto">
              <a:xfrm>
                <a:off x="1981" y="3564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51" name="Rectangle 53"/>
              <p:cNvSpPr>
                <a:spLocks noChangeArrowheads="1"/>
              </p:cNvSpPr>
              <p:nvPr/>
            </p:nvSpPr>
            <p:spPr bwMode="auto">
              <a:xfrm>
                <a:off x="1741" y="2211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52" name="Rectangle 54"/>
              <p:cNvSpPr>
                <a:spLocks noChangeArrowheads="1"/>
              </p:cNvSpPr>
              <p:nvPr/>
            </p:nvSpPr>
            <p:spPr bwMode="auto">
              <a:xfrm>
                <a:off x="1579" y="2262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53" name="Rectangle 55"/>
              <p:cNvSpPr>
                <a:spLocks noChangeArrowheads="1"/>
              </p:cNvSpPr>
              <p:nvPr/>
            </p:nvSpPr>
            <p:spPr bwMode="auto">
              <a:xfrm>
                <a:off x="1450" y="2360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54" name="Rectangle 57"/>
              <p:cNvSpPr>
                <a:spLocks noChangeArrowheads="1"/>
              </p:cNvSpPr>
              <p:nvPr/>
            </p:nvSpPr>
            <p:spPr bwMode="auto">
              <a:xfrm>
                <a:off x="2070" y="2424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55" name="Rectangle 58"/>
              <p:cNvSpPr>
                <a:spLocks noChangeArrowheads="1"/>
              </p:cNvSpPr>
              <p:nvPr/>
            </p:nvSpPr>
            <p:spPr bwMode="auto">
              <a:xfrm>
                <a:off x="2297" y="2593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56" name="Rectangle 59"/>
              <p:cNvSpPr>
                <a:spLocks noChangeArrowheads="1"/>
              </p:cNvSpPr>
              <p:nvPr/>
            </p:nvSpPr>
            <p:spPr bwMode="auto">
              <a:xfrm>
                <a:off x="2372" y="2696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57" name="Rectangle 60"/>
              <p:cNvSpPr>
                <a:spLocks noChangeArrowheads="1"/>
              </p:cNvSpPr>
              <p:nvPr/>
            </p:nvSpPr>
            <p:spPr bwMode="auto">
              <a:xfrm>
                <a:off x="2405" y="2811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58" name="Rectangle 61"/>
              <p:cNvSpPr>
                <a:spLocks noChangeArrowheads="1"/>
              </p:cNvSpPr>
              <p:nvPr/>
            </p:nvSpPr>
            <p:spPr bwMode="auto">
              <a:xfrm>
                <a:off x="2384" y="2923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59" name="Rectangle 62"/>
              <p:cNvSpPr>
                <a:spLocks noChangeArrowheads="1"/>
              </p:cNvSpPr>
              <p:nvPr/>
            </p:nvSpPr>
            <p:spPr bwMode="auto">
              <a:xfrm>
                <a:off x="2360" y="3045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60" name="Rectangle 63"/>
              <p:cNvSpPr>
                <a:spLocks noChangeArrowheads="1"/>
              </p:cNvSpPr>
              <p:nvPr/>
            </p:nvSpPr>
            <p:spPr bwMode="auto">
              <a:xfrm>
                <a:off x="2309" y="3142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61" name="Rectangle 64"/>
              <p:cNvSpPr>
                <a:spLocks noChangeArrowheads="1"/>
              </p:cNvSpPr>
              <p:nvPr/>
            </p:nvSpPr>
            <p:spPr bwMode="auto">
              <a:xfrm>
                <a:off x="2232" y="3238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62" name="Rectangle 65"/>
              <p:cNvSpPr>
                <a:spLocks noChangeArrowheads="1"/>
              </p:cNvSpPr>
              <p:nvPr/>
            </p:nvSpPr>
            <p:spPr bwMode="auto">
              <a:xfrm>
                <a:off x="2133" y="3310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63" name="Rectangle 66"/>
              <p:cNvSpPr>
                <a:spLocks noChangeArrowheads="1"/>
              </p:cNvSpPr>
              <p:nvPr/>
            </p:nvSpPr>
            <p:spPr bwMode="auto">
              <a:xfrm>
                <a:off x="1908" y="3374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64" name="Rectangle 67"/>
              <p:cNvSpPr>
                <a:spLocks noChangeArrowheads="1"/>
              </p:cNvSpPr>
              <p:nvPr/>
            </p:nvSpPr>
            <p:spPr bwMode="auto">
              <a:xfrm>
                <a:off x="2023" y="3362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65" name="Rectangle 68"/>
              <p:cNvSpPr>
                <a:spLocks noChangeArrowheads="1"/>
              </p:cNvSpPr>
              <p:nvPr/>
            </p:nvSpPr>
            <p:spPr bwMode="auto">
              <a:xfrm>
                <a:off x="1954" y="2383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66" name="Rectangle 16"/>
              <p:cNvSpPr>
                <a:spLocks noChangeArrowheads="1"/>
              </p:cNvSpPr>
              <p:nvPr/>
            </p:nvSpPr>
            <p:spPr bwMode="auto">
              <a:xfrm>
                <a:off x="2549" y="2883"/>
                <a:ext cx="26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/>
                  <a:t>+</a:t>
                </a:r>
              </a:p>
            </p:txBody>
          </p:sp>
          <p:sp>
            <p:nvSpPr>
              <p:cNvPr id="218167" name="Rectangle 69"/>
              <p:cNvSpPr>
                <a:spLocks noChangeArrowheads="1"/>
              </p:cNvSpPr>
              <p:nvPr/>
            </p:nvSpPr>
            <p:spPr bwMode="auto">
              <a:xfrm>
                <a:off x="1794" y="3349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68" name="Rectangle 70"/>
              <p:cNvSpPr>
                <a:spLocks noChangeArrowheads="1"/>
              </p:cNvSpPr>
              <p:nvPr/>
            </p:nvSpPr>
            <p:spPr bwMode="auto">
              <a:xfrm>
                <a:off x="1687" y="3298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69" name="Rectangle 71"/>
              <p:cNvSpPr>
                <a:spLocks noChangeArrowheads="1"/>
              </p:cNvSpPr>
              <p:nvPr/>
            </p:nvSpPr>
            <p:spPr bwMode="auto">
              <a:xfrm>
                <a:off x="1595" y="3232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0" name="Rectangle 72"/>
              <p:cNvSpPr>
                <a:spLocks noChangeArrowheads="1"/>
              </p:cNvSpPr>
              <p:nvPr/>
            </p:nvSpPr>
            <p:spPr bwMode="auto">
              <a:xfrm>
                <a:off x="1526" y="3146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1" name="Rectangle 73"/>
              <p:cNvSpPr>
                <a:spLocks noChangeArrowheads="1"/>
              </p:cNvSpPr>
              <p:nvPr/>
            </p:nvSpPr>
            <p:spPr bwMode="auto">
              <a:xfrm>
                <a:off x="1456" y="3058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2" name="Rectangle 74"/>
              <p:cNvSpPr>
                <a:spLocks noChangeArrowheads="1"/>
              </p:cNvSpPr>
              <p:nvPr/>
            </p:nvSpPr>
            <p:spPr bwMode="auto">
              <a:xfrm>
                <a:off x="1405" y="2864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3" name="Rectangle 75"/>
              <p:cNvSpPr>
                <a:spLocks noChangeArrowheads="1"/>
              </p:cNvSpPr>
              <p:nvPr/>
            </p:nvSpPr>
            <p:spPr bwMode="auto">
              <a:xfrm>
                <a:off x="1423" y="2956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4" name="Rectangle 76"/>
              <p:cNvSpPr>
                <a:spLocks noChangeArrowheads="1"/>
              </p:cNvSpPr>
              <p:nvPr/>
            </p:nvSpPr>
            <p:spPr bwMode="auto">
              <a:xfrm>
                <a:off x="1438" y="2754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5" name="Rectangle 77"/>
              <p:cNvSpPr>
                <a:spLocks noChangeArrowheads="1"/>
              </p:cNvSpPr>
              <p:nvPr/>
            </p:nvSpPr>
            <p:spPr bwMode="auto">
              <a:xfrm>
                <a:off x="1474" y="2665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6" name="Rectangle 78"/>
              <p:cNvSpPr>
                <a:spLocks noChangeArrowheads="1"/>
              </p:cNvSpPr>
              <p:nvPr/>
            </p:nvSpPr>
            <p:spPr bwMode="auto">
              <a:xfrm>
                <a:off x="1535" y="2572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7" name="Rectangle 80"/>
              <p:cNvSpPr>
                <a:spLocks noChangeArrowheads="1"/>
              </p:cNvSpPr>
              <p:nvPr/>
            </p:nvSpPr>
            <p:spPr bwMode="auto">
              <a:xfrm>
                <a:off x="1620" y="2485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8" name="Rectangle 81"/>
              <p:cNvSpPr>
                <a:spLocks noChangeArrowheads="1"/>
              </p:cNvSpPr>
              <p:nvPr/>
            </p:nvSpPr>
            <p:spPr bwMode="auto">
              <a:xfrm>
                <a:off x="1710" y="2418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  <p:sp>
            <p:nvSpPr>
              <p:cNvPr id="218179" name="Rectangle 82"/>
              <p:cNvSpPr>
                <a:spLocks noChangeArrowheads="1"/>
              </p:cNvSpPr>
              <p:nvPr/>
            </p:nvSpPr>
            <p:spPr bwMode="auto">
              <a:xfrm>
                <a:off x="1822" y="2381"/>
                <a:ext cx="11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anose="00000400000000000000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3200">
                    <a:solidFill>
                      <a:srgbClr val="FF0066"/>
                    </a:solidFill>
                  </a:rPr>
                  <a:t>­</a:t>
                </a:r>
              </a:p>
            </p:txBody>
          </p:sp>
        </p:grpSp>
        <p:sp>
          <p:nvSpPr>
            <p:cNvPr id="218118" name="Rectangle 152"/>
            <p:cNvSpPr>
              <a:spLocks noChangeArrowheads="1"/>
            </p:cNvSpPr>
            <p:nvPr/>
          </p:nvSpPr>
          <p:spPr bwMode="auto">
            <a:xfrm>
              <a:off x="2544" y="2831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8119" name="Rectangle 153"/>
            <p:cNvSpPr>
              <a:spLocks noChangeArrowheads="1"/>
            </p:cNvSpPr>
            <p:nvPr/>
          </p:nvSpPr>
          <p:spPr bwMode="auto">
            <a:xfrm>
              <a:off x="2925" y="2840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8120" name="Rectangle 154"/>
            <p:cNvSpPr>
              <a:spLocks noChangeArrowheads="1"/>
            </p:cNvSpPr>
            <p:nvPr/>
          </p:nvSpPr>
          <p:spPr bwMode="auto">
            <a:xfrm>
              <a:off x="2853" y="3203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anose="00000400000000000000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831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3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3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3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3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88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40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890" grpId="0"/>
      <p:bldP spid="933891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1303</Words>
  <Application>Microsoft Office PowerPoint</Application>
  <PresentationFormat>Widescreen</PresentationFormat>
  <Paragraphs>275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B Nazanin</vt:lpstr>
      <vt:lpstr>Tahoma</vt:lpstr>
      <vt:lpstr>Times New Roman</vt:lpstr>
      <vt:lpstr>Trebuchet MS</vt:lpstr>
      <vt:lpstr>Wingdings 3</vt:lpstr>
      <vt:lpstr>Facet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يكاي ظرفيت:</vt:lpstr>
      <vt:lpstr>تعريف خازن و موارد استفاده از آن</vt:lpstr>
      <vt:lpstr>ظرفيت خازن مسطح</vt:lpstr>
      <vt:lpstr>ظرفيت خازن استوانه‌اي</vt:lpstr>
      <vt:lpstr>PowerPoint Presentation</vt:lpstr>
      <vt:lpstr>ظرفيت خازن كروي</vt:lpstr>
      <vt:lpstr>ظرفيت معادل خازن‌هاي سري</vt:lpstr>
      <vt:lpstr>ظرفيت معادل خازن‌هاي موازي</vt:lpstr>
      <vt:lpstr>مثال 1</vt:lpstr>
      <vt:lpstr>حل مثال 1</vt:lpstr>
      <vt:lpstr>مثال 2</vt:lpstr>
      <vt:lpstr>حل مثال 2</vt:lpstr>
      <vt:lpstr>مثال 3</vt:lpstr>
      <vt:lpstr>حل مثال 3</vt:lpstr>
      <vt:lpstr>PowerPoint Presentation</vt:lpstr>
      <vt:lpstr>PowerPoint Presentation</vt:lpstr>
      <vt:lpstr>PowerPoint Presentation</vt:lpstr>
      <vt:lpstr>PowerPoint Presentation</vt:lpstr>
      <vt:lpstr>تأثير ميدان در ساختمان عايق</vt:lpstr>
      <vt:lpstr>PowerPoint Presentation</vt:lpstr>
      <vt:lpstr>PowerPoint Presentation</vt:lpstr>
      <vt:lpstr>قانون گاوس براي خازن داراي عايق </vt:lpstr>
      <vt:lpstr>انرژي ذخيره شده در خازن : </vt:lpstr>
      <vt:lpstr>رابطه براي انرژي ذخيره شده در خازن </vt:lpstr>
      <vt:lpstr>روابط ديگر براي انرژي ذخيره شده در خازن : </vt:lpstr>
      <vt:lpstr>PowerPoint Presentation</vt:lpstr>
      <vt:lpstr>تمرين 1 </vt:lpstr>
      <vt:lpstr>حل تمرين 1 </vt:lpstr>
      <vt:lpstr>تمرين 2 </vt:lpstr>
      <vt:lpstr>حل تمرين 2 </vt:lpstr>
      <vt:lpstr>تمرين 3 </vt:lpstr>
      <vt:lpstr>حل تمرين 3 </vt:lpstr>
      <vt:lpstr>تمرين 5 </vt:lpstr>
      <vt:lpstr>حل تمرين 5 </vt:lpstr>
      <vt:lpstr>تمرين 6 </vt:lpstr>
      <vt:lpstr>حل تمرين 6 </vt:lpstr>
      <vt:lpstr>تمرين 7 </vt:lpstr>
      <vt:lpstr>حل تمرين 7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2022-02-05T10:35:15Z</dcterms:created>
  <dcterms:modified xsi:type="dcterms:W3CDTF">2022-02-05T10:35:37Z</dcterms:modified>
</cp:coreProperties>
</file>