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58" d="100"/>
          <a:sy n="58" d="100"/>
        </p:scale>
        <p:origin x="34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1CED3-5977-49DD-A85D-93B24009BA84}" type="datetimeFigureOut">
              <a:rPr lang="en-US" smtClean="0"/>
              <a:t>1/17/2022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29A7F-5F90-4304-9D84-25667D027C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54081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1CED3-5977-49DD-A85D-93B24009BA84}" type="datetimeFigureOut">
              <a:rPr lang="en-US" smtClean="0"/>
              <a:t>1/17/2022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29A7F-5F90-4304-9D84-25667D027C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3861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1CED3-5977-49DD-A85D-93B24009BA84}" type="datetimeFigureOut">
              <a:rPr lang="en-US" smtClean="0"/>
              <a:t>1/17/2022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29A7F-5F90-4304-9D84-25667D027C9D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711921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1CED3-5977-49DD-A85D-93B24009BA84}" type="datetimeFigureOut">
              <a:rPr lang="en-US" smtClean="0"/>
              <a:t>1/17/2022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29A7F-5F90-4304-9D84-25667D027C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2586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1CED3-5977-49DD-A85D-93B24009BA84}" type="datetimeFigureOut">
              <a:rPr lang="en-US" smtClean="0"/>
              <a:t>1/17/2022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29A7F-5F90-4304-9D84-25667D027C9D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925876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1CED3-5977-49DD-A85D-93B24009BA84}" type="datetimeFigureOut">
              <a:rPr lang="en-US" smtClean="0"/>
              <a:t>1/17/2022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29A7F-5F90-4304-9D84-25667D027C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6787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1CED3-5977-49DD-A85D-93B24009BA84}" type="datetimeFigureOut">
              <a:rPr lang="en-US" smtClean="0"/>
              <a:t>1/17/2022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29A7F-5F90-4304-9D84-25667D027C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086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1CED3-5977-49DD-A85D-93B24009BA84}" type="datetimeFigureOut">
              <a:rPr lang="en-US" smtClean="0"/>
              <a:t>1/17/2022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29A7F-5F90-4304-9D84-25667D027C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9956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1CED3-5977-49DD-A85D-93B24009BA84}" type="datetimeFigureOut">
              <a:rPr lang="en-US" smtClean="0"/>
              <a:t>1/17/2022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29A7F-5F90-4304-9D84-25667D027C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540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1CED3-5977-49DD-A85D-93B24009BA84}" type="datetimeFigureOut">
              <a:rPr lang="en-US" smtClean="0"/>
              <a:t>1/17/2022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29A7F-5F90-4304-9D84-25667D027C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8273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1CED3-5977-49DD-A85D-93B24009BA84}" type="datetimeFigureOut">
              <a:rPr lang="en-US" smtClean="0"/>
              <a:t>1/17/2022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29A7F-5F90-4304-9D84-25667D027C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9766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1CED3-5977-49DD-A85D-93B24009BA84}" type="datetimeFigureOut">
              <a:rPr lang="en-US" smtClean="0"/>
              <a:t>1/17/2022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29A7F-5F90-4304-9D84-25667D027C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8341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1CED3-5977-49DD-A85D-93B24009BA84}" type="datetimeFigureOut">
              <a:rPr lang="en-US" smtClean="0"/>
              <a:t>1/17/2022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29A7F-5F90-4304-9D84-25667D027C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5709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1CED3-5977-49DD-A85D-93B24009BA84}" type="datetimeFigureOut">
              <a:rPr lang="en-US" smtClean="0"/>
              <a:t>1/17/2022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29A7F-5F90-4304-9D84-25667D027C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74842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1CED3-5977-49DD-A85D-93B24009BA84}" type="datetimeFigureOut">
              <a:rPr lang="en-US" smtClean="0"/>
              <a:t>1/17/2022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29A7F-5F90-4304-9D84-25667D027C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2375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1CED3-5977-49DD-A85D-93B24009BA84}" type="datetimeFigureOut">
              <a:rPr lang="en-US" smtClean="0"/>
              <a:t>1/17/2022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29A7F-5F90-4304-9D84-25667D027C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0413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71CED3-5977-49DD-A85D-93B24009BA84}" type="datetimeFigureOut">
              <a:rPr lang="en-US" smtClean="0"/>
              <a:t>1/17/2022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3929A7F-5F90-4304-9D84-25667D027C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1259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4"/>
          <p:cNvSpPr>
            <a:spLocks noChangeArrowheads="1"/>
          </p:cNvSpPr>
          <p:nvPr/>
        </p:nvSpPr>
        <p:spPr bwMode="auto">
          <a:xfrm>
            <a:off x="1846264" y="333376"/>
            <a:ext cx="8497887" cy="6335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fa-IR" sz="3200" b="1" dirty="0">
                <a:latin typeface="Arial" pitchFamily="34" charset="0"/>
                <a:cs typeface="B Titr" pitchFamily="2" charset="-78"/>
              </a:rPr>
              <a:t>فصل هفتم :</a:t>
            </a:r>
          </a:p>
          <a:p>
            <a:pPr algn="ctr"/>
            <a:endParaRPr lang="fa-IR" sz="3200" b="1" dirty="0">
              <a:latin typeface="Arial" pitchFamily="34" charset="0"/>
              <a:cs typeface="B Titr" pitchFamily="2" charset="-78"/>
            </a:endParaRPr>
          </a:p>
          <a:p>
            <a:pPr algn="ctr"/>
            <a:endParaRPr lang="fa-IR" sz="3200" b="1" dirty="0">
              <a:latin typeface="Arial" pitchFamily="34" charset="0"/>
              <a:cs typeface="B Titr" pitchFamily="2" charset="-78"/>
            </a:endParaRPr>
          </a:p>
          <a:p>
            <a:pPr algn="ctr"/>
            <a:r>
              <a:rPr lang="fa-IR" sz="3200" b="1" dirty="0">
                <a:latin typeface="Arial" pitchFamily="34" charset="0"/>
                <a:cs typeface="B Titr" pitchFamily="2" charset="-78"/>
              </a:rPr>
              <a:t>سبك زندگي و سلامت</a:t>
            </a:r>
          </a:p>
          <a:p>
            <a:pPr algn="ctr"/>
            <a:endParaRPr lang="fa-IR" sz="3200" b="1" dirty="0">
              <a:latin typeface="Arial" pitchFamily="34" charset="0"/>
              <a:cs typeface="B Titr" pitchFamily="2" charset="-78"/>
            </a:endParaRPr>
          </a:p>
          <a:p>
            <a:pPr algn="ctr">
              <a:lnSpc>
                <a:spcPct val="150000"/>
              </a:lnSpc>
            </a:pPr>
            <a:r>
              <a:rPr lang="en-US" sz="2800" b="1" dirty="0">
                <a:latin typeface="Arial" pitchFamily="34" charset="0"/>
                <a:cs typeface="Lotus" pitchFamily="2" charset="-78"/>
                <a:sym typeface="Wingdings" pitchFamily="2" charset="2"/>
              </a:rPr>
              <a:t></a:t>
            </a:r>
            <a:r>
              <a:rPr lang="fa-IR" sz="2800" b="1" dirty="0">
                <a:latin typeface="Arial" pitchFamily="34" charset="0"/>
                <a:cs typeface="Lotus" pitchFamily="2" charset="-78"/>
                <a:sym typeface="Wingdings" pitchFamily="2" charset="2"/>
              </a:rPr>
              <a:t> </a:t>
            </a:r>
            <a:r>
              <a:rPr lang="fa-IR" sz="2800" b="1" dirty="0">
                <a:latin typeface="Arial" pitchFamily="34" charset="0"/>
                <a:cs typeface="B Lotus" pitchFamily="2" charset="-78"/>
              </a:rPr>
              <a:t>جنبه هاي سبك زندگي</a:t>
            </a:r>
          </a:p>
          <a:p>
            <a:pPr algn="ctr">
              <a:lnSpc>
                <a:spcPct val="150000"/>
              </a:lnSpc>
            </a:pPr>
            <a:r>
              <a:rPr lang="en-US" sz="2800" b="1" dirty="0">
                <a:cs typeface="B Lotus" pitchFamily="2" charset="-78"/>
                <a:sym typeface="Wingdings" pitchFamily="2" charset="2"/>
              </a:rPr>
              <a:t></a:t>
            </a:r>
            <a:r>
              <a:rPr lang="fa-IR" dirty="0">
                <a:cs typeface="B Lotus" pitchFamily="2" charset="-78"/>
              </a:rPr>
              <a:t> </a:t>
            </a:r>
            <a:r>
              <a:rPr lang="fa-IR" sz="2800" b="1" dirty="0">
                <a:latin typeface="Arial" pitchFamily="34" charset="0"/>
                <a:cs typeface="B Lotus" pitchFamily="2" charset="-78"/>
              </a:rPr>
              <a:t>ورزشي و تغذيه</a:t>
            </a:r>
          </a:p>
          <a:p>
            <a:pPr algn="ctr">
              <a:lnSpc>
                <a:spcPct val="150000"/>
              </a:lnSpc>
              <a:buFont typeface="Wingdings" pitchFamily="2" charset="2"/>
              <a:buChar char="×"/>
            </a:pPr>
            <a:r>
              <a:rPr lang="fa-IR" sz="2800" b="1" dirty="0">
                <a:latin typeface="Arial" pitchFamily="34" charset="0"/>
                <a:cs typeface="B Lotus" pitchFamily="2" charset="-78"/>
              </a:rPr>
              <a:t> چاقي و اختلالات غذا خوردن</a:t>
            </a:r>
          </a:p>
          <a:p>
            <a:pPr algn="ctr">
              <a:lnSpc>
                <a:spcPct val="150000"/>
              </a:lnSpc>
              <a:buFont typeface="Wingdings" pitchFamily="2" charset="2"/>
              <a:buNone/>
            </a:pPr>
            <a:endParaRPr lang="fa-IR" sz="2800" b="1" dirty="0">
              <a:latin typeface="Arial" pitchFamily="34" charset="0"/>
              <a:cs typeface="B Lotus" pitchFamily="2" charset="-78"/>
            </a:endParaRPr>
          </a:p>
          <a:p>
            <a:pPr algn="ctr"/>
            <a:endParaRPr lang="en-US" sz="2800" b="1" dirty="0">
              <a:latin typeface="Arial" pitchFamily="34" charset="0"/>
              <a:cs typeface="B Lotus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3785990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Tm="30000"/>
    </mc:Choice>
    <mc:Fallback>
      <p:transition advTm="30000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4"/>
          <p:cNvSpPr>
            <a:spLocks noChangeArrowheads="1"/>
          </p:cNvSpPr>
          <p:nvPr/>
        </p:nvSpPr>
        <p:spPr bwMode="auto">
          <a:xfrm>
            <a:off x="1558925" y="333376"/>
            <a:ext cx="8713788" cy="626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150000"/>
              </a:lnSpc>
            </a:pPr>
            <a:r>
              <a:rPr lang="en-US" sz="3200">
                <a:latin typeface="Arial" pitchFamily="34" charset="0"/>
                <a:cs typeface="Lotus" pitchFamily="2" charset="-78"/>
                <a:sym typeface="Wingdings 2" pitchFamily="18" charset="2"/>
              </a:rPr>
              <a:t></a:t>
            </a:r>
            <a:r>
              <a:rPr lang="fa-IR" sz="3200">
                <a:latin typeface="Arial" pitchFamily="34" charset="0"/>
                <a:cs typeface="Lotus" pitchFamily="2" charset="-78"/>
                <a:sym typeface="Wingdings 2" pitchFamily="18" charset="2"/>
              </a:rPr>
              <a:t> </a:t>
            </a:r>
            <a:r>
              <a:rPr lang="fa-IR" sz="3200" b="1">
                <a:latin typeface="Arial" pitchFamily="34" charset="0"/>
                <a:cs typeface="B Lotus" pitchFamily="2" charset="-78"/>
              </a:rPr>
              <a:t>فوايد جسمي ورزش :</a:t>
            </a:r>
          </a:p>
          <a:p>
            <a:pPr>
              <a:lnSpc>
                <a:spcPct val="150000"/>
              </a:lnSpc>
            </a:pPr>
            <a:r>
              <a:rPr lang="en-US" sz="2400">
                <a:latin typeface="Arial" pitchFamily="34" charset="0"/>
                <a:cs typeface="B Lotus" pitchFamily="2" charset="-78"/>
                <a:sym typeface="Wingdings 2" pitchFamily="18" charset="2"/>
              </a:rPr>
              <a:t></a:t>
            </a:r>
            <a:r>
              <a:rPr lang="fa-IR" sz="2800">
                <a:latin typeface="Arial" pitchFamily="34" charset="0"/>
                <a:cs typeface="B Lotus" pitchFamily="2" charset="-78"/>
                <a:sym typeface="Wingdings 2" pitchFamily="18" charset="2"/>
              </a:rPr>
              <a:t> </a:t>
            </a:r>
            <a:r>
              <a:rPr lang="fa-IR" sz="2800" b="1">
                <a:latin typeface="Arial" pitchFamily="34" charset="0"/>
                <a:cs typeface="B Lotus" pitchFamily="2" charset="-78"/>
              </a:rPr>
              <a:t>تنـاسب كلي ( اندازه گيري قدرت ماهيچه ، تحمل ماهيچه ، انعطاف</a:t>
            </a:r>
          </a:p>
          <a:p>
            <a:pPr>
              <a:lnSpc>
                <a:spcPct val="150000"/>
              </a:lnSpc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   پـذيري و تنـاسب قلبـي- تنفسي « هـوازي » )</a:t>
            </a:r>
          </a:p>
          <a:p>
            <a:pPr>
              <a:lnSpc>
                <a:spcPct val="150000"/>
              </a:lnSpc>
            </a:pPr>
            <a:r>
              <a:rPr lang="en-US" sz="2400">
                <a:cs typeface="B Lotus" pitchFamily="2" charset="-78"/>
                <a:sym typeface="Wingdings 2" pitchFamily="18" charset="2"/>
              </a:rPr>
              <a:t></a:t>
            </a:r>
            <a:r>
              <a:rPr lang="fa-IR">
                <a:cs typeface="B Lotus" pitchFamily="2" charset="-78"/>
              </a:rPr>
              <a:t> </a:t>
            </a:r>
            <a:r>
              <a:rPr lang="fa-IR" sz="2800" b="1">
                <a:latin typeface="Arial" pitchFamily="34" charset="0"/>
                <a:cs typeface="B Lotus" pitchFamily="2" charset="-78"/>
              </a:rPr>
              <a:t>تناسب عضوي و تناسب پـويا كه با تجربـه خودمان تعيين مـي شود</a:t>
            </a:r>
          </a:p>
          <a:p>
            <a:pPr>
              <a:lnSpc>
                <a:spcPct val="150000"/>
              </a:lnSpc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   تفـاوت دارد ( كونتـزلمن ، 1978 )</a:t>
            </a:r>
          </a:p>
          <a:p>
            <a:pPr>
              <a:lnSpc>
                <a:spcPct val="150000"/>
              </a:lnSpc>
            </a:pPr>
            <a:r>
              <a:rPr lang="en-US" sz="2400">
                <a:cs typeface="B Lotus" pitchFamily="2" charset="-78"/>
                <a:sym typeface="Wingdings 2" pitchFamily="18" charset="2"/>
              </a:rPr>
              <a:t></a:t>
            </a:r>
            <a:r>
              <a:rPr lang="fa-IR">
                <a:cs typeface="B Lotus" pitchFamily="2" charset="-78"/>
              </a:rPr>
              <a:t> </a:t>
            </a:r>
            <a:r>
              <a:rPr lang="fa-IR" sz="2800" b="1">
                <a:latin typeface="Arial" pitchFamily="34" charset="0"/>
                <a:cs typeface="B Lotus" pitchFamily="2" charset="-78"/>
              </a:rPr>
              <a:t>كمك بـه تقويت و ارتقاي تناسب پويـاي ما و كمك به كنتـرل وزن</a:t>
            </a:r>
          </a:p>
          <a:p>
            <a:pPr>
              <a:lnSpc>
                <a:spcPct val="150000"/>
              </a:lnSpc>
            </a:pPr>
            <a:r>
              <a:rPr lang="en-US" sz="2400">
                <a:cs typeface="B Lotus" pitchFamily="2" charset="-78"/>
                <a:sym typeface="Wingdings 2" pitchFamily="18" charset="2"/>
              </a:rPr>
              <a:t></a:t>
            </a:r>
            <a:r>
              <a:rPr lang="fa-IR">
                <a:cs typeface="B Lotus" pitchFamily="2" charset="-78"/>
              </a:rPr>
              <a:t> </a:t>
            </a:r>
            <a:r>
              <a:rPr lang="fa-IR" sz="2800" b="1">
                <a:latin typeface="Arial" pitchFamily="34" charset="0"/>
                <a:cs typeface="B Lotus" pitchFamily="2" charset="-78"/>
              </a:rPr>
              <a:t>پيشگيـري از بيمـاري كرونـري قلب ( از عوامل مهم مرگ در كشور</a:t>
            </a:r>
          </a:p>
          <a:p>
            <a:pPr>
              <a:lnSpc>
                <a:spcPct val="150000"/>
              </a:lnSpc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  انگلستـان ) </a:t>
            </a:r>
            <a:endParaRPr lang="en-US" sz="2800" b="1">
              <a:latin typeface="Arial" pitchFamily="34" charset="0"/>
              <a:cs typeface="B Lotus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1532745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Tm="30000"/>
    </mc:Choice>
    <mc:Fallback>
      <p:transition advTm="30000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4"/>
          <p:cNvSpPr>
            <a:spLocks noChangeArrowheads="1"/>
          </p:cNvSpPr>
          <p:nvPr/>
        </p:nvSpPr>
        <p:spPr bwMode="auto">
          <a:xfrm>
            <a:off x="1703389" y="188914"/>
            <a:ext cx="8713787" cy="648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150000"/>
              </a:lnSpc>
            </a:pPr>
            <a:r>
              <a:rPr lang="en-US" sz="2400">
                <a:latin typeface="Arial" pitchFamily="34" charset="0"/>
                <a:cs typeface="Lotus" pitchFamily="2" charset="-78"/>
                <a:sym typeface="Wingdings 2" pitchFamily="18" charset="2"/>
              </a:rPr>
              <a:t></a:t>
            </a:r>
            <a:r>
              <a:rPr lang="fa-IR" sz="2800">
                <a:latin typeface="Arial" pitchFamily="34" charset="0"/>
                <a:cs typeface="Lotus" pitchFamily="2" charset="-78"/>
                <a:sym typeface="Wingdings 2" pitchFamily="18" charset="2"/>
              </a:rPr>
              <a:t> </a:t>
            </a:r>
            <a:r>
              <a:rPr lang="fa-IR" sz="2800" b="1">
                <a:latin typeface="Arial" pitchFamily="34" charset="0"/>
                <a:cs typeface="B Lotus" pitchFamily="2" charset="-78"/>
              </a:rPr>
              <a:t>ورزش هـوازي بايد از مدت و شدت كافي برخوردار باشد تا اثـرات</a:t>
            </a:r>
          </a:p>
          <a:p>
            <a:pPr>
              <a:lnSpc>
                <a:spcPct val="150000"/>
              </a:lnSpc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   واقعي خود را بگذارد ، افراد بايد 70 تا85 درصد حداكثر ضربان قلب</a:t>
            </a:r>
          </a:p>
          <a:p>
            <a:pPr>
              <a:lnSpc>
                <a:spcPct val="150000"/>
              </a:lnSpc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   را بدون وقفه بـراي دست كم 12 دقيقه ، سه بار در هفته اجرا كننـد تا </a:t>
            </a:r>
          </a:p>
          <a:p>
            <a:pPr>
              <a:lnSpc>
                <a:spcPct val="150000"/>
              </a:lnSpc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   سلامت دستگاه قلبـي عروقي را بهبـود بخشند و خطر بيماري كرونري</a:t>
            </a:r>
          </a:p>
          <a:p>
            <a:pPr>
              <a:lnSpc>
                <a:spcPct val="150000"/>
              </a:lnSpc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   قلب را به ميـزان زيادي كـاهش دهنـد . ( كوپـر ، 1982 ) </a:t>
            </a:r>
          </a:p>
          <a:p>
            <a:pPr>
              <a:lnSpc>
                <a:spcPct val="150000"/>
              </a:lnSpc>
            </a:pPr>
            <a:r>
              <a:rPr lang="en-US" sz="2400">
                <a:cs typeface="B Lotus" pitchFamily="2" charset="-78"/>
                <a:sym typeface="Wingdings 2" pitchFamily="18" charset="2"/>
              </a:rPr>
              <a:t></a:t>
            </a:r>
            <a:r>
              <a:rPr lang="fa-IR">
                <a:cs typeface="B Lotus" pitchFamily="2" charset="-78"/>
              </a:rPr>
              <a:t> </a:t>
            </a:r>
            <a:r>
              <a:rPr lang="fa-IR" sz="2800" b="1">
                <a:latin typeface="Arial" pitchFamily="34" charset="0"/>
                <a:cs typeface="B Lotus" pitchFamily="2" charset="-78"/>
              </a:rPr>
              <a:t>ورزش جسمي منظم ، بـاعث پيشگيـري از سكته و پوكي استخـوان و</a:t>
            </a:r>
          </a:p>
          <a:p>
            <a:pPr>
              <a:lnSpc>
                <a:spcPct val="150000"/>
              </a:lnSpc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  كمك بـه كنتـرل ديـابت . ( برانون و فيست ، 1997 ) </a:t>
            </a:r>
            <a:endParaRPr lang="en-US" sz="2800" b="1">
              <a:latin typeface="Arial" pitchFamily="34" charset="0"/>
              <a:cs typeface="B Lotus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4392940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Tm="30000"/>
    </mc:Choice>
    <mc:Fallback>
      <p:transition advTm="30000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4"/>
          <p:cNvSpPr>
            <a:spLocks noChangeArrowheads="1"/>
          </p:cNvSpPr>
          <p:nvPr/>
        </p:nvSpPr>
        <p:spPr bwMode="auto">
          <a:xfrm>
            <a:off x="1631950" y="431800"/>
            <a:ext cx="8713788" cy="659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150000"/>
              </a:lnSpc>
            </a:pPr>
            <a:r>
              <a:rPr lang="en-US" sz="3200">
                <a:latin typeface="Arial" pitchFamily="34" charset="0"/>
                <a:cs typeface="Lotus" pitchFamily="2" charset="-78"/>
                <a:sym typeface="Wingdings 2" pitchFamily="18" charset="2"/>
              </a:rPr>
              <a:t></a:t>
            </a:r>
            <a:r>
              <a:rPr lang="fa-IR" sz="3200">
                <a:latin typeface="Arial" pitchFamily="34" charset="0"/>
                <a:cs typeface="Lotus" pitchFamily="2" charset="-78"/>
                <a:sym typeface="Wingdings 2" pitchFamily="18" charset="2"/>
              </a:rPr>
              <a:t> </a:t>
            </a:r>
            <a:r>
              <a:rPr lang="fa-IR" sz="3200" b="1">
                <a:latin typeface="Arial" pitchFamily="34" charset="0"/>
                <a:cs typeface="B Lotus" pitchFamily="2" charset="-78"/>
              </a:rPr>
              <a:t>فوايد روانشناختي ورزش :</a:t>
            </a:r>
          </a:p>
          <a:p>
            <a:pPr>
              <a:lnSpc>
                <a:spcPct val="150000"/>
              </a:lnSpc>
            </a:pPr>
            <a:r>
              <a:rPr lang="en-US" sz="2400">
                <a:latin typeface="Arial" pitchFamily="34" charset="0"/>
                <a:cs typeface="B Lotus" pitchFamily="2" charset="-78"/>
                <a:sym typeface="Wingdings 2" pitchFamily="18" charset="2"/>
              </a:rPr>
              <a:t></a:t>
            </a:r>
            <a:r>
              <a:rPr lang="fa-IR" sz="2800">
                <a:latin typeface="Arial" pitchFamily="34" charset="0"/>
                <a:cs typeface="B Lotus" pitchFamily="2" charset="-78"/>
                <a:sym typeface="Wingdings 2" pitchFamily="18" charset="2"/>
              </a:rPr>
              <a:t> </a:t>
            </a:r>
            <a:r>
              <a:rPr lang="fa-IR" sz="2800" b="1">
                <a:latin typeface="Arial" pitchFamily="34" charset="0"/>
                <a:cs typeface="B Lotus" pitchFamily="2" charset="-78"/>
              </a:rPr>
              <a:t>علاوه بر فوايد جسمي ورزش ، فوايد روانشناختي عبارتند از  :</a:t>
            </a:r>
          </a:p>
          <a:p>
            <a:pPr>
              <a:lnSpc>
                <a:spcPct val="150000"/>
              </a:lnSpc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                                </a:t>
            </a:r>
          </a:p>
          <a:p>
            <a:pPr>
              <a:lnSpc>
                <a:spcPct val="150000"/>
              </a:lnSpc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                                - كـاهش افسردگـي </a:t>
            </a:r>
          </a:p>
          <a:p>
            <a:pPr>
              <a:lnSpc>
                <a:spcPct val="150000"/>
              </a:lnSpc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                                - كـاهش اضطـراب</a:t>
            </a:r>
          </a:p>
          <a:p>
            <a:pPr>
              <a:lnSpc>
                <a:spcPct val="150000"/>
              </a:lnSpc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                                - ايجاد محافظي عليه استرس( ر.ك.فصل8 )</a:t>
            </a:r>
          </a:p>
          <a:p>
            <a:pPr>
              <a:lnSpc>
                <a:spcPct val="150000"/>
              </a:lnSpc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                                - افـزايش عزت نـفس و خوب بـودن </a:t>
            </a:r>
          </a:p>
          <a:p>
            <a:pPr>
              <a:lnSpc>
                <a:spcPct val="150000"/>
              </a:lnSpc>
            </a:pPr>
            <a:endParaRPr lang="en-US" sz="2800" b="1">
              <a:latin typeface="Arial" pitchFamily="34" charset="0"/>
              <a:cs typeface="B Lotus" pitchFamily="2" charset="-78"/>
            </a:endParaRPr>
          </a:p>
        </p:txBody>
      </p:sp>
      <p:sp>
        <p:nvSpPr>
          <p:cNvPr id="172035" name="Line 5"/>
          <p:cNvSpPr>
            <a:spLocks noChangeShapeType="1"/>
          </p:cNvSpPr>
          <p:nvPr/>
        </p:nvSpPr>
        <p:spPr bwMode="auto">
          <a:xfrm flipH="1">
            <a:off x="7248525" y="2493963"/>
            <a:ext cx="1079500" cy="86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a-IR"/>
          </a:p>
        </p:txBody>
      </p:sp>
      <p:sp>
        <p:nvSpPr>
          <p:cNvPr id="172036" name="Line 6"/>
          <p:cNvSpPr>
            <a:spLocks noChangeShapeType="1"/>
          </p:cNvSpPr>
          <p:nvPr/>
        </p:nvSpPr>
        <p:spPr bwMode="auto">
          <a:xfrm flipH="1">
            <a:off x="7248525" y="2493963"/>
            <a:ext cx="1079500" cy="14398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a-IR"/>
          </a:p>
        </p:txBody>
      </p:sp>
      <p:sp>
        <p:nvSpPr>
          <p:cNvPr id="172037" name="Line 7"/>
          <p:cNvSpPr>
            <a:spLocks noChangeShapeType="1"/>
          </p:cNvSpPr>
          <p:nvPr/>
        </p:nvSpPr>
        <p:spPr bwMode="auto">
          <a:xfrm flipH="1">
            <a:off x="7248525" y="2493963"/>
            <a:ext cx="1079500" cy="20875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a-IR"/>
          </a:p>
        </p:txBody>
      </p:sp>
      <p:sp>
        <p:nvSpPr>
          <p:cNvPr id="172038" name="Line 8"/>
          <p:cNvSpPr>
            <a:spLocks noChangeShapeType="1"/>
          </p:cNvSpPr>
          <p:nvPr/>
        </p:nvSpPr>
        <p:spPr bwMode="auto">
          <a:xfrm flipH="1">
            <a:off x="7248525" y="2493964"/>
            <a:ext cx="1079500" cy="2663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0745841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Tm="30000"/>
    </mc:Choice>
    <mc:Fallback>
      <p:transition advTm="30000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4"/>
          <p:cNvSpPr>
            <a:spLocks noChangeArrowheads="1"/>
          </p:cNvSpPr>
          <p:nvPr/>
        </p:nvSpPr>
        <p:spPr bwMode="auto">
          <a:xfrm>
            <a:off x="1774826" y="188914"/>
            <a:ext cx="8569325" cy="648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150000"/>
              </a:lnSpc>
            </a:pPr>
            <a:r>
              <a:rPr lang="en-US" sz="2400">
                <a:latin typeface="Arial" pitchFamily="34" charset="0"/>
                <a:cs typeface="Lotus" pitchFamily="2" charset="-78"/>
                <a:sym typeface="Wingdings 2" pitchFamily="18" charset="2"/>
              </a:rPr>
              <a:t></a:t>
            </a:r>
            <a:r>
              <a:rPr lang="fa-IR" sz="2800">
                <a:latin typeface="Arial" pitchFamily="34" charset="0"/>
                <a:cs typeface="Lotus" pitchFamily="2" charset="-78"/>
                <a:sym typeface="Wingdings 2" pitchFamily="18" charset="2"/>
              </a:rPr>
              <a:t> </a:t>
            </a:r>
            <a:r>
              <a:rPr lang="fa-IR" sz="2800" b="1">
                <a:latin typeface="Arial" pitchFamily="34" charset="0"/>
                <a:cs typeface="B Lotus" pitchFamily="2" charset="-78"/>
              </a:rPr>
              <a:t>استفـاده از ورزش هاي هوازي و بي هوازي بـراي كمك بـه افراد ، به</a:t>
            </a:r>
          </a:p>
          <a:p>
            <a:pPr>
              <a:lnSpc>
                <a:spcPct val="150000"/>
              </a:lnSpc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   منظور مقـابله بـا اضطـراب</a:t>
            </a:r>
          </a:p>
          <a:p>
            <a:pPr>
              <a:lnSpc>
                <a:spcPct val="150000"/>
              </a:lnSpc>
            </a:pPr>
            <a:r>
              <a:rPr lang="en-US" sz="2400">
                <a:cs typeface="B Lotus" pitchFamily="2" charset="-78"/>
                <a:sym typeface="Wingdings 2" pitchFamily="18" charset="2"/>
              </a:rPr>
              <a:t></a:t>
            </a:r>
            <a:r>
              <a:rPr lang="fa-IR">
                <a:cs typeface="B Lotus" pitchFamily="2" charset="-78"/>
              </a:rPr>
              <a:t> </a:t>
            </a:r>
            <a:r>
              <a:rPr lang="fa-IR" sz="2800" b="1">
                <a:latin typeface="Arial" pitchFamily="34" charset="0"/>
                <a:cs typeface="B Lotus" pitchFamily="2" charset="-78"/>
              </a:rPr>
              <a:t>بـه عنوان سپـري عليـه استـرس </a:t>
            </a:r>
          </a:p>
          <a:p>
            <a:pPr>
              <a:lnSpc>
                <a:spcPct val="150000"/>
              </a:lnSpc>
            </a:pPr>
            <a:r>
              <a:rPr lang="en-US" sz="2400">
                <a:cs typeface="B Lotus" pitchFamily="2" charset="-78"/>
                <a:sym typeface="Wingdings 2" pitchFamily="18" charset="2"/>
              </a:rPr>
              <a:t></a:t>
            </a:r>
            <a:r>
              <a:rPr lang="fa-IR">
                <a:cs typeface="B Lotus" pitchFamily="2" charset="-78"/>
              </a:rPr>
              <a:t> </a:t>
            </a:r>
            <a:r>
              <a:rPr lang="fa-IR" sz="2800" b="1">
                <a:latin typeface="Arial" pitchFamily="34" charset="0"/>
                <a:cs typeface="B Lotus" pitchFamily="2" charset="-78"/>
              </a:rPr>
              <a:t>افزايش فعاليت سلولهاي طبيعي كشنده و افزايش درصد سلول هاي </a:t>
            </a:r>
            <a:r>
              <a:rPr lang="en-US" sz="2800" b="1">
                <a:latin typeface="Arial" pitchFamily="34" charset="0"/>
                <a:cs typeface="B Lotus" pitchFamily="2" charset="-78"/>
              </a:rPr>
              <a:t>T </a:t>
            </a:r>
            <a:endParaRPr lang="fa-IR" sz="2800" b="1">
              <a:latin typeface="Arial" pitchFamily="34" charset="0"/>
              <a:cs typeface="B Lotus" pitchFamily="2" charset="-78"/>
            </a:endParaRPr>
          </a:p>
          <a:p>
            <a:pPr>
              <a:lnSpc>
                <a:spcPct val="150000"/>
              </a:lnSpc>
            </a:pPr>
            <a:r>
              <a:rPr lang="en-US" sz="2400">
                <a:cs typeface="B Lotus" pitchFamily="2" charset="-78"/>
                <a:sym typeface="Wingdings 2" pitchFamily="18" charset="2"/>
              </a:rPr>
              <a:t></a:t>
            </a:r>
            <a:r>
              <a:rPr lang="fa-IR">
                <a:cs typeface="B Lotus" pitchFamily="2" charset="-78"/>
              </a:rPr>
              <a:t> </a:t>
            </a:r>
            <a:r>
              <a:rPr lang="fa-IR" sz="2800" b="1">
                <a:latin typeface="Arial" pitchFamily="34" charset="0"/>
                <a:cs typeface="B Lotus" pitchFamily="2" charset="-78"/>
              </a:rPr>
              <a:t>ورزش و استرس هر دو بـاعث ترشح آدرنـالين و هورمـون هاي ديگر</a:t>
            </a:r>
          </a:p>
          <a:p>
            <a:pPr>
              <a:lnSpc>
                <a:spcPct val="150000"/>
              </a:lnSpc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  مـي شونـد .</a:t>
            </a:r>
          </a:p>
          <a:p>
            <a:pPr>
              <a:lnSpc>
                <a:spcPct val="150000"/>
              </a:lnSpc>
              <a:buFont typeface="Wingdings 2" pitchFamily="18" charset="2"/>
              <a:buNone/>
            </a:pPr>
            <a:r>
              <a:rPr lang="en-US" sz="2400">
                <a:cs typeface="B Lotus" pitchFamily="2" charset="-78"/>
                <a:sym typeface="Wingdings 2" pitchFamily="18" charset="2"/>
              </a:rPr>
              <a:t></a:t>
            </a:r>
            <a:r>
              <a:rPr lang="fa-IR">
                <a:cs typeface="B Lotus" pitchFamily="2" charset="-78"/>
              </a:rPr>
              <a:t> </a:t>
            </a:r>
            <a:r>
              <a:rPr lang="fa-IR" sz="2800" b="1">
                <a:latin typeface="Arial" pitchFamily="34" charset="0"/>
                <a:cs typeface="B Lotus" pitchFamily="2" charset="-78"/>
              </a:rPr>
              <a:t>اثـر ورزش بـر عملكـرد قـلب </a:t>
            </a:r>
          </a:p>
          <a:p>
            <a:pPr>
              <a:lnSpc>
                <a:spcPct val="150000"/>
              </a:lnSpc>
              <a:buFont typeface="Wingdings 2" pitchFamily="18" charset="2"/>
              <a:buNone/>
            </a:pPr>
            <a:r>
              <a:rPr lang="en-US" sz="2400">
                <a:cs typeface="B Lotus" pitchFamily="2" charset="-78"/>
                <a:sym typeface="Wingdings 2" pitchFamily="18" charset="2"/>
              </a:rPr>
              <a:t></a:t>
            </a:r>
            <a:r>
              <a:rPr lang="fa-IR">
                <a:cs typeface="B Lotus" pitchFamily="2" charset="-78"/>
              </a:rPr>
              <a:t> </a:t>
            </a:r>
            <a:r>
              <a:rPr lang="fa-IR" sz="2800" b="1">
                <a:cs typeface="B Lotus" pitchFamily="2" charset="-78"/>
              </a:rPr>
              <a:t>استـرس زيـاد ، تنـاسب بدنـي پاييـن - افـزايش آسيب پذيـر شدن </a:t>
            </a:r>
            <a:endParaRPr lang="en-US" sz="2800" b="1">
              <a:cs typeface="B Lotus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3441406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Tm="30000"/>
    </mc:Choice>
    <mc:Fallback>
      <p:transition advTm="30000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4"/>
          <p:cNvSpPr>
            <a:spLocks noChangeArrowheads="1"/>
          </p:cNvSpPr>
          <p:nvPr/>
        </p:nvSpPr>
        <p:spPr bwMode="auto">
          <a:xfrm>
            <a:off x="1631950" y="260350"/>
            <a:ext cx="8642350" cy="6408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fa-IR" sz="2800" b="1">
              <a:latin typeface="Arial" pitchFamily="34" charset="0"/>
              <a:cs typeface="Lotus" pitchFamily="2" charset="-78"/>
            </a:endParaRPr>
          </a:p>
          <a:p>
            <a:pPr>
              <a:lnSpc>
                <a:spcPct val="150000"/>
              </a:lnSpc>
            </a:pPr>
            <a:r>
              <a:rPr lang="en-US" sz="2400">
                <a:sym typeface="Wingdings 2" pitchFamily="18" charset="2"/>
              </a:rPr>
              <a:t></a:t>
            </a:r>
            <a:r>
              <a:rPr lang="fa-IR"/>
              <a:t> </a:t>
            </a:r>
            <a:r>
              <a:rPr lang="fa-IR" sz="2800" b="1">
                <a:latin typeface="Arial" pitchFamily="34" charset="0"/>
                <a:cs typeface="B Lotus" pitchFamily="2" charset="-78"/>
              </a:rPr>
              <a:t>اثر تدافعي چشمگير مفيدي عليه استرس در مـردان جوان سالمي كه</a:t>
            </a:r>
          </a:p>
          <a:p>
            <a:pPr>
              <a:lnSpc>
                <a:spcPct val="150000"/>
              </a:lnSpc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   برنامه ورزش هـوازي يا وزنه برداري را آغاز كرده بودند ، نيافتنـد .</a:t>
            </a:r>
          </a:p>
          <a:p>
            <a:pPr>
              <a:lnSpc>
                <a:spcPct val="150000"/>
              </a:lnSpc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   ( سينيـور و همكاران ، 1986 )</a:t>
            </a:r>
          </a:p>
          <a:p>
            <a:pPr>
              <a:lnSpc>
                <a:spcPct val="150000"/>
              </a:lnSpc>
            </a:pPr>
            <a:r>
              <a:rPr lang="en-US" sz="2400">
                <a:cs typeface="B Lotus" pitchFamily="2" charset="-78"/>
                <a:sym typeface="Wingdings 2" pitchFamily="18" charset="2"/>
              </a:rPr>
              <a:t></a:t>
            </a:r>
            <a:r>
              <a:rPr lang="fa-IR">
                <a:cs typeface="B Lotus" pitchFamily="2" charset="-78"/>
              </a:rPr>
              <a:t> </a:t>
            </a:r>
            <a:r>
              <a:rPr lang="fa-IR" sz="2800" b="1">
                <a:latin typeface="Arial" pitchFamily="34" charset="0"/>
                <a:cs typeface="B Lotus" pitchFamily="2" charset="-78"/>
              </a:rPr>
              <a:t>ارتقـاي نگرش هاي مثبت و افـزايش تصور از خـود و عـزت نفس</a:t>
            </a:r>
          </a:p>
          <a:p>
            <a:pPr>
              <a:lnSpc>
                <a:spcPct val="150000"/>
              </a:lnSpc>
            </a:pPr>
            <a:r>
              <a:rPr lang="en-US" sz="2400">
                <a:cs typeface="B Lotus" pitchFamily="2" charset="-78"/>
                <a:sym typeface="Wingdings 2" pitchFamily="18" charset="2"/>
              </a:rPr>
              <a:t></a:t>
            </a:r>
            <a:r>
              <a:rPr lang="fa-IR">
                <a:cs typeface="B Lotus" pitchFamily="2" charset="-78"/>
              </a:rPr>
              <a:t> </a:t>
            </a:r>
            <a:r>
              <a:rPr lang="fa-IR" sz="2800" b="1">
                <a:latin typeface="Arial" pitchFamily="34" charset="0"/>
                <a:cs typeface="B Lotus" pitchFamily="2" charset="-78"/>
              </a:rPr>
              <a:t>در متاآنـاليز آثار ، دريافت كه رابطه مثبت معنـاداري بيـن ورزش و</a:t>
            </a:r>
          </a:p>
          <a:p>
            <a:pPr>
              <a:lnSpc>
                <a:spcPct val="150000"/>
              </a:lnSpc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  عزت نفس وجود دارد .( سانستروم ، 1984 )</a:t>
            </a:r>
          </a:p>
          <a:p>
            <a:pPr>
              <a:lnSpc>
                <a:spcPct val="150000"/>
              </a:lnSpc>
            </a:pPr>
            <a:r>
              <a:rPr lang="en-US" sz="2400">
                <a:cs typeface="B Lotus" pitchFamily="2" charset="-78"/>
                <a:sym typeface="Wingdings 2" pitchFamily="18" charset="2"/>
              </a:rPr>
              <a:t></a:t>
            </a:r>
            <a:r>
              <a:rPr lang="fa-IR">
                <a:cs typeface="B Lotus" pitchFamily="2" charset="-78"/>
              </a:rPr>
              <a:t> </a:t>
            </a:r>
            <a:r>
              <a:rPr lang="fa-IR" sz="2800" b="1">
                <a:latin typeface="Arial" pitchFamily="34" charset="0"/>
                <a:cs typeface="B Lotus" pitchFamily="2" charset="-78"/>
              </a:rPr>
              <a:t>داشتن احساسات مثبت بيشتري در مورد شكل بدن و سلامت جسمي</a:t>
            </a:r>
          </a:p>
          <a:p>
            <a:pPr>
              <a:lnSpc>
                <a:spcPct val="150000"/>
              </a:lnSpc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  كه بـه احساس عـزت نفس كمك مي كند .</a:t>
            </a:r>
          </a:p>
          <a:p>
            <a:pPr>
              <a:lnSpc>
                <a:spcPct val="150000"/>
              </a:lnSpc>
              <a:buFont typeface="Wingdings 2" pitchFamily="18" charset="2"/>
              <a:buNone/>
            </a:pPr>
            <a:r>
              <a:rPr lang="en-US" sz="2400">
                <a:cs typeface="B Lotus" pitchFamily="2" charset="-78"/>
                <a:sym typeface="Wingdings 2" pitchFamily="18" charset="2"/>
              </a:rPr>
              <a:t></a:t>
            </a:r>
            <a:r>
              <a:rPr lang="fa-IR">
                <a:cs typeface="B Lotus" pitchFamily="2" charset="-78"/>
              </a:rPr>
              <a:t> </a:t>
            </a:r>
            <a:r>
              <a:rPr lang="fa-IR" sz="2800" b="1">
                <a:latin typeface="Arial" pitchFamily="34" charset="0"/>
                <a:cs typeface="B Lotus" pitchFamily="2" charset="-78"/>
              </a:rPr>
              <a:t>تمركز نگرانيهاي مهم مربوط به ورزش ، روي خطرات بالقوه ورزش.</a:t>
            </a:r>
          </a:p>
          <a:p>
            <a:pPr>
              <a:lnSpc>
                <a:spcPct val="150000"/>
              </a:lnSpc>
              <a:buFont typeface="Wingdings 2" pitchFamily="18" charset="2"/>
              <a:buNone/>
            </a:pPr>
            <a:endParaRPr lang="en-US" sz="2800" b="1">
              <a:latin typeface="Arial" pitchFamily="34" charset="0"/>
              <a:cs typeface="B Lotus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2822943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Tm="30000"/>
    </mc:Choice>
    <mc:Fallback>
      <p:transition advTm="30000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Rectangle 4"/>
          <p:cNvSpPr>
            <a:spLocks noChangeArrowheads="1"/>
          </p:cNvSpPr>
          <p:nvPr/>
        </p:nvSpPr>
        <p:spPr bwMode="auto">
          <a:xfrm>
            <a:off x="1631951" y="260350"/>
            <a:ext cx="8640763" cy="633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3200">
                <a:latin typeface="Arial" pitchFamily="34" charset="0"/>
                <a:cs typeface="Lotus" pitchFamily="2" charset="-78"/>
                <a:sym typeface="Wingdings 2" pitchFamily="18" charset="2"/>
              </a:rPr>
              <a:t></a:t>
            </a:r>
            <a:r>
              <a:rPr lang="fa-IR" sz="3200">
                <a:latin typeface="Arial" pitchFamily="34" charset="0"/>
                <a:cs typeface="Lotus" pitchFamily="2" charset="-78"/>
                <a:sym typeface="Wingdings 2" pitchFamily="18" charset="2"/>
              </a:rPr>
              <a:t> </a:t>
            </a:r>
            <a:r>
              <a:rPr lang="fa-IR" sz="3200" b="1">
                <a:latin typeface="Arial" pitchFamily="34" charset="0"/>
                <a:cs typeface="B Lotus" pitchFamily="2" charset="-78"/>
              </a:rPr>
              <a:t>تغذيه : رژيم غذايي و سلامت</a:t>
            </a:r>
          </a:p>
          <a:p>
            <a:endParaRPr lang="fa-IR" sz="3200" b="1">
              <a:latin typeface="Arial" pitchFamily="34" charset="0"/>
              <a:cs typeface="B Lotus" pitchFamily="2" charset="-78"/>
            </a:endParaRPr>
          </a:p>
          <a:p>
            <a:pPr>
              <a:lnSpc>
                <a:spcPct val="150000"/>
              </a:lnSpc>
            </a:pPr>
            <a:r>
              <a:rPr lang="en-US" sz="2400">
                <a:latin typeface="Arial" pitchFamily="34" charset="0"/>
                <a:cs typeface="B Lotus" pitchFamily="2" charset="-78"/>
                <a:sym typeface="Wingdings 2" pitchFamily="18" charset="2"/>
              </a:rPr>
              <a:t></a:t>
            </a:r>
            <a:r>
              <a:rPr lang="fa-IR" sz="2800">
                <a:latin typeface="Arial" pitchFamily="34" charset="0"/>
                <a:cs typeface="B Lotus" pitchFamily="2" charset="-78"/>
                <a:sym typeface="Wingdings 2" pitchFamily="18" charset="2"/>
              </a:rPr>
              <a:t> </a:t>
            </a:r>
            <a:r>
              <a:rPr lang="fa-IR" sz="2800" b="1">
                <a:latin typeface="Arial" pitchFamily="34" charset="0"/>
                <a:cs typeface="B Lotus" pitchFamily="2" charset="-78"/>
              </a:rPr>
              <a:t>تـغذيه علت 60% سرطان هاي زنان و40% سرطانهاي مـردان آمريكا</a:t>
            </a:r>
          </a:p>
          <a:p>
            <a:pPr>
              <a:lnSpc>
                <a:spcPct val="150000"/>
              </a:lnSpc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   ( سيمون ، 1983 )</a:t>
            </a:r>
          </a:p>
          <a:p>
            <a:pPr>
              <a:lnSpc>
                <a:spcPct val="150000"/>
              </a:lnSpc>
            </a:pPr>
            <a:r>
              <a:rPr lang="en-US" sz="2400">
                <a:cs typeface="B Lotus" pitchFamily="2" charset="-78"/>
                <a:sym typeface="Wingdings 2" pitchFamily="18" charset="2"/>
              </a:rPr>
              <a:t></a:t>
            </a:r>
            <a:r>
              <a:rPr lang="fa-IR">
                <a:cs typeface="B Lotus" pitchFamily="2" charset="-78"/>
              </a:rPr>
              <a:t> </a:t>
            </a:r>
            <a:r>
              <a:rPr lang="fa-IR" sz="2800" b="1">
                <a:latin typeface="Arial" pitchFamily="34" charset="0"/>
                <a:cs typeface="B Lotus" pitchFamily="2" charset="-78"/>
              </a:rPr>
              <a:t>رژيم هاي غذايي ضعيف اكثرا سرطان هاي اعضاء و جوارح ( مانند</a:t>
            </a:r>
          </a:p>
          <a:p>
            <a:pPr>
              <a:lnSpc>
                <a:spcPct val="150000"/>
              </a:lnSpc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   سرطـان هاي معـده ، رحم ، سينه ، روده ها ، كبد ، دهان و... )</a:t>
            </a:r>
          </a:p>
          <a:p>
            <a:pPr>
              <a:lnSpc>
                <a:spcPct val="150000"/>
              </a:lnSpc>
            </a:pPr>
            <a:r>
              <a:rPr lang="en-US" sz="2400">
                <a:cs typeface="B Lotus" pitchFamily="2" charset="-78"/>
                <a:sym typeface="Wingdings 2" pitchFamily="18" charset="2"/>
              </a:rPr>
              <a:t></a:t>
            </a:r>
            <a:r>
              <a:rPr lang="fa-IR">
                <a:cs typeface="B Lotus" pitchFamily="2" charset="-78"/>
              </a:rPr>
              <a:t> </a:t>
            </a:r>
            <a:r>
              <a:rPr lang="fa-IR" sz="2800" b="1">
                <a:latin typeface="Arial" pitchFamily="34" charset="0"/>
                <a:cs typeface="B Lotus" pitchFamily="2" charset="-78"/>
              </a:rPr>
              <a:t>نـقش خوردن غذاهاي حاوي مواد سرطان زا در بـروز سرطان مانند</a:t>
            </a:r>
          </a:p>
          <a:p>
            <a:pPr>
              <a:lnSpc>
                <a:spcPct val="150000"/>
              </a:lnSpc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  غـذاي فاسد ، عامـل خطـر در ابتلا بـه سرطـان معده .</a:t>
            </a:r>
            <a:endParaRPr lang="en-US" sz="2800" b="1">
              <a:latin typeface="Arial" pitchFamily="34" charset="0"/>
              <a:cs typeface="B Lotus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5277724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Tm="30000"/>
    </mc:Choice>
    <mc:Fallback>
      <p:transition advTm="30000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4"/>
          <p:cNvSpPr>
            <a:spLocks noChangeArrowheads="1"/>
          </p:cNvSpPr>
          <p:nvPr/>
        </p:nvSpPr>
        <p:spPr bwMode="auto">
          <a:xfrm>
            <a:off x="1558926" y="188914"/>
            <a:ext cx="8785225" cy="648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150000"/>
              </a:lnSpc>
            </a:pPr>
            <a:r>
              <a:rPr lang="en-US" sz="2400">
                <a:latin typeface="Arial" pitchFamily="34" charset="0"/>
                <a:cs typeface="Lotus" pitchFamily="2" charset="-78"/>
                <a:sym typeface="Wingdings 2" pitchFamily="18" charset="2"/>
              </a:rPr>
              <a:t></a:t>
            </a:r>
            <a:r>
              <a:rPr lang="fa-IR" sz="2800">
                <a:latin typeface="Arial" pitchFamily="34" charset="0"/>
                <a:cs typeface="Lotus" pitchFamily="2" charset="-78"/>
                <a:sym typeface="Wingdings 2" pitchFamily="18" charset="2"/>
              </a:rPr>
              <a:t> </a:t>
            </a:r>
            <a:r>
              <a:rPr lang="fa-IR" sz="2800" b="1">
                <a:latin typeface="Arial" pitchFamily="34" charset="0"/>
                <a:cs typeface="B Lotus" pitchFamily="2" charset="-78"/>
              </a:rPr>
              <a:t>استفاده فراوان از نمك در برنامه غذايي انگلستان با فشار خون بالا و </a:t>
            </a:r>
          </a:p>
          <a:p>
            <a:pPr>
              <a:lnSpc>
                <a:spcPct val="150000"/>
              </a:lnSpc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   بيماري قلبـي و عروقي مرتبـط مي بـاشد .</a:t>
            </a:r>
          </a:p>
          <a:p>
            <a:pPr>
              <a:lnSpc>
                <a:spcPct val="150000"/>
              </a:lnSpc>
            </a:pPr>
            <a:r>
              <a:rPr lang="en-US" sz="2400">
                <a:cs typeface="B Lotus" pitchFamily="2" charset="-78"/>
                <a:sym typeface="Wingdings 2" pitchFamily="18" charset="2"/>
              </a:rPr>
              <a:t></a:t>
            </a:r>
            <a:r>
              <a:rPr lang="fa-IR">
                <a:cs typeface="B Lotus" pitchFamily="2" charset="-78"/>
              </a:rPr>
              <a:t> </a:t>
            </a:r>
            <a:r>
              <a:rPr lang="fa-IR" sz="2800" b="1">
                <a:latin typeface="Arial" pitchFamily="34" charset="0"/>
                <a:cs typeface="B Lotus" pitchFamily="2" charset="-78"/>
              </a:rPr>
              <a:t>ميـزان بالاي چربـي و كلسترول با تصلب شرائين و با بيماري عروق </a:t>
            </a:r>
          </a:p>
          <a:p>
            <a:pPr>
              <a:lnSpc>
                <a:spcPct val="150000"/>
              </a:lnSpc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  كرونر قلـب ، مرتبط بوده است .</a:t>
            </a:r>
          </a:p>
          <a:p>
            <a:pPr>
              <a:lnSpc>
                <a:spcPct val="150000"/>
              </a:lnSpc>
            </a:pPr>
            <a:r>
              <a:rPr lang="en-US" sz="2400">
                <a:cs typeface="B Lotus" pitchFamily="2" charset="-78"/>
                <a:sym typeface="Wingdings 2" pitchFamily="18" charset="2"/>
              </a:rPr>
              <a:t></a:t>
            </a:r>
            <a:r>
              <a:rPr lang="fa-IR">
                <a:cs typeface="B Lotus" pitchFamily="2" charset="-78"/>
              </a:rPr>
              <a:t> </a:t>
            </a:r>
            <a:r>
              <a:rPr lang="fa-IR" sz="2800" b="1">
                <a:latin typeface="Arial" pitchFamily="34" charset="0"/>
                <a:cs typeface="B Lotus" pitchFamily="2" charset="-78"/>
              </a:rPr>
              <a:t>ارتباط بين مصرف چربـي و سرطان سينه در زنـان نسبت به بيمـاري</a:t>
            </a:r>
          </a:p>
          <a:p>
            <a:pPr>
              <a:lnSpc>
                <a:spcPct val="150000"/>
              </a:lnSpc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  عروق كرونـر قلـب از وضوح كمتـري بـرخوردار است .</a:t>
            </a:r>
            <a:endParaRPr lang="en-US" sz="2800" b="1">
              <a:latin typeface="Arial" pitchFamily="34" charset="0"/>
              <a:cs typeface="B Lotus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0611627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Tm="30000"/>
    </mc:Choice>
    <mc:Fallback>
      <p:transition advTm="30000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4"/>
          <p:cNvSpPr>
            <a:spLocks noChangeArrowheads="1"/>
          </p:cNvSpPr>
          <p:nvPr/>
        </p:nvSpPr>
        <p:spPr bwMode="auto">
          <a:xfrm>
            <a:off x="1631950" y="188914"/>
            <a:ext cx="8642350" cy="648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150000"/>
              </a:lnSpc>
            </a:pPr>
            <a:r>
              <a:rPr lang="en-US" sz="2400">
                <a:latin typeface="Arial" pitchFamily="34" charset="0"/>
                <a:cs typeface="Lotus" pitchFamily="2" charset="-78"/>
                <a:sym typeface="Wingdings 2" pitchFamily="18" charset="2"/>
              </a:rPr>
              <a:t></a:t>
            </a:r>
            <a:r>
              <a:rPr lang="fa-IR" sz="2800">
                <a:latin typeface="Arial" pitchFamily="34" charset="0"/>
                <a:cs typeface="Lotus" pitchFamily="2" charset="-78"/>
                <a:sym typeface="Wingdings 2" pitchFamily="18" charset="2"/>
              </a:rPr>
              <a:t> </a:t>
            </a:r>
            <a:r>
              <a:rPr lang="fa-IR" sz="2800" b="1">
                <a:latin typeface="Arial" pitchFamily="34" charset="0"/>
                <a:cs typeface="B Lotus" pitchFamily="2" charset="-78"/>
              </a:rPr>
              <a:t>ميزان ابتـلا به سرطان سينه در زناني كه نيمي از كالـري خـود را از </a:t>
            </a:r>
          </a:p>
          <a:p>
            <a:pPr>
              <a:lnSpc>
                <a:spcPct val="150000"/>
              </a:lnSpc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   چربي بـه دست مي آوردنـد ، سـه برابر بـيش از حـد متوسط</a:t>
            </a:r>
          </a:p>
          <a:p>
            <a:pPr>
              <a:lnSpc>
                <a:spcPct val="150000"/>
              </a:lnSpc>
            </a:pPr>
            <a:r>
              <a:rPr lang="en-US" sz="2400">
                <a:cs typeface="B Lotus" pitchFamily="2" charset="-78"/>
                <a:sym typeface="Wingdings 2" pitchFamily="18" charset="2"/>
              </a:rPr>
              <a:t></a:t>
            </a:r>
            <a:r>
              <a:rPr lang="fa-IR">
                <a:cs typeface="B Lotus" pitchFamily="2" charset="-78"/>
              </a:rPr>
              <a:t> </a:t>
            </a:r>
            <a:r>
              <a:rPr lang="fa-IR" sz="2800" b="1">
                <a:latin typeface="Arial" pitchFamily="34" charset="0"/>
                <a:cs typeface="B Lotus" pitchFamily="2" charset="-78"/>
              </a:rPr>
              <a:t>مصرف بالاي چربـي اشباع شده ، عامل خطر شناخته شده اي بـراي </a:t>
            </a:r>
          </a:p>
          <a:p>
            <a:pPr>
              <a:lnSpc>
                <a:spcPct val="150000"/>
              </a:lnSpc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   سرطان سينـه وخيم نـزد زنان مسن تر نـه زنان جوان تـر.</a:t>
            </a:r>
          </a:p>
          <a:p>
            <a:pPr>
              <a:lnSpc>
                <a:spcPct val="150000"/>
              </a:lnSpc>
            </a:pPr>
            <a:r>
              <a:rPr lang="en-US" sz="2400">
                <a:cs typeface="B Lotus" pitchFamily="2" charset="-78"/>
                <a:sym typeface="Wingdings 2" pitchFamily="18" charset="2"/>
              </a:rPr>
              <a:t></a:t>
            </a:r>
            <a:r>
              <a:rPr lang="fa-IR">
                <a:cs typeface="B Lotus" pitchFamily="2" charset="-78"/>
              </a:rPr>
              <a:t> </a:t>
            </a:r>
            <a:r>
              <a:rPr lang="fa-IR" sz="2800" b="1">
                <a:latin typeface="Arial" pitchFamily="34" charset="0"/>
                <a:cs typeface="B Lotus" pitchFamily="2" charset="-78"/>
              </a:rPr>
              <a:t>برنـامه غذايـي در سرطـان ريـه در مـردان نيـز تأثيـر ضمني دارد .</a:t>
            </a:r>
            <a:endParaRPr lang="en-US" sz="2800" b="1">
              <a:latin typeface="Arial" pitchFamily="34" charset="0"/>
              <a:cs typeface="B Lotus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4228172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Tm="30000"/>
    </mc:Choice>
    <mc:Fallback>
      <p:transition advTm="30000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4"/>
          <p:cNvSpPr>
            <a:spLocks noChangeArrowheads="1"/>
          </p:cNvSpPr>
          <p:nvPr/>
        </p:nvSpPr>
        <p:spPr bwMode="auto">
          <a:xfrm>
            <a:off x="1703389" y="260350"/>
            <a:ext cx="8713787" cy="6408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150000"/>
              </a:lnSpc>
            </a:pPr>
            <a:r>
              <a:rPr lang="en-US" sz="2400">
                <a:latin typeface="Arial" pitchFamily="34" charset="0"/>
                <a:cs typeface="Lotus" pitchFamily="2" charset="-78"/>
                <a:sym typeface="Wingdings 2" pitchFamily="18" charset="2"/>
              </a:rPr>
              <a:t></a:t>
            </a:r>
            <a:r>
              <a:rPr lang="fa-IR" sz="2800">
                <a:latin typeface="Arial" pitchFamily="34" charset="0"/>
                <a:cs typeface="Lotus" pitchFamily="2" charset="-78"/>
                <a:sym typeface="Wingdings 2" pitchFamily="18" charset="2"/>
              </a:rPr>
              <a:t> </a:t>
            </a:r>
            <a:r>
              <a:rPr lang="fa-IR" sz="2800" b="1">
                <a:latin typeface="Arial" pitchFamily="34" charset="0"/>
                <a:cs typeface="B Lotus" pitchFamily="2" charset="-78"/>
              </a:rPr>
              <a:t>كلسترول زياد ، احتمال افـزايش دو برابـري در سرطان ريـه در مردان</a:t>
            </a:r>
          </a:p>
          <a:p>
            <a:pPr>
              <a:lnSpc>
                <a:spcPct val="150000"/>
              </a:lnSpc>
            </a:pPr>
            <a:r>
              <a:rPr lang="en-US" sz="2400">
                <a:cs typeface="B Lotus" pitchFamily="2" charset="-78"/>
                <a:sym typeface="Wingdings 2" pitchFamily="18" charset="2"/>
              </a:rPr>
              <a:t></a:t>
            </a:r>
            <a:r>
              <a:rPr lang="fa-IR">
                <a:cs typeface="B Lotus" pitchFamily="2" charset="-78"/>
              </a:rPr>
              <a:t> </a:t>
            </a:r>
            <a:r>
              <a:rPr lang="fa-IR" sz="2800" b="1">
                <a:latin typeface="Arial" pitchFamily="34" charset="0"/>
                <a:cs typeface="B Lotus" pitchFamily="2" charset="-78"/>
              </a:rPr>
              <a:t>ميزان كلسترول موجود در تخم مرغ در بـرنامه غذايي زيـاد مي باشد .</a:t>
            </a:r>
          </a:p>
          <a:p>
            <a:pPr>
              <a:lnSpc>
                <a:spcPct val="150000"/>
              </a:lnSpc>
            </a:pPr>
            <a:r>
              <a:rPr lang="en-US" sz="2400">
                <a:cs typeface="B Lotus" pitchFamily="2" charset="-78"/>
                <a:sym typeface="Wingdings 2" pitchFamily="18" charset="2"/>
              </a:rPr>
              <a:t></a:t>
            </a:r>
            <a:r>
              <a:rPr lang="fa-IR">
                <a:cs typeface="B Lotus" pitchFamily="2" charset="-78"/>
              </a:rPr>
              <a:t> </a:t>
            </a:r>
            <a:r>
              <a:rPr lang="fa-IR" sz="2800" b="1">
                <a:latin typeface="Arial" pitchFamily="34" charset="0"/>
                <a:cs typeface="B Lotus" pitchFamily="2" charset="-78"/>
              </a:rPr>
              <a:t>الكـل ، در سرطان زبان ، لـوزه ، مري ، كبـد ، لوزالمعده تأثير ضمني</a:t>
            </a:r>
          </a:p>
          <a:p>
            <a:pPr>
              <a:lnSpc>
                <a:spcPct val="150000"/>
              </a:lnSpc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  دارد . دائم الخمرها در مقـايسه با افـرادي كه الكـل مصرف نمي كننـد</a:t>
            </a:r>
          </a:p>
          <a:p>
            <a:pPr>
              <a:lnSpc>
                <a:spcPct val="150000"/>
              </a:lnSpc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  پنج بـار بيشتر احتمال ابتلا بـه سرطان لـوزالمعده را دارنـد .</a:t>
            </a:r>
            <a:endParaRPr lang="en-US" sz="2800" b="1">
              <a:latin typeface="Arial" pitchFamily="34" charset="0"/>
              <a:cs typeface="B Lotus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2652452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Tm="30000"/>
    </mc:Choice>
    <mc:Fallback>
      <p:transition advTm="30000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Rectangle 4"/>
          <p:cNvSpPr>
            <a:spLocks noChangeArrowheads="1"/>
          </p:cNvSpPr>
          <p:nvPr/>
        </p:nvSpPr>
        <p:spPr bwMode="auto">
          <a:xfrm>
            <a:off x="1631950" y="144464"/>
            <a:ext cx="8713788" cy="6669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400">
                <a:latin typeface="Arial" pitchFamily="34" charset="0"/>
                <a:cs typeface="Lotus" pitchFamily="2" charset="-78"/>
                <a:sym typeface="Wingdings 2" pitchFamily="18" charset="2"/>
              </a:rPr>
              <a:t></a:t>
            </a:r>
            <a:r>
              <a:rPr lang="fa-IR" sz="2800" b="1">
                <a:latin typeface="Arial" pitchFamily="34" charset="0"/>
                <a:cs typeface="B Lotus" pitchFamily="2" charset="-78"/>
              </a:rPr>
              <a:t>مصرف ويتامينهاي </a:t>
            </a:r>
            <a:r>
              <a:rPr lang="en-US" sz="2400" b="1">
                <a:latin typeface="Arial" pitchFamily="34" charset="0"/>
                <a:cs typeface="B Lotus" pitchFamily="2" charset="-78"/>
              </a:rPr>
              <a:t>A</a:t>
            </a:r>
            <a:r>
              <a:rPr lang="fa-IR" sz="2800" b="1">
                <a:latin typeface="Arial" pitchFamily="34" charset="0"/>
                <a:cs typeface="B Lotus" pitchFamily="2" charset="-78"/>
              </a:rPr>
              <a:t> و</a:t>
            </a:r>
            <a:r>
              <a:rPr lang="en-US" sz="2400" b="1">
                <a:latin typeface="Arial" pitchFamily="34" charset="0"/>
                <a:cs typeface="B Lotus" pitchFamily="2" charset="-78"/>
              </a:rPr>
              <a:t>C</a:t>
            </a:r>
            <a:r>
              <a:rPr lang="fa-IR" sz="2800" b="1">
                <a:latin typeface="Arial" pitchFamily="34" charset="0"/>
                <a:cs typeface="B Lotus" pitchFamily="2" charset="-78"/>
              </a:rPr>
              <a:t> و سلنيوم          كاهش خطر ابتلا به سرطان</a:t>
            </a:r>
          </a:p>
          <a:p>
            <a:r>
              <a:rPr lang="en-US" sz="2400">
                <a:cs typeface="B Lotus" pitchFamily="2" charset="-78"/>
                <a:sym typeface="Wingdings 2" pitchFamily="18" charset="2"/>
              </a:rPr>
              <a:t></a:t>
            </a:r>
            <a:r>
              <a:rPr lang="fa-IR">
                <a:cs typeface="B Lotus" pitchFamily="2" charset="-78"/>
              </a:rPr>
              <a:t> </a:t>
            </a:r>
            <a:r>
              <a:rPr lang="fa-IR" sz="2800" b="1">
                <a:latin typeface="Arial" pitchFamily="34" charset="0"/>
                <a:cs typeface="B Lotus" pitchFamily="2" charset="-78"/>
              </a:rPr>
              <a:t>كمبود ويتامين </a:t>
            </a:r>
            <a:r>
              <a:rPr lang="en-US" sz="2400" b="1">
                <a:latin typeface="Arial" pitchFamily="34" charset="0"/>
                <a:cs typeface="B Lotus" pitchFamily="2" charset="-78"/>
              </a:rPr>
              <a:t>A</a:t>
            </a:r>
            <a:r>
              <a:rPr lang="fa-IR" sz="2800" b="1">
                <a:latin typeface="Arial" pitchFamily="34" charset="0"/>
                <a:cs typeface="B Lotus" pitchFamily="2" charset="-78"/>
              </a:rPr>
              <a:t>           خرابي لايه محافظ معـده</a:t>
            </a:r>
          </a:p>
          <a:p>
            <a:r>
              <a:rPr lang="en-US" sz="2400">
                <a:cs typeface="B Lotus" pitchFamily="2" charset="-78"/>
                <a:sym typeface="Wingdings 2" pitchFamily="18" charset="2"/>
              </a:rPr>
              <a:t></a:t>
            </a:r>
            <a:r>
              <a:rPr lang="fa-IR">
                <a:cs typeface="B Lotus" pitchFamily="2" charset="-78"/>
              </a:rPr>
              <a:t> </a:t>
            </a:r>
            <a:r>
              <a:rPr lang="fa-IR" sz="2800" b="1">
                <a:latin typeface="Arial" pitchFamily="34" charset="0"/>
                <a:cs typeface="B Lotus" pitchFamily="2" charset="-78"/>
              </a:rPr>
              <a:t>بتـاكاروتـن نيز به عنوان محافـظي عليـه بعضي از انـواع سرطـان ها </a:t>
            </a:r>
          </a:p>
          <a:p>
            <a:r>
              <a:rPr lang="fa-IR" sz="2800" b="1">
                <a:latin typeface="Arial" pitchFamily="34" charset="0"/>
                <a:cs typeface="B Lotus" pitchFamily="2" charset="-78"/>
              </a:rPr>
              <a:t>   شنـاختـه شـده .</a:t>
            </a:r>
          </a:p>
          <a:p>
            <a:r>
              <a:rPr lang="en-US" sz="2400">
                <a:cs typeface="B Lotus" pitchFamily="2" charset="-78"/>
                <a:sym typeface="Wingdings 2" pitchFamily="18" charset="2"/>
              </a:rPr>
              <a:t></a:t>
            </a:r>
            <a:r>
              <a:rPr lang="fa-IR">
                <a:cs typeface="B Lotus" pitchFamily="2" charset="-78"/>
              </a:rPr>
              <a:t> </a:t>
            </a:r>
            <a:r>
              <a:rPr lang="fa-IR" sz="2800" b="1">
                <a:latin typeface="Arial" pitchFamily="34" charset="0"/>
                <a:cs typeface="B Lotus" pitchFamily="2" charset="-78"/>
              </a:rPr>
              <a:t>ويتامين </a:t>
            </a:r>
            <a:r>
              <a:rPr lang="en-US" sz="2400" b="1">
                <a:latin typeface="Arial" pitchFamily="34" charset="0"/>
                <a:cs typeface="B Lotus" pitchFamily="2" charset="-78"/>
              </a:rPr>
              <a:t>C</a:t>
            </a:r>
            <a:r>
              <a:rPr lang="fa-IR" sz="2800" b="1">
                <a:latin typeface="Arial" pitchFamily="34" charset="0"/>
                <a:cs typeface="B Lotus" pitchFamily="2" charset="-78"/>
              </a:rPr>
              <a:t> و سلنيوم دو عامـلي هستنـد كه باعث پـيشگيري از بـروز</a:t>
            </a:r>
          </a:p>
          <a:p>
            <a:r>
              <a:rPr lang="fa-IR" sz="2800" b="1">
                <a:latin typeface="Arial" pitchFamily="34" charset="0"/>
                <a:cs typeface="B Lotus" pitchFamily="2" charset="-78"/>
              </a:rPr>
              <a:t>   سرطـان در انسان مي شونـد .</a:t>
            </a:r>
          </a:p>
          <a:p>
            <a:r>
              <a:rPr lang="en-US" sz="2400">
                <a:cs typeface="B Lotus" pitchFamily="2" charset="-78"/>
                <a:sym typeface="Wingdings 2" pitchFamily="18" charset="2"/>
              </a:rPr>
              <a:t></a:t>
            </a:r>
            <a:r>
              <a:rPr lang="fa-IR">
                <a:cs typeface="B Lotus" pitchFamily="2" charset="-78"/>
              </a:rPr>
              <a:t> </a:t>
            </a:r>
            <a:r>
              <a:rPr lang="fa-IR" sz="2800" b="1">
                <a:latin typeface="Arial" pitchFamily="34" charset="0"/>
                <a:cs typeface="B Lotus" pitchFamily="2" charset="-78"/>
              </a:rPr>
              <a:t>برنامه غذايي با فيبـر زياد ، هم براي مردان و هم براي زنـان در مقابل </a:t>
            </a:r>
          </a:p>
          <a:p>
            <a:r>
              <a:rPr lang="fa-IR" sz="2800" b="1">
                <a:latin typeface="Arial" pitchFamily="34" charset="0"/>
                <a:cs typeface="B Lotus" pitchFamily="2" charset="-78"/>
              </a:rPr>
              <a:t>   سرطان محافظت ايجـاد مي كنـد .</a:t>
            </a:r>
          </a:p>
          <a:p>
            <a:r>
              <a:rPr lang="en-US" sz="2400">
                <a:cs typeface="B Lotus" pitchFamily="2" charset="-78"/>
                <a:sym typeface="Wingdings 2" pitchFamily="18" charset="2"/>
              </a:rPr>
              <a:t></a:t>
            </a:r>
            <a:r>
              <a:rPr lang="fa-IR">
                <a:cs typeface="B Lotus" pitchFamily="2" charset="-78"/>
              </a:rPr>
              <a:t> </a:t>
            </a:r>
            <a:r>
              <a:rPr lang="fa-IR" sz="2800" b="1">
                <a:latin typeface="Arial" pitchFamily="34" charset="0"/>
                <a:cs typeface="B Lotus" pitchFamily="2" charset="-78"/>
              </a:rPr>
              <a:t>فيبـر ميوه ها و سبزيجات بـيش از فيبر غلات و ساير حبوبات ، روده </a:t>
            </a:r>
          </a:p>
          <a:p>
            <a:r>
              <a:rPr lang="fa-IR" sz="2800" b="1">
                <a:latin typeface="Arial" pitchFamily="34" charset="0"/>
                <a:cs typeface="B Lotus" pitchFamily="2" charset="-78"/>
              </a:rPr>
              <a:t>   بزرگ را عليه سرطـان محافـظت مي كنـد .</a:t>
            </a:r>
          </a:p>
          <a:p>
            <a:r>
              <a:rPr lang="en-US" sz="2400">
                <a:cs typeface="B Lotus" pitchFamily="2" charset="-78"/>
                <a:sym typeface="Wingdings 2" pitchFamily="18" charset="2"/>
              </a:rPr>
              <a:t></a:t>
            </a:r>
            <a:r>
              <a:rPr lang="fa-IR">
                <a:cs typeface="B Lotus" pitchFamily="2" charset="-78"/>
              </a:rPr>
              <a:t> </a:t>
            </a:r>
            <a:r>
              <a:rPr lang="fa-IR" sz="2800" b="1">
                <a:latin typeface="Arial" pitchFamily="34" charset="0"/>
                <a:cs typeface="B Lotus" pitchFamily="2" charset="-78"/>
              </a:rPr>
              <a:t>مصرف ميوه حتي محافظت بيشتري عليه سرطان ريه ايجاد مي كند،لذا</a:t>
            </a:r>
          </a:p>
          <a:p>
            <a:r>
              <a:rPr lang="fa-IR" sz="2800" b="1">
                <a:latin typeface="Arial" pitchFamily="34" charset="0"/>
                <a:cs typeface="B Lotus" pitchFamily="2" charset="-78"/>
              </a:rPr>
              <a:t>   همه ما بايد در هفته سه تا هفت بار ميوه بخوريم . </a:t>
            </a:r>
            <a:endParaRPr lang="en-US" sz="2800" b="1">
              <a:latin typeface="Arial" pitchFamily="34" charset="0"/>
              <a:cs typeface="B Lotus" pitchFamily="2" charset="-78"/>
            </a:endParaRPr>
          </a:p>
        </p:txBody>
      </p:sp>
      <p:sp>
        <p:nvSpPr>
          <p:cNvPr id="179203" name="Line 5"/>
          <p:cNvSpPr>
            <a:spLocks noChangeShapeType="1"/>
          </p:cNvSpPr>
          <p:nvPr/>
        </p:nvSpPr>
        <p:spPr bwMode="auto">
          <a:xfrm flipH="1">
            <a:off x="5230814" y="1125538"/>
            <a:ext cx="8651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a-IR"/>
          </a:p>
        </p:txBody>
      </p:sp>
      <p:sp>
        <p:nvSpPr>
          <p:cNvPr id="179204" name="Line 6"/>
          <p:cNvSpPr>
            <a:spLocks noChangeShapeType="1"/>
          </p:cNvSpPr>
          <p:nvPr/>
        </p:nvSpPr>
        <p:spPr bwMode="auto">
          <a:xfrm flipH="1">
            <a:off x="7032625" y="1557338"/>
            <a:ext cx="9350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2758827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Tm="30000"/>
    </mc:Choice>
    <mc:Fallback>
      <p:transition advTm="3000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4"/>
          <p:cNvSpPr>
            <a:spLocks noChangeArrowheads="1"/>
          </p:cNvSpPr>
          <p:nvPr/>
        </p:nvSpPr>
        <p:spPr bwMode="auto">
          <a:xfrm>
            <a:off x="1774825" y="188914"/>
            <a:ext cx="8497888" cy="6408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fa-IR" sz="3200" b="1">
                <a:latin typeface="Arial" pitchFamily="34" charset="0"/>
                <a:cs typeface="B Lotus" pitchFamily="2" charset="-78"/>
              </a:rPr>
              <a:t>جنبه هاي سبك زندگي</a:t>
            </a:r>
          </a:p>
          <a:p>
            <a:endParaRPr lang="fa-IR" sz="3200" b="1">
              <a:latin typeface="Arial" pitchFamily="34" charset="0"/>
              <a:cs typeface="B Lotus" pitchFamily="2" charset="-78"/>
            </a:endParaRPr>
          </a:p>
          <a:p>
            <a:pPr>
              <a:lnSpc>
                <a:spcPct val="150000"/>
              </a:lnSpc>
            </a:pPr>
            <a:r>
              <a:rPr lang="en-US" sz="2400">
                <a:latin typeface="Arial" pitchFamily="34" charset="0"/>
                <a:cs typeface="B Lotus" pitchFamily="2" charset="-78"/>
                <a:sym typeface="Wingdings 2" pitchFamily="18" charset="2"/>
              </a:rPr>
              <a:t></a:t>
            </a:r>
            <a:r>
              <a:rPr lang="fa-IR" sz="2400">
                <a:latin typeface="Arial" pitchFamily="34" charset="0"/>
                <a:cs typeface="B Lotus" pitchFamily="2" charset="-78"/>
                <a:sym typeface="Wingdings 2" pitchFamily="18" charset="2"/>
              </a:rPr>
              <a:t> </a:t>
            </a:r>
            <a:r>
              <a:rPr lang="fa-IR" sz="2800" b="1">
                <a:latin typeface="Arial" pitchFamily="34" charset="0"/>
                <a:cs typeface="B Lotus" pitchFamily="2" charset="-78"/>
              </a:rPr>
              <a:t>درك سـلامت و روانشنـاسي سلامت بـا تمركز بـر فقـدان بيمـاري</a:t>
            </a:r>
          </a:p>
          <a:p>
            <a:pPr>
              <a:lnSpc>
                <a:spcPct val="150000"/>
              </a:lnSpc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  كـامل نيـست .</a:t>
            </a:r>
          </a:p>
          <a:p>
            <a:pPr>
              <a:lnSpc>
                <a:spcPct val="150000"/>
              </a:lnSpc>
            </a:pPr>
            <a:r>
              <a:rPr lang="en-US" sz="2400">
                <a:cs typeface="B Lotus" pitchFamily="2" charset="-78"/>
                <a:sym typeface="Wingdings 2" pitchFamily="18" charset="2"/>
              </a:rPr>
              <a:t></a:t>
            </a:r>
            <a:r>
              <a:rPr lang="fa-IR">
                <a:cs typeface="B Lotus" pitchFamily="2" charset="-78"/>
              </a:rPr>
              <a:t> </a:t>
            </a:r>
            <a:r>
              <a:rPr lang="fa-IR" sz="2800" b="1">
                <a:latin typeface="Arial" pitchFamily="34" charset="0"/>
                <a:cs typeface="B Lotus" pitchFamily="2" charset="-78"/>
              </a:rPr>
              <a:t>تـأكيد روانشناسي سلامت معاصر بر فـوايد حالت هاي مثبت سلامت</a:t>
            </a:r>
          </a:p>
          <a:p>
            <a:pPr>
              <a:lnSpc>
                <a:spcPct val="150000"/>
              </a:lnSpc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   و حوزه هاي مرتبط با ارتقاي سلامت ( مانند اولز و سيمنت ،  1995) </a:t>
            </a:r>
          </a:p>
          <a:p>
            <a:pPr>
              <a:lnSpc>
                <a:spcPct val="150000"/>
              </a:lnSpc>
            </a:pPr>
            <a:r>
              <a:rPr lang="en-US" sz="2400">
                <a:cs typeface="B Lotus" pitchFamily="2" charset="-78"/>
                <a:sym typeface="Wingdings 2" pitchFamily="18" charset="2"/>
              </a:rPr>
              <a:t></a:t>
            </a:r>
            <a:r>
              <a:rPr lang="fa-IR">
                <a:cs typeface="B Lotus" pitchFamily="2" charset="-78"/>
              </a:rPr>
              <a:t> </a:t>
            </a:r>
            <a:r>
              <a:rPr lang="fa-IR" sz="2800" b="1">
                <a:latin typeface="Arial" pitchFamily="34" charset="0"/>
                <a:cs typeface="B Lotus" pitchFamily="2" charset="-78"/>
              </a:rPr>
              <a:t>تمـركـز بـر مطالـعه سبـك زنـدگي بـراي درك مـا از ســلامت</a:t>
            </a:r>
            <a:endParaRPr lang="en-US" sz="2800" b="1">
              <a:latin typeface="Arial" pitchFamily="34" charset="0"/>
              <a:cs typeface="B Lotus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248213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Tm="30000"/>
    </mc:Choice>
    <mc:Fallback>
      <p:transition advTm="30000"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4"/>
          <p:cNvSpPr>
            <a:spLocks noChangeArrowheads="1"/>
          </p:cNvSpPr>
          <p:nvPr/>
        </p:nvSpPr>
        <p:spPr bwMode="auto">
          <a:xfrm>
            <a:off x="1774826" y="404814"/>
            <a:ext cx="8569325" cy="6408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3200">
                <a:latin typeface="Arial" pitchFamily="34" charset="0"/>
                <a:cs typeface="Lotus" pitchFamily="2" charset="-78"/>
                <a:sym typeface="Wingdings 2" pitchFamily="18" charset="2"/>
              </a:rPr>
              <a:t></a:t>
            </a:r>
            <a:r>
              <a:rPr lang="fa-IR" sz="3200">
                <a:latin typeface="Arial" pitchFamily="34" charset="0"/>
                <a:cs typeface="Lotus" pitchFamily="2" charset="-78"/>
                <a:sym typeface="Wingdings 2" pitchFamily="18" charset="2"/>
              </a:rPr>
              <a:t> </a:t>
            </a:r>
            <a:r>
              <a:rPr lang="fa-IR" sz="3200" b="1">
                <a:latin typeface="Arial" pitchFamily="34" charset="0"/>
                <a:cs typeface="B Lotus" pitchFamily="2" charset="-78"/>
              </a:rPr>
              <a:t>چاقي و اختلالات غذا خوردن </a:t>
            </a:r>
            <a:r>
              <a:rPr lang="fa-IR" sz="2800" b="1">
                <a:latin typeface="Arial" pitchFamily="34" charset="0"/>
                <a:cs typeface="B Lotus" pitchFamily="2" charset="-78"/>
              </a:rPr>
              <a:t>:</a:t>
            </a:r>
          </a:p>
          <a:p>
            <a:endParaRPr lang="fa-IR" sz="2800" b="1">
              <a:latin typeface="Arial" pitchFamily="34" charset="0"/>
              <a:cs typeface="B Lotus" pitchFamily="2" charset="-78"/>
            </a:endParaRPr>
          </a:p>
          <a:p>
            <a:r>
              <a:rPr lang="en-US" sz="2400">
                <a:latin typeface="Arial" pitchFamily="34" charset="0"/>
                <a:cs typeface="B Lotus" pitchFamily="2" charset="-78"/>
                <a:sym typeface="Wingdings 2" pitchFamily="18" charset="2"/>
              </a:rPr>
              <a:t></a:t>
            </a:r>
            <a:r>
              <a:rPr lang="fa-IR" sz="2400">
                <a:latin typeface="Arial" pitchFamily="34" charset="0"/>
                <a:cs typeface="B Lotus" pitchFamily="2" charset="-78"/>
                <a:sym typeface="Wingdings 2" pitchFamily="18" charset="2"/>
              </a:rPr>
              <a:t> </a:t>
            </a:r>
            <a:r>
              <a:rPr lang="fa-IR" sz="2800" b="1">
                <a:latin typeface="Arial" pitchFamily="34" charset="0"/>
                <a:cs typeface="B Lotus" pitchFamily="2" charset="-78"/>
              </a:rPr>
              <a:t>مفهوم مشكلي براي تعريف كردن</a:t>
            </a:r>
          </a:p>
          <a:p>
            <a:r>
              <a:rPr lang="en-US" sz="2400">
                <a:cs typeface="B Lotus" pitchFamily="2" charset="-78"/>
                <a:sym typeface="Wingdings 2" pitchFamily="18" charset="2"/>
              </a:rPr>
              <a:t></a:t>
            </a:r>
            <a:r>
              <a:rPr lang="fa-IR">
                <a:cs typeface="B Lotus" pitchFamily="2" charset="-78"/>
              </a:rPr>
              <a:t> </a:t>
            </a:r>
            <a:r>
              <a:rPr lang="fa-IR" sz="2800" b="1">
                <a:latin typeface="Arial" pitchFamily="34" charset="0"/>
                <a:cs typeface="B Lotus" pitchFamily="2" charset="-78"/>
              </a:rPr>
              <a:t>درك چاقي از لحاظ معيارهاي شخصي ، اجتماعي و فرهنگي متفاوت .</a:t>
            </a:r>
          </a:p>
          <a:p>
            <a:r>
              <a:rPr lang="fa-IR" sz="2800" b="1">
                <a:latin typeface="Arial" pitchFamily="34" charset="0"/>
                <a:cs typeface="B Lotus" pitchFamily="2" charset="-78"/>
              </a:rPr>
              <a:t>   </a:t>
            </a:r>
          </a:p>
          <a:p>
            <a:r>
              <a:rPr lang="fa-IR" sz="2800" b="1">
                <a:latin typeface="Arial" pitchFamily="34" charset="0"/>
                <a:cs typeface="B Lotus" pitchFamily="2" charset="-78"/>
              </a:rPr>
              <a:t>   </a:t>
            </a:r>
            <a:r>
              <a:rPr lang="fa-IR" sz="3200" b="1">
                <a:latin typeface="Arial" pitchFamily="34" charset="0"/>
                <a:cs typeface="B Lotus" pitchFamily="2" charset="-78"/>
              </a:rPr>
              <a:t>فنون ارزيابي چربي بدن :</a:t>
            </a:r>
          </a:p>
          <a:p>
            <a:endParaRPr lang="fa-IR" sz="3200" b="1">
              <a:latin typeface="Arial" pitchFamily="34" charset="0"/>
              <a:cs typeface="B Lotus" pitchFamily="2" charset="-78"/>
            </a:endParaRPr>
          </a:p>
          <a:p>
            <a:r>
              <a:rPr lang="fa-IR" sz="2800" b="1">
                <a:latin typeface="Arial" pitchFamily="34" charset="0"/>
                <a:cs typeface="B Lotus" pitchFamily="2" charset="-78"/>
              </a:rPr>
              <a:t>  1- پرتونگاري مقطعي رايانه اي </a:t>
            </a:r>
          </a:p>
          <a:p>
            <a:r>
              <a:rPr lang="fa-IR" sz="2800" b="1">
                <a:latin typeface="Arial" pitchFamily="34" charset="0"/>
                <a:cs typeface="B Lotus" pitchFamily="2" charset="-78"/>
              </a:rPr>
              <a:t>  2- تصوير طنين مغناطيسي ( </a:t>
            </a:r>
            <a:r>
              <a:rPr lang="en-US" sz="2800" b="1">
                <a:latin typeface="Arial" pitchFamily="34" charset="0"/>
                <a:cs typeface="B Lotus" pitchFamily="2" charset="-78"/>
              </a:rPr>
              <a:t>MRI</a:t>
            </a:r>
            <a:r>
              <a:rPr lang="fa-IR" sz="2800" b="1">
                <a:latin typeface="Arial" pitchFamily="34" charset="0"/>
                <a:cs typeface="B Lotus" pitchFamily="2" charset="-78"/>
              </a:rPr>
              <a:t> )</a:t>
            </a:r>
          </a:p>
          <a:p>
            <a:r>
              <a:rPr lang="fa-IR" sz="2800" b="1">
                <a:latin typeface="Arial" pitchFamily="34" charset="0"/>
                <a:cs typeface="B Lotus" pitchFamily="2" charset="-78"/>
              </a:rPr>
              <a:t>  چاقـي = شاخـص جـرم بدن كه بـا تقسيم وزن فـرد به مجـذور قد او </a:t>
            </a:r>
          </a:p>
          <a:p>
            <a:r>
              <a:rPr lang="fa-IR" sz="2800" b="1">
                <a:latin typeface="Arial" pitchFamily="34" charset="0"/>
                <a:cs typeface="B Lotus" pitchFamily="2" charset="-78"/>
              </a:rPr>
              <a:t>   محاسبه مي شود.</a:t>
            </a:r>
          </a:p>
          <a:p>
            <a:r>
              <a:rPr lang="en-US" sz="2400">
                <a:cs typeface="B Lotus" pitchFamily="2" charset="-78"/>
                <a:sym typeface="Wingdings 2" pitchFamily="18" charset="2"/>
              </a:rPr>
              <a:t></a:t>
            </a:r>
            <a:r>
              <a:rPr lang="fa-IR">
                <a:cs typeface="B Lotus" pitchFamily="2" charset="-78"/>
              </a:rPr>
              <a:t> </a:t>
            </a:r>
            <a:r>
              <a:rPr lang="fa-IR" sz="2800" b="1">
                <a:latin typeface="Arial" pitchFamily="34" charset="0"/>
                <a:cs typeface="B Lotus" pitchFamily="2" charset="-78"/>
              </a:rPr>
              <a:t>چاقـي هم با مشكلات جسمـي سلامـت و هم مشكلات روانشناختـي</a:t>
            </a:r>
          </a:p>
          <a:p>
            <a:r>
              <a:rPr lang="fa-IR" sz="2800" b="1">
                <a:latin typeface="Arial" pitchFamily="34" charset="0"/>
                <a:cs typeface="B Lotus" pitchFamily="2" charset="-78"/>
              </a:rPr>
              <a:t>    همراه است.</a:t>
            </a:r>
          </a:p>
          <a:p>
            <a:endParaRPr lang="en-US" sz="2800" b="1">
              <a:latin typeface="Arial" pitchFamily="34" charset="0"/>
              <a:cs typeface="B Lotus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2865568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Tm="30000"/>
    </mc:Choice>
    <mc:Fallback>
      <p:transition advTm="30000"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Rectangle 4"/>
          <p:cNvSpPr>
            <a:spLocks noChangeArrowheads="1"/>
          </p:cNvSpPr>
          <p:nvPr/>
        </p:nvSpPr>
        <p:spPr bwMode="auto">
          <a:xfrm>
            <a:off x="1631950" y="333376"/>
            <a:ext cx="8713788" cy="652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fa-IR" sz="3200" b="1">
                <a:latin typeface="Arial" pitchFamily="34" charset="0"/>
                <a:cs typeface="B Lotus" pitchFamily="2" charset="-78"/>
              </a:rPr>
              <a:t>علل چاقي در نظريه ها :</a:t>
            </a:r>
          </a:p>
          <a:p>
            <a:endParaRPr lang="fa-IR" sz="3200" b="1">
              <a:latin typeface="Arial" pitchFamily="34" charset="0"/>
              <a:cs typeface="B Lotus" pitchFamily="2" charset="-78"/>
            </a:endParaRPr>
          </a:p>
          <a:p>
            <a:pPr>
              <a:lnSpc>
                <a:spcPct val="150000"/>
              </a:lnSpc>
            </a:pPr>
            <a:r>
              <a:rPr lang="en-US" sz="2400">
                <a:latin typeface="Arial" pitchFamily="34" charset="0"/>
                <a:cs typeface="B Lotus" pitchFamily="2" charset="-78"/>
                <a:sym typeface="Wingdings 2" pitchFamily="18" charset="2"/>
              </a:rPr>
              <a:t></a:t>
            </a:r>
            <a:r>
              <a:rPr lang="fa-IR" sz="2800">
                <a:latin typeface="Arial" pitchFamily="34" charset="0"/>
                <a:cs typeface="B Lotus" pitchFamily="2" charset="-78"/>
                <a:sym typeface="Wingdings 2" pitchFamily="18" charset="2"/>
              </a:rPr>
              <a:t> </a:t>
            </a:r>
            <a:r>
              <a:rPr lang="fa-IR" sz="2800" b="1">
                <a:latin typeface="Arial" pitchFamily="34" charset="0"/>
                <a:cs typeface="B Lotus" pitchFamily="2" charset="-78"/>
              </a:rPr>
              <a:t>نظـريه هاي فيزيـولوژيـك : بـراي چـاقي ، حمـايت ژنتيـكي در </a:t>
            </a:r>
          </a:p>
          <a:p>
            <a:pPr>
              <a:lnSpc>
                <a:spcPct val="150000"/>
              </a:lnSpc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   خـانـواده ها وجود دارد .</a:t>
            </a:r>
          </a:p>
          <a:p>
            <a:pPr>
              <a:lnSpc>
                <a:spcPct val="150000"/>
              </a:lnSpc>
            </a:pPr>
            <a:r>
              <a:rPr lang="en-US" sz="2400">
                <a:cs typeface="B Lotus" pitchFamily="2" charset="-78"/>
                <a:sym typeface="Wingdings 2" pitchFamily="18" charset="2"/>
              </a:rPr>
              <a:t></a:t>
            </a:r>
            <a:r>
              <a:rPr lang="fa-IR">
                <a:cs typeface="B Lotus" pitchFamily="2" charset="-78"/>
              </a:rPr>
              <a:t> </a:t>
            </a:r>
            <a:r>
              <a:rPr lang="fa-IR" sz="2800" b="1">
                <a:latin typeface="Arial" pitchFamily="34" charset="0"/>
                <a:cs typeface="B Lotus" pitchFamily="2" charset="-78"/>
              </a:rPr>
              <a:t>نظريه هاي ميزان سوخت و ساز : افراد چاق ميزان استراحت متابوليكي</a:t>
            </a:r>
          </a:p>
          <a:p>
            <a:pPr>
              <a:lnSpc>
                <a:spcPct val="150000"/>
              </a:lnSpc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  كمتري دارند .</a:t>
            </a:r>
          </a:p>
          <a:p>
            <a:pPr>
              <a:lnSpc>
                <a:spcPct val="150000"/>
              </a:lnSpc>
            </a:pPr>
            <a:r>
              <a:rPr lang="en-US" sz="2400">
                <a:cs typeface="B Lotus" pitchFamily="2" charset="-78"/>
                <a:sym typeface="Wingdings 2" pitchFamily="18" charset="2"/>
              </a:rPr>
              <a:t></a:t>
            </a:r>
            <a:r>
              <a:rPr lang="fa-IR">
                <a:cs typeface="B Lotus" pitchFamily="2" charset="-78"/>
              </a:rPr>
              <a:t> </a:t>
            </a:r>
            <a:r>
              <a:rPr lang="fa-IR" sz="2800" b="1">
                <a:latin typeface="Arial" pitchFamily="34" charset="0"/>
                <a:cs typeface="B Lotus" pitchFamily="2" charset="-78"/>
              </a:rPr>
              <a:t>نظريه هاي رفتاري : افراد چاق تمايل كمتـري بـراي فعاليت جسمـي</a:t>
            </a:r>
          </a:p>
          <a:p>
            <a:pPr>
              <a:lnSpc>
                <a:spcPct val="150000"/>
              </a:lnSpc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  دارند و غـذا بيش از مورد نياز دريافت مي كننـد .</a:t>
            </a:r>
            <a:endParaRPr lang="en-US" sz="2800" b="1">
              <a:latin typeface="Arial" pitchFamily="34" charset="0"/>
              <a:cs typeface="B Lotus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206625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Tm="30000"/>
    </mc:Choice>
    <mc:Fallback>
      <p:transition advTm="30000"/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4"/>
          <p:cNvSpPr>
            <a:spLocks noChangeArrowheads="1"/>
          </p:cNvSpPr>
          <p:nvPr/>
        </p:nvSpPr>
        <p:spPr bwMode="auto">
          <a:xfrm>
            <a:off x="1703388" y="692150"/>
            <a:ext cx="8640762" cy="6408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150000"/>
              </a:lnSpc>
            </a:pPr>
            <a:r>
              <a:rPr lang="en-US" sz="2400">
                <a:latin typeface="Arial" pitchFamily="34" charset="0"/>
                <a:cs typeface="Lotus" pitchFamily="2" charset="-78"/>
                <a:sym typeface="Wingdings 2" pitchFamily="18" charset="2"/>
              </a:rPr>
              <a:t></a:t>
            </a:r>
            <a:r>
              <a:rPr lang="fa-IR" sz="2800">
                <a:latin typeface="Arial" pitchFamily="34" charset="0"/>
                <a:cs typeface="Lotus" pitchFamily="2" charset="-78"/>
                <a:sym typeface="Wingdings 2" pitchFamily="18" charset="2"/>
              </a:rPr>
              <a:t> </a:t>
            </a:r>
            <a:r>
              <a:rPr lang="fa-IR" sz="2800" b="1">
                <a:latin typeface="Arial" pitchFamily="34" charset="0"/>
                <a:cs typeface="B Lotus" pitchFamily="2" charset="-78"/>
              </a:rPr>
              <a:t>اختلالات غذا خوردن              بي اشتهايي رواني </a:t>
            </a:r>
          </a:p>
          <a:p>
            <a:pPr>
              <a:lnSpc>
                <a:spcPct val="150000"/>
              </a:lnSpc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                                           پـرخـوري</a:t>
            </a:r>
          </a:p>
          <a:p>
            <a:pPr>
              <a:lnSpc>
                <a:spcPct val="150000"/>
              </a:lnSpc>
            </a:pPr>
            <a:r>
              <a:rPr lang="en-US" sz="2400">
                <a:latin typeface="Arial" pitchFamily="34" charset="0"/>
                <a:cs typeface="B Lotus" pitchFamily="2" charset="-78"/>
                <a:sym typeface="Wingdings 2" pitchFamily="18" charset="2"/>
              </a:rPr>
              <a:t></a:t>
            </a:r>
            <a:r>
              <a:rPr lang="fa-IR" sz="2800">
                <a:latin typeface="Arial" pitchFamily="34" charset="0"/>
                <a:cs typeface="B Lotus" pitchFamily="2" charset="-78"/>
                <a:sym typeface="Wingdings 2" pitchFamily="18" charset="2"/>
              </a:rPr>
              <a:t> </a:t>
            </a:r>
            <a:r>
              <a:rPr lang="fa-IR" sz="2800" b="1">
                <a:latin typeface="Arial" pitchFamily="34" charset="0"/>
                <a:cs typeface="B Lotus" pitchFamily="2" charset="-78"/>
              </a:rPr>
              <a:t>بي اشتهايـي ، اولين بار توسط يك پزشك لندني ، به نام « سر ويليام </a:t>
            </a:r>
          </a:p>
          <a:p>
            <a:pPr>
              <a:lnSpc>
                <a:spcPct val="150000"/>
              </a:lnSpc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  گول » در سال 1874 كشف شد كه با كاهش وزن افراطي كه از جانب</a:t>
            </a:r>
          </a:p>
          <a:p>
            <a:pPr>
              <a:lnSpc>
                <a:spcPct val="150000"/>
              </a:lnSpc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  خود شخص تحميل مي شود ، مشخص مي گردد ،گول اين بيماري را</a:t>
            </a:r>
          </a:p>
          <a:p>
            <a:pPr>
              <a:lnSpc>
                <a:spcPct val="150000"/>
              </a:lnSpc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  اختلال روانشناختي در نظر گرفت كه ريشه عصبي دارد .</a:t>
            </a:r>
          </a:p>
          <a:p>
            <a:pPr>
              <a:lnSpc>
                <a:spcPct val="150000"/>
              </a:lnSpc>
            </a:pPr>
            <a:endParaRPr lang="en-US" sz="2800" b="1">
              <a:latin typeface="Arial" pitchFamily="34" charset="0"/>
              <a:cs typeface="B Lotus" pitchFamily="2" charset="-78"/>
            </a:endParaRPr>
          </a:p>
        </p:txBody>
      </p:sp>
      <p:sp>
        <p:nvSpPr>
          <p:cNvPr id="182275" name="Line 5"/>
          <p:cNvSpPr>
            <a:spLocks noChangeShapeType="1"/>
          </p:cNvSpPr>
          <p:nvPr/>
        </p:nvSpPr>
        <p:spPr bwMode="auto">
          <a:xfrm flipH="1">
            <a:off x="6240463" y="1989138"/>
            <a:ext cx="10795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a-IR"/>
          </a:p>
        </p:txBody>
      </p:sp>
      <p:sp>
        <p:nvSpPr>
          <p:cNvPr id="182276" name="Line 6"/>
          <p:cNvSpPr>
            <a:spLocks noChangeShapeType="1"/>
          </p:cNvSpPr>
          <p:nvPr/>
        </p:nvSpPr>
        <p:spPr bwMode="auto">
          <a:xfrm flipH="1">
            <a:off x="6240463" y="1989139"/>
            <a:ext cx="1079500" cy="503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8366171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Tm="30000"/>
    </mc:Choice>
    <mc:Fallback>
      <p:transition advTm="30000"/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4"/>
          <p:cNvSpPr>
            <a:spLocks noChangeArrowheads="1"/>
          </p:cNvSpPr>
          <p:nvPr/>
        </p:nvSpPr>
        <p:spPr bwMode="auto">
          <a:xfrm>
            <a:off x="1774825" y="260350"/>
            <a:ext cx="8642350" cy="6408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150000"/>
              </a:lnSpc>
            </a:pPr>
            <a:r>
              <a:rPr lang="en-US" sz="2400">
                <a:latin typeface="Arial" pitchFamily="34" charset="0"/>
                <a:cs typeface="Lotus" pitchFamily="2" charset="-78"/>
                <a:sym typeface="Wingdings 2" pitchFamily="18" charset="2"/>
              </a:rPr>
              <a:t></a:t>
            </a:r>
            <a:r>
              <a:rPr lang="fa-IR" sz="2800">
                <a:latin typeface="Arial" pitchFamily="34" charset="0"/>
                <a:cs typeface="Lotus" pitchFamily="2" charset="-78"/>
                <a:sym typeface="Wingdings 2" pitchFamily="18" charset="2"/>
              </a:rPr>
              <a:t> </a:t>
            </a:r>
            <a:r>
              <a:rPr lang="fa-IR" sz="2800" b="1">
                <a:latin typeface="Arial" pitchFamily="34" charset="0"/>
                <a:cs typeface="B Lotus" pitchFamily="2" charset="-78"/>
              </a:rPr>
              <a:t>احتمال بـروز بـي اشتهايي در زنـان 20 برابر بيشتر از مـردان است .</a:t>
            </a:r>
          </a:p>
          <a:p>
            <a:pPr>
              <a:lnSpc>
                <a:spcPct val="150000"/>
              </a:lnSpc>
            </a:pPr>
            <a:r>
              <a:rPr lang="en-US" sz="2400">
                <a:cs typeface="B Lotus" pitchFamily="2" charset="-78"/>
                <a:sym typeface="Wingdings 2" pitchFamily="18" charset="2"/>
              </a:rPr>
              <a:t></a:t>
            </a:r>
            <a:r>
              <a:rPr lang="fa-IR">
                <a:cs typeface="B Lotus" pitchFamily="2" charset="-78"/>
              </a:rPr>
              <a:t> </a:t>
            </a:r>
            <a:r>
              <a:rPr lang="fa-IR" sz="2800" b="1">
                <a:latin typeface="Arial" pitchFamily="34" charset="0"/>
                <a:cs typeface="B Lotus" pitchFamily="2" charset="-78"/>
              </a:rPr>
              <a:t>فقط افـرادي بي اشتها تشخيص داده مي شونـد كه وزن آنها حداقـل </a:t>
            </a:r>
          </a:p>
          <a:p>
            <a:pPr>
              <a:lnSpc>
                <a:spcPct val="150000"/>
              </a:lnSpc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  15% كمتر از حداقل وزن معمول و قاعدگي در آنها متوقف شده باشد .</a:t>
            </a:r>
          </a:p>
          <a:p>
            <a:pPr>
              <a:lnSpc>
                <a:spcPct val="150000"/>
              </a:lnSpc>
            </a:pPr>
            <a:r>
              <a:rPr lang="en-US" sz="2800">
                <a:latin typeface="Arial" pitchFamily="34" charset="0"/>
                <a:cs typeface="B Lotus" pitchFamily="2" charset="-78"/>
                <a:sym typeface="Wingdings 2" pitchFamily="18" charset="2"/>
              </a:rPr>
              <a:t></a:t>
            </a:r>
            <a:r>
              <a:rPr lang="fa-IR" sz="2800">
                <a:latin typeface="Arial" pitchFamily="34" charset="0"/>
                <a:cs typeface="B Lotus" pitchFamily="2" charset="-78"/>
                <a:sym typeface="Wingdings 2" pitchFamily="18" charset="2"/>
              </a:rPr>
              <a:t> </a:t>
            </a:r>
            <a:r>
              <a:rPr lang="fa-IR" sz="2800" b="1">
                <a:latin typeface="Arial" pitchFamily="34" charset="0"/>
                <a:cs typeface="B Lotus" pitchFamily="2" charset="-78"/>
              </a:rPr>
              <a:t>عوارض بي اشتهايي رواني و كاهش وزن :</a:t>
            </a:r>
          </a:p>
          <a:p>
            <a:pPr>
              <a:lnSpc>
                <a:spcPct val="150000"/>
              </a:lnSpc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     - لاغري مرضي ( تحليل رفتن بدن )</a:t>
            </a:r>
          </a:p>
          <a:p>
            <a:pPr>
              <a:lnSpc>
                <a:spcPct val="150000"/>
              </a:lnSpc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     - آسيب پذيري در برابرعفونت</a:t>
            </a:r>
          </a:p>
          <a:p>
            <a:pPr>
              <a:lnSpc>
                <a:spcPct val="150000"/>
              </a:lnSpc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     - نشانه هاي سوء تغذيه </a:t>
            </a:r>
          </a:p>
          <a:p>
            <a:pPr>
              <a:lnSpc>
                <a:spcPct val="150000"/>
              </a:lnSpc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    - تحريف در تصور از بدن</a:t>
            </a:r>
            <a:endParaRPr lang="en-US" sz="2800" b="1">
              <a:latin typeface="Arial" pitchFamily="34" charset="0"/>
              <a:cs typeface="B Lotus" pitchFamily="2" charset="-78"/>
            </a:endParaRPr>
          </a:p>
        </p:txBody>
      </p:sp>
      <p:sp>
        <p:nvSpPr>
          <p:cNvPr id="183299" name="AutoShape 5"/>
          <p:cNvSpPr>
            <a:spLocks/>
          </p:cNvSpPr>
          <p:nvPr/>
        </p:nvSpPr>
        <p:spPr bwMode="auto">
          <a:xfrm>
            <a:off x="9767888" y="3573464"/>
            <a:ext cx="431800" cy="2376487"/>
          </a:xfrm>
          <a:prstGeom prst="rightBrace">
            <a:avLst>
              <a:gd name="adj1" fmla="val 45864"/>
              <a:gd name="adj2" fmla="val 5000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0451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Tm="30000"/>
    </mc:Choice>
    <mc:Fallback>
      <p:transition advTm="30000"/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4"/>
          <p:cNvSpPr>
            <a:spLocks noChangeArrowheads="1"/>
          </p:cNvSpPr>
          <p:nvPr/>
        </p:nvSpPr>
        <p:spPr bwMode="auto">
          <a:xfrm>
            <a:off x="1703389" y="188914"/>
            <a:ext cx="8713787" cy="648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150000"/>
              </a:lnSpc>
            </a:pPr>
            <a:r>
              <a:rPr lang="en-US" sz="2400">
                <a:latin typeface="Arial" pitchFamily="34" charset="0"/>
                <a:cs typeface="Lotus" pitchFamily="2" charset="-78"/>
                <a:sym typeface="Wingdings 2" pitchFamily="18" charset="2"/>
              </a:rPr>
              <a:t></a:t>
            </a:r>
            <a:r>
              <a:rPr lang="fa-IR" sz="2800">
                <a:latin typeface="Arial" pitchFamily="34" charset="0"/>
                <a:cs typeface="Lotus" pitchFamily="2" charset="-78"/>
                <a:sym typeface="Wingdings 2" pitchFamily="18" charset="2"/>
              </a:rPr>
              <a:t> </a:t>
            </a:r>
            <a:r>
              <a:rPr lang="fa-IR" sz="2800" b="1">
                <a:latin typeface="Arial" pitchFamily="34" charset="0"/>
                <a:cs typeface="B Lotus" pitchFamily="2" charset="-78"/>
              </a:rPr>
              <a:t>هنجارهاي اجتماعي و عوامل روانشناختـي           عوامل بـالقوه اي</a:t>
            </a:r>
          </a:p>
          <a:p>
            <a:pPr>
              <a:lnSpc>
                <a:spcPct val="150000"/>
              </a:lnSpc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   براي اكتساب بي اشتهايي  رواني .</a:t>
            </a:r>
          </a:p>
          <a:p>
            <a:pPr>
              <a:lnSpc>
                <a:spcPct val="150000"/>
              </a:lnSpc>
            </a:pPr>
            <a:r>
              <a:rPr lang="en-US" sz="2400">
                <a:cs typeface="B Lotus" pitchFamily="2" charset="-78"/>
                <a:sym typeface="Wingdings 2" pitchFamily="18" charset="2"/>
              </a:rPr>
              <a:t></a:t>
            </a:r>
            <a:r>
              <a:rPr lang="fa-IR">
                <a:cs typeface="B Lotus" pitchFamily="2" charset="-78"/>
              </a:rPr>
              <a:t> </a:t>
            </a:r>
            <a:r>
              <a:rPr lang="fa-IR" sz="2800" b="1">
                <a:latin typeface="Arial" pitchFamily="34" charset="0"/>
                <a:cs typeface="B Lotus" pitchFamily="2" charset="-78"/>
              </a:rPr>
              <a:t>طـرح ارتبـاط بيـن بي اشتهايي روانـي و سنـدرم ترنـر. در عوامـل</a:t>
            </a:r>
          </a:p>
          <a:p>
            <a:pPr>
              <a:lnSpc>
                <a:spcPct val="150000"/>
              </a:lnSpc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  ژنتيكي از نظر عوامل فيزيولوژيكي،توجيه احتمالي بيانگـر آن است كه </a:t>
            </a:r>
          </a:p>
          <a:p>
            <a:pPr>
              <a:lnSpc>
                <a:spcPct val="150000"/>
              </a:lnSpc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  هيپوتالاموس از عملكرد طبيعي بازميماند. اين مطلب با توجه به اين كه </a:t>
            </a:r>
          </a:p>
          <a:p>
            <a:pPr>
              <a:lnSpc>
                <a:spcPct val="150000"/>
              </a:lnSpc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  هيپوتـالاموس هم غـذاخوردن و هم عملكردهاي هورمـوني را كنتـرل </a:t>
            </a:r>
          </a:p>
          <a:p>
            <a:pPr>
              <a:lnSpc>
                <a:spcPct val="150000"/>
              </a:lnSpc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  مي كنـد تأييـد مـي شود . </a:t>
            </a:r>
            <a:endParaRPr lang="en-US" sz="2800" b="1">
              <a:latin typeface="Arial" pitchFamily="34" charset="0"/>
              <a:cs typeface="B Lotus" pitchFamily="2" charset="-78"/>
            </a:endParaRPr>
          </a:p>
        </p:txBody>
      </p:sp>
      <p:sp>
        <p:nvSpPr>
          <p:cNvPr id="184323" name="Line 5"/>
          <p:cNvSpPr>
            <a:spLocks noChangeShapeType="1"/>
          </p:cNvSpPr>
          <p:nvPr/>
        </p:nvSpPr>
        <p:spPr bwMode="auto">
          <a:xfrm flipH="1">
            <a:off x="4224338" y="1484313"/>
            <a:ext cx="86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1735287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Tm="30000"/>
    </mc:Choice>
    <mc:Fallback>
      <p:transition advTm="30000"/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4"/>
          <p:cNvSpPr>
            <a:spLocks noChangeArrowheads="1"/>
          </p:cNvSpPr>
          <p:nvPr/>
        </p:nvSpPr>
        <p:spPr bwMode="auto">
          <a:xfrm>
            <a:off x="1631951" y="188914"/>
            <a:ext cx="8640763" cy="648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400">
                <a:latin typeface="Arial" pitchFamily="34" charset="0"/>
                <a:cs typeface="Lotus" pitchFamily="2" charset="-78"/>
                <a:sym typeface="Wingdings 2" pitchFamily="18" charset="2"/>
              </a:rPr>
              <a:t></a:t>
            </a:r>
            <a:r>
              <a:rPr lang="fa-IR" sz="2800">
                <a:latin typeface="Arial" pitchFamily="34" charset="0"/>
                <a:cs typeface="Lotus" pitchFamily="2" charset="-78"/>
                <a:sym typeface="Wingdings 2" pitchFamily="18" charset="2"/>
              </a:rPr>
              <a:t> </a:t>
            </a:r>
            <a:r>
              <a:rPr lang="fa-IR" sz="2800" b="1">
                <a:latin typeface="Arial" pitchFamily="34" charset="0"/>
                <a:cs typeface="B Lotus" pitchFamily="2" charset="-78"/>
              </a:rPr>
              <a:t>عوامل شخصيتي و پويايي خانواده در بي اشتهايي رواني :</a:t>
            </a:r>
          </a:p>
          <a:p>
            <a:endParaRPr lang="fa-IR" sz="2800" b="1">
              <a:latin typeface="Arial" pitchFamily="34" charset="0"/>
              <a:cs typeface="B Lotus" pitchFamily="2" charset="-78"/>
            </a:endParaRPr>
          </a:p>
          <a:p>
            <a:r>
              <a:rPr lang="fa-IR" sz="2800" b="1">
                <a:latin typeface="Arial" pitchFamily="34" charset="0"/>
                <a:cs typeface="B Lotus" pitchFamily="2" charset="-78"/>
              </a:rPr>
              <a:t>                                   - نداشتن اعتماد به نفس</a:t>
            </a:r>
          </a:p>
          <a:p>
            <a:r>
              <a:rPr lang="fa-IR" sz="2800" b="1">
                <a:latin typeface="Arial" pitchFamily="34" charset="0"/>
                <a:cs typeface="B Lotus" pitchFamily="2" charset="-78"/>
              </a:rPr>
              <a:t>                                   - نيـاز به تأييـد </a:t>
            </a:r>
          </a:p>
          <a:p>
            <a:r>
              <a:rPr lang="fa-IR" sz="2800" b="1">
                <a:latin typeface="Arial" pitchFamily="34" charset="0"/>
                <a:cs typeface="B Lotus" pitchFamily="2" charset="-78"/>
              </a:rPr>
              <a:t>                                   - وظيفـه شناسـي</a:t>
            </a:r>
          </a:p>
          <a:p>
            <a:r>
              <a:rPr lang="fa-IR" sz="2800" b="1">
                <a:latin typeface="Arial" pitchFamily="34" charset="0"/>
                <a:cs typeface="B Lotus" pitchFamily="2" charset="-78"/>
              </a:rPr>
              <a:t>                                   - كمـال طلبـي</a:t>
            </a:r>
          </a:p>
          <a:p>
            <a:r>
              <a:rPr lang="fa-IR" sz="2800" b="1">
                <a:latin typeface="Arial" pitchFamily="34" charset="0"/>
                <a:cs typeface="B Lotus" pitchFamily="2" charset="-78"/>
              </a:rPr>
              <a:t>                                   - احساس فشار براي موفق شدن</a:t>
            </a:r>
          </a:p>
          <a:p>
            <a:r>
              <a:rPr lang="fa-IR" sz="2800" b="1">
                <a:latin typeface="Arial" pitchFamily="34" charset="0"/>
                <a:cs typeface="B Lotus" pitchFamily="2" charset="-78"/>
              </a:rPr>
              <a:t>                                                                  ( تيلور ، 1995 )</a:t>
            </a:r>
          </a:p>
          <a:p>
            <a:endParaRPr lang="fa-IR" sz="2800" b="1">
              <a:latin typeface="Arial" pitchFamily="34" charset="0"/>
              <a:cs typeface="B Lotus" pitchFamily="2" charset="-78"/>
            </a:endParaRPr>
          </a:p>
          <a:p>
            <a:pPr>
              <a:lnSpc>
                <a:spcPct val="150000"/>
              </a:lnSpc>
            </a:pPr>
            <a:r>
              <a:rPr lang="en-US" sz="2400">
                <a:cs typeface="B Lotus" pitchFamily="2" charset="-78"/>
                <a:sym typeface="Wingdings 2" pitchFamily="18" charset="2"/>
              </a:rPr>
              <a:t></a:t>
            </a:r>
            <a:r>
              <a:rPr lang="fa-IR">
                <a:cs typeface="B Lotus" pitchFamily="2" charset="-78"/>
              </a:rPr>
              <a:t> </a:t>
            </a:r>
            <a:r>
              <a:rPr lang="fa-IR" sz="2800" b="1">
                <a:latin typeface="Arial" pitchFamily="34" charset="0"/>
                <a:cs typeface="B Lotus" pitchFamily="2" charset="-78"/>
              </a:rPr>
              <a:t>همچنين آسيب شناسي رواني والدين يا الكلي بودن آنها و به طور</a:t>
            </a:r>
          </a:p>
          <a:p>
            <a:pPr>
              <a:lnSpc>
                <a:spcPct val="150000"/>
              </a:lnSpc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   خاص رابطه مـادر- دختـر در اختلال غـذا خـوردن نـقش دارد .  </a:t>
            </a:r>
            <a:endParaRPr lang="en-US" sz="2800" b="1">
              <a:latin typeface="Arial" pitchFamily="34" charset="0"/>
              <a:cs typeface="B Lotus" pitchFamily="2" charset="-78"/>
            </a:endParaRPr>
          </a:p>
        </p:txBody>
      </p:sp>
      <p:sp>
        <p:nvSpPr>
          <p:cNvPr id="185347" name="Line 5"/>
          <p:cNvSpPr>
            <a:spLocks noChangeShapeType="1"/>
          </p:cNvSpPr>
          <p:nvPr/>
        </p:nvSpPr>
        <p:spPr bwMode="auto">
          <a:xfrm flipH="1">
            <a:off x="6959601" y="1412875"/>
            <a:ext cx="1368425" cy="503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a-IR"/>
          </a:p>
        </p:txBody>
      </p:sp>
      <p:sp>
        <p:nvSpPr>
          <p:cNvPr id="185348" name="Line 6"/>
          <p:cNvSpPr>
            <a:spLocks noChangeShapeType="1"/>
          </p:cNvSpPr>
          <p:nvPr/>
        </p:nvSpPr>
        <p:spPr bwMode="auto">
          <a:xfrm flipH="1">
            <a:off x="7032625" y="1412875"/>
            <a:ext cx="1295400" cy="9350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a-IR"/>
          </a:p>
        </p:txBody>
      </p:sp>
      <p:sp>
        <p:nvSpPr>
          <p:cNvPr id="185349" name="Line 7"/>
          <p:cNvSpPr>
            <a:spLocks noChangeShapeType="1"/>
          </p:cNvSpPr>
          <p:nvPr/>
        </p:nvSpPr>
        <p:spPr bwMode="auto">
          <a:xfrm flipH="1">
            <a:off x="6959601" y="1412875"/>
            <a:ext cx="1368425" cy="13668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a-IR"/>
          </a:p>
        </p:txBody>
      </p:sp>
      <p:sp>
        <p:nvSpPr>
          <p:cNvPr id="185350" name="Line 8"/>
          <p:cNvSpPr>
            <a:spLocks noChangeShapeType="1"/>
          </p:cNvSpPr>
          <p:nvPr/>
        </p:nvSpPr>
        <p:spPr bwMode="auto">
          <a:xfrm flipH="1">
            <a:off x="6959601" y="1412875"/>
            <a:ext cx="1368425" cy="172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a-IR"/>
          </a:p>
        </p:txBody>
      </p:sp>
      <p:sp>
        <p:nvSpPr>
          <p:cNvPr id="185351" name="Line 9"/>
          <p:cNvSpPr>
            <a:spLocks noChangeShapeType="1"/>
          </p:cNvSpPr>
          <p:nvPr/>
        </p:nvSpPr>
        <p:spPr bwMode="auto">
          <a:xfrm flipH="1">
            <a:off x="6959601" y="1412875"/>
            <a:ext cx="1368425" cy="2159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5046690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Tm="30000"/>
    </mc:Choice>
    <mc:Fallback>
      <p:transition advTm="30000"/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Rectangle 4"/>
          <p:cNvSpPr>
            <a:spLocks noChangeArrowheads="1"/>
          </p:cNvSpPr>
          <p:nvPr/>
        </p:nvSpPr>
        <p:spPr bwMode="auto">
          <a:xfrm>
            <a:off x="1487487" y="260350"/>
            <a:ext cx="8713788" cy="6408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150000"/>
              </a:lnSpc>
            </a:pPr>
            <a:r>
              <a:rPr lang="en-US" sz="2800">
                <a:latin typeface="Arial" pitchFamily="34" charset="0"/>
                <a:cs typeface="Lotus" pitchFamily="2" charset="-78"/>
                <a:sym typeface="Wingdings 2" pitchFamily="18" charset="2"/>
              </a:rPr>
              <a:t></a:t>
            </a:r>
            <a:r>
              <a:rPr lang="fa-IR" sz="2800">
                <a:latin typeface="Arial" pitchFamily="34" charset="0"/>
                <a:cs typeface="Lotus" pitchFamily="2" charset="-78"/>
                <a:sym typeface="Wingdings 2" pitchFamily="18" charset="2"/>
              </a:rPr>
              <a:t> </a:t>
            </a:r>
            <a:r>
              <a:rPr lang="fa-IR" sz="3200" b="1">
                <a:latin typeface="Arial" pitchFamily="34" charset="0"/>
                <a:cs typeface="B Lotus" pitchFamily="2" charset="-78"/>
              </a:rPr>
              <a:t>درمان بي اشتهايي</a:t>
            </a:r>
            <a:r>
              <a:rPr lang="fa-IR" sz="2800" b="1">
                <a:latin typeface="Arial" pitchFamily="34" charset="0"/>
                <a:cs typeface="B Lotus" pitchFamily="2" charset="-78"/>
              </a:rPr>
              <a:t> :</a:t>
            </a:r>
          </a:p>
          <a:p>
            <a:pPr>
              <a:lnSpc>
                <a:spcPct val="150000"/>
              </a:lnSpc>
            </a:pPr>
            <a:r>
              <a:rPr lang="en-US" sz="2400">
                <a:latin typeface="Arial" pitchFamily="34" charset="0"/>
                <a:cs typeface="B Lotus" pitchFamily="2" charset="-78"/>
                <a:sym typeface="Wingdings 2" pitchFamily="18" charset="2"/>
              </a:rPr>
              <a:t></a:t>
            </a:r>
            <a:r>
              <a:rPr lang="fa-IR" sz="2800">
                <a:latin typeface="Arial" pitchFamily="34" charset="0"/>
                <a:cs typeface="B Lotus" pitchFamily="2" charset="-78"/>
                <a:sym typeface="Wingdings 2" pitchFamily="18" charset="2"/>
              </a:rPr>
              <a:t> </a:t>
            </a:r>
            <a:r>
              <a:rPr lang="fa-IR" sz="2800" b="1">
                <a:latin typeface="Arial" pitchFamily="34" charset="0"/>
                <a:cs typeface="B Lotus" pitchFamily="2" charset="-78"/>
              </a:rPr>
              <a:t>تمركـز روي رسانـدن وزن بيمار بـه سطح مطمئـن</a:t>
            </a:r>
          </a:p>
          <a:p>
            <a:pPr>
              <a:lnSpc>
                <a:spcPct val="150000"/>
              </a:lnSpc>
            </a:pPr>
            <a:r>
              <a:rPr lang="en-US" sz="2400">
                <a:cs typeface="B Lotus" pitchFamily="2" charset="-78"/>
                <a:sym typeface="Wingdings 2" pitchFamily="18" charset="2"/>
              </a:rPr>
              <a:t></a:t>
            </a:r>
            <a:r>
              <a:rPr lang="fa-IR">
                <a:cs typeface="B Lotus" pitchFamily="2" charset="-78"/>
              </a:rPr>
              <a:t> </a:t>
            </a:r>
            <a:r>
              <a:rPr lang="fa-IR" sz="2800" b="1">
                <a:latin typeface="Arial" pitchFamily="34" charset="0"/>
                <a:cs typeface="B Lotus" pitchFamily="2" charset="-78"/>
              </a:rPr>
              <a:t>فنون رفتاري بر اساس روش هاي شرطي شدن عاملي ( مثل پاداش</a:t>
            </a:r>
          </a:p>
          <a:p>
            <a:pPr>
              <a:lnSpc>
                <a:spcPct val="150000"/>
              </a:lnSpc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  دادن براي افزايش وزن با ملاقات اجتماعي )</a:t>
            </a:r>
          </a:p>
          <a:p>
            <a:pPr>
              <a:lnSpc>
                <a:spcPct val="150000"/>
              </a:lnSpc>
            </a:pPr>
            <a:r>
              <a:rPr lang="en-US" sz="2400">
                <a:cs typeface="B Lotus" pitchFamily="2" charset="-78"/>
                <a:sym typeface="Wingdings 2" pitchFamily="18" charset="2"/>
              </a:rPr>
              <a:t></a:t>
            </a:r>
            <a:r>
              <a:rPr lang="fa-IR">
                <a:cs typeface="B Lotus" pitchFamily="2" charset="-78"/>
              </a:rPr>
              <a:t> </a:t>
            </a:r>
            <a:r>
              <a:rPr lang="fa-IR" sz="2800" b="1">
                <a:latin typeface="Arial" pitchFamily="34" charset="0"/>
                <a:cs typeface="B Lotus" pitchFamily="2" charset="-78"/>
              </a:rPr>
              <a:t>روان درماني براي افزايش عزت نفس و مهارت هاي ارتباطي .</a:t>
            </a:r>
          </a:p>
          <a:p>
            <a:pPr>
              <a:lnSpc>
                <a:spcPct val="150000"/>
              </a:lnSpc>
            </a:pPr>
            <a:r>
              <a:rPr lang="fa-IR" sz="3200" b="1">
                <a:latin typeface="Arial" pitchFamily="34" charset="0"/>
                <a:cs typeface="B Lotus" pitchFamily="2" charset="-78"/>
              </a:rPr>
              <a:t>پرخوري :</a:t>
            </a:r>
          </a:p>
          <a:p>
            <a:pPr>
              <a:lnSpc>
                <a:spcPct val="150000"/>
              </a:lnSpc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يك سنـدرم غذاخوردن كه با خـوردن مكرر به مقدار زيـاد و سپـس </a:t>
            </a:r>
          </a:p>
          <a:p>
            <a:pPr>
              <a:lnSpc>
                <a:spcPct val="150000"/>
              </a:lnSpc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تلاش بـراي تخليه غـذا از طريق استفراغ و دارو هاي مليـن مشخص</a:t>
            </a:r>
          </a:p>
          <a:p>
            <a:pPr>
              <a:lnSpc>
                <a:spcPct val="150000"/>
              </a:lnSpc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مي شود .</a:t>
            </a:r>
            <a:endParaRPr lang="en-US" sz="2800" b="1">
              <a:latin typeface="Arial" pitchFamily="34" charset="0"/>
              <a:cs typeface="B Lotus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7207273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Tm="30000"/>
    </mc:Choice>
    <mc:Fallback>
      <p:transition advTm="30000"/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4"/>
          <p:cNvSpPr>
            <a:spLocks noChangeArrowheads="1"/>
          </p:cNvSpPr>
          <p:nvPr/>
        </p:nvSpPr>
        <p:spPr bwMode="auto">
          <a:xfrm>
            <a:off x="1558925" y="260350"/>
            <a:ext cx="8713788" cy="659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150000"/>
              </a:lnSpc>
            </a:pPr>
            <a:r>
              <a:rPr lang="en-US" sz="2400">
                <a:latin typeface="Arial" pitchFamily="34" charset="0"/>
                <a:cs typeface="Lotus" pitchFamily="2" charset="-78"/>
                <a:sym typeface="Wingdings 2" pitchFamily="18" charset="2"/>
              </a:rPr>
              <a:t></a:t>
            </a:r>
            <a:r>
              <a:rPr lang="fa-IR" sz="2800">
                <a:latin typeface="Arial" pitchFamily="34" charset="0"/>
                <a:cs typeface="Lotus" pitchFamily="2" charset="-78"/>
                <a:sym typeface="Wingdings 2" pitchFamily="18" charset="2"/>
              </a:rPr>
              <a:t> </a:t>
            </a:r>
            <a:r>
              <a:rPr lang="fa-IR" sz="2800" b="1">
                <a:latin typeface="Arial" pitchFamily="34" charset="0"/>
                <a:cs typeface="B Lotus" pitchFamily="2" charset="-78"/>
              </a:rPr>
              <a:t>استفراغ و استفاده از داروهاي ملين نيز مي تواند تعـادل الكتروليت </a:t>
            </a:r>
          </a:p>
          <a:p>
            <a:pPr>
              <a:lnSpc>
                <a:spcPct val="150000"/>
              </a:lnSpc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   پتـاسيم در بدن را بـر هم بزنـد و منـجر بـه كـم شدن آب بـدن ،</a:t>
            </a:r>
          </a:p>
          <a:p>
            <a:pPr>
              <a:lnSpc>
                <a:spcPct val="150000"/>
              </a:lnSpc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   بي نظمـي هاي قلبـي و عفونت هاي ادراي شـود .</a:t>
            </a:r>
          </a:p>
          <a:p>
            <a:pPr>
              <a:lnSpc>
                <a:spcPct val="150000"/>
              </a:lnSpc>
            </a:pPr>
            <a:r>
              <a:rPr lang="en-US" sz="2400">
                <a:cs typeface="B Lotus" pitchFamily="2" charset="-78"/>
                <a:sym typeface="Wingdings 2" pitchFamily="18" charset="2"/>
              </a:rPr>
              <a:t></a:t>
            </a:r>
            <a:r>
              <a:rPr lang="fa-IR">
                <a:cs typeface="B Lotus" pitchFamily="2" charset="-78"/>
              </a:rPr>
              <a:t> </a:t>
            </a:r>
            <a:r>
              <a:rPr lang="fa-IR" sz="2800" b="1">
                <a:latin typeface="Arial" pitchFamily="34" charset="0"/>
                <a:cs typeface="B Lotus" pitchFamily="2" charset="-78"/>
              </a:rPr>
              <a:t>در زنـان جوان بيشتـر ديـده مي شود .</a:t>
            </a:r>
          </a:p>
          <a:p>
            <a:pPr>
              <a:lnSpc>
                <a:spcPct val="150000"/>
              </a:lnSpc>
            </a:pPr>
            <a:r>
              <a:rPr lang="en-US" sz="2400">
                <a:cs typeface="B Lotus" pitchFamily="2" charset="-78"/>
                <a:sym typeface="Wingdings 2" pitchFamily="18" charset="2"/>
              </a:rPr>
              <a:t></a:t>
            </a:r>
            <a:r>
              <a:rPr lang="fa-IR">
                <a:cs typeface="B Lotus" pitchFamily="2" charset="-78"/>
              </a:rPr>
              <a:t> </a:t>
            </a:r>
            <a:r>
              <a:rPr lang="fa-IR" sz="2800" b="1">
                <a:latin typeface="Arial" pitchFamily="34" charset="0"/>
                <a:cs typeface="B Lotus" pitchFamily="2" charset="-78"/>
              </a:rPr>
              <a:t>شيـوع افسردگـي بيـن افراد مبتـلا بـه پرخـوري</a:t>
            </a:r>
          </a:p>
          <a:p>
            <a:pPr>
              <a:lnSpc>
                <a:spcPct val="150000"/>
              </a:lnSpc>
            </a:pPr>
            <a:r>
              <a:rPr lang="en-US" sz="2400">
                <a:cs typeface="B Lotus" pitchFamily="2" charset="-78"/>
                <a:sym typeface="Wingdings 2" pitchFamily="18" charset="2"/>
              </a:rPr>
              <a:t></a:t>
            </a:r>
            <a:r>
              <a:rPr lang="fa-IR">
                <a:cs typeface="B Lotus" pitchFamily="2" charset="-78"/>
              </a:rPr>
              <a:t> </a:t>
            </a:r>
            <a:r>
              <a:rPr lang="fa-IR" sz="2800" b="1">
                <a:latin typeface="Arial" pitchFamily="34" charset="0"/>
                <a:cs typeface="B Lotus" pitchFamily="2" charset="-78"/>
              </a:rPr>
              <a:t>ارتباط دو اختـلال پرخـوري و بـي اشتهايي روانـي با كمبود مـاده</a:t>
            </a:r>
          </a:p>
          <a:p>
            <a:pPr>
              <a:lnSpc>
                <a:spcPct val="150000"/>
              </a:lnSpc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   انتـقال دهنـده عصبـي سروتونيـن</a:t>
            </a:r>
            <a:endParaRPr lang="en-US" sz="2800" b="1">
              <a:latin typeface="Arial" pitchFamily="34" charset="0"/>
              <a:cs typeface="B Lotus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8306036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Tm="30000"/>
    </mc:Choice>
    <mc:Fallback>
      <p:transition advTm="30000"/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Rectangle 4"/>
          <p:cNvSpPr>
            <a:spLocks noChangeArrowheads="1"/>
          </p:cNvSpPr>
          <p:nvPr/>
        </p:nvSpPr>
        <p:spPr bwMode="auto">
          <a:xfrm>
            <a:off x="1558925" y="188914"/>
            <a:ext cx="8713788" cy="648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150000"/>
              </a:lnSpc>
            </a:pPr>
            <a:r>
              <a:rPr lang="en-US" sz="2400">
                <a:latin typeface="Arial" pitchFamily="34" charset="0"/>
                <a:cs typeface="Lotus" pitchFamily="2" charset="-78"/>
                <a:sym typeface="Wingdings 2" pitchFamily="18" charset="2"/>
              </a:rPr>
              <a:t></a:t>
            </a:r>
            <a:r>
              <a:rPr lang="fa-IR" sz="2800">
                <a:latin typeface="Arial" pitchFamily="34" charset="0"/>
                <a:cs typeface="Lotus" pitchFamily="2" charset="-78"/>
                <a:sym typeface="Wingdings 2" pitchFamily="18" charset="2"/>
              </a:rPr>
              <a:t> </a:t>
            </a:r>
            <a:r>
              <a:rPr lang="fa-IR" sz="2800" b="1">
                <a:latin typeface="Arial" pitchFamily="34" charset="0"/>
                <a:cs typeface="B Lotus" pitchFamily="2" charset="-78"/>
              </a:rPr>
              <a:t>نـداشتن اعتمـاد به نـفس و يا هـويت خـود</a:t>
            </a:r>
          </a:p>
          <a:p>
            <a:pPr>
              <a:lnSpc>
                <a:spcPct val="150000"/>
              </a:lnSpc>
            </a:pPr>
            <a:r>
              <a:rPr lang="en-US" sz="2400">
                <a:cs typeface="B Lotus" pitchFamily="2" charset="-78"/>
                <a:sym typeface="Wingdings 2" pitchFamily="18" charset="2"/>
              </a:rPr>
              <a:t></a:t>
            </a:r>
            <a:r>
              <a:rPr lang="fa-IR">
                <a:cs typeface="B Lotus" pitchFamily="2" charset="-78"/>
              </a:rPr>
              <a:t> </a:t>
            </a:r>
            <a:r>
              <a:rPr lang="fa-IR" sz="2800" b="1">
                <a:latin typeface="Arial" pitchFamily="34" charset="0"/>
                <a:cs typeface="B Lotus" pitchFamily="2" charset="-78"/>
              </a:rPr>
              <a:t>درمـان پرخوري شامـل تـركيبي از دارو و درمان شناختي- رفتاري</a:t>
            </a:r>
          </a:p>
          <a:p>
            <a:pPr>
              <a:lnSpc>
                <a:spcPct val="150000"/>
              </a:lnSpc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  منـاسب نيازهاي فردي شخص مبتلا به پـرخوري .</a:t>
            </a:r>
          </a:p>
          <a:p>
            <a:pPr>
              <a:lnSpc>
                <a:spcPct val="150000"/>
              </a:lnSpc>
            </a:pPr>
            <a:r>
              <a:rPr lang="en-US" sz="2400">
                <a:cs typeface="B Lotus" pitchFamily="2" charset="-78"/>
                <a:sym typeface="Wingdings 2" pitchFamily="18" charset="2"/>
              </a:rPr>
              <a:t></a:t>
            </a:r>
            <a:r>
              <a:rPr lang="fa-IR">
                <a:cs typeface="B Lotus" pitchFamily="2" charset="-78"/>
              </a:rPr>
              <a:t> </a:t>
            </a:r>
            <a:r>
              <a:rPr lang="fa-IR" sz="2800" b="1">
                <a:latin typeface="Arial" pitchFamily="34" charset="0"/>
                <a:cs typeface="B Lotus" pitchFamily="2" charset="-78"/>
              </a:rPr>
              <a:t>استفـاده از داروهـاي ضد افـسردگي .</a:t>
            </a:r>
          </a:p>
          <a:p>
            <a:pPr>
              <a:lnSpc>
                <a:spcPct val="150000"/>
              </a:lnSpc>
            </a:pPr>
            <a:r>
              <a:rPr lang="en-US" sz="2400">
                <a:cs typeface="B Lotus" pitchFamily="2" charset="-78"/>
                <a:sym typeface="Wingdings 2" pitchFamily="18" charset="2"/>
              </a:rPr>
              <a:t></a:t>
            </a:r>
            <a:r>
              <a:rPr lang="fa-IR">
                <a:cs typeface="B Lotus" pitchFamily="2" charset="-78"/>
              </a:rPr>
              <a:t> </a:t>
            </a:r>
            <a:r>
              <a:rPr lang="fa-IR" sz="2800" b="1">
                <a:latin typeface="Arial" pitchFamily="34" charset="0"/>
                <a:cs typeface="B Lotus" pitchFamily="2" charset="-78"/>
              </a:rPr>
              <a:t>سبك زنـدگي مي تواند تاثير بسزايي بر وضعيت سلامت ما در تمام</a:t>
            </a:r>
          </a:p>
          <a:p>
            <a:pPr>
              <a:lnSpc>
                <a:spcPct val="150000"/>
              </a:lnSpc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  مراحل پيشگيري وارتقـاي سلامت داشتـه باشـد .</a:t>
            </a:r>
            <a:endParaRPr lang="en-US" sz="2800" b="1">
              <a:latin typeface="Arial" pitchFamily="34" charset="0"/>
              <a:cs typeface="B Lotus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9299788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Tm="30000"/>
    </mc:Choice>
    <mc:Fallback>
      <p:transition advTm="3000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4"/>
          <p:cNvSpPr>
            <a:spLocks noChangeArrowheads="1"/>
          </p:cNvSpPr>
          <p:nvPr/>
        </p:nvSpPr>
        <p:spPr bwMode="auto">
          <a:xfrm>
            <a:off x="1774826" y="1304925"/>
            <a:ext cx="8569325" cy="500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cs typeface="Lotus" pitchFamily="2" charset="-78"/>
                <a:sym typeface="Wingdings 2" pitchFamily="18" charset="2"/>
              </a:rPr>
              <a:t></a:t>
            </a:r>
            <a:r>
              <a:rPr lang="fa-IR" sz="2400">
                <a:cs typeface="Lotus" pitchFamily="2" charset="-78"/>
                <a:sym typeface="Wingdings 2" pitchFamily="18" charset="2"/>
              </a:rPr>
              <a:t> </a:t>
            </a:r>
            <a:r>
              <a:rPr lang="fa-IR" sz="2800" b="1">
                <a:cs typeface="B Lotus" pitchFamily="2" charset="-78"/>
              </a:rPr>
              <a:t>اهميت عوامـل سبك زنـدگي ماننـد انجـام منـظم ورزش و درپيـش</a:t>
            </a:r>
          </a:p>
          <a:p>
            <a:r>
              <a:rPr lang="fa-IR" sz="2800" b="1">
                <a:cs typeface="B Lotus" pitchFamily="2" charset="-78"/>
              </a:rPr>
              <a:t>   گرفتن بـرنامه غذايـي سالم و زيان عواملي مانند كشيدن سيگار بـراي</a:t>
            </a:r>
          </a:p>
          <a:p>
            <a:r>
              <a:rPr lang="fa-IR" sz="2800" b="1">
                <a:cs typeface="B Lotus" pitchFamily="2" charset="-78"/>
              </a:rPr>
              <a:t>   سلامت زنـدگي</a:t>
            </a:r>
          </a:p>
          <a:p>
            <a:r>
              <a:rPr lang="en-US" sz="2400">
                <a:cs typeface="B Lotus" pitchFamily="2" charset="-78"/>
                <a:sym typeface="Wingdings 2" pitchFamily="18" charset="2"/>
              </a:rPr>
              <a:t></a:t>
            </a:r>
            <a:r>
              <a:rPr lang="fa-IR">
                <a:cs typeface="B Lotus" pitchFamily="2" charset="-78"/>
              </a:rPr>
              <a:t> </a:t>
            </a:r>
            <a:r>
              <a:rPr lang="fa-IR" sz="2800" b="1">
                <a:cs typeface="B Lotus" pitchFamily="2" charset="-78"/>
              </a:rPr>
              <a:t>حـدود 50% مـرگ هاي زودرس در كشورهاي غربـي مربوط به سبك</a:t>
            </a:r>
          </a:p>
          <a:p>
            <a:r>
              <a:rPr lang="fa-IR" sz="2800" b="1">
                <a:cs typeface="B Lotus" pitchFamily="2" charset="-78"/>
              </a:rPr>
              <a:t>    زندگي</a:t>
            </a:r>
          </a:p>
          <a:p>
            <a:r>
              <a:rPr lang="fa-IR">
                <a:cs typeface="B Lotus" pitchFamily="2" charset="-78"/>
              </a:rPr>
              <a:t> </a:t>
            </a:r>
            <a:r>
              <a:rPr lang="en-US" sz="2400">
                <a:cs typeface="B Lotus" pitchFamily="2" charset="-78"/>
                <a:sym typeface="Wingdings 2" pitchFamily="18" charset="2"/>
              </a:rPr>
              <a:t></a:t>
            </a:r>
            <a:r>
              <a:rPr lang="fa-IR">
                <a:cs typeface="B Lotus" pitchFamily="2" charset="-78"/>
              </a:rPr>
              <a:t> </a:t>
            </a:r>
            <a:r>
              <a:rPr lang="fa-IR" sz="2800" b="1">
                <a:cs typeface="B Lotus" pitchFamily="2" charset="-78"/>
              </a:rPr>
              <a:t>افراد سيگاري 5 سال اميد به زندگي خود را از دست مي دهند.و افراد </a:t>
            </a:r>
          </a:p>
          <a:p>
            <a:r>
              <a:rPr lang="fa-IR" sz="2800" b="1">
                <a:cs typeface="B Lotus" pitchFamily="2" charset="-78"/>
              </a:rPr>
              <a:t>   داراي سبك زندگي نشسته ( غيرفعال ) 2 تا3 سال اميد به زندگي خود </a:t>
            </a:r>
          </a:p>
          <a:p>
            <a:r>
              <a:rPr lang="fa-IR" sz="2800" b="1">
                <a:cs typeface="B Lotus" pitchFamily="2" charset="-78"/>
              </a:rPr>
              <a:t>   را از دست مي دهند .</a:t>
            </a:r>
          </a:p>
          <a:p>
            <a:r>
              <a:rPr lang="en-US" sz="2400">
                <a:cs typeface="B Lotus" pitchFamily="2" charset="-78"/>
                <a:sym typeface="Wingdings 2" pitchFamily="18" charset="2"/>
              </a:rPr>
              <a:t></a:t>
            </a:r>
            <a:r>
              <a:rPr lang="fa-IR">
                <a:cs typeface="B Lotus" pitchFamily="2" charset="-78"/>
              </a:rPr>
              <a:t> </a:t>
            </a:r>
            <a:r>
              <a:rPr lang="fa-IR" sz="2800" b="1">
                <a:cs typeface="B Lotus" pitchFamily="2" charset="-78"/>
              </a:rPr>
              <a:t>متخصص تـغذيه مي توانـد ملاك هاي سبك زندگي سالـم را تـرسيم</a:t>
            </a:r>
            <a:endParaRPr lang="en-US" sz="2800" b="1">
              <a:cs typeface="B Lotus" pitchFamily="2" charset="-78"/>
            </a:endParaRPr>
          </a:p>
          <a:p>
            <a:r>
              <a:rPr lang="fa-IR" sz="2800" b="1">
                <a:cs typeface="B Lotus" pitchFamily="2" charset="-78"/>
              </a:rPr>
              <a:t>   نمايـد .</a:t>
            </a:r>
          </a:p>
          <a:p>
            <a:pPr>
              <a:spcBef>
                <a:spcPct val="50000"/>
              </a:spcBef>
            </a:pPr>
            <a:endParaRPr lang="en-US" sz="2800" b="1">
              <a:latin typeface="Arial" pitchFamily="34" charset="0"/>
              <a:cs typeface="B Lotus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991738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Tm="30000"/>
    </mc:Choice>
    <mc:Fallback>
      <p:transition advTm="3000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4"/>
          <p:cNvSpPr>
            <a:spLocks noChangeArrowheads="1"/>
          </p:cNvSpPr>
          <p:nvPr/>
        </p:nvSpPr>
        <p:spPr bwMode="auto">
          <a:xfrm>
            <a:off x="1703388" y="404814"/>
            <a:ext cx="8640762" cy="6408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buFontTx/>
              <a:buChar char="•"/>
            </a:pPr>
            <a:endParaRPr lang="fa-IR" sz="2400">
              <a:latin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2400">
                <a:cs typeface="Lotus" pitchFamily="2" charset="-78"/>
                <a:sym typeface="Wingdings 2" pitchFamily="18" charset="2"/>
              </a:rPr>
              <a:t></a:t>
            </a:r>
            <a:r>
              <a:rPr lang="fa-IR" sz="2800" b="1">
                <a:cs typeface="Lotus" pitchFamily="2" charset="-78"/>
              </a:rPr>
              <a:t> </a:t>
            </a:r>
            <a:r>
              <a:rPr lang="fa-IR" sz="2800" b="1">
                <a:cs typeface="B Lotus" pitchFamily="2" charset="-78"/>
              </a:rPr>
              <a:t>تـأكيد روانشناس ورزشي بـر اهميت ورزش منـاسب و منظـم بـراي </a:t>
            </a:r>
          </a:p>
          <a:p>
            <a:pPr>
              <a:lnSpc>
                <a:spcPct val="150000"/>
              </a:lnSpc>
            </a:pPr>
            <a:r>
              <a:rPr lang="fa-IR" sz="2800" b="1">
                <a:cs typeface="B Lotus" pitchFamily="2" charset="-78"/>
              </a:rPr>
              <a:t>    نگهداري تنـاسب جسمـي و پـرورش اعضـاء هـوازي</a:t>
            </a:r>
          </a:p>
          <a:p>
            <a:pPr>
              <a:lnSpc>
                <a:spcPct val="150000"/>
              </a:lnSpc>
            </a:pPr>
            <a:r>
              <a:rPr lang="en-US" sz="2400">
                <a:cs typeface="B Lotus" pitchFamily="2" charset="-78"/>
                <a:sym typeface="Wingdings 2" pitchFamily="18" charset="2"/>
              </a:rPr>
              <a:t></a:t>
            </a:r>
            <a:r>
              <a:rPr lang="fa-IR">
                <a:cs typeface="B Lotus" pitchFamily="2" charset="-78"/>
              </a:rPr>
              <a:t> </a:t>
            </a:r>
            <a:r>
              <a:rPr lang="fa-IR" sz="2800" b="1">
                <a:latin typeface="Arial" pitchFamily="34" charset="0"/>
                <a:cs typeface="B Lotus" pitchFamily="2" charset="-78"/>
              </a:rPr>
              <a:t>ما بايد سبك زندگي را در نظر بگيريم نه رفتارهاي خـاص سلامت را </a:t>
            </a:r>
          </a:p>
          <a:p>
            <a:pPr>
              <a:lnSpc>
                <a:spcPct val="150000"/>
              </a:lnSpc>
            </a:pPr>
            <a:r>
              <a:rPr lang="en-US" sz="2400">
                <a:cs typeface="B Lotus" pitchFamily="2" charset="-78"/>
                <a:sym typeface="Wingdings 2" pitchFamily="18" charset="2"/>
              </a:rPr>
              <a:t></a:t>
            </a:r>
            <a:r>
              <a:rPr lang="fa-IR">
                <a:cs typeface="B Lotus" pitchFamily="2" charset="-78"/>
              </a:rPr>
              <a:t> </a:t>
            </a:r>
            <a:r>
              <a:rPr lang="fa-IR" sz="2800" b="1">
                <a:latin typeface="Arial" pitchFamily="34" charset="0"/>
                <a:cs typeface="B Lotus" pitchFamily="2" charset="-78"/>
              </a:rPr>
              <a:t>تغييـر گرايش ها و شيوه در سلامت ، ممكـن است تحت تأثير عوامل </a:t>
            </a:r>
          </a:p>
          <a:p>
            <a:pPr>
              <a:lnSpc>
                <a:spcPct val="150000"/>
              </a:lnSpc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  فرهنگي و خرده فرهنگي وسيعتـري قرار گيرنـد مثلا خـانواده از منابع</a:t>
            </a:r>
          </a:p>
          <a:p>
            <a:pPr>
              <a:lnSpc>
                <a:spcPct val="150000"/>
              </a:lnSpc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  اصلي اطلاعات بـراي غذا و بـرنامه غذايي ماست . يـا اثـر تبـليغات</a:t>
            </a:r>
          </a:p>
          <a:p>
            <a:pPr>
              <a:lnSpc>
                <a:spcPct val="150000"/>
              </a:lnSpc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  تجـاري تلويزيـون بر انتخـاب غـذاي كودكان و سبـك زنـدگي</a:t>
            </a:r>
          </a:p>
          <a:p>
            <a:pPr>
              <a:lnSpc>
                <a:spcPct val="150000"/>
              </a:lnSpc>
            </a:pPr>
            <a:endParaRPr lang="en-US" sz="2800" b="1">
              <a:latin typeface="Arial" pitchFamily="34" charset="0"/>
              <a:cs typeface="B Lotus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4680502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Tm="30000"/>
    </mc:Choice>
    <mc:Fallback>
      <p:transition advTm="30000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4"/>
          <p:cNvSpPr>
            <a:spLocks noChangeArrowheads="1"/>
          </p:cNvSpPr>
          <p:nvPr/>
        </p:nvSpPr>
        <p:spPr bwMode="auto">
          <a:xfrm>
            <a:off x="1127126" y="188914"/>
            <a:ext cx="8893175" cy="648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3200">
                <a:latin typeface="Arial" pitchFamily="34" charset="0"/>
                <a:cs typeface="Lotus" pitchFamily="2" charset="-78"/>
                <a:sym typeface="Wingdings 2" pitchFamily="18" charset="2"/>
              </a:rPr>
              <a:t></a:t>
            </a:r>
            <a:r>
              <a:rPr lang="fa-IR" sz="3200">
                <a:latin typeface="Arial" pitchFamily="34" charset="0"/>
                <a:cs typeface="Lotus" pitchFamily="2" charset="-78"/>
                <a:sym typeface="Wingdings 2" pitchFamily="18" charset="2"/>
              </a:rPr>
              <a:t> </a:t>
            </a:r>
            <a:r>
              <a:rPr lang="fa-IR" sz="3200" b="1">
                <a:latin typeface="Arial" pitchFamily="34" charset="0"/>
                <a:cs typeface="B Lotus" pitchFamily="2" charset="-78"/>
              </a:rPr>
              <a:t>پژوهش در سبك زندگي</a:t>
            </a:r>
          </a:p>
          <a:p>
            <a:endParaRPr lang="fa-IR" sz="3200" b="1">
              <a:latin typeface="Arial" pitchFamily="34" charset="0"/>
              <a:cs typeface="B Lotus" pitchFamily="2" charset="-78"/>
            </a:endParaRPr>
          </a:p>
          <a:p>
            <a:r>
              <a:rPr lang="fa-IR" sz="2800" b="1">
                <a:latin typeface="Arial" pitchFamily="34" charset="0"/>
                <a:cs typeface="B Lotus" pitchFamily="2" charset="-78"/>
              </a:rPr>
              <a:t>سبك زندگي سالم مي تواند بر مدت زندگي تأثير بگذارد .</a:t>
            </a:r>
          </a:p>
          <a:p>
            <a:r>
              <a:rPr lang="fa-IR" sz="2800" b="1">
                <a:latin typeface="Arial" pitchFamily="34" charset="0"/>
                <a:cs typeface="B Lotus" pitchFamily="2" charset="-78"/>
              </a:rPr>
              <a:t>هفت تمرين مربوط به سلامت :</a:t>
            </a:r>
          </a:p>
          <a:p>
            <a:r>
              <a:rPr lang="fa-IR" sz="2800" b="1">
                <a:latin typeface="Arial" pitchFamily="34" charset="0"/>
                <a:cs typeface="B Lotus" pitchFamily="2" charset="-78"/>
              </a:rPr>
              <a:t>1- هفت تا هشت ساعت خواب در شبانـه روز</a:t>
            </a:r>
          </a:p>
          <a:p>
            <a:r>
              <a:rPr lang="fa-IR" sz="2800" b="1">
                <a:latin typeface="Arial" pitchFamily="34" charset="0"/>
                <a:cs typeface="B Lotus" pitchFamily="2" charset="-78"/>
              </a:rPr>
              <a:t>2- تقـريباَ هـر روز صبحانـه خـوردن</a:t>
            </a:r>
          </a:p>
          <a:p>
            <a:r>
              <a:rPr lang="fa-IR" sz="2800" b="1">
                <a:latin typeface="Arial" pitchFamily="34" charset="0"/>
                <a:cs typeface="B Lotus" pitchFamily="2" charset="-78"/>
              </a:rPr>
              <a:t>3- نـخوردن يا بنـدرت خوردن بين وعـده هاي اصلي غذا</a:t>
            </a:r>
          </a:p>
          <a:p>
            <a:r>
              <a:rPr lang="fa-IR" sz="2800" b="1">
                <a:latin typeface="Arial" pitchFamily="34" charset="0"/>
                <a:cs typeface="B Lotus" pitchFamily="2" charset="-78"/>
              </a:rPr>
              <a:t>4- بـه طور معمول در وزن متنـاسب با قد يا نـزديك بـه آن بودن</a:t>
            </a:r>
          </a:p>
          <a:p>
            <a:r>
              <a:rPr lang="fa-IR" sz="2800" b="1">
                <a:latin typeface="Arial" pitchFamily="34" charset="0"/>
                <a:cs typeface="B Lotus" pitchFamily="2" charset="-78"/>
              </a:rPr>
              <a:t>5- هرگـز سيگـار نكشـيدن</a:t>
            </a:r>
          </a:p>
          <a:p>
            <a:r>
              <a:rPr lang="fa-IR" sz="2800" b="1">
                <a:latin typeface="Arial" pitchFamily="34" charset="0"/>
                <a:cs typeface="B Lotus" pitchFamily="2" charset="-78"/>
              </a:rPr>
              <a:t>6- استفـاده نـكردن از الكـل</a:t>
            </a:r>
          </a:p>
          <a:p>
            <a:r>
              <a:rPr lang="fa-IR" sz="2800" b="1">
                <a:latin typeface="Arial" pitchFamily="34" charset="0"/>
                <a:cs typeface="B Lotus" pitchFamily="2" charset="-78"/>
              </a:rPr>
              <a:t>7- فعـاليت جسمـي منـظم                </a:t>
            </a:r>
          </a:p>
          <a:p>
            <a:r>
              <a:rPr lang="fa-IR" sz="2800" b="1">
                <a:latin typeface="Arial" pitchFamily="34" charset="0"/>
                <a:cs typeface="B Lotus" pitchFamily="2" charset="-78"/>
              </a:rPr>
              <a:t>                                                ( بلوك و برسلو ، 1972 )</a:t>
            </a:r>
            <a:endParaRPr lang="en-US" sz="2800" b="1">
              <a:latin typeface="Arial" pitchFamily="34" charset="0"/>
              <a:cs typeface="B Lotus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8740967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Tm="30000"/>
    </mc:Choice>
    <mc:Fallback>
      <p:transition advTm="30000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4"/>
          <p:cNvSpPr>
            <a:spLocks noChangeArrowheads="1"/>
          </p:cNvSpPr>
          <p:nvPr/>
        </p:nvSpPr>
        <p:spPr bwMode="auto">
          <a:xfrm>
            <a:off x="1703388" y="260351"/>
            <a:ext cx="8642350" cy="626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fa-IR" sz="3200" b="1">
              <a:latin typeface="Arial" pitchFamily="34" charset="0"/>
              <a:cs typeface="Lotus" pitchFamily="2" charset="-78"/>
            </a:endParaRPr>
          </a:p>
          <a:p>
            <a:endParaRPr lang="fa-IR" sz="3200" b="1">
              <a:latin typeface="Arial" pitchFamily="34" charset="0"/>
              <a:cs typeface="Lotus" pitchFamily="2" charset="-78"/>
            </a:endParaRPr>
          </a:p>
          <a:p>
            <a:r>
              <a:rPr lang="fa-IR" sz="3200" b="1">
                <a:latin typeface="Arial" pitchFamily="34" charset="0"/>
                <a:cs typeface="Lotus" pitchFamily="2" charset="-78"/>
              </a:rPr>
              <a:t>                                </a:t>
            </a:r>
            <a:r>
              <a:rPr lang="fa-IR" sz="3200" b="1">
                <a:latin typeface="Arial" pitchFamily="34" charset="0"/>
                <a:cs typeface="B Lotus" pitchFamily="2" charset="-78"/>
              </a:rPr>
              <a:t>ورزش و تغذيه</a:t>
            </a:r>
            <a:endParaRPr lang="fa-IR" sz="2800" b="1">
              <a:latin typeface="Arial" pitchFamily="34" charset="0"/>
              <a:cs typeface="B Lotus" pitchFamily="2" charset="-78"/>
            </a:endParaRPr>
          </a:p>
          <a:p>
            <a:r>
              <a:rPr lang="en-US" sz="2800" b="1">
                <a:latin typeface="Arial" pitchFamily="34" charset="0"/>
                <a:cs typeface="B Lotus" pitchFamily="2" charset="-78"/>
                <a:sym typeface="Wingdings 2" pitchFamily="18" charset="2"/>
              </a:rPr>
              <a:t></a:t>
            </a:r>
            <a:r>
              <a:rPr lang="fa-IR" sz="2800" b="1">
                <a:latin typeface="Arial" pitchFamily="34" charset="0"/>
                <a:cs typeface="B Lotus" pitchFamily="2" charset="-78"/>
                <a:sym typeface="Wingdings 2" pitchFamily="18" charset="2"/>
              </a:rPr>
              <a:t> </a:t>
            </a:r>
            <a:r>
              <a:rPr lang="fa-IR" sz="2800" b="1">
                <a:latin typeface="Arial" pitchFamily="34" charset="0"/>
                <a:cs typeface="B Lotus" pitchFamily="2" charset="-78"/>
              </a:rPr>
              <a:t>ورزش جسمي :</a:t>
            </a:r>
          </a:p>
          <a:p>
            <a:endParaRPr lang="fa-IR" sz="2800" b="1">
              <a:latin typeface="Arial" pitchFamily="34" charset="0"/>
              <a:cs typeface="B Lotus" pitchFamily="2" charset="-78"/>
            </a:endParaRPr>
          </a:p>
          <a:p>
            <a:r>
              <a:rPr lang="en-US" sz="2400">
                <a:latin typeface="Arial" pitchFamily="34" charset="0"/>
                <a:cs typeface="B Lotus" pitchFamily="2" charset="-78"/>
                <a:sym typeface="Wingdings 2" pitchFamily="18" charset="2"/>
              </a:rPr>
              <a:t></a:t>
            </a:r>
            <a:r>
              <a:rPr lang="fa-IR" sz="2400">
                <a:latin typeface="Arial" pitchFamily="34" charset="0"/>
                <a:cs typeface="B Lotus" pitchFamily="2" charset="-78"/>
                <a:sym typeface="Wingdings 2" pitchFamily="18" charset="2"/>
              </a:rPr>
              <a:t> </a:t>
            </a:r>
            <a:r>
              <a:rPr lang="fa-IR" sz="2800" b="1">
                <a:latin typeface="Arial" pitchFamily="34" charset="0"/>
                <a:cs typeface="B Lotus" pitchFamily="2" charset="-78"/>
              </a:rPr>
              <a:t>ورزش در گستـرده تريـن معناي خـود صدها نـوع از فعـاليت هـاي </a:t>
            </a:r>
          </a:p>
          <a:p>
            <a:r>
              <a:rPr lang="fa-IR" sz="2800" b="1">
                <a:latin typeface="Arial" pitchFamily="34" charset="0"/>
                <a:cs typeface="B Lotus" pitchFamily="2" charset="-78"/>
              </a:rPr>
              <a:t>   مخـتلف را در برمي گيـرد .</a:t>
            </a:r>
          </a:p>
          <a:p>
            <a:r>
              <a:rPr lang="en-US" sz="2400">
                <a:cs typeface="B Lotus" pitchFamily="2" charset="-78"/>
                <a:sym typeface="Wingdings 2" pitchFamily="18" charset="2"/>
              </a:rPr>
              <a:t></a:t>
            </a:r>
            <a:r>
              <a:rPr lang="fa-IR">
                <a:cs typeface="B Lotus" pitchFamily="2" charset="-78"/>
              </a:rPr>
              <a:t> </a:t>
            </a:r>
            <a:r>
              <a:rPr lang="fa-IR" sz="2800" b="1">
                <a:latin typeface="Arial" pitchFamily="34" charset="0"/>
                <a:cs typeface="B Lotus" pitchFamily="2" charset="-78"/>
              </a:rPr>
              <a:t>پنج نوع ورزش متفـاوت از نـظر فـيزيولـوژيكـي</a:t>
            </a:r>
          </a:p>
          <a:p>
            <a:endParaRPr lang="fa-IR" sz="2800" b="1">
              <a:latin typeface="Arial" pitchFamily="34" charset="0"/>
              <a:cs typeface="B Lotus" pitchFamily="2" charset="-78"/>
            </a:endParaRPr>
          </a:p>
          <a:p>
            <a:r>
              <a:rPr lang="fa-IR" sz="2800" b="1">
                <a:latin typeface="Arial" pitchFamily="34" charset="0"/>
                <a:cs typeface="B Lotus" pitchFamily="2" charset="-78"/>
              </a:rPr>
              <a:t>                                   - ورزش ايزومتريك</a:t>
            </a:r>
          </a:p>
          <a:p>
            <a:r>
              <a:rPr lang="fa-IR" sz="2800" b="1">
                <a:latin typeface="Arial" pitchFamily="34" charset="0"/>
                <a:cs typeface="B Lotus" pitchFamily="2" charset="-78"/>
              </a:rPr>
              <a:t>                                   - ورزش ايزوتونيك</a:t>
            </a:r>
          </a:p>
          <a:p>
            <a:r>
              <a:rPr lang="fa-IR" sz="2800" b="1">
                <a:latin typeface="Arial" pitchFamily="34" charset="0"/>
                <a:cs typeface="B Lotus" pitchFamily="2" charset="-78"/>
              </a:rPr>
              <a:t>                                   - ورزش ايزوكينتيك</a:t>
            </a:r>
          </a:p>
          <a:p>
            <a:r>
              <a:rPr lang="fa-IR" sz="2800" b="1">
                <a:latin typeface="Arial" pitchFamily="34" charset="0"/>
                <a:cs typeface="B Lotus" pitchFamily="2" charset="-78"/>
              </a:rPr>
              <a:t>                                   - ورزش بي هـوازي</a:t>
            </a:r>
          </a:p>
          <a:p>
            <a:r>
              <a:rPr lang="fa-IR" sz="2800" b="1">
                <a:latin typeface="Arial" pitchFamily="34" charset="0"/>
                <a:cs typeface="B Lotus" pitchFamily="2" charset="-78"/>
              </a:rPr>
              <a:t>                                   - ورزش هـوازي</a:t>
            </a:r>
          </a:p>
          <a:p>
            <a:r>
              <a:rPr lang="fa-IR" sz="2800" b="1">
                <a:latin typeface="Arial" pitchFamily="34" charset="0"/>
                <a:cs typeface="B Lotus" pitchFamily="2" charset="-78"/>
              </a:rPr>
              <a:t>                                                      </a:t>
            </a:r>
          </a:p>
          <a:p>
            <a:r>
              <a:rPr lang="fa-IR" sz="2800" b="1">
                <a:latin typeface="Arial" pitchFamily="34" charset="0"/>
                <a:cs typeface="B Lotus" pitchFamily="2" charset="-78"/>
              </a:rPr>
              <a:t>                                                       ( برانون و فيست ، 1997 )</a:t>
            </a:r>
          </a:p>
          <a:p>
            <a:endParaRPr lang="fa-IR" sz="2800" b="1">
              <a:latin typeface="Arial" pitchFamily="34" charset="0"/>
              <a:cs typeface="B Lotus" pitchFamily="2" charset="-78"/>
            </a:endParaRPr>
          </a:p>
          <a:p>
            <a:endParaRPr lang="en-US" sz="2800" b="1">
              <a:latin typeface="Arial" pitchFamily="34" charset="0"/>
              <a:cs typeface="B Lotus" pitchFamily="2" charset="-78"/>
            </a:endParaRPr>
          </a:p>
        </p:txBody>
      </p:sp>
      <p:sp>
        <p:nvSpPr>
          <p:cNvPr id="165891" name="Line 5"/>
          <p:cNvSpPr>
            <a:spLocks noChangeShapeType="1"/>
          </p:cNvSpPr>
          <p:nvPr/>
        </p:nvSpPr>
        <p:spPr bwMode="auto">
          <a:xfrm flipH="1">
            <a:off x="7104064" y="2997201"/>
            <a:ext cx="1800225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a-IR"/>
          </a:p>
        </p:txBody>
      </p:sp>
      <p:sp>
        <p:nvSpPr>
          <p:cNvPr id="165892" name="Line 6"/>
          <p:cNvSpPr>
            <a:spLocks noChangeShapeType="1"/>
          </p:cNvSpPr>
          <p:nvPr/>
        </p:nvSpPr>
        <p:spPr bwMode="auto">
          <a:xfrm flipH="1">
            <a:off x="7104064" y="2997201"/>
            <a:ext cx="1800225" cy="10080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a-IR"/>
          </a:p>
        </p:txBody>
      </p:sp>
      <p:sp>
        <p:nvSpPr>
          <p:cNvPr id="165893" name="Line 7"/>
          <p:cNvSpPr>
            <a:spLocks noChangeShapeType="1"/>
          </p:cNvSpPr>
          <p:nvPr/>
        </p:nvSpPr>
        <p:spPr bwMode="auto">
          <a:xfrm flipH="1">
            <a:off x="7104064" y="2997201"/>
            <a:ext cx="1800225" cy="14398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a-IR"/>
          </a:p>
        </p:txBody>
      </p:sp>
      <p:sp>
        <p:nvSpPr>
          <p:cNvPr id="165894" name="Line 8"/>
          <p:cNvSpPr>
            <a:spLocks noChangeShapeType="1"/>
          </p:cNvSpPr>
          <p:nvPr/>
        </p:nvSpPr>
        <p:spPr bwMode="auto">
          <a:xfrm flipH="1">
            <a:off x="7104064" y="2997201"/>
            <a:ext cx="1800225" cy="18002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a-IR"/>
          </a:p>
        </p:txBody>
      </p:sp>
      <p:sp>
        <p:nvSpPr>
          <p:cNvPr id="165895" name="Line 9"/>
          <p:cNvSpPr>
            <a:spLocks noChangeShapeType="1"/>
          </p:cNvSpPr>
          <p:nvPr/>
        </p:nvSpPr>
        <p:spPr bwMode="auto">
          <a:xfrm flipH="1">
            <a:off x="7104064" y="2997201"/>
            <a:ext cx="1800225" cy="2232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7054979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Tm="30000"/>
    </mc:Choice>
    <mc:Fallback>
      <p:transition advTm="30000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4"/>
          <p:cNvSpPr>
            <a:spLocks noChangeArrowheads="1"/>
          </p:cNvSpPr>
          <p:nvPr/>
        </p:nvSpPr>
        <p:spPr bwMode="auto">
          <a:xfrm>
            <a:off x="1558926" y="260350"/>
            <a:ext cx="8424863" cy="633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150000"/>
              </a:lnSpc>
            </a:pPr>
            <a:r>
              <a:rPr lang="en-US" sz="3200">
                <a:latin typeface="Arial" pitchFamily="34" charset="0"/>
                <a:cs typeface="Lotus" pitchFamily="2" charset="-78"/>
                <a:sym typeface="Wingdings 2" pitchFamily="18" charset="2"/>
              </a:rPr>
              <a:t></a:t>
            </a:r>
            <a:r>
              <a:rPr lang="fa-IR" sz="3200" b="1">
                <a:latin typeface="Arial" pitchFamily="34" charset="0"/>
                <a:cs typeface="Lotus" pitchFamily="2" charset="-78"/>
                <a:sym typeface="Wingdings 2" pitchFamily="18" charset="2"/>
              </a:rPr>
              <a:t> </a:t>
            </a:r>
            <a:r>
              <a:rPr lang="fa-IR" sz="3200" b="1">
                <a:latin typeface="Arial" pitchFamily="34" charset="0"/>
                <a:cs typeface="B Lotus" pitchFamily="2" charset="-78"/>
              </a:rPr>
              <a:t>ورزش ايزومتريك : </a:t>
            </a:r>
          </a:p>
          <a:p>
            <a:pPr>
              <a:lnSpc>
                <a:spcPct val="150000"/>
              </a:lnSpc>
            </a:pPr>
            <a:r>
              <a:rPr lang="en-US" sz="2400">
                <a:latin typeface="Arial" pitchFamily="34" charset="0"/>
                <a:cs typeface="B Lotus" pitchFamily="2" charset="-78"/>
                <a:sym typeface="Wingdings 2" pitchFamily="18" charset="2"/>
              </a:rPr>
              <a:t></a:t>
            </a:r>
            <a:r>
              <a:rPr lang="fa-IR" sz="2800">
                <a:latin typeface="Arial" pitchFamily="34" charset="0"/>
                <a:cs typeface="B Lotus" pitchFamily="2" charset="-78"/>
                <a:sym typeface="Wingdings 2" pitchFamily="18" charset="2"/>
              </a:rPr>
              <a:t> </a:t>
            </a:r>
            <a:r>
              <a:rPr lang="fa-IR" sz="2800" b="1">
                <a:latin typeface="Arial" pitchFamily="34" charset="0"/>
                <a:cs typeface="B Lotus" pitchFamily="2" charset="-78"/>
              </a:rPr>
              <a:t>بدن حركت مي كند ، اين شيوه ورزشي گروهي از ماهيچه ها را </a:t>
            </a:r>
          </a:p>
          <a:p>
            <a:pPr>
              <a:lnSpc>
                <a:spcPct val="150000"/>
              </a:lnSpc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تـقويت مي كنـد ، هر چنـد بـراي وضعيت كـلي مـؤثر نيـست .</a:t>
            </a:r>
          </a:p>
          <a:p>
            <a:pPr>
              <a:lnSpc>
                <a:spcPct val="150000"/>
              </a:lnSpc>
            </a:pPr>
            <a:r>
              <a:rPr lang="en-US" sz="2800">
                <a:cs typeface="B Lotus" pitchFamily="2" charset="-78"/>
                <a:sym typeface="Wingdings 2" pitchFamily="18" charset="2"/>
              </a:rPr>
              <a:t></a:t>
            </a:r>
            <a:r>
              <a:rPr lang="fa-IR">
                <a:cs typeface="B Lotus" pitchFamily="2" charset="-78"/>
              </a:rPr>
              <a:t> </a:t>
            </a:r>
            <a:r>
              <a:rPr lang="fa-IR" sz="3200" b="1">
                <a:latin typeface="Arial" pitchFamily="34" charset="0"/>
                <a:cs typeface="B Lotus" pitchFamily="2" charset="-78"/>
              </a:rPr>
              <a:t>ورزش ايزوتونيك :</a:t>
            </a:r>
          </a:p>
          <a:p>
            <a:pPr>
              <a:lnSpc>
                <a:spcPct val="150000"/>
              </a:lnSpc>
            </a:pPr>
            <a:r>
              <a:rPr lang="en-US" sz="2400">
                <a:cs typeface="B Lotus" pitchFamily="2" charset="-78"/>
                <a:sym typeface="Wingdings 2" pitchFamily="18" charset="2"/>
              </a:rPr>
              <a:t></a:t>
            </a:r>
            <a:r>
              <a:rPr lang="fa-IR">
                <a:cs typeface="B Lotus" pitchFamily="2" charset="-78"/>
              </a:rPr>
              <a:t> </a:t>
            </a:r>
            <a:r>
              <a:rPr lang="fa-IR" sz="2800" b="1">
                <a:latin typeface="Arial" pitchFamily="34" charset="0"/>
                <a:cs typeface="B Lotus" pitchFamily="2" charset="-78"/>
              </a:rPr>
              <a:t>نيازمند انقباض عضلات و حـركت مفـاصل </a:t>
            </a:r>
          </a:p>
          <a:p>
            <a:pPr>
              <a:lnSpc>
                <a:spcPct val="150000"/>
              </a:lnSpc>
            </a:pPr>
            <a:r>
              <a:rPr lang="en-US" sz="2400">
                <a:cs typeface="B Lotus" pitchFamily="2" charset="-78"/>
                <a:sym typeface="Wingdings 2" pitchFamily="18" charset="2"/>
              </a:rPr>
              <a:t></a:t>
            </a:r>
            <a:r>
              <a:rPr lang="fa-IR">
                <a:cs typeface="B Lotus" pitchFamily="2" charset="-78"/>
              </a:rPr>
              <a:t> </a:t>
            </a:r>
            <a:r>
              <a:rPr lang="fa-IR" sz="2800" b="1">
                <a:latin typeface="Arial" pitchFamily="34" charset="0"/>
                <a:cs typeface="B Lotus" pitchFamily="2" charset="-78"/>
              </a:rPr>
              <a:t>مبنـاي شيوه هاي بـدنسـازي </a:t>
            </a:r>
          </a:p>
          <a:p>
            <a:pPr>
              <a:lnSpc>
                <a:spcPct val="150000"/>
              </a:lnSpc>
              <a:buFont typeface="Wingdings 2" pitchFamily="18" charset="2"/>
              <a:buNone/>
            </a:pPr>
            <a:r>
              <a:rPr lang="en-US" sz="2400">
                <a:cs typeface="B Lotus" pitchFamily="2" charset="-78"/>
                <a:sym typeface="Wingdings 2" pitchFamily="18" charset="2"/>
              </a:rPr>
              <a:t></a:t>
            </a:r>
            <a:r>
              <a:rPr lang="fa-IR">
                <a:cs typeface="B Lotus" pitchFamily="2" charset="-78"/>
              </a:rPr>
              <a:t> </a:t>
            </a:r>
            <a:r>
              <a:rPr lang="fa-IR" sz="2800" b="1">
                <a:latin typeface="Arial" pitchFamily="34" charset="0"/>
                <a:cs typeface="B Lotus" pitchFamily="2" charset="-78"/>
              </a:rPr>
              <a:t>تـأكيد بر پيشرفت ظاهر بدن نـه پـيشرفت تنـاسب و سلامـت .</a:t>
            </a:r>
          </a:p>
          <a:p>
            <a:pPr>
              <a:lnSpc>
                <a:spcPct val="150000"/>
              </a:lnSpc>
              <a:buFont typeface="Wingdings 2" pitchFamily="18" charset="2"/>
              <a:buNone/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  </a:t>
            </a:r>
            <a:endParaRPr lang="en-US" sz="2800" b="1">
              <a:latin typeface="Arial" pitchFamily="34" charset="0"/>
              <a:cs typeface="B Lotus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2556163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Tm="30000"/>
    </mc:Choice>
    <mc:Fallback>
      <p:transition advTm="30000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4"/>
          <p:cNvSpPr>
            <a:spLocks noChangeArrowheads="1"/>
          </p:cNvSpPr>
          <p:nvPr/>
        </p:nvSpPr>
        <p:spPr bwMode="auto">
          <a:xfrm>
            <a:off x="1524001" y="100013"/>
            <a:ext cx="89646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buFont typeface="Wingdings 2" pitchFamily="18" charset="2"/>
              <a:buChar char="P"/>
            </a:pPr>
            <a:r>
              <a:rPr lang="fa-IR" sz="3200" b="1">
                <a:latin typeface="Arial" pitchFamily="34" charset="0"/>
                <a:cs typeface="Lotus" pitchFamily="2" charset="-78"/>
              </a:rPr>
              <a:t> </a:t>
            </a:r>
            <a:r>
              <a:rPr lang="fa-IR" sz="3200" b="1">
                <a:latin typeface="Arial" pitchFamily="34" charset="0"/>
                <a:cs typeface="B Lotus" pitchFamily="2" charset="-78"/>
              </a:rPr>
              <a:t>ورزش ايزوكينتيك</a:t>
            </a:r>
          </a:p>
          <a:p>
            <a:pPr>
              <a:buFont typeface="Wingdings 2" pitchFamily="18" charset="2"/>
              <a:buNone/>
            </a:pPr>
            <a:endParaRPr lang="fa-IR" sz="3200" b="1">
              <a:latin typeface="Arial" pitchFamily="34" charset="0"/>
              <a:cs typeface="B Lotus" pitchFamily="2" charset="-78"/>
            </a:endParaRPr>
          </a:p>
          <a:p>
            <a:r>
              <a:rPr lang="en-US" sz="2400">
                <a:latin typeface="Arial" pitchFamily="34" charset="0"/>
                <a:cs typeface="B Lotus" pitchFamily="2" charset="-78"/>
                <a:sym typeface="Wingdings 2" pitchFamily="18" charset="2"/>
              </a:rPr>
              <a:t></a:t>
            </a:r>
            <a:r>
              <a:rPr lang="fa-IR" sz="2800">
                <a:latin typeface="Arial" pitchFamily="34" charset="0"/>
                <a:cs typeface="B Lotus" pitchFamily="2" charset="-78"/>
                <a:sym typeface="Wingdings 2" pitchFamily="18" charset="2"/>
              </a:rPr>
              <a:t> </a:t>
            </a:r>
            <a:r>
              <a:rPr lang="fa-IR" sz="2800" b="1">
                <a:latin typeface="Arial" pitchFamily="34" charset="0"/>
                <a:cs typeface="B Lotus" pitchFamily="2" charset="-78"/>
              </a:rPr>
              <a:t>نيازمند اعمال فشـار براي بلنـدكـردن و تلاش اضافـي براي برگرداندن </a:t>
            </a:r>
          </a:p>
          <a:p>
            <a:r>
              <a:rPr lang="fa-IR" sz="2800" b="1">
                <a:latin typeface="Arial" pitchFamily="34" charset="0"/>
                <a:cs typeface="B Lotus" pitchFamily="2" charset="-78"/>
              </a:rPr>
              <a:t>    بـه حـالت اول</a:t>
            </a:r>
          </a:p>
          <a:p>
            <a:r>
              <a:rPr lang="en-US" sz="2400">
                <a:cs typeface="B Lotus" pitchFamily="2" charset="-78"/>
                <a:sym typeface="Wingdings 2" pitchFamily="18" charset="2"/>
              </a:rPr>
              <a:t></a:t>
            </a:r>
            <a:r>
              <a:rPr lang="fa-IR">
                <a:cs typeface="B Lotus" pitchFamily="2" charset="-78"/>
              </a:rPr>
              <a:t> </a:t>
            </a:r>
            <a:r>
              <a:rPr lang="fa-IR" sz="2800" b="1">
                <a:latin typeface="Arial" pitchFamily="34" charset="0"/>
                <a:cs typeface="B Lotus" pitchFamily="2" charset="-78"/>
              </a:rPr>
              <a:t>نـيازمنـد تجهيـزات تخصصي</a:t>
            </a:r>
          </a:p>
          <a:p>
            <a:r>
              <a:rPr lang="en-US" sz="2400">
                <a:cs typeface="B Lotus" pitchFamily="2" charset="-78"/>
                <a:sym typeface="Wingdings 2" pitchFamily="18" charset="2"/>
              </a:rPr>
              <a:t></a:t>
            </a:r>
            <a:r>
              <a:rPr lang="fa-IR">
                <a:cs typeface="B Lotus" pitchFamily="2" charset="-78"/>
              </a:rPr>
              <a:t> </a:t>
            </a:r>
            <a:r>
              <a:rPr lang="fa-IR" sz="2800" b="1">
                <a:latin typeface="Arial" pitchFamily="34" charset="0"/>
                <a:cs typeface="B Lotus" pitchFamily="2" charset="-78"/>
              </a:rPr>
              <a:t>بـراي پِـيشرفت قـدرت و تـحمل عـضله مـؤثرتـر از دو روش قبـلي .</a:t>
            </a:r>
          </a:p>
          <a:p>
            <a:r>
              <a:rPr lang="fa-IR" sz="2800" b="1">
                <a:latin typeface="Arial" pitchFamily="34" charset="0"/>
                <a:cs typeface="B Lotus" pitchFamily="2" charset="-78"/>
              </a:rPr>
              <a:t>   ( پيپس و ويـلمور ، 1975 )</a:t>
            </a:r>
          </a:p>
          <a:p>
            <a:endParaRPr lang="fa-IR" sz="2800" b="1">
              <a:latin typeface="Arial" pitchFamily="34" charset="0"/>
              <a:cs typeface="B Lotus" pitchFamily="2" charset="-78"/>
            </a:endParaRPr>
          </a:p>
          <a:p>
            <a:r>
              <a:rPr lang="en-US" sz="2800">
                <a:cs typeface="B Lotus" pitchFamily="2" charset="-78"/>
                <a:sym typeface="Wingdings 2" pitchFamily="18" charset="2"/>
              </a:rPr>
              <a:t></a:t>
            </a:r>
            <a:r>
              <a:rPr lang="fa-IR">
                <a:cs typeface="B Lotus" pitchFamily="2" charset="-78"/>
              </a:rPr>
              <a:t> </a:t>
            </a:r>
            <a:r>
              <a:rPr lang="fa-IR" sz="3200" b="1">
                <a:latin typeface="Arial" pitchFamily="34" charset="0"/>
                <a:cs typeface="B Lotus" pitchFamily="2" charset="-78"/>
              </a:rPr>
              <a:t>ورزش بي هوازي</a:t>
            </a:r>
          </a:p>
          <a:p>
            <a:r>
              <a:rPr lang="en-US" sz="2400">
                <a:cs typeface="B Lotus" pitchFamily="2" charset="-78"/>
                <a:sym typeface="Wingdings 2" pitchFamily="18" charset="2"/>
              </a:rPr>
              <a:t></a:t>
            </a:r>
            <a:r>
              <a:rPr lang="fa-IR">
                <a:cs typeface="B Lotus" pitchFamily="2" charset="-78"/>
              </a:rPr>
              <a:t> </a:t>
            </a:r>
            <a:r>
              <a:rPr lang="fa-IR" sz="2800" b="1">
                <a:latin typeface="Arial" pitchFamily="34" charset="0"/>
                <a:cs typeface="B Lotus" pitchFamily="2" charset="-78"/>
              </a:rPr>
              <a:t>شامـل كسب انـرژي كوتـاه و شديد ، بـدون افـزايش مقدار اكسيـژن .</a:t>
            </a:r>
          </a:p>
          <a:p>
            <a:r>
              <a:rPr lang="fa-IR" sz="2800" b="1">
                <a:latin typeface="Arial" pitchFamily="34" charset="0"/>
                <a:cs typeface="B Lotus" pitchFamily="2" charset="-78"/>
              </a:rPr>
              <a:t>   (دوي سرعت و بازي با توپ)</a:t>
            </a:r>
          </a:p>
          <a:p>
            <a:r>
              <a:rPr lang="en-US" sz="2400">
                <a:cs typeface="B Lotus" pitchFamily="2" charset="-78"/>
                <a:sym typeface="Wingdings 2" pitchFamily="18" charset="2"/>
              </a:rPr>
              <a:t></a:t>
            </a:r>
            <a:r>
              <a:rPr lang="fa-IR">
                <a:cs typeface="B Lotus" pitchFamily="2" charset="-78"/>
              </a:rPr>
              <a:t> </a:t>
            </a:r>
            <a:r>
              <a:rPr lang="fa-IR" sz="2800" b="1">
                <a:latin typeface="Arial" pitchFamily="34" charset="0"/>
                <a:cs typeface="B Lotus" pitchFamily="2" charset="-78"/>
              </a:rPr>
              <a:t>بـاعث پيشرفت سرعت و تحمل ، لـذا براي افـراد داراي بيماري كرونـر</a:t>
            </a:r>
          </a:p>
          <a:p>
            <a:r>
              <a:rPr lang="fa-IR" sz="2800" b="1">
                <a:latin typeface="Arial" pitchFamily="34" charset="0"/>
                <a:cs typeface="B Lotus" pitchFamily="2" charset="-78"/>
              </a:rPr>
              <a:t>   قلبـي خطرنـاك</a:t>
            </a:r>
          </a:p>
          <a:p>
            <a:r>
              <a:rPr lang="fa-IR" sz="2400">
                <a:latin typeface="Arial" pitchFamily="34" charset="0"/>
                <a:cs typeface="B Lotus" pitchFamily="2" charset="-78"/>
              </a:rPr>
              <a:t> </a:t>
            </a:r>
            <a:endParaRPr lang="en-US" sz="2400">
              <a:latin typeface="Arial" pitchFamily="34" charset="0"/>
              <a:cs typeface="B Lotus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813403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Tm="30000"/>
    </mc:Choice>
    <mc:Fallback>
      <p:transition advTm="30000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4"/>
          <p:cNvSpPr>
            <a:spLocks noChangeArrowheads="1"/>
          </p:cNvSpPr>
          <p:nvPr/>
        </p:nvSpPr>
        <p:spPr bwMode="auto">
          <a:xfrm>
            <a:off x="1631951" y="188914"/>
            <a:ext cx="8640763" cy="648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3200">
                <a:cs typeface="Lotus" pitchFamily="2" charset="-78"/>
                <a:sym typeface="Wingdings 2" pitchFamily="18" charset="2"/>
              </a:rPr>
              <a:t></a:t>
            </a:r>
            <a:r>
              <a:rPr lang="fa-IR" sz="3200">
                <a:cs typeface="Lotus" pitchFamily="2" charset="-78"/>
                <a:sym typeface="Wingdings 2" pitchFamily="18" charset="2"/>
              </a:rPr>
              <a:t> </a:t>
            </a:r>
            <a:r>
              <a:rPr lang="fa-IR" sz="3200" b="1">
                <a:cs typeface="B Lotus" pitchFamily="2" charset="-78"/>
              </a:rPr>
              <a:t>ورزش هوازي</a:t>
            </a:r>
          </a:p>
          <a:p>
            <a:endParaRPr lang="fa-IR" sz="3200" b="1">
              <a:cs typeface="B Lotus" pitchFamily="2" charset="-78"/>
            </a:endParaRPr>
          </a:p>
          <a:p>
            <a:pPr>
              <a:lnSpc>
                <a:spcPct val="150000"/>
              </a:lnSpc>
            </a:pPr>
            <a:r>
              <a:rPr lang="en-US" sz="2400">
                <a:cs typeface="B Lotus" pitchFamily="2" charset="-78"/>
                <a:sym typeface="Wingdings 2" pitchFamily="18" charset="2"/>
              </a:rPr>
              <a:t></a:t>
            </a:r>
            <a:r>
              <a:rPr lang="fa-IR" sz="2800">
                <a:cs typeface="B Lotus" pitchFamily="2" charset="-78"/>
                <a:sym typeface="Wingdings 2" pitchFamily="18" charset="2"/>
              </a:rPr>
              <a:t> </a:t>
            </a:r>
            <a:r>
              <a:rPr lang="fa-IR" sz="2800" b="1">
                <a:cs typeface="B Lotus" pitchFamily="2" charset="-78"/>
              </a:rPr>
              <a:t>به هر نوع ورزشي كه بـه مصرف اكسيژن بسيار زياد در دوره طولاني </a:t>
            </a:r>
          </a:p>
          <a:p>
            <a:pPr>
              <a:lnSpc>
                <a:spcPct val="150000"/>
              </a:lnSpc>
            </a:pPr>
            <a:r>
              <a:rPr lang="fa-IR" sz="2800" b="1">
                <a:cs typeface="B Lotus" pitchFamily="2" charset="-78"/>
              </a:rPr>
              <a:t>    احتياج دارد . (مثل دويدن آهسته )</a:t>
            </a:r>
            <a:endParaRPr lang="en-US" sz="2800" b="1">
              <a:cs typeface="B Lotus" pitchFamily="2" charset="-78"/>
            </a:endParaRPr>
          </a:p>
          <a:p>
            <a:pPr>
              <a:lnSpc>
                <a:spcPct val="150000"/>
              </a:lnSpc>
            </a:pPr>
            <a:r>
              <a:rPr lang="en-US" sz="2400">
                <a:cs typeface="B Lotus" pitchFamily="2" charset="-78"/>
                <a:sym typeface="Wingdings 2" pitchFamily="18" charset="2"/>
              </a:rPr>
              <a:t></a:t>
            </a:r>
            <a:r>
              <a:rPr lang="fa-IR">
                <a:cs typeface="B Lotus" pitchFamily="2" charset="-78"/>
              </a:rPr>
              <a:t> </a:t>
            </a:r>
            <a:r>
              <a:rPr lang="fa-IR" sz="2800" b="1">
                <a:latin typeface="Arial" pitchFamily="34" charset="0"/>
                <a:cs typeface="B Lotus" pitchFamily="2" charset="-78"/>
              </a:rPr>
              <a:t>ضربان قلب بـايد حداقل تا 12 دقيقه و ترجيحا 15 تا30 دقيقه در اين</a:t>
            </a:r>
          </a:p>
          <a:p>
            <a:pPr>
              <a:lnSpc>
                <a:spcPct val="150000"/>
              </a:lnSpc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   سطح افزايش يافته باقي بماند تا اين ورزش مؤثر گردد .</a:t>
            </a:r>
          </a:p>
          <a:p>
            <a:pPr>
              <a:lnSpc>
                <a:spcPct val="150000"/>
              </a:lnSpc>
            </a:pPr>
            <a:r>
              <a:rPr lang="en-US" sz="2400">
                <a:cs typeface="B Lotus" pitchFamily="2" charset="-78"/>
                <a:sym typeface="Wingdings 2" pitchFamily="18" charset="2"/>
              </a:rPr>
              <a:t></a:t>
            </a:r>
            <a:r>
              <a:rPr lang="fa-IR">
                <a:cs typeface="B Lotus" pitchFamily="2" charset="-78"/>
              </a:rPr>
              <a:t> </a:t>
            </a:r>
            <a:r>
              <a:rPr lang="fa-IR" sz="2800" b="1">
                <a:latin typeface="Arial" pitchFamily="34" charset="0"/>
                <a:cs typeface="B Lotus" pitchFamily="2" charset="-78"/>
              </a:rPr>
              <a:t>توصيه : انجام معاينه پـزشكي قبـل از شروع بـرنامه ورزش هـوازي </a:t>
            </a:r>
          </a:p>
          <a:p>
            <a:pPr>
              <a:lnSpc>
                <a:spcPct val="150000"/>
              </a:lnSpc>
            </a:pPr>
            <a:r>
              <a:rPr lang="en-US" sz="2400">
                <a:cs typeface="B Lotus" pitchFamily="2" charset="-78"/>
                <a:sym typeface="Wingdings 2" pitchFamily="18" charset="2"/>
              </a:rPr>
              <a:t></a:t>
            </a:r>
            <a:r>
              <a:rPr lang="fa-IR">
                <a:cs typeface="B Lotus" pitchFamily="2" charset="-78"/>
              </a:rPr>
              <a:t> </a:t>
            </a:r>
            <a:r>
              <a:rPr lang="fa-IR" sz="2800" b="1">
                <a:latin typeface="Arial" pitchFamily="34" charset="0"/>
                <a:cs typeface="B Lotus" pitchFamily="2" charset="-78"/>
              </a:rPr>
              <a:t>استفاده از يك برق نگار قلب مي تواند فعاليت غيرطبيعي قلب را طي</a:t>
            </a:r>
          </a:p>
          <a:p>
            <a:pPr>
              <a:lnSpc>
                <a:spcPct val="150000"/>
              </a:lnSpc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   ورزش مشخص كند </a:t>
            </a:r>
            <a:r>
              <a:rPr lang="fa-IR" sz="2800">
                <a:latin typeface="Arial" pitchFamily="34" charset="0"/>
                <a:cs typeface="B Lotus" pitchFamily="2" charset="-78"/>
              </a:rPr>
              <a:t>.</a:t>
            </a:r>
            <a:endParaRPr lang="en-US" sz="2800">
              <a:latin typeface="Arial" pitchFamily="34" charset="0"/>
              <a:cs typeface="B Lotus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3821900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Tm="30000"/>
    </mc:Choice>
    <mc:Fallback>
      <p:transition advTm="30000"/>
    </mc:Fallback>
  </mc:AlternateContent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2080</Words>
  <Application>Microsoft Office PowerPoint</Application>
  <PresentationFormat>Widescreen</PresentationFormat>
  <Paragraphs>243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8" baseType="lpstr">
      <vt:lpstr>Arial</vt:lpstr>
      <vt:lpstr>B Lotus</vt:lpstr>
      <vt:lpstr>B Titr</vt:lpstr>
      <vt:lpstr>Lotus</vt:lpstr>
      <vt:lpstr>Tahoma</vt:lpstr>
      <vt:lpstr>Trebuchet MS</vt:lpstr>
      <vt:lpstr>Wingdings</vt:lpstr>
      <vt:lpstr>Wingdings 2</vt:lpstr>
      <vt:lpstr>Wingdings 3</vt:lpstr>
      <vt:lpstr>Facet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omid arzi</dc:creator>
  <cp:lastModifiedBy>omid arzi</cp:lastModifiedBy>
  <cp:revision>1</cp:revision>
  <dcterms:created xsi:type="dcterms:W3CDTF">2022-01-17T18:45:51Z</dcterms:created>
  <dcterms:modified xsi:type="dcterms:W3CDTF">2022-01-17T18:46:26Z</dcterms:modified>
</cp:coreProperties>
</file>