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78" d="100"/>
          <a:sy n="78" d="100"/>
        </p:scale>
        <p:origin x="-32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86340B7-7E6A-47A8-BFA9-4294CA0F999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4A6FEBB-04E7-47EA-8DC8-3A8B194D8E8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40B7-7E6A-47A8-BFA9-4294CA0F999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FEBB-04E7-47EA-8DC8-3A8B194D8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40B7-7E6A-47A8-BFA9-4294CA0F999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FEBB-04E7-47EA-8DC8-3A8B194D8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40B7-7E6A-47A8-BFA9-4294CA0F999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FEBB-04E7-47EA-8DC8-3A8B194D8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40B7-7E6A-47A8-BFA9-4294CA0F999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FEBB-04E7-47EA-8DC8-3A8B194D8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40B7-7E6A-47A8-BFA9-4294CA0F999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FEBB-04E7-47EA-8DC8-3A8B194D8E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40B7-7E6A-47A8-BFA9-4294CA0F999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FEBB-04E7-47EA-8DC8-3A8B194D8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40B7-7E6A-47A8-BFA9-4294CA0F999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FEBB-04E7-47EA-8DC8-3A8B194D8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40B7-7E6A-47A8-BFA9-4294CA0F999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FEBB-04E7-47EA-8DC8-3A8B194D8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40B7-7E6A-47A8-BFA9-4294CA0F999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FEBB-04E7-47EA-8DC8-3A8B194D8E8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40B7-7E6A-47A8-BFA9-4294CA0F999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FEBB-04E7-47EA-8DC8-3A8B194D8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86340B7-7E6A-47A8-BFA9-4294CA0F999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4A6FEBB-04E7-47EA-8DC8-3A8B194D8E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اوقات فراغت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a-IR" dirty="0" smtClean="0">
                <a:cs typeface="B Nazanin" panose="00000400000000000000" pitchFamily="2" charset="-78"/>
              </a:rPr>
              <a:t>فصل هفتم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348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ت)سیروسفر: زیارت، طبیعت، شهر و روستا و ...</a:t>
            </a:r>
            <a:br>
              <a:rPr lang="fa-IR" sz="2000" b="1" dirty="0" smtClean="0">
                <a:cs typeface="B Nazanin" panose="00000400000000000000" pitchFamily="2" charset="-78"/>
              </a:rPr>
            </a:br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85" y="2814470"/>
            <a:ext cx="5124115" cy="31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89704"/>
            <a:ext cx="10058400" cy="1581374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200" b="1" dirty="0" smtClean="0">
                <a:cs typeface="B Nazanin" panose="00000400000000000000" pitchFamily="2" charset="-78"/>
              </a:rPr>
              <a:t/>
            </a:r>
            <a:br>
              <a:rPr lang="fa-IR" sz="2200" b="1" dirty="0" smtClean="0">
                <a:cs typeface="B Nazanin" panose="00000400000000000000" pitchFamily="2" charset="-78"/>
              </a:rPr>
            </a:br>
            <a:r>
              <a:rPr lang="fa-IR" sz="2200" b="1" dirty="0">
                <a:cs typeface="B Nazanin" panose="00000400000000000000" pitchFamily="2" charset="-78"/>
              </a:rPr>
              <a:t/>
            </a:r>
            <a:br>
              <a:rPr lang="fa-IR" sz="2200" b="1" dirty="0">
                <a:cs typeface="B Nazanin" panose="00000400000000000000" pitchFamily="2" charset="-78"/>
              </a:rPr>
            </a:br>
            <a:r>
              <a:rPr lang="fa-IR" sz="2200" b="1" dirty="0" smtClean="0">
                <a:cs typeface="B Nazanin" panose="00000400000000000000" pitchFamily="2" charset="-78"/>
              </a:rPr>
              <a:t/>
            </a:r>
            <a:br>
              <a:rPr lang="fa-IR" sz="2200" b="1" dirty="0" smtClean="0">
                <a:cs typeface="B Nazanin" panose="00000400000000000000" pitchFamily="2" charset="-78"/>
              </a:rPr>
            </a:br>
            <a:r>
              <a:rPr lang="fa-IR" sz="2200" b="1" dirty="0">
                <a:cs typeface="B Nazanin" panose="00000400000000000000" pitchFamily="2" charset="-78"/>
              </a:rPr>
              <a:t/>
            </a:r>
            <a:br>
              <a:rPr lang="fa-IR" sz="2200" b="1" dirty="0">
                <a:cs typeface="B Nazanin" panose="00000400000000000000" pitchFamily="2" charset="-78"/>
              </a:rPr>
            </a:br>
            <a:r>
              <a:rPr lang="fa-IR" sz="2200" b="1" dirty="0" smtClean="0">
                <a:cs typeface="B Nazanin" panose="00000400000000000000" pitchFamily="2" charset="-78"/>
              </a:rPr>
              <a:t/>
            </a:r>
            <a:br>
              <a:rPr lang="fa-IR" sz="2200" b="1" dirty="0" smtClean="0">
                <a:cs typeface="B Nazanin" panose="00000400000000000000" pitchFamily="2" charset="-78"/>
              </a:rPr>
            </a:br>
            <a:r>
              <a:rPr lang="fa-IR" sz="2200" b="1" dirty="0">
                <a:cs typeface="B Nazanin" panose="00000400000000000000" pitchFamily="2" charset="-78"/>
              </a:rPr>
              <a:t/>
            </a:r>
            <a:br>
              <a:rPr lang="fa-IR" sz="2200" b="1" dirty="0">
                <a:cs typeface="B Nazanin" panose="00000400000000000000" pitchFamily="2" charset="-78"/>
              </a:rPr>
            </a:br>
            <a:r>
              <a:rPr lang="fa-IR" sz="2200" b="1" dirty="0" smtClean="0">
                <a:cs typeface="B Nazanin" panose="00000400000000000000" pitchFamily="2" charset="-78"/>
              </a:rPr>
              <a:t/>
            </a:r>
            <a:br>
              <a:rPr lang="fa-IR" sz="2200" b="1" dirty="0" smtClean="0">
                <a:cs typeface="B Nazanin" panose="00000400000000000000" pitchFamily="2" charset="-78"/>
              </a:rPr>
            </a:br>
            <a:r>
              <a:rPr lang="fa-IR" sz="2200" b="1" dirty="0" smtClean="0">
                <a:cs typeface="B Nazanin" panose="00000400000000000000" pitchFamily="2" charset="-78"/>
              </a:rPr>
              <a:t/>
            </a:r>
            <a:br>
              <a:rPr lang="fa-IR" sz="2200" b="1" dirty="0" smtClean="0">
                <a:cs typeface="B Nazanin" panose="00000400000000000000" pitchFamily="2" charset="-78"/>
              </a:rPr>
            </a:br>
            <a:r>
              <a:rPr lang="fa-IR" sz="2200" b="1" dirty="0">
                <a:cs typeface="B Nazanin" panose="00000400000000000000" pitchFamily="2" charset="-78"/>
              </a:rPr>
              <a:t/>
            </a:r>
            <a:br>
              <a:rPr lang="fa-IR" sz="2200" b="1" dirty="0">
                <a:cs typeface="B Nazanin" panose="00000400000000000000" pitchFamily="2" charset="-78"/>
              </a:rPr>
            </a:br>
            <a:r>
              <a:rPr lang="fa-IR" sz="2200" b="1" dirty="0" smtClean="0">
                <a:cs typeface="B Nazanin" panose="00000400000000000000" pitchFamily="2" charset="-78"/>
              </a:rPr>
              <a:t/>
            </a:r>
            <a:br>
              <a:rPr lang="fa-IR" sz="2200" b="1" dirty="0" smtClean="0">
                <a:cs typeface="B Nazanin" panose="00000400000000000000" pitchFamily="2" charset="-78"/>
              </a:rPr>
            </a:br>
            <a:r>
              <a:rPr lang="fa-IR" sz="2200" b="1" dirty="0">
                <a:cs typeface="B Nazanin" panose="00000400000000000000" pitchFamily="2" charset="-78"/>
              </a:rPr>
              <a:t/>
            </a:r>
            <a:br>
              <a:rPr lang="fa-IR" sz="2200" b="1" dirty="0">
                <a:cs typeface="B Nazanin" panose="00000400000000000000" pitchFamily="2" charset="-78"/>
              </a:rPr>
            </a:br>
            <a:r>
              <a:rPr lang="fa-IR" sz="2200" b="1" dirty="0" smtClean="0">
                <a:cs typeface="B Nazanin" panose="00000400000000000000" pitchFamily="2" charset="-78"/>
              </a:rPr>
              <a:t/>
            </a:r>
            <a:br>
              <a:rPr lang="fa-IR" sz="2200" b="1" dirty="0" smtClean="0">
                <a:cs typeface="B Nazanin" panose="00000400000000000000" pitchFamily="2" charset="-78"/>
              </a:rPr>
            </a:br>
            <a:r>
              <a:rPr lang="fa-IR" sz="2200" b="1" dirty="0">
                <a:cs typeface="B Nazanin" panose="00000400000000000000" pitchFamily="2" charset="-78"/>
              </a:rPr>
              <a:t/>
            </a:r>
            <a:br>
              <a:rPr lang="fa-IR" sz="2200" b="1" dirty="0">
                <a:cs typeface="B Nazanin" panose="00000400000000000000" pitchFamily="2" charset="-78"/>
              </a:rPr>
            </a:br>
            <a:r>
              <a:rPr lang="fa-IR" sz="2200" b="1" dirty="0" smtClean="0">
                <a:cs typeface="B Nazanin" panose="00000400000000000000" pitchFamily="2" charset="-78"/>
              </a:rPr>
              <a:t/>
            </a:r>
            <a:br>
              <a:rPr lang="fa-IR" sz="2200" b="1" dirty="0" smtClean="0">
                <a:cs typeface="B Nazanin" panose="00000400000000000000" pitchFamily="2" charset="-78"/>
              </a:rPr>
            </a:br>
            <a:r>
              <a:rPr lang="fa-IR" sz="2200" b="1" dirty="0">
                <a:cs typeface="B Nazanin" panose="00000400000000000000" pitchFamily="2" charset="-78"/>
              </a:rPr>
              <a:t/>
            </a:r>
            <a:br>
              <a:rPr lang="fa-IR" sz="2200" b="1" dirty="0">
                <a:cs typeface="B Nazanin" panose="00000400000000000000" pitchFamily="2" charset="-78"/>
              </a:rPr>
            </a:br>
            <a:r>
              <a:rPr lang="fa-IR" sz="2200" b="1" dirty="0" smtClean="0">
                <a:cs typeface="B Nazanin" panose="00000400000000000000" pitchFamily="2" charset="-78"/>
              </a:rPr>
              <a:t/>
            </a:r>
            <a:br>
              <a:rPr lang="fa-IR" sz="2200" b="1" dirty="0" smtClean="0">
                <a:cs typeface="B Nazanin" panose="00000400000000000000" pitchFamily="2" charset="-78"/>
              </a:rPr>
            </a:br>
            <a:r>
              <a:rPr lang="fa-IR" sz="2200" b="1" dirty="0">
                <a:cs typeface="B Nazanin" panose="00000400000000000000" pitchFamily="2" charset="-78"/>
              </a:rPr>
              <a:t/>
            </a:r>
            <a:br>
              <a:rPr lang="fa-IR" sz="2200" b="1" dirty="0">
                <a:cs typeface="B Nazanin" panose="00000400000000000000" pitchFamily="2" charset="-78"/>
              </a:rPr>
            </a:br>
            <a:r>
              <a:rPr lang="fa-IR" sz="2200" b="1" dirty="0" smtClean="0">
                <a:cs typeface="B Nazanin" panose="00000400000000000000" pitchFamily="2" charset="-78"/>
              </a:rPr>
              <a:t/>
            </a:r>
            <a:br>
              <a:rPr lang="fa-IR" sz="2200" b="1" dirty="0" smtClean="0">
                <a:cs typeface="B Nazanin" panose="00000400000000000000" pitchFamily="2" charset="-78"/>
              </a:rPr>
            </a:br>
            <a:r>
              <a:rPr lang="fa-IR" sz="2200" b="1" dirty="0">
                <a:cs typeface="B Nazanin" panose="00000400000000000000" pitchFamily="2" charset="-78"/>
              </a:rPr>
              <a:t> </a:t>
            </a:r>
            <a:r>
              <a:rPr lang="fa-IR" sz="2200" b="1" dirty="0" smtClean="0">
                <a:cs typeface="B Nazanin" panose="00000400000000000000" pitchFamily="2" charset="-78"/>
              </a:rPr>
              <a:t> </a:t>
            </a:r>
            <a:br>
              <a:rPr lang="fa-IR" sz="2200" b="1" dirty="0" smtClean="0">
                <a:cs typeface="B Nazanin" panose="00000400000000000000" pitchFamily="2" charset="-78"/>
              </a:rPr>
            </a:br>
            <a:r>
              <a:rPr lang="fa-IR" sz="2200" b="1" dirty="0">
                <a:cs typeface="B Nazanin" panose="00000400000000000000" pitchFamily="2" charset="-78"/>
              </a:rPr>
              <a:t/>
            </a:r>
            <a:br>
              <a:rPr lang="fa-IR" sz="2200" b="1" dirty="0">
                <a:cs typeface="B Nazanin" panose="00000400000000000000" pitchFamily="2" charset="-78"/>
              </a:rPr>
            </a:br>
            <a:r>
              <a:rPr lang="fa-IR" sz="2200" b="1" dirty="0" smtClean="0">
                <a:cs typeface="B Nazanin" panose="00000400000000000000" pitchFamily="2" charset="-78"/>
              </a:rPr>
              <a:t/>
            </a:r>
            <a:br>
              <a:rPr lang="fa-IR" sz="2200" b="1" dirty="0" smtClean="0">
                <a:cs typeface="B Nazanin" panose="00000400000000000000" pitchFamily="2" charset="-78"/>
              </a:rPr>
            </a:br>
            <a:r>
              <a:rPr lang="fa-IR" sz="2200" b="1" dirty="0">
                <a:cs typeface="B Nazanin" panose="00000400000000000000" pitchFamily="2" charset="-78"/>
              </a:rPr>
              <a:t/>
            </a:r>
            <a:br>
              <a:rPr lang="fa-IR" sz="2200" b="1" dirty="0">
                <a:cs typeface="B Nazanin" panose="00000400000000000000" pitchFamily="2" charset="-78"/>
              </a:rPr>
            </a:br>
            <a:r>
              <a:rPr lang="fa-IR" sz="2200" b="1" dirty="0" smtClean="0">
                <a:cs typeface="B Nazanin" panose="00000400000000000000" pitchFamily="2" charset="-78"/>
              </a:rPr>
              <a:t/>
            </a:r>
            <a:br>
              <a:rPr lang="fa-IR" sz="2200" b="1" dirty="0" smtClean="0">
                <a:cs typeface="B Nazanin" panose="00000400000000000000" pitchFamily="2" charset="-78"/>
              </a:rPr>
            </a:br>
            <a:r>
              <a:rPr lang="fa-IR" sz="2200" b="1" dirty="0" smtClean="0">
                <a:cs typeface="B Nazanin" panose="00000400000000000000" pitchFamily="2" charset="-78"/>
              </a:rPr>
              <a:t>ث)بازی و ورزش: ا نجام بازی های فکری ، رایانه ای ، فردی و گروهی</a:t>
            </a:r>
            <a:br>
              <a:rPr lang="fa-IR" sz="2200" b="1" dirty="0" smtClean="0">
                <a:cs typeface="B Nazanin" panose="00000400000000000000" pitchFamily="2" charset="-78"/>
              </a:rPr>
            </a:b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105" y="2824164"/>
            <a:ext cx="5139633" cy="32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64" y="329635"/>
            <a:ext cx="10058400" cy="1450757"/>
          </a:xfrm>
        </p:spPr>
        <p:txBody>
          <a:bodyPr>
            <a:norm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چ)مطالعه و مهارت آموزی : مطالعه ی کتب و مجلات و یادگیری مهارت هایی چون خیاطی ،رایانه و....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35806"/>
            <a:ext cx="5182664" cy="343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2400" b="1" dirty="0">
                <a:cs typeface="B Titr" panose="00000700000000000000" pitchFamily="2" charset="-78"/>
              </a:rPr>
              <a:t>ب</a:t>
            </a:r>
            <a:r>
              <a:rPr lang="fa-IR" sz="2400" b="1" dirty="0" smtClean="0">
                <a:cs typeface="B Titr" panose="00000700000000000000" pitchFamily="2" charset="-78"/>
              </a:rPr>
              <a:t>ازی های قدیمی</a:t>
            </a:r>
            <a:br>
              <a:rPr lang="fa-IR" sz="2400" b="1" dirty="0" smtClean="0">
                <a:cs typeface="B Titr" panose="00000700000000000000" pitchFamily="2" charset="-78"/>
              </a:rPr>
            </a:br>
            <a:r>
              <a:rPr lang="fa-IR" sz="2000" b="1" dirty="0">
                <a:cs typeface="B Titr" panose="00000700000000000000" pitchFamily="2" charset="-78"/>
              </a:rPr>
              <a:t/>
            </a:r>
            <a:br>
              <a:rPr lang="fa-IR" sz="2000" b="1" dirty="0">
                <a:cs typeface="B Titr" panose="00000700000000000000" pitchFamily="2" charset="-78"/>
              </a:rPr>
            </a:br>
            <a:r>
              <a:rPr lang="fa-IR" sz="2000" b="1" dirty="0">
                <a:cs typeface="B Nazanin" panose="00000400000000000000" pitchFamily="2" charset="-78"/>
              </a:rPr>
              <a:t>در</a:t>
            </a:r>
            <a:r>
              <a:rPr lang="fa-IR" sz="2000" b="1" dirty="0" smtClean="0">
                <a:cs typeface="B Nazanin" panose="00000400000000000000" pitchFamily="2" charset="-78"/>
              </a:rPr>
              <a:t> گذشته بیش تر بازی ها به صورت گروهی انجام می گرفت و اغلب آن ها جنبه ی حرکتی و قدرتی داشت .امروزه بازی های رایانه ای تحرک را کم کرده و ما را از گروه جدا ساخته و چه بسا موجب آموزش های غلط می شود.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722" y="2594331"/>
            <a:ext cx="3602757" cy="2397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207" y="2352003"/>
            <a:ext cx="3178156" cy="303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Titr" panose="00000700000000000000" pitchFamily="2" charset="-78"/>
              </a:rPr>
              <a:t>مکان های عمومی گذراندن اوقات فراغت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اوقات </a:t>
            </a:r>
            <a:r>
              <a:rPr lang="fa-IR" b="1" dirty="0">
                <a:cs typeface="B Nazanin" panose="00000400000000000000" pitchFamily="2" charset="-78"/>
              </a:rPr>
              <a:t>فراغت را میتوان در مکان های عمومی </a:t>
            </a:r>
            <a:r>
              <a:rPr lang="fa-IR" b="1" dirty="0" smtClean="0">
                <a:cs typeface="B Nazanin" panose="00000400000000000000" pitchFamily="2" charset="-78"/>
              </a:rPr>
              <a:t>گذراند</a:t>
            </a:r>
            <a:r>
              <a:rPr lang="fa-IR" b="1" dirty="0">
                <a:cs typeface="B Nazanin" panose="00000400000000000000" pitchFamily="2" charset="-78"/>
              </a:rPr>
              <a:t>: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مانند:کتابخانه ،مسجد،سالن تئاتر وسینما،بوستان ها ،فرهنگسرا ها و </a:t>
            </a:r>
            <a:r>
              <a:rPr lang="fa-IR" b="1" dirty="0" smtClean="0">
                <a:cs typeface="B Nazanin" panose="00000400000000000000" pitchFamily="2" charset="-78"/>
              </a:rPr>
              <a:t>...</a:t>
            </a:r>
          </a:p>
          <a:p>
            <a:pPr algn="r" rtl="1"/>
            <a:r>
              <a:rPr lang="fa-IR" b="1" dirty="0" smtClean="0">
                <a:cs typeface="B Titr" panose="00000700000000000000" pitchFamily="2" charset="-78"/>
              </a:rPr>
              <a:t>رفتارهای مناسب در مکان های عمومی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 باید در مکان های عمومی برای گذراندن اوقات فراغت،مقررات مخصوص محل را رعایت کنیم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 smtClean="0">
                <a:cs typeface="B Nazanin" panose="00000400000000000000" pitchFamily="2" charset="-78"/>
              </a:rPr>
              <a:t>برخی </a:t>
            </a:r>
            <a:r>
              <a:rPr lang="fa-IR" b="1" dirty="0">
                <a:cs typeface="B Nazanin" panose="00000400000000000000" pitchFamily="2" charset="-78"/>
              </a:rPr>
              <a:t>از موسسات در زمینه اوقات قراغت بچه ها فعالیت </a:t>
            </a:r>
            <a:r>
              <a:rPr lang="fa-IR" b="1" dirty="0" smtClean="0">
                <a:cs typeface="B Nazanin" panose="00000400000000000000" pitchFamily="2" charset="-78"/>
              </a:rPr>
              <a:t>می کنند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مانند:کانون پرورشی فکری کودکان و نوجوانان، سازمان دانش آموزی ، سازمان تربیت بدنی و ..</a:t>
            </a:r>
          </a:p>
          <a:p>
            <a:pPr algn="r" rtl="1"/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85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اوقات یا وقت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227294"/>
            <a:ext cx="10058400" cy="26418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گاهی مواقع که مروری بر کارهای روزانه یا هفتگی خود میکنیم ، به این فکر فرو میرویم که چه کارهایی در طول روز یا هفته انجام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نداده ایم. به چه دلایلی نتوانسته ایم کارها را به اتمام برسانیم، چه باید کرد تا روزانه به همه کار هایمان برسیم. زندگی انسان مدت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زمانی است که در اختیار اوست که این زمان به لحظه ها ،ثانیه ها و دقایق و... تقسیم می شوند که در اصطلاح به آن وقت یا اوقات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می گویند.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47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نمودار زندگی روزانه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نمودار زندگی روزانه به ما کمک می کند تا در یک شبانه روز چند ساعت را به چه کاری اختصاص بدهیم. برای تهیه نمودار زندگی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روزانه ، ابتدا یک دایره رسم می کنیم و آن را به 24 قسمت مساوی تقسیم می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کنیم</a:t>
            </a:r>
            <a:r>
              <a:rPr lang="en-US" dirty="0" smtClean="0">
                <a:cs typeface="B Nazanin" panose="00000400000000000000" pitchFamily="2" charset="-78"/>
              </a:rPr>
              <a:t>: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08" y="3876540"/>
            <a:ext cx="3752851" cy="254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16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369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برنامه متعادل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527"/>
            <a:ext cx="10515600" cy="4927002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cs typeface="B Nazanin" panose="00000400000000000000" pitchFamily="2" charset="-78"/>
              </a:rPr>
              <a:t>در یک برنامه متعادل هر کاری به موقع خود انجام میشود ولی در برنامه نامتعادل به بعضی از بخش های زندگی کم تر یا بیش از حد لازم توجه می شود</a:t>
            </a:r>
            <a:endParaRPr lang="fa-IR" dirty="0" smtClean="0"/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در یک برنامه متعادل نکات زیر باید مورد توجه قرار گیرد</a:t>
            </a:r>
            <a:r>
              <a:rPr lang="fa-IR" dirty="0" smtClean="0"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الف) بخشی از برنامه زندگی روزانه را به نماز ، دعا و خواندن قرآن اختصاص می دهیم، زیرا یاد خدا آرامش ایجاد کرده و مارا از بدی ها دور نگه می دارد.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ب) بخشی از برنامه زندگی روزانه را به استرحت و خواب اختصاص می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دهیم، زیرا کم خوابی روی سلامت جسم وروان تاثیر گذاشته و موجب خستگی ما و بد اخلاقی و کندی یاد گیری میشود.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ج)بخشی از برنامه هارا به ساعات مطالعه و کار اختصاص می دهیم.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د) بخشی از برنامه را به تفریح و سر گرمی می پردازیم،زیرا موجب انرژی و نشاط می شود.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ه) در برنامه روزانه باید از هدر دادن وقت بپرهیزیم ،زیرا به انجام کارها در زمان معین لطمه وارد می کند..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0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برنامه ریزی برای اوقات فراغت</a:t>
            </a: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64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اوقات فراغت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به اوقاتی که فرد از انجام کار یا تحصیل و ... فارغ و آسوده است،اوقات فراغت میگویند.</a:t>
            </a: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اوقات فراغت فرصت می کنیم تا به فعالیت دلخواه و مورد علاقه ی  خودمان بپر دازیم.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زمان مناسب اوقات فراغت روزهای تعطیل و تعطیلات تابستانی است.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برای انجام اوقات فراغت باید برنامه ریزی مناسب داشته باشیم تا بهترین استفاده را از آن ببریم.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97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راه های استفاده از اوقات فراغت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الف) اخلاق و معنویات : شرکت در مجالس مذهبی ، قرآن و امور خیریه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101" y="2840021"/>
            <a:ext cx="4714580" cy="28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1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ب) مشارکت های اجتماعی : بازدید اقوام ودوستان،شرکت در انجمن ها، بسیج، سازمان جوانان هلال احمر و ..</a:t>
            </a:r>
            <a:br>
              <a:rPr lang="fa-IR" sz="2000" b="1" dirty="0" smtClean="0">
                <a:cs typeface="B Nazanin" panose="00000400000000000000" pitchFamily="2" charset="-78"/>
              </a:rPr>
            </a:b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89" y="2145722"/>
            <a:ext cx="5648123" cy="38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پ)هنر وسرگرمی: طراحی ،خطاطی ، نقاشی و ...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257" y="2757489"/>
            <a:ext cx="4924481" cy="34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73</TotalTime>
  <Words>558</Words>
  <Application>Microsoft Office PowerPoint</Application>
  <PresentationFormat>Custom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اوقات فراغت</vt:lpstr>
      <vt:lpstr>اوقات یا وقت </vt:lpstr>
      <vt:lpstr>نمودار زندگی روزانه</vt:lpstr>
      <vt:lpstr>برنامه متعادل</vt:lpstr>
      <vt:lpstr>برنامه ریزی برای اوقات فراغت</vt:lpstr>
      <vt:lpstr>اوقات فراغت</vt:lpstr>
      <vt:lpstr>راه های استفاده از اوقات فراغت</vt:lpstr>
      <vt:lpstr>ب) مشارکت های اجتماعی : بازدید اقوام ودوستان،شرکت در انجمن ها، بسیج، سازمان جوانان هلال احمر و .. </vt:lpstr>
      <vt:lpstr>پ)هنر وسرگرمی: طراحی ،خطاطی ، نقاشی و ...</vt:lpstr>
      <vt:lpstr>ت)سیروسفر: زیارت، طبیعت، شهر و روستا و ...  </vt:lpstr>
      <vt:lpstr>                         ث)بازی و ورزش: ا نجام بازی های فکری ، رایانه ای ، فردی و گروهی  </vt:lpstr>
      <vt:lpstr>چ)مطالعه و مهارت آموزی : مطالعه ی کتب و مجلات و یادگیری مهارت هایی چون خیاطی ،رایانه و....</vt:lpstr>
      <vt:lpstr>بازی های قدیمی  در گذشته بیش تر بازی ها به صورت گروهی انجام می گرفت و اغلب آن ها جنبه ی حرکتی و قدرتی داشت .امروزه بازی های رایانه ای تحرک را کم کرده و ما را از گروه جدا ساخته و چه بسا موجب آموزش های غلط می شود.</vt:lpstr>
      <vt:lpstr>مکان های عمومی گذراندن اوقات فراغت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اوقات فراغت</dc:title>
  <dc:creator>est</dc:creator>
  <cp:lastModifiedBy>Nasir2</cp:lastModifiedBy>
  <cp:revision>25</cp:revision>
  <dcterms:created xsi:type="dcterms:W3CDTF">2016-01-28T06:12:30Z</dcterms:created>
  <dcterms:modified xsi:type="dcterms:W3CDTF">2018-04-09T06:22:25Z</dcterms:modified>
</cp:coreProperties>
</file>