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864" r:id="rId2"/>
    <p:sldMasterId id="2147483984" r:id="rId3"/>
  </p:sldMasterIdLst>
  <p:notesMasterIdLst>
    <p:notesMasterId r:id="rId26"/>
  </p:notesMasterIdLst>
  <p:sldIdLst>
    <p:sldId id="256" r:id="rId4"/>
    <p:sldId id="257" r:id="rId5"/>
    <p:sldId id="258" r:id="rId6"/>
    <p:sldId id="259" r:id="rId7"/>
    <p:sldId id="260" r:id="rId8"/>
    <p:sldId id="274" r:id="rId9"/>
    <p:sldId id="261" r:id="rId10"/>
    <p:sldId id="277" r:id="rId11"/>
    <p:sldId id="275" r:id="rId12"/>
    <p:sldId id="276" r:id="rId13"/>
    <p:sldId id="278" r:id="rId14"/>
    <p:sldId id="279" r:id="rId15"/>
    <p:sldId id="262" r:id="rId16"/>
    <p:sldId id="263" r:id="rId17"/>
    <p:sldId id="264" r:id="rId18"/>
    <p:sldId id="265" r:id="rId19"/>
    <p:sldId id="267" r:id="rId20"/>
    <p:sldId id="268" r:id="rId21"/>
    <p:sldId id="269" r:id="rId22"/>
    <p:sldId id="270" r:id="rId23"/>
    <p:sldId id="271" r:id="rId24"/>
    <p:sldId id="272" r:id="rId2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50385BFA-195E-4E9F-9E8A-86900EEC6D5D}">
      <p14:sectionPr xmlns:p14="http://schemas.microsoft.com/office/powerpoint/2007/7/12/main" xmlns="">
        <p14:section name="Default Section" slideIdLst="256 257 258 259 260 274 261 277 275 276 278 279 262 263 264 265 267 268" id="{E0A89E35-D145-482C-9818-EFCDA61003B2}"/>
        <p14:section name="Untitled Section" slideIdLst="269 270 271 272 273" id="{2DBDF166-D3E9-4293-A02D-772E2184F830}"/>
      </p14:sectionPr>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41F851-A24F-44BF-895B-F1EEFB2FDAAA}" type="datetimeFigureOut">
              <a:rPr lang="fa-IR" smtClean="0"/>
              <a:t>04/21/1438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769BC9-6A38-43CD-B0E3-622E5337CE43}" type="slidenum">
              <a:rPr lang="fa-IR" smtClean="0"/>
              <a:t>‹#›</a:t>
            </a:fld>
            <a:endParaRPr lang="fa-IR"/>
          </a:p>
        </p:txBody>
      </p:sp>
    </p:spTree>
    <p:extLst>
      <p:ext uri="{BB962C8B-B14F-4D97-AF65-F5344CB8AC3E}">
        <p14:creationId xmlns:p14="http://schemas.microsoft.com/office/powerpoint/2010/main" val="39245209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a-IR" dirty="0" smtClean="0"/>
              <a:t>لالبا</a:t>
            </a:r>
          </a:p>
          <a:p>
            <a:endParaRPr lang="fa-IR" dirty="0"/>
          </a:p>
        </p:txBody>
      </p:sp>
      <p:sp>
        <p:nvSpPr>
          <p:cNvPr id="4" name="Slide Number Placeholder 3"/>
          <p:cNvSpPr>
            <a:spLocks noGrp="1"/>
          </p:cNvSpPr>
          <p:nvPr>
            <p:ph type="sldNum" sz="quarter" idx="10"/>
          </p:nvPr>
        </p:nvSpPr>
        <p:spPr/>
        <p:txBody>
          <a:bodyPr/>
          <a:lstStyle/>
          <a:p>
            <a:fld id="{95769BC9-6A38-43CD-B0E3-622E5337CE43}" type="slidenum">
              <a:rPr lang="fa-IR" smtClean="0"/>
              <a:t>1</a:t>
            </a:fld>
            <a:endParaRPr lang="fa-IR"/>
          </a:p>
        </p:txBody>
      </p:sp>
    </p:spTree>
    <p:extLst>
      <p:ext uri="{BB962C8B-B14F-4D97-AF65-F5344CB8AC3E}">
        <p14:creationId xmlns:p14="http://schemas.microsoft.com/office/powerpoint/2010/main" val="299828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5769BC9-6A38-43CD-B0E3-622E5337CE43}" type="slidenum">
              <a:rPr lang="fa-IR" smtClean="0"/>
              <a:t>15</a:t>
            </a:fld>
            <a:endParaRPr lang="fa-IR"/>
          </a:p>
        </p:txBody>
      </p:sp>
    </p:spTree>
    <p:extLst>
      <p:ext uri="{BB962C8B-B14F-4D97-AF65-F5344CB8AC3E}">
        <p14:creationId xmlns:p14="http://schemas.microsoft.com/office/powerpoint/2010/main" val="165373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1E20ED8-0800-4241-9C44-C5F9481A647B}" type="datetimeFigureOut">
              <a:rPr lang="fa-IR" smtClean="0"/>
              <a:t>04/21/1438</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1C6B8BBF-3D92-4758-958B-EEAE9318570C}"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20ED8-0800-4241-9C44-C5F9481A647B}" type="datetimeFigureOut">
              <a:rPr lang="fa-IR" smtClean="0"/>
              <a:t>04/21/1438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20ED8-0800-4241-9C44-C5F9481A647B}" type="datetimeFigureOut">
              <a:rPr lang="fa-IR" smtClean="0"/>
              <a:t>04/21/1438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E20ED8-0800-4241-9C44-C5F9481A647B}" type="datetimeFigureOut">
              <a:rPr lang="fa-IR" smtClean="0"/>
              <a:t>04/21/1438</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1C6B8BBF-3D92-4758-958B-EEAE9318570C}"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20ED8-0800-4241-9C44-C5F9481A647B}" type="datetimeFigureOut">
              <a:rPr lang="fa-IR" smtClean="0"/>
              <a:t>04/21/1438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E20ED8-0800-4241-9C44-C5F9481A647B}" type="datetimeFigureOut">
              <a:rPr lang="fa-IR" smtClean="0"/>
              <a:t>04/21/1438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6B8BBF-3D92-4758-958B-EEAE9318570C}"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E20ED8-0800-4241-9C44-C5F9481A647B}" type="datetimeFigureOut">
              <a:rPr lang="fa-IR" smtClean="0"/>
              <a:t>04/21/1438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E20ED8-0800-4241-9C44-C5F9481A647B}" type="datetimeFigureOut">
              <a:rPr lang="fa-IR" smtClean="0"/>
              <a:t>04/21/1438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E20ED8-0800-4241-9C44-C5F9481A647B}" type="datetimeFigureOut">
              <a:rPr lang="fa-IR" smtClean="0"/>
              <a:t>04/21/1438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20ED8-0800-4241-9C44-C5F9481A647B}" type="datetimeFigureOut">
              <a:rPr lang="fa-IR" smtClean="0"/>
              <a:t>04/21/1438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E20ED8-0800-4241-9C44-C5F9481A647B}" type="datetimeFigureOut">
              <a:rPr lang="fa-IR" smtClean="0"/>
              <a:t>04/21/1438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1E20ED8-0800-4241-9C44-C5F9481A647B}" type="datetimeFigureOut">
              <a:rPr lang="fa-IR" smtClean="0"/>
              <a:t>04/21/1438</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1C6B8BBF-3D92-4758-958B-EEAE9318570C}"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E20ED8-0800-4241-9C44-C5F9481A647B}" type="datetimeFigureOut">
              <a:rPr lang="fa-IR" smtClean="0"/>
              <a:t>04/21/1438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1C6B8BBF-3D92-4758-958B-EEAE9318570C}"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20ED8-0800-4241-9C44-C5F9481A647B}" type="datetimeFigureOut">
              <a:rPr lang="fa-IR" smtClean="0"/>
              <a:t>04/21/1438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E20ED8-0800-4241-9C44-C5F9481A647B}" type="datetimeFigureOut">
              <a:rPr lang="fa-IR" smtClean="0"/>
              <a:t>04/21/1438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1E20ED8-0800-4241-9C44-C5F9481A647B}" type="datetimeFigureOut">
              <a:rPr lang="fa-IR" smtClean="0"/>
              <a:t>04/21/1438</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1C6B8BBF-3D92-4758-958B-EEAE9318570C}" type="slidenum">
              <a:rPr lang="fa-IR" smtClean="0"/>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1E20ED8-0800-4241-9C44-C5F9481A647B}" type="datetimeFigureOut">
              <a:rPr lang="fa-IR" smtClean="0"/>
              <a:t>04/21/1438</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1E20ED8-0800-4241-9C44-C5F9481A647B}" type="datetimeFigureOut">
              <a:rPr lang="fa-IR" smtClean="0"/>
              <a:t>04/21/1438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1C6B8BBF-3D92-4758-958B-EEAE9318570C}" type="slidenum">
              <a:rPr lang="fa-IR" smtClean="0"/>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1E20ED8-0800-4241-9C44-C5F9481A647B}" type="datetimeFigureOut">
              <a:rPr lang="fa-IR" smtClean="0"/>
              <a:t>04/21/1438</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E20ED8-0800-4241-9C44-C5F9481A647B}" type="datetimeFigureOut">
              <a:rPr lang="fa-IR" smtClean="0"/>
              <a:t>04/21/1438</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1E20ED8-0800-4241-9C44-C5F9481A647B}" type="datetimeFigureOut">
              <a:rPr lang="fa-IR" smtClean="0"/>
              <a:t>04/21/1438</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C6B8BBF-3D92-4758-958B-EEAE9318570C}"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1E20ED8-0800-4241-9C44-C5F9481A647B}" type="datetimeFigureOut">
              <a:rPr lang="fa-IR" smtClean="0"/>
              <a:t>04/21/1438</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1C6B8BBF-3D92-4758-958B-EEAE9318570C}" type="slidenum">
              <a:rPr lang="fa-IR" smtClean="0"/>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1E20ED8-0800-4241-9C44-C5F9481A647B}" type="datetimeFigureOut">
              <a:rPr lang="fa-IR" smtClean="0"/>
              <a:t>04/21/1438</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C6B8BBF-3D92-4758-958B-EEAE9318570C}" type="slidenum">
              <a:rPr lang="fa-IR" smtClean="0"/>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E20ED8-0800-4241-9C44-C5F9481A647B}" type="datetimeFigureOut">
              <a:rPr lang="fa-IR" smtClean="0"/>
              <a:t>04/21/1438</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6B8BBF-3D92-4758-958B-EEAE9318570C}"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asb.org/discover/agsb.htm#references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356"/>
            <a:ext cx="7851648" cy="1128722"/>
          </a:xfrm>
        </p:spPr>
        <p:txBody>
          <a:bodyPr>
            <a:normAutofit/>
          </a:bodyPr>
          <a:lstStyle/>
          <a:p>
            <a:pPr algn="ctr"/>
            <a:r>
              <a:rPr lang="fa-IR" sz="3600" dirty="0" smtClean="0">
                <a:latin typeface="Tahoma" pitchFamily="34" charset="0"/>
                <a:ea typeface="Tahoma" pitchFamily="34" charset="0"/>
                <a:cs typeface="Tahoma" pitchFamily="34" charset="0"/>
              </a:rPr>
              <a:t>بسم الله الرحمن الرحیم</a:t>
            </a:r>
            <a:endParaRPr lang="fa-IR" sz="3600" dirty="0">
              <a:latin typeface="Tahoma" pitchFamily="34" charset="0"/>
              <a:ea typeface="Tahoma" pitchFamily="34" charset="0"/>
              <a:cs typeface="Tahoma" pitchFamily="34" charset="0"/>
            </a:endParaRPr>
          </a:p>
        </p:txBody>
      </p:sp>
      <p:sp>
        <p:nvSpPr>
          <p:cNvPr id="5" name="TextBox 4"/>
          <p:cNvSpPr txBox="1"/>
          <p:nvPr/>
        </p:nvSpPr>
        <p:spPr>
          <a:xfrm>
            <a:off x="1214414" y="3143248"/>
            <a:ext cx="6929487" cy="923330"/>
          </a:xfrm>
          <a:prstGeom prst="rect">
            <a:avLst/>
          </a:prstGeom>
          <a:noFill/>
        </p:spPr>
        <p:txBody>
          <a:bodyPr wrap="square" rtlCol="1">
            <a:spAutoFit/>
          </a:bodyPr>
          <a:lstStyle/>
          <a:p>
            <a:pPr algn="ctr"/>
            <a:r>
              <a:rPr lang="fa-IR" sz="5400" b="1" dirty="0" smtClean="0">
                <a:solidFill>
                  <a:srgbClr val="FF0000"/>
                </a:solidFill>
                <a:effectLst>
                  <a:outerShdw blurRad="38100" dist="38100" dir="2700000" algn="tl">
                    <a:srgbClr val="000000">
                      <a:alpha val="43137"/>
                    </a:srgbClr>
                  </a:outerShdw>
                </a:effectLst>
              </a:rPr>
              <a:t>راکتورهای </a:t>
            </a:r>
            <a:r>
              <a:rPr lang="en-US" sz="5400" b="1" dirty="0" smtClean="0">
                <a:solidFill>
                  <a:srgbClr val="FF0000"/>
                </a:solidFill>
                <a:effectLst>
                  <a:outerShdw blurRad="38100" dist="38100" dir="2700000" algn="tl">
                    <a:srgbClr val="000000">
                      <a:alpha val="43137"/>
                    </a:srgbClr>
                  </a:outerShdw>
                </a:effectLst>
              </a:rPr>
              <a:t>UASB</a:t>
            </a:r>
            <a:endParaRPr lang="fa-IR" sz="5400" b="1" dirty="0">
              <a:solidFill>
                <a:srgbClr val="FF0000"/>
              </a:solidFill>
              <a:effectLst>
                <a:outerShdw blurRad="38100" dist="38100" dir="2700000" algn="tl">
                  <a:srgbClr val="000000">
                    <a:alpha val="43137"/>
                  </a:srgbClr>
                </a:outerShdw>
              </a:effectLst>
            </a:endParaRPr>
          </a:p>
        </p:txBody>
      </p:sp>
    </p:spTree>
    <p:extLst/>
  </p:cSld>
  <p:clrMapOvr>
    <a:masterClrMapping/>
  </p:clrMapOvr>
  <mc:AlternateContent xmlns:mc="http://schemas.openxmlformats.org/markup-compatibility/2006">
    <mc:Choice xmlns:p14="http://schemas.microsoft.com/office/powerpoint/2007/7/12/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0042"/>
            <a:ext cx="8686800" cy="5580083"/>
          </a:xfrm>
        </p:spPr>
        <p:txBody>
          <a:bodyPr>
            <a:normAutofit fontScale="92500" lnSpcReduction="10000"/>
          </a:bodyPr>
          <a:lstStyle/>
          <a:p>
            <a:r>
              <a:rPr lang="fa-IR" b="1" dirty="0"/>
              <a:t>پکیج تصفیه غير هوازي(</a:t>
            </a:r>
            <a:r>
              <a:rPr lang="en-US" b="1" dirty="0"/>
              <a:t>UASB </a:t>
            </a:r>
            <a:r>
              <a:rPr lang="fa-IR" b="1" dirty="0"/>
              <a:t> ) :</a:t>
            </a:r>
            <a:endParaRPr lang="en-US" dirty="0"/>
          </a:p>
          <a:p>
            <a:r>
              <a:rPr lang="fa-IR" dirty="0"/>
              <a:t>تصفیه غير هوازي بهترین روش برای تصفیه فاضلابهای آلی با بار آلودگی بالا ( از قبیل صنایع غذایی، تولید مخمر، فاضلابهای شیمیایی و فاضلابهای ناشی از صنایع داروسازی ) می باشد. </a:t>
            </a:r>
          </a:p>
          <a:p>
            <a:endParaRPr lang="fa-IR" b="1" dirty="0"/>
          </a:p>
          <a:p>
            <a:r>
              <a:rPr lang="fa-IR" dirty="0"/>
              <a:t>برخی از ویژگیهای پکيج هاي </a:t>
            </a:r>
            <a:r>
              <a:rPr lang="en-US" dirty="0"/>
              <a:t>UASB</a:t>
            </a:r>
            <a:r>
              <a:rPr lang="fa-IR" dirty="0"/>
              <a:t>  عبارتند از: </a:t>
            </a:r>
            <a:endParaRPr lang="en-US" dirty="0"/>
          </a:p>
          <a:p>
            <a:r>
              <a:rPr lang="fa-IR" dirty="0"/>
              <a:t>•تولبد لجن گرانوله</a:t>
            </a:r>
            <a:endParaRPr lang="en-US" dirty="0"/>
          </a:p>
          <a:p>
            <a:r>
              <a:rPr lang="fa-IR" dirty="0"/>
              <a:t>• پایین بودن میزان مصرف انرژی </a:t>
            </a:r>
            <a:endParaRPr lang="en-US" dirty="0"/>
          </a:p>
          <a:p>
            <a:r>
              <a:rPr lang="fa-IR" dirty="0"/>
              <a:t>•فضای کم مورد نیاز </a:t>
            </a:r>
            <a:endParaRPr lang="en-US" dirty="0"/>
          </a:p>
          <a:p>
            <a:r>
              <a:rPr lang="fa-IR" dirty="0"/>
              <a:t>• سهولت در عملكرد</a:t>
            </a:r>
          </a:p>
          <a:p>
            <a:endParaRPr lang="fa-IR" dirty="0"/>
          </a:p>
          <a:p>
            <a:endParaRPr lang="fa-IR" dirty="0"/>
          </a:p>
        </p:txBody>
      </p:sp>
    </p:spTree>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0" y="0"/>
              <a:ext cx="5760" cy="4320"/>
            </a:xfrm>
            <a:prstGeom prst="rect">
              <a:avLst/>
            </a:prstGeom>
            <a:gradFill rotWithShape="0">
              <a:gsLst>
                <a:gs pos="0">
                  <a:srgbClr val="6A2AF8"/>
                </a:gs>
                <a:gs pos="100000">
                  <a:srgbClr val="2C00E6"/>
                </a:gs>
              </a:gsLst>
              <a:lin ang="5400000" scaled="1"/>
            </a:gra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grpSp>
          <p:nvGrpSpPr>
            <p:cNvPr id="6" name="Group 4"/>
            <p:cNvGrpSpPr>
              <a:grpSpLocks/>
            </p:cNvGrpSpPr>
            <p:nvPr/>
          </p:nvGrpSpPr>
          <p:grpSpPr bwMode="auto">
            <a:xfrm rot="10544290" flipV="1">
              <a:off x="0" y="144"/>
              <a:ext cx="2352" cy="2592"/>
              <a:chOff x="3552" y="0"/>
              <a:chExt cx="2352" cy="2592"/>
            </a:xfrm>
          </p:grpSpPr>
          <p:sp>
            <p:nvSpPr>
              <p:cNvPr id="8" name="Rectangle 5"/>
              <p:cNvSpPr>
                <a:spLocks noChangeArrowheads="1"/>
              </p:cNvSpPr>
              <p:nvPr/>
            </p:nvSpPr>
            <p:spPr bwMode="auto">
              <a:xfrm rot="6283042" flipH="1">
                <a:off x="4608" y="-384"/>
                <a:ext cx="96" cy="2208"/>
              </a:xfrm>
              <a:prstGeom prst="rect">
                <a:avLst/>
              </a:prstGeom>
              <a:solidFill>
                <a:srgbClr val="0D02F2"/>
              </a:soli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9" name="Rectangle 6"/>
              <p:cNvSpPr>
                <a:spLocks noChangeArrowheads="1"/>
              </p:cNvSpPr>
              <p:nvPr/>
            </p:nvSpPr>
            <p:spPr bwMode="auto">
              <a:xfrm rot="942578" flipH="1">
                <a:off x="4560" y="240"/>
                <a:ext cx="96" cy="2208"/>
              </a:xfrm>
              <a:prstGeom prst="rect">
                <a:avLst/>
              </a:prstGeom>
              <a:solidFill>
                <a:srgbClr val="0D02F2"/>
              </a:soli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0" name="Rectangle 7" descr="40%"/>
              <p:cNvSpPr>
                <a:spLocks noChangeArrowheads="1"/>
              </p:cNvSpPr>
              <p:nvPr/>
            </p:nvSpPr>
            <p:spPr bwMode="auto">
              <a:xfrm rot="18170361" flipH="1">
                <a:off x="4752" y="480"/>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1" name="Rectangle 8" descr="40%"/>
              <p:cNvSpPr>
                <a:spLocks noChangeArrowheads="1"/>
              </p:cNvSpPr>
              <p:nvPr/>
            </p:nvSpPr>
            <p:spPr bwMode="auto">
              <a:xfrm rot="4409206" flipH="1">
                <a:off x="4608" y="-576"/>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2" name="Rectangle 9" descr="40%"/>
              <p:cNvSpPr>
                <a:spLocks noChangeArrowheads="1"/>
              </p:cNvSpPr>
              <p:nvPr/>
            </p:nvSpPr>
            <p:spPr bwMode="auto">
              <a:xfrm rot="2000606" flipH="1">
                <a:off x="4416" y="0"/>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3" name="Rectangle 10" descr="40%"/>
              <p:cNvSpPr>
                <a:spLocks noChangeArrowheads="1"/>
              </p:cNvSpPr>
              <p:nvPr/>
            </p:nvSpPr>
            <p:spPr bwMode="auto">
              <a:xfrm rot="1585093" flipH="1">
                <a:off x="5184" y="0"/>
                <a:ext cx="96" cy="2208"/>
              </a:xfrm>
              <a:prstGeom prst="rect">
                <a:avLst/>
              </a:prstGeom>
              <a:pattFill prst="pct40">
                <a:fgClr>
                  <a:srgbClr val="6666FF"/>
                </a:fgClr>
                <a:bgClr>
                  <a:srgbClr val="6A47DB"/>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4" name="Rectangle 11" descr="40%"/>
              <p:cNvSpPr>
                <a:spLocks noChangeArrowheads="1"/>
              </p:cNvSpPr>
              <p:nvPr/>
            </p:nvSpPr>
            <p:spPr bwMode="auto">
              <a:xfrm rot="20427084" flipH="1">
                <a:off x="4416" y="384"/>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5" name="Rectangle 12" descr="40%"/>
              <p:cNvSpPr>
                <a:spLocks noChangeArrowheads="1"/>
              </p:cNvSpPr>
              <p:nvPr/>
            </p:nvSpPr>
            <p:spPr bwMode="auto">
              <a:xfrm rot="30837" flipH="1">
                <a:off x="5328" y="240"/>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6" name="Rectangle 13" descr="40%"/>
              <p:cNvSpPr>
                <a:spLocks noChangeArrowheads="1"/>
              </p:cNvSpPr>
              <p:nvPr/>
            </p:nvSpPr>
            <p:spPr bwMode="auto">
              <a:xfrm rot="17314649" flipH="1">
                <a:off x="4608" y="-672"/>
                <a:ext cx="96" cy="2208"/>
              </a:xfrm>
              <a:prstGeom prst="rect">
                <a:avLst/>
              </a:prstGeom>
              <a:pattFill prst="pct40">
                <a:fgClr>
                  <a:srgbClr val="6666FF"/>
                </a:fgClr>
                <a:bgClr>
                  <a:srgbClr val="6A47DB"/>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grpSp>
        <p:sp>
          <p:nvSpPr>
            <p:cNvPr id="7" name="Rectangle 14"/>
            <p:cNvSpPr>
              <a:spLocks noChangeArrowheads="1"/>
            </p:cNvSpPr>
            <p:nvPr/>
          </p:nvSpPr>
          <p:spPr bwMode="auto">
            <a:xfrm>
              <a:off x="816" y="0"/>
              <a:ext cx="4944" cy="4320"/>
            </a:xfrm>
            <a:prstGeom prst="rect">
              <a:avLst/>
            </a:prstGeom>
            <a:gradFill rotWithShape="0">
              <a:gsLst>
                <a:gs pos="0">
                  <a:srgbClr val="2C00E6">
                    <a:gamma/>
                    <a:shade val="46275"/>
                    <a:invGamma/>
                  </a:srgbClr>
                </a:gs>
                <a:gs pos="100000">
                  <a:srgbClr val="2C00E6"/>
                </a:gs>
              </a:gsLst>
              <a:lin ang="5400000" scaled="1"/>
            </a:gra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grpSp>
      <p:sp>
        <p:nvSpPr>
          <p:cNvPr id="17" name="Rectangle 15"/>
          <p:cNvSpPr>
            <a:spLocks noChangeArrowheads="1"/>
          </p:cNvSpPr>
          <p:nvPr/>
        </p:nvSpPr>
        <p:spPr bwMode="auto">
          <a:xfrm>
            <a:off x="0" y="0"/>
            <a:ext cx="1295400" cy="1066800"/>
          </a:xfrm>
          <a:prstGeom prst="rect">
            <a:avLst/>
          </a:prstGeom>
          <a:gradFill rotWithShape="0">
            <a:gsLst>
              <a:gs pos="0">
                <a:schemeClr val="tx1"/>
              </a:gs>
              <a:gs pos="100000">
                <a:srgbClr val="232369"/>
              </a:gs>
            </a:gsLst>
            <a:path path="rect">
              <a:fillToRect r="100000" b="100000"/>
            </a:path>
          </a:gra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pic>
        <p:nvPicPr>
          <p:cNvPr id="18" name="Picture 16" descr="E:\anvsaer-aer-low-60.jpg"/>
          <p:cNvPicPr>
            <a:picLocks noChangeAspect="1" noChangeArrowheads="1"/>
          </p:cNvPicPr>
          <p:nvPr/>
        </p:nvPicPr>
        <p:blipFill>
          <a:blip r:embed="rId2">
            <a:extLst/>
          </a:blip>
          <a:srcRect/>
          <a:stretch>
            <a:fillRect/>
          </a:stretch>
        </p:blipFill>
        <p:spPr bwMode="auto">
          <a:xfrm>
            <a:off x="838200" y="1066800"/>
            <a:ext cx="7861300" cy="50673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19" name="Text Box 17"/>
          <p:cNvSpPr txBox="1">
            <a:spLocks noChangeArrowheads="1"/>
          </p:cNvSpPr>
          <p:nvPr/>
        </p:nvSpPr>
        <p:spPr bwMode="auto">
          <a:xfrm>
            <a:off x="0" y="152400"/>
            <a:ext cx="9144000" cy="57943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a:spAutoFit/>
          </a:bodyPr>
          <a:lstStyle/>
          <a:p>
            <a:pPr algn="ctr">
              <a:spcBef>
                <a:spcPct val="50000"/>
              </a:spcBef>
            </a:pPr>
            <a:r>
              <a:rPr lang="en-US" sz="3200" b="1">
                <a:solidFill>
                  <a:srgbClr val="FFCC00"/>
                </a:solidFill>
                <a:latin typeface="Arial" pitchFamily="34" charset="0"/>
              </a:rPr>
              <a:t>COD Balance  Aerobic Biodegradation</a:t>
            </a:r>
          </a:p>
        </p:txBody>
      </p:sp>
    </p:spTree>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0" y="0"/>
              <a:ext cx="5760" cy="4320"/>
            </a:xfrm>
            <a:prstGeom prst="rect">
              <a:avLst/>
            </a:prstGeom>
            <a:gradFill rotWithShape="0">
              <a:gsLst>
                <a:gs pos="0">
                  <a:srgbClr val="6A2AF8"/>
                </a:gs>
                <a:gs pos="100000">
                  <a:srgbClr val="2C00E6"/>
                </a:gs>
              </a:gsLst>
              <a:lin ang="5400000" scaled="1"/>
            </a:gra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grpSp>
          <p:nvGrpSpPr>
            <p:cNvPr id="6" name="Group 4"/>
            <p:cNvGrpSpPr>
              <a:grpSpLocks/>
            </p:cNvGrpSpPr>
            <p:nvPr/>
          </p:nvGrpSpPr>
          <p:grpSpPr bwMode="auto">
            <a:xfrm rot="10544290" flipV="1">
              <a:off x="0" y="144"/>
              <a:ext cx="2352" cy="2592"/>
              <a:chOff x="3552" y="0"/>
              <a:chExt cx="2352" cy="2592"/>
            </a:xfrm>
          </p:grpSpPr>
          <p:sp>
            <p:nvSpPr>
              <p:cNvPr id="8" name="Rectangle 5"/>
              <p:cNvSpPr>
                <a:spLocks noChangeArrowheads="1"/>
              </p:cNvSpPr>
              <p:nvPr/>
            </p:nvSpPr>
            <p:spPr bwMode="auto">
              <a:xfrm rot="6283042" flipH="1">
                <a:off x="4608" y="-384"/>
                <a:ext cx="96" cy="2208"/>
              </a:xfrm>
              <a:prstGeom prst="rect">
                <a:avLst/>
              </a:prstGeom>
              <a:solidFill>
                <a:srgbClr val="0D02F2"/>
              </a:soli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9" name="Rectangle 6"/>
              <p:cNvSpPr>
                <a:spLocks noChangeArrowheads="1"/>
              </p:cNvSpPr>
              <p:nvPr/>
            </p:nvSpPr>
            <p:spPr bwMode="auto">
              <a:xfrm rot="942578" flipH="1">
                <a:off x="4560" y="240"/>
                <a:ext cx="96" cy="2208"/>
              </a:xfrm>
              <a:prstGeom prst="rect">
                <a:avLst/>
              </a:prstGeom>
              <a:solidFill>
                <a:srgbClr val="0D02F2"/>
              </a:soli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0" name="Rectangle 7" descr="40%"/>
              <p:cNvSpPr>
                <a:spLocks noChangeArrowheads="1"/>
              </p:cNvSpPr>
              <p:nvPr/>
            </p:nvSpPr>
            <p:spPr bwMode="auto">
              <a:xfrm rot="18170361" flipH="1">
                <a:off x="4752" y="480"/>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1" name="Rectangle 8" descr="40%"/>
              <p:cNvSpPr>
                <a:spLocks noChangeArrowheads="1"/>
              </p:cNvSpPr>
              <p:nvPr/>
            </p:nvSpPr>
            <p:spPr bwMode="auto">
              <a:xfrm rot="4409206" flipH="1">
                <a:off x="4608" y="-576"/>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2" name="Rectangle 9" descr="40%"/>
              <p:cNvSpPr>
                <a:spLocks noChangeArrowheads="1"/>
              </p:cNvSpPr>
              <p:nvPr/>
            </p:nvSpPr>
            <p:spPr bwMode="auto">
              <a:xfrm rot="2000606" flipH="1">
                <a:off x="4416" y="0"/>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3" name="Rectangle 10" descr="40%"/>
              <p:cNvSpPr>
                <a:spLocks noChangeArrowheads="1"/>
              </p:cNvSpPr>
              <p:nvPr/>
            </p:nvSpPr>
            <p:spPr bwMode="auto">
              <a:xfrm rot="1585093" flipH="1">
                <a:off x="5184" y="0"/>
                <a:ext cx="96" cy="2208"/>
              </a:xfrm>
              <a:prstGeom prst="rect">
                <a:avLst/>
              </a:prstGeom>
              <a:pattFill prst="pct40">
                <a:fgClr>
                  <a:srgbClr val="6666FF"/>
                </a:fgClr>
                <a:bgClr>
                  <a:srgbClr val="6A47DB"/>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4" name="Rectangle 11" descr="40%"/>
              <p:cNvSpPr>
                <a:spLocks noChangeArrowheads="1"/>
              </p:cNvSpPr>
              <p:nvPr/>
            </p:nvSpPr>
            <p:spPr bwMode="auto">
              <a:xfrm rot="20427084" flipH="1">
                <a:off x="4416" y="384"/>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5" name="Rectangle 12" descr="40%"/>
              <p:cNvSpPr>
                <a:spLocks noChangeArrowheads="1"/>
              </p:cNvSpPr>
              <p:nvPr/>
            </p:nvSpPr>
            <p:spPr bwMode="auto">
              <a:xfrm rot="30837" flipH="1">
                <a:off x="5328" y="240"/>
                <a:ext cx="96" cy="2208"/>
              </a:xfrm>
              <a:prstGeom prst="rect">
                <a:avLst/>
              </a:prstGeom>
              <a:pattFill prst="pct40">
                <a:fgClr>
                  <a:srgbClr val="3366FF"/>
                </a:fgClr>
                <a:bgClr>
                  <a:srgbClr val="6A2AF8"/>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6" name="Rectangle 13" descr="40%"/>
              <p:cNvSpPr>
                <a:spLocks noChangeArrowheads="1"/>
              </p:cNvSpPr>
              <p:nvPr/>
            </p:nvSpPr>
            <p:spPr bwMode="auto">
              <a:xfrm rot="17314649" flipH="1">
                <a:off x="4608" y="-672"/>
                <a:ext cx="96" cy="2208"/>
              </a:xfrm>
              <a:prstGeom prst="rect">
                <a:avLst/>
              </a:prstGeom>
              <a:pattFill prst="pct40">
                <a:fgClr>
                  <a:srgbClr val="6666FF"/>
                </a:fgClr>
                <a:bgClr>
                  <a:srgbClr val="6A47DB"/>
                </a:bgClr>
              </a:patt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grpSp>
        <p:sp>
          <p:nvSpPr>
            <p:cNvPr id="7" name="Rectangle 14"/>
            <p:cNvSpPr>
              <a:spLocks noChangeArrowheads="1"/>
            </p:cNvSpPr>
            <p:nvPr/>
          </p:nvSpPr>
          <p:spPr bwMode="auto">
            <a:xfrm>
              <a:off x="816" y="0"/>
              <a:ext cx="4944" cy="4320"/>
            </a:xfrm>
            <a:prstGeom prst="rect">
              <a:avLst/>
            </a:prstGeom>
            <a:gradFill rotWithShape="0">
              <a:gsLst>
                <a:gs pos="0">
                  <a:srgbClr val="2C00E6">
                    <a:gamma/>
                    <a:shade val="46275"/>
                    <a:invGamma/>
                  </a:srgbClr>
                </a:gs>
                <a:gs pos="100000">
                  <a:srgbClr val="2C00E6"/>
                </a:gs>
              </a:gsLst>
              <a:lin ang="5400000" scaled="1"/>
            </a:gra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grpSp>
      <p:sp>
        <p:nvSpPr>
          <p:cNvPr id="17" name="Rectangle 15"/>
          <p:cNvSpPr>
            <a:spLocks noChangeArrowheads="1"/>
          </p:cNvSpPr>
          <p:nvPr/>
        </p:nvSpPr>
        <p:spPr bwMode="auto">
          <a:xfrm>
            <a:off x="0" y="0"/>
            <a:ext cx="1295400" cy="1066800"/>
          </a:xfrm>
          <a:prstGeom prst="rect">
            <a:avLst/>
          </a:prstGeom>
          <a:gradFill rotWithShape="0">
            <a:gsLst>
              <a:gs pos="0">
                <a:schemeClr val="tx1"/>
              </a:gs>
              <a:gs pos="100000">
                <a:srgbClr val="232369"/>
              </a:gs>
            </a:gsLst>
            <a:path path="rect">
              <a:fillToRect r="100000" b="100000"/>
            </a:path>
          </a:gradFill>
          <a:extLs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wrap="none" anchor="ctr"/>
          <a:lstStyle/>
          <a:p>
            <a:endParaRPr lang="fa-IR"/>
          </a:p>
        </p:txBody>
      </p:sp>
      <p:sp>
        <p:nvSpPr>
          <p:cNvPr id="18" name="Text Box 17"/>
          <p:cNvSpPr txBox="1">
            <a:spLocks noChangeArrowheads="1"/>
          </p:cNvSpPr>
          <p:nvPr/>
        </p:nvSpPr>
        <p:spPr bwMode="auto">
          <a:xfrm>
            <a:off x="0" y="152400"/>
            <a:ext cx="9144000" cy="57943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txBody>
          <a:bodyPr>
            <a:spAutoFit/>
          </a:bodyPr>
          <a:lstStyle/>
          <a:p>
            <a:pPr algn="ctr">
              <a:spcBef>
                <a:spcPct val="50000"/>
              </a:spcBef>
            </a:pPr>
            <a:r>
              <a:rPr lang="en-US" sz="3200" b="1">
                <a:solidFill>
                  <a:srgbClr val="FFCC00"/>
                </a:solidFill>
                <a:latin typeface="Arial" pitchFamily="34" charset="0"/>
              </a:rPr>
              <a:t>COD Balance  Anaerobic Biodegradation</a:t>
            </a:r>
          </a:p>
        </p:txBody>
      </p:sp>
      <p:pic>
        <p:nvPicPr>
          <p:cNvPr id="19" name="Picture 18" descr="E:\anvsaer-anaer-low-60.jpg"/>
          <p:cNvPicPr>
            <a:picLocks noChangeAspect="1" noChangeArrowheads="1"/>
          </p:cNvPicPr>
          <p:nvPr/>
        </p:nvPicPr>
        <p:blipFill>
          <a:blip r:embed="rId2">
            <a:extLst/>
          </a:blip>
          <a:srcRect/>
          <a:stretch>
            <a:fillRect/>
          </a:stretch>
        </p:blipFill>
        <p:spPr bwMode="auto">
          <a:xfrm>
            <a:off x="762000" y="1066800"/>
            <a:ext cx="7861300" cy="50673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229600" cy="6572272"/>
          </a:xfrm>
        </p:spPr>
        <p:txBody>
          <a:bodyPr>
            <a:normAutofit fontScale="47500" lnSpcReduction="20000"/>
          </a:bodyPr>
          <a:lstStyle/>
          <a:p>
            <a:r>
              <a:rPr lang="fa-IR" b="1" dirty="0"/>
              <a:t>مزايا و معايب راکتورهاي </a:t>
            </a:r>
            <a:r>
              <a:rPr lang="en-US" b="1" dirty="0"/>
              <a:t>UASB</a:t>
            </a:r>
            <a:r>
              <a:rPr lang="fa-IR" b="1" dirty="0"/>
              <a:t> :</a:t>
            </a:r>
            <a:endParaRPr lang="en-US" dirty="0"/>
          </a:p>
          <a:p>
            <a:r>
              <a:rPr lang="fa-IR" b="1" dirty="0"/>
              <a:t>مزاياي راكتورهاي </a:t>
            </a:r>
            <a:r>
              <a:rPr lang="en-US" b="1" dirty="0"/>
              <a:t>UASB</a:t>
            </a:r>
            <a:r>
              <a:rPr lang="fa-IR" b="1" dirty="0"/>
              <a:t>:</a:t>
            </a:r>
            <a:endParaRPr lang="en-US" dirty="0"/>
          </a:p>
          <a:p>
            <a:pPr>
              <a:lnSpc>
                <a:spcPct val="120000"/>
              </a:lnSpc>
            </a:pPr>
            <a:r>
              <a:rPr lang="fa-IR" dirty="0"/>
              <a:t>1-عدم نياز به هوا دهي : هوا دهي يكي پر هزينه تر ين و دشوارترين عمليات تصفيه فاضلاب به روش هوازي است. اين مشكلات بخصوص در ايران به جهت ارز بري ورود تجهيزات هوا دهي محسوس تر مي باشد. اين در حالي است كه سيستم </a:t>
            </a:r>
            <a:r>
              <a:rPr lang="en-US" dirty="0"/>
              <a:t>UASB</a:t>
            </a:r>
            <a:r>
              <a:rPr lang="fa-IR" dirty="0"/>
              <a:t> به واسطه عملكرد بي هوازي در تصفيه انواع فاضلاب، نيازي به هوا دهي نداشته و متعاقبا" هزينه هاي مربوطه در مورد آن اعمال نمي گردد.</a:t>
            </a:r>
            <a:endParaRPr lang="en-US" dirty="0"/>
          </a:p>
          <a:p>
            <a:pPr>
              <a:lnSpc>
                <a:spcPct val="120000"/>
              </a:lnSpc>
            </a:pPr>
            <a:r>
              <a:rPr lang="fa-IR" dirty="0"/>
              <a:t>2-توليد بسيار كم لجن: مجموعه سرانه توليد لجن اوليه و ثانويه در فرآيند متعارف لجن فعال (</a:t>
            </a:r>
            <a:r>
              <a:rPr lang="en-US" dirty="0"/>
              <a:t>Conventional Activated sludge Process</a:t>
            </a:r>
            <a:r>
              <a:rPr lang="fa-IR" dirty="0"/>
              <a:t> ) معمولا" بيش از 2 ليتر در روز و غلظت متوسط ‌آن كمتر از 2% مي باشد. در حالي كه مقدار توليد لجن در راكتور </a:t>
            </a:r>
            <a:r>
              <a:rPr lang="en-US" dirty="0"/>
              <a:t>UASB</a:t>
            </a:r>
            <a:r>
              <a:rPr lang="fa-IR" dirty="0"/>
              <a:t> ، كمتر از 2 ليتر به ازاي هر متر مكعب فاضلاب تصفيه شده بوده و غلظت اين لجن حدود 5 تا 10% مي باشد. لذا از ‌آنجاييكه دفع لجن اساسا" عملياتي پر هزينه و دشوار مي باشد، توليد بسيار اندك لجن يعني حدود يك دهم مقدار لجن مازاد توليد شده در فر‌آيند لجن فعال متعارف، از مزاياي راكتور </a:t>
            </a:r>
            <a:r>
              <a:rPr lang="en-US" dirty="0"/>
              <a:t>UASB</a:t>
            </a:r>
            <a:r>
              <a:rPr lang="fa-IR" dirty="0"/>
              <a:t> بشمار مي ‌آيد.</a:t>
            </a:r>
            <a:endParaRPr lang="en-US" dirty="0"/>
          </a:p>
          <a:p>
            <a:r>
              <a:rPr lang="fa-IR" dirty="0"/>
              <a:t>۳-توليد لجن غليظ و تثبيت شده: از ‌آنجاييكه زمان ماند لجن در راكتور </a:t>
            </a:r>
            <a:r>
              <a:rPr lang="en-US" dirty="0"/>
              <a:t>UASB</a:t>
            </a:r>
            <a:r>
              <a:rPr lang="fa-IR" dirty="0"/>
              <a:t> بسيار طولاني است، لجن مازاد خروجي از سيستم غليظ و تثبيت شده است و در صورت ضد عفوني كردن آن </a:t>
            </a:r>
            <a:r>
              <a:rPr lang="fa-IR" dirty="0" smtClean="0"/>
              <a:t>مي </a:t>
            </a:r>
            <a:r>
              <a:rPr lang="fa-IR" dirty="0"/>
              <a:t>توان ‌آن را مستقيما" در كشاورزي استفاده نمود.</a:t>
            </a:r>
            <a:endParaRPr lang="en-US" dirty="0"/>
          </a:p>
          <a:p>
            <a:pPr>
              <a:lnSpc>
                <a:spcPct val="120000"/>
              </a:lnSpc>
            </a:pPr>
            <a:r>
              <a:rPr lang="fa-IR" dirty="0"/>
              <a:t>4-مصرف بسيار كم انرژي و توليد بيوگاز: به دليل عدم نياز به هوا دهي ، مصرف انرژي در راكتور </a:t>
            </a:r>
            <a:r>
              <a:rPr lang="en-US" dirty="0"/>
              <a:t>UASB</a:t>
            </a:r>
            <a:r>
              <a:rPr lang="fa-IR" dirty="0"/>
              <a:t> بسيار كم مي باشد. در فرآيندهاي مانند لجن فعال براي زدايش هر كيلوگرم اكسيژن خواهي شيميايي (</a:t>
            </a:r>
            <a:r>
              <a:rPr lang="en-US" dirty="0"/>
              <a:t>COD</a:t>
            </a:r>
            <a:r>
              <a:rPr lang="fa-IR" dirty="0"/>
              <a:t>) حدود 20 تا 30 وات انرژي براي هوا دهي مصرف مي شود، در حالي كه در سيستم </a:t>
            </a:r>
            <a:r>
              <a:rPr lang="en-US" dirty="0"/>
              <a:t>UASB</a:t>
            </a:r>
            <a:r>
              <a:rPr lang="fa-IR" dirty="0"/>
              <a:t> از هر كيلوگرم اكسيژن خواهي شيميايي كه در شرايط بي هوازي تجزيه مي شود حدود 250 ليتر گاز متان با ظرفيتي معادل 35 وات انرژي به دست مي آيد كه بيشتر آن به راحتي قابل استحصال مي باشد.</a:t>
            </a:r>
            <a:endParaRPr lang="en-US" dirty="0"/>
          </a:p>
          <a:p>
            <a:pPr>
              <a:lnSpc>
                <a:spcPct val="120000"/>
              </a:lnSpc>
            </a:pPr>
            <a:r>
              <a:rPr lang="fa-IR" dirty="0"/>
              <a:t>5-مقاومت نسبت به بي غذايي: چنانچه ورود مواد غذايي به راكتور </a:t>
            </a:r>
            <a:r>
              <a:rPr lang="en-US" dirty="0"/>
              <a:t>UASB</a:t>
            </a:r>
            <a:r>
              <a:rPr lang="fa-IR" dirty="0"/>
              <a:t> قطع مي شود، ميكرو ارگانيسمهاي بي هوازي تا مدت بسيار طولاني زنده مي ماند و بلافاصله پس از ورود مواد غذايي، فعاليت خود را شروع مي كنند. اين زمان ممكن است به چند سال هم برسد، در حاليكه در سيستم هاي هوازي مانند لجن فعال اين مدت به ندرت به بيشتر از چند روز مي رسد. بنابراين استفاده از فرآيندهاي بي هوازي براي فاضلابهايي كه جريان دائم دارند ( مثل فاضلاب كارخانه هاي چغندر قند، كنسرو و كمپوت سازي ) بسيار مناسب است.</a:t>
            </a:r>
            <a:endParaRPr lang="en-US" dirty="0"/>
          </a:p>
          <a:p>
            <a:endParaRPr lang="fa-IR" dirty="0"/>
          </a:p>
        </p:txBody>
      </p:sp>
    </p:spTree>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500042"/>
            <a:ext cx="8686800" cy="5580083"/>
          </a:xfrm>
        </p:spPr>
        <p:txBody>
          <a:bodyPr>
            <a:normAutofit fontScale="77500" lnSpcReduction="20000"/>
          </a:bodyPr>
          <a:lstStyle/>
          <a:p>
            <a:r>
              <a:rPr lang="fa-IR" b="1" dirty="0"/>
              <a:t>معايب راكتورهاي </a:t>
            </a:r>
            <a:r>
              <a:rPr lang="en-US" b="1" dirty="0"/>
              <a:t>UASB</a:t>
            </a:r>
            <a:r>
              <a:rPr lang="fa-IR" b="1" dirty="0"/>
              <a:t> : </a:t>
            </a:r>
            <a:endParaRPr lang="en-US" dirty="0"/>
          </a:p>
          <a:p>
            <a:r>
              <a:rPr lang="fa-IR" dirty="0"/>
              <a:t>1-بازده نسبتا" كم: زدايش </a:t>
            </a:r>
            <a:r>
              <a:rPr lang="en-US" dirty="0"/>
              <a:t>BOD</a:t>
            </a:r>
            <a:r>
              <a:rPr lang="fa-IR" dirty="0"/>
              <a:t> به ندرت از 80% تجاوز مي نمايد. البته زدايش بيش از 80% عملي مي باشد، اما به دليل پايين بودن ميزان رشد ويژه باكتريها در غلظتهاي پايين، زمان ماند بسيار طولاني خواهد شد و توجيه اقتصادي نخواهد داشت. </a:t>
            </a:r>
            <a:endParaRPr lang="en-US" dirty="0"/>
          </a:p>
          <a:p>
            <a:r>
              <a:rPr lang="fa-IR" dirty="0"/>
              <a:t>2-توليد بو: در راكتور </a:t>
            </a:r>
            <a:r>
              <a:rPr lang="en-US" dirty="0"/>
              <a:t>UASB</a:t>
            </a:r>
            <a:r>
              <a:rPr lang="fa-IR" dirty="0"/>
              <a:t> مانند ساير فرآيندهاي بي هوازي احتمال توليد بو همراه وجود دارد. اما چون اين سيستم سر پوشيده است و گازها بطور كنترل شده تخليه مي شود، مسئله كنترل </a:t>
            </a:r>
            <a:r>
              <a:rPr lang="fa-IR" dirty="0" smtClean="0"/>
              <a:t>بو </a:t>
            </a:r>
            <a:r>
              <a:rPr lang="fa-IR" dirty="0"/>
              <a:t>به راحتي قابل حل مي باشد.</a:t>
            </a:r>
            <a:endParaRPr lang="en-US" dirty="0"/>
          </a:p>
          <a:p>
            <a:r>
              <a:rPr lang="fa-IR" dirty="0"/>
              <a:t>3- </a:t>
            </a:r>
            <a:r>
              <a:rPr lang="fa-IR" dirty="0" smtClean="0"/>
              <a:t>راه </a:t>
            </a:r>
            <a:r>
              <a:rPr lang="fa-IR" dirty="0"/>
              <a:t>اندازي نسبتا" طولاني: اگر لجن بطور دستي به راكتور اضافه شود به دليل كم بودن ضريب توليد ميكرو ارگانيسم در شرايط بي هوازي براي اينكه حجم ميكرو ارگانيسمها به </a:t>
            </a:r>
            <a:r>
              <a:rPr lang="fa-IR" dirty="0" smtClean="0"/>
              <a:t>مقدارمورد </a:t>
            </a:r>
            <a:r>
              <a:rPr lang="fa-IR" dirty="0"/>
              <a:t>نياز برسد زماني نسبتا" طولاني لازم است. اين زمان حداقل 3 تا 4 ماه است كه با اضافه كرد لجن به طور دستي به كمتر از يك ماه قابل تقليل است.</a:t>
            </a:r>
            <a:endParaRPr lang="en-US" dirty="0"/>
          </a:p>
          <a:p>
            <a:endParaRPr lang="fa-IR" dirty="0"/>
          </a:p>
        </p:txBody>
      </p:sp>
    </p:spTree>
    <p:extLst/>
  </p:cSld>
  <p:clrMapOvr>
    <a:masterClrMapping/>
  </p:clrMapOvr>
  <mc:AlternateContent xmlns:mc="http://schemas.openxmlformats.org/markup-compatibility/2006">
    <mc:Choice xmlns:p14="http://schemas.microsoft.com/office/powerpoint/2007/7/12/main" xmlns="" Requires="p14">
      <p:transition spd="slow" p14:dur="1299">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28670"/>
            <a:ext cx="8686800" cy="5151455"/>
          </a:xfrm>
        </p:spPr>
        <p:txBody>
          <a:bodyPr>
            <a:normAutofit fontScale="92500" lnSpcReduction="10000"/>
          </a:bodyPr>
          <a:lstStyle/>
          <a:p>
            <a:r>
              <a:rPr lang="fa-IR" b="1" dirty="0"/>
              <a:t>بيوگاز :</a:t>
            </a:r>
            <a:endParaRPr lang="en-US" dirty="0"/>
          </a:p>
          <a:p>
            <a:r>
              <a:rPr lang="fa-IR" dirty="0"/>
              <a:t> استحصال بيوگاز مي تواند از فرايند هاي بي هوازي فاضلاب نيز انجام گيرد که علاوه بر توليد انرژي مي تواند در کنترل بو نيز موثر باشد. يكي از روشهايي که در آن مي توان گاز زيادي به دست آورد تصفيه فاضلاب به روش </a:t>
            </a:r>
            <a:r>
              <a:rPr lang="en-US" dirty="0"/>
              <a:t>UASB</a:t>
            </a:r>
            <a:r>
              <a:rPr lang="fa-IR" dirty="0"/>
              <a:t> مي باشد. از اين روش براي تصفيه فاضلابهاي صنعتي با بار آلي زياد استفاده مي گردد که داراي راندمان بالايي در حذف مي باشد. به همين دليل در اين روش متان، هيدروژن سولفوره و دي اکسيد کربن زيادي توليد مي گردد که در صورت عدم جمع آوري و دفع صحيح باعث توليد بو و ايجاد انفجار مي گردد.</a:t>
            </a:r>
          </a:p>
        </p:txBody>
      </p:sp>
    </p:spTree>
    <p:extLst/>
  </p:cSld>
  <p:clrMapOvr>
    <a:masterClrMapping/>
  </p:clrMapOvr>
  <mc:AlternateContent xmlns:mc="http://schemas.openxmlformats.org/markup-compatibility/2006">
    <mc:Choice xmlns:p14="http://schemas.microsoft.com/office/powerpoint/2007/7/12/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47500" lnSpcReduction="20000"/>
          </a:bodyPr>
          <a:lstStyle/>
          <a:p>
            <a:r>
              <a:rPr lang="fa-IR" b="1" dirty="0"/>
              <a:t>جمع آوري گاز </a:t>
            </a:r>
            <a:r>
              <a:rPr lang="fa-IR" b="1" dirty="0" smtClean="0"/>
              <a:t>و فراوری:</a:t>
            </a:r>
            <a:endParaRPr lang="en-US" dirty="0"/>
          </a:p>
          <a:p>
            <a:pPr>
              <a:lnSpc>
                <a:spcPct val="120000"/>
              </a:lnSpc>
            </a:pPr>
            <a:r>
              <a:rPr lang="fa-IR" dirty="0"/>
              <a:t>جمع آوري گازهاي توليدي سيستم بي هوازي كه خارج از راكتور انجام مي گيرد بايد از دقت خاصي برخوردار باشد و همان دقتي كه در دستكاري گازهاي طبيعي مراعات مي گردد ، در اين سيستمها نيز مورد توجه باشد . سيستم جمع آوري گاز راكتور بايد بتواند حداكثر گاز توليدي را نيز پاسخگو باشد . </a:t>
            </a:r>
            <a:endParaRPr lang="fa-IR" dirty="0" smtClean="0"/>
          </a:p>
          <a:p>
            <a:r>
              <a:rPr lang="fa-IR" dirty="0" smtClean="0"/>
              <a:t>گاز </a:t>
            </a:r>
            <a:r>
              <a:rPr lang="fa-IR" dirty="0"/>
              <a:t>توليدي در راكتور علاوه بر متان محتوي گاز كربنيك و هيدروژن سولفوره است بعلاوه محتوي رطوبت نيز خواهد بود . با تمام پيش بيني ها براي حذف رطوبت متأسفانه رطوبت باقيمانده در مواردي </a:t>
            </a:r>
            <a:r>
              <a:rPr lang="fa-IR" dirty="0" smtClean="0"/>
              <a:t> </a:t>
            </a:r>
            <a:r>
              <a:rPr lang="fa-IR" dirty="0"/>
              <a:t>مشكلاتي به وجود خواهد آورد . براي جلوگيري از اين مسئله هم بايد پيش بيني هاي لازم بعمل آيد . </a:t>
            </a:r>
            <a:endParaRPr lang="en-US" dirty="0"/>
          </a:p>
          <a:p>
            <a:pPr>
              <a:lnSpc>
                <a:spcPct val="120000"/>
              </a:lnSpc>
            </a:pPr>
            <a:r>
              <a:rPr lang="fa-IR" dirty="0"/>
              <a:t>هيدروژن سولفوره موجود در بيوگاز خاصيت خوردگي شديدي داشته و در حضور رطوبت به اسيد سولفوريك كه خورنده تر از خود اوست تبديل خواهد شد و اگر توأم با گازهاي سيستم بي هوازي سوزانيده شود به </a:t>
            </a:r>
            <a:r>
              <a:rPr lang="en-US" dirty="0"/>
              <a:t>SO2</a:t>
            </a:r>
            <a:r>
              <a:rPr lang="fa-IR" dirty="0"/>
              <a:t> تبديل شده كه در هواي اطراف راكتور پخش و در صورت بارندگي به صورت باران اسيدي نازل و باعث خوردگي تمام چيزهاي در تماس با آن خواهد گرديد . ميزان تحمل پذيري انسان در برابر هيدروژن سولفوره 10 ميلي گرم در ليتر است ، بعلاوه هيدروژن سولفوره در محيط اطراف بخش خود بوهاي بدي شبيه تخم مرغ گنديده به وجود خواهد آورد . </a:t>
            </a:r>
            <a:endParaRPr lang="en-US" dirty="0"/>
          </a:p>
          <a:p>
            <a:pPr>
              <a:lnSpc>
                <a:spcPct val="120000"/>
              </a:lnSpc>
            </a:pPr>
            <a:r>
              <a:rPr lang="fa-IR" dirty="0"/>
              <a:t>سه راه براي حذف هيدروژن سولفوره از بيوگاز قابل پيش بيني است . عمومي تر ين آن به كار بردن يك برج محتوي سود است كه براي به حداكثر رساندن حذف آن بهتر است سود رقيق نيز در حال گردش در برج باشد تا تماس هيدروژن سولفوره با آن بيشتر برقرار گردد . سود مي تواند در مواردي كه گاز كربنيك بالاست نسبت به حذف آن نيز اقدام نمايد . معمولاً هيدروژن سولفوره در اين عمل به سولفوره هاي محلول تبديل و از محيط بيوگاز دور مي گردد . گرچه احداث اينگونه تأسيسات خيلي كم خرج است ولي نگهداري از آن مي تواند پرهزينه باشد زيرا نياز دارد گاهگاهي رسوبات تشكيل شده در آن را خارج نمود . براي حذف هيدروژن سولفوره لازم است </a:t>
            </a:r>
            <a:r>
              <a:rPr lang="en-US" dirty="0"/>
              <a:t>PH</a:t>
            </a:r>
            <a:r>
              <a:rPr lang="fa-IR" dirty="0"/>
              <a:t> محيط حدود 10 باشد و در </a:t>
            </a:r>
            <a:r>
              <a:rPr lang="en-US" dirty="0"/>
              <a:t>PH</a:t>
            </a:r>
            <a:r>
              <a:rPr lang="fa-IR" dirty="0"/>
              <a:t> هاي زير 5/9 قدرت حذف كاهش يافته و در </a:t>
            </a:r>
            <a:r>
              <a:rPr lang="en-US" dirty="0"/>
              <a:t>PH</a:t>
            </a:r>
            <a:r>
              <a:rPr lang="fa-IR" dirty="0"/>
              <a:t> بيشتر از 5/10 تشكيل رسوب و گرفتگي لوله ها اتفاق خواهد افتاد . معمولاً راندمان حذف هيدروژن سولفوره بين 80 تا 90 درصد متغير است . </a:t>
            </a:r>
            <a:endParaRPr lang="en-US" dirty="0"/>
          </a:p>
          <a:p>
            <a:pPr>
              <a:lnSpc>
                <a:spcPct val="120000"/>
              </a:lnSpc>
            </a:pPr>
            <a:r>
              <a:rPr lang="fa-IR" dirty="0"/>
              <a:t>راه دوم حذف هيدروژن سولفوره از بيوگاز استفاده از صافي ذغال فعال است . عيب بزرگ اين روش اشباع شدن ذغال ها و نياز به آماده سازي مجدد آنهاست كه بسيار پر خرج و پردردسر است و تهيه خود صافي ذغالي نيز گران خواهد بود . </a:t>
            </a:r>
            <a:endParaRPr lang="fa-IR" dirty="0" smtClean="0"/>
          </a:p>
          <a:p>
            <a:pPr>
              <a:lnSpc>
                <a:spcPct val="120000"/>
              </a:lnSpc>
            </a:pPr>
            <a:r>
              <a:rPr lang="fa-IR" dirty="0" smtClean="0"/>
              <a:t>بالاخره </a:t>
            </a:r>
            <a:r>
              <a:rPr lang="fa-IR" dirty="0"/>
              <a:t>با استفاده از املاح آهن مي توانيم گاز هيدروژن سولفوره را از محتويات بيوگاز حذف كنيم . در اين عمل گاز هيدروژن سولفوره به صورت گوگرد خالص از محيط حذف شده و به عنوان محصول فرعي مورد استفاده قرار خواهد گرفت . هزينه احداث اين سيستم حذف هيدروژن سولفوره خيلي گران است و گاهي يك تا دو دلار در حذف آن از هر فوت مكعب حجم بيوگاز هزينه لازم دارد . </a:t>
            </a:r>
            <a:endParaRPr lang="en-US" dirty="0"/>
          </a:p>
          <a:p>
            <a:endParaRPr lang="en-US" dirty="0"/>
          </a:p>
        </p:txBody>
      </p:sp>
    </p:spTree>
    <p:extLst/>
  </p:cSld>
  <p:clrMapOvr>
    <a:masterClrMapping/>
  </p:clrMapOvr>
  <mc:AlternateContent xmlns:mc="http://schemas.openxmlformats.org/markup-compatibility/2006">
    <mc:Choice xmlns:p14="http://schemas.microsoft.com/office/powerpoint/2007/7/12/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027" name="Picture 3"/>
          <p:cNvPicPr>
            <a:picLocks noGrp="1" noChangeAspect="1" noChangeArrowheads="1"/>
          </p:cNvPicPr>
          <p:nvPr>
            <p:ph idx="1"/>
          </p:nvPr>
        </p:nvPicPr>
        <p:blipFill>
          <a:blip r:embed="rId2">
            <a:extLst/>
          </a:blip>
          <a:srcRect/>
          <a:stretch>
            <a:fillRect/>
          </a:stretch>
        </p:blipFill>
        <p:spPr bwMode="auto">
          <a:xfrm>
            <a:off x="642910" y="2285992"/>
            <a:ext cx="7572428" cy="4143403"/>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blip>
          <a:srcRect/>
          <a:stretch>
            <a:fillRect/>
          </a:stretch>
        </p:blipFill>
        <p:spPr bwMode="auto">
          <a:xfrm>
            <a:off x="500034" y="714356"/>
            <a:ext cx="7929618" cy="107157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fa-IR" dirty="0"/>
          </a:p>
        </p:txBody>
      </p:sp>
      <p:pic>
        <p:nvPicPr>
          <p:cNvPr id="2052" name="Picture 4"/>
          <p:cNvPicPr>
            <a:picLocks noGrp="1" noChangeAspect="1" noChangeArrowheads="1"/>
          </p:cNvPicPr>
          <p:nvPr>
            <p:ph idx="1"/>
          </p:nvPr>
        </p:nvPicPr>
        <p:blipFill>
          <a:blip r:embed="rId2">
            <a:extLst/>
          </a:blip>
          <a:srcRect/>
          <a:stretch>
            <a:fillRect/>
          </a:stretch>
        </p:blipFill>
        <p:spPr bwMode="auto">
          <a:xfrm>
            <a:off x="1071538" y="1571612"/>
            <a:ext cx="7578056" cy="1928826"/>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blip>
          <a:srcRect/>
          <a:stretch>
            <a:fillRect/>
          </a:stretch>
        </p:blipFill>
        <p:spPr bwMode="auto">
          <a:xfrm>
            <a:off x="3643306" y="857232"/>
            <a:ext cx="4286280" cy="71438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blip>
          <a:srcRect/>
          <a:stretch>
            <a:fillRect/>
          </a:stretch>
        </p:blipFill>
        <p:spPr bwMode="auto">
          <a:xfrm>
            <a:off x="785786" y="3714752"/>
            <a:ext cx="7715304" cy="2071702"/>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blip>
          <a:srcRect/>
          <a:stretch>
            <a:fillRect/>
          </a:stretch>
        </p:blipFill>
        <p:spPr bwMode="auto">
          <a:xfrm>
            <a:off x="2857488" y="857232"/>
            <a:ext cx="3714776" cy="642942"/>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blip>
          <a:srcRect/>
          <a:stretch>
            <a:fillRect/>
          </a:stretch>
        </p:blipFill>
        <p:spPr bwMode="auto">
          <a:xfrm>
            <a:off x="214282" y="2285992"/>
            <a:ext cx="8501090" cy="257176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9" y="285728"/>
            <a:ext cx="8229600" cy="1828800"/>
          </a:xfrm>
        </p:spPr>
        <p:txBody>
          <a:bodyPr/>
          <a:lstStyle/>
          <a:p>
            <a:pPr algn="r"/>
            <a:r>
              <a:rPr lang="fa-IR" sz="4000" dirty="0">
                <a:solidFill>
                  <a:srgbClr val="FF0000"/>
                </a:solidFill>
                <a:effectLst/>
              </a:rPr>
              <a:t>اهداف ويژه تصفيه فاضلاب</a:t>
            </a:r>
            <a:r>
              <a:rPr lang="fa-IR" sz="4000" dirty="0">
                <a:effectLst/>
              </a:rPr>
              <a:t> :</a:t>
            </a:r>
            <a:r>
              <a:rPr lang="en-US" dirty="0">
                <a:effectLst/>
              </a:rPr>
              <a:t/>
            </a:r>
            <a:br>
              <a:rPr lang="en-US" dirty="0">
                <a:effectLst/>
              </a:rPr>
            </a:br>
            <a:endParaRPr lang="fa-IR" dirty="0"/>
          </a:p>
        </p:txBody>
      </p:sp>
      <p:sp>
        <p:nvSpPr>
          <p:cNvPr id="3" name="Subtitle 2"/>
          <p:cNvSpPr>
            <a:spLocks noGrp="1"/>
          </p:cNvSpPr>
          <p:nvPr>
            <p:ph type="subTitle" idx="1"/>
          </p:nvPr>
        </p:nvSpPr>
        <p:spPr>
          <a:xfrm>
            <a:off x="357157" y="1928802"/>
            <a:ext cx="8043875" cy="4071966"/>
          </a:xfrm>
        </p:spPr>
        <p:txBody>
          <a:bodyPr>
            <a:noAutofit/>
          </a:bodyPr>
          <a:lstStyle/>
          <a:p>
            <a:pPr algn="r"/>
            <a:r>
              <a:rPr lang="fa-IR" sz="3600" dirty="0">
                <a:cs typeface="+mj-cs"/>
              </a:rPr>
              <a:t>الف) تثبيت مواد آلي.</a:t>
            </a:r>
            <a:endParaRPr lang="en-US" sz="3600" dirty="0">
              <a:cs typeface="+mj-cs"/>
            </a:endParaRPr>
          </a:p>
          <a:p>
            <a:pPr algn="r"/>
            <a:r>
              <a:rPr lang="fa-IR" sz="3600" dirty="0">
                <a:cs typeface="+mj-cs"/>
              </a:rPr>
              <a:t>ب) توليد پساب قابل تخليه در محيط و محافظت از محيط زيست.</a:t>
            </a:r>
            <a:endParaRPr lang="en-US" sz="3600" dirty="0">
              <a:cs typeface="+mj-cs"/>
            </a:endParaRPr>
          </a:p>
          <a:p>
            <a:pPr algn="r"/>
            <a:r>
              <a:rPr lang="fa-IR" sz="3600" dirty="0">
                <a:cs typeface="+mj-cs"/>
              </a:rPr>
              <a:t>ج) استفاده مجدد از آب و مواد جامد ناشي از تصفيه فاضلاب.</a:t>
            </a:r>
          </a:p>
        </p:txBody>
      </p:sp>
    </p:spTree>
    <p:extLst/>
  </p:cSld>
  <p:clrMapOvr>
    <a:masterClrMapping/>
  </p:clrMapOvr>
  <mc:AlternateContent xmlns:mc="http://schemas.openxmlformats.org/markup-compatibility/2006">
    <mc:Choice xmlns:p14="http://schemas.microsoft.com/office/powerpoint/2007/7/12/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9" name="Picture 3"/>
          <p:cNvPicPr>
            <a:picLocks noGrp="1" noChangeAspect="1" noChangeArrowheads="1"/>
          </p:cNvPicPr>
          <p:nvPr>
            <p:ph idx="1"/>
          </p:nvPr>
        </p:nvPicPr>
        <p:blipFill>
          <a:blip r:embed="rId2">
            <a:extLst/>
          </a:blip>
          <a:stretch>
            <a:fillRect/>
          </a:stretch>
        </p:blipFill>
        <p:spPr bwMode="auto">
          <a:xfrm>
            <a:off x="2660231" y="2827811"/>
            <a:ext cx="3823538" cy="2604141"/>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blip>
          <a:srcRect/>
          <a:stretch>
            <a:fillRect/>
          </a:stretch>
        </p:blipFill>
        <p:spPr bwMode="auto">
          <a:xfrm>
            <a:off x="0" y="0"/>
            <a:ext cx="9144001" cy="3590941"/>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blip>
          <a:srcRect/>
          <a:stretch>
            <a:fillRect/>
          </a:stretch>
        </p:blipFill>
        <p:spPr bwMode="auto">
          <a:xfrm>
            <a:off x="285720" y="428604"/>
            <a:ext cx="8572560" cy="614366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fa-IR" sz="9600" dirty="0" smtClean="0"/>
              <a:t>پایان</a:t>
            </a:r>
            <a:endParaRPr lang="fa-IR" sz="9600" dirty="0"/>
          </a:p>
        </p:txBody>
      </p:sp>
    </p:spTree>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a-IR" dirty="0">
                <a:cs typeface="+mj-cs"/>
              </a:rPr>
              <a:t>تجزيه و تثبيت مواد آلي موجود در فاضلاب اغلب از طريق فرايند هاي زيست شناختي، به دو روش هوازي و بي هوازي صورت مي‌گيرد. </a:t>
            </a:r>
            <a:endParaRPr lang="en-US" dirty="0">
              <a:cs typeface="+mj-cs"/>
            </a:endParaRPr>
          </a:p>
          <a:p>
            <a:r>
              <a:rPr lang="fa-IR" dirty="0">
                <a:cs typeface="+mj-cs"/>
              </a:rPr>
              <a:t>روش‌هاي متداول هوازي در تصفيه فاضلاب  </a:t>
            </a:r>
            <a:endParaRPr lang="en-US" dirty="0">
              <a:cs typeface="+mj-cs"/>
            </a:endParaRPr>
          </a:p>
          <a:p>
            <a:pPr marL="0" indent="0">
              <a:buNone/>
            </a:pPr>
            <a:r>
              <a:rPr lang="fa-IR" dirty="0">
                <a:cs typeface="+mj-cs"/>
              </a:rPr>
              <a:t>لجن فعال، لاگول هوا دهي، صفحات چرخان بيولوژيكي، حوضچه هاي جلا دهي و صافي چكنده.</a:t>
            </a:r>
            <a:endParaRPr lang="en-US" dirty="0">
              <a:cs typeface="+mj-cs"/>
            </a:endParaRPr>
          </a:p>
          <a:p>
            <a:r>
              <a:rPr lang="fa-IR" dirty="0">
                <a:cs typeface="+mj-cs"/>
              </a:rPr>
              <a:t>روش متداول بي هوازي در تصفيه فاضلاب عبارتند از :</a:t>
            </a:r>
            <a:endParaRPr lang="en-US" dirty="0">
              <a:cs typeface="+mj-cs"/>
            </a:endParaRPr>
          </a:p>
          <a:p>
            <a:pPr marL="0" indent="0">
              <a:buNone/>
            </a:pPr>
            <a:r>
              <a:rPr lang="fa-IR" dirty="0" smtClean="0">
                <a:cs typeface="+mj-cs"/>
              </a:rPr>
              <a:t>، </a:t>
            </a:r>
            <a:r>
              <a:rPr lang="fa-IR" dirty="0">
                <a:cs typeface="+mj-cs"/>
              </a:rPr>
              <a:t>بركه هاي بي هوازي،  </a:t>
            </a:r>
            <a:r>
              <a:rPr lang="en-US" dirty="0">
                <a:cs typeface="+mj-cs"/>
              </a:rPr>
              <a:t>UASB</a:t>
            </a:r>
            <a:r>
              <a:rPr lang="fa-IR" dirty="0">
                <a:cs typeface="+mj-cs"/>
              </a:rPr>
              <a:t>  و 000 </a:t>
            </a:r>
          </a:p>
        </p:txBody>
      </p:sp>
    </p:spTree>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472" y="1928802"/>
            <a:ext cx="8229600" cy="4389120"/>
          </a:xfrm>
        </p:spPr>
        <p:txBody>
          <a:bodyPr>
            <a:normAutofit fontScale="92500" lnSpcReduction="10000"/>
          </a:bodyPr>
          <a:lstStyle/>
          <a:p>
            <a:r>
              <a:rPr lang="fa-IR" dirty="0" smtClean="0"/>
              <a:t>واحد </a:t>
            </a:r>
            <a:r>
              <a:rPr lang="en-US" dirty="0" smtClean="0"/>
              <a:t>UASB</a:t>
            </a:r>
            <a:endParaRPr lang="fa-IR" dirty="0" smtClean="0"/>
          </a:p>
          <a:p>
            <a:r>
              <a:rPr lang="fa-IR" dirty="0" smtClean="0"/>
              <a:t>يكي </a:t>
            </a:r>
            <a:r>
              <a:rPr lang="fa-IR" dirty="0"/>
              <a:t>از پیشرفت های قابل توجه در تکنولوژی مربوط به سیستمهای تصفیه بی هوازی راکتور </a:t>
            </a:r>
            <a:r>
              <a:rPr lang="en-US" dirty="0"/>
              <a:t>UASB</a:t>
            </a:r>
            <a:r>
              <a:rPr lang="fa-IR" dirty="0"/>
              <a:t> می باشد که در اواخر دهه 70 میلادی در هلند شکل گرفت. در این فرایند، فاضلاب از انتهای راکتور </a:t>
            </a:r>
            <a:r>
              <a:rPr lang="en-US" dirty="0"/>
              <a:t>UASB</a:t>
            </a:r>
            <a:r>
              <a:rPr lang="fa-IR" dirty="0"/>
              <a:t> وارد آن شده و از میان واحد روکش لجن به سمت بالا جریان پیدا می کند. اجزای اصلی راکتور </a:t>
            </a:r>
            <a:r>
              <a:rPr lang="en-US" dirty="0"/>
              <a:t>UASB</a:t>
            </a:r>
            <a:r>
              <a:rPr lang="fa-IR" dirty="0"/>
              <a:t> سیستم توزیع فاضلاب ورودی، جدا کننده فاز گاز از جامد و طرح خروج پساب تصفیه </a:t>
            </a:r>
            <a:r>
              <a:rPr lang="fa-IR" dirty="0" smtClean="0"/>
              <a:t>شده می </a:t>
            </a:r>
            <a:r>
              <a:rPr lang="fa-IR" dirty="0"/>
              <a:t>باشد</a:t>
            </a:r>
          </a:p>
        </p:txBody>
      </p:sp>
    </p:spTree>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blip>
          <a:stretch>
            <a:fillRect/>
          </a:stretch>
        </p:blipFill>
        <p:spPr bwMode="auto">
          <a:xfrm>
            <a:off x="0" y="0"/>
            <a:ext cx="9144000" cy="68580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blip>
          <a:srcRect/>
          <a:stretch>
            <a:fillRect/>
          </a:stretch>
        </p:blipFill>
        <p:spPr bwMode="auto">
          <a:xfrm>
            <a:off x="1142976" y="1214422"/>
            <a:ext cx="5143536" cy="457200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24601"/>
          </a:xfrm>
        </p:spPr>
        <p:txBody>
          <a:bodyPr>
            <a:normAutofit fontScale="85000" lnSpcReduction="20000"/>
          </a:bodyPr>
          <a:lstStyle/>
          <a:p>
            <a:pPr marL="0" indent="0">
              <a:buNone/>
            </a:pPr>
            <a:endParaRPr lang="fa-IR" dirty="0" smtClean="0">
              <a:solidFill>
                <a:schemeClr val="tx2">
                  <a:lumMod val="75000"/>
                </a:schemeClr>
              </a:solidFill>
            </a:endParaRPr>
          </a:p>
          <a:p>
            <a:pPr marL="0" indent="0">
              <a:buNone/>
            </a:pPr>
            <a:endParaRPr lang="fa-IR" dirty="0">
              <a:solidFill>
                <a:schemeClr val="tx2">
                  <a:lumMod val="75000"/>
                </a:schemeClr>
              </a:solidFill>
            </a:endParaRPr>
          </a:p>
          <a:p>
            <a:pPr marL="0" indent="0">
              <a:buNone/>
            </a:pPr>
            <a:endParaRPr lang="fa-IR" dirty="0" smtClean="0">
              <a:solidFill>
                <a:schemeClr val="tx2">
                  <a:lumMod val="75000"/>
                </a:schemeClr>
              </a:solidFill>
            </a:endParaRPr>
          </a:p>
          <a:p>
            <a:pPr marL="0" indent="0">
              <a:buNone/>
            </a:pPr>
            <a:endParaRPr lang="fa-IR" dirty="0">
              <a:solidFill>
                <a:schemeClr val="tx2">
                  <a:lumMod val="75000"/>
                </a:schemeClr>
              </a:solidFill>
            </a:endParaRPr>
          </a:p>
          <a:p>
            <a:pPr marL="0" indent="0">
              <a:buNone/>
            </a:pPr>
            <a:endParaRPr lang="fa-IR" dirty="0" smtClean="0">
              <a:solidFill>
                <a:schemeClr val="tx2">
                  <a:lumMod val="75000"/>
                </a:schemeClr>
              </a:solidFill>
            </a:endParaRPr>
          </a:p>
          <a:p>
            <a:pPr marL="0" indent="0">
              <a:buNone/>
            </a:pPr>
            <a:r>
              <a:rPr lang="fa-IR" dirty="0" smtClean="0">
                <a:solidFill>
                  <a:schemeClr val="tx2">
                    <a:lumMod val="75000"/>
                  </a:schemeClr>
                </a:solidFill>
              </a:rPr>
              <a:t>ویژگی </a:t>
            </a:r>
            <a:r>
              <a:rPr lang="fa-IR" dirty="0">
                <a:solidFill>
                  <a:schemeClr val="tx2">
                    <a:lumMod val="75000"/>
                  </a:schemeClr>
                </a:solidFill>
              </a:rPr>
              <a:t>اصلی سیستمهای </a:t>
            </a:r>
            <a:r>
              <a:rPr lang="en-US" dirty="0">
                <a:solidFill>
                  <a:schemeClr val="tx2">
                    <a:lumMod val="75000"/>
                  </a:schemeClr>
                </a:solidFill>
              </a:rPr>
              <a:t>UASB</a:t>
            </a:r>
            <a:r>
              <a:rPr lang="fa-IR" dirty="0">
                <a:solidFill>
                  <a:schemeClr val="tx2">
                    <a:lumMod val="75000"/>
                  </a:schemeClr>
                </a:solidFill>
              </a:rPr>
              <a:t> که به آن این امکان را می دهد تا در مقایسه با سایر فرايند هاي بی هوازی از فاضلاب با بار </a:t>
            </a:r>
            <a:r>
              <a:rPr lang="en-US" dirty="0">
                <a:solidFill>
                  <a:schemeClr val="tx2">
                    <a:lumMod val="75000"/>
                  </a:schemeClr>
                </a:solidFill>
              </a:rPr>
              <a:t>COD </a:t>
            </a:r>
            <a:r>
              <a:rPr lang="fa-IR" dirty="0">
                <a:solidFill>
                  <a:schemeClr val="tx2">
                    <a:lumMod val="75000"/>
                  </a:schemeClr>
                </a:solidFill>
              </a:rPr>
              <a:t>بسيار بالاتري استفاده کند، تولید </a:t>
            </a:r>
            <a:r>
              <a:rPr lang="fa-IR" dirty="0" smtClean="0">
                <a:solidFill>
                  <a:schemeClr val="tx2">
                    <a:lumMod val="75000"/>
                  </a:schemeClr>
                </a:solidFill>
              </a:rPr>
              <a:t>لجن</a:t>
            </a:r>
            <a:r>
              <a:rPr lang="fa-IR" dirty="0">
                <a:solidFill>
                  <a:schemeClr val="tx2">
                    <a:lumMod val="75000"/>
                  </a:schemeClr>
                </a:solidFill>
              </a:rPr>
              <a:t> به صورت گرانوله می باشد</a:t>
            </a:r>
            <a:r>
              <a:rPr lang="fa-IR" dirty="0" smtClean="0">
                <a:solidFill>
                  <a:schemeClr val="tx2">
                    <a:lumMod val="75000"/>
                  </a:schemeClr>
                </a:solidFill>
              </a:rPr>
              <a:t>.</a:t>
            </a:r>
          </a:p>
          <a:p>
            <a:pPr marL="0" indent="0">
              <a:buNone/>
            </a:pPr>
            <a:r>
              <a:rPr lang="fa-IR" dirty="0">
                <a:solidFill>
                  <a:schemeClr val="tx2">
                    <a:lumMod val="75000"/>
                  </a:schemeClr>
                </a:solidFill>
              </a:rPr>
              <a:t>تولید لجن بصورت دانه دانه در سیستمهای </a:t>
            </a:r>
            <a:r>
              <a:rPr lang="en-US" dirty="0">
                <a:solidFill>
                  <a:schemeClr val="tx2">
                    <a:lumMod val="75000"/>
                  </a:schemeClr>
                </a:solidFill>
              </a:rPr>
              <a:t>UASB</a:t>
            </a:r>
            <a:r>
              <a:rPr lang="fa-IR" dirty="0">
                <a:solidFill>
                  <a:schemeClr val="tx2">
                    <a:lumMod val="75000"/>
                  </a:schemeClr>
                </a:solidFill>
              </a:rPr>
              <a:t> به چند ماه زمان احتیاج دارد که این زمان را با برخی افزودنی ها به آن، می توان کاهش داد</a:t>
            </a:r>
            <a:r>
              <a:rPr lang="fa-IR" sz="1800" dirty="0">
                <a:solidFill>
                  <a:schemeClr val="tx2">
                    <a:lumMod val="75000"/>
                  </a:schemeClr>
                </a:solidFill>
              </a:rPr>
              <a:t>.</a:t>
            </a:r>
            <a:endParaRPr lang="en-US" sz="1800" dirty="0">
              <a:solidFill>
                <a:schemeClr val="tx2">
                  <a:lumMod val="75000"/>
                </a:schemeClr>
              </a:solidFill>
            </a:endParaRPr>
          </a:p>
          <a:p>
            <a:pPr marL="0" indent="0">
              <a:buNone/>
            </a:pPr>
            <a:endParaRPr lang="fa-IR" b="1" dirty="0"/>
          </a:p>
          <a:p>
            <a:endParaRPr lang="fa-IR" b="1" dirty="0" smtClean="0"/>
          </a:p>
          <a:p>
            <a:endParaRPr lang="fa-IR" b="1" dirty="0"/>
          </a:p>
          <a:p>
            <a:endParaRPr lang="fa-IR" b="1" dirty="0" smtClean="0"/>
          </a:p>
          <a:p>
            <a:endParaRPr lang="fa-IR" b="1" dirty="0"/>
          </a:p>
          <a:p>
            <a:endParaRPr lang="fa-IR" b="1" dirty="0" smtClean="0"/>
          </a:p>
          <a:p>
            <a:endParaRPr lang="fa-IR" b="1" dirty="0"/>
          </a:p>
          <a:p>
            <a:endParaRPr lang="en-US" dirty="0"/>
          </a:p>
          <a:p>
            <a:pPr marL="0" indent="0">
              <a:buNone/>
            </a:pPr>
            <a:r>
              <a:rPr lang="fa-IR" dirty="0" smtClean="0"/>
              <a:t> </a:t>
            </a:r>
            <a:endParaRPr lang="fa-IR" dirty="0"/>
          </a:p>
        </p:txBody>
      </p:sp>
    </p:spTree>
    <p:extLst/>
  </p:cSld>
  <p:clrMapOvr>
    <a:masterClrMapping/>
  </p:clrMapOvr>
  <mc:AlternateContent xmlns:mc="http://schemas.openxmlformats.org/markup-compatibility/2006">
    <mc:Choice xmlns:p14="http://schemas.microsoft.com/office/powerpoint/2007/7/12/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blip>
          <a:srcRect/>
          <a:stretch>
            <a:fillRect/>
          </a:stretch>
        </p:blipFill>
        <p:spPr bwMode="auto">
          <a:xfrm>
            <a:off x="3143240" y="214290"/>
            <a:ext cx="3028950" cy="54292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07/7/7/main" xmlns="">
                <a:solidFill>
                  <a:schemeClr val="accent1"/>
                </a:solidFill>
              </a14:hiddenFill>
            </a:ext>
          </a:extLst>
        </p:spPr>
      </p:pic>
      <p:pic>
        <p:nvPicPr>
          <p:cNvPr id="5" name="Picture 2"/>
          <p:cNvPicPr>
            <a:picLocks noChangeAspect="1" noChangeArrowheads="1"/>
          </p:cNvPicPr>
          <p:nvPr/>
        </p:nvPicPr>
        <p:blipFill>
          <a:blip r:embed="rId3">
            <a:extLst/>
          </a:blip>
          <a:srcRect/>
          <a:stretch>
            <a:fillRect/>
          </a:stretch>
        </p:blipFill>
        <p:spPr bwMode="auto">
          <a:xfrm>
            <a:off x="928662" y="928670"/>
            <a:ext cx="7858180" cy="292895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blip>
          <a:srcRect/>
          <a:stretch>
            <a:fillRect/>
          </a:stretch>
        </p:blipFill>
        <p:spPr bwMode="auto">
          <a:xfrm>
            <a:off x="5072066" y="4357694"/>
            <a:ext cx="3857652" cy="2000264"/>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7" name="Picture 2"/>
          <p:cNvPicPr>
            <a:picLocks noGrp="1" noChangeAspect="1" noChangeArrowheads="1"/>
          </p:cNvPicPr>
          <p:nvPr>
            <p:ph idx="1"/>
          </p:nvPr>
        </p:nvPicPr>
        <p:blipFill>
          <a:blip r:embed="rId5">
            <a:extLst/>
          </a:blip>
          <a:srcRect/>
          <a:stretch>
            <a:fillRect/>
          </a:stretch>
        </p:blipFill>
        <p:spPr bwMode="auto">
          <a:xfrm>
            <a:off x="571473" y="3857628"/>
            <a:ext cx="4500594" cy="2568122"/>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686800" cy="838200"/>
          </a:xfrm>
        </p:spPr>
        <p:txBody>
          <a:bodyPr>
            <a:normAutofit fontScale="90000"/>
          </a:bodyPr>
          <a:lstStyle/>
          <a:p>
            <a:pPr algn="ctr"/>
            <a:r>
              <a:rPr lang="fa-IR" dirty="0"/>
              <a:t/>
            </a:r>
            <a:br>
              <a:rPr lang="fa-IR" dirty="0"/>
            </a:br>
            <a:r>
              <a:rPr lang="fa-IR" dirty="0"/>
              <a:t/>
            </a:r>
            <a:br>
              <a:rPr lang="fa-IR" dirty="0"/>
            </a:br>
            <a:r>
              <a:rPr lang="fa-IR" dirty="0"/>
              <a:t/>
            </a:r>
            <a:br>
              <a:rPr lang="fa-IR" dirty="0"/>
            </a:br>
            <a:endParaRPr lang="fa-IR" dirty="0"/>
          </a:p>
        </p:txBody>
      </p:sp>
      <p:sp>
        <p:nvSpPr>
          <p:cNvPr id="5" name="TextBox 4"/>
          <p:cNvSpPr txBox="1"/>
          <p:nvPr/>
        </p:nvSpPr>
        <p:spPr>
          <a:xfrm>
            <a:off x="714348" y="214290"/>
            <a:ext cx="3071834" cy="2585323"/>
          </a:xfrm>
          <a:prstGeom prst="rect">
            <a:avLst/>
          </a:prstGeom>
          <a:noFill/>
        </p:spPr>
        <p:txBody>
          <a:bodyPr wrap="square" rtlCol="1">
            <a:spAutoFit/>
          </a:bodyPr>
          <a:lstStyle/>
          <a:p>
            <a:pPr algn="l"/>
            <a:r>
              <a:rPr lang="en-US" b="1" dirty="0"/>
              <a:t>EGSB. </a:t>
            </a:r>
            <a:r>
              <a:rPr lang="en-US" dirty="0"/>
              <a:t>An expanded granular sludge bed (EGSB) reactor  is a variant of the UASB concept (</a:t>
            </a:r>
            <a:r>
              <a:rPr lang="en-US" dirty="0">
                <a:hlinkClick r:id="rId2"/>
              </a:rPr>
              <a:t>Kato </a:t>
            </a:r>
            <a:r>
              <a:rPr lang="en-US" i="1" dirty="0">
                <a:hlinkClick r:id="rId2"/>
              </a:rPr>
              <a:t>et al</a:t>
            </a:r>
            <a:r>
              <a:rPr lang="en-US" dirty="0">
                <a:hlinkClick r:id="rId2"/>
              </a:rPr>
              <a:t>. 1994</a:t>
            </a:r>
            <a:r>
              <a:rPr lang="en-US" dirty="0"/>
              <a:t>). The distinguishing feature is that a faster rate of upward-flow velocity is designed for the wastewater passing through the sludge bed.</a:t>
            </a:r>
            <a:endParaRPr lang="fa-IR" dirty="0"/>
          </a:p>
        </p:txBody>
      </p:sp>
      <p:pic>
        <p:nvPicPr>
          <p:cNvPr id="3075" name="Picture 3"/>
          <p:cNvPicPr>
            <a:picLocks noChangeAspect="1" noChangeArrowheads="1"/>
          </p:cNvPicPr>
          <p:nvPr/>
        </p:nvPicPr>
        <p:blipFill>
          <a:blip r:embed="rId3">
            <a:extLst/>
          </a:blip>
          <a:srcRect/>
          <a:stretch>
            <a:fillRect/>
          </a:stretch>
        </p:blipFill>
        <p:spPr bwMode="auto">
          <a:xfrm>
            <a:off x="4143340" y="0"/>
            <a:ext cx="5000660" cy="68580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2008-09-08T20:57:48Z</outs:dateTime>
      <outs:isPinned>true</outs:isPinned>
    </outs:relatedDate>
    <outs:relatedDate>
      <outs:type>2</outs:type>
      <outs:displayName>Created</outs:displayName>
      <outs:dateTime>2008-09-06T16:09:31Z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majid</outs:displayName>
          <outs:accountName/>
        </outs:relatedPerson>
      </outs:people>
      <outs:source>0</outs:source>
      <outs:isPinned>true</outs:isPinned>
    </outs:relatedPeopleItem>
    <outs:relatedPeopleItem>
      <outs:category>Last modified by</outs:category>
      <outs:people>
        <outs:relatedPerson>
          <outs:displayName>majid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8FB0F36A-9DF1-4912-97D6-3E5A7F641429}">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369</TotalTime>
  <Words>1589</Words>
  <Application>Microsoft Office PowerPoint</Application>
  <PresentationFormat>On-screen Show (4:3)</PresentationFormat>
  <Paragraphs>66</Paragraphs>
  <Slides>22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Constantia</vt:lpstr>
      <vt:lpstr>Franklin Gothic Book</vt:lpstr>
      <vt:lpstr>Franklin Gothic Medium</vt:lpstr>
      <vt:lpstr>Majalla UI</vt:lpstr>
      <vt:lpstr>Tahoma</vt:lpstr>
      <vt:lpstr>Traditional Arabic</vt:lpstr>
      <vt:lpstr>Wingdings 2</vt:lpstr>
      <vt:lpstr>Trek</vt:lpstr>
      <vt:lpstr>Flow</vt:lpstr>
      <vt:lpstr>بسم الله الرحمن الرحیم</vt:lpstr>
      <vt:lpstr>اهداف ويژه تصفيه فاضلاب :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majid</dc:creator>
  <cp:lastModifiedBy>Diana</cp:lastModifiedBy>
  <cp:revision>42</cp:revision>
  <dcterms:created xsi:type="dcterms:W3CDTF">2008-09-06T16:09:31Z</dcterms:created>
  <dcterms:modified xsi:type="dcterms:W3CDTF">2017-01-19T13:03:05Z</dcterms:modified>
</cp:coreProperties>
</file>