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notesMasterIdLst>
    <p:notesMasterId r:id="rId27"/>
  </p:notesMasterIdLst>
  <p:handoutMasterIdLst>
    <p:handoutMasterId r:id="rId28"/>
  </p:handoutMasterIdLst>
  <p:sldIdLst>
    <p:sldId id="611" r:id="rId2"/>
    <p:sldId id="465" r:id="rId3"/>
    <p:sldId id="615" r:id="rId4"/>
    <p:sldId id="569" r:id="rId5"/>
    <p:sldId id="572" r:id="rId6"/>
    <p:sldId id="529" r:id="rId7"/>
    <p:sldId id="532" r:id="rId8"/>
    <p:sldId id="533" r:id="rId9"/>
    <p:sldId id="536" r:id="rId10"/>
    <p:sldId id="516" r:id="rId11"/>
    <p:sldId id="503" r:id="rId12"/>
    <p:sldId id="511" r:id="rId13"/>
    <p:sldId id="512" r:id="rId14"/>
    <p:sldId id="544" r:id="rId15"/>
    <p:sldId id="513" r:id="rId16"/>
    <p:sldId id="545" r:id="rId17"/>
    <p:sldId id="514" r:id="rId18"/>
    <p:sldId id="546" r:id="rId19"/>
    <p:sldId id="515" r:id="rId20"/>
    <p:sldId id="547" r:id="rId21"/>
    <p:sldId id="613" r:id="rId22"/>
    <p:sldId id="614" r:id="rId23"/>
    <p:sldId id="577" r:id="rId24"/>
    <p:sldId id="610" r:id="rId25"/>
    <p:sldId id="616" r:id="rId26"/>
  </p:sldIdLst>
  <p:sldSz cx="9144000" cy="6858000" type="screen4x3"/>
  <p:notesSz cx="9926638" cy="67818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36">
          <p15:clr>
            <a:srgbClr val="A4A3A4"/>
          </p15:clr>
        </p15:guide>
        <p15:guide id="2"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A0000"/>
    <a:srgbClr val="996633"/>
    <a:srgbClr val="820041"/>
    <a:srgbClr val="0033CC"/>
    <a:srgbClr val="FF0000"/>
    <a:srgbClr val="FFFF00"/>
    <a:srgbClr val="00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08" autoAdjust="0"/>
    <p:restoredTop sz="94627" autoAdjust="0"/>
  </p:normalViewPr>
  <p:slideViewPr>
    <p:cSldViewPr>
      <p:cViewPr varScale="1">
        <p:scale>
          <a:sx n="42" d="100"/>
          <a:sy n="42" d="100"/>
        </p:scale>
        <p:origin x="1470"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062" y="-222"/>
      </p:cViewPr>
      <p:guideLst>
        <p:guide orient="horz" pos="2136"/>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7974" name="Rectangle 6"/>
          <p:cNvSpPr>
            <a:spLocks noChangeArrowheads="1"/>
          </p:cNvSpPr>
          <p:nvPr/>
        </p:nvSpPr>
        <p:spPr bwMode="auto">
          <a:xfrm>
            <a:off x="1012825" y="85725"/>
            <a:ext cx="7726363" cy="296863"/>
          </a:xfrm>
          <a:prstGeom prst="rect">
            <a:avLst/>
          </a:prstGeom>
          <a:noFill/>
          <a:ln w="12700">
            <a:noFill/>
            <a:miter lim="800000"/>
            <a:headEnd/>
            <a:tailEnd/>
          </a:ln>
          <a:effectLst/>
        </p:spPr>
        <p:txBody>
          <a:bodyPr lIns="87221" tIns="42845" rIns="87221" bIns="42845">
            <a:spAutoFit/>
          </a:bodyPr>
          <a:lstStyle/>
          <a:p>
            <a:pPr algn="ctr" defTabSz="881063" rtl="1">
              <a:spcBef>
                <a:spcPct val="20000"/>
              </a:spcBef>
              <a:buClr>
                <a:srgbClr val="A50021"/>
              </a:buClr>
              <a:buFont typeface="Wingdings" pitchFamily="2" charset="2"/>
              <a:buNone/>
              <a:tabLst>
                <a:tab pos="276225" algn="l"/>
                <a:tab pos="3140075" algn="ctr"/>
                <a:tab pos="6224588" algn="r"/>
              </a:tabLst>
              <a:defRPr/>
            </a:pPr>
            <a:r>
              <a:rPr lang="fa-IR" sz="1400" b="1">
                <a:effectLst>
                  <a:outerShdw blurRad="38100" dist="38100" dir="2700000" algn="tl">
                    <a:srgbClr val="C0C0C0"/>
                  </a:outerShdw>
                </a:effectLst>
                <a:cs typeface="B Titr" pitchFamily="2" charset="-78"/>
              </a:rPr>
              <a:t>سمینار آموزشی مدیریت استراتژیک</a:t>
            </a:r>
            <a:endParaRPr lang="en-US" sz="1400" b="1">
              <a:effectLst>
                <a:outerShdw blurRad="38100" dist="38100" dir="2700000" algn="tl">
                  <a:srgbClr val="C0C0C0"/>
                </a:outerShdw>
              </a:effectLst>
              <a:latin typeface="Albertus" pitchFamily="34" charset="0"/>
              <a:cs typeface="B Titr" pitchFamily="2" charset="-78"/>
            </a:endParaRPr>
          </a:p>
        </p:txBody>
      </p:sp>
      <p:pic>
        <p:nvPicPr>
          <p:cNvPr id="15363" name="Picture 8" descr="RS_logo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34250" y="6238875"/>
            <a:ext cx="151288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9" descr="surre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238" y="6275388"/>
            <a:ext cx="171926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62" name="Rectangle 10"/>
          <p:cNvSpPr>
            <a:spLocks noChangeArrowheads="1"/>
          </p:cNvSpPr>
          <p:nvPr/>
        </p:nvSpPr>
        <p:spPr bwMode="auto">
          <a:xfrm>
            <a:off x="4746625" y="6234113"/>
            <a:ext cx="538163" cy="455612"/>
          </a:xfrm>
          <a:prstGeom prst="rect">
            <a:avLst/>
          </a:prstGeom>
          <a:noFill/>
          <a:ln w="9525">
            <a:noFill/>
            <a:miter lim="800000"/>
            <a:headEnd/>
            <a:tailEnd/>
          </a:ln>
          <a:effec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fld id="{140E7790-4A3E-4F10-B915-C68DC92DCD91}" type="slidenum">
              <a:rPr lang="ar-SA" sz="1400" b="1" smtClean="0">
                <a:latin typeface="Verdana" panose="020B0604030504040204" pitchFamily="34" charset="0"/>
                <a:cs typeface="B Yekan" panose="00000400000000000000" pitchFamily="2" charset="-78"/>
              </a:rPr>
              <a:pPr algn="ctr" eaLnBrk="1" hangingPunct="1">
                <a:defRPr/>
              </a:pPr>
              <a:t>‹#›</a:t>
            </a:fld>
            <a:endParaRPr lang="en-US" sz="1400" b="1" smtClean="0">
              <a:latin typeface="Verdana" panose="020B0604030504040204" pitchFamily="34" charset="0"/>
              <a:cs typeface="B Yekan" panose="00000400000000000000" pitchFamily="2" charset="-78"/>
            </a:endParaRPr>
          </a:p>
        </p:txBody>
      </p:sp>
      <p:sp>
        <p:nvSpPr>
          <p:cNvPr id="100363" name="Line 11"/>
          <p:cNvSpPr>
            <a:spLocks noChangeShapeType="1"/>
          </p:cNvSpPr>
          <p:nvPr/>
        </p:nvSpPr>
        <p:spPr bwMode="auto">
          <a:xfrm>
            <a:off x="1062038" y="444500"/>
            <a:ext cx="7777162"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pPr>
              <a:defRPr/>
            </a:pPr>
            <a:endParaRPr lang="fa-IR"/>
          </a:p>
        </p:txBody>
      </p:sp>
      <p:sp>
        <p:nvSpPr>
          <p:cNvPr id="100364" name="Line 12"/>
          <p:cNvSpPr>
            <a:spLocks noChangeShapeType="1"/>
          </p:cNvSpPr>
          <p:nvPr/>
        </p:nvSpPr>
        <p:spPr bwMode="auto">
          <a:xfrm>
            <a:off x="1074738" y="6192838"/>
            <a:ext cx="7777162"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pPr>
              <a:defRPr/>
            </a:pPr>
            <a:endParaRPr lang="fa-IR"/>
          </a:p>
        </p:txBody>
      </p:sp>
    </p:spTree>
    <p:extLst>
      <p:ext uri="{BB962C8B-B14F-4D97-AF65-F5344CB8AC3E}">
        <p14:creationId xmlns:p14="http://schemas.microsoft.com/office/powerpoint/2010/main" val="298744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9" name="Rectangle 5"/>
          <p:cNvSpPr>
            <a:spLocks noGrp="1" noChangeArrowheads="1"/>
          </p:cNvSpPr>
          <p:nvPr>
            <p:ph type="body" sz="quarter" idx="3"/>
          </p:nvPr>
        </p:nvSpPr>
        <p:spPr bwMode="auto">
          <a:xfrm>
            <a:off x="868363" y="3497263"/>
            <a:ext cx="8135937" cy="27130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p:txBody>
      </p:sp>
      <p:sp>
        <p:nvSpPr>
          <p:cNvPr id="14339" name="Line 8"/>
          <p:cNvSpPr>
            <a:spLocks noChangeShapeType="1"/>
          </p:cNvSpPr>
          <p:nvPr/>
        </p:nvSpPr>
        <p:spPr bwMode="auto">
          <a:xfrm>
            <a:off x="600075" y="374650"/>
            <a:ext cx="8804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4340" name="Line 9"/>
          <p:cNvSpPr>
            <a:spLocks noChangeShapeType="1"/>
          </p:cNvSpPr>
          <p:nvPr/>
        </p:nvSpPr>
        <p:spPr bwMode="auto">
          <a:xfrm>
            <a:off x="565150" y="6483350"/>
            <a:ext cx="880268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4341" name="Rectangle 10"/>
          <p:cNvSpPr>
            <a:spLocks noChangeArrowheads="1"/>
          </p:cNvSpPr>
          <p:nvPr/>
        </p:nvSpPr>
        <p:spPr bwMode="auto">
          <a:xfrm>
            <a:off x="266700" y="69850"/>
            <a:ext cx="9348788"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4465" tIns="46403" rIns="94465" bIns="46403">
            <a:spAutoFit/>
          </a:bodyPr>
          <a:lstStyle>
            <a:lvl1pPr algn="r" defTabSz="955675" rtl="1">
              <a:tabLst>
                <a:tab pos="296863" algn="l"/>
                <a:tab pos="3402013" algn="ctr"/>
                <a:tab pos="6740525" algn="r"/>
              </a:tabLst>
              <a:defRPr>
                <a:solidFill>
                  <a:schemeClr val="tx1"/>
                </a:solidFill>
                <a:latin typeface="Arial" panose="020B0604020202020204" pitchFamily="34" charset="0"/>
                <a:cs typeface="Arial" panose="020B0604020202020204" pitchFamily="34" charset="0"/>
              </a:defRPr>
            </a:lvl1pPr>
            <a:lvl2pPr marL="742950" indent="-285750" algn="r" defTabSz="955675" rtl="1">
              <a:tabLst>
                <a:tab pos="296863" algn="l"/>
                <a:tab pos="3402013" algn="ctr"/>
                <a:tab pos="6740525" algn="r"/>
              </a:tabLst>
              <a:defRPr>
                <a:solidFill>
                  <a:schemeClr val="tx1"/>
                </a:solidFill>
                <a:latin typeface="Arial" panose="020B0604020202020204" pitchFamily="34" charset="0"/>
                <a:cs typeface="Arial" panose="020B0604020202020204" pitchFamily="34" charset="0"/>
              </a:defRPr>
            </a:lvl2pPr>
            <a:lvl3pPr marL="1143000" indent="-228600" algn="r" defTabSz="955675" rtl="1">
              <a:tabLst>
                <a:tab pos="296863" algn="l"/>
                <a:tab pos="3402013" algn="ctr"/>
                <a:tab pos="6740525" algn="r"/>
              </a:tabLst>
              <a:defRPr>
                <a:solidFill>
                  <a:schemeClr val="tx1"/>
                </a:solidFill>
                <a:latin typeface="Arial" panose="020B0604020202020204" pitchFamily="34" charset="0"/>
                <a:cs typeface="Arial" panose="020B0604020202020204" pitchFamily="34" charset="0"/>
              </a:defRPr>
            </a:lvl3pPr>
            <a:lvl4pPr marL="1600200" indent="-228600" algn="r" defTabSz="955675" rtl="1">
              <a:tabLst>
                <a:tab pos="296863" algn="l"/>
                <a:tab pos="3402013" algn="ctr"/>
                <a:tab pos="6740525" algn="r"/>
              </a:tabLst>
              <a:defRPr>
                <a:solidFill>
                  <a:schemeClr val="tx1"/>
                </a:solidFill>
                <a:latin typeface="Arial" panose="020B0604020202020204" pitchFamily="34" charset="0"/>
                <a:cs typeface="Arial" panose="020B0604020202020204" pitchFamily="34" charset="0"/>
              </a:defRPr>
            </a:lvl4pPr>
            <a:lvl5pPr marL="2057400" indent="-228600" algn="r" defTabSz="955675" rtl="1">
              <a:tabLst>
                <a:tab pos="296863" algn="l"/>
                <a:tab pos="3402013" algn="ctr"/>
                <a:tab pos="6740525" algn="r"/>
              </a:tabLst>
              <a:defRPr>
                <a:solidFill>
                  <a:schemeClr val="tx1"/>
                </a:solidFill>
                <a:latin typeface="Arial" panose="020B0604020202020204" pitchFamily="34" charset="0"/>
                <a:cs typeface="Arial" panose="020B0604020202020204" pitchFamily="34" charset="0"/>
              </a:defRPr>
            </a:lvl5pPr>
            <a:lvl6pPr marL="2514600" indent="-228600" defTabSz="955675" eaLnBrk="0" fontAlgn="base" hangingPunct="0">
              <a:spcBef>
                <a:spcPct val="0"/>
              </a:spcBef>
              <a:spcAft>
                <a:spcPct val="0"/>
              </a:spcAft>
              <a:tabLst>
                <a:tab pos="296863" algn="l"/>
                <a:tab pos="3402013" algn="ctr"/>
                <a:tab pos="6740525" algn="r"/>
              </a:tabLst>
              <a:defRPr>
                <a:solidFill>
                  <a:schemeClr val="tx1"/>
                </a:solidFill>
                <a:latin typeface="Arial" panose="020B0604020202020204" pitchFamily="34" charset="0"/>
                <a:cs typeface="Arial" panose="020B0604020202020204" pitchFamily="34" charset="0"/>
              </a:defRPr>
            </a:lvl6pPr>
            <a:lvl7pPr marL="2971800" indent="-228600" defTabSz="955675" eaLnBrk="0" fontAlgn="base" hangingPunct="0">
              <a:spcBef>
                <a:spcPct val="0"/>
              </a:spcBef>
              <a:spcAft>
                <a:spcPct val="0"/>
              </a:spcAft>
              <a:tabLst>
                <a:tab pos="296863" algn="l"/>
                <a:tab pos="3402013" algn="ctr"/>
                <a:tab pos="6740525" algn="r"/>
              </a:tabLst>
              <a:defRPr>
                <a:solidFill>
                  <a:schemeClr val="tx1"/>
                </a:solidFill>
                <a:latin typeface="Arial" panose="020B0604020202020204" pitchFamily="34" charset="0"/>
                <a:cs typeface="Arial" panose="020B0604020202020204" pitchFamily="34" charset="0"/>
              </a:defRPr>
            </a:lvl7pPr>
            <a:lvl8pPr marL="3429000" indent="-228600" defTabSz="955675" eaLnBrk="0" fontAlgn="base" hangingPunct="0">
              <a:spcBef>
                <a:spcPct val="0"/>
              </a:spcBef>
              <a:spcAft>
                <a:spcPct val="0"/>
              </a:spcAft>
              <a:tabLst>
                <a:tab pos="296863" algn="l"/>
                <a:tab pos="3402013" algn="ctr"/>
                <a:tab pos="6740525" algn="r"/>
              </a:tabLst>
              <a:defRPr>
                <a:solidFill>
                  <a:schemeClr val="tx1"/>
                </a:solidFill>
                <a:latin typeface="Arial" panose="020B0604020202020204" pitchFamily="34" charset="0"/>
                <a:cs typeface="Arial" panose="020B0604020202020204" pitchFamily="34" charset="0"/>
              </a:defRPr>
            </a:lvl8pPr>
            <a:lvl9pPr marL="3886200" indent="-228600" defTabSz="955675" eaLnBrk="0" fontAlgn="base" hangingPunct="0">
              <a:spcBef>
                <a:spcPct val="0"/>
              </a:spcBef>
              <a:spcAft>
                <a:spcPct val="0"/>
              </a:spcAft>
              <a:tabLst>
                <a:tab pos="296863" algn="l"/>
                <a:tab pos="3402013" algn="ctr"/>
                <a:tab pos="6740525" algn="r"/>
              </a:tabLst>
              <a:defRPr>
                <a:solidFill>
                  <a:schemeClr val="tx1"/>
                </a:solidFill>
                <a:latin typeface="Arial" panose="020B0604020202020204" pitchFamily="34" charset="0"/>
                <a:cs typeface="Arial" panose="020B0604020202020204" pitchFamily="34" charset="0"/>
              </a:defRPr>
            </a:lvl9pPr>
          </a:lstStyle>
          <a:p>
            <a:pPr algn="ctr"/>
            <a:r>
              <a:rPr lang="fa-IR" sz="1500">
                <a:latin typeface="Arial Narrow" panose="020B0606020202030204" pitchFamily="34" charset="0"/>
                <a:cs typeface="Mitra" pitchFamily="2" charset="-78"/>
              </a:rPr>
              <a:t>ترسيم نقشه استراتژي با استفاده از كارت امتيازي متوازن </a:t>
            </a:r>
            <a:r>
              <a:rPr lang="en-US" sz="1500">
                <a:latin typeface="Arial Narrow" panose="020B0606020202030204" pitchFamily="34" charset="0"/>
                <a:cs typeface="Mitra" pitchFamily="2" charset="-78"/>
              </a:rPr>
              <a:t>(BSC)</a:t>
            </a:r>
            <a:endParaRPr lang="en-US" sz="1300">
              <a:latin typeface="Arial Narrow" panose="020B0606020202030204" pitchFamily="34" charset="0"/>
              <a:cs typeface="Mitra" pitchFamily="2" charset="-78"/>
            </a:endParaRPr>
          </a:p>
        </p:txBody>
      </p:sp>
      <p:sp>
        <p:nvSpPr>
          <p:cNvPr id="88076" name="Rectangle 12"/>
          <p:cNvSpPr>
            <a:spLocks noChangeArrowheads="1"/>
          </p:cNvSpPr>
          <p:nvPr/>
        </p:nvSpPr>
        <p:spPr bwMode="auto">
          <a:xfrm>
            <a:off x="419100" y="6538913"/>
            <a:ext cx="8943975" cy="212725"/>
          </a:xfrm>
          <a:prstGeom prst="rect">
            <a:avLst/>
          </a:prstGeom>
          <a:noFill/>
          <a:ln w="12700">
            <a:noFill/>
            <a:miter lim="800000"/>
            <a:headEnd/>
            <a:tailEnd/>
          </a:ln>
          <a:effectLst/>
        </p:spPr>
        <p:txBody>
          <a:bodyPr lIns="87208" tIns="42839" rIns="87208" bIns="42839">
            <a:spAutoFit/>
          </a:bodyPr>
          <a:lstStyle>
            <a:lvl1pPr defTabSz="881063" eaLnBrk="0" hangingPunct="0">
              <a:defRPr>
                <a:solidFill>
                  <a:schemeClr val="tx1"/>
                </a:solidFill>
                <a:latin typeface="Arial" panose="020B0604020202020204" pitchFamily="34" charset="0"/>
                <a:cs typeface="Arial" panose="020B0604020202020204" pitchFamily="34" charset="0"/>
              </a:defRPr>
            </a:lvl1pPr>
            <a:lvl2pPr marL="742950" indent="-285750" defTabSz="881063" eaLnBrk="0" hangingPunct="0">
              <a:defRPr>
                <a:solidFill>
                  <a:schemeClr val="tx1"/>
                </a:solidFill>
                <a:latin typeface="Arial" panose="020B0604020202020204" pitchFamily="34" charset="0"/>
                <a:cs typeface="Arial" panose="020B0604020202020204" pitchFamily="34" charset="0"/>
              </a:defRPr>
            </a:lvl2pPr>
            <a:lvl3pPr marL="1143000" indent="-228600" defTabSz="881063" eaLnBrk="0" hangingPunct="0">
              <a:defRPr>
                <a:solidFill>
                  <a:schemeClr val="tx1"/>
                </a:solidFill>
                <a:latin typeface="Arial" panose="020B0604020202020204" pitchFamily="34" charset="0"/>
                <a:cs typeface="Arial" panose="020B0604020202020204" pitchFamily="34" charset="0"/>
              </a:defRPr>
            </a:lvl3pPr>
            <a:lvl4pPr marL="1600200" indent="-228600" defTabSz="881063" eaLnBrk="0" hangingPunct="0">
              <a:defRPr>
                <a:solidFill>
                  <a:schemeClr val="tx1"/>
                </a:solidFill>
                <a:latin typeface="Arial" panose="020B0604020202020204" pitchFamily="34" charset="0"/>
                <a:cs typeface="Arial" panose="020B0604020202020204" pitchFamily="34" charset="0"/>
              </a:defRPr>
            </a:lvl4pPr>
            <a:lvl5pPr marL="2057400" indent="-228600" defTabSz="881063" eaLnBrk="0" hangingPunct="0">
              <a:defRPr>
                <a:solidFill>
                  <a:schemeClr val="tx1"/>
                </a:solidFill>
                <a:latin typeface="Arial" panose="020B0604020202020204" pitchFamily="34" charset="0"/>
                <a:cs typeface="Arial" panose="020B0604020202020204" pitchFamily="34" charset="0"/>
              </a:defRPr>
            </a:lvl5pPr>
            <a:lvl6pPr marL="2514600" indent="-228600" algn="r" defTabSz="88106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defTabSz="88106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defTabSz="88106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defTabSz="88106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defRPr/>
            </a:pPr>
            <a:r>
              <a:rPr lang="fa-IR" sz="1300" smtClean="0">
                <a:latin typeface="Arial Narrow" panose="020B0606020202030204" pitchFamily="34" charset="0"/>
                <a:cs typeface="Mitra" panose="00000400000000000000" pitchFamily="2" charset="-78"/>
              </a:rPr>
              <a:t>مركز مطالعات و طرح‌ريزي استراتژيك                                              </a:t>
            </a:r>
            <a:r>
              <a:rPr lang="ar-SA" sz="1300" smtClean="0">
                <a:latin typeface="Arial Narrow" panose="020B0606020202030204" pitchFamily="34" charset="0"/>
                <a:cs typeface="Mitra" panose="00000400000000000000" pitchFamily="2" charset="-78"/>
              </a:rPr>
              <a:t>                                         صفحه</a:t>
            </a:r>
            <a:r>
              <a:rPr lang="fa-IR" sz="1300" smtClean="0">
                <a:latin typeface="Arial Narrow" panose="020B0606020202030204" pitchFamily="34" charset="0"/>
                <a:cs typeface="Mitra" panose="00000400000000000000" pitchFamily="2" charset="-78"/>
              </a:rPr>
              <a:t> </a:t>
            </a:r>
            <a:fld id="{B37A86A0-7C5A-42F2-8453-2AC6AB77349F}" type="slidenum">
              <a:rPr lang="fa-IR" sz="1300" smtClean="0">
                <a:latin typeface="Arial Narrow" panose="020B0606020202030204" pitchFamily="34" charset="0"/>
                <a:cs typeface="Mitra" panose="00000400000000000000" pitchFamily="2" charset="-78"/>
              </a:rPr>
              <a:pPr algn="ctr" rtl="1">
                <a:defRPr/>
              </a:pPr>
              <a:t>‹#›</a:t>
            </a:fld>
            <a:r>
              <a:rPr lang="ar-SA" sz="1300" smtClean="0">
                <a:latin typeface="Arial Narrow" panose="020B0606020202030204" pitchFamily="34" charset="0"/>
                <a:cs typeface="Mitra" panose="00000400000000000000" pitchFamily="2" charset="-78"/>
              </a:rPr>
              <a:t> از</a:t>
            </a:r>
            <a:r>
              <a:rPr lang="fa-IR" sz="1300" smtClean="0">
                <a:latin typeface="Arial Narrow" panose="020B0606020202030204" pitchFamily="34" charset="0"/>
                <a:cs typeface="Mitra" panose="00000400000000000000" pitchFamily="2" charset="-78"/>
              </a:rPr>
              <a:t> </a:t>
            </a:r>
            <a:r>
              <a:rPr lang="ar-SA" sz="1300" smtClean="0">
                <a:latin typeface="Arial Narrow" panose="020B0606020202030204" pitchFamily="34" charset="0"/>
                <a:cs typeface="Mitra" panose="00000400000000000000" pitchFamily="2" charset="-78"/>
              </a:rPr>
              <a:t> </a:t>
            </a:r>
            <a:r>
              <a:rPr lang="fa-IR" sz="1300" smtClean="0">
                <a:latin typeface="Arial Narrow" panose="020B0606020202030204" pitchFamily="34" charset="0"/>
                <a:cs typeface="Mitra" panose="00000400000000000000" pitchFamily="2" charset="-78"/>
              </a:rPr>
              <a:t>108</a:t>
            </a:r>
            <a:endParaRPr lang="en-US" sz="2500" smtClean="0">
              <a:latin typeface="Times New Roman" panose="02020603050405020304" pitchFamily="18" charset="0"/>
              <a:cs typeface="Mitra" panose="00000400000000000000" pitchFamily="2" charset="-78"/>
            </a:endParaRPr>
          </a:p>
        </p:txBody>
      </p:sp>
      <p:sp>
        <p:nvSpPr>
          <p:cNvPr id="14343" name="Rectangle 13"/>
          <p:cNvSpPr>
            <a:spLocks noGrp="1" noRot="1" noChangeAspect="1" noChangeArrowheads="1" noTextEdit="1"/>
          </p:cNvSpPr>
          <p:nvPr>
            <p:ph type="sldImg" idx="2"/>
          </p:nvPr>
        </p:nvSpPr>
        <p:spPr bwMode="auto">
          <a:xfrm>
            <a:off x="3019425" y="473075"/>
            <a:ext cx="3890963" cy="2917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3272434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400" kern="1200">
        <a:solidFill>
          <a:schemeClr val="tx1"/>
        </a:solidFill>
        <a:latin typeface="Times New Roman" pitchFamily="18" charset="0"/>
        <a:ea typeface="Mitra"/>
        <a:cs typeface="Mitra" pitchFamily="2" charset="-78"/>
      </a:defRPr>
    </a:lvl1pPr>
    <a:lvl2pPr marL="742950" indent="-285750" algn="r" rtl="1" eaLnBrk="0" fontAlgn="base" hangingPunct="0">
      <a:spcBef>
        <a:spcPct val="30000"/>
      </a:spcBef>
      <a:spcAft>
        <a:spcPct val="0"/>
      </a:spcAft>
      <a:defRPr sz="1400" kern="1200">
        <a:solidFill>
          <a:schemeClr val="tx1"/>
        </a:solidFill>
        <a:latin typeface="Lucida Sans Unicode" pitchFamily="34" charset="0"/>
        <a:ea typeface="Mitra"/>
        <a:cs typeface="Mitra" pitchFamily="2" charset="-78"/>
      </a:defRPr>
    </a:lvl2pPr>
    <a:lvl3pPr marL="1143000" indent="-228600" algn="r" rtl="1" eaLnBrk="0" fontAlgn="base" hangingPunct="0">
      <a:spcBef>
        <a:spcPct val="30000"/>
      </a:spcBef>
      <a:spcAft>
        <a:spcPct val="0"/>
      </a:spcAft>
      <a:defRPr sz="1400" kern="1200">
        <a:solidFill>
          <a:schemeClr val="tx1"/>
        </a:solidFill>
        <a:latin typeface="Lucida Sans Unicode" pitchFamily="34" charset="0"/>
        <a:ea typeface="Mitra"/>
        <a:cs typeface="Mitra" pitchFamily="2" charset="-78"/>
      </a:defRPr>
    </a:lvl3pPr>
    <a:lvl4pPr marL="1600200" indent="-228600" algn="r" rtl="1" eaLnBrk="0" fontAlgn="base" hangingPunct="0">
      <a:spcBef>
        <a:spcPct val="30000"/>
      </a:spcBef>
      <a:spcAft>
        <a:spcPct val="0"/>
      </a:spcAft>
      <a:defRPr sz="1400" kern="1200">
        <a:solidFill>
          <a:schemeClr val="tx1"/>
        </a:solidFill>
        <a:latin typeface="Lucida Sans Unicode" pitchFamily="34" charset="0"/>
        <a:ea typeface="Mitra"/>
        <a:cs typeface="Mitra" pitchFamily="2" charset="-78"/>
      </a:defRPr>
    </a:lvl4pPr>
    <a:lvl5pPr marL="2057400" indent="-228600" algn="r" rtl="1" eaLnBrk="0" fontAlgn="base" hangingPunct="0">
      <a:spcBef>
        <a:spcPct val="30000"/>
      </a:spcBef>
      <a:spcAft>
        <a:spcPct val="0"/>
      </a:spcAft>
      <a:defRPr sz="1400" kern="1200">
        <a:solidFill>
          <a:schemeClr val="tx1"/>
        </a:solidFill>
        <a:latin typeface="Lucida Sans Unicode" pitchFamily="34" charset="0"/>
        <a:ea typeface="Mitra"/>
        <a:cs typeface="Mitra" pitchFamily="2" charset="-7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Low" eaLnBrk="1" hangingPunct="1">
              <a:lnSpc>
                <a:spcPct val="200000"/>
              </a:lnSpc>
            </a:pPr>
            <a:r>
              <a:rPr lang="fa-IR" b="1" smtClean="0"/>
              <a:t>ياداشت :</a:t>
            </a:r>
          </a:p>
          <a:p>
            <a:pPr algn="justLow" eaLnBrk="1" hangingPunct="1">
              <a:lnSpc>
                <a:spcPct val="200000"/>
              </a:lnSpc>
            </a:pPr>
            <a:r>
              <a:rPr lang="fa-IR" smtClean="0">
                <a:solidFill>
                  <a:srgbClr val="969696"/>
                </a:solidFill>
              </a:rPr>
              <a:t>------------------------------------------------------------------------------------------------------------------------------------------------------------------------------------------------------------------------------------------------------------------------------------------------------------------------------------------------------------------------------------------------------------------------------------------</a:t>
            </a:r>
            <a:endParaRPr lang="en-US" smtClean="0">
              <a:solidFill>
                <a:srgbClr val="969696"/>
              </a:solidFill>
            </a:endParaRPr>
          </a:p>
          <a:p>
            <a:pPr eaLnBrk="1" hangingPunct="1"/>
            <a:endParaRPr lang="en-US" smtClean="0"/>
          </a:p>
        </p:txBody>
      </p:sp>
    </p:spTree>
    <p:extLst>
      <p:ext uri="{BB962C8B-B14F-4D97-AF65-F5344CB8AC3E}">
        <p14:creationId xmlns:p14="http://schemas.microsoft.com/office/powerpoint/2010/main" val="4211724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032620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832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859392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2836863" y="401638"/>
            <a:ext cx="4144962" cy="3108325"/>
          </a:xfrm>
          <a:ln/>
        </p:spPr>
      </p:sp>
      <p:sp>
        <p:nvSpPr>
          <p:cNvPr id="31747" name="Rectangle 3"/>
          <p:cNvSpPr>
            <a:spLocks noGrp="1" noChangeArrowheads="1"/>
          </p:cNvSpPr>
          <p:nvPr>
            <p:ph type="body" idx="1"/>
          </p:nvPr>
        </p:nvSpPr>
        <p:spPr>
          <a:xfrm>
            <a:off x="1093788" y="3832225"/>
            <a:ext cx="7659687" cy="2314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Aft>
                <a:spcPts val="600"/>
              </a:spcAft>
            </a:pPr>
            <a:r>
              <a:rPr lang="en-US" sz="1200" smtClean="0"/>
              <a:t>You need to do three things in Define:</a:t>
            </a:r>
          </a:p>
          <a:p>
            <a:pPr marL="228600" lvl="1" indent="-114300" eaLnBrk="1" hangingPunct="1">
              <a:spcAft>
                <a:spcPts val="600"/>
              </a:spcAft>
            </a:pPr>
            <a:r>
              <a:rPr lang="en-US" sz="1200" smtClean="0"/>
              <a:t>Define your project, capturing information such as purpose, scope, and resources in a </a:t>
            </a:r>
            <a:r>
              <a:rPr lang="en-US" sz="1200" b="1" smtClean="0"/>
              <a:t>charter</a:t>
            </a:r>
            <a:r>
              <a:rPr lang="en-US" sz="1200" smtClean="0"/>
              <a:t>.</a:t>
            </a:r>
          </a:p>
          <a:p>
            <a:pPr marL="228600" lvl="1" indent="-114300" eaLnBrk="1" hangingPunct="1">
              <a:spcAft>
                <a:spcPts val="600"/>
              </a:spcAft>
            </a:pPr>
            <a:r>
              <a:rPr lang="en-US" sz="1200" smtClean="0"/>
              <a:t>Understand what process it is you are trying to improve. The first step is to develop a type of high-level process map that goes by the name of SIPOC (Supplier— Inputs—Process—Outputs—Customers).</a:t>
            </a:r>
          </a:p>
          <a:p>
            <a:pPr marL="228600" lvl="1" indent="-114300" eaLnBrk="1" hangingPunct="1">
              <a:spcAft>
                <a:spcPts val="600"/>
              </a:spcAft>
            </a:pPr>
            <a:r>
              <a:rPr lang="en-US" sz="1200" smtClean="0"/>
              <a:t>Determine that project goals fit in with customer needs (and vice versa).</a:t>
            </a:r>
          </a:p>
          <a:p>
            <a:pPr eaLnBrk="1" hangingPunct="1">
              <a:spcAft>
                <a:spcPts val="600"/>
              </a:spcAft>
            </a:pPr>
            <a:r>
              <a:rPr lang="en-US" sz="1200" smtClean="0"/>
              <a:t>These three aspects of Define can be done in almost any order. For instance, a basic SIPOC analysis can help you define both the customers and boundaries of the process; understanding the Voice of the Customer will help you develop goals for your charter that are both realistic and important to the organization. In any event, you should expect to revisit your project charter several times throughout the DMAI²C process as you learn more.</a:t>
            </a:r>
          </a:p>
          <a:p>
            <a:pPr eaLnBrk="1" hangingPunct="1">
              <a:spcAft>
                <a:spcPts val="600"/>
              </a:spcAft>
            </a:pPr>
            <a:r>
              <a:rPr lang="en-US" sz="1200" smtClean="0"/>
              <a:t>Here we recommend drafting the charter first, simply so you have a rough idea of what you need to accomplish with this project, and what resources you have at your disposal. The SIPOC analysis and customer information will then help you refine your goals.</a:t>
            </a:r>
          </a:p>
          <a:p>
            <a:pPr eaLnBrk="1" hangingPunct="1">
              <a:spcAft>
                <a:spcPts val="600"/>
              </a:spcAft>
            </a:pPr>
            <a:r>
              <a:rPr lang="en-US" sz="1200" smtClean="0"/>
              <a:t>In practice, the process will be iterative. You will likely go back and forth between these activities several times before you get a charter that everyone agrees to.</a:t>
            </a:r>
          </a:p>
        </p:txBody>
      </p:sp>
    </p:spTree>
    <p:extLst>
      <p:ext uri="{BB962C8B-B14F-4D97-AF65-F5344CB8AC3E}">
        <p14:creationId xmlns:p14="http://schemas.microsoft.com/office/powerpoint/2010/main" val="1156778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314723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205655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856787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841499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607720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5DE9520-E5A5-4E7C-B9B0-E0418A166D87}" type="datetimeFigureOut">
              <a:rPr lang="en-US"/>
              <a:pPr>
                <a:defRPr/>
              </a:pPr>
              <a:t>1/19/2022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DD6120-E26C-42E8-94E7-0D0E8BEF132A}" type="slidenum">
              <a:rPr lang="en-US"/>
              <a:pPr>
                <a:defRPr/>
              </a:pPr>
              <a:t>‹#›</a:t>
            </a:fld>
            <a:endParaRPr lang="en-US"/>
          </a:p>
        </p:txBody>
      </p:sp>
    </p:spTree>
    <p:extLst>
      <p:ext uri="{BB962C8B-B14F-4D97-AF65-F5344CB8AC3E}">
        <p14:creationId xmlns:p14="http://schemas.microsoft.com/office/powerpoint/2010/main" val="2159314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6DB51F-856C-4C2D-AF19-A1EB4D70F6D9}" type="datetimeFigureOut">
              <a:rPr lang="en-US"/>
              <a:pPr>
                <a:defRPr/>
              </a:pPr>
              <a:t>1/19/2022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9B47D8-218D-4002-9D15-18312700CE7A}" type="slidenum">
              <a:rPr lang="en-US"/>
              <a:pPr>
                <a:defRPr/>
              </a:pPr>
              <a:t>‹#›</a:t>
            </a:fld>
            <a:endParaRPr lang="en-US"/>
          </a:p>
        </p:txBody>
      </p:sp>
    </p:spTree>
    <p:extLst>
      <p:ext uri="{BB962C8B-B14F-4D97-AF65-F5344CB8AC3E}">
        <p14:creationId xmlns:p14="http://schemas.microsoft.com/office/powerpoint/2010/main" val="295187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AA16DFE-5BCF-4E3D-9234-116588B1CE3A}" type="datetimeFigureOut">
              <a:rPr lang="en-US"/>
              <a:pPr>
                <a:defRPr/>
              </a:pPr>
              <a:t>1/19/2022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E09352-055D-4B98-9645-DBA417913FBE}" type="slidenum">
              <a:rPr lang="en-US"/>
              <a:pPr>
                <a:defRPr/>
              </a:pPr>
              <a:t>‹#›</a:t>
            </a:fld>
            <a:endParaRPr lang="en-US"/>
          </a:p>
        </p:txBody>
      </p:sp>
    </p:spTree>
    <p:extLst>
      <p:ext uri="{BB962C8B-B14F-4D97-AF65-F5344CB8AC3E}">
        <p14:creationId xmlns:p14="http://schemas.microsoft.com/office/powerpoint/2010/main" val="1746648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79388" y="188913"/>
            <a:ext cx="7632700" cy="706437"/>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179388" y="1268413"/>
            <a:ext cx="7921625" cy="4886325"/>
          </a:xfrm>
        </p:spPr>
        <p:txBody>
          <a:bodyPr/>
          <a:lstStyle/>
          <a:p>
            <a:pPr lvl="0"/>
            <a:endParaRPr lang="en-US" noProof="0" smtClean="0"/>
          </a:p>
        </p:txBody>
      </p:sp>
    </p:spTree>
    <p:extLst>
      <p:ext uri="{BB962C8B-B14F-4D97-AF65-F5344CB8AC3E}">
        <p14:creationId xmlns:p14="http://schemas.microsoft.com/office/powerpoint/2010/main" val="235550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191084-22BD-4A6C-A2D6-80A3AD17B25D}" type="datetimeFigureOut">
              <a:rPr lang="en-US"/>
              <a:pPr>
                <a:defRPr/>
              </a:pPr>
              <a:t>1/19/2022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600B14-35CD-4019-9163-433022D959C1}" type="slidenum">
              <a:rPr lang="en-US"/>
              <a:pPr>
                <a:defRPr/>
              </a:pPr>
              <a:t>‹#›</a:t>
            </a:fld>
            <a:endParaRPr lang="en-US"/>
          </a:p>
        </p:txBody>
      </p:sp>
    </p:spTree>
    <p:extLst>
      <p:ext uri="{BB962C8B-B14F-4D97-AF65-F5344CB8AC3E}">
        <p14:creationId xmlns:p14="http://schemas.microsoft.com/office/powerpoint/2010/main" val="2005912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C1937A8-E23D-4CC0-A9FC-8962CDB858AE}" type="datetimeFigureOut">
              <a:rPr lang="en-US"/>
              <a:pPr>
                <a:defRPr/>
              </a:pPr>
              <a:t>1/19/2022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055A7D-61AE-4B0C-98E3-A247056C8A67}" type="slidenum">
              <a:rPr lang="en-US"/>
              <a:pPr>
                <a:defRPr/>
              </a:pPr>
              <a:t>‹#›</a:t>
            </a:fld>
            <a:endParaRPr lang="en-US"/>
          </a:p>
        </p:txBody>
      </p:sp>
    </p:spTree>
    <p:extLst>
      <p:ext uri="{BB962C8B-B14F-4D97-AF65-F5344CB8AC3E}">
        <p14:creationId xmlns:p14="http://schemas.microsoft.com/office/powerpoint/2010/main" val="384416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046BAC63-28C8-45C6-B120-682813A36B14}" type="datetimeFigureOut">
              <a:rPr lang="en-US"/>
              <a:pPr>
                <a:defRPr/>
              </a:pPr>
              <a:t>1/19/2022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006989C-7A44-4165-AF6F-D39A4C1E1320}" type="slidenum">
              <a:rPr lang="en-US"/>
              <a:pPr>
                <a:defRPr/>
              </a:pPr>
              <a:t>‹#›</a:t>
            </a:fld>
            <a:endParaRPr lang="en-US"/>
          </a:p>
        </p:txBody>
      </p:sp>
    </p:spTree>
    <p:extLst>
      <p:ext uri="{BB962C8B-B14F-4D97-AF65-F5344CB8AC3E}">
        <p14:creationId xmlns:p14="http://schemas.microsoft.com/office/powerpoint/2010/main" val="28728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933D9CB3-74DD-435F-92D8-DACF8C67B628}" type="datetimeFigureOut">
              <a:rPr lang="en-US"/>
              <a:pPr>
                <a:defRPr/>
              </a:pPr>
              <a:t>1/19/2022</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46C6A67C-4A2C-4881-AE21-3A028C375112}" type="slidenum">
              <a:rPr lang="en-US"/>
              <a:pPr>
                <a:defRPr/>
              </a:pPr>
              <a:t>‹#›</a:t>
            </a:fld>
            <a:endParaRPr lang="en-US"/>
          </a:p>
        </p:txBody>
      </p:sp>
    </p:spTree>
    <p:extLst>
      <p:ext uri="{BB962C8B-B14F-4D97-AF65-F5344CB8AC3E}">
        <p14:creationId xmlns:p14="http://schemas.microsoft.com/office/powerpoint/2010/main" val="151405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C793C811-47A1-493F-9707-DAE7C4531DDA}" type="datetimeFigureOut">
              <a:rPr lang="en-US"/>
              <a:pPr>
                <a:defRPr/>
              </a:pPr>
              <a:t>1/19/2022</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21194AD-35DC-4862-864E-0AE59F65D38E}" type="slidenum">
              <a:rPr lang="en-US"/>
              <a:pPr>
                <a:defRPr/>
              </a:pPr>
              <a:t>‹#›</a:t>
            </a:fld>
            <a:endParaRPr lang="en-US"/>
          </a:p>
        </p:txBody>
      </p:sp>
    </p:spTree>
    <p:extLst>
      <p:ext uri="{BB962C8B-B14F-4D97-AF65-F5344CB8AC3E}">
        <p14:creationId xmlns:p14="http://schemas.microsoft.com/office/powerpoint/2010/main" val="174591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82473DFF-171B-4A23-9636-F3D7B0D1CAD1}" type="datetimeFigureOut">
              <a:rPr lang="en-US"/>
              <a:pPr>
                <a:defRPr/>
              </a:pPr>
              <a:t>1/19/2022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7F888CFB-0A0F-41C1-B3FB-77339E2B53C6}" type="slidenum">
              <a:rPr lang="en-US"/>
              <a:pPr>
                <a:defRPr/>
              </a:pPr>
              <a:t>‹#›</a:t>
            </a:fld>
            <a:endParaRPr lang="en-US"/>
          </a:p>
        </p:txBody>
      </p:sp>
    </p:spTree>
    <p:extLst>
      <p:ext uri="{BB962C8B-B14F-4D97-AF65-F5344CB8AC3E}">
        <p14:creationId xmlns:p14="http://schemas.microsoft.com/office/powerpoint/2010/main" val="87786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831345F-6CE6-4285-9BA4-CD69D52B848A}" type="datetimeFigureOut">
              <a:rPr lang="en-US"/>
              <a:pPr>
                <a:defRPr/>
              </a:pPr>
              <a:t>1/19/2022</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6752124-7562-4021-B060-4E73923EEF80}" type="slidenum">
              <a:rPr lang="en-US"/>
              <a:pPr>
                <a:defRPr/>
              </a:pPr>
              <a:t>‹#›</a:t>
            </a:fld>
            <a:endParaRPr lang="en-US"/>
          </a:p>
        </p:txBody>
      </p:sp>
    </p:spTree>
    <p:extLst>
      <p:ext uri="{BB962C8B-B14F-4D97-AF65-F5344CB8AC3E}">
        <p14:creationId xmlns:p14="http://schemas.microsoft.com/office/powerpoint/2010/main" val="641942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smtClean="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EB0AE9C-6704-43F4-A3E7-0FAB7A8911D1}" type="datetimeFigureOut">
              <a:rPr lang="en-US"/>
              <a:pPr>
                <a:defRPr/>
              </a:pPr>
              <a:t>1/19/2022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43138863-505A-445A-A6EA-37FF0699BFB4}" type="slidenum">
              <a:rPr lang="en-US"/>
              <a:pPr>
                <a:defRPr/>
              </a:pPr>
              <a:t>‹#›</a:t>
            </a:fld>
            <a:endParaRPr lang="en-US"/>
          </a:p>
        </p:txBody>
      </p:sp>
    </p:spTree>
    <p:extLst>
      <p:ext uri="{BB962C8B-B14F-4D97-AF65-F5344CB8AC3E}">
        <p14:creationId xmlns:p14="http://schemas.microsoft.com/office/powerpoint/2010/main" val="291165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rtl="1" eaLnBrk="1" hangingPunct="1">
              <a:defRPr sz="900" smtClean="0">
                <a:solidFill>
                  <a:schemeClr val="tx1">
                    <a:tint val="75000"/>
                  </a:schemeClr>
                </a:solidFill>
              </a:defRPr>
            </a:lvl1pPr>
          </a:lstStyle>
          <a:p>
            <a:pPr>
              <a:defRPr/>
            </a:pPr>
            <a:fld id="{84C9ED84-43B4-4BD7-8F96-AE1C83E3DEC8}" type="datetimeFigureOut">
              <a:rPr lang="en-US"/>
              <a:pPr>
                <a:defRPr/>
              </a:pPr>
              <a:t>1/19/2022</a:t>
            </a:fld>
            <a:endParaRPr lang="en-US" dirty="0">
              <a:solidFill>
                <a:schemeClr val="tx2"/>
              </a:solidFill>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rtl="1" eaLnBrk="1" hangingPunct="1">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rtl="1" eaLnBrk="1" hangingPunct="1">
              <a:defRPr sz="900" smtClean="0">
                <a:solidFill>
                  <a:schemeClr val="tx1">
                    <a:tint val="75000"/>
                  </a:schemeClr>
                </a:solidFill>
              </a:defRPr>
            </a:lvl1pPr>
          </a:lstStyle>
          <a:p>
            <a:pPr>
              <a:defRPr/>
            </a:pPr>
            <a:fld id="{C7F62C78-0802-42DA-B576-13B734FAFAE9}" type="slidenum">
              <a:rPr lang="en-US"/>
              <a:pPr>
                <a:defRPr/>
              </a:pPr>
              <a:t>‹#›</a:t>
            </a:fld>
            <a:endParaRPr lang="en-US" sz="1400" b="1">
              <a:solidFill>
                <a:srgbClr val="FFFFFF"/>
              </a:solidFill>
            </a:endParaRPr>
          </a:p>
        </p:txBody>
      </p:sp>
      <p:sp>
        <p:nvSpPr>
          <p:cNvPr id="7" name="Rectangle 6"/>
          <p:cNvSpPr>
            <a:spLocks noChangeArrowheads="1"/>
          </p:cNvSpPr>
          <p:nvPr userDrawn="1"/>
        </p:nvSpPr>
        <p:spPr bwMode="auto">
          <a:xfrm>
            <a:off x="8489950" y="6429375"/>
            <a:ext cx="577850" cy="455613"/>
          </a:xfrm>
          <a:prstGeom prst="rect">
            <a:avLst/>
          </a:prstGeom>
          <a:noFill/>
          <a:ln w="9525">
            <a:noFill/>
            <a:miter lim="800000"/>
            <a:headEnd/>
            <a:tailEnd/>
          </a:ln>
          <a:effectLst/>
        </p:spPr>
        <p:txBody>
          <a:bodyPr wrap="none" lIns="92075" tIns="46038" rIns="92075" bIns="46038"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fld id="{3F2A4B7F-A587-4C60-877F-E0CFF0DF0EB6}" type="slidenum">
              <a:rPr lang="ar-SA" sz="1400" b="1" smtClean="0">
                <a:solidFill>
                  <a:schemeClr val="bg1"/>
                </a:solidFill>
                <a:cs typeface="B Yekan" panose="00000400000000000000" pitchFamily="2" charset="-78"/>
              </a:rPr>
              <a:pPr algn="r">
                <a:defRPr/>
              </a:pPr>
              <a:t>‹#›</a:t>
            </a:fld>
            <a:endParaRPr lang="en-US" sz="1400" b="1" smtClean="0">
              <a:solidFill>
                <a:schemeClr val="bg1"/>
              </a:solidFill>
              <a:cs typeface="B Yekan" panose="00000400000000000000" pitchFamily="2" charset="-78"/>
            </a:endParaRPr>
          </a:p>
        </p:txBody>
      </p:sp>
      <p:sp>
        <p:nvSpPr>
          <p:cNvPr id="8" name="Text Box 7"/>
          <p:cNvSpPr txBox="1">
            <a:spLocks noChangeArrowheads="1"/>
          </p:cNvSpPr>
          <p:nvPr userDrawn="1"/>
        </p:nvSpPr>
        <p:spPr bwMode="auto">
          <a:xfrm>
            <a:off x="-36513" y="368300"/>
            <a:ext cx="1439863" cy="396875"/>
          </a:xfrm>
          <a:prstGeom prst="rect">
            <a:avLst/>
          </a:prstGeom>
          <a:noFill/>
          <a:ln w="9525" algn="ctr">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sz="2000" i="1">
                <a:solidFill>
                  <a:srgbClr val="003399"/>
                </a:solidFill>
                <a:effectLst>
                  <a:outerShdw blurRad="38100" dist="38100" dir="2700000" algn="tl">
                    <a:srgbClr val="C0C0C0"/>
                  </a:outerShdw>
                </a:effectLst>
              </a:rPr>
              <a:t>BSC</a:t>
            </a:r>
          </a:p>
        </p:txBody>
      </p:sp>
      <p:sp>
        <p:nvSpPr>
          <p:cNvPr id="9" name="Rectangle 8"/>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4076" r:id="rId1"/>
    <p:sldLayoutId id="2147484077" r:id="rId2"/>
    <p:sldLayoutId id="2147484078" r:id="rId3"/>
    <p:sldLayoutId id="2147484079" r:id="rId4"/>
    <p:sldLayoutId id="2147484080" r:id="rId5"/>
    <p:sldLayoutId id="2147484081" r:id="rId6"/>
    <p:sldLayoutId id="2147484082" r:id="rId7"/>
    <p:sldLayoutId id="2147484083" r:id="rId8"/>
    <p:sldLayoutId id="2147484084" r:id="rId9"/>
    <p:sldLayoutId id="2147484085" r:id="rId10"/>
    <p:sldLayoutId id="2147484086" r:id="rId11"/>
    <p:sldLayoutId id="2147484087" r:id="rId12"/>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Local%20Settings/Temp/clip/1.mpg" TargetMode="Externa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Local%20Settings/Temp/clip/3.mp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755650" y="1341438"/>
            <a:ext cx="7777163" cy="2592387"/>
          </a:xfrm>
        </p:spPr>
        <p:txBody>
          <a:bodyPr/>
          <a:lstStyle/>
          <a:p>
            <a:r>
              <a:rPr lang="fa-IR" smtClean="0">
                <a:latin typeface="IranNastaliq" panose="02020505000000020003" pitchFamily="18" charset="0"/>
                <a:cs typeface="IranNastaliq" panose="02020505000000020003" pitchFamily="18" charset="0"/>
              </a:rPr>
              <a:t>دانشگاه آزاد اسلامی واحد تهران مرکز </a:t>
            </a:r>
            <a:br>
              <a:rPr lang="fa-IR" smtClean="0">
                <a:latin typeface="IranNastaliq" panose="02020505000000020003" pitchFamily="18" charset="0"/>
                <a:cs typeface="IranNastaliq" panose="02020505000000020003" pitchFamily="18" charset="0"/>
              </a:rPr>
            </a:br>
            <a:r>
              <a:rPr lang="fa-IR" smtClean="0">
                <a:latin typeface="IranNastaliq" panose="02020505000000020003" pitchFamily="18" charset="0"/>
                <a:cs typeface="IranNastaliq" panose="02020505000000020003" pitchFamily="18" charset="0"/>
              </a:rPr>
              <a:t>پروژه : كارت امتيازي متوازن</a:t>
            </a:r>
            <a:r>
              <a:rPr lang="en-US" smtClean="0">
                <a:latin typeface="IranNastaliq" panose="02020505000000020003" pitchFamily="18" charset="0"/>
                <a:cs typeface="IranNastaliq" panose="02020505000000020003" pitchFamily="18" charset="0"/>
              </a:rPr>
              <a:t/>
            </a:r>
            <a:br>
              <a:rPr lang="en-US" smtClean="0">
                <a:latin typeface="IranNastaliq" panose="02020505000000020003" pitchFamily="18" charset="0"/>
                <a:cs typeface="IranNastaliq" panose="02020505000000020003" pitchFamily="18" charset="0"/>
              </a:rPr>
            </a:br>
            <a:r>
              <a:rPr lang="fa-IR" smtClean="0">
                <a:latin typeface="IranNastaliq" panose="02020505000000020003" pitchFamily="18" charset="0"/>
                <a:cs typeface="IranNastaliq" panose="02020505000000020003" pitchFamily="18" charset="0"/>
              </a:rPr>
              <a:t>استاد: دکتر محمدرضا معتدل</a:t>
            </a:r>
            <a:endParaRPr lang="en-US" smtClean="0">
              <a:latin typeface="IranNastaliq" panose="02020505000000020003" pitchFamily="18" charset="0"/>
              <a:cs typeface="IranNastaliq" panose="02020505000000020003" pitchFamily="18" charset="0"/>
            </a:endParaRPr>
          </a:p>
        </p:txBody>
      </p:sp>
      <p:sp>
        <p:nvSpPr>
          <p:cNvPr id="18435" name="Subtitle 2"/>
          <p:cNvSpPr>
            <a:spLocks noGrp="1"/>
          </p:cNvSpPr>
          <p:nvPr>
            <p:ph type="subTitle" idx="1"/>
          </p:nvPr>
        </p:nvSpPr>
        <p:spPr bwMode="auto">
          <a:xfrm>
            <a:off x="971550" y="4292600"/>
            <a:ext cx="7921625" cy="2270125"/>
          </a:xfrm>
        </p:spPr>
        <p:txBody>
          <a:bodyPr wrap="square" numCol="1" anchor="t" anchorCtr="0" compatLnSpc="1">
            <a:prstTxWarp prst="textNoShape">
              <a:avLst/>
            </a:prstTxWarp>
          </a:bodyPr>
          <a:lstStyle/>
          <a:p>
            <a:pPr>
              <a:buFont typeface="Wingdings 3" panose="05040102010807070707" pitchFamily="18" charset="2"/>
              <a:buNone/>
            </a:pPr>
            <a:r>
              <a:rPr lang="fa-IR" sz="3200" b="1" smtClean="0">
                <a:latin typeface="IranNastaliq" panose="02020505000000020003" pitchFamily="18" charset="0"/>
                <a:cs typeface="IranNastaliq" panose="02020505000000020003" pitchFamily="18" charset="0"/>
              </a:rPr>
              <a:t>دانشجویان :</a:t>
            </a:r>
          </a:p>
          <a:p>
            <a:pPr rtl="1">
              <a:buFont typeface="Wingdings 3" panose="05040102010807070707" pitchFamily="18" charset="2"/>
              <a:buNone/>
            </a:pPr>
            <a:r>
              <a:rPr lang="fa-IR" sz="3200" b="1" smtClean="0">
                <a:latin typeface="IranNastaliq" panose="02020505000000020003" pitchFamily="18" charset="0"/>
                <a:cs typeface="IranNastaliq" panose="02020505000000020003" pitchFamily="18" charset="0"/>
              </a:rPr>
              <a:t> الهام کریمی بخش-لیلا علیشعار -محمد شیردل -پریسا کولیائی – حسین محور</a:t>
            </a:r>
            <a:endParaRPr lang="en-US" sz="3200" b="1" smtClean="0">
              <a:latin typeface="IranNastaliq" panose="02020505000000020003" pitchFamily="18" charset="0"/>
              <a:cs typeface="IranNastaliq" panose="02020505000000020003" pitchFamily="18" charset="0"/>
            </a:endParaRPr>
          </a:p>
        </p:txBody>
      </p:sp>
      <p:pic>
        <p:nvPicPr>
          <p:cNvPr id="184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288" y="620713"/>
            <a:ext cx="1173162" cy="165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9074" name="Rectangle 2"/>
          <p:cNvSpPr>
            <a:spLocks noGrp="1" noChangeArrowheads="1"/>
          </p:cNvSpPr>
          <p:nvPr>
            <p:ph type="title" idx="4294967295"/>
          </p:nvPr>
        </p:nvSpPr>
        <p:spPr>
          <a:xfrm>
            <a:off x="3311525" y="274638"/>
            <a:ext cx="5832475" cy="706437"/>
          </a:xfrm>
        </p:spPr>
        <p:txBody>
          <a:bodyPr rtlCol="0">
            <a:normAutofit/>
          </a:bodyPr>
          <a:lstStyle/>
          <a:p>
            <a:pPr algn="ctr" fontAlgn="auto">
              <a:spcAft>
                <a:spcPts val="0"/>
              </a:spcAft>
              <a:defRPr/>
            </a:pPr>
            <a:r>
              <a:rPr lang="en-US" sz="3000" dirty="0" err="1" smtClean="0">
                <a:solidFill>
                  <a:srgbClr val="8A0000"/>
                </a:solidFill>
                <a:latin typeface="Times New Roman" pitchFamily="18" charset="0"/>
                <a:cs typeface="Times New Roman" pitchFamily="18" charset="0"/>
              </a:rPr>
              <a:t>BalancedScorecard</a:t>
            </a:r>
            <a:endParaRPr lang="en-US" sz="3000" i="1" dirty="0" smtClean="0">
              <a:solidFill>
                <a:srgbClr val="8A0000"/>
              </a:solidFill>
              <a:effectLst>
                <a:outerShdw blurRad="38100" dist="38100" dir="2700000" algn="tl">
                  <a:srgbClr val="C0C0C0"/>
                </a:outerShdw>
              </a:effectLst>
            </a:endParaRPr>
          </a:p>
        </p:txBody>
      </p:sp>
      <p:sp>
        <p:nvSpPr>
          <p:cNvPr id="30723" name="Rectangle 3"/>
          <p:cNvSpPr>
            <a:spLocks noChangeArrowheads="1"/>
          </p:cNvSpPr>
          <p:nvPr/>
        </p:nvSpPr>
        <p:spPr bwMode="auto">
          <a:xfrm>
            <a:off x="827088" y="981075"/>
            <a:ext cx="7812087"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59" tIns="46030" rIns="92059" bIns="46030"/>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lnSpc>
                <a:spcPct val="110000"/>
              </a:lnSpc>
              <a:spcBef>
                <a:spcPct val="40000"/>
              </a:spcBef>
              <a:buClr>
                <a:srgbClr val="800000"/>
              </a:buClr>
              <a:buFont typeface="Wingdings" panose="05000000000000000000" pitchFamily="2" charset="2"/>
              <a:buNone/>
            </a:pPr>
            <a:r>
              <a:rPr lang="fa-IR" sz="3000">
                <a:latin typeface="Lucida Sans Unicode" panose="020B0602030504020204" pitchFamily="34" charset="0"/>
                <a:cs typeface="Mitra" pitchFamily="2" charset="-78"/>
              </a:rPr>
              <a:t>كارت امتيازي متوازن </a:t>
            </a:r>
            <a:r>
              <a:rPr lang="en-US" sz="3000">
                <a:latin typeface="Times New Roman" panose="02020603050405020304" pitchFamily="18" charset="0"/>
                <a:cs typeface="Times New Roman" panose="02020603050405020304" pitchFamily="18" charset="0"/>
              </a:rPr>
              <a:t>(BalancedScorecard)</a:t>
            </a:r>
            <a:r>
              <a:rPr lang="fa-IR" sz="3000">
                <a:latin typeface="Times New Roman" panose="02020603050405020304" pitchFamily="18" charset="0"/>
                <a:ea typeface="Mitra" pitchFamily="2" charset="-78"/>
                <a:cs typeface="Times New Roman" panose="02020603050405020304" pitchFamily="18" charset="0"/>
              </a:rPr>
              <a:t> </a:t>
            </a:r>
            <a:r>
              <a:rPr lang="fa-IR" sz="3000">
                <a:latin typeface="Lucida Sans Unicode" panose="020B0602030504020204" pitchFamily="34" charset="0"/>
                <a:cs typeface="Mitra" pitchFamily="2" charset="-78"/>
              </a:rPr>
              <a:t>روشي است كه در آن استراتژي‌هاي سازمان به مجموعه‌اي از شاخص‌هاي عملكردي قابل اندازه‌گيري ترجمه شده و از طريق اجراي آن، سيستمي براي سنجش تحقق استراتژي و مديريت استراتژيك عملکرد ايجاد مي‌شود.</a:t>
            </a:r>
          </a:p>
        </p:txBody>
      </p:sp>
      <p:sp>
        <p:nvSpPr>
          <p:cNvPr id="30724" name="Rectangle 5"/>
          <p:cNvSpPr>
            <a:spLocks noChangeArrowheads="1"/>
          </p:cNvSpPr>
          <p:nvPr/>
        </p:nvSpPr>
        <p:spPr bwMode="auto">
          <a:xfrm>
            <a:off x="539750" y="3213100"/>
            <a:ext cx="8388350" cy="1368425"/>
          </a:xfrm>
          <a:prstGeom prst="rect">
            <a:avLst/>
          </a:prstGeom>
          <a:solidFill>
            <a:srgbClr val="FFFF99"/>
          </a:solidFill>
          <a:ln w="25400">
            <a:solidFill>
              <a:schemeClr val="tx1"/>
            </a:solidFill>
            <a:miter lim="800000"/>
            <a:headEnd/>
            <a:tailEnd/>
          </a:ln>
        </p:spPr>
        <p:txBody>
          <a:bodyPr lIns="306000" rIns="90000" anchor="ctr" anchorCtr="1"/>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spcBef>
                <a:spcPct val="20000"/>
              </a:spcBef>
              <a:buClr>
                <a:srgbClr val="800000"/>
              </a:buClr>
              <a:buFont typeface="Wingdings" panose="05000000000000000000" pitchFamily="2" charset="2"/>
              <a:buNone/>
            </a:pPr>
            <a:r>
              <a:rPr lang="fa-IR" sz="3000">
                <a:latin typeface="Lucida Sans Unicode" panose="020B0602030504020204" pitchFamily="34" charset="0"/>
                <a:cs typeface="Mitra" pitchFamily="2" charset="-78"/>
              </a:rPr>
              <a:t>كارت امتيازي متوازن </a:t>
            </a:r>
            <a:r>
              <a:rPr lang="fa-IR" sz="3000" b="1">
                <a:latin typeface="Lucida Sans Unicode" panose="020B0602030504020204" pitchFamily="34" charset="0"/>
                <a:cs typeface="Mitra" pitchFamily="2" charset="-78"/>
              </a:rPr>
              <a:t>چارچوبي</a:t>
            </a:r>
            <a:r>
              <a:rPr lang="fa-IR" sz="3000">
                <a:latin typeface="Lucida Sans Unicode" panose="020B0602030504020204" pitchFamily="34" charset="0"/>
                <a:cs typeface="Mitra" pitchFamily="2" charset="-78"/>
              </a:rPr>
              <a:t> است كه به سازمانها براي </a:t>
            </a:r>
            <a:r>
              <a:rPr lang="fa-IR" sz="3000" b="1">
                <a:latin typeface="Lucida Sans Unicode" panose="020B0602030504020204" pitchFamily="34" charset="0"/>
                <a:cs typeface="Mitra" pitchFamily="2" charset="-78"/>
              </a:rPr>
              <a:t>ترجمه استراتژي‌ها</a:t>
            </a:r>
            <a:r>
              <a:rPr lang="fa-IR" sz="3000">
                <a:latin typeface="Lucida Sans Unicode" panose="020B0602030504020204" pitchFamily="34" charset="0"/>
                <a:cs typeface="Mitra" pitchFamily="2" charset="-78"/>
              </a:rPr>
              <a:t> به </a:t>
            </a:r>
            <a:r>
              <a:rPr lang="fa-IR" sz="3000" b="1">
                <a:latin typeface="Lucida Sans Unicode" panose="020B0602030504020204" pitchFamily="34" charset="0"/>
                <a:cs typeface="Mitra" pitchFamily="2" charset="-78"/>
              </a:rPr>
              <a:t>اهداف عملياتي</a:t>
            </a:r>
            <a:r>
              <a:rPr lang="fa-IR" sz="3000">
                <a:latin typeface="Lucida Sans Unicode" panose="020B0602030504020204" pitchFamily="34" charset="0"/>
                <a:cs typeface="Mitra" pitchFamily="2" charset="-78"/>
              </a:rPr>
              <a:t> كه محرك </a:t>
            </a:r>
            <a:r>
              <a:rPr lang="fa-IR" sz="3000" b="1">
                <a:latin typeface="Lucida Sans Unicode" panose="020B0602030504020204" pitchFamily="34" charset="0"/>
                <a:cs typeface="Mitra" pitchFamily="2" charset="-78"/>
              </a:rPr>
              <a:t>عملكرد</a:t>
            </a:r>
            <a:r>
              <a:rPr lang="fa-IR" sz="3000">
                <a:latin typeface="Lucida Sans Unicode" panose="020B0602030504020204" pitchFamily="34" charset="0"/>
                <a:cs typeface="Mitra" pitchFamily="2" charset="-78"/>
              </a:rPr>
              <a:t> و رفتار سازمان هستند، كمك مي‌كند.   </a:t>
            </a:r>
            <a:endParaRPr lang="en-US" sz="3000">
              <a:latin typeface="Lucida Sans Unicode" panose="020B0602030504020204" pitchFamily="34" charset="0"/>
              <a:cs typeface="Mitra" pitchFamily="2" charset="-78"/>
            </a:endParaRPr>
          </a:p>
        </p:txBody>
      </p:sp>
      <p:sp>
        <p:nvSpPr>
          <p:cNvPr id="5" name="AutoShape 23"/>
          <p:cNvSpPr>
            <a:spLocks noChangeArrowheads="1"/>
          </p:cNvSpPr>
          <p:nvPr/>
        </p:nvSpPr>
        <p:spPr bwMode="auto">
          <a:xfrm>
            <a:off x="611188" y="4797425"/>
            <a:ext cx="8208962" cy="1420813"/>
          </a:xfrm>
          <a:prstGeom prst="bevel">
            <a:avLst>
              <a:gd name="adj" fmla="val 16000"/>
            </a:avLst>
          </a:prstGeom>
          <a:solidFill>
            <a:srgbClr val="99CCFF"/>
          </a:soli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a:spcBef>
                <a:spcPct val="20000"/>
              </a:spcBef>
            </a:pPr>
            <a:r>
              <a:rPr lang="fa-IR" sz="2400" b="1">
                <a:solidFill>
                  <a:srgbClr val="000000"/>
                </a:solidFill>
                <a:cs typeface="Mitra" pitchFamily="2" charset="-78"/>
              </a:rPr>
              <a:t>روش كارت امتيازي متوازن </a:t>
            </a:r>
            <a:r>
              <a:rPr lang="en-US" sz="2400" b="1">
                <a:solidFill>
                  <a:srgbClr val="000000"/>
                </a:solidFill>
                <a:cs typeface="Mitra" pitchFamily="2" charset="-78"/>
              </a:rPr>
              <a:t>(BSC)</a:t>
            </a:r>
            <a:r>
              <a:rPr lang="fa-IR" sz="2400" b="1">
                <a:solidFill>
                  <a:srgbClr val="000000"/>
                </a:solidFill>
                <a:cs typeface="Mitra" pitchFamily="2" charset="-78"/>
              </a:rPr>
              <a:t> ابتدا يك روش ارزيابي و مديريت عملكرد بود. سپس بعنوان ابزاري براي جاري‌سازي‌ استراتژي‌ها مورد استفاده قرار گرفت و در حال حاضر بعنوان يك سيستم مديريت استراتژيك شناخته مي‌شود.</a:t>
            </a:r>
            <a:endParaRPr lang="en-US" sz="2400" b="1">
              <a:solidFill>
                <a:srgbClr val="000000"/>
              </a:solidFill>
              <a:cs typeface="Mitr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2770" name="Group 16"/>
          <p:cNvGrpSpPr>
            <a:grpSpLocks/>
          </p:cNvGrpSpPr>
          <p:nvPr/>
        </p:nvGrpSpPr>
        <p:grpSpPr bwMode="auto">
          <a:xfrm>
            <a:off x="971550" y="1052513"/>
            <a:ext cx="7964488" cy="5616575"/>
            <a:chOff x="346" y="663"/>
            <a:chExt cx="5017" cy="3273"/>
          </a:xfrm>
        </p:grpSpPr>
        <p:sp>
          <p:nvSpPr>
            <p:cNvPr id="32772" name="Oval 2"/>
            <p:cNvSpPr>
              <a:spLocks noChangeArrowheads="1"/>
            </p:cNvSpPr>
            <p:nvPr/>
          </p:nvSpPr>
          <p:spPr bwMode="auto">
            <a:xfrm>
              <a:off x="2242" y="1903"/>
              <a:ext cx="1316" cy="804"/>
            </a:xfrm>
            <a:prstGeom prst="ellipse">
              <a:avLst/>
            </a:prstGeom>
            <a:solidFill>
              <a:srgbClr val="FF99CC"/>
            </a:solidFill>
            <a:ln w="31750">
              <a:solidFill>
                <a:schemeClr val="tx1"/>
              </a:solidFill>
              <a:round/>
              <a:headEnd/>
              <a:tailEnd/>
            </a:ln>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2000" b="1">
                  <a:latin typeface="Times New Roman" panose="02020603050405020304" pitchFamily="18" charset="0"/>
                  <a:cs typeface="Mitra" pitchFamily="2" charset="-78"/>
                </a:rPr>
                <a:t>استراتژ‌‌ي‌ها</a:t>
              </a:r>
              <a:endParaRPr lang="en-US" sz="2000" b="1">
                <a:latin typeface="Times New Roman" panose="02020603050405020304" pitchFamily="18" charset="0"/>
                <a:cs typeface="Mitra" pitchFamily="2" charset="-78"/>
              </a:endParaRPr>
            </a:p>
          </p:txBody>
        </p:sp>
        <p:sp>
          <p:nvSpPr>
            <p:cNvPr id="32773" name="Rectangle 3"/>
            <p:cNvSpPr>
              <a:spLocks noChangeArrowheads="1"/>
            </p:cNvSpPr>
            <p:nvPr/>
          </p:nvSpPr>
          <p:spPr bwMode="auto">
            <a:xfrm>
              <a:off x="346" y="1906"/>
              <a:ext cx="1440" cy="809"/>
            </a:xfrm>
            <a:prstGeom prst="rect">
              <a:avLst/>
            </a:prstGeom>
            <a:solidFill>
              <a:srgbClr val="99CCFF"/>
            </a:solidFill>
            <a:ln w="38100">
              <a:solidFill>
                <a:schemeClr val="tx1"/>
              </a:solidFill>
              <a:miter lim="800000"/>
              <a:headEnd/>
              <a:tailEnd/>
            </a:ln>
            <a:effectLst>
              <a:outerShdw dist="107763" dir="8100000" algn="ctr" rotWithShape="0">
                <a:schemeClr val="bg2">
                  <a:alpha val="50000"/>
                </a:schemeClr>
              </a:outerShdw>
            </a:effec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700" b="1">
                  <a:latin typeface="Times New Roman" panose="02020603050405020304" pitchFamily="18" charset="0"/>
                  <a:cs typeface="B Titr" panose="00000700000000000000" pitchFamily="2" charset="-78"/>
                </a:rPr>
                <a:t>منظر فرایندهای داخلی :</a:t>
              </a:r>
            </a:p>
            <a:p>
              <a:pPr algn="ctr" eaLnBrk="1" hangingPunct="1">
                <a:lnSpc>
                  <a:spcPct val="90000"/>
                </a:lnSpc>
                <a:buFont typeface="Wingdings" panose="05000000000000000000" pitchFamily="2" charset="2"/>
                <a:buNone/>
              </a:pPr>
              <a:r>
                <a:rPr lang="fa-IR" sz="1700" b="1">
                  <a:latin typeface="Times New Roman" panose="02020603050405020304" pitchFamily="18" charset="0"/>
                  <a:cs typeface="Mitra" pitchFamily="2" charset="-78"/>
                </a:rPr>
                <a:t>براي برآورده كردن انتظارات سهامداران و مشتريان در چه فرآيندهاي بايستي برتري يابيم؟</a:t>
              </a:r>
              <a:endParaRPr lang="en-US" sz="1700" b="1">
                <a:latin typeface="Times New Roman" panose="02020603050405020304" pitchFamily="18" charset="0"/>
                <a:cs typeface="Mitra" pitchFamily="2" charset="-78"/>
              </a:endParaRPr>
            </a:p>
          </p:txBody>
        </p:sp>
        <p:sp>
          <p:nvSpPr>
            <p:cNvPr id="32774" name="Rectangle 4"/>
            <p:cNvSpPr>
              <a:spLocks noChangeArrowheads="1"/>
            </p:cNvSpPr>
            <p:nvPr/>
          </p:nvSpPr>
          <p:spPr bwMode="auto">
            <a:xfrm>
              <a:off x="4014" y="1898"/>
              <a:ext cx="1349" cy="810"/>
            </a:xfrm>
            <a:prstGeom prst="rect">
              <a:avLst/>
            </a:prstGeom>
            <a:solidFill>
              <a:srgbClr val="99CCFF"/>
            </a:solidFill>
            <a:ln w="38100">
              <a:solidFill>
                <a:schemeClr val="tx1"/>
              </a:solidFill>
              <a:miter lim="800000"/>
              <a:headEnd/>
              <a:tailEnd/>
            </a:ln>
            <a:effectLst>
              <a:outerShdw dist="107763" dir="8100000" algn="ctr" rotWithShape="0">
                <a:schemeClr val="bg2">
                  <a:alpha val="50000"/>
                </a:schemeClr>
              </a:outerShdw>
            </a:effec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700" b="1">
                  <a:latin typeface="Times New Roman" panose="02020603050405020304" pitchFamily="18" charset="0"/>
                  <a:cs typeface="B Titr" panose="00000700000000000000" pitchFamily="2" charset="-78"/>
                </a:rPr>
                <a:t>منظر مشتریان :</a:t>
              </a:r>
            </a:p>
            <a:p>
              <a:pPr algn="ctr" eaLnBrk="1" hangingPunct="1">
                <a:lnSpc>
                  <a:spcPct val="90000"/>
                </a:lnSpc>
                <a:buFont typeface="Wingdings" panose="05000000000000000000" pitchFamily="2" charset="2"/>
                <a:buNone/>
              </a:pPr>
              <a:r>
                <a:rPr lang="fa-IR" sz="1700" b="1">
                  <a:latin typeface="Times New Roman" panose="02020603050405020304" pitchFamily="18" charset="0"/>
                  <a:cs typeface="Mitra" pitchFamily="2" charset="-78"/>
                </a:rPr>
                <a:t>ارزشهاي مورد انتظار مشتريان چيست؟</a:t>
              </a:r>
              <a:endParaRPr lang="en-US" sz="1700" b="1">
                <a:latin typeface="Times New Roman" panose="02020603050405020304" pitchFamily="18" charset="0"/>
                <a:cs typeface="Mitra" pitchFamily="2" charset="-78"/>
              </a:endParaRPr>
            </a:p>
          </p:txBody>
        </p:sp>
        <p:sp>
          <p:nvSpPr>
            <p:cNvPr id="32775" name="Rectangle 5"/>
            <p:cNvSpPr>
              <a:spLocks noChangeArrowheads="1"/>
            </p:cNvSpPr>
            <p:nvPr/>
          </p:nvSpPr>
          <p:spPr bwMode="auto">
            <a:xfrm>
              <a:off x="2216" y="663"/>
              <a:ext cx="1349" cy="810"/>
            </a:xfrm>
            <a:prstGeom prst="rect">
              <a:avLst/>
            </a:prstGeom>
            <a:solidFill>
              <a:srgbClr val="99CCFF"/>
            </a:solidFill>
            <a:ln w="38100">
              <a:solidFill>
                <a:schemeClr val="tx1"/>
              </a:solidFill>
              <a:miter lim="800000"/>
              <a:headEnd/>
              <a:tailEnd/>
            </a:ln>
            <a:effectLst>
              <a:outerShdw dist="107763" dir="8100000" algn="ctr" rotWithShape="0">
                <a:schemeClr val="bg2">
                  <a:alpha val="50000"/>
                </a:schemeClr>
              </a:outerShdw>
            </a:effec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700" b="1">
                  <a:latin typeface="Times New Roman" panose="02020603050405020304" pitchFamily="18" charset="0"/>
                  <a:cs typeface="B Titr" panose="00000700000000000000" pitchFamily="2" charset="-78"/>
                </a:rPr>
                <a:t>منظر مالی</a:t>
              </a:r>
              <a:r>
                <a:rPr lang="fa-IR" sz="1700" b="1">
                  <a:latin typeface="Times New Roman" panose="02020603050405020304" pitchFamily="18" charset="0"/>
                  <a:cs typeface="Mitra" pitchFamily="2" charset="-78"/>
                </a:rPr>
                <a:t> :</a:t>
              </a:r>
            </a:p>
            <a:p>
              <a:pPr algn="ctr" eaLnBrk="1" hangingPunct="1">
                <a:lnSpc>
                  <a:spcPct val="90000"/>
                </a:lnSpc>
                <a:buFont typeface="Wingdings" panose="05000000000000000000" pitchFamily="2" charset="2"/>
                <a:buNone/>
              </a:pPr>
              <a:r>
                <a:rPr lang="fa-IR" sz="1700" b="1">
                  <a:latin typeface="Times New Roman" panose="02020603050405020304" pitchFamily="18" charset="0"/>
                  <a:cs typeface="Mitra" pitchFamily="2" charset="-78"/>
                </a:rPr>
                <a:t>انتظارات و خواسته‌هاي سهامداران چيست؟</a:t>
              </a:r>
              <a:endParaRPr lang="en-US" sz="1700" b="1">
                <a:latin typeface="Times New Roman" panose="02020603050405020304" pitchFamily="18" charset="0"/>
                <a:cs typeface="Mitra" pitchFamily="2" charset="-78"/>
              </a:endParaRPr>
            </a:p>
          </p:txBody>
        </p:sp>
        <p:sp>
          <p:nvSpPr>
            <p:cNvPr id="32776" name="Rectangle 6"/>
            <p:cNvSpPr>
              <a:spLocks noChangeArrowheads="1"/>
            </p:cNvSpPr>
            <p:nvPr/>
          </p:nvSpPr>
          <p:spPr bwMode="auto">
            <a:xfrm>
              <a:off x="2233" y="3126"/>
              <a:ext cx="1350" cy="810"/>
            </a:xfrm>
            <a:prstGeom prst="rect">
              <a:avLst/>
            </a:prstGeom>
            <a:solidFill>
              <a:srgbClr val="99CCFF"/>
            </a:solidFill>
            <a:ln w="38100">
              <a:solidFill>
                <a:schemeClr val="tx1"/>
              </a:solidFill>
              <a:miter lim="800000"/>
              <a:headEnd/>
              <a:tailEnd/>
            </a:ln>
            <a:effectLst>
              <a:outerShdw dist="107763" dir="8100000" algn="ctr" rotWithShape="0">
                <a:schemeClr val="bg2">
                  <a:alpha val="50000"/>
                </a:schemeClr>
              </a:outerShdw>
            </a:effec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700" b="1">
                  <a:latin typeface="Times New Roman" panose="02020603050405020304" pitchFamily="18" charset="0"/>
                  <a:cs typeface="B Titr" panose="00000700000000000000" pitchFamily="2" charset="-78"/>
                </a:rPr>
                <a:t>منظر یادگیری و رشد:</a:t>
              </a:r>
            </a:p>
            <a:p>
              <a:pPr algn="ctr" eaLnBrk="1" hangingPunct="1">
                <a:lnSpc>
                  <a:spcPct val="90000"/>
                </a:lnSpc>
                <a:buFont typeface="Wingdings" panose="05000000000000000000" pitchFamily="2" charset="2"/>
                <a:buNone/>
              </a:pPr>
              <a:r>
                <a:rPr lang="fa-IR" sz="1700" b="1">
                  <a:latin typeface="Times New Roman" panose="02020603050405020304" pitchFamily="18" charset="0"/>
                  <a:cs typeface="Mitra" pitchFamily="2" charset="-78"/>
                </a:rPr>
                <a:t>براي كسب برتري در فرآيندها به چه قابليت‌ها، مهارتها، شرايط كاري و زيرساخت‌هايي نياز داريم؟</a:t>
              </a:r>
              <a:endParaRPr lang="en-US" sz="1700" b="1">
                <a:latin typeface="Times New Roman" panose="02020603050405020304" pitchFamily="18" charset="0"/>
                <a:cs typeface="Mitra" pitchFamily="2" charset="-78"/>
              </a:endParaRPr>
            </a:p>
          </p:txBody>
        </p:sp>
        <p:sp>
          <p:nvSpPr>
            <p:cNvPr id="32777" name="Arc 7"/>
            <p:cNvSpPr>
              <a:spLocks/>
            </p:cNvSpPr>
            <p:nvPr/>
          </p:nvSpPr>
          <p:spPr bwMode="auto">
            <a:xfrm rot="11000198" flipV="1">
              <a:off x="1349" y="1151"/>
              <a:ext cx="546" cy="235"/>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381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cxnSp>
          <p:nvCxnSpPr>
            <p:cNvPr id="32778" name="AutoShape 8"/>
            <p:cNvCxnSpPr>
              <a:cxnSpLocks noChangeShapeType="1"/>
            </p:cNvCxnSpPr>
            <p:nvPr/>
          </p:nvCxnSpPr>
          <p:spPr bwMode="auto">
            <a:xfrm flipH="1" flipV="1">
              <a:off x="2894" y="1468"/>
              <a:ext cx="1" cy="408"/>
            </a:xfrm>
            <a:prstGeom prst="straightConnector1">
              <a:avLst/>
            </a:prstGeom>
            <a:noFill/>
            <a:ln w="381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32779" name="AutoShape 9"/>
            <p:cNvCxnSpPr>
              <a:cxnSpLocks noChangeShapeType="1"/>
            </p:cNvCxnSpPr>
            <p:nvPr/>
          </p:nvCxnSpPr>
          <p:spPr bwMode="auto">
            <a:xfrm flipV="1">
              <a:off x="3562" y="2313"/>
              <a:ext cx="436" cy="2"/>
            </a:xfrm>
            <a:prstGeom prst="straightConnector1">
              <a:avLst/>
            </a:prstGeom>
            <a:noFill/>
            <a:ln w="381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32780" name="AutoShape 10"/>
            <p:cNvCxnSpPr>
              <a:cxnSpLocks noChangeShapeType="1"/>
            </p:cNvCxnSpPr>
            <p:nvPr/>
          </p:nvCxnSpPr>
          <p:spPr bwMode="auto">
            <a:xfrm flipH="1" flipV="1">
              <a:off x="2895" y="2717"/>
              <a:ext cx="8" cy="406"/>
            </a:xfrm>
            <a:prstGeom prst="straightConnector1">
              <a:avLst/>
            </a:prstGeom>
            <a:noFill/>
            <a:ln w="38100">
              <a:solidFill>
                <a:schemeClr val="tx1"/>
              </a:solidFill>
              <a:round/>
              <a:headEnd type="stealth" w="med" len="med"/>
              <a:tailEnd/>
            </a:ln>
            <a:extLst>
              <a:ext uri="{909E8E84-426E-40DD-AFC4-6F175D3DCCD1}">
                <a14:hiddenFill xmlns:a14="http://schemas.microsoft.com/office/drawing/2010/main">
                  <a:noFill/>
                </a14:hiddenFill>
              </a:ext>
            </a:extLst>
          </p:spPr>
        </p:cxnSp>
        <p:cxnSp>
          <p:nvCxnSpPr>
            <p:cNvPr id="32781" name="AutoShape 11"/>
            <p:cNvCxnSpPr>
              <a:cxnSpLocks noChangeShapeType="1"/>
            </p:cNvCxnSpPr>
            <p:nvPr/>
          </p:nvCxnSpPr>
          <p:spPr bwMode="auto">
            <a:xfrm flipV="1">
              <a:off x="1792" y="2315"/>
              <a:ext cx="435" cy="6"/>
            </a:xfrm>
            <a:prstGeom prst="straightConnector1">
              <a:avLst/>
            </a:prstGeom>
            <a:noFill/>
            <a:ln w="38100">
              <a:solidFill>
                <a:schemeClr val="tx1"/>
              </a:solidFill>
              <a:round/>
              <a:headEnd type="stealth" w="med" len="med"/>
              <a:tailEnd/>
            </a:ln>
            <a:extLst>
              <a:ext uri="{909E8E84-426E-40DD-AFC4-6F175D3DCCD1}">
                <a14:hiddenFill xmlns:a14="http://schemas.microsoft.com/office/drawing/2010/main">
                  <a:noFill/>
                </a14:hiddenFill>
              </a:ext>
            </a:extLst>
          </p:spPr>
        </p:cxnSp>
        <p:sp>
          <p:nvSpPr>
            <p:cNvPr id="32782" name="Arc 12"/>
            <p:cNvSpPr>
              <a:spLocks/>
            </p:cNvSpPr>
            <p:nvPr/>
          </p:nvSpPr>
          <p:spPr bwMode="auto">
            <a:xfrm rot="5207754" flipV="1">
              <a:off x="1490" y="2851"/>
              <a:ext cx="290" cy="557"/>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381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vert="eaVert">
              <a:spAutoFit/>
            </a:bodyPr>
            <a:lstStyle/>
            <a:p>
              <a:endParaRPr lang="fa-IR"/>
            </a:p>
          </p:txBody>
        </p:sp>
        <p:sp>
          <p:nvSpPr>
            <p:cNvPr id="32783" name="Arc 13"/>
            <p:cNvSpPr>
              <a:spLocks/>
            </p:cNvSpPr>
            <p:nvPr/>
          </p:nvSpPr>
          <p:spPr bwMode="auto">
            <a:xfrm rot="20693467" flipV="1">
              <a:off x="3850" y="2963"/>
              <a:ext cx="545" cy="236"/>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381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rot="10800000">
              <a:spAutoFit/>
            </a:bodyPr>
            <a:lstStyle/>
            <a:p>
              <a:endParaRPr lang="fa-IR"/>
            </a:p>
          </p:txBody>
        </p:sp>
        <p:sp>
          <p:nvSpPr>
            <p:cNvPr id="32784" name="Arc 14"/>
            <p:cNvSpPr>
              <a:spLocks/>
            </p:cNvSpPr>
            <p:nvPr/>
          </p:nvSpPr>
          <p:spPr bwMode="auto">
            <a:xfrm rot="16007754" flipV="1">
              <a:off x="3985" y="969"/>
              <a:ext cx="290" cy="556"/>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381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rot="10800000" vert="eaVert">
              <a:spAutoFit/>
            </a:bodyPr>
            <a:lstStyle/>
            <a:p>
              <a:endParaRPr lang="fa-IR"/>
            </a:p>
          </p:txBody>
        </p:sp>
      </p:grpSp>
      <p:sp>
        <p:nvSpPr>
          <p:cNvPr id="232464" name="Rectangle 15"/>
          <p:cNvSpPr>
            <a:spLocks noGrp="1" noChangeArrowheads="1"/>
          </p:cNvSpPr>
          <p:nvPr>
            <p:ph type="title" idx="4294967295"/>
          </p:nvPr>
        </p:nvSpPr>
        <p:spPr>
          <a:xfrm>
            <a:off x="1511300" y="201613"/>
            <a:ext cx="7632700" cy="706437"/>
          </a:xfrm>
        </p:spPr>
        <p:txBody>
          <a:bodyPr rtlCol="0">
            <a:normAutofit/>
          </a:bodyPr>
          <a:lstStyle/>
          <a:p>
            <a:pPr algn="ctr" rtl="1" fontAlgn="auto">
              <a:spcAft>
                <a:spcPts val="0"/>
              </a:spcAft>
              <a:defRPr/>
            </a:pPr>
            <a:r>
              <a:rPr lang="fa-IR" sz="3000" i="1" dirty="0" smtClean="0">
                <a:solidFill>
                  <a:srgbClr val="003399"/>
                </a:solidFill>
                <a:effectLst>
                  <a:outerShdw blurRad="38100" dist="38100" dir="2700000" algn="tl">
                    <a:srgbClr val="C0C0C0"/>
                  </a:outerShdw>
                </a:effectLst>
              </a:rPr>
              <a:t>روش كارت امتيازي متوازن </a:t>
            </a:r>
            <a:r>
              <a:rPr lang="en-US" sz="3000" i="1" dirty="0" smtClean="0">
                <a:solidFill>
                  <a:srgbClr val="003399"/>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(BSC)</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8834" name="Rectangle 2"/>
          <p:cNvSpPr>
            <a:spLocks noGrp="1" noChangeArrowheads="1"/>
          </p:cNvSpPr>
          <p:nvPr>
            <p:ph type="title" idx="4294967295"/>
          </p:nvPr>
        </p:nvSpPr>
        <p:spPr>
          <a:xfrm>
            <a:off x="1511300" y="188913"/>
            <a:ext cx="7632700" cy="706437"/>
          </a:xfrm>
        </p:spPr>
        <p:txBody>
          <a:bodyPr rtlCol="0">
            <a:normAutofit/>
          </a:bodyPr>
          <a:lstStyle/>
          <a:p>
            <a:pPr algn="ctr" rtl="1" fontAlgn="auto">
              <a:spcAft>
                <a:spcPts val="0"/>
              </a:spcAft>
              <a:defRPr/>
            </a:pPr>
            <a:r>
              <a:rPr lang="fa-IR" altLang="ar-SA" sz="3000" i="1" dirty="0" smtClean="0">
                <a:solidFill>
                  <a:srgbClr val="003399"/>
                </a:solidFill>
                <a:effectLst>
                  <a:outerShdw blurRad="38100" dist="38100" dir="2700000" algn="tl">
                    <a:srgbClr val="C0C0C0"/>
                  </a:outerShdw>
                </a:effectLst>
              </a:rPr>
              <a:t>رابطه علت و معلولي در روش </a:t>
            </a:r>
            <a:r>
              <a:rPr lang="en-US" altLang="ar-SA" sz="3000" i="1" dirty="0" smtClean="0">
                <a:solidFill>
                  <a:srgbClr val="003399"/>
                </a:solidFill>
                <a:effectLst>
                  <a:outerShdw blurRad="38100" dist="38100" dir="2700000" algn="tl">
                    <a:srgbClr val="C0C0C0"/>
                  </a:outerShdw>
                </a:effectLst>
                <a:latin typeface="Times New Roman" panose="02020603050405020304" pitchFamily="18" charset="0"/>
              </a:rPr>
              <a:t>BSC</a:t>
            </a:r>
            <a:endParaRPr lang="en-US" sz="3000" i="1" dirty="0" smtClean="0">
              <a:solidFill>
                <a:srgbClr val="003399"/>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34819" name="Rectangle 3"/>
          <p:cNvSpPr>
            <a:spLocks noChangeArrowheads="1"/>
          </p:cNvSpPr>
          <p:nvPr/>
        </p:nvSpPr>
        <p:spPr bwMode="auto">
          <a:xfrm>
            <a:off x="1042988" y="1195388"/>
            <a:ext cx="7694612" cy="865187"/>
          </a:xfrm>
          <a:prstGeom prst="rect">
            <a:avLst/>
          </a:prstGeom>
          <a:solidFill>
            <a:srgbClr val="99CCFF"/>
          </a:solidFill>
          <a:ln w="25400">
            <a:solidFill>
              <a:schemeClr val="tx1"/>
            </a:solidFill>
            <a:miter lim="800000"/>
            <a:headEnd/>
            <a:tailEnd/>
          </a:ln>
          <a:effectLst>
            <a:outerShdw dist="107763" dir="8100000" algn="ctr" rotWithShape="0">
              <a:schemeClr val="bg2">
                <a:alpha val="50000"/>
              </a:schemeClr>
            </a:outerShdw>
          </a:effectLst>
        </p:spPr>
        <p:txBody>
          <a:bodyPr lIns="92059" tIns="46030" rIns="92059" bIns="46030" anchor="ctr" anchorCtr="1"/>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40000"/>
              </a:spcBef>
              <a:buClr>
                <a:srgbClr val="800000"/>
              </a:buClr>
              <a:buFont typeface="Wingdings" panose="05000000000000000000" pitchFamily="2" charset="2"/>
              <a:buNone/>
            </a:pPr>
            <a:r>
              <a:rPr lang="fa-IR" sz="2400" b="1">
                <a:latin typeface="Lucida Sans Unicode" panose="020B0602030504020204" pitchFamily="34" charset="0"/>
                <a:cs typeface="Mitra" pitchFamily="2" charset="-78"/>
              </a:rPr>
              <a:t>مهمترين تفاوت روش ارزيابي متوازن با ساير روشهاي رايج اندازه‌گيري عملكرد، ايجاد رابطه علت و معلولي در منظرهاي ارزيابي است.</a:t>
            </a:r>
          </a:p>
        </p:txBody>
      </p:sp>
      <p:sp>
        <p:nvSpPr>
          <p:cNvPr id="34820" name="AutoShape 4"/>
          <p:cNvSpPr>
            <a:spLocks noChangeArrowheads="1"/>
          </p:cNvSpPr>
          <p:nvPr/>
        </p:nvSpPr>
        <p:spPr bwMode="auto">
          <a:xfrm>
            <a:off x="5681663" y="2232025"/>
            <a:ext cx="2398712" cy="942975"/>
          </a:xfrm>
          <a:prstGeom prst="upArrowCallout">
            <a:avLst>
              <a:gd name="adj1" fmla="val 63594"/>
              <a:gd name="adj2" fmla="val 63594"/>
              <a:gd name="adj3" fmla="val 16667"/>
              <a:gd name="adj4" fmla="val 66667"/>
            </a:avLst>
          </a:prstGeom>
          <a:solidFill>
            <a:srgbClr val="FFCC99"/>
          </a:solidFill>
          <a:ln w="19050" algn="ctr">
            <a:solidFill>
              <a:schemeClr val="tx1"/>
            </a:solidFill>
            <a:miter lim="800000"/>
            <a:headEnd/>
            <a:tailEnd/>
          </a:ln>
        </p:spPr>
        <p:txBody>
          <a:bodyPr wrap="none" lIns="85707" tIns="42853" rIns="85707" bIns="42853"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fa-IR" sz="2200" b="1">
                <a:latin typeface="Verdana" panose="020B0604030504040204" pitchFamily="34" charset="0"/>
                <a:cs typeface="Mitra" pitchFamily="2" charset="-78"/>
              </a:rPr>
              <a:t>نتايج مالي</a:t>
            </a:r>
            <a:endParaRPr lang="en-US" sz="2200" b="1">
              <a:latin typeface="Verdana" panose="020B0604030504040204" pitchFamily="34" charset="0"/>
              <a:cs typeface="Mitra" pitchFamily="2" charset="-78"/>
            </a:endParaRPr>
          </a:p>
        </p:txBody>
      </p:sp>
      <p:sp>
        <p:nvSpPr>
          <p:cNvPr id="34821" name="AutoShape 5"/>
          <p:cNvSpPr>
            <a:spLocks noChangeArrowheads="1"/>
          </p:cNvSpPr>
          <p:nvPr/>
        </p:nvSpPr>
        <p:spPr bwMode="auto">
          <a:xfrm>
            <a:off x="5692775" y="3248025"/>
            <a:ext cx="2397125" cy="941388"/>
          </a:xfrm>
          <a:prstGeom prst="upArrowCallout">
            <a:avLst>
              <a:gd name="adj1" fmla="val 63659"/>
              <a:gd name="adj2" fmla="val 63659"/>
              <a:gd name="adj3" fmla="val 16667"/>
              <a:gd name="adj4" fmla="val 66667"/>
            </a:avLst>
          </a:prstGeom>
          <a:solidFill>
            <a:srgbClr val="FFCC99"/>
          </a:solidFill>
          <a:ln w="19050" algn="ctr">
            <a:solidFill>
              <a:schemeClr val="tx1"/>
            </a:solidFill>
            <a:miter lim="800000"/>
            <a:headEnd/>
            <a:tailEnd/>
          </a:ln>
        </p:spPr>
        <p:txBody>
          <a:bodyPr wrap="none" lIns="85707" tIns="42853" rIns="85707" bIns="42853"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fa-IR" sz="2200" b="1">
                <a:latin typeface="Verdana" panose="020B0604030504040204" pitchFamily="34" charset="0"/>
                <a:cs typeface="Mitra" pitchFamily="2" charset="-78"/>
              </a:rPr>
              <a:t>رضايت مشتري</a:t>
            </a:r>
            <a:endParaRPr lang="en-US" sz="2200" b="1">
              <a:latin typeface="Verdana" panose="020B0604030504040204" pitchFamily="34" charset="0"/>
              <a:cs typeface="Mitra" pitchFamily="2" charset="-78"/>
            </a:endParaRPr>
          </a:p>
        </p:txBody>
      </p:sp>
      <p:sp>
        <p:nvSpPr>
          <p:cNvPr id="34822" name="AutoShape 6"/>
          <p:cNvSpPr>
            <a:spLocks noChangeArrowheads="1"/>
          </p:cNvSpPr>
          <p:nvPr/>
        </p:nvSpPr>
        <p:spPr bwMode="auto">
          <a:xfrm>
            <a:off x="5678488" y="4278313"/>
            <a:ext cx="2398712" cy="942975"/>
          </a:xfrm>
          <a:prstGeom prst="upArrowCallout">
            <a:avLst>
              <a:gd name="adj1" fmla="val 63594"/>
              <a:gd name="adj2" fmla="val 63594"/>
              <a:gd name="adj3" fmla="val 16667"/>
              <a:gd name="adj4" fmla="val 66667"/>
            </a:avLst>
          </a:prstGeom>
          <a:solidFill>
            <a:srgbClr val="FFCC99"/>
          </a:solidFill>
          <a:ln w="19050" algn="ctr">
            <a:solidFill>
              <a:schemeClr val="tx1"/>
            </a:solidFill>
            <a:miter lim="800000"/>
            <a:headEnd/>
            <a:tailEnd/>
          </a:ln>
        </p:spPr>
        <p:txBody>
          <a:bodyPr wrap="none" lIns="85707" tIns="42853" rIns="85707" bIns="42853"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fa-IR" sz="2200" b="1">
                <a:latin typeface="Verdana" panose="020B0604030504040204" pitchFamily="34" charset="0"/>
                <a:cs typeface="Mitra" pitchFamily="2" charset="-78"/>
              </a:rPr>
              <a:t>فرآيندهاي كسب و كار</a:t>
            </a:r>
            <a:endParaRPr lang="en-US" sz="2200" b="1">
              <a:latin typeface="Verdana" panose="020B0604030504040204" pitchFamily="34" charset="0"/>
              <a:cs typeface="Mitra" pitchFamily="2" charset="-78"/>
            </a:endParaRPr>
          </a:p>
        </p:txBody>
      </p:sp>
      <p:sp>
        <p:nvSpPr>
          <p:cNvPr id="34823" name="AutoShape 7"/>
          <p:cNvSpPr>
            <a:spLocks noChangeArrowheads="1"/>
          </p:cNvSpPr>
          <p:nvPr/>
        </p:nvSpPr>
        <p:spPr bwMode="auto">
          <a:xfrm>
            <a:off x="5689600" y="5294313"/>
            <a:ext cx="2397125" cy="941387"/>
          </a:xfrm>
          <a:prstGeom prst="upArrowCallout">
            <a:avLst>
              <a:gd name="adj1" fmla="val 63659"/>
              <a:gd name="adj2" fmla="val 63659"/>
              <a:gd name="adj3" fmla="val 16667"/>
              <a:gd name="adj4" fmla="val 66667"/>
            </a:avLst>
          </a:prstGeom>
          <a:solidFill>
            <a:srgbClr val="FFCC99"/>
          </a:solidFill>
          <a:ln w="19050" algn="ctr">
            <a:solidFill>
              <a:schemeClr val="tx1"/>
            </a:solidFill>
            <a:miter lim="800000"/>
            <a:headEnd/>
            <a:tailEnd/>
          </a:ln>
        </p:spPr>
        <p:txBody>
          <a:bodyPr wrap="none" lIns="85707" tIns="42853" rIns="85707" bIns="42853"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fa-IR" sz="2200" b="1">
                <a:latin typeface="Verdana" panose="020B0604030504040204" pitchFamily="34" charset="0"/>
                <a:cs typeface="Mitra" pitchFamily="2" charset="-78"/>
              </a:rPr>
              <a:t>يادگيري و رشد</a:t>
            </a:r>
            <a:endParaRPr lang="en-US" sz="2200" b="1">
              <a:latin typeface="Verdana" panose="020B0604030504040204" pitchFamily="34" charset="0"/>
              <a:cs typeface="Mitra" pitchFamily="2" charset="-78"/>
            </a:endParaRPr>
          </a:p>
        </p:txBody>
      </p:sp>
      <p:sp>
        <p:nvSpPr>
          <p:cNvPr id="34824" name="AutoShape 8"/>
          <p:cNvSpPr>
            <a:spLocks noChangeArrowheads="1"/>
          </p:cNvSpPr>
          <p:nvPr/>
        </p:nvSpPr>
        <p:spPr bwMode="auto">
          <a:xfrm rot="10800000">
            <a:off x="4641850" y="2630488"/>
            <a:ext cx="720725" cy="481012"/>
          </a:xfrm>
          <a:prstGeom prst="leftArrow">
            <a:avLst>
              <a:gd name="adj1" fmla="val 50000"/>
              <a:gd name="adj2" fmla="val 37459"/>
            </a:avLst>
          </a:prstGeom>
          <a:solidFill>
            <a:srgbClr val="0000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endParaRPr lang="fa-IR"/>
          </a:p>
        </p:txBody>
      </p:sp>
      <p:sp>
        <p:nvSpPr>
          <p:cNvPr id="34825" name="AutoShape 9"/>
          <p:cNvSpPr>
            <a:spLocks noChangeArrowheads="1"/>
          </p:cNvSpPr>
          <p:nvPr/>
        </p:nvSpPr>
        <p:spPr bwMode="auto">
          <a:xfrm rot="10800000">
            <a:off x="4625975" y="3644900"/>
            <a:ext cx="720725" cy="482600"/>
          </a:xfrm>
          <a:prstGeom prst="leftArrow">
            <a:avLst>
              <a:gd name="adj1" fmla="val 50000"/>
              <a:gd name="adj2" fmla="val 37336"/>
            </a:avLst>
          </a:prstGeom>
          <a:solidFill>
            <a:srgbClr val="0000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endParaRPr lang="fa-IR"/>
          </a:p>
        </p:txBody>
      </p:sp>
      <p:sp>
        <p:nvSpPr>
          <p:cNvPr id="34826" name="AutoShape 10"/>
          <p:cNvSpPr>
            <a:spLocks noChangeArrowheads="1"/>
          </p:cNvSpPr>
          <p:nvPr/>
        </p:nvSpPr>
        <p:spPr bwMode="auto">
          <a:xfrm rot="10800000">
            <a:off x="4651375" y="4689475"/>
            <a:ext cx="722313" cy="482600"/>
          </a:xfrm>
          <a:prstGeom prst="leftArrow">
            <a:avLst>
              <a:gd name="adj1" fmla="val 50000"/>
              <a:gd name="adj2" fmla="val 37418"/>
            </a:avLst>
          </a:prstGeom>
          <a:solidFill>
            <a:srgbClr val="0000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endParaRPr lang="fa-IR"/>
          </a:p>
        </p:txBody>
      </p:sp>
      <p:sp>
        <p:nvSpPr>
          <p:cNvPr id="34827" name="AutoShape 11"/>
          <p:cNvSpPr>
            <a:spLocks noChangeArrowheads="1"/>
          </p:cNvSpPr>
          <p:nvPr/>
        </p:nvSpPr>
        <p:spPr bwMode="auto">
          <a:xfrm rot="10800000">
            <a:off x="4635500" y="5703888"/>
            <a:ext cx="722313" cy="482600"/>
          </a:xfrm>
          <a:prstGeom prst="leftArrow">
            <a:avLst>
              <a:gd name="adj1" fmla="val 50000"/>
              <a:gd name="adj2" fmla="val 37418"/>
            </a:avLst>
          </a:prstGeom>
          <a:solidFill>
            <a:srgbClr val="0000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endParaRPr lang="fa-IR"/>
          </a:p>
        </p:txBody>
      </p:sp>
      <p:sp>
        <p:nvSpPr>
          <p:cNvPr id="34828" name="Rectangle 12"/>
          <p:cNvSpPr>
            <a:spLocks noChangeArrowheads="1"/>
          </p:cNvSpPr>
          <p:nvPr/>
        </p:nvSpPr>
        <p:spPr bwMode="auto">
          <a:xfrm>
            <a:off x="327025" y="2616200"/>
            <a:ext cx="37639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5716" tIns="46034" rIns="45716" bIns="46034"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900" b="1">
                <a:cs typeface="Mitra" pitchFamily="2" charset="-78"/>
              </a:rPr>
              <a:t>وجود مشتريان وفادار و راضي منجر به افزايش</a:t>
            </a:r>
          </a:p>
          <a:p>
            <a:pPr algn="ctr"/>
            <a:r>
              <a:rPr lang="fa-IR" sz="1900" b="1">
                <a:cs typeface="Mitra" pitchFamily="2" charset="-78"/>
              </a:rPr>
              <a:t> درآمد سازمان مي‌شود.</a:t>
            </a:r>
            <a:endParaRPr lang="en-US" sz="1900" b="1">
              <a:cs typeface="Mitra" pitchFamily="2" charset="-78"/>
            </a:endParaRPr>
          </a:p>
        </p:txBody>
      </p:sp>
      <p:sp>
        <p:nvSpPr>
          <p:cNvPr id="34829" name="Rectangle 13"/>
          <p:cNvSpPr>
            <a:spLocks noChangeArrowheads="1"/>
          </p:cNvSpPr>
          <p:nvPr/>
        </p:nvSpPr>
        <p:spPr bwMode="auto">
          <a:xfrm>
            <a:off x="338138" y="3617913"/>
            <a:ext cx="3763962"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5716" tIns="46034" rIns="45716" bIns="46034"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900" b="1">
                <a:cs typeface="Mitra" pitchFamily="2" charset="-78"/>
              </a:rPr>
              <a:t>فرآيندهاي بهبود يافته موجب بهبود محصولات</a:t>
            </a:r>
          </a:p>
          <a:p>
            <a:pPr algn="ctr"/>
            <a:r>
              <a:rPr lang="fa-IR" sz="1900" b="1">
                <a:cs typeface="Mitra" pitchFamily="2" charset="-78"/>
              </a:rPr>
              <a:t> و خدمات براي مشتريان مي‌شود.</a:t>
            </a:r>
            <a:endParaRPr lang="en-US" sz="1900" b="1">
              <a:cs typeface="Mitra" pitchFamily="2" charset="-78"/>
            </a:endParaRPr>
          </a:p>
        </p:txBody>
      </p:sp>
      <p:sp>
        <p:nvSpPr>
          <p:cNvPr id="34830" name="Rectangle 14"/>
          <p:cNvSpPr>
            <a:spLocks noChangeArrowheads="1"/>
          </p:cNvSpPr>
          <p:nvPr/>
        </p:nvSpPr>
        <p:spPr bwMode="auto">
          <a:xfrm>
            <a:off x="323850" y="4743450"/>
            <a:ext cx="3763963"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5716" tIns="46034" rIns="45716" bIns="46034"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900" b="1">
                <a:cs typeface="Mitra" pitchFamily="2" charset="-78"/>
              </a:rPr>
              <a:t>كاركنان ماهر و خلاق، شرايط موجود را براي بهبود</a:t>
            </a:r>
          </a:p>
          <a:p>
            <a:pPr algn="ctr"/>
            <a:r>
              <a:rPr lang="fa-IR" sz="1900" b="1">
                <a:cs typeface="Mitra" pitchFamily="2" charset="-78"/>
              </a:rPr>
              <a:t>فرآيندهاي كسب و كار زير سئوال مي‌برند.</a:t>
            </a:r>
            <a:endParaRPr lang="en-US" sz="1900" b="1">
              <a:cs typeface="Mitra" pitchFamily="2" charset="-78"/>
            </a:endParaRPr>
          </a:p>
        </p:txBody>
      </p:sp>
      <p:sp>
        <p:nvSpPr>
          <p:cNvPr id="34831" name="Rectangle 15"/>
          <p:cNvSpPr>
            <a:spLocks noChangeArrowheads="1"/>
          </p:cNvSpPr>
          <p:nvPr/>
        </p:nvSpPr>
        <p:spPr bwMode="auto">
          <a:xfrm>
            <a:off x="334963" y="5745163"/>
            <a:ext cx="3763962"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5716" tIns="46034" rIns="45716" bIns="46034"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900" b="1">
                <a:cs typeface="Mitra" pitchFamily="2" charset="-78"/>
              </a:rPr>
              <a:t>يادگيري و رشد كاركنان زيربناي نوآوري</a:t>
            </a:r>
          </a:p>
          <a:p>
            <a:pPr algn="ctr"/>
            <a:r>
              <a:rPr lang="fa-IR" sz="1900" b="1">
                <a:cs typeface="Mitra" pitchFamily="2" charset="-78"/>
              </a:rPr>
              <a:t>و خلاقيت است.</a:t>
            </a:r>
            <a:endParaRPr lang="en-US" sz="1900" b="1">
              <a:cs typeface="Mitra" pitchFamily="2" charset="-78"/>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6866" name="Group 2"/>
          <p:cNvGrpSpPr>
            <a:grpSpLocks/>
          </p:cNvGrpSpPr>
          <p:nvPr/>
        </p:nvGrpSpPr>
        <p:grpSpPr bwMode="auto">
          <a:xfrm>
            <a:off x="187325" y="3055938"/>
            <a:ext cx="3678238" cy="3140075"/>
            <a:chOff x="189" y="1423"/>
            <a:chExt cx="2715" cy="2110"/>
          </a:xfrm>
        </p:grpSpPr>
        <p:sp>
          <p:nvSpPr>
            <p:cNvPr id="36870" name="Oval 3"/>
            <p:cNvSpPr>
              <a:spLocks noChangeArrowheads="1"/>
            </p:cNvSpPr>
            <p:nvPr/>
          </p:nvSpPr>
          <p:spPr bwMode="auto">
            <a:xfrm>
              <a:off x="1117" y="2154"/>
              <a:ext cx="843" cy="617"/>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استراتژي‌ها</a:t>
              </a:r>
              <a:endParaRPr lang="en-US" sz="1300" b="1">
                <a:latin typeface="Times New Roman" panose="02020603050405020304" pitchFamily="18" charset="0"/>
                <a:cs typeface="Mitra" pitchFamily="2" charset="-78"/>
              </a:endParaRPr>
            </a:p>
          </p:txBody>
        </p:sp>
        <p:sp>
          <p:nvSpPr>
            <p:cNvPr id="36871" name="Rectangle 4"/>
            <p:cNvSpPr>
              <a:spLocks noChangeArrowheads="1"/>
            </p:cNvSpPr>
            <p:nvPr/>
          </p:nvSpPr>
          <p:spPr bwMode="auto">
            <a:xfrm>
              <a:off x="189" y="2253"/>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فرآيندهاي داخلي</a:t>
              </a:r>
              <a:endParaRPr lang="en-US" sz="1300" b="1">
                <a:latin typeface="Times New Roman" panose="02020603050405020304" pitchFamily="18" charset="0"/>
                <a:cs typeface="Mitra" pitchFamily="2" charset="-78"/>
              </a:endParaRPr>
            </a:p>
          </p:txBody>
        </p:sp>
        <p:sp>
          <p:nvSpPr>
            <p:cNvPr id="36872" name="Rectangle 5"/>
            <p:cNvSpPr>
              <a:spLocks noChangeArrowheads="1"/>
            </p:cNvSpPr>
            <p:nvPr/>
          </p:nvSpPr>
          <p:spPr bwMode="auto">
            <a:xfrm>
              <a:off x="2213" y="2254"/>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مشتري</a:t>
              </a:r>
              <a:endParaRPr lang="en-US" sz="1300" b="1">
                <a:latin typeface="Times New Roman" panose="02020603050405020304" pitchFamily="18" charset="0"/>
                <a:cs typeface="Mitra" pitchFamily="2" charset="-78"/>
              </a:endParaRPr>
            </a:p>
          </p:txBody>
        </p:sp>
        <p:sp>
          <p:nvSpPr>
            <p:cNvPr id="36873" name="Rectangle 6"/>
            <p:cNvSpPr>
              <a:spLocks noChangeArrowheads="1"/>
            </p:cNvSpPr>
            <p:nvPr/>
          </p:nvSpPr>
          <p:spPr bwMode="auto">
            <a:xfrm>
              <a:off x="1187" y="1423"/>
              <a:ext cx="691" cy="403"/>
            </a:xfrm>
            <a:prstGeom prst="rect">
              <a:avLst/>
            </a:prstGeom>
            <a:solidFill>
              <a:srgbClr val="FF99CC"/>
            </a:solidFill>
            <a:ln w="25400">
              <a:solidFill>
                <a:schemeClr val="tx1"/>
              </a:solidFill>
              <a:miter lim="800000"/>
              <a:headEnd/>
              <a:tailEnd/>
            </a:ln>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مالي</a:t>
              </a:r>
              <a:endParaRPr lang="en-US" sz="1300" b="1">
                <a:latin typeface="Times New Roman" panose="02020603050405020304" pitchFamily="18" charset="0"/>
                <a:cs typeface="Mitra" pitchFamily="2" charset="-78"/>
              </a:endParaRPr>
            </a:p>
          </p:txBody>
        </p:sp>
        <p:sp>
          <p:nvSpPr>
            <p:cNvPr id="36874" name="Rectangle 7"/>
            <p:cNvSpPr>
              <a:spLocks noChangeArrowheads="1"/>
            </p:cNvSpPr>
            <p:nvPr/>
          </p:nvSpPr>
          <p:spPr bwMode="auto">
            <a:xfrm>
              <a:off x="1185" y="3130"/>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رشد و يادگيري</a:t>
              </a:r>
              <a:endParaRPr lang="en-US" sz="1300" b="1">
                <a:latin typeface="Times New Roman" panose="02020603050405020304" pitchFamily="18" charset="0"/>
                <a:cs typeface="Mitra" pitchFamily="2" charset="-78"/>
              </a:endParaRPr>
            </a:p>
          </p:txBody>
        </p:sp>
        <p:sp>
          <p:nvSpPr>
            <p:cNvPr id="36875" name="Arc 8"/>
            <p:cNvSpPr>
              <a:spLocks/>
            </p:cNvSpPr>
            <p:nvPr/>
          </p:nvSpPr>
          <p:spPr bwMode="auto">
            <a:xfrm rot="11000198" flipV="1">
              <a:off x="649" y="1642"/>
              <a:ext cx="350" cy="435"/>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cxnSp>
          <p:nvCxnSpPr>
            <p:cNvPr id="36876" name="AutoShape 9"/>
            <p:cNvCxnSpPr>
              <a:cxnSpLocks noChangeShapeType="1"/>
              <a:stCxn id="36870" idx="0"/>
              <a:endCxn id="36873" idx="2"/>
            </p:cNvCxnSpPr>
            <p:nvPr/>
          </p:nvCxnSpPr>
          <p:spPr bwMode="auto">
            <a:xfrm flipH="1" flipV="1">
              <a:off x="1533" y="1834"/>
              <a:ext cx="6" cy="312"/>
            </a:xfrm>
            <a:prstGeom prst="straightConnector1">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36877" name="AutoShape 10"/>
            <p:cNvCxnSpPr>
              <a:cxnSpLocks noChangeShapeType="1"/>
              <a:stCxn id="36870" idx="6"/>
              <a:endCxn id="36872" idx="1"/>
            </p:cNvCxnSpPr>
            <p:nvPr/>
          </p:nvCxnSpPr>
          <p:spPr bwMode="auto">
            <a:xfrm flipV="1">
              <a:off x="1968" y="2456"/>
              <a:ext cx="237" cy="7"/>
            </a:xfrm>
            <a:prstGeom prst="straightConnector1">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36878" name="AutoShape 11"/>
            <p:cNvCxnSpPr>
              <a:cxnSpLocks noChangeShapeType="1"/>
              <a:endCxn id="36870" idx="4"/>
            </p:cNvCxnSpPr>
            <p:nvPr/>
          </p:nvCxnSpPr>
          <p:spPr bwMode="auto">
            <a:xfrm flipH="1" flipV="1">
              <a:off x="1539" y="2779"/>
              <a:ext cx="2" cy="336"/>
            </a:xfrm>
            <a:prstGeom prst="straightConnector1">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cxnSp>
        <p:cxnSp>
          <p:nvCxnSpPr>
            <p:cNvPr id="36879" name="AutoShape 12"/>
            <p:cNvCxnSpPr>
              <a:cxnSpLocks noChangeShapeType="1"/>
              <a:stCxn id="36871" idx="3"/>
              <a:endCxn id="36870" idx="2"/>
            </p:cNvCxnSpPr>
            <p:nvPr/>
          </p:nvCxnSpPr>
          <p:spPr bwMode="auto">
            <a:xfrm>
              <a:off x="888" y="2455"/>
              <a:ext cx="221" cy="8"/>
            </a:xfrm>
            <a:prstGeom prst="straightConnector1">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cxnSp>
        <p:sp>
          <p:nvSpPr>
            <p:cNvPr id="36880" name="Arc 13"/>
            <p:cNvSpPr>
              <a:spLocks/>
            </p:cNvSpPr>
            <p:nvPr/>
          </p:nvSpPr>
          <p:spPr bwMode="auto">
            <a:xfrm rot="5207754" flipV="1">
              <a:off x="589" y="2981"/>
              <a:ext cx="427" cy="357"/>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sp>
          <p:nvSpPr>
            <p:cNvPr id="36881" name="Arc 14"/>
            <p:cNvSpPr>
              <a:spLocks/>
            </p:cNvSpPr>
            <p:nvPr/>
          </p:nvSpPr>
          <p:spPr bwMode="auto">
            <a:xfrm rot="20693467" flipV="1">
              <a:off x="2134" y="2905"/>
              <a:ext cx="349" cy="435"/>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sp>
          <p:nvSpPr>
            <p:cNvPr id="36882" name="Arc 15"/>
            <p:cNvSpPr>
              <a:spLocks/>
            </p:cNvSpPr>
            <p:nvPr/>
          </p:nvSpPr>
          <p:spPr bwMode="auto">
            <a:xfrm rot="16007754" flipV="1">
              <a:off x="2092" y="1664"/>
              <a:ext cx="426" cy="356"/>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grpSp>
      <p:sp>
        <p:nvSpPr>
          <p:cNvPr id="250896" name="Rectangle 16"/>
          <p:cNvSpPr>
            <a:spLocks noGrp="1" noChangeArrowheads="1"/>
          </p:cNvSpPr>
          <p:nvPr>
            <p:ph type="title" idx="4294967295"/>
          </p:nvPr>
        </p:nvSpPr>
        <p:spPr>
          <a:xfrm>
            <a:off x="0" y="188913"/>
            <a:ext cx="7632700" cy="706437"/>
          </a:xfrm>
        </p:spPr>
        <p:txBody>
          <a:bodyPr rtlCol="0">
            <a:normAutofit/>
          </a:bodyPr>
          <a:lstStyle/>
          <a:p>
            <a:pPr algn="r" rtl="1" fontAlgn="auto">
              <a:spcAft>
                <a:spcPts val="0"/>
              </a:spcAft>
              <a:defRPr/>
            </a:pPr>
            <a:r>
              <a:rPr lang="fa-IR" sz="3000" i="1" dirty="0" smtClean="0">
                <a:solidFill>
                  <a:srgbClr val="003399"/>
                </a:solidFill>
                <a:effectLst>
                  <a:outerShdw blurRad="38100" dist="38100" dir="2700000" algn="tl">
                    <a:srgbClr val="C0C0C0"/>
                  </a:outerShdw>
                </a:effectLst>
              </a:rPr>
              <a:t>منظر مالي </a:t>
            </a:r>
            <a:r>
              <a:rPr lang="en-US" sz="3000" i="1" dirty="0" smtClean="0">
                <a:solidFill>
                  <a:srgbClr val="003399"/>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Financial</a:t>
            </a:r>
          </a:p>
        </p:txBody>
      </p:sp>
      <p:sp>
        <p:nvSpPr>
          <p:cNvPr id="36868" name="Text Box 17"/>
          <p:cNvSpPr txBox="1">
            <a:spLocks noChangeArrowheads="1"/>
          </p:cNvSpPr>
          <p:nvPr/>
        </p:nvSpPr>
        <p:spPr bwMode="auto">
          <a:xfrm>
            <a:off x="420688" y="1147763"/>
            <a:ext cx="7716837" cy="256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707" tIns="42853" rIns="85707" bIns="42853">
            <a:spAutoFit/>
          </a:bodyPr>
          <a:lstStyle>
            <a:lvl1pPr algn="r" defTabSz="857250" rtl="1">
              <a:defRPr>
                <a:solidFill>
                  <a:schemeClr val="tx1"/>
                </a:solidFill>
                <a:latin typeface="Arial" panose="020B0604020202020204" pitchFamily="34" charset="0"/>
                <a:cs typeface="Arial" panose="020B0604020202020204" pitchFamily="34" charset="0"/>
              </a:defRPr>
            </a:lvl1pPr>
            <a:lvl2pPr marL="428625" algn="r" defTabSz="857250" rtl="1">
              <a:defRPr>
                <a:solidFill>
                  <a:schemeClr val="tx1"/>
                </a:solidFill>
                <a:latin typeface="Arial" panose="020B0604020202020204" pitchFamily="34" charset="0"/>
                <a:cs typeface="Arial" panose="020B0604020202020204" pitchFamily="34" charset="0"/>
              </a:defRPr>
            </a:lvl2pPr>
            <a:lvl3pPr marL="1143000" indent="-228600" algn="r" defTabSz="857250" rtl="1">
              <a:defRPr>
                <a:solidFill>
                  <a:schemeClr val="tx1"/>
                </a:solidFill>
                <a:latin typeface="Arial" panose="020B0604020202020204" pitchFamily="34" charset="0"/>
                <a:cs typeface="Arial" panose="020B0604020202020204" pitchFamily="34" charset="0"/>
              </a:defRPr>
            </a:lvl3pPr>
            <a:lvl4pPr marL="1600200" indent="-228600" algn="r" defTabSz="857250" rtl="1">
              <a:defRPr>
                <a:solidFill>
                  <a:schemeClr val="tx1"/>
                </a:solidFill>
                <a:latin typeface="Arial" panose="020B0604020202020204" pitchFamily="34" charset="0"/>
                <a:cs typeface="Arial" panose="020B0604020202020204" pitchFamily="34" charset="0"/>
              </a:defRPr>
            </a:lvl4pPr>
            <a:lvl5pPr marL="2057400" indent="-228600" algn="r" defTabSz="857250" rtl="1">
              <a:defRPr>
                <a:solidFill>
                  <a:schemeClr val="tx1"/>
                </a:solidFill>
                <a:latin typeface="Arial" panose="020B0604020202020204" pitchFamily="34" charset="0"/>
                <a:cs typeface="Arial" panose="020B0604020202020204" pitchFamily="34" charset="0"/>
              </a:defRPr>
            </a:lvl5pPr>
            <a:lvl6pPr marL="25146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spcBef>
                <a:spcPct val="20000"/>
              </a:spcBef>
              <a:buFont typeface="Wingdings" panose="05000000000000000000" pitchFamily="2" charset="2"/>
              <a:buNone/>
            </a:pPr>
            <a:r>
              <a:rPr lang="fa-IR" sz="2400" b="1">
                <a:latin typeface="Times New Roman" panose="02020603050405020304" pitchFamily="18" charset="0"/>
                <a:cs typeface="Mitra" pitchFamily="2" charset="-78"/>
              </a:rPr>
              <a:t>چگونه بايد خود را به صاحبان مؤسسه عرضه كنيم تا آنها ما را</a:t>
            </a:r>
            <a:r>
              <a:rPr lang="en-US" sz="2400" b="1">
                <a:latin typeface="Times New Roman" panose="02020603050405020304" pitchFamily="18" charset="0"/>
                <a:cs typeface="Mitra" pitchFamily="2" charset="-78"/>
              </a:rPr>
              <a:t> </a:t>
            </a:r>
            <a:r>
              <a:rPr lang="fa-IR" sz="2400" b="1">
                <a:latin typeface="Times New Roman" panose="02020603050405020304" pitchFamily="18" charset="0"/>
                <a:cs typeface="Mitra" pitchFamily="2" charset="-78"/>
              </a:rPr>
              <a:t>از نظر مالي موفق ارزيابي كنند و مؤسسه ما را جذاب براي سرمايه‌گذاري بدانند</a:t>
            </a:r>
            <a:r>
              <a:rPr lang="en-US" sz="2400" b="1">
                <a:latin typeface="Times New Roman" panose="02020603050405020304" pitchFamily="18" charset="0"/>
                <a:cs typeface="Mitra" pitchFamily="2" charset="-78"/>
              </a:rPr>
              <a:t>.</a:t>
            </a:r>
            <a:endParaRPr lang="fa-IR" sz="2400" b="1">
              <a:latin typeface="Times New Roman" panose="02020603050405020304" pitchFamily="18" charset="0"/>
              <a:cs typeface="Mitra" pitchFamily="2" charset="-78"/>
            </a:endParaRPr>
          </a:p>
          <a:p>
            <a:pPr lvl="1" algn="justLow" eaLnBrk="1" hangingPunct="1">
              <a:spcBef>
                <a:spcPct val="20000"/>
              </a:spcBef>
              <a:buClr>
                <a:srgbClr val="FF0000"/>
              </a:buClr>
              <a:buFont typeface="Wingdings" panose="05000000000000000000" pitchFamily="2" charset="2"/>
              <a:buChar char="ü"/>
            </a:pPr>
            <a:r>
              <a:rPr lang="fa-IR" sz="2400" b="1">
                <a:latin typeface="Times New Roman" panose="02020603050405020304" pitchFamily="18" charset="0"/>
                <a:cs typeface="Mitra" pitchFamily="2" charset="-78"/>
              </a:rPr>
              <a:t> دستيابي به منابع جديد درآمد</a:t>
            </a:r>
          </a:p>
          <a:p>
            <a:pPr lvl="1" algn="justLow" eaLnBrk="1" hangingPunct="1">
              <a:spcBef>
                <a:spcPct val="20000"/>
              </a:spcBef>
              <a:buClr>
                <a:srgbClr val="FF0000"/>
              </a:buClr>
              <a:buFont typeface="Wingdings" panose="05000000000000000000" pitchFamily="2" charset="2"/>
              <a:buChar char="ü"/>
            </a:pPr>
            <a:r>
              <a:rPr lang="fa-IR" sz="2400" b="1">
                <a:latin typeface="Times New Roman" panose="02020603050405020304" pitchFamily="18" charset="0"/>
                <a:cs typeface="Mitra" pitchFamily="2" charset="-78"/>
              </a:rPr>
              <a:t> افزايش سهم بازار</a:t>
            </a:r>
          </a:p>
          <a:p>
            <a:pPr lvl="1" algn="justLow" eaLnBrk="1" hangingPunct="1">
              <a:spcBef>
                <a:spcPct val="20000"/>
              </a:spcBef>
              <a:buClr>
                <a:srgbClr val="FF0000"/>
              </a:buClr>
              <a:buFont typeface="Wingdings" panose="05000000000000000000" pitchFamily="2" charset="2"/>
              <a:buChar char="ü"/>
            </a:pPr>
            <a:r>
              <a:rPr lang="fa-IR" sz="2400" b="1">
                <a:latin typeface="Times New Roman" panose="02020603050405020304" pitchFamily="18" charset="0"/>
                <a:cs typeface="Mitra" pitchFamily="2" charset="-78"/>
              </a:rPr>
              <a:t> افزايش سودآوري</a:t>
            </a:r>
          </a:p>
          <a:p>
            <a:pPr lvl="1" algn="justLow" eaLnBrk="1" hangingPunct="1">
              <a:spcBef>
                <a:spcPct val="20000"/>
              </a:spcBef>
              <a:buClr>
                <a:srgbClr val="FF0000"/>
              </a:buClr>
              <a:buFont typeface="Wingdings" panose="05000000000000000000" pitchFamily="2" charset="2"/>
              <a:buChar char="ü"/>
            </a:pPr>
            <a:r>
              <a:rPr lang="fa-IR" sz="2400" b="1">
                <a:latin typeface="Times New Roman" panose="02020603050405020304" pitchFamily="18" charset="0"/>
                <a:cs typeface="Mitra" pitchFamily="2" charset="-78"/>
              </a:rPr>
              <a:t> بهبود در بكارگيري دارايي‌ها </a:t>
            </a:r>
            <a:endParaRPr lang="en-US" sz="2400" b="1">
              <a:latin typeface="Times New Roman" panose="02020603050405020304" pitchFamily="18" charset="0"/>
              <a:cs typeface="Mitra" pitchFamily="2" charset="-78"/>
            </a:endParaRPr>
          </a:p>
        </p:txBody>
      </p:sp>
      <p:sp>
        <p:nvSpPr>
          <p:cNvPr id="36869" name="Text Box 18"/>
          <p:cNvSpPr txBox="1">
            <a:spLocks noChangeArrowheads="1"/>
          </p:cNvSpPr>
          <p:nvPr/>
        </p:nvSpPr>
        <p:spPr bwMode="auto">
          <a:xfrm>
            <a:off x="4216400" y="3832225"/>
            <a:ext cx="3956050"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707" tIns="42853" rIns="85707" bIns="42853">
            <a:spAutoFit/>
          </a:bodyPr>
          <a:lstStyle>
            <a:lvl1pPr algn="r" defTabSz="857250" rtl="1">
              <a:defRPr>
                <a:solidFill>
                  <a:schemeClr val="tx1"/>
                </a:solidFill>
                <a:latin typeface="Arial" panose="020B0604020202020204" pitchFamily="34" charset="0"/>
                <a:cs typeface="Arial" panose="020B0604020202020204" pitchFamily="34" charset="0"/>
              </a:defRPr>
            </a:lvl1pPr>
            <a:lvl2pPr marL="428625" algn="r" defTabSz="857250" rtl="1">
              <a:defRPr>
                <a:solidFill>
                  <a:schemeClr val="tx1"/>
                </a:solidFill>
                <a:latin typeface="Arial" panose="020B0604020202020204" pitchFamily="34" charset="0"/>
                <a:cs typeface="Arial" panose="020B0604020202020204" pitchFamily="34" charset="0"/>
              </a:defRPr>
            </a:lvl2pPr>
            <a:lvl3pPr marL="1143000" indent="-228600" algn="r" defTabSz="857250" rtl="1">
              <a:defRPr>
                <a:solidFill>
                  <a:schemeClr val="tx1"/>
                </a:solidFill>
                <a:latin typeface="Arial" panose="020B0604020202020204" pitchFamily="34" charset="0"/>
                <a:cs typeface="Arial" panose="020B0604020202020204" pitchFamily="34" charset="0"/>
              </a:defRPr>
            </a:lvl3pPr>
            <a:lvl4pPr marL="1600200" indent="-228600" algn="r" defTabSz="857250" rtl="1">
              <a:defRPr>
                <a:solidFill>
                  <a:schemeClr val="tx1"/>
                </a:solidFill>
                <a:latin typeface="Arial" panose="020B0604020202020204" pitchFamily="34" charset="0"/>
                <a:cs typeface="Arial" panose="020B0604020202020204" pitchFamily="34" charset="0"/>
              </a:defRPr>
            </a:lvl4pPr>
            <a:lvl5pPr marL="2057400" indent="-228600" algn="r" defTabSz="857250" rtl="1">
              <a:defRPr>
                <a:solidFill>
                  <a:schemeClr val="tx1"/>
                </a:solidFill>
                <a:latin typeface="Arial" panose="020B0604020202020204" pitchFamily="34" charset="0"/>
                <a:cs typeface="Arial" panose="020B0604020202020204" pitchFamily="34" charset="0"/>
              </a:defRPr>
            </a:lvl5pPr>
            <a:lvl6pPr marL="25146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spcBef>
                <a:spcPct val="20000"/>
              </a:spcBef>
              <a:buFont typeface="Wingdings" panose="05000000000000000000" pitchFamily="2" charset="2"/>
              <a:buNone/>
            </a:pPr>
            <a:r>
              <a:rPr lang="fa-IR" sz="2400" b="1" u="sng">
                <a:solidFill>
                  <a:srgbClr val="000066"/>
                </a:solidFill>
                <a:latin typeface="Times New Roman" panose="02020603050405020304" pitchFamily="18" charset="0"/>
                <a:cs typeface="Mitra" pitchFamily="2" charset="-78"/>
              </a:rPr>
              <a:t>معيارهاي سنجش متداول:</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بازده سرمايه</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فروش ناخالص</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درآمد در هر بخش بازار</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ارزش افزوده اقتصادي</a:t>
            </a:r>
            <a:endParaRPr lang="en-US" sz="2400" b="1">
              <a:latin typeface="Times New Roman" panose="02020603050405020304" pitchFamily="18" charset="0"/>
              <a:cs typeface="Mitra" pitchFamily="2" charset="-7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a:xfrm>
            <a:off x="1301750" y="188913"/>
            <a:ext cx="5313363" cy="658812"/>
          </a:xfrm>
        </p:spPr>
        <p:txBody>
          <a:bodyPr rtlCol="0">
            <a:normAutofit fontScale="90000"/>
          </a:bodyPr>
          <a:lstStyle/>
          <a:p>
            <a:pPr algn="r" fontAlgn="auto">
              <a:lnSpc>
                <a:spcPct val="150000"/>
              </a:lnSpc>
              <a:spcAft>
                <a:spcPts val="0"/>
              </a:spcAft>
              <a:defRPr/>
            </a:pPr>
            <a:r>
              <a:rPr lang="ar-SA" sz="3000" i="1" dirty="0" smtClean="0">
                <a:solidFill>
                  <a:srgbClr val="003399"/>
                </a:solidFill>
                <a:effectLst>
                  <a:outerShdw blurRad="38100" dist="38100" dir="2700000" algn="tl">
                    <a:srgbClr val="C0C0C0"/>
                  </a:outerShdw>
                </a:effectLst>
              </a:rPr>
              <a:t>ارزيابي از منظر مالي</a:t>
            </a:r>
            <a:endParaRPr lang="en-US" sz="3000" i="1" dirty="0" smtClean="0">
              <a:solidFill>
                <a:srgbClr val="003399"/>
              </a:solidFill>
              <a:effectLst>
                <a:outerShdw blurRad="38100" dist="38100" dir="2700000" algn="tl">
                  <a:srgbClr val="C0C0C0"/>
                </a:outerShdw>
              </a:effectLst>
            </a:endParaRPr>
          </a:p>
        </p:txBody>
      </p:sp>
      <p:sp>
        <p:nvSpPr>
          <p:cNvPr id="296963" name="Text Box 3"/>
          <p:cNvSpPr txBox="1">
            <a:spLocks noChangeArrowheads="1"/>
          </p:cNvSpPr>
          <p:nvPr/>
        </p:nvSpPr>
        <p:spPr bwMode="auto">
          <a:xfrm>
            <a:off x="685800" y="2133600"/>
            <a:ext cx="8001000" cy="639763"/>
          </a:xfrm>
          <a:prstGeom prst="rect">
            <a:avLst/>
          </a:prstGeom>
          <a:noFill/>
          <a:ln w="9525">
            <a:noFill/>
            <a:miter lim="800000"/>
            <a:headEnd/>
            <a:tailEnd/>
          </a:ln>
          <a:effectLst/>
        </p:spPr>
        <p:txBody>
          <a:bodyPr>
            <a:spAutoFit/>
          </a:bodyPr>
          <a:lstStyle/>
          <a:p>
            <a:pPr marL="57150" indent="342900" algn="r" rtl="1" eaLnBrk="1" hangingPunct="1">
              <a:lnSpc>
                <a:spcPct val="150000"/>
              </a:lnSpc>
              <a:defRPr/>
            </a:pPr>
            <a:endParaRPr lang="ar-SA" sz="2400">
              <a:solidFill>
                <a:srgbClr val="0000FF"/>
              </a:solidFill>
              <a:effectLst>
                <a:outerShdw blurRad="38100" dist="38100" dir="2700000" algn="tl">
                  <a:srgbClr val="C0C0C0"/>
                </a:outerShdw>
              </a:effectLst>
              <a:latin typeface="Times New Roman" pitchFamily="18" charset="0"/>
              <a:cs typeface="Titr" pitchFamily="2" charset="-78"/>
            </a:endParaRPr>
          </a:p>
        </p:txBody>
      </p:sp>
      <p:graphicFrame>
        <p:nvGraphicFramePr>
          <p:cNvPr id="296964" name="Group 4"/>
          <p:cNvGraphicFramePr>
            <a:graphicFrameLocks noGrp="1"/>
          </p:cNvGraphicFramePr>
          <p:nvPr/>
        </p:nvGraphicFramePr>
        <p:xfrm>
          <a:off x="323850" y="1773238"/>
          <a:ext cx="7696200" cy="4529137"/>
        </p:xfrm>
        <a:graphic>
          <a:graphicData uri="http://schemas.openxmlformats.org/drawingml/2006/table">
            <a:tbl>
              <a:tblPr/>
              <a:tblGrid>
                <a:gridCol w="2895600"/>
                <a:gridCol w="4800600"/>
              </a:tblGrid>
              <a:tr h="481567">
                <a:tc>
                  <a:txBody>
                    <a:bodyPr/>
                    <a:lstStyle/>
                    <a:p>
                      <a:pPr marL="0" marR="0" lvl="0" indent="0" algn="ct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rPr>
                        <a:t>اهداف</a:t>
                      </a:r>
                      <a:endParaRPr kumimoji="0" lang="en-US"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endParaRPr>
                    </a:p>
                  </a:txBody>
                  <a:tcPr marT="45714" marB="45714" anchor="ctr" horzOverflow="overflow">
                    <a:lnL cap="flat">
                      <a:noFill/>
                    </a:lnL>
                    <a:lnR w="76200" cap="flat" cmpd="sng" algn="ctr">
                      <a:solidFill>
                        <a:srgbClr val="FFFFFF"/>
                      </a:solidFill>
                      <a:prstDash val="solid"/>
                      <a:round/>
                      <a:headEnd type="none" w="med" len="med"/>
                      <a:tailEnd type="none" w="med" len="med"/>
                    </a:lnR>
                    <a:lnT cap="flat">
                      <a:noFill/>
                    </a:lnT>
                    <a:lnB>
                      <a:noFill/>
                    </a:lnB>
                    <a:lnTlToBr>
                      <a:noFill/>
                    </a:lnTlToBr>
                    <a:lnBlToTr>
                      <a:noFill/>
                    </a:lnBlToTr>
                    <a:solidFill>
                      <a:srgbClr val="3399FF"/>
                    </a:solidFill>
                  </a:tcPr>
                </a:tc>
                <a:tc>
                  <a:txBody>
                    <a:bodyPr/>
                    <a:lstStyle/>
                    <a:p>
                      <a:pPr marL="0" marR="0" lvl="0" indent="0" algn="ct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rPr>
                        <a:t>نمونه شاخصها</a:t>
                      </a:r>
                      <a:endParaRPr kumimoji="0" lang="en-US"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endParaRPr>
                    </a:p>
                  </a:txBody>
                  <a:tcPr marT="45714" marB="45714" anchor="ctr" horzOverflow="overflow">
                    <a:lnL w="76200" cap="flat" cmpd="sng" algn="ctr">
                      <a:solidFill>
                        <a:srgbClr val="FFFFFF"/>
                      </a:solidFill>
                      <a:prstDash val="solid"/>
                      <a:round/>
                      <a:headEnd type="none" w="med" len="med"/>
                      <a:tailEnd type="none" w="med" len="med"/>
                    </a:lnL>
                    <a:lnR cap="flat">
                      <a:noFill/>
                    </a:lnR>
                    <a:lnT cap="flat">
                      <a:noFill/>
                    </a:lnT>
                    <a:lnB>
                      <a:noFill/>
                    </a:lnB>
                    <a:lnTlToBr>
                      <a:noFill/>
                    </a:lnTlToBr>
                    <a:lnBlToTr>
                      <a:noFill/>
                    </a:lnBlToTr>
                    <a:solidFill>
                      <a:srgbClr val="3399FF"/>
                    </a:solidFill>
                  </a:tcPr>
                </a:tc>
              </a:tr>
              <a:tr h="939671">
                <a:tc>
                  <a:txBody>
                    <a:bodyPr/>
                    <a:lstStyle/>
                    <a:p>
                      <a:pPr marL="0" marR="0" lvl="0" indent="0" algn="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رشد درآمد (فروش)</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marT="45714" marB="45714" anchor="ctr" horzOverflow="overflow">
                    <a:lnL cap="flat">
                      <a:noFill/>
                    </a:lnL>
                    <a:lnR w="76200" cap="flat" cmpd="sng" algn="ctr">
                      <a:solidFill>
                        <a:srgbClr val="FFFFFF"/>
                      </a:solidFill>
                      <a:prstDash val="solid"/>
                      <a:round/>
                      <a:headEnd type="none" w="med" len="med"/>
                      <a:tailEnd type="none" w="med" len="med"/>
                    </a:lnR>
                    <a:lnT>
                      <a:noFill/>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سهم بازار و مبلغ فروش</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marT="45714" marB="45714" anchor="ctr" horzOverflow="overflow">
                    <a:lnL w="76200" cap="flat" cmpd="sng" algn="ctr">
                      <a:solidFill>
                        <a:srgbClr val="FFFFFF"/>
                      </a:solidFill>
                      <a:prstDash val="solid"/>
                      <a:round/>
                      <a:headEnd type="none" w="med" len="med"/>
                      <a:tailEnd type="none" w="med" len="med"/>
                    </a:lnL>
                    <a:lnR cap="flat">
                      <a:noFill/>
                    </a:lnR>
                    <a:lnT>
                      <a:noFill/>
                    </a:lnT>
                    <a:lnB w="76200" cap="flat" cmpd="sng" algn="ctr">
                      <a:solidFill>
                        <a:srgbClr val="FFFFFF"/>
                      </a:solidFill>
                      <a:prstDash val="solid"/>
                      <a:round/>
                      <a:headEnd type="none" w="med" len="med"/>
                      <a:tailEnd type="none" w="med" len="med"/>
                    </a:lnB>
                    <a:lnTlToBr>
                      <a:noFill/>
                    </a:lnTlToBr>
                    <a:lnBlToTr>
                      <a:noFill/>
                    </a:lnBlToTr>
                    <a:noFill/>
                  </a:tcPr>
                </a:tc>
              </a:tr>
              <a:tr h="961894">
                <a:tc>
                  <a:txBody>
                    <a:bodyPr/>
                    <a:lstStyle/>
                    <a:p>
                      <a:pPr marL="0" marR="0" lvl="0" indent="0" algn="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fa-IR" sz="2400" b="0" i="0" u="none" strike="noStrike" cap="none" normalizeH="0" baseline="0" smtClean="0">
                          <a:ln>
                            <a:noFill/>
                          </a:ln>
                          <a:solidFill>
                            <a:schemeClr val="tx1"/>
                          </a:solidFill>
                          <a:effectLst/>
                          <a:latin typeface="Lucida Sans Unicode" pitchFamily="34" charset="0"/>
                          <a:cs typeface="Koodak" pitchFamily="2" charset="-78"/>
                        </a:rPr>
                        <a:t>کاهش</a:t>
                      </a:r>
                      <a:r>
                        <a:rPr kumimoji="0" lang="ar-SA" sz="2400" b="0" i="0" u="none" strike="noStrike" cap="none" normalizeH="0" baseline="0" smtClean="0">
                          <a:ln>
                            <a:noFill/>
                          </a:ln>
                          <a:solidFill>
                            <a:schemeClr val="tx1"/>
                          </a:solidFill>
                          <a:effectLst/>
                          <a:latin typeface="Lucida Sans Unicode" pitchFamily="34" charset="0"/>
                          <a:cs typeface="Koodak" pitchFamily="2" charset="-78"/>
                        </a:rPr>
                        <a:t> بهاي تمام شده</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marT="45714" marB="45714"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3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درآمد (سود) به نسبت هر كارمند</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marT="45714" marB="45714"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r>
              <a:tr h="1073003">
                <a:tc>
                  <a:txBody>
                    <a:bodyPr/>
                    <a:lstStyle/>
                    <a:p>
                      <a:pPr marL="0" marR="0" lvl="0" indent="0" algn="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fa-IR" sz="2400" b="0" i="0" u="none" strike="noStrike" cap="none" normalizeH="0" baseline="0" smtClean="0">
                          <a:ln>
                            <a:noFill/>
                          </a:ln>
                          <a:solidFill>
                            <a:schemeClr val="tx1"/>
                          </a:solidFill>
                          <a:effectLst/>
                          <a:latin typeface="Lucida Sans Unicode" pitchFamily="34" charset="0"/>
                          <a:cs typeface="Koodak" pitchFamily="2" charset="-78"/>
                        </a:rPr>
                        <a:t>افزایش سودآوری</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marT="45714" marB="45714"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نسبت حاشيه سود</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marT="45714" marB="45714"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r>
              <a:tr h="1073003">
                <a:tc>
                  <a:txBody>
                    <a:bodyPr/>
                    <a:lstStyle/>
                    <a:p>
                      <a:pPr marL="0" marR="0" lvl="0" indent="0" algn="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بكارگيري داراييها</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marT="45714" marB="45714"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3399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كاهش موجوديها </a:t>
                      </a:r>
                      <a:r>
                        <a:rPr kumimoji="0" lang="fa-IR" sz="2400" b="0" i="0" u="none" strike="noStrike" cap="none" normalizeH="0" baseline="0" smtClean="0">
                          <a:ln>
                            <a:noFill/>
                          </a:ln>
                          <a:solidFill>
                            <a:schemeClr val="tx1"/>
                          </a:solidFill>
                          <a:effectLst/>
                          <a:latin typeface="Lucida Sans Unicode" pitchFamily="34" charset="0"/>
                          <a:cs typeface="Koodak" pitchFamily="2" charset="-78"/>
                        </a:rPr>
                        <a:t>/</a:t>
                      </a:r>
                      <a:r>
                        <a:rPr kumimoji="0" lang="ar-SA" sz="2400" b="0" i="0" u="none" strike="noStrike" cap="none" normalizeH="0" baseline="0" smtClean="0">
                          <a:ln>
                            <a:noFill/>
                          </a:ln>
                          <a:solidFill>
                            <a:schemeClr val="tx1"/>
                          </a:solidFill>
                          <a:effectLst/>
                          <a:latin typeface="Lucida Sans Unicode" pitchFamily="34" charset="0"/>
                          <a:cs typeface="Koodak" pitchFamily="2" charset="-78"/>
                        </a:rPr>
                        <a:t>نسبت گردش داراييها</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marT="45714" marB="45714"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3399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2930" name="Rectangle 2"/>
          <p:cNvSpPr>
            <a:spLocks noGrp="1" noChangeArrowheads="1"/>
          </p:cNvSpPr>
          <p:nvPr>
            <p:ph type="title" idx="4294967295"/>
          </p:nvPr>
        </p:nvSpPr>
        <p:spPr>
          <a:xfrm>
            <a:off x="0" y="188913"/>
            <a:ext cx="7632700" cy="706437"/>
          </a:xfrm>
        </p:spPr>
        <p:txBody>
          <a:bodyPr rtlCol="0">
            <a:normAutofit/>
          </a:bodyPr>
          <a:lstStyle/>
          <a:p>
            <a:pPr algn="r" rtl="1" fontAlgn="auto">
              <a:spcAft>
                <a:spcPts val="0"/>
              </a:spcAft>
              <a:defRPr/>
            </a:pPr>
            <a:r>
              <a:rPr lang="fa-IR" sz="3000" i="1" dirty="0" smtClean="0">
                <a:solidFill>
                  <a:srgbClr val="003399"/>
                </a:solidFill>
                <a:effectLst>
                  <a:outerShdw blurRad="38100" dist="38100" dir="2700000" algn="tl">
                    <a:srgbClr val="C0C0C0"/>
                  </a:outerShdw>
                </a:effectLst>
              </a:rPr>
              <a:t>منظر مشتري </a:t>
            </a:r>
            <a:r>
              <a:rPr lang="en-US" sz="3000" i="1" dirty="0" smtClean="0">
                <a:solidFill>
                  <a:srgbClr val="003399"/>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Customer</a:t>
            </a:r>
          </a:p>
        </p:txBody>
      </p:sp>
      <p:grpSp>
        <p:nvGrpSpPr>
          <p:cNvPr id="39939" name="Group 3"/>
          <p:cNvGrpSpPr>
            <a:grpSpLocks/>
          </p:cNvGrpSpPr>
          <p:nvPr/>
        </p:nvGrpSpPr>
        <p:grpSpPr bwMode="auto">
          <a:xfrm>
            <a:off x="187325" y="3055938"/>
            <a:ext cx="3678238" cy="3140075"/>
            <a:chOff x="189" y="1423"/>
            <a:chExt cx="2715" cy="2110"/>
          </a:xfrm>
        </p:grpSpPr>
        <p:sp>
          <p:nvSpPr>
            <p:cNvPr id="39942" name="Oval 4"/>
            <p:cNvSpPr>
              <a:spLocks noChangeArrowheads="1"/>
            </p:cNvSpPr>
            <p:nvPr/>
          </p:nvSpPr>
          <p:spPr bwMode="auto">
            <a:xfrm>
              <a:off x="1117" y="2154"/>
              <a:ext cx="843" cy="617"/>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استراتژي‌ها</a:t>
              </a:r>
              <a:endParaRPr lang="en-US" sz="1300" b="1">
                <a:latin typeface="Times New Roman" panose="02020603050405020304" pitchFamily="18" charset="0"/>
                <a:cs typeface="Mitra" pitchFamily="2" charset="-78"/>
              </a:endParaRPr>
            </a:p>
          </p:txBody>
        </p:sp>
        <p:sp>
          <p:nvSpPr>
            <p:cNvPr id="39943" name="Rectangle 5"/>
            <p:cNvSpPr>
              <a:spLocks noChangeArrowheads="1"/>
            </p:cNvSpPr>
            <p:nvPr/>
          </p:nvSpPr>
          <p:spPr bwMode="auto">
            <a:xfrm>
              <a:off x="189" y="2253"/>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فرآيندهاي داخلي</a:t>
              </a:r>
              <a:endParaRPr lang="en-US" sz="1300" b="1">
                <a:latin typeface="Times New Roman" panose="02020603050405020304" pitchFamily="18" charset="0"/>
                <a:cs typeface="Mitra" pitchFamily="2" charset="-78"/>
              </a:endParaRPr>
            </a:p>
          </p:txBody>
        </p:sp>
        <p:sp>
          <p:nvSpPr>
            <p:cNvPr id="39944" name="Rectangle 6"/>
            <p:cNvSpPr>
              <a:spLocks noChangeArrowheads="1"/>
            </p:cNvSpPr>
            <p:nvPr/>
          </p:nvSpPr>
          <p:spPr bwMode="auto">
            <a:xfrm>
              <a:off x="2213" y="2254"/>
              <a:ext cx="691" cy="403"/>
            </a:xfrm>
            <a:prstGeom prst="rect">
              <a:avLst/>
            </a:prstGeom>
            <a:solidFill>
              <a:srgbClr val="FF99CC"/>
            </a:solidFill>
            <a:ln w="25400">
              <a:solidFill>
                <a:schemeClr val="tx1"/>
              </a:solidFill>
              <a:miter lim="800000"/>
              <a:headEnd/>
              <a:tailEnd/>
            </a:ln>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مشتري</a:t>
              </a:r>
              <a:endParaRPr lang="en-US" sz="1300" b="1">
                <a:latin typeface="Times New Roman" panose="02020603050405020304" pitchFamily="18" charset="0"/>
                <a:cs typeface="Mitra" pitchFamily="2" charset="-78"/>
              </a:endParaRPr>
            </a:p>
          </p:txBody>
        </p:sp>
        <p:sp>
          <p:nvSpPr>
            <p:cNvPr id="39945" name="Rectangle 7"/>
            <p:cNvSpPr>
              <a:spLocks noChangeArrowheads="1"/>
            </p:cNvSpPr>
            <p:nvPr/>
          </p:nvSpPr>
          <p:spPr bwMode="auto">
            <a:xfrm>
              <a:off x="1187" y="1423"/>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مالي</a:t>
              </a:r>
              <a:endParaRPr lang="en-US" sz="1300" b="1">
                <a:latin typeface="Times New Roman" panose="02020603050405020304" pitchFamily="18" charset="0"/>
                <a:cs typeface="Mitra" pitchFamily="2" charset="-78"/>
              </a:endParaRPr>
            </a:p>
          </p:txBody>
        </p:sp>
        <p:sp>
          <p:nvSpPr>
            <p:cNvPr id="39946" name="Rectangle 8"/>
            <p:cNvSpPr>
              <a:spLocks noChangeArrowheads="1"/>
            </p:cNvSpPr>
            <p:nvPr/>
          </p:nvSpPr>
          <p:spPr bwMode="auto">
            <a:xfrm>
              <a:off x="1185" y="3130"/>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رشد و يادگيري</a:t>
              </a:r>
              <a:endParaRPr lang="en-US" sz="1300" b="1">
                <a:latin typeface="Times New Roman" panose="02020603050405020304" pitchFamily="18" charset="0"/>
                <a:cs typeface="Mitra" pitchFamily="2" charset="-78"/>
              </a:endParaRPr>
            </a:p>
          </p:txBody>
        </p:sp>
        <p:sp>
          <p:nvSpPr>
            <p:cNvPr id="39947" name="Arc 9"/>
            <p:cNvSpPr>
              <a:spLocks/>
            </p:cNvSpPr>
            <p:nvPr/>
          </p:nvSpPr>
          <p:spPr bwMode="auto">
            <a:xfrm rot="11000198" flipV="1">
              <a:off x="649" y="1642"/>
              <a:ext cx="350" cy="435"/>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cxnSp>
          <p:nvCxnSpPr>
            <p:cNvPr id="39948" name="AutoShape 10"/>
            <p:cNvCxnSpPr>
              <a:cxnSpLocks noChangeShapeType="1"/>
              <a:stCxn id="39942" idx="0"/>
              <a:endCxn id="39945" idx="2"/>
            </p:cNvCxnSpPr>
            <p:nvPr/>
          </p:nvCxnSpPr>
          <p:spPr bwMode="auto">
            <a:xfrm flipH="1" flipV="1">
              <a:off x="1533" y="1834"/>
              <a:ext cx="6" cy="312"/>
            </a:xfrm>
            <a:prstGeom prst="straightConnector1">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39949" name="AutoShape 11"/>
            <p:cNvCxnSpPr>
              <a:cxnSpLocks noChangeShapeType="1"/>
              <a:stCxn id="39942" idx="6"/>
              <a:endCxn id="39944" idx="1"/>
            </p:cNvCxnSpPr>
            <p:nvPr/>
          </p:nvCxnSpPr>
          <p:spPr bwMode="auto">
            <a:xfrm flipV="1">
              <a:off x="1968" y="2456"/>
              <a:ext cx="237" cy="7"/>
            </a:xfrm>
            <a:prstGeom prst="straightConnector1">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39950" name="AutoShape 12"/>
            <p:cNvCxnSpPr>
              <a:cxnSpLocks noChangeShapeType="1"/>
              <a:endCxn id="39942" idx="4"/>
            </p:cNvCxnSpPr>
            <p:nvPr/>
          </p:nvCxnSpPr>
          <p:spPr bwMode="auto">
            <a:xfrm flipH="1" flipV="1">
              <a:off x="1539" y="2779"/>
              <a:ext cx="2" cy="336"/>
            </a:xfrm>
            <a:prstGeom prst="straightConnector1">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cxnSp>
        <p:cxnSp>
          <p:nvCxnSpPr>
            <p:cNvPr id="39951" name="AutoShape 13"/>
            <p:cNvCxnSpPr>
              <a:cxnSpLocks noChangeShapeType="1"/>
              <a:stCxn id="39943" idx="3"/>
              <a:endCxn id="39942" idx="2"/>
            </p:cNvCxnSpPr>
            <p:nvPr/>
          </p:nvCxnSpPr>
          <p:spPr bwMode="auto">
            <a:xfrm>
              <a:off x="888" y="2455"/>
              <a:ext cx="221" cy="8"/>
            </a:xfrm>
            <a:prstGeom prst="straightConnector1">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cxnSp>
        <p:sp>
          <p:nvSpPr>
            <p:cNvPr id="39952" name="Arc 14"/>
            <p:cNvSpPr>
              <a:spLocks/>
            </p:cNvSpPr>
            <p:nvPr/>
          </p:nvSpPr>
          <p:spPr bwMode="auto">
            <a:xfrm rot="5207754" flipV="1">
              <a:off x="589" y="2981"/>
              <a:ext cx="427" cy="357"/>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sp>
          <p:nvSpPr>
            <p:cNvPr id="39953" name="Arc 15"/>
            <p:cNvSpPr>
              <a:spLocks/>
            </p:cNvSpPr>
            <p:nvPr/>
          </p:nvSpPr>
          <p:spPr bwMode="auto">
            <a:xfrm rot="20693467" flipV="1">
              <a:off x="2134" y="2905"/>
              <a:ext cx="349" cy="435"/>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sp>
          <p:nvSpPr>
            <p:cNvPr id="39954" name="Arc 16"/>
            <p:cNvSpPr>
              <a:spLocks/>
            </p:cNvSpPr>
            <p:nvPr/>
          </p:nvSpPr>
          <p:spPr bwMode="auto">
            <a:xfrm rot="16007754" flipV="1">
              <a:off x="2092" y="1664"/>
              <a:ext cx="426" cy="356"/>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grpSp>
      <p:sp>
        <p:nvSpPr>
          <p:cNvPr id="39940" name="Text Box 17"/>
          <p:cNvSpPr txBox="1">
            <a:spLocks noChangeArrowheads="1"/>
          </p:cNvSpPr>
          <p:nvPr/>
        </p:nvSpPr>
        <p:spPr bwMode="auto">
          <a:xfrm>
            <a:off x="395288" y="1116013"/>
            <a:ext cx="7716837"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707" tIns="42853" rIns="85707" bIns="42853">
            <a:spAutoFit/>
          </a:bodyPr>
          <a:lstStyle>
            <a:lvl1pPr algn="r" defTabSz="857250" rtl="1">
              <a:defRPr>
                <a:solidFill>
                  <a:schemeClr val="tx1"/>
                </a:solidFill>
                <a:latin typeface="Arial" panose="020B0604020202020204" pitchFamily="34" charset="0"/>
                <a:cs typeface="Arial" panose="020B0604020202020204" pitchFamily="34" charset="0"/>
              </a:defRPr>
            </a:lvl1pPr>
            <a:lvl2pPr marL="428625" algn="r" defTabSz="857250" rtl="1">
              <a:defRPr>
                <a:solidFill>
                  <a:schemeClr val="tx1"/>
                </a:solidFill>
                <a:latin typeface="Arial" panose="020B0604020202020204" pitchFamily="34" charset="0"/>
                <a:cs typeface="Arial" panose="020B0604020202020204" pitchFamily="34" charset="0"/>
              </a:defRPr>
            </a:lvl2pPr>
            <a:lvl3pPr marL="1143000" indent="-228600" algn="r" defTabSz="857250" rtl="1">
              <a:defRPr>
                <a:solidFill>
                  <a:schemeClr val="tx1"/>
                </a:solidFill>
                <a:latin typeface="Arial" panose="020B0604020202020204" pitchFamily="34" charset="0"/>
                <a:cs typeface="Arial" panose="020B0604020202020204" pitchFamily="34" charset="0"/>
              </a:defRPr>
            </a:lvl3pPr>
            <a:lvl4pPr marL="1600200" indent="-228600" algn="r" defTabSz="857250" rtl="1">
              <a:defRPr>
                <a:solidFill>
                  <a:schemeClr val="tx1"/>
                </a:solidFill>
                <a:latin typeface="Arial" panose="020B0604020202020204" pitchFamily="34" charset="0"/>
                <a:cs typeface="Arial" panose="020B0604020202020204" pitchFamily="34" charset="0"/>
              </a:defRPr>
            </a:lvl4pPr>
            <a:lvl5pPr marL="2057400" indent="-228600" algn="r" defTabSz="857250" rtl="1">
              <a:defRPr>
                <a:solidFill>
                  <a:schemeClr val="tx1"/>
                </a:solidFill>
                <a:latin typeface="Arial" panose="020B0604020202020204" pitchFamily="34" charset="0"/>
                <a:cs typeface="Arial" panose="020B0604020202020204" pitchFamily="34" charset="0"/>
              </a:defRPr>
            </a:lvl5pPr>
            <a:lvl6pPr marL="25146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spcBef>
                <a:spcPct val="20000"/>
              </a:spcBef>
              <a:buFont typeface="Wingdings" panose="05000000000000000000" pitchFamily="2" charset="2"/>
              <a:buNone/>
            </a:pPr>
            <a:r>
              <a:rPr lang="fa-IR" sz="2400" b="1">
                <a:latin typeface="Times New Roman" panose="02020603050405020304" pitchFamily="18" charset="0"/>
                <a:cs typeface="Mitra" pitchFamily="2" charset="-78"/>
              </a:rPr>
              <a:t>چه ارزش‌هايي را بايد در ارتباط با مشتريان خود ايجاد كنيم </a:t>
            </a:r>
            <a:r>
              <a:rPr lang="fa-IR" sz="2400" b="1">
                <a:latin typeface="Verdana" panose="020B0604030504040204" pitchFamily="34" charset="0"/>
                <a:cs typeface="Mitra" pitchFamily="2" charset="-78"/>
              </a:rPr>
              <a:t>تا انتظارات آنها را برآورده كرده و نيازهاي آتي خود را از سازمان تامين كنند.</a:t>
            </a:r>
            <a:endParaRPr lang="fa-IR" sz="2400" b="1">
              <a:latin typeface="Times New Roman" panose="02020603050405020304" pitchFamily="18" charset="0"/>
              <a:cs typeface="Mitra" pitchFamily="2" charset="-78"/>
            </a:endParaRPr>
          </a:p>
          <a:p>
            <a:pPr lvl="1" algn="justLow" eaLnBrk="1" hangingPunct="1">
              <a:spcBef>
                <a:spcPct val="20000"/>
              </a:spcBef>
              <a:buClr>
                <a:srgbClr val="FF0000"/>
              </a:buClr>
              <a:buFont typeface="Wingdings" panose="05000000000000000000" pitchFamily="2" charset="2"/>
              <a:buChar char="ü"/>
            </a:pPr>
            <a:r>
              <a:rPr lang="fa-IR" sz="2400" b="1">
                <a:latin typeface="Times New Roman" panose="02020603050405020304" pitchFamily="18" charset="0"/>
                <a:cs typeface="Mitra" pitchFamily="2" charset="-78"/>
              </a:rPr>
              <a:t> </a:t>
            </a:r>
            <a:r>
              <a:rPr lang="fa-IR" sz="2400" b="1">
                <a:latin typeface="Verdana" panose="020B0604030504040204" pitchFamily="34" charset="0"/>
                <a:cs typeface="Mitra" pitchFamily="2" charset="-78"/>
              </a:rPr>
              <a:t>رهبري محصول</a:t>
            </a:r>
            <a:endParaRPr lang="fa-IR" sz="2400" b="1">
              <a:latin typeface="Times New Roman" panose="02020603050405020304" pitchFamily="18" charset="0"/>
              <a:cs typeface="Mitra" pitchFamily="2" charset="-78"/>
            </a:endParaRPr>
          </a:p>
          <a:p>
            <a:pPr lvl="1" algn="justLow" eaLnBrk="1" hangingPunct="1">
              <a:spcBef>
                <a:spcPct val="20000"/>
              </a:spcBef>
              <a:buClr>
                <a:srgbClr val="FF0000"/>
              </a:buClr>
              <a:buFont typeface="Wingdings" panose="05000000000000000000" pitchFamily="2" charset="2"/>
              <a:buChar char="ü"/>
            </a:pPr>
            <a:r>
              <a:rPr lang="fa-IR" sz="2400" b="1">
                <a:latin typeface="Verdana" panose="020B0604030504040204" pitchFamily="34" charset="0"/>
                <a:cs typeface="Mitra" pitchFamily="2" charset="-78"/>
              </a:rPr>
              <a:t> اعتماد و وفاداري مشتريان</a:t>
            </a:r>
            <a:endParaRPr lang="fa-IR" sz="2400" b="1">
              <a:latin typeface="Times New Roman" panose="02020603050405020304" pitchFamily="18" charset="0"/>
              <a:cs typeface="Mitra" pitchFamily="2" charset="-78"/>
            </a:endParaRPr>
          </a:p>
          <a:p>
            <a:pPr lvl="1" algn="justLow" eaLnBrk="1" hangingPunct="1">
              <a:spcBef>
                <a:spcPct val="20000"/>
              </a:spcBef>
              <a:buClr>
                <a:srgbClr val="FF0000"/>
              </a:buClr>
              <a:buFont typeface="Wingdings" panose="05000000000000000000" pitchFamily="2" charset="2"/>
              <a:buChar char="ü"/>
            </a:pPr>
            <a:r>
              <a:rPr lang="fa-IR" sz="2400" b="1">
                <a:latin typeface="Verdana" panose="020B0604030504040204" pitchFamily="34" charset="0"/>
                <a:cs typeface="Mitra" pitchFamily="2" charset="-78"/>
              </a:rPr>
              <a:t> بهاي تمام شده و قيمت كمتر</a:t>
            </a:r>
            <a:endParaRPr lang="fa-IR" sz="2400" b="1">
              <a:latin typeface="Times New Roman" panose="02020603050405020304" pitchFamily="18" charset="0"/>
              <a:cs typeface="Mitra" pitchFamily="2" charset="-78"/>
            </a:endParaRPr>
          </a:p>
        </p:txBody>
      </p:sp>
      <p:sp>
        <p:nvSpPr>
          <p:cNvPr id="39941" name="Text Box 18"/>
          <p:cNvSpPr txBox="1">
            <a:spLocks noChangeArrowheads="1"/>
          </p:cNvSpPr>
          <p:nvPr/>
        </p:nvSpPr>
        <p:spPr bwMode="auto">
          <a:xfrm>
            <a:off x="3938588" y="3832225"/>
            <a:ext cx="4171950"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707" tIns="42853" rIns="85707" bIns="42853">
            <a:spAutoFit/>
          </a:bodyPr>
          <a:lstStyle>
            <a:lvl1pPr algn="r" defTabSz="857250" rtl="1">
              <a:defRPr>
                <a:solidFill>
                  <a:schemeClr val="tx1"/>
                </a:solidFill>
                <a:latin typeface="Arial" panose="020B0604020202020204" pitchFamily="34" charset="0"/>
                <a:cs typeface="Arial" panose="020B0604020202020204" pitchFamily="34" charset="0"/>
              </a:defRPr>
            </a:lvl1pPr>
            <a:lvl2pPr marL="428625" algn="r" defTabSz="857250" rtl="1">
              <a:defRPr>
                <a:solidFill>
                  <a:schemeClr val="tx1"/>
                </a:solidFill>
                <a:latin typeface="Arial" panose="020B0604020202020204" pitchFamily="34" charset="0"/>
                <a:cs typeface="Arial" panose="020B0604020202020204" pitchFamily="34" charset="0"/>
              </a:defRPr>
            </a:lvl2pPr>
            <a:lvl3pPr marL="1143000" indent="-228600" algn="r" defTabSz="857250" rtl="1">
              <a:defRPr>
                <a:solidFill>
                  <a:schemeClr val="tx1"/>
                </a:solidFill>
                <a:latin typeface="Arial" panose="020B0604020202020204" pitchFamily="34" charset="0"/>
                <a:cs typeface="Arial" panose="020B0604020202020204" pitchFamily="34" charset="0"/>
              </a:defRPr>
            </a:lvl3pPr>
            <a:lvl4pPr marL="1600200" indent="-228600" algn="r" defTabSz="857250" rtl="1">
              <a:defRPr>
                <a:solidFill>
                  <a:schemeClr val="tx1"/>
                </a:solidFill>
                <a:latin typeface="Arial" panose="020B0604020202020204" pitchFamily="34" charset="0"/>
                <a:cs typeface="Arial" panose="020B0604020202020204" pitchFamily="34" charset="0"/>
              </a:defRPr>
            </a:lvl4pPr>
            <a:lvl5pPr marL="2057400" indent="-228600" algn="r" defTabSz="857250" rtl="1">
              <a:defRPr>
                <a:solidFill>
                  <a:schemeClr val="tx1"/>
                </a:solidFill>
                <a:latin typeface="Arial" panose="020B0604020202020204" pitchFamily="34" charset="0"/>
                <a:cs typeface="Arial" panose="020B0604020202020204" pitchFamily="34" charset="0"/>
              </a:defRPr>
            </a:lvl5pPr>
            <a:lvl6pPr marL="25146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spcBef>
                <a:spcPct val="20000"/>
              </a:spcBef>
              <a:buFont typeface="Wingdings" panose="05000000000000000000" pitchFamily="2" charset="2"/>
              <a:buNone/>
            </a:pPr>
            <a:r>
              <a:rPr lang="fa-IR" sz="2400" b="1" u="sng">
                <a:solidFill>
                  <a:srgbClr val="000066"/>
                </a:solidFill>
                <a:latin typeface="Times New Roman" panose="02020603050405020304" pitchFamily="18" charset="0"/>
                <a:cs typeface="Mitra" pitchFamily="2" charset="-78"/>
              </a:rPr>
              <a:t>معيارهاي سنجش متداول:</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كاهش شكايات مشتري</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خريدهاي مكرر</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عرضه محصول با قيمت مناسب</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تحويل به موقع</a:t>
            </a:r>
            <a:endParaRPr lang="en-US" sz="2400" b="1">
              <a:latin typeface="Times New Roman" panose="02020603050405020304" pitchFamily="18" charset="0"/>
              <a:cs typeface="Mitra" pitchFamily="2" charset="-78"/>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1301750" y="188913"/>
            <a:ext cx="5313363" cy="658812"/>
          </a:xfrm>
        </p:spPr>
        <p:txBody>
          <a:bodyPr rtlCol="0">
            <a:normAutofit fontScale="90000"/>
          </a:bodyPr>
          <a:lstStyle/>
          <a:p>
            <a:pPr algn="r" fontAlgn="auto">
              <a:lnSpc>
                <a:spcPct val="150000"/>
              </a:lnSpc>
              <a:spcAft>
                <a:spcPts val="0"/>
              </a:spcAft>
              <a:defRPr/>
            </a:pPr>
            <a:r>
              <a:rPr lang="ar-SA" sz="3000" i="1" dirty="0" smtClean="0">
                <a:solidFill>
                  <a:srgbClr val="003399"/>
                </a:solidFill>
                <a:effectLst>
                  <a:outerShdw blurRad="38100" dist="38100" dir="2700000" algn="tl">
                    <a:srgbClr val="C0C0C0"/>
                  </a:outerShdw>
                </a:effectLst>
              </a:rPr>
              <a:t>ارزيابي از منظر مشتري</a:t>
            </a:r>
            <a:endParaRPr lang="en-US" sz="3000" i="1" dirty="0" smtClean="0">
              <a:solidFill>
                <a:srgbClr val="003399"/>
              </a:solidFill>
              <a:effectLst>
                <a:outerShdw blurRad="38100" dist="38100" dir="2700000" algn="tl">
                  <a:srgbClr val="C0C0C0"/>
                </a:outerShdw>
              </a:effectLst>
            </a:endParaRPr>
          </a:p>
        </p:txBody>
      </p:sp>
      <p:sp>
        <p:nvSpPr>
          <p:cNvPr id="297987" name="Text Box 3"/>
          <p:cNvSpPr txBox="1">
            <a:spLocks noChangeArrowheads="1"/>
          </p:cNvSpPr>
          <p:nvPr/>
        </p:nvSpPr>
        <p:spPr bwMode="auto">
          <a:xfrm>
            <a:off x="685800" y="2133600"/>
            <a:ext cx="8001000" cy="639763"/>
          </a:xfrm>
          <a:prstGeom prst="rect">
            <a:avLst/>
          </a:prstGeom>
          <a:noFill/>
          <a:ln w="9525">
            <a:noFill/>
            <a:miter lim="800000"/>
            <a:headEnd/>
            <a:tailEnd/>
          </a:ln>
          <a:effectLst/>
        </p:spPr>
        <p:txBody>
          <a:bodyPr>
            <a:spAutoFit/>
          </a:bodyPr>
          <a:lstStyle/>
          <a:p>
            <a:pPr marL="57150" indent="342900" algn="r" rtl="1" eaLnBrk="1" hangingPunct="1">
              <a:lnSpc>
                <a:spcPct val="150000"/>
              </a:lnSpc>
              <a:defRPr/>
            </a:pPr>
            <a:endParaRPr lang="ar-SA" sz="2400">
              <a:solidFill>
                <a:srgbClr val="0000FF"/>
              </a:solidFill>
              <a:effectLst>
                <a:outerShdw blurRad="38100" dist="38100" dir="2700000" algn="tl">
                  <a:srgbClr val="C0C0C0"/>
                </a:outerShdw>
              </a:effectLst>
              <a:latin typeface="Times New Roman" pitchFamily="18" charset="0"/>
              <a:cs typeface="Titr" pitchFamily="2" charset="-78"/>
            </a:endParaRPr>
          </a:p>
        </p:txBody>
      </p:sp>
      <p:graphicFrame>
        <p:nvGraphicFramePr>
          <p:cNvPr id="297988" name="Group 4"/>
          <p:cNvGraphicFramePr>
            <a:graphicFrameLocks noGrp="1"/>
          </p:cNvGraphicFramePr>
          <p:nvPr/>
        </p:nvGraphicFramePr>
        <p:xfrm>
          <a:off x="260350" y="1628775"/>
          <a:ext cx="7696200" cy="4773613"/>
        </p:xfrm>
        <a:graphic>
          <a:graphicData uri="http://schemas.openxmlformats.org/drawingml/2006/table">
            <a:tbl>
              <a:tblPr/>
              <a:tblGrid>
                <a:gridCol w="2895600"/>
                <a:gridCol w="4800600"/>
              </a:tblGrid>
              <a:tr h="582613">
                <a:tc>
                  <a:txBody>
                    <a:bodyPr/>
                    <a:lstStyle/>
                    <a:p>
                      <a:pPr marL="0" marR="0" lvl="0" indent="0" algn="ct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rPr>
                        <a:t>اهداف</a:t>
                      </a:r>
                      <a:endParaRPr kumimoji="0" lang="en-US"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cap="flat">
                      <a:noFill/>
                    </a:lnT>
                    <a:lnB>
                      <a:noFill/>
                    </a:lnB>
                    <a:lnTlToBr>
                      <a:noFill/>
                    </a:lnTlToBr>
                    <a:lnBlToTr>
                      <a:noFill/>
                    </a:lnBlToTr>
                    <a:solidFill>
                      <a:srgbClr val="3399FF"/>
                    </a:solidFill>
                  </a:tcPr>
                </a:tc>
                <a:tc>
                  <a:txBody>
                    <a:bodyPr/>
                    <a:lstStyle/>
                    <a:p>
                      <a:pPr marL="0" marR="0" lvl="0" indent="0" algn="ct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rPr>
                        <a:t>نمونه شاخصها</a:t>
                      </a:r>
                      <a:endParaRPr kumimoji="0" lang="en-US"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cap="flat">
                      <a:noFill/>
                    </a:lnT>
                    <a:lnB>
                      <a:noFill/>
                    </a:lnB>
                    <a:lnTlToBr>
                      <a:noFill/>
                    </a:lnTlToBr>
                    <a:lnBlToTr>
                      <a:noFill/>
                    </a:lnBlToTr>
                    <a:solidFill>
                      <a:srgbClr val="3399FF"/>
                    </a:solidFill>
                  </a:tcPr>
                </a:tc>
              </a:tr>
              <a:tr h="966788">
                <a:tc>
                  <a:txBody>
                    <a:bodyPr/>
                    <a:lstStyle/>
                    <a:p>
                      <a:pPr marL="0" marR="0" lvl="0" indent="0" algn="r" defTabSz="914400" rtl="1" eaLnBrk="0" fontAlgn="base" latinLnBrk="0" hangingPunct="0">
                        <a:lnSpc>
                          <a:spcPct val="6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نگهداري مشتري</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a:noFill/>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6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تعداد مشترياني كه قطع ارتباط كرده اند</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a:noFill/>
                    </a:lnT>
                    <a:lnB w="76200" cap="flat" cmpd="sng" algn="ctr">
                      <a:solidFill>
                        <a:srgbClr val="FFFFFF"/>
                      </a:solidFill>
                      <a:prstDash val="solid"/>
                      <a:round/>
                      <a:headEnd type="none" w="med" len="med"/>
                      <a:tailEnd type="none" w="med" len="med"/>
                    </a:lnB>
                    <a:lnTlToBr>
                      <a:noFill/>
                    </a:lnTlToBr>
                    <a:lnBlToTr>
                      <a:noFill/>
                    </a:lnBlToTr>
                    <a:noFill/>
                  </a:tcPr>
                </a:tc>
              </a:tr>
              <a:tr h="935038">
                <a:tc>
                  <a:txBody>
                    <a:bodyPr/>
                    <a:lstStyle/>
                    <a:p>
                      <a:pPr marL="0" marR="0" lvl="0" indent="0" algn="r" defTabSz="914400" rtl="1" eaLnBrk="0" fontAlgn="base" latinLnBrk="0" hangingPunct="0">
                        <a:lnSpc>
                          <a:spcPct val="6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جذب مشتريان جديد</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6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تعداد مشتريان جديد</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r>
              <a:tr h="1039813">
                <a:tc>
                  <a:txBody>
                    <a:bodyPr/>
                    <a:lstStyle/>
                    <a:p>
                      <a:pPr marL="0" marR="0" lvl="0" indent="0" algn="r" defTabSz="914400" rtl="1" eaLnBrk="0" fontAlgn="base" latinLnBrk="0" hangingPunct="0">
                        <a:lnSpc>
                          <a:spcPct val="6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رضايت مشتريان</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6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تعداد شكايات مشتريان</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r>
              <a:tr h="1249362">
                <a:tc>
                  <a:txBody>
                    <a:bodyPr/>
                    <a:lstStyle/>
                    <a:p>
                      <a:pPr marL="0" marR="0" lvl="0" indent="0" algn="r" defTabSz="914400" rtl="1" eaLnBrk="0" fontAlgn="base" latinLnBrk="0" hangingPunct="0">
                        <a:lnSpc>
                          <a:spcPct val="6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سودآوري مشتريان</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3399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60000"/>
                        </a:lnSpc>
                        <a:spcBef>
                          <a:spcPct val="20000"/>
                        </a:spcBef>
                        <a:spcAft>
                          <a:spcPct val="0"/>
                        </a:spcAft>
                        <a:buClr>
                          <a:srgbClr val="800000"/>
                        </a:buClr>
                        <a:buSzTx/>
                        <a:buFont typeface="Wingdings" pitchFamily="2" charset="2"/>
                        <a:buNone/>
                        <a:tabLst/>
                      </a:pPr>
                      <a:r>
                        <a:rPr kumimoji="0" lang="ar-SA" sz="2400" b="0" i="0" u="none" strike="noStrike" cap="none" normalizeH="0" baseline="0" smtClean="0">
                          <a:ln>
                            <a:noFill/>
                          </a:ln>
                          <a:solidFill>
                            <a:schemeClr val="tx1"/>
                          </a:solidFill>
                          <a:effectLst/>
                          <a:latin typeface="Lucida Sans Unicode" pitchFamily="34" charset="0"/>
                          <a:cs typeface="Koodak" pitchFamily="2" charset="-78"/>
                        </a:rPr>
                        <a:t>سود به نسبت هر مشتري</a:t>
                      </a:r>
                      <a:endParaRPr kumimoji="0" lang="en-US" sz="24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3399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4978" name="Rectangle 2"/>
          <p:cNvSpPr>
            <a:spLocks noGrp="1" noChangeArrowheads="1"/>
          </p:cNvSpPr>
          <p:nvPr>
            <p:ph type="title" idx="4294967295"/>
          </p:nvPr>
        </p:nvSpPr>
        <p:spPr>
          <a:xfrm>
            <a:off x="1511300" y="188913"/>
            <a:ext cx="7632700" cy="706437"/>
          </a:xfrm>
        </p:spPr>
        <p:txBody>
          <a:bodyPr rtlCol="0">
            <a:normAutofit/>
          </a:bodyPr>
          <a:lstStyle/>
          <a:p>
            <a:pPr algn="r" rtl="1" fontAlgn="auto">
              <a:spcAft>
                <a:spcPts val="0"/>
              </a:spcAft>
              <a:defRPr/>
            </a:pPr>
            <a:r>
              <a:rPr lang="fa-IR" sz="3000" i="1" dirty="0" smtClean="0">
                <a:solidFill>
                  <a:srgbClr val="003399"/>
                </a:solidFill>
                <a:effectLst>
                  <a:outerShdw blurRad="38100" dist="38100" dir="2700000" algn="tl">
                    <a:srgbClr val="C0C0C0"/>
                  </a:outerShdw>
                </a:effectLst>
              </a:rPr>
              <a:t>منظر فرآيندهاي داخلي </a:t>
            </a:r>
            <a:r>
              <a:rPr lang="en-US" sz="3000" i="1" dirty="0" smtClean="0">
                <a:solidFill>
                  <a:srgbClr val="003399"/>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Internal Processes</a:t>
            </a:r>
          </a:p>
        </p:txBody>
      </p:sp>
      <p:grpSp>
        <p:nvGrpSpPr>
          <p:cNvPr id="43011" name="Group 3"/>
          <p:cNvGrpSpPr>
            <a:grpSpLocks/>
          </p:cNvGrpSpPr>
          <p:nvPr/>
        </p:nvGrpSpPr>
        <p:grpSpPr bwMode="auto">
          <a:xfrm>
            <a:off x="187325" y="3055938"/>
            <a:ext cx="3678238" cy="3140075"/>
            <a:chOff x="189" y="1423"/>
            <a:chExt cx="2715" cy="2110"/>
          </a:xfrm>
        </p:grpSpPr>
        <p:sp>
          <p:nvSpPr>
            <p:cNvPr id="43014" name="Oval 4"/>
            <p:cNvSpPr>
              <a:spLocks noChangeArrowheads="1"/>
            </p:cNvSpPr>
            <p:nvPr/>
          </p:nvSpPr>
          <p:spPr bwMode="auto">
            <a:xfrm>
              <a:off x="1117" y="2154"/>
              <a:ext cx="843" cy="617"/>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استراتژي‌ها</a:t>
              </a:r>
              <a:endParaRPr lang="en-US" sz="1300" b="1">
                <a:latin typeface="Times New Roman" panose="02020603050405020304" pitchFamily="18" charset="0"/>
                <a:cs typeface="Mitra" pitchFamily="2" charset="-78"/>
              </a:endParaRPr>
            </a:p>
          </p:txBody>
        </p:sp>
        <p:sp>
          <p:nvSpPr>
            <p:cNvPr id="43015" name="Rectangle 5"/>
            <p:cNvSpPr>
              <a:spLocks noChangeArrowheads="1"/>
            </p:cNvSpPr>
            <p:nvPr/>
          </p:nvSpPr>
          <p:spPr bwMode="auto">
            <a:xfrm>
              <a:off x="189" y="2253"/>
              <a:ext cx="691" cy="403"/>
            </a:xfrm>
            <a:prstGeom prst="rect">
              <a:avLst/>
            </a:prstGeom>
            <a:solidFill>
              <a:srgbClr val="FF99CC"/>
            </a:solidFill>
            <a:ln w="25400">
              <a:solidFill>
                <a:schemeClr val="tx1"/>
              </a:solidFill>
              <a:miter lim="800000"/>
              <a:headEnd/>
              <a:tailEnd/>
            </a:ln>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فرآيندهاي داخلي</a:t>
              </a:r>
              <a:endParaRPr lang="en-US" sz="1300" b="1">
                <a:latin typeface="Times New Roman" panose="02020603050405020304" pitchFamily="18" charset="0"/>
                <a:cs typeface="Mitra" pitchFamily="2" charset="-78"/>
              </a:endParaRPr>
            </a:p>
          </p:txBody>
        </p:sp>
        <p:sp>
          <p:nvSpPr>
            <p:cNvPr id="43016" name="Rectangle 6"/>
            <p:cNvSpPr>
              <a:spLocks noChangeArrowheads="1"/>
            </p:cNvSpPr>
            <p:nvPr/>
          </p:nvSpPr>
          <p:spPr bwMode="auto">
            <a:xfrm>
              <a:off x="2213" y="2254"/>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مشتري</a:t>
              </a:r>
              <a:endParaRPr lang="en-US" sz="1300" b="1">
                <a:latin typeface="Times New Roman" panose="02020603050405020304" pitchFamily="18" charset="0"/>
                <a:cs typeface="Mitra" pitchFamily="2" charset="-78"/>
              </a:endParaRPr>
            </a:p>
          </p:txBody>
        </p:sp>
        <p:sp>
          <p:nvSpPr>
            <p:cNvPr id="43017" name="Rectangle 7"/>
            <p:cNvSpPr>
              <a:spLocks noChangeArrowheads="1"/>
            </p:cNvSpPr>
            <p:nvPr/>
          </p:nvSpPr>
          <p:spPr bwMode="auto">
            <a:xfrm>
              <a:off x="1187" y="1423"/>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مالي</a:t>
              </a:r>
              <a:endParaRPr lang="en-US" sz="1300" b="1">
                <a:latin typeface="Times New Roman" panose="02020603050405020304" pitchFamily="18" charset="0"/>
                <a:cs typeface="Mitra" pitchFamily="2" charset="-78"/>
              </a:endParaRPr>
            </a:p>
          </p:txBody>
        </p:sp>
        <p:sp>
          <p:nvSpPr>
            <p:cNvPr id="43018" name="Rectangle 8"/>
            <p:cNvSpPr>
              <a:spLocks noChangeArrowheads="1"/>
            </p:cNvSpPr>
            <p:nvPr/>
          </p:nvSpPr>
          <p:spPr bwMode="auto">
            <a:xfrm>
              <a:off x="1185" y="3130"/>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رشد و يادگيري</a:t>
              </a:r>
              <a:endParaRPr lang="en-US" sz="1300" b="1">
                <a:latin typeface="Times New Roman" panose="02020603050405020304" pitchFamily="18" charset="0"/>
                <a:cs typeface="Mitra" pitchFamily="2" charset="-78"/>
              </a:endParaRPr>
            </a:p>
          </p:txBody>
        </p:sp>
        <p:sp>
          <p:nvSpPr>
            <p:cNvPr id="43019" name="Arc 9"/>
            <p:cNvSpPr>
              <a:spLocks/>
            </p:cNvSpPr>
            <p:nvPr/>
          </p:nvSpPr>
          <p:spPr bwMode="auto">
            <a:xfrm rot="11000198" flipV="1">
              <a:off x="649" y="1642"/>
              <a:ext cx="350" cy="435"/>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cxnSp>
          <p:nvCxnSpPr>
            <p:cNvPr id="43020" name="AutoShape 10"/>
            <p:cNvCxnSpPr>
              <a:cxnSpLocks noChangeShapeType="1"/>
              <a:stCxn id="43014" idx="0"/>
              <a:endCxn id="43017" idx="2"/>
            </p:cNvCxnSpPr>
            <p:nvPr/>
          </p:nvCxnSpPr>
          <p:spPr bwMode="auto">
            <a:xfrm flipH="1" flipV="1">
              <a:off x="1533" y="1834"/>
              <a:ext cx="6" cy="312"/>
            </a:xfrm>
            <a:prstGeom prst="straightConnector1">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43021" name="AutoShape 11"/>
            <p:cNvCxnSpPr>
              <a:cxnSpLocks noChangeShapeType="1"/>
              <a:stCxn id="43014" idx="6"/>
              <a:endCxn id="43016" idx="1"/>
            </p:cNvCxnSpPr>
            <p:nvPr/>
          </p:nvCxnSpPr>
          <p:spPr bwMode="auto">
            <a:xfrm flipV="1">
              <a:off x="1968" y="2456"/>
              <a:ext cx="237" cy="7"/>
            </a:xfrm>
            <a:prstGeom prst="straightConnector1">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43022" name="AutoShape 12"/>
            <p:cNvCxnSpPr>
              <a:cxnSpLocks noChangeShapeType="1"/>
              <a:endCxn id="43014" idx="4"/>
            </p:cNvCxnSpPr>
            <p:nvPr/>
          </p:nvCxnSpPr>
          <p:spPr bwMode="auto">
            <a:xfrm flipH="1" flipV="1">
              <a:off x="1539" y="2779"/>
              <a:ext cx="2" cy="336"/>
            </a:xfrm>
            <a:prstGeom prst="straightConnector1">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cxnSp>
        <p:cxnSp>
          <p:nvCxnSpPr>
            <p:cNvPr id="43023" name="AutoShape 13"/>
            <p:cNvCxnSpPr>
              <a:cxnSpLocks noChangeShapeType="1"/>
              <a:stCxn id="43015" idx="3"/>
              <a:endCxn id="43014" idx="2"/>
            </p:cNvCxnSpPr>
            <p:nvPr/>
          </p:nvCxnSpPr>
          <p:spPr bwMode="auto">
            <a:xfrm>
              <a:off x="888" y="2455"/>
              <a:ext cx="221" cy="8"/>
            </a:xfrm>
            <a:prstGeom prst="straightConnector1">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cxnSp>
        <p:sp>
          <p:nvSpPr>
            <p:cNvPr id="43024" name="Arc 14"/>
            <p:cNvSpPr>
              <a:spLocks/>
            </p:cNvSpPr>
            <p:nvPr/>
          </p:nvSpPr>
          <p:spPr bwMode="auto">
            <a:xfrm rot="5207754" flipV="1">
              <a:off x="589" y="2981"/>
              <a:ext cx="427" cy="357"/>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sp>
          <p:nvSpPr>
            <p:cNvPr id="43025" name="Arc 15"/>
            <p:cNvSpPr>
              <a:spLocks/>
            </p:cNvSpPr>
            <p:nvPr/>
          </p:nvSpPr>
          <p:spPr bwMode="auto">
            <a:xfrm rot="20693467" flipV="1">
              <a:off x="2134" y="2905"/>
              <a:ext cx="349" cy="435"/>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sp>
          <p:nvSpPr>
            <p:cNvPr id="43026" name="Arc 16"/>
            <p:cNvSpPr>
              <a:spLocks/>
            </p:cNvSpPr>
            <p:nvPr/>
          </p:nvSpPr>
          <p:spPr bwMode="auto">
            <a:xfrm rot="16007754" flipV="1">
              <a:off x="2092" y="1664"/>
              <a:ext cx="426" cy="356"/>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grpSp>
      <p:sp>
        <p:nvSpPr>
          <p:cNvPr id="43012" name="Text Box 17"/>
          <p:cNvSpPr txBox="1">
            <a:spLocks noChangeArrowheads="1"/>
          </p:cNvSpPr>
          <p:nvPr/>
        </p:nvSpPr>
        <p:spPr bwMode="auto">
          <a:xfrm>
            <a:off x="477838" y="1116013"/>
            <a:ext cx="7694612" cy="256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707" tIns="42853" rIns="85707" bIns="42853">
            <a:spAutoFit/>
          </a:bodyPr>
          <a:lstStyle>
            <a:lvl1pPr algn="r" defTabSz="857250" rtl="1">
              <a:defRPr>
                <a:solidFill>
                  <a:schemeClr val="tx1"/>
                </a:solidFill>
                <a:latin typeface="Arial" panose="020B0604020202020204" pitchFamily="34" charset="0"/>
                <a:cs typeface="Arial" panose="020B0604020202020204" pitchFamily="34" charset="0"/>
              </a:defRPr>
            </a:lvl1pPr>
            <a:lvl2pPr marL="428625" algn="r" defTabSz="857250" rtl="1">
              <a:defRPr>
                <a:solidFill>
                  <a:schemeClr val="tx1"/>
                </a:solidFill>
                <a:latin typeface="Arial" panose="020B0604020202020204" pitchFamily="34" charset="0"/>
                <a:cs typeface="Arial" panose="020B0604020202020204" pitchFamily="34" charset="0"/>
              </a:defRPr>
            </a:lvl2pPr>
            <a:lvl3pPr marL="1143000" indent="-228600" algn="r" defTabSz="857250" rtl="1">
              <a:defRPr>
                <a:solidFill>
                  <a:schemeClr val="tx1"/>
                </a:solidFill>
                <a:latin typeface="Arial" panose="020B0604020202020204" pitchFamily="34" charset="0"/>
                <a:cs typeface="Arial" panose="020B0604020202020204" pitchFamily="34" charset="0"/>
              </a:defRPr>
            </a:lvl3pPr>
            <a:lvl4pPr marL="1600200" indent="-228600" algn="r" defTabSz="857250" rtl="1">
              <a:defRPr>
                <a:solidFill>
                  <a:schemeClr val="tx1"/>
                </a:solidFill>
                <a:latin typeface="Arial" panose="020B0604020202020204" pitchFamily="34" charset="0"/>
                <a:cs typeface="Arial" panose="020B0604020202020204" pitchFamily="34" charset="0"/>
              </a:defRPr>
            </a:lvl4pPr>
            <a:lvl5pPr marL="2057400" indent="-228600" algn="r" defTabSz="857250" rtl="1">
              <a:defRPr>
                <a:solidFill>
                  <a:schemeClr val="tx1"/>
                </a:solidFill>
                <a:latin typeface="Arial" panose="020B0604020202020204" pitchFamily="34" charset="0"/>
                <a:cs typeface="Arial" panose="020B0604020202020204" pitchFamily="34" charset="0"/>
              </a:defRPr>
            </a:lvl5pPr>
            <a:lvl6pPr marL="25146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spcBef>
                <a:spcPct val="20000"/>
              </a:spcBef>
              <a:buFont typeface="Wingdings" panose="05000000000000000000" pitchFamily="2" charset="2"/>
              <a:buNone/>
            </a:pPr>
            <a:r>
              <a:rPr lang="fa-IR" sz="2400" b="1">
                <a:latin typeface="Verdana" panose="020B0604030504040204" pitchFamily="34" charset="0"/>
                <a:cs typeface="Mitra" pitchFamily="2" charset="-78"/>
              </a:rPr>
              <a:t>براي تحقق ارزش‌هايي كه بايد براي مشتريان ايجاد كنيم و همچنين تحقق اهداف مالي، به كداميك از فرآيندها بايد توجه نمود.</a:t>
            </a:r>
            <a:endParaRPr lang="fa-IR" sz="2400" b="1">
              <a:latin typeface="Times New Roman" panose="02020603050405020304" pitchFamily="18" charset="0"/>
              <a:cs typeface="Mitra" pitchFamily="2" charset="-78"/>
            </a:endParaRPr>
          </a:p>
          <a:p>
            <a:pPr lvl="1" algn="justLow" eaLnBrk="1" hangingPunct="1">
              <a:spcBef>
                <a:spcPct val="20000"/>
              </a:spcBef>
              <a:buClr>
                <a:srgbClr val="FF0000"/>
              </a:buClr>
              <a:buFont typeface="Wingdings" panose="05000000000000000000" pitchFamily="2" charset="2"/>
              <a:buChar char="ü"/>
            </a:pPr>
            <a:r>
              <a:rPr lang="fa-IR" sz="2400" b="1">
                <a:latin typeface="Times New Roman" panose="02020603050405020304" pitchFamily="18" charset="0"/>
                <a:cs typeface="Mitra" pitchFamily="2" charset="-78"/>
              </a:rPr>
              <a:t> </a:t>
            </a:r>
            <a:r>
              <a:rPr lang="fa-IR" sz="2400" b="1">
                <a:latin typeface="Verdana" panose="020B0604030504040204" pitchFamily="34" charset="0"/>
                <a:cs typeface="Mitra" pitchFamily="2" charset="-78"/>
              </a:rPr>
              <a:t>فرآيندهاي طراحي محصول</a:t>
            </a:r>
            <a:endParaRPr lang="fa-IR" sz="2400" b="1">
              <a:latin typeface="Times New Roman" panose="02020603050405020304" pitchFamily="18" charset="0"/>
              <a:cs typeface="Mitra" pitchFamily="2" charset="-78"/>
            </a:endParaRPr>
          </a:p>
          <a:p>
            <a:pPr lvl="1" algn="justLow" eaLnBrk="1" hangingPunct="1">
              <a:spcBef>
                <a:spcPct val="20000"/>
              </a:spcBef>
              <a:buClr>
                <a:srgbClr val="FF0000"/>
              </a:buClr>
              <a:buFont typeface="Wingdings" panose="05000000000000000000" pitchFamily="2" charset="2"/>
              <a:buChar char="ü"/>
            </a:pPr>
            <a:r>
              <a:rPr lang="fa-IR" sz="2400" b="1">
                <a:latin typeface="Verdana" panose="020B0604030504040204" pitchFamily="34" charset="0"/>
                <a:cs typeface="Mitra" pitchFamily="2" charset="-78"/>
              </a:rPr>
              <a:t> فرآيند توليد محصول</a:t>
            </a:r>
            <a:endParaRPr lang="fa-IR" sz="2400" b="1">
              <a:latin typeface="Times New Roman" panose="02020603050405020304" pitchFamily="18" charset="0"/>
              <a:cs typeface="Mitra" pitchFamily="2" charset="-78"/>
            </a:endParaRPr>
          </a:p>
          <a:p>
            <a:pPr lvl="1" algn="justLow" eaLnBrk="1" hangingPunct="1">
              <a:spcBef>
                <a:spcPct val="20000"/>
              </a:spcBef>
              <a:buClr>
                <a:srgbClr val="FF0000"/>
              </a:buClr>
              <a:buFont typeface="Wingdings" panose="05000000000000000000" pitchFamily="2" charset="2"/>
              <a:buChar char="ü"/>
            </a:pPr>
            <a:r>
              <a:rPr lang="fa-IR" sz="2400" b="1">
                <a:latin typeface="Verdana" panose="020B0604030504040204" pitchFamily="34" charset="0"/>
                <a:cs typeface="Mitra" pitchFamily="2" charset="-78"/>
              </a:rPr>
              <a:t> فرآيندهاي توزيع و فروش</a:t>
            </a:r>
          </a:p>
          <a:p>
            <a:pPr lvl="1" algn="justLow" eaLnBrk="1" hangingPunct="1">
              <a:spcBef>
                <a:spcPct val="20000"/>
              </a:spcBef>
              <a:buClr>
                <a:srgbClr val="FF0000"/>
              </a:buClr>
              <a:buFont typeface="Wingdings" panose="05000000000000000000" pitchFamily="2" charset="2"/>
              <a:buChar char="ü"/>
            </a:pPr>
            <a:r>
              <a:rPr lang="fa-IR" sz="2400" b="1">
                <a:latin typeface="Verdana" panose="020B0604030504040204" pitchFamily="34" charset="0"/>
                <a:cs typeface="Mitra" pitchFamily="2" charset="-78"/>
              </a:rPr>
              <a:t> فرآيندهاي خدمات پس از فروش</a:t>
            </a:r>
          </a:p>
        </p:txBody>
      </p:sp>
      <p:sp>
        <p:nvSpPr>
          <p:cNvPr id="43013" name="Text Box 18"/>
          <p:cNvSpPr txBox="1">
            <a:spLocks noChangeArrowheads="1"/>
          </p:cNvSpPr>
          <p:nvPr/>
        </p:nvSpPr>
        <p:spPr bwMode="auto">
          <a:xfrm>
            <a:off x="4216400" y="3832225"/>
            <a:ext cx="395605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707" tIns="42853" rIns="85707" bIns="42853">
            <a:spAutoFit/>
          </a:bodyPr>
          <a:lstStyle>
            <a:lvl1pPr algn="r" defTabSz="857250" rtl="1">
              <a:defRPr>
                <a:solidFill>
                  <a:schemeClr val="tx1"/>
                </a:solidFill>
                <a:latin typeface="Arial" panose="020B0604020202020204" pitchFamily="34" charset="0"/>
                <a:cs typeface="Arial" panose="020B0604020202020204" pitchFamily="34" charset="0"/>
              </a:defRPr>
            </a:lvl1pPr>
            <a:lvl2pPr marL="428625" algn="r" defTabSz="857250" rtl="1">
              <a:defRPr>
                <a:solidFill>
                  <a:schemeClr val="tx1"/>
                </a:solidFill>
                <a:latin typeface="Arial" panose="020B0604020202020204" pitchFamily="34" charset="0"/>
                <a:cs typeface="Arial" panose="020B0604020202020204" pitchFamily="34" charset="0"/>
              </a:defRPr>
            </a:lvl2pPr>
            <a:lvl3pPr marL="1143000" indent="-228600" algn="r" defTabSz="857250" rtl="1">
              <a:defRPr>
                <a:solidFill>
                  <a:schemeClr val="tx1"/>
                </a:solidFill>
                <a:latin typeface="Arial" panose="020B0604020202020204" pitchFamily="34" charset="0"/>
                <a:cs typeface="Arial" panose="020B0604020202020204" pitchFamily="34" charset="0"/>
              </a:defRPr>
            </a:lvl3pPr>
            <a:lvl4pPr marL="1600200" indent="-228600" algn="r" defTabSz="857250" rtl="1">
              <a:defRPr>
                <a:solidFill>
                  <a:schemeClr val="tx1"/>
                </a:solidFill>
                <a:latin typeface="Arial" panose="020B0604020202020204" pitchFamily="34" charset="0"/>
                <a:cs typeface="Arial" panose="020B0604020202020204" pitchFamily="34" charset="0"/>
              </a:defRPr>
            </a:lvl4pPr>
            <a:lvl5pPr marL="2057400" indent="-228600" algn="r" defTabSz="857250" rtl="1">
              <a:defRPr>
                <a:solidFill>
                  <a:schemeClr val="tx1"/>
                </a:solidFill>
                <a:latin typeface="Arial" panose="020B0604020202020204" pitchFamily="34" charset="0"/>
                <a:cs typeface="Arial" panose="020B0604020202020204" pitchFamily="34" charset="0"/>
              </a:defRPr>
            </a:lvl5pPr>
            <a:lvl6pPr marL="25146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spcBef>
                <a:spcPct val="20000"/>
              </a:spcBef>
              <a:buFont typeface="Wingdings" panose="05000000000000000000" pitchFamily="2" charset="2"/>
              <a:buNone/>
            </a:pPr>
            <a:r>
              <a:rPr lang="fa-IR" sz="2400" b="1" u="sng">
                <a:solidFill>
                  <a:srgbClr val="000066"/>
                </a:solidFill>
                <a:latin typeface="Times New Roman" panose="02020603050405020304" pitchFamily="18" charset="0"/>
                <a:cs typeface="Mitra" pitchFamily="2" charset="-78"/>
              </a:rPr>
              <a:t>معيارهاي سنجش متداول:</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كاهش زمان چرخه توليد</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تعداد محصولات جديد</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بهبود كيفيت</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1301750" y="188913"/>
            <a:ext cx="5313363" cy="658812"/>
          </a:xfrm>
        </p:spPr>
        <p:txBody>
          <a:bodyPr rtlCol="0">
            <a:normAutofit fontScale="90000"/>
          </a:bodyPr>
          <a:lstStyle/>
          <a:p>
            <a:pPr algn="r" fontAlgn="auto">
              <a:lnSpc>
                <a:spcPct val="150000"/>
              </a:lnSpc>
              <a:spcAft>
                <a:spcPts val="0"/>
              </a:spcAft>
              <a:defRPr/>
            </a:pPr>
            <a:r>
              <a:rPr lang="ar-SA" sz="3000" i="1" dirty="0" smtClean="0">
                <a:solidFill>
                  <a:srgbClr val="003399"/>
                </a:solidFill>
                <a:effectLst>
                  <a:outerShdw blurRad="38100" dist="38100" dir="2700000" algn="tl">
                    <a:srgbClr val="C0C0C0"/>
                  </a:outerShdw>
                </a:effectLst>
              </a:rPr>
              <a:t>ارزيابي از منظر فرآيندها</a:t>
            </a:r>
            <a:endParaRPr lang="en-US" sz="3000" i="1" dirty="0" smtClean="0">
              <a:solidFill>
                <a:srgbClr val="003399"/>
              </a:solidFill>
              <a:effectLst>
                <a:outerShdw blurRad="38100" dist="38100" dir="2700000" algn="tl">
                  <a:srgbClr val="C0C0C0"/>
                </a:outerShdw>
              </a:effectLst>
            </a:endParaRPr>
          </a:p>
        </p:txBody>
      </p:sp>
      <p:sp>
        <p:nvSpPr>
          <p:cNvPr id="299011" name="Text Box 3"/>
          <p:cNvSpPr txBox="1">
            <a:spLocks noChangeArrowheads="1"/>
          </p:cNvSpPr>
          <p:nvPr/>
        </p:nvSpPr>
        <p:spPr bwMode="auto">
          <a:xfrm>
            <a:off x="685800" y="2133600"/>
            <a:ext cx="8001000" cy="639763"/>
          </a:xfrm>
          <a:prstGeom prst="rect">
            <a:avLst/>
          </a:prstGeom>
          <a:noFill/>
          <a:ln w="9525">
            <a:noFill/>
            <a:miter lim="800000"/>
            <a:headEnd/>
            <a:tailEnd/>
          </a:ln>
          <a:effectLst/>
        </p:spPr>
        <p:txBody>
          <a:bodyPr>
            <a:spAutoFit/>
          </a:bodyPr>
          <a:lstStyle/>
          <a:p>
            <a:pPr marL="57150" indent="342900" algn="r" rtl="1" eaLnBrk="1" hangingPunct="1">
              <a:lnSpc>
                <a:spcPct val="150000"/>
              </a:lnSpc>
              <a:defRPr/>
            </a:pPr>
            <a:endParaRPr lang="ar-SA" sz="2400">
              <a:solidFill>
                <a:srgbClr val="0000FF"/>
              </a:solidFill>
              <a:effectLst>
                <a:outerShdw blurRad="38100" dist="38100" dir="2700000" algn="tl">
                  <a:srgbClr val="C0C0C0"/>
                </a:outerShdw>
              </a:effectLst>
              <a:latin typeface="Times New Roman" pitchFamily="18" charset="0"/>
              <a:cs typeface="Titr" pitchFamily="2" charset="-78"/>
            </a:endParaRPr>
          </a:p>
        </p:txBody>
      </p:sp>
      <p:graphicFrame>
        <p:nvGraphicFramePr>
          <p:cNvPr id="299012" name="Group 4"/>
          <p:cNvGraphicFramePr>
            <a:graphicFrameLocks noGrp="1"/>
          </p:cNvGraphicFramePr>
          <p:nvPr/>
        </p:nvGraphicFramePr>
        <p:xfrm>
          <a:off x="250825" y="1700213"/>
          <a:ext cx="7696200" cy="4697412"/>
        </p:xfrm>
        <a:graphic>
          <a:graphicData uri="http://schemas.openxmlformats.org/drawingml/2006/table">
            <a:tbl>
              <a:tblPr/>
              <a:tblGrid>
                <a:gridCol w="3657600"/>
                <a:gridCol w="4038600"/>
              </a:tblGrid>
              <a:tr h="582613">
                <a:tc>
                  <a:txBody>
                    <a:bodyPr/>
                    <a:lstStyle/>
                    <a:p>
                      <a:pPr marL="0" marR="0" lvl="0" indent="0" algn="ct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rPr>
                        <a:t>اهداف</a:t>
                      </a:r>
                      <a:endParaRPr kumimoji="0" lang="en-US"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cap="flat">
                      <a:noFill/>
                    </a:lnT>
                    <a:lnB>
                      <a:noFill/>
                    </a:lnB>
                    <a:lnTlToBr>
                      <a:noFill/>
                    </a:lnTlToBr>
                    <a:lnBlToTr>
                      <a:noFill/>
                    </a:lnBlToTr>
                    <a:solidFill>
                      <a:srgbClr val="3399FF"/>
                    </a:solidFill>
                  </a:tcPr>
                </a:tc>
                <a:tc>
                  <a:txBody>
                    <a:bodyPr/>
                    <a:lstStyle/>
                    <a:p>
                      <a:pPr marL="0" marR="0" lvl="0" indent="0" algn="ct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rPr>
                        <a:t>نمونه شاخصها</a:t>
                      </a:r>
                      <a:endParaRPr kumimoji="0" lang="en-US"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cap="flat">
                      <a:noFill/>
                    </a:lnT>
                    <a:lnB>
                      <a:noFill/>
                    </a:lnB>
                    <a:lnTlToBr>
                      <a:noFill/>
                    </a:lnTlToBr>
                    <a:lnBlToTr>
                      <a:noFill/>
                    </a:lnBlToTr>
                    <a:solidFill>
                      <a:srgbClr val="3399FF"/>
                    </a:solidFill>
                  </a:tcPr>
                </a:tc>
              </a:tr>
              <a:tr h="731838">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بهبود فرايند بازارسازي</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a:noFill/>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سهم بازار</a:t>
                      </a:r>
                      <a:r>
                        <a:rPr kumimoji="0" lang="fa-IR" sz="2200" b="0" i="0" u="none" strike="noStrike" cap="none" normalizeH="0" baseline="0" smtClean="0">
                          <a:ln>
                            <a:noFill/>
                          </a:ln>
                          <a:solidFill>
                            <a:schemeClr val="tx1"/>
                          </a:solidFill>
                          <a:effectLst/>
                          <a:latin typeface="Lucida Sans Unicode" pitchFamily="34" charset="0"/>
                          <a:cs typeface="Koodak" pitchFamily="2" charset="-78"/>
                        </a:rPr>
                        <a:t>/</a:t>
                      </a:r>
                      <a:r>
                        <a:rPr kumimoji="0" lang="ar-SA" sz="2200" b="0" i="0" u="none" strike="noStrike" cap="none" normalizeH="0" baseline="0" smtClean="0">
                          <a:ln>
                            <a:noFill/>
                          </a:ln>
                          <a:solidFill>
                            <a:schemeClr val="tx1"/>
                          </a:solidFill>
                          <a:effectLst/>
                          <a:latin typeface="Lucida Sans Unicode" pitchFamily="34" charset="0"/>
                          <a:cs typeface="Koodak" pitchFamily="2" charset="-78"/>
                        </a:rPr>
                        <a:t> سودآوري هر بخش از بازار</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a:noFill/>
                    </a:lnT>
                    <a:lnB w="76200" cap="flat" cmpd="sng" algn="ctr">
                      <a:solidFill>
                        <a:srgbClr val="FFFFFF"/>
                      </a:solidFill>
                      <a:prstDash val="solid"/>
                      <a:round/>
                      <a:headEnd type="none" w="med" len="med"/>
                      <a:tailEnd type="none" w="med" len="med"/>
                    </a:lnB>
                    <a:lnTlToBr>
                      <a:noFill/>
                    </a:lnTlToBr>
                    <a:lnBlToTr>
                      <a:noFill/>
                    </a:lnBlToTr>
                    <a:noFill/>
                  </a:tcPr>
                </a:tc>
              </a:tr>
              <a:tr h="708025">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بهبود فرآيند طراحي</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مدت زمان معرفي محصول جديد</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r>
              <a:tr h="787400">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بهبود فرايند توليد</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تعداد محصول</a:t>
                      </a:r>
                      <a:r>
                        <a:rPr kumimoji="0" lang="fa-IR" sz="2200" b="0" i="0" u="none" strike="noStrike" cap="none" normalizeH="0" baseline="0" smtClean="0">
                          <a:ln>
                            <a:noFill/>
                          </a:ln>
                          <a:solidFill>
                            <a:schemeClr val="tx1"/>
                          </a:solidFill>
                          <a:effectLst/>
                          <a:latin typeface="Lucida Sans Unicode" pitchFamily="34" charset="0"/>
                          <a:cs typeface="Koodak" pitchFamily="2" charset="-78"/>
                        </a:rPr>
                        <a:t>ات</a:t>
                      </a:r>
                      <a:r>
                        <a:rPr kumimoji="0" lang="ar-SA" sz="2200" b="0" i="0" u="none" strike="noStrike" cap="none" normalizeH="0" baseline="0" smtClean="0">
                          <a:ln>
                            <a:noFill/>
                          </a:ln>
                          <a:solidFill>
                            <a:schemeClr val="tx1"/>
                          </a:solidFill>
                          <a:effectLst/>
                          <a:latin typeface="Lucida Sans Unicode" pitchFamily="34" charset="0"/>
                          <a:cs typeface="Koodak" pitchFamily="2" charset="-78"/>
                        </a:rPr>
                        <a:t> معيوب</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r>
              <a:tr h="787400">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بهبود فرايند تحويل</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درصد تحويل بهنگام</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r>
              <a:tr h="1100138">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بهبود فرايند خدمات پس از فروش</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3399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7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ميانگين رضايت مشتريان</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3399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7026" name="Rectangle 2"/>
          <p:cNvSpPr>
            <a:spLocks noGrp="1" noChangeArrowheads="1"/>
          </p:cNvSpPr>
          <p:nvPr>
            <p:ph type="title" idx="4294967295"/>
          </p:nvPr>
        </p:nvSpPr>
        <p:spPr>
          <a:xfrm>
            <a:off x="1511300" y="260350"/>
            <a:ext cx="7632700" cy="706438"/>
          </a:xfrm>
        </p:spPr>
        <p:txBody>
          <a:bodyPr rtlCol="0">
            <a:normAutofit/>
          </a:bodyPr>
          <a:lstStyle/>
          <a:p>
            <a:pPr algn="r" rtl="1" fontAlgn="auto">
              <a:spcAft>
                <a:spcPts val="0"/>
              </a:spcAft>
              <a:defRPr/>
            </a:pPr>
            <a:r>
              <a:rPr lang="fa-IR" sz="3000" i="1" dirty="0" smtClean="0">
                <a:solidFill>
                  <a:srgbClr val="003399"/>
                </a:solidFill>
                <a:effectLst>
                  <a:outerShdw blurRad="38100" dist="38100" dir="2700000" algn="tl">
                    <a:srgbClr val="C0C0C0"/>
                  </a:outerShdw>
                </a:effectLst>
              </a:rPr>
              <a:t>منظر يادگيري و رشد </a:t>
            </a:r>
            <a:r>
              <a:rPr lang="en-US" sz="3000" i="1" dirty="0" smtClean="0">
                <a:solidFill>
                  <a:srgbClr val="003399"/>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Learning &amp; Growth</a:t>
            </a:r>
          </a:p>
        </p:txBody>
      </p:sp>
      <p:grpSp>
        <p:nvGrpSpPr>
          <p:cNvPr id="46083" name="Group 3"/>
          <p:cNvGrpSpPr>
            <a:grpSpLocks/>
          </p:cNvGrpSpPr>
          <p:nvPr/>
        </p:nvGrpSpPr>
        <p:grpSpPr bwMode="auto">
          <a:xfrm>
            <a:off x="179388" y="3068638"/>
            <a:ext cx="3678237" cy="3140075"/>
            <a:chOff x="189" y="1423"/>
            <a:chExt cx="2715" cy="2110"/>
          </a:xfrm>
        </p:grpSpPr>
        <p:sp>
          <p:nvSpPr>
            <p:cNvPr id="46086" name="Oval 4"/>
            <p:cNvSpPr>
              <a:spLocks noChangeArrowheads="1"/>
            </p:cNvSpPr>
            <p:nvPr/>
          </p:nvSpPr>
          <p:spPr bwMode="auto">
            <a:xfrm>
              <a:off x="1117" y="2154"/>
              <a:ext cx="843" cy="617"/>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استراتژي‌ها</a:t>
              </a:r>
              <a:endParaRPr lang="en-US" sz="1300" b="1">
                <a:latin typeface="Times New Roman" panose="02020603050405020304" pitchFamily="18" charset="0"/>
                <a:cs typeface="Mitra" pitchFamily="2" charset="-78"/>
              </a:endParaRPr>
            </a:p>
          </p:txBody>
        </p:sp>
        <p:sp>
          <p:nvSpPr>
            <p:cNvPr id="46087" name="Rectangle 5"/>
            <p:cNvSpPr>
              <a:spLocks noChangeArrowheads="1"/>
            </p:cNvSpPr>
            <p:nvPr/>
          </p:nvSpPr>
          <p:spPr bwMode="auto">
            <a:xfrm>
              <a:off x="189" y="2253"/>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فرآيندهاي داخلي</a:t>
              </a:r>
              <a:endParaRPr lang="en-US" sz="1300" b="1">
                <a:latin typeface="Times New Roman" panose="02020603050405020304" pitchFamily="18" charset="0"/>
                <a:cs typeface="Mitra" pitchFamily="2" charset="-78"/>
              </a:endParaRPr>
            </a:p>
          </p:txBody>
        </p:sp>
        <p:sp>
          <p:nvSpPr>
            <p:cNvPr id="46088" name="Rectangle 6"/>
            <p:cNvSpPr>
              <a:spLocks noChangeArrowheads="1"/>
            </p:cNvSpPr>
            <p:nvPr/>
          </p:nvSpPr>
          <p:spPr bwMode="auto">
            <a:xfrm>
              <a:off x="2213" y="2254"/>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مشتري</a:t>
              </a:r>
              <a:endParaRPr lang="en-US" sz="1300" b="1">
                <a:latin typeface="Times New Roman" panose="02020603050405020304" pitchFamily="18" charset="0"/>
                <a:cs typeface="Mitra" pitchFamily="2" charset="-78"/>
              </a:endParaRPr>
            </a:p>
          </p:txBody>
        </p:sp>
        <p:sp>
          <p:nvSpPr>
            <p:cNvPr id="46089" name="Rectangle 7"/>
            <p:cNvSpPr>
              <a:spLocks noChangeArrowheads="1"/>
            </p:cNvSpPr>
            <p:nvPr/>
          </p:nvSpPr>
          <p:spPr bwMode="auto">
            <a:xfrm>
              <a:off x="1187" y="1423"/>
              <a:ext cx="691" cy="40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مالي</a:t>
              </a:r>
              <a:endParaRPr lang="en-US" sz="1300" b="1">
                <a:latin typeface="Times New Roman" panose="02020603050405020304" pitchFamily="18" charset="0"/>
                <a:cs typeface="Mitra" pitchFamily="2" charset="-78"/>
              </a:endParaRPr>
            </a:p>
          </p:txBody>
        </p:sp>
        <p:sp>
          <p:nvSpPr>
            <p:cNvPr id="46090" name="Rectangle 8"/>
            <p:cNvSpPr>
              <a:spLocks noChangeArrowheads="1"/>
            </p:cNvSpPr>
            <p:nvPr/>
          </p:nvSpPr>
          <p:spPr bwMode="auto">
            <a:xfrm>
              <a:off x="1185" y="3130"/>
              <a:ext cx="691" cy="403"/>
            </a:xfrm>
            <a:prstGeom prst="rect">
              <a:avLst/>
            </a:prstGeom>
            <a:solidFill>
              <a:srgbClr val="FF99CC">
                <a:alpha val="89803"/>
              </a:srgbClr>
            </a:solidFill>
            <a:ln w="25400">
              <a:solidFill>
                <a:schemeClr val="tx1"/>
              </a:solidFill>
              <a:miter lim="800000"/>
              <a:headEnd/>
              <a:tailEnd/>
            </a:ln>
          </p:spPr>
          <p:txBody>
            <a:bodyPr lIns="91432" tIns="45716" rIns="91432" bIns="45716"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fa-IR" sz="1300" b="1">
                  <a:latin typeface="Times New Roman" panose="02020603050405020304" pitchFamily="18" charset="0"/>
                  <a:cs typeface="Mitra" pitchFamily="2" charset="-78"/>
                </a:rPr>
                <a:t>منظر رشد و يادگيري</a:t>
              </a:r>
              <a:endParaRPr lang="en-US" sz="1300" b="1">
                <a:latin typeface="Times New Roman" panose="02020603050405020304" pitchFamily="18" charset="0"/>
                <a:cs typeface="Mitra" pitchFamily="2" charset="-78"/>
              </a:endParaRPr>
            </a:p>
          </p:txBody>
        </p:sp>
        <p:sp>
          <p:nvSpPr>
            <p:cNvPr id="46091" name="Arc 9"/>
            <p:cNvSpPr>
              <a:spLocks/>
            </p:cNvSpPr>
            <p:nvPr/>
          </p:nvSpPr>
          <p:spPr bwMode="auto">
            <a:xfrm rot="11000198" flipV="1">
              <a:off x="649" y="1642"/>
              <a:ext cx="350" cy="435"/>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cxnSp>
          <p:nvCxnSpPr>
            <p:cNvPr id="46092" name="AutoShape 10"/>
            <p:cNvCxnSpPr>
              <a:cxnSpLocks noChangeShapeType="1"/>
              <a:stCxn id="46086" idx="0"/>
              <a:endCxn id="46089" idx="2"/>
            </p:cNvCxnSpPr>
            <p:nvPr/>
          </p:nvCxnSpPr>
          <p:spPr bwMode="auto">
            <a:xfrm flipH="1" flipV="1">
              <a:off x="1533" y="1834"/>
              <a:ext cx="6" cy="312"/>
            </a:xfrm>
            <a:prstGeom prst="straightConnector1">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46093" name="AutoShape 11"/>
            <p:cNvCxnSpPr>
              <a:cxnSpLocks noChangeShapeType="1"/>
              <a:stCxn id="46086" idx="6"/>
              <a:endCxn id="46088" idx="1"/>
            </p:cNvCxnSpPr>
            <p:nvPr/>
          </p:nvCxnSpPr>
          <p:spPr bwMode="auto">
            <a:xfrm flipV="1">
              <a:off x="1968" y="2456"/>
              <a:ext cx="237" cy="7"/>
            </a:xfrm>
            <a:prstGeom prst="straightConnector1">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46094" name="AutoShape 12"/>
            <p:cNvCxnSpPr>
              <a:cxnSpLocks noChangeShapeType="1"/>
              <a:endCxn id="46086" idx="4"/>
            </p:cNvCxnSpPr>
            <p:nvPr/>
          </p:nvCxnSpPr>
          <p:spPr bwMode="auto">
            <a:xfrm flipH="1" flipV="1">
              <a:off x="1539" y="2779"/>
              <a:ext cx="2" cy="336"/>
            </a:xfrm>
            <a:prstGeom prst="straightConnector1">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cxnSp>
        <p:cxnSp>
          <p:nvCxnSpPr>
            <p:cNvPr id="46095" name="AutoShape 13"/>
            <p:cNvCxnSpPr>
              <a:cxnSpLocks noChangeShapeType="1"/>
              <a:stCxn id="46087" idx="3"/>
              <a:endCxn id="46086" idx="2"/>
            </p:cNvCxnSpPr>
            <p:nvPr/>
          </p:nvCxnSpPr>
          <p:spPr bwMode="auto">
            <a:xfrm>
              <a:off x="888" y="2455"/>
              <a:ext cx="221" cy="8"/>
            </a:xfrm>
            <a:prstGeom prst="straightConnector1">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cxnSp>
        <p:sp>
          <p:nvSpPr>
            <p:cNvPr id="46096" name="Arc 14"/>
            <p:cNvSpPr>
              <a:spLocks/>
            </p:cNvSpPr>
            <p:nvPr/>
          </p:nvSpPr>
          <p:spPr bwMode="auto">
            <a:xfrm rot="5207754" flipV="1">
              <a:off x="589" y="2981"/>
              <a:ext cx="427" cy="357"/>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sp>
          <p:nvSpPr>
            <p:cNvPr id="46097" name="Arc 15"/>
            <p:cNvSpPr>
              <a:spLocks/>
            </p:cNvSpPr>
            <p:nvPr/>
          </p:nvSpPr>
          <p:spPr bwMode="auto">
            <a:xfrm rot="20693467" flipV="1">
              <a:off x="2134" y="2905"/>
              <a:ext cx="349" cy="435"/>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sp>
          <p:nvSpPr>
            <p:cNvPr id="46098" name="Arc 16"/>
            <p:cNvSpPr>
              <a:spLocks/>
            </p:cNvSpPr>
            <p:nvPr/>
          </p:nvSpPr>
          <p:spPr bwMode="auto">
            <a:xfrm rot="16007754" flipV="1">
              <a:off x="2092" y="1664"/>
              <a:ext cx="426" cy="356"/>
            </a:xfrm>
            <a:custGeom>
              <a:avLst/>
              <a:gdLst>
                <a:gd name="T0" fmla="*/ 0 w 20652"/>
                <a:gd name="T1" fmla="*/ 0 h 21600"/>
                <a:gd name="T2" fmla="*/ 0 w 20652"/>
                <a:gd name="T3" fmla="*/ 0 h 21600"/>
                <a:gd name="T4" fmla="*/ 0 w 20652"/>
                <a:gd name="T5" fmla="*/ 0 h 21600"/>
                <a:gd name="T6" fmla="*/ 0 60000 65536"/>
                <a:gd name="T7" fmla="*/ 0 60000 65536"/>
                <a:gd name="T8" fmla="*/ 0 60000 65536"/>
                <a:gd name="T9" fmla="*/ 0 w 20652"/>
                <a:gd name="T10" fmla="*/ 0 h 21600"/>
                <a:gd name="T11" fmla="*/ 20652 w 20652"/>
                <a:gd name="T12" fmla="*/ 21600 h 21600"/>
              </a:gdLst>
              <a:ahLst/>
              <a:cxnLst>
                <a:cxn ang="T6">
                  <a:pos x="T0" y="T1"/>
                </a:cxn>
                <a:cxn ang="T7">
                  <a:pos x="T2" y="T3"/>
                </a:cxn>
                <a:cxn ang="T8">
                  <a:pos x="T4" y="T5"/>
                </a:cxn>
              </a:cxnLst>
              <a:rect l="T9" t="T10" r="T11" b="T12"/>
              <a:pathLst>
                <a:path w="20652" h="21600" fill="none" extrusionOk="0">
                  <a:moveTo>
                    <a:pt x="-1" y="0"/>
                  </a:moveTo>
                  <a:cubicBezTo>
                    <a:pt x="9491" y="0"/>
                    <a:pt x="17870" y="6196"/>
                    <a:pt x="20651" y="15271"/>
                  </a:cubicBezTo>
                </a:path>
                <a:path w="20652" h="21600" stroke="0" extrusionOk="0">
                  <a:moveTo>
                    <a:pt x="-1" y="0"/>
                  </a:moveTo>
                  <a:cubicBezTo>
                    <a:pt x="9491" y="0"/>
                    <a:pt x="17870" y="6196"/>
                    <a:pt x="20651" y="15271"/>
                  </a:cubicBezTo>
                  <a:lnTo>
                    <a:pt x="0" y="21600"/>
                  </a:lnTo>
                  <a:lnTo>
                    <a:pt x="-1" y="0"/>
                  </a:lnTo>
                  <a:close/>
                </a:path>
              </a:pathLst>
            </a:custGeom>
            <a:noFill/>
            <a:ln w="25400">
              <a:solidFill>
                <a:schemeClr val="tx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a:spAutoFit/>
            </a:bodyPr>
            <a:lstStyle/>
            <a:p>
              <a:endParaRPr lang="fa-IR"/>
            </a:p>
          </p:txBody>
        </p:sp>
      </p:grpSp>
      <p:sp>
        <p:nvSpPr>
          <p:cNvPr id="46084" name="Text Box 17"/>
          <p:cNvSpPr txBox="1">
            <a:spLocks noChangeArrowheads="1"/>
          </p:cNvSpPr>
          <p:nvPr/>
        </p:nvSpPr>
        <p:spPr bwMode="auto">
          <a:xfrm>
            <a:off x="549275" y="1116013"/>
            <a:ext cx="7623175" cy="256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707" tIns="42853" rIns="85707" bIns="42853">
            <a:spAutoFit/>
          </a:bodyPr>
          <a:lstStyle>
            <a:lvl1pPr algn="r" defTabSz="857250" rtl="1">
              <a:defRPr>
                <a:solidFill>
                  <a:schemeClr val="tx1"/>
                </a:solidFill>
                <a:latin typeface="Arial" panose="020B0604020202020204" pitchFamily="34" charset="0"/>
                <a:cs typeface="Arial" panose="020B0604020202020204" pitchFamily="34" charset="0"/>
              </a:defRPr>
            </a:lvl1pPr>
            <a:lvl2pPr marL="428625" algn="r" defTabSz="857250" rtl="1">
              <a:defRPr>
                <a:solidFill>
                  <a:schemeClr val="tx1"/>
                </a:solidFill>
                <a:latin typeface="Arial" panose="020B0604020202020204" pitchFamily="34" charset="0"/>
                <a:cs typeface="Arial" panose="020B0604020202020204" pitchFamily="34" charset="0"/>
              </a:defRPr>
            </a:lvl2pPr>
            <a:lvl3pPr marL="1143000" indent="-228600" algn="r" defTabSz="857250" rtl="1">
              <a:defRPr>
                <a:solidFill>
                  <a:schemeClr val="tx1"/>
                </a:solidFill>
                <a:latin typeface="Arial" panose="020B0604020202020204" pitchFamily="34" charset="0"/>
                <a:cs typeface="Arial" panose="020B0604020202020204" pitchFamily="34" charset="0"/>
              </a:defRPr>
            </a:lvl3pPr>
            <a:lvl4pPr marL="1600200" indent="-228600" algn="r" defTabSz="857250" rtl="1">
              <a:defRPr>
                <a:solidFill>
                  <a:schemeClr val="tx1"/>
                </a:solidFill>
                <a:latin typeface="Arial" panose="020B0604020202020204" pitchFamily="34" charset="0"/>
                <a:cs typeface="Arial" panose="020B0604020202020204" pitchFamily="34" charset="0"/>
              </a:defRPr>
            </a:lvl4pPr>
            <a:lvl5pPr marL="2057400" indent="-228600" algn="r" defTabSz="857250" rtl="1">
              <a:defRPr>
                <a:solidFill>
                  <a:schemeClr val="tx1"/>
                </a:solidFill>
                <a:latin typeface="Arial" panose="020B0604020202020204" pitchFamily="34" charset="0"/>
                <a:cs typeface="Arial" panose="020B0604020202020204" pitchFamily="34" charset="0"/>
              </a:defRPr>
            </a:lvl5pPr>
            <a:lvl6pPr marL="25146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spcBef>
                <a:spcPct val="20000"/>
              </a:spcBef>
              <a:buFont typeface="Wingdings" panose="05000000000000000000" pitchFamily="2" charset="2"/>
              <a:buNone/>
            </a:pPr>
            <a:r>
              <a:rPr lang="fa-IR" sz="2400" b="1">
                <a:latin typeface="Times New Roman" panose="02020603050405020304" pitchFamily="18" charset="0"/>
                <a:cs typeface="Mitra" pitchFamily="2" charset="-78"/>
              </a:rPr>
              <a:t>براي تحقق اهداف خود در ارتباط با فرآيندها چه تغييراتي را بايستي در زيرساخت‌ها و سرمايه‌هاي فكري خود ايجاد كنيم</a:t>
            </a:r>
            <a:r>
              <a:rPr lang="fa-IR" sz="2400" b="1">
                <a:latin typeface="Verdana" panose="020B0604030504040204" pitchFamily="34" charset="0"/>
                <a:cs typeface="Mitra" pitchFamily="2" charset="-78"/>
              </a:rPr>
              <a:t>.</a:t>
            </a:r>
            <a:endParaRPr lang="fa-IR" sz="2400" b="1">
              <a:latin typeface="Times New Roman" panose="02020603050405020304" pitchFamily="18" charset="0"/>
              <a:cs typeface="Mitra" pitchFamily="2" charset="-78"/>
            </a:endParaRPr>
          </a:p>
          <a:p>
            <a:pPr lvl="1" algn="justLow" eaLnBrk="1" hangingPunct="1">
              <a:spcBef>
                <a:spcPct val="20000"/>
              </a:spcBef>
              <a:buClr>
                <a:srgbClr val="FF0000"/>
              </a:buClr>
              <a:buFont typeface="Wingdings" panose="05000000000000000000" pitchFamily="2" charset="2"/>
              <a:buChar char="ü"/>
            </a:pPr>
            <a:r>
              <a:rPr lang="fa-IR" sz="2400" b="1">
                <a:latin typeface="Verdana" panose="020B0604030504040204" pitchFamily="34" charset="0"/>
                <a:cs typeface="Mitra" pitchFamily="2" charset="-78"/>
              </a:rPr>
              <a:t> ماشين‌آلات و تجهيزات توليدي</a:t>
            </a:r>
            <a:endParaRPr lang="fa-IR" sz="2400" b="1">
              <a:latin typeface="Times New Roman" panose="02020603050405020304" pitchFamily="18" charset="0"/>
              <a:cs typeface="Mitra" pitchFamily="2" charset="-78"/>
            </a:endParaRPr>
          </a:p>
          <a:p>
            <a:pPr lvl="1" algn="just" eaLnBrk="1" hangingPunct="1">
              <a:spcBef>
                <a:spcPct val="20000"/>
              </a:spcBef>
              <a:buClr>
                <a:srgbClr val="FF0000"/>
              </a:buClr>
              <a:buFont typeface="Wingdings" panose="05000000000000000000" pitchFamily="2" charset="2"/>
              <a:buChar char="ü"/>
            </a:pPr>
            <a:r>
              <a:rPr lang="fa-IR" sz="2400" b="1">
                <a:latin typeface="Times New Roman" panose="02020603050405020304" pitchFamily="18" charset="0"/>
                <a:cs typeface="Mitra" pitchFamily="2" charset="-78"/>
              </a:rPr>
              <a:t> دانش نيروي انساني  و خلاقيت </a:t>
            </a:r>
          </a:p>
          <a:p>
            <a:pPr lvl="1" algn="just" eaLnBrk="1" hangingPunct="1">
              <a:spcBef>
                <a:spcPct val="20000"/>
              </a:spcBef>
              <a:buClr>
                <a:srgbClr val="FF0000"/>
              </a:buClr>
              <a:buFont typeface="Wingdings" panose="05000000000000000000" pitchFamily="2" charset="2"/>
              <a:buChar char="ü"/>
            </a:pPr>
            <a:r>
              <a:rPr lang="fa-IR" sz="2400" b="1">
                <a:latin typeface="Times New Roman" panose="02020603050405020304" pitchFamily="18" charset="0"/>
                <a:cs typeface="Mitra" pitchFamily="2" charset="-78"/>
              </a:rPr>
              <a:t> سيستم‌ها و روش‌ها </a:t>
            </a:r>
          </a:p>
          <a:p>
            <a:pPr lvl="1" algn="just" eaLnBrk="1" hangingPunct="1">
              <a:spcBef>
                <a:spcPct val="20000"/>
              </a:spcBef>
              <a:buClr>
                <a:srgbClr val="FF0000"/>
              </a:buClr>
              <a:buFont typeface="Wingdings" panose="05000000000000000000" pitchFamily="2" charset="2"/>
              <a:buChar char="ü"/>
            </a:pPr>
            <a:r>
              <a:rPr lang="fa-IR" sz="2400" b="1">
                <a:latin typeface="Times New Roman" panose="02020603050405020304" pitchFamily="18" charset="0"/>
                <a:cs typeface="Mitra" pitchFamily="2" charset="-78"/>
              </a:rPr>
              <a:t> آگاهي در كيفيت</a:t>
            </a:r>
            <a:endParaRPr lang="fa-IR" sz="2400" b="1">
              <a:latin typeface="Verdana" panose="020B0604030504040204" pitchFamily="34" charset="0"/>
              <a:cs typeface="Mitra" pitchFamily="2" charset="-78"/>
            </a:endParaRPr>
          </a:p>
        </p:txBody>
      </p:sp>
      <p:sp>
        <p:nvSpPr>
          <p:cNvPr id="46085" name="Text Box 18"/>
          <p:cNvSpPr txBox="1">
            <a:spLocks noChangeArrowheads="1"/>
          </p:cNvSpPr>
          <p:nvPr/>
        </p:nvSpPr>
        <p:spPr bwMode="auto">
          <a:xfrm>
            <a:off x="4216400" y="3832225"/>
            <a:ext cx="3956050" cy="256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707" tIns="42853" rIns="85707" bIns="42853">
            <a:spAutoFit/>
          </a:bodyPr>
          <a:lstStyle>
            <a:lvl1pPr algn="r" defTabSz="857250" rtl="1">
              <a:defRPr>
                <a:solidFill>
                  <a:schemeClr val="tx1"/>
                </a:solidFill>
                <a:latin typeface="Arial" panose="020B0604020202020204" pitchFamily="34" charset="0"/>
                <a:cs typeface="Arial" panose="020B0604020202020204" pitchFamily="34" charset="0"/>
              </a:defRPr>
            </a:lvl1pPr>
            <a:lvl2pPr marL="428625" algn="r" defTabSz="857250" rtl="1">
              <a:defRPr>
                <a:solidFill>
                  <a:schemeClr val="tx1"/>
                </a:solidFill>
                <a:latin typeface="Arial" panose="020B0604020202020204" pitchFamily="34" charset="0"/>
                <a:cs typeface="Arial" panose="020B0604020202020204" pitchFamily="34" charset="0"/>
              </a:defRPr>
            </a:lvl2pPr>
            <a:lvl3pPr marL="1143000" indent="-228600" algn="r" defTabSz="857250" rtl="1">
              <a:defRPr>
                <a:solidFill>
                  <a:schemeClr val="tx1"/>
                </a:solidFill>
                <a:latin typeface="Arial" panose="020B0604020202020204" pitchFamily="34" charset="0"/>
                <a:cs typeface="Arial" panose="020B0604020202020204" pitchFamily="34" charset="0"/>
              </a:defRPr>
            </a:lvl3pPr>
            <a:lvl4pPr marL="1600200" indent="-228600" algn="r" defTabSz="857250" rtl="1">
              <a:defRPr>
                <a:solidFill>
                  <a:schemeClr val="tx1"/>
                </a:solidFill>
                <a:latin typeface="Arial" panose="020B0604020202020204" pitchFamily="34" charset="0"/>
                <a:cs typeface="Arial" panose="020B0604020202020204" pitchFamily="34" charset="0"/>
              </a:defRPr>
            </a:lvl4pPr>
            <a:lvl5pPr marL="2057400" indent="-228600" algn="r" defTabSz="857250" rtl="1">
              <a:defRPr>
                <a:solidFill>
                  <a:schemeClr val="tx1"/>
                </a:solidFill>
                <a:latin typeface="Arial" panose="020B0604020202020204" pitchFamily="34" charset="0"/>
                <a:cs typeface="Arial" panose="020B0604020202020204" pitchFamily="34" charset="0"/>
              </a:defRPr>
            </a:lvl5pPr>
            <a:lvl6pPr marL="25146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572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spcBef>
                <a:spcPct val="20000"/>
              </a:spcBef>
              <a:buFont typeface="Wingdings" panose="05000000000000000000" pitchFamily="2" charset="2"/>
              <a:buNone/>
            </a:pPr>
            <a:r>
              <a:rPr lang="fa-IR" sz="2400" b="1" u="sng">
                <a:solidFill>
                  <a:srgbClr val="000066"/>
                </a:solidFill>
                <a:latin typeface="Times New Roman" panose="02020603050405020304" pitchFamily="18" charset="0"/>
                <a:cs typeface="Mitra" pitchFamily="2" charset="-78"/>
              </a:rPr>
              <a:t>معيارهاي سنجش متداول:</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رضايت كاركنان</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قابليت و مهارت كاركنان</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فضاي مناسب براي كار</a:t>
            </a:r>
          </a:p>
          <a:p>
            <a:pPr lvl="1" algn="justLow" eaLnBrk="1" hangingPunct="1">
              <a:spcBef>
                <a:spcPct val="20000"/>
              </a:spcBef>
              <a:buClr>
                <a:srgbClr val="FF0000"/>
              </a:buClr>
              <a:buFont typeface="Wingdings" panose="05000000000000000000" pitchFamily="2" charset="2"/>
              <a:buChar char="§"/>
            </a:pPr>
            <a:r>
              <a:rPr lang="fa-IR" sz="2400" b="1">
                <a:latin typeface="Times New Roman" panose="02020603050405020304" pitchFamily="18" charset="0"/>
                <a:cs typeface="Mitra" pitchFamily="2" charset="-78"/>
              </a:rPr>
              <a:t> دسترسي به اطلاعات استراتژيك</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8274" name="Rectangle 2"/>
          <p:cNvSpPr>
            <a:spLocks noGrp="1" noChangeArrowheads="1"/>
          </p:cNvSpPr>
          <p:nvPr>
            <p:ph type="subTitle" idx="1"/>
          </p:nvPr>
        </p:nvSpPr>
        <p:spPr>
          <a:xfrm>
            <a:off x="3132138" y="1268413"/>
            <a:ext cx="6408737" cy="3887787"/>
          </a:xfrm>
          <a:ln cap="flat" algn="ctr"/>
        </p:spPr>
        <p:txBody>
          <a:bodyPr>
            <a:normAutofit fontScale="77500" lnSpcReduction="20000"/>
          </a:bodyPr>
          <a:lstStyle/>
          <a:p>
            <a:pPr fontAlgn="auto">
              <a:lnSpc>
                <a:spcPct val="120000"/>
              </a:lnSpc>
              <a:spcAft>
                <a:spcPts val="0"/>
              </a:spcAft>
              <a:buFont typeface="Wingdings" pitchFamily="2" charset="2"/>
              <a:buNone/>
              <a:defRPr/>
            </a:pPr>
            <a:endParaRPr lang="fa-IR" sz="5500" b="1" i="1" dirty="0" smtClean="0">
              <a:solidFill>
                <a:srgbClr val="C00000"/>
              </a:solidFill>
              <a:effectLst>
                <a:outerShdw blurRad="38100" dist="38100" dir="2700000" algn="tl">
                  <a:srgbClr val="C0C0C0"/>
                </a:outerShdw>
              </a:effectLst>
              <a:cs typeface="B Titr" pitchFamily="2" charset="-78"/>
            </a:endParaRPr>
          </a:p>
          <a:p>
            <a:pPr fontAlgn="auto">
              <a:lnSpc>
                <a:spcPct val="120000"/>
              </a:lnSpc>
              <a:spcAft>
                <a:spcPts val="0"/>
              </a:spcAft>
              <a:buFont typeface="Wingdings" pitchFamily="2" charset="2"/>
              <a:buNone/>
              <a:defRPr/>
            </a:pPr>
            <a:r>
              <a:rPr lang="fa-IR" sz="5500" b="1" i="1" dirty="0" smtClean="0">
                <a:solidFill>
                  <a:srgbClr val="C00000"/>
                </a:solidFill>
                <a:effectLst>
                  <a:outerShdw blurRad="38100" dist="38100" dir="2700000" algn="tl">
                    <a:srgbClr val="C0C0C0"/>
                  </a:outerShdw>
                </a:effectLst>
                <a:cs typeface="B Titr" pitchFamily="2" charset="-78"/>
              </a:rPr>
              <a:t>معرفی روش</a:t>
            </a:r>
          </a:p>
          <a:p>
            <a:pPr fontAlgn="auto">
              <a:lnSpc>
                <a:spcPct val="120000"/>
              </a:lnSpc>
              <a:spcAft>
                <a:spcPts val="0"/>
              </a:spcAft>
              <a:buFont typeface="Wingdings" pitchFamily="2" charset="2"/>
              <a:buNone/>
              <a:defRPr/>
            </a:pPr>
            <a:r>
              <a:rPr lang="fa-IR" sz="5500" b="1" i="1" dirty="0" smtClean="0">
                <a:solidFill>
                  <a:srgbClr val="C00000"/>
                </a:solidFill>
                <a:effectLst>
                  <a:outerShdw blurRad="38100" dist="38100" dir="2700000" algn="tl">
                    <a:srgbClr val="C0C0C0"/>
                  </a:outerShdw>
                </a:effectLst>
                <a:cs typeface="B Titr" pitchFamily="2" charset="-78"/>
              </a:rPr>
              <a:t> كارت امتيازي متوازن</a:t>
            </a:r>
          </a:p>
          <a:p>
            <a:pPr fontAlgn="auto">
              <a:lnSpc>
                <a:spcPct val="120000"/>
              </a:lnSpc>
              <a:spcAft>
                <a:spcPts val="0"/>
              </a:spcAft>
              <a:buFont typeface="Wingdings" pitchFamily="2" charset="2"/>
              <a:buNone/>
              <a:defRPr/>
            </a:pPr>
            <a:r>
              <a:rPr lang="en-US" sz="5500" b="1" i="1" dirty="0" smtClean="0">
                <a:solidFill>
                  <a:srgbClr val="C00000"/>
                </a:solidFill>
                <a:effectLst>
                  <a:outerShdw blurRad="38100" dist="38100" dir="2700000" algn="tl">
                    <a:srgbClr val="C0C0C0"/>
                  </a:outerShdw>
                </a:effectLst>
                <a:cs typeface="B Titr" pitchFamily="2" charset="-78"/>
              </a:rPr>
              <a:t> </a:t>
            </a:r>
            <a:r>
              <a:rPr lang="en-US" sz="5500" b="1" i="1" dirty="0">
                <a:solidFill>
                  <a:srgbClr val="C00000"/>
                </a:solidFill>
                <a:effectLst>
                  <a:outerShdw blurRad="38100" dist="38100" dir="2700000" algn="tl">
                    <a:srgbClr val="C0C0C0"/>
                  </a:outerShdw>
                </a:effectLst>
                <a:latin typeface="Times New Roman" pitchFamily="18" charset="0"/>
                <a:cs typeface="Times New Roman" pitchFamily="18" charset="0"/>
              </a:rPr>
              <a:t>(</a:t>
            </a:r>
            <a:r>
              <a:rPr lang="en-US" sz="5500" b="1" i="1" dirty="0" smtClean="0">
                <a:solidFill>
                  <a:srgbClr val="C00000"/>
                </a:solidFill>
                <a:effectLst>
                  <a:outerShdw blurRad="38100" dist="38100" dir="2700000" algn="tl">
                    <a:srgbClr val="C0C0C0"/>
                  </a:outerShdw>
                </a:effectLst>
                <a:latin typeface="Times New Roman" pitchFamily="18" charset="0"/>
                <a:cs typeface="Times New Roman" pitchFamily="18" charset="0"/>
              </a:rPr>
              <a:t>BSC)</a:t>
            </a:r>
            <a:endParaRPr lang="fa-IR" sz="5500" b="1" i="1" dirty="0" smtClean="0">
              <a:solidFill>
                <a:srgbClr val="C00000"/>
              </a:solidFill>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1419225" y="249238"/>
            <a:ext cx="5313363" cy="658812"/>
          </a:xfrm>
        </p:spPr>
        <p:txBody>
          <a:bodyPr rtlCol="0">
            <a:normAutofit fontScale="90000"/>
          </a:bodyPr>
          <a:lstStyle/>
          <a:p>
            <a:pPr algn="r" fontAlgn="auto">
              <a:lnSpc>
                <a:spcPct val="150000"/>
              </a:lnSpc>
              <a:spcAft>
                <a:spcPts val="0"/>
              </a:spcAft>
              <a:defRPr/>
            </a:pPr>
            <a:r>
              <a:rPr lang="ar-SA" sz="3000" i="1" dirty="0" smtClean="0">
                <a:solidFill>
                  <a:srgbClr val="003399"/>
                </a:solidFill>
                <a:effectLst>
                  <a:outerShdw blurRad="38100" dist="38100" dir="2700000" algn="tl">
                    <a:srgbClr val="C0C0C0"/>
                  </a:outerShdw>
                </a:effectLst>
              </a:rPr>
              <a:t>ارزيابي از منظر يادگيري و رشد</a:t>
            </a:r>
            <a:endParaRPr lang="en-US" sz="3000" i="1" dirty="0" smtClean="0">
              <a:solidFill>
                <a:srgbClr val="003399"/>
              </a:solidFill>
              <a:effectLst>
                <a:outerShdw blurRad="38100" dist="38100" dir="2700000" algn="tl">
                  <a:srgbClr val="C0C0C0"/>
                </a:outerShdw>
              </a:effectLst>
            </a:endParaRPr>
          </a:p>
        </p:txBody>
      </p:sp>
      <p:sp>
        <p:nvSpPr>
          <p:cNvPr id="300035" name="Text Box 3"/>
          <p:cNvSpPr txBox="1">
            <a:spLocks noChangeArrowheads="1"/>
          </p:cNvSpPr>
          <p:nvPr/>
        </p:nvSpPr>
        <p:spPr bwMode="auto">
          <a:xfrm>
            <a:off x="685800" y="2133600"/>
            <a:ext cx="8001000" cy="639763"/>
          </a:xfrm>
          <a:prstGeom prst="rect">
            <a:avLst/>
          </a:prstGeom>
          <a:noFill/>
          <a:ln w="9525">
            <a:noFill/>
            <a:miter lim="800000"/>
            <a:headEnd/>
            <a:tailEnd/>
          </a:ln>
          <a:effectLst/>
        </p:spPr>
        <p:txBody>
          <a:bodyPr>
            <a:spAutoFit/>
          </a:bodyPr>
          <a:lstStyle/>
          <a:p>
            <a:pPr marL="57150" indent="342900" algn="r" rtl="1" eaLnBrk="1" hangingPunct="1">
              <a:lnSpc>
                <a:spcPct val="150000"/>
              </a:lnSpc>
              <a:defRPr/>
            </a:pPr>
            <a:endParaRPr lang="ar-SA" sz="2400">
              <a:solidFill>
                <a:srgbClr val="0000FF"/>
              </a:solidFill>
              <a:effectLst>
                <a:outerShdw blurRad="38100" dist="38100" dir="2700000" algn="tl">
                  <a:srgbClr val="C0C0C0"/>
                </a:outerShdw>
              </a:effectLst>
              <a:latin typeface="Times New Roman" pitchFamily="18" charset="0"/>
              <a:cs typeface="Titr" pitchFamily="2" charset="-78"/>
            </a:endParaRPr>
          </a:p>
        </p:txBody>
      </p:sp>
      <p:graphicFrame>
        <p:nvGraphicFramePr>
          <p:cNvPr id="300061" name="Group 29"/>
          <p:cNvGraphicFramePr>
            <a:graphicFrameLocks noGrp="1"/>
          </p:cNvGraphicFramePr>
          <p:nvPr/>
        </p:nvGraphicFramePr>
        <p:xfrm>
          <a:off x="250825" y="1597025"/>
          <a:ext cx="7920038" cy="4392613"/>
        </p:xfrm>
        <a:graphic>
          <a:graphicData uri="http://schemas.openxmlformats.org/drawingml/2006/table">
            <a:tbl>
              <a:tblPr/>
              <a:tblGrid>
                <a:gridCol w="3313113"/>
                <a:gridCol w="4606925"/>
              </a:tblGrid>
              <a:tr h="606425">
                <a:tc>
                  <a:txBody>
                    <a:bodyPr/>
                    <a:lstStyle/>
                    <a:p>
                      <a:pPr marL="0" marR="0" lvl="0" indent="0" algn="ct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rPr>
                        <a:t>اهداف</a:t>
                      </a:r>
                      <a:endParaRPr kumimoji="0" lang="en-US"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cap="flat">
                      <a:noFill/>
                    </a:lnT>
                    <a:lnB>
                      <a:noFill/>
                    </a:lnB>
                    <a:lnTlToBr>
                      <a:noFill/>
                    </a:lnTlToBr>
                    <a:lnBlToTr>
                      <a:noFill/>
                    </a:lnBlToTr>
                    <a:solidFill>
                      <a:srgbClr val="3399FF"/>
                    </a:solidFill>
                  </a:tcPr>
                </a:tc>
                <a:tc>
                  <a:txBody>
                    <a:bodyPr/>
                    <a:lstStyle/>
                    <a:p>
                      <a:pPr marL="0" marR="0" lvl="0" indent="0" algn="ctr" defTabSz="914400" rtl="1" eaLnBrk="0" fontAlgn="base" latinLnBrk="0" hangingPunct="0">
                        <a:lnSpc>
                          <a:spcPct val="80000"/>
                        </a:lnSpc>
                        <a:spcBef>
                          <a:spcPct val="20000"/>
                        </a:spcBef>
                        <a:spcAft>
                          <a:spcPct val="0"/>
                        </a:spcAft>
                        <a:buClr>
                          <a:srgbClr val="800000"/>
                        </a:buClr>
                        <a:buSzTx/>
                        <a:buFont typeface="Wingdings" pitchFamily="2" charset="2"/>
                        <a:buNone/>
                        <a:tabLst/>
                      </a:pPr>
                      <a:r>
                        <a:rPr kumimoji="0" lang="ar-SA"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rPr>
                        <a:t>نمونه شاخصها</a:t>
                      </a:r>
                      <a:endParaRPr kumimoji="0" lang="en-US" sz="3200" b="1" i="0" u="none" strike="noStrike" cap="none" normalizeH="0" baseline="0" smtClean="0">
                        <a:ln>
                          <a:noFill/>
                        </a:ln>
                        <a:solidFill>
                          <a:schemeClr val="tx1"/>
                        </a:solidFill>
                        <a:effectLst>
                          <a:outerShdw blurRad="38100" dist="38100" dir="2700000" algn="tl">
                            <a:srgbClr val="FFFFFF"/>
                          </a:outerShdw>
                        </a:effectLst>
                        <a:latin typeface="Lucida Sans Unicode" pitchFamily="34" charset="0"/>
                        <a:cs typeface="Nazanin"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cap="flat">
                      <a:noFill/>
                    </a:lnT>
                    <a:lnB>
                      <a:noFill/>
                    </a:lnB>
                    <a:lnTlToBr>
                      <a:noFill/>
                    </a:lnTlToBr>
                    <a:lnBlToTr>
                      <a:noFill/>
                    </a:lnBlToTr>
                    <a:solidFill>
                      <a:srgbClr val="3399FF"/>
                    </a:solidFill>
                  </a:tcPr>
                </a:tc>
              </a:tr>
              <a:tr h="1525588">
                <a:tc>
                  <a:txBody>
                    <a:bodyPr/>
                    <a:lstStyle/>
                    <a:p>
                      <a:pPr marL="0" marR="0" lvl="0" indent="0" algn="ctr" defTabSz="914400" rtl="1" eaLnBrk="0" fontAlgn="base" latinLnBrk="0" hangingPunct="0">
                        <a:lnSpc>
                          <a:spcPct val="19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B Homa" pitchFamily="2" charset="-78"/>
                        </a:rPr>
                        <a:t>        </a:t>
                      </a:r>
                      <a:r>
                        <a:rPr kumimoji="0" lang="fa-IR" sz="2200" b="0" i="0" u="none" strike="noStrike" cap="none" normalizeH="0" baseline="0" smtClean="0">
                          <a:ln>
                            <a:noFill/>
                          </a:ln>
                          <a:solidFill>
                            <a:schemeClr val="tx1"/>
                          </a:solidFill>
                          <a:effectLst/>
                          <a:latin typeface="Lucida Sans Unicode" pitchFamily="34" charset="0"/>
                          <a:cs typeface="B Homa" pitchFamily="2" charset="-78"/>
                        </a:rPr>
                        <a:t>افزایش سیگمای فرایند</a:t>
                      </a:r>
                    </a:p>
                    <a:p>
                      <a:pPr marL="0" marR="0" lvl="0" indent="0" algn="ctr" defTabSz="914400" rtl="1" eaLnBrk="0" fontAlgn="base" latinLnBrk="0" hangingPunct="0">
                        <a:lnSpc>
                          <a:spcPct val="19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افزايش قابليت كاركنان</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a:noFill/>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9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كيفيت محصول ،</a:t>
                      </a:r>
                      <a:endParaRPr kumimoji="0" lang="fa-IR" sz="2200" b="0" i="0" u="none" strike="noStrike" cap="none" normalizeH="0" baseline="0" smtClean="0">
                        <a:ln>
                          <a:noFill/>
                        </a:ln>
                        <a:solidFill>
                          <a:schemeClr val="tx1"/>
                        </a:solidFill>
                        <a:effectLst/>
                        <a:latin typeface="Lucida Sans Unicode" pitchFamily="34" charset="0"/>
                        <a:cs typeface="Koodak" pitchFamily="2" charset="-78"/>
                      </a:endParaRPr>
                    </a:p>
                    <a:p>
                      <a:pPr marL="0" marR="0" lvl="0" indent="0" algn="r" defTabSz="914400" rtl="1" eaLnBrk="0" fontAlgn="base" latinLnBrk="0" hangingPunct="0">
                        <a:lnSpc>
                          <a:spcPct val="19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 سرعت پاسخگويي به نياز مشتري</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a:noFill/>
                    </a:lnT>
                    <a:lnB w="76200" cap="flat" cmpd="sng" algn="ctr">
                      <a:solidFill>
                        <a:srgbClr val="FFFFFF"/>
                      </a:solidFill>
                      <a:prstDash val="solid"/>
                      <a:round/>
                      <a:headEnd type="none" w="med" len="med"/>
                      <a:tailEnd type="none" w="med" len="med"/>
                    </a:lnB>
                    <a:lnTlToBr>
                      <a:noFill/>
                    </a:lnTlToBr>
                    <a:lnBlToTr>
                      <a:noFill/>
                    </a:lnBlToTr>
                    <a:noFill/>
                  </a:tcPr>
                </a:tc>
              </a:tr>
              <a:tr h="928688">
                <a:tc>
                  <a:txBody>
                    <a:bodyPr/>
                    <a:lstStyle/>
                    <a:p>
                      <a:pPr marL="0" marR="0" lvl="0" indent="0" algn="r" defTabSz="914400" rtl="1" eaLnBrk="0" fontAlgn="base" latinLnBrk="0" hangingPunct="0">
                        <a:lnSpc>
                          <a:spcPct val="19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       بهبود سيستمهاي اطلاعاتي</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9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درصد اطلاعات موجود در ارتباط با هر مشتري</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noFill/>
                  </a:tcPr>
                </a:tc>
              </a:tr>
              <a:tr h="1331913">
                <a:tc>
                  <a:txBody>
                    <a:bodyPr/>
                    <a:lstStyle/>
                    <a:p>
                      <a:pPr marL="0" marR="0" lvl="0" indent="0" algn="r" defTabSz="914400" rtl="1" eaLnBrk="0" fontAlgn="base" latinLnBrk="0" hangingPunct="0">
                        <a:lnSpc>
                          <a:spcPct val="19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    ارتقاء ، انگيزه و تعلق كاركنان</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cap="flat">
                      <a:noFill/>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3399FF"/>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90000"/>
                        </a:lnSpc>
                        <a:spcBef>
                          <a:spcPct val="20000"/>
                        </a:spcBef>
                        <a:spcAft>
                          <a:spcPct val="0"/>
                        </a:spcAft>
                        <a:buClr>
                          <a:srgbClr val="800000"/>
                        </a:buClr>
                        <a:buSzTx/>
                        <a:buFont typeface="Wingdings" pitchFamily="2" charset="2"/>
                        <a:buNone/>
                        <a:tabLst/>
                      </a:pPr>
                      <a:r>
                        <a:rPr kumimoji="0" lang="ar-SA" sz="2200" b="0" i="0" u="none" strike="noStrike" cap="none" normalizeH="0" baseline="0" smtClean="0">
                          <a:ln>
                            <a:noFill/>
                          </a:ln>
                          <a:solidFill>
                            <a:schemeClr val="tx1"/>
                          </a:solidFill>
                          <a:effectLst/>
                          <a:latin typeface="Lucida Sans Unicode" pitchFamily="34" charset="0"/>
                          <a:cs typeface="Koodak" pitchFamily="2" charset="-78"/>
                        </a:rPr>
                        <a:t>پيشنهادهاي رسيده </a:t>
                      </a:r>
                      <a:r>
                        <a:rPr kumimoji="0" lang="fa-IR" sz="2200" b="0" i="0" u="none" strike="noStrike" cap="none" normalizeH="0" baseline="0" smtClean="0">
                          <a:ln>
                            <a:noFill/>
                          </a:ln>
                          <a:solidFill>
                            <a:schemeClr val="tx1"/>
                          </a:solidFill>
                          <a:effectLst/>
                          <a:latin typeface="Lucida Sans Unicode" pitchFamily="34" charset="0"/>
                          <a:cs typeface="Koodak" pitchFamily="2" charset="-78"/>
                        </a:rPr>
                        <a:t>/</a:t>
                      </a:r>
                      <a:r>
                        <a:rPr kumimoji="0" lang="ar-SA" sz="2200" b="0" i="0" u="none" strike="noStrike" cap="none" normalizeH="0" baseline="0" smtClean="0">
                          <a:ln>
                            <a:noFill/>
                          </a:ln>
                          <a:solidFill>
                            <a:schemeClr val="tx1"/>
                          </a:solidFill>
                          <a:effectLst/>
                          <a:latin typeface="Lucida Sans Unicode" pitchFamily="34" charset="0"/>
                          <a:cs typeface="Koodak" pitchFamily="2" charset="-78"/>
                        </a:rPr>
                        <a:t> اجراشده</a:t>
                      </a:r>
                      <a:endParaRPr kumimoji="0" lang="en-US" sz="2200" b="0" i="0" u="none" strike="noStrike" cap="none" normalizeH="0" baseline="0" smtClean="0">
                        <a:ln>
                          <a:noFill/>
                        </a:ln>
                        <a:solidFill>
                          <a:schemeClr val="tx1"/>
                        </a:solidFill>
                        <a:effectLst/>
                        <a:latin typeface="Lucida Sans Unicode" pitchFamily="34" charset="0"/>
                        <a:cs typeface="Koodak" pitchFamily="2" charset="-78"/>
                      </a:endParaRPr>
                    </a:p>
                  </a:txBody>
                  <a:tcPr anchor="ctr" horzOverflow="overflow">
                    <a:lnL w="76200" cap="flat" cmpd="sng" algn="ctr">
                      <a:solidFill>
                        <a:srgbClr val="FFFFFF"/>
                      </a:solidFill>
                      <a:prstDash val="solid"/>
                      <a:round/>
                      <a:headEnd type="none" w="med" len="med"/>
                      <a:tailEnd type="none" w="med" len="med"/>
                    </a:lnL>
                    <a:lnR cap="flat">
                      <a:noFill/>
                    </a:lnR>
                    <a:lnT w="76200" cap="flat" cmpd="sng" algn="ctr">
                      <a:solidFill>
                        <a:srgbClr val="FFFFFF"/>
                      </a:solidFill>
                      <a:prstDash val="solid"/>
                      <a:round/>
                      <a:headEnd type="none" w="med" len="med"/>
                      <a:tailEnd type="none" w="med" len="med"/>
                    </a:lnT>
                    <a:lnB w="76200" cap="flat" cmpd="sng" algn="ctr">
                      <a:solidFill>
                        <a:srgbClr val="3399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1"/>
          <p:cNvSpPr>
            <a:spLocks noChangeArrowheads="1"/>
          </p:cNvSpPr>
          <p:nvPr/>
        </p:nvSpPr>
        <p:spPr bwMode="auto">
          <a:xfrm>
            <a:off x="4643438" y="620713"/>
            <a:ext cx="28082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sz="2000" b="1">
                <a:solidFill>
                  <a:srgbClr val="996633"/>
                </a:solidFill>
              </a:rPr>
              <a:t>مزایای ارزیابی متوازن</a:t>
            </a:r>
            <a:endParaRPr lang="en-US" sz="2000" b="1">
              <a:solidFill>
                <a:srgbClr val="996633"/>
              </a:solidFill>
            </a:endParaRPr>
          </a:p>
        </p:txBody>
      </p:sp>
      <p:pic>
        <p:nvPicPr>
          <p:cNvPr id="49155" name="Picture 2"/>
          <p:cNvPicPr>
            <a:picLocks noChangeAspect="1" noChangeArrowheads="1"/>
          </p:cNvPicPr>
          <p:nvPr/>
        </p:nvPicPr>
        <p:blipFill>
          <a:blip r:embed="rId2">
            <a:extLst>
              <a:ext uri="{28A0092B-C50C-407E-A947-70E740481C1C}">
                <a14:useLocalDpi xmlns:a14="http://schemas.microsoft.com/office/drawing/2010/main" val="0"/>
              </a:ext>
            </a:extLst>
          </a:blip>
          <a:srcRect l="9937" t="28633" r="10577" b="8546"/>
          <a:stretch>
            <a:fillRect/>
          </a:stretch>
        </p:blipFill>
        <p:spPr bwMode="auto">
          <a:xfrm>
            <a:off x="2411413" y="1484313"/>
            <a:ext cx="5256212"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3995738" y="422275"/>
            <a:ext cx="4105275" cy="846138"/>
          </a:xfrm>
          <a:prstGeom prst="rect">
            <a:avLst/>
          </a:prstGeom>
          <a:noFill/>
          <a:ln w="9525">
            <a:noFill/>
            <a:miter lim="800000"/>
            <a:headEnd/>
            <a:tailEnd/>
          </a:ln>
          <a:effectLst>
            <a:prstShdw prst="shdw17" dist="17961" dir="2700000">
              <a:schemeClr val="accent1">
                <a:gamma/>
                <a:shade val="60000"/>
                <a:invGamma/>
              </a:schemeClr>
            </a:prstShdw>
          </a:effectLst>
        </p:spPr>
        <p:txBody>
          <a:bodyPr rIns="342792" bIns="0"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defRPr/>
            </a:pPr>
            <a:r>
              <a:rPr lang="fa-IR" sz="2000" b="1" smtClean="0">
                <a:solidFill>
                  <a:srgbClr val="996633"/>
                </a:solidFill>
                <a:latin typeface="Lucida Sans Unicode" panose="020B0602030504020204" pitchFamily="34" charset="0"/>
                <a:cs typeface="Times New Roman" panose="02020603050405020304" pitchFamily="18" charset="0"/>
              </a:rPr>
              <a:t>معایب و محدودیت های ارزیابی متوازن</a:t>
            </a:r>
            <a:endParaRPr lang="en-US" sz="4800" smtClean="0">
              <a:solidFill>
                <a:srgbClr val="996633"/>
              </a:solidFill>
              <a:cs typeface="Times New Roman" panose="02020603050405020304" pitchFamily="18" charset="0"/>
            </a:endParaRPr>
          </a:p>
          <a:p>
            <a:pPr>
              <a:defRPr/>
            </a:pPr>
            <a:endParaRPr lang="en-US" sz="3200" smtClean="0">
              <a:solidFill>
                <a:srgbClr val="996633"/>
              </a:solidFill>
            </a:endParaRPr>
          </a:p>
        </p:txBody>
      </p:sp>
      <p:pic>
        <p:nvPicPr>
          <p:cNvPr id="50179" name="Picture 2"/>
          <p:cNvPicPr>
            <a:picLocks noChangeAspect="1" noChangeArrowheads="1"/>
          </p:cNvPicPr>
          <p:nvPr/>
        </p:nvPicPr>
        <p:blipFill>
          <a:blip r:embed="rId2">
            <a:extLst>
              <a:ext uri="{28A0092B-C50C-407E-A947-70E740481C1C}">
                <a14:useLocalDpi xmlns:a14="http://schemas.microsoft.com/office/drawing/2010/main" val="0"/>
              </a:ext>
            </a:extLst>
          </a:blip>
          <a:srcRect l="4968" t="27138" r="15704" b="11539"/>
          <a:stretch>
            <a:fillRect/>
          </a:stretch>
        </p:blipFill>
        <p:spPr bwMode="auto">
          <a:xfrm>
            <a:off x="1908175" y="1125538"/>
            <a:ext cx="6048375" cy="518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4306" name="Oval 2" descr="Papyrus"/>
          <p:cNvSpPr>
            <a:spLocks noChangeArrowheads="1"/>
          </p:cNvSpPr>
          <p:nvPr/>
        </p:nvSpPr>
        <p:spPr bwMode="auto">
          <a:xfrm>
            <a:off x="2133600" y="434975"/>
            <a:ext cx="5029200" cy="762000"/>
          </a:xfrm>
          <a:prstGeom prst="ellipse">
            <a:avLst/>
          </a:prstGeom>
          <a:blipFill dpi="0" rotWithShape="0">
            <a:blip r:embed="rId2" cstate="print"/>
            <a:srcRect/>
            <a:tile tx="0" ty="0" sx="100000" sy="100000" flip="none" algn="tl"/>
          </a:blipFill>
          <a:ln w="9525">
            <a:solidFill>
              <a:schemeClr val="tx1"/>
            </a:solidFill>
            <a:round/>
            <a:headEnd/>
            <a:tailEnd/>
          </a:ln>
          <a:effectLst>
            <a:outerShdw dist="107763" dir="2700000" algn="ctr" rotWithShape="0">
              <a:schemeClr val="tx2"/>
            </a:outerShdw>
          </a:effectLst>
        </p:spPr>
        <p:txBody>
          <a:bodyPr wrap="none" anchor="ctr"/>
          <a:lstStyle/>
          <a:p>
            <a:pPr algn="ctr" eaLnBrk="1" hangingPunct="1">
              <a:defRPr/>
            </a:pPr>
            <a:r>
              <a:rPr lang="ar-SA" sz="2000" b="1">
                <a:effectLst>
                  <a:outerShdw blurRad="38100" dist="38100" dir="2700000" algn="tl">
                    <a:srgbClr val="FFFFFF"/>
                  </a:outerShdw>
                </a:effectLst>
                <a:latin typeface="Times New Roman" pitchFamily="18" charset="0"/>
                <a:cs typeface="Titr" pitchFamily="2" charset="-78"/>
              </a:rPr>
              <a:t>ميخواهيم بالاترين سهم بازار را داشته باشيم </a:t>
            </a:r>
            <a:r>
              <a:rPr lang="ar-SA" sz="2000">
                <a:effectLst>
                  <a:outerShdw blurRad="38100" dist="38100" dir="2700000" algn="tl">
                    <a:srgbClr val="FFFFFF"/>
                  </a:outerShdw>
                </a:effectLst>
                <a:latin typeface="Times New Roman" pitchFamily="18" charset="0"/>
                <a:cs typeface="Titr" pitchFamily="2" charset="-78"/>
              </a:rPr>
              <a:t> </a:t>
            </a:r>
            <a:endParaRPr lang="en-US" sz="2000">
              <a:effectLst>
                <a:outerShdw blurRad="38100" dist="38100" dir="2700000" algn="tl">
                  <a:srgbClr val="FFFFFF"/>
                </a:outerShdw>
              </a:effectLst>
              <a:latin typeface="Times New Roman" pitchFamily="18" charset="0"/>
              <a:cs typeface="Titr" pitchFamily="2" charset="-78"/>
            </a:endParaRPr>
          </a:p>
        </p:txBody>
      </p:sp>
      <p:sp>
        <p:nvSpPr>
          <p:cNvPr id="354307" name="Text Box 3"/>
          <p:cNvSpPr txBox="1">
            <a:spLocks noChangeArrowheads="1"/>
          </p:cNvSpPr>
          <p:nvPr/>
        </p:nvSpPr>
        <p:spPr bwMode="auto">
          <a:xfrm>
            <a:off x="8053388" y="908050"/>
            <a:ext cx="1090612" cy="420688"/>
          </a:xfrm>
          <a:prstGeom prst="rect">
            <a:avLst/>
          </a:prstGeom>
          <a:noFill/>
          <a:ln w="9525">
            <a:noFill/>
            <a:miter lim="800000"/>
            <a:headEnd/>
            <a:tailEnd/>
          </a:ln>
          <a:effectLst/>
        </p:spPr>
        <p:txBody>
          <a:bodyPr wrap="none">
            <a:spAutoFit/>
          </a:bodyPr>
          <a:lstStyle/>
          <a:p>
            <a:pPr algn="r" eaLnBrk="1" hangingPunct="1">
              <a:lnSpc>
                <a:spcPct val="90000"/>
              </a:lnSpc>
              <a:defRPr/>
            </a:pPr>
            <a:r>
              <a:rPr lang="en-US" sz="2400" b="1" dirty="0">
                <a:solidFill>
                  <a:srgbClr val="FF0000"/>
                </a:solidFill>
                <a:effectLst>
                  <a:outerShdw blurRad="38100" dist="38100" dir="2700000" algn="tl">
                    <a:srgbClr val="C0C0C0"/>
                  </a:outerShdw>
                </a:effectLst>
                <a:latin typeface="Times New Roman" pitchFamily="18" charset="0"/>
                <a:cs typeface="Times New Roman" pitchFamily="18" charset="0"/>
              </a:rPr>
              <a:t>Vision</a:t>
            </a:r>
            <a:r>
              <a:rPr lang="en-US" sz="2400" b="1" dirty="0">
                <a:solidFill>
                  <a:srgbClr val="FF0000"/>
                </a:solidFill>
                <a:latin typeface="Times New Roman" pitchFamily="18" charset="0"/>
                <a:cs typeface="Times New Roman" pitchFamily="18" charset="0"/>
              </a:rPr>
              <a:t> </a:t>
            </a:r>
          </a:p>
        </p:txBody>
      </p:sp>
      <p:sp>
        <p:nvSpPr>
          <p:cNvPr id="354308" name="Text Box 4"/>
          <p:cNvSpPr txBox="1">
            <a:spLocks noChangeArrowheads="1"/>
          </p:cNvSpPr>
          <p:nvPr/>
        </p:nvSpPr>
        <p:spPr bwMode="auto">
          <a:xfrm>
            <a:off x="7910513" y="1773238"/>
            <a:ext cx="1233487" cy="420687"/>
          </a:xfrm>
          <a:prstGeom prst="rect">
            <a:avLst/>
          </a:prstGeom>
          <a:noFill/>
          <a:ln w="9525">
            <a:noFill/>
            <a:miter lim="800000"/>
            <a:headEnd/>
            <a:tailEnd/>
          </a:ln>
          <a:effectLst/>
        </p:spPr>
        <p:txBody>
          <a:bodyPr wrap="none">
            <a:spAutoFit/>
          </a:bodyPr>
          <a:lstStyle/>
          <a:p>
            <a:pPr algn="r" eaLnBrk="1" hangingPunct="1">
              <a:lnSpc>
                <a:spcPct val="90000"/>
              </a:lnSpc>
              <a:defRPr/>
            </a:pPr>
            <a:r>
              <a:rPr lang="en-US" sz="2400" b="1" dirty="0">
                <a:solidFill>
                  <a:srgbClr val="FF0000"/>
                </a:solidFill>
                <a:effectLst>
                  <a:outerShdw blurRad="38100" dist="38100" dir="2700000" algn="tl">
                    <a:srgbClr val="C0C0C0"/>
                  </a:outerShdw>
                </a:effectLst>
                <a:latin typeface="Times New Roman" pitchFamily="18" charset="0"/>
                <a:cs typeface="Times New Roman" pitchFamily="18" charset="0"/>
              </a:rPr>
              <a:t>strategy</a:t>
            </a:r>
          </a:p>
        </p:txBody>
      </p:sp>
      <p:sp>
        <p:nvSpPr>
          <p:cNvPr id="51205" name="Rectangle 5"/>
          <p:cNvSpPr>
            <a:spLocks noChangeArrowheads="1"/>
          </p:cNvSpPr>
          <p:nvPr/>
        </p:nvSpPr>
        <p:spPr bwMode="auto">
          <a:xfrm>
            <a:off x="2857500" y="1633538"/>
            <a:ext cx="3581400" cy="668337"/>
          </a:xfrm>
          <a:prstGeom prst="rect">
            <a:avLst/>
          </a:prstGeom>
          <a:solidFill>
            <a:srgbClr val="3399FF"/>
          </a:solidFill>
          <a:ln>
            <a:noFill/>
          </a:ln>
          <a:effectLst>
            <a:outerShdw dist="71842" dir="2700000" algn="ctr" rotWithShape="0">
              <a:srgbClr val="000099"/>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210000"/>
              </a:lnSpc>
            </a:pPr>
            <a:r>
              <a:rPr lang="ar-SA">
                <a:latin typeface="Times New Roman" panose="02020603050405020304" pitchFamily="18" charset="0"/>
                <a:cs typeface="B Titr" panose="00000700000000000000" pitchFamily="2" charset="-78"/>
              </a:rPr>
              <a:t>ازطريق كيفيت برتر / بهاي كمتر</a:t>
            </a:r>
            <a:endParaRPr lang="en-US">
              <a:latin typeface="Times New Roman" panose="02020603050405020304" pitchFamily="18" charset="0"/>
              <a:cs typeface="B Titr" panose="00000700000000000000" pitchFamily="2" charset="-78"/>
            </a:endParaRPr>
          </a:p>
        </p:txBody>
      </p:sp>
      <p:sp>
        <p:nvSpPr>
          <p:cNvPr id="51206" name="Oval 6"/>
          <p:cNvSpPr>
            <a:spLocks noChangeArrowheads="1"/>
          </p:cNvSpPr>
          <p:nvPr/>
        </p:nvSpPr>
        <p:spPr bwMode="auto">
          <a:xfrm>
            <a:off x="876300" y="2708275"/>
            <a:ext cx="1524000" cy="909638"/>
          </a:xfrm>
          <a:prstGeom prst="ellipse">
            <a:avLst/>
          </a:prstGeom>
          <a:solidFill>
            <a:srgbClr val="DDD800"/>
          </a:solidFill>
          <a:ln>
            <a:noFill/>
          </a:ln>
          <a:effectLst>
            <a:outerShdw dist="63500" dir="3187806" algn="ctr" rotWithShape="0">
              <a:srgbClr val="333300"/>
            </a:outerShdw>
          </a:effectLst>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210000"/>
              </a:lnSpc>
            </a:pPr>
            <a:r>
              <a:rPr lang="ar-SA">
                <a:solidFill>
                  <a:srgbClr val="0000FF"/>
                </a:solidFill>
                <a:latin typeface="Times New Roman" panose="02020603050405020304" pitchFamily="18" charset="0"/>
                <a:cs typeface="B Titr" panose="00000700000000000000" pitchFamily="2" charset="-78"/>
              </a:rPr>
              <a:t>مالي</a:t>
            </a:r>
            <a:endParaRPr lang="en-US">
              <a:solidFill>
                <a:srgbClr val="0000FF"/>
              </a:solidFill>
              <a:latin typeface="Times New Roman" panose="02020603050405020304" pitchFamily="18" charset="0"/>
              <a:cs typeface="B Titr" panose="00000700000000000000" pitchFamily="2" charset="-78"/>
            </a:endParaRPr>
          </a:p>
        </p:txBody>
      </p:sp>
      <p:sp>
        <p:nvSpPr>
          <p:cNvPr id="51207" name="Oval 7"/>
          <p:cNvSpPr>
            <a:spLocks noChangeArrowheads="1"/>
          </p:cNvSpPr>
          <p:nvPr/>
        </p:nvSpPr>
        <p:spPr bwMode="auto">
          <a:xfrm>
            <a:off x="2990850" y="2708275"/>
            <a:ext cx="1524000" cy="909638"/>
          </a:xfrm>
          <a:prstGeom prst="ellipse">
            <a:avLst/>
          </a:prstGeom>
          <a:solidFill>
            <a:srgbClr val="DDD800"/>
          </a:solidFill>
          <a:ln>
            <a:noFill/>
          </a:ln>
          <a:effectLst>
            <a:outerShdw dist="63500" dir="3187806" algn="ctr" rotWithShape="0">
              <a:srgbClr val="333300"/>
            </a:outerShdw>
          </a:effectLst>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210000"/>
              </a:lnSpc>
            </a:pPr>
            <a:r>
              <a:rPr lang="ar-SA">
                <a:solidFill>
                  <a:srgbClr val="0000FF"/>
                </a:solidFill>
                <a:latin typeface="Times New Roman" panose="02020603050405020304" pitchFamily="18" charset="0"/>
                <a:cs typeface="B Titr" panose="00000700000000000000" pitchFamily="2" charset="-78"/>
              </a:rPr>
              <a:t>مشتري</a:t>
            </a:r>
            <a:endParaRPr lang="en-US">
              <a:solidFill>
                <a:srgbClr val="0000FF"/>
              </a:solidFill>
              <a:latin typeface="Times New Roman" panose="02020603050405020304" pitchFamily="18" charset="0"/>
              <a:cs typeface="B Titr" panose="00000700000000000000" pitchFamily="2" charset="-78"/>
            </a:endParaRPr>
          </a:p>
        </p:txBody>
      </p:sp>
      <p:sp>
        <p:nvSpPr>
          <p:cNvPr id="51208" name="Oval 8"/>
          <p:cNvSpPr>
            <a:spLocks noChangeArrowheads="1"/>
          </p:cNvSpPr>
          <p:nvPr/>
        </p:nvSpPr>
        <p:spPr bwMode="auto">
          <a:xfrm>
            <a:off x="5200650" y="2746375"/>
            <a:ext cx="1524000" cy="909638"/>
          </a:xfrm>
          <a:prstGeom prst="ellipse">
            <a:avLst/>
          </a:prstGeom>
          <a:solidFill>
            <a:srgbClr val="DDD800"/>
          </a:solidFill>
          <a:ln>
            <a:noFill/>
          </a:ln>
          <a:effectLst>
            <a:outerShdw dist="63500" dir="3187806" algn="ctr" rotWithShape="0">
              <a:srgbClr val="333300"/>
            </a:outerShdw>
          </a:effectLst>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210000"/>
              </a:lnSpc>
            </a:pPr>
            <a:r>
              <a:rPr lang="ar-SA">
                <a:solidFill>
                  <a:srgbClr val="0000FF"/>
                </a:solidFill>
                <a:latin typeface="Times New Roman" panose="02020603050405020304" pitchFamily="18" charset="0"/>
                <a:cs typeface="B Titr" panose="00000700000000000000" pitchFamily="2" charset="-78"/>
              </a:rPr>
              <a:t>فرايندها</a:t>
            </a:r>
            <a:endParaRPr lang="en-US">
              <a:solidFill>
                <a:srgbClr val="0000FF"/>
              </a:solidFill>
              <a:latin typeface="Times New Roman" panose="02020603050405020304" pitchFamily="18" charset="0"/>
              <a:cs typeface="B Titr" panose="00000700000000000000" pitchFamily="2" charset="-78"/>
            </a:endParaRPr>
          </a:p>
        </p:txBody>
      </p:sp>
      <p:sp>
        <p:nvSpPr>
          <p:cNvPr id="51209" name="Oval 9"/>
          <p:cNvSpPr>
            <a:spLocks noChangeArrowheads="1"/>
          </p:cNvSpPr>
          <p:nvPr/>
        </p:nvSpPr>
        <p:spPr bwMode="auto">
          <a:xfrm>
            <a:off x="7334250" y="2746375"/>
            <a:ext cx="1524000" cy="909638"/>
          </a:xfrm>
          <a:prstGeom prst="ellipse">
            <a:avLst/>
          </a:prstGeom>
          <a:solidFill>
            <a:srgbClr val="DDD800"/>
          </a:solidFill>
          <a:ln>
            <a:noFill/>
          </a:ln>
          <a:effectLst>
            <a:outerShdw dist="63500" dir="3187806" algn="ctr" rotWithShape="0">
              <a:srgbClr val="333300"/>
            </a:outerShdw>
          </a:effectLst>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210000"/>
              </a:lnSpc>
            </a:pPr>
            <a:r>
              <a:rPr lang="ar-SA">
                <a:solidFill>
                  <a:srgbClr val="0000FF"/>
                </a:solidFill>
                <a:latin typeface="Times New Roman" panose="02020603050405020304" pitchFamily="18" charset="0"/>
                <a:cs typeface="B Titr" panose="00000700000000000000" pitchFamily="2" charset="-78"/>
              </a:rPr>
              <a:t>نوآوري</a:t>
            </a:r>
            <a:endParaRPr lang="en-US">
              <a:solidFill>
                <a:srgbClr val="0000FF"/>
              </a:solidFill>
              <a:latin typeface="Times New Roman" panose="02020603050405020304" pitchFamily="18" charset="0"/>
              <a:cs typeface="B Titr" panose="00000700000000000000" pitchFamily="2" charset="-78"/>
            </a:endParaRPr>
          </a:p>
        </p:txBody>
      </p:sp>
      <p:sp>
        <p:nvSpPr>
          <p:cNvPr id="51210" name="Rectangle 10"/>
          <p:cNvSpPr>
            <a:spLocks noChangeArrowheads="1"/>
          </p:cNvSpPr>
          <p:nvPr/>
        </p:nvSpPr>
        <p:spPr bwMode="auto">
          <a:xfrm>
            <a:off x="855663" y="4029075"/>
            <a:ext cx="1555750" cy="476250"/>
          </a:xfrm>
          <a:prstGeom prst="rect">
            <a:avLst/>
          </a:prstGeom>
          <a:solidFill>
            <a:srgbClr val="FF99FF"/>
          </a:solidFill>
          <a:ln>
            <a:noFill/>
          </a:ln>
          <a:effectLst>
            <a:outerShdw dist="71842"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210000"/>
              </a:lnSpc>
            </a:pPr>
            <a:r>
              <a:rPr lang="ar-SA" sz="1200" b="1">
                <a:latin typeface="Times New Roman" panose="02020603050405020304" pitchFamily="18" charset="0"/>
                <a:cs typeface="Yagut" pitchFamily="2" charset="-78"/>
              </a:rPr>
              <a:t>سود آوري بازده سرمايه </a:t>
            </a:r>
            <a:endParaRPr lang="en-US" sz="1200" b="1">
              <a:latin typeface="Times New Roman" panose="02020603050405020304" pitchFamily="18" charset="0"/>
              <a:cs typeface="Yagut" pitchFamily="2" charset="-78"/>
            </a:endParaRPr>
          </a:p>
        </p:txBody>
      </p:sp>
      <p:sp>
        <p:nvSpPr>
          <p:cNvPr id="51211" name="Rectangle 11"/>
          <p:cNvSpPr>
            <a:spLocks noChangeArrowheads="1"/>
          </p:cNvSpPr>
          <p:nvPr/>
        </p:nvSpPr>
        <p:spPr bwMode="auto">
          <a:xfrm>
            <a:off x="2990850" y="4029075"/>
            <a:ext cx="1524000" cy="476250"/>
          </a:xfrm>
          <a:prstGeom prst="rect">
            <a:avLst/>
          </a:prstGeom>
          <a:solidFill>
            <a:srgbClr val="FF99FF"/>
          </a:solidFill>
          <a:ln>
            <a:noFill/>
          </a:ln>
          <a:effectLst>
            <a:outerShdw dist="71842"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210000"/>
              </a:lnSpc>
            </a:pPr>
            <a:r>
              <a:rPr lang="ar-SA" sz="1200" b="1">
                <a:latin typeface="Times New Roman" panose="02020603050405020304" pitchFamily="18" charset="0"/>
                <a:cs typeface="Yagut" pitchFamily="2" charset="-78"/>
              </a:rPr>
              <a:t>رضايت مشتريان </a:t>
            </a:r>
            <a:endParaRPr lang="en-US" sz="1200" b="1">
              <a:latin typeface="Times New Roman" panose="02020603050405020304" pitchFamily="18" charset="0"/>
              <a:cs typeface="Yagut" pitchFamily="2" charset="-78"/>
            </a:endParaRPr>
          </a:p>
        </p:txBody>
      </p:sp>
      <p:sp>
        <p:nvSpPr>
          <p:cNvPr id="51212" name="Rectangle 12"/>
          <p:cNvSpPr>
            <a:spLocks noChangeArrowheads="1"/>
          </p:cNvSpPr>
          <p:nvPr/>
        </p:nvSpPr>
        <p:spPr bwMode="auto">
          <a:xfrm>
            <a:off x="5219700" y="4019550"/>
            <a:ext cx="1524000" cy="495300"/>
          </a:xfrm>
          <a:prstGeom prst="rect">
            <a:avLst/>
          </a:prstGeom>
          <a:solidFill>
            <a:srgbClr val="FF99FF"/>
          </a:solidFill>
          <a:ln>
            <a:noFill/>
          </a:ln>
          <a:effectLst>
            <a:outerShdw dist="71842"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110000"/>
              </a:lnSpc>
            </a:pPr>
            <a:r>
              <a:rPr lang="ar-SA" sz="1200" b="1">
                <a:latin typeface="Times New Roman" panose="02020603050405020304" pitchFamily="18" charset="0"/>
                <a:cs typeface="Yagut" pitchFamily="2" charset="-78"/>
              </a:rPr>
              <a:t>كاهش زمان چرخه </a:t>
            </a:r>
          </a:p>
          <a:p>
            <a:pPr algn="ctr" eaLnBrk="1" hangingPunct="1">
              <a:lnSpc>
                <a:spcPct val="110000"/>
              </a:lnSpc>
            </a:pPr>
            <a:r>
              <a:rPr lang="ar-SA" sz="1200" b="1">
                <a:latin typeface="Times New Roman" panose="02020603050405020304" pitchFamily="18" charset="0"/>
                <a:cs typeface="Yagut" pitchFamily="2" charset="-78"/>
              </a:rPr>
              <a:t>توليد</a:t>
            </a:r>
            <a:endParaRPr lang="en-US" sz="1200" b="1">
              <a:latin typeface="Times New Roman" panose="02020603050405020304" pitchFamily="18" charset="0"/>
              <a:cs typeface="Yagut" pitchFamily="2" charset="-78"/>
            </a:endParaRPr>
          </a:p>
        </p:txBody>
      </p:sp>
      <p:sp>
        <p:nvSpPr>
          <p:cNvPr id="51213" name="Rectangle 13"/>
          <p:cNvSpPr>
            <a:spLocks noChangeArrowheads="1"/>
          </p:cNvSpPr>
          <p:nvPr/>
        </p:nvSpPr>
        <p:spPr bwMode="auto">
          <a:xfrm>
            <a:off x="7353300" y="4048125"/>
            <a:ext cx="1524000" cy="476250"/>
          </a:xfrm>
          <a:prstGeom prst="rect">
            <a:avLst/>
          </a:prstGeom>
          <a:solidFill>
            <a:srgbClr val="FF99FF"/>
          </a:solidFill>
          <a:ln>
            <a:noFill/>
          </a:ln>
          <a:effectLst>
            <a:outerShdw dist="71842"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210000"/>
              </a:lnSpc>
            </a:pPr>
            <a:r>
              <a:rPr lang="ar-SA" sz="1200" b="1">
                <a:latin typeface="Times New Roman" panose="02020603050405020304" pitchFamily="18" charset="0"/>
                <a:cs typeface="Yagut" pitchFamily="2" charset="-78"/>
              </a:rPr>
              <a:t>معرفي محصول جديد</a:t>
            </a:r>
            <a:endParaRPr lang="en-US" sz="1200" b="1">
              <a:latin typeface="Times New Roman" panose="02020603050405020304" pitchFamily="18" charset="0"/>
              <a:cs typeface="Yagut" pitchFamily="2" charset="-78"/>
            </a:endParaRPr>
          </a:p>
        </p:txBody>
      </p:sp>
      <p:sp>
        <p:nvSpPr>
          <p:cNvPr id="51214" name="Oval 14"/>
          <p:cNvSpPr>
            <a:spLocks noChangeArrowheads="1"/>
          </p:cNvSpPr>
          <p:nvPr/>
        </p:nvSpPr>
        <p:spPr bwMode="auto">
          <a:xfrm>
            <a:off x="762000" y="4876800"/>
            <a:ext cx="1771650" cy="850900"/>
          </a:xfrm>
          <a:prstGeom prst="ellipse">
            <a:avLst/>
          </a:prstGeom>
          <a:gradFill rotWithShape="0">
            <a:gsLst>
              <a:gs pos="0">
                <a:srgbClr val="FFFFFF"/>
              </a:gs>
              <a:gs pos="100000">
                <a:srgbClr val="3399FF"/>
              </a:gs>
            </a:gsLst>
            <a:path path="shape">
              <a:fillToRect l="50000" t="50000" r="50000" b="50000"/>
            </a:path>
          </a:gradFill>
          <a:ln>
            <a:noFill/>
          </a:ln>
          <a:effectLst>
            <a:outerShdw dist="71842" dir="2700000" algn="ctr" rotWithShape="0">
              <a:schemeClr val="accent2"/>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110000"/>
              </a:lnSpc>
            </a:pPr>
            <a:r>
              <a:rPr lang="ar-SA" sz="1600">
                <a:latin typeface="Times New Roman" panose="02020603050405020304" pitchFamily="18" charset="0"/>
                <a:cs typeface="Koodak" pitchFamily="2" charset="-78"/>
              </a:rPr>
              <a:t>10% حاشيه سود </a:t>
            </a:r>
          </a:p>
          <a:p>
            <a:pPr algn="ctr" eaLnBrk="1" hangingPunct="1">
              <a:lnSpc>
                <a:spcPct val="110000"/>
              </a:lnSpc>
            </a:pPr>
            <a:r>
              <a:rPr lang="ar-SA" sz="1600">
                <a:latin typeface="Times New Roman" panose="02020603050405020304" pitchFamily="18" charset="0"/>
                <a:cs typeface="Koodak" pitchFamily="2" charset="-78"/>
              </a:rPr>
              <a:t>25% بازده </a:t>
            </a:r>
            <a:endParaRPr lang="en-US" sz="1600">
              <a:latin typeface="Times New Roman" panose="02020603050405020304" pitchFamily="18" charset="0"/>
              <a:cs typeface="Koodak" pitchFamily="2" charset="-78"/>
            </a:endParaRPr>
          </a:p>
        </p:txBody>
      </p:sp>
      <p:sp>
        <p:nvSpPr>
          <p:cNvPr id="51215" name="Oval 15"/>
          <p:cNvSpPr>
            <a:spLocks noChangeArrowheads="1"/>
          </p:cNvSpPr>
          <p:nvPr/>
        </p:nvSpPr>
        <p:spPr bwMode="auto">
          <a:xfrm>
            <a:off x="2724150" y="4879975"/>
            <a:ext cx="2057400" cy="854075"/>
          </a:xfrm>
          <a:prstGeom prst="ellipse">
            <a:avLst/>
          </a:prstGeom>
          <a:gradFill rotWithShape="0">
            <a:gsLst>
              <a:gs pos="0">
                <a:srgbClr val="FFFFFF"/>
              </a:gs>
              <a:gs pos="100000">
                <a:srgbClr val="3399FF"/>
              </a:gs>
            </a:gsLst>
            <a:path path="shape">
              <a:fillToRect l="50000" t="50000" r="50000" b="50000"/>
            </a:path>
          </a:gradFill>
          <a:ln>
            <a:noFill/>
          </a:ln>
          <a:effectLst>
            <a:outerShdw dist="71842" dir="2700000" algn="ctr" rotWithShape="0">
              <a:schemeClr val="accent2"/>
            </a:outerShdw>
          </a:effectLst>
          <a:extLst>
            <a:ext uri="{91240B29-F687-4F45-9708-019B960494DF}">
              <a14:hiddenLine xmlns:a14="http://schemas.microsoft.com/office/drawing/2010/main" w="9525">
                <a:solidFill>
                  <a:srgbClr val="000000"/>
                </a:solidFill>
                <a:round/>
                <a:headEnd/>
                <a:tailEnd/>
              </a14:hiddenLine>
            </a:ext>
          </a:extLst>
        </p:spPr>
        <p:txBody>
          <a:bodyPr lIns="0" tIns="10800" rIns="36000" bIns="10800"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120000"/>
              </a:lnSpc>
            </a:pPr>
            <a:r>
              <a:rPr lang="ar-SA" sz="1600">
                <a:latin typeface="Times New Roman" panose="02020603050405020304" pitchFamily="18" charset="0"/>
                <a:cs typeface="Koodak" pitchFamily="2" charset="-78"/>
              </a:rPr>
              <a:t>80% تحويل بموقع</a:t>
            </a:r>
          </a:p>
          <a:p>
            <a:pPr algn="ctr" eaLnBrk="1" hangingPunct="1">
              <a:lnSpc>
                <a:spcPct val="120000"/>
              </a:lnSpc>
            </a:pPr>
            <a:r>
              <a:rPr lang="ar-SA" sz="1600">
                <a:latin typeface="Times New Roman" panose="02020603050405020304" pitchFamily="18" charset="0"/>
                <a:cs typeface="Koodak" pitchFamily="2" charset="-78"/>
              </a:rPr>
              <a:t>50% كاهش شكايات </a:t>
            </a:r>
            <a:endParaRPr lang="en-US" sz="1600">
              <a:latin typeface="Times New Roman" panose="02020603050405020304" pitchFamily="18" charset="0"/>
              <a:cs typeface="Koodak" pitchFamily="2" charset="-78"/>
            </a:endParaRPr>
          </a:p>
        </p:txBody>
      </p:sp>
      <p:sp>
        <p:nvSpPr>
          <p:cNvPr id="51216" name="Oval 16"/>
          <p:cNvSpPr>
            <a:spLocks noChangeArrowheads="1"/>
          </p:cNvSpPr>
          <p:nvPr/>
        </p:nvSpPr>
        <p:spPr bwMode="auto">
          <a:xfrm>
            <a:off x="4953000" y="4876800"/>
            <a:ext cx="2057400" cy="858838"/>
          </a:xfrm>
          <a:prstGeom prst="ellipse">
            <a:avLst/>
          </a:prstGeom>
          <a:gradFill rotWithShape="0">
            <a:gsLst>
              <a:gs pos="0">
                <a:srgbClr val="FFFFFF"/>
              </a:gs>
              <a:gs pos="100000">
                <a:srgbClr val="3399FF"/>
              </a:gs>
            </a:gsLst>
            <a:path path="shape">
              <a:fillToRect l="50000" t="50000" r="50000" b="50000"/>
            </a:path>
          </a:gradFill>
          <a:ln>
            <a:noFill/>
          </a:ln>
          <a:effectLst>
            <a:outerShdw dist="71842" dir="2700000" algn="ctr" rotWithShape="0">
              <a:schemeClr val="accent2"/>
            </a:outerShdw>
          </a:effectLst>
          <a:extLst>
            <a:ext uri="{91240B29-F687-4F45-9708-019B960494DF}">
              <a14:hiddenLine xmlns:a14="http://schemas.microsoft.com/office/drawing/2010/main" w="9525">
                <a:solidFill>
                  <a:srgbClr val="000000"/>
                </a:solidFill>
                <a:round/>
                <a:headEnd/>
                <a:tailEnd/>
              </a14:hiddenLine>
            </a:ext>
          </a:extLst>
        </p:spPr>
        <p:txBody>
          <a:bodyPr lIns="0" tIns="154800" rIns="36000" bIns="10800"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ar-SA" sz="1600">
                <a:latin typeface="Times New Roman" panose="02020603050405020304" pitchFamily="18" charset="0"/>
                <a:cs typeface="Koodak" pitchFamily="2" charset="-78"/>
              </a:rPr>
              <a:t>10% كاهش زمان </a:t>
            </a:r>
          </a:p>
          <a:p>
            <a:pPr algn="ctr" eaLnBrk="1" hangingPunct="1"/>
            <a:endParaRPr lang="en-US" sz="1600">
              <a:latin typeface="Times New Roman" panose="02020603050405020304" pitchFamily="18" charset="0"/>
              <a:cs typeface="Koodak" pitchFamily="2" charset="-78"/>
            </a:endParaRPr>
          </a:p>
        </p:txBody>
      </p:sp>
      <p:sp>
        <p:nvSpPr>
          <p:cNvPr id="51217" name="Oval 17"/>
          <p:cNvSpPr>
            <a:spLocks noChangeArrowheads="1"/>
          </p:cNvSpPr>
          <p:nvPr/>
        </p:nvSpPr>
        <p:spPr bwMode="auto">
          <a:xfrm>
            <a:off x="7086600" y="4684713"/>
            <a:ext cx="2057400" cy="1204912"/>
          </a:xfrm>
          <a:prstGeom prst="ellipse">
            <a:avLst/>
          </a:prstGeom>
          <a:gradFill rotWithShape="0">
            <a:gsLst>
              <a:gs pos="0">
                <a:srgbClr val="FFFFFF"/>
              </a:gs>
              <a:gs pos="100000">
                <a:srgbClr val="3399FF"/>
              </a:gs>
            </a:gsLst>
            <a:path path="shape">
              <a:fillToRect l="50000" t="50000" r="50000" b="50000"/>
            </a:path>
          </a:gradFill>
          <a:ln>
            <a:noFill/>
          </a:ln>
          <a:effectLst>
            <a:outerShdw dist="71842" dir="2700000" algn="ctr" rotWithShape="0">
              <a:schemeClr val="accent2"/>
            </a:outerShdw>
          </a:effectLst>
          <a:extLst>
            <a:ext uri="{91240B29-F687-4F45-9708-019B960494DF}">
              <a14:hiddenLine xmlns:a14="http://schemas.microsoft.com/office/drawing/2010/main" w="9525">
                <a:solidFill>
                  <a:srgbClr val="000000"/>
                </a:solidFill>
                <a:round/>
                <a:headEnd/>
                <a:tailEnd/>
              </a14:hiddenLine>
            </a:ext>
          </a:extLst>
        </p:spPr>
        <p:txBody>
          <a:bodyPr lIns="0" tIns="154800" rIns="36000" bIns="10800"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ar-SA" sz="1600">
                <a:latin typeface="Times New Roman" panose="02020603050405020304" pitchFamily="18" charset="0"/>
                <a:cs typeface="Koodak" pitchFamily="2" charset="-78"/>
              </a:rPr>
              <a:t>معرفي يك محصول جديددرهرسال </a:t>
            </a:r>
          </a:p>
          <a:p>
            <a:pPr algn="ctr" eaLnBrk="1" hangingPunct="1"/>
            <a:endParaRPr lang="en-US" sz="1600">
              <a:latin typeface="Times New Roman" panose="02020603050405020304" pitchFamily="18" charset="0"/>
              <a:cs typeface="Koodak" pitchFamily="2" charset="-78"/>
            </a:endParaRPr>
          </a:p>
        </p:txBody>
      </p:sp>
      <p:sp>
        <p:nvSpPr>
          <p:cNvPr id="354322" name="Rectangle 18"/>
          <p:cNvSpPr>
            <a:spLocks noChangeArrowheads="1"/>
          </p:cNvSpPr>
          <p:nvPr/>
        </p:nvSpPr>
        <p:spPr bwMode="auto">
          <a:xfrm>
            <a:off x="1143000" y="6207125"/>
            <a:ext cx="7696200" cy="422275"/>
          </a:xfrm>
          <a:prstGeom prst="rect">
            <a:avLst/>
          </a:prstGeom>
          <a:gradFill rotWithShape="0">
            <a:gsLst>
              <a:gs pos="0">
                <a:srgbClr val="008080"/>
              </a:gs>
              <a:gs pos="50000">
                <a:srgbClr val="FFFFFF"/>
              </a:gs>
              <a:gs pos="100000">
                <a:srgbClr val="008080"/>
              </a:gs>
            </a:gsLst>
            <a:lin ang="5400000" scaled="1"/>
          </a:gradFill>
          <a:ln w="9525">
            <a:noFill/>
            <a:miter lim="800000"/>
            <a:headEnd/>
            <a:tailEnd/>
          </a:ln>
          <a:effectLst>
            <a:outerShdw dist="53882" dir="2700000" algn="ctr" rotWithShape="0">
              <a:srgbClr val="000099"/>
            </a:outerShdw>
          </a:effectLst>
        </p:spPr>
        <p:txBody>
          <a:bodyPr anchor="ctr">
            <a:spAutoFit/>
          </a:bodyPr>
          <a:lstStyle/>
          <a:p>
            <a:pPr algn="ctr" rtl="1" eaLnBrk="1" hangingPunct="1">
              <a:lnSpc>
                <a:spcPct val="120000"/>
              </a:lnSpc>
              <a:defRPr/>
            </a:pPr>
            <a:r>
              <a:rPr lang="ar-SA">
                <a:solidFill>
                  <a:srgbClr val="FF0000"/>
                </a:solidFill>
                <a:effectLst>
                  <a:outerShdw blurRad="38100" dist="38100" dir="2700000" algn="tl">
                    <a:srgbClr val="000000"/>
                  </a:outerShdw>
                </a:effectLst>
                <a:latin typeface="Times New Roman" pitchFamily="18" charset="0"/>
                <a:cs typeface="Sina" pitchFamily="2" charset="-78"/>
              </a:rPr>
              <a:t>برنامه و اقدامات اجرايي ( مسئوليت ) در جهت تحقق اهداف </a:t>
            </a:r>
            <a:endParaRPr lang="en-US">
              <a:solidFill>
                <a:srgbClr val="FF0000"/>
              </a:solidFill>
              <a:effectLst>
                <a:outerShdw blurRad="38100" dist="38100" dir="2700000" algn="tl">
                  <a:srgbClr val="000000"/>
                </a:outerShdw>
              </a:effectLst>
              <a:latin typeface="Times New Roman" pitchFamily="18" charset="0"/>
              <a:cs typeface="Sina" pitchFamily="2" charset="-78"/>
            </a:endParaRPr>
          </a:p>
        </p:txBody>
      </p:sp>
      <p:sp>
        <p:nvSpPr>
          <p:cNvPr id="354323" name="Text Box 19"/>
          <p:cNvSpPr txBox="1">
            <a:spLocks noChangeArrowheads="1"/>
          </p:cNvSpPr>
          <p:nvPr/>
        </p:nvSpPr>
        <p:spPr bwMode="auto">
          <a:xfrm>
            <a:off x="139700" y="2852738"/>
            <a:ext cx="760413" cy="420687"/>
          </a:xfrm>
          <a:prstGeom prst="rect">
            <a:avLst/>
          </a:prstGeom>
          <a:noFill/>
          <a:ln w="9525">
            <a:noFill/>
            <a:miter lim="800000"/>
            <a:headEnd/>
            <a:tailEnd/>
          </a:ln>
          <a:effectLst/>
        </p:spPr>
        <p:txBody>
          <a:bodyPr wrap="none">
            <a:spAutoFit/>
          </a:bodyPr>
          <a:lstStyle/>
          <a:p>
            <a:pPr eaLnBrk="1" hangingPunct="1">
              <a:lnSpc>
                <a:spcPct val="90000"/>
              </a:lnSpc>
              <a:defRPr/>
            </a:pPr>
            <a:r>
              <a:rPr lang="en-US" sz="2400" b="1" dirty="0">
                <a:solidFill>
                  <a:srgbClr val="FF0000"/>
                </a:solidFill>
                <a:effectLst>
                  <a:outerShdw blurRad="38100" dist="38100" dir="2700000" algn="tl">
                    <a:srgbClr val="C0C0C0"/>
                  </a:outerShdw>
                </a:effectLst>
                <a:latin typeface="Times New Roman" pitchFamily="18" charset="0"/>
                <a:cs typeface="Times New Roman" pitchFamily="18" charset="0"/>
              </a:rPr>
              <a:t>CSF</a:t>
            </a:r>
          </a:p>
        </p:txBody>
      </p:sp>
      <p:sp>
        <p:nvSpPr>
          <p:cNvPr id="354324" name="Text Box 20"/>
          <p:cNvSpPr txBox="1">
            <a:spLocks noChangeArrowheads="1"/>
          </p:cNvSpPr>
          <p:nvPr/>
        </p:nvSpPr>
        <p:spPr bwMode="auto">
          <a:xfrm>
            <a:off x="104775" y="4797425"/>
            <a:ext cx="1227138" cy="915988"/>
          </a:xfrm>
          <a:prstGeom prst="rect">
            <a:avLst/>
          </a:prstGeom>
          <a:noFill/>
          <a:ln w="9525">
            <a:noFill/>
            <a:miter lim="800000"/>
            <a:headEnd/>
            <a:tailEnd/>
          </a:ln>
          <a:effectLst/>
        </p:spPr>
        <p:txBody>
          <a:bodyPr wrap="none">
            <a:spAutoFit/>
          </a:bodyPr>
          <a:lstStyle/>
          <a:p>
            <a:pPr algn="ctr" eaLnBrk="1" hangingPunct="1">
              <a:lnSpc>
                <a:spcPct val="90000"/>
              </a:lnSpc>
              <a:defRPr/>
            </a:pPr>
            <a:r>
              <a:rPr lang="en-US" sz="2000" b="1" dirty="0">
                <a:solidFill>
                  <a:srgbClr val="FF0000"/>
                </a:solidFill>
                <a:effectLst>
                  <a:outerShdw blurRad="38100" dist="38100" dir="2700000" algn="tl">
                    <a:srgbClr val="C0C0C0"/>
                  </a:outerShdw>
                </a:effectLst>
                <a:latin typeface="Times New Roman" pitchFamily="18" charset="0"/>
                <a:cs typeface="Times New Roman" pitchFamily="18" charset="0"/>
              </a:rPr>
              <a:t>Measures</a:t>
            </a:r>
          </a:p>
          <a:p>
            <a:pPr algn="ctr" eaLnBrk="1" hangingPunct="1">
              <a:lnSpc>
                <a:spcPct val="90000"/>
              </a:lnSpc>
              <a:defRPr/>
            </a:pPr>
            <a:r>
              <a:rPr lang="en-US" sz="2000" b="1" dirty="0">
                <a:solidFill>
                  <a:srgbClr val="FF0000"/>
                </a:solidFill>
                <a:effectLst>
                  <a:outerShdw blurRad="38100" dist="38100" dir="2700000" algn="tl">
                    <a:srgbClr val="C0C0C0"/>
                  </a:outerShdw>
                </a:effectLst>
                <a:latin typeface="Times New Roman" pitchFamily="18" charset="0"/>
                <a:cs typeface="Times New Roman" pitchFamily="18" charset="0"/>
              </a:rPr>
              <a:t>&amp;</a:t>
            </a:r>
          </a:p>
          <a:p>
            <a:pPr algn="ctr" eaLnBrk="1" hangingPunct="1">
              <a:lnSpc>
                <a:spcPct val="90000"/>
              </a:lnSpc>
              <a:defRPr/>
            </a:pPr>
            <a:r>
              <a:rPr lang="en-US" sz="2000" b="1" i="1" dirty="0">
                <a:solidFill>
                  <a:srgbClr val="FF0000"/>
                </a:solidFill>
                <a:effectLst>
                  <a:outerShdw blurRad="38100" dist="38100" dir="2700000" algn="tl">
                    <a:srgbClr val="C0C0C0"/>
                  </a:outerShdw>
                </a:effectLst>
                <a:latin typeface="Times New Roman" pitchFamily="18" charset="0"/>
                <a:cs typeface="Sina" pitchFamily="2" charset="-78"/>
              </a:rPr>
              <a:t>Target</a:t>
            </a:r>
          </a:p>
        </p:txBody>
      </p:sp>
      <p:sp>
        <p:nvSpPr>
          <p:cNvPr id="354325" name="Text Box 21"/>
          <p:cNvSpPr txBox="1">
            <a:spLocks noChangeArrowheads="1"/>
          </p:cNvSpPr>
          <p:nvPr/>
        </p:nvSpPr>
        <p:spPr bwMode="auto">
          <a:xfrm>
            <a:off x="61913" y="6230938"/>
            <a:ext cx="1125537" cy="366712"/>
          </a:xfrm>
          <a:prstGeom prst="rect">
            <a:avLst/>
          </a:prstGeom>
          <a:noFill/>
          <a:ln w="9525">
            <a:noFill/>
            <a:miter lim="800000"/>
            <a:headEnd/>
            <a:tailEnd/>
          </a:ln>
          <a:effectLst/>
        </p:spPr>
        <p:txBody>
          <a:bodyPr wrap="none">
            <a:spAutoFit/>
          </a:bodyPr>
          <a:lstStyle/>
          <a:p>
            <a:pPr eaLnBrk="1" hangingPunct="1">
              <a:lnSpc>
                <a:spcPct val="90000"/>
              </a:lnSpc>
              <a:defRPr/>
            </a:pPr>
            <a:r>
              <a:rPr lang="en-US" sz="2000" b="1" i="1" dirty="0">
                <a:solidFill>
                  <a:srgbClr val="FF0000"/>
                </a:solidFill>
                <a:effectLst>
                  <a:outerShdw blurRad="38100" dist="38100" dir="2700000" algn="tl">
                    <a:srgbClr val="C0C0C0"/>
                  </a:outerShdw>
                </a:effectLst>
                <a:latin typeface="Times New Roman" pitchFamily="18" charset="0"/>
                <a:cs typeface="Sina" pitchFamily="2" charset="-78"/>
              </a:rPr>
              <a:t>Initiative</a:t>
            </a:r>
          </a:p>
        </p:txBody>
      </p:sp>
      <p:cxnSp>
        <p:nvCxnSpPr>
          <p:cNvPr id="51222" name="AutoShape 22"/>
          <p:cNvCxnSpPr>
            <a:cxnSpLocks noChangeShapeType="1"/>
            <a:stCxn id="354306" idx="4"/>
            <a:endCxn id="51205" idx="0"/>
          </p:cNvCxnSpPr>
          <p:nvPr/>
        </p:nvCxnSpPr>
        <p:spPr bwMode="auto">
          <a:xfrm>
            <a:off x="4648200" y="1196975"/>
            <a:ext cx="0" cy="436563"/>
          </a:xfrm>
          <a:prstGeom prst="straightConnector1">
            <a:avLst/>
          </a:prstGeom>
          <a:noFill/>
          <a:ln w="38100">
            <a:solidFill>
              <a:srgbClr val="660033"/>
            </a:solidFill>
            <a:round/>
            <a:headEnd/>
            <a:tailEnd type="triangle" w="med" len="med"/>
          </a:ln>
          <a:extLst>
            <a:ext uri="{909E8E84-426E-40DD-AFC4-6F175D3DCCD1}">
              <a14:hiddenFill xmlns:a14="http://schemas.microsoft.com/office/drawing/2010/main">
                <a:noFill/>
              </a14:hiddenFill>
            </a:ext>
          </a:extLst>
        </p:spPr>
      </p:cxnSp>
      <p:cxnSp>
        <p:nvCxnSpPr>
          <p:cNvPr id="51223" name="AutoShape 23"/>
          <p:cNvCxnSpPr>
            <a:cxnSpLocks noChangeShapeType="1"/>
            <a:stCxn id="51206" idx="4"/>
            <a:endCxn id="51210" idx="0"/>
          </p:cNvCxnSpPr>
          <p:nvPr/>
        </p:nvCxnSpPr>
        <p:spPr bwMode="auto">
          <a:xfrm flipH="1">
            <a:off x="1633538" y="3617913"/>
            <a:ext cx="4762" cy="411162"/>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24" name="AutoShape 24"/>
          <p:cNvCxnSpPr>
            <a:cxnSpLocks noChangeShapeType="1"/>
            <a:stCxn id="51207" idx="4"/>
            <a:endCxn id="51211" idx="0"/>
          </p:cNvCxnSpPr>
          <p:nvPr/>
        </p:nvCxnSpPr>
        <p:spPr bwMode="auto">
          <a:xfrm>
            <a:off x="3752850" y="3617913"/>
            <a:ext cx="0" cy="411162"/>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25" name="AutoShape 25"/>
          <p:cNvCxnSpPr>
            <a:cxnSpLocks noChangeShapeType="1"/>
            <a:stCxn id="51208" idx="4"/>
            <a:endCxn id="51212" idx="0"/>
          </p:cNvCxnSpPr>
          <p:nvPr/>
        </p:nvCxnSpPr>
        <p:spPr bwMode="auto">
          <a:xfrm>
            <a:off x="5962650" y="3656013"/>
            <a:ext cx="19050" cy="363537"/>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26" name="AutoShape 26"/>
          <p:cNvCxnSpPr>
            <a:cxnSpLocks noChangeShapeType="1"/>
            <a:stCxn id="51209" idx="4"/>
            <a:endCxn id="51213" idx="0"/>
          </p:cNvCxnSpPr>
          <p:nvPr/>
        </p:nvCxnSpPr>
        <p:spPr bwMode="auto">
          <a:xfrm>
            <a:off x="8096250" y="3656013"/>
            <a:ext cx="19050" cy="392112"/>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27" name="AutoShape 27"/>
          <p:cNvCxnSpPr>
            <a:cxnSpLocks noChangeShapeType="1"/>
            <a:stCxn id="51210" idx="2"/>
            <a:endCxn id="51214" idx="0"/>
          </p:cNvCxnSpPr>
          <p:nvPr/>
        </p:nvCxnSpPr>
        <p:spPr bwMode="auto">
          <a:xfrm>
            <a:off x="1633538" y="4505325"/>
            <a:ext cx="14287" cy="371475"/>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28" name="AutoShape 28"/>
          <p:cNvCxnSpPr>
            <a:cxnSpLocks noChangeShapeType="1"/>
            <a:stCxn id="51211" idx="2"/>
            <a:endCxn id="51215" idx="0"/>
          </p:cNvCxnSpPr>
          <p:nvPr/>
        </p:nvCxnSpPr>
        <p:spPr bwMode="auto">
          <a:xfrm>
            <a:off x="3752850" y="4505325"/>
            <a:ext cx="0" cy="374650"/>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29" name="AutoShape 29"/>
          <p:cNvCxnSpPr>
            <a:cxnSpLocks noChangeShapeType="1"/>
            <a:stCxn id="51212" idx="2"/>
            <a:endCxn id="51216" idx="0"/>
          </p:cNvCxnSpPr>
          <p:nvPr/>
        </p:nvCxnSpPr>
        <p:spPr bwMode="auto">
          <a:xfrm>
            <a:off x="5981700" y="4514850"/>
            <a:ext cx="0" cy="361950"/>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30" name="AutoShape 30"/>
          <p:cNvCxnSpPr>
            <a:cxnSpLocks noChangeShapeType="1"/>
          </p:cNvCxnSpPr>
          <p:nvPr/>
        </p:nvCxnSpPr>
        <p:spPr bwMode="auto">
          <a:xfrm>
            <a:off x="8115300" y="4564063"/>
            <a:ext cx="0" cy="160337"/>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31" name="AutoShape 31"/>
          <p:cNvCxnSpPr>
            <a:cxnSpLocks noChangeShapeType="1"/>
          </p:cNvCxnSpPr>
          <p:nvPr/>
        </p:nvCxnSpPr>
        <p:spPr bwMode="auto">
          <a:xfrm>
            <a:off x="1600200" y="5748338"/>
            <a:ext cx="15875" cy="420687"/>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32" name="AutoShape 32"/>
          <p:cNvCxnSpPr>
            <a:cxnSpLocks noChangeShapeType="1"/>
          </p:cNvCxnSpPr>
          <p:nvPr/>
        </p:nvCxnSpPr>
        <p:spPr bwMode="auto">
          <a:xfrm>
            <a:off x="3721100" y="5748338"/>
            <a:ext cx="0" cy="423862"/>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33" name="AutoShape 33"/>
          <p:cNvCxnSpPr>
            <a:cxnSpLocks noChangeShapeType="1"/>
          </p:cNvCxnSpPr>
          <p:nvPr/>
        </p:nvCxnSpPr>
        <p:spPr bwMode="auto">
          <a:xfrm>
            <a:off x="5949950" y="5756275"/>
            <a:ext cx="0" cy="412750"/>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cxnSp>
        <p:nvCxnSpPr>
          <p:cNvPr id="51234" name="AutoShape 34"/>
          <p:cNvCxnSpPr>
            <a:cxnSpLocks noChangeShapeType="1"/>
          </p:cNvCxnSpPr>
          <p:nvPr/>
        </p:nvCxnSpPr>
        <p:spPr bwMode="auto">
          <a:xfrm>
            <a:off x="8083550" y="5767388"/>
            <a:ext cx="0" cy="401637"/>
          </a:xfrm>
          <a:prstGeom prst="straightConnector1">
            <a:avLst/>
          </a:prstGeom>
          <a:noFill/>
          <a:ln w="38100">
            <a:solidFill>
              <a:srgbClr val="660033"/>
            </a:solidFill>
            <a:round/>
            <a:headEnd/>
            <a:tailEnd type="triangle" w="med" len="lg"/>
          </a:ln>
          <a:extLst>
            <a:ext uri="{909E8E84-426E-40DD-AFC4-6F175D3DCCD1}">
              <a14:hiddenFill xmlns:a14="http://schemas.microsoft.com/office/drawing/2010/main">
                <a:noFill/>
              </a14:hiddenFill>
            </a:ext>
          </a:extLst>
        </p:spPr>
      </p:cxnSp>
      <p:sp>
        <p:nvSpPr>
          <p:cNvPr id="51235" name="Line 35"/>
          <p:cNvSpPr>
            <a:spLocks noChangeShapeType="1"/>
          </p:cNvSpPr>
          <p:nvPr/>
        </p:nvSpPr>
        <p:spPr bwMode="auto">
          <a:xfrm>
            <a:off x="1600200" y="2438400"/>
            <a:ext cx="6400800" cy="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spAutoFit/>
          </a:bodyPr>
          <a:lstStyle/>
          <a:p>
            <a:endParaRPr lang="fa-IR"/>
          </a:p>
        </p:txBody>
      </p:sp>
      <p:sp>
        <p:nvSpPr>
          <p:cNvPr id="51236" name="Line 36"/>
          <p:cNvSpPr>
            <a:spLocks noChangeShapeType="1"/>
          </p:cNvSpPr>
          <p:nvPr/>
        </p:nvSpPr>
        <p:spPr bwMode="auto">
          <a:xfrm>
            <a:off x="1600200" y="2419350"/>
            <a:ext cx="0" cy="381000"/>
          </a:xfrm>
          <a:prstGeom prst="line">
            <a:avLst/>
          </a:prstGeom>
          <a:noFill/>
          <a:ln w="38100">
            <a:solidFill>
              <a:srgbClr val="660033"/>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fa-IR"/>
          </a:p>
        </p:txBody>
      </p:sp>
      <p:sp>
        <p:nvSpPr>
          <p:cNvPr id="51237" name="Line 37"/>
          <p:cNvSpPr>
            <a:spLocks noChangeShapeType="1"/>
          </p:cNvSpPr>
          <p:nvPr/>
        </p:nvSpPr>
        <p:spPr bwMode="auto">
          <a:xfrm>
            <a:off x="3733800" y="2438400"/>
            <a:ext cx="0" cy="381000"/>
          </a:xfrm>
          <a:prstGeom prst="line">
            <a:avLst/>
          </a:prstGeom>
          <a:noFill/>
          <a:ln w="38100">
            <a:solidFill>
              <a:srgbClr val="660033"/>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fa-IR"/>
          </a:p>
        </p:txBody>
      </p:sp>
      <p:sp>
        <p:nvSpPr>
          <p:cNvPr id="51238" name="Line 38"/>
          <p:cNvSpPr>
            <a:spLocks noChangeShapeType="1"/>
          </p:cNvSpPr>
          <p:nvPr/>
        </p:nvSpPr>
        <p:spPr bwMode="auto">
          <a:xfrm>
            <a:off x="5962650" y="2438400"/>
            <a:ext cx="0" cy="381000"/>
          </a:xfrm>
          <a:prstGeom prst="line">
            <a:avLst/>
          </a:prstGeom>
          <a:noFill/>
          <a:ln w="38100">
            <a:solidFill>
              <a:srgbClr val="660033"/>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fa-IR"/>
          </a:p>
        </p:txBody>
      </p:sp>
      <p:sp>
        <p:nvSpPr>
          <p:cNvPr id="51239" name="Line 39"/>
          <p:cNvSpPr>
            <a:spLocks noChangeShapeType="1"/>
          </p:cNvSpPr>
          <p:nvPr/>
        </p:nvSpPr>
        <p:spPr bwMode="auto">
          <a:xfrm>
            <a:off x="8001000" y="2438400"/>
            <a:ext cx="0" cy="381000"/>
          </a:xfrm>
          <a:prstGeom prst="line">
            <a:avLst/>
          </a:prstGeom>
          <a:noFill/>
          <a:ln w="38100">
            <a:solidFill>
              <a:srgbClr val="660033"/>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fa-IR"/>
          </a:p>
        </p:txBody>
      </p:sp>
      <p:sp>
        <p:nvSpPr>
          <p:cNvPr id="354344" name="Rectangle 40"/>
          <p:cNvSpPr>
            <a:spLocks noChangeArrowheads="1"/>
          </p:cNvSpPr>
          <p:nvPr/>
        </p:nvSpPr>
        <p:spPr bwMode="auto">
          <a:xfrm>
            <a:off x="176213" y="3429000"/>
            <a:ext cx="1155700" cy="731838"/>
          </a:xfrm>
          <a:prstGeom prst="rect">
            <a:avLst/>
          </a:prstGeom>
          <a:noFill/>
          <a:ln w="9525">
            <a:noFill/>
            <a:miter lim="800000"/>
            <a:headEnd/>
            <a:tailEnd/>
          </a:ln>
          <a:effectLst/>
        </p:spPr>
        <p:txBody>
          <a:bodyPr wrap="none">
            <a:spAutoFit/>
          </a:bodyPr>
          <a:lstStyle/>
          <a:p>
            <a:pPr marL="457200" indent="-457200" algn="r" rtl="1" eaLnBrk="1" hangingPunct="1">
              <a:lnSpc>
                <a:spcPct val="210000"/>
              </a:lnSpc>
              <a:defRPr/>
            </a:pPr>
            <a:r>
              <a:rPr lang="en-US" sz="2000" b="1" i="1" dirty="0">
                <a:solidFill>
                  <a:srgbClr val="FF0000"/>
                </a:solidFill>
                <a:effectLst>
                  <a:outerShdw blurRad="38100" dist="38100" dir="2700000" algn="tl">
                    <a:srgbClr val="C0C0C0"/>
                  </a:outerShdw>
                </a:effectLst>
                <a:latin typeface="Times New Roman" pitchFamily="18" charset="0"/>
                <a:cs typeface="Sina" pitchFamily="2" charset="-78"/>
              </a:rPr>
              <a:t>Objective</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3"/>
          <p:cNvSpPr>
            <a:spLocks noChangeArrowheads="1"/>
          </p:cNvSpPr>
          <p:nvPr/>
        </p:nvSpPr>
        <p:spPr bwMode="auto">
          <a:xfrm>
            <a:off x="66675" y="801688"/>
            <a:ext cx="8924925" cy="224631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buClr>
                <a:schemeClr val="folHlink"/>
              </a:buClr>
              <a:buSzPct val="75000"/>
              <a:buFont typeface="Wingdings" panose="05000000000000000000" pitchFamily="2" charset="2"/>
              <a:buNone/>
            </a:pPr>
            <a:endParaRPr lang="fa-IR" sz="7300" b="1">
              <a:solidFill>
                <a:srgbClr val="FF9900"/>
              </a:solidFill>
              <a:latin typeface="Verdana" panose="020B0604030504040204" pitchFamily="34" charset="0"/>
              <a:cs typeface="B Tabassom" panose="00000400000000000000" pitchFamily="2" charset="-78"/>
            </a:endParaRPr>
          </a:p>
        </p:txBody>
      </p:sp>
      <p:sp>
        <p:nvSpPr>
          <p:cNvPr id="7" name="Text Box 2"/>
          <p:cNvSpPr txBox="1">
            <a:spLocks noChangeArrowheads="1"/>
          </p:cNvSpPr>
          <p:nvPr/>
        </p:nvSpPr>
        <p:spPr bwMode="blackWhite">
          <a:xfrm>
            <a:off x="250825" y="188913"/>
            <a:ext cx="8642350" cy="659765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nchorCtr="1">
            <a:flatTx/>
          </a:bodyPr>
          <a:lstStyle/>
          <a:p>
            <a:pPr algn="ctr">
              <a:defRPr/>
            </a:pPr>
            <a:endParaRPr lang="fa-IR" sz="2400" b="1" dirty="0">
              <a:solidFill>
                <a:schemeClr val="bg1"/>
              </a:solidFill>
              <a:cs typeface="B Nazanin" pitchFamily="2" charset="-78"/>
            </a:endParaRPr>
          </a:p>
        </p:txBody>
      </p:sp>
      <p:sp>
        <p:nvSpPr>
          <p:cNvPr id="52228" name="Rectangle 1"/>
          <p:cNvSpPr>
            <a:spLocks noChangeArrowheads="1"/>
          </p:cNvSpPr>
          <p:nvPr/>
        </p:nvSpPr>
        <p:spPr bwMode="auto">
          <a:xfrm>
            <a:off x="250825" y="-82550"/>
            <a:ext cx="8642350" cy="735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endParaRPr lang="fa-IR" sz="2400">
              <a:latin typeface="Lucida Sans Unicode" panose="020B0602030504020204" pitchFamily="34" charset="0"/>
              <a:ea typeface="Calibri" panose="020F0502020204030204" pitchFamily="34" charset="0"/>
              <a:cs typeface="B Nazanin" panose="00000400000000000000" pitchFamily="2" charset="-78"/>
            </a:endParaRPr>
          </a:p>
          <a:p>
            <a:pPr algn="just" eaLnBrk="1" hangingPunct="1"/>
            <a:endParaRPr lang="fa-IR" sz="2400">
              <a:latin typeface="Lucida Sans Unicode" panose="020B0602030504020204" pitchFamily="34" charset="0"/>
              <a:ea typeface="Calibri" panose="020F0502020204030204" pitchFamily="34" charset="0"/>
              <a:cs typeface="B Nazanin" panose="00000400000000000000" pitchFamily="2" charset="-78"/>
            </a:endParaRPr>
          </a:p>
          <a:p>
            <a:pPr algn="ctr" eaLnBrk="1" hangingPunct="1"/>
            <a:r>
              <a:rPr lang="fa-IR" sz="2400" b="1">
                <a:solidFill>
                  <a:srgbClr val="0033CC"/>
                </a:solidFill>
                <a:ea typeface="Calibri" panose="020F0502020204030204" pitchFamily="34" charset="0"/>
                <a:cs typeface="B Nazanin" panose="00000400000000000000" pitchFamily="2" charset="-78"/>
              </a:rPr>
              <a:t>نتيجه گيري</a:t>
            </a:r>
            <a:endParaRPr lang="ar-SA" sz="2400">
              <a:solidFill>
                <a:srgbClr val="0033CC"/>
              </a:solidFill>
              <a:ea typeface="Calibri" panose="020F0502020204030204" pitchFamily="34" charset="0"/>
              <a:cs typeface="B Nazanin" panose="00000400000000000000" pitchFamily="2" charset="-78"/>
            </a:endParaRPr>
          </a:p>
          <a:p>
            <a:pPr algn="just" eaLnBrk="1" hangingPunct="1"/>
            <a:endParaRPr lang="fa-IR" sz="2400">
              <a:latin typeface="Lucida Sans Unicode" panose="020B0602030504020204" pitchFamily="34" charset="0"/>
              <a:ea typeface="Calibri" panose="020F0502020204030204" pitchFamily="34" charset="0"/>
              <a:cs typeface="B Nazanin" panose="00000400000000000000" pitchFamily="2" charset="-78"/>
            </a:endParaRPr>
          </a:p>
          <a:p>
            <a:pPr algn="just" eaLnBrk="1" hangingPunct="1"/>
            <a:r>
              <a:rPr lang="ar-SA" sz="2400">
                <a:latin typeface="Lucida Sans Unicode" panose="020B0602030504020204" pitchFamily="34" charset="0"/>
                <a:ea typeface="Calibri" panose="020F0502020204030204" pitchFamily="34" charset="0"/>
                <a:cs typeface="B Nazanin" panose="00000400000000000000" pitchFamily="2" charset="-78"/>
              </a:rPr>
              <a:t>بطور خلاصه </a:t>
            </a:r>
            <a:r>
              <a:rPr lang="en-US">
                <a:latin typeface="Times New Roman" panose="02020603050405020304" pitchFamily="18" charset="0"/>
                <a:ea typeface="Calibri" panose="020F0502020204030204" pitchFamily="34" charset="0"/>
                <a:cs typeface="Times New Roman" panose="02020603050405020304" pitchFamily="18" charset="0"/>
              </a:rPr>
              <a:t>BSC</a:t>
            </a:r>
            <a:r>
              <a:rPr lang="ar-SA">
                <a:latin typeface="Lucida Sans Unicode" panose="020B0602030504020204" pitchFamily="34" charset="0"/>
                <a:ea typeface="Calibri" panose="020F0502020204030204" pitchFamily="34" charset="0"/>
                <a:cs typeface="B Nazanin" panose="00000400000000000000" pitchFamily="2" charset="-78"/>
              </a:rPr>
              <a:t> </a:t>
            </a:r>
            <a:r>
              <a:rPr lang="ar-SA" sz="2400">
                <a:latin typeface="Lucida Sans Unicode" panose="020B0602030504020204" pitchFamily="34" charset="0"/>
                <a:ea typeface="Calibri" panose="020F0502020204030204" pitchFamily="34" charset="0"/>
                <a:cs typeface="B Nazanin" panose="00000400000000000000" pitchFamily="2" charset="-78"/>
              </a:rPr>
              <a:t>یک سیستم </a:t>
            </a:r>
            <a:r>
              <a:rPr lang="en-US">
                <a:latin typeface="Times New Roman" panose="02020603050405020304" pitchFamily="18" charset="0"/>
                <a:ea typeface="Calibri" panose="020F0502020204030204" pitchFamily="34" charset="0"/>
                <a:cs typeface="Times New Roman" panose="02020603050405020304" pitchFamily="18" charset="0"/>
              </a:rPr>
              <a:t>Top-Down</a:t>
            </a:r>
            <a:r>
              <a:rPr lang="ar-SA">
                <a:latin typeface="Lucida Sans Unicode" panose="020B0602030504020204" pitchFamily="34" charset="0"/>
                <a:ea typeface="Calibri" panose="020F0502020204030204" pitchFamily="34" charset="0"/>
                <a:cs typeface="B Nazanin" panose="00000400000000000000" pitchFamily="2" charset="-78"/>
              </a:rPr>
              <a:t> </a:t>
            </a:r>
            <a:r>
              <a:rPr lang="ar-SA" sz="2400">
                <a:latin typeface="Lucida Sans Unicode" panose="020B0602030504020204" pitchFamily="34" charset="0"/>
                <a:ea typeface="Calibri" panose="020F0502020204030204" pitchFamily="34" charset="0"/>
                <a:cs typeface="B Nazanin" panose="00000400000000000000" pitchFamily="2" charset="-78"/>
              </a:rPr>
              <a:t>بر روی عملکرد سازمانی می باشد که در آن می بایست چشم اندازهای کلی را بعنوان اولین مرحله دسته بندی کرد ( اهداف کلی ) و بعد از ثبات ساختار و زیربنای سازمانی، مدیران می بایست تصمیم بگیرند که کدام یک از استراتژی ها ما را به اهدافمان می رساند . </a:t>
            </a:r>
            <a:endParaRPr lang="en-US" sz="1600">
              <a:cs typeface="B Nazanin" panose="00000400000000000000" pitchFamily="2" charset="-78"/>
            </a:endParaRPr>
          </a:p>
          <a:p>
            <a:pPr algn="just"/>
            <a:r>
              <a:rPr lang="en-US">
                <a:latin typeface="Times New Roman" panose="02020603050405020304" pitchFamily="18" charset="0"/>
                <a:cs typeface="Times New Roman" panose="02020603050405020304" pitchFamily="18" charset="0"/>
              </a:rPr>
              <a:t>BSC</a:t>
            </a:r>
            <a:r>
              <a:rPr lang="ar-SA">
                <a:latin typeface="Lucida Sans Unicode" panose="020B0602030504020204" pitchFamily="34" charset="0"/>
                <a:cs typeface="B Nazanin" panose="00000400000000000000" pitchFamily="2" charset="-78"/>
              </a:rPr>
              <a:t> </a:t>
            </a:r>
            <a:r>
              <a:rPr lang="ar-SA" sz="2400">
                <a:latin typeface="Lucida Sans Unicode" panose="020B0602030504020204" pitchFamily="34" charset="0"/>
                <a:cs typeface="B Nazanin" panose="00000400000000000000" pitchFamily="2" charset="-78"/>
              </a:rPr>
              <a:t>ضمن اینکه مدیریت را در دستیابی به بکارگیری منابع اطلاعاتی شرکت و نتایج حاصل از تولید محصولات یاری می کند به او در بازبینی قسمتها و اجزای استراتژی فضاهای خالی عملکرد ( قابلیت های شناخته نشده ) یاری می رساند . </a:t>
            </a:r>
            <a:r>
              <a:rPr lang="en-US">
                <a:latin typeface="Times New Roman" panose="02020603050405020304" pitchFamily="18" charset="0"/>
                <a:cs typeface="Times New Roman" panose="02020603050405020304" pitchFamily="18" charset="0"/>
              </a:rPr>
              <a:t>BSC</a:t>
            </a:r>
            <a:r>
              <a:rPr lang="ar-SA">
                <a:latin typeface="Lucida Sans Unicode" panose="020B0602030504020204" pitchFamily="34" charset="0"/>
                <a:cs typeface="B Nazanin" panose="00000400000000000000" pitchFamily="2" charset="-78"/>
              </a:rPr>
              <a:t> </a:t>
            </a:r>
            <a:r>
              <a:rPr lang="ar-SA" sz="2400">
                <a:latin typeface="Lucida Sans Unicode" panose="020B0602030504020204" pitchFamily="34" charset="0"/>
                <a:cs typeface="B Nazanin" panose="00000400000000000000" pitchFamily="2" charset="-78"/>
              </a:rPr>
              <a:t>مدیر را قادر می سازد که نتیجه شرایط اقتصادی ، اهداف کمی ، شرایط فصلی ، فعالیت رقبا ، برنامه ریزی ظرفیت فیزیکی ، بهره وری نیروی انسانی و مشکلات تولید را بشناسد و با جمع آوری پیشنهادات و اتخاذتصمیم در خصوص رفع نواقص عمل کند و او راکمک کند که آیا تخصیص منابع دهد یا خیر ؟ انصراف دهد ؟ اقدامات نوین انجام دهد ؟ و ... </a:t>
            </a:r>
            <a:r>
              <a:rPr lang="en-US">
                <a:latin typeface="Times New Roman" panose="02020603050405020304" pitchFamily="18" charset="0"/>
                <a:cs typeface="Times New Roman" panose="02020603050405020304" pitchFamily="18" charset="0"/>
              </a:rPr>
              <a:t>BSC</a:t>
            </a:r>
            <a:r>
              <a:rPr lang="ar-SA">
                <a:latin typeface="Lucida Sans Unicode" panose="020B0602030504020204" pitchFamily="34" charset="0"/>
                <a:cs typeface="B Nazanin" panose="00000400000000000000" pitchFamily="2" charset="-78"/>
              </a:rPr>
              <a:t> </a:t>
            </a:r>
            <a:r>
              <a:rPr lang="ar-SA" sz="2400">
                <a:latin typeface="Lucida Sans Unicode" panose="020B0602030504020204" pitchFamily="34" charset="0"/>
                <a:cs typeface="B Nazanin" panose="00000400000000000000" pitchFamily="2" charset="-78"/>
              </a:rPr>
              <a:t>اثربخشی را تفهیم می کند . ارزیابی متوازن دیدگاه عملکردی به شاخص های مالی و غیرمالی دارد و ارزش افزوده اقتصادی مدیران را در یک حالت مالکانه به خلق ارزش وا می دارد (مالکانه چرا که تخصیص پاداش بر اساس خلق ارزش به مدیران تعلق می گیرد )</a:t>
            </a:r>
            <a:r>
              <a:rPr lang="en-US" sz="2400">
                <a:latin typeface="Lucida Sans Unicode" panose="020B0602030504020204" pitchFamily="34" charset="0"/>
                <a:cs typeface="B Nazanin" panose="00000400000000000000" pitchFamily="2" charset="-78"/>
              </a:rPr>
              <a:t>.</a:t>
            </a:r>
            <a:endParaRPr lang="en-US" sz="1600">
              <a:cs typeface="B Nazanin" panose="00000400000000000000" pitchFamily="2" charset="-78"/>
            </a:endParaRPr>
          </a:p>
          <a:p>
            <a:pPr algn="just" rtl="0"/>
            <a:endParaRPr lang="en-US" sz="3600">
              <a:cs typeface="B Nazanin" panose="00000400000000000000"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Title 3"/>
          <p:cNvSpPr>
            <a:spLocks noGrp="1"/>
          </p:cNvSpPr>
          <p:nvPr>
            <p:ph type="title"/>
          </p:nvPr>
        </p:nvSpPr>
        <p:spPr>
          <a:xfrm>
            <a:off x="1619250" y="2349500"/>
            <a:ext cx="6589713" cy="1727200"/>
          </a:xfrm>
        </p:spPr>
        <p:txBody>
          <a:bodyPr/>
          <a:lstStyle/>
          <a:p>
            <a:pPr algn="ctr"/>
            <a:r>
              <a:rPr lang="fa-IR" sz="8000" smtClean="0">
                <a:solidFill>
                  <a:srgbClr val="8A0000"/>
                </a:solidFill>
                <a:latin typeface="IranNastaliq" panose="02020505000000020003" pitchFamily="18" charset="0"/>
                <a:cs typeface="IranNastaliq" panose="02020505000000020003" pitchFamily="18" charset="0"/>
              </a:rPr>
              <a:t>با تشکر از حسن توجه شما</a:t>
            </a:r>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44688" y="623888"/>
            <a:ext cx="6589712" cy="717550"/>
          </a:xfrm>
        </p:spPr>
        <p:txBody>
          <a:bodyPr/>
          <a:lstStyle/>
          <a:p>
            <a:pPr algn="r"/>
            <a:r>
              <a:rPr lang="fa-IR" dirty="0" smtClean="0">
                <a:solidFill>
                  <a:srgbClr val="996633"/>
                </a:solidFill>
                <a:latin typeface="Times New Roman" panose="02020603050405020304" pitchFamily="18" charset="0"/>
                <a:cs typeface="Titr" panose="00000700000000000000" pitchFamily="2" charset="-78"/>
              </a:rPr>
              <a:t>مدیریت استراتژیک</a:t>
            </a:r>
          </a:p>
        </p:txBody>
      </p:sp>
      <p:sp>
        <p:nvSpPr>
          <p:cNvPr id="3" name="Content Placeholder 2"/>
          <p:cNvSpPr>
            <a:spLocks noGrp="1"/>
          </p:cNvSpPr>
          <p:nvPr>
            <p:ph idx="1"/>
          </p:nvPr>
        </p:nvSpPr>
        <p:spPr>
          <a:xfrm>
            <a:off x="1403350" y="1557338"/>
            <a:ext cx="7345363" cy="4354512"/>
          </a:xfrm>
        </p:spPr>
        <p:txBody>
          <a:bodyPr/>
          <a:lstStyle/>
          <a:p>
            <a:pPr algn="r" fontAlgn="auto">
              <a:spcAft>
                <a:spcPts val="0"/>
              </a:spcAft>
              <a:buFont typeface="Wingdings 3" panose="05040102010807070707" pitchFamily="18" charset="2"/>
              <a:buNone/>
              <a:defRPr/>
            </a:pPr>
            <a:r>
              <a:rPr lang="fa-IR" sz="2400" dirty="0" smtClean="0">
                <a:latin typeface="Titr"/>
                <a:cs typeface="B Nazanin" pitchFamily="2" charset="-78"/>
              </a:rPr>
              <a:t>توانایی اجرای یک استراتژی بسیار مهمتر از کیفیت خود استراتژی است.</a:t>
            </a:r>
          </a:p>
          <a:p>
            <a:pPr algn="r" fontAlgn="auto">
              <a:spcAft>
                <a:spcPts val="0"/>
              </a:spcAft>
              <a:defRPr/>
            </a:pPr>
            <a:r>
              <a:rPr lang="fa-IR" sz="2400" dirty="0" smtClean="0">
                <a:latin typeface="Titr"/>
                <a:cs typeface="B Nazanin" pitchFamily="2" charset="-78"/>
              </a:rPr>
              <a:t>یک تحقیق در سال 1999 دلیل ناکامی 70% از مدیران ارشد شرکتها را شکست آنها در اجرای استراتژیهایشان عنوان کرده است. </a:t>
            </a:r>
            <a:endParaRPr lang="en-US" sz="2400" dirty="0" smtClean="0">
              <a:latin typeface="Titr"/>
              <a:cs typeface="B Nazanin" pitchFamily="2" charset="-78"/>
            </a:endParaRPr>
          </a:p>
          <a:p>
            <a:pPr algn="r" fontAlgn="auto">
              <a:spcAft>
                <a:spcPts val="0"/>
              </a:spcAft>
              <a:buFont typeface="Wingdings 3" panose="05040102010807070707" pitchFamily="18" charset="2"/>
              <a:buNone/>
              <a:defRPr/>
            </a:pPr>
            <a:r>
              <a:rPr lang="en-US" sz="2800" dirty="0" smtClean="0">
                <a:latin typeface="Titr"/>
                <a:cs typeface="B Nazanin" pitchFamily="2" charset="-78"/>
              </a:rPr>
              <a:t>(</a:t>
            </a:r>
            <a:r>
              <a:rPr lang="en-US" sz="2400" i="1" dirty="0" smtClean="0">
                <a:effectLst>
                  <a:outerShdw blurRad="38100" dist="38100" dir="2700000" algn="tl">
                    <a:srgbClr val="C0C0C0"/>
                  </a:outerShdw>
                </a:effectLst>
                <a:latin typeface="Times New Roman" pitchFamily="18" charset="0"/>
                <a:cs typeface="Times New Roman" pitchFamily="18" charset="0"/>
              </a:rPr>
              <a:t>Fortune</a:t>
            </a:r>
            <a:r>
              <a:rPr lang="fa-IR" sz="2800" dirty="0" smtClean="0">
                <a:latin typeface="Titr"/>
                <a:cs typeface="B Nazanin" pitchFamily="2" charset="-78"/>
              </a:rPr>
              <a:t> (مجله</a:t>
            </a:r>
            <a:r>
              <a:rPr lang="en-US" sz="2800" dirty="0" smtClean="0">
                <a:latin typeface="Titr"/>
                <a:cs typeface="B Nazanin" pitchFamily="2" charset="-78"/>
              </a:rPr>
              <a:t> </a:t>
            </a:r>
            <a:endParaRPr lang="en-US" sz="2800" dirty="0" smtClean="0">
              <a:solidFill>
                <a:srgbClr val="996633"/>
              </a:solidFill>
              <a:latin typeface="Titr"/>
              <a:ea typeface="Titr"/>
              <a:cs typeface="B Nazanin" pitchFamily="2" charset="-78"/>
            </a:endParaRPr>
          </a:p>
          <a:p>
            <a:pPr algn="r" fontAlgn="auto">
              <a:spcAft>
                <a:spcPts val="0"/>
              </a:spcAft>
              <a:buFont typeface="Wingdings 3" panose="05040102010807070707" pitchFamily="18" charset="2"/>
              <a:buNone/>
              <a:defRPr/>
            </a:pPr>
            <a:r>
              <a:rPr lang="fa-IR" sz="2400" dirty="0" smtClean="0">
                <a:latin typeface="Titr"/>
                <a:cs typeface="B Nazanin" pitchFamily="2" charset="-78"/>
              </a:rPr>
              <a:t>در واقع مدیریت استراتژیک، هنر و دانش تبین و تدوین، اجرا و ارزیابی تصمیمات وظیفه ای چند گانه میباشد که سازمان را قادر به دستیابی به اهداف بلند مدت خودش میسازد.</a:t>
            </a:r>
            <a:endParaRPr lang="en-US" sz="2400" dirty="0" smtClean="0">
              <a:latin typeface="Titr"/>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9970" name="Rectangle 2"/>
          <p:cNvSpPr>
            <a:spLocks noGrp="1" noChangeArrowheads="1"/>
          </p:cNvSpPr>
          <p:nvPr>
            <p:ph type="title" idx="4294967295"/>
          </p:nvPr>
        </p:nvSpPr>
        <p:spPr>
          <a:xfrm>
            <a:off x="0" y="260350"/>
            <a:ext cx="7632700" cy="706438"/>
          </a:xfrm>
        </p:spPr>
        <p:txBody>
          <a:bodyPr rtlCol="0">
            <a:normAutofit/>
          </a:bodyPr>
          <a:lstStyle/>
          <a:p>
            <a:pPr algn="r" fontAlgn="auto">
              <a:spcAft>
                <a:spcPts val="0"/>
              </a:spcAft>
              <a:defRPr/>
            </a:pPr>
            <a:r>
              <a:rPr lang="fa-IR" sz="3200" i="1" dirty="0" smtClean="0">
                <a:solidFill>
                  <a:srgbClr val="003399"/>
                </a:solidFill>
                <a:effectLst>
                  <a:outerShdw blurRad="38100" dist="38100" dir="2700000" algn="tl">
                    <a:srgbClr val="C0C0C0"/>
                  </a:outerShdw>
                </a:effectLst>
                <a:cs typeface="B Nazanin" pitchFamily="2" charset="-78"/>
              </a:rPr>
              <a:t>وجود شكاف بين استراتژي و عمل</a:t>
            </a:r>
            <a:endParaRPr lang="en-US" sz="3200" i="1" dirty="0" smtClean="0">
              <a:solidFill>
                <a:srgbClr val="003399"/>
              </a:solidFill>
              <a:effectLst>
                <a:outerShdw blurRad="38100" dist="38100" dir="2700000" algn="tl">
                  <a:srgbClr val="C0C0C0"/>
                </a:outerShdw>
              </a:effectLst>
              <a:cs typeface="B Nazanin" pitchFamily="2" charset="-78"/>
            </a:endParaRPr>
          </a:p>
        </p:txBody>
      </p:sp>
      <p:sp>
        <p:nvSpPr>
          <p:cNvPr id="22531" name="AutoShape 3"/>
          <p:cNvSpPr>
            <a:spLocks noChangeArrowheads="1"/>
          </p:cNvSpPr>
          <p:nvPr/>
        </p:nvSpPr>
        <p:spPr bwMode="auto">
          <a:xfrm>
            <a:off x="3609975" y="3213100"/>
            <a:ext cx="995363" cy="2297113"/>
          </a:xfrm>
          <a:prstGeom prst="downArrow">
            <a:avLst>
              <a:gd name="adj1" fmla="val 54000"/>
              <a:gd name="adj2" fmla="val 52449"/>
            </a:avLst>
          </a:prstGeom>
          <a:solidFill>
            <a:srgbClr val="87002B"/>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endParaRPr lang="fa-IR"/>
          </a:p>
        </p:txBody>
      </p:sp>
      <p:sp>
        <p:nvSpPr>
          <p:cNvPr id="22532" name="Rectangle 4"/>
          <p:cNvSpPr>
            <a:spLocks noChangeArrowheads="1"/>
          </p:cNvSpPr>
          <p:nvPr/>
        </p:nvSpPr>
        <p:spPr bwMode="auto">
          <a:xfrm>
            <a:off x="3214688" y="1268413"/>
            <a:ext cx="1804987" cy="471487"/>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rgbClr val="000000"/>
                </a:solidFill>
                <a:cs typeface="Mitra" pitchFamily="2" charset="-78"/>
              </a:rPr>
              <a:t>ماموريت </a:t>
            </a:r>
          </a:p>
          <a:p>
            <a:pPr algn="ctr">
              <a:lnSpc>
                <a:spcPct val="90000"/>
              </a:lnSpc>
            </a:pPr>
            <a:r>
              <a:rPr lang="fa-IR" sz="1200" b="1">
                <a:solidFill>
                  <a:srgbClr val="000000"/>
                </a:solidFill>
                <a:cs typeface="Mitra" pitchFamily="2" charset="-78"/>
              </a:rPr>
              <a:t>چرا هستيم؟</a:t>
            </a:r>
            <a:endParaRPr lang="en-US" sz="1200" b="1" i="1">
              <a:solidFill>
                <a:srgbClr val="000000"/>
              </a:solidFill>
              <a:cs typeface="Mitra" pitchFamily="2" charset="-78"/>
            </a:endParaRPr>
          </a:p>
        </p:txBody>
      </p:sp>
      <p:sp>
        <p:nvSpPr>
          <p:cNvPr id="22533" name="Rectangle 5"/>
          <p:cNvSpPr>
            <a:spLocks noChangeArrowheads="1"/>
          </p:cNvSpPr>
          <p:nvPr/>
        </p:nvSpPr>
        <p:spPr bwMode="auto">
          <a:xfrm>
            <a:off x="2709863" y="1735138"/>
            <a:ext cx="2813050" cy="471487"/>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rgbClr val="000000"/>
                </a:solidFill>
                <a:cs typeface="Mitra" pitchFamily="2" charset="-78"/>
              </a:rPr>
              <a:t>ارزشها</a:t>
            </a:r>
          </a:p>
          <a:p>
            <a:pPr algn="ctr">
              <a:lnSpc>
                <a:spcPct val="90000"/>
              </a:lnSpc>
            </a:pPr>
            <a:r>
              <a:rPr lang="fa-IR" sz="1200" b="1">
                <a:solidFill>
                  <a:srgbClr val="000000"/>
                </a:solidFill>
                <a:cs typeface="Mitra" pitchFamily="2" charset="-78"/>
              </a:rPr>
              <a:t>چه چيزي براي ما مهم است؟</a:t>
            </a:r>
            <a:endParaRPr lang="en-US" sz="1200" b="1">
              <a:solidFill>
                <a:srgbClr val="000000"/>
              </a:solidFill>
              <a:cs typeface="Mitra" pitchFamily="2" charset="-78"/>
            </a:endParaRPr>
          </a:p>
        </p:txBody>
      </p:sp>
      <p:sp>
        <p:nvSpPr>
          <p:cNvPr id="22534" name="Rectangle 6"/>
          <p:cNvSpPr>
            <a:spLocks noChangeArrowheads="1"/>
          </p:cNvSpPr>
          <p:nvPr/>
        </p:nvSpPr>
        <p:spPr bwMode="auto">
          <a:xfrm>
            <a:off x="2243138" y="2201863"/>
            <a:ext cx="3746500" cy="471487"/>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rgbClr val="000000"/>
                </a:solidFill>
                <a:cs typeface="Mitra" pitchFamily="2" charset="-78"/>
              </a:rPr>
              <a:t>چشم انداز</a:t>
            </a:r>
          </a:p>
          <a:p>
            <a:pPr algn="ctr">
              <a:lnSpc>
                <a:spcPct val="90000"/>
              </a:lnSpc>
            </a:pPr>
            <a:r>
              <a:rPr lang="fa-IR" sz="1200" b="1">
                <a:solidFill>
                  <a:srgbClr val="000000"/>
                </a:solidFill>
                <a:cs typeface="Mitra" pitchFamily="2" charset="-78"/>
              </a:rPr>
              <a:t>مي‌خواهيم چه باشيم ؟</a:t>
            </a:r>
            <a:endParaRPr lang="en-US" sz="1200" b="1" i="1">
              <a:solidFill>
                <a:srgbClr val="000000"/>
              </a:solidFill>
              <a:cs typeface="Mitra" pitchFamily="2" charset="-78"/>
            </a:endParaRPr>
          </a:p>
        </p:txBody>
      </p:sp>
      <p:sp>
        <p:nvSpPr>
          <p:cNvPr id="22535" name="Rectangle 7"/>
          <p:cNvSpPr>
            <a:spLocks noChangeArrowheads="1"/>
          </p:cNvSpPr>
          <p:nvPr/>
        </p:nvSpPr>
        <p:spPr bwMode="auto">
          <a:xfrm>
            <a:off x="1739900" y="2668588"/>
            <a:ext cx="4754563" cy="471487"/>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rgbClr val="000000"/>
                </a:solidFill>
                <a:cs typeface="Mitra" pitchFamily="2" charset="-78"/>
              </a:rPr>
              <a:t>استراتژي</a:t>
            </a:r>
          </a:p>
          <a:p>
            <a:pPr algn="ctr">
              <a:lnSpc>
                <a:spcPct val="90000"/>
              </a:lnSpc>
            </a:pPr>
            <a:r>
              <a:rPr lang="fa-IR" sz="1200" b="1">
                <a:solidFill>
                  <a:srgbClr val="000000"/>
                </a:solidFill>
                <a:cs typeface="Mitra" pitchFamily="2" charset="-78"/>
              </a:rPr>
              <a:t>برنامه ما چيست ؟</a:t>
            </a:r>
            <a:endParaRPr lang="en-US" sz="1200" b="1">
              <a:solidFill>
                <a:srgbClr val="000000"/>
              </a:solidFill>
              <a:cs typeface="Mitra" pitchFamily="2" charset="-78"/>
            </a:endParaRPr>
          </a:p>
        </p:txBody>
      </p:sp>
      <p:sp>
        <p:nvSpPr>
          <p:cNvPr id="22536" name="Rectangle 10"/>
          <p:cNvSpPr>
            <a:spLocks noChangeArrowheads="1"/>
          </p:cNvSpPr>
          <p:nvPr/>
        </p:nvSpPr>
        <p:spPr bwMode="auto">
          <a:xfrm>
            <a:off x="611188" y="5949950"/>
            <a:ext cx="7985125" cy="742950"/>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fa-IR" sz="1400" b="1">
              <a:cs typeface="Mitra" pitchFamily="2" charset="-78"/>
            </a:endParaRPr>
          </a:p>
        </p:txBody>
      </p:sp>
      <p:sp>
        <p:nvSpPr>
          <p:cNvPr id="22537" name="Rectangle 11"/>
          <p:cNvSpPr>
            <a:spLocks noChangeArrowheads="1"/>
          </p:cNvSpPr>
          <p:nvPr/>
        </p:nvSpPr>
        <p:spPr bwMode="auto">
          <a:xfrm>
            <a:off x="611188" y="5589588"/>
            <a:ext cx="7985125" cy="354012"/>
          </a:xfrm>
          <a:prstGeom prst="rect">
            <a:avLst/>
          </a:prstGeom>
          <a:solidFill>
            <a:srgbClr val="ABCF99"/>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25000"/>
              </a:spcBef>
            </a:pPr>
            <a:r>
              <a:rPr lang="fa-IR" sz="1600" b="1">
                <a:solidFill>
                  <a:srgbClr val="000000"/>
                </a:solidFill>
                <a:cs typeface="Mitra" pitchFamily="2" charset="-78"/>
              </a:rPr>
              <a:t>دستاوردهاي استراتژيك</a:t>
            </a:r>
            <a:endParaRPr lang="en-US" sz="1600" b="1">
              <a:solidFill>
                <a:srgbClr val="000000"/>
              </a:solidFill>
              <a:cs typeface="Mitra" pitchFamily="2" charset="-78"/>
            </a:endParaRPr>
          </a:p>
        </p:txBody>
      </p:sp>
      <p:sp>
        <p:nvSpPr>
          <p:cNvPr id="22538" name="Oval 12"/>
          <p:cNvSpPr>
            <a:spLocks noChangeArrowheads="1"/>
          </p:cNvSpPr>
          <p:nvPr/>
        </p:nvSpPr>
        <p:spPr bwMode="auto">
          <a:xfrm>
            <a:off x="755650" y="6021388"/>
            <a:ext cx="1711325" cy="569912"/>
          </a:xfrm>
          <a:prstGeom prst="ellipse">
            <a:avLst/>
          </a:prstGeom>
          <a:solidFill>
            <a:srgbClr val="D2E5C9"/>
          </a:solidFill>
          <a:ln w="12700">
            <a:solidFill>
              <a:srgbClr val="286676"/>
            </a:solidFill>
            <a:round/>
            <a:headEnd type="none" w="sm" len="sm"/>
            <a:tailEnd type="none" w="sm" len="sm"/>
          </a:ln>
        </p:spPr>
        <p:txBody>
          <a:bodyPr wrap="none" lIns="0" rIns="0"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400" b="1">
                <a:solidFill>
                  <a:srgbClr val="000000"/>
                </a:solidFill>
                <a:cs typeface="Mitra" pitchFamily="2" charset="-78"/>
              </a:rPr>
              <a:t>سهامداران راضي</a:t>
            </a:r>
            <a:endParaRPr lang="en-US" sz="1400" b="1">
              <a:solidFill>
                <a:srgbClr val="000000"/>
              </a:solidFill>
              <a:cs typeface="Mitra" pitchFamily="2" charset="-78"/>
            </a:endParaRPr>
          </a:p>
        </p:txBody>
      </p:sp>
      <p:sp>
        <p:nvSpPr>
          <p:cNvPr id="22539" name="Oval 13"/>
          <p:cNvSpPr>
            <a:spLocks noChangeArrowheads="1"/>
          </p:cNvSpPr>
          <p:nvPr/>
        </p:nvSpPr>
        <p:spPr bwMode="auto">
          <a:xfrm>
            <a:off x="2627313" y="6021388"/>
            <a:ext cx="1711325" cy="569912"/>
          </a:xfrm>
          <a:prstGeom prst="ellipse">
            <a:avLst/>
          </a:prstGeom>
          <a:solidFill>
            <a:srgbClr val="D2E5C9"/>
          </a:solidFill>
          <a:ln w="12700">
            <a:solidFill>
              <a:srgbClr val="286676"/>
            </a:solidFill>
            <a:round/>
            <a:headEnd type="none" w="sm" len="sm"/>
            <a:tailEnd type="none" w="sm" len="sm"/>
          </a:ln>
        </p:spPr>
        <p:txBody>
          <a:bodyPr wrap="none" lIns="0" rIns="0"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400" b="1">
                <a:solidFill>
                  <a:srgbClr val="000000"/>
                </a:solidFill>
                <a:cs typeface="Mitra" pitchFamily="2" charset="-78"/>
              </a:rPr>
              <a:t>مشتريان مشعوف</a:t>
            </a:r>
            <a:endParaRPr lang="en-US" sz="1400" b="1">
              <a:solidFill>
                <a:srgbClr val="000000"/>
              </a:solidFill>
              <a:cs typeface="Mitra" pitchFamily="2" charset="-78"/>
            </a:endParaRPr>
          </a:p>
        </p:txBody>
      </p:sp>
      <p:sp>
        <p:nvSpPr>
          <p:cNvPr id="22540" name="Oval 14"/>
          <p:cNvSpPr>
            <a:spLocks noChangeArrowheads="1"/>
          </p:cNvSpPr>
          <p:nvPr/>
        </p:nvSpPr>
        <p:spPr bwMode="auto">
          <a:xfrm>
            <a:off x="4572000" y="6021388"/>
            <a:ext cx="1709738" cy="569912"/>
          </a:xfrm>
          <a:prstGeom prst="ellipse">
            <a:avLst/>
          </a:prstGeom>
          <a:solidFill>
            <a:srgbClr val="D2E5C9"/>
          </a:solidFill>
          <a:ln w="12700">
            <a:solidFill>
              <a:srgbClr val="286676"/>
            </a:solidFill>
            <a:round/>
            <a:headEnd type="none" w="sm" len="sm"/>
            <a:tailEnd type="none" w="sm" len="sm"/>
          </a:ln>
        </p:spPr>
        <p:txBody>
          <a:bodyPr wrap="none" lIns="0" rIns="0"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400" b="1">
                <a:solidFill>
                  <a:srgbClr val="000000"/>
                </a:solidFill>
                <a:cs typeface="Mitra" pitchFamily="2" charset="-78"/>
              </a:rPr>
              <a:t>فرآيندهاي كارا و اثربخش</a:t>
            </a:r>
            <a:endParaRPr lang="en-US" sz="1400" b="1">
              <a:solidFill>
                <a:srgbClr val="000000"/>
              </a:solidFill>
              <a:cs typeface="Mitra" pitchFamily="2" charset="-78"/>
            </a:endParaRPr>
          </a:p>
        </p:txBody>
      </p:sp>
      <p:sp>
        <p:nvSpPr>
          <p:cNvPr id="22541" name="Oval 15"/>
          <p:cNvSpPr>
            <a:spLocks noChangeArrowheads="1"/>
          </p:cNvSpPr>
          <p:nvPr/>
        </p:nvSpPr>
        <p:spPr bwMode="auto">
          <a:xfrm>
            <a:off x="6516688" y="6021388"/>
            <a:ext cx="1984375" cy="569912"/>
          </a:xfrm>
          <a:prstGeom prst="ellipse">
            <a:avLst/>
          </a:prstGeom>
          <a:solidFill>
            <a:srgbClr val="D2E5C9"/>
          </a:solidFill>
          <a:ln w="12700">
            <a:solidFill>
              <a:srgbClr val="286676"/>
            </a:solidFill>
            <a:round/>
            <a:headEnd type="none" w="sm" len="sm"/>
            <a:tailEnd type="none" w="sm" len="sm"/>
          </a:ln>
        </p:spPr>
        <p:txBody>
          <a:bodyPr wrap="none" lIns="0" rIns="0"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400" b="1">
                <a:solidFill>
                  <a:srgbClr val="000000"/>
                </a:solidFill>
                <a:cs typeface="Mitra" pitchFamily="2" charset="-78"/>
              </a:rPr>
              <a:t>كاركنان با انگيزه و آماده</a:t>
            </a:r>
            <a:endParaRPr lang="en-US" sz="1400" b="1">
              <a:solidFill>
                <a:srgbClr val="000000"/>
              </a:solidFill>
              <a:cs typeface="Mitra" pitchFamily="2" charset="-78"/>
            </a:endParaRPr>
          </a:p>
        </p:txBody>
      </p:sp>
      <p:sp>
        <p:nvSpPr>
          <p:cNvPr id="339982" name="Text Box 14"/>
          <p:cNvSpPr txBox="1">
            <a:spLocks noChangeArrowheads="1"/>
          </p:cNvSpPr>
          <p:nvPr/>
        </p:nvSpPr>
        <p:spPr bwMode="auto">
          <a:xfrm>
            <a:off x="4500563" y="3860800"/>
            <a:ext cx="1079500" cy="366713"/>
          </a:xfrm>
          <a:prstGeom prst="rect">
            <a:avLst/>
          </a:prstGeom>
          <a:noFill/>
          <a:ln w="9525" algn="ctr">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US" b="1"/>
              <a:t>GAP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6114" name="Rectangle 2"/>
          <p:cNvSpPr>
            <a:spLocks noGrp="1" noChangeArrowheads="1"/>
          </p:cNvSpPr>
          <p:nvPr>
            <p:ph type="title" idx="4294967295"/>
          </p:nvPr>
        </p:nvSpPr>
        <p:spPr>
          <a:xfrm>
            <a:off x="1511300" y="260350"/>
            <a:ext cx="7632700" cy="706438"/>
          </a:xfrm>
        </p:spPr>
        <p:txBody>
          <a:bodyPr rtlCol="0">
            <a:normAutofit/>
          </a:bodyPr>
          <a:lstStyle/>
          <a:p>
            <a:pPr algn="r" rtl="1" fontAlgn="auto">
              <a:spcAft>
                <a:spcPts val="0"/>
              </a:spcAft>
              <a:defRPr/>
            </a:pPr>
            <a:r>
              <a:rPr lang="en-US" sz="3000" i="1" dirty="0" smtClean="0">
                <a:solidFill>
                  <a:srgbClr val="003399"/>
                </a:solidFill>
                <a:effectLst>
                  <a:outerShdw blurRad="38100" dist="38100" dir="2700000" algn="tl">
                    <a:srgbClr val="C0C0C0"/>
                  </a:outerShdw>
                </a:effectLst>
                <a:latin typeface="Times New Roman" pitchFamily="18" charset="0"/>
                <a:cs typeface="Times New Roman" pitchFamily="18" charset="0"/>
              </a:rPr>
              <a:t>BSC</a:t>
            </a:r>
            <a:r>
              <a:rPr lang="fa-IR" sz="3000" i="1" dirty="0" smtClean="0">
                <a:solidFill>
                  <a:srgbClr val="003399"/>
                </a:solidFill>
                <a:effectLst>
                  <a:outerShdw blurRad="38100" dist="38100" dir="2700000" algn="tl">
                    <a:srgbClr val="C0C0C0"/>
                  </a:outerShdw>
                </a:effectLst>
                <a:cs typeface="B Nazanin" pitchFamily="2" charset="-78"/>
              </a:rPr>
              <a:t> پلي</a:t>
            </a:r>
            <a:r>
              <a:rPr lang="fa-IR" sz="3400" i="1" dirty="0" smtClean="0">
                <a:solidFill>
                  <a:srgbClr val="003399"/>
                </a:solidFill>
                <a:effectLst>
                  <a:outerShdw blurRad="38100" dist="38100" dir="2700000" algn="tl">
                    <a:srgbClr val="C0C0C0"/>
                  </a:outerShdw>
                </a:effectLst>
                <a:cs typeface="B Nazanin" pitchFamily="2" charset="-78"/>
              </a:rPr>
              <a:t> </a:t>
            </a:r>
            <a:r>
              <a:rPr lang="fa-IR" sz="3000" i="1" dirty="0" smtClean="0">
                <a:solidFill>
                  <a:srgbClr val="003399"/>
                </a:solidFill>
                <a:effectLst>
                  <a:outerShdw blurRad="38100" dist="38100" dir="2700000" algn="tl">
                    <a:srgbClr val="C0C0C0"/>
                  </a:outerShdw>
                </a:effectLst>
                <a:cs typeface="B Nazanin" pitchFamily="2" charset="-78"/>
              </a:rPr>
              <a:t>ارتباطی</a:t>
            </a:r>
            <a:r>
              <a:rPr lang="fa-IR" sz="3400" i="1" dirty="0" smtClean="0">
                <a:solidFill>
                  <a:srgbClr val="003399"/>
                </a:solidFill>
                <a:effectLst>
                  <a:outerShdw blurRad="38100" dist="38100" dir="2700000" algn="tl">
                    <a:srgbClr val="C0C0C0"/>
                  </a:outerShdw>
                </a:effectLst>
                <a:cs typeface="B Nazanin" pitchFamily="2" charset="-78"/>
              </a:rPr>
              <a:t> بين استراتژي و عمل</a:t>
            </a:r>
            <a:endParaRPr lang="en-US" sz="3400" i="1" dirty="0" smtClean="0">
              <a:solidFill>
                <a:srgbClr val="003399"/>
              </a:solidFill>
              <a:effectLst>
                <a:outerShdw blurRad="38100" dist="38100" dir="2700000" algn="tl">
                  <a:srgbClr val="C0C0C0"/>
                </a:outerShdw>
              </a:effectLst>
              <a:cs typeface="B Nazanin" pitchFamily="2" charset="-78"/>
            </a:endParaRPr>
          </a:p>
        </p:txBody>
      </p:sp>
      <p:sp>
        <p:nvSpPr>
          <p:cNvPr id="24579" name="AutoShape 4"/>
          <p:cNvSpPr>
            <a:spLocks noChangeArrowheads="1"/>
          </p:cNvSpPr>
          <p:nvPr/>
        </p:nvSpPr>
        <p:spPr bwMode="auto">
          <a:xfrm>
            <a:off x="3609975" y="4868863"/>
            <a:ext cx="995363" cy="641350"/>
          </a:xfrm>
          <a:prstGeom prst="downArrow">
            <a:avLst>
              <a:gd name="adj1" fmla="val 54000"/>
              <a:gd name="adj2" fmla="val 22727"/>
            </a:avLst>
          </a:prstGeom>
          <a:solidFill>
            <a:srgbClr val="87002B"/>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endParaRPr lang="fa-IR"/>
          </a:p>
        </p:txBody>
      </p:sp>
      <p:sp>
        <p:nvSpPr>
          <p:cNvPr id="24580" name="Rectangle 5"/>
          <p:cNvSpPr>
            <a:spLocks noChangeArrowheads="1"/>
          </p:cNvSpPr>
          <p:nvPr/>
        </p:nvSpPr>
        <p:spPr bwMode="auto">
          <a:xfrm>
            <a:off x="3214688" y="1268413"/>
            <a:ext cx="1804987" cy="471487"/>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rgbClr val="000000"/>
                </a:solidFill>
                <a:cs typeface="Mitra" pitchFamily="2" charset="-78"/>
              </a:rPr>
              <a:t>ماموريت </a:t>
            </a:r>
          </a:p>
          <a:p>
            <a:pPr algn="ctr">
              <a:lnSpc>
                <a:spcPct val="90000"/>
              </a:lnSpc>
            </a:pPr>
            <a:r>
              <a:rPr lang="fa-IR" sz="1200" b="1">
                <a:solidFill>
                  <a:srgbClr val="000000"/>
                </a:solidFill>
                <a:cs typeface="Mitra" pitchFamily="2" charset="-78"/>
              </a:rPr>
              <a:t>چرا هستيم؟</a:t>
            </a:r>
            <a:endParaRPr lang="en-US" sz="1200" b="1" i="1">
              <a:solidFill>
                <a:srgbClr val="000000"/>
              </a:solidFill>
              <a:cs typeface="Mitra" pitchFamily="2" charset="-78"/>
            </a:endParaRPr>
          </a:p>
        </p:txBody>
      </p:sp>
      <p:sp>
        <p:nvSpPr>
          <p:cNvPr id="24581" name="Rectangle 6"/>
          <p:cNvSpPr>
            <a:spLocks noChangeArrowheads="1"/>
          </p:cNvSpPr>
          <p:nvPr/>
        </p:nvSpPr>
        <p:spPr bwMode="auto">
          <a:xfrm>
            <a:off x="2709863" y="1735138"/>
            <a:ext cx="2813050" cy="471487"/>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rgbClr val="000000"/>
                </a:solidFill>
                <a:cs typeface="Mitra" pitchFamily="2" charset="-78"/>
              </a:rPr>
              <a:t>ارزشها</a:t>
            </a:r>
          </a:p>
          <a:p>
            <a:pPr algn="ctr">
              <a:lnSpc>
                <a:spcPct val="90000"/>
              </a:lnSpc>
            </a:pPr>
            <a:r>
              <a:rPr lang="fa-IR" sz="1200" b="1">
                <a:solidFill>
                  <a:srgbClr val="000000"/>
                </a:solidFill>
                <a:cs typeface="Mitra" pitchFamily="2" charset="-78"/>
              </a:rPr>
              <a:t>چه چيزي براي ما مهم است؟</a:t>
            </a:r>
            <a:endParaRPr lang="en-US" sz="1200" b="1">
              <a:solidFill>
                <a:srgbClr val="000000"/>
              </a:solidFill>
              <a:cs typeface="Mitra" pitchFamily="2" charset="-78"/>
            </a:endParaRPr>
          </a:p>
        </p:txBody>
      </p:sp>
      <p:sp>
        <p:nvSpPr>
          <p:cNvPr id="24582" name="Rectangle 7"/>
          <p:cNvSpPr>
            <a:spLocks noChangeArrowheads="1"/>
          </p:cNvSpPr>
          <p:nvPr/>
        </p:nvSpPr>
        <p:spPr bwMode="auto">
          <a:xfrm>
            <a:off x="2243138" y="2201863"/>
            <a:ext cx="3746500" cy="471487"/>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rgbClr val="000000"/>
                </a:solidFill>
                <a:cs typeface="Mitra" pitchFamily="2" charset="-78"/>
              </a:rPr>
              <a:t>چشم انداز</a:t>
            </a:r>
          </a:p>
          <a:p>
            <a:pPr algn="ctr">
              <a:lnSpc>
                <a:spcPct val="90000"/>
              </a:lnSpc>
            </a:pPr>
            <a:r>
              <a:rPr lang="fa-IR" sz="1200" b="1">
                <a:solidFill>
                  <a:srgbClr val="000000"/>
                </a:solidFill>
                <a:cs typeface="Mitra" pitchFamily="2" charset="-78"/>
              </a:rPr>
              <a:t>مي‌خواهيم چه باشيم ؟</a:t>
            </a:r>
            <a:endParaRPr lang="en-US" sz="1200" b="1" i="1">
              <a:solidFill>
                <a:srgbClr val="000000"/>
              </a:solidFill>
              <a:cs typeface="Mitra" pitchFamily="2" charset="-78"/>
            </a:endParaRPr>
          </a:p>
        </p:txBody>
      </p:sp>
      <p:sp>
        <p:nvSpPr>
          <p:cNvPr id="24583" name="Rectangle 8"/>
          <p:cNvSpPr>
            <a:spLocks noChangeArrowheads="1"/>
          </p:cNvSpPr>
          <p:nvPr/>
        </p:nvSpPr>
        <p:spPr bwMode="auto">
          <a:xfrm>
            <a:off x="1979613" y="2668588"/>
            <a:ext cx="4514850" cy="471487"/>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rgbClr val="000000"/>
                </a:solidFill>
                <a:cs typeface="Mitra" pitchFamily="2" charset="-78"/>
              </a:rPr>
              <a:t>استراتژي</a:t>
            </a:r>
          </a:p>
          <a:p>
            <a:pPr algn="ctr">
              <a:lnSpc>
                <a:spcPct val="90000"/>
              </a:lnSpc>
            </a:pPr>
            <a:r>
              <a:rPr lang="fa-IR" sz="1200" b="1">
                <a:solidFill>
                  <a:srgbClr val="000000"/>
                </a:solidFill>
                <a:cs typeface="Mitra" pitchFamily="2" charset="-78"/>
              </a:rPr>
              <a:t>برنامه ما چيست ؟</a:t>
            </a:r>
            <a:endParaRPr lang="en-US" sz="1200" b="1">
              <a:solidFill>
                <a:srgbClr val="000000"/>
              </a:solidFill>
              <a:cs typeface="Mitra" pitchFamily="2" charset="-78"/>
            </a:endParaRPr>
          </a:p>
        </p:txBody>
      </p:sp>
      <p:sp>
        <p:nvSpPr>
          <p:cNvPr id="24584" name="Rectangle 9"/>
          <p:cNvSpPr>
            <a:spLocks noChangeArrowheads="1"/>
          </p:cNvSpPr>
          <p:nvPr/>
        </p:nvSpPr>
        <p:spPr bwMode="auto">
          <a:xfrm>
            <a:off x="1476375" y="3135313"/>
            <a:ext cx="5532438" cy="473075"/>
          </a:xfrm>
          <a:prstGeom prst="rect">
            <a:avLst/>
          </a:prstGeom>
          <a:solidFill>
            <a:srgbClr val="6699FF"/>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chemeClr val="bg1"/>
                </a:solidFill>
                <a:cs typeface="Mitra" pitchFamily="2" charset="-78"/>
              </a:rPr>
              <a:t>نقشه استراتژي</a:t>
            </a:r>
          </a:p>
          <a:p>
            <a:pPr algn="ctr">
              <a:lnSpc>
                <a:spcPct val="90000"/>
              </a:lnSpc>
            </a:pPr>
            <a:r>
              <a:rPr lang="fa-IR" sz="1200" b="1">
                <a:solidFill>
                  <a:schemeClr val="bg1"/>
                </a:solidFill>
                <a:cs typeface="Mitra" pitchFamily="2" charset="-78"/>
              </a:rPr>
              <a:t>ترجمه استراتژي به اصطلاحات عملياتي</a:t>
            </a:r>
            <a:endParaRPr lang="en-US" sz="1200" b="1" i="1">
              <a:solidFill>
                <a:schemeClr val="bg1"/>
              </a:solidFill>
              <a:cs typeface="Mitra" pitchFamily="2" charset="-78"/>
            </a:endParaRPr>
          </a:p>
        </p:txBody>
      </p:sp>
      <p:sp>
        <p:nvSpPr>
          <p:cNvPr id="24585" name="Rectangle 10"/>
          <p:cNvSpPr>
            <a:spLocks noChangeArrowheads="1"/>
          </p:cNvSpPr>
          <p:nvPr/>
        </p:nvSpPr>
        <p:spPr bwMode="auto">
          <a:xfrm>
            <a:off x="1187450" y="3614738"/>
            <a:ext cx="6243638" cy="471487"/>
          </a:xfrm>
          <a:prstGeom prst="rect">
            <a:avLst/>
          </a:prstGeom>
          <a:solidFill>
            <a:srgbClr val="6699FF"/>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solidFill>
                  <a:schemeClr val="bg1"/>
                </a:solidFill>
                <a:cs typeface="Mitra" pitchFamily="2" charset="-78"/>
              </a:rPr>
              <a:t>كارت امتيازي متوازن </a:t>
            </a:r>
            <a:r>
              <a:rPr lang="en-US" sz="1600" b="1">
                <a:solidFill>
                  <a:schemeClr val="bg1"/>
                </a:solidFill>
                <a:cs typeface="Mitra" pitchFamily="2" charset="-78"/>
              </a:rPr>
              <a:t>(BSC)</a:t>
            </a:r>
            <a:endParaRPr lang="fa-IR" sz="1600" b="1">
              <a:solidFill>
                <a:schemeClr val="bg1"/>
              </a:solidFill>
              <a:cs typeface="Mitra" pitchFamily="2" charset="-78"/>
            </a:endParaRPr>
          </a:p>
          <a:p>
            <a:pPr algn="ctr">
              <a:lnSpc>
                <a:spcPct val="90000"/>
              </a:lnSpc>
            </a:pPr>
            <a:r>
              <a:rPr lang="fa-IR" sz="1200" b="1">
                <a:solidFill>
                  <a:schemeClr val="bg1"/>
                </a:solidFill>
                <a:cs typeface="Mitra" pitchFamily="2" charset="-78"/>
              </a:rPr>
              <a:t>معيارهاي سنجش و نقاط تمركز</a:t>
            </a:r>
            <a:endParaRPr lang="en-US" sz="1200" b="1" i="1">
              <a:solidFill>
                <a:schemeClr val="bg1"/>
              </a:solidFill>
              <a:cs typeface="Mitra" pitchFamily="2" charset="-78"/>
            </a:endParaRPr>
          </a:p>
        </p:txBody>
      </p:sp>
      <p:sp>
        <p:nvSpPr>
          <p:cNvPr id="24586" name="Rectangle 11"/>
          <p:cNvSpPr>
            <a:spLocks noChangeArrowheads="1"/>
          </p:cNvSpPr>
          <p:nvPr/>
        </p:nvSpPr>
        <p:spPr bwMode="auto">
          <a:xfrm>
            <a:off x="684213" y="5949950"/>
            <a:ext cx="7985125" cy="742950"/>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fa-IR" sz="1400" b="1">
              <a:cs typeface="Mitra" pitchFamily="2" charset="-78"/>
            </a:endParaRPr>
          </a:p>
        </p:txBody>
      </p:sp>
      <p:sp>
        <p:nvSpPr>
          <p:cNvPr id="24587" name="Rectangle 12"/>
          <p:cNvSpPr>
            <a:spLocks noChangeArrowheads="1"/>
          </p:cNvSpPr>
          <p:nvPr/>
        </p:nvSpPr>
        <p:spPr bwMode="auto">
          <a:xfrm>
            <a:off x="684213" y="5589588"/>
            <a:ext cx="7985125" cy="354012"/>
          </a:xfrm>
          <a:prstGeom prst="rect">
            <a:avLst/>
          </a:prstGeom>
          <a:solidFill>
            <a:srgbClr val="ABCF99"/>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25000"/>
              </a:spcBef>
            </a:pPr>
            <a:r>
              <a:rPr lang="fa-IR" sz="1600" b="1">
                <a:solidFill>
                  <a:srgbClr val="000000"/>
                </a:solidFill>
                <a:cs typeface="Mitra" pitchFamily="2" charset="-78"/>
              </a:rPr>
              <a:t>دستاوردهاي استراتژيك</a:t>
            </a:r>
            <a:endParaRPr lang="en-US" sz="1600" b="1">
              <a:solidFill>
                <a:srgbClr val="000000"/>
              </a:solidFill>
              <a:cs typeface="Mitra" pitchFamily="2" charset="-78"/>
            </a:endParaRPr>
          </a:p>
        </p:txBody>
      </p:sp>
      <p:sp>
        <p:nvSpPr>
          <p:cNvPr id="24588" name="Oval 13"/>
          <p:cNvSpPr>
            <a:spLocks noChangeArrowheads="1"/>
          </p:cNvSpPr>
          <p:nvPr/>
        </p:nvSpPr>
        <p:spPr bwMode="auto">
          <a:xfrm>
            <a:off x="827088" y="6021388"/>
            <a:ext cx="1711325" cy="569912"/>
          </a:xfrm>
          <a:prstGeom prst="ellipse">
            <a:avLst/>
          </a:prstGeom>
          <a:solidFill>
            <a:srgbClr val="D2E5C9"/>
          </a:solidFill>
          <a:ln w="12700">
            <a:solidFill>
              <a:srgbClr val="286676"/>
            </a:solidFill>
            <a:round/>
            <a:headEnd type="none" w="sm" len="sm"/>
            <a:tailEnd type="none" w="sm" len="sm"/>
          </a:ln>
        </p:spPr>
        <p:txBody>
          <a:bodyPr wrap="none" lIns="0" rIns="0"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400" b="1">
                <a:solidFill>
                  <a:srgbClr val="000000"/>
                </a:solidFill>
                <a:cs typeface="Mitra" pitchFamily="2" charset="-78"/>
              </a:rPr>
              <a:t>سهامداران راضي</a:t>
            </a:r>
            <a:endParaRPr lang="en-US" sz="1400" b="1">
              <a:solidFill>
                <a:srgbClr val="000000"/>
              </a:solidFill>
              <a:cs typeface="Mitra" pitchFamily="2" charset="-78"/>
            </a:endParaRPr>
          </a:p>
        </p:txBody>
      </p:sp>
      <p:sp>
        <p:nvSpPr>
          <p:cNvPr id="24589" name="Oval 14"/>
          <p:cNvSpPr>
            <a:spLocks noChangeArrowheads="1"/>
          </p:cNvSpPr>
          <p:nvPr/>
        </p:nvSpPr>
        <p:spPr bwMode="auto">
          <a:xfrm>
            <a:off x="2771775" y="6021388"/>
            <a:ext cx="1711325" cy="569912"/>
          </a:xfrm>
          <a:prstGeom prst="ellipse">
            <a:avLst/>
          </a:prstGeom>
          <a:solidFill>
            <a:srgbClr val="D2E5C9"/>
          </a:solidFill>
          <a:ln w="12700">
            <a:solidFill>
              <a:srgbClr val="286676"/>
            </a:solidFill>
            <a:round/>
            <a:headEnd type="none" w="sm" len="sm"/>
            <a:tailEnd type="none" w="sm" len="sm"/>
          </a:ln>
        </p:spPr>
        <p:txBody>
          <a:bodyPr wrap="none" lIns="0" rIns="0"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400" b="1">
                <a:solidFill>
                  <a:srgbClr val="000000"/>
                </a:solidFill>
                <a:cs typeface="Mitra" pitchFamily="2" charset="-78"/>
              </a:rPr>
              <a:t>مشتريان مشعوف</a:t>
            </a:r>
            <a:endParaRPr lang="en-US" sz="1400" b="1">
              <a:solidFill>
                <a:srgbClr val="000000"/>
              </a:solidFill>
              <a:cs typeface="Mitra" pitchFamily="2" charset="-78"/>
            </a:endParaRPr>
          </a:p>
        </p:txBody>
      </p:sp>
      <p:sp>
        <p:nvSpPr>
          <p:cNvPr id="24590" name="Oval 15"/>
          <p:cNvSpPr>
            <a:spLocks noChangeArrowheads="1"/>
          </p:cNvSpPr>
          <p:nvPr/>
        </p:nvSpPr>
        <p:spPr bwMode="auto">
          <a:xfrm>
            <a:off x="4643438" y="6021388"/>
            <a:ext cx="1709737" cy="569912"/>
          </a:xfrm>
          <a:prstGeom prst="ellipse">
            <a:avLst/>
          </a:prstGeom>
          <a:solidFill>
            <a:srgbClr val="D2E5C9"/>
          </a:solidFill>
          <a:ln w="12700">
            <a:solidFill>
              <a:srgbClr val="286676"/>
            </a:solidFill>
            <a:round/>
            <a:headEnd type="none" w="sm" len="sm"/>
            <a:tailEnd type="none" w="sm" len="sm"/>
          </a:ln>
        </p:spPr>
        <p:txBody>
          <a:bodyPr wrap="none" lIns="0" rIns="0"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400" b="1">
                <a:solidFill>
                  <a:srgbClr val="000000"/>
                </a:solidFill>
                <a:cs typeface="Mitra" pitchFamily="2" charset="-78"/>
              </a:rPr>
              <a:t>فرآيندهاي كارا و اثربخش</a:t>
            </a:r>
            <a:endParaRPr lang="en-US" sz="1400" b="1">
              <a:solidFill>
                <a:srgbClr val="000000"/>
              </a:solidFill>
              <a:cs typeface="Mitra" pitchFamily="2" charset="-78"/>
            </a:endParaRPr>
          </a:p>
        </p:txBody>
      </p:sp>
      <p:sp>
        <p:nvSpPr>
          <p:cNvPr id="24591" name="Oval 16"/>
          <p:cNvSpPr>
            <a:spLocks noChangeArrowheads="1"/>
          </p:cNvSpPr>
          <p:nvPr/>
        </p:nvSpPr>
        <p:spPr bwMode="auto">
          <a:xfrm>
            <a:off x="6516688" y="6021388"/>
            <a:ext cx="1984375" cy="569912"/>
          </a:xfrm>
          <a:prstGeom prst="ellipse">
            <a:avLst/>
          </a:prstGeom>
          <a:solidFill>
            <a:srgbClr val="D2E5C9"/>
          </a:solidFill>
          <a:ln w="12700">
            <a:solidFill>
              <a:srgbClr val="286676"/>
            </a:solidFill>
            <a:round/>
            <a:headEnd type="none" w="sm" len="sm"/>
            <a:tailEnd type="none" w="sm" len="sm"/>
          </a:ln>
        </p:spPr>
        <p:txBody>
          <a:bodyPr wrap="none" lIns="0" rIns="0"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sz="1400" b="1">
                <a:solidFill>
                  <a:srgbClr val="000000"/>
                </a:solidFill>
                <a:cs typeface="Mitra" pitchFamily="2" charset="-78"/>
              </a:rPr>
              <a:t>كاركنان با انگيزه و آماده</a:t>
            </a:r>
            <a:endParaRPr lang="en-US" sz="1400" b="1">
              <a:solidFill>
                <a:srgbClr val="000000"/>
              </a:solidFill>
              <a:cs typeface="Mitra" pitchFamily="2" charset="-78"/>
            </a:endParaRPr>
          </a:p>
        </p:txBody>
      </p:sp>
      <p:sp>
        <p:nvSpPr>
          <p:cNvPr id="24592" name="Rectangle 17"/>
          <p:cNvSpPr>
            <a:spLocks noChangeArrowheads="1"/>
          </p:cNvSpPr>
          <p:nvPr/>
        </p:nvSpPr>
        <p:spPr bwMode="auto">
          <a:xfrm>
            <a:off x="755650" y="4098925"/>
            <a:ext cx="7013575" cy="471488"/>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cs typeface="Mitra" pitchFamily="2" charset="-78"/>
              </a:rPr>
              <a:t>اهداف و اقدامات (ابتكارات)</a:t>
            </a:r>
            <a:endParaRPr lang="en-US" sz="1600" b="1">
              <a:cs typeface="Mitra" pitchFamily="2" charset="-78"/>
            </a:endParaRPr>
          </a:p>
          <a:p>
            <a:pPr algn="ctr">
              <a:lnSpc>
                <a:spcPct val="90000"/>
              </a:lnSpc>
            </a:pPr>
            <a:r>
              <a:rPr lang="fa-IR" sz="1200" b="1">
                <a:cs typeface="Mitra" pitchFamily="2" charset="-78"/>
              </a:rPr>
              <a:t>چه بايد بكنيم ؟</a:t>
            </a:r>
            <a:endParaRPr lang="en-US" sz="1200" b="1">
              <a:cs typeface="Mitra" pitchFamily="2" charset="-78"/>
            </a:endParaRPr>
          </a:p>
        </p:txBody>
      </p:sp>
      <p:sp>
        <p:nvSpPr>
          <p:cNvPr id="24593" name="Rectangle 18"/>
          <p:cNvSpPr>
            <a:spLocks noChangeArrowheads="1"/>
          </p:cNvSpPr>
          <p:nvPr/>
        </p:nvSpPr>
        <p:spPr bwMode="auto">
          <a:xfrm>
            <a:off x="395288" y="4565650"/>
            <a:ext cx="7632700" cy="471488"/>
          </a:xfrm>
          <a:prstGeom prst="rect">
            <a:avLst/>
          </a:prstGeom>
          <a:solidFill>
            <a:srgbClr val="FFFFD1"/>
          </a:solidFill>
          <a:ln w="12700">
            <a:solidFill>
              <a:srgbClr val="286676"/>
            </a:solidFill>
            <a:miter lim="800000"/>
            <a:headEnd type="none" w="sm" len="sm"/>
            <a:tailEnd type="none" w="sm" len="sm"/>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pPr>
            <a:r>
              <a:rPr lang="fa-IR" sz="1600" b="1">
                <a:cs typeface="Mitra" pitchFamily="2" charset="-78"/>
              </a:rPr>
              <a:t>اهداف شخصي </a:t>
            </a:r>
          </a:p>
          <a:p>
            <a:pPr algn="ctr">
              <a:lnSpc>
                <a:spcPct val="90000"/>
              </a:lnSpc>
            </a:pPr>
            <a:r>
              <a:rPr lang="fa-IR" sz="1200" b="1">
                <a:cs typeface="Mitra" pitchFamily="2" charset="-78"/>
              </a:rPr>
              <a:t>چه بايد بكنيم ؟</a:t>
            </a:r>
            <a:endParaRPr lang="en-US" sz="1200" b="1" i="1">
              <a:cs typeface="Mitra"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Oval 2"/>
          <p:cNvSpPr>
            <a:spLocks noChangeArrowheads="1"/>
          </p:cNvSpPr>
          <p:nvPr/>
        </p:nvSpPr>
        <p:spPr bwMode="auto">
          <a:xfrm>
            <a:off x="1908175" y="4959350"/>
            <a:ext cx="5029200" cy="990600"/>
          </a:xfrm>
          <a:prstGeom prst="ellipse">
            <a:avLst/>
          </a:prstGeom>
          <a:gradFill rotWithShape="0">
            <a:gsLst>
              <a:gs pos="0">
                <a:schemeClr val="bg1"/>
              </a:gs>
              <a:gs pos="100000">
                <a:srgbClr val="FFCCFF"/>
              </a:gs>
            </a:gsLst>
            <a:path path="shape">
              <a:fillToRect l="50000" t="50000" r="50000" b="50000"/>
            </a:path>
          </a:gradFill>
          <a:ln w="9525">
            <a:round/>
            <a:headEnd/>
            <a:tailEnd/>
          </a:ln>
          <a:scene3d>
            <a:camera prst="legacyPerspectiveBottom"/>
            <a:lightRig rig="legacyFlat3" dir="t"/>
          </a:scene3d>
          <a:sp3d extrusionH="887400" prstMaterial="legacyMatte">
            <a:bevelT w="13500" h="13500" prst="angle"/>
            <a:bevelB w="13500" h="13500" prst="angle"/>
            <a:extrusionClr>
              <a:srgbClr val="CC00CC"/>
            </a:extrusionClr>
            <a:contourClr>
              <a:schemeClr val="bg1"/>
            </a:contourClr>
          </a:sp3d>
        </p:spPr>
        <p:txBody>
          <a:bodyPr wrap="none" anchor="ctr">
            <a:flatTx/>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r>
              <a:rPr lang="ar-SA" sz="2400">
                <a:latin typeface="Times New Roman" panose="02020603050405020304" pitchFamily="18" charset="0"/>
                <a:cs typeface="Titr" panose="00000700000000000000" pitchFamily="2" charset="-78"/>
              </a:rPr>
              <a:t>مي خواهيم استراتژيها </a:t>
            </a:r>
            <a:r>
              <a:rPr lang="fa-IR" sz="2400">
                <a:latin typeface="Times New Roman" panose="02020603050405020304" pitchFamily="18" charset="0"/>
                <a:cs typeface="B Titr" panose="00000700000000000000" pitchFamily="2" charset="-78"/>
              </a:rPr>
              <a:t>باموفقیت</a:t>
            </a:r>
            <a:r>
              <a:rPr lang="fa-IR" sz="2400">
                <a:latin typeface="Times New Roman" panose="02020603050405020304" pitchFamily="18" charset="0"/>
                <a:cs typeface="Titr" panose="00000700000000000000" pitchFamily="2" charset="-78"/>
              </a:rPr>
              <a:t> </a:t>
            </a:r>
            <a:r>
              <a:rPr lang="ar-SA" sz="2400">
                <a:latin typeface="Times New Roman" panose="02020603050405020304" pitchFamily="18" charset="0"/>
                <a:cs typeface="Titr" panose="00000700000000000000" pitchFamily="2" charset="-78"/>
              </a:rPr>
              <a:t>پياده شوند </a:t>
            </a:r>
            <a:endParaRPr lang="en-US" sz="2400">
              <a:latin typeface="Times New Roman" panose="02020603050405020304" pitchFamily="18" charset="0"/>
              <a:cs typeface="Titr" panose="00000700000000000000" pitchFamily="2" charset="-78"/>
            </a:endParaRPr>
          </a:p>
        </p:txBody>
      </p:sp>
      <p:sp>
        <p:nvSpPr>
          <p:cNvPr id="26627" name="AutoShape 3"/>
          <p:cNvSpPr>
            <a:spLocks noChangeArrowheads="1"/>
          </p:cNvSpPr>
          <p:nvPr/>
        </p:nvSpPr>
        <p:spPr bwMode="auto">
          <a:xfrm>
            <a:off x="2268538" y="1168400"/>
            <a:ext cx="5715000" cy="1828800"/>
          </a:xfrm>
          <a:prstGeom prst="cloudCallout">
            <a:avLst>
              <a:gd name="adj1" fmla="val -37750"/>
              <a:gd name="adj2" fmla="val 151218"/>
            </a:avLst>
          </a:prstGeom>
          <a:solidFill>
            <a:schemeClr val="accent1"/>
          </a:solidFill>
          <a:ln w="9525">
            <a:solidFill>
              <a:schemeClr val="tx1"/>
            </a:solidFill>
            <a:round/>
            <a:headEnd/>
            <a:tailEnd/>
          </a:ln>
        </p:spPr>
        <p:txBody>
          <a:bodyPr tIns="370800"/>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r>
              <a:rPr lang="en-US" sz="4800">
                <a:latin typeface="Times New Roman" panose="02020603050405020304" pitchFamily="18" charset="0"/>
                <a:cs typeface="Titr" panose="00000700000000000000" pitchFamily="2" charset="-78"/>
              </a:rPr>
              <a:t>BSC</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AutoShape 2"/>
          <p:cNvSpPr>
            <a:spLocks noChangeArrowheads="1"/>
          </p:cNvSpPr>
          <p:nvPr/>
        </p:nvSpPr>
        <p:spPr bwMode="auto">
          <a:xfrm>
            <a:off x="468313" y="1844675"/>
            <a:ext cx="1143000" cy="3036888"/>
          </a:xfrm>
          <a:prstGeom prst="curvedRightArrow">
            <a:avLst>
              <a:gd name="adj1" fmla="val 44688"/>
              <a:gd name="adj2" fmla="val 98811"/>
              <a:gd name="adj3" fmla="val 33333"/>
            </a:avLst>
          </a:prstGeom>
          <a:gradFill rotWithShape="0">
            <a:gsLst>
              <a:gs pos="0">
                <a:schemeClr val="bg1"/>
              </a:gs>
              <a:gs pos="50000">
                <a:schemeClr val="accent1"/>
              </a:gs>
              <a:gs pos="100000">
                <a:schemeClr val="bg1"/>
              </a:gs>
            </a:gsLst>
            <a:lin ang="2700000" scaled="1"/>
          </a:gradFill>
          <a:ln w="9525">
            <a:solidFill>
              <a:schemeClr val="tx1"/>
            </a:solidFill>
            <a:miter lim="800000"/>
            <a:headEnd/>
            <a:tailEnd/>
          </a:ln>
          <a:effectLst/>
        </p:spPr>
        <p:txBody>
          <a:bodyPr wrap="none" anchor="ctr"/>
          <a:lstStyle/>
          <a:p>
            <a:pPr>
              <a:defRPr/>
            </a:pPr>
            <a:endParaRPr lang="fa-IR"/>
          </a:p>
        </p:txBody>
      </p:sp>
      <p:sp>
        <p:nvSpPr>
          <p:cNvPr id="283651" name="Oval 3"/>
          <p:cNvSpPr>
            <a:spLocks noChangeArrowheads="1"/>
          </p:cNvSpPr>
          <p:nvPr/>
        </p:nvSpPr>
        <p:spPr bwMode="auto">
          <a:xfrm>
            <a:off x="849313" y="908050"/>
            <a:ext cx="7162800" cy="1828800"/>
          </a:xfrm>
          <a:prstGeom prst="ellipse">
            <a:avLst/>
          </a:prstGeom>
          <a:gradFill rotWithShape="0">
            <a:gsLst>
              <a:gs pos="0">
                <a:schemeClr val="bg1"/>
              </a:gs>
              <a:gs pos="100000">
                <a:srgbClr val="FFCCFF"/>
              </a:gs>
            </a:gsLst>
            <a:path path="shape">
              <a:fillToRect l="50000" t="50000" r="50000" b="50000"/>
            </a:path>
          </a:gradFill>
          <a:ln w="9525">
            <a:round/>
            <a:headEnd/>
            <a:tailEnd/>
          </a:ln>
          <a:effectLst/>
          <a:scene3d>
            <a:camera prst="legacyPerspectiveBottom"/>
            <a:lightRig rig="legacyFlat3" dir="t"/>
          </a:scene3d>
          <a:sp3d extrusionH="887400" prstMaterial="legacyMatte">
            <a:bevelT w="13500" h="13500" prst="angle"/>
            <a:bevelB w="13500" h="13500" prst="angle"/>
            <a:extrusionClr>
              <a:srgbClr val="CC00CC"/>
            </a:extrusionClr>
          </a:sp3d>
        </p:spPr>
        <p:txBody>
          <a:bodyPr wrap="none" anchor="ctr">
            <a:flatTx/>
          </a:bodyPr>
          <a:lstStyle/>
          <a:p>
            <a:pPr algn="ctr" eaLnBrk="1" hangingPunct="1">
              <a:defRPr/>
            </a:pPr>
            <a:r>
              <a:rPr lang="ar-SA" sz="3200" b="1">
                <a:effectLst>
                  <a:outerShdw blurRad="38100" dist="38100" dir="2700000" algn="tl">
                    <a:srgbClr val="FFFFFF"/>
                  </a:outerShdw>
                </a:effectLst>
                <a:latin typeface="Times New Roman" pitchFamily="18" charset="0"/>
                <a:cs typeface="Times New Roman" pitchFamily="18" charset="0"/>
              </a:rPr>
              <a:t>محدوديت معيارهاي مالي جهت</a:t>
            </a:r>
          </a:p>
          <a:p>
            <a:pPr algn="ctr" eaLnBrk="1" hangingPunct="1">
              <a:lnSpc>
                <a:spcPct val="180000"/>
              </a:lnSpc>
              <a:defRPr/>
            </a:pPr>
            <a:r>
              <a:rPr lang="ar-SA" sz="3200" b="1">
                <a:effectLst>
                  <a:outerShdw blurRad="38100" dist="38100" dir="2700000" algn="tl">
                    <a:srgbClr val="FFFFFF"/>
                  </a:outerShdw>
                </a:effectLst>
                <a:latin typeface="Times New Roman" pitchFamily="18" charset="0"/>
                <a:cs typeface="Times New Roman" pitchFamily="18" charset="0"/>
              </a:rPr>
              <a:t> ارزيابي موفقيت (عملكرد)</a:t>
            </a:r>
            <a:r>
              <a:rPr lang="ar-SA" sz="3200">
                <a:latin typeface="Times New Roman" pitchFamily="18" charset="0"/>
                <a:cs typeface="Times New Roman" pitchFamily="18" charset="0"/>
              </a:rPr>
              <a:t> </a:t>
            </a:r>
            <a:endParaRPr lang="en-US" sz="3200">
              <a:latin typeface="Times New Roman" pitchFamily="18" charset="0"/>
              <a:cs typeface="Times New Roman" pitchFamily="18" charset="0"/>
            </a:endParaRPr>
          </a:p>
        </p:txBody>
      </p:sp>
      <p:sp>
        <p:nvSpPr>
          <p:cNvPr id="283652" name="Text Box 4"/>
          <p:cNvSpPr txBox="1">
            <a:spLocks noChangeArrowheads="1"/>
          </p:cNvSpPr>
          <p:nvPr/>
        </p:nvSpPr>
        <p:spPr bwMode="auto">
          <a:xfrm>
            <a:off x="1260475" y="3130550"/>
            <a:ext cx="6324600" cy="1311275"/>
          </a:xfrm>
          <a:prstGeom prst="rect">
            <a:avLst/>
          </a:prstGeom>
          <a:noFill/>
          <a:ln w="9525">
            <a:noFill/>
            <a:miter lim="800000"/>
            <a:headEnd/>
            <a:tailEnd/>
          </a:ln>
          <a:effectLst/>
        </p:spPr>
        <p:txBody>
          <a:bodyPr>
            <a:spAutoFit/>
          </a:bodyPr>
          <a:lstStyle/>
          <a:p>
            <a:pPr algn="ctr" eaLnBrk="1" hangingPunct="1">
              <a:spcBef>
                <a:spcPct val="50000"/>
              </a:spcBef>
              <a:defRPr/>
            </a:pPr>
            <a:r>
              <a:rPr lang="ar-SA" sz="3200">
                <a:effectLst>
                  <a:outerShdw blurRad="38100" dist="38100" dir="2700000" algn="tl">
                    <a:srgbClr val="C0C0C0"/>
                  </a:outerShdw>
                </a:effectLst>
                <a:latin typeface="Times New Roman" pitchFamily="18" charset="0"/>
                <a:cs typeface="Homa" pitchFamily="2" charset="-78"/>
              </a:rPr>
              <a:t>معرفي روش ارزيابي متوازن </a:t>
            </a:r>
          </a:p>
          <a:p>
            <a:pPr algn="ctr" eaLnBrk="1" hangingPunct="1">
              <a:spcBef>
                <a:spcPct val="50000"/>
              </a:spcBef>
              <a:defRPr/>
            </a:pPr>
            <a:r>
              <a:rPr lang="en-US" sz="3200">
                <a:effectLst>
                  <a:outerShdw blurRad="38100" dist="38100" dir="2700000" algn="tl">
                    <a:srgbClr val="C0C0C0"/>
                  </a:outerShdw>
                </a:effectLst>
                <a:latin typeface="Times New Roman" pitchFamily="18" charset="0"/>
                <a:cs typeface="Homa" pitchFamily="2" charset="-78"/>
              </a:rPr>
              <a:t>(BALANCED  SCORECARD)</a:t>
            </a:r>
          </a:p>
        </p:txBody>
      </p:sp>
      <p:sp>
        <p:nvSpPr>
          <p:cNvPr id="27653" name="Rectangle 5"/>
          <p:cNvSpPr>
            <a:spLocks noChangeArrowheads="1"/>
          </p:cNvSpPr>
          <p:nvPr/>
        </p:nvSpPr>
        <p:spPr bwMode="auto">
          <a:xfrm>
            <a:off x="1657350" y="4664075"/>
            <a:ext cx="5365750" cy="180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spcBef>
                <a:spcPct val="80000"/>
              </a:spcBef>
              <a:spcAft>
                <a:spcPct val="20000"/>
              </a:spcAft>
              <a:buFont typeface="Wingdings" panose="05000000000000000000" pitchFamily="2" charset="2"/>
              <a:buNone/>
            </a:pPr>
            <a:r>
              <a:rPr lang="ar-SA" sz="2400" b="1" i="1">
                <a:latin typeface="Times New Roman" panose="02020603050405020304" pitchFamily="18" charset="0"/>
                <a:cs typeface="B Titr" panose="00000700000000000000" pitchFamily="2" charset="-78"/>
              </a:rPr>
              <a:t>يكي از روشهاي نوين ارزيابي عملكرد </a:t>
            </a:r>
            <a:endParaRPr lang="fa-IR" sz="2400" b="1" i="1">
              <a:latin typeface="Times New Roman" panose="02020603050405020304" pitchFamily="18" charset="0"/>
              <a:cs typeface="B Titr" panose="00000700000000000000" pitchFamily="2" charset="-78"/>
            </a:endParaRPr>
          </a:p>
          <a:p>
            <a:pPr algn="ctr" eaLnBrk="1" hangingPunct="1">
              <a:lnSpc>
                <a:spcPct val="90000"/>
              </a:lnSpc>
              <a:spcBef>
                <a:spcPct val="80000"/>
              </a:spcBef>
              <a:spcAft>
                <a:spcPct val="20000"/>
              </a:spcAft>
              <a:buFont typeface="Wingdings" panose="05000000000000000000" pitchFamily="2" charset="2"/>
              <a:buNone/>
            </a:pPr>
            <a:r>
              <a:rPr lang="ar-SA" sz="2400" b="1" i="1">
                <a:latin typeface="Times New Roman" panose="02020603050405020304" pitchFamily="18" charset="0"/>
                <a:cs typeface="B Titr" panose="00000700000000000000" pitchFamily="2" charset="-78"/>
              </a:rPr>
              <a:t>جهت كنترل اجراي مطلوب استراتژيها در سازمان </a:t>
            </a:r>
            <a:endParaRPr lang="fa-IR" sz="2400" b="1" i="1">
              <a:latin typeface="Times New Roman" panose="02020603050405020304" pitchFamily="18" charset="0"/>
              <a:cs typeface="B Titr" panose="00000700000000000000" pitchFamily="2" charset="-78"/>
            </a:endParaRPr>
          </a:p>
          <a:p>
            <a:pPr algn="ctr" eaLnBrk="1" hangingPunct="1">
              <a:lnSpc>
                <a:spcPct val="90000"/>
              </a:lnSpc>
              <a:spcBef>
                <a:spcPct val="80000"/>
              </a:spcBef>
              <a:spcAft>
                <a:spcPct val="20000"/>
              </a:spcAft>
              <a:buFont typeface="Wingdings" panose="05000000000000000000" pitchFamily="2" charset="2"/>
              <a:buNone/>
            </a:pPr>
            <a:r>
              <a:rPr lang="ar-SA" sz="2400" b="1" i="1">
                <a:latin typeface="Times New Roman" panose="02020603050405020304" pitchFamily="18" charset="0"/>
                <a:cs typeface="B Titr" panose="00000700000000000000" pitchFamily="2" charset="-78"/>
              </a:rPr>
              <a:t>، سيستمي براي مديريت بر استراتژيها</a:t>
            </a:r>
            <a:r>
              <a:rPr lang="ar-SA" sz="2400" b="1" i="1">
                <a:solidFill>
                  <a:srgbClr val="FF0000"/>
                </a:solidFill>
                <a:latin typeface="Times New Roman" panose="02020603050405020304" pitchFamily="18" charset="0"/>
                <a:cs typeface="B Titr" panose="00000700000000000000" pitchFamily="2" charset="-78"/>
              </a:rPr>
              <a:t>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4674" name="Text Box 2"/>
          <p:cNvSpPr txBox="1">
            <a:spLocks noChangeArrowheads="1"/>
          </p:cNvSpPr>
          <p:nvPr/>
        </p:nvSpPr>
        <p:spPr bwMode="auto">
          <a:xfrm>
            <a:off x="684213" y="404813"/>
            <a:ext cx="8115300" cy="4924425"/>
          </a:xfrm>
          <a:prstGeom prst="rect">
            <a:avLst/>
          </a:prstGeom>
          <a:noFill/>
          <a:ln w="9525">
            <a:noFill/>
            <a:miter lim="800000"/>
            <a:headEnd/>
            <a:tailEnd/>
          </a:ln>
          <a:effectLst/>
        </p:spPr>
        <p:txBody>
          <a:bodyPr>
            <a:spAutoFit/>
          </a:bodyPr>
          <a:lstStyle/>
          <a:p>
            <a:pPr marL="115888" indent="-115888" algn="ctr" rtl="1" eaLnBrk="1" hangingPunct="1">
              <a:spcBef>
                <a:spcPct val="50000"/>
              </a:spcBef>
              <a:defRPr/>
            </a:pPr>
            <a:endParaRPr lang="ar-SA" sz="2400" b="1" dirty="0">
              <a:solidFill>
                <a:srgbClr val="CC3300"/>
              </a:solidFill>
              <a:latin typeface="Times New Roman" pitchFamily="18" charset="0"/>
              <a:cs typeface="B Koodak" pitchFamily="2" charset="-78"/>
            </a:endParaRPr>
          </a:p>
          <a:p>
            <a:pPr marL="115888" indent="-115888" algn="just" rtl="1" eaLnBrk="1" hangingPunct="1">
              <a:lnSpc>
                <a:spcPct val="130000"/>
              </a:lnSpc>
              <a:spcBef>
                <a:spcPct val="80000"/>
              </a:spcBef>
              <a:spcAft>
                <a:spcPct val="20000"/>
              </a:spcAft>
              <a:buFont typeface="Wingdings" pitchFamily="2" charset="2"/>
              <a:buChar char="v"/>
              <a:defRPr/>
            </a:pPr>
            <a:r>
              <a:rPr lang="ar-SA" sz="2400" b="1" dirty="0">
                <a:latin typeface="Times New Roman" pitchFamily="18" charset="0"/>
                <a:cs typeface="B Koodak" pitchFamily="2" charset="-78"/>
              </a:rPr>
              <a:t>  </a:t>
            </a:r>
            <a:r>
              <a:rPr lang="ar-SA" sz="2300" b="1" dirty="0">
                <a:latin typeface="Times New Roman" pitchFamily="18" charset="0"/>
                <a:cs typeface="B Koodak" pitchFamily="2" charset="-78"/>
              </a:rPr>
              <a:t>درسال 1990 تحقيقي درمورد روشها</a:t>
            </a:r>
            <a:r>
              <a:rPr lang="fa-IR" sz="2300" b="1" dirty="0">
                <a:latin typeface="Times New Roman" pitchFamily="18" charset="0"/>
                <a:cs typeface="B Koodak" pitchFamily="2" charset="-78"/>
              </a:rPr>
              <a:t>ی </a:t>
            </a:r>
            <a:r>
              <a:rPr lang="ar-SA" sz="2300" b="1" dirty="0">
                <a:latin typeface="Times New Roman" pitchFamily="18" charset="0"/>
                <a:cs typeface="B Koodak" pitchFamily="2" charset="-78"/>
              </a:rPr>
              <a:t>سنجش عملكرد 12 شركت برتر امريكايي توسط آقايان كاپلان</a:t>
            </a:r>
            <a:r>
              <a:rPr lang="fa-IR" sz="2300" b="1" dirty="0">
                <a:latin typeface="Times New Roman" pitchFamily="18" charset="0"/>
                <a:cs typeface="B Koodak" pitchFamily="2" charset="-78"/>
              </a:rPr>
              <a:t> </a:t>
            </a:r>
            <a:r>
              <a:rPr lang="en-US" sz="2300" b="1" dirty="0">
                <a:latin typeface="Times New Roman" pitchFamily="18" charset="0"/>
                <a:cs typeface="B Koodak" pitchFamily="2" charset="-78"/>
              </a:rPr>
              <a:t>)</a:t>
            </a:r>
            <a:r>
              <a:rPr lang="fa-IR" sz="2300" b="1" dirty="0">
                <a:latin typeface="Times New Roman" pitchFamily="18" charset="0"/>
                <a:cs typeface="B Koodak" pitchFamily="2" charset="-78"/>
              </a:rPr>
              <a:t> استاد دانشکده بازرگانی دانشگاه هاروارد)</a:t>
            </a:r>
            <a:r>
              <a:rPr lang="ar-SA" sz="2300" b="1" dirty="0">
                <a:latin typeface="Times New Roman" pitchFamily="18" charset="0"/>
                <a:cs typeface="B Koodak" pitchFamily="2" charset="-78"/>
              </a:rPr>
              <a:t> و نورتون </a:t>
            </a:r>
            <a:r>
              <a:rPr lang="fa-IR" sz="2300" b="1" dirty="0">
                <a:latin typeface="Times New Roman" pitchFamily="18" charset="0"/>
                <a:cs typeface="B Koodak" pitchFamily="2" charset="-78"/>
              </a:rPr>
              <a:t>(مدیرعامل یک شرکت تحقیقاتی) </a:t>
            </a:r>
            <a:r>
              <a:rPr lang="ar-SA" sz="2300" b="1" dirty="0">
                <a:latin typeface="Times New Roman" pitchFamily="18" charset="0"/>
                <a:cs typeface="B Koodak" pitchFamily="2" charset="-78"/>
              </a:rPr>
              <a:t>انجام و </a:t>
            </a:r>
            <a:r>
              <a:rPr lang="fa-IR" sz="2300" b="1" dirty="0">
                <a:latin typeface="Times New Roman" pitchFamily="18" charset="0"/>
                <a:cs typeface="B Koodak" pitchFamily="2" charset="-78"/>
              </a:rPr>
              <a:t>معلوم شد</a:t>
            </a:r>
            <a:r>
              <a:rPr lang="ar-SA" sz="2300" b="1" dirty="0">
                <a:latin typeface="Times New Roman" pitchFamily="18" charset="0"/>
                <a:cs typeface="B Koodak" pitchFamily="2" charset="-78"/>
              </a:rPr>
              <a:t> اكثر شركتهاي موفق اهداف استراتژيك خود را درچهار </a:t>
            </a:r>
            <a:r>
              <a:rPr lang="fa-IR" sz="2300" b="1" dirty="0">
                <a:latin typeface="Times New Roman" pitchFamily="18" charset="0"/>
                <a:cs typeface="B Koodak" pitchFamily="2" charset="-78"/>
              </a:rPr>
              <a:t>منظر</a:t>
            </a:r>
            <a:r>
              <a:rPr lang="ar-SA" sz="2300" b="1" dirty="0">
                <a:latin typeface="Times New Roman" pitchFamily="18" charset="0"/>
                <a:cs typeface="B Koodak" pitchFamily="2" charset="-78"/>
              </a:rPr>
              <a:t> تعيين و عملكرد خود را </a:t>
            </a:r>
            <a:r>
              <a:rPr lang="fa-IR" sz="2300" b="1" dirty="0">
                <a:latin typeface="Times New Roman" pitchFamily="18" charset="0"/>
                <a:cs typeface="B Koodak" pitchFamily="2" charset="-78"/>
              </a:rPr>
              <a:t>با آنها </a:t>
            </a:r>
            <a:r>
              <a:rPr lang="ar-SA" sz="2300" b="1" dirty="0">
                <a:latin typeface="Times New Roman" pitchFamily="18" charset="0"/>
                <a:cs typeface="B Koodak" pitchFamily="2" charset="-78"/>
              </a:rPr>
              <a:t>ارزيابي مي كنند . درسال 1992 نتايج تحقيق </a:t>
            </a:r>
            <a:r>
              <a:rPr lang="fa-IR" sz="2300" b="1" dirty="0">
                <a:latin typeface="Times New Roman" pitchFamily="18" charset="0"/>
                <a:cs typeface="B Koodak" pitchFamily="2" charset="-78"/>
              </a:rPr>
              <a:t>طی</a:t>
            </a:r>
            <a:r>
              <a:rPr lang="ar-SA" sz="2300" b="1" dirty="0">
                <a:latin typeface="Times New Roman" pitchFamily="18" charset="0"/>
                <a:cs typeface="B Koodak" pitchFamily="2" charset="-78"/>
              </a:rPr>
              <a:t> مقاله</a:t>
            </a:r>
            <a:r>
              <a:rPr lang="fa-IR" sz="2300" b="1" dirty="0">
                <a:latin typeface="Times New Roman" pitchFamily="18" charset="0"/>
                <a:cs typeface="B Koodak" pitchFamily="2" charset="-78"/>
              </a:rPr>
              <a:t> ای</a:t>
            </a:r>
            <a:r>
              <a:rPr lang="ar-SA" sz="2300" b="1" dirty="0">
                <a:latin typeface="Times New Roman" pitchFamily="18" charset="0"/>
                <a:cs typeface="B Koodak" pitchFamily="2" charset="-78"/>
              </a:rPr>
              <a:t> در </a:t>
            </a:r>
            <a:r>
              <a:rPr lang="en-US" sz="2300" b="1" dirty="0">
                <a:latin typeface="Times New Roman" pitchFamily="18" charset="0"/>
                <a:cs typeface="B Koodak" pitchFamily="2" charset="-78"/>
              </a:rPr>
              <a:t>HBR</a:t>
            </a:r>
            <a:r>
              <a:rPr lang="fa-IR" sz="2300" b="1" dirty="0">
                <a:latin typeface="Times New Roman" pitchFamily="18" charset="0"/>
                <a:cs typeface="B Koodak" pitchFamily="2" charset="-78"/>
              </a:rPr>
              <a:t> </a:t>
            </a:r>
            <a:r>
              <a:rPr lang="ar-SA" sz="2300" b="1" dirty="0">
                <a:latin typeface="Times New Roman" pitchFamily="18" charset="0"/>
                <a:cs typeface="B Koodak" pitchFamily="2" charset="-78"/>
              </a:rPr>
              <a:t>منتشر شد</a:t>
            </a:r>
            <a:r>
              <a:rPr lang="ar-SA" sz="2300" b="1" dirty="0">
                <a:solidFill>
                  <a:srgbClr val="FF0000"/>
                </a:solidFill>
                <a:latin typeface="Times New Roman" pitchFamily="18" charset="0"/>
                <a:cs typeface="B Koodak" pitchFamily="2" charset="-78"/>
              </a:rPr>
              <a:t> </a:t>
            </a:r>
            <a:r>
              <a:rPr lang="fa-IR" sz="2300" b="1" dirty="0">
                <a:solidFill>
                  <a:srgbClr val="FF0000"/>
                </a:solidFill>
                <a:latin typeface="Times New Roman" pitchFamily="18" charset="0"/>
                <a:cs typeface="B Koodak" pitchFamily="2" charset="-78"/>
              </a:rPr>
              <a:t>:</a:t>
            </a:r>
            <a:endParaRPr lang="ar-SA" sz="2300" b="1" dirty="0">
              <a:latin typeface="Times New Roman" pitchFamily="18" charset="0"/>
              <a:cs typeface="B Koodak" pitchFamily="2" charset="-78"/>
            </a:endParaRPr>
          </a:p>
          <a:p>
            <a:pPr marL="503238" lvl="1" algn="just" rtl="1" eaLnBrk="1" hangingPunct="1">
              <a:lnSpc>
                <a:spcPct val="70000"/>
              </a:lnSpc>
              <a:spcBef>
                <a:spcPct val="40000"/>
              </a:spcBef>
              <a:spcAft>
                <a:spcPct val="5000"/>
              </a:spcAft>
              <a:buClr>
                <a:srgbClr val="FF0000"/>
              </a:buClr>
              <a:buFontTx/>
              <a:buChar char="•"/>
              <a:defRPr/>
            </a:pPr>
            <a:r>
              <a:rPr lang="en-US" sz="2400" b="1" dirty="0">
                <a:solidFill>
                  <a:srgbClr val="FF0000"/>
                </a:solidFill>
                <a:latin typeface="Times New Roman" pitchFamily="18" charset="0"/>
                <a:cs typeface="B Koodak" pitchFamily="2" charset="-78"/>
              </a:rPr>
              <a:t> </a:t>
            </a:r>
            <a:r>
              <a:rPr lang="ar-SA" sz="2600" b="1" i="1" dirty="0">
                <a:effectLst>
                  <a:outerShdw blurRad="38100" dist="38100" dir="2700000" algn="tl">
                    <a:srgbClr val="C0C0C0"/>
                  </a:outerShdw>
                </a:effectLst>
                <a:latin typeface="Times New Roman" pitchFamily="18" charset="0"/>
                <a:cs typeface="B Koodak" pitchFamily="2" charset="-78"/>
              </a:rPr>
              <a:t>مالي </a:t>
            </a:r>
          </a:p>
          <a:p>
            <a:pPr marL="503238" lvl="1" algn="just" rtl="1" eaLnBrk="1" hangingPunct="1">
              <a:lnSpc>
                <a:spcPct val="70000"/>
              </a:lnSpc>
              <a:spcBef>
                <a:spcPct val="40000"/>
              </a:spcBef>
              <a:spcAft>
                <a:spcPct val="5000"/>
              </a:spcAft>
              <a:buFontTx/>
              <a:buChar char="•"/>
              <a:defRPr/>
            </a:pPr>
            <a:r>
              <a:rPr lang="ar-SA" sz="2600" b="1" i="1" dirty="0">
                <a:effectLst>
                  <a:outerShdw blurRad="38100" dist="38100" dir="2700000" algn="tl">
                    <a:srgbClr val="C0C0C0"/>
                  </a:outerShdw>
                </a:effectLst>
                <a:latin typeface="Times New Roman" pitchFamily="18" charset="0"/>
                <a:cs typeface="B Koodak" pitchFamily="2" charset="-78"/>
              </a:rPr>
              <a:t> مشتري</a:t>
            </a:r>
          </a:p>
          <a:p>
            <a:pPr marL="503238" lvl="1" algn="just" rtl="1" eaLnBrk="1" hangingPunct="1">
              <a:lnSpc>
                <a:spcPct val="70000"/>
              </a:lnSpc>
              <a:spcBef>
                <a:spcPct val="40000"/>
              </a:spcBef>
              <a:spcAft>
                <a:spcPct val="5000"/>
              </a:spcAft>
              <a:buFontTx/>
              <a:buChar char="•"/>
              <a:defRPr/>
            </a:pPr>
            <a:r>
              <a:rPr lang="ar-SA" sz="2600" b="1" i="1" dirty="0">
                <a:effectLst>
                  <a:outerShdw blurRad="38100" dist="38100" dir="2700000" algn="tl">
                    <a:srgbClr val="C0C0C0"/>
                  </a:outerShdw>
                </a:effectLst>
                <a:latin typeface="Times New Roman" pitchFamily="18" charset="0"/>
                <a:cs typeface="B Koodak" pitchFamily="2" charset="-78"/>
              </a:rPr>
              <a:t> فرآيند داخلي</a:t>
            </a:r>
          </a:p>
          <a:p>
            <a:pPr marL="503238" lvl="1" algn="just" rtl="1" eaLnBrk="1" hangingPunct="1">
              <a:lnSpc>
                <a:spcPct val="70000"/>
              </a:lnSpc>
              <a:spcBef>
                <a:spcPct val="40000"/>
              </a:spcBef>
              <a:spcAft>
                <a:spcPct val="5000"/>
              </a:spcAft>
              <a:buFontTx/>
              <a:buChar char="•"/>
              <a:defRPr/>
            </a:pPr>
            <a:r>
              <a:rPr lang="ar-SA" sz="2600" b="1" i="1" dirty="0">
                <a:effectLst>
                  <a:outerShdw blurRad="38100" dist="38100" dir="2700000" algn="tl">
                    <a:srgbClr val="C0C0C0"/>
                  </a:outerShdw>
                </a:effectLst>
                <a:latin typeface="Times New Roman" pitchFamily="18" charset="0"/>
                <a:cs typeface="B Koodak" pitchFamily="2" charset="-78"/>
              </a:rPr>
              <a:t> يادگيري و رشد</a:t>
            </a:r>
          </a:p>
        </p:txBody>
      </p:sp>
      <p:sp>
        <p:nvSpPr>
          <p:cNvPr id="284675" name="Rectangle 3"/>
          <p:cNvSpPr>
            <a:spLocks noChangeArrowheads="1"/>
          </p:cNvSpPr>
          <p:nvPr/>
        </p:nvSpPr>
        <p:spPr bwMode="auto">
          <a:xfrm>
            <a:off x="0" y="0"/>
            <a:ext cx="9144000" cy="1143000"/>
          </a:xfrm>
          <a:prstGeom prst="rect">
            <a:avLst/>
          </a:prstGeom>
          <a:noFill/>
          <a:ln w="9525">
            <a:noFill/>
            <a:miter lim="800000"/>
            <a:headEnd/>
            <a:tailEnd/>
          </a:ln>
          <a:effectLst/>
        </p:spPr>
        <p:txBody>
          <a:bodyPr anchor="ctr"/>
          <a:lstStyle/>
          <a:p>
            <a:pPr algn="ctr" rtl="1">
              <a:spcBef>
                <a:spcPct val="50000"/>
              </a:spcBef>
              <a:defRPr/>
            </a:pPr>
            <a:r>
              <a:rPr lang="ar-SA" sz="3800" b="1" dirty="0">
                <a:solidFill>
                  <a:srgbClr val="000066"/>
                </a:solidFill>
                <a:effectLst>
                  <a:outerShdw blurRad="38100" dist="38100" dir="2700000" algn="tl">
                    <a:srgbClr val="C0C0C0"/>
                  </a:outerShdw>
                </a:effectLst>
                <a:latin typeface="Lucida Sans Unicode" pitchFamily="34" charset="0"/>
                <a:cs typeface="Mitra" pitchFamily="2" charset="-78"/>
              </a:rPr>
              <a:t> </a:t>
            </a:r>
            <a:r>
              <a:rPr lang="ar-SA" sz="3000" b="1" i="1" dirty="0">
                <a:solidFill>
                  <a:srgbClr val="003399"/>
                </a:solidFill>
                <a:effectLst>
                  <a:outerShdw blurRad="38100" dist="38100" dir="2700000" algn="tl">
                    <a:srgbClr val="C0C0C0"/>
                  </a:outerShdw>
                </a:effectLst>
                <a:latin typeface="Lucida Sans Unicode" pitchFamily="34" charset="0"/>
                <a:cs typeface="Mitra" pitchFamily="2" charset="-78"/>
              </a:rPr>
              <a:t>ظهور روش ارزيابي متوازن</a:t>
            </a:r>
            <a:endParaRPr lang="en-US" sz="3800" b="1" dirty="0">
              <a:solidFill>
                <a:srgbClr val="000066"/>
              </a:solidFill>
              <a:effectLst>
                <a:outerShdw blurRad="38100" dist="38100" dir="2700000" algn="tl">
                  <a:srgbClr val="C0C0C0"/>
                </a:outerShdw>
              </a:effectLst>
              <a:latin typeface="Lucida Sans Unicode" pitchFamily="34" charset="0"/>
              <a:cs typeface="Mitra" pitchFamily="2" charset="-78"/>
            </a:endParaRPr>
          </a:p>
        </p:txBody>
      </p:sp>
      <p:pic>
        <p:nvPicPr>
          <p:cNvPr id="28676" name="Picture 6" descr="RKaplan_full">
            <a:hlinkClick r:id="rId2" action="ppaction://hlinkfile" highlightClick="1"/>
            <a:hlinkHover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334000"/>
            <a:ext cx="12065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4" descr="DNorton_full">
            <a:hlinkClick r:id="rId4" action="ppaction://hlinkfil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4388" y="5334000"/>
            <a:ext cx="12065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Rectangle 5"/>
          <p:cNvSpPr>
            <a:spLocks noChangeArrowheads="1"/>
          </p:cNvSpPr>
          <p:nvPr/>
        </p:nvSpPr>
        <p:spPr bwMode="auto">
          <a:xfrm>
            <a:off x="5292725" y="6461125"/>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r>
              <a:rPr lang="en-US" sz="2000">
                <a:solidFill>
                  <a:schemeClr val="hlink"/>
                </a:solidFill>
                <a:latin typeface="Times New Roman" panose="02020603050405020304" pitchFamily="18" charset="0"/>
                <a:cs typeface="Zar" panose="00000400000000000000" pitchFamily="2" charset="-78"/>
              </a:rPr>
              <a:t>David P.Norton</a:t>
            </a:r>
          </a:p>
        </p:txBody>
      </p:sp>
      <p:sp>
        <p:nvSpPr>
          <p:cNvPr id="28679" name="Rectangle 7"/>
          <p:cNvSpPr>
            <a:spLocks noChangeArrowheads="1"/>
          </p:cNvSpPr>
          <p:nvPr/>
        </p:nvSpPr>
        <p:spPr bwMode="auto">
          <a:xfrm>
            <a:off x="1476375" y="6461125"/>
            <a:ext cx="1876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r>
              <a:rPr lang="en-US" sz="2000">
                <a:solidFill>
                  <a:schemeClr val="hlink"/>
                </a:solidFill>
                <a:latin typeface="Times New Roman" panose="02020603050405020304" pitchFamily="18" charset="0"/>
                <a:cs typeface="Zar" panose="00000400000000000000" pitchFamily="2" charset="-78"/>
              </a:rPr>
              <a:t>Robert S.Kaplan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Text Box 2"/>
          <p:cNvSpPr txBox="1">
            <a:spLocks noChangeArrowheads="1"/>
          </p:cNvSpPr>
          <p:nvPr/>
        </p:nvSpPr>
        <p:spPr bwMode="auto">
          <a:xfrm>
            <a:off x="755650" y="1412875"/>
            <a:ext cx="7993063" cy="3856038"/>
          </a:xfrm>
          <a:prstGeom prst="rect">
            <a:avLst/>
          </a:prstGeom>
          <a:noFill/>
          <a:ln w="9525">
            <a:noFill/>
            <a:miter lim="800000"/>
            <a:headEnd/>
            <a:tailEnd/>
          </a:ln>
          <a:effectLst/>
        </p:spPr>
        <p:txBody>
          <a:bodyPr>
            <a:spAutoFit/>
          </a:bodyPr>
          <a:lstStyle/>
          <a:p>
            <a:pPr algn="justLow" rtl="1" eaLnBrk="1" hangingPunct="1">
              <a:lnSpc>
                <a:spcPct val="230000"/>
              </a:lnSpc>
              <a:defRPr/>
            </a:pPr>
            <a:r>
              <a:rPr lang="ar-SA" sz="3200" dirty="0">
                <a:solidFill>
                  <a:srgbClr val="0000FF"/>
                </a:solidFill>
                <a:effectLst>
                  <a:outerShdw blurRad="38100" dist="38100" dir="2700000" algn="tl">
                    <a:srgbClr val="C0C0C0"/>
                  </a:outerShdw>
                </a:effectLst>
                <a:latin typeface="Times New Roman" pitchFamily="18" charset="0"/>
                <a:cs typeface="B Koodak" pitchFamily="2" charset="-78"/>
              </a:rPr>
              <a:t> </a:t>
            </a:r>
            <a:r>
              <a:rPr lang="ar-SA" sz="3000" dirty="0">
                <a:latin typeface="Lucida Sans Unicode" pitchFamily="34" charset="0"/>
                <a:cs typeface="B Koodak" pitchFamily="2" charset="-78"/>
              </a:rPr>
              <a:t>روش ارزيابي متوازن  </a:t>
            </a:r>
            <a:r>
              <a:rPr lang="en-US" sz="3000" dirty="0">
                <a:latin typeface="Times New Roman" pitchFamily="18" charset="0"/>
                <a:cs typeface="Times New Roman" pitchFamily="18" charset="0"/>
              </a:rPr>
              <a:t>(BALANCED  SCORECARD)</a:t>
            </a:r>
            <a:endParaRPr lang="ar-SA" sz="3000" dirty="0">
              <a:latin typeface="Times New Roman" pitchFamily="18" charset="0"/>
              <a:cs typeface="Times New Roman" pitchFamily="18" charset="0"/>
            </a:endParaRPr>
          </a:p>
          <a:p>
            <a:pPr algn="justLow" rtl="1" eaLnBrk="1" hangingPunct="1">
              <a:lnSpc>
                <a:spcPct val="190000"/>
              </a:lnSpc>
              <a:defRPr/>
            </a:pPr>
            <a:r>
              <a:rPr lang="ar-SA" sz="3000" dirty="0">
                <a:latin typeface="Lucida Sans Unicode" pitchFamily="34" charset="0"/>
                <a:cs typeface="B Koodak" pitchFamily="2" charset="-78"/>
              </a:rPr>
              <a:t>روشي است كه در آن شاخصهاي مالي مربوط به عملكرد گذشته با شاخصهايي </a:t>
            </a:r>
            <a:r>
              <a:rPr lang="fa-IR" sz="3000" dirty="0">
                <a:latin typeface="Lucida Sans Unicode" pitchFamily="34" charset="0"/>
                <a:cs typeface="B Koodak" pitchFamily="2" charset="-78"/>
              </a:rPr>
              <a:t>غیر مالی </a:t>
            </a:r>
            <a:r>
              <a:rPr lang="ar-SA" sz="3000" dirty="0">
                <a:latin typeface="Lucida Sans Unicode" pitchFamily="34" charset="0"/>
                <a:cs typeface="B Koodak" pitchFamily="2" charset="-78"/>
              </a:rPr>
              <a:t>از عوامل موجد عملكرد آينده پيوند خورده و </a:t>
            </a:r>
            <a:r>
              <a:rPr lang="fa-IR" sz="3000" dirty="0">
                <a:latin typeface="Lucida Sans Unicode" pitchFamily="34" charset="0"/>
                <a:cs typeface="B Koodak" pitchFamily="2" charset="-78"/>
              </a:rPr>
              <a:t>تصویری </a:t>
            </a:r>
            <a:r>
              <a:rPr lang="ar-SA" sz="3000" dirty="0">
                <a:latin typeface="Lucida Sans Unicode" pitchFamily="34" charset="0"/>
                <a:cs typeface="B Koodak" pitchFamily="2" charset="-78"/>
              </a:rPr>
              <a:t>كامل</a:t>
            </a:r>
            <a:r>
              <a:rPr lang="fa-IR" sz="3000" dirty="0">
                <a:latin typeface="Lucida Sans Unicode" pitchFamily="34" charset="0"/>
                <a:cs typeface="B Koodak" pitchFamily="2" charset="-78"/>
              </a:rPr>
              <a:t> از ارزیابی ارایه</a:t>
            </a:r>
            <a:r>
              <a:rPr lang="ar-SA" sz="3000" dirty="0">
                <a:latin typeface="Lucida Sans Unicode" pitchFamily="34" charset="0"/>
                <a:cs typeface="B Koodak" pitchFamily="2" charset="-78"/>
              </a:rPr>
              <a:t> مي </a:t>
            </a:r>
            <a:r>
              <a:rPr lang="fa-IR" sz="3000" dirty="0">
                <a:latin typeface="Lucida Sans Unicode" pitchFamily="34" charset="0"/>
                <a:cs typeface="B Koodak" pitchFamily="2" charset="-78"/>
              </a:rPr>
              <a:t>دهند.</a:t>
            </a:r>
            <a:endParaRPr lang="en-US" sz="3000" dirty="0">
              <a:latin typeface="Lucida Sans Unicode" pitchFamily="34" charset="0"/>
              <a:cs typeface="B Koodak" pitchFamily="2" charset="-78"/>
            </a:endParaRPr>
          </a:p>
        </p:txBody>
      </p:sp>
      <p:sp>
        <p:nvSpPr>
          <p:cNvPr id="287747" name="Rectangle 3"/>
          <p:cNvSpPr>
            <a:spLocks noChangeArrowheads="1"/>
          </p:cNvSpPr>
          <p:nvPr/>
        </p:nvSpPr>
        <p:spPr bwMode="auto">
          <a:xfrm>
            <a:off x="-107950" y="-242888"/>
            <a:ext cx="9144000" cy="1447801"/>
          </a:xfrm>
          <a:prstGeom prst="rect">
            <a:avLst/>
          </a:prstGeom>
          <a:noFill/>
          <a:ln w="9525">
            <a:noFill/>
            <a:miter lim="800000"/>
            <a:headEnd/>
            <a:tailEnd/>
          </a:ln>
          <a:effectLst/>
        </p:spPr>
        <p:txBody>
          <a:bodyPr anchor="ctr"/>
          <a:lstStyle/>
          <a:p>
            <a:pPr algn="ctr" eaLnBrk="1" hangingPunct="1">
              <a:defRPr/>
            </a:pPr>
            <a:r>
              <a:rPr lang="ar-SA" sz="3000" b="1" i="1">
                <a:solidFill>
                  <a:srgbClr val="003399"/>
                </a:solidFill>
                <a:effectLst>
                  <a:outerShdw blurRad="38100" dist="38100" dir="2700000" algn="tl">
                    <a:srgbClr val="C0C0C0"/>
                  </a:outerShdw>
                </a:effectLst>
                <a:latin typeface="Lucida Sans Unicode" pitchFamily="34" charset="0"/>
                <a:cs typeface="Mitra" pitchFamily="2" charset="-78"/>
              </a:rPr>
              <a:t>ارزيابي متوازن چيست؟</a:t>
            </a:r>
            <a:endParaRPr lang="en-US" sz="3000" b="1" i="1">
              <a:solidFill>
                <a:srgbClr val="003399"/>
              </a:solidFill>
              <a:effectLst>
                <a:outerShdw blurRad="38100" dist="38100" dir="2700000" algn="tl">
                  <a:srgbClr val="C0C0C0"/>
                </a:outerShdw>
              </a:effectLst>
              <a:latin typeface="Lucida Sans Unicode" pitchFamily="34" charset="0"/>
              <a:cs typeface="Mitra" pitchFamily="2" charset="-7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4772</TotalTime>
  <Words>1703</Words>
  <Application>Microsoft Office PowerPoint</Application>
  <PresentationFormat>On-screen Show (4:3)</PresentationFormat>
  <Paragraphs>250</Paragraphs>
  <Slides>25</Slides>
  <Notes>10</Notes>
  <HiddenSlides>0</HiddenSlides>
  <MMClips>0</MMClips>
  <ScaleCrop>false</ScaleCrop>
  <HeadingPairs>
    <vt:vector size="6" baseType="variant">
      <vt:variant>
        <vt:lpstr>Fonts Used</vt:lpstr>
      </vt:variant>
      <vt:variant>
        <vt:i4>26</vt:i4>
      </vt:variant>
      <vt:variant>
        <vt:lpstr>Theme</vt:lpstr>
      </vt:variant>
      <vt:variant>
        <vt:i4>1</vt:i4>
      </vt:variant>
      <vt:variant>
        <vt:lpstr>Slide Titles</vt:lpstr>
      </vt:variant>
      <vt:variant>
        <vt:i4>25</vt:i4>
      </vt:variant>
    </vt:vector>
  </HeadingPairs>
  <TitlesOfParts>
    <vt:vector size="52" baseType="lpstr">
      <vt:lpstr>Albertus</vt:lpstr>
      <vt:lpstr>Arial</vt:lpstr>
      <vt:lpstr>Arial Narrow</vt:lpstr>
      <vt:lpstr>B Homa</vt:lpstr>
      <vt:lpstr>B Koodak</vt:lpstr>
      <vt:lpstr>B Nazanin</vt:lpstr>
      <vt:lpstr>B Tabassom</vt:lpstr>
      <vt:lpstr>B Titr</vt:lpstr>
      <vt:lpstr>B Yekan</vt:lpstr>
      <vt:lpstr>Calibri</vt:lpstr>
      <vt:lpstr>Calibri Light</vt:lpstr>
      <vt:lpstr>Homa</vt:lpstr>
      <vt:lpstr>IranNastaliq</vt:lpstr>
      <vt:lpstr>Koodak</vt:lpstr>
      <vt:lpstr>Lucida Sans Unicode</vt:lpstr>
      <vt:lpstr>Mitra</vt:lpstr>
      <vt:lpstr>Nazanin</vt:lpstr>
      <vt:lpstr>Sina</vt:lpstr>
      <vt:lpstr>Tahoma</vt:lpstr>
      <vt:lpstr>Times New Roman</vt:lpstr>
      <vt:lpstr>Titr</vt:lpstr>
      <vt:lpstr>Verdana</vt:lpstr>
      <vt:lpstr>Wingdings</vt:lpstr>
      <vt:lpstr>Wingdings 3</vt:lpstr>
      <vt:lpstr>Yagut</vt:lpstr>
      <vt:lpstr>Zar</vt:lpstr>
      <vt:lpstr>Office Theme</vt:lpstr>
      <vt:lpstr>دانشگاه آزاد اسلامی واحد تهران مرکز  پروژه : كارت امتيازي متوازن استاد: دکتر محمدرضا معتدل</vt:lpstr>
      <vt:lpstr>PowerPoint Presentation</vt:lpstr>
      <vt:lpstr>مدیریت استراتژیک</vt:lpstr>
      <vt:lpstr>وجود شكاف بين استراتژي و عمل</vt:lpstr>
      <vt:lpstr>BSC پلي ارتباطی بين استراتژي و عمل</vt:lpstr>
      <vt:lpstr>PowerPoint Presentation</vt:lpstr>
      <vt:lpstr>PowerPoint Presentation</vt:lpstr>
      <vt:lpstr>PowerPoint Presentation</vt:lpstr>
      <vt:lpstr>PowerPoint Presentation</vt:lpstr>
      <vt:lpstr>BalancedScorecard</vt:lpstr>
      <vt:lpstr>روش كارت امتيازي متوازن (BSC)</vt:lpstr>
      <vt:lpstr>رابطه علت و معلولي در روش BSC</vt:lpstr>
      <vt:lpstr>منظر مالي Financial</vt:lpstr>
      <vt:lpstr>ارزيابي از منظر مالي</vt:lpstr>
      <vt:lpstr>منظر مشتري Customer</vt:lpstr>
      <vt:lpstr>ارزيابي از منظر مشتري</vt:lpstr>
      <vt:lpstr>منظر فرآيندهاي داخلي Internal Processes</vt:lpstr>
      <vt:lpstr>ارزيابي از منظر فرآيندها</vt:lpstr>
      <vt:lpstr>منظر يادگيري و رشد Learning &amp; Growth</vt:lpstr>
      <vt:lpstr>ارزيابي از منظر يادگيري و رشد</vt:lpstr>
      <vt:lpstr>PowerPoint Presentation</vt:lpstr>
      <vt:lpstr>PowerPoint Presentation</vt:lpstr>
      <vt:lpstr>PowerPoint Presentation</vt:lpstr>
      <vt:lpstr>PowerPoint Presentation</vt:lpstr>
      <vt:lpstr>با تشکر از حسن توجه شما</vt:lpstr>
    </vt:vector>
  </TitlesOfParts>
  <Company>Persiansoft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Mehrzadegan</dc:creator>
  <cp:lastModifiedBy>omid arzi</cp:lastModifiedBy>
  <cp:revision>408</cp:revision>
  <dcterms:created xsi:type="dcterms:W3CDTF">2006-04-04T07:06:41Z</dcterms:created>
  <dcterms:modified xsi:type="dcterms:W3CDTF">2022-01-20T07:27:06Z</dcterms:modified>
</cp:coreProperties>
</file>