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notesMasterIdLst>
    <p:notesMasterId r:id="rId31"/>
  </p:notesMasterIdLst>
  <p:sldIdLst>
    <p:sldId id="257" r:id="rId2"/>
    <p:sldId id="285"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4" d="100"/>
          <a:sy n="54" d="100"/>
        </p:scale>
        <p:origin x="996"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CC6BA8-BF08-43C7-912C-8A29A30095B5}" type="datetimeFigureOut">
              <a:rPr lang="en-US" smtClean="0"/>
              <a:t>1/11/2022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210C01-F5C2-4D01-87C5-253F5A023711}" type="slidenum">
              <a:rPr lang="en-US" smtClean="0"/>
              <a:t>‹#›</a:t>
            </a:fld>
            <a:endParaRPr lang="en-US"/>
          </a:p>
        </p:txBody>
      </p:sp>
    </p:spTree>
    <p:extLst>
      <p:ext uri="{BB962C8B-B14F-4D97-AF65-F5344CB8AC3E}">
        <p14:creationId xmlns:p14="http://schemas.microsoft.com/office/powerpoint/2010/main" val="3698582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210C01-F5C2-4D01-87C5-253F5A023711}" type="slidenum">
              <a:rPr lang="en-US" smtClean="0"/>
              <a:t>1</a:t>
            </a:fld>
            <a:endParaRPr lang="en-US"/>
          </a:p>
        </p:txBody>
      </p:sp>
    </p:spTree>
    <p:extLst>
      <p:ext uri="{BB962C8B-B14F-4D97-AF65-F5344CB8AC3E}">
        <p14:creationId xmlns:p14="http://schemas.microsoft.com/office/powerpoint/2010/main" val="2343627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B673B293-321D-47D6-9FCE-E7A70AD9D0B2}" type="datetime8">
              <a:rPr lang="fa-IR" smtClean="0"/>
              <a:t>ژانويه 11، 22</a:t>
            </a:fld>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DB04510B-A99D-43C2-A7DA-DAE862BD0B4E}" type="slidenum">
              <a:rPr lang="fa-IR" smtClean="0"/>
              <a:pPr/>
              <a:t>‹#›</a:t>
            </a:fld>
            <a:endParaRPr lang="fa-I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0BDCA28-3091-40BE-B750-6A3227F35DBA}" type="datetime8">
              <a:rPr lang="fa-IR" smtClean="0"/>
              <a:t>ژانويه 11، 22</a:t>
            </a:fld>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DB04510B-A99D-43C2-A7DA-DAE862BD0B4E}"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6BF346-A88D-45C7-AEF1-5F177500F728}" type="datetime8">
              <a:rPr lang="fa-IR" smtClean="0"/>
              <a:t>ژانويه 11، 22</a:t>
            </a:fld>
            <a:endParaRPr lang="fa-IR"/>
          </a:p>
        </p:txBody>
      </p:sp>
      <p:sp>
        <p:nvSpPr>
          <p:cNvPr id="5" name="Footer Placeholder 4"/>
          <p:cNvSpPr>
            <a:spLocks noGrp="1"/>
          </p:cNvSpPr>
          <p:nvPr>
            <p:ph type="ftr" sz="quarter" idx="11"/>
          </p:nvPr>
        </p:nvSpPr>
        <p:spPr>
          <a:xfrm>
            <a:off x="2640597" y="6377459"/>
            <a:ext cx="3836404" cy="365125"/>
          </a:xfrm>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DB04510B-A99D-43C2-A7DA-DAE862BD0B4E}"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C760E49-43F5-407B-BAD7-A7B0AEAC3FB0}" type="datetime8">
              <a:rPr lang="fa-IR" smtClean="0"/>
              <a:t>ژانويه 11، 22</a:t>
            </a:fld>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DB04510B-A99D-43C2-A7DA-DAE862BD0B4E}"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6F7F34A-BDF0-4D92-9193-3A84F97941A8}" type="datetime8">
              <a:rPr lang="fa-IR" smtClean="0"/>
              <a:t>ژانويه 11، 22</a:t>
            </a:fld>
            <a:endParaRPr lang="fa-I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DB04510B-A99D-43C2-A7DA-DAE862BD0B4E}"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B143C72-98D7-4E92-B85C-236B350C6CE9}" type="datetime8">
              <a:rPr lang="fa-IR" smtClean="0"/>
              <a:t>ژانويه 11، 22</a:t>
            </a:fld>
            <a:endParaRPr lang="fa-IR"/>
          </a:p>
        </p:txBody>
      </p:sp>
      <p:sp>
        <p:nvSpPr>
          <p:cNvPr id="6" name="Footer Placeholder 5"/>
          <p:cNvSpPr>
            <a:spLocks noGrp="1"/>
          </p:cNvSpPr>
          <p:nvPr>
            <p:ph type="ftr" sz="quarter" idx="11"/>
          </p:nvPr>
        </p:nvSpPr>
        <p:spPr/>
        <p:txBody>
          <a:bodyPr/>
          <a:lstStyle/>
          <a:p>
            <a:r>
              <a:rPr lang="en-US" smtClean="0"/>
              <a:t>www.parsdigishop.ir</a:t>
            </a:r>
            <a:endParaRPr lang="fa-IR"/>
          </a:p>
        </p:txBody>
      </p:sp>
      <p:sp>
        <p:nvSpPr>
          <p:cNvPr id="7" name="Slide Number Placeholder 6"/>
          <p:cNvSpPr>
            <a:spLocks noGrp="1"/>
          </p:cNvSpPr>
          <p:nvPr>
            <p:ph type="sldNum" sz="quarter" idx="12"/>
          </p:nvPr>
        </p:nvSpPr>
        <p:spPr/>
        <p:txBody>
          <a:bodyPr/>
          <a:lstStyle/>
          <a:p>
            <a:fld id="{DB04510B-A99D-43C2-A7DA-DAE862BD0B4E}"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9044F4B-E204-4A55-8CD6-DCCAB5FD6BD4}" type="datetime8">
              <a:rPr lang="fa-IR" smtClean="0"/>
              <a:t>ژانويه 11، 22</a:t>
            </a:fld>
            <a:endParaRPr lang="fa-IR"/>
          </a:p>
        </p:txBody>
      </p:sp>
      <p:sp>
        <p:nvSpPr>
          <p:cNvPr id="8" name="Footer Placeholder 7"/>
          <p:cNvSpPr>
            <a:spLocks noGrp="1"/>
          </p:cNvSpPr>
          <p:nvPr>
            <p:ph type="ftr" sz="quarter" idx="11"/>
          </p:nvPr>
        </p:nvSpPr>
        <p:spPr/>
        <p:txBody>
          <a:bodyPr/>
          <a:lstStyle/>
          <a:p>
            <a:r>
              <a:rPr lang="en-US" smtClean="0"/>
              <a:t>www.parsdigishop.ir</a:t>
            </a:r>
            <a:endParaRPr lang="fa-IR"/>
          </a:p>
        </p:txBody>
      </p:sp>
      <p:sp>
        <p:nvSpPr>
          <p:cNvPr id="9" name="Slide Number Placeholder 8"/>
          <p:cNvSpPr>
            <a:spLocks noGrp="1"/>
          </p:cNvSpPr>
          <p:nvPr>
            <p:ph type="sldNum" sz="quarter" idx="12"/>
          </p:nvPr>
        </p:nvSpPr>
        <p:spPr/>
        <p:txBody>
          <a:bodyPr/>
          <a:lstStyle/>
          <a:p>
            <a:fld id="{DB04510B-A99D-43C2-A7DA-DAE862BD0B4E}"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F41DCEF-C5E7-4525-B9C0-F68E22BFAEF6}" type="datetime8">
              <a:rPr lang="fa-IR" smtClean="0"/>
              <a:t>ژانويه 11، 22</a:t>
            </a:fld>
            <a:endParaRPr lang="fa-IR"/>
          </a:p>
        </p:txBody>
      </p:sp>
      <p:sp>
        <p:nvSpPr>
          <p:cNvPr id="4" name="Footer Placeholder 3"/>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DB04510B-A99D-43C2-A7DA-DAE862BD0B4E}"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E47DA2-D284-457E-99C4-31D78A4602D2}" type="datetime8">
              <a:rPr lang="fa-IR" smtClean="0"/>
              <a:t>ژانويه 11، 22</a:t>
            </a:fld>
            <a:endParaRPr lang="fa-IR"/>
          </a:p>
        </p:txBody>
      </p:sp>
      <p:sp>
        <p:nvSpPr>
          <p:cNvPr id="3" name="Footer Placeholder 2"/>
          <p:cNvSpPr>
            <a:spLocks noGrp="1"/>
          </p:cNvSpPr>
          <p:nvPr>
            <p:ph type="ftr" sz="quarter" idx="11"/>
          </p:nvPr>
        </p:nvSpPr>
        <p:spPr/>
        <p:txBody>
          <a:bodyPr/>
          <a:lstStyle/>
          <a:p>
            <a:r>
              <a:rPr lang="en-US" smtClean="0"/>
              <a:t>www.parsdigishop.ir</a:t>
            </a:r>
            <a:endParaRPr lang="fa-IR"/>
          </a:p>
        </p:txBody>
      </p:sp>
      <p:sp>
        <p:nvSpPr>
          <p:cNvPr id="4" name="Slide Number Placeholder 3"/>
          <p:cNvSpPr>
            <a:spLocks noGrp="1"/>
          </p:cNvSpPr>
          <p:nvPr>
            <p:ph type="sldNum" sz="quarter" idx="12"/>
          </p:nvPr>
        </p:nvSpPr>
        <p:spPr/>
        <p:txBody>
          <a:bodyPr/>
          <a:lstStyle/>
          <a:p>
            <a:fld id="{DB04510B-A99D-43C2-A7DA-DAE862BD0B4E}"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DC981C1-22C9-4863-A822-E626735AE069}" type="datetime8">
              <a:rPr lang="fa-IR" smtClean="0"/>
              <a:t>ژانويه 11، 22</a:t>
            </a:fld>
            <a:endParaRPr lang="fa-IR"/>
          </a:p>
        </p:txBody>
      </p:sp>
      <p:sp>
        <p:nvSpPr>
          <p:cNvPr id="6" name="Footer Placeholder 5"/>
          <p:cNvSpPr>
            <a:spLocks noGrp="1"/>
          </p:cNvSpPr>
          <p:nvPr>
            <p:ph type="ftr" sz="quarter" idx="11"/>
          </p:nvPr>
        </p:nvSpPr>
        <p:spPr/>
        <p:txBody>
          <a:bodyPr/>
          <a:lstStyle/>
          <a:p>
            <a:r>
              <a:rPr lang="en-US" smtClean="0"/>
              <a:t>www.parsdigishop.ir</a:t>
            </a:r>
            <a:endParaRPr lang="fa-IR"/>
          </a:p>
        </p:txBody>
      </p:sp>
      <p:sp>
        <p:nvSpPr>
          <p:cNvPr id="7" name="Slide Number Placeholder 6"/>
          <p:cNvSpPr>
            <a:spLocks noGrp="1"/>
          </p:cNvSpPr>
          <p:nvPr>
            <p:ph type="sldNum" sz="quarter" idx="12"/>
          </p:nvPr>
        </p:nvSpPr>
        <p:spPr/>
        <p:txBody>
          <a:bodyPr/>
          <a:lstStyle/>
          <a:p>
            <a:fld id="{DB04510B-A99D-43C2-A7DA-DAE862BD0B4E}" type="slidenum">
              <a:rPr lang="fa-IR" smtClean="0"/>
              <a:pPr/>
              <a:t>‹#›</a:t>
            </a:fld>
            <a:endParaRPr lang="fa-I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B1F14A45-D7E6-428C-BF07-7ED9651CC930}" type="datetime8">
              <a:rPr lang="fa-IR" smtClean="0"/>
              <a:t>ژانويه 11، 22</a:t>
            </a:fld>
            <a:endParaRPr lang="fa-I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r>
              <a:rPr lang="en-US" smtClean="0"/>
              <a:t>www.parsdigishop.ir</a:t>
            </a:r>
            <a:endParaRPr lang="fa-IR"/>
          </a:p>
        </p:txBody>
      </p:sp>
      <p:sp>
        <p:nvSpPr>
          <p:cNvPr id="7" name="Slide Number Placeholder 6"/>
          <p:cNvSpPr>
            <a:spLocks noGrp="1"/>
          </p:cNvSpPr>
          <p:nvPr>
            <p:ph type="sldNum" sz="quarter" idx="12"/>
          </p:nvPr>
        </p:nvSpPr>
        <p:spPr>
          <a:xfrm>
            <a:off x="8339328" y="1170432"/>
            <a:ext cx="733864" cy="201168"/>
          </a:xfrm>
        </p:spPr>
        <p:txBody>
          <a:bodyPr/>
          <a:lstStyle/>
          <a:p>
            <a:fld id="{DB04510B-A99D-43C2-A7DA-DAE862BD0B4E}"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2FD39BDC-2809-4337-A66E-3B3DED90C2EF}" type="datetime8">
              <a:rPr lang="fa-IR" smtClean="0"/>
              <a:t>ژانويه 11، 22</a:t>
            </a:fld>
            <a:endParaRPr lang="fa-IR"/>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r>
              <a:rPr lang="en-US" smtClean="0"/>
              <a:t>www.parsdigishop.ir</a:t>
            </a:r>
            <a:endParaRPr lang="fa-IR"/>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B04510B-A99D-43C2-A7DA-DAE862BD0B4E}"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dt="0"/>
  <p:txStyles>
    <p:titleStyle>
      <a:lvl1pPr algn="l" rtl="1"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r" rtl="1"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r" rtl="1"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r" rtl="1"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r" rtl="1"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r" rtl="1"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r" rtl="1"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r" rtl="1"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r" rtl="1"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r" rtl="1"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2348881"/>
            <a:ext cx="8075240" cy="936104"/>
          </a:xfrm>
        </p:spPr>
        <p:style>
          <a:lnRef idx="1">
            <a:schemeClr val="accent1"/>
          </a:lnRef>
          <a:fillRef idx="2">
            <a:schemeClr val="accent1"/>
          </a:fillRef>
          <a:effectRef idx="1">
            <a:schemeClr val="accent1"/>
          </a:effectRef>
          <a:fontRef idx="minor">
            <a:schemeClr val="dk1"/>
          </a:fontRef>
        </p:style>
        <p:txBody>
          <a:bodyPr>
            <a:normAutofit/>
          </a:bodyPr>
          <a:lstStyle/>
          <a:p>
            <a:pPr>
              <a:buNone/>
            </a:pPr>
            <a:r>
              <a:rPr lang="fa-IR" b="1" dirty="0" smtClean="0">
                <a:latin typeface="IranNastaliq" pitchFamily="18" charset="0"/>
                <a:cs typeface="B Titr" pitchFamily="2" charset="-78"/>
              </a:rPr>
              <a:t>پاورپوینت بررسی طرح کارآفرینی احداث مهد کودک </a:t>
            </a:r>
          </a:p>
          <a:p>
            <a:pPr>
              <a:buNone/>
            </a:pPr>
            <a:endParaRPr lang="fa-IR" sz="3600" dirty="0" smtClean="0">
              <a:latin typeface="IranNastaliq" pitchFamily="18" charset="0"/>
              <a:cs typeface="IranNastaliq" pitchFamily="18" charset="0"/>
            </a:endParaRPr>
          </a:p>
          <a:p>
            <a:pPr>
              <a:buNone/>
            </a:pPr>
            <a:endParaRPr lang="fa-IR" sz="3600" dirty="0" smtClean="0">
              <a:latin typeface="IranNastaliq" pitchFamily="18" charset="0"/>
              <a:cs typeface="IranNastaliq" pitchFamily="18" charset="0"/>
            </a:endParaRPr>
          </a:p>
          <a:p>
            <a:pPr>
              <a:buNone/>
            </a:pPr>
            <a:endParaRPr lang="fa-IR" sz="3600" dirty="0" smtClean="0">
              <a:latin typeface="IranNastaliq" pitchFamily="18" charset="0"/>
              <a:cs typeface="IranNastaliq" pitchFamily="18" charset="0"/>
            </a:endParaRPr>
          </a:p>
          <a:p>
            <a:pPr>
              <a:buNone/>
            </a:pPr>
            <a:endParaRPr lang="fa-IR" sz="3600" dirty="0" smtClean="0">
              <a:latin typeface="IranNastaliq" pitchFamily="18" charset="0"/>
              <a:cs typeface="IranNastaliq" pitchFamily="18" charset="0"/>
            </a:endParaRPr>
          </a:p>
        </p:txBody>
      </p:sp>
      <p:sp>
        <p:nvSpPr>
          <p:cNvPr id="6" name="Slide Number Placeholder 5"/>
          <p:cNvSpPr>
            <a:spLocks noGrp="1"/>
          </p:cNvSpPr>
          <p:nvPr>
            <p:ph type="sldNum" sz="quarter" idx="12"/>
          </p:nvPr>
        </p:nvSpPr>
        <p:spPr/>
        <p:txBody>
          <a:bodyPr/>
          <a:lstStyle/>
          <a:p>
            <a:fld id="{DB04510B-A99D-43C2-A7DA-DAE862BD0B4E}" type="slidenum">
              <a:rPr lang="fa-IR" smtClean="0"/>
              <a:pPr/>
              <a:t>1</a:t>
            </a:fld>
            <a:endParaRPr lang="fa-IR"/>
          </a:p>
        </p:txBody>
      </p:sp>
      <p:sp>
        <p:nvSpPr>
          <p:cNvPr id="7" name="Title 6"/>
          <p:cNvSpPr>
            <a:spLocks noGrp="1"/>
          </p:cNvSpPr>
          <p:nvPr>
            <p:ph type="title"/>
          </p:nvPr>
        </p:nvSpPr>
        <p:spPr/>
        <p:txBody>
          <a:bodyPr/>
          <a:lstStyle/>
          <a:p>
            <a:endParaRPr lang="en-US"/>
          </a:p>
        </p:txBody>
      </p:sp>
    </p:spTree>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تدوین طرح کسب و کار....</a:t>
            </a:r>
            <a:endParaRPr lang="fa-IR" dirty="0">
              <a:cs typeface="B Titr" pitchFamily="2" charset="-78"/>
            </a:endParaRPr>
          </a:p>
        </p:txBody>
      </p:sp>
      <p:sp>
        <p:nvSpPr>
          <p:cNvPr id="3" name="Content Placeholder 2"/>
          <p:cNvSpPr>
            <a:spLocks noGrp="1"/>
          </p:cNvSpPr>
          <p:nvPr>
            <p:ph idx="1"/>
          </p:nvPr>
        </p:nvSpPr>
        <p:spPr>
          <a:xfrm>
            <a:off x="457200" y="1500175"/>
            <a:ext cx="8229600" cy="4900626"/>
          </a:xfrm>
        </p:spPr>
        <p:txBody>
          <a:bodyPr/>
          <a:lstStyle/>
          <a:p>
            <a:pPr>
              <a:buNone/>
            </a:pPr>
            <a:r>
              <a:rPr lang="fa-IR" sz="1800" b="1" dirty="0" smtClean="0">
                <a:cs typeface="B Titr" pitchFamily="2" charset="-78"/>
              </a:rPr>
              <a:t>مشخصات نیروی انسانی مورد نیاز از لحاظ مفید بودن و توانایی کار :</a:t>
            </a:r>
            <a:endParaRPr lang="en-US" sz="1800" dirty="0" smtClean="0">
              <a:cs typeface="B Titr" pitchFamily="2" charset="-78"/>
            </a:endParaRPr>
          </a:p>
          <a:p>
            <a:pPr>
              <a:buNone/>
            </a:pPr>
            <a:endParaRPr lang="fa-IR" dirty="0"/>
          </a:p>
        </p:txBody>
      </p:sp>
      <p:pic>
        <p:nvPicPr>
          <p:cNvPr id="4" name="Picture 3"/>
          <p:cNvPicPr/>
          <p:nvPr/>
        </p:nvPicPr>
        <p:blipFill>
          <a:blip r:embed="rId2"/>
          <a:srcRect/>
          <a:stretch>
            <a:fillRect/>
          </a:stretch>
        </p:blipFill>
        <p:spPr bwMode="auto">
          <a:xfrm>
            <a:off x="500034" y="2109152"/>
            <a:ext cx="8001056" cy="4320244"/>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DB04510B-A99D-43C2-A7DA-DAE862BD0B4E}" type="slidenum">
              <a:rPr lang="fa-IR" smtClean="0"/>
              <a:pPr/>
              <a:t>10</a:t>
            </a:fld>
            <a:endParaRPr lang="fa-IR"/>
          </a:p>
        </p:txBody>
      </p:sp>
    </p:spTree>
  </p:cSld>
  <p:clrMapOvr>
    <a:masterClrMapping/>
  </p:clrMapOvr>
  <p:transition spd="slow">
    <p:wheel spokes="8"/>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تدوین طرح کسب و کار....</a:t>
            </a:r>
            <a:endParaRPr lang="fa-IR" dirty="0"/>
          </a:p>
        </p:txBody>
      </p:sp>
      <p:sp>
        <p:nvSpPr>
          <p:cNvPr id="3" name="Content Placeholder 2"/>
          <p:cNvSpPr>
            <a:spLocks noGrp="1"/>
          </p:cNvSpPr>
          <p:nvPr>
            <p:ph idx="1"/>
          </p:nvPr>
        </p:nvSpPr>
        <p:spPr/>
        <p:txBody>
          <a:bodyPr/>
          <a:lstStyle/>
          <a:p>
            <a:pPr>
              <a:buNone/>
            </a:pPr>
            <a:r>
              <a:rPr lang="fa-IR" sz="2000" b="1" dirty="0" smtClean="0">
                <a:cs typeface="B Titr" pitchFamily="2" charset="-78"/>
              </a:rPr>
              <a:t>توجیه اقتصادی محصول :</a:t>
            </a:r>
            <a:endParaRPr lang="en-US" sz="2000" dirty="0" smtClean="0">
              <a:cs typeface="B Titr" pitchFamily="2" charset="-78"/>
            </a:endParaRPr>
          </a:p>
          <a:p>
            <a:pPr>
              <a:buNone/>
            </a:pPr>
            <a:endParaRPr lang="fa-IR" dirty="0"/>
          </a:p>
        </p:txBody>
      </p:sp>
      <p:pic>
        <p:nvPicPr>
          <p:cNvPr id="4" name="Picture 3"/>
          <p:cNvPicPr/>
          <p:nvPr/>
        </p:nvPicPr>
        <p:blipFill>
          <a:blip r:embed="rId2"/>
          <a:srcRect/>
          <a:stretch>
            <a:fillRect/>
          </a:stretch>
        </p:blipFill>
        <p:spPr bwMode="auto">
          <a:xfrm>
            <a:off x="500034" y="2285992"/>
            <a:ext cx="8072494" cy="4143404"/>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DB04510B-A99D-43C2-A7DA-DAE862BD0B4E}" type="slidenum">
              <a:rPr lang="fa-IR" smtClean="0"/>
              <a:pPr/>
              <a:t>11</a:t>
            </a:fld>
            <a:endParaRPr lang="fa-IR"/>
          </a:p>
        </p:txBody>
      </p:sp>
    </p:spTree>
  </p:cSld>
  <p:clrMapOvr>
    <a:masterClrMapping/>
  </p:clrMapOvr>
  <p:transition spd="slow">
    <p:newsfla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4290"/>
            <a:ext cx="8186766" cy="1193886"/>
          </a:xfrm>
        </p:spPr>
        <p:txBody>
          <a:bodyPr>
            <a:noAutofit/>
          </a:bodyPr>
          <a:lstStyle/>
          <a:p>
            <a:r>
              <a:rPr lang="fa-IR" sz="3200" dirty="0" smtClean="0">
                <a:cs typeface="B Titr" pitchFamily="2" charset="-78"/>
              </a:rPr>
              <a:t>روشهای بازاریابی و تبلیغات جهت ( جهت فروش  کالا )</a:t>
            </a:r>
            <a:r>
              <a:rPr lang="en-US" sz="3200" dirty="0" smtClean="0">
                <a:cs typeface="B Titr" pitchFamily="2" charset="-78"/>
              </a:rPr>
              <a:t/>
            </a:r>
            <a:br>
              <a:rPr lang="en-US" sz="3200" dirty="0" smtClean="0">
                <a:cs typeface="B Titr" pitchFamily="2" charset="-78"/>
              </a:rPr>
            </a:br>
            <a:endParaRPr lang="fa-IR" sz="3200" dirty="0">
              <a:cs typeface="B Titr" pitchFamily="2" charset="-78"/>
            </a:endParaRPr>
          </a:p>
        </p:txBody>
      </p:sp>
      <p:sp>
        <p:nvSpPr>
          <p:cNvPr id="3" name="Content Placeholder 2"/>
          <p:cNvSpPr>
            <a:spLocks noGrp="1"/>
          </p:cNvSpPr>
          <p:nvPr>
            <p:ph idx="1"/>
          </p:nvPr>
        </p:nvSpPr>
        <p:spPr/>
        <p:txBody>
          <a:bodyPr/>
          <a:lstStyle/>
          <a:p>
            <a:pPr>
              <a:lnSpc>
                <a:spcPct val="150000"/>
              </a:lnSpc>
              <a:buNone/>
            </a:pPr>
            <a:r>
              <a:rPr lang="fa-IR" sz="3600" b="1" dirty="0" smtClean="0">
                <a:cs typeface="2  Tabassom" pitchFamily="2" charset="-78"/>
              </a:rPr>
              <a:t>بازاریابی در این طرح به روش های مختلف صورت می گیرد که عبارتند از :</a:t>
            </a:r>
            <a:endParaRPr lang="en-US" sz="3600" dirty="0" smtClean="0">
              <a:cs typeface="2  Tabassom" pitchFamily="2" charset="-78"/>
            </a:endParaRPr>
          </a:p>
          <a:p>
            <a:pPr>
              <a:lnSpc>
                <a:spcPct val="150000"/>
              </a:lnSpc>
              <a:buNone/>
            </a:pPr>
            <a:r>
              <a:rPr lang="fa-IR" sz="3600" b="1" dirty="0" smtClean="0">
                <a:cs typeface="2  Tabassom" pitchFamily="2" charset="-78"/>
              </a:rPr>
              <a:t>1 - تبلیغات تلویزیونی و رادیویی</a:t>
            </a:r>
            <a:endParaRPr lang="en-US" sz="3600" dirty="0" smtClean="0">
              <a:cs typeface="2  Tabassom" pitchFamily="2" charset="-78"/>
            </a:endParaRPr>
          </a:p>
          <a:p>
            <a:pPr>
              <a:lnSpc>
                <a:spcPct val="150000"/>
              </a:lnSpc>
              <a:buNone/>
            </a:pPr>
            <a:r>
              <a:rPr lang="fa-IR" b="1" dirty="0" smtClean="0">
                <a:cs typeface="2  Tabassom" pitchFamily="2" charset="-78"/>
              </a:rPr>
              <a:t>2 – تبلیغاتی پوستر و تراکت و آگهی های بازرگانی </a:t>
            </a:r>
            <a:endParaRPr lang="en-US" dirty="0" smtClean="0">
              <a:cs typeface="2  Tabassom" pitchFamily="2" charset="-78"/>
            </a:endParaRPr>
          </a:p>
          <a:p>
            <a:pPr>
              <a:lnSpc>
                <a:spcPct val="150000"/>
              </a:lnSpc>
              <a:buNone/>
            </a:pPr>
            <a:r>
              <a:rPr lang="fa-IR" sz="3600" b="1" dirty="0" smtClean="0">
                <a:cs typeface="2  Tabassom" pitchFamily="2" charset="-78"/>
              </a:rPr>
              <a:t>3 – تبلیغات بیل برد های شهری</a:t>
            </a:r>
            <a:endParaRPr lang="en-US" sz="3600" dirty="0" smtClean="0">
              <a:cs typeface="2  Tabassom" pitchFamily="2" charset="-78"/>
            </a:endParaRPr>
          </a:p>
          <a:p>
            <a:endParaRPr lang="fa-IR" dirty="0">
              <a:cs typeface="2  Tabassom" pitchFamily="2" charset="-78"/>
            </a:endParaRPr>
          </a:p>
        </p:txBody>
      </p:sp>
      <p:sp>
        <p:nvSpPr>
          <p:cNvPr id="4" name="Footer Placeholder 3"/>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DB04510B-A99D-43C2-A7DA-DAE862BD0B4E}" type="slidenum">
              <a:rPr lang="fa-IR" smtClean="0"/>
              <a:pPr/>
              <a:t>12</a:t>
            </a:fld>
            <a:endParaRPr lang="fa-IR"/>
          </a:p>
        </p:txBody>
      </p:sp>
    </p:spTree>
  </p:cSld>
  <p:clrMapOvr>
    <a:masterClrMapping/>
  </p:clrMapOvr>
  <p:transition spd="slow">
    <p:plus/>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تدوین طرح کسب و کار....</a:t>
            </a:r>
            <a:endParaRPr lang="fa-IR" dirty="0">
              <a:cs typeface="B Titr" pitchFamily="2" charset="-78"/>
            </a:endParaRPr>
          </a:p>
        </p:txBody>
      </p:sp>
      <p:sp>
        <p:nvSpPr>
          <p:cNvPr id="3" name="Content Placeholder 2"/>
          <p:cNvSpPr>
            <a:spLocks noGrp="1"/>
          </p:cNvSpPr>
          <p:nvPr>
            <p:ph idx="1"/>
          </p:nvPr>
        </p:nvSpPr>
        <p:spPr>
          <a:xfrm>
            <a:off x="285720" y="1500174"/>
            <a:ext cx="8401080" cy="5000659"/>
          </a:xfrm>
        </p:spPr>
        <p:txBody>
          <a:bodyPr/>
          <a:lstStyle/>
          <a:p>
            <a:pPr>
              <a:buNone/>
            </a:pPr>
            <a:r>
              <a:rPr lang="fa-IR" b="1" dirty="0" smtClean="0">
                <a:cs typeface="B Titr" pitchFamily="2" charset="-78"/>
              </a:rPr>
              <a:t>میزان سرمایه گذاری :</a:t>
            </a:r>
            <a:endParaRPr lang="en-US" dirty="0" smtClean="0">
              <a:cs typeface="B Titr" pitchFamily="2" charset="-78"/>
            </a:endParaRPr>
          </a:p>
          <a:p>
            <a:pPr>
              <a:buNone/>
            </a:pPr>
            <a:endParaRPr lang="fa-IR" dirty="0"/>
          </a:p>
        </p:txBody>
      </p:sp>
      <p:pic>
        <p:nvPicPr>
          <p:cNvPr id="4" name="Picture 3"/>
          <p:cNvPicPr/>
          <p:nvPr/>
        </p:nvPicPr>
        <p:blipFill>
          <a:blip r:embed="rId2"/>
          <a:srcRect/>
          <a:stretch>
            <a:fillRect/>
          </a:stretch>
        </p:blipFill>
        <p:spPr bwMode="auto">
          <a:xfrm>
            <a:off x="714348" y="2214554"/>
            <a:ext cx="7643866" cy="2928958"/>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DB04510B-A99D-43C2-A7DA-DAE862BD0B4E}" type="slidenum">
              <a:rPr lang="fa-IR" smtClean="0"/>
              <a:pPr/>
              <a:t>13</a:t>
            </a:fld>
            <a:endParaRPr lang="fa-IR"/>
          </a:p>
        </p:txBody>
      </p:sp>
    </p:spTree>
  </p:cSld>
  <p:clrMapOvr>
    <a:masterClrMapping/>
  </p:clrMapOvr>
  <p:transition spd="slow">
    <p:wheel spokes="3"/>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تدوین طرح کسب و کار....</a:t>
            </a:r>
            <a:endParaRPr lang="fa-IR" dirty="0">
              <a:cs typeface="B Titr" pitchFamily="2" charset="-78"/>
            </a:endParaRPr>
          </a:p>
        </p:txBody>
      </p:sp>
      <p:sp>
        <p:nvSpPr>
          <p:cNvPr id="3" name="Content Placeholder 2"/>
          <p:cNvSpPr>
            <a:spLocks noGrp="1"/>
          </p:cNvSpPr>
          <p:nvPr>
            <p:ph idx="1"/>
          </p:nvPr>
        </p:nvSpPr>
        <p:spPr/>
        <p:txBody>
          <a:bodyPr/>
          <a:lstStyle/>
          <a:p>
            <a:pPr>
              <a:buNone/>
            </a:pPr>
            <a:r>
              <a:rPr lang="fa-IR" sz="2000" b="1" dirty="0" smtClean="0">
                <a:cs typeface="B Titr" pitchFamily="2" charset="-78"/>
              </a:rPr>
              <a:t>محاسبه هزینه ها :</a:t>
            </a:r>
            <a:endParaRPr lang="en-US" sz="2000" dirty="0" smtClean="0">
              <a:cs typeface="B Titr" pitchFamily="2" charset="-78"/>
            </a:endParaRPr>
          </a:p>
          <a:p>
            <a:pPr>
              <a:buNone/>
            </a:pPr>
            <a:r>
              <a:rPr lang="fa-IR" sz="2000" b="1" dirty="0" smtClean="0">
                <a:cs typeface="B Titr" pitchFamily="2" charset="-78"/>
              </a:rPr>
              <a:t>هزینه های جاری طرح :</a:t>
            </a:r>
            <a:endParaRPr lang="en-US" sz="2000" dirty="0" smtClean="0">
              <a:cs typeface="B Titr" pitchFamily="2" charset="-78"/>
            </a:endParaRPr>
          </a:p>
          <a:p>
            <a:pPr>
              <a:buNone/>
            </a:pPr>
            <a:endParaRPr lang="fa-IR" dirty="0"/>
          </a:p>
        </p:txBody>
      </p:sp>
      <p:pic>
        <p:nvPicPr>
          <p:cNvPr id="4" name="Picture 3"/>
          <p:cNvPicPr/>
          <p:nvPr/>
        </p:nvPicPr>
        <p:blipFill>
          <a:blip r:embed="rId2"/>
          <a:srcRect/>
          <a:stretch>
            <a:fillRect/>
          </a:stretch>
        </p:blipFill>
        <p:spPr bwMode="auto">
          <a:xfrm>
            <a:off x="500034" y="2571744"/>
            <a:ext cx="8072494" cy="4000528"/>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DB04510B-A99D-43C2-A7DA-DAE862BD0B4E}" type="slidenum">
              <a:rPr lang="fa-IR" smtClean="0"/>
              <a:pPr/>
              <a:t>14</a:t>
            </a:fld>
            <a:endParaRPr lang="fa-IR"/>
          </a:p>
        </p:txBody>
      </p:sp>
    </p:spTree>
  </p:cSld>
  <p:clrMapOvr>
    <a:masterClrMapping/>
  </p:clrMapOvr>
  <p:transition spd="slow">
    <p:strips dir="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تدوین طرح کسب وکار....</a:t>
            </a:r>
            <a:endParaRPr lang="fa-IR" dirty="0">
              <a:cs typeface="B Titr" pitchFamily="2" charset="-78"/>
            </a:endParaRPr>
          </a:p>
        </p:txBody>
      </p:sp>
      <p:sp>
        <p:nvSpPr>
          <p:cNvPr id="3" name="Content Placeholder 2"/>
          <p:cNvSpPr>
            <a:spLocks noGrp="1"/>
          </p:cNvSpPr>
          <p:nvPr>
            <p:ph idx="1"/>
          </p:nvPr>
        </p:nvSpPr>
        <p:spPr/>
        <p:txBody>
          <a:bodyPr/>
          <a:lstStyle/>
          <a:p>
            <a:pPr>
              <a:buNone/>
            </a:pPr>
            <a:r>
              <a:rPr lang="fa-IR" sz="2000" b="1" dirty="0" smtClean="0">
                <a:cs typeface="B Titr" pitchFamily="2" charset="-78"/>
              </a:rPr>
              <a:t>هزینه های ثابت و متغییر تولید :</a:t>
            </a:r>
            <a:endParaRPr lang="en-US" sz="2000" dirty="0" smtClean="0">
              <a:cs typeface="B Titr" pitchFamily="2" charset="-78"/>
            </a:endParaRPr>
          </a:p>
          <a:p>
            <a:pPr>
              <a:buNone/>
            </a:pPr>
            <a:endParaRPr lang="fa-IR" dirty="0"/>
          </a:p>
        </p:txBody>
      </p:sp>
      <p:pic>
        <p:nvPicPr>
          <p:cNvPr id="4" name="Picture 3"/>
          <p:cNvPicPr/>
          <p:nvPr/>
        </p:nvPicPr>
        <p:blipFill>
          <a:blip r:embed="rId2"/>
          <a:srcRect/>
          <a:stretch>
            <a:fillRect/>
          </a:stretch>
        </p:blipFill>
        <p:spPr bwMode="auto">
          <a:xfrm>
            <a:off x="785786" y="2247264"/>
            <a:ext cx="7929618" cy="4182132"/>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DB04510B-A99D-43C2-A7DA-DAE862BD0B4E}" type="slidenum">
              <a:rPr lang="fa-IR" smtClean="0"/>
              <a:pPr/>
              <a:t>15</a:t>
            </a:fld>
            <a:endParaRPr lang="fa-IR"/>
          </a:p>
        </p:txBody>
      </p:sp>
    </p:spTree>
  </p:cSld>
  <p:clrMapOvr>
    <a:masterClrMapping/>
  </p:clrMapOvr>
  <p:transition spd="slow">
    <p:plu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تدوین طرح کسب وکار....</a:t>
            </a:r>
            <a:endParaRPr lang="fa-IR" dirty="0">
              <a:cs typeface="B Titr" pitchFamily="2" charset="-78"/>
            </a:endParaRPr>
          </a:p>
        </p:txBody>
      </p:sp>
      <p:sp>
        <p:nvSpPr>
          <p:cNvPr id="3" name="Content Placeholder 2"/>
          <p:cNvSpPr>
            <a:spLocks noGrp="1"/>
          </p:cNvSpPr>
          <p:nvPr>
            <p:ph idx="1"/>
          </p:nvPr>
        </p:nvSpPr>
        <p:spPr/>
        <p:txBody>
          <a:bodyPr/>
          <a:lstStyle/>
          <a:p>
            <a:pPr>
              <a:buNone/>
            </a:pPr>
            <a:r>
              <a:rPr lang="fa-IR" sz="2000" b="1" dirty="0" smtClean="0">
                <a:cs typeface="B Titr" pitchFamily="2" charset="-78"/>
              </a:rPr>
              <a:t>محاسبه سود و زیان ویژه  ( ارقام به میلیون ریال ) </a:t>
            </a:r>
            <a:endParaRPr lang="en-US" sz="2000" dirty="0" smtClean="0">
              <a:cs typeface="B Titr" pitchFamily="2" charset="-78"/>
            </a:endParaRPr>
          </a:p>
          <a:p>
            <a:pPr>
              <a:buNone/>
            </a:pPr>
            <a:endParaRPr lang="fa-IR" dirty="0"/>
          </a:p>
        </p:txBody>
      </p:sp>
      <p:pic>
        <p:nvPicPr>
          <p:cNvPr id="4" name="Picture 3"/>
          <p:cNvPicPr/>
          <p:nvPr/>
        </p:nvPicPr>
        <p:blipFill>
          <a:blip r:embed="rId2"/>
          <a:srcRect/>
          <a:stretch>
            <a:fillRect/>
          </a:stretch>
        </p:blipFill>
        <p:spPr bwMode="auto">
          <a:xfrm>
            <a:off x="500034" y="2500306"/>
            <a:ext cx="7786742" cy="4000527"/>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DB04510B-A99D-43C2-A7DA-DAE862BD0B4E}" type="slidenum">
              <a:rPr lang="fa-IR" smtClean="0"/>
              <a:pPr/>
              <a:t>16</a:t>
            </a:fld>
            <a:endParaRPr lang="fa-IR"/>
          </a:p>
        </p:txBody>
      </p:sp>
    </p:spTree>
  </p:cSld>
  <p:clrMapOvr>
    <a:masterClrMapping/>
  </p:clrMapOvr>
  <p:transition spd="slow">
    <p:diamon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تدوین طرح کسب وکار....</a:t>
            </a:r>
            <a:endParaRPr lang="fa-IR" dirty="0">
              <a:cs typeface="B Titr" pitchFamily="2" charset="-78"/>
            </a:endParaRPr>
          </a:p>
        </p:txBody>
      </p:sp>
      <p:sp>
        <p:nvSpPr>
          <p:cNvPr id="3" name="Content Placeholder 2"/>
          <p:cNvSpPr>
            <a:spLocks noGrp="1"/>
          </p:cNvSpPr>
          <p:nvPr>
            <p:ph idx="1"/>
          </p:nvPr>
        </p:nvSpPr>
        <p:spPr/>
        <p:txBody>
          <a:bodyPr/>
          <a:lstStyle/>
          <a:p>
            <a:pPr>
              <a:buNone/>
            </a:pPr>
            <a:r>
              <a:rPr lang="fa-IR" sz="2400" b="1" dirty="0" smtClean="0">
                <a:cs typeface="B Titr" pitchFamily="2" charset="-78"/>
              </a:rPr>
              <a:t>تاسیسات مورد نیاز :</a:t>
            </a:r>
            <a:endParaRPr lang="en-US" sz="2400" dirty="0" smtClean="0">
              <a:cs typeface="B Titr" pitchFamily="2" charset="-78"/>
            </a:endParaRPr>
          </a:p>
          <a:p>
            <a:pPr>
              <a:buNone/>
            </a:pPr>
            <a:endParaRPr lang="fa-IR" dirty="0"/>
          </a:p>
        </p:txBody>
      </p:sp>
      <p:pic>
        <p:nvPicPr>
          <p:cNvPr id="4" name="Picture 3"/>
          <p:cNvPicPr/>
          <p:nvPr/>
        </p:nvPicPr>
        <p:blipFill>
          <a:blip r:embed="rId2"/>
          <a:srcRect/>
          <a:stretch>
            <a:fillRect/>
          </a:stretch>
        </p:blipFill>
        <p:spPr bwMode="auto">
          <a:xfrm>
            <a:off x="1428728" y="2428868"/>
            <a:ext cx="6500858" cy="3643338"/>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DB04510B-A99D-43C2-A7DA-DAE862BD0B4E}" type="slidenum">
              <a:rPr lang="fa-IR" smtClean="0"/>
              <a:pPr/>
              <a:t>17</a:t>
            </a:fld>
            <a:endParaRPr lang="fa-IR"/>
          </a:p>
        </p:txBody>
      </p:sp>
    </p:spTree>
  </p:cSld>
  <p:clrMapOvr>
    <a:masterClrMapping/>
  </p:clrMapOvr>
  <p:transition spd="slow">
    <p:circl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600" dirty="0" smtClean="0">
                <a:cs typeface="B Titr" pitchFamily="2" charset="-78"/>
              </a:rPr>
              <a:t>تدوین طرح کسب و کار(تاسیسات مورد نیاز)</a:t>
            </a:r>
            <a:endParaRPr lang="fa-IR" sz="3600" dirty="0">
              <a:cs typeface="B Titr" pitchFamily="2" charset="-78"/>
            </a:endParaRPr>
          </a:p>
        </p:txBody>
      </p:sp>
      <p:pic>
        <p:nvPicPr>
          <p:cNvPr id="4" name="Content Placeholder 3"/>
          <p:cNvPicPr>
            <a:picLocks noGrp="1"/>
          </p:cNvPicPr>
          <p:nvPr>
            <p:ph idx="1"/>
          </p:nvPr>
        </p:nvPicPr>
        <p:blipFill>
          <a:blip r:embed="rId2"/>
          <a:srcRect/>
          <a:stretch>
            <a:fillRect/>
          </a:stretch>
        </p:blipFill>
        <p:spPr bwMode="auto">
          <a:xfrm>
            <a:off x="1214414" y="1428736"/>
            <a:ext cx="6858048" cy="4786346"/>
          </a:xfrm>
          <a:prstGeom prst="rect">
            <a:avLst/>
          </a:prstGeom>
          <a:noFill/>
          <a:ln w="9525">
            <a:noFill/>
            <a:miter lim="800000"/>
            <a:headEnd/>
            <a:tailEnd/>
          </a:ln>
        </p:spPr>
      </p:pic>
      <p:sp>
        <p:nvSpPr>
          <p:cNvPr id="3" name="Footer Placeholder 2"/>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DB04510B-A99D-43C2-A7DA-DAE862BD0B4E}" type="slidenum">
              <a:rPr lang="fa-IR" smtClean="0"/>
              <a:pPr/>
              <a:t>18</a:t>
            </a:fld>
            <a:endParaRPr lang="fa-IR"/>
          </a:p>
        </p:txBody>
      </p:sp>
    </p:spTree>
  </p:cSld>
  <p:clrMapOvr>
    <a:masterClrMapping/>
  </p:clrMapOvr>
  <p:transition spd="slow">
    <p:strips dir="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تدوین طرح کسب وکار....</a:t>
            </a:r>
            <a:endParaRPr lang="fa-IR" dirty="0">
              <a:cs typeface="B Titr" pitchFamily="2" charset="-78"/>
            </a:endParaRPr>
          </a:p>
        </p:txBody>
      </p:sp>
      <p:sp>
        <p:nvSpPr>
          <p:cNvPr id="3" name="Content Placeholder 2"/>
          <p:cNvSpPr>
            <a:spLocks noGrp="1"/>
          </p:cNvSpPr>
          <p:nvPr>
            <p:ph idx="1"/>
          </p:nvPr>
        </p:nvSpPr>
        <p:spPr>
          <a:xfrm>
            <a:off x="500034" y="1785926"/>
            <a:ext cx="8229600" cy="4625609"/>
          </a:xfrm>
        </p:spPr>
        <p:txBody>
          <a:bodyPr/>
          <a:lstStyle/>
          <a:p>
            <a:pPr>
              <a:buNone/>
            </a:pPr>
            <a:r>
              <a:rPr lang="fa-IR" sz="2400" b="1" dirty="0" smtClean="0">
                <a:cs typeface="B Titr" pitchFamily="2" charset="-78"/>
              </a:rPr>
              <a:t>هزینه های قبل از بهره برداری :</a:t>
            </a:r>
            <a:endParaRPr lang="en-US" sz="2400" dirty="0" smtClean="0">
              <a:cs typeface="B Titr" pitchFamily="2" charset="-78"/>
            </a:endParaRPr>
          </a:p>
          <a:p>
            <a:pPr>
              <a:buNone/>
            </a:pPr>
            <a:endParaRPr lang="fa-IR" dirty="0"/>
          </a:p>
        </p:txBody>
      </p:sp>
      <p:pic>
        <p:nvPicPr>
          <p:cNvPr id="4" name="Picture 3"/>
          <p:cNvPicPr/>
          <p:nvPr/>
        </p:nvPicPr>
        <p:blipFill>
          <a:blip r:embed="rId2"/>
          <a:srcRect/>
          <a:stretch>
            <a:fillRect/>
          </a:stretch>
        </p:blipFill>
        <p:spPr bwMode="auto">
          <a:xfrm>
            <a:off x="1214414" y="2500306"/>
            <a:ext cx="6786610" cy="3214710"/>
          </a:xfrm>
          <a:prstGeom prst="rect">
            <a:avLst/>
          </a:prstGeom>
          <a:noFill/>
          <a:ln w="9525">
            <a:noFill/>
            <a:miter lim="800000"/>
            <a:headEnd/>
            <a:tailEnd/>
          </a:ln>
        </p:spPr>
      </p:pic>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buFontTx/>
              <a:buNone/>
              <a:tabLst/>
            </a:pPr>
            <a:r>
              <a:rPr kumimoji="0" lang="fa-IR" sz="1400" b="1" i="0" u="none" strike="noStrike" cap="none" normalizeH="0" baseline="0" smtClean="0">
                <a:ln>
                  <a:noFill/>
                </a:ln>
                <a:solidFill>
                  <a:srgbClr val="000000"/>
                </a:solidFill>
                <a:effectLst/>
                <a:latin typeface="Calibri" pitchFamily="34" charset="0"/>
                <a:ea typeface="Calibri" pitchFamily="34" charset="0"/>
                <a:cs typeface="B Zar" pitchFamily="2" charset="-78"/>
              </a:rPr>
              <a:t>هزینه های ثابت طرح :</a:t>
            </a:r>
            <a:endParaRPr kumimoji="0" lang="fa-IR" sz="1800" b="0" i="0" u="none" strike="noStrike" cap="none" normalizeH="0" baseline="0" smtClean="0">
              <a:ln>
                <a:noFill/>
              </a:ln>
              <a:solidFill>
                <a:schemeClr val="tx1"/>
              </a:solidFill>
              <a:effectLst/>
              <a:latin typeface="Arial" pitchFamily="34" charset="0"/>
              <a:cs typeface="Arial" pitchFamily="34" charset="0"/>
            </a:endParaRPr>
          </a:p>
        </p:txBody>
      </p:sp>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DB04510B-A99D-43C2-A7DA-DAE862BD0B4E}" type="slidenum">
              <a:rPr lang="fa-IR" smtClean="0"/>
              <a:pPr/>
              <a:t>19</a:t>
            </a:fld>
            <a:endParaRPr lang="fa-IR"/>
          </a:p>
        </p:txBody>
      </p:sp>
    </p:spTree>
  </p:cSld>
  <p:clrMapOvr>
    <a:masterClrMapping/>
  </p:clrMapOvr>
  <p:transition spd="slow">
    <p:blinds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کسب خود ارزیابی و آمادگی</a:t>
            </a:r>
            <a:endParaRPr lang="fa-IR" dirty="0">
              <a:cs typeface="B Titr" pitchFamily="2" charset="-78"/>
            </a:endParaRPr>
          </a:p>
        </p:txBody>
      </p:sp>
      <p:sp>
        <p:nvSpPr>
          <p:cNvPr id="3" name="Content Placeholder 2"/>
          <p:cNvSpPr>
            <a:spLocks noGrp="1"/>
          </p:cNvSpPr>
          <p:nvPr>
            <p:ph idx="1"/>
          </p:nvPr>
        </p:nvSpPr>
        <p:spPr/>
        <p:txBody>
          <a:bodyPr/>
          <a:lstStyle/>
          <a:p>
            <a:r>
              <a:rPr lang="fa-IR" dirty="0" smtClean="0">
                <a:cs typeface="B Zar" pitchFamily="2" charset="-78"/>
              </a:rPr>
              <a:t>قبل از ورود به بازارکسب و کار٬باید نقشه راه خود را ترسیم کنیم.ما برای شروع هر کاری به نقشه نیاز داریم وکسب و کار نیز از این قاعده مستثنی نیست.باید یک طرح کسب  و کار خوب و جامع تهیه کنیم تا هم خود و هم دیگران٬بدانیم که می خواهیم چه چیزی را٬چگونه٬وبرای چه کسی تولید کنیم.برای موفقیت در بازار کسب و کار٬باید با قوانین کسب و کار آشنایی داشته باشید.</a:t>
            </a:r>
          </a:p>
          <a:p>
            <a:endParaRPr lang="fa-IR" dirty="0"/>
          </a:p>
        </p:txBody>
      </p:sp>
      <p:sp>
        <p:nvSpPr>
          <p:cNvPr id="5" name="Slide Number Placeholder 4"/>
          <p:cNvSpPr>
            <a:spLocks noGrp="1"/>
          </p:cNvSpPr>
          <p:nvPr>
            <p:ph type="sldNum" sz="quarter" idx="12"/>
          </p:nvPr>
        </p:nvSpPr>
        <p:spPr/>
        <p:txBody>
          <a:bodyPr/>
          <a:lstStyle/>
          <a:p>
            <a:fld id="{DB04510B-A99D-43C2-A7DA-DAE862BD0B4E}" type="slidenum">
              <a:rPr lang="fa-IR" smtClean="0"/>
              <a:pPr/>
              <a:t>2</a:t>
            </a:fld>
            <a:endParaRPr lang="fa-IR"/>
          </a:p>
        </p:txBody>
      </p:sp>
    </p:spTree>
  </p:cSld>
  <p:clrMapOvr>
    <a:masterClrMapping/>
  </p:clrMapOvr>
  <p:transition spd="slow">
    <p:wedg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6600" dirty="0" smtClean="0">
                <a:cs typeface="B Titr" pitchFamily="2" charset="-78"/>
              </a:rPr>
              <a:t>تدوین طرح کسب و کار</a:t>
            </a:r>
            <a:endParaRPr lang="fa-IR" sz="6600" dirty="0">
              <a:cs typeface="B Titr" pitchFamily="2" charset="-78"/>
            </a:endParaRPr>
          </a:p>
        </p:txBody>
      </p:sp>
      <p:sp>
        <p:nvSpPr>
          <p:cNvPr id="3" name="Content Placeholder 2"/>
          <p:cNvSpPr>
            <a:spLocks noGrp="1"/>
          </p:cNvSpPr>
          <p:nvPr>
            <p:ph idx="1"/>
          </p:nvPr>
        </p:nvSpPr>
        <p:spPr/>
        <p:txBody>
          <a:bodyPr/>
          <a:lstStyle/>
          <a:p>
            <a:pPr>
              <a:buNone/>
            </a:pPr>
            <a:r>
              <a:rPr lang="fa-IR" sz="2000" b="1" dirty="0" smtClean="0">
                <a:cs typeface="B Titr" pitchFamily="2" charset="-78"/>
              </a:rPr>
              <a:t>هزینه های ثابت طرح :</a:t>
            </a:r>
            <a:endParaRPr lang="en-US" sz="2000" dirty="0" smtClean="0">
              <a:cs typeface="B Titr" pitchFamily="2" charset="-78"/>
            </a:endParaRPr>
          </a:p>
          <a:p>
            <a:pPr>
              <a:buNone/>
            </a:pPr>
            <a:endParaRPr lang="fa-IR" dirty="0"/>
          </a:p>
        </p:txBody>
      </p:sp>
      <p:pic>
        <p:nvPicPr>
          <p:cNvPr id="4" name="Picture 3"/>
          <p:cNvPicPr/>
          <p:nvPr/>
        </p:nvPicPr>
        <p:blipFill>
          <a:blip r:embed="rId2"/>
          <a:srcRect/>
          <a:stretch>
            <a:fillRect/>
          </a:stretch>
        </p:blipFill>
        <p:spPr bwMode="auto">
          <a:xfrm>
            <a:off x="928662" y="2238692"/>
            <a:ext cx="7215238" cy="4119266"/>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DB04510B-A99D-43C2-A7DA-DAE862BD0B4E}" type="slidenum">
              <a:rPr lang="fa-IR" smtClean="0"/>
              <a:pPr/>
              <a:t>20</a:t>
            </a:fld>
            <a:endParaRPr lang="fa-IR"/>
          </a:p>
        </p:txBody>
      </p:sp>
    </p:spTree>
  </p:cSld>
  <p:clrMapOvr>
    <a:masterClrMapping/>
  </p:clrMapOvr>
  <p:transition spd="slow">
    <p:checke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تدوین طرح کسب وکار</a:t>
            </a:r>
            <a:endParaRPr lang="fa-IR" dirty="0">
              <a:cs typeface="B Titr" pitchFamily="2" charset="-78"/>
            </a:endParaRPr>
          </a:p>
        </p:txBody>
      </p:sp>
      <p:pic>
        <p:nvPicPr>
          <p:cNvPr id="4" name="Content Placeholder 3"/>
          <p:cNvPicPr>
            <a:picLocks noGrp="1"/>
          </p:cNvPicPr>
          <p:nvPr>
            <p:ph idx="1"/>
          </p:nvPr>
        </p:nvPicPr>
        <p:blipFill>
          <a:blip r:embed="rId2"/>
          <a:srcRect/>
          <a:stretch>
            <a:fillRect/>
          </a:stretch>
        </p:blipFill>
        <p:spPr bwMode="auto">
          <a:xfrm>
            <a:off x="571472" y="1643050"/>
            <a:ext cx="7929617" cy="4500593"/>
          </a:xfrm>
          <a:prstGeom prst="rect">
            <a:avLst/>
          </a:prstGeom>
          <a:noFill/>
          <a:ln w="9525">
            <a:noFill/>
            <a:miter lim="800000"/>
            <a:headEnd/>
            <a:tailEnd/>
          </a:ln>
        </p:spPr>
      </p:pic>
      <p:sp>
        <p:nvSpPr>
          <p:cNvPr id="3" name="Footer Placeholder 2"/>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DB04510B-A99D-43C2-A7DA-DAE862BD0B4E}" type="slidenum">
              <a:rPr lang="fa-IR" smtClean="0"/>
              <a:pPr/>
              <a:t>21</a:t>
            </a:fld>
            <a:endParaRPr lang="fa-IR"/>
          </a:p>
        </p:txBody>
      </p:sp>
    </p:spTree>
  </p:cSld>
  <p:clrMapOvr>
    <a:masterClrMapping/>
  </p:clrMapOvr>
  <p:transition spd="slow">
    <p:check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تدوین طرح کسب وکار....</a:t>
            </a:r>
            <a:endParaRPr lang="fa-IR" dirty="0">
              <a:cs typeface="B Titr" pitchFamily="2" charset="-78"/>
            </a:endParaRPr>
          </a:p>
        </p:txBody>
      </p:sp>
      <p:sp>
        <p:nvSpPr>
          <p:cNvPr id="3" name="Content Placeholder 2"/>
          <p:cNvSpPr>
            <a:spLocks noGrp="1"/>
          </p:cNvSpPr>
          <p:nvPr>
            <p:ph idx="1"/>
          </p:nvPr>
        </p:nvSpPr>
        <p:spPr>
          <a:xfrm>
            <a:off x="457200" y="1775191"/>
            <a:ext cx="8258204" cy="4654205"/>
          </a:xfrm>
        </p:spPr>
        <p:txBody>
          <a:bodyPr>
            <a:normAutofit/>
          </a:bodyPr>
          <a:lstStyle/>
          <a:p>
            <a:pPr>
              <a:buNone/>
            </a:pPr>
            <a:r>
              <a:rPr lang="fa-IR" sz="2400" b="1" dirty="0" smtClean="0">
                <a:cs typeface="B Titr" pitchFamily="2" charset="-78"/>
              </a:rPr>
              <a:t>حقوق و دستمزد پرسنل:</a:t>
            </a:r>
            <a:endParaRPr lang="en-US" sz="2400" dirty="0" smtClean="0">
              <a:cs typeface="B Titr" pitchFamily="2" charset="-78"/>
            </a:endParaRPr>
          </a:p>
          <a:p>
            <a:pPr>
              <a:buNone/>
            </a:pPr>
            <a:endParaRPr lang="fa-IR" sz="2400" dirty="0">
              <a:cs typeface="B Titr" pitchFamily="2" charset="-78"/>
            </a:endParaRPr>
          </a:p>
        </p:txBody>
      </p:sp>
      <p:pic>
        <p:nvPicPr>
          <p:cNvPr id="4" name="Picture 3"/>
          <p:cNvPicPr/>
          <p:nvPr/>
        </p:nvPicPr>
        <p:blipFill>
          <a:blip r:embed="rId2"/>
          <a:srcRect/>
          <a:stretch>
            <a:fillRect/>
          </a:stretch>
        </p:blipFill>
        <p:spPr bwMode="auto">
          <a:xfrm>
            <a:off x="714348" y="2285992"/>
            <a:ext cx="7643866" cy="3929090"/>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DB04510B-A99D-43C2-A7DA-DAE862BD0B4E}" type="slidenum">
              <a:rPr lang="fa-IR" smtClean="0"/>
              <a:pPr/>
              <a:t>22</a:t>
            </a:fld>
            <a:endParaRPr lang="fa-IR"/>
          </a:p>
        </p:txBody>
      </p:sp>
    </p:spTree>
  </p:cSld>
  <p:clrMapOvr>
    <a:masterClrMapping/>
  </p:clrMapOvr>
  <p:transition spd="slow">
    <p:cover dir="rd"/>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تدوین طرح کسب وکار....</a:t>
            </a:r>
            <a:endParaRPr lang="fa-IR" dirty="0">
              <a:cs typeface="B Titr" pitchFamily="2" charset="-78"/>
            </a:endParaRPr>
          </a:p>
        </p:txBody>
      </p:sp>
      <p:sp>
        <p:nvSpPr>
          <p:cNvPr id="3" name="Content Placeholder 2"/>
          <p:cNvSpPr>
            <a:spLocks noGrp="1"/>
          </p:cNvSpPr>
          <p:nvPr>
            <p:ph idx="1"/>
          </p:nvPr>
        </p:nvSpPr>
        <p:spPr>
          <a:xfrm>
            <a:off x="214282" y="1775191"/>
            <a:ext cx="8472518" cy="4654205"/>
          </a:xfrm>
        </p:spPr>
        <p:txBody>
          <a:bodyPr/>
          <a:lstStyle/>
          <a:p>
            <a:pPr>
              <a:buNone/>
            </a:pPr>
            <a:r>
              <a:rPr lang="fa-IR" sz="2400" b="1" dirty="0" smtClean="0">
                <a:cs typeface="B Titr" pitchFamily="2" charset="-78"/>
              </a:rPr>
              <a:t>هزینه سوخت و انرژی :</a:t>
            </a:r>
            <a:endParaRPr lang="en-US" sz="2400" dirty="0" smtClean="0">
              <a:cs typeface="B Titr" pitchFamily="2" charset="-78"/>
            </a:endParaRPr>
          </a:p>
          <a:p>
            <a:pPr>
              <a:buNone/>
            </a:pPr>
            <a:endParaRPr lang="fa-IR" dirty="0"/>
          </a:p>
        </p:txBody>
      </p:sp>
      <p:pic>
        <p:nvPicPr>
          <p:cNvPr id="4" name="Picture 3"/>
          <p:cNvPicPr/>
          <p:nvPr/>
        </p:nvPicPr>
        <p:blipFill>
          <a:blip r:embed="rId2"/>
          <a:srcRect/>
          <a:stretch>
            <a:fillRect/>
          </a:stretch>
        </p:blipFill>
        <p:spPr bwMode="auto">
          <a:xfrm>
            <a:off x="857224" y="2247264"/>
            <a:ext cx="7715304" cy="4110694"/>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DB04510B-A99D-43C2-A7DA-DAE862BD0B4E}" type="slidenum">
              <a:rPr lang="fa-IR" smtClean="0"/>
              <a:pPr/>
              <a:t>23</a:t>
            </a:fld>
            <a:endParaRPr lang="fa-IR"/>
          </a:p>
        </p:txBody>
      </p:sp>
    </p:spTree>
  </p:cSld>
  <p:clrMapOvr>
    <a:masterClrMapping/>
  </p:clrMapOvr>
  <p:transition spd="slow">
    <p:randomBar dir="vert"/>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cs typeface="B Titr" pitchFamily="2" charset="-78"/>
              </a:rPr>
              <a:t>تدوین طرح کسب وکار....</a:t>
            </a:r>
            <a:endParaRPr lang="fa-IR" dirty="0">
              <a:cs typeface="B Titr" pitchFamily="2" charset="-78"/>
            </a:endParaRPr>
          </a:p>
        </p:txBody>
      </p:sp>
      <p:sp>
        <p:nvSpPr>
          <p:cNvPr id="3" name="Content Placeholder 2"/>
          <p:cNvSpPr>
            <a:spLocks noGrp="1"/>
          </p:cNvSpPr>
          <p:nvPr>
            <p:ph idx="1"/>
          </p:nvPr>
        </p:nvSpPr>
        <p:spPr/>
        <p:txBody>
          <a:bodyPr/>
          <a:lstStyle/>
          <a:p>
            <a:pPr>
              <a:buNone/>
            </a:pPr>
            <a:r>
              <a:rPr lang="fa-IR" sz="2400" b="1" dirty="0" smtClean="0">
                <a:cs typeface="B Titr" pitchFamily="2" charset="-78"/>
              </a:rPr>
              <a:t>نتایج حاصله از اجرای طرح :</a:t>
            </a:r>
            <a:endParaRPr lang="en-US" sz="2400" dirty="0" smtClean="0">
              <a:cs typeface="B Titr" pitchFamily="2" charset="-78"/>
            </a:endParaRPr>
          </a:p>
          <a:p>
            <a:pPr>
              <a:buNone/>
            </a:pPr>
            <a:endParaRPr lang="fa-IR" dirty="0"/>
          </a:p>
        </p:txBody>
      </p:sp>
      <p:pic>
        <p:nvPicPr>
          <p:cNvPr id="4" name="Picture 3"/>
          <p:cNvPicPr/>
          <p:nvPr/>
        </p:nvPicPr>
        <p:blipFill>
          <a:blip r:embed="rId2"/>
          <a:srcRect/>
          <a:stretch>
            <a:fillRect/>
          </a:stretch>
        </p:blipFill>
        <p:spPr bwMode="auto">
          <a:xfrm>
            <a:off x="1142976" y="2714620"/>
            <a:ext cx="6715172" cy="3429025"/>
          </a:xfrm>
          <a:prstGeom prst="rect">
            <a:avLst/>
          </a:prstGeom>
          <a:noFill/>
          <a:ln w="9525">
            <a:noFill/>
            <a:miter lim="800000"/>
            <a:headEnd/>
            <a:tailEnd/>
          </a:ln>
        </p:spPr>
      </p:pic>
      <p:sp>
        <p:nvSpPr>
          <p:cNvPr id="5" name="Footer Placeholder 4"/>
          <p:cNvSpPr>
            <a:spLocks noGrp="1"/>
          </p:cNvSpPr>
          <p:nvPr>
            <p:ph type="ftr" sz="quarter" idx="11"/>
          </p:nvPr>
        </p:nvSpPr>
        <p:spPr/>
        <p:txBody>
          <a:bodyPr/>
          <a:lstStyle/>
          <a:p>
            <a:r>
              <a:rPr lang="en-US" smtClean="0"/>
              <a:t>www.parsdigishop.ir</a:t>
            </a:r>
            <a:endParaRPr lang="fa-IR"/>
          </a:p>
        </p:txBody>
      </p:sp>
      <p:sp>
        <p:nvSpPr>
          <p:cNvPr id="6" name="Slide Number Placeholder 5"/>
          <p:cNvSpPr>
            <a:spLocks noGrp="1"/>
          </p:cNvSpPr>
          <p:nvPr>
            <p:ph type="sldNum" sz="quarter" idx="12"/>
          </p:nvPr>
        </p:nvSpPr>
        <p:spPr/>
        <p:txBody>
          <a:bodyPr/>
          <a:lstStyle/>
          <a:p>
            <a:fld id="{DB04510B-A99D-43C2-A7DA-DAE862BD0B4E}" type="slidenum">
              <a:rPr lang="fa-IR" smtClean="0"/>
              <a:pPr/>
              <a:t>24</a:t>
            </a:fld>
            <a:endParaRPr lang="fa-IR"/>
          </a:p>
        </p:txBody>
      </p:sp>
    </p:spTree>
  </p:cSld>
  <p:clrMapOvr>
    <a:masterClrMapping/>
  </p:clrMapOvr>
  <p:transition spd="slow">
    <p:split orient="vert" dir="in"/>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85861"/>
            <a:ext cx="8229600" cy="5114940"/>
          </a:xfrm>
        </p:spPr>
        <p:txBody>
          <a:bodyPr>
            <a:noAutofit/>
          </a:bodyPr>
          <a:lstStyle/>
          <a:p>
            <a:pPr>
              <a:buNone/>
            </a:pPr>
            <a:endParaRPr lang="fa-IR" sz="3600" dirty="0" smtClean="0">
              <a:cs typeface="B Zar" pitchFamily="2" charset="-78"/>
            </a:endParaRPr>
          </a:p>
          <a:p>
            <a:pPr>
              <a:buNone/>
            </a:pPr>
            <a:r>
              <a:rPr lang="fa-IR" sz="3600" dirty="0" smtClean="0">
                <a:cs typeface="B Zar" pitchFamily="2" charset="-78"/>
              </a:rPr>
              <a:t>    با توجه به بر آورد های مالی صورت گرفته و با در نظر گرفتن جدول بازپرداخت بدهی ها و همچنین اطلاعات کسب شده از این طرح می توان اینگونه نتیجه گیری کرد که این طرح به عواملی مانند بهره مندی از نیروی انسانی مجرب و بهره مندی از یک مدیر لایق و کاردان ، بهره مندی از فضا و امکانات مناسب در منطقه مناسب و بسیاری عوامل دیگر مانند عوامل تبلیغاتی و فضا سازی و غیره بستگی دارد .</a:t>
            </a:r>
            <a:endParaRPr lang="en-US" sz="3600" dirty="0" smtClean="0">
              <a:cs typeface="B Zar" pitchFamily="2" charset="-78"/>
            </a:endParaRPr>
          </a:p>
          <a:p>
            <a:endParaRPr lang="fa-IR" sz="3600" dirty="0">
              <a:cs typeface="B Zar" pitchFamily="2" charset="-78"/>
            </a:endParaRPr>
          </a:p>
        </p:txBody>
      </p:sp>
      <p:sp>
        <p:nvSpPr>
          <p:cNvPr id="2" name="Footer Placeholder 1"/>
          <p:cNvSpPr>
            <a:spLocks noGrp="1"/>
          </p:cNvSpPr>
          <p:nvPr>
            <p:ph type="ftr" sz="quarter" idx="11"/>
          </p:nvPr>
        </p:nvSpPr>
        <p:spPr/>
        <p:txBody>
          <a:bodyPr/>
          <a:lstStyle/>
          <a:p>
            <a:r>
              <a:rPr lang="en-US" smtClean="0"/>
              <a:t>www.parsdigishop.ir</a:t>
            </a:r>
            <a:endParaRPr lang="fa-IR"/>
          </a:p>
        </p:txBody>
      </p:sp>
      <p:sp>
        <p:nvSpPr>
          <p:cNvPr id="4" name="Slide Number Placeholder 3"/>
          <p:cNvSpPr>
            <a:spLocks noGrp="1"/>
          </p:cNvSpPr>
          <p:nvPr>
            <p:ph type="sldNum" sz="quarter" idx="12"/>
          </p:nvPr>
        </p:nvSpPr>
        <p:spPr/>
        <p:txBody>
          <a:bodyPr/>
          <a:lstStyle/>
          <a:p>
            <a:fld id="{DB04510B-A99D-43C2-A7DA-DAE862BD0B4E}" type="slidenum">
              <a:rPr lang="fa-IR" smtClean="0"/>
              <a:pPr/>
              <a:t>25</a:t>
            </a:fld>
            <a:endParaRPr lang="fa-IR"/>
          </a:p>
        </p:txBody>
      </p:sp>
    </p:spTree>
  </p:cSld>
  <p:clrMapOvr>
    <a:masterClrMapping/>
  </p:clrMapOvr>
  <p:transition spd="slow">
    <p:comb dir="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58204" cy="979572"/>
          </a:xfrm>
        </p:spPr>
        <p:txBody>
          <a:bodyPr>
            <a:noAutofit/>
          </a:bodyPr>
          <a:lstStyle/>
          <a:p>
            <a:pPr algn="ctr"/>
            <a:r>
              <a:rPr lang="fa-IR" sz="4800" dirty="0" smtClean="0">
                <a:cs typeface="B Titr" pitchFamily="2" charset="-78"/>
              </a:rPr>
              <a:t>تامین منابع مالی مورد نیاز </a:t>
            </a:r>
            <a:r>
              <a:rPr lang="en-US" sz="4800" dirty="0" smtClean="0">
                <a:cs typeface="B Titr" pitchFamily="2" charset="-78"/>
              </a:rPr>
              <a:t/>
            </a:r>
            <a:br>
              <a:rPr lang="en-US" sz="4800" dirty="0" smtClean="0">
                <a:cs typeface="B Titr" pitchFamily="2" charset="-78"/>
              </a:rPr>
            </a:br>
            <a:endParaRPr lang="fa-IR" sz="4800" dirty="0">
              <a:cs typeface="B Titr" pitchFamily="2" charset="-78"/>
            </a:endParaRPr>
          </a:p>
        </p:txBody>
      </p:sp>
      <p:sp>
        <p:nvSpPr>
          <p:cNvPr id="3" name="Content Placeholder 2"/>
          <p:cNvSpPr>
            <a:spLocks noGrp="1"/>
          </p:cNvSpPr>
          <p:nvPr>
            <p:ph idx="1"/>
          </p:nvPr>
        </p:nvSpPr>
        <p:spPr>
          <a:xfrm>
            <a:off x="457200" y="1500175"/>
            <a:ext cx="8229600" cy="4900626"/>
          </a:xfrm>
        </p:spPr>
        <p:txBody>
          <a:bodyPr>
            <a:normAutofit fontScale="85000" lnSpcReduction="10000"/>
          </a:bodyPr>
          <a:lstStyle/>
          <a:p>
            <a:pPr algn="just">
              <a:buNone/>
            </a:pPr>
            <a:r>
              <a:rPr lang="fa-IR" sz="3300" dirty="0" smtClean="0">
                <a:cs typeface="B Zar" pitchFamily="2" charset="-78"/>
              </a:rPr>
              <a:t>     در تامین منابع مورد نیاز می توان به سرمایه شخصی صاحبان سرمایه و تسهیلات وام بانکی و کمک از والدین و دوستان و آشنایان و بخشی از آن را هم از طریق پرداخت تسهیلات بانکی تامین کرد و یک سری را  ازمنابع حاصل از درآمدهای خود کسب و کار میتوان تامین کرد </a:t>
            </a:r>
            <a:endParaRPr lang="en-US" sz="3300" dirty="0" smtClean="0">
              <a:cs typeface="B Zar" pitchFamily="2" charset="-78"/>
            </a:endParaRPr>
          </a:p>
          <a:p>
            <a:pPr algn="just">
              <a:buNone/>
            </a:pPr>
            <a:r>
              <a:rPr lang="fa-IR" sz="3300" dirty="0" smtClean="0">
                <a:cs typeface="B Zar" pitchFamily="2" charset="-78"/>
              </a:rPr>
              <a:t>     در تامین منابع مورد نیاز می توان به سه قسمت اشاره نمود  منابع موجود کار آفرین که حدود 300 متر زمین برای احداث این مرکز می باشد و برای اخذ وام بانکی که نیازمند مدرک مرتبط  است، موجود می باشد </a:t>
            </a:r>
            <a:endParaRPr lang="en-US" sz="3300" dirty="0" smtClean="0">
              <a:cs typeface="B Zar" pitchFamily="2" charset="-78"/>
            </a:endParaRPr>
          </a:p>
          <a:p>
            <a:pPr algn="just">
              <a:buNone/>
            </a:pPr>
            <a:r>
              <a:rPr lang="fa-IR" sz="3300" dirty="0" smtClean="0">
                <a:cs typeface="B Zar" pitchFamily="2" charset="-78"/>
              </a:rPr>
              <a:t>     فاصله بین منابع و ملزومات موارد های پیش بینی نشده است که بسیار جزیی می باشد که حدودا بیست درصد می توان به آن اشاره نمود </a:t>
            </a:r>
            <a:endParaRPr lang="en-US" sz="3300" dirty="0" smtClean="0">
              <a:cs typeface="B Zar" pitchFamily="2" charset="-78"/>
            </a:endParaRPr>
          </a:p>
          <a:p>
            <a:pPr algn="just">
              <a:buNone/>
            </a:pPr>
            <a:r>
              <a:rPr lang="fa-IR" sz="3300" dirty="0" smtClean="0">
                <a:cs typeface="B Zar" pitchFamily="2" charset="-78"/>
              </a:rPr>
              <a:t>     دسترسی به منابع مورد نیاز از جمله تامین مواد اولیه جهت راه اندازی میباشد که باتوجه به موقعیت جغرافیایی به صورت ارزان میتوان به آن دسترسی پیدا کرد </a:t>
            </a:r>
            <a:endParaRPr lang="en-US" sz="3300" dirty="0" smtClean="0">
              <a:cs typeface="B Zar" pitchFamily="2" charset="-78"/>
            </a:endParaRPr>
          </a:p>
          <a:p>
            <a:pPr>
              <a:buNone/>
            </a:pPr>
            <a:endParaRPr lang="fa-IR" dirty="0"/>
          </a:p>
        </p:txBody>
      </p:sp>
      <p:sp>
        <p:nvSpPr>
          <p:cNvPr id="4" name="Footer Placeholder 3"/>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DB04510B-A99D-43C2-A7DA-DAE862BD0B4E}" type="slidenum">
              <a:rPr lang="fa-IR" smtClean="0"/>
              <a:pPr/>
              <a:t>26</a:t>
            </a:fld>
            <a:endParaRPr lang="fa-IR"/>
          </a:p>
        </p:txBody>
      </p:sp>
    </p:spTree>
  </p:cSld>
  <p:clrMapOvr>
    <a:masterClrMapping/>
  </p:clrMapOvr>
  <p:transition spd="slow">
    <p:comb/>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cs typeface="B Titr" pitchFamily="2" charset="-78"/>
              </a:rPr>
              <a:t>تاسیس و راه اندازی کسب و کار</a:t>
            </a:r>
            <a:r>
              <a:rPr lang="en-US" dirty="0" smtClean="0">
                <a:cs typeface="B Titr" pitchFamily="2" charset="-78"/>
              </a:rPr>
              <a:t/>
            </a:r>
            <a:br>
              <a:rPr lang="en-US" dirty="0" smtClean="0">
                <a:cs typeface="B Titr" pitchFamily="2" charset="-78"/>
              </a:rPr>
            </a:br>
            <a:endParaRPr lang="fa-IR" dirty="0">
              <a:cs typeface="B Titr" pitchFamily="2" charset="-78"/>
            </a:endParaRPr>
          </a:p>
        </p:txBody>
      </p:sp>
      <p:sp>
        <p:nvSpPr>
          <p:cNvPr id="3" name="Content Placeholder 2"/>
          <p:cNvSpPr>
            <a:spLocks noGrp="1"/>
          </p:cNvSpPr>
          <p:nvPr>
            <p:ph idx="1"/>
          </p:nvPr>
        </p:nvSpPr>
        <p:spPr>
          <a:xfrm>
            <a:off x="457200" y="1500175"/>
            <a:ext cx="8401080" cy="4900626"/>
          </a:xfrm>
        </p:spPr>
        <p:txBody>
          <a:bodyPr>
            <a:normAutofit fontScale="92500" lnSpcReduction="10000"/>
          </a:bodyPr>
          <a:lstStyle/>
          <a:p>
            <a:pPr>
              <a:buNone/>
            </a:pPr>
            <a:r>
              <a:rPr lang="fa-IR" dirty="0" smtClean="0">
                <a:cs typeface="B Zar" pitchFamily="2" charset="-78"/>
              </a:rPr>
              <a:t>     در تاسیس و راه اندازی کسب و کار وسایلی که برای عملی ساختن طرح برنامه لازم است جهت شروع کار خریداری کرد </a:t>
            </a:r>
            <a:endParaRPr lang="en-US" dirty="0" smtClean="0">
              <a:cs typeface="B Zar" pitchFamily="2" charset="-78"/>
            </a:endParaRPr>
          </a:p>
          <a:p>
            <a:pPr>
              <a:buNone/>
            </a:pPr>
            <a:r>
              <a:rPr lang="fa-IR" dirty="0" smtClean="0">
                <a:cs typeface="B Zar" pitchFamily="2" charset="-78"/>
              </a:rPr>
              <a:t>     در این مرحله براورد امکانات و تاسیسات مورد نیاز </a:t>
            </a:r>
            <a:endParaRPr lang="en-US" dirty="0" smtClean="0">
              <a:cs typeface="B Zar" pitchFamily="2" charset="-78"/>
            </a:endParaRPr>
          </a:p>
          <a:p>
            <a:pPr>
              <a:buNone/>
            </a:pPr>
            <a:r>
              <a:rPr lang="fa-IR" dirty="0" smtClean="0">
                <a:cs typeface="B Zar" pitchFamily="2" charset="-78"/>
              </a:rPr>
              <a:t>زمین </a:t>
            </a:r>
            <a:endParaRPr lang="en-US" dirty="0" smtClean="0">
              <a:cs typeface="B Zar" pitchFamily="2" charset="-78"/>
            </a:endParaRPr>
          </a:p>
          <a:p>
            <a:pPr>
              <a:buNone/>
            </a:pPr>
            <a:r>
              <a:rPr lang="fa-IR" dirty="0" smtClean="0">
                <a:cs typeface="B Zar" pitchFamily="2" charset="-78"/>
              </a:rPr>
              <a:t>تسطیح </a:t>
            </a:r>
            <a:endParaRPr lang="en-US" dirty="0" smtClean="0">
              <a:cs typeface="B Zar" pitchFamily="2" charset="-78"/>
            </a:endParaRPr>
          </a:p>
          <a:p>
            <a:pPr>
              <a:buNone/>
            </a:pPr>
            <a:r>
              <a:rPr lang="fa-IR" dirty="0" smtClean="0">
                <a:cs typeface="B Zar" pitchFamily="2" charset="-78"/>
              </a:rPr>
              <a:t>محوطه سازی </a:t>
            </a:r>
            <a:endParaRPr lang="en-US" dirty="0" smtClean="0">
              <a:cs typeface="B Zar" pitchFamily="2" charset="-78"/>
            </a:endParaRPr>
          </a:p>
          <a:p>
            <a:pPr>
              <a:buNone/>
            </a:pPr>
            <a:r>
              <a:rPr lang="fa-IR" dirty="0" smtClean="0">
                <a:cs typeface="B Zar" pitchFamily="2" charset="-78"/>
              </a:rPr>
              <a:t>ساختمان </a:t>
            </a:r>
            <a:endParaRPr lang="en-US" dirty="0" smtClean="0">
              <a:cs typeface="B Zar" pitchFamily="2" charset="-78"/>
            </a:endParaRPr>
          </a:p>
          <a:p>
            <a:pPr>
              <a:buNone/>
            </a:pPr>
            <a:r>
              <a:rPr lang="fa-IR" dirty="0" smtClean="0">
                <a:cs typeface="B Zar" pitchFamily="2" charset="-78"/>
              </a:rPr>
              <a:t>ماشین الات و تجهیزات </a:t>
            </a:r>
            <a:endParaRPr lang="en-US" dirty="0" smtClean="0">
              <a:cs typeface="B Zar" pitchFamily="2" charset="-78"/>
            </a:endParaRPr>
          </a:p>
          <a:p>
            <a:pPr>
              <a:buNone/>
            </a:pPr>
            <a:r>
              <a:rPr lang="fa-IR" dirty="0" smtClean="0">
                <a:cs typeface="B Zar" pitchFamily="2" charset="-78"/>
              </a:rPr>
              <a:t>وسایل نقلیه </a:t>
            </a:r>
            <a:endParaRPr lang="en-US" dirty="0" smtClean="0">
              <a:cs typeface="B Zar" pitchFamily="2" charset="-78"/>
            </a:endParaRPr>
          </a:p>
          <a:p>
            <a:pPr>
              <a:buNone/>
            </a:pPr>
            <a:r>
              <a:rPr lang="fa-IR" dirty="0" smtClean="0">
                <a:cs typeface="B Zar" pitchFamily="2" charset="-78"/>
              </a:rPr>
              <a:t>وسایل اداری کار گاهی را خریداری و سازه را شروع میکنیم </a:t>
            </a:r>
            <a:endParaRPr lang="en-US" dirty="0" smtClean="0">
              <a:cs typeface="B Zar" pitchFamily="2" charset="-78"/>
            </a:endParaRPr>
          </a:p>
          <a:p>
            <a:pPr>
              <a:buNone/>
            </a:pPr>
            <a:r>
              <a:rPr lang="fa-IR" dirty="0" smtClean="0">
                <a:cs typeface="B Zar" pitchFamily="2" charset="-78"/>
              </a:rPr>
              <a:t>که در این مرحله تصمیماتی که داشتیم به اجرا در آوریم</a:t>
            </a:r>
            <a:endParaRPr lang="en-US" dirty="0" smtClean="0">
              <a:cs typeface="B Zar" pitchFamily="2" charset="-78"/>
            </a:endParaRPr>
          </a:p>
          <a:p>
            <a:pPr>
              <a:buNone/>
            </a:pPr>
            <a:endParaRPr lang="fa-IR" dirty="0">
              <a:cs typeface="B Zar" pitchFamily="2" charset="-78"/>
            </a:endParaRPr>
          </a:p>
        </p:txBody>
      </p:sp>
      <p:sp>
        <p:nvSpPr>
          <p:cNvPr id="4" name="Footer Placeholder 3"/>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DB04510B-A99D-43C2-A7DA-DAE862BD0B4E}" type="slidenum">
              <a:rPr lang="fa-IR" smtClean="0"/>
              <a:pPr/>
              <a:t>27</a:t>
            </a:fld>
            <a:endParaRPr lang="fa-IR"/>
          </a:p>
        </p:txBody>
      </p:sp>
    </p:spTree>
  </p:cSld>
  <p:clrMapOvr>
    <a:masterClrMapping/>
  </p:clrMapOvr>
  <p:transition spd="slow">
    <p:wheel spokes="3"/>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910" y="155448"/>
            <a:ext cx="8043890" cy="630346"/>
          </a:xfrm>
        </p:spPr>
        <p:txBody>
          <a:bodyPr>
            <a:noAutofit/>
          </a:bodyPr>
          <a:lstStyle/>
          <a:p>
            <a:pPr algn="ctr"/>
            <a:r>
              <a:rPr lang="en-US" sz="4400" dirty="0" smtClean="0"/>
              <a:t/>
            </a:r>
            <a:br>
              <a:rPr lang="en-US" sz="4400" dirty="0" smtClean="0"/>
            </a:br>
            <a:r>
              <a:rPr lang="fa-IR" sz="4400" dirty="0" smtClean="0">
                <a:cs typeface="B Titr" pitchFamily="2" charset="-78"/>
              </a:rPr>
              <a:t>اداره کسب و کار و تثبیت آن </a:t>
            </a:r>
            <a:endParaRPr lang="fa-IR" sz="4400" dirty="0"/>
          </a:p>
        </p:txBody>
      </p:sp>
      <p:sp>
        <p:nvSpPr>
          <p:cNvPr id="3" name="Content Placeholder 2"/>
          <p:cNvSpPr>
            <a:spLocks noGrp="1"/>
          </p:cNvSpPr>
          <p:nvPr>
            <p:ph idx="1"/>
          </p:nvPr>
        </p:nvSpPr>
        <p:spPr/>
        <p:txBody>
          <a:bodyPr>
            <a:noAutofit/>
          </a:bodyPr>
          <a:lstStyle/>
          <a:p>
            <a:pPr algn="just">
              <a:buNone/>
            </a:pPr>
            <a:r>
              <a:rPr lang="fa-IR" sz="2800" dirty="0" smtClean="0">
                <a:cs typeface="B Zar" pitchFamily="2" charset="-78"/>
              </a:rPr>
              <a:t>    در اداره کسب و کار و تثبیت آن باید برنامه ریزی نماییم  به طور مثال برای اینکه از عهده  مخارج و هزینه های فعالیت هایمان برآییم باید باید به صورن برنامه ریزی شده و سیستماتیک و در قالب دستورالعمل و علم روز تحریر نماییم </a:t>
            </a:r>
            <a:endParaRPr lang="en-US" sz="2800" dirty="0" smtClean="0">
              <a:cs typeface="B Zar" pitchFamily="2" charset="-78"/>
            </a:endParaRPr>
          </a:p>
          <a:p>
            <a:pPr algn="just">
              <a:buNone/>
            </a:pPr>
            <a:r>
              <a:rPr lang="fa-IR" sz="2800" dirty="0" smtClean="0">
                <a:cs typeface="B Zar" pitchFamily="2" charset="-78"/>
              </a:rPr>
              <a:t>    در این صورت در می یابیم که هر کدام ا زاعمال بر امور مالی و عملیاتی تاثیر دارند و اینکه یک سیستم ارزیابی برای نتیجه گیری بهتر طراحی و اجرا نماییم</a:t>
            </a:r>
            <a:endParaRPr lang="en-US" sz="2800" dirty="0" smtClean="0">
              <a:cs typeface="B Zar" pitchFamily="2" charset="-78"/>
            </a:endParaRPr>
          </a:p>
          <a:p>
            <a:pPr algn="just">
              <a:buNone/>
            </a:pPr>
            <a:r>
              <a:rPr lang="fa-IR" sz="2800" dirty="0" smtClean="0">
                <a:cs typeface="B Zar" pitchFamily="2" charset="-78"/>
              </a:rPr>
              <a:t>    از متغیر های کلیدی برای موفقیت: عرضه  تبلیغات و آگهی های به روز و متناسب با کسب وکار خود، مدیریت مناسب و برنامه ریزی، تامین به موقع اعتبار ،علم به روزبه منظور بکارگیری در طرح و فعالیت های خود .</a:t>
            </a:r>
            <a:endParaRPr lang="en-US" sz="2800" dirty="0" smtClean="0">
              <a:cs typeface="B Zar" pitchFamily="2" charset="-78"/>
            </a:endParaRPr>
          </a:p>
          <a:p>
            <a:pPr algn="just">
              <a:buNone/>
            </a:pPr>
            <a:endParaRPr lang="fa-IR" sz="2800" dirty="0">
              <a:cs typeface="B Zar" pitchFamily="2" charset="-78"/>
            </a:endParaRPr>
          </a:p>
        </p:txBody>
      </p:sp>
      <p:sp>
        <p:nvSpPr>
          <p:cNvPr id="4" name="Footer Placeholder 3"/>
          <p:cNvSpPr>
            <a:spLocks noGrp="1"/>
          </p:cNvSpPr>
          <p:nvPr>
            <p:ph type="ftr" sz="quarter" idx="11"/>
          </p:nvPr>
        </p:nvSpPr>
        <p:spPr/>
        <p:txBody>
          <a:bodyPr/>
          <a:lstStyle/>
          <a:p>
            <a:r>
              <a:rPr lang="en-US" smtClean="0"/>
              <a:t>www.parsdigishop.ir</a:t>
            </a:r>
            <a:endParaRPr lang="fa-IR"/>
          </a:p>
        </p:txBody>
      </p:sp>
      <p:sp>
        <p:nvSpPr>
          <p:cNvPr id="5" name="Slide Number Placeholder 4"/>
          <p:cNvSpPr>
            <a:spLocks noGrp="1"/>
          </p:cNvSpPr>
          <p:nvPr>
            <p:ph type="sldNum" sz="quarter" idx="12"/>
          </p:nvPr>
        </p:nvSpPr>
        <p:spPr/>
        <p:txBody>
          <a:bodyPr/>
          <a:lstStyle/>
          <a:p>
            <a:fld id="{DB04510B-A99D-43C2-A7DA-DAE862BD0B4E}" type="slidenum">
              <a:rPr lang="fa-IR" smtClean="0"/>
              <a:pPr/>
              <a:t>28</a:t>
            </a:fld>
            <a:endParaRPr lang="fa-IR"/>
          </a:p>
        </p:txBody>
      </p:sp>
    </p:spTree>
  </p:cSld>
  <p:clrMapOvr>
    <a:masterClrMapping/>
  </p:clrMapOvr>
  <p:transition spd="slow">
    <p:newsfla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43182"/>
            <a:ext cx="8229600" cy="1433890"/>
          </a:xfrm>
        </p:spPr>
        <p:style>
          <a:lnRef idx="1">
            <a:schemeClr val="accent1"/>
          </a:lnRef>
          <a:fillRef idx="2">
            <a:schemeClr val="accent1"/>
          </a:fillRef>
          <a:effectRef idx="1">
            <a:schemeClr val="accent1"/>
          </a:effectRef>
          <a:fontRef idx="minor">
            <a:schemeClr val="dk1"/>
          </a:fontRef>
        </p:style>
        <p:txBody>
          <a:bodyPr>
            <a:normAutofit fontScale="92500" lnSpcReduction="10000"/>
          </a:bodyPr>
          <a:lstStyle/>
          <a:p>
            <a:pPr algn="ctr">
              <a:buNone/>
            </a:pPr>
            <a:r>
              <a:rPr lang="fa-IR" sz="9600" dirty="0" smtClean="0">
                <a:solidFill>
                  <a:srgbClr val="00B0F0"/>
                </a:solidFill>
                <a:cs typeface="B Titr" pitchFamily="2" charset="-78"/>
              </a:rPr>
              <a:t>پایان</a:t>
            </a:r>
            <a:endParaRPr lang="fa-IR" sz="7200" dirty="0">
              <a:solidFill>
                <a:srgbClr val="00B0F0"/>
              </a:solidFill>
              <a:cs typeface="B Titr" pitchFamily="2" charset="-78"/>
            </a:endParaRPr>
          </a:p>
        </p:txBody>
      </p:sp>
      <p:sp>
        <p:nvSpPr>
          <p:cNvPr id="2" name="Footer Placeholder 1"/>
          <p:cNvSpPr>
            <a:spLocks noGrp="1"/>
          </p:cNvSpPr>
          <p:nvPr>
            <p:ph type="ftr" sz="quarter" idx="11"/>
          </p:nvPr>
        </p:nvSpPr>
        <p:spPr/>
        <p:txBody>
          <a:bodyPr/>
          <a:lstStyle/>
          <a:p>
            <a:r>
              <a:rPr lang="en-US" smtClean="0"/>
              <a:t>www.parsdigishop.ir</a:t>
            </a:r>
            <a:endParaRPr lang="fa-IR"/>
          </a:p>
        </p:txBody>
      </p:sp>
      <p:sp>
        <p:nvSpPr>
          <p:cNvPr id="4" name="Slide Number Placeholder 3"/>
          <p:cNvSpPr>
            <a:spLocks noGrp="1"/>
          </p:cNvSpPr>
          <p:nvPr>
            <p:ph type="sldNum" sz="quarter" idx="12"/>
          </p:nvPr>
        </p:nvSpPr>
        <p:spPr/>
        <p:txBody>
          <a:bodyPr/>
          <a:lstStyle/>
          <a:p>
            <a:fld id="{DB04510B-A99D-43C2-A7DA-DAE862BD0B4E}" type="slidenum">
              <a:rPr lang="fa-IR" smtClean="0"/>
              <a:pPr/>
              <a:t>29</a:t>
            </a:fld>
            <a:endParaRPr lang="fa-IR"/>
          </a:p>
        </p:txBody>
      </p:sp>
    </p:spTree>
  </p:cSld>
  <p:clrMapOvr>
    <a:masterClrMapping/>
  </p:clrMapOvr>
  <p:transition spd="slow">
    <p:wedg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cs typeface="B Titr" pitchFamily="2" charset="-78"/>
              </a:rPr>
              <a:t>شناسایی و ارزیابی فرصت</a:t>
            </a:r>
            <a:r>
              <a:rPr lang="en-US" dirty="0" smtClean="0">
                <a:cs typeface="B Titr" pitchFamily="2" charset="-78"/>
              </a:rPr>
              <a:t/>
            </a:r>
            <a:br>
              <a:rPr lang="en-US" dirty="0" smtClean="0">
                <a:cs typeface="B Titr" pitchFamily="2" charset="-78"/>
              </a:rPr>
            </a:br>
            <a:endParaRPr lang="fa-IR" dirty="0">
              <a:cs typeface="B Titr" pitchFamily="2" charset="-78"/>
            </a:endParaRPr>
          </a:p>
        </p:txBody>
      </p:sp>
      <p:sp>
        <p:nvSpPr>
          <p:cNvPr id="3" name="Content Placeholder 2"/>
          <p:cNvSpPr>
            <a:spLocks noGrp="1"/>
          </p:cNvSpPr>
          <p:nvPr>
            <p:ph idx="1"/>
          </p:nvPr>
        </p:nvSpPr>
        <p:spPr>
          <a:xfrm>
            <a:off x="214282" y="1428737"/>
            <a:ext cx="8472518" cy="4972064"/>
          </a:xfrm>
        </p:spPr>
        <p:txBody>
          <a:bodyPr>
            <a:normAutofit/>
          </a:bodyPr>
          <a:lstStyle/>
          <a:p>
            <a:pPr algn="just">
              <a:buNone/>
            </a:pPr>
            <a:r>
              <a:rPr lang="fa-IR" dirty="0" smtClean="0">
                <a:cs typeface="B Zar" pitchFamily="2" charset="-78"/>
              </a:rPr>
              <a:t>   كودكان سرمايه هاي ارزشمند وسازنده آينده جامعه هستند. آموزش و پرورش در دوره كودكي كه زمان شكل گيري شخصيت و ايجاد عادات مختلف و پيشگيري از بروز مشكلات است. آينده فرد و جامعه را بنايي نهد و مسير حركت مملكت را مشخص مي سازد. توجه به مسائل و مشكلات كودكان باعث پيشرفت و ترقي جامعه مي شود و غفلت در رفع مشكلات آنان، خسارات جبران ناپذيري به بار مي آورد. از اين رو، سرمايه گذاري  و برنامه ريزي در آموزش و پرورش ابتدايي، از حساسترين و مهمترين وظايف دست اندر كاران و مسئولان جامعه است و بايد از اولويت ويژه اي برخوردار باشد</a:t>
            </a:r>
            <a:endParaRPr lang="fa-IR" dirty="0">
              <a:cs typeface="B Zar" pitchFamily="2" charset="-78"/>
            </a:endParaRPr>
          </a:p>
        </p:txBody>
      </p:sp>
      <p:sp>
        <p:nvSpPr>
          <p:cNvPr id="5" name="Slide Number Placeholder 4"/>
          <p:cNvSpPr>
            <a:spLocks noGrp="1"/>
          </p:cNvSpPr>
          <p:nvPr>
            <p:ph type="sldNum" sz="quarter" idx="12"/>
          </p:nvPr>
        </p:nvSpPr>
        <p:spPr/>
        <p:txBody>
          <a:bodyPr/>
          <a:lstStyle/>
          <a:p>
            <a:fld id="{DB04510B-A99D-43C2-A7DA-DAE862BD0B4E}" type="slidenum">
              <a:rPr lang="fa-IR" smtClean="0"/>
              <a:pPr/>
              <a:t>3</a:t>
            </a:fld>
            <a:endParaRPr lang="fa-IR"/>
          </a:p>
        </p:txBody>
      </p:sp>
    </p:spTree>
  </p:cSld>
  <p:clrMapOvr>
    <a:masterClrMapping/>
  </p:clrMapOvr>
  <p:transition spd="slow">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cs typeface="B Titr" pitchFamily="2" charset="-78"/>
              </a:rPr>
              <a:t>شناسایی و ارزیابی فرصت</a:t>
            </a:r>
            <a:r>
              <a:rPr lang="en-US" dirty="0" smtClean="0">
                <a:cs typeface="B Titr" pitchFamily="2" charset="-78"/>
              </a:rPr>
              <a:t>….</a:t>
            </a:r>
            <a:br>
              <a:rPr lang="en-US" dirty="0" smtClean="0">
                <a:cs typeface="B Titr" pitchFamily="2" charset="-78"/>
              </a:rPr>
            </a:br>
            <a:endParaRPr lang="fa-IR" dirty="0"/>
          </a:p>
        </p:txBody>
      </p:sp>
      <p:sp>
        <p:nvSpPr>
          <p:cNvPr id="3" name="Content Placeholder 2"/>
          <p:cNvSpPr>
            <a:spLocks noGrp="1"/>
          </p:cNvSpPr>
          <p:nvPr>
            <p:ph idx="1"/>
          </p:nvPr>
        </p:nvSpPr>
        <p:spPr>
          <a:xfrm>
            <a:off x="457200" y="1428737"/>
            <a:ext cx="8229600" cy="4972064"/>
          </a:xfrm>
        </p:spPr>
        <p:txBody>
          <a:bodyPr>
            <a:noAutofit/>
          </a:bodyPr>
          <a:lstStyle/>
          <a:p>
            <a:pPr algn="just">
              <a:buNone/>
            </a:pPr>
            <a:r>
              <a:rPr lang="fa-IR" sz="3600" dirty="0" smtClean="0">
                <a:cs typeface="B Zar" pitchFamily="2" charset="-78"/>
              </a:rPr>
              <a:t>هدف ما در اينجا آشنا ساختن خواننده با خصوصيات، شيوه هاي شناخت، برقراري ارتباط صحيح، نحوه كاركردن و درنهايت رفع مشكلات كودكان است. براي نيل به اين هدف ابتدا تعاريف، اهداف، تاريخچه، ضرورت و اصول راهنمايي و مشاوره كودك مورد بررسي قرار گرفته، سپس مطالبي درباره خصوصيات دوره كودكي ارائه شده است تا دست اندركاران آموزش و پرورش و مشاوره كودك بتوانند رفتارهاي عادي كودكان را از رفتارهاي غير عادي تشخيص دهند.</a:t>
            </a:r>
            <a:endParaRPr lang="en-US" sz="3600" dirty="0" smtClean="0">
              <a:cs typeface="B Zar" pitchFamily="2" charset="-78"/>
            </a:endParaRPr>
          </a:p>
          <a:p>
            <a:pPr algn="just">
              <a:buNone/>
            </a:pPr>
            <a:endParaRPr lang="fa-IR" sz="3600" dirty="0">
              <a:cs typeface="B Zar" pitchFamily="2" charset="-78"/>
            </a:endParaRPr>
          </a:p>
        </p:txBody>
      </p:sp>
      <p:sp>
        <p:nvSpPr>
          <p:cNvPr id="5" name="Slide Number Placeholder 4"/>
          <p:cNvSpPr>
            <a:spLocks noGrp="1"/>
          </p:cNvSpPr>
          <p:nvPr>
            <p:ph type="sldNum" sz="quarter" idx="12"/>
          </p:nvPr>
        </p:nvSpPr>
        <p:spPr/>
        <p:txBody>
          <a:bodyPr/>
          <a:lstStyle/>
          <a:p>
            <a:fld id="{DB04510B-A99D-43C2-A7DA-DAE862BD0B4E}" type="slidenum">
              <a:rPr lang="fa-IR" smtClean="0"/>
              <a:pPr/>
              <a:t>4</a:t>
            </a:fld>
            <a:endParaRPr lang="fa-IR"/>
          </a:p>
        </p:txBody>
      </p:sp>
    </p:spTree>
  </p:cSld>
  <p:clrMapOvr>
    <a:masterClrMapping/>
  </p:clrMapOvr>
  <p:transition spd="slow">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6000" dirty="0" smtClean="0">
                <a:cs typeface="B Titr" pitchFamily="2" charset="-78"/>
              </a:rPr>
              <a:t>نوآوری و ایده یابی</a:t>
            </a:r>
            <a:r>
              <a:rPr lang="en-US" dirty="0" smtClean="0"/>
              <a:t/>
            </a:r>
            <a:br>
              <a:rPr lang="en-US" dirty="0" smtClean="0"/>
            </a:br>
            <a:endParaRPr lang="fa-IR" dirty="0"/>
          </a:p>
        </p:txBody>
      </p:sp>
      <p:sp>
        <p:nvSpPr>
          <p:cNvPr id="3" name="Content Placeholder 2"/>
          <p:cNvSpPr>
            <a:spLocks noGrp="1"/>
          </p:cNvSpPr>
          <p:nvPr>
            <p:ph idx="1"/>
          </p:nvPr>
        </p:nvSpPr>
        <p:spPr>
          <a:xfrm>
            <a:off x="285720" y="1571612"/>
            <a:ext cx="8572560" cy="5286387"/>
          </a:xfrm>
        </p:spPr>
        <p:txBody>
          <a:bodyPr>
            <a:normAutofit/>
          </a:bodyPr>
          <a:lstStyle/>
          <a:p>
            <a:pPr algn="just">
              <a:buNone/>
            </a:pPr>
            <a:r>
              <a:rPr lang="fa-IR" dirty="0" smtClean="0">
                <a:cs typeface="B Zar" pitchFamily="2" charset="-78"/>
              </a:rPr>
              <a:t>     هدف آموزش پيش‌دبستاني افزايش رشد جسمي و فكري محصلان درخارج از محيط خانواده و قبل از ورود به دبستان مي‌باشد.از جمله ديگر اهداف مقطع آموزش پيش دبستاني ميتوان به موارد ذيل اشاره نمود</a:t>
            </a:r>
            <a:r>
              <a:rPr lang="en-US" dirty="0" smtClean="0">
                <a:cs typeface="B Zar" pitchFamily="2" charset="-78"/>
              </a:rPr>
              <a:t>:</a:t>
            </a:r>
          </a:p>
          <a:p>
            <a:pPr algn="just">
              <a:buNone/>
            </a:pPr>
            <a:r>
              <a:rPr lang="fa-IR" dirty="0" smtClean="0">
                <a:cs typeface="B Zar" pitchFamily="2" charset="-78"/>
              </a:rPr>
              <a:t>      تقويت رشد جسمي و ذهني كودكان خارج از محيط خانواده قبل از ورود به مدرسه ابتدايي و برنامه آموزشي خارج از مدرسه</a:t>
            </a:r>
            <a:r>
              <a:rPr lang="en-US" dirty="0" smtClean="0">
                <a:cs typeface="B Zar" pitchFamily="2" charset="-78"/>
              </a:rPr>
              <a:t> .</a:t>
            </a:r>
            <a:r>
              <a:rPr lang="fa-IR" dirty="0" smtClean="0">
                <a:cs typeface="B Zar" pitchFamily="2" charset="-78"/>
              </a:rPr>
              <a:t>رشد گرايشات،دانش،مهارت و توانائيهاي اخلاق به منظور اينكه کودکان با محيط سريعتر و آسانتر وفق پيدا كرده و رشد و توسعه بيشتري بيابند </a:t>
            </a:r>
            <a:endParaRPr lang="fa-IR" dirty="0">
              <a:cs typeface="B Zar" pitchFamily="2" charset="-78"/>
            </a:endParaRPr>
          </a:p>
        </p:txBody>
      </p:sp>
      <p:sp>
        <p:nvSpPr>
          <p:cNvPr id="5" name="Slide Number Placeholder 4"/>
          <p:cNvSpPr>
            <a:spLocks noGrp="1"/>
          </p:cNvSpPr>
          <p:nvPr>
            <p:ph type="sldNum" sz="quarter" idx="12"/>
          </p:nvPr>
        </p:nvSpPr>
        <p:spPr/>
        <p:txBody>
          <a:bodyPr/>
          <a:lstStyle/>
          <a:p>
            <a:fld id="{DB04510B-A99D-43C2-A7DA-DAE862BD0B4E}" type="slidenum">
              <a:rPr lang="fa-IR" smtClean="0"/>
              <a:pPr/>
              <a:t>5</a:t>
            </a:fld>
            <a:endParaRPr lang="fa-IR"/>
          </a:p>
        </p:txBody>
      </p:sp>
    </p:spTree>
  </p:cSld>
  <p:clrMapOvr>
    <a:masterClrMapping/>
  </p:clrMapOvr>
  <p:transition spd="slow">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6000" dirty="0" smtClean="0">
                <a:cs typeface="B Titr" pitchFamily="2" charset="-78"/>
              </a:rPr>
              <a:t>نوآوری و ایده یابی....</a:t>
            </a:r>
            <a:endParaRPr lang="fa-IR" sz="6000" dirty="0">
              <a:cs typeface="B Titr" pitchFamily="2" charset="-78"/>
            </a:endParaRPr>
          </a:p>
        </p:txBody>
      </p:sp>
      <p:sp>
        <p:nvSpPr>
          <p:cNvPr id="3" name="Content Placeholder 2"/>
          <p:cNvSpPr>
            <a:spLocks noGrp="1"/>
          </p:cNvSpPr>
          <p:nvPr>
            <p:ph idx="1"/>
          </p:nvPr>
        </p:nvSpPr>
        <p:spPr>
          <a:xfrm>
            <a:off x="457200" y="1571613"/>
            <a:ext cx="8229600" cy="4829188"/>
          </a:xfrm>
        </p:spPr>
        <p:txBody>
          <a:bodyPr>
            <a:normAutofit fontScale="85000" lnSpcReduction="10000"/>
          </a:bodyPr>
          <a:lstStyle/>
          <a:p>
            <a:pPr algn="just">
              <a:buNone/>
            </a:pPr>
            <a:r>
              <a:rPr lang="fa-IR" dirty="0" smtClean="0">
                <a:cs typeface="B Zar" pitchFamily="2" charset="-78"/>
              </a:rPr>
              <a:t>     اصليترين معضل پيش روي مراکز آموزش پيش دبستاني ،عدم توسعه مراقبتهاي كودكان طي سالهاي اولية زندگي است.درحاليكه تمام مردم درتلاش براي افزايش تحقق اين برنامه هستند، بحران اقتصادي موجود در كشور اندونزي تأثيري جدي درتحقق همه برنامه هاي آموزشي از جمله برنامة آموزشي متعلق به كودكان درسالهاي اوليه تولد آنها داشته است</a:t>
            </a:r>
            <a:r>
              <a:rPr lang="en-US" dirty="0" smtClean="0">
                <a:cs typeface="B Zar" pitchFamily="2" charset="-78"/>
              </a:rPr>
              <a:t>. </a:t>
            </a:r>
            <a:r>
              <a:rPr lang="fa-IR" dirty="0" smtClean="0">
                <a:cs typeface="B Zar" pitchFamily="2" charset="-78"/>
              </a:rPr>
              <a:t>جامعه مستقيماً تأثيرات اجتماعي آن را تجربه كرده است، مخصوصاً مراقبتهاي بهداشتي براي كودكان درسالهاي اولية تولد بسيار نا اميد كننده است. اين بحران باعث شده است كه مردم نتوانند ازغذاهاي مناسب و با كيفيت بالا استفاده  كنند، بخصوص مردم فقير چرا كه آنها قادر نيستند هم غذاهايي با كيفيت بالا بخرند و هم با كميت بالا. علاوه بر اين، كاهش بوجود آمده در خدمات بهداشتي نيز مسائل تغذيه أي و بهداشتي زيادي براي جامعه بخصوص براي كودكان و مادران باردار، به بار آورده است</a:t>
            </a:r>
            <a:r>
              <a:rPr lang="en-US" dirty="0" smtClean="0">
                <a:cs typeface="B Zar" pitchFamily="2" charset="-78"/>
              </a:rPr>
              <a:t> .</a:t>
            </a:r>
          </a:p>
          <a:p>
            <a:pPr algn="just">
              <a:buNone/>
            </a:pPr>
            <a:endParaRPr lang="fa-IR" dirty="0">
              <a:cs typeface="B Zar" pitchFamily="2" charset="-78"/>
            </a:endParaRPr>
          </a:p>
        </p:txBody>
      </p:sp>
      <p:sp>
        <p:nvSpPr>
          <p:cNvPr id="5" name="Slide Number Placeholder 4"/>
          <p:cNvSpPr>
            <a:spLocks noGrp="1"/>
          </p:cNvSpPr>
          <p:nvPr>
            <p:ph type="sldNum" sz="quarter" idx="12"/>
          </p:nvPr>
        </p:nvSpPr>
        <p:spPr/>
        <p:txBody>
          <a:bodyPr/>
          <a:lstStyle/>
          <a:p>
            <a:fld id="{DB04510B-A99D-43C2-A7DA-DAE862BD0B4E}" type="slidenum">
              <a:rPr lang="fa-IR" smtClean="0"/>
              <a:pPr/>
              <a:t>6</a:t>
            </a:fld>
            <a:endParaRPr lang="fa-IR"/>
          </a:p>
        </p:txBody>
      </p:sp>
    </p:spTree>
  </p:cSld>
  <p:clrMapOvr>
    <a:masterClrMapping/>
  </p:clrMapOvr>
  <p:transition spd="slow">
    <p:pull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sz="4800" dirty="0" smtClean="0">
                <a:cs typeface="B Titr" pitchFamily="2" charset="-78"/>
              </a:rPr>
              <a:t>نوآوری و ایده یابی....</a:t>
            </a:r>
            <a:endParaRPr lang="fa-IR" dirty="0"/>
          </a:p>
        </p:txBody>
      </p:sp>
      <p:sp>
        <p:nvSpPr>
          <p:cNvPr id="3" name="Content Placeholder 2"/>
          <p:cNvSpPr>
            <a:spLocks noGrp="1"/>
          </p:cNvSpPr>
          <p:nvPr>
            <p:ph idx="1"/>
          </p:nvPr>
        </p:nvSpPr>
        <p:spPr/>
        <p:txBody>
          <a:bodyPr>
            <a:normAutofit fontScale="92500" lnSpcReduction="10000"/>
          </a:bodyPr>
          <a:lstStyle/>
          <a:p>
            <a:pPr algn="just">
              <a:buNone/>
            </a:pPr>
            <a:r>
              <a:rPr lang="fa-IR" dirty="0" smtClean="0">
                <a:cs typeface="B Zar" pitchFamily="2" charset="-78"/>
              </a:rPr>
              <a:t>   اگرچه ، اطلاعات خاصي در دسترس نيست ، با وجود اين اينطور تصور مي رود كه تا پايان سال 1998، 4 ميليون كودك زير 2سال از سوءتغذيه أي كه به خاطر بحران اقتصادي بوجود آمده بوده، رنج مي بردند. اگر به اين رقم كل، شمار ديگر نوزادان را نيز اضافه كنيم اين تعداد دو برابر خواهند شد . وضعيت موجود توسعه هوش كودكان علاوه بر كيفيتشان را به تأخير مي اندازدكه اين خود بيني از اثرات كمبود مراقبتهاي بهداشتي در طول دوران كودكي است كه بحران اقتصادي منجر به آن شده است.كودكان نمي توانند بطور مطلوب پيشرفت كنند چرا كه نيازهايشان درزماني كه در خانه از آنها مراقبت مي شود، تحقق نمي يابد.</a:t>
            </a:r>
            <a:endParaRPr lang="fa-IR" dirty="0">
              <a:cs typeface="B Zar" pitchFamily="2" charset="-78"/>
            </a:endParaRPr>
          </a:p>
        </p:txBody>
      </p:sp>
      <p:sp>
        <p:nvSpPr>
          <p:cNvPr id="5" name="Slide Number Placeholder 4"/>
          <p:cNvSpPr>
            <a:spLocks noGrp="1"/>
          </p:cNvSpPr>
          <p:nvPr>
            <p:ph type="sldNum" sz="quarter" idx="12"/>
          </p:nvPr>
        </p:nvSpPr>
        <p:spPr/>
        <p:txBody>
          <a:bodyPr/>
          <a:lstStyle/>
          <a:p>
            <a:fld id="{DB04510B-A99D-43C2-A7DA-DAE862BD0B4E}" type="slidenum">
              <a:rPr lang="fa-IR" smtClean="0"/>
              <a:pPr/>
              <a:t>7</a:t>
            </a:fld>
            <a:endParaRPr lang="fa-IR"/>
          </a:p>
        </p:txBody>
      </p:sp>
    </p:spTree>
  </p:cSld>
  <p:clrMapOvr>
    <a:masterClrMapping/>
  </p:clrMapOvr>
  <p:transition spd="slow">
    <p:zoom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5400" dirty="0" smtClean="0">
                <a:cs typeface="B Titr" pitchFamily="2" charset="-78"/>
              </a:rPr>
              <a:t>نوآوری و ایده یابی....</a:t>
            </a:r>
            <a:endParaRPr lang="fa-IR" sz="5400" dirty="0">
              <a:cs typeface="B Titr" pitchFamily="2" charset="-78"/>
            </a:endParaRPr>
          </a:p>
        </p:txBody>
      </p:sp>
      <p:sp>
        <p:nvSpPr>
          <p:cNvPr id="3" name="Content Placeholder 2"/>
          <p:cNvSpPr>
            <a:spLocks noGrp="1"/>
          </p:cNvSpPr>
          <p:nvPr>
            <p:ph idx="1"/>
          </p:nvPr>
        </p:nvSpPr>
        <p:spPr/>
        <p:txBody>
          <a:bodyPr>
            <a:normAutofit/>
          </a:bodyPr>
          <a:lstStyle/>
          <a:p>
            <a:pPr>
              <a:buNone/>
            </a:pPr>
            <a:r>
              <a:rPr lang="fa-IR" sz="4000" dirty="0" smtClean="0">
                <a:cs typeface="B Zar" pitchFamily="2" charset="-78"/>
              </a:rPr>
              <a:t>   وجود پراكندگي غير عادي مدارس هم از جنبه استاني و هم از جنبه شهري روستايي عدم برخورداري اغلب مربيان پيش دبستاني ازحداقل توانايي لازم براي اين كار را ندارند، البته طي  چند سال گذشته،برنامة آموزش پيش دبستاني رشد منطقي داشته است،هم از لحاظ تعداد وهم از لحاظ كيفيت نوع برنامه.</a:t>
            </a:r>
            <a:endParaRPr lang="fa-IR" sz="4000" dirty="0">
              <a:cs typeface="B Zar" pitchFamily="2" charset="-78"/>
            </a:endParaRPr>
          </a:p>
        </p:txBody>
      </p:sp>
      <p:sp>
        <p:nvSpPr>
          <p:cNvPr id="5" name="Slide Number Placeholder 4"/>
          <p:cNvSpPr>
            <a:spLocks noGrp="1"/>
          </p:cNvSpPr>
          <p:nvPr>
            <p:ph type="sldNum" sz="quarter" idx="12"/>
          </p:nvPr>
        </p:nvSpPr>
        <p:spPr/>
        <p:txBody>
          <a:bodyPr/>
          <a:lstStyle/>
          <a:p>
            <a:fld id="{DB04510B-A99D-43C2-A7DA-DAE862BD0B4E}" type="slidenum">
              <a:rPr lang="fa-IR" smtClean="0"/>
              <a:pPr/>
              <a:t>8</a:t>
            </a:fld>
            <a:endParaRPr lang="fa-IR"/>
          </a:p>
        </p:txBody>
      </p:sp>
    </p:spTree>
  </p:cSld>
  <p:clrMapOvr>
    <a:masterClrMapping/>
  </p:clrMapOvr>
  <p:transition spd="slow">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6700" dirty="0" smtClean="0">
                <a:cs typeface="B Titr" pitchFamily="2" charset="-78"/>
              </a:rPr>
              <a:t>تدوین طرح کسب وکار</a:t>
            </a:r>
            <a:r>
              <a:rPr lang="en-US" dirty="0" smtClean="0"/>
              <a:t/>
            </a:r>
            <a:br>
              <a:rPr lang="en-US" dirty="0" smtClean="0"/>
            </a:br>
            <a:endParaRPr lang="fa-IR" dirty="0"/>
          </a:p>
        </p:txBody>
      </p:sp>
      <p:sp>
        <p:nvSpPr>
          <p:cNvPr id="3" name="Content Placeholder 2"/>
          <p:cNvSpPr>
            <a:spLocks noGrp="1"/>
          </p:cNvSpPr>
          <p:nvPr>
            <p:ph idx="1"/>
          </p:nvPr>
        </p:nvSpPr>
        <p:spPr>
          <a:xfrm>
            <a:off x="457200" y="1643051"/>
            <a:ext cx="8229600" cy="4757750"/>
          </a:xfrm>
        </p:spPr>
        <p:txBody>
          <a:bodyPr/>
          <a:lstStyle/>
          <a:p>
            <a:pPr>
              <a:buNone/>
            </a:pPr>
            <a:r>
              <a:rPr lang="fa-IR" sz="2000" b="1" dirty="0" smtClean="0">
                <a:cs typeface="B Titr" pitchFamily="2" charset="-78"/>
              </a:rPr>
              <a:t>فهرست تجهیزات و ماشین آلات مورد نیاز و برآورد قیمت آنها :</a:t>
            </a:r>
            <a:endParaRPr lang="en-US" sz="2000" dirty="0" smtClean="0">
              <a:cs typeface="B Titr" pitchFamily="2" charset="-78"/>
            </a:endParaRPr>
          </a:p>
          <a:p>
            <a:pPr>
              <a:buNone/>
            </a:pPr>
            <a:endParaRPr lang="fa-IR" dirty="0"/>
          </a:p>
        </p:txBody>
      </p:sp>
      <p:pic>
        <p:nvPicPr>
          <p:cNvPr id="4" name="Picture 3"/>
          <p:cNvPicPr/>
          <p:nvPr/>
        </p:nvPicPr>
        <p:blipFill>
          <a:blip r:embed="rId2"/>
          <a:srcRect/>
          <a:stretch>
            <a:fillRect/>
          </a:stretch>
        </p:blipFill>
        <p:spPr bwMode="auto">
          <a:xfrm>
            <a:off x="928662" y="2214554"/>
            <a:ext cx="7500990" cy="4357718"/>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DB04510B-A99D-43C2-A7DA-DAE862BD0B4E}" type="slidenum">
              <a:rPr lang="fa-IR" smtClean="0"/>
              <a:pPr/>
              <a:t>9</a:t>
            </a:fld>
            <a:endParaRPr lang="fa-IR"/>
          </a:p>
        </p:txBody>
      </p:sp>
    </p:spTree>
  </p:cSld>
  <p:clrMapOvr>
    <a:masterClrMapping/>
  </p:clrMapOvr>
  <p:transition spd="slow">
    <p:split orient="vert"/>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Template>
  <TotalTime>92</TotalTime>
  <Words>1302</Words>
  <Application>Microsoft Office PowerPoint</Application>
  <PresentationFormat>On-screen Show (4:3)</PresentationFormat>
  <Paragraphs>126</Paragraphs>
  <Slides>29</Slides>
  <Notes>1</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29</vt:i4>
      </vt:variant>
    </vt:vector>
  </HeadingPairs>
  <TitlesOfParts>
    <vt:vector size="41" baseType="lpstr">
      <vt:lpstr>2  Tabassom</vt:lpstr>
      <vt:lpstr>Arial</vt:lpstr>
      <vt:lpstr>B Titr</vt:lpstr>
      <vt:lpstr>B Zar</vt:lpstr>
      <vt:lpstr>Calibri</vt:lpstr>
      <vt:lpstr>Corbel</vt:lpstr>
      <vt:lpstr>IranNastaliq</vt:lpstr>
      <vt:lpstr>Tahoma</vt:lpstr>
      <vt:lpstr>Wingdings</vt:lpstr>
      <vt:lpstr>Wingdings 2</vt:lpstr>
      <vt:lpstr>Wingdings 3</vt:lpstr>
      <vt:lpstr>Module</vt:lpstr>
      <vt:lpstr>PowerPoint Presentation</vt:lpstr>
      <vt:lpstr>کسب خود ارزیابی و آمادگی</vt:lpstr>
      <vt:lpstr>شناسایی و ارزیابی فرصت </vt:lpstr>
      <vt:lpstr>شناسایی و ارزیابی فرصت…. </vt:lpstr>
      <vt:lpstr>نوآوری و ایده یابی </vt:lpstr>
      <vt:lpstr>نوآوری و ایده یابی....</vt:lpstr>
      <vt:lpstr>نوآوری و ایده یابی....</vt:lpstr>
      <vt:lpstr>نوآوری و ایده یابی....</vt:lpstr>
      <vt:lpstr>تدوین طرح کسب وکار </vt:lpstr>
      <vt:lpstr>تدوین طرح کسب و کار....</vt:lpstr>
      <vt:lpstr>تدوین طرح کسب و کار....</vt:lpstr>
      <vt:lpstr>روشهای بازاریابی و تبلیغات جهت ( جهت فروش  کالا ) </vt:lpstr>
      <vt:lpstr>تدوین طرح کسب و کار....</vt:lpstr>
      <vt:lpstr>تدوین طرح کسب و کار....</vt:lpstr>
      <vt:lpstr>تدوین طرح کسب وکار....</vt:lpstr>
      <vt:lpstr>تدوین طرح کسب وکار....</vt:lpstr>
      <vt:lpstr>تدوین طرح کسب وکار....</vt:lpstr>
      <vt:lpstr>تدوین طرح کسب و کار(تاسیسات مورد نیاز)</vt:lpstr>
      <vt:lpstr>تدوین طرح کسب وکار....</vt:lpstr>
      <vt:lpstr>تدوین طرح کسب و کار</vt:lpstr>
      <vt:lpstr>تدوین طرح کسب وکار</vt:lpstr>
      <vt:lpstr>تدوین طرح کسب وکار....</vt:lpstr>
      <vt:lpstr>تدوین طرح کسب وکار....</vt:lpstr>
      <vt:lpstr>تدوین طرح کسب وکار....</vt:lpstr>
      <vt:lpstr>PowerPoint Presentation</vt:lpstr>
      <vt:lpstr>تامین منابع مالی مورد نیاز  </vt:lpstr>
      <vt:lpstr>تاسیس و راه اندازی کسب و کار </vt:lpstr>
      <vt:lpstr> اداره کسب و کار و تثبیت آن </vt:lpstr>
      <vt:lpstr>PowerPoint Presentation</vt:lpstr>
    </vt:vector>
  </TitlesOfParts>
  <Company>Olive 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omid arzi</cp:lastModifiedBy>
  <cp:revision>48</cp:revision>
  <dcterms:created xsi:type="dcterms:W3CDTF">2014-06-19T05:49:47Z</dcterms:created>
  <dcterms:modified xsi:type="dcterms:W3CDTF">2022-01-11T11:03:10Z</dcterms:modified>
</cp:coreProperties>
</file>