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8" r:id="rId3"/>
    <p:sldId id="259" r:id="rId4"/>
    <p:sldId id="262" r:id="rId5"/>
    <p:sldId id="263" r:id="rId6"/>
    <p:sldId id="264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86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A7CC1-F5D6-4C3F-97B0-C7650AD0A09B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CD10E-23CD-424C-923B-C8C36D53F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Freeform 17"/>
          <p:cNvSpPr>
            <a:spLocks/>
          </p:cNvSpPr>
          <p:nvPr/>
        </p:nvSpPr>
        <p:spPr bwMode="gray">
          <a:xfrm>
            <a:off x="-9525" y="1447800"/>
            <a:ext cx="9164638" cy="3832225"/>
          </a:xfrm>
          <a:custGeom>
            <a:avLst/>
            <a:gdLst/>
            <a:ahLst/>
            <a:cxnLst>
              <a:cxn ang="0">
                <a:pos x="12" y="124"/>
              </a:cxn>
              <a:cxn ang="0">
                <a:pos x="1381" y="12"/>
              </a:cxn>
              <a:cxn ang="0">
                <a:pos x="4064" y="581"/>
              </a:cxn>
              <a:cxn ang="0">
                <a:pos x="5773" y="118"/>
              </a:cxn>
              <a:cxn ang="0">
                <a:pos x="5766" y="2151"/>
              </a:cxn>
              <a:cxn ang="0">
                <a:pos x="3966" y="2263"/>
              </a:cxn>
              <a:cxn ang="0">
                <a:pos x="1963" y="1897"/>
              </a:cxn>
              <a:cxn ang="0">
                <a:pos x="6" y="2407"/>
              </a:cxn>
              <a:cxn ang="0">
                <a:pos x="12" y="124"/>
              </a:cxn>
            </a:cxnLst>
            <a:rect l="0" t="0" r="r" b="b"/>
            <a:pathLst>
              <a:path w="5773" h="2414">
                <a:moveTo>
                  <a:pt x="12" y="124"/>
                </a:moveTo>
                <a:cubicBezTo>
                  <a:pt x="150" y="76"/>
                  <a:pt x="581" y="0"/>
                  <a:pt x="1381" y="12"/>
                </a:cubicBezTo>
                <a:cubicBezTo>
                  <a:pt x="2181" y="23"/>
                  <a:pt x="3370" y="437"/>
                  <a:pt x="4064" y="581"/>
                </a:cubicBezTo>
                <a:cubicBezTo>
                  <a:pt x="4758" y="725"/>
                  <a:pt x="5635" y="219"/>
                  <a:pt x="5773" y="118"/>
                </a:cubicBezTo>
                <a:lnTo>
                  <a:pt x="5766" y="2151"/>
                </a:lnTo>
                <a:cubicBezTo>
                  <a:pt x="4994" y="2407"/>
                  <a:pt x="4326" y="2311"/>
                  <a:pt x="3966" y="2263"/>
                </a:cubicBezTo>
                <a:cubicBezTo>
                  <a:pt x="3606" y="2215"/>
                  <a:pt x="2715" y="1873"/>
                  <a:pt x="1963" y="1897"/>
                </a:cubicBezTo>
                <a:cubicBezTo>
                  <a:pt x="1305" y="1893"/>
                  <a:pt x="0" y="2402"/>
                  <a:pt x="6" y="2407"/>
                </a:cubicBezTo>
                <a:cubicBezTo>
                  <a:pt x="12" y="2414"/>
                  <a:pt x="12" y="568"/>
                  <a:pt x="12" y="124"/>
                </a:cubicBezTo>
                <a:close/>
              </a:path>
            </a:pathLst>
          </a:custGeom>
          <a:solidFill>
            <a:schemeClr val="accent1">
              <a:alpha val="41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3090" name="Freeform 18"/>
          <p:cNvSpPr>
            <a:spLocks/>
          </p:cNvSpPr>
          <p:nvPr/>
        </p:nvSpPr>
        <p:spPr bwMode="gray">
          <a:xfrm>
            <a:off x="-9525" y="1730375"/>
            <a:ext cx="9150350" cy="3265488"/>
          </a:xfrm>
          <a:custGeom>
            <a:avLst/>
            <a:gdLst/>
            <a:ahLst/>
            <a:cxnLst>
              <a:cxn ang="0">
                <a:pos x="6" y="272"/>
              </a:cxn>
              <a:cxn ang="0">
                <a:pos x="1453" y="10"/>
              </a:cxn>
              <a:cxn ang="0">
                <a:pos x="4182" y="482"/>
              </a:cxn>
              <a:cxn ang="0">
                <a:pos x="5764" y="154"/>
              </a:cxn>
              <a:cxn ang="0">
                <a:pos x="5764" y="1806"/>
              </a:cxn>
              <a:cxn ang="0">
                <a:pos x="4005" y="1994"/>
              </a:cxn>
              <a:cxn ang="0">
                <a:pos x="1891" y="1522"/>
              </a:cxn>
              <a:cxn ang="0">
                <a:pos x="6" y="1967"/>
              </a:cxn>
              <a:cxn ang="0">
                <a:pos x="6" y="272"/>
              </a:cxn>
            </a:cxnLst>
            <a:rect l="0" t="0" r="r" b="b"/>
            <a:pathLst>
              <a:path w="5764" h="2057">
                <a:moveTo>
                  <a:pt x="6" y="272"/>
                </a:moveTo>
                <a:cubicBezTo>
                  <a:pt x="144" y="233"/>
                  <a:pt x="656" y="0"/>
                  <a:pt x="1453" y="10"/>
                </a:cubicBezTo>
                <a:cubicBezTo>
                  <a:pt x="2250" y="20"/>
                  <a:pt x="3475" y="403"/>
                  <a:pt x="4182" y="482"/>
                </a:cubicBezTo>
                <a:cubicBezTo>
                  <a:pt x="4890" y="561"/>
                  <a:pt x="5626" y="237"/>
                  <a:pt x="5764" y="154"/>
                </a:cubicBezTo>
                <a:lnTo>
                  <a:pt x="5764" y="1806"/>
                </a:lnTo>
                <a:cubicBezTo>
                  <a:pt x="4919" y="2052"/>
                  <a:pt x="4485" y="2057"/>
                  <a:pt x="4005" y="1994"/>
                </a:cubicBezTo>
                <a:cubicBezTo>
                  <a:pt x="3526" y="1929"/>
                  <a:pt x="2640" y="1502"/>
                  <a:pt x="1891" y="1522"/>
                </a:cubicBezTo>
                <a:cubicBezTo>
                  <a:pt x="1234" y="1519"/>
                  <a:pt x="0" y="1962"/>
                  <a:pt x="6" y="1967"/>
                </a:cubicBezTo>
                <a:cubicBezTo>
                  <a:pt x="12" y="1972"/>
                  <a:pt x="6" y="641"/>
                  <a:pt x="6" y="272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fa-IR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086600" y="1947863"/>
            <a:ext cx="533400" cy="533400"/>
            <a:chOff x="4752" y="1200"/>
            <a:chExt cx="288" cy="288"/>
          </a:xfrm>
        </p:grpSpPr>
        <p:sp>
          <p:nvSpPr>
            <p:cNvPr id="3092" name="Oval 20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25490"/>
                    <a:invGamma/>
                  </a:schemeClr>
                </a:gs>
                <a:gs pos="100000">
                  <a:schemeClr val="tx2">
                    <a:alpha val="31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3093" name="Oval 21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7620000" y="1371600"/>
            <a:ext cx="914400" cy="914400"/>
            <a:chOff x="4992" y="816"/>
            <a:chExt cx="576" cy="576"/>
          </a:xfrm>
        </p:grpSpPr>
        <p:sp>
          <p:nvSpPr>
            <p:cNvPr id="3095" name="Oval 23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3096" name="Oval 24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04800" y="3429000"/>
            <a:ext cx="1295400" cy="1371600"/>
            <a:chOff x="4992" y="816"/>
            <a:chExt cx="576" cy="576"/>
          </a:xfrm>
        </p:grpSpPr>
        <p:sp>
          <p:nvSpPr>
            <p:cNvPr id="3098" name="Oval 26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tx2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3099" name="Oval 27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</p:grp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F8AD2EBE-7A8D-49DB-B86B-B6F21175C19A}" type="datetime1">
              <a:rPr lang="en-US" smtClean="0"/>
              <a:pPr/>
              <a:t>4/12/2012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8DF5312E-BAB3-4D8E-8B85-F3835EA3030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28600" y="304800"/>
            <a:ext cx="1079500" cy="633413"/>
            <a:chOff x="2680" y="3678"/>
            <a:chExt cx="680" cy="399"/>
          </a:xfrm>
        </p:grpSpPr>
        <p:sp>
          <p:nvSpPr>
            <p:cNvPr id="3086" name="Text Box 14"/>
            <p:cNvSpPr txBox="1">
              <a:spLocks noChangeArrowheads="1"/>
            </p:cNvSpPr>
            <p:nvPr/>
          </p:nvSpPr>
          <p:spPr bwMode="gray">
            <a:xfrm>
              <a:off x="2680" y="3789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</a:rPr>
                <a:t>LOGO</a:t>
              </a:r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590800"/>
            <a:ext cx="7086600" cy="1012825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295400" y="3581400"/>
            <a:ext cx="6705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FA085D-EEA8-421A-B64C-DCB9D126E012}" type="datetime1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5312E-BAB3-4D8E-8B85-F3835EA30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84AA7-8084-4D8F-9F95-EB3333B46231}" type="datetime1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5312E-BAB3-4D8E-8B85-F3835EA30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914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FA42B23D-9941-48D1-86F8-DFEB5131B8DB}" type="datetime1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8DF5312E-BAB3-4D8E-8B85-F3835EA30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F95314-1AF0-42EA-BEEB-3B06609EC753}" type="datetime1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5312E-BAB3-4D8E-8B85-F3835EA30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6D0E8C-877B-471B-9457-4B1475A8D05E}" type="datetime1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5312E-BAB3-4D8E-8B85-F3835EA30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4EBB81-BAF6-47E0-9496-A08FF67405BE}" type="datetime1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5312E-BAB3-4D8E-8B85-F3835EA30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E9A9F8-8DE4-4FC3-8963-BF07BE3AA341}" type="datetime1">
              <a:rPr lang="en-US" smtClean="0"/>
              <a:pPr/>
              <a:t>4/12/2012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5312E-BAB3-4D8E-8B85-F3835EA30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6E4E8-4B9E-4804-86AC-2834ABE363B9}" type="datetime1">
              <a:rPr lang="en-US" smtClean="0"/>
              <a:pPr/>
              <a:t>4/12/2012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5312E-BAB3-4D8E-8B85-F3835EA30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9DB2A5-AE63-416E-AFD0-766EBDED80B2}" type="datetime1">
              <a:rPr lang="en-US" smtClean="0"/>
              <a:pPr/>
              <a:t>4/12/2012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5312E-BAB3-4D8E-8B85-F3835EA30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23A175-3B0C-4ACD-B5CB-E3B4D3CAD1B4}" type="datetime1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5312E-BAB3-4D8E-8B85-F3835EA30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5EC060-13A0-43F2-B474-FD01CF984141}" type="datetime1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5312E-BAB3-4D8E-8B85-F3835EA30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1" name="Object 27"/>
          <p:cNvGraphicFramePr>
            <a:graphicFrameLocks noChangeAspect="1"/>
          </p:cNvGraphicFramePr>
          <p:nvPr/>
        </p:nvGraphicFramePr>
        <p:xfrm>
          <a:off x="0" y="0"/>
          <a:ext cx="9144000" cy="1200150"/>
        </p:xfrm>
        <a:graphic>
          <a:graphicData uri="http://schemas.openxmlformats.org/presentationml/2006/ole">
            <p:oleObj spid="_x0000_s1026" name="Image" r:id="rId15" imgW="9561905" imgH="1600000" progId="">
              <p:embed/>
            </p:oleObj>
          </a:graphicData>
        </a:graphic>
      </p:graphicFrame>
      <p:sp>
        <p:nvSpPr>
          <p:cNvPr id="1040" name="Freeform 16"/>
          <p:cNvSpPr>
            <a:spLocks/>
          </p:cNvSpPr>
          <p:nvPr/>
        </p:nvSpPr>
        <p:spPr bwMode="gray">
          <a:xfrm>
            <a:off x="-11113" y="280988"/>
            <a:ext cx="9155113" cy="1620837"/>
          </a:xfrm>
          <a:custGeom>
            <a:avLst/>
            <a:gdLst/>
            <a:ahLst/>
            <a:cxnLst>
              <a:cxn ang="0">
                <a:pos x="6" y="109"/>
              </a:cxn>
              <a:cxn ang="0">
                <a:pos x="1427" y="46"/>
              </a:cxn>
              <a:cxn ang="0">
                <a:pos x="4032" y="255"/>
              </a:cxn>
              <a:cxn ang="0">
                <a:pos x="5767" y="0"/>
              </a:cxn>
              <a:cxn ang="0">
                <a:pos x="5767" y="776"/>
              </a:cxn>
              <a:cxn ang="0">
                <a:pos x="4065" y="831"/>
              </a:cxn>
              <a:cxn ang="0">
                <a:pos x="1984" y="674"/>
              </a:cxn>
              <a:cxn ang="0">
                <a:pos x="14" y="995"/>
              </a:cxn>
              <a:cxn ang="0">
                <a:pos x="6" y="109"/>
              </a:cxn>
            </a:cxnLst>
            <a:rect l="0" t="0" r="r" b="b"/>
            <a:pathLst>
              <a:path w="5767" h="1021">
                <a:moveTo>
                  <a:pt x="6" y="109"/>
                </a:moveTo>
                <a:cubicBezTo>
                  <a:pt x="144" y="93"/>
                  <a:pt x="626" y="42"/>
                  <a:pt x="1427" y="46"/>
                </a:cubicBezTo>
                <a:cubicBezTo>
                  <a:pt x="2228" y="50"/>
                  <a:pt x="3321" y="224"/>
                  <a:pt x="4032" y="255"/>
                </a:cubicBezTo>
                <a:cubicBezTo>
                  <a:pt x="4742" y="286"/>
                  <a:pt x="5649" y="91"/>
                  <a:pt x="5767" y="0"/>
                </a:cubicBezTo>
                <a:lnTo>
                  <a:pt x="5767" y="776"/>
                </a:lnTo>
                <a:cubicBezTo>
                  <a:pt x="4948" y="879"/>
                  <a:pt x="4543" y="844"/>
                  <a:pt x="4065" y="831"/>
                </a:cubicBezTo>
                <a:cubicBezTo>
                  <a:pt x="3587" y="818"/>
                  <a:pt x="2973" y="694"/>
                  <a:pt x="1984" y="674"/>
                </a:cubicBezTo>
                <a:cubicBezTo>
                  <a:pt x="995" y="654"/>
                  <a:pt x="28" y="969"/>
                  <a:pt x="14" y="995"/>
                </a:cubicBezTo>
                <a:cubicBezTo>
                  <a:pt x="0" y="1021"/>
                  <a:pt x="6" y="255"/>
                  <a:pt x="6" y="109"/>
                </a:cubicBezTo>
                <a:close/>
              </a:path>
            </a:pathLst>
          </a:custGeom>
          <a:solidFill>
            <a:schemeClr val="accent1">
              <a:alpha val="41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1041" name="Freeform 17"/>
          <p:cNvSpPr>
            <a:spLocks/>
          </p:cNvSpPr>
          <p:nvPr/>
        </p:nvSpPr>
        <p:spPr bwMode="gray">
          <a:xfrm>
            <a:off x="-20638" y="533400"/>
            <a:ext cx="9161463" cy="1006475"/>
          </a:xfrm>
          <a:custGeom>
            <a:avLst/>
            <a:gdLst/>
            <a:ahLst/>
            <a:cxnLst>
              <a:cxn ang="0">
                <a:pos x="20" y="109"/>
              </a:cxn>
              <a:cxn ang="0">
                <a:pos x="1442" y="3"/>
              </a:cxn>
              <a:cxn ang="0">
                <a:pos x="4150" y="148"/>
              </a:cxn>
              <a:cxn ang="0">
                <a:pos x="5771" y="37"/>
              </a:cxn>
              <a:cxn ang="0">
                <a:pos x="5771" y="557"/>
              </a:cxn>
              <a:cxn ang="0">
                <a:pos x="3942" y="592"/>
              </a:cxn>
              <a:cxn ang="0">
                <a:pos x="1839" y="456"/>
              </a:cxn>
              <a:cxn ang="0">
                <a:pos x="6" y="620"/>
              </a:cxn>
              <a:cxn ang="0">
                <a:pos x="20" y="109"/>
              </a:cxn>
            </a:cxnLst>
            <a:rect l="0" t="0" r="r" b="b"/>
            <a:pathLst>
              <a:path w="5771" h="634">
                <a:moveTo>
                  <a:pt x="20" y="109"/>
                </a:moveTo>
                <a:cubicBezTo>
                  <a:pt x="26" y="109"/>
                  <a:pt x="645" y="0"/>
                  <a:pt x="1442" y="3"/>
                </a:cubicBezTo>
                <a:cubicBezTo>
                  <a:pt x="2239" y="6"/>
                  <a:pt x="3443" y="123"/>
                  <a:pt x="4150" y="148"/>
                </a:cubicBezTo>
                <a:cubicBezTo>
                  <a:pt x="4858" y="173"/>
                  <a:pt x="5633" y="63"/>
                  <a:pt x="5771" y="37"/>
                </a:cubicBezTo>
                <a:lnTo>
                  <a:pt x="5771" y="557"/>
                </a:lnTo>
                <a:cubicBezTo>
                  <a:pt x="4926" y="634"/>
                  <a:pt x="4422" y="612"/>
                  <a:pt x="3942" y="592"/>
                </a:cubicBezTo>
                <a:cubicBezTo>
                  <a:pt x="3463" y="572"/>
                  <a:pt x="2588" y="450"/>
                  <a:pt x="1839" y="456"/>
                </a:cubicBezTo>
                <a:cubicBezTo>
                  <a:pt x="1182" y="455"/>
                  <a:pt x="0" y="618"/>
                  <a:pt x="6" y="620"/>
                </a:cubicBezTo>
                <a:cubicBezTo>
                  <a:pt x="12" y="621"/>
                  <a:pt x="14" y="109"/>
                  <a:pt x="20" y="109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fa-IR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740650" y="347663"/>
            <a:ext cx="387350" cy="366712"/>
            <a:chOff x="4752" y="1200"/>
            <a:chExt cx="288" cy="288"/>
          </a:xfrm>
        </p:grpSpPr>
        <p:sp>
          <p:nvSpPr>
            <p:cNvPr id="1043" name="Oval 19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25490"/>
                    <a:invGamma/>
                  </a:schemeClr>
                </a:gs>
                <a:gs pos="100000">
                  <a:schemeClr val="tx2">
                    <a:alpha val="31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044" name="Oval 20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8153400" y="53975"/>
            <a:ext cx="609600" cy="592138"/>
            <a:chOff x="4992" y="816"/>
            <a:chExt cx="576" cy="576"/>
          </a:xfrm>
        </p:grpSpPr>
        <p:sp>
          <p:nvSpPr>
            <p:cNvPr id="1046" name="Oval 22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047" name="Oval 23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71450" y="819150"/>
            <a:ext cx="720725" cy="762000"/>
            <a:chOff x="4992" y="816"/>
            <a:chExt cx="576" cy="576"/>
          </a:xfrm>
        </p:grpSpPr>
        <p:sp>
          <p:nvSpPr>
            <p:cNvPr id="1049" name="Oval 25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tx2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050" name="Oval 26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A42B23D-9941-48D1-86F8-DFEB5131B8DB}" type="datetime1">
              <a:rPr lang="en-US" smtClean="0"/>
              <a:pPr/>
              <a:t>4/12/2012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F5312E-BAB3-4D8E-8B85-F3835EA303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914400" y="68580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ctr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xha.rozblog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2742" y="2645158"/>
            <a:ext cx="904125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a-IR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60007" dir="5400000" sy="-100000" algn="bl" rotWithShape="0"/>
                </a:effectLst>
                <a:cs typeface="Mj_Abdoullah" pitchFamily="2" charset="-78"/>
              </a:rPr>
              <a:t>دین وزندگی اول دبیرستان</a:t>
            </a:r>
          </a:p>
          <a:p>
            <a:pPr algn="ctr"/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60007" dir="5400000" sy="-100000" algn="bl" rotWithShape="0"/>
              </a:effectLst>
              <a:cs typeface="Mj_Abdoullah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57786" y="5214950"/>
            <a:ext cx="392912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60000" endA="900" endPos="60000" dist="29997" dir="5400000" sy="-100000" algn="bl" rotWithShape="0"/>
                </a:effectLst>
                <a:cs typeface="EntezareZohoor 6 **" pitchFamily="2" charset="-78"/>
              </a:rPr>
              <a:t>درس پنجم</a:t>
            </a:r>
            <a:endParaRPr lang="fa-I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60000" endA="900" endPos="60000" dist="29997" dir="5400000" sy="-100000" algn="bl" rotWithShape="0"/>
              </a:effectLst>
              <a:cs typeface="EntezareZohoor 6 **" pitchFamily="2" charset="-78"/>
            </a:endParaRPr>
          </a:p>
        </p:txBody>
      </p:sp>
      <p:sp>
        <p:nvSpPr>
          <p:cNvPr id="12" name="Snip Diagonal Corner Rectangle 11">
            <a:hlinkClick r:id="rId3" highlightClick="1">
              <a:snd r:embed="rId2" name="push.wav"/>
            </a:hlinkClick>
            <a:hlinkHover r:id="" action="ppaction://noaction" highlightClick="1">
              <a:snd r:embed="rId4" name="click.wav"/>
            </a:hlinkHover>
          </p:cNvPr>
          <p:cNvSpPr/>
          <p:nvPr/>
        </p:nvSpPr>
        <p:spPr bwMode="auto">
          <a:xfrm>
            <a:off x="71406" y="214290"/>
            <a:ext cx="3429024" cy="857256"/>
          </a:xfrm>
          <a:prstGeom prst="snip2Diag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2">
                <a:satMod val="175000"/>
                <a:alpha val="40000"/>
              </a:schemeClr>
            </a:glow>
            <a:reflection blurRad="6350" stA="50000" endA="300" endPos="55000" dir="5400000" sy="-100000" algn="bl" rotWithShape="0"/>
            <a:softEdge rad="31750"/>
          </a:effectLst>
          <a:scene3d>
            <a:camera prst="perspectiveAbove"/>
            <a:lightRig rig="threePt" dir="t"/>
          </a:scene3d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Laleh" pitchFamily="2" charset="-78"/>
              </a:rPr>
              <a:t>ورود</a:t>
            </a:r>
            <a:r>
              <a:rPr kumimoji="0" lang="fa-IR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Laleh" pitchFamily="2" charset="-78"/>
              </a:rPr>
              <a:t> به سایت سازنده</a:t>
            </a:r>
            <a:endParaRPr kumimoji="0" lang="fa-I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Laleh" pitchFamily="2" charset="-78"/>
            </a:endParaRPr>
          </a:p>
        </p:txBody>
      </p:sp>
    </p:spTree>
  </p:cSld>
  <p:clrMapOvr>
    <a:masterClrMapping/>
  </p:clrMapOvr>
  <p:transition advTm="3066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57224" y="500042"/>
            <a:ext cx="3857652" cy="830997"/>
          </a:xfrm>
          <a:prstGeom prst="rect">
            <a:avLst/>
          </a:prstGeom>
          <a:noFill/>
          <a:effectLst>
            <a:reflection blurRad="6350" stA="50000" endA="300" endPos="90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fa-IR" sz="4800" dirty="0" smtClean="0">
                <a:cs typeface="Laleh" pitchFamily="2" charset="-78"/>
              </a:rPr>
              <a:t>چکیده ی درس:</a:t>
            </a:r>
            <a:endParaRPr lang="en-US" sz="4800" dirty="0">
              <a:cs typeface="Laleh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44" y="2000240"/>
            <a:ext cx="90011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cs typeface="2  Bardiya" pitchFamily="2" charset="-78"/>
              </a:rPr>
              <a:t>در درس های گذشته خواندیم که هدف های اصلی زندگی کدامند و بر ترین محبوب و مقصود انسان کیست. برای این که عشق و محبت خود را به خداوند افزایش دهیم و در راه زندگی به او قدم برداریم باید او را هر چه بیش تر وعمیق تر بشناسیم و بر معرفت خود بیفزاییم </a:t>
            </a:r>
            <a:r>
              <a:rPr lang="fa-IR" sz="2800" dirty="0" smtClean="0">
                <a:cs typeface="2  Bardiya" pitchFamily="2" charset="-78"/>
              </a:rPr>
              <a:t>.</a:t>
            </a:r>
          </a:p>
          <a:p>
            <a:pPr algn="r" rtl="1"/>
            <a:endParaRPr lang="fa-IR" sz="2800" dirty="0" smtClean="0">
              <a:cs typeface="2  Bardiya" pitchFamily="2" charset="-78"/>
            </a:endParaRPr>
          </a:p>
          <a:p>
            <a:pPr algn="r" rtl="1"/>
            <a:r>
              <a:rPr lang="fa-IR" sz="2800" dirty="0" smtClean="0">
                <a:cs typeface="2  Bardiya" pitchFamily="2" charset="-78"/>
              </a:rPr>
              <a:t> </a:t>
            </a:r>
            <a:r>
              <a:rPr lang="fa-IR" sz="2800" dirty="0" smtClean="0">
                <a:cs typeface="2  Bardiya" pitchFamily="2" charset="-78"/>
              </a:rPr>
              <a:t>از این رو در این درس می خواهیم بدانیم که: از چه راه هایی می توان خدا را بهتر شناخت و به اوصاف زیبایی او پی برد. </a:t>
            </a:r>
            <a:endParaRPr lang="en-US" sz="2800" dirty="0">
              <a:cs typeface="2  Bardiya" pitchFamily="2" charset="-78"/>
            </a:endParaRPr>
          </a:p>
        </p:txBody>
      </p:sp>
    </p:spTree>
  </p:cSld>
  <p:clrMapOvr>
    <a:masterClrMapping/>
  </p:clrMapOvr>
  <p:transition advTm="19505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43050"/>
            <a:ext cx="9144000" cy="1143000"/>
          </a:xfrm>
          <a:effectLst>
            <a:reflection blurRad="6350" stA="50000" endA="300" endPos="55500" dist="101600" dir="5400000" sy="-100000" algn="bl" rotWithShape="0"/>
          </a:effectLst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fa-IR" sz="4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Arshia" pitchFamily="2" charset="-78"/>
              </a:rPr>
              <a:t>اکنون این سوال پیش می آید که تو را با کدامین کلام بر زبان جاری کنم؟</a:t>
            </a:r>
            <a:endParaRPr lang="en-US" sz="44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B Arshi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429000"/>
            <a:ext cx="9144000" cy="2714643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fa-IR" sz="2800" dirty="0" smtClean="0">
                <a:cs typeface="2  Bardiya" pitchFamily="2" charset="-78"/>
              </a:rPr>
              <a:t>ای خدای من چشمان اندیشه را یارای نظر بر ذات بی مثال تو نیست و من ازمعرفت تو آن گونه که لایق توست محرومم پس تو را در آیینه ی هستی نظاره می کنم و اوصاف تو را در یکایک آفریدگانت سراغ می گیرم کتاب هستی را ورق میزنم و نام های نیکویت را در آن می خوانم .</a:t>
            </a:r>
            <a:endParaRPr lang="en-US" sz="2800" dirty="0">
              <a:cs typeface="2  Bardi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5126055"/>
          </a:xfrm>
          <a:effectLst>
            <a:reflection blurRad="6350" stA="50000" endA="275" endPos="400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fa-IR" dirty="0" smtClean="0">
                <a:cs typeface="2  Bardiya" pitchFamily="2" charset="-78"/>
              </a:rPr>
              <a:t>پروردگارا در هرکرانه ی این جهان پر شکوه زمزمه ی نام توست و هر که و هر چه نشانی از تو دارد از تو می گوید و به تو راه می نماید زیبایی های عالم جمال توست و خوبی های آن روایت گر کمال تو و عظمت های آن پر تو هایی از شکو همندی و جلال تو اند .</a:t>
            </a:r>
            <a:endParaRPr lang="en-US" dirty="0">
              <a:cs typeface="2  Bardiya" pitchFamily="2" charset="-78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5992"/>
            <a:ext cx="9144000" cy="5554683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fa-IR" sz="2800" dirty="0" smtClean="0">
                <a:cs typeface="2  Bardiya" pitchFamily="2" charset="-78"/>
              </a:rPr>
              <a:t>خداوند همراه با تامل در کتاب هستی کتاب زندگی را نیز می گشاییم همان کتابی که کلام توست و تو خود به من هدیه کردی.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800" dirty="0" smtClean="0">
                <a:cs typeface="2  Bardiya" pitchFamily="2" charset="-78"/>
              </a:rPr>
              <a:t>خدای من شیرین ترین برای من نام هایی است که تو خود را بر آن خوانده ای و برگ برگ کتابت را با آنها مزین ساخته ای یکایک این نام ها را در این کتاب خواهم یافت و با همان تو را خواهم خواند وراز های دلم را برایت حکایت خواهم کرد</a:t>
            </a:r>
            <a:endParaRPr lang="en-US" sz="2800" dirty="0">
              <a:cs typeface="2  Bardi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5197493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fa-IR" sz="2800" dirty="0" smtClean="0">
                <a:cs typeface="2  Bardiya" pitchFamily="2" charset="-78"/>
              </a:rPr>
              <a:t>خدای من گر چه لطف رحمتت در جهان گسترده است و خوبی هایت همه ی عالم را پر کرده است اما می دانم که مثل هیچ یک از آنها نیستی زیرا تو خالقی و آنها مخلوق تو سر چشمه ی نوری و آنها پرتوی نور تو اقیانوس بی کرانه ای و آنها جوی بارانی خرد در دل کوه ساران همه نا قصدند و تو کامل همه محدودند تو نامحدود همه فانی اند و تو جاوید.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800" dirty="0" smtClean="0">
                <a:cs typeface="2  Bardiya" pitchFamily="2" charset="-78"/>
              </a:rPr>
              <a:t>امید وارم که از نیایش با خدای مهر بان لذت برده باشید. </a:t>
            </a:r>
            <a:endParaRPr lang="en-US" sz="2800" dirty="0">
              <a:cs typeface="2  Bardiya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2643182"/>
            <a:ext cx="5500726" cy="2092881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  <a:softEdge rad="317500"/>
          </a:effectLst>
          <a:scene3d>
            <a:camera prst="perspectiveAbove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3000" dirty="0" smtClean="0">
                <a:latin typeface="Edwardian Script ITC" pitchFamily="66" charset="0"/>
              </a:rPr>
              <a:t>The End</a:t>
            </a:r>
            <a:endParaRPr lang="en-US" sz="13000" dirty="0">
              <a:latin typeface="Edwardian Script ITC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theme/theme1.xml><?xml version="1.0" encoding="utf-8"?>
<a:theme xmlns:a="http://schemas.openxmlformats.org/drawingml/2006/main" name="cdb2004169gl">
  <a:themeElements>
    <a:clrScheme name="Office Theme 1">
      <a:dk1>
        <a:srgbClr val="000000"/>
      </a:dk1>
      <a:lt1>
        <a:srgbClr val="FFFFFF"/>
      </a:lt1>
      <a:dk2>
        <a:srgbClr val="233DA9"/>
      </a:dk2>
      <a:lt2>
        <a:srgbClr val="DDDDDD"/>
      </a:lt2>
      <a:accent1>
        <a:srgbClr val="65AAE9"/>
      </a:accent1>
      <a:accent2>
        <a:srgbClr val="B2B2B2"/>
      </a:accent2>
      <a:accent3>
        <a:srgbClr val="FFFFFF"/>
      </a:accent3>
      <a:accent4>
        <a:srgbClr val="000000"/>
      </a:accent4>
      <a:accent5>
        <a:srgbClr val="B8D2F2"/>
      </a:accent5>
      <a:accent6>
        <a:srgbClr val="A1A1A1"/>
      </a:accent6>
      <a:hlink>
        <a:srgbClr val="7DA0D3"/>
      </a:hlink>
      <a:folHlink>
        <a:srgbClr val="B2E385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233DA9"/>
        </a:dk2>
        <a:lt2>
          <a:srgbClr val="DDDDDD"/>
        </a:lt2>
        <a:accent1>
          <a:srgbClr val="65AAE9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B8D2F2"/>
        </a:accent5>
        <a:accent6>
          <a:srgbClr val="A1A1A1"/>
        </a:accent6>
        <a:hlink>
          <a:srgbClr val="7DA0D3"/>
        </a:hlink>
        <a:folHlink>
          <a:srgbClr val="B2E3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632769"/>
        </a:dk2>
        <a:lt2>
          <a:srgbClr val="DDDDDD"/>
        </a:lt2>
        <a:accent1>
          <a:srgbClr val="8B8DE1"/>
        </a:accent1>
        <a:accent2>
          <a:srgbClr val="FF997D"/>
        </a:accent2>
        <a:accent3>
          <a:srgbClr val="FFFFFF"/>
        </a:accent3>
        <a:accent4>
          <a:srgbClr val="000000"/>
        </a:accent4>
        <a:accent5>
          <a:srgbClr val="C4C5EE"/>
        </a:accent5>
        <a:accent6>
          <a:srgbClr val="E78A71"/>
        </a:accent6>
        <a:hlink>
          <a:srgbClr val="58AFD2"/>
        </a:hlink>
        <a:folHlink>
          <a:srgbClr val="BFDF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37737F"/>
        </a:dk2>
        <a:lt2>
          <a:srgbClr val="DDDDDD"/>
        </a:lt2>
        <a:accent1>
          <a:srgbClr val="52BCB2"/>
        </a:accent1>
        <a:accent2>
          <a:srgbClr val="E0A56A"/>
        </a:accent2>
        <a:accent3>
          <a:srgbClr val="FFFFFF"/>
        </a:accent3>
        <a:accent4>
          <a:srgbClr val="000000"/>
        </a:accent4>
        <a:accent5>
          <a:srgbClr val="B3DAD5"/>
        </a:accent5>
        <a:accent6>
          <a:srgbClr val="CB955F"/>
        </a:accent6>
        <a:hlink>
          <a:srgbClr val="A0C264"/>
        </a:hlink>
        <a:folHlink>
          <a:srgbClr val="DCDC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cdb2004169gl</Template>
  <TotalTime>141</TotalTime>
  <Words>405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cdb2004169gl</vt:lpstr>
      <vt:lpstr>Image</vt:lpstr>
      <vt:lpstr>Slide 1</vt:lpstr>
      <vt:lpstr>Slide 2</vt:lpstr>
      <vt:lpstr>اکنون این سوال پیش می آید که تو را با کدامین کلام بر زبان جاری کنم؟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faraz.co</dc:creator>
  <cp:lastModifiedBy>sja</cp:lastModifiedBy>
  <cp:revision>17</cp:revision>
  <dcterms:created xsi:type="dcterms:W3CDTF">2011-11-21T20:43:51Z</dcterms:created>
  <dcterms:modified xsi:type="dcterms:W3CDTF">2012-04-12T13:55:13Z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