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sldIdLst>
    <p:sldId id="263" r:id="rId16"/>
    <p:sldId id="257" r:id="rId17"/>
    <p:sldId id="259" r:id="rId18"/>
    <p:sldId id="260" r:id="rId19"/>
    <p:sldId id="261" r:id="rId20"/>
    <p:sldId id="262" r:id="rId21"/>
    <p:sldId id="264" r:id="rId22"/>
    <p:sldId id="265" r:id="rId23"/>
    <p:sldId id="266" r:id="rId24"/>
    <p:sldId id="267" r:id="rId25"/>
    <p:sldId id="269" r:id="rId26"/>
    <p:sldId id="271"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 id="287" r:id="rId43"/>
    <p:sldId id="289" r:id="rId44"/>
    <p:sldId id="290" r:id="rId45"/>
    <p:sldId id="291" r:id="rId46"/>
    <p:sldId id="292" r:id="rId47"/>
    <p:sldId id="293" r:id="rId48"/>
    <p:sldId id="294" r:id="rId49"/>
    <p:sldId id="295" r:id="rId50"/>
    <p:sldId id="298" r:id="rId51"/>
    <p:sldId id="299" r:id="rId52"/>
    <p:sldId id="300" r:id="rId53"/>
    <p:sldId id="304" r:id="rId54"/>
    <p:sldId id="305" r:id="rId55"/>
    <p:sldId id="303" r:id="rId56"/>
    <p:sldId id="301" r:id="rId57"/>
    <p:sldId id="302" r:id="rId58"/>
    <p:sldId id="306" r:id="rId59"/>
    <p:sldId id="307" r:id="rId60"/>
    <p:sldId id="308" r:id="rId61"/>
    <p:sldId id="309" r:id="rId62"/>
    <p:sldId id="310" r:id="rId63"/>
    <p:sldId id="311" r:id="rId64"/>
    <p:sldId id="312" r:id="rId65"/>
    <p:sldId id="313" r:id="rId6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4" d="100"/>
          <a:sy n="64" d="100"/>
        </p:scale>
        <p:origin x="-69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9A88F3-DDF8-4F55-A421-6C5F9D3D9935}" type="datetimeFigureOut">
              <a:rPr lang="fa-IR" smtClean="0"/>
              <a:pPr/>
              <a:t>01/23/1435</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53043D9-82C1-4399-AA91-B4ED2463E03B}"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53043D9-82C1-4399-AA91-B4ED2463E03B}"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19A88F3-DDF8-4F55-A421-6C5F9D3D9935}" type="datetimeFigureOut">
              <a:rPr lang="fa-IR" smtClean="0"/>
              <a:pPr/>
              <a:t>01/23/1435</a:t>
            </a:fld>
            <a:endParaRPr lang="fa-IR"/>
          </a:p>
        </p:txBody>
      </p:sp>
      <p:sp>
        <p:nvSpPr>
          <p:cNvPr id="10" name="Slide Number Placeholder 9"/>
          <p:cNvSpPr>
            <a:spLocks noGrp="1"/>
          </p:cNvSpPr>
          <p:nvPr>
            <p:ph type="sldNum" sz="quarter" idx="16"/>
          </p:nvPr>
        </p:nvSpPr>
        <p:spPr/>
        <p:txBody>
          <a:bodyPr rtlCol="0"/>
          <a:lstStyle/>
          <a:p>
            <a:fld id="{B53043D9-82C1-4399-AA91-B4ED2463E03B}"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19A88F3-DDF8-4F55-A421-6C5F9D3D9935}" type="datetimeFigureOut">
              <a:rPr lang="fa-IR" smtClean="0"/>
              <a:pPr/>
              <a:t>01/23/1435</a:t>
            </a:fld>
            <a:endParaRPr lang="fa-IR"/>
          </a:p>
        </p:txBody>
      </p:sp>
      <p:sp>
        <p:nvSpPr>
          <p:cNvPr id="12" name="Slide Number Placeholder 11"/>
          <p:cNvSpPr>
            <a:spLocks noGrp="1"/>
          </p:cNvSpPr>
          <p:nvPr>
            <p:ph type="sldNum" sz="quarter" idx="16"/>
          </p:nvPr>
        </p:nvSpPr>
        <p:spPr/>
        <p:txBody>
          <a:bodyPr rtlCol="0"/>
          <a:lstStyle/>
          <a:p>
            <a:fld id="{B53043D9-82C1-4399-AA91-B4ED2463E03B}"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53043D9-82C1-4399-AA91-B4ED2463E03B}" type="slidenum">
              <a:rPr lang="fa-IR" smtClean="0"/>
              <a:pPr/>
              <a:t>‹#›</a:t>
            </a:fld>
            <a:endParaRPr lang="fa-I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53043D9-82C1-4399-AA91-B4ED2463E03B}" type="slidenum">
              <a:rPr lang="fa-IR" smtClean="0"/>
              <a:pPr/>
              <a:t>‹#›</a:t>
            </a:fld>
            <a:endParaRPr lang="fa-I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53043D9-82C1-4399-AA91-B4ED2463E03B}"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19A88F3-DDF8-4F55-A421-6C5F9D3D9935}" type="datetimeFigureOut">
              <a:rPr lang="fa-IR" smtClean="0"/>
              <a:pPr/>
              <a:t>01/23/1435</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53043D9-82C1-4399-AA91-B4ED2463E03B}"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53043D9-82C1-4399-AA91-B4ED2463E03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19A88F3-DDF8-4F55-A421-6C5F9D3D9935}" type="datetimeFigureOut">
              <a:rPr lang="fa-IR" smtClean="0"/>
              <a:pPr/>
              <a:t>01/23/1435</a:t>
            </a:fld>
            <a:endParaRPr lang="fa-I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a-IR"/>
          </a:p>
        </p:txBody>
      </p:sp>
      <p:sp>
        <p:nvSpPr>
          <p:cNvPr id="7" name="Slide Number Placeholder 6"/>
          <p:cNvSpPr>
            <a:spLocks noGrp="1"/>
          </p:cNvSpPr>
          <p:nvPr>
            <p:ph type="sldNum" sz="quarter" idx="12"/>
          </p:nvPr>
        </p:nvSpPr>
        <p:spPr>
          <a:xfrm>
            <a:off x="8339328" y="1170432"/>
            <a:ext cx="733864" cy="201168"/>
          </a:xfrm>
        </p:spPr>
        <p:txBody>
          <a:bodyPr/>
          <a:lstStyle/>
          <a:p>
            <a:fld id="{B53043D9-82C1-4399-AA91-B4ED2463E03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2640597" y="6377459"/>
            <a:ext cx="3836404" cy="365125"/>
          </a:xfrm>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B53043D9-82C1-4399-AA91-B4ED2463E03B}"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19A88F3-DDF8-4F55-A421-6C5F9D3D9935}" type="datetimeFigureOut">
              <a:rPr lang="fa-IR" smtClean="0"/>
              <a:pPr/>
              <a:t>01/23/1435</a:t>
            </a:fld>
            <a:endParaRPr lang="fa-I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fa-I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53043D9-82C1-4399-AA91-B4ED2463E03B}" type="slidenum">
              <a:rPr lang="fa-IR" smtClean="0"/>
              <a:pPr/>
              <a:t>‹#›</a:t>
            </a:fld>
            <a:endParaRPr lang="fa-I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19A88F3-DDF8-4F55-A421-6C5F9D3D9935}" type="datetimeFigureOut">
              <a:rPr lang="fa-IR" smtClean="0"/>
              <a:pPr/>
              <a:t>01/23/1435</a:t>
            </a:fld>
            <a:endParaRPr lang="fa-I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fa-I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6" name="Slide Number Placeholder 15"/>
          <p:cNvSpPr>
            <a:spLocks noGrp="1"/>
          </p:cNvSpPr>
          <p:nvPr>
            <p:ph type="sldNum" sz="quarter" idx="11"/>
          </p:nvPr>
        </p:nvSpPr>
        <p:spPr/>
        <p:txBody>
          <a:bodyPr/>
          <a:lstStyle/>
          <a:p>
            <a:fld id="{B53043D9-82C1-4399-AA91-B4ED2463E03B}"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9A88F3-DDF8-4F55-A421-6C5F9D3D9935}" type="datetimeFigureOut">
              <a:rPr lang="fa-IR" smtClean="0"/>
              <a:pPr/>
              <a:t>01/23/1435</a:t>
            </a:fld>
            <a:endParaRPr lang="fa-IR"/>
          </a:p>
        </p:txBody>
      </p:sp>
      <p:sp>
        <p:nvSpPr>
          <p:cNvPr id="15" name="Slide Number Placeholder 14"/>
          <p:cNvSpPr>
            <a:spLocks noGrp="1"/>
          </p:cNvSpPr>
          <p:nvPr>
            <p:ph type="sldNum" sz="quarter" idx="15"/>
          </p:nvPr>
        </p:nvSpPr>
        <p:spPr/>
        <p:txBody>
          <a:bodyPr/>
          <a:lstStyle>
            <a:lvl1pPr algn="ctr">
              <a:defRPr/>
            </a:lvl1pPr>
          </a:lstStyle>
          <a:p>
            <a:fld id="{B53043D9-82C1-4399-AA91-B4ED2463E03B}"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5"/>
          </p:nvPr>
        </p:nvSpPr>
        <p:spPr/>
        <p:txBody>
          <a:bodyPr/>
          <a:lstStyle/>
          <a:p>
            <a:fld id="{B53043D9-82C1-4399-AA91-B4ED2463E03B}"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p:txBody>
          <a:bodyPr/>
          <a:lstStyle/>
          <a:p>
            <a:fld id="{B53043D9-82C1-4399-AA91-B4ED2463E03B}"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B53043D9-82C1-4399-AA91-B4ED2463E03B}"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19A88F3-DDF8-4F55-A421-6C5F9D3D9935}" type="datetimeFigureOut">
              <a:rPr lang="fa-IR" smtClean="0"/>
              <a:pPr/>
              <a:t>01/23/1435</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53043D9-82C1-4399-AA91-B4ED2463E03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5"/>
          </p:nvPr>
        </p:nvSpPr>
        <p:spPr/>
        <p:txBody>
          <a:bodyPr rtlCol="0"/>
          <a:lstStyle/>
          <a:p>
            <a:fld id="{B53043D9-82C1-4399-AA91-B4ED2463E03B}"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19A88F3-DDF8-4F55-A421-6C5F9D3D9935}" type="datetimeFigureOut">
              <a:rPr lang="fa-IR" smtClean="0"/>
              <a:pPr/>
              <a:t>01/23/1435</a:t>
            </a:fld>
            <a:endParaRPr lang="fa-IR"/>
          </a:p>
        </p:txBody>
      </p:sp>
      <p:sp>
        <p:nvSpPr>
          <p:cNvPr id="7" name="Slide Number Placeholder 6"/>
          <p:cNvSpPr>
            <a:spLocks noGrp="1"/>
          </p:cNvSpPr>
          <p:nvPr>
            <p:ph type="sldNum" sz="quarter" idx="11"/>
          </p:nvPr>
        </p:nvSpPr>
        <p:spPr/>
        <p:txBody>
          <a:bodyPr rtlCol="0"/>
          <a:lstStyle/>
          <a:p>
            <a:fld id="{B53043D9-82C1-4399-AA91-B4ED2463E03B}"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19A88F3-DDF8-4F55-A421-6C5F9D3D9935}" type="datetimeFigureOut">
              <a:rPr lang="fa-IR" smtClean="0"/>
              <a:pPr/>
              <a:t>01/23/1435</a:t>
            </a:fld>
            <a:endParaRPr lang="fa-IR"/>
          </a:p>
        </p:txBody>
      </p:sp>
      <p:sp>
        <p:nvSpPr>
          <p:cNvPr id="22" name="Slide Number Placeholder 21"/>
          <p:cNvSpPr>
            <a:spLocks noGrp="1"/>
          </p:cNvSpPr>
          <p:nvPr>
            <p:ph type="sldNum" sz="quarter" idx="15"/>
          </p:nvPr>
        </p:nvSpPr>
        <p:spPr/>
        <p:txBody>
          <a:bodyPr rtlCol="0"/>
          <a:lstStyle/>
          <a:p>
            <a:fld id="{B53043D9-82C1-4399-AA91-B4ED2463E03B}"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19A88F3-DDF8-4F55-A421-6C5F9D3D9935}" type="datetimeFigureOut">
              <a:rPr lang="fa-IR" smtClean="0"/>
              <a:pPr/>
              <a:t>01/23/1435</a:t>
            </a:fld>
            <a:endParaRPr lang="fa-IR"/>
          </a:p>
        </p:txBody>
      </p:sp>
      <p:sp>
        <p:nvSpPr>
          <p:cNvPr id="18" name="Slide Number Placeholder 17"/>
          <p:cNvSpPr>
            <a:spLocks noGrp="1"/>
          </p:cNvSpPr>
          <p:nvPr>
            <p:ph type="sldNum" sz="quarter" idx="11"/>
          </p:nvPr>
        </p:nvSpPr>
        <p:spPr/>
        <p:txBody>
          <a:bodyPr rtlCol="0"/>
          <a:lstStyle/>
          <a:p>
            <a:fld id="{B53043D9-82C1-4399-AA91-B4ED2463E03B}"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19A88F3-DDF8-4F55-A421-6C5F9D3D9935}" type="datetimeFigureOut">
              <a:rPr lang="fa-IR" smtClean="0"/>
              <a:pPr/>
              <a:t>01/23/1435</a:t>
            </a:fld>
            <a:endParaRPr lang="fa-I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fa-I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53043D9-82C1-4399-AA91-B4ED2463E03B}" type="slidenum">
              <a:rPr lang="fa-IR" smtClean="0"/>
              <a:pPr/>
              <a:t>‹#›</a:t>
            </a:fld>
            <a:endParaRPr lang="fa-I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19A88F3-DDF8-4F55-A421-6C5F9D3D9935}" type="datetimeFigureOut">
              <a:rPr lang="fa-IR" smtClean="0"/>
              <a:pPr/>
              <a:t>01/23/1435</a:t>
            </a:fld>
            <a:endParaRPr lang="fa-I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53043D9-82C1-4399-AA91-B4ED2463E03B}" type="slidenum">
              <a:rPr lang="fa-IR" smtClean="0"/>
              <a:pPr/>
              <a:t>‹#›</a:t>
            </a:fld>
            <a:endParaRPr lang="fa-I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fa-I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19A88F3-DDF8-4F55-A421-6C5F9D3D9935}" type="datetimeFigureOut">
              <a:rPr lang="fa-IR" smtClean="0"/>
              <a:pPr/>
              <a:t>01/23/1435</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3043D9-82C1-4399-AA91-B4ED2463E03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53043D9-82C1-4399-AA91-B4ED2463E03B}"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3043D9-82C1-4399-AA91-B4ED2463E03B}" type="slidenum">
              <a:rPr lang="fa-IR" smtClean="0"/>
              <a:pPr/>
              <a:t>‹#›</a:t>
            </a:fld>
            <a:endParaRPr lang="fa-I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19A88F3-DDF8-4F55-A421-6C5F9D3D9935}" type="datetimeFigureOut">
              <a:rPr lang="fa-IR" smtClean="0"/>
              <a:pPr/>
              <a:t>01/23/1435</a:t>
            </a:fld>
            <a:endParaRPr lang="fa-I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fa-I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53043D9-82C1-4399-AA91-B4ED2463E03B}" type="slidenum">
              <a:rPr lang="fa-IR" smtClean="0"/>
              <a:pPr/>
              <a:t>‹#›</a:t>
            </a:fld>
            <a:endParaRPr lang="fa-I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457200" y="6480969"/>
            <a:ext cx="4260056" cy="300831"/>
          </a:xfrm>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a:xfrm>
            <a:off x="2619376" y="6480969"/>
            <a:ext cx="4260056" cy="300831"/>
          </a:xfrm>
        </p:spPr>
        <p:txBody>
          <a:bodyPr/>
          <a:lstStyle/>
          <a:p>
            <a:endParaRPr lang="fa-IR"/>
          </a:p>
        </p:txBody>
      </p:sp>
      <p:sp>
        <p:nvSpPr>
          <p:cNvPr id="6" name="Slide Number Placeholder 5"/>
          <p:cNvSpPr>
            <a:spLocks noGrp="1"/>
          </p:cNvSpPr>
          <p:nvPr>
            <p:ph type="sldNum" sz="quarter" idx="12"/>
          </p:nvPr>
        </p:nvSpPr>
        <p:spPr>
          <a:xfrm>
            <a:off x="8451056" y="809624"/>
            <a:ext cx="502920" cy="300831"/>
          </a:xfrm>
        </p:spPr>
        <p:txBody>
          <a:bodyPr/>
          <a:lstStyle/>
          <a:p>
            <a:fld id="{B53043D9-82C1-4399-AA91-B4ED2463E03B}" type="slidenum">
              <a:rPr lang="fa-IR" smtClean="0"/>
              <a:pPr/>
              <a:t>‹#›</a:t>
            </a:fld>
            <a:endParaRPr lang="fa-I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a:xfrm>
            <a:off x="457200" y="6480969"/>
            <a:ext cx="4260056" cy="301752"/>
          </a:xfrm>
        </p:spPr>
        <p:txBody>
          <a:bodyPr/>
          <a:lstStyle/>
          <a:p>
            <a:endParaRPr lang="fa-IR"/>
          </a:p>
        </p:txBody>
      </p:sp>
      <p:sp>
        <p:nvSpPr>
          <p:cNvPr id="7" name="Slide Number Placeholder 6"/>
          <p:cNvSpPr>
            <a:spLocks noGrp="1"/>
          </p:cNvSpPr>
          <p:nvPr>
            <p:ph type="sldNum" sz="quarter" idx="12"/>
          </p:nvPr>
        </p:nvSpPr>
        <p:spPr>
          <a:xfrm>
            <a:off x="7589520" y="6480969"/>
            <a:ext cx="502920" cy="301752"/>
          </a:xfrm>
        </p:spPr>
        <p:txBody>
          <a:bodyPr/>
          <a:lstStyle/>
          <a:p>
            <a:fld id="{B53043D9-82C1-4399-AA91-B4ED2463E03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a:xfrm>
            <a:off x="457200" y="6480969"/>
            <a:ext cx="4261104" cy="301752"/>
          </a:xfrm>
        </p:spPr>
        <p:txBody>
          <a:bodyPr/>
          <a:lstStyle/>
          <a:p>
            <a:endParaRPr lang="fa-I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a:xfrm>
            <a:off x="457200" y="6481890"/>
            <a:ext cx="4260056" cy="300831"/>
          </a:xfrm>
        </p:spPr>
        <p:txBody>
          <a:bodyPr/>
          <a:lstStyle/>
          <a:p>
            <a:endParaRPr lang="fa-IR"/>
          </a:p>
        </p:txBody>
      </p:sp>
      <p:sp>
        <p:nvSpPr>
          <p:cNvPr id="4" name="Slide Number Placeholder 3"/>
          <p:cNvSpPr>
            <a:spLocks noGrp="1"/>
          </p:cNvSpPr>
          <p:nvPr>
            <p:ph type="sldNum" sz="quarter" idx="12"/>
          </p:nvPr>
        </p:nvSpPr>
        <p:spPr>
          <a:xfrm>
            <a:off x="7589520" y="6480969"/>
            <a:ext cx="502920" cy="301752"/>
          </a:xfrm>
        </p:spPr>
        <p:txBody>
          <a:bodyPr/>
          <a:lstStyle/>
          <a:p>
            <a:fld id="{B53043D9-82C1-4399-AA91-B4ED2463E03B}" type="slidenum">
              <a:rPr lang="fa-IR" smtClean="0"/>
              <a:pPr/>
              <a:t>‹#›</a:t>
            </a:fld>
            <a:endParaRPr lang="fa-I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53043D9-82C1-4399-AA91-B4ED2463E0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B53043D9-82C1-4399-AA91-B4ED2463E03B}" type="slidenum">
              <a:rPr lang="fa-IR" smtClean="0"/>
              <a:pPr/>
              <a:t>‹#›</a:t>
            </a:fld>
            <a:endParaRPr lang="fa-I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B53043D9-82C1-4399-AA91-B4ED2463E03B}" type="slidenum">
              <a:rPr lang="fa-IR" smtClean="0"/>
              <a:pPr/>
              <a:t>‹#›</a:t>
            </a:fld>
            <a:endParaRPr lang="fa-I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B53043D9-82C1-4399-AA91-B4ED2463E03B}"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B53043D9-82C1-4399-AA91-B4ED2463E03B}"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B53043D9-82C1-4399-AA91-B4ED2463E03B}"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53043D9-82C1-4399-AA91-B4ED2463E03B}"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53043D9-82C1-4399-AA91-B4ED2463E03B}" type="slidenum">
              <a:rPr lang="fa-IR" smtClean="0"/>
              <a:pPr/>
              <a:t>‹#›</a:t>
            </a:fld>
            <a:endParaRPr lang="fa-I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16" name="Slide Number Placeholder 15"/>
          <p:cNvSpPr>
            <a:spLocks noGrp="1"/>
          </p:cNvSpPr>
          <p:nvPr>
            <p:ph type="sldNum" sz="quarter" idx="11"/>
          </p:nvPr>
        </p:nvSpPr>
        <p:spPr/>
        <p:txBody>
          <a:bodyPr/>
          <a:lstStyle/>
          <a:p>
            <a:fld id="{B53043D9-82C1-4399-AA91-B4ED2463E03B}"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9A88F3-DDF8-4F55-A421-6C5F9D3D9935}" type="datetimeFigureOut">
              <a:rPr lang="fa-IR" smtClean="0"/>
              <a:pPr/>
              <a:t>01/23/1435</a:t>
            </a:fld>
            <a:endParaRPr lang="fa-IR"/>
          </a:p>
        </p:txBody>
      </p:sp>
      <p:sp>
        <p:nvSpPr>
          <p:cNvPr id="15" name="Slide Number Placeholder 14"/>
          <p:cNvSpPr>
            <a:spLocks noGrp="1"/>
          </p:cNvSpPr>
          <p:nvPr>
            <p:ph type="sldNum" sz="quarter" idx="15"/>
          </p:nvPr>
        </p:nvSpPr>
        <p:spPr/>
        <p:txBody>
          <a:bodyPr/>
          <a:lstStyle>
            <a:lvl1pPr algn="ctr">
              <a:defRPr/>
            </a:lvl1pPr>
          </a:lstStyle>
          <a:p>
            <a:fld id="{B53043D9-82C1-4399-AA91-B4ED2463E03B}"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53043D9-82C1-4399-AA91-B4ED2463E03B}"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3043D9-82C1-4399-AA91-B4ED2463E03B}"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5"/>
          </p:nvPr>
        </p:nvSpPr>
        <p:spPr/>
        <p:txBody>
          <a:bodyPr/>
          <a:lstStyle/>
          <a:p>
            <a:fld id="{B53043D9-82C1-4399-AA91-B4ED2463E03B}"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9" name="Slide Number Placeholder 8"/>
          <p:cNvSpPr>
            <a:spLocks noGrp="1"/>
          </p:cNvSpPr>
          <p:nvPr>
            <p:ph type="sldNum" sz="quarter" idx="11"/>
          </p:nvPr>
        </p:nvSpPr>
        <p:spPr/>
        <p:txBody>
          <a:bodyPr/>
          <a:lstStyle/>
          <a:p>
            <a:fld id="{B53043D9-82C1-4399-AA91-B4ED2463E03B}"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9A88F3-DDF8-4F55-A421-6C5F9D3D9935}" type="datetimeFigureOut">
              <a:rPr lang="fa-IR" smtClean="0"/>
              <a:pPr/>
              <a:t>01/23/1435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3043D9-82C1-4399-AA91-B4ED2463E03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9A88F3-DDF8-4F55-A421-6C5F9D3D9935}" type="datetimeFigureOut">
              <a:rPr lang="fa-IR" smtClean="0"/>
              <a:pPr/>
              <a:t>01/23/1435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19A88F3-DDF8-4F55-A421-6C5F9D3D9935}" type="datetimeFigureOut">
              <a:rPr lang="fa-IR" smtClean="0"/>
              <a:pPr/>
              <a:t>01/23/1435</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19A88F3-DDF8-4F55-A421-6C5F9D3D9935}" type="datetimeFigureOut">
              <a:rPr lang="fa-IR" smtClean="0"/>
              <a:pPr/>
              <a:t>01/23/1435</a:t>
            </a:fld>
            <a:endParaRPr lang="fa-I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a-I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19A88F3-DDF8-4F55-A421-6C5F9D3D9935}" type="datetimeFigureOut">
              <a:rPr lang="fa-IR" smtClean="0"/>
              <a:pPr/>
              <a:t>01/23/1435</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53043D9-82C1-4399-AA91-B4ED2463E03B}"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a-I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19A88F3-DDF8-4F55-A421-6C5F9D3D9935}" type="datetimeFigureOut">
              <a:rPr lang="fa-IR" smtClean="0"/>
              <a:pPr/>
              <a:t>01/23/1435</a:t>
            </a:fld>
            <a:endParaRPr lang="fa-I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53043D9-82C1-4399-AA91-B4ED2463E03B}" type="slidenum">
              <a:rPr lang="fa-IR" smtClean="0"/>
              <a:pPr/>
              <a:t>‹#›</a:t>
            </a:fld>
            <a:endParaRPr lang="fa-I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9A88F3-DDF8-4F55-A421-6C5F9D3D9935}" type="datetimeFigureOut">
              <a:rPr lang="fa-IR" smtClean="0"/>
              <a:pPr/>
              <a:t>01/23/1435</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53043D9-82C1-4399-AA91-B4ED2463E03B}"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A88F3-DDF8-4F55-A421-6C5F9D3D9935}" type="datetimeFigureOut">
              <a:rPr lang="fa-IR" smtClean="0"/>
              <a:pPr/>
              <a:t>01/23/1435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9A88F3-DDF8-4F55-A421-6C5F9D3D9935}" type="datetimeFigureOut">
              <a:rPr lang="fa-IR" smtClean="0"/>
              <a:pPr/>
              <a:t>01/23/1435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3043D9-82C1-4399-AA91-B4ED2463E03B}"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19A88F3-DDF8-4F55-A421-6C5F9D3D9935}" type="datetimeFigureOut">
              <a:rPr lang="fa-IR" smtClean="0"/>
              <a:pPr/>
              <a:t>01/23/1435</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a-I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19A88F3-DDF8-4F55-A421-6C5F9D3D9935}" type="datetimeFigureOut">
              <a:rPr lang="fa-IR" smtClean="0"/>
              <a:pPr/>
              <a:t>01/23/1435</a:t>
            </a:fld>
            <a:endParaRPr lang="fa-I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53043D9-82C1-4399-AA91-B4ED2463E03B}" type="slidenum">
              <a:rPr lang="fa-IR" smtClean="0"/>
              <a:pPr/>
              <a:t>‹#›</a:t>
            </a:fld>
            <a:endParaRPr lang="fa-I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19A88F3-DDF8-4F55-A421-6C5F9D3D9935}" type="datetimeFigureOut">
              <a:rPr lang="fa-IR" smtClean="0"/>
              <a:pPr/>
              <a:t>01/23/1435</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3043D9-82C1-4399-AA91-B4ED2463E0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19A88F3-DDF8-4F55-A421-6C5F9D3D9935}" type="datetimeFigureOut">
              <a:rPr lang="fa-IR" smtClean="0"/>
              <a:pPr/>
              <a:t>01/23/1435</a:t>
            </a:fld>
            <a:endParaRPr lang="fa-I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a-I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53043D9-82C1-4399-AA91-B4ED2463E03B}"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19A88F3-DDF8-4F55-A421-6C5F9D3D9935}" type="datetimeFigureOut">
              <a:rPr lang="fa-IR" smtClean="0"/>
              <a:pPr/>
              <a:t>01/23/1435</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3043D9-82C1-4399-AA91-B4ED2463E03B}"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19A88F3-DDF8-4F55-A421-6C5F9D3D9935}" type="datetimeFigureOut">
              <a:rPr lang="fa-IR" smtClean="0"/>
              <a:pPr/>
              <a:t>01/23/1435</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53043D9-82C1-4399-AA91-B4ED2463E03B}"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9A88F3-DDF8-4F55-A421-6C5F9D3D9935}" type="datetimeFigureOut">
              <a:rPr lang="fa-IR" smtClean="0"/>
              <a:pPr/>
              <a:t>01/23/1435</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53043D9-82C1-4399-AA91-B4ED2463E03B}"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56.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3964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46928"/>
          </a:xfrm>
        </p:spPr>
        <p:txBody>
          <a:bodyPr>
            <a:normAutofit fontScale="90000"/>
          </a:bodyPr>
          <a:lstStyle/>
          <a:p>
            <a:pPr algn="r"/>
            <a:r>
              <a:rPr lang="fa-IR" sz="3600" b="1" dirty="0" smtClean="0"/>
              <a:t>برون گرا، شهودی، احساسي ،منضبط</a:t>
            </a:r>
            <a:r>
              <a:rPr lang="fa-IR" b="1" dirty="0" smtClean="0"/>
              <a:t/>
            </a:r>
            <a:br>
              <a:rPr lang="fa-IR" b="1" dirty="0" smtClean="0"/>
            </a:br>
            <a:r>
              <a:rPr lang="en-US" b="1" dirty="0" smtClean="0"/>
              <a:t> ENFJ</a:t>
            </a:r>
            <a:r>
              <a:rPr lang="fa-IR" b="1" dirty="0" smtClean="0"/>
              <a:t>                          </a:t>
            </a:r>
            <a:endParaRPr lang="en-US" dirty="0"/>
          </a:p>
        </p:txBody>
      </p:sp>
      <p:sp>
        <p:nvSpPr>
          <p:cNvPr id="3" name="Content Placeholder 2"/>
          <p:cNvSpPr>
            <a:spLocks noGrp="1"/>
          </p:cNvSpPr>
          <p:nvPr>
            <p:ph idx="1"/>
          </p:nvPr>
        </p:nvSpPr>
        <p:spPr>
          <a:xfrm>
            <a:off x="457200" y="1142984"/>
            <a:ext cx="8229600" cy="5311824"/>
          </a:xfrm>
        </p:spPr>
        <p:txBody>
          <a:bodyPr>
            <a:normAutofit/>
          </a:bodyPr>
          <a:lstStyle/>
          <a:p>
            <a:pPr algn="just" rtl="1">
              <a:buNone/>
            </a:pPr>
            <a:r>
              <a:rPr lang="fa-IR" dirty="0" smtClean="0">
                <a:solidFill>
                  <a:srgbClr val="FFFF00"/>
                </a:solidFill>
                <a:cs typeface="B Zar" pitchFamily="2" charset="-78"/>
              </a:rPr>
              <a:t>ويژگي هاي شخصيتي</a:t>
            </a:r>
            <a:r>
              <a:rPr lang="fa-IR" dirty="0" smtClean="0">
                <a:cs typeface="B Zar" pitchFamily="2" charset="-78"/>
              </a:rPr>
              <a:t>: از بقیه تیپ ها، مهارتهای اجتماعی بهتری دارند. علاقه اصلی آنها در زندگی، دادن عشق، حمایت و اوقات خوب به دیگران است. نسبت به بقیه تیپ های برونگرا خیلی کمتر به خودافشایی می پردازند.</a:t>
            </a:r>
            <a:r>
              <a:rPr lang="fa-IR" dirty="0" smtClean="0"/>
              <a:t> </a:t>
            </a:r>
            <a:r>
              <a:rPr lang="fa-IR" dirty="0" smtClean="0">
                <a:cs typeface="B Zar" pitchFamily="2" charset="-78"/>
              </a:rPr>
              <a:t>برای آنها سخت است که اوقاتی را تنها باشند چون عادت دارند به خودشان سخت بگیرند و در نتیجه هنگامی که تنها هستند افکار آزار دهنده ای به ذهنشان می آید که باعث اجتناب آنها از تنهایی میشود. </a:t>
            </a:r>
          </a:p>
          <a:p>
            <a:pPr lvl="0" algn="just" rtl="1">
              <a:buNone/>
            </a:pPr>
            <a:r>
              <a:rPr lang="fa-IR" dirty="0" smtClean="0">
                <a:solidFill>
                  <a:srgbClr val="FFFF00"/>
                </a:solidFill>
                <a:cs typeface="B Zar" pitchFamily="2" charset="-78"/>
              </a:rPr>
              <a:t> برخی از نقاط ضعف شخصیتی</a:t>
            </a:r>
            <a:r>
              <a:rPr lang="fa-IR" dirty="0" smtClean="0">
                <a:cs typeface="B Zar" pitchFamily="2" charset="-78"/>
              </a:rPr>
              <a:t>: وقتی اشتباهی رخ می دهد خود را سرزنش می کنند و وقتی هم کار به درستی انجام می شود خودشان را تشویق نمی کنند. گاهی بیش از اندازه خود را درگیر مسائل و مشکلات دیگران می کنند. تمایل به کنترل گری و دستکاری دارند.</a:t>
            </a:r>
            <a:endParaRPr lang="en-US" dirty="0" smtClean="0">
              <a:cs typeface="B Zar" pitchFamily="2" charset="-78"/>
            </a:endParaRPr>
          </a:p>
          <a:p>
            <a:pPr algn="just" rtl="1">
              <a:buNone/>
            </a:pPr>
            <a:endParaRPr lang="en-US" dirty="0">
              <a:cs typeface="B Zar" pitchFamily="2" charset="-78"/>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285728"/>
            <a:ext cx="8229600" cy="5840435"/>
          </a:xfrm>
        </p:spPr>
        <p:txBody>
          <a:bodyPr/>
          <a:lstStyle/>
          <a:p>
            <a:pPr>
              <a:buNone/>
            </a:pPr>
            <a:r>
              <a:rPr lang="fa-IR" dirty="0" smtClean="0"/>
              <a:t>       </a:t>
            </a:r>
            <a:r>
              <a:rPr lang="fa-IR" dirty="0" smtClean="0">
                <a:cs typeface="B Zar" pitchFamily="2" charset="-78"/>
              </a:rPr>
              <a:t>آدلر</a:t>
            </a:r>
            <a:r>
              <a:rPr lang="fa-IR" dirty="0" smtClean="0"/>
              <a:t>                                </a:t>
            </a:r>
            <a:r>
              <a:rPr lang="fa-IR" dirty="0" smtClean="0">
                <a:cs typeface="B Zar" pitchFamily="2" charset="-78"/>
              </a:rPr>
              <a:t> فروم </a:t>
            </a:r>
          </a:p>
          <a:p>
            <a:pPr>
              <a:buNone/>
            </a:pPr>
            <a:endParaRPr lang="fa-IR" dirty="0" smtClean="0"/>
          </a:p>
          <a:p>
            <a:pPr>
              <a:buNone/>
            </a:pPr>
            <a:endParaRPr lang="fa-IR" dirty="0" smtClean="0"/>
          </a:p>
          <a:p>
            <a:pPr>
              <a:buNone/>
            </a:pPr>
            <a:r>
              <a:rPr lang="fa-IR" dirty="0" smtClean="0"/>
              <a:t>                              </a:t>
            </a:r>
            <a:r>
              <a:rPr lang="fa-IR" dirty="0" smtClean="0">
                <a:cs typeface="B Zar" pitchFamily="2" charset="-78"/>
              </a:rPr>
              <a:t>نلسون رولاند</a:t>
            </a:r>
            <a:endParaRPr lang="fa-IR" dirty="0" smtClean="0"/>
          </a:p>
          <a:p>
            <a:pPr>
              <a:buNone/>
            </a:pPr>
            <a:r>
              <a:rPr lang="fa-IR" dirty="0" smtClean="0"/>
              <a:t>             </a:t>
            </a:r>
            <a:endParaRPr lang="en-US" dirty="0">
              <a:cs typeface="B Zar" pitchFamily="2" charset="-78"/>
            </a:endParaRPr>
          </a:p>
        </p:txBody>
      </p:sp>
      <p:pic>
        <p:nvPicPr>
          <p:cNvPr id="1031" name="Picture 7" descr="J:\New folder (2)\enfj\alfred-adler.jpg"/>
          <p:cNvPicPr>
            <a:picLocks noChangeAspect="1" noChangeArrowheads="1"/>
          </p:cNvPicPr>
          <p:nvPr/>
        </p:nvPicPr>
        <p:blipFill>
          <a:blip r:embed="rId2" cstate="print"/>
          <a:srcRect/>
          <a:stretch>
            <a:fillRect/>
          </a:stretch>
        </p:blipFill>
        <p:spPr bwMode="auto">
          <a:xfrm>
            <a:off x="6286512" y="928670"/>
            <a:ext cx="2652722"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J:\New folder (2)\enfj\fromm.jpg"/>
          <p:cNvPicPr>
            <a:picLocks noChangeAspect="1" noChangeArrowheads="1"/>
          </p:cNvPicPr>
          <p:nvPr/>
        </p:nvPicPr>
        <p:blipFill>
          <a:blip r:embed="rId3" cstate="print"/>
          <a:srcRect/>
          <a:stretch>
            <a:fillRect/>
          </a:stretch>
        </p:blipFill>
        <p:spPr bwMode="auto">
          <a:xfrm>
            <a:off x="642910" y="571480"/>
            <a:ext cx="2262193" cy="2786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3" name="Picture 9" descr="J:\New folder (2)\enfj\nelson-mandela.jpg"/>
          <p:cNvPicPr>
            <a:picLocks noChangeAspect="1" noChangeArrowheads="1"/>
          </p:cNvPicPr>
          <p:nvPr/>
        </p:nvPicPr>
        <p:blipFill>
          <a:blip r:embed="rId4" cstate="print"/>
          <a:srcRect/>
          <a:stretch>
            <a:fillRect/>
          </a:stretch>
        </p:blipFill>
        <p:spPr bwMode="auto">
          <a:xfrm>
            <a:off x="3000364" y="3214686"/>
            <a:ext cx="2441576" cy="32718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blinds(horizontal)">
                                      <p:cBhvr>
                                        <p:cTn id="12" dur="500"/>
                                        <p:tgtEl>
                                          <p:spTgt spid="10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400" b="1" dirty="0" smtClean="0"/>
              <a:t> </a:t>
            </a:r>
            <a:r>
              <a:rPr lang="en-US" sz="4400" b="1" dirty="0" smtClean="0"/>
              <a:t>ENTJ</a:t>
            </a:r>
            <a:r>
              <a:rPr lang="fa-IR" sz="4400" b="1" dirty="0" smtClean="0"/>
              <a:t> </a:t>
            </a:r>
            <a:r>
              <a:rPr lang="fa-IR" sz="3100" b="1" dirty="0" smtClean="0"/>
              <a:t>برون گرا، شهودی، فکری ، منضبط </a:t>
            </a:r>
            <a:r>
              <a:rPr lang="fa-IR" sz="4400" b="1" dirty="0" smtClean="0"/>
              <a:t>          </a:t>
            </a:r>
            <a:endParaRPr lang="en-US" dirty="0"/>
          </a:p>
        </p:txBody>
      </p:sp>
      <p:sp>
        <p:nvSpPr>
          <p:cNvPr id="3" name="Content Placeholder 2"/>
          <p:cNvSpPr>
            <a:spLocks noGrp="1"/>
          </p:cNvSpPr>
          <p:nvPr>
            <p:ph idx="1"/>
          </p:nvPr>
        </p:nvSpPr>
        <p:spPr>
          <a:xfrm>
            <a:off x="304800" y="1285860"/>
            <a:ext cx="8686800" cy="5214974"/>
          </a:xfrm>
        </p:spPr>
        <p:txBody>
          <a:bodyPr>
            <a:normAutofit/>
          </a:bodyPr>
          <a:lstStyle/>
          <a:p>
            <a:pPr algn="just" rtl="1">
              <a:buNone/>
            </a:pPr>
            <a:r>
              <a:rPr lang="fa-IR" sz="2600" dirty="0" smtClean="0">
                <a:solidFill>
                  <a:srgbClr val="FF0000"/>
                </a:solidFill>
                <a:cs typeface="B Zar" pitchFamily="2" charset="-78"/>
              </a:rPr>
              <a:t>ويژگي هاي شخصيتي</a:t>
            </a:r>
            <a:r>
              <a:rPr lang="fa-IR" sz="2600" dirty="0" smtClean="0">
                <a:cs typeface="B Zar" pitchFamily="2" charset="-78"/>
              </a:rPr>
              <a:t>:</a:t>
            </a:r>
            <a:r>
              <a:rPr lang="fa-IR" sz="2600" dirty="0" smtClean="0"/>
              <a:t> </a:t>
            </a:r>
            <a:r>
              <a:rPr lang="fa-IR" sz="2600" dirty="0" smtClean="0">
                <a:cs typeface="B Zar" pitchFamily="2" charset="-78"/>
              </a:rPr>
              <a:t>رهبران ، برنامه ریزان و تصمیم گیرندگان خوب و مؤثری بوده و در راهنمایی دیگران برای رسیدن به اهدافشان استادند. همواره به دنبال از سر راه برداشتند مشکلات و چالش ها هستند.در حل امور پیرو منطق بوده و عاشق مسائل پیچیده اند. این افراد خوششان نمی آید که اشتباهی دوبار تکرار شود و در برابر        بی عرضگی، کم صبرند. در این موارد آنها کاملاً خشن هستند چون ذاتاً نمی توانند احساسات دیگران را در نظر بگیرند.</a:t>
            </a:r>
          </a:p>
          <a:p>
            <a:pPr algn="just" rtl="1">
              <a:buNone/>
            </a:pPr>
            <a:r>
              <a:rPr lang="fa-IR" sz="2400" dirty="0" smtClean="0">
                <a:solidFill>
                  <a:srgbClr val="FF0000"/>
                </a:solidFill>
                <a:cs typeface="B Zar" pitchFamily="2" charset="-78"/>
              </a:rPr>
              <a:t>برخی از نقاط ضعف شخصیتی: </a:t>
            </a:r>
            <a:endParaRPr lang="en-US" sz="2400" dirty="0" smtClean="0">
              <a:solidFill>
                <a:srgbClr val="FF0000"/>
              </a:solidFill>
              <a:cs typeface="B Zar" pitchFamily="2" charset="-78"/>
            </a:endParaRPr>
          </a:p>
          <a:p>
            <a:pPr algn="just" rtl="1">
              <a:buNone/>
            </a:pPr>
            <a:r>
              <a:rPr lang="fa-IR" sz="2400" dirty="0" smtClean="0">
                <a:cs typeface="B Zar" pitchFamily="2" charset="-78"/>
              </a:rPr>
              <a:t>چون سریعاً به دنبال چالش های بزرگترند، گاهی با عجله تصمیم گرفته و واقعیت را در نظر نمیگیرند. چون منطقی اند، گاهی سخت گیر و رک هستند و به نظرات و احساسات دیگران توجه نمی کنند.</a:t>
            </a:r>
            <a:r>
              <a:rPr lang="fa-IR" sz="2400" dirty="0" smtClean="0"/>
              <a:t> </a:t>
            </a:r>
            <a:r>
              <a:rPr lang="fa-IR" sz="2400" dirty="0" smtClean="0">
                <a:cs typeface="B Zar" pitchFamily="2" charset="-78"/>
              </a:rPr>
              <a:t>انتظارات و استانداردهای بسیار بالایی دارند( هم نقطه قوت محسوب میشود هم نقطه ضعف). در برابر بی نظمی و بی عرضگی خیلی خشن و کم تحمل اند.</a:t>
            </a:r>
            <a:endParaRPr lang="en-US" sz="2400" dirty="0" smtClean="0">
              <a:cs typeface="B Zar" pitchFamily="2" charset="-78"/>
            </a:endParaRPr>
          </a:p>
          <a:p>
            <a:pPr lvl="0" algn="just" rtl="1">
              <a:buNone/>
            </a:pPr>
            <a:endParaRPr lang="en-US" sz="2400" dirty="0" smtClean="0">
              <a:cs typeface="B Zar" pitchFamily="2" charset="-78"/>
            </a:endParaRPr>
          </a:p>
          <a:p>
            <a:pPr algn="just" rtl="1">
              <a:buNone/>
            </a:pPr>
            <a:endParaRPr lang="en-US" dirty="0">
              <a:cs typeface="B Zar" pitchFamily="2" charset="-78"/>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fa-IR" dirty="0" smtClean="0">
                <a:cs typeface="B Zar" pitchFamily="2" charset="-78"/>
              </a:rPr>
              <a:t>جورج کلنی                                            جوزف استالین</a:t>
            </a:r>
          </a:p>
          <a:p>
            <a:pPr>
              <a:buNone/>
            </a:pPr>
            <a:endParaRPr lang="fa-IR" dirty="0" smtClean="0"/>
          </a:p>
          <a:p>
            <a:pPr>
              <a:buNone/>
            </a:pPr>
            <a:endParaRPr lang="fa-IR" dirty="0" smtClean="0"/>
          </a:p>
          <a:p>
            <a:pPr>
              <a:buNone/>
            </a:pPr>
            <a:endParaRPr lang="fa-IR" dirty="0" smtClean="0"/>
          </a:p>
          <a:p>
            <a:pPr>
              <a:buNone/>
            </a:pPr>
            <a:r>
              <a:rPr lang="fa-IR" dirty="0" smtClean="0"/>
              <a:t>                            </a:t>
            </a:r>
            <a:r>
              <a:rPr lang="fa-IR" dirty="0" smtClean="0">
                <a:cs typeface="B Zar" pitchFamily="2" charset="-78"/>
              </a:rPr>
              <a:t>ناپلئون</a:t>
            </a:r>
            <a:r>
              <a:rPr lang="fa-IR" dirty="0" smtClean="0"/>
              <a:t>  </a:t>
            </a:r>
          </a:p>
        </p:txBody>
      </p:sp>
      <p:pic>
        <p:nvPicPr>
          <p:cNvPr id="2050" name="Picture 2" descr="J:\New folder (2)\entj\george-clooney.jpg"/>
          <p:cNvPicPr>
            <a:picLocks noChangeAspect="1" noChangeArrowheads="1"/>
          </p:cNvPicPr>
          <p:nvPr/>
        </p:nvPicPr>
        <p:blipFill>
          <a:blip r:embed="rId2" cstate="print"/>
          <a:srcRect/>
          <a:stretch>
            <a:fillRect/>
          </a:stretch>
        </p:blipFill>
        <p:spPr bwMode="auto">
          <a:xfrm>
            <a:off x="6072198" y="1000108"/>
            <a:ext cx="2405066" cy="2762250"/>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descr="J:\New folder (2)\entj\joseph-stalin.jpg"/>
          <p:cNvPicPr>
            <a:picLocks noChangeAspect="1" noChangeArrowheads="1"/>
          </p:cNvPicPr>
          <p:nvPr/>
        </p:nvPicPr>
        <p:blipFill>
          <a:blip r:embed="rId3" cstate="print"/>
          <a:srcRect/>
          <a:stretch>
            <a:fillRect/>
          </a:stretch>
        </p:blipFill>
        <p:spPr bwMode="auto">
          <a:xfrm>
            <a:off x="1500166" y="1000108"/>
            <a:ext cx="2190752" cy="2762250"/>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J:\New folder (2)\entj\napoleon-bonaparte.jpg"/>
          <p:cNvPicPr>
            <a:picLocks noChangeAspect="1" noChangeArrowheads="1"/>
          </p:cNvPicPr>
          <p:nvPr/>
        </p:nvPicPr>
        <p:blipFill>
          <a:blip r:embed="rId4" cstate="print"/>
          <a:srcRect/>
          <a:stretch>
            <a:fillRect/>
          </a:stretch>
        </p:blipFill>
        <p:spPr bwMode="auto">
          <a:xfrm>
            <a:off x="3714744" y="3857628"/>
            <a:ext cx="2286016" cy="24542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ctr"/>
            <a:r>
              <a:rPr lang="en-US" b="1" dirty="0" smtClean="0"/>
              <a:t>ENFP </a:t>
            </a:r>
            <a:r>
              <a:rPr lang="fa-IR" b="1" dirty="0" smtClean="0"/>
              <a:t>برونگرا، شهودی ، احساسی، ملاحظه کننده</a:t>
            </a:r>
            <a:r>
              <a:rPr lang="en-US" b="1" dirty="0" smtClean="0"/>
              <a:t>         </a:t>
            </a:r>
            <a:endParaRPr lang="en-US" dirty="0"/>
          </a:p>
        </p:txBody>
      </p:sp>
      <p:sp>
        <p:nvSpPr>
          <p:cNvPr id="3" name="Content Placeholder 2"/>
          <p:cNvSpPr>
            <a:spLocks noGrp="1"/>
          </p:cNvSpPr>
          <p:nvPr>
            <p:ph idx="1"/>
          </p:nvPr>
        </p:nvSpPr>
        <p:spPr>
          <a:xfrm>
            <a:off x="457200" y="1142984"/>
            <a:ext cx="8229600" cy="4983179"/>
          </a:xfrm>
        </p:spPr>
        <p:txBody>
          <a:bodyPr>
            <a:normAutofit/>
          </a:bodyPr>
          <a:lstStyle/>
          <a:p>
            <a:pPr algn="just" rtl="1">
              <a:buNone/>
            </a:pPr>
            <a:r>
              <a:rPr lang="fa-IR" sz="2800" dirty="0" smtClean="0">
                <a:solidFill>
                  <a:srgbClr val="FF0000"/>
                </a:solidFill>
                <a:cs typeface="B Zar" pitchFamily="2" charset="-78"/>
              </a:rPr>
              <a:t>ويژگي هاي شخصيتي:</a:t>
            </a:r>
            <a:r>
              <a:rPr lang="fa-IR" sz="2800" dirty="0" smtClean="0">
                <a:cs typeface="B Zar" pitchFamily="2" charset="-78"/>
              </a:rPr>
              <a:t>دامنه وسیعی از مهارت ها و استعدادها را دارند.آنها در بیشتر کارهایی که علاقه دارند موفق اند. آنها ممکن است در طول زندگی شان چندین شغل متفاوت را تجربه کرده باشند.از نظر دیگران شاید افرادی بدون هدف به نظر برسند، اما کاملاً ثابت قدم اند. برخلاف دیگر تیپ های برون گرا،به زمانی نیاز دارند تا در تنهایی بر خودشان تمرکز کنند.</a:t>
            </a:r>
          </a:p>
          <a:p>
            <a:pPr algn="r" rtl="1">
              <a:buNone/>
            </a:pPr>
            <a:r>
              <a:rPr lang="fa-IR" sz="2800" dirty="0" smtClean="0">
                <a:solidFill>
                  <a:srgbClr val="FF0000"/>
                </a:solidFill>
                <a:cs typeface="B Zar" pitchFamily="2" charset="-78"/>
              </a:rPr>
              <a:t>برخی از نقاط ضعف شخصیتی: </a:t>
            </a:r>
            <a:r>
              <a:rPr lang="fa-IR" sz="2800" dirty="0" smtClean="0">
                <a:cs typeface="B Zar" pitchFamily="2" charset="-78"/>
              </a:rPr>
              <a:t>از آنجا که ایده های زیادی در ذهن دارند، نمی  توانند در یک زمان به موضوع واحدی بیاندیشند. علاقه به موضوعات و کارهای روزمره مثل تمیز کردن، پرداخت قبض و غیره ندارند. برای پیدا کردن یک رابطه عالی ممکن است مکرراً رابطه های خود را تغییر دهند. </a:t>
            </a:r>
            <a:endParaRPr lang="en-US" sz="2800" dirty="0" smtClean="0">
              <a:cs typeface="B Zar" pitchFamily="2" charset="-78"/>
            </a:endParaRPr>
          </a:p>
          <a:p>
            <a:pPr lvl="0" algn="r" rtl="1">
              <a:buNone/>
            </a:pPr>
            <a:endParaRPr lang="en-US" sz="2800" dirty="0" smtClean="0"/>
          </a:p>
          <a:p>
            <a:pPr algn="r" rtl="1">
              <a:buNone/>
            </a:pPr>
            <a:endParaRPr lang="en-US" sz="2800" dirty="0" smtClean="0"/>
          </a:p>
          <a:p>
            <a:pPr algn="r">
              <a:buNone/>
            </a:pPr>
            <a:endParaRPr lang="en-US" sz="2800" dirty="0">
              <a:cs typeface="B Zar" pitchFamily="2" charset="-78"/>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pPr algn="ctr">
              <a:buNone/>
            </a:pPr>
            <a:r>
              <a:rPr lang="en-US" dirty="0" smtClean="0"/>
              <a:t>Guevara</a:t>
            </a:r>
            <a:r>
              <a:rPr lang="fa-IR" dirty="0" smtClean="0"/>
              <a:t>                      </a:t>
            </a:r>
            <a:r>
              <a:rPr lang="en-US" dirty="0" err="1" smtClean="0"/>
              <a:t>huxley</a:t>
            </a:r>
            <a:endParaRPr lang="fa-IR" dirty="0" smtClean="0"/>
          </a:p>
          <a:p>
            <a:pPr algn="ctr">
              <a:buNone/>
            </a:pPr>
            <a:endParaRPr lang="fa-IR" dirty="0" smtClean="0"/>
          </a:p>
          <a:p>
            <a:pPr algn="ctr">
              <a:buNone/>
            </a:pPr>
            <a:endParaRPr lang="fa-IR" dirty="0" smtClean="0"/>
          </a:p>
          <a:p>
            <a:pPr algn="ctr">
              <a:buNone/>
            </a:pPr>
            <a:r>
              <a:rPr lang="en-US" dirty="0" smtClean="0"/>
              <a:t>twain</a:t>
            </a:r>
            <a:endParaRPr lang="en-US" dirty="0"/>
          </a:p>
        </p:txBody>
      </p:sp>
      <p:pic>
        <p:nvPicPr>
          <p:cNvPr id="3074" name="Picture 2" descr="J:\New folder (2)\enfp\guevara.jpg"/>
          <p:cNvPicPr>
            <a:picLocks noChangeAspect="1" noChangeArrowheads="1"/>
          </p:cNvPicPr>
          <p:nvPr/>
        </p:nvPicPr>
        <p:blipFill>
          <a:blip r:embed="rId2" cstate="print"/>
          <a:srcRect/>
          <a:stretch>
            <a:fillRect/>
          </a:stretch>
        </p:blipFill>
        <p:spPr bwMode="auto">
          <a:xfrm>
            <a:off x="6286512" y="1142984"/>
            <a:ext cx="1636718"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descr="J:\New folder (2)\enfp\huxley.jpg"/>
          <p:cNvPicPr>
            <a:picLocks noChangeAspect="1" noChangeArrowheads="1"/>
          </p:cNvPicPr>
          <p:nvPr/>
        </p:nvPicPr>
        <p:blipFill>
          <a:blip r:embed="rId3" cstate="print"/>
          <a:srcRect/>
          <a:stretch>
            <a:fillRect/>
          </a:stretch>
        </p:blipFill>
        <p:spPr bwMode="auto">
          <a:xfrm>
            <a:off x="1643042" y="1071546"/>
            <a:ext cx="1619250"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descr="J:\New folder (2)\enfp\twain.jpg"/>
          <p:cNvPicPr>
            <a:picLocks noChangeAspect="1" noChangeArrowheads="1"/>
          </p:cNvPicPr>
          <p:nvPr/>
        </p:nvPicPr>
        <p:blipFill>
          <a:blip r:embed="rId4" cstate="print"/>
          <a:srcRect/>
          <a:stretch>
            <a:fillRect/>
          </a:stretch>
        </p:blipFill>
        <p:spPr bwMode="auto">
          <a:xfrm>
            <a:off x="3714744" y="3214686"/>
            <a:ext cx="2200285" cy="2428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lstStyle/>
          <a:p>
            <a:pPr algn="just" rtl="1">
              <a:buNone/>
            </a:pPr>
            <a:r>
              <a:rPr lang="fa-IR" sz="2400" dirty="0" smtClean="0">
                <a:solidFill>
                  <a:srgbClr val="FFFF00"/>
                </a:solidFill>
                <a:cs typeface="B Zar" pitchFamily="2" charset="-78"/>
              </a:rPr>
              <a:t>ويژگي هاي شخصيتي:</a:t>
            </a:r>
            <a:r>
              <a:rPr lang="fa-IR" sz="2400" dirty="0" smtClean="0">
                <a:cs typeface="B Zar" pitchFamily="2" charset="-78"/>
              </a:rPr>
              <a:t>همواره به دنبال رشد فکری، دانشی و مهارتی خود هستند. دنبال نوآوری اند و به برنامه ریزی کارها علاقه ای ندارند. دنبال کردن مراحل اجرایی یک ایده برای آنها کاری سخت و طاقت فرسا است. استراتژیست های بسیار خوبی اند. تحت استرس</a:t>
            </a:r>
            <a:r>
              <a:rPr lang="en-US" sz="2400" dirty="0" smtClean="0">
                <a:cs typeface="B Zar" pitchFamily="2" charset="-78"/>
              </a:rPr>
              <a:t> ENTP</a:t>
            </a:r>
            <a:r>
              <a:rPr lang="fa-IR" sz="2400" dirty="0" smtClean="0">
                <a:cs typeface="B Zar" pitchFamily="2" charset="-78"/>
              </a:rPr>
              <a:t> ممکن است، توانایی اش را در نوآوری از دست بدهد و غرق در جزییات شود. این جزییات اگرچه برای او مهم تلقی  می شود ولی در واقعیت چندان مهم نیستند. </a:t>
            </a:r>
          </a:p>
          <a:p>
            <a:pPr algn="just" rtl="1">
              <a:buNone/>
            </a:pPr>
            <a:r>
              <a:rPr lang="fa-IR" sz="2400" dirty="0" smtClean="0">
                <a:solidFill>
                  <a:srgbClr val="FFFF00"/>
                </a:solidFill>
                <a:cs typeface="B Zar" pitchFamily="2" charset="-78"/>
              </a:rPr>
              <a:t>برخی از نقاط ضعف شخصیتی:</a:t>
            </a:r>
            <a:r>
              <a:rPr lang="fa-IR" dirty="0" smtClean="0"/>
              <a:t> </a:t>
            </a:r>
            <a:r>
              <a:rPr lang="fa-IR" dirty="0" smtClean="0">
                <a:cs typeface="B Zar" pitchFamily="2" charset="-78"/>
              </a:rPr>
              <a:t>چون به خلاقیت و نوآوری اهمیت بسیار زیادی می دهند، گاهی روش رایج و استانداردهای کار را فراموش می کنند. مدیریت مالی خوبی ندارند. ولخرجی و ریسک پذیری بالایی دارند. همیشه هر چیزی که برایشان جدید باشد، آنها را برانگیخته می کند. به همین علت مکرراً دوستان خود را عوض    می کنند.</a:t>
            </a:r>
            <a:endParaRPr lang="en-US" dirty="0" smtClean="0">
              <a:cs typeface="B Zar" pitchFamily="2" charset="-78"/>
            </a:endParaRPr>
          </a:p>
          <a:p>
            <a:pPr lvl="0" algn="r" rtl="1">
              <a:buNone/>
            </a:pPr>
            <a:endParaRPr lang="en-US" dirty="0" smtClean="0"/>
          </a:p>
          <a:p>
            <a:pPr algn="r" rtl="1">
              <a:buNone/>
            </a:pPr>
            <a:endParaRPr lang="en-US" dirty="0" smtClean="0">
              <a:solidFill>
                <a:srgbClr val="FFFF00"/>
              </a:solidFill>
            </a:endParaRPr>
          </a:p>
          <a:p>
            <a:pPr algn="r" rtl="1">
              <a:buNone/>
            </a:pPr>
            <a:endParaRPr lang="en-US" dirty="0">
              <a:solidFill>
                <a:srgbClr val="FFFF00"/>
              </a:solidFill>
            </a:endParaRPr>
          </a:p>
        </p:txBody>
      </p:sp>
      <p:sp>
        <p:nvSpPr>
          <p:cNvPr id="2" name="Title 1"/>
          <p:cNvSpPr>
            <a:spLocks noGrp="1"/>
          </p:cNvSpPr>
          <p:nvPr>
            <p:ph type="title"/>
          </p:nvPr>
        </p:nvSpPr>
        <p:spPr>
          <a:xfrm>
            <a:off x="457200" y="274638"/>
            <a:ext cx="8229600" cy="868346"/>
          </a:xfrm>
        </p:spPr>
        <p:txBody>
          <a:bodyPr>
            <a:normAutofit fontScale="90000"/>
          </a:bodyPr>
          <a:lstStyle/>
          <a:p>
            <a:pPr algn="ctr"/>
            <a:r>
              <a:rPr lang="en-US" b="1" dirty="0" smtClean="0"/>
              <a:t>ENTP</a:t>
            </a:r>
            <a:r>
              <a:rPr lang="fa-IR" b="1" dirty="0" smtClean="0"/>
              <a:t> برونگرا، شهودی ، فکری، ملاحظه کننده</a:t>
            </a:r>
            <a:endParaRPr lang="en-US" dirty="0"/>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pPr>
              <a:buNone/>
            </a:pPr>
            <a:r>
              <a:rPr lang="en-US" dirty="0" smtClean="0"/>
              <a:t>Franklin</a:t>
            </a:r>
            <a:r>
              <a:rPr lang="fa-IR" dirty="0" smtClean="0"/>
              <a:t>                        </a:t>
            </a:r>
            <a:r>
              <a:rPr lang="en-US" dirty="0" err="1" smtClean="0"/>
              <a:t>mahmoud-ahmadinejad</a:t>
            </a:r>
            <a:endParaRPr lang="fa-IR" dirty="0" smtClean="0"/>
          </a:p>
          <a:p>
            <a:pPr>
              <a:buNone/>
            </a:pPr>
            <a:endParaRPr lang="fa-IR" dirty="0" smtClean="0"/>
          </a:p>
          <a:p>
            <a:pPr>
              <a:buNone/>
            </a:pPr>
            <a:endParaRPr lang="fa-IR" dirty="0" smtClean="0"/>
          </a:p>
          <a:p>
            <a:pPr>
              <a:buNone/>
            </a:pPr>
            <a:r>
              <a:rPr lang="fa-IR" dirty="0" smtClean="0"/>
              <a:t>                           </a:t>
            </a:r>
            <a:r>
              <a:rPr lang="en-US" dirty="0" err="1" smtClean="0"/>
              <a:t>obama</a:t>
            </a:r>
            <a:r>
              <a:rPr lang="fa-IR" dirty="0" smtClean="0"/>
              <a:t>                      </a:t>
            </a:r>
            <a:endParaRPr lang="en-US" dirty="0"/>
          </a:p>
        </p:txBody>
      </p:sp>
      <p:pic>
        <p:nvPicPr>
          <p:cNvPr id="4098" name="Picture 2" descr="J:\New folder (2)\entp\franklin.jpg"/>
          <p:cNvPicPr>
            <a:picLocks noChangeAspect="1" noChangeArrowheads="1"/>
          </p:cNvPicPr>
          <p:nvPr/>
        </p:nvPicPr>
        <p:blipFill>
          <a:blip r:embed="rId2" cstate="print"/>
          <a:srcRect/>
          <a:stretch>
            <a:fillRect/>
          </a:stretch>
        </p:blipFill>
        <p:spPr bwMode="auto">
          <a:xfrm>
            <a:off x="6429388" y="1500174"/>
            <a:ext cx="2000264" cy="2286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0" name="Picture 4" descr="J:\New folder (2)\entp\mahmoud-ahmadinejad.jpg"/>
          <p:cNvPicPr>
            <a:picLocks noChangeAspect="1" noChangeArrowheads="1"/>
          </p:cNvPicPr>
          <p:nvPr/>
        </p:nvPicPr>
        <p:blipFill>
          <a:blip r:embed="rId3" cstate="print"/>
          <a:srcRect/>
          <a:stretch>
            <a:fillRect/>
          </a:stretch>
        </p:blipFill>
        <p:spPr bwMode="auto">
          <a:xfrm>
            <a:off x="1643042" y="1357298"/>
            <a:ext cx="1905000" cy="2571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1" name="Picture 5" descr="J:\New folder (2)\entp\obama.jpg"/>
          <p:cNvPicPr>
            <a:picLocks noChangeAspect="1" noChangeArrowheads="1"/>
          </p:cNvPicPr>
          <p:nvPr/>
        </p:nvPicPr>
        <p:blipFill>
          <a:blip r:embed="rId4" cstate="print"/>
          <a:srcRect/>
          <a:stretch>
            <a:fillRect/>
          </a:stretch>
        </p:blipFill>
        <p:spPr bwMode="auto">
          <a:xfrm>
            <a:off x="3929058" y="3286124"/>
            <a:ext cx="2214578" cy="2500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85822"/>
          </a:xfrm>
        </p:spPr>
        <p:txBody>
          <a:bodyPr>
            <a:normAutofit/>
          </a:bodyPr>
          <a:lstStyle/>
          <a:p>
            <a:pPr algn="ctr"/>
            <a:r>
              <a:rPr lang="en-US" b="1" dirty="0" smtClean="0"/>
              <a:t>ESFJ </a:t>
            </a:r>
            <a:r>
              <a:rPr lang="fa-IR" b="1" dirty="0" smtClean="0"/>
              <a:t> برونگرا، حسی، احساسی، منضبط</a:t>
            </a:r>
            <a:r>
              <a:rPr lang="en-US" b="1" dirty="0" smtClean="0"/>
              <a:t> </a:t>
            </a:r>
            <a:endParaRPr lang="en-US" dirty="0"/>
          </a:p>
        </p:txBody>
      </p:sp>
      <p:sp>
        <p:nvSpPr>
          <p:cNvPr id="3" name="Content Placeholder 2"/>
          <p:cNvSpPr>
            <a:spLocks noGrp="1"/>
          </p:cNvSpPr>
          <p:nvPr>
            <p:ph sz="quarter" idx="1"/>
          </p:nvPr>
        </p:nvSpPr>
        <p:spPr>
          <a:xfrm>
            <a:off x="612648" y="1071546"/>
            <a:ext cx="8153400" cy="5024454"/>
          </a:xfrm>
        </p:spPr>
        <p:txBody>
          <a:bodyPr/>
          <a:lstStyle/>
          <a:p>
            <a:pPr algn="just" rtl="1">
              <a:buNone/>
            </a:pPr>
            <a:endParaRPr lang="fa-IR" sz="2600" dirty="0" smtClean="0">
              <a:cs typeface="B Zar" pitchFamily="2" charset="-78"/>
            </a:endParaRPr>
          </a:p>
          <a:p>
            <a:pPr algn="just" rtl="1">
              <a:buNone/>
            </a:pPr>
            <a:r>
              <a:rPr lang="fa-IR" sz="2600" dirty="0" smtClean="0">
                <a:solidFill>
                  <a:srgbClr val="FF0000"/>
                </a:solidFill>
                <a:cs typeface="B Zar" pitchFamily="2" charset="-78"/>
              </a:rPr>
              <a:t>ویژگی های شخصیتی</a:t>
            </a:r>
            <a:r>
              <a:rPr lang="en-US" sz="2600" dirty="0" smtClean="0">
                <a:solidFill>
                  <a:srgbClr val="FF0000"/>
                </a:solidFill>
                <a:cs typeface="B Zar" pitchFamily="2" charset="-78"/>
              </a:rPr>
              <a:t>: </a:t>
            </a:r>
            <a:r>
              <a:rPr lang="fa-IR" sz="2600" dirty="0" smtClean="0">
                <a:cs typeface="B Zar" pitchFamily="2" charset="-78"/>
              </a:rPr>
              <a:t>اهمیت زیادی به احساسات دیگران و راضی بودن آنها می دهند.همیشه می خواهند یک کار نیک برای دیگران انجام دهند. آنها معمولاً یکسری ایده های مشخص برای زندگی کردن دارند و از ابراز عقایدشان ابایی ندارند. هرچند آنها  به جای اینکه ارزش ها</a:t>
            </a:r>
            <a:r>
              <a:rPr lang="en-US" sz="2600" dirty="0" smtClean="0">
                <a:cs typeface="B Zar" pitchFamily="2" charset="-78"/>
              </a:rPr>
              <a:t> </a:t>
            </a:r>
            <a:r>
              <a:rPr lang="fa-IR" sz="2600" dirty="0" smtClean="0">
                <a:cs typeface="B Zar" pitchFamily="2" charset="-78"/>
              </a:rPr>
              <a:t>و اخلاقیات خود را با سیستم ارزشی درونیشان بسنجند، بیشتر با جهان پیرامونشان می سنجند</a:t>
            </a:r>
            <a:r>
              <a:rPr lang="en-US" sz="2600" dirty="0" smtClean="0">
                <a:cs typeface="B Zar" pitchFamily="2" charset="-78"/>
              </a:rPr>
              <a:t>.</a:t>
            </a:r>
            <a:r>
              <a:rPr lang="fa-IR" sz="2600" dirty="0" smtClean="0">
                <a:cs typeface="B Zar" pitchFamily="2" charset="-78"/>
              </a:rPr>
              <a:t> در زمان حال زندگی می کنند و خیال پردازی درباره آینده را دوست ندارند.</a:t>
            </a:r>
            <a:endParaRPr lang="en-US" sz="2600" dirty="0" smtClean="0">
              <a:cs typeface="B Zar" pitchFamily="2" charset="-78"/>
            </a:endParaRPr>
          </a:p>
          <a:p>
            <a:pPr lvl="0" algn="just" rtl="1">
              <a:buNone/>
            </a:pPr>
            <a:r>
              <a:rPr lang="fa-IR" sz="2400" dirty="0" smtClean="0">
                <a:solidFill>
                  <a:srgbClr val="FF0000"/>
                </a:solidFill>
                <a:cs typeface="B Zar" pitchFamily="2" charset="-78"/>
              </a:rPr>
              <a:t>برخی از نقاط ضعف شخصیتی: </a:t>
            </a:r>
            <a:r>
              <a:rPr lang="fa-IR" sz="2400" dirty="0" smtClean="0">
                <a:cs typeface="B Zar" pitchFamily="2" charset="-78"/>
              </a:rPr>
              <a:t>برای اینکه احساس خوبی در مورد خودشان داشته باشند نیاز به تایید شدن دارند. پایان یک رابطه را خیلی سخت می توانند بپذیرند و احتمالاً خودشان را بابت شکستن بایدهایشان سرزنش می کنند. اغلب نیازهای خود را نادیده می گیرند و به دنبال راضی کردن دیگران هستند</a:t>
            </a:r>
            <a:endParaRPr lang="en-US" sz="2400" dirty="0" smtClean="0">
              <a:cs typeface="B Zar" pitchFamily="2" charset="-78"/>
            </a:endParaRPr>
          </a:p>
          <a:p>
            <a:pPr algn="just" rtl="1">
              <a:buNone/>
            </a:pPr>
            <a:endParaRPr lang="en-US" sz="2800" dirty="0" smtClean="0"/>
          </a:p>
          <a:p>
            <a:pPr algn="just" rtl="1">
              <a:buNone/>
            </a:pPr>
            <a:endParaRPr lang="en-US" sz="2600" dirty="0" smtClean="0">
              <a:cs typeface="B Zar" pitchFamily="2" charset="-78"/>
            </a:endParaRPr>
          </a:p>
          <a:p>
            <a:pPr algn="just" rtl="1">
              <a:buNone/>
            </a:pPr>
            <a:endParaRPr lang="en-US" dirty="0">
              <a:cs typeface="B Zar" pitchFamily="2" charset="-78"/>
            </a:endParaRP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428604"/>
            <a:ext cx="8229600" cy="5697559"/>
          </a:xfrm>
        </p:spPr>
        <p:txBody>
          <a:bodyPr/>
          <a:lstStyle/>
          <a:p>
            <a:pPr>
              <a:buNone/>
            </a:pPr>
            <a:r>
              <a:rPr lang="fa-IR" dirty="0" smtClean="0"/>
              <a:t>   </a:t>
            </a:r>
            <a:r>
              <a:rPr lang="en-US" dirty="0" err="1" smtClean="0"/>
              <a:t>gerald</a:t>
            </a:r>
            <a:r>
              <a:rPr lang="en-US" dirty="0" smtClean="0"/>
              <a:t>-ford</a:t>
            </a:r>
            <a:r>
              <a:rPr lang="fa-IR" dirty="0" smtClean="0"/>
              <a:t>                            </a:t>
            </a:r>
            <a:r>
              <a:rPr lang="en-US" dirty="0" err="1" smtClean="0"/>
              <a:t>chris-wallace</a:t>
            </a:r>
            <a:r>
              <a:rPr lang="fa-IR" dirty="0" smtClean="0"/>
              <a:t> </a:t>
            </a:r>
          </a:p>
          <a:p>
            <a:pPr>
              <a:buNone/>
            </a:pPr>
            <a:endParaRPr lang="fa-IR" dirty="0" smtClean="0"/>
          </a:p>
          <a:p>
            <a:pPr>
              <a:buNone/>
            </a:pPr>
            <a:endParaRPr lang="fa-IR" dirty="0" smtClean="0"/>
          </a:p>
          <a:p>
            <a:pPr>
              <a:buNone/>
            </a:pPr>
            <a:r>
              <a:rPr lang="fa-IR" dirty="0" smtClean="0"/>
              <a:t>                       </a:t>
            </a:r>
            <a:r>
              <a:rPr lang="en-US" dirty="0" smtClean="0"/>
              <a:t>harry-</a:t>
            </a:r>
            <a:r>
              <a:rPr lang="en-US" dirty="0" err="1" smtClean="0"/>
              <a:t>truman</a:t>
            </a:r>
            <a:r>
              <a:rPr lang="fa-IR" dirty="0" smtClean="0"/>
              <a:t> </a:t>
            </a:r>
          </a:p>
          <a:p>
            <a:pPr>
              <a:buNone/>
            </a:pPr>
            <a:r>
              <a:rPr lang="fa-IR" dirty="0" smtClean="0"/>
              <a:t>                                   </a:t>
            </a:r>
            <a:endParaRPr lang="en-US" dirty="0"/>
          </a:p>
        </p:txBody>
      </p:sp>
      <p:pic>
        <p:nvPicPr>
          <p:cNvPr id="5124" name="Picture 4" descr="J:\New folder (2)\esfj\chris-wallace.jpg"/>
          <p:cNvPicPr>
            <a:picLocks noChangeAspect="1" noChangeArrowheads="1"/>
          </p:cNvPicPr>
          <p:nvPr/>
        </p:nvPicPr>
        <p:blipFill>
          <a:blip r:embed="rId2" cstate="print"/>
          <a:srcRect/>
          <a:stretch>
            <a:fillRect/>
          </a:stretch>
        </p:blipFill>
        <p:spPr bwMode="auto">
          <a:xfrm>
            <a:off x="1357290" y="1285860"/>
            <a:ext cx="1876425" cy="2724150"/>
          </a:xfrm>
          <a:prstGeom prst="rect">
            <a:avLst/>
          </a:prstGeom>
          <a:ln>
            <a:noFill/>
          </a:ln>
          <a:effectLst>
            <a:outerShdw blurRad="292100" dist="139700" dir="2700000" algn="tl" rotWithShape="0">
              <a:srgbClr val="333333">
                <a:alpha val="65000"/>
              </a:srgbClr>
            </a:outerShdw>
          </a:effectLst>
        </p:spPr>
      </p:pic>
      <p:pic>
        <p:nvPicPr>
          <p:cNvPr id="5125" name="Picture 5" descr="J:\New folder (2)\esfj\gerald-ford.jpg"/>
          <p:cNvPicPr>
            <a:picLocks noChangeAspect="1" noChangeArrowheads="1"/>
          </p:cNvPicPr>
          <p:nvPr/>
        </p:nvPicPr>
        <p:blipFill>
          <a:blip r:embed="rId3" cstate="print"/>
          <a:srcRect/>
          <a:stretch>
            <a:fillRect/>
          </a:stretch>
        </p:blipFill>
        <p:spPr bwMode="auto">
          <a:xfrm>
            <a:off x="6357950" y="1285860"/>
            <a:ext cx="1762126" cy="2557464"/>
          </a:xfrm>
          <a:prstGeom prst="rect">
            <a:avLst/>
          </a:prstGeom>
          <a:ln>
            <a:noFill/>
          </a:ln>
          <a:effectLst>
            <a:outerShdw blurRad="292100" dist="139700" dir="2700000" algn="tl" rotWithShape="0">
              <a:srgbClr val="333333">
                <a:alpha val="65000"/>
              </a:srgbClr>
            </a:outerShdw>
          </a:effectLst>
        </p:spPr>
      </p:pic>
      <p:pic>
        <p:nvPicPr>
          <p:cNvPr id="5126" name="Picture 6" descr="J:\New folder (2)\esfj\harry-truman.jpg"/>
          <p:cNvPicPr>
            <a:picLocks noChangeAspect="1" noChangeArrowheads="1"/>
          </p:cNvPicPr>
          <p:nvPr/>
        </p:nvPicPr>
        <p:blipFill>
          <a:blip r:embed="rId4" cstate="print"/>
          <a:srcRect/>
          <a:stretch>
            <a:fillRect/>
          </a:stretch>
        </p:blipFill>
        <p:spPr bwMode="auto">
          <a:xfrm>
            <a:off x="3786182" y="3214686"/>
            <a:ext cx="1905000" cy="2762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t>تاریخچه تست </a:t>
            </a:r>
            <a:r>
              <a:rPr lang="en-US" b="1" dirty="0" smtClean="0"/>
              <a:t>MBTI</a:t>
            </a:r>
            <a:r>
              <a:rPr lang="fa-IR" b="1" dirty="0" smtClean="0"/>
              <a:t> (</a:t>
            </a:r>
            <a:r>
              <a:rPr lang="en-US" b="1" dirty="0" smtClean="0"/>
              <a:t>MYERS - BRIGGS TYPE INDICATOR</a:t>
            </a:r>
            <a:r>
              <a:rPr lang="fa-IR" b="1" dirty="0" smtClean="0"/>
              <a:t>)</a:t>
            </a:r>
            <a:endParaRPr lang="fa-IR" dirty="0"/>
          </a:p>
        </p:txBody>
      </p:sp>
      <p:sp>
        <p:nvSpPr>
          <p:cNvPr id="3" name="Content Placeholder 2"/>
          <p:cNvSpPr>
            <a:spLocks noGrp="1"/>
          </p:cNvSpPr>
          <p:nvPr>
            <p:ph idx="1"/>
          </p:nvPr>
        </p:nvSpPr>
        <p:spPr/>
        <p:txBody>
          <a:bodyPr/>
          <a:lstStyle/>
          <a:p>
            <a:pPr algn="just">
              <a:buNone/>
            </a:pPr>
            <a:r>
              <a:rPr lang="fa-IR" dirty="0" smtClean="0">
                <a:cs typeface="B Zar" pitchFamily="2" charset="-78"/>
              </a:rPr>
              <a:t>    تیپ نمای مایرز- بریگز که اختصاراً  </a:t>
            </a:r>
            <a:r>
              <a:rPr lang="en-US" dirty="0" smtClean="0">
                <a:cs typeface="B Zar" pitchFamily="2" charset="-78"/>
              </a:rPr>
              <a:t>MBTI</a:t>
            </a:r>
            <a:r>
              <a:rPr lang="fa-IR" dirty="0" smtClean="0">
                <a:cs typeface="B Zar" pitchFamily="2" charset="-78"/>
              </a:rPr>
              <a:t> نامیده می شود یک ابزار سنجش شخصیت است که تمایلات و گرایشهای فرد را مشخص می سازد تیپ نمای مایرز بریگز به افراد کمک می کند که خودشان، انگیزه ها، توانایی های موجود و بالقوه شان را بشناسند.</a:t>
            </a:r>
          </a:p>
          <a:p>
            <a:pPr algn="just">
              <a:buNone/>
            </a:pPr>
            <a:r>
              <a:rPr lang="fa-IR" dirty="0" smtClean="0">
                <a:cs typeface="B Zar" pitchFamily="2" charset="-78"/>
              </a:rPr>
              <a:t>     مایرز بر اساس نظریه یونگ و مشاهدات مادر خود یک آزمون کاغذ مدادی را در سال</a:t>
            </a:r>
            <a:r>
              <a:rPr lang="ar-SA" dirty="0" smtClean="0">
                <a:cs typeface="B Zar" pitchFamily="2" charset="-78"/>
              </a:rPr>
              <a:t>1962</a:t>
            </a:r>
            <a:r>
              <a:rPr lang="fa-IR" dirty="0" smtClean="0">
                <a:cs typeface="B Zar" pitchFamily="2" charset="-78"/>
              </a:rPr>
              <a:t> تهیه نمود.یکی از انگیزه های او در این کار این بود که به افراد کمک کند تا در مورد خودشان شناخت بیشتری بدست آورند و هدف دیگر او یاری رساندن به امور جنگ بود.</a:t>
            </a: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smtClean="0">
              <a:cs typeface="B Zar" pitchFamily="2" charset="-78"/>
            </a:endParaRPr>
          </a:p>
          <a:p>
            <a:pPr algn="just">
              <a:buNone/>
            </a:pPr>
            <a:endParaRPr lang="fa-IR" dirty="0">
              <a:cs typeface="B Zar" pitchFamily="2" charset="-78"/>
            </a:endParaRP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ESFP</a:t>
            </a:r>
            <a:r>
              <a:rPr lang="fa-IR" dirty="0" smtClean="0"/>
              <a:t> </a:t>
            </a:r>
            <a:r>
              <a:rPr lang="fa-IR" sz="3600" dirty="0" smtClean="0"/>
              <a:t>برونگرا، حسی، احساسی، محافظه کننده </a:t>
            </a:r>
            <a:endParaRPr lang="en-US" sz="3600" dirty="0"/>
          </a:p>
        </p:txBody>
      </p:sp>
      <p:sp>
        <p:nvSpPr>
          <p:cNvPr id="5" name="Content Placeholder 4"/>
          <p:cNvSpPr>
            <a:spLocks noGrp="1"/>
          </p:cNvSpPr>
          <p:nvPr>
            <p:ph idx="1"/>
          </p:nvPr>
        </p:nvSpPr>
        <p:spPr/>
        <p:txBody>
          <a:bodyPr>
            <a:normAutofit/>
          </a:bodyPr>
          <a:lstStyle/>
          <a:p>
            <a:pPr algn="just" rtl="1">
              <a:buNone/>
            </a:pPr>
            <a:r>
              <a:rPr lang="fa-IR" sz="2400" dirty="0" smtClean="0">
                <a:solidFill>
                  <a:srgbClr val="FF0000"/>
                </a:solidFill>
                <a:cs typeface="B Zar" pitchFamily="2" charset="-78"/>
              </a:rPr>
              <a:t>ویژگی های شخصیتی : </a:t>
            </a:r>
            <a:r>
              <a:rPr lang="fa-IR" sz="2400" dirty="0" smtClean="0">
                <a:cs typeface="B Zar" pitchFamily="2" charset="-78"/>
              </a:rPr>
              <a:t>برون گرا، زودجوش، مهمان نواز و خوش برخورد می باشند. لذت می برند از اینکه مرکز توجه باشند.عاشق بودن با دیگران هستند و به احساسات و علایق آنها بسیار اهمیت می دهند.عاشق بازی و تفریح اند. پذیرش بالایی نسبت به همه دارند. . بیشتر کارهای یدی را دوست دارند یاد بگیرند تا اینکه کتاب مطالعه کنند. درک زیبا شناسی بالایی دارند. رابطه ی عمیقی با کودکان دارندکه این خصوصیت در هیچ تیپ دیگری دیده نمی شود.</a:t>
            </a:r>
          </a:p>
          <a:p>
            <a:pPr algn="just" rtl="1">
              <a:buNone/>
            </a:pPr>
            <a:r>
              <a:rPr lang="fa-IR" sz="2400" dirty="0" smtClean="0">
                <a:solidFill>
                  <a:srgbClr val="FF0000"/>
                </a:solidFill>
                <a:cs typeface="B Zar" pitchFamily="2" charset="-78"/>
              </a:rPr>
              <a:t>برخی از نقاط ضعف شخصیتی: </a:t>
            </a:r>
            <a:r>
              <a:rPr lang="fa-IR" sz="2400" dirty="0" smtClean="0">
                <a:cs typeface="B Zar" pitchFamily="2" charset="-78"/>
              </a:rPr>
              <a:t>تعهدات مادام العمر ممکن است برای آنها دردسر ساز شود. گرایش به غفلت از سلامتی خود و یا حتی سوء استفاده از بدن خود را دارند. توجه زیاد آنها به تبادلات اجتماعی و ارتباط با دیگران گاهی موجب هواس پرتی و بی نظمی آنها در کارشان می شود.</a:t>
            </a:r>
            <a:r>
              <a:rPr lang="fa-IR" sz="2400" dirty="0" smtClean="0"/>
              <a:t> </a:t>
            </a:r>
            <a:r>
              <a:rPr lang="fa-IR" sz="2400" dirty="0" smtClean="0">
                <a:cs typeface="B Zar" pitchFamily="2" charset="-78"/>
              </a:rPr>
              <a:t>تنها جنبه مثبت دیگران را می بینند و نه گفتن به آنها برایشان سخت است.</a:t>
            </a:r>
            <a:endParaRPr lang="en-US" sz="2400" dirty="0" smtClean="0">
              <a:cs typeface="B Zar" pitchFamily="2" charset="-78"/>
            </a:endParaRPr>
          </a:p>
          <a:p>
            <a:pPr lvl="0" algn="just" rtl="1">
              <a:buNone/>
            </a:pPr>
            <a:endParaRPr lang="en-US" sz="2400" dirty="0" smtClean="0"/>
          </a:p>
          <a:p>
            <a:pPr algn="just" rtl="1">
              <a:buNone/>
            </a:pPr>
            <a:endParaRPr lang="en-US" sz="2400" dirty="0">
              <a:cs typeface="B Za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buNone/>
            </a:pPr>
            <a:r>
              <a:rPr lang="en-US" dirty="0" smtClean="0"/>
              <a:t>bill-</a:t>
            </a:r>
            <a:r>
              <a:rPr lang="en-US" dirty="0" err="1" smtClean="0"/>
              <a:t>clinton</a:t>
            </a:r>
            <a:r>
              <a:rPr lang="fa-IR" dirty="0" smtClean="0"/>
              <a:t>                              </a:t>
            </a:r>
            <a:r>
              <a:rPr lang="en-US" dirty="0" smtClean="0"/>
              <a:t>john-f-</a:t>
            </a:r>
            <a:r>
              <a:rPr lang="en-US" dirty="0" err="1" smtClean="0"/>
              <a:t>kennedy</a:t>
            </a:r>
            <a:r>
              <a:rPr lang="fa-IR" dirty="0" smtClean="0"/>
              <a:t> </a:t>
            </a:r>
          </a:p>
          <a:p>
            <a:pPr>
              <a:buNone/>
            </a:pPr>
            <a:endParaRPr lang="fa-IR" dirty="0" smtClean="0"/>
          </a:p>
          <a:p>
            <a:pPr>
              <a:buNone/>
            </a:pPr>
            <a:endParaRPr lang="fa-IR" dirty="0" smtClean="0"/>
          </a:p>
          <a:p>
            <a:pPr>
              <a:buNone/>
            </a:pPr>
            <a:endParaRPr lang="fa-IR" dirty="0" smtClean="0"/>
          </a:p>
          <a:p>
            <a:pPr>
              <a:buNone/>
            </a:pPr>
            <a:r>
              <a:rPr lang="fa-IR" dirty="0" smtClean="0"/>
              <a:t>                        </a:t>
            </a:r>
            <a:r>
              <a:rPr lang="en-US" dirty="0" err="1" smtClean="0"/>
              <a:t>paulo-coelho</a:t>
            </a:r>
            <a:r>
              <a:rPr lang="fa-IR" dirty="0" smtClean="0"/>
              <a:t>          </a:t>
            </a:r>
            <a:endParaRPr lang="en-US" dirty="0"/>
          </a:p>
        </p:txBody>
      </p:sp>
      <p:pic>
        <p:nvPicPr>
          <p:cNvPr id="6146" name="Picture 2" descr="J:\New folder (2)\esfp\bill-clinton.jpg"/>
          <p:cNvPicPr>
            <a:picLocks noChangeAspect="1" noChangeArrowheads="1"/>
          </p:cNvPicPr>
          <p:nvPr/>
        </p:nvPicPr>
        <p:blipFill>
          <a:blip r:embed="rId2" cstate="print"/>
          <a:srcRect/>
          <a:stretch>
            <a:fillRect/>
          </a:stretch>
        </p:blipFill>
        <p:spPr bwMode="auto">
          <a:xfrm>
            <a:off x="6500826" y="1214422"/>
            <a:ext cx="1833565" cy="2428892"/>
          </a:xfrm>
          <a:prstGeom prst="rect">
            <a:avLst/>
          </a:prstGeom>
          <a:ln w="88900" cap="sq" cmpd="thickThin">
            <a:solidFill>
              <a:srgbClr val="000000"/>
            </a:solidFill>
            <a:prstDash val="solid"/>
            <a:miter lim="800000"/>
          </a:ln>
          <a:effectLst>
            <a:innerShdw blurRad="76200">
              <a:srgbClr val="000000"/>
            </a:innerShdw>
          </a:effectLst>
        </p:spPr>
      </p:pic>
      <p:pic>
        <p:nvPicPr>
          <p:cNvPr id="6147" name="Picture 3" descr="J:\New folder (2)\esfp\john-f-kennedy.jpg"/>
          <p:cNvPicPr>
            <a:picLocks noChangeAspect="1" noChangeArrowheads="1"/>
          </p:cNvPicPr>
          <p:nvPr/>
        </p:nvPicPr>
        <p:blipFill>
          <a:blip r:embed="rId3" cstate="print"/>
          <a:srcRect/>
          <a:stretch>
            <a:fillRect/>
          </a:stretch>
        </p:blipFill>
        <p:spPr bwMode="auto">
          <a:xfrm>
            <a:off x="1500166" y="1071546"/>
            <a:ext cx="1905000" cy="2619374"/>
          </a:xfrm>
          <a:prstGeom prst="rect">
            <a:avLst/>
          </a:prstGeom>
          <a:ln w="88900" cap="sq" cmpd="thickThin">
            <a:solidFill>
              <a:srgbClr val="000000"/>
            </a:solidFill>
            <a:prstDash val="solid"/>
            <a:miter lim="800000"/>
          </a:ln>
          <a:effectLst>
            <a:innerShdw blurRad="76200">
              <a:srgbClr val="000000"/>
            </a:innerShdw>
          </a:effectLst>
        </p:spPr>
      </p:pic>
      <p:pic>
        <p:nvPicPr>
          <p:cNvPr id="6148" name="Picture 4" descr="J:\New folder (2)\esfp\paulo-coelho.jpg"/>
          <p:cNvPicPr>
            <a:picLocks noChangeAspect="1" noChangeArrowheads="1"/>
          </p:cNvPicPr>
          <p:nvPr/>
        </p:nvPicPr>
        <p:blipFill>
          <a:blip r:embed="rId4" cstate="print"/>
          <a:srcRect/>
          <a:stretch>
            <a:fillRect/>
          </a:stretch>
        </p:blipFill>
        <p:spPr bwMode="auto">
          <a:xfrm>
            <a:off x="3929058" y="3429000"/>
            <a:ext cx="1905002" cy="23431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3200" dirty="0" smtClean="0">
                <a:solidFill>
                  <a:srgbClr val="FF0000"/>
                </a:solidFill>
              </a:rPr>
              <a:t>   </a:t>
            </a:r>
            <a:r>
              <a:rPr lang="fa-IR" sz="3200" dirty="0" smtClean="0">
                <a:solidFill>
                  <a:srgbClr val="FF0000"/>
                </a:solidFill>
              </a:rPr>
              <a:t>برونگرا، حسی، فکری، منضبط </a:t>
            </a:r>
            <a:r>
              <a:rPr lang="en-US" sz="3200" dirty="0" smtClean="0">
                <a:solidFill>
                  <a:srgbClr val="FF0000"/>
                </a:solidFill>
              </a:rPr>
              <a:t>ESTJ</a:t>
            </a:r>
            <a:r>
              <a:rPr lang="fa-IR" sz="3200" dirty="0" smtClean="0"/>
              <a:t> </a:t>
            </a:r>
            <a:endParaRPr lang="en-US" sz="3200" dirty="0"/>
          </a:p>
        </p:txBody>
      </p:sp>
      <p:sp>
        <p:nvSpPr>
          <p:cNvPr id="3" name="Content Placeholder 2"/>
          <p:cNvSpPr>
            <a:spLocks noGrp="1"/>
          </p:cNvSpPr>
          <p:nvPr>
            <p:ph idx="1"/>
          </p:nvPr>
        </p:nvSpPr>
        <p:spPr/>
        <p:txBody>
          <a:bodyPr/>
          <a:lstStyle/>
          <a:p>
            <a:pPr algn="just" rtl="1">
              <a:buNone/>
            </a:pPr>
            <a:r>
              <a:rPr lang="fa-IR" dirty="0" smtClean="0">
                <a:solidFill>
                  <a:srgbClr val="FFFF00"/>
                </a:solidFill>
                <a:cs typeface="B Zar" pitchFamily="2" charset="-78"/>
              </a:rPr>
              <a:t>ویژگی های شخصیتی : </a:t>
            </a:r>
            <a:r>
              <a:rPr lang="fa-IR" dirty="0" smtClean="0">
                <a:cs typeface="B Zar" pitchFamily="2" charset="-78"/>
              </a:rPr>
              <a:t>واقع بین ، اهل عمل و کم احساس می باشند. کنندوآنها با چشم خود به طور مداوم محیط شخصی خود را اسکن می کنند تا مطمئن شوند که همه چیز رو به راه و بر طبق نظم پیش می رود. آنها اعتماد به نفس دارند و پرخاشگرند. گاهی اوقات ممکن است آسیب زننده و انتقادی رفتار کنند چون عقاید خشکی دارند و اگر احساس کنند کسی به عقاید آنها توجهی نمی کند خیلی رک بیان می کند.</a:t>
            </a:r>
          </a:p>
          <a:p>
            <a:pPr lvl="0" algn="just" rtl="1">
              <a:buNone/>
            </a:pPr>
            <a:r>
              <a:rPr lang="fa-IR" dirty="0" smtClean="0">
                <a:solidFill>
                  <a:srgbClr val="FFFF00"/>
                </a:solidFill>
                <a:cs typeface="B Zar" pitchFamily="2" charset="-78"/>
              </a:rPr>
              <a:t>برخی از نقاط ضعف شخصیتی: </a:t>
            </a:r>
            <a:r>
              <a:rPr lang="fa-IR" dirty="0" smtClean="0">
                <a:cs typeface="B Zar" pitchFamily="2" charset="-78"/>
              </a:rPr>
              <a:t>ممکن است سهواً با زبانشان به دیگران صدمه بزنند. چون معیارهای اخلاقی محکمی برای خود و دیگران قائل هستند، گاه خشک و دیکتاتور به نظر می رسند.</a:t>
            </a:r>
            <a:r>
              <a:rPr lang="fa-IR" dirty="0" smtClean="0"/>
              <a:t> </a:t>
            </a:r>
            <a:r>
              <a:rPr lang="fa-IR" dirty="0" smtClean="0">
                <a:cs typeface="B Zar" pitchFamily="2" charset="-78"/>
              </a:rPr>
              <a:t>چون بسیار انتقادگرند به کارهای مثبت اطرافیان توجه نمی کنند.</a:t>
            </a:r>
            <a:endParaRPr lang="en-US" dirty="0" smtClean="0">
              <a:cs typeface="B Zar" pitchFamily="2" charset="-78"/>
            </a:endParaRPr>
          </a:p>
          <a:p>
            <a:pPr algn="r" rtl="1">
              <a:buNone/>
            </a:pPr>
            <a:endParaRPr lang="en-US" dirty="0" smtClean="0"/>
          </a:p>
          <a:p>
            <a:pPr algn="r" rtl="1">
              <a:buNone/>
            </a:pPr>
            <a:endParaRPr lang="en-US" dirty="0"/>
          </a:p>
        </p:txBody>
      </p:sp>
    </p:spTree>
  </p:cSld>
  <p:clrMapOvr>
    <a:masterClrMapping/>
  </p:clrMapOvr>
  <p:transition spd="med">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a:buNone/>
            </a:pPr>
            <a:r>
              <a:rPr lang="fa-IR" dirty="0" smtClean="0"/>
              <a:t>    </a:t>
            </a:r>
            <a:r>
              <a:rPr lang="en-US" dirty="0" err="1" smtClean="0"/>
              <a:t>dr-phil</a:t>
            </a:r>
            <a:r>
              <a:rPr lang="fa-IR" dirty="0" smtClean="0"/>
              <a:t>                               </a:t>
            </a:r>
            <a:r>
              <a:rPr lang="en-US" dirty="0" err="1" smtClean="0"/>
              <a:t>saddam-hussein</a:t>
            </a:r>
            <a:r>
              <a:rPr lang="fa-IR" dirty="0" smtClean="0"/>
              <a:t> </a:t>
            </a:r>
          </a:p>
          <a:p>
            <a:endParaRPr lang="fa-IR" dirty="0" smtClean="0"/>
          </a:p>
          <a:p>
            <a:pPr>
              <a:buNone/>
            </a:pPr>
            <a:r>
              <a:rPr lang="fa-IR" dirty="0" smtClean="0"/>
              <a:t>                                </a:t>
            </a:r>
          </a:p>
          <a:p>
            <a:pPr>
              <a:buNone/>
            </a:pPr>
            <a:endParaRPr lang="fa-IR" dirty="0" smtClean="0"/>
          </a:p>
          <a:p>
            <a:pPr>
              <a:buNone/>
            </a:pPr>
            <a:r>
              <a:rPr lang="fa-IR" dirty="0" smtClean="0"/>
              <a:t>                                </a:t>
            </a:r>
            <a:r>
              <a:rPr lang="en-US" dirty="0" smtClean="0"/>
              <a:t>Rice</a:t>
            </a:r>
            <a:r>
              <a:rPr lang="fa-IR" dirty="0" smtClean="0"/>
              <a:t>       </a:t>
            </a:r>
          </a:p>
        </p:txBody>
      </p:sp>
      <p:pic>
        <p:nvPicPr>
          <p:cNvPr id="7170" name="Picture 2" descr="J:\New folder (2)\estj\rice.jpg"/>
          <p:cNvPicPr>
            <a:picLocks noChangeAspect="1" noChangeArrowheads="1"/>
          </p:cNvPicPr>
          <p:nvPr/>
        </p:nvPicPr>
        <p:blipFill>
          <a:blip r:embed="rId2" cstate="print"/>
          <a:srcRect/>
          <a:stretch>
            <a:fillRect/>
          </a:stretch>
        </p:blipFill>
        <p:spPr bwMode="auto">
          <a:xfrm>
            <a:off x="3643306" y="3643314"/>
            <a:ext cx="2000264" cy="25003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1" name="Picture 3" descr="J:\New folder (2)\estj\saddam-hussein2.jpg"/>
          <p:cNvPicPr>
            <a:picLocks noChangeAspect="1" noChangeArrowheads="1"/>
          </p:cNvPicPr>
          <p:nvPr/>
        </p:nvPicPr>
        <p:blipFill>
          <a:blip r:embed="rId3" cstate="print"/>
          <a:srcRect/>
          <a:stretch>
            <a:fillRect/>
          </a:stretch>
        </p:blipFill>
        <p:spPr bwMode="auto">
          <a:xfrm>
            <a:off x="1357290" y="857232"/>
            <a:ext cx="1905000" cy="2762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3" name="Picture 5" descr="J:\New folder (2)\estj\dr-phil.jpg"/>
          <p:cNvPicPr>
            <a:picLocks noChangeAspect="1" noChangeArrowheads="1"/>
          </p:cNvPicPr>
          <p:nvPr/>
        </p:nvPicPr>
        <p:blipFill>
          <a:blip r:embed="rId4" cstate="print"/>
          <a:srcRect/>
          <a:stretch>
            <a:fillRect/>
          </a:stretch>
        </p:blipFill>
        <p:spPr bwMode="auto">
          <a:xfrm>
            <a:off x="6286512" y="928670"/>
            <a:ext cx="1905000" cy="2762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amond(in)">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diamond(in)">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diamond(in)">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8010"/>
          </a:xfrm>
        </p:spPr>
        <p:txBody>
          <a:bodyPr>
            <a:normAutofit/>
          </a:bodyPr>
          <a:lstStyle/>
          <a:p>
            <a:r>
              <a:rPr lang="en-US" sz="3200" b="1" dirty="0" smtClean="0">
                <a:solidFill>
                  <a:srgbClr val="FF0000"/>
                </a:solidFill>
              </a:rPr>
              <a:t>ESTP</a:t>
            </a:r>
            <a:r>
              <a:rPr lang="fa-IR" sz="3200" b="1" dirty="0" smtClean="0">
                <a:solidFill>
                  <a:srgbClr val="FFFF00"/>
                </a:solidFill>
                <a:cs typeface="B Zar" pitchFamily="2" charset="-78"/>
              </a:rPr>
              <a:t>برونگرا، حسی، فکری، ملاحظه کننده</a:t>
            </a:r>
            <a:r>
              <a:rPr lang="fa-IR" sz="3200" dirty="0" smtClean="0">
                <a:solidFill>
                  <a:srgbClr val="FFFF00"/>
                </a:solidFill>
                <a:cs typeface="B Zar" pitchFamily="2" charset="-78"/>
              </a:rPr>
              <a:t> </a:t>
            </a:r>
            <a:endParaRPr lang="en-US" sz="3200" dirty="0">
              <a:solidFill>
                <a:srgbClr val="FFFF00"/>
              </a:solidFill>
              <a:cs typeface="B Zar" pitchFamily="2" charset="-78"/>
            </a:endParaRPr>
          </a:p>
        </p:txBody>
      </p:sp>
      <p:sp>
        <p:nvSpPr>
          <p:cNvPr id="3" name="Content Placeholder 2"/>
          <p:cNvSpPr>
            <a:spLocks noGrp="1"/>
          </p:cNvSpPr>
          <p:nvPr>
            <p:ph idx="1"/>
          </p:nvPr>
        </p:nvSpPr>
        <p:spPr>
          <a:xfrm>
            <a:off x="457200" y="1500174"/>
            <a:ext cx="8229600" cy="4672343"/>
          </a:xfrm>
        </p:spPr>
        <p:txBody>
          <a:bodyPr>
            <a:normAutofit/>
          </a:bodyPr>
          <a:lstStyle/>
          <a:p>
            <a:pPr algn="just" rtl="1">
              <a:buNone/>
            </a:pPr>
            <a:r>
              <a:rPr lang="fa-IR" sz="2600" dirty="0" smtClean="0">
                <a:solidFill>
                  <a:srgbClr val="FFFF00"/>
                </a:solidFill>
                <a:cs typeface="B Zar" pitchFamily="2" charset="-78"/>
              </a:rPr>
              <a:t>ویژگی های شخصیتی : </a:t>
            </a:r>
            <a:r>
              <a:rPr lang="fa-IR" sz="2600" dirty="0" smtClean="0">
                <a:cs typeface="B Zar" pitchFamily="2" charset="-78"/>
              </a:rPr>
              <a:t>آنها به طور معمول در ذهنشان چند گام جلوتر از شخص طرف گفتگو هستند.قوانین و مقررات را به عنوان راهنمایی برای رفتار می دانند نه به عنوان یک حکم مطلق که باید اجرا شود.آنها تمایل دارند که خودشان تشخیص دهند چه چیزی خوب و چه چیزی بد است. اغلب با مدرسه بخصوص مقاطع تحصیلی بالاتر که مباحث نظری تر می شود مشکل دارند. توانایی این را دارند که در صورت بروز مشکل، به سرعت راه حل های نوآورانه ارائه دهند.</a:t>
            </a:r>
          </a:p>
          <a:p>
            <a:pPr algn="just" rtl="1">
              <a:buNone/>
            </a:pPr>
            <a:endParaRPr lang="fa-IR" sz="2600" dirty="0" smtClean="0">
              <a:cs typeface="B Zar" pitchFamily="2" charset="-78"/>
            </a:endParaRPr>
          </a:p>
          <a:p>
            <a:pPr lvl="0" algn="just" rtl="1">
              <a:buNone/>
            </a:pPr>
            <a:r>
              <a:rPr lang="fa-IR" sz="2600" dirty="0" smtClean="0">
                <a:solidFill>
                  <a:srgbClr val="FFFF00"/>
                </a:solidFill>
                <a:cs typeface="B Zar" pitchFamily="2" charset="-78"/>
              </a:rPr>
              <a:t>برخی از نقاط ضعف شخصیتی: </a:t>
            </a:r>
            <a:r>
              <a:rPr lang="fa-IR" sz="2600" dirty="0" smtClean="0">
                <a:cs typeface="B Zar" pitchFamily="2" charset="-78"/>
              </a:rPr>
              <a:t>نمی تواند به خوبی احساسات و هیجاناتشان را بیان کنند. مستعد این هستند که خیلی راحت از چیزی یا کسی کسل شوند. و وقتی کسی برایشان خسته کنند شود خیلی سریع تر از بقیه  تیپ ها رابطه را قطع   میکنند. از اینکه برای عزیزانشان ولخرجی کنند لذت می برند.</a:t>
            </a:r>
            <a:r>
              <a:rPr lang="fa-IR" sz="2800" dirty="0" smtClean="0"/>
              <a:t> </a:t>
            </a:r>
            <a:endParaRPr lang="en-US" sz="2800" dirty="0" smtClean="0"/>
          </a:p>
          <a:p>
            <a:pPr algn="just" rtl="1">
              <a:buNone/>
            </a:pPr>
            <a:endParaRPr lang="en-US" sz="2800" dirty="0" smtClean="0"/>
          </a:p>
          <a:p>
            <a:pPr algn="just" rtl="1">
              <a:buNone/>
            </a:pPr>
            <a:endParaRPr lang="fa-IR" sz="2600" dirty="0" smtClean="0">
              <a:cs typeface="B Zar" pitchFamily="2" charset="-78"/>
            </a:endParaRPr>
          </a:p>
          <a:p>
            <a:pPr algn="just" rtl="1">
              <a:buNone/>
            </a:pPr>
            <a:endParaRPr lang="en-US" sz="2600" dirty="0">
              <a:cs typeface="B Zar" pitchFamily="2" charset="-78"/>
            </a:endParaRPr>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buNone/>
            </a:pPr>
            <a:r>
              <a:rPr lang="fa-IR" dirty="0" smtClean="0"/>
              <a:t>        </a:t>
            </a:r>
            <a:r>
              <a:rPr lang="en-US" dirty="0" smtClean="0"/>
              <a:t>bush</a:t>
            </a:r>
            <a:r>
              <a:rPr lang="fa-IR" dirty="0" smtClean="0"/>
              <a:t>                               </a:t>
            </a:r>
            <a:r>
              <a:rPr lang="en-US" dirty="0" err="1" smtClean="0"/>
              <a:t>alfred-hitchcock</a:t>
            </a:r>
            <a:r>
              <a:rPr lang="fa-IR" dirty="0" smtClean="0"/>
              <a:t>  </a:t>
            </a:r>
          </a:p>
          <a:p>
            <a:pPr>
              <a:buNone/>
            </a:pPr>
            <a:endParaRPr lang="fa-IR" dirty="0" smtClean="0"/>
          </a:p>
          <a:p>
            <a:pPr>
              <a:buNone/>
            </a:pPr>
            <a:endParaRPr lang="fa-IR" dirty="0" smtClean="0"/>
          </a:p>
          <a:p>
            <a:pPr>
              <a:buNone/>
            </a:pPr>
            <a:endParaRPr lang="fa-IR" dirty="0" smtClean="0"/>
          </a:p>
          <a:p>
            <a:pPr>
              <a:buNone/>
            </a:pPr>
            <a:r>
              <a:rPr lang="fa-IR" dirty="0" smtClean="0"/>
              <a:t>                             </a:t>
            </a:r>
            <a:r>
              <a:rPr lang="en-US" dirty="0" err="1" smtClean="0"/>
              <a:t>steve</a:t>
            </a:r>
            <a:r>
              <a:rPr lang="en-US" dirty="0" smtClean="0"/>
              <a:t>-jobs</a:t>
            </a:r>
            <a:r>
              <a:rPr lang="fa-IR" dirty="0" smtClean="0"/>
              <a:t>      </a:t>
            </a:r>
            <a:endParaRPr lang="en-US" dirty="0"/>
          </a:p>
        </p:txBody>
      </p:sp>
      <p:pic>
        <p:nvPicPr>
          <p:cNvPr id="8194" name="Picture 2" descr="J:\New folder (2)\estp\alfred-hitchcock.jpg"/>
          <p:cNvPicPr>
            <a:picLocks noChangeAspect="1" noChangeArrowheads="1"/>
          </p:cNvPicPr>
          <p:nvPr/>
        </p:nvPicPr>
        <p:blipFill>
          <a:blip r:embed="rId2" cstate="print"/>
          <a:srcRect/>
          <a:stretch>
            <a:fillRect/>
          </a:stretch>
        </p:blipFill>
        <p:spPr bwMode="auto">
          <a:xfrm>
            <a:off x="1385888" y="1122363"/>
            <a:ext cx="1905000" cy="2762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5" name="Picture 3" descr="J:\New folder (2)\estp\bush2.jpg"/>
          <p:cNvPicPr>
            <a:picLocks noChangeAspect="1" noChangeArrowheads="1"/>
          </p:cNvPicPr>
          <p:nvPr/>
        </p:nvPicPr>
        <p:blipFill>
          <a:blip r:embed="rId3" cstate="print"/>
          <a:srcRect/>
          <a:stretch>
            <a:fillRect/>
          </a:stretch>
        </p:blipFill>
        <p:spPr bwMode="auto">
          <a:xfrm>
            <a:off x="5857884" y="1142984"/>
            <a:ext cx="2000266" cy="27146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6" name="Picture 4" descr="J:\New folder (2)\estp\steve-jobs.jpg"/>
          <p:cNvPicPr>
            <a:picLocks noChangeAspect="1" noChangeArrowheads="1"/>
          </p:cNvPicPr>
          <p:nvPr/>
        </p:nvPicPr>
        <p:blipFill>
          <a:blip r:embed="rId4" cstate="print"/>
          <a:srcRect/>
          <a:stretch>
            <a:fillRect/>
          </a:stretch>
        </p:blipFill>
        <p:spPr bwMode="auto">
          <a:xfrm>
            <a:off x="3571868" y="3429000"/>
            <a:ext cx="1987559" cy="28083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r" rtl="1"/>
            <a:r>
              <a:rPr lang="fa-IR" sz="2800" b="1" dirty="0" smtClean="0"/>
              <a:t>درونگرا، شهودی، احساسی و منضبط  </a:t>
            </a:r>
            <a:r>
              <a:rPr lang="en-US" sz="2800" b="1" dirty="0" smtClean="0"/>
              <a:t>INFJ</a:t>
            </a:r>
            <a:endParaRPr lang="en-US" sz="2800" dirty="0"/>
          </a:p>
        </p:txBody>
      </p:sp>
      <p:sp>
        <p:nvSpPr>
          <p:cNvPr id="3" name="Content Placeholder 2"/>
          <p:cNvSpPr>
            <a:spLocks noGrp="1"/>
          </p:cNvSpPr>
          <p:nvPr>
            <p:ph idx="1"/>
          </p:nvPr>
        </p:nvSpPr>
        <p:spPr>
          <a:xfrm>
            <a:off x="428596" y="1000108"/>
            <a:ext cx="7572428" cy="5429288"/>
          </a:xfrm>
        </p:spPr>
        <p:txBody>
          <a:bodyPr>
            <a:normAutofit fontScale="92500" lnSpcReduction="20000"/>
          </a:bodyPr>
          <a:lstStyle/>
          <a:p>
            <a:pPr algn="just" rtl="1">
              <a:buNone/>
            </a:pPr>
            <a:r>
              <a:rPr lang="fa-IR" sz="2600" b="1" dirty="0" smtClean="0">
                <a:cs typeface="B Zar" pitchFamily="2" charset="-78"/>
              </a:rPr>
              <a:t>ویژگی های شخصیتی: </a:t>
            </a:r>
          </a:p>
          <a:p>
            <a:pPr algn="just" rtl="1">
              <a:buNone/>
            </a:pPr>
            <a:r>
              <a:rPr lang="fa-IR" sz="2600" dirty="0" smtClean="0">
                <a:cs typeface="B Zar" pitchFamily="2" charset="-78"/>
              </a:rPr>
              <a:t>افرادی ساکت  و آرام، مهربان و دل نازک، خلاق و کمال گرا هستند. این تیپ شخصیتی از تصور و تخیل قوی برخوردارند. شخصیت بسیار پیچیده و عمیقی دارند.</a:t>
            </a:r>
            <a:r>
              <a:rPr lang="ar-SA" sz="2600" dirty="0" smtClean="0">
                <a:cs typeface="B Zar" pitchFamily="2" charset="-78"/>
              </a:rPr>
              <a:t> علاقه به كمك به رفاه ديگران دارند،</a:t>
            </a:r>
            <a:r>
              <a:rPr lang="fa-IR" sz="2600" dirty="0" smtClean="0">
                <a:cs typeface="B Zar" pitchFamily="2" charset="-78"/>
              </a:rPr>
              <a:t>شرایط را سازماندهی کنند.به کارهای ذهنی بیشتر از کارهای </a:t>
            </a:r>
            <a:r>
              <a:rPr lang="ar-SA" sz="2600" dirty="0" smtClean="0">
                <a:cs typeface="B Zar" pitchFamily="2" charset="-78"/>
              </a:rPr>
              <a:t>جسمی علاقه دارند. موفقيت را با پشتكار فراوان بدست مي</a:t>
            </a:r>
            <a:r>
              <a:rPr lang="fa-IR" sz="2600" dirty="0" smtClean="0">
                <a:cs typeface="B Zar" pitchFamily="2" charset="-78"/>
              </a:rPr>
              <a:t> </a:t>
            </a:r>
            <a:r>
              <a:rPr lang="ar-SA" sz="2600" dirty="0" smtClean="0">
                <a:cs typeface="B Zar" pitchFamily="2" charset="-78"/>
              </a:rPr>
              <a:t>آورد. </a:t>
            </a:r>
            <a:r>
              <a:rPr lang="ar-SA" sz="2600" dirty="0" smtClean="0">
                <a:cs typeface="B Zar" pitchFamily="2" charset="-78"/>
              </a:rPr>
              <a:t>ايده</a:t>
            </a:r>
            <a:r>
              <a:rPr lang="fa-IR" sz="2600" dirty="0" smtClean="0">
                <a:cs typeface="B Zar" pitchFamily="2" charset="-78"/>
              </a:rPr>
              <a:t> </a:t>
            </a:r>
            <a:r>
              <a:rPr lang="ar-SA" sz="2600" dirty="0" smtClean="0">
                <a:cs typeface="B Zar" pitchFamily="2" charset="-78"/>
              </a:rPr>
              <a:t>هاي </a:t>
            </a:r>
            <a:r>
              <a:rPr lang="ar-SA" sz="2600" dirty="0" smtClean="0">
                <a:cs typeface="B Zar" pitchFamily="2" charset="-78"/>
              </a:rPr>
              <a:t>جديد  طرح مينمايند وهميشه از طرف مردم جهت خدمت به ديگران و جامعه از آنها قدرداني مي شود. خواهان تحسین و احترام هستند اما دوست ندارند توجه دیگران را به خود جلب کنند. روابط  صمیمی اندک اما پایداری دارن</a:t>
            </a:r>
            <a:r>
              <a:rPr lang="fa-IR" sz="2600" dirty="0" smtClean="0">
                <a:cs typeface="B Zar" pitchFamily="2" charset="-78"/>
              </a:rPr>
              <a:t>د.</a:t>
            </a:r>
            <a:endParaRPr lang="en-US" sz="2600" dirty="0" smtClean="0">
              <a:cs typeface="B Zar" pitchFamily="2" charset="-78"/>
            </a:endParaRPr>
          </a:p>
          <a:p>
            <a:pPr algn="just" rtl="1">
              <a:buNone/>
            </a:pPr>
            <a:r>
              <a:rPr lang="fa-IR" sz="2600" b="1" dirty="0" smtClean="0">
                <a:cs typeface="B Zar" pitchFamily="2" charset="-78"/>
              </a:rPr>
              <a:t>برخی از نقاط ضعف شخصیتی :</a:t>
            </a:r>
            <a:endParaRPr lang="en-US" sz="2600" b="1" dirty="0" smtClean="0">
              <a:cs typeface="B Zar" pitchFamily="2" charset="-78"/>
            </a:endParaRPr>
          </a:p>
          <a:p>
            <a:pPr lvl="0" algn="just" rtl="1">
              <a:buNone/>
            </a:pPr>
            <a:r>
              <a:rPr lang="fa-IR" sz="2600" dirty="0" smtClean="0">
                <a:cs typeface="B Zar" pitchFamily="2" charset="-78"/>
              </a:rPr>
              <a:t>انتظارات و استانداردهای بسیار بالایی دارند</a:t>
            </a:r>
            <a:endParaRPr lang="en-US" sz="2600" dirty="0" smtClean="0">
              <a:cs typeface="B Zar" pitchFamily="2" charset="-78"/>
            </a:endParaRPr>
          </a:p>
          <a:p>
            <a:pPr lvl="0" algn="just" rtl="1">
              <a:buNone/>
            </a:pPr>
            <a:r>
              <a:rPr lang="fa-IR" sz="2600" dirty="0" smtClean="0">
                <a:cs typeface="B Zar" pitchFamily="2" charset="-78"/>
              </a:rPr>
              <a:t>میانه خوبی با مادیات و نیازهای کاربردی روزانه ندارند.</a:t>
            </a:r>
            <a:endParaRPr lang="en-US" sz="2600" dirty="0" smtClean="0">
              <a:cs typeface="B Zar" pitchFamily="2" charset="-78"/>
            </a:endParaRPr>
          </a:p>
          <a:p>
            <a:pPr lvl="0" algn="just" rtl="1">
              <a:buNone/>
            </a:pPr>
            <a:r>
              <a:rPr lang="fa-IR" sz="2600" dirty="0" smtClean="0">
                <a:cs typeface="B Zar" pitchFamily="2" charset="-78"/>
              </a:rPr>
              <a:t>برخی از جنبه های شخصیت خود را نادیده میگیرند.</a:t>
            </a:r>
            <a:endParaRPr lang="en-US" sz="2600" dirty="0" smtClean="0">
              <a:cs typeface="B Zar" pitchFamily="2" charset="-78"/>
            </a:endParaRPr>
          </a:p>
          <a:p>
            <a:pPr lvl="0" algn="just" rtl="1">
              <a:buNone/>
            </a:pPr>
            <a:r>
              <a:rPr lang="fa-IR" sz="2600" dirty="0" smtClean="0">
                <a:cs typeface="B Zar" pitchFamily="2" charset="-78"/>
              </a:rPr>
              <a:t>نسبت به انتقاد و سرزنش بسیار حساس هستند.</a:t>
            </a:r>
            <a:endParaRPr lang="en-US" sz="2600" dirty="0" smtClean="0">
              <a:cs typeface="B Zar" pitchFamily="2" charset="-78"/>
            </a:endParaRPr>
          </a:p>
          <a:p>
            <a:pPr lvl="0" algn="just" rtl="1">
              <a:buNone/>
            </a:pPr>
            <a:r>
              <a:rPr lang="fa-IR" sz="2600" dirty="0" smtClean="0">
                <a:cs typeface="B Zar" pitchFamily="2" charset="-78"/>
              </a:rPr>
              <a:t>به سختی میتوانند روابط بد و مضر را ترک کنند.</a:t>
            </a:r>
            <a:endParaRPr lang="en-US" sz="2600" dirty="0" smtClean="0">
              <a:cs typeface="B Zar" pitchFamily="2" charset="-78"/>
            </a:endParaRPr>
          </a:p>
          <a:p>
            <a:pPr>
              <a:buNone/>
            </a:pPr>
            <a:endParaRPr lang="en-US" dirty="0"/>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357167"/>
            <a:ext cx="8229600" cy="4572032"/>
          </a:xfrm>
        </p:spPr>
        <p:txBody>
          <a:bodyPr>
            <a:normAutofit lnSpcReduction="10000"/>
          </a:bodyPr>
          <a:lstStyle/>
          <a:p>
            <a:pPr>
              <a:buNone/>
            </a:pPr>
            <a:r>
              <a:rPr lang="en-US" dirty="0" smtClean="0"/>
              <a:t>Jung           </a:t>
            </a:r>
          </a:p>
          <a:p>
            <a:pPr>
              <a:buNone/>
            </a:pPr>
            <a:endParaRPr lang="en-US" dirty="0" smtClean="0"/>
          </a:p>
          <a:p>
            <a:pPr algn="r">
              <a:buNone/>
            </a:pPr>
            <a:r>
              <a:rPr lang="en-US" dirty="0" smtClean="0"/>
              <a:t>                    </a:t>
            </a:r>
          </a:p>
          <a:p>
            <a:pPr>
              <a:buNone/>
            </a:pPr>
            <a:r>
              <a:rPr lang="en-US" dirty="0" smtClean="0"/>
              <a:t>                                     </a:t>
            </a:r>
          </a:p>
          <a:p>
            <a:pPr algn="r">
              <a:buNone/>
            </a:pPr>
            <a:endParaRPr lang="en-US" dirty="0" smtClean="0"/>
          </a:p>
          <a:p>
            <a:pPr>
              <a:buNone/>
            </a:pPr>
            <a:r>
              <a:rPr lang="en-US" dirty="0" smtClean="0"/>
              <a:t> </a:t>
            </a:r>
            <a:r>
              <a:rPr lang="en-US" dirty="0" err="1" smtClean="0"/>
              <a:t>spinoza</a:t>
            </a:r>
            <a:r>
              <a:rPr lang="en-US" dirty="0" smtClean="0"/>
              <a:t>                                   </a:t>
            </a:r>
          </a:p>
          <a:p>
            <a:pPr algn="r">
              <a:buNone/>
            </a:pPr>
            <a:endParaRPr lang="en-US" dirty="0" smtClean="0"/>
          </a:p>
          <a:p>
            <a:pPr algn="r">
              <a:buNone/>
            </a:pPr>
            <a:r>
              <a:rPr lang="en-US" dirty="0" smtClean="0"/>
              <a:t>                            </a:t>
            </a:r>
            <a:endParaRPr lang="en-US" dirty="0"/>
          </a:p>
        </p:txBody>
      </p:sp>
      <p:pic>
        <p:nvPicPr>
          <p:cNvPr id="1026" name="Picture 2" descr="J:\New folder (2)\infj\jung.jpg"/>
          <p:cNvPicPr>
            <a:picLocks noChangeAspect="1" noChangeArrowheads="1"/>
          </p:cNvPicPr>
          <p:nvPr/>
        </p:nvPicPr>
        <p:blipFill>
          <a:blip r:embed="rId2" cstate="print"/>
          <a:srcRect/>
          <a:stretch>
            <a:fillRect/>
          </a:stretch>
        </p:blipFill>
        <p:spPr bwMode="auto">
          <a:xfrm>
            <a:off x="6072198" y="928670"/>
            <a:ext cx="2435250" cy="23574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7" name="Picture 3" descr="J:\New folder (2)\infj\khomeini2.jpg"/>
          <p:cNvPicPr>
            <a:picLocks noChangeAspect="1" noChangeArrowheads="1"/>
          </p:cNvPicPr>
          <p:nvPr/>
        </p:nvPicPr>
        <p:blipFill>
          <a:blip r:embed="rId3" cstate="print"/>
          <a:srcRect/>
          <a:stretch>
            <a:fillRect/>
          </a:stretch>
        </p:blipFill>
        <p:spPr bwMode="auto">
          <a:xfrm>
            <a:off x="1071538" y="714356"/>
            <a:ext cx="2371749" cy="264320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8" name="Picture 4" descr="J:\New folder (2)\infj\spinoza.jpg"/>
          <p:cNvPicPr>
            <a:picLocks noChangeAspect="1" noChangeArrowheads="1"/>
          </p:cNvPicPr>
          <p:nvPr/>
        </p:nvPicPr>
        <p:blipFill>
          <a:blip r:embed="rId4" cstate="print"/>
          <a:srcRect/>
          <a:stretch>
            <a:fillRect/>
          </a:stretch>
        </p:blipFill>
        <p:spPr bwMode="auto">
          <a:xfrm>
            <a:off x="3714744" y="3500438"/>
            <a:ext cx="2000263" cy="27146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57256"/>
          </a:xfrm>
        </p:spPr>
        <p:txBody>
          <a:bodyPr>
            <a:normAutofit fontScale="90000"/>
          </a:bodyPr>
          <a:lstStyle/>
          <a:p>
            <a:pPr algn="r"/>
            <a:r>
              <a:rPr lang="en-US" sz="3100" b="1" dirty="0" smtClean="0"/>
              <a:t/>
            </a:r>
            <a:br>
              <a:rPr lang="en-US" sz="3100" b="1" dirty="0" smtClean="0"/>
            </a:br>
            <a:r>
              <a:rPr lang="en-US" dirty="0" smtClean="0"/>
              <a:t/>
            </a:r>
            <a:br>
              <a:rPr lang="en-US" dirty="0" smtClean="0"/>
            </a:br>
            <a:r>
              <a:rPr lang="fa-IR" sz="5400" b="1" dirty="0" smtClean="0"/>
              <a:t> </a:t>
            </a:r>
            <a:r>
              <a:rPr lang="fa-IR" sz="3600" b="1" dirty="0" smtClean="0"/>
              <a:t>درونگرا، شهودی، احساسی و ملاحظه کننده </a:t>
            </a:r>
            <a:r>
              <a:rPr lang="en-US" sz="3600" b="1" dirty="0" smtClean="0"/>
              <a:t>INFP</a:t>
            </a:r>
            <a:endParaRPr lang="en-US" sz="3600" dirty="0"/>
          </a:p>
        </p:txBody>
      </p:sp>
      <p:sp>
        <p:nvSpPr>
          <p:cNvPr id="3" name="Content Placeholder 2"/>
          <p:cNvSpPr>
            <a:spLocks noGrp="1"/>
          </p:cNvSpPr>
          <p:nvPr>
            <p:ph idx="1"/>
          </p:nvPr>
        </p:nvSpPr>
        <p:spPr>
          <a:xfrm>
            <a:off x="387138" y="1071546"/>
            <a:ext cx="8229600" cy="5617110"/>
          </a:xfrm>
        </p:spPr>
        <p:txBody>
          <a:bodyPr>
            <a:normAutofit/>
          </a:bodyPr>
          <a:lstStyle/>
          <a:p>
            <a:r>
              <a:rPr lang="fa-IR" sz="2600" dirty="0" smtClean="0">
                <a:cs typeface="B Zar" pitchFamily="2" charset="-78"/>
              </a:rPr>
              <a:t> </a:t>
            </a:r>
            <a:r>
              <a:rPr lang="fa-IR" sz="2800" dirty="0" smtClean="0">
                <a:solidFill>
                  <a:srgbClr val="FF0000"/>
                </a:solidFill>
                <a:cs typeface="B Zar" pitchFamily="2" charset="-78"/>
              </a:rPr>
              <a:t>ویژگی های شخصیتی: </a:t>
            </a:r>
            <a:r>
              <a:rPr lang="fa-IR" sz="2800" dirty="0" smtClean="0">
                <a:cs typeface="B Zar" pitchFamily="2" charset="-78"/>
              </a:rPr>
              <a:t>اشخاصی حساس، آرمان گرا ، کنجکاو، صمیمی و وفادار هستند. بسیار سازگار و صبور هستند</a:t>
            </a:r>
            <a:r>
              <a:rPr lang="ar-SA" sz="2800" dirty="0" smtClean="0">
                <a:cs typeface="B Zar" pitchFamily="2" charset="-78"/>
              </a:rPr>
              <a:t> دوستان کمی دارند با </a:t>
            </a:r>
            <a:r>
              <a:rPr lang="fa-IR" sz="2800" dirty="0" smtClean="0">
                <a:cs typeface="B Zar" pitchFamily="2" charset="-78"/>
              </a:rPr>
              <a:t>غریبه ها سرد ظاهر می شوند.</a:t>
            </a:r>
            <a:r>
              <a:rPr lang="ar-SA" sz="2800" dirty="0" smtClean="0">
                <a:cs typeface="B Zar" pitchFamily="2" charset="-78"/>
              </a:rPr>
              <a:t> بسیار اندیشمند هستند مطابق ارزش های درونی خود کار میکنند و اگر یکی از ارزشهای درو نیشان رعایت نشود به شدت ناراحت میشوند.به کمک کردن به دیگران علاقه مند هستند .</a:t>
            </a:r>
            <a:r>
              <a:rPr lang="fa-IR" sz="2800" dirty="0" smtClean="0">
                <a:cs typeface="B Zar" pitchFamily="2" charset="-78"/>
              </a:rPr>
              <a:t>به هنر، </a:t>
            </a:r>
            <a:r>
              <a:rPr lang="ar-SA" sz="2800" dirty="0" smtClean="0">
                <a:cs typeface="B Zar" pitchFamily="2" charset="-78"/>
              </a:rPr>
              <a:t>موسیقی ، ادبیات و نقاشی علاقه مندند</a:t>
            </a:r>
            <a:r>
              <a:rPr lang="fa-IR" sz="2800" dirty="0" smtClean="0">
                <a:cs typeface="B Zar" pitchFamily="2" charset="-78"/>
              </a:rPr>
              <a:t>.</a:t>
            </a:r>
            <a:endParaRPr lang="en-US" sz="2800" dirty="0" smtClean="0">
              <a:cs typeface="B Zar" pitchFamily="2" charset="-78"/>
            </a:endParaRPr>
          </a:p>
          <a:p>
            <a:pPr algn="just"/>
            <a:r>
              <a:rPr lang="fa-IR" sz="2800" dirty="0" smtClean="0">
                <a:solidFill>
                  <a:srgbClr val="FF0000"/>
                </a:solidFill>
                <a:cs typeface="B Zar" pitchFamily="2" charset="-78"/>
              </a:rPr>
              <a:t>برخی از نقاط ضعف شخصیتی: </a:t>
            </a:r>
            <a:r>
              <a:rPr lang="fa-IR" sz="2800" dirty="0" smtClean="0">
                <a:cs typeface="B Zar" pitchFamily="2" charset="-78"/>
              </a:rPr>
              <a:t>به دلیل منطقی نبودن گاهی از واقعیات ارزیابی احساسی و غیر منطقی دارند. چون توقع و انتظار بالایی ازخود دارند معمولا از خود ناراضی هستند. خجالتی و کم حرف هستند.</a:t>
            </a:r>
            <a:endParaRPr lang="en-US" sz="2800" dirty="0" smtClean="0">
              <a:cs typeface="B Zar" pitchFamily="2" charset="-78"/>
            </a:endParaRPr>
          </a:p>
          <a:p>
            <a:pPr algn="just"/>
            <a:endParaRPr lang="en-US" sz="2800" dirty="0" smtClean="0"/>
          </a:p>
          <a:p>
            <a:endParaRPr lang="fa-IR" sz="2800" b="1" dirty="0" smtClean="0">
              <a:cs typeface="B Zar" pitchFamily="2" charset="-78"/>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pPr algn="ctr">
              <a:buNone/>
            </a:pPr>
            <a:r>
              <a:rPr lang="en-US" dirty="0" err="1" smtClean="0"/>
              <a:t>franz-kafka</a:t>
            </a:r>
            <a:r>
              <a:rPr lang="en-US" dirty="0" smtClean="0"/>
              <a:t>                                     john-</a:t>
            </a:r>
            <a:r>
              <a:rPr lang="en-US" dirty="0" err="1" smtClean="0"/>
              <a:t>kerry</a:t>
            </a:r>
            <a:r>
              <a:rPr lang="en-US" dirty="0" smtClean="0"/>
              <a:t>     </a:t>
            </a:r>
          </a:p>
          <a:p>
            <a:pPr algn="ctr">
              <a:buNone/>
            </a:pPr>
            <a:endParaRPr lang="en-US" dirty="0" smtClean="0"/>
          </a:p>
          <a:p>
            <a:pPr algn="ctr">
              <a:buNone/>
            </a:pPr>
            <a:endParaRPr lang="en-US" dirty="0" smtClean="0"/>
          </a:p>
          <a:p>
            <a:pPr algn="ctr">
              <a:buNone/>
            </a:pPr>
            <a:endParaRPr lang="en-US" dirty="0" smtClean="0"/>
          </a:p>
          <a:p>
            <a:pPr algn="ctr">
              <a:buNone/>
            </a:pPr>
            <a:r>
              <a:rPr lang="en-US" dirty="0" smtClean="0"/>
              <a:t> </a:t>
            </a:r>
            <a:r>
              <a:rPr lang="en-US" dirty="0" err="1" smtClean="0"/>
              <a:t>shakespeare</a:t>
            </a:r>
            <a:r>
              <a:rPr lang="en-US" dirty="0" smtClean="0"/>
              <a:t>      </a:t>
            </a:r>
            <a:endParaRPr lang="en-US" dirty="0"/>
          </a:p>
        </p:txBody>
      </p:sp>
      <p:pic>
        <p:nvPicPr>
          <p:cNvPr id="2050" name="Picture 2" descr="J:\New folder (2)\infp\franz-kafka.jpg"/>
          <p:cNvPicPr>
            <a:picLocks noChangeAspect="1" noChangeArrowheads="1"/>
          </p:cNvPicPr>
          <p:nvPr/>
        </p:nvPicPr>
        <p:blipFill>
          <a:blip r:embed="rId2" cstate="print"/>
          <a:srcRect/>
          <a:stretch>
            <a:fillRect/>
          </a:stretch>
        </p:blipFill>
        <p:spPr bwMode="auto">
          <a:xfrm>
            <a:off x="1214414" y="1214422"/>
            <a:ext cx="2000263" cy="2143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descr="J:\New folder (2)\infp\john-kerry.jpg"/>
          <p:cNvPicPr>
            <a:picLocks noChangeAspect="1" noChangeArrowheads="1"/>
          </p:cNvPicPr>
          <p:nvPr/>
        </p:nvPicPr>
        <p:blipFill>
          <a:blip r:embed="rId3" cstate="print"/>
          <a:srcRect/>
          <a:stretch>
            <a:fillRect/>
          </a:stretch>
        </p:blipFill>
        <p:spPr bwMode="auto">
          <a:xfrm>
            <a:off x="5715008" y="1142984"/>
            <a:ext cx="1928826"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descr="J:\New folder (2)\infp\shakespeare.jpg"/>
          <p:cNvPicPr>
            <a:picLocks noChangeAspect="1" noChangeArrowheads="1"/>
          </p:cNvPicPr>
          <p:nvPr/>
        </p:nvPicPr>
        <p:blipFill>
          <a:blip r:embed="rId4" cstate="print"/>
          <a:srcRect/>
          <a:stretch>
            <a:fillRect/>
          </a:stretch>
        </p:blipFill>
        <p:spPr bwMode="auto">
          <a:xfrm>
            <a:off x="3357554" y="3643314"/>
            <a:ext cx="2143140" cy="23479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en-US" dirty="0" smtClean="0"/>
              <a:t/>
            </a:r>
            <a:br>
              <a:rPr lang="en-US" dirty="0" smtClean="0"/>
            </a:br>
            <a:r>
              <a:rPr lang="fa-IR" b="1" dirty="0" smtClean="0"/>
              <a:t> </a:t>
            </a:r>
            <a:r>
              <a:rPr lang="fa-IR" b="1" dirty="0" smtClean="0">
                <a:solidFill>
                  <a:srgbClr val="FFFF00"/>
                </a:solidFill>
              </a:rPr>
              <a:t>ویژگی های روان سنجی</a:t>
            </a:r>
            <a:endParaRPr lang="fa-IR" dirty="0">
              <a:solidFill>
                <a:srgbClr val="FFFF00"/>
              </a:solidFill>
            </a:endParaRPr>
          </a:p>
        </p:txBody>
      </p:sp>
      <p:sp>
        <p:nvSpPr>
          <p:cNvPr id="3" name="Content Placeholder 2"/>
          <p:cNvSpPr>
            <a:spLocks noGrp="1"/>
          </p:cNvSpPr>
          <p:nvPr>
            <p:ph idx="1"/>
          </p:nvPr>
        </p:nvSpPr>
        <p:spPr>
          <a:xfrm>
            <a:off x="457200" y="2143116"/>
            <a:ext cx="8229600" cy="4181484"/>
          </a:xfrm>
        </p:spPr>
        <p:txBody>
          <a:bodyPr/>
          <a:lstStyle/>
          <a:p>
            <a:pPr algn="r" rtl="1"/>
            <a:r>
              <a:rPr lang="ar-SA" dirty="0" smtClean="0">
                <a:cs typeface="B Zar" pitchFamily="2" charset="-78"/>
              </a:rPr>
              <a:t>ضریب آلفای آزمون اصلی(80 سؤالی) در خارج </a:t>
            </a:r>
            <a:r>
              <a:rPr lang="fa-IR" dirty="0" smtClean="0">
                <a:cs typeface="B Zar" pitchFamily="2" charset="-78"/>
              </a:rPr>
              <a:t>0/75</a:t>
            </a:r>
            <a:r>
              <a:rPr lang="ar-SA" dirty="0" smtClean="0">
                <a:cs typeface="B Zar" pitchFamily="2" charset="-78"/>
              </a:rPr>
              <a:t> به دست آمده است. ضریب اعتبار آزمون فعلی (60 سؤالی) با استفاده از روش اجرای مجدد، بالاتر از </a:t>
            </a:r>
            <a:r>
              <a:rPr lang="fa-IR" dirty="0" smtClean="0">
                <a:cs typeface="B Zar" pitchFamily="2" charset="-78"/>
              </a:rPr>
              <a:t>0/80</a:t>
            </a:r>
            <a:r>
              <a:rPr lang="ar-SA" dirty="0" smtClean="0">
                <a:cs typeface="B Zar" pitchFamily="2" charset="-78"/>
              </a:rPr>
              <a:t>بوده است.همه عبارات با کل آزمون همبستگی مثبت معنادار دارند وبررسی های بالینی و مشاهدات روان شناختی نیز روایی این آزمون را تأیید کرده اند.</a:t>
            </a:r>
            <a:endParaRPr lang="fa-IR" dirty="0">
              <a:cs typeface="B Zar" pitchFamily="2" charset="-78"/>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smtClean="0"/>
              <a:t>درونگرا، شهودی ، فکری و منضبط</a:t>
            </a:r>
            <a:r>
              <a:rPr lang="fa-IR" dirty="0" smtClean="0"/>
              <a:t> </a:t>
            </a:r>
            <a:r>
              <a:rPr lang="en-US" b="1" dirty="0" smtClean="0"/>
              <a:t> INTJ </a:t>
            </a:r>
            <a:endParaRPr lang="en-US" dirty="0"/>
          </a:p>
        </p:txBody>
      </p:sp>
      <p:sp>
        <p:nvSpPr>
          <p:cNvPr id="3" name="Content Placeholder 2"/>
          <p:cNvSpPr>
            <a:spLocks noGrp="1"/>
          </p:cNvSpPr>
          <p:nvPr>
            <p:ph idx="1"/>
          </p:nvPr>
        </p:nvSpPr>
        <p:spPr/>
        <p:txBody>
          <a:bodyPr>
            <a:normAutofit/>
          </a:bodyPr>
          <a:lstStyle/>
          <a:p>
            <a:pPr algn="r" rtl="1">
              <a:buNone/>
            </a:pPr>
            <a:r>
              <a:rPr lang="fa-IR" dirty="0" smtClean="0">
                <a:cs typeface="B Zar" pitchFamily="2" charset="-78"/>
              </a:rPr>
              <a:t> </a:t>
            </a:r>
            <a:r>
              <a:rPr lang="fa-IR" sz="2400" dirty="0" smtClean="0">
                <a:solidFill>
                  <a:srgbClr val="FF0000"/>
                </a:solidFill>
                <a:cs typeface="B Zar" pitchFamily="2" charset="-78"/>
              </a:rPr>
              <a:t>ویژگی های شخصیتی: </a:t>
            </a:r>
            <a:r>
              <a:rPr lang="fa-IR" sz="2400" dirty="0" smtClean="0">
                <a:cs typeface="B Zar" pitchFamily="2" charset="-78"/>
              </a:rPr>
              <a:t>افرادی مستقل، قاطع، انتقادپذیر، با انگیزه، کنجکاو و کمال طلب هستند. این تیپ در میان تیپ های دیگر مستقل ترین هستند.معمولا ساکت و محتاط هستند در روابطشان با دیگران خونسرد هستند. محافظ کارانه لباس    می پوشند اما به نظر دیگران اهمیت نمی دهند. افكاري بديع و مبتكرانه دارندو به افکار و عقاید خود اطمینان کامل دارند .عاشق بحث ها و نظریات سخت و پیچیده هستند.و قدرت درک و تجزیه و تحلیل بالایی دارند. ترجیح میدهند تنها کار کنند و از تنها بودن لذت میرند.</a:t>
            </a:r>
            <a:endParaRPr lang="en-US" sz="2400" dirty="0" smtClean="0">
              <a:cs typeface="B Zar" pitchFamily="2" charset="-78"/>
            </a:endParaRPr>
          </a:p>
          <a:p>
            <a:pPr lvl="0" algn="r" rtl="1">
              <a:buNone/>
            </a:pPr>
            <a:r>
              <a:rPr lang="fa-IR" dirty="0" smtClean="0"/>
              <a:t> </a:t>
            </a:r>
            <a:r>
              <a:rPr lang="fa-IR" sz="2400" dirty="0" smtClean="0">
                <a:solidFill>
                  <a:srgbClr val="FF0000"/>
                </a:solidFill>
                <a:cs typeface="B Zar" pitchFamily="2" charset="-78"/>
              </a:rPr>
              <a:t>برخی از نقاط ضعف شخصیتی:</a:t>
            </a:r>
            <a:r>
              <a:rPr lang="fa-IR" sz="2400" dirty="0" smtClean="0">
                <a:cs typeface="B Zar" pitchFamily="2" charset="-78"/>
              </a:rPr>
              <a:t> احساسات دیگران را غیر منطقی دانسته و نسبت به آنها بی توجه می باشند.اهل مشورت با دیگران نیستند و دوست ندارند کسی در کار آنها دخالت کند. درمقابل نظر دیگران حق به جانب و تدافعی برخورد میکنند.</a:t>
            </a:r>
            <a:endParaRPr lang="en-US" sz="2400" dirty="0" smtClean="0">
              <a:cs typeface="B Zar" pitchFamily="2" charset="-78"/>
            </a:endParaRPr>
          </a:p>
          <a:p>
            <a:pPr algn="r" rtl="1">
              <a:buNone/>
            </a:pPr>
            <a:endParaRPr lang="en-US" dirty="0"/>
          </a:p>
        </p:txBody>
      </p:sp>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Adams</a:t>
            </a:r>
            <a:r>
              <a:rPr lang="fa-IR" dirty="0" smtClean="0"/>
              <a:t>                      </a:t>
            </a:r>
            <a:r>
              <a:rPr lang="en-US" dirty="0" err="1" smtClean="0"/>
              <a:t>isaac-newton</a:t>
            </a:r>
            <a:r>
              <a:rPr lang="fa-IR" dirty="0" smtClean="0"/>
              <a:t> </a:t>
            </a:r>
          </a:p>
          <a:p>
            <a:pPr algn="ctr">
              <a:buNone/>
            </a:pPr>
            <a:endParaRPr lang="fa-IR" dirty="0" smtClean="0"/>
          </a:p>
          <a:p>
            <a:pPr algn="ctr">
              <a:buNone/>
            </a:pPr>
            <a:r>
              <a:rPr lang="en-US" dirty="0" smtClean="0"/>
              <a:t>Sartre</a:t>
            </a:r>
            <a:r>
              <a:rPr lang="fa-IR" dirty="0" smtClean="0"/>
              <a:t>      </a:t>
            </a:r>
            <a:endParaRPr lang="en-US" dirty="0"/>
          </a:p>
        </p:txBody>
      </p:sp>
      <p:pic>
        <p:nvPicPr>
          <p:cNvPr id="3074" name="Picture 2" descr="J:\New folder (2)\intj\adams.jpg"/>
          <p:cNvPicPr>
            <a:picLocks noChangeAspect="1" noChangeArrowheads="1"/>
          </p:cNvPicPr>
          <p:nvPr/>
        </p:nvPicPr>
        <p:blipFill>
          <a:blip r:embed="rId2" cstate="print"/>
          <a:srcRect/>
          <a:stretch>
            <a:fillRect/>
          </a:stretch>
        </p:blipFill>
        <p:spPr bwMode="auto">
          <a:xfrm>
            <a:off x="6500826" y="2285992"/>
            <a:ext cx="1957400" cy="18399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5" name="Picture 3" descr="J:\New folder (2)\intj\isaac-newton.jpg"/>
          <p:cNvPicPr>
            <a:picLocks noChangeAspect="1" noChangeArrowheads="1"/>
          </p:cNvPicPr>
          <p:nvPr/>
        </p:nvPicPr>
        <p:blipFill>
          <a:blip r:embed="rId3" cstate="print"/>
          <a:srcRect/>
          <a:stretch>
            <a:fillRect/>
          </a:stretch>
        </p:blipFill>
        <p:spPr bwMode="auto">
          <a:xfrm>
            <a:off x="1571604" y="2285992"/>
            <a:ext cx="2071702" cy="2209800"/>
          </a:xfrm>
          <a:prstGeom prst="rect">
            <a:avLst/>
          </a:prstGeom>
          <a:ln>
            <a:noFill/>
          </a:ln>
          <a:effectLst>
            <a:softEdge rad="112500"/>
          </a:effectLst>
        </p:spPr>
      </p:pic>
      <p:pic>
        <p:nvPicPr>
          <p:cNvPr id="3076" name="Picture 4" descr="J:\New folder (2)\intj\sartre.jpg"/>
          <p:cNvPicPr>
            <a:picLocks noChangeAspect="1" noChangeArrowheads="1"/>
          </p:cNvPicPr>
          <p:nvPr/>
        </p:nvPicPr>
        <p:blipFill>
          <a:blip r:embed="rId4" cstate="print"/>
          <a:srcRect/>
          <a:stretch>
            <a:fillRect/>
          </a:stretch>
        </p:blipFill>
        <p:spPr bwMode="auto">
          <a:xfrm>
            <a:off x="4214810" y="3714752"/>
            <a:ext cx="1785950" cy="271464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heckerboard(across)">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checkerboard(across)">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46572"/>
          </a:xfrm>
        </p:spPr>
        <p:txBody>
          <a:bodyPr>
            <a:normAutofit/>
          </a:bodyPr>
          <a:lstStyle/>
          <a:p>
            <a:r>
              <a:rPr lang="en-US" sz="3200" b="1" dirty="0" smtClean="0"/>
              <a:t>INTP </a:t>
            </a:r>
            <a:r>
              <a:rPr lang="fa-IR" sz="3200" b="1" dirty="0" smtClean="0"/>
              <a:t>درونگرا، شهودی،فکری و ملاحظه کار</a:t>
            </a:r>
            <a:endParaRPr lang="en-US" sz="3200" dirty="0"/>
          </a:p>
        </p:txBody>
      </p:sp>
      <p:sp>
        <p:nvSpPr>
          <p:cNvPr id="3" name="Content Placeholder 2"/>
          <p:cNvSpPr>
            <a:spLocks noGrp="1"/>
          </p:cNvSpPr>
          <p:nvPr>
            <p:ph idx="1"/>
          </p:nvPr>
        </p:nvSpPr>
        <p:spPr>
          <a:xfrm>
            <a:off x="457200" y="1428736"/>
            <a:ext cx="8229600" cy="4743781"/>
          </a:xfrm>
        </p:spPr>
        <p:txBody>
          <a:bodyPr>
            <a:normAutofit fontScale="92500" lnSpcReduction="20000"/>
          </a:bodyPr>
          <a:lstStyle/>
          <a:p>
            <a:pPr algn="r" rtl="1">
              <a:buNone/>
            </a:pPr>
            <a:r>
              <a:rPr lang="fa-IR" sz="2800" dirty="0" smtClean="0">
                <a:solidFill>
                  <a:srgbClr val="FFFF00"/>
                </a:solidFill>
                <a:cs typeface="B Zar" pitchFamily="2" charset="-78"/>
              </a:rPr>
              <a:t>ویژگی های شخصیتی: </a:t>
            </a:r>
            <a:r>
              <a:rPr lang="fa-IR" sz="2800" dirty="0" smtClean="0">
                <a:cs typeface="B Zar" pitchFamily="2" charset="-78"/>
              </a:rPr>
              <a:t>اندیشمندانی‌ بکر و بی‌ریا هستند. و برای هوش و ذکاوت خود ارزش فراوان قایل‌اند، انگیزه فراوانی دارند که به صلاحیت و شایستگی برسند و به شدت علاقه‌مند هستند تا دیگران را هم به صلاحیت برسانند. آنها دوست دارند الگوهایی برای بهبود جریان امور و حل مسایل دشوار بیابند. این تیپ شخصیتی از حل کردن مسایل به روش‌های خلاق لذت فراوان می‌برد. برای آنها دقیق بودن خیلی مهم است. توجه زيادي به محافل اجتماعي و يا بحثهاي بيهوده ندارند. به نظر مي آيد علائق منحصر به فرد و پيچيده اي دارند.</a:t>
            </a:r>
            <a:endParaRPr lang="en-US" sz="2800" dirty="0" smtClean="0">
              <a:cs typeface="B Zar" pitchFamily="2" charset="-78"/>
            </a:endParaRPr>
          </a:p>
          <a:p>
            <a:pPr lvl="0" algn="just" rtl="1">
              <a:buNone/>
            </a:pPr>
            <a:r>
              <a:rPr lang="fa-IR" sz="2800" dirty="0" smtClean="0">
                <a:solidFill>
                  <a:srgbClr val="FFFF00"/>
                </a:solidFill>
                <a:cs typeface="B Zar" pitchFamily="2" charset="-78"/>
              </a:rPr>
              <a:t>برخی از نقاط ضعف شخصیتی:</a:t>
            </a:r>
            <a:r>
              <a:rPr lang="fa-IR" sz="2800" dirty="0" smtClean="0">
                <a:cs typeface="B Zar" pitchFamily="2" charset="-78"/>
              </a:rPr>
              <a:t> از آن جهت که اینگونه اشخاص روی تحلیل‌های منطقی خود تأکید فراوان دارند، ممکن است فراموش کنند که دیگران به چه چیزهایی اهمیت می دهند. اگر چیزی منطقی نباشد،  آن را حتی اگر برایشان مهم باشد کنار می‌گذارند. آنها به خوبی می‌توانند اشکالات یک نقطه نظر را پیدا کنند اما در بیان نظر خود با دشواری‌هایی روبه‌رو هستند. ممکن است به یک اشکال جزیی در یک پروژه برخورد کنند و به خاطر همین موضوع جلوی اجرای پروژه را بگیرند زیرا معتقدند در برنامه‌ها جایی برای یک اندیشه غیرمنطقی وجود ندارد. </a:t>
            </a:r>
            <a:endParaRPr lang="en-US" sz="2800" dirty="0" smtClean="0">
              <a:cs typeface="B Zar" pitchFamily="2" charset="-78"/>
            </a:endParaRPr>
          </a:p>
          <a:p>
            <a:pPr algn="r" rtl="1">
              <a:buNone/>
            </a:pPr>
            <a:endParaRPr lang="fa-IR" sz="2600" dirty="0" smtClean="0">
              <a:solidFill>
                <a:srgbClr val="FFFF00"/>
              </a:solidFill>
              <a:cs typeface="B Zar" pitchFamily="2" charset="-78"/>
            </a:endParaRPr>
          </a:p>
          <a:p>
            <a:pPr algn="r" rtl="1">
              <a:buNone/>
            </a:pPr>
            <a:endParaRPr lang="en-US" sz="2600" dirty="0">
              <a:cs typeface="B Zar" pitchFamily="2" charset="-78"/>
            </a:endParaRPr>
          </a:p>
        </p:txBody>
      </p:sp>
    </p:spTree>
  </p:cSld>
  <p:clrMapOvr>
    <a:masterClrMapping/>
  </p:clrMapOvr>
  <p:transition>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57200" y="1071546"/>
            <a:ext cx="8229600" cy="5054617"/>
          </a:xfrm>
        </p:spPr>
        <p:txBody>
          <a:bodyPr/>
          <a:lstStyle/>
          <a:p>
            <a:pPr>
              <a:buNone/>
            </a:pPr>
            <a:r>
              <a:rPr lang="en-US" dirty="0" smtClean="0"/>
              <a:t>Lincoln</a:t>
            </a:r>
            <a:r>
              <a:rPr lang="fa-IR" dirty="0" smtClean="0"/>
              <a:t>                                     </a:t>
            </a:r>
            <a:r>
              <a:rPr lang="en-US" dirty="0" err="1" smtClean="0"/>
              <a:t>immanuel-kant</a:t>
            </a:r>
            <a:r>
              <a:rPr lang="fa-IR" dirty="0" smtClean="0"/>
              <a:t>  </a:t>
            </a:r>
          </a:p>
          <a:p>
            <a:pPr>
              <a:buNone/>
            </a:pPr>
            <a:endParaRPr lang="fa-IR" dirty="0" smtClean="0"/>
          </a:p>
          <a:p>
            <a:pPr>
              <a:buNone/>
            </a:pPr>
            <a:endParaRPr lang="fa-IR" dirty="0" smtClean="0"/>
          </a:p>
          <a:p>
            <a:pPr>
              <a:buNone/>
            </a:pPr>
            <a:endParaRPr lang="fa-IR" dirty="0" smtClean="0"/>
          </a:p>
          <a:p>
            <a:pPr>
              <a:buNone/>
            </a:pPr>
            <a:r>
              <a:rPr lang="fa-IR" dirty="0" smtClean="0"/>
              <a:t>                               </a:t>
            </a:r>
            <a:r>
              <a:rPr lang="en-US" dirty="0" err="1" smtClean="0"/>
              <a:t>einstein</a:t>
            </a:r>
            <a:r>
              <a:rPr lang="fa-IR" dirty="0" smtClean="0"/>
              <a:t>     </a:t>
            </a:r>
            <a:endParaRPr lang="en-US" dirty="0"/>
          </a:p>
        </p:txBody>
      </p:sp>
      <p:pic>
        <p:nvPicPr>
          <p:cNvPr id="4098" name="Picture 2" descr="J:\New folder (2)\intp\immanuel-kant.jpg"/>
          <p:cNvPicPr>
            <a:picLocks noChangeAspect="1" noChangeArrowheads="1"/>
          </p:cNvPicPr>
          <p:nvPr/>
        </p:nvPicPr>
        <p:blipFill>
          <a:blip r:embed="rId2" cstate="print"/>
          <a:srcRect/>
          <a:stretch>
            <a:fillRect/>
          </a:stretch>
        </p:blipFill>
        <p:spPr bwMode="auto">
          <a:xfrm>
            <a:off x="928662" y="1643050"/>
            <a:ext cx="2463807"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9" name="Picture 3" descr="J:\New folder (2)\intp\lincoln.jpg"/>
          <p:cNvPicPr>
            <a:picLocks noChangeAspect="1" noChangeArrowheads="1"/>
          </p:cNvPicPr>
          <p:nvPr/>
        </p:nvPicPr>
        <p:blipFill>
          <a:blip r:embed="rId3" cstate="print"/>
          <a:srcRect/>
          <a:stretch>
            <a:fillRect/>
          </a:stretch>
        </p:blipFill>
        <p:spPr bwMode="auto">
          <a:xfrm>
            <a:off x="5929322" y="1785926"/>
            <a:ext cx="2428896"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0" name="Picture 4" descr="J:\New folder (2)\intp\einstein.jpg"/>
          <p:cNvPicPr>
            <a:picLocks noChangeAspect="1" noChangeArrowheads="1"/>
          </p:cNvPicPr>
          <p:nvPr/>
        </p:nvPicPr>
        <p:blipFill>
          <a:blip r:embed="rId4" cstate="print"/>
          <a:srcRect/>
          <a:stretch>
            <a:fillRect/>
          </a:stretch>
        </p:blipFill>
        <p:spPr bwMode="auto">
          <a:xfrm>
            <a:off x="3357554" y="4071942"/>
            <a:ext cx="2357454" cy="2152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diamond(in)">
                                      <p:cBhvr>
                                        <p:cTn id="1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pPr algn="r"/>
            <a:r>
              <a:rPr lang="fa-IR" b="1" dirty="0" smtClean="0">
                <a:cs typeface="B Zar" pitchFamily="2" charset="-78"/>
              </a:rPr>
              <a:t>درونگرا، حسی،فکری و منضبط      </a:t>
            </a:r>
            <a:r>
              <a:rPr lang="en-US" b="1" dirty="0" smtClean="0"/>
              <a:t>ISTJ</a:t>
            </a:r>
            <a:r>
              <a:rPr lang="fa-IR" b="1" dirty="0" smtClean="0"/>
              <a:t> </a:t>
            </a:r>
            <a:endParaRPr lang="en-US" dirty="0"/>
          </a:p>
        </p:txBody>
      </p:sp>
      <p:sp>
        <p:nvSpPr>
          <p:cNvPr id="3" name="Content Placeholder 2"/>
          <p:cNvSpPr>
            <a:spLocks noGrp="1"/>
          </p:cNvSpPr>
          <p:nvPr>
            <p:ph sz="quarter" idx="1"/>
          </p:nvPr>
        </p:nvSpPr>
        <p:spPr>
          <a:xfrm>
            <a:off x="500034" y="1214422"/>
            <a:ext cx="7467600" cy="5259530"/>
          </a:xfrm>
        </p:spPr>
        <p:txBody>
          <a:bodyPr/>
          <a:lstStyle/>
          <a:p>
            <a:pPr algn="just">
              <a:buNone/>
            </a:pPr>
            <a:r>
              <a:rPr lang="fa-IR" sz="2600" dirty="0" smtClean="0">
                <a:solidFill>
                  <a:srgbClr val="FF0000"/>
                </a:solidFill>
                <a:cs typeface="B Zar" pitchFamily="2" charset="-78"/>
              </a:rPr>
              <a:t>ویژگی های شخصیتی:</a:t>
            </a:r>
            <a:r>
              <a:rPr lang="fa-IR" sz="2600" dirty="0" smtClean="0">
                <a:cs typeface="B Zar" pitchFamily="2" charset="-78"/>
              </a:rPr>
              <a:t> افرادی جدي و سختکوش،آرام ، مسئول ، متعهد دقیق و باثبات ،واقع گرا، منظم و منطقی، قابل اطمينان هستند و هميشه مي‌توان روي آنها حساب كرد. مایلند همه چيز منظم و مرتب باشد. افكارشان را روي كاري كه بايد انجام دهد معطوف مي‌كنند و به شدت در جهت رسيدن به آن هدف گام برمي‌دارند. اينكار را بدون توجه به معترضين و كسانيكه سعي در ايجاد اختلاف در كارش را داشته باشند انجام مي‌دهند.</a:t>
            </a:r>
          </a:p>
          <a:p>
            <a:pPr lvl="0">
              <a:buNone/>
            </a:pPr>
            <a:r>
              <a:rPr lang="fa-IR" sz="2600" dirty="0" smtClean="0">
                <a:solidFill>
                  <a:srgbClr val="FF0000"/>
                </a:solidFill>
                <a:cs typeface="B Zar" pitchFamily="2" charset="-78"/>
              </a:rPr>
              <a:t>برخی از نقاط ضعف شخصیتی:</a:t>
            </a:r>
            <a:r>
              <a:rPr lang="fa-IR" sz="2600" dirty="0" smtClean="0">
                <a:cs typeface="B Zar" pitchFamily="2" charset="-78"/>
              </a:rPr>
              <a:t> انعطاف پذیر نیستند .در روابط دوستانه هم قواعد و مقررات سخت و خشکی دارند. نسبت به کسی که دوستش دارند نیز سردو خشک به نظر میرسند چون بندرت واکنش نشان می دهند. به بحث های که یک برنده-یک بازنده دارد علاقه مندند.</a:t>
            </a:r>
            <a:endParaRPr lang="en-US" sz="2600" dirty="0" smtClean="0">
              <a:cs typeface="B Zar" pitchFamily="2" charset="-78"/>
            </a:endParaRPr>
          </a:p>
          <a:p>
            <a:pPr lvl="0">
              <a:buNone/>
            </a:pPr>
            <a:endParaRPr lang="en-US" dirty="0">
              <a:cs typeface="B Zar" pitchFamily="2" charset="-78"/>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lstStyle/>
          <a:p>
            <a:pPr>
              <a:buNone/>
            </a:pPr>
            <a:r>
              <a:rPr lang="en-US" dirty="0" err="1" smtClean="0"/>
              <a:t>george-washington</a:t>
            </a:r>
            <a:r>
              <a:rPr lang="fa-IR" dirty="0" smtClean="0"/>
              <a:t>                       </a:t>
            </a:r>
            <a:r>
              <a:rPr lang="en-US" dirty="0" err="1" smtClean="0"/>
              <a:t>heidegger</a:t>
            </a:r>
            <a:r>
              <a:rPr lang="fa-IR" dirty="0" smtClean="0"/>
              <a:t>   </a:t>
            </a:r>
          </a:p>
          <a:p>
            <a:pPr>
              <a:buNone/>
            </a:pPr>
            <a:endParaRPr lang="fa-IR" dirty="0" smtClean="0"/>
          </a:p>
          <a:p>
            <a:pPr>
              <a:buNone/>
            </a:pPr>
            <a:endParaRPr lang="fa-IR" dirty="0" smtClean="0"/>
          </a:p>
          <a:p>
            <a:pPr>
              <a:buNone/>
            </a:pPr>
            <a:r>
              <a:rPr lang="fa-IR" dirty="0" smtClean="0"/>
              <a:t>                          </a:t>
            </a:r>
            <a:r>
              <a:rPr lang="en-US" dirty="0" err="1" smtClean="0"/>
              <a:t>sigmund-freud</a:t>
            </a:r>
            <a:r>
              <a:rPr lang="fa-IR" dirty="0" smtClean="0"/>
              <a:t>    </a:t>
            </a:r>
            <a:endParaRPr lang="en-US" dirty="0"/>
          </a:p>
        </p:txBody>
      </p:sp>
      <p:pic>
        <p:nvPicPr>
          <p:cNvPr id="5122" name="Picture 2" descr="J:\New folder (2)\istj\george-washington.jpg"/>
          <p:cNvPicPr>
            <a:picLocks noChangeAspect="1" noChangeArrowheads="1"/>
          </p:cNvPicPr>
          <p:nvPr/>
        </p:nvPicPr>
        <p:blipFill>
          <a:blip r:embed="rId2" cstate="print"/>
          <a:srcRect/>
          <a:stretch>
            <a:fillRect/>
          </a:stretch>
        </p:blipFill>
        <p:spPr bwMode="auto">
          <a:xfrm>
            <a:off x="5929322" y="1928802"/>
            <a:ext cx="2009780" cy="18748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3" name="Picture 3" descr="J:\New folder (2)\istj\heidegger.jpg"/>
          <p:cNvPicPr>
            <a:picLocks noChangeAspect="1" noChangeArrowheads="1"/>
          </p:cNvPicPr>
          <p:nvPr/>
        </p:nvPicPr>
        <p:blipFill>
          <a:blip r:embed="rId3" cstate="print"/>
          <a:srcRect/>
          <a:stretch>
            <a:fillRect/>
          </a:stretch>
        </p:blipFill>
        <p:spPr bwMode="auto">
          <a:xfrm>
            <a:off x="1071538" y="1785926"/>
            <a:ext cx="1928826" cy="22145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4" name="Picture 4" descr="J:\New folder (2)\istj\sigmund-freud.jpg"/>
          <p:cNvPicPr>
            <a:picLocks noChangeAspect="1" noChangeArrowheads="1"/>
          </p:cNvPicPr>
          <p:nvPr/>
        </p:nvPicPr>
        <p:blipFill>
          <a:blip r:embed="rId4" cstate="print"/>
          <a:srcRect/>
          <a:stretch>
            <a:fillRect/>
          </a:stretch>
        </p:blipFill>
        <p:spPr bwMode="auto">
          <a:xfrm>
            <a:off x="3143240" y="3500438"/>
            <a:ext cx="2540000" cy="33575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checkerboard(across)">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 </a:t>
            </a:r>
            <a:r>
              <a:rPr lang="fa-IR" sz="3200" b="1" dirty="0" smtClean="0"/>
              <a:t>درونگرا،حسی،فکری و ملاحظه کار    </a:t>
            </a:r>
            <a:r>
              <a:rPr lang="en-US" sz="3200" b="1" dirty="0" smtClean="0"/>
              <a:t> ISTP</a:t>
            </a:r>
            <a:r>
              <a:rPr lang="fa-IR" sz="3200" b="1" dirty="0" smtClean="0"/>
              <a:t> </a:t>
            </a:r>
            <a:endParaRPr lang="en-US" sz="3200" dirty="0"/>
          </a:p>
        </p:txBody>
      </p:sp>
      <p:sp>
        <p:nvSpPr>
          <p:cNvPr id="3" name="Content Placeholder 2"/>
          <p:cNvSpPr>
            <a:spLocks noGrp="1"/>
          </p:cNvSpPr>
          <p:nvPr>
            <p:ph sz="quarter" idx="1"/>
          </p:nvPr>
        </p:nvSpPr>
        <p:spPr/>
        <p:txBody>
          <a:bodyPr>
            <a:normAutofit lnSpcReduction="10000"/>
          </a:bodyPr>
          <a:lstStyle/>
          <a:p>
            <a:pPr algn="r" rtl="1">
              <a:buNone/>
            </a:pPr>
            <a:r>
              <a:rPr lang="fa-IR" sz="2600" dirty="0" smtClean="0">
                <a:solidFill>
                  <a:srgbClr val="FF0000"/>
                </a:solidFill>
                <a:cs typeface="B Zar" pitchFamily="2" charset="-78"/>
              </a:rPr>
              <a:t>ویژگی های شخصیتی:</a:t>
            </a:r>
            <a:r>
              <a:rPr lang="fa-IR" sz="2600" dirty="0" smtClean="0">
                <a:cs typeface="B Zar" pitchFamily="2" charset="-78"/>
              </a:rPr>
              <a:t> زندگي را از زاويه اي جدا و كنجكاوي منحصر به فرد تجزيه و تحليل مي‌كنند، اغلب شوخ طبعي بسيار جالب از خود نشان مي‌دهد.انعطاف پذیر هستند و با هر شرایطی می توانند خود را سازگار کنند.آنچه عینی بوده و واقعیت دارد را میپذیرند. ساکت و مستقل هستند چون در خودشان فرو می روند شناسایی آنها دشوار است آنها را باید به کارشان شناسایی کنیم . اما در جمع دوستان خود بسیار پرشور و شاد هستند.بیشتر ترجیح میدهند با عمل نه صحبت ارتباط برقرار کنند حتی عشق خود را به صورت عملی نشان میدهند.</a:t>
            </a:r>
          </a:p>
          <a:p>
            <a:pPr algn="r" rtl="1">
              <a:buNone/>
            </a:pPr>
            <a:r>
              <a:rPr lang="fa-IR" sz="2600" dirty="0" smtClean="0">
                <a:solidFill>
                  <a:srgbClr val="FF0000"/>
                </a:solidFill>
                <a:cs typeface="B Zar" pitchFamily="2" charset="-78"/>
              </a:rPr>
              <a:t>برخی از نقاط ضعف شخصیتی:</a:t>
            </a:r>
            <a:r>
              <a:rPr lang="fa-IR" sz="2800" dirty="0" smtClean="0">
                <a:cs typeface="B Zar" pitchFamily="2" charset="-78"/>
              </a:rPr>
              <a:t> غیر قابل پیش بینی بودن. چون دوست دارن آزاد باشند و از کار خود زود رهایی یابند از بعضی از بخش های کار خود میزنند و آنرا ناتمام رها میکنند. عدم علاقه به مقررات و قوانین.</a:t>
            </a:r>
            <a:endParaRPr lang="en-US" sz="2800" dirty="0" smtClean="0">
              <a:cs typeface="B Zar" pitchFamily="2" charset="-78"/>
            </a:endParaRPr>
          </a:p>
          <a:p>
            <a:pPr lvl="0" algn="r" rtl="1">
              <a:buNone/>
            </a:pPr>
            <a:endParaRPr lang="en-US" sz="2800" dirty="0" smtClean="0"/>
          </a:p>
          <a:p>
            <a:pPr algn="r" rtl="1">
              <a:buNone/>
            </a:pPr>
            <a:endParaRPr lang="en-US" sz="2600" dirty="0">
              <a:cs typeface="B Zar" pitchFamily="2" charset="-78"/>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err="1" smtClean="0"/>
              <a:t>christian</a:t>
            </a:r>
            <a:r>
              <a:rPr lang="en-US" dirty="0" smtClean="0"/>
              <a:t>-bale</a:t>
            </a:r>
            <a:r>
              <a:rPr lang="fa-IR" dirty="0" smtClean="0"/>
              <a:t>                             </a:t>
            </a:r>
            <a:r>
              <a:rPr lang="en-US" dirty="0" smtClean="0"/>
              <a:t>jack-</a:t>
            </a:r>
            <a:r>
              <a:rPr lang="en-US" dirty="0" err="1" smtClean="0"/>
              <a:t>dorsey</a:t>
            </a:r>
            <a:r>
              <a:rPr lang="fa-IR" dirty="0" smtClean="0"/>
              <a:t>  </a:t>
            </a:r>
          </a:p>
          <a:p>
            <a:pPr>
              <a:buNone/>
            </a:pPr>
            <a:endParaRPr lang="fa-IR" dirty="0" smtClean="0"/>
          </a:p>
          <a:p>
            <a:pPr>
              <a:buNone/>
            </a:pPr>
            <a:r>
              <a:rPr lang="fa-IR" dirty="0" smtClean="0"/>
              <a:t>                          </a:t>
            </a:r>
            <a:r>
              <a:rPr lang="en-US" dirty="0" smtClean="0"/>
              <a:t>woody-</a:t>
            </a:r>
            <a:r>
              <a:rPr lang="en-US" dirty="0" err="1" smtClean="0"/>
              <a:t>allen</a:t>
            </a:r>
            <a:r>
              <a:rPr lang="fa-IR" dirty="0" smtClean="0"/>
              <a:t> </a:t>
            </a:r>
            <a:endParaRPr lang="en-US" dirty="0"/>
          </a:p>
        </p:txBody>
      </p:sp>
      <p:pic>
        <p:nvPicPr>
          <p:cNvPr id="8194" name="Picture 2" descr="J:\New folder (2)\istp\christian-bale.jpg"/>
          <p:cNvPicPr>
            <a:picLocks noChangeAspect="1" noChangeArrowheads="1"/>
          </p:cNvPicPr>
          <p:nvPr/>
        </p:nvPicPr>
        <p:blipFill>
          <a:blip r:embed="rId2" cstate="print"/>
          <a:srcRect/>
          <a:stretch>
            <a:fillRect/>
          </a:stretch>
        </p:blipFill>
        <p:spPr bwMode="auto">
          <a:xfrm>
            <a:off x="6429388" y="2071678"/>
            <a:ext cx="1905000" cy="276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3" descr="J:\New folder (2)\istp\jack-dorsey.jpg"/>
          <p:cNvPicPr>
            <a:picLocks noChangeAspect="1" noChangeArrowheads="1"/>
          </p:cNvPicPr>
          <p:nvPr/>
        </p:nvPicPr>
        <p:blipFill>
          <a:blip r:embed="rId3" cstate="print"/>
          <a:srcRect/>
          <a:stretch>
            <a:fillRect/>
          </a:stretch>
        </p:blipFill>
        <p:spPr bwMode="auto">
          <a:xfrm>
            <a:off x="1071538" y="2143116"/>
            <a:ext cx="2071702"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6" name="Picture 4" descr="J:\New folder (2)\istp\woody-allen.jpg"/>
          <p:cNvPicPr>
            <a:picLocks noChangeAspect="1" noChangeArrowheads="1"/>
          </p:cNvPicPr>
          <p:nvPr/>
        </p:nvPicPr>
        <p:blipFill>
          <a:blip r:embed="rId4" cstate="print"/>
          <a:srcRect/>
          <a:stretch>
            <a:fillRect/>
          </a:stretch>
        </p:blipFill>
        <p:spPr bwMode="auto">
          <a:xfrm>
            <a:off x="3500430" y="3643314"/>
            <a:ext cx="2357454" cy="2643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additive="base">
                                        <p:cTn id="18" dur="500" fill="hold"/>
                                        <p:tgtEl>
                                          <p:spTgt spid="8196"/>
                                        </p:tgtEl>
                                        <p:attrNameLst>
                                          <p:attrName>ppt_x</p:attrName>
                                        </p:attrNameLst>
                                      </p:cBhvr>
                                      <p:tavLst>
                                        <p:tav tm="0">
                                          <p:val>
                                            <p:strVal val="#ppt_x"/>
                                          </p:val>
                                        </p:tav>
                                        <p:tav tm="100000">
                                          <p:val>
                                            <p:strVal val="#ppt_x"/>
                                          </p:val>
                                        </p:tav>
                                      </p:tavLst>
                                    </p:anim>
                                    <p:anim calcmode="lin" valueType="num">
                                      <p:cBhvr additive="base">
                                        <p:cTn id="19"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dirty="0" smtClean="0">
                <a:solidFill>
                  <a:srgbClr val="FFFF00"/>
                </a:solidFill>
                <a:cs typeface="B Zar" pitchFamily="2" charset="-78"/>
              </a:rPr>
              <a:t>ویژگی های شخصیتی</a:t>
            </a:r>
            <a:r>
              <a:rPr lang="fa-IR" dirty="0" smtClean="0">
                <a:solidFill>
                  <a:srgbClr val="FFFF00"/>
                </a:solidFill>
                <a:cs typeface="B Zar" pitchFamily="2" charset="-78"/>
              </a:rPr>
              <a:t>:</a:t>
            </a:r>
            <a:r>
              <a:rPr lang="fa-IR" dirty="0" smtClean="0">
                <a:cs typeface="B Zar" pitchFamily="2" charset="-78"/>
              </a:rPr>
              <a:t> در مورد انجام مسئوليتها يا تمام كردن وظايف روحيه‌اي توأم با آرامش و راحتي </a:t>
            </a:r>
            <a:r>
              <a:rPr lang="fa-IR" dirty="0" smtClean="0">
                <a:cs typeface="B Zar" pitchFamily="2" charset="-78"/>
              </a:rPr>
              <a:t>دارند. </a:t>
            </a:r>
            <a:r>
              <a:rPr lang="fa-IR" dirty="0" smtClean="0">
                <a:cs typeface="B Zar" pitchFamily="2" charset="-78"/>
              </a:rPr>
              <a:t>شنونده خوبی هستند و به دیگران توجه و علاقه  دارند وقتی شما را بشناسند می توانند بسیار پر مهر و محبت باشند . معمولا بر </a:t>
            </a:r>
            <a:r>
              <a:rPr lang="fa-IR" dirty="0" smtClean="0">
                <a:cs typeface="B Zar" pitchFamily="2" charset="-78"/>
              </a:rPr>
              <a:t>اساس ارزشهای </a:t>
            </a:r>
            <a:r>
              <a:rPr lang="fa-IR" dirty="0" smtClean="0">
                <a:cs typeface="B Zar" pitchFamily="2" charset="-78"/>
              </a:rPr>
              <a:t>خود قضاوت می کنند</a:t>
            </a:r>
            <a:r>
              <a:rPr lang="fa-IR" dirty="0" smtClean="0">
                <a:cs typeface="B Zar" pitchFamily="2" charset="-78"/>
              </a:rPr>
              <a:t>.</a:t>
            </a:r>
            <a:r>
              <a:rPr lang="fa-IR" dirty="0" smtClean="0">
                <a:cs typeface="B Zar" pitchFamily="2" charset="-78"/>
              </a:rPr>
              <a:t> علاقه ی به کنترل کردن دیگران با </a:t>
            </a:r>
            <a:r>
              <a:rPr lang="fa-IR" dirty="0" smtClean="0">
                <a:cs typeface="B Zar" pitchFamily="2" charset="-78"/>
              </a:rPr>
              <a:t>نفوذگذاردن </a:t>
            </a:r>
            <a:r>
              <a:rPr lang="fa-IR" dirty="0" smtClean="0">
                <a:cs typeface="B Zar" pitchFamily="2" charset="-78"/>
              </a:rPr>
              <a:t>بر آنها </a:t>
            </a:r>
            <a:r>
              <a:rPr lang="fa-IR" dirty="0" smtClean="0">
                <a:cs typeface="B Zar" pitchFamily="2" charset="-78"/>
              </a:rPr>
              <a:t>ندارند.</a:t>
            </a:r>
            <a:r>
              <a:rPr lang="fa-IR" dirty="0" smtClean="0">
                <a:cs typeface="B Zar" pitchFamily="2" charset="-78"/>
              </a:rPr>
              <a:t> شعار این تیپ از افراد این است  که زندگی کن بگذار دیگران هم زندگی کنند </a:t>
            </a:r>
            <a:r>
              <a:rPr lang="fa-IR" dirty="0" smtClean="0">
                <a:cs typeface="B Zar" pitchFamily="2" charset="-78"/>
              </a:rPr>
              <a:t>.</a:t>
            </a:r>
          </a:p>
          <a:p>
            <a:pPr lvl="0" algn="r" rtl="1">
              <a:buNone/>
            </a:pPr>
            <a:r>
              <a:rPr lang="fa-IR" dirty="0" smtClean="0">
                <a:solidFill>
                  <a:srgbClr val="FFFF00"/>
                </a:solidFill>
                <a:cs typeface="B Zar" pitchFamily="2" charset="-78"/>
              </a:rPr>
              <a:t>برخی از نقاط ضعف شخصیتی:</a:t>
            </a:r>
            <a:r>
              <a:rPr lang="fa-IR" dirty="0" smtClean="0"/>
              <a:t> </a:t>
            </a:r>
            <a:r>
              <a:rPr lang="fa-IR" dirty="0" smtClean="0">
                <a:cs typeface="B Zar" pitchFamily="2" charset="-78"/>
              </a:rPr>
              <a:t>گاهی انقدر به نیازهای دیگران توجه میکنند که نیازهای خودرا فراموش میکنند.</a:t>
            </a:r>
            <a:r>
              <a:rPr lang="fa-IR" dirty="0" smtClean="0">
                <a:cs typeface="B Zar" pitchFamily="2" charset="-78"/>
              </a:rPr>
              <a:t> </a:t>
            </a:r>
            <a:r>
              <a:rPr lang="fa-IR" dirty="0" smtClean="0">
                <a:cs typeface="B Zar" pitchFamily="2" charset="-78"/>
              </a:rPr>
              <a:t>سطحی </a:t>
            </a:r>
            <a:r>
              <a:rPr lang="fa-IR" dirty="0" smtClean="0">
                <a:cs typeface="B Zar" pitchFamily="2" charset="-78"/>
              </a:rPr>
              <a:t>نگر هستند و در درک مضامین پیچیده </a:t>
            </a:r>
            <a:r>
              <a:rPr lang="fa-IR" dirty="0" smtClean="0">
                <a:cs typeface="B Zar" pitchFamily="2" charset="-78"/>
              </a:rPr>
              <a:t>ناتوانند. بیش </a:t>
            </a:r>
            <a:r>
              <a:rPr lang="fa-IR" dirty="0" smtClean="0">
                <a:cs typeface="B Zar" pitchFamily="2" charset="-78"/>
              </a:rPr>
              <a:t>از اندازه پذیرای نظرات دیگران هستند و ازخود قاطعیت نشان </a:t>
            </a:r>
            <a:r>
              <a:rPr lang="fa-IR" dirty="0" smtClean="0">
                <a:cs typeface="B Zar" pitchFamily="2" charset="-78"/>
              </a:rPr>
              <a:t>نمیدهند.اعتماد </a:t>
            </a:r>
            <a:r>
              <a:rPr lang="fa-IR" dirty="0" smtClean="0">
                <a:cs typeface="B Zar" pitchFamily="2" charset="-78"/>
              </a:rPr>
              <a:t>بنفس کافی ندارند و توانایی های خود را دست کم میگیرند.</a:t>
            </a:r>
            <a:endParaRPr lang="en-US" dirty="0" smtClean="0">
              <a:cs typeface="B Zar" pitchFamily="2" charset="-78"/>
            </a:endParaRPr>
          </a:p>
          <a:p>
            <a:pPr algn="r" rtl="1">
              <a:buNone/>
            </a:pPr>
            <a:endParaRPr lang="fa-IR" dirty="0" smtClean="0">
              <a:solidFill>
                <a:srgbClr val="FFFF00"/>
              </a:solidFill>
              <a:cs typeface="B Zar" pitchFamily="2" charset="-78"/>
            </a:endParaRPr>
          </a:p>
          <a:p>
            <a:pPr algn="r" rtl="1">
              <a:buNone/>
            </a:pPr>
            <a:endParaRPr lang="en-US" dirty="0">
              <a:solidFill>
                <a:srgbClr val="FFFF00"/>
              </a:solidFill>
              <a:cs typeface="B Zar" pitchFamily="2" charset="-78"/>
            </a:endParaRPr>
          </a:p>
        </p:txBody>
      </p:sp>
      <p:sp>
        <p:nvSpPr>
          <p:cNvPr id="2" name="Title 1"/>
          <p:cNvSpPr>
            <a:spLocks noGrp="1"/>
          </p:cNvSpPr>
          <p:nvPr>
            <p:ph type="title"/>
          </p:nvPr>
        </p:nvSpPr>
        <p:spPr/>
        <p:txBody>
          <a:bodyPr/>
          <a:lstStyle/>
          <a:p>
            <a:pPr algn="r" rtl="1"/>
            <a:r>
              <a:rPr lang="fa-IR" b="1" dirty="0" smtClean="0"/>
              <a:t>درونگرا،حسی،احساسی و ملاحظه کار</a:t>
            </a:r>
            <a:r>
              <a:rPr lang="en-US" b="1" dirty="0" smtClean="0"/>
              <a:t> ISFP   </a:t>
            </a:r>
            <a:endParaRPr lang="en-US" dirty="0"/>
          </a:p>
        </p:txBody>
      </p:sp>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6908"/>
          </a:xfrm>
        </p:spPr>
        <p:txBody>
          <a:bodyPr/>
          <a:lstStyle/>
          <a:p>
            <a:endParaRPr lang="en-US" dirty="0"/>
          </a:p>
        </p:txBody>
      </p:sp>
      <p:sp>
        <p:nvSpPr>
          <p:cNvPr id="2" name="Content Placeholder 1"/>
          <p:cNvSpPr>
            <a:spLocks noGrp="1"/>
          </p:cNvSpPr>
          <p:nvPr>
            <p:ph idx="1"/>
          </p:nvPr>
        </p:nvSpPr>
        <p:spPr>
          <a:xfrm>
            <a:off x="457200" y="1214422"/>
            <a:ext cx="8229600" cy="4911741"/>
          </a:xfrm>
        </p:spPr>
        <p:txBody>
          <a:bodyPr/>
          <a:lstStyle/>
          <a:p>
            <a:pPr algn="r" rtl="1">
              <a:buNone/>
            </a:pPr>
            <a:r>
              <a:rPr lang="en-US" dirty="0" smtClean="0"/>
              <a:t>brad-</a:t>
            </a:r>
            <a:r>
              <a:rPr lang="en-US" dirty="0" err="1" smtClean="0"/>
              <a:t>pitt</a:t>
            </a:r>
            <a:r>
              <a:rPr lang="en-US" dirty="0" smtClean="0"/>
              <a:t>                                 </a:t>
            </a:r>
            <a:r>
              <a:rPr lang="en-US" dirty="0" err="1" smtClean="0"/>
              <a:t>david-beckham</a:t>
            </a:r>
            <a:endParaRPr lang="fa-IR" dirty="0" smtClean="0"/>
          </a:p>
          <a:p>
            <a:pPr algn="r" rtl="1">
              <a:buNone/>
            </a:pPr>
            <a:endParaRPr lang="fa-IR" dirty="0" smtClean="0"/>
          </a:p>
          <a:p>
            <a:pPr algn="r" rtl="1">
              <a:buNone/>
            </a:pPr>
            <a:r>
              <a:rPr lang="fa-IR" dirty="0" smtClean="0"/>
              <a:t> </a:t>
            </a:r>
            <a:r>
              <a:rPr lang="en-US" dirty="0" err="1" smtClean="0"/>
              <a:t>rudolf-hess</a:t>
            </a:r>
            <a:r>
              <a:rPr lang="en-US" dirty="0" smtClean="0"/>
              <a:t>                                 </a:t>
            </a:r>
            <a:r>
              <a:rPr lang="fa-IR" dirty="0" smtClean="0"/>
              <a:t>    </a:t>
            </a:r>
            <a:endParaRPr lang="en-US" dirty="0"/>
          </a:p>
        </p:txBody>
      </p:sp>
      <p:pic>
        <p:nvPicPr>
          <p:cNvPr id="1026" name="Picture 2" descr="E:\New folder (2)\isfp\brad-pitt.jpg"/>
          <p:cNvPicPr>
            <a:picLocks noChangeAspect="1" noChangeArrowheads="1"/>
          </p:cNvPicPr>
          <p:nvPr/>
        </p:nvPicPr>
        <p:blipFill>
          <a:blip r:embed="rId2" cstate="print"/>
          <a:srcRect/>
          <a:stretch>
            <a:fillRect/>
          </a:stretch>
        </p:blipFill>
        <p:spPr bwMode="auto">
          <a:xfrm>
            <a:off x="1428728" y="2071678"/>
            <a:ext cx="1714512"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E:\New folder (2)\isfp\david-beckham.jpg"/>
          <p:cNvPicPr>
            <a:picLocks noChangeAspect="1" noChangeArrowheads="1"/>
          </p:cNvPicPr>
          <p:nvPr/>
        </p:nvPicPr>
        <p:blipFill>
          <a:blip r:embed="rId3" cstate="print"/>
          <a:srcRect/>
          <a:stretch>
            <a:fillRect/>
          </a:stretch>
        </p:blipFill>
        <p:spPr bwMode="auto">
          <a:xfrm>
            <a:off x="6500826" y="1928802"/>
            <a:ext cx="1666876"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E:\New folder (2)\isfp\rudolf-hess.jpg"/>
          <p:cNvPicPr>
            <a:picLocks noChangeAspect="1" noChangeArrowheads="1"/>
          </p:cNvPicPr>
          <p:nvPr/>
        </p:nvPicPr>
        <p:blipFill>
          <a:blip r:embed="rId4" cstate="print"/>
          <a:srcRect/>
          <a:stretch>
            <a:fillRect/>
          </a:stretch>
        </p:blipFill>
        <p:spPr bwMode="auto">
          <a:xfrm>
            <a:off x="3571868" y="3143248"/>
            <a:ext cx="190500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Zar" pitchFamily="2" charset="-78"/>
              </a:rPr>
              <a:t>موارد کاربرد آزمون </a:t>
            </a:r>
            <a:r>
              <a:rPr lang="en-US" b="1" dirty="0" smtClean="0">
                <a:cs typeface="B Zar" pitchFamily="2" charset="-78"/>
              </a:rPr>
              <a:t>MBTI</a:t>
            </a:r>
            <a:r>
              <a:rPr lang="en-US" dirty="0" smtClean="0">
                <a:cs typeface="B Zar" pitchFamily="2" charset="-78"/>
              </a:rPr>
              <a:t/>
            </a:r>
            <a:br>
              <a:rPr lang="en-US" dirty="0" smtClean="0">
                <a:cs typeface="B Zar" pitchFamily="2" charset="-78"/>
              </a:rPr>
            </a:br>
            <a:endParaRPr lang="fa-IR" dirty="0">
              <a:cs typeface="B Zar" pitchFamily="2" charset="-78"/>
            </a:endParaRPr>
          </a:p>
        </p:txBody>
      </p:sp>
      <p:sp>
        <p:nvSpPr>
          <p:cNvPr id="3" name="Content Placeholder 2"/>
          <p:cNvSpPr>
            <a:spLocks noGrp="1"/>
          </p:cNvSpPr>
          <p:nvPr>
            <p:ph sz="quarter" idx="1"/>
          </p:nvPr>
        </p:nvSpPr>
        <p:spPr/>
        <p:txBody>
          <a:bodyPr/>
          <a:lstStyle/>
          <a:p>
            <a:pPr lvl="0"/>
            <a:r>
              <a:rPr lang="fa-IR" sz="2600" dirty="0" smtClean="0">
                <a:cs typeface="B Zar" pitchFamily="2" charset="-78"/>
              </a:rPr>
              <a:t>شناخت بهتر خود (خودشناسي)</a:t>
            </a:r>
            <a:endParaRPr lang="en-US" sz="2600" dirty="0" smtClean="0">
              <a:cs typeface="B Zar" pitchFamily="2" charset="-78"/>
            </a:endParaRPr>
          </a:p>
          <a:p>
            <a:pPr lvl="0"/>
            <a:r>
              <a:rPr lang="fa-IR" sz="2600" dirty="0" smtClean="0">
                <a:cs typeface="B Zar" pitchFamily="2" charset="-78"/>
              </a:rPr>
              <a:t>شناخت بهتر ديگران و تفاوت‌هاي فردي</a:t>
            </a:r>
            <a:endParaRPr lang="en-US" sz="2600" dirty="0" smtClean="0">
              <a:cs typeface="B Zar" pitchFamily="2" charset="-78"/>
            </a:endParaRPr>
          </a:p>
          <a:p>
            <a:pPr lvl="0"/>
            <a:r>
              <a:rPr lang="fa-IR" sz="2600" dirty="0" smtClean="0">
                <a:cs typeface="B Zar" pitchFamily="2" charset="-78"/>
              </a:rPr>
              <a:t>مشاوره های فردی</a:t>
            </a:r>
            <a:endParaRPr lang="en-US" sz="2600" dirty="0" smtClean="0">
              <a:cs typeface="B Zar" pitchFamily="2" charset="-78"/>
            </a:endParaRPr>
          </a:p>
          <a:p>
            <a:pPr lvl="0"/>
            <a:r>
              <a:rPr lang="fa-IR" sz="2600" dirty="0" smtClean="0">
                <a:cs typeface="B Zar" pitchFamily="2" charset="-78"/>
              </a:rPr>
              <a:t>مشاوره پیش از ازدواج</a:t>
            </a:r>
            <a:endParaRPr lang="en-US" sz="2600" dirty="0" smtClean="0">
              <a:cs typeface="B Zar" pitchFamily="2" charset="-78"/>
            </a:endParaRPr>
          </a:p>
          <a:p>
            <a:pPr lvl="0"/>
            <a:r>
              <a:rPr lang="fa-IR" sz="2600" dirty="0" smtClean="0">
                <a:cs typeface="B Zar" pitchFamily="2" charset="-78"/>
              </a:rPr>
              <a:t>مشاوره شغلي</a:t>
            </a:r>
            <a:endParaRPr lang="en-US" sz="2600" dirty="0" smtClean="0">
              <a:cs typeface="B Zar" pitchFamily="2" charset="-78"/>
            </a:endParaRPr>
          </a:p>
          <a:p>
            <a:pPr lvl="0"/>
            <a:r>
              <a:rPr lang="fa-IR" sz="2600" dirty="0" smtClean="0">
                <a:cs typeface="B Zar" pitchFamily="2" charset="-78"/>
              </a:rPr>
              <a:t>مشاوره آموزشي ـ تحصيلي</a:t>
            </a:r>
            <a:endParaRPr lang="en-US" sz="2600" dirty="0" smtClean="0">
              <a:cs typeface="B Zar" pitchFamily="2" charset="-78"/>
            </a:endParaRPr>
          </a:p>
          <a:p>
            <a:endParaRPr lang="fa-IR"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تفسیر</a:t>
            </a:r>
            <a:endParaRPr lang="fa-IR" dirty="0"/>
          </a:p>
        </p:txBody>
      </p:sp>
      <p:sp>
        <p:nvSpPr>
          <p:cNvPr id="3" name="Content Placeholder 2"/>
          <p:cNvSpPr>
            <a:spLocks noGrp="1"/>
          </p:cNvSpPr>
          <p:nvPr>
            <p:ph idx="1"/>
          </p:nvPr>
        </p:nvSpPr>
        <p:spPr/>
        <p:txBody>
          <a:bodyPr>
            <a:normAutofit/>
          </a:bodyPr>
          <a:lstStyle/>
          <a:p>
            <a:pPr algn="r" rtl="1">
              <a:buNone/>
            </a:pPr>
            <a:r>
              <a:rPr lang="fa-IR" sz="2600" dirty="0" smtClean="0">
                <a:cs typeface="B Zar" pitchFamily="2" charset="-78"/>
              </a:rPr>
              <a:t>تفسیر</a:t>
            </a:r>
            <a:r>
              <a:rPr lang="en-US" sz="2600" dirty="0" smtClean="0">
                <a:cs typeface="B Zar" pitchFamily="2" charset="-78"/>
              </a:rPr>
              <a:t> MBTI</a:t>
            </a:r>
            <a:r>
              <a:rPr lang="fa-IR" sz="2600" dirty="0" smtClean="0">
                <a:cs typeface="B Zar" pitchFamily="2" charset="-78"/>
              </a:rPr>
              <a:t>ميتواند اطلاعاتي را در رابطه با دو موضوع كلي مرتبط با مشاوره حرف هاي فراهم </a:t>
            </a:r>
            <a:r>
              <a:rPr lang="fa-IR" sz="2600" dirty="0" smtClean="0">
                <a:cs typeface="B Zar" pitchFamily="2" charset="-78"/>
              </a:rPr>
              <a:t>سازد: </a:t>
            </a:r>
          </a:p>
          <a:p>
            <a:pPr algn="r" rtl="1">
              <a:buNone/>
            </a:pPr>
            <a:r>
              <a:rPr lang="fa-IR" sz="2600" dirty="0" smtClean="0">
                <a:cs typeface="B Zar" pitchFamily="2" charset="-78"/>
              </a:rPr>
              <a:t>1- </a:t>
            </a:r>
            <a:r>
              <a:rPr lang="fa-IR" sz="2600" dirty="0" smtClean="0">
                <a:cs typeface="B Zar" pitchFamily="2" charset="-78"/>
              </a:rPr>
              <a:t>نوع روش كاري كه مراجع ترجيح مي دهد يا نوع محيط كاري كه در آن راحت تر مي </a:t>
            </a:r>
            <a:r>
              <a:rPr lang="fa-IR" sz="2600" dirty="0" smtClean="0">
                <a:cs typeface="B Zar" pitchFamily="2" charset="-78"/>
              </a:rPr>
              <a:t>باشد.</a:t>
            </a:r>
          </a:p>
          <a:p>
            <a:pPr algn="r" rtl="1">
              <a:buNone/>
            </a:pPr>
            <a:r>
              <a:rPr lang="fa-IR" sz="2600" dirty="0" smtClean="0">
                <a:cs typeface="B Zar" pitchFamily="2" charset="-78"/>
              </a:rPr>
              <a:t>2 </a:t>
            </a:r>
            <a:r>
              <a:rPr lang="fa-IR" sz="2600" dirty="0" smtClean="0">
                <a:cs typeface="B Zar" pitchFamily="2" charset="-78"/>
              </a:rPr>
              <a:t>- </a:t>
            </a:r>
            <a:r>
              <a:rPr lang="fa-IR" sz="2600" dirty="0" smtClean="0">
                <a:cs typeface="B Zar" pitchFamily="2" charset="-78"/>
              </a:rPr>
              <a:t>طريقه اي كه در آن مراجع تصميم مي گيرد و دخالتي كه اين روش در تصميم گيري جريان مشاوره حرفه اي دارد</a:t>
            </a:r>
            <a:r>
              <a:rPr lang="fa-IR" sz="2600" dirty="0" smtClean="0">
                <a:cs typeface="B Zar" pitchFamily="2" charset="-78"/>
              </a:rPr>
              <a:t>.</a:t>
            </a:r>
          </a:p>
          <a:p>
            <a:pPr algn="r" rtl="1">
              <a:buNone/>
            </a:pPr>
            <a:r>
              <a:rPr lang="fa-IR" sz="2600" dirty="0" smtClean="0">
                <a:cs typeface="B Zar" pitchFamily="2" charset="-78"/>
              </a:rPr>
              <a:t> </a:t>
            </a:r>
            <a:r>
              <a:rPr lang="fa-IR" sz="2600" dirty="0" smtClean="0">
                <a:cs typeface="B Zar" pitchFamily="2" charset="-78"/>
              </a:rPr>
              <a:t>براي </a:t>
            </a:r>
            <a:r>
              <a:rPr lang="fa-IR" sz="2600" dirty="0" smtClean="0">
                <a:cs typeface="B Zar" pitchFamily="2" charset="-78"/>
              </a:rPr>
              <a:t>تفسیر</a:t>
            </a:r>
            <a:r>
              <a:rPr lang="en-US" sz="2600" dirty="0" smtClean="0">
                <a:cs typeface="B Zar" pitchFamily="2" charset="-78"/>
              </a:rPr>
              <a:t>MBTI</a:t>
            </a:r>
            <a:r>
              <a:rPr lang="fa-IR" sz="2600" dirty="0" smtClean="0">
                <a:cs typeface="B Zar" pitchFamily="2" charset="-78"/>
              </a:rPr>
              <a:t> غالباً </a:t>
            </a:r>
            <a:r>
              <a:rPr lang="fa-IR" sz="2600" dirty="0" smtClean="0">
                <a:cs typeface="B Zar" pitchFamily="2" charset="-78"/>
              </a:rPr>
              <a:t>مشاوران ابعاد چهارگانه و تيپ حاصله را به صورت جداگانه در نظر مي گيرد. در آزمايش هر يك از اين ابعاد، توجه به ميزان تمايلات فرد حد نزديكي امتيازات به متوسط يا حدنهایی مهم است. اگر حتي يكي از ابعاد به صورت واضحي مشخص نشود، انواع متناوب ممكن است در نظر گرفته شوند</a:t>
            </a:r>
            <a:endParaRPr lang="fa-IR" sz="2600" dirty="0">
              <a:cs typeface="B Zar" pitchFamily="2" charset="-78"/>
            </a:endParaRPr>
          </a:p>
        </p:txBody>
      </p:sp>
    </p:spTree>
  </p:cSld>
  <p:clrMapOvr>
    <a:masterClrMapping/>
  </p:clrMapOvr>
  <p:transition>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972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smtClean="0"/>
              <a:t>درونگرا،حسی،احساسی و منضبط      </a:t>
            </a:r>
            <a:r>
              <a:rPr lang="en-US" sz="2800" b="1" dirty="0" smtClean="0"/>
              <a:t>ISFJ</a:t>
            </a:r>
            <a:r>
              <a:rPr lang="fa-IR" sz="2800" b="1" dirty="0" smtClean="0"/>
              <a:t>  </a:t>
            </a:r>
            <a:endParaRPr lang="en-US" sz="2800" dirty="0"/>
          </a:p>
        </p:txBody>
      </p:sp>
      <p:sp>
        <p:nvSpPr>
          <p:cNvPr id="3" name="Content Placeholder 2"/>
          <p:cNvSpPr>
            <a:spLocks noGrp="1"/>
          </p:cNvSpPr>
          <p:nvPr>
            <p:ph idx="1"/>
          </p:nvPr>
        </p:nvSpPr>
        <p:spPr/>
        <p:txBody>
          <a:bodyPr>
            <a:normAutofit/>
          </a:bodyPr>
          <a:lstStyle/>
          <a:p>
            <a:pPr algn="r" rtl="1">
              <a:buNone/>
            </a:pPr>
            <a:r>
              <a:rPr lang="fa-IR" sz="2800" dirty="0" smtClean="0">
                <a:solidFill>
                  <a:srgbClr val="FF0000"/>
                </a:solidFill>
                <a:cs typeface="B Zar" pitchFamily="2" charset="-78"/>
              </a:rPr>
              <a:t>ویژگی های شخصیتی: </a:t>
            </a:r>
            <a:r>
              <a:rPr lang="fa-IR" sz="2800" dirty="0" smtClean="0">
                <a:cs typeface="B Zar" pitchFamily="2" charset="-78"/>
              </a:rPr>
              <a:t>افرادي بسيار دقيق و زحمتكش هستند. ممكن است در جهت گيري موضوعات و مهارتهاي فني احتياج به زمان بيشتري داشته باشند. به ندرت احساسات خود را با دیگران در میان می گذارند اما به احساسات دیگران اهمیت میدهند. بعد از یک روز کاری کامل برای خود سرگرمی در نظر می گیرند.به راحتی خود توجه نشان میدهند.به نظر آرام میرسند و دوست دارند همه چیز را تحت کنترل داشته باشند.</a:t>
            </a:r>
            <a:endParaRPr lang="en-US" sz="2800" dirty="0" smtClean="0">
              <a:cs typeface="B Zar" pitchFamily="2" charset="-78"/>
            </a:endParaRPr>
          </a:p>
          <a:p>
            <a:pPr lvl="0" algn="r" rtl="1">
              <a:buNone/>
            </a:pPr>
            <a:r>
              <a:rPr lang="fa-IR" sz="2800" dirty="0" smtClean="0">
                <a:solidFill>
                  <a:srgbClr val="FF0000"/>
                </a:solidFill>
                <a:cs typeface="B Zar" pitchFamily="2" charset="-78"/>
              </a:rPr>
              <a:t>برخی از نقاط ضعف شخصیتی:</a:t>
            </a:r>
            <a:r>
              <a:rPr lang="fa-IR" sz="2800" dirty="0" smtClean="0">
                <a:cs typeface="B Zar" pitchFamily="2" charset="-78"/>
              </a:rPr>
              <a:t> بیش از اندازه مسئولیت قبول میکنند.ممکن است مورد سوء استفاده دیگران قرار بگیرنددر ابراز وجود و نه گفتن ناتوانند. چون کاملا در زمان حال سیر میکنند نمیتوانند دید جامع و فراگیری نسبت به موضوعات ئاشته باشند و احتمالات را نیز در نظر بگیرند.</a:t>
            </a:r>
            <a:endParaRPr lang="en-US" sz="2800" dirty="0" smtClean="0">
              <a:cs typeface="B Zar" pitchFamily="2" charset="-78"/>
            </a:endParaRPr>
          </a:p>
          <a:p>
            <a:pPr algn="r" rtl="1">
              <a:buNone/>
            </a:pPr>
            <a:endParaRPr lang="en-US" dirty="0">
              <a:solidFill>
                <a:schemeClr val="tx1"/>
              </a:solidFill>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lstStyle/>
          <a:p>
            <a:pPr>
              <a:buNone/>
            </a:pPr>
            <a:r>
              <a:rPr lang="en-US" dirty="0" err="1" smtClean="0"/>
              <a:t>kate-middleton</a:t>
            </a:r>
            <a:r>
              <a:rPr lang="fa-IR" dirty="0" smtClean="0"/>
              <a:t>                     </a:t>
            </a:r>
            <a:r>
              <a:rPr lang="en-US" dirty="0" err="1" smtClean="0"/>
              <a:t>anthony-hopkins</a:t>
            </a:r>
            <a:r>
              <a:rPr lang="fa-IR" dirty="0" smtClean="0"/>
              <a:t>  </a:t>
            </a:r>
          </a:p>
          <a:p>
            <a:pPr>
              <a:buNone/>
            </a:pPr>
            <a:endParaRPr lang="fa-IR" dirty="0" smtClean="0"/>
          </a:p>
          <a:p>
            <a:pPr>
              <a:buNone/>
            </a:pPr>
            <a:r>
              <a:rPr lang="fa-IR" dirty="0" smtClean="0"/>
              <a:t>                     </a:t>
            </a:r>
            <a:r>
              <a:rPr lang="en-US" dirty="0" smtClean="0"/>
              <a:t>mother-</a:t>
            </a:r>
            <a:r>
              <a:rPr lang="en-US" dirty="0" err="1" smtClean="0"/>
              <a:t>teresa</a:t>
            </a:r>
            <a:r>
              <a:rPr lang="fa-IR" dirty="0" smtClean="0"/>
              <a:t> </a:t>
            </a:r>
            <a:endParaRPr lang="en-US" dirty="0"/>
          </a:p>
        </p:txBody>
      </p:sp>
      <p:pic>
        <p:nvPicPr>
          <p:cNvPr id="6146" name="Picture 2" descr="J:\New folder (2)\isfj\anthony-hopkins.jpg"/>
          <p:cNvPicPr>
            <a:picLocks noChangeAspect="1" noChangeArrowheads="1"/>
          </p:cNvPicPr>
          <p:nvPr/>
        </p:nvPicPr>
        <p:blipFill>
          <a:blip r:embed="rId2" cstate="print"/>
          <a:srcRect/>
          <a:stretch>
            <a:fillRect/>
          </a:stretch>
        </p:blipFill>
        <p:spPr bwMode="auto">
          <a:xfrm>
            <a:off x="1071538" y="1643050"/>
            <a:ext cx="2214578" cy="3143272"/>
          </a:xfrm>
          <a:prstGeom prst="rect">
            <a:avLst/>
          </a:prstGeom>
          <a:ln>
            <a:noFill/>
          </a:ln>
          <a:effectLst>
            <a:softEdge rad="112500"/>
          </a:effectLst>
        </p:spPr>
      </p:pic>
      <p:pic>
        <p:nvPicPr>
          <p:cNvPr id="6147" name="Picture 3" descr="J:\New folder (2)\isfj\mother-teresa.jpg"/>
          <p:cNvPicPr>
            <a:picLocks noChangeAspect="1" noChangeArrowheads="1"/>
          </p:cNvPicPr>
          <p:nvPr/>
        </p:nvPicPr>
        <p:blipFill>
          <a:blip r:embed="rId3" cstate="print"/>
          <a:srcRect/>
          <a:stretch>
            <a:fillRect/>
          </a:stretch>
        </p:blipFill>
        <p:spPr bwMode="auto">
          <a:xfrm>
            <a:off x="3902075" y="3209925"/>
            <a:ext cx="1968500" cy="2844800"/>
          </a:xfrm>
          <a:prstGeom prst="rect">
            <a:avLst/>
          </a:prstGeom>
          <a:ln>
            <a:noFill/>
          </a:ln>
          <a:effectLst>
            <a:softEdge rad="112500"/>
          </a:effectLst>
        </p:spPr>
      </p:pic>
      <p:pic>
        <p:nvPicPr>
          <p:cNvPr id="6148" name="Picture 4" descr="J:\New folder (2)\isfj\kate-middleton.jpg"/>
          <p:cNvPicPr>
            <a:picLocks noChangeAspect="1" noChangeArrowheads="1"/>
          </p:cNvPicPr>
          <p:nvPr/>
        </p:nvPicPr>
        <p:blipFill>
          <a:blip r:embed="rId4" cstate="print"/>
          <a:srcRect/>
          <a:stretch>
            <a:fillRect/>
          </a:stretch>
        </p:blipFill>
        <p:spPr bwMode="auto">
          <a:xfrm>
            <a:off x="6429388" y="1785926"/>
            <a:ext cx="1881190" cy="25717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heckerboard(across)">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algn="r"/>
            <a:r>
              <a:rPr lang="en-US" dirty="0" smtClean="0"/>
              <a:t/>
            </a:r>
            <a:br>
              <a:rPr lang="en-US" dirty="0" smtClean="0"/>
            </a:br>
            <a:r>
              <a:rPr lang="fa-IR" b="1" dirty="0" smtClean="0"/>
              <a:t> ارتباط با دیگران:</a:t>
            </a:r>
            <a:endParaRPr lang="fa-IR" dirty="0"/>
          </a:p>
        </p:txBody>
      </p:sp>
      <p:sp>
        <p:nvSpPr>
          <p:cNvPr id="3" name="Content Placeholder 2"/>
          <p:cNvSpPr>
            <a:spLocks noGrp="1"/>
          </p:cNvSpPr>
          <p:nvPr>
            <p:ph idx="1"/>
          </p:nvPr>
        </p:nvSpPr>
        <p:spPr>
          <a:xfrm>
            <a:off x="457200" y="1500174"/>
            <a:ext cx="8229600" cy="4824426"/>
          </a:xfrm>
        </p:spPr>
        <p:txBody>
          <a:bodyPr/>
          <a:lstStyle/>
          <a:p>
            <a:r>
              <a:rPr lang="fa-IR" dirty="0" smtClean="0">
                <a:cs typeface="B Zar" pitchFamily="2" charset="-78"/>
              </a:rPr>
              <a:t>دوست </a:t>
            </a:r>
            <a:r>
              <a:rPr lang="fa-IR" dirty="0" smtClean="0">
                <a:cs typeface="B Zar" pitchFamily="2" charset="-78"/>
              </a:rPr>
              <a:t>دارند زندگی را برای خانواده شان ، راحت و لذت بخش کنند .</a:t>
            </a:r>
            <a:endParaRPr lang="en-US" dirty="0" smtClean="0">
              <a:cs typeface="B Zar" pitchFamily="2" charset="-78"/>
            </a:endParaRPr>
          </a:p>
          <a:p>
            <a:r>
              <a:rPr lang="fa-IR" dirty="0" smtClean="0">
                <a:cs typeface="B Zar" pitchFamily="2" charset="-78"/>
              </a:rPr>
              <a:t>به نیازهای دیگران توجه دارند</a:t>
            </a:r>
            <a:r>
              <a:rPr lang="fa-IR" dirty="0" smtClean="0">
                <a:cs typeface="B Zar" pitchFamily="2" charset="-78"/>
              </a:rPr>
              <a:t>.</a:t>
            </a:r>
            <a:r>
              <a:rPr lang="fa-IR" dirty="0" smtClean="0">
                <a:cs typeface="B Zar" pitchFamily="2" charset="-78"/>
              </a:rPr>
              <a:t> </a:t>
            </a:r>
            <a:endParaRPr lang="fa-IR" dirty="0" smtClean="0">
              <a:cs typeface="B Zar" pitchFamily="2" charset="-78"/>
            </a:endParaRPr>
          </a:p>
          <a:p>
            <a:r>
              <a:rPr lang="fa-IR" dirty="0" smtClean="0">
                <a:cs typeface="B Zar" pitchFamily="2" charset="-78"/>
              </a:rPr>
              <a:t>میتوانند </a:t>
            </a:r>
            <a:r>
              <a:rPr lang="fa-IR" dirty="0" smtClean="0">
                <a:cs typeface="B Zar" pitchFamily="2" charset="-78"/>
              </a:rPr>
              <a:t>از روی احساس وظیفه با اشخاصی که احساس مسئولیت نمی کنند در رابطه باقی بمانند</a:t>
            </a:r>
            <a:r>
              <a:rPr lang="fa-IR" dirty="0" smtClean="0">
                <a:cs typeface="B Zar" pitchFamily="2" charset="-78"/>
              </a:rPr>
              <a:t>.</a:t>
            </a:r>
          </a:p>
          <a:p>
            <a:r>
              <a:rPr lang="fa-IR" dirty="0" smtClean="0">
                <a:cs typeface="B Zar" pitchFamily="2" charset="-78"/>
              </a:rPr>
              <a:t>می توانند به سرعت قضاوت و انتقاد کنند اما دقت می کنند که دیگران را نرنجانند</a:t>
            </a:r>
            <a:r>
              <a:rPr lang="fa-IR" dirty="0" smtClean="0">
                <a:cs typeface="B Zar" pitchFamily="2" charset="-78"/>
              </a:rPr>
              <a:t>.</a:t>
            </a:r>
            <a:endParaRPr lang="en-US" dirty="0" smtClean="0"/>
          </a:p>
          <a:p>
            <a:r>
              <a:rPr lang="fa-IR" dirty="0" smtClean="0">
                <a:cs typeface="B Zar" pitchFamily="2" charset="-78"/>
              </a:rPr>
              <a:t>ممکن است احساسات و نیازهایشان را خود نگهدارند تا دیگران را ناامید نکنند.</a:t>
            </a:r>
            <a:endParaRPr lang="fa-IR" dirty="0">
              <a:cs typeface="B Zar" pitchFamily="2" charset="-78"/>
            </a:endParaRPr>
          </a:p>
        </p:txBody>
      </p:sp>
    </p:spTree>
  </p:cSld>
  <p:clrMapOvr>
    <a:masterClrMapping/>
  </p:clrMapOvr>
  <p:transition>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r"/>
            <a:r>
              <a:rPr lang="en-US" dirty="0" smtClean="0"/>
              <a:t/>
            </a:r>
            <a:br>
              <a:rPr lang="en-US" dirty="0" smtClean="0"/>
            </a:br>
            <a:r>
              <a:rPr lang="fa-IR" b="1" dirty="0" smtClean="0"/>
              <a:t> اوقات فراقت:</a:t>
            </a:r>
            <a:endParaRPr lang="fa-IR" dirty="0"/>
          </a:p>
        </p:txBody>
      </p:sp>
      <p:sp>
        <p:nvSpPr>
          <p:cNvPr id="3" name="Content Placeholder 2"/>
          <p:cNvSpPr>
            <a:spLocks noGrp="1"/>
          </p:cNvSpPr>
          <p:nvPr>
            <p:ph idx="1"/>
          </p:nvPr>
        </p:nvSpPr>
        <p:spPr/>
        <p:txBody>
          <a:bodyPr/>
          <a:lstStyle/>
          <a:p>
            <a:r>
              <a:rPr lang="en-US" dirty="0" smtClean="0">
                <a:cs typeface="B Zar" pitchFamily="2" charset="-78"/>
              </a:rPr>
              <a:t>ISFJ </a:t>
            </a:r>
            <a:r>
              <a:rPr lang="fa-IR" dirty="0" smtClean="0">
                <a:cs typeface="B Zar" pitchFamily="2" charset="-78"/>
              </a:rPr>
              <a:t>ها به پیرامون و راحتی خود توجه دارند . آنها ازخانه خود لذت می برند و دوست دارند همه چیز سازمان یافته و مرتب باشد . آنها فعالیت های برنامه ریزی شده را دوست دارند . دوست دارند برای پروژهای خلاق خود زمانی را اختصاص بدهند . دوست دارند با دوستان نزدیک و با خانواده باشند. از صرف شام های سنتی و گرد هم آییهای خانوادگی لذت می برند. برای آنها در آرامش قرار گرفتن می تواند دشوار باشد زیرا فکر می کنند همیشه باید کار مولد و مفیدی انجام بدهند.</a:t>
            </a:r>
            <a:endParaRPr lang="en-US" dirty="0" smtClean="0">
              <a:cs typeface="B Zar" pitchFamily="2" charset="-78"/>
            </a:endParaRPr>
          </a:p>
          <a:p>
            <a:endParaRPr lang="fa-IR"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r"/>
            <a:r>
              <a:rPr lang="en-US" dirty="0" smtClean="0"/>
              <a:t/>
            </a:r>
            <a:br>
              <a:rPr lang="en-US" dirty="0" smtClean="0"/>
            </a:br>
            <a:r>
              <a:rPr lang="fa-IR" b="1" dirty="0" smtClean="0"/>
              <a:t> محل كار:</a:t>
            </a:r>
            <a:endParaRPr lang="fa-IR" dirty="0"/>
          </a:p>
        </p:txBody>
      </p:sp>
      <p:sp>
        <p:nvSpPr>
          <p:cNvPr id="3" name="Content Placeholder 2"/>
          <p:cNvSpPr>
            <a:spLocks noGrp="1"/>
          </p:cNvSpPr>
          <p:nvPr>
            <p:ph idx="1"/>
          </p:nvPr>
        </p:nvSpPr>
        <p:spPr/>
        <p:txBody>
          <a:bodyPr>
            <a:normAutofit fontScale="92500" lnSpcReduction="20000"/>
          </a:bodyPr>
          <a:lstStyle/>
          <a:p>
            <a:r>
              <a:rPr lang="fa-IR" dirty="0" smtClean="0">
                <a:cs typeface="B Zar" pitchFamily="2" charset="-78"/>
              </a:rPr>
              <a:t>سعی می کنند همه کارها را عالی انجام دهند ، اشتباهات کوچک برایشان نابخوشنودی است</a:t>
            </a:r>
            <a:r>
              <a:rPr lang="en-US" dirty="0" smtClean="0">
                <a:cs typeface="B Zar" pitchFamily="2" charset="-78"/>
              </a:rPr>
              <a:t>. </a:t>
            </a:r>
            <a:endParaRPr lang="fa-IR" dirty="0" smtClean="0">
              <a:cs typeface="B Zar" pitchFamily="2" charset="-78"/>
            </a:endParaRPr>
          </a:p>
          <a:p>
            <a:r>
              <a:rPr lang="fa-IR" dirty="0" smtClean="0">
                <a:cs typeface="B Zar" pitchFamily="2" charset="-78"/>
              </a:rPr>
              <a:t>محطاط </a:t>
            </a:r>
            <a:r>
              <a:rPr lang="fa-IR" dirty="0" smtClean="0">
                <a:cs typeface="B Zar" pitchFamily="2" charset="-78"/>
              </a:rPr>
              <a:t>هستند . تمام تلاش خود را می کنند تا کارشان راانجام </a:t>
            </a:r>
            <a:r>
              <a:rPr lang="fa-IR" dirty="0" smtClean="0">
                <a:cs typeface="B Zar" pitchFamily="2" charset="-78"/>
              </a:rPr>
              <a:t>دهند</a:t>
            </a:r>
            <a:endParaRPr lang="fa-IR" dirty="0" smtClean="0">
              <a:cs typeface="B Zar" pitchFamily="2" charset="-78"/>
            </a:endParaRPr>
          </a:p>
          <a:p>
            <a:r>
              <a:rPr lang="fa-IR" dirty="0" smtClean="0">
                <a:cs typeface="B Zar" pitchFamily="2" charset="-78"/>
              </a:rPr>
              <a:t>از </a:t>
            </a:r>
            <a:r>
              <a:rPr lang="fa-IR" dirty="0" smtClean="0">
                <a:cs typeface="B Zar" pitchFamily="2" charset="-78"/>
              </a:rPr>
              <a:t>همکاران و کارکنان زیر دست خود حمایت می </a:t>
            </a:r>
            <a:r>
              <a:rPr lang="fa-IR" dirty="0" smtClean="0">
                <a:cs typeface="B Zar" pitchFamily="2" charset="-78"/>
              </a:rPr>
              <a:t>کنند</a:t>
            </a:r>
            <a:r>
              <a:rPr lang="en-US" dirty="0" smtClean="0">
                <a:cs typeface="B Zar" pitchFamily="2" charset="-78"/>
              </a:rPr>
              <a:t>.</a:t>
            </a:r>
            <a:endParaRPr lang="fa-IR" dirty="0" smtClean="0">
              <a:cs typeface="B Zar" pitchFamily="2" charset="-78"/>
            </a:endParaRPr>
          </a:p>
          <a:p>
            <a:r>
              <a:rPr lang="en-US" dirty="0" smtClean="0">
                <a:cs typeface="B Zar" pitchFamily="2" charset="-78"/>
              </a:rPr>
              <a:t> </a:t>
            </a:r>
            <a:r>
              <a:rPr lang="fa-IR" dirty="0" smtClean="0">
                <a:cs typeface="B Zar" pitchFamily="2" charset="-78"/>
              </a:rPr>
              <a:t>در </a:t>
            </a:r>
            <a:r>
              <a:rPr lang="fa-IR" dirty="0" smtClean="0">
                <a:cs typeface="B Zar" pitchFamily="2" charset="-78"/>
              </a:rPr>
              <a:t>دستور دادن ، رک بودن و کمک خواستن مشکل دارند</a:t>
            </a:r>
            <a:r>
              <a:rPr lang="en-US" dirty="0" smtClean="0">
                <a:cs typeface="B Zar" pitchFamily="2" charset="-78"/>
              </a:rPr>
              <a:t> . </a:t>
            </a:r>
            <a:endParaRPr lang="en-US" dirty="0" smtClean="0">
              <a:cs typeface="B Zar" pitchFamily="2" charset="-78"/>
            </a:endParaRPr>
          </a:p>
          <a:p>
            <a:r>
              <a:rPr lang="fa-IR" dirty="0" smtClean="0">
                <a:cs typeface="B Zar" pitchFamily="2" charset="-78"/>
              </a:rPr>
              <a:t>ترجیح </a:t>
            </a:r>
            <a:r>
              <a:rPr lang="fa-IR" dirty="0" smtClean="0">
                <a:cs typeface="B Zar" pitchFamily="2" charset="-78"/>
              </a:rPr>
              <a:t>می دهند که پشت صحنه کار کنند. دوست ندارند به چشم بیایند</a:t>
            </a:r>
            <a:r>
              <a:rPr lang="en-US" dirty="0" smtClean="0">
                <a:cs typeface="B Zar" pitchFamily="2" charset="-78"/>
              </a:rPr>
              <a:t>. </a:t>
            </a:r>
            <a:endParaRPr lang="en-US" dirty="0" smtClean="0">
              <a:cs typeface="B Zar" pitchFamily="2" charset="-78"/>
            </a:endParaRPr>
          </a:p>
          <a:p>
            <a:r>
              <a:rPr lang="fa-IR" dirty="0" smtClean="0">
                <a:cs typeface="B Zar" pitchFamily="2" charset="-78"/>
              </a:rPr>
              <a:t>دوست </a:t>
            </a:r>
            <a:r>
              <a:rPr lang="fa-IR" dirty="0" smtClean="0">
                <a:cs typeface="B Zar" pitchFamily="2" charset="-78"/>
              </a:rPr>
              <a:t>دارند کارهایی بکنند که نتایج ملموس و مشخص بدست دهد</a:t>
            </a:r>
            <a:r>
              <a:rPr lang="en-US" dirty="0" smtClean="0">
                <a:cs typeface="B Zar" pitchFamily="2" charset="-78"/>
              </a:rPr>
              <a:t>. </a:t>
            </a:r>
            <a:endParaRPr lang="en-US" dirty="0" smtClean="0">
              <a:cs typeface="B Zar" pitchFamily="2" charset="-78"/>
            </a:endParaRPr>
          </a:p>
          <a:p>
            <a:r>
              <a:rPr lang="fa-IR" dirty="0" smtClean="0">
                <a:cs typeface="B Zar" pitchFamily="2" charset="-78"/>
              </a:rPr>
              <a:t>اولویتهای </a:t>
            </a:r>
            <a:r>
              <a:rPr lang="fa-IR" dirty="0" smtClean="0">
                <a:cs typeface="B Zar" pitchFamily="2" charset="-78"/>
              </a:rPr>
              <a:t>خود را به دقت انتخاب می کنند و قبل از شروع به کار جدید اقدامات لازم را انجام می دهند</a:t>
            </a:r>
            <a:r>
              <a:rPr lang="en-US" dirty="0" smtClean="0">
                <a:cs typeface="B Zar" pitchFamily="2" charset="-78"/>
              </a:rPr>
              <a:t>. </a:t>
            </a:r>
            <a:endParaRPr lang="en-US" dirty="0" smtClean="0">
              <a:cs typeface="B Zar" pitchFamily="2" charset="-78"/>
            </a:endParaRPr>
          </a:p>
          <a:p>
            <a:r>
              <a:rPr lang="fa-IR" dirty="0" smtClean="0">
                <a:cs typeface="B Zar" pitchFamily="2" charset="-78"/>
              </a:rPr>
              <a:t>دوست </a:t>
            </a:r>
            <a:r>
              <a:rPr lang="fa-IR" dirty="0" smtClean="0">
                <a:cs typeface="B Zar" pitchFamily="2" charset="-78"/>
              </a:rPr>
              <a:t>ندارد کسی مزاحم کار کردن آنها بشود</a:t>
            </a:r>
            <a:r>
              <a:rPr lang="en-US" dirty="0" smtClean="0">
                <a:cs typeface="B Zar" pitchFamily="2" charset="-78"/>
              </a:rPr>
              <a:t> . </a:t>
            </a:r>
            <a:r>
              <a:rPr lang="en-US" dirty="0" smtClean="0"/>
              <a:t/>
            </a:r>
            <a:br>
              <a:rPr lang="en-US" dirty="0" smtClean="0"/>
            </a:br>
            <a:r>
              <a:rPr lang="en-US" dirty="0" smtClean="0"/>
              <a:t/>
            </a:r>
            <a:br>
              <a:rPr lang="en-US" dirty="0" smtClean="0"/>
            </a:br>
            <a:endParaRPr lang="en-US" dirty="0" smtClean="0"/>
          </a:p>
          <a:p>
            <a:pPr>
              <a:buNone/>
            </a:pPr>
            <a:endParaRPr lang="fa-IR" dirty="0"/>
          </a:p>
        </p:txBody>
      </p:sp>
    </p:spTree>
  </p:cSld>
  <p:clrMapOvr>
    <a:masterClrMapping/>
  </p:clrMapOvr>
  <p:transition>
    <p:pull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normAutofit fontScale="90000"/>
          </a:bodyPr>
          <a:lstStyle/>
          <a:p>
            <a:pPr algn="r"/>
            <a:r>
              <a:rPr lang="en-US" dirty="0" smtClean="0"/>
              <a:t/>
            </a:r>
            <a:br>
              <a:rPr lang="en-US" dirty="0" smtClean="0"/>
            </a:br>
            <a:r>
              <a:rPr lang="fa-IR" b="1" dirty="0" smtClean="0"/>
              <a:t> عناوین شغلی:</a:t>
            </a:r>
            <a:endParaRPr lang="fa-IR" dirty="0"/>
          </a:p>
        </p:txBody>
      </p:sp>
      <p:sp>
        <p:nvSpPr>
          <p:cNvPr id="3" name="Content Placeholder 2"/>
          <p:cNvSpPr>
            <a:spLocks noGrp="1"/>
          </p:cNvSpPr>
          <p:nvPr>
            <p:ph idx="1"/>
          </p:nvPr>
        </p:nvSpPr>
        <p:spPr/>
        <p:txBody>
          <a:bodyPr>
            <a:normAutofit fontScale="85000" lnSpcReduction="20000"/>
          </a:bodyPr>
          <a:lstStyle/>
          <a:p>
            <a:r>
              <a:rPr lang="fa-IR" dirty="0" smtClean="0">
                <a:cs typeface="B Zar" pitchFamily="2" charset="-78"/>
              </a:rPr>
              <a:t>روانشناس</a:t>
            </a:r>
            <a:endParaRPr lang="en-US" dirty="0" smtClean="0">
              <a:cs typeface="B Zar" pitchFamily="2" charset="-78"/>
            </a:endParaRPr>
          </a:p>
          <a:p>
            <a:r>
              <a:rPr lang="fa-IR" dirty="0" smtClean="0">
                <a:cs typeface="B Zar" pitchFamily="2" charset="-78"/>
              </a:rPr>
              <a:t>مشاور</a:t>
            </a:r>
            <a:r>
              <a:rPr lang="en-US" dirty="0" smtClean="0">
                <a:cs typeface="B Zar" pitchFamily="2" charset="-78"/>
              </a:rPr>
              <a:t>	</a:t>
            </a:r>
          </a:p>
          <a:p>
            <a:r>
              <a:rPr lang="fa-IR" dirty="0" smtClean="0">
                <a:cs typeface="B Zar" pitchFamily="2" charset="-78"/>
              </a:rPr>
              <a:t>متخصص </a:t>
            </a:r>
            <a:r>
              <a:rPr lang="fa-IR" dirty="0" smtClean="0">
                <a:cs typeface="B Zar" pitchFamily="2" charset="-78"/>
              </a:rPr>
              <a:t>رژیم غذایی</a:t>
            </a:r>
            <a:endParaRPr lang="en-US" dirty="0" smtClean="0">
              <a:cs typeface="B Zar" pitchFamily="2" charset="-78"/>
            </a:endParaRPr>
          </a:p>
          <a:p>
            <a:r>
              <a:rPr lang="fa-IR" dirty="0" smtClean="0">
                <a:cs typeface="B Zar" pitchFamily="2" charset="-78"/>
              </a:rPr>
              <a:t>پرستار</a:t>
            </a:r>
            <a:endParaRPr lang="en-US" dirty="0" smtClean="0">
              <a:cs typeface="B Zar" pitchFamily="2" charset="-78"/>
            </a:endParaRPr>
          </a:p>
          <a:p>
            <a:r>
              <a:rPr lang="fa-IR" dirty="0" smtClean="0">
                <a:cs typeface="B Zar" pitchFamily="2" charset="-78"/>
              </a:rPr>
              <a:t>مدیر </a:t>
            </a:r>
            <a:r>
              <a:rPr lang="fa-IR" dirty="0" smtClean="0">
                <a:cs typeface="B Zar" pitchFamily="2" charset="-78"/>
              </a:rPr>
              <a:t>دفتر</a:t>
            </a:r>
            <a:endParaRPr lang="en-US" dirty="0" smtClean="0">
              <a:cs typeface="B Zar" pitchFamily="2" charset="-78"/>
            </a:endParaRPr>
          </a:p>
          <a:p>
            <a:r>
              <a:rPr lang="fa-IR" dirty="0" smtClean="0">
                <a:cs typeface="B Zar" pitchFamily="2" charset="-78"/>
              </a:rPr>
              <a:t>چشم </a:t>
            </a:r>
            <a:r>
              <a:rPr lang="fa-IR" dirty="0" smtClean="0">
                <a:cs typeface="B Zar" pitchFamily="2" charset="-78"/>
              </a:rPr>
              <a:t>پزشک</a:t>
            </a:r>
            <a:endParaRPr lang="en-US" dirty="0" smtClean="0">
              <a:cs typeface="B Zar" pitchFamily="2" charset="-78"/>
            </a:endParaRPr>
          </a:p>
          <a:p>
            <a:r>
              <a:rPr lang="fa-IR" dirty="0" smtClean="0">
                <a:cs typeface="B Zar" pitchFamily="2" charset="-78"/>
              </a:rPr>
              <a:t>دستیار </a:t>
            </a:r>
            <a:r>
              <a:rPr lang="fa-IR" dirty="0" smtClean="0">
                <a:cs typeface="B Zar" pitchFamily="2" charset="-78"/>
              </a:rPr>
              <a:t>وکیل</a:t>
            </a:r>
            <a:endParaRPr lang="en-US" dirty="0" smtClean="0">
              <a:cs typeface="B Zar" pitchFamily="2" charset="-78"/>
            </a:endParaRPr>
          </a:p>
          <a:p>
            <a:r>
              <a:rPr lang="fa-IR" dirty="0" smtClean="0">
                <a:cs typeface="B Zar" pitchFamily="2" charset="-78"/>
              </a:rPr>
              <a:t>داروساز</a:t>
            </a:r>
            <a:endParaRPr lang="en-US" dirty="0" smtClean="0">
              <a:cs typeface="B Zar" pitchFamily="2" charset="-78"/>
            </a:endParaRPr>
          </a:p>
          <a:p>
            <a:r>
              <a:rPr lang="fa-IR" dirty="0" smtClean="0">
                <a:cs typeface="B Zar" pitchFamily="2" charset="-78"/>
              </a:rPr>
              <a:t>مدد </a:t>
            </a:r>
            <a:r>
              <a:rPr lang="fa-IR" dirty="0" smtClean="0">
                <a:cs typeface="B Zar" pitchFamily="2" charset="-78"/>
              </a:rPr>
              <a:t>کار اجتماعی</a:t>
            </a:r>
            <a:endParaRPr lang="en-US" dirty="0" smtClean="0">
              <a:cs typeface="B Zar" pitchFamily="2" charset="-78"/>
            </a:endParaRPr>
          </a:p>
          <a:p>
            <a:r>
              <a:rPr lang="fa-IR" dirty="0" smtClean="0">
                <a:cs typeface="B Zar" pitchFamily="2" charset="-78"/>
              </a:rPr>
              <a:t>گفتاردرمانگر</a:t>
            </a:r>
            <a:endParaRPr lang="en-US" dirty="0" smtClean="0">
              <a:cs typeface="B Zar" pitchFamily="2" charset="-78"/>
            </a:endParaRPr>
          </a:p>
          <a:p>
            <a:r>
              <a:rPr lang="fa-IR" dirty="0" smtClean="0">
                <a:cs typeface="B Zar" pitchFamily="2" charset="-78"/>
              </a:rPr>
              <a:t>آموزگار</a:t>
            </a:r>
            <a:endParaRPr lang="en-US" dirty="0" smtClean="0">
              <a:cs typeface="B Zar" pitchFamily="2" charset="-78"/>
            </a:endParaRPr>
          </a:p>
          <a:p>
            <a:r>
              <a:rPr lang="fa-IR" dirty="0" smtClean="0">
                <a:cs typeface="B Zar" pitchFamily="2" charset="-78"/>
              </a:rPr>
              <a:t>دام </a:t>
            </a:r>
            <a:r>
              <a:rPr lang="fa-IR" dirty="0" smtClean="0">
                <a:cs typeface="B Zar" pitchFamily="2" charset="-78"/>
              </a:rPr>
              <a:t>پزشک</a:t>
            </a:r>
            <a:endParaRPr lang="en-US" dirty="0" smtClean="0">
              <a:cs typeface="B Zar" pitchFamily="2" charset="-78"/>
            </a:endParaRPr>
          </a:p>
          <a:p>
            <a:endParaRPr lang="fa-IR" dirty="0"/>
          </a:p>
        </p:txBody>
      </p:sp>
    </p:spTree>
  </p:cSld>
  <p:clrMapOvr>
    <a:masterClrMapping/>
  </p:clrMapOvr>
  <p:transition>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r"/>
            <a:r>
              <a:rPr lang="en-US" dirty="0" smtClean="0"/>
              <a:t/>
            </a:r>
            <a:br>
              <a:rPr lang="en-US" dirty="0" smtClean="0"/>
            </a:br>
            <a:r>
              <a:rPr lang="fa-IR" b="1" dirty="0" smtClean="0"/>
              <a:t> پیشنهادات:</a:t>
            </a:r>
            <a:endParaRPr lang="fa-IR" dirty="0"/>
          </a:p>
        </p:txBody>
      </p:sp>
      <p:sp>
        <p:nvSpPr>
          <p:cNvPr id="3" name="Content Placeholder 2"/>
          <p:cNvSpPr>
            <a:spLocks noGrp="1"/>
          </p:cNvSpPr>
          <p:nvPr>
            <p:ph idx="1"/>
          </p:nvPr>
        </p:nvSpPr>
        <p:spPr>
          <a:xfrm>
            <a:off x="428596" y="1928802"/>
            <a:ext cx="8229600" cy="4389120"/>
          </a:xfrm>
        </p:spPr>
        <p:txBody>
          <a:bodyPr>
            <a:normAutofit lnSpcReduction="10000"/>
          </a:bodyPr>
          <a:lstStyle/>
          <a:p>
            <a:r>
              <a:rPr lang="fa-IR" dirty="0" smtClean="0">
                <a:cs typeface="B Zar" pitchFamily="2" charset="-78"/>
              </a:rPr>
              <a:t>با </a:t>
            </a:r>
            <a:r>
              <a:rPr lang="fa-IR" dirty="0" smtClean="0">
                <a:cs typeface="B Zar" pitchFamily="2" charset="-78"/>
              </a:rPr>
              <a:t>خود با محبت و توجه و مهر صحبت کنید. دست نوازش بر پشت خود بکشید.</a:t>
            </a:r>
            <a:endParaRPr lang="en-US" dirty="0" smtClean="0">
              <a:cs typeface="B Zar" pitchFamily="2" charset="-78"/>
            </a:endParaRPr>
          </a:p>
          <a:p>
            <a:r>
              <a:rPr lang="fa-IR" dirty="0" smtClean="0">
                <a:cs typeface="B Zar" pitchFamily="2" charset="-78"/>
              </a:rPr>
              <a:t>به </a:t>
            </a:r>
            <a:r>
              <a:rPr lang="fa-IR" dirty="0" smtClean="0">
                <a:cs typeface="B Zar" pitchFamily="2" charset="-78"/>
              </a:rPr>
              <a:t>خود امکان اشتباه کردن بدهید.</a:t>
            </a:r>
            <a:endParaRPr lang="en-US" dirty="0" smtClean="0">
              <a:cs typeface="B Zar" pitchFamily="2" charset="-78"/>
            </a:endParaRPr>
          </a:p>
          <a:p>
            <a:r>
              <a:rPr lang="fa-IR" dirty="0" smtClean="0">
                <a:cs typeface="B Zar" pitchFamily="2" charset="-78"/>
              </a:rPr>
              <a:t>درباره </a:t>
            </a:r>
            <a:r>
              <a:rPr lang="fa-IR" dirty="0" smtClean="0">
                <a:cs typeface="B Zar" pitchFamily="2" charset="-78"/>
              </a:rPr>
              <a:t>نیازهایتان صحبت کنید. آرزو و مسایل خود را با دوستانتان در میان بگذارید. بگذارید دیگران به شما کمک کنند.</a:t>
            </a:r>
            <a:endParaRPr lang="en-US" dirty="0" smtClean="0">
              <a:cs typeface="B Zar" pitchFamily="2" charset="-78"/>
            </a:endParaRPr>
          </a:p>
          <a:p>
            <a:r>
              <a:rPr lang="fa-IR" dirty="0" smtClean="0">
                <a:cs typeface="B Zar" pitchFamily="2" charset="-78"/>
              </a:rPr>
              <a:t>توجه </a:t>
            </a:r>
            <a:r>
              <a:rPr lang="fa-IR" dirty="0" smtClean="0">
                <a:cs typeface="B Zar" pitchFamily="2" charset="-78"/>
              </a:rPr>
              <a:t>داشته باشید که تنها یک راه درست برای زندگی کردن وجود ندارد .</a:t>
            </a:r>
            <a:endParaRPr lang="en-US" dirty="0" smtClean="0">
              <a:cs typeface="B Zar" pitchFamily="2" charset="-78"/>
            </a:endParaRPr>
          </a:p>
          <a:p>
            <a:r>
              <a:rPr lang="fa-IR" dirty="0" smtClean="0">
                <a:cs typeface="B Zar" pitchFamily="2" charset="-78"/>
              </a:rPr>
              <a:t>از </a:t>
            </a:r>
            <a:r>
              <a:rPr lang="fa-IR" dirty="0" smtClean="0">
                <a:cs typeface="B Zar" pitchFamily="2" charset="-78"/>
              </a:rPr>
              <a:t>نگران شدن بیش از اندازه خودداری ورزید.</a:t>
            </a:r>
            <a:endParaRPr lang="en-US" dirty="0" smtClean="0">
              <a:cs typeface="B Zar" pitchFamily="2" charset="-78"/>
            </a:endParaRPr>
          </a:p>
          <a:p>
            <a:r>
              <a:rPr lang="fa-IR" dirty="0" smtClean="0">
                <a:cs typeface="B Zar" pitchFamily="2" charset="-78"/>
              </a:rPr>
              <a:t>از </a:t>
            </a:r>
            <a:r>
              <a:rPr lang="fa-IR" dirty="0" smtClean="0">
                <a:cs typeface="B Zar" pitchFamily="2" charset="-78"/>
              </a:rPr>
              <a:t>قبول کارهای بیش از اندازه خودداری ورزید. نه گفتن را بیاموزید.</a:t>
            </a:r>
            <a:endParaRPr lang="en-US" dirty="0" smtClean="0">
              <a:cs typeface="B Zar" pitchFamily="2" charset="-78"/>
            </a:endParaRPr>
          </a:p>
          <a:p>
            <a:r>
              <a:rPr lang="fa-IR" dirty="0" smtClean="0">
                <a:cs typeface="B Zar" pitchFamily="2" charset="-78"/>
              </a:rPr>
              <a:t>گهگاه </a:t>
            </a:r>
            <a:r>
              <a:rPr lang="fa-IR" dirty="0" smtClean="0">
                <a:cs typeface="B Zar" pitchFamily="2" charset="-78"/>
              </a:rPr>
              <a:t>عصبانی شوید. ممکن است احساس گناه کنید اما این می تواند به شما کمک کند .</a:t>
            </a:r>
            <a:endParaRPr lang="en-US" dirty="0" smtClean="0">
              <a:cs typeface="B Zar" pitchFamily="2" charset="-78"/>
            </a:endParaRPr>
          </a:p>
          <a:p>
            <a:r>
              <a:rPr lang="fa-IR" dirty="0" smtClean="0">
                <a:cs typeface="B Zar" pitchFamily="2" charset="-78"/>
              </a:rPr>
              <a:t>موفقیت </a:t>
            </a:r>
            <a:r>
              <a:rPr lang="fa-IR" dirty="0" smtClean="0">
                <a:cs typeface="B Zar" pitchFamily="2" charset="-78"/>
              </a:rPr>
              <a:t>هایتان را دست کم نگیرید. درباره آنها حرف بزنید.</a:t>
            </a:r>
            <a:endParaRPr lang="en-US" dirty="0" smtClean="0">
              <a:cs typeface="B Zar" pitchFamily="2" charset="-78"/>
            </a:endParaRPr>
          </a:p>
          <a:p>
            <a:endParaRPr lang="fa-IR" dirty="0"/>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lstStyle/>
          <a:p>
            <a:pPr algn="r"/>
            <a:r>
              <a:rPr lang="fa-IR" b="1" dirty="0" smtClean="0"/>
              <a:t>منابع:</a:t>
            </a:r>
            <a:endParaRPr lang="fa-IR" b="1" dirty="0"/>
          </a:p>
        </p:txBody>
      </p:sp>
      <p:sp>
        <p:nvSpPr>
          <p:cNvPr id="3" name="Content Placeholder 2"/>
          <p:cNvSpPr>
            <a:spLocks noGrp="1"/>
          </p:cNvSpPr>
          <p:nvPr>
            <p:ph idx="1"/>
          </p:nvPr>
        </p:nvSpPr>
        <p:spPr>
          <a:xfrm>
            <a:off x="457200" y="1571612"/>
            <a:ext cx="8229600" cy="4752988"/>
          </a:xfrm>
        </p:spPr>
        <p:txBody>
          <a:bodyPr>
            <a:normAutofit fontScale="77500" lnSpcReduction="20000"/>
          </a:bodyPr>
          <a:lstStyle/>
          <a:p>
            <a:pPr>
              <a:buNone/>
            </a:pPr>
            <a:r>
              <a:rPr lang="fa-IR" dirty="0" smtClean="0">
                <a:cs typeface="B Zar" pitchFamily="2" charset="-78"/>
              </a:rPr>
              <a:t>تایگر، پاول و تایگر، باربارا(1392). شغل مناسب شما، ترجمه مهدی قراچه داغی.تهران: نقش و نگار</a:t>
            </a:r>
            <a:endParaRPr lang="en-US" dirty="0" smtClean="0">
              <a:cs typeface="B Zar" pitchFamily="2" charset="-78"/>
            </a:endParaRPr>
          </a:p>
          <a:p>
            <a:pPr>
              <a:buNone/>
            </a:pPr>
            <a:r>
              <a:rPr lang="fa-IR" dirty="0" smtClean="0">
                <a:cs typeface="B Zar" pitchFamily="2" charset="-78"/>
              </a:rPr>
              <a:t>حسينيان، سيمين(1380). معرفي نظريه سنخ نماي مایرز- بريگز و كاربرد آن در روابط مشاوره اي و تصميم گيري شغلی، گزارش دومين سمينار انجمن مشاوره ايران، ص ۶۱-72.</a:t>
            </a:r>
            <a:endParaRPr lang="en-US" dirty="0" smtClean="0">
              <a:cs typeface="B Zar" pitchFamily="2" charset="-78"/>
            </a:endParaRPr>
          </a:p>
          <a:p>
            <a:pPr>
              <a:buNone/>
            </a:pPr>
            <a:r>
              <a:rPr lang="fa-IR" dirty="0" smtClean="0">
                <a:cs typeface="B Zar" pitchFamily="2" charset="-78"/>
              </a:rPr>
              <a:t>سؤانسون، جين و فؤاد، ناديا (1381). نظريه هاي جديد مشاوره شغلي و كاربرد از طريق مطالعات موردي ، ترجمه رقيه موسوي، تهران</a:t>
            </a:r>
            <a:r>
              <a:rPr lang="en-US" dirty="0" smtClean="0">
                <a:cs typeface="B Zar" pitchFamily="2" charset="-78"/>
              </a:rPr>
              <a:t> : </a:t>
            </a:r>
            <a:r>
              <a:rPr lang="fa-IR" dirty="0" smtClean="0">
                <a:cs typeface="B Zar" pitchFamily="2" charset="-78"/>
              </a:rPr>
              <a:t>انتشارات اصلح.</a:t>
            </a:r>
            <a:endParaRPr lang="en-US" dirty="0" smtClean="0">
              <a:cs typeface="B Zar" pitchFamily="2" charset="-78"/>
            </a:endParaRPr>
          </a:p>
          <a:p>
            <a:pPr>
              <a:buNone/>
            </a:pPr>
            <a:r>
              <a:rPr lang="fa-IR" dirty="0" smtClean="0">
                <a:cs typeface="B Zar" pitchFamily="2" charset="-78"/>
              </a:rPr>
              <a:t>شولتز، دوان.(1998). نظریه های شخصیت. ترجمه یحیی سید محمدی 1381. تهران مؤسسه نشر ویرایش.</a:t>
            </a:r>
            <a:endParaRPr lang="en-US" dirty="0" smtClean="0">
              <a:cs typeface="B Zar" pitchFamily="2" charset="-78"/>
            </a:endParaRPr>
          </a:p>
          <a:p>
            <a:pPr>
              <a:buNone/>
            </a:pPr>
            <a:r>
              <a:rPr lang="fa-IR" dirty="0" smtClean="0">
                <a:cs typeface="B Zar" pitchFamily="2" charset="-78"/>
              </a:rPr>
              <a:t>صادقیان، عابدی، باغبان (1388). بررسي رابطه بين عزت نفس سازماني با بازخورد سازماني و سازگاري شغلي و انواع تيپ هاي شخصيتي، مجلة پژوهشهاي تربيتي و روانشناختي، سال چهارم، شماره دوم، ص 49-66.</a:t>
            </a:r>
            <a:endParaRPr lang="en-US" dirty="0" smtClean="0">
              <a:cs typeface="B Zar" pitchFamily="2" charset="-78"/>
            </a:endParaRPr>
          </a:p>
          <a:p>
            <a:pPr>
              <a:buNone/>
            </a:pPr>
            <a:r>
              <a:rPr lang="fa-IR" dirty="0" smtClean="0">
                <a:cs typeface="B Zar" pitchFamily="2" charset="-78"/>
              </a:rPr>
              <a:t>مایرز بریگز ، ایزابل(1382). آشنایی با تیپ های شخصیتی 16 گانه، ترجمه دکتر مرتضی ظهرابی.تهران: انتشارات فر دانش پژوهان.</a:t>
            </a:r>
            <a:endParaRPr lang="en-US" dirty="0" smtClean="0">
              <a:cs typeface="B Zar" pitchFamily="2" charset="-78"/>
            </a:endParaRPr>
          </a:p>
          <a:p>
            <a:pPr algn="l">
              <a:buNone/>
            </a:pPr>
            <a:r>
              <a:rPr lang="en-US" dirty="0" smtClean="0"/>
              <a:t>Heyward, R. Plenary Session V, MBTI Personality Test. Retrieved from</a:t>
            </a:r>
            <a:r>
              <a:rPr lang="en-US" b="1" i="1" dirty="0" smtClean="0"/>
              <a:t> </a:t>
            </a:r>
            <a:r>
              <a:rPr lang="en-US" dirty="0" smtClean="0"/>
              <a:t>    http://www.thepersonalitypage.com/ </a:t>
            </a:r>
          </a:p>
          <a:p>
            <a:pPr algn="l">
              <a:buNone/>
            </a:pPr>
            <a:r>
              <a:rPr lang="en-US" dirty="0" smtClean="0"/>
              <a:t>Kennedy, R. B., &amp; Kennedy, D. A. (2004). Using the </a:t>
            </a:r>
            <a:r>
              <a:rPr lang="en-US" dirty="0" err="1" smtClean="0"/>
              <a:t>MyersBriggs</a:t>
            </a:r>
            <a:r>
              <a:rPr lang="en-US" dirty="0" smtClean="0"/>
              <a:t> type indicator in career counseling, Journal of Employment Counseling, 41, 3844.</a:t>
            </a:r>
          </a:p>
          <a:p>
            <a:pPr algn="l">
              <a:buNone/>
            </a:pPr>
            <a:r>
              <a:rPr lang="en-US" dirty="0" err="1" smtClean="0"/>
              <a:t>Sharf</a:t>
            </a:r>
            <a:r>
              <a:rPr lang="en-US" dirty="0" smtClean="0"/>
              <a:t>, R. (1992). Applying career development theory to counseling, California: Brooks/Cole Publishing Company.</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fa-IR" b="1" dirty="0" smtClean="0">
                <a:cs typeface="B Zar" pitchFamily="2" charset="-78"/>
              </a:rPr>
              <a:t> توصیف آزمون </a:t>
            </a:r>
            <a:r>
              <a:rPr lang="en-US" b="1" dirty="0" smtClean="0"/>
              <a:t>MBTI</a:t>
            </a:r>
            <a:endParaRPr lang="fa-IR" dirty="0"/>
          </a:p>
        </p:txBody>
      </p:sp>
      <p:sp>
        <p:nvSpPr>
          <p:cNvPr id="3" name="Content Placeholder 2"/>
          <p:cNvSpPr>
            <a:spLocks noGrp="1"/>
          </p:cNvSpPr>
          <p:nvPr>
            <p:ph idx="1"/>
          </p:nvPr>
        </p:nvSpPr>
        <p:spPr>
          <a:xfrm>
            <a:off x="301752" y="1928802"/>
            <a:ext cx="8503920" cy="4170246"/>
          </a:xfrm>
        </p:spPr>
        <p:txBody>
          <a:bodyPr/>
          <a:lstStyle/>
          <a:p>
            <a:pPr>
              <a:buNone/>
            </a:pPr>
            <a:endParaRPr lang="fa-IR" dirty="0"/>
          </a:p>
        </p:txBody>
      </p:sp>
      <p:sp>
        <p:nvSpPr>
          <p:cNvPr id="5" name="Oval 4"/>
          <p:cNvSpPr/>
          <p:nvPr/>
        </p:nvSpPr>
        <p:spPr>
          <a:xfrm>
            <a:off x="857224" y="2643182"/>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dirty="0" smtClean="0">
                <a:solidFill>
                  <a:srgbClr val="FF0000"/>
                </a:solidFill>
                <a:cs typeface="B Zar" pitchFamily="2" charset="-78"/>
              </a:rPr>
              <a:t>درونگرايي</a:t>
            </a:r>
            <a:endParaRPr lang="fa-IR" sz="2000" dirty="0">
              <a:solidFill>
                <a:srgbClr val="FF0000"/>
              </a:solidFill>
              <a:cs typeface="B Zar" pitchFamily="2" charset="-78"/>
            </a:endParaRPr>
          </a:p>
        </p:txBody>
      </p:sp>
      <p:sp>
        <p:nvSpPr>
          <p:cNvPr id="10" name="Oval 9"/>
          <p:cNvSpPr/>
          <p:nvPr/>
        </p:nvSpPr>
        <p:spPr>
          <a:xfrm>
            <a:off x="4929190" y="2714620"/>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حسی</a:t>
            </a:r>
            <a:endParaRPr lang="fa-IR" sz="2400" dirty="0">
              <a:solidFill>
                <a:srgbClr val="FF0000"/>
              </a:solidFill>
              <a:cs typeface="B Zar" pitchFamily="2" charset="-78"/>
            </a:endParaRPr>
          </a:p>
        </p:txBody>
      </p:sp>
      <p:sp>
        <p:nvSpPr>
          <p:cNvPr id="11" name="Oval 10"/>
          <p:cNvSpPr/>
          <p:nvPr/>
        </p:nvSpPr>
        <p:spPr>
          <a:xfrm>
            <a:off x="7143768" y="4572008"/>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انعطاف پذیر</a:t>
            </a:r>
            <a:endParaRPr lang="fa-IR" sz="2400" dirty="0">
              <a:solidFill>
                <a:srgbClr val="FF0000"/>
              </a:solidFill>
              <a:cs typeface="B Zar" pitchFamily="2" charset="-78"/>
            </a:endParaRPr>
          </a:p>
        </p:txBody>
      </p:sp>
      <p:sp>
        <p:nvSpPr>
          <p:cNvPr id="12" name="Oval 11"/>
          <p:cNvSpPr/>
          <p:nvPr/>
        </p:nvSpPr>
        <p:spPr>
          <a:xfrm>
            <a:off x="2857488" y="2643182"/>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000" dirty="0" smtClean="0">
                <a:solidFill>
                  <a:srgbClr val="FF0000"/>
                </a:solidFill>
                <a:cs typeface="B Zar" pitchFamily="2" charset="-78"/>
              </a:rPr>
              <a:t>برونگرایی</a:t>
            </a:r>
            <a:endParaRPr lang="fa-IR" sz="2000" dirty="0">
              <a:solidFill>
                <a:srgbClr val="FF0000"/>
              </a:solidFill>
              <a:cs typeface="B Zar" pitchFamily="2" charset="-78"/>
            </a:endParaRPr>
          </a:p>
        </p:txBody>
      </p:sp>
      <p:sp>
        <p:nvSpPr>
          <p:cNvPr id="13" name="Oval 12"/>
          <p:cNvSpPr/>
          <p:nvPr/>
        </p:nvSpPr>
        <p:spPr>
          <a:xfrm>
            <a:off x="6929454" y="2714620"/>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شهودی</a:t>
            </a:r>
            <a:endParaRPr lang="fa-IR" sz="2400" dirty="0">
              <a:solidFill>
                <a:srgbClr val="FF0000"/>
              </a:solidFill>
              <a:cs typeface="B Zar" pitchFamily="2" charset="-78"/>
            </a:endParaRPr>
          </a:p>
        </p:txBody>
      </p:sp>
      <p:sp>
        <p:nvSpPr>
          <p:cNvPr id="14" name="Oval 13"/>
          <p:cNvSpPr/>
          <p:nvPr/>
        </p:nvSpPr>
        <p:spPr>
          <a:xfrm>
            <a:off x="928662" y="4572008"/>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احساسی</a:t>
            </a:r>
            <a:endParaRPr lang="fa-IR" sz="2400" dirty="0">
              <a:solidFill>
                <a:srgbClr val="FF0000"/>
              </a:solidFill>
              <a:cs typeface="B Zar" pitchFamily="2" charset="-78"/>
            </a:endParaRPr>
          </a:p>
        </p:txBody>
      </p:sp>
      <p:sp>
        <p:nvSpPr>
          <p:cNvPr id="15" name="Oval 14"/>
          <p:cNvSpPr/>
          <p:nvPr/>
        </p:nvSpPr>
        <p:spPr>
          <a:xfrm>
            <a:off x="5000628" y="4572008"/>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منضبط</a:t>
            </a:r>
            <a:endParaRPr lang="fa-IR" sz="2400" dirty="0">
              <a:solidFill>
                <a:srgbClr val="FF0000"/>
              </a:solidFill>
              <a:cs typeface="B Zar" pitchFamily="2" charset="-78"/>
            </a:endParaRPr>
          </a:p>
        </p:txBody>
      </p:sp>
      <p:sp>
        <p:nvSpPr>
          <p:cNvPr id="16" name="Oval 15"/>
          <p:cNvSpPr/>
          <p:nvPr/>
        </p:nvSpPr>
        <p:spPr>
          <a:xfrm>
            <a:off x="2928926" y="4572008"/>
            <a:ext cx="1428760" cy="785818"/>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smtClean="0">
                <a:solidFill>
                  <a:srgbClr val="FF0000"/>
                </a:solidFill>
                <a:cs typeface="B Zar" pitchFamily="2" charset="-78"/>
              </a:rPr>
              <a:t>فکری</a:t>
            </a:r>
            <a:endParaRPr lang="fa-IR" sz="2400" dirty="0">
              <a:solidFill>
                <a:srgbClr val="FF0000"/>
              </a:solidFill>
              <a:cs typeface="B Zar" pitchFamily="2" charset="-78"/>
            </a:endParaRPr>
          </a:p>
        </p:txBody>
      </p:sp>
      <p:sp>
        <p:nvSpPr>
          <p:cNvPr id="18" name="Right Arrow 17"/>
          <p:cNvSpPr/>
          <p:nvPr/>
        </p:nvSpPr>
        <p:spPr>
          <a:xfrm>
            <a:off x="6357950" y="3071810"/>
            <a:ext cx="571504" cy="14287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9" name="Right Arrow 18"/>
          <p:cNvSpPr/>
          <p:nvPr/>
        </p:nvSpPr>
        <p:spPr>
          <a:xfrm>
            <a:off x="6500826" y="4929198"/>
            <a:ext cx="571504" cy="14287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2" name="Right Arrow 21"/>
          <p:cNvSpPr/>
          <p:nvPr/>
        </p:nvSpPr>
        <p:spPr>
          <a:xfrm>
            <a:off x="2357422" y="4929198"/>
            <a:ext cx="571504" cy="14287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3" name="Right Arrow 22"/>
          <p:cNvSpPr/>
          <p:nvPr/>
        </p:nvSpPr>
        <p:spPr>
          <a:xfrm>
            <a:off x="2285984" y="3000372"/>
            <a:ext cx="571504" cy="14287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lstStyle/>
          <a:p>
            <a:r>
              <a:rPr lang="fa-IR" dirty="0" smtClean="0">
                <a:cs typeface="B Zar" pitchFamily="2" charset="-78"/>
              </a:rPr>
              <a:t>شیوه دریافت انرژی                 </a:t>
            </a:r>
            <a:endParaRPr lang="en-US" dirty="0">
              <a:cs typeface="B Zar" pitchFamily="2" charset="-78"/>
            </a:endParaRPr>
          </a:p>
        </p:txBody>
      </p:sp>
      <p:graphicFrame>
        <p:nvGraphicFramePr>
          <p:cNvPr id="4" name="Content Placeholder 3"/>
          <p:cNvGraphicFramePr>
            <a:graphicFrameLocks noGrp="1"/>
          </p:cNvGraphicFramePr>
          <p:nvPr>
            <p:ph idx="1"/>
          </p:nvPr>
        </p:nvGraphicFramePr>
        <p:xfrm>
          <a:off x="500034" y="1285860"/>
          <a:ext cx="7239000" cy="4791069"/>
        </p:xfrm>
        <a:graphic>
          <a:graphicData uri="http://schemas.openxmlformats.org/drawingml/2006/table">
            <a:tbl>
              <a:tblPr firstRow="1" bandRow="1">
                <a:tableStyleId>{5C22544A-7EE6-4342-B048-85BDC9FD1C3A}</a:tableStyleId>
              </a:tblPr>
              <a:tblGrid>
                <a:gridCol w="3619500"/>
                <a:gridCol w="3619500"/>
              </a:tblGrid>
              <a:tr h="676269">
                <a:tc>
                  <a:txBody>
                    <a:bodyPr/>
                    <a:lstStyle/>
                    <a:p>
                      <a:r>
                        <a:rPr kumimoji="0" lang="ar-SA" sz="1800" b="1" kern="1200" dirty="0" smtClean="0">
                          <a:solidFill>
                            <a:schemeClr val="lt1"/>
                          </a:solidFill>
                          <a:latin typeface="+mn-lt"/>
                          <a:ea typeface="+mn-ea"/>
                          <a:cs typeface="+mn-cs"/>
                        </a:rPr>
                        <a:t>درون گرا</a:t>
                      </a:r>
                      <a:r>
                        <a:rPr kumimoji="0" lang="fa-IR" sz="1800" b="1" kern="1200" dirty="0" smtClean="0">
                          <a:solidFill>
                            <a:schemeClr val="lt1"/>
                          </a:solidFill>
                          <a:latin typeface="+mn-lt"/>
                          <a:ea typeface="+mn-ea"/>
                          <a:cs typeface="+mn-cs"/>
                        </a:rPr>
                        <a:t>                  </a:t>
                      </a:r>
                      <a:endParaRPr lang="en-US" dirty="0"/>
                    </a:p>
                  </a:txBody>
                  <a:tcPr/>
                </a:tc>
                <a:tc>
                  <a:txBody>
                    <a:bodyPr/>
                    <a:lstStyle/>
                    <a:p>
                      <a:r>
                        <a:rPr kumimoji="0" lang="ar-SA" sz="1800" b="1" kern="1200" dirty="0" smtClean="0">
                          <a:solidFill>
                            <a:schemeClr val="lt1"/>
                          </a:solidFill>
                          <a:latin typeface="+mn-lt"/>
                          <a:ea typeface="+mn-ea"/>
                          <a:cs typeface="+mn-cs"/>
                        </a:rPr>
                        <a:t>برون گرا </a:t>
                      </a:r>
                      <a:r>
                        <a:rPr kumimoji="0" lang="fa-IR" sz="1800" b="1" kern="1200" baseline="0" dirty="0" smtClean="0">
                          <a:solidFill>
                            <a:schemeClr val="lt1"/>
                          </a:solidFill>
                          <a:latin typeface="+mn-lt"/>
                          <a:ea typeface="+mn-ea"/>
                          <a:cs typeface="+mn-cs"/>
                        </a:rPr>
                        <a:t>                </a:t>
                      </a:r>
                      <a:endParaRPr lang="en-US" dirty="0"/>
                    </a:p>
                  </a:txBody>
                  <a:tcPr/>
                </a:tc>
              </a:tr>
              <a:tr h="4002574">
                <a:tc>
                  <a:txBody>
                    <a:bodyPr/>
                    <a:lstStyle/>
                    <a:p>
                      <a:pPr algn="r" rtl="1"/>
                      <a:r>
                        <a:rPr kumimoji="0" lang="fa-IR" sz="2400" kern="1200" dirty="0" smtClean="0">
                          <a:solidFill>
                            <a:schemeClr val="dk1"/>
                          </a:solidFill>
                          <a:latin typeface="+mn-lt"/>
                          <a:ea typeface="+mn-ea"/>
                          <a:cs typeface="B Zar" pitchFamily="2" charset="-78"/>
                        </a:rPr>
                        <a:t>افرادی محافظه کار، مستقل، تکرو و خجالتی هستند.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از درون خود انرژی می گیرند.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یادگیری بهتر با تأمل و تمرین فکری.</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اطلاعات شخصی خود را به ندرت با دیگران در میان می گذارند.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بیشتر گوش می دهند و کمتر حرف می زنند.</a:t>
                      </a:r>
                      <a:endParaRPr kumimoji="0" lang="en-US" sz="2400" kern="1200" dirty="0" smtClean="0">
                        <a:solidFill>
                          <a:schemeClr val="dk1"/>
                        </a:solidFill>
                        <a:latin typeface="+mn-lt"/>
                        <a:ea typeface="+mn-ea"/>
                        <a:cs typeface="B Zar" pitchFamily="2" charset="-78"/>
                      </a:endParaRPr>
                    </a:p>
                    <a:p>
                      <a:pPr algn="r" rtl="1"/>
                      <a:r>
                        <a:rPr kumimoji="0" lang="ar-SA" sz="2400" kern="1200" dirty="0" smtClean="0">
                          <a:solidFill>
                            <a:schemeClr val="dk1"/>
                          </a:solidFill>
                          <a:latin typeface="+mn-lt"/>
                          <a:ea typeface="+mn-ea"/>
                          <a:cs typeface="B Zar" pitchFamily="2" charset="-78"/>
                        </a:rPr>
                        <a:t>غالباً ساکت و منزوی اند و متمایل به کارهای فردی یا حداکثر با دو سه نفر هستند.</a:t>
                      </a:r>
                      <a:endParaRPr lang="en-US" sz="2400" dirty="0">
                        <a:cs typeface="B Zar" pitchFamily="2" charset="-78"/>
                      </a:endParaRPr>
                    </a:p>
                  </a:txBody>
                  <a:tcPr/>
                </a:tc>
                <a:tc>
                  <a:txBody>
                    <a:bodyPr/>
                    <a:lstStyle/>
                    <a:p>
                      <a:pPr algn="r" rtl="1"/>
                      <a:r>
                        <a:rPr kumimoji="0" lang="fa-IR" sz="2400" kern="1200" dirty="0" smtClean="0">
                          <a:solidFill>
                            <a:schemeClr val="dk1"/>
                          </a:solidFill>
                          <a:latin typeface="+mn-lt"/>
                          <a:ea typeface="+mn-ea"/>
                          <a:cs typeface="B Zar" pitchFamily="2" charset="-78"/>
                        </a:rPr>
                        <a:t>افرادی اجتماعی، با جرأت، با انرژی، کنجکاو و خوشبین هستند.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 از دیگران انرژی می گیرند.</a:t>
                      </a:r>
                      <a:endParaRPr kumimoji="0" lang="en-US" sz="2400" kern="1200" dirty="0" smtClean="0">
                        <a:solidFill>
                          <a:schemeClr val="dk1"/>
                        </a:solidFill>
                        <a:latin typeface="+mn-lt"/>
                        <a:ea typeface="+mn-ea"/>
                        <a:cs typeface="B Zar" pitchFamily="2" charset="-78"/>
                      </a:endParaRPr>
                    </a:p>
                    <a:p>
                      <a:pPr algn="r" rtl="1"/>
                      <a:r>
                        <a:rPr kumimoji="0" lang="en-US" sz="2400" kern="1200" dirty="0" smtClean="0">
                          <a:solidFill>
                            <a:schemeClr val="dk1"/>
                          </a:solidFill>
                          <a:latin typeface="+mn-lt"/>
                          <a:ea typeface="+mn-ea"/>
                          <a:cs typeface="B Zar" pitchFamily="2" charset="-78"/>
                        </a:rPr>
                        <a:t> </a:t>
                      </a:r>
                      <a:r>
                        <a:rPr kumimoji="0" lang="fa-IR" sz="2400" kern="1200" dirty="0" smtClean="0">
                          <a:solidFill>
                            <a:schemeClr val="dk1"/>
                          </a:solidFill>
                          <a:latin typeface="+mn-lt"/>
                          <a:ea typeface="+mn-ea"/>
                          <a:cs typeface="B Zar" pitchFamily="2" charset="-78"/>
                        </a:rPr>
                        <a:t>یادگیری بهتر از طریق کار عملی و یا بحث و گفتگو.</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 اطلاعات شخصی خود را به راحتی با دیگران در میان می گذارند.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 بیشتر از گوش دادن حرف می زنند.</a:t>
                      </a:r>
                      <a:endParaRPr kumimoji="0" lang="en-US" sz="2400" kern="1200" dirty="0" smtClean="0">
                        <a:solidFill>
                          <a:schemeClr val="dk1"/>
                        </a:solidFill>
                        <a:latin typeface="+mn-lt"/>
                        <a:ea typeface="+mn-ea"/>
                        <a:cs typeface="B Zar" pitchFamily="2" charset="-78"/>
                      </a:endParaRPr>
                    </a:p>
                    <a:p>
                      <a:pPr algn="r" rtl="1"/>
                      <a:r>
                        <a:rPr kumimoji="0" lang="ar-SA" sz="2400" kern="1200" dirty="0" smtClean="0">
                          <a:solidFill>
                            <a:schemeClr val="dk1"/>
                          </a:solidFill>
                          <a:latin typeface="+mn-lt"/>
                          <a:ea typeface="+mn-ea"/>
                          <a:cs typeface="B Zar" pitchFamily="2" charset="-78"/>
                        </a:rPr>
                        <a:t>پیش قدم در کار و فعالیت و ایجاد رابطه.</a:t>
                      </a:r>
                      <a:endParaRPr lang="en-US" sz="2400" dirty="0">
                        <a:cs typeface="B Zar" pitchFamily="2" charset="-78"/>
                      </a:endParaRPr>
                    </a:p>
                  </a:txBody>
                  <a:tcPr/>
                </a:tc>
              </a:tr>
            </a:tbl>
          </a:graphicData>
        </a:graphic>
      </p:graphicFrame>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239000" cy="928694"/>
          </a:xfrm>
        </p:spPr>
        <p:txBody>
          <a:bodyPr>
            <a:noAutofit/>
          </a:bodyPr>
          <a:lstStyle/>
          <a:p>
            <a:pPr algn="r" rtl="1"/>
            <a:r>
              <a:rPr lang="ar-SA" sz="3200" dirty="0" smtClean="0">
                <a:cs typeface="B Zar" pitchFamily="2" charset="-78"/>
              </a:rPr>
              <a:t>انواع اطلاعاتی را که افراد بیشتر متوجه می شوند ، دریافت می کنند و بخاطر می سپارند</a:t>
            </a:r>
            <a:r>
              <a:rPr lang="fa-IR" sz="3200" dirty="0" smtClean="0">
                <a:cs typeface="B Zar" pitchFamily="2" charset="-78"/>
              </a:rPr>
              <a:t>.</a:t>
            </a:r>
            <a:endParaRPr lang="en-US" sz="3200" dirty="0">
              <a:cs typeface="B Zar" pitchFamily="2" charset="-78"/>
            </a:endParaRPr>
          </a:p>
        </p:txBody>
      </p:sp>
      <p:graphicFrame>
        <p:nvGraphicFramePr>
          <p:cNvPr id="4" name="Content Placeholder 3"/>
          <p:cNvGraphicFramePr>
            <a:graphicFrameLocks noGrp="1"/>
          </p:cNvGraphicFramePr>
          <p:nvPr>
            <p:ph idx="1"/>
          </p:nvPr>
        </p:nvGraphicFramePr>
        <p:xfrm>
          <a:off x="428596" y="1285860"/>
          <a:ext cx="7239000" cy="5164460"/>
        </p:xfrm>
        <a:graphic>
          <a:graphicData uri="http://schemas.openxmlformats.org/drawingml/2006/table">
            <a:tbl>
              <a:tblPr firstRow="1" bandRow="1">
                <a:tableStyleId>{5C22544A-7EE6-4342-B048-85BDC9FD1C3A}</a:tableStyleId>
              </a:tblPr>
              <a:tblGrid>
                <a:gridCol w="3619500"/>
                <a:gridCol w="3619500"/>
              </a:tblGrid>
              <a:tr h="714380">
                <a:tc>
                  <a:txBody>
                    <a:bodyPr/>
                    <a:lstStyle/>
                    <a:p>
                      <a:pPr algn="r" rtl="1"/>
                      <a:r>
                        <a:rPr lang="fa-IR" dirty="0" smtClean="0"/>
                        <a:t>                 شهودی</a:t>
                      </a:r>
                      <a:endParaRPr lang="en-US" dirty="0"/>
                    </a:p>
                  </a:txBody>
                  <a:tcPr/>
                </a:tc>
                <a:tc>
                  <a:txBody>
                    <a:bodyPr/>
                    <a:lstStyle/>
                    <a:p>
                      <a:pPr algn="r" rtl="1"/>
                      <a:r>
                        <a:rPr lang="fa-IR" dirty="0" smtClean="0"/>
                        <a:t>                      حسی</a:t>
                      </a:r>
                      <a:endParaRPr lang="en-US" dirty="0"/>
                    </a:p>
                  </a:txBody>
                  <a:tcPr/>
                </a:tc>
              </a:tr>
              <a:tr h="4206130">
                <a:tc>
                  <a:txBody>
                    <a:bodyPr/>
                    <a:lstStyle/>
                    <a:p>
                      <a:pPr algn="r" rtl="1"/>
                      <a:r>
                        <a:rPr kumimoji="0" lang="fa-IR" sz="2200" kern="1200" dirty="0" smtClean="0">
                          <a:solidFill>
                            <a:schemeClr val="dk1"/>
                          </a:solidFill>
                          <a:latin typeface="+mn-lt"/>
                          <a:ea typeface="+mn-ea"/>
                          <a:cs typeface="B Zar" pitchFamily="2" charset="-78"/>
                        </a:rPr>
                        <a:t>ترجیح می دهند با دیدن « تصویر بزرگ از آنچه هست» و تمرکز بر پیوند ها و ارتباطات موجود میان حقایق،  اطلاعات را درک کنند.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ترجیح می دهند با درک و دیدن امکانات جدید(خلاقیت) و روش های مختلف انجام کارها، اطلاعات را جمع آوری کنند.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برای نوآوری و تخیل بهای فراوان قائل</a:t>
                      </a:r>
                      <a:r>
                        <a:rPr kumimoji="0" lang="fa-IR" sz="2200" kern="1200" baseline="0" dirty="0" smtClean="0">
                          <a:solidFill>
                            <a:schemeClr val="dk1"/>
                          </a:solidFill>
                          <a:latin typeface="+mn-lt"/>
                          <a:ea typeface="+mn-ea"/>
                          <a:cs typeface="B Zar" pitchFamily="2" charset="-78"/>
                        </a:rPr>
                        <a:t> </a:t>
                      </a:r>
                      <a:r>
                        <a:rPr kumimoji="0" lang="fa-IR" sz="2200" kern="1200" dirty="0" smtClean="0">
                          <a:solidFill>
                            <a:schemeClr val="dk1"/>
                          </a:solidFill>
                          <a:latin typeface="+mn-lt"/>
                          <a:ea typeface="+mn-ea"/>
                          <a:cs typeface="B Zar" pitchFamily="2" charset="-78"/>
                        </a:rPr>
                        <a:t>اند.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راهنمای آینده و به الهامات قلبی توجه میکنند. </a:t>
                      </a:r>
                      <a:endParaRPr kumimoji="0" lang="en-US" sz="2200" kern="1200" dirty="0" smtClean="0">
                        <a:solidFill>
                          <a:schemeClr val="dk1"/>
                        </a:solidFill>
                        <a:latin typeface="+mn-lt"/>
                        <a:ea typeface="+mn-ea"/>
                        <a:cs typeface="B Zar" pitchFamily="2" charset="-78"/>
                      </a:endParaRPr>
                    </a:p>
                    <a:p>
                      <a:pPr algn="r"/>
                      <a:r>
                        <a:rPr kumimoji="0" lang="ar-SA" sz="2200" kern="1200" dirty="0" smtClean="0">
                          <a:solidFill>
                            <a:schemeClr val="dk1"/>
                          </a:solidFill>
                          <a:latin typeface="+mn-lt"/>
                          <a:ea typeface="+mn-ea"/>
                          <a:cs typeface="B Zar" pitchFamily="2" charset="-78"/>
                        </a:rPr>
                        <a:t>طرفدار استدلال نظری و غیر عملی</a:t>
                      </a:r>
                      <a:r>
                        <a:rPr kumimoji="0" lang="ar-SA" sz="1800" kern="1200" dirty="0" smtClean="0">
                          <a:solidFill>
                            <a:schemeClr val="dk1"/>
                          </a:solidFill>
                          <a:latin typeface="+mn-lt"/>
                          <a:ea typeface="+mn-ea"/>
                          <a:cs typeface="+mn-cs"/>
                        </a:rPr>
                        <a:t>.</a:t>
                      </a:r>
                      <a:endParaRPr lang="en-US" dirty="0"/>
                    </a:p>
                  </a:txBody>
                  <a:tcPr/>
                </a:tc>
                <a:tc>
                  <a:txBody>
                    <a:bodyPr/>
                    <a:lstStyle/>
                    <a:p>
                      <a:pPr algn="r" rtl="1"/>
                      <a:r>
                        <a:rPr kumimoji="0" lang="fa-IR" sz="2200" kern="1200" dirty="0" smtClean="0">
                          <a:solidFill>
                            <a:schemeClr val="dk1"/>
                          </a:solidFill>
                          <a:latin typeface="+mn-lt"/>
                          <a:ea typeface="+mn-ea"/>
                          <a:cs typeface="B Zar" pitchFamily="2" charset="-78"/>
                        </a:rPr>
                        <a:t>ترجیح می دهند با استفاده از چشم ،گوش و دیگر حواس پنجگانه به آنچه در اطرافشان وجود دارد توجه می کنند وآن را به خوبی درک  می کنند.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به آنچه که مطمئن و منسجم است اعتماد می</a:t>
                      </a:r>
                      <a:r>
                        <a:rPr kumimoji="0" lang="fa-IR" sz="2200" kern="1200" baseline="0" dirty="0" smtClean="0">
                          <a:solidFill>
                            <a:schemeClr val="dk1"/>
                          </a:solidFill>
                          <a:latin typeface="+mn-lt"/>
                          <a:ea typeface="+mn-ea"/>
                          <a:cs typeface="B Zar" pitchFamily="2" charset="-78"/>
                        </a:rPr>
                        <a:t> </a:t>
                      </a:r>
                      <a:r>
                        <a:rPr kumimoji="0" lang="fa-IR" sz="2200" kern="1200" dirty="0" smtClean="0">
                          <a:solidFill>
                            <a:schemeClr val="dk1"/>
                          </a:solidFill>
                          <a:latin typeface="+mn-lt"/>
                          <a:ea typeface="+mn-ea"/>
                          <a:cs typeface="B Zar" pitchFamily="2" charset="-78"/>
                        </a:rPr>
                        <a:t>کنند.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خواستار دریافت اطلاعات جز به جز(گام به گام). </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تمرکز بر آنچه واقعیت دارد.</a:t>
                      </a:r>
                      <a:endParaRPr kumimoji="0" lang="en-US" sz="2200" kern="1200" dirty="0" smtClean="0">
                        <a:solidFill>
                          <a:schemeClr val="dk1"/>
                        </a:solidFill>
                        <a:latin typeface="+mn-lt"/>
                        <a:ea typeface="+mn-ea"/>
                        <a:cs typeface="B Zar" pitchFamily="2" charset="-78"/>
                      </a:endParaRPr>
                    </a:p>
                    <a:p>
                      <a:pPr algn="r" rtl="1"/>
                      <a:r>
                        <a:rPr kumimoji="0" lang="fa-IR" sz="2200" kern="1200" dirty="0" smtClean="0">
                          <a:solidFill>
                            <a:schemeClr val="dk1"/>
                          </a:solidFill>
                          <a:latin typeface="+mn-lt"/>
                          <a:ea typeface="+mn-ea"/>
                          <a:cs typeface="B Zar" pitchFamily="2" charset="-78"/>
                        </a:rPr>
                        <a:t>به زمان حاضر توجه دارند.</a:t>
                      </a:r>
                      <a:endParaRPr kumimoji="0" lang="en-US" sz="2200" kern="1200" dirty="0" smtClean="0">
                        <a:solidFill>
                          <a:schemeClr val="dk1"/>
                        </a:solidFill>
                        <a:latin typeface="+mn-lt"/>
                        <a:ea typeface="+mn-ea"/>
                        <a:cs typeface="B Zar" pitchFamily="2" charset="-78"/>
                      </a:endParaRPr>
                    </a:p>
                    <a:p>
                      <a:pPr algn="r"/>
                      <a:r>
                        <a:rPr kumimoji="0" lang="ar-SA" sz="2200" kern="1200" dirty="0" smtClean="0">
                          <a:solidFill>
                            <a:schemeClr val="dk1"/>
                          </a:solidFill>
                          <a:latin typeface="+mn-lt"/>
                          <a:ea typeface="+mn-ea"/>
                          <a:cs typeface="B Zar" pitchFamily="2" charset="-78"/>
                        </a:rPr>
                        <a:t>ارزش دادن به کار عملی.</a:t>
                      </a:r>
                      <a:endParaRPr lang="en-US" sz="2200" dirty="0">
                        <a:cs typeface="B Zar" pitchFamily="2" charset="-78"/>
                      </a:endParaRPr>
                    </a:p>
                  </a:txBody>
                  <a:tcPr/>
                </a:tc>
              </a:tr>
            </a:tbl>
          </a:graphicData>
        </a:graphic>
      </p:graphicFrame>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r"/>
            <a:r>
              <a:rPr lang="fa-IR" dirty="0" smtClean="0">
                <a:cs typeface="B Zar" pitchFamily="2" charset="-78"/>
              </a:rPr>
              <a:t>          </a:t>
            </a:r>
            <a:r>
              <a:rPr lang="ar-SA" dirty="0" smtClean="0">
                <a:cs typeface="B Zar" pitchFamily="2" charset="-78"/>
              </a:rPr>
              <a:t>چگونگی تصمیم گیری فرد</a:t>
            </a:r>
            <a:endParaRPr lang="en-US" dirty="0">
              <a:cs typeface="B Zar" pitchFamily="2" charset="-78"/>
            </a:endParaRPr>
          </a:p>
        </p:txBody>
      </p:sp>
      <p:graphicFrame>
        <p:nvGraphicFramePr>
          <p:cNvPr id="4" name="Content Placeholder 3"/>
          <p:cNvGraphicFramePr>
            <a:graphicFrameLocks noGrp="1"/>
          </p:cNvGraphicFramePr>
          <p:nvPr>
            <p:ph idx="1"/>
          </p:nvPr>
        </p:nvGraphicFramePr>
        <p:xfrm>
          <a:off x="457200" y="1214438"/>
          <a:ext cx="7239000" cy="5214958"/>
        </p:xfrm>
        <a:graphic>
          <a:graphicData uri="http://schemas.openxmlformats.org/drawingml/2006/table">
            <a:tbl>
              <a:tblPr firstRow="1" bandRow="1">
                <a:tableStyleId>{5C22544A-7EE6-4342-B048-85BDC9FD1C3A}</a:tableStyleId>
              </a:tblPr>
              <a:tblGrid>
                <a:gridCol w="3619500"/>
                <a:gridCol w="3619500"/>
              </a:tblGrid>
              <a:tr h="571488">
                <a:tc>
                  <a:txBody>
                    <a:bodyPr/>
                    <a:lstStyle/>
                    <a:p>
                      <a:pPr algn="r"/>
                      <a:r>
                        <a:rPr lang="fa-IR" sz="2400" dirty="0" smtClean="0">
                          <a:cs typeface="B Zar" pitchFamily="2" charset="-78"/>
                        </a:rPr>
                        <a:t>                 احساسی</a:t>
                      </a:r>
                      <a:endParaRPr lang="en-US" sz="2400" dirty="0">
                        <a:cs typeface="B Zar" pitchFamily="2" charset="-78"/>
                      </a:endParaRPr>
                    </a:p>
                  </a:txBody>
                  <a:tcPr/>
                </a:tc>
                <a:tc>
                  <a:txBody>
                    <a:bodyPr/>
                    <a:lstStyle/>
                    <a:p>
                      <a:pPr algn="r"/>
                      <a:r>
                        <a:rPr lang="fa-IR" sz="2400" dirty="0" smtClean="0">
                          <a:cs typeface="B Zar" pitchFamily="2" charset="-78"/>
                        </a:rPr>
                        <a:t>                     فکری   </a:t>
                      </a:r>
                      <a:endParaRPr lang="en-US" sz="2400" dirty="0">
                        <a:cs typeface="B Zar" pitchFamily="2" charset="-78"/>
                      </a:endParaRPr>
                    </a:p>
                  </a:txBody>
                  <a:tcPr/>
                </a:tc>
              </a:tr>
              <a:tr h="4643470">
                <a:tc>
                  <a:txBody>
                    <a:bodyPr/>
                    <a:lstStyle/>
                    <a:p>
                      <a:pPr algn="r" rtl="1"/>
                      <a:r>
                        <a:rPr kumimoji="0" lang="fa-IR" sz="2000" kern="1200" dirty="0" smtClean="0">
                          <a:solidFill>
                            <a:schemeClr val="dk1"/>
                          </a:solidFill>
                          <a:latin typeface="+mn-lt"/>
                          <a:ea typeface="+mn-ea"/>
                          <a:cs typeface="B Zar" pitchFamily="2" charset="-78"/>
                        </a:rPr>
                        <a:t>احساسات دیگران توجه می کنند.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 </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نیازها و ارزش ها را درک می کنند و احساساتشان را نشان می دهند.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                                                                                                                                                                                                                                                              تحت تأثیر میل به قدردانی شدن انگیزه پیدا  می کنند.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به طور طبیعی علاقه به راضی کردن دیگران دارند.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ممکن است بیش از اندازه احساسی و عاطفی ارزیابی شوند. </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به ادب بیش از حقیقت بها می دهند.</a:t>
                      </a:r>
                      <a:endParaRPr kumimoji="0" lang="en-US" sz="2000" kern="1200" dirty="0" smtClean="0">
                        <a:solidFill>
                          <a:schemeClr val="dk1"/>
                        </a:solidFill>
                        <a:latin typeface="+mn-lt"/>
                        <a:ea typeface="+mn-ea"/>
                        <a:cs typeface="B Zar" pitchFamily="2" charset="-78"/>
                      </a:endParaRPr>
                    </a:p>
                    <a:p>
                      <a:pPr algn="r"/>
                      <a:r>
                        <a:rPr kumimoji="0" lang="ar-SA" sz="2000" kern="1200" dirty="0" smtClean="0">
                          <a:solidFill>
                            <a:schemeClr val="dk1"/>
                          </a:solidFill>
                          <a:latin typeface="+mn-lt"/>
                          <a:ea typeface="+mn-ea"/>
                          <a:cs typeface="B Zar" pitchFamily="2" charset="-78"/>
                        </a:rPr>
                        <a:t>قلبشان بر مغزشان حاکم است.</a:t>
                      </a:r>
                      <a:endParaRPr lang="en-US" sz="2000" dirty="0">
                        <a:cs typeface="B Zar" pitchFamily="2" charset="-78"/>
                      </a:endParaRPr>
                    </a:p>
                  </a:txBody>
                  <a:tcPr/>
                </a:tc>
                <a:tc>
                  <a:txBody>
                    <a:bodyPr/>
                    <a:lstStyle/>
                    <a:p>
                      <a:pPr algn="r" rtl="1"/>
                      <a:r>
                        <a:rPr kumimoji="0" lang="fa-IR" sz="2000" kern="1200" dirty="0" smtClean="0">
                          <a:solidFill>
                            <a:schemeClr val="dk1"/>
                          </a:solidFill>
                          <a:latin typeface="+mn-lt"/>
                          <a:ea typeface="+mn-ea"/>
                          <a:cs typeface="B Zar" pitchFamily="2" charset="-78"/>
                        </a:rPr>
                        <a:t>تصمیم گیری هایشان بیشتر به نتایج منطقی انتخاب وعمل توجه دارند.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سعی دارند از لحاظ فکری خود را از یک موقعیت جدا کرده و بی طرفانه و به شکل عینی آن را آزموده و علت و معلول را تجزیه و</a:t>
                      </a:r>
                      <a:r>
                        <a:rPr kumimoji="0" lang="fa-IR" sz="2000" kern="1200" baseline="0" dirty="0" smtClean="0">
                          <a:solidFill>
                            <a:schemeClr val="dk1"/>
                          </a:solidFill>
                          <a:latin typeface="+mn-lt"/>
                          <a:ea typeface="+mn-ea"/>
                          <a:cs typeface="B Zar" pitchFamily="2" charset="-78"/>
                        </a:rPr>
                        <a:t> </a:t>
                      </a:r>
                      <a:r>
                        <a:rPr kumimoji="0" lang="fa-IR" sz="2000" kern="1200" dirty="0" smtClean="0">
                          <a:solidFill>
                            <a:schemeClr val="dk1"/>
                          </a:solidFill>
                          <a:latin typeface="+mn-lt"/>
                          <a:ea typeface="+mn-ea"/>
                          <a:cs typeface="B Zar" pitchFamily="2" charset="-78"/>
                        </a:rPr>
                        <a:t>تحلیل کنند.</a:t>
                      </a:r>
                    </a:p>
                    <a:p>
                      <a:pPr algn="r" rtl="1"/>
                      <a:r>
                        <a:rPr kumimoji="0" lang="en-US" sz="2000" kern="1200" dirty="0" smtClean="0">
                          <a:solidFill>
                            <a:schemeClr val="dk1"/>
                          </a:solidFill>
                          <a:latin typeface="+mn-lt"/>
                          <a:ea typeface="+mn-ea"/>
                          <a:cs typeface="B Zar" pitchFamily="2" charset="-78"/>
                        </a:rPr>
                        <a:t> </a:t>
                      </a:r>
                      <a:r>
                        <a:rPr kumimoji="0" lang="fa-IR" sz="2000" kern="1200" dirty="0" smtClean="0">
                          <a:solidFill>
                            <a:schemeClr val="dk1"/>
                          </a:solidFill>
                          <a:latin typeface="+mn-lt"/>
                          <a:ea typeface="+mn-ea"/>
                          <a:cs typeface="B Zar" pitchFamily="2" charset="-78"/>
                        </a:rPr>
                        <a:t>تحت تأثیر میل به موفقیت انگیزه پیدا می کنند.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 حل منطقی مسائل.</a:t>
                      </a:r>
                      <a:endParaRPr kumimoji="0" lang="en-US" sz="2000" kern="1200" dirty="0" smtClean="0">
                        <a:solidFill>
                          <a:schemeClr val="dk1"/>
                        </a:solidFill>
                        <a:latin typeface="+mn-lt"/>
                        <a:ea typeface="+mn-ea"/>
                        <a:cs typeface="B Zar" pitchFamily="2" charset="-78"/>
                      </a:endParaRPr>
                    </a:p>
                    <a:p>
                      <a:pPr algn="r" rtl="1"/>
                      <a:r>
                        <a:rPr kumimoji="0" lang="en-US" sz="2000" kern="1200" dirty="0" smtClean="0">
                          <a:solidFill>
                            <a:schemeClr val="dk1"/>
                          </a:solidFill>
                          <a:latin typeface="+mn-lt"/>
                          <a:ea typeface="+mn-ea"/>
                          <a:cs typeface="B Zar" pitchFamily="2" charset="-78"/>
                        </a:rPr>
                        <a:t> </a:t>
                      </a:r>
                      <a:r>
                        <a:rPr kumimoji="0" lang="fa-IR" sz="2000" kern="1200" dirty="0" smtClean="0">
                          <a:solidFill>
                            <a:schemeClr val="dk1"/>
                          </a:solidFill>
                          <a:latin typeface="+mn-lt"/>
                          <a:ea typeface="+mn-ea"/>
                          <a:cs typeface="B Zar" pitchFamily="2" charset="-78"/>
                        </a:rPr>
                        <a:t>عیب و ایرادها را می بینند و انتقاد می کنند.</a:t>
                      </a:r>
                      <a:endParaRPr kumimoji="0" lang="en-US" sz="2000" kern="1200" dirty="0" smtClean="0">
                        <a:solidFill>
                          <a:schemeClr val="dk1"/>
                        </a:solidFill>
                        <a:latin typeface="+mn-lt"/>
                        <a:ea typeface="+mn-ea"/>
                        <a:cs typeface="B Zar" pitchFamily="2" charset="-78"/>
                      </a:endParaRPr>
                    </a:p>
                    <a:p>
                      <a:pPr algn="r" rtl="1"/>
                      <a:r>
                        <a:rPr kumimoji="0" lang="fa-IR" sz="2000" kern="1200" dirty="0" smtClean="0">
                          <a:solidFill>
                            <a:schemeClr val="dk1"/>
                          </a:solidFill>
                          <a:latin typeface="+mn-lt"/>
                          <a:ea typeface="+mn-ea"/>
                          <a:cs typeface="B Zar" pitchFamily="2" charset="-78"/>
                        </a:rPr>
                        <a:t>تلاش برای دستیابی به حقیقت غیر فردی و واقعی.</a:t>
                      </a:r>
                      <a:endParaRPr kumimoji="0" lang="en-US" sz="2000" kern="1200" dirty="0" smtClean="0">
                        <a:solidFill>
                          <a:schemeClr val="dk1"/>
                        </a:solidFill>
                        <a:latin typeface="+mn-lt"/>
                        <a:ea typeface="+mn-ea"/>
                        <a:cs typeface="B Zar" pitchFamily="2" charset="-78"/>
                      </a:endParaRPr>
                    </a:p>
                    <a:p>
                      <a:pPr algn="r"/>
                      <a:r>
                        <a:rPr kumimoji="0" lang="fa-IR" sz="2000" kern="1200" dirty="0" smtClean="0">
                          <a:solidFill>
                            <a:schemeClr val="dk1"/>
                          </a:solidFill>
                          <a:latin typeface="+mn-lt"/>
                          <a:ea typeface="+mn-ea"/>
                          <a:cs typeface="B Zar" pitchFamily="2" charset="-78"/>
                        </a:rPr>
                        <a:t> </a:t>
                      </a:r>
                      <a:r>
                        <a:rPr kumimoji="0" lang="ar-SA" sz="2000" kern="1200" dirty="0" smtClean="0">
                          <a:solidFill>
                            <a:schemeClr val="dk1"/>
                          </a:solidFill>
                          <a:latin typeface="+mn-lt"/>
                          <a:ea typeface="+mn-ea"/>
                          <a:cs typeface="B Zar" pitchFamily="2" charset="-78"/>
                        </a:rPr>
                        <a:t>احساسات را در گرو منطقی بودن می پذیرند</a:t>
                      </a:r>
                      <a:r>
                        <a:rPr kumimoji="0" lang="ar-SA" sz="1800" kern="1200" dirty="0" smtClean="0">
                          <a:solidFill>
                            <a:schemeClr val="dk1"/>
                          </a:solidFill>
                          <a:latin typeface="+mn-lt"/>
                          <a:ea typeface="+mn-ea"/>
                          <a:cs typeface="+mn-cs"/>
                        </a:rPr>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normAutofit/>
          </a:bodyPr>
          <a:lstStyle/>
          <a:p>
            <a:r>
              <a:rPr lang="ar-SA" dirty="0" smtClean="0">
                <a:cs typeface="B Zar" pitchFamily="2" charset="-78"/>
              </a:rPr>
              <a:t>شیوه سازمان دهی دنیای بیرون</a:t>
            </a:r>
            <a:r>
              <a:rPr lang="fa-IR" dirty="0" smtClean="0">
                <a:cs typeface="B Zar" pitchFamily="2" charset="-78"/>
              </a:rPr>
              <a:t>      </a:t>
            </a:r>
            <a:endParaRPr lang="en-US" dirty="0">
              <a:cs typeface="B Zar" pitchFamily="2" charset="-78"/>
            </a:endParaRPr>
          </a:p>
        </p:txBody>
      </p:sp>
      <p:graphicFrame>
        <p:nvGraphicFramePr>
          <p:cNvPr id="4" name="Content Placeholder 3"/>
          <p:cNvGraphicFramePr>
            <a:graphicFrameLocks noGrp="1"/>
          </p:cNvGraphicFramePr>
          <p:nvPr>
            <p:ph idx="1"/>
          </p:nvPr>
        </p:nvGraphicFramePr>
        <p:xfrm>
          <a:off x="457200" y="1285873"/>
          <a:ext cx="7239000" cy="5072085"/>
        </p:xfrm>
        <a:graphic>
          <a:graphicData uri="http://schemas.openxmlformats.org/drawingml/2006/table">
            <a:tbl>
              <a:tblPr firstRow="1" bandRow="1">
                <a:tableStyleId>{5C22544A-7EE6-4342-B048-85BDC9FD1C3A}</a:tableStyleId>
              </a:tblPr>
              <a:tblGrid>
                <a:gridCol w="3619500"/>
                <a:gridCol w="3619500"/>
              </a:tblGrid>
              <a:tr h="642929">
                <a:tc>
                  <a:txBody>
                    <a:bodyPr/>
                    <a:lstStyle/>
                    <a:p>
                      <a:pPr algn="r"/>
                      <a:r>
                        <a:rPr lang="fa-IR" sz="2400" dirty="0" smtClean="0">
                          <a:cs typeface="B Zar" pitchFamily="2" charset="-78"/>
                        </a:rPr>
                        <a:t>          انعطاف پذیری</a:t>
                      </a:r>
                      <a:endParaRPr lang="en-US" sz="2400" dirty="0">
                        <a:cs typeface="B Zar" pitchFamily="2" charset="-78"/>
                      </a:endParaRPr>
                    </a:p>
                  </a:txBody>
                  <a:tcPr/>
                </a:tc>
                <a:tc>
                  <a:txBody>
                    <a:bodyPr/>
                    <a:lstStyle/>
                    <a:p>
                      <a:r>
                        <a:rPr lang="fa-IR" sz="2400" dirty="0" smtClean="0">
                          <a:cs typeface="B Zar" pitchFamily="2" charset="-78"/>
                        </a:rPr>
                        <a:t>نظم گرایی             </a:t>
                      </a:r>
                      <a:endParaRPr lang="en-US" sz="2400" dirty="0">
                        <a:cs typeface="B Zar" pitchFamily="2" charset="-78"/>
                      </a:endParaRPr>
                    </a:p>
                  </a:txBody>
                  <a:tcPr/>
                </a:tc>
              </a:tr>
              <a:tr h="4429156">
                <a:tc>
                  <a:txBody>
                    <a:bodyPr/>
                    <a:lstStyle/>
                    <a:p>
                      <a:pPr algn="r" rtl="1"/>
                      <a:r>
                        <a:rPr kumimoji="0" lang="fa-IR" sz="2400" kern="1200" dirty="0" smtClean="0">
                          <a:solidFill>
                            <a:schemeClr val="dk1"/>
                          </a:solidFill>
                          <a:latin typeface="+mn-lt"/>
                          <a:ea typeface="+mn-ea"/>
                          <a:cs typeface="B Zar" pitchFamily="2" charset="-78"/>
                        </a:rPr>
                        <a:t>قوانین را خودشان تعیین می کنند.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زندگی خود را باتوجه به شرایطی که پیش می آید تنظیم میکنند.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در انجام کارهایی که از قبل پیش بینی نشده یا فعالیتهایی</a:t>
                      </a:r>
                      <a:r>
                        <a:rPr kumimoji="0" lang="fa-IR" sz="2400" kern="1200" baseline="0" dirty="0" smtClean="0">
                          <a:solidFill>
                            <a:schemeClr val="dk1"/>
                          </a:solidFill>
                          <a:latin typeface="+mn-lt"/>
                          <a:ea typeface="+mn-ea"/>
                          <a:cs typeface="B Zar" pitchFamily="2" charset="-78"/>
                        </a:rPr>
                        <a:t> </a:t>
                      </a:r>
                      <a:r>
                        <a:rPr kumimoji="0" lang="fa-IR" sz="2400" kern="1200" dirty="0" smtClean="0">
                          <a:solidFill>
                            <a:schemeClr val="dk1"/>
                          </a:solidFill>
                          <a:latin typeface="+mn-lt"/>
                          <a:ea typeface="+mn-ea"/>
                          <a:cs typeface="B Zar" pitchFamily="2" charset="-78"/>
                        </a:rPr>
                        <a:t>که به سرعت و</a:t>
                      </a:r>
                      <a:r>
                        <a:rPr kumimoji="0" lang="fa-IR" sz="2400" kern="1200" baseline="0" dirty="0" smtClean="0">
                          <a:solidFill>
                            <a:schemeClr val="dk1"/>
                          </a:solidFill>
                          <a:latin typeface="+mn-lt"/>
                          <a:ea typeface="+mn-ea"/>
                          <a:cs typeface="B Zar" pitchFamily="2" charset="-78"/>
                        </a:rPr>
                        <a:t> </a:t>
                      </a:r>
                      <a:r>
                        <a:rPr kumimoji="0" lang="fa-IR" sz="2400" kern="1200" dirty="0" smtClean="0">
                          <a:solidFill>
                            <a:schemeClr val="dk1"/>
                          </a:solidFill>
                          <a:latin typeface="+mn-lt"/>
                          <a:ea typeface="+mn-ea"/>
                          <a:cs typeface="B Zar" pitchFamily="2" charset="-78"/>
                        </a:rPr>
                        <a:t>واکنش فوری نیاز دارند موفق هستند.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ترجیح آنها اول لذت بعد کار است.</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خود را با موقعیت جدید تطبیق         می</a:t>
                      </a:r>
                      <a:r>
                        <a:rPr kumimoji="0" lang="fa-IR" sz="2400" kern="1200" baseline="0" dirty="0" smtClean="0">
                          <a:solidFill>
                            <a:schemeClr val="dk1"/>
                          </a:solidFill>
                          <a:latin typeface="+mn-lt"/>
                          <a:ea typeface="+mn-ea"/>
                          <a:cs typeface="B Zar" pitchFamily="2" charset="-78"/>
                        </a:rPr>
                        <a:t> </a:t>
                      </a:r>
                      <a:r>
                        <a:rPr kumimoji="0" lang="fa-IR" sz="2400" kern="1200" dirty="0" smtClean="0">
                          <a:solidFill>
                            <a:schemeClr val="dk1"/>
                          </a:solidFill>
                          <a:latin typeface="+mn-lt"/>
                          <a:ea typeface="+mn-ea"/>
                          <a:cs typeface="B Zar" pitchFamily="2" charset="-78"/>
                        </a:rPr>
                        <a:t>دهند.</a:t>
                      </a:r>
                      <a:endParaRPr kumimoji="0" lang="en-US" sz="2400" kern="1200" dirty="0" smtClean="0">
                        <a:solidFill>
                          <a:schemeClr val="dk1"/>
                        </a:solidFill>
                        <a:latin typeface="+mn-lt"/>
                        <a:ea typeface="+mn-ea"/>
                        <a:cs typeface="B Zar" pitchFamily="2" charset="-78"/>
                      </a:endParaRPr>
                    </a:p>
                    <a:p>
                      <a:pPr algn="r"/>
                      <a:r>
                        <a:rPr kumimoji="0" lang="ar-SA" sz="2400" kern="1200" dirty="0" smtClean="0">
                          <a:solidFill>
                            <a:schemeClr val="dk1"/>
                          </a:solidFill>
                          <a:latin typeface="+mn-lt"/>
                          <a:ea typeface="+mn-ea"/>
                          <a:cs typeface="B Zar" pitchFamily="2" charset="-78"/>
                        </a:rPr>
                        <a:t>با فشارهای آخرین لحظه احساس انرژی می کنند.</a:t>
                      </a:r>
                      <a:endParaRPr lang="en-US" sz="2400" dirty="0">
                        <a:cs typeface="B Zar" pitchFamily="2" charset="-78"/>
                      </a:endParaRPr>
                    </a:p>
                  </a:txBody>
                  <a:tcPr/>
                </a:tc>
                <a:tc>
                  <a:txBody>
                    <a:bodyPr/>
                    <a:lstStyle/>
                    <a:p>
                      <a:pPr algn="r" rtl="1"/>
                      <a:r>
                        <a:rPr kumimoji="0" lang="fa-IR" sz="2400" kern="1200" dirty="0" smtClean="0">
                          <a:solidFill>
                            <a:schemeClr val="dk1"/>
                          </a:solidFill>
                          <a:latin typeface="+mn-lt"/>
                          <a:ea typeface="+mn-ea"/>
                          <a:cs typeface="B Zar" pitchFamily="2" charset="-78"/>
                        </a:rPr>
                        <a:t>قانون بوده و بر اساس آن برنامه خودشان را به طوردقیق مشخص      می</a:t>
                      </a:r>
                      <a:r>
                        <a:rPr kumimoji="0" lang="fa-IR" sz="2400" kern="1200" baseline="0" dirty="0" smtClean="0">
                          <a:solidFill>
                            <a:schemeClr val="dk1"/>
                          </a:solidFill>
                          <a:latin typeface="+mn-lt"/>
                          <a:ea typeface="+mn-ea"/>
                          <a:cs typeface="B Zar" pitchFamily="2" charset="-78"/>
                        </a:rPr>
                        <a:t> </a:t>
                      </a:r>
                      <a:r>
                        <a:rPr kumimoji="0" lang="fa-IR" sz="2400" kern="1200" dirty="0" smtClean="0">
                          <a:solidFill>
                            <a:schemeClr val="dk1"/>
                          </a:solidFill>
                          <a:latin typeface="+mn-lt"/>
                          <a:ea typeface="+mn-ea"/>
                          <a:cs typeface="B Zar" pitchFamily="2" charset="-78"/>
                        </a:rPr>
                        <a:t>کنند.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بر انجام کارها در سر وقت تعیین شده پافشاری می کنند.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اهدافی را  در محل کار برای خود در نظر می گیرند تا به موقع به آنها برسند.</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ترجیح آنها اول کار بعد بازی است.</a:t>
                      </a:r>
                      <a:endParaRPr kumimoji="0" lang="en-US" sz="2400" kern="1200" dirty="0" smtClean="0">
                        <a:solidFill>
                          <a:schemeClr val="dk1"/>
                        </a:solidFill>
                        <a:latin typeface="+mn-lt"/>
                        <a:ea typeface="+mn-ea"/>
                        <a:cs typeface="B Zar" pitchFamily="2" charset="-78"/>
                      </a:endParaRPr>
                    </a:p>
                    <a:p>
                      <a:pPr algn="r" rtl="1"/>
                      <a:r>
                        <a:rPr kumimoji="0" lang="fa-IR" sz="2400" kern="1200" dirty="0" smtClean="0">
                          <a:solidFill>
                            <a:schemeClr val="dk1"/>
                          </a:solidFill>
                          <a:latin typeface="+mn-lt"/>
                          <a:ea typeface="+mn-ea"/>
                          <a:cs typeface="B Zar" pitchFamily="2" charset="-78"/>
                        </a:rPr>
                        <a:t>از اخلاق کاری بالایی برخوردارند.</a:t>
                      </a:r>
                      <a:endParaRPr kumimoji="0" lang="en-US" sz="2400" kern="1200" dirty="0" smtClean="0">
                        <a:solidFill>
                          <a:schemeClr val="dk1"/>
                        </a:solidFill>
                        <a:latin typeface="+mn-lt"/>
                        <a:ea typeface="+mn-ea"/>
                        <a:cs typeface="B Zar" pitchFamily="2" charset="-78"/>
                      </a:endParaRPr>
                    </a:p>
                    <a:p>
                      <a:pPr algn="r"/>
                      <a:r>
                        <a:rPr kumimoji="0" lang="ar-SA" sz="2400" kern="1200" dirty="0" smtClean="0">
                          <a:solidFill>
                            <a:schemeClr val="dk1"/>
                          </a:solidFill>
                          <a:latin typeface="+mn-lt"/>
                          <a:ea typeface="+mn-ea"/>
                          <a:cs typeface="B Zar" pitchFamily="2" charset="-78"/>
                        </a:rPr>
                        <a:t>سبک زندگی سازمان یافته را دوست دارند</a:t>
                      </a:r>
                      <a:r>
                        <a:rPr kumimoji="0" lang="ar-SA" sz="1800" kern="1200" dirty="0" smtClean="0">
                          <a:solidFill>
                            <a:schemeClr val="dk1"/>
                          </a:solidFill>
                          <a:latin typeface="+mn-lt"/>
                          <a:ea typeface="+mn-ea"/>
                          <a:cs typeface="+mn-cs"/>
                        </a:rPr>
                        <a:t>.</a:t>
                      </a:r>
                      <a:endParaRPr lang="en-US" dirty="0"/>
                    </a:p>
                  </a:txBody>
                  <a:tcPr/>
                </a:tc>
              </a:tr>
            </a:tbl>
          </a:graphicData>
        </a:graphic>
      </p:graphicFrame>
    </p:spTree>
  </p:cSld>
  <p:clrMapOvr>
    <a:masterClrMapping/>
  </p:clrMapOvr>
  <p:transition>
    <p:pull dir="rd"/>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1" Type="http://schemas.openxmlformats.org/officeDocument/2006/relationships/image" Target="../media/image14.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2.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_Foundr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4.xml><?xml version="1.0" encoding="utf-8"?>
<a:theme xmlns:a="http://schemas.openxmlformats.org/drawingml/2006/main" name="1_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Pap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4016</Words>
  <Application>Microsoft Office PowerPoint</Application>
  <PresentationFormat>On-screen Show (4:3)</PresentationFormat>
  <Paragraphs>280</Paragraphs>
  <Slides>51</Slides>
  <Notes>0</Notes>
  <HiddenSlides>0</HiddenSlides>
  <MMClips>0</MMClips>
  <ScaleCrop>false</ScaleCrop>
  <HeadingPairs>
    <vt:vector size="4" baseType="variant">
      <vt:variant>
        <vt:lpstr>Theme</vt:lpstr>
      </vt:variant>
      <vt:variant>
        <vt:i4>15</vt:i4>
      </vt:variant>
      <vt:variant>
        <vt:lpstr>Slide Titles</vt:lpstr>
      </vt:variant>
      <vt:variant>
        <vt:i4>51</vt:i4>
      </vt:variant>
    </vt:vector>
  </HeadingPairs>
  <TitlesOfParts>
    <vt:vector size="66" baseType="lpstr">
      <vt:lpstr>Office Theme</vt:lpstr>
      <vt:lpstr>Flow</vt:lpstr>
      <vt:lpstr>Oriel</vt:lpstr>
      <vt:lpstr>Foundry</vt:lpstr>
      <vt:lpstr>Opulent</vt:lpstr>
      <vt:lpstr>Verve</vt:lpstr>
      <vt:lpstr>Trek</vt:lpstr>
      <vt:lpstr>Solstice</vt:lpstr>
      <vt:lpstr>Paper</vt:lpstr>
      <vt:lpstr>Median</vt:lpstr>
      <vt:lpstr>Module</vt:lpstr>
      <vt:lpstr>Apex</vt:lpstr>
      <vt:lpstr>1_Foundry</vt:lpstr>
      <vt:lpstr>1_Paper</vt:lpstr>
      <vt:lpstr>1_Office Theme</vt:lpstr>
      <vt:lpstr>Slide 1</vt:lpstr>
      <vt:lpstr>تاریخچه تست MBTI (MYERS - BRIGGS TYPE INDICATOR)</vt:lpstr>
      <vt:lpstr>         ویژگی های روان سنجی</vt:lpstr>
      <vt:lpstr>موارد کاربرد آزمون MBTI </vt:lpstr>
      <vt:lpstr>  توصیف آزمون MBTI</vt:lpstr>
      <vt:lpstr>شیوه دریافت انرژی                 </vt:lpstr>
      <vt:lpstr>انواع اطلاعاتی را که افراد بیشتر متوجه می شوند ، دریافت می کنند و بخاطر می سپارند.</vt:lpstr>
      <vt:lpstr>          چگونگی تصمیم گیری فرد</vt:lpstr>
      <vt:lpstr>شیوه سازمان دهی دنیای بیرون      </vt:lpstr>
      <vt:lpstr>برون گرا، شهودی، احساسي ،منضبط  ENFJ                          </vt:lpstr>
      <vt:lpstr>Slide 11</vt:lpstr>
      <vt:lpstr> ENTJ برون گرا، شهودی، فکری ، منضبط           </vt:lpstr>
      <vt:lpstr>Slide 13</vt:lpstr>
      <vt:lpstr>ENFP برونگرا، شهودی ، احساسی، ملاحظه کننده         </vt:lpstr>
      <vt:lpstr>Slide 15</vt:lpstr>
      <vt:lpstr>ENTP برونگرا، شهودی ، فکری، ملاحظه کننده</vt:lpstr>
      <vt:lpstr>Slide 17</vt:lpstr>
      <vt:lpstr>ESFJ  برونگرا، حسی، احساسی، منضبط </vt:lpstr>
      <vt:lpstr>Slide 19</vt:lpstr>
      <vt:lpstr>ESFP برونگرا، حسی، احساسی، محافظه کننده </vt:lpstr>
      <vt:lpstr>Slide 21</vt:lpstr>
      <vt:lpstr>   برونگرا، حسی، فکری، منضبط ESTJ </vt:lpstr>
      <vt:lpstr>Slide 23</vt:lpstr>
      <vt:lpstr>ESTPبرونگرا، حسی، فکری، ملاحظه کننده </vt:lpstr>
      <vt:lpstr>Slide 25</vt:lpstr>
      <vt:lpstr>درونگرا، شهودی، احساسی و منضبط  INFJ</vt:lpstr>
      <vt:lpstr>Slide 27</vt:lpstr>
      <vt:lpstr>   درونگرا، شهودی، احساسی و ملاحظه کننده INFP</vt:lpstr>
      <vt:lpstr>Slide 29</vt:lpstr>
      <vt:lpstr>درونگرا، شهودی ، فکری و منضبط  INTJ </vt:lpstr>
      <vt:lpstr>Slide 31</vt:lpstr>
      <vt:lpstr>INTP درونگرا، شهودی،فکری و ملاحظه کار</vt:lpstr>
      <vt:lpstr>Slide 33</vt:lpstr>
      <vt:lpstr>درونگرا، حسی،فکری و منضبط      ISTJ </vt:lpstr>
      <vt:lpstr>Slide 35</vt:lpstr>
      <vt:lpstr> درونگرا،حسی،فکری و ملاحظه کار     ISTP </vt:lpstr>
      <vt:lpstr>Slide 37</vt:lpstr>
      <vt:lpstr>درونگرا،حسی،احساسی و ملاحظه کار ISFP   </vt:lpstr>
      <vt:lpstr>Slide 39</vt:lpstr>
      <vt:lpstr>                    تفسیر</vt:lpstr>
      <vt:lpstr>Slide 41</vt:lpstr>
      <vt:lpstr>درونگرا،حسی،احساسی و منضبط      ISFJ  </vt:lpstr>
      <vt:lpstr>Slide 43</vt:lpstr>
      <vt:lpstr>  ارتباط با دیگران:</vt:lpstr>
      <vt:lpstr>  اوقات فراقت:</vt:lpstr>
      <vt:lpstr>  محل كار:</vt:lpstr>
      <vt:lpstr>  عناوین شغلی:</vt:lpstr>
      <vt:lpstr>  پیشنهادات:</vt:lpstr>
      <vt:lpstr>منابع:</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Atlas</dc:creator>
  <cp:lastModifiedBy>Atlas</cp:lastModifiedBy>
  <cp:revision>103</cp:revision>
  <dcterms:created xsi:type="dcterms:W3CDTF">2013-11-25T18:27:06Z</dcterms:created>
  <dcterms:modified xsi:type="dcterms:W3CDTF">2013-11-26T19:35:21Z</dcterms:modified>
</cp:coreProperties>
</file>