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ms-office.legacyDiagramTex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2" r:id="rId1"/>
    <p:sldMasterId id="2147483676" r:id="rId2"/>
    <p:sldMasterId id="2147483688" r:id="rId3"/>
  </p:sldMasterIdLst>
  <p:sldIdLst>
    <p:sldId id="290" r:id="rId4"/>
    <p:sldId id="292" r:id="rId5"/>
    <p:sldId id="293" r:id="rId6"/>
    <p:sldId id="257" r:id="rId7"/>
    <p:sldId id="256" r:id="rId8"/>
    <p:sldId id="258" r:id="rId9"/>
    <p:sldId id="259" r:id="rId10"/>
    <p:sldId id="260" r:id="rId11"/>
    <p:sldId id="294" r:id="rId12"/>
    <p:sldId id="261" r:id="rId13"/>
    <p:sldId id="262" r:id="rId14"/>
    <p:sldId id="295" r:id="rId15"/>
    <p:sldId id="297" r:id="rId16"/>
    <p:sldId id="298" r:id="rId17"/>
    <p:sldId id="263" r:id="rId18"/>
    <p:sldId id="308" r:id="rId19"/>
    <p:sldId id="296" r:id="rId20"/>
    <p:sldId id="265" r:id="rId21"/>
    <p:sldId id="301" r:id="rId22"/>
    <p:sldId id="299" r:id="rId23"/>
    <p:sldId id="300" r:id="rId24"/>
    <p:sldId id="303" r:id="rId25"/>
    <p:sldId id="302" r:id="rId26"/>
    <p:sldId id="304" r:id="rId27"/>
    <p:sldId id="305" r:id="rId28"/>
    <p:sldId id="306" r:id="rId29"/>
    <p:sldId id="307" r:id="rId30"/>
    <p:sldId id="268" r:id="rId31"/>
    <p:sldId id="269" r:id="rId32"/>
    <p:sldId id="291" r:id="rId33"/>
    <p:sldId id="284" r:id="rId34"/>
    <p:sldId id="286" r:id="rId35"/>
    <p:sldId id="287" r:id="rId36"/>
    <p:sldId id="289" r:id="rId3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06/relationships/legacyDocTextInfo" Target="legacyDocTextInfo.bin"/><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p:cNvSpPr>
          <p:nvPr/>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1"/>
          <p:cNvGrpSpPr/>
          <p:nvPr/>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0"/>
          <p:cNvGrpSpPr/>
          <p:nvPr/>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67"/>
          <p:cNvGrpSpPr>
            <a:grpSpLocks noChangeAspect="1"/>
          </p:cNvGrpSpPr>
          <p:nvPr/>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6553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457200" y="6245225"/>
            <a:ext cx="2133600" cy="476250"/>
          </a:xfrm>
        </p:spPr>
        <p:txBody>
          <a:bodyPr/>
          <a:lstStyle>
            <a:lvl1pPr>
              <a:defRPr/>
            </a:lvl1pPr>
          </a:lstStyle>
          <a:p>
            <a:fld id="{650B2A6B-387F-4FB5-94FA-69BFB7388CCD}" type="slidenum">
              <a:rPr lang="fa-I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0"/>
            <a:ext cx="8229600" cy="4525963"/>
          </a:xfrm>
        </p:spPr>
        <p:txBody>
          <a:bodyPr/>
          <a:lstStyle/>
          <a:p>
            <a:endParaRPr lang="fa-IR"/>
          </a:p>
        </p:txBody>
      </p:sp>
      <p:sp>
        <p:nvSpPr>
          <p:cNvPr id="4" name="Date Placeholder 3"/>
          <p:cNvSpPr>
            <a:spLocks noGrp="1"/>
          </p:cNvSpPr>
          <p:nvPr>
            <p:ph type="dt" sz="half" idx="10"/>
          </p:nvPr>
        </p:nvSpPr>
        <p:spPr>
          <a:xfrm>
            <a:off x="6553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fld id="{4D5EF924-46D6-4430-9588-AFCD5820B2EE}" type="slidenum">
              <a:rPr lang="fa-I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6553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457200" y="6245225"/>
            <a:ext cx="2133600" cy="476250"/>
          </a:xfrm>
          <a:prstGeom prst="rect">
            <a:avLst/>
          </a:prstGeom>
        </p:spPr>
        <p:txBody>
          <a:bodyPr/>
          <a:lstStyle>
            <a:lvl1pPr>
              <a:defRPr/>
            </a:lvl1pPr>
          </a:lstStyle>
          <a:p>
            <a:fld id="{650B2A6B-387F-4FB5-94FA-69BFB7388CCD}" type="slidenum">
              <a:rPr lang="fa-I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0"/>
            <a:ext cx="8229600" cy="4525963"/>
          </a:xfrm>
          <a:prstGeom prst="rect">
            <a:avLst/>
          </a:prstGeom>
        </p:spPr>
        <p:txBody>
          <a:bodyPr/>
          <a:lstStyle/>
          <a:p>
            <a:endParaRPr lang="fa-IR"/>
          </a:p>
        </p:txBody>
      </p:sp>
      <p:sp>
        <p:nvSpPr>
          <p:cNvPr id="4" name="Date Placeholder 3"/>
          <p:cNvSpPr>
            <a:spLocks noGrp="1"/>
          </p:cNvSpPr>
          <p:nvPr>
            <p:ph type="dt" sz="half" idx="10"/>
          </p:nvPr>
        </p:nvSpPr>
        <p:spPr>
          <a:xfrm>
            <a:off x="6553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457200" y="6245225"/>
            <a:ext cx="2133600" cy="476250"/>
          </a:xfrm>
          <a:prstGeom prst="rect">
            <a:avLst/>
          </a:prstGeom>
        </p:spPr>
        <p:txBody>
          <a:bodyPr/>
          <a:lstStyle>
            <a:lvl1pPr>
              <a:defRPr/>
            </a:lvl1pPr>
          </a:lstStyle>
          <a:p>
            <a:fld id="{4D5EF924-46D6-4430-9588-AFCD5820B2EE}" type="slidenum">
              <a:rPr lang="fa-I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6059C-DD44-4185-98D4-86E4D069F7F8}" type="datetimeFigureOut">
              <a:rPr lang="fa-IR" smtClean="0"/>
              <a:pPr/>
              <a:t>1435/02/23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D806AD-BDFB-46AB-8B88-0B60104B896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hyperlink" Target="http://www.powerpointstyles.com/" TargetMode="Externa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059C-DD44-4185-98D4-86E4D069F7F8}" type="datetimeFigureOut">
              <a:rPr lang="fa-IR" smtClean="0"/>
              <a:pPr/>
              <a:t>1435/02/23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806AD-BDFB-46AB-8B88-0B60104B896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1"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r" defTabSz="914400" rtl="1"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12/26/2013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9"/>
          <p:cNvSpPr txBox="1">
            <a:spLocks noChangeArrowheads="1"/>
          </p:cNvSpPr>
          <p:nvPr/>
        </p:nvSpPr>
        <p:spPr bwMode="auto">
          <a:xfrm>
            <a:off x="3348038" y="6237288"/>
            <a:ext cx="2990850" cy="366712"/>
          </a:xfrm>
          <a:prstGeom prst="rect">
            <a:avLst/>
          </a:prstGeom>
          <a:noFill/>
          <a:ln w="9525">
            <a:noFill/>
            <a:miter lim="800000"/>
            <a:headEnd/>
            <a:tailEnd/>
          </a:ln>
        </p:spPr>
        <p:txBody>
          <a:bodyPr wrap="none">
            <a:spAutoFit/>
          </a:bodyPr>
          <a:lstStyle/>
          <a:p>
            <a:r>
              <a:rPr lang="fr-FR">
                <a:hlinkClick r:id="rId15"/>
              </a:rPr>
              <a:t>Free Powerpoint Templates</a:t>
            </a:r>
            <a:endParaRPr lang="fr-FR"/>
          </a:p>
        </p:txBody>
      </p:sp>
      <p:pic>
        <p:nvPicPr>
          <p:cNvPr id="1027" name="Picture 28" descr="2"/>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8" name="Text Box 8"/>
          <p:cNvSpPr txBox="1">
            <a:spLocks noChangeArrowheads="1"/>
          </p:cNvSpPr>
          <p:nvPr/>
        </p:nvSpPr>
        <p:spPr bwMode="auto">
          <a:xfrm>
            <a:off x="7962900" y="6375400"/>
            <a:ext cx="1073150" cy="366713"/>
          </a:xfrm>
          <a:prstGeom prst="rect">
            <a:avLst/>
          </a:prstGeom>
          <a:noFill/>
          <a:ln w="9525">
            <a:noFill/>
            <a:miter lim="800000"/>
            <a:headEnd/>
            <a:tailEnd/>
          </a:ln>
        </p:spPr>
        <p:txBody>
          <a:bodyPr wrap="none">
            <a:spAutoFit/>
          </a:bodyPr>
          <a:lstStyle/>
          <a:p>
            <a:r>
              <a:rPr lang="fr-FR" b="1">
                <a:solidFill>
                  <a:schemeClr val="bg1"/>
                </a:solidFill>
              </a:rPr>
              <a:t>Page </a:t>
            </a:r>
            <a:fld id="{70FCDDA3-FA5C-488D-8337-3FB151B05CDE}"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slow">
    <p:circle/>
  </p:transition>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1470025"/>
          </a:xfrm>
        </p:spPr>
        <p:txBody>
          <a:bodyPr/>
          <a:lstStyle/>
          <a:p>
            <a:r>
              <a:rPr lang="fa-IR" sz="6000" dirty="0" smtClean="0">
                <a:latin typeface="Tw Cen MT Condensed Extra Bold" pitchFamily="34" charset="0"/>
              </a:rPr>
              <a:t>بسم الله الرحمن الرحیم</a:t>
            </a:r>
            <a:endParaRPr lang="fa-IR" sz="6000" dirty="0">
              <a:latin typeface="Tw Cen MT Condensed Extra Bold" pitchFamily="34" charset="0"/>
            </a:endParaRPr>
          </a:p>
        </p:txBody>
      </p:sp>
      <p:sp>
        <p:nvSpPr>
          <p:cNvPr id="3" name="Subtitle 2"/>
          <p:cNvSpPr>
            <a:spLocks noGrp="1"/>
          </p:cNvSpPr>
          <p:nvPr>
            <p:ph type="subTitle" idx="1"/>
          </p:nvPr>
        </p:nvSpPr>
        <p:spPr>
          <a:xfrm>
            <a:off x="642910" y="1142984"/>
            <a:ext cx="7858180" cy="4643470"/>
          </a:xfrm>
        </p:spPr>
        <p:txBody>
          <a:bodyPr>
            <a:normAutofit fontScale="85000" lnSpcReduction="20000"/>
          </a:bodyPr>
          <a:lstStyle/>
          <a:p>
            <a:endParaRPr lang="fa-IR" sz="6600" dirty="0" smtClean="0">
              <a:solidFill>
                <a:schemeClr val="accent2">
                  <a:lumMod val="75000"/>
                </a:schemeClr>
              </a:solidFill>
              <a:cs typeface="B Farnaz" pitchFamily="2" charset="-78"/>
            </a:endParaRPr>
          </a:p>
          <a:p>
            <a:r>
              <a:rPr lang="fa-IR" sz="6600" dirty="0" smtClean="0">
                <a:solidFill>
                  <a:schemeClr val="accent2">
                    <a:lumMod val="75000"/>
                  </a:schemeClr>
                </a:solidFill>
                <a:cs typeface="B Farnaz" pitchFamily="2" charset="-78"/>
              </a:rPr>
              <a:t>کارگاه آسیب </a:t>
            </a:r>
            <a:r>
              <a:rPr lang="fa-IR" sz="6600" dirty="0" smtClean="0">
                <a:solidFill>
                  <a:schemeClr val="accent2">
                    <a:lumMod val="75000"/>
                  </a:schemeClr>
                </a:solidFill>
                <a:cs typeface="B Farnaz" pitchFamily="2" charset="-78"/>
              </a:rPr>
              <a:t>های </a:t>
            </a:r>
            <a:r>
              <a:rPr lang="fa-IR" sz="6600" dirty="0" smtClean="0">
                <a:solidFill>
                  <a:schemeClr val="accent2">
                    <a:lumMod val="75000"/>
                  </a:schemeClr>
                </a:solidFill>
                <a:cs typeface="B Farnaz" pitchFamily="2" charset="-78"/>
              </a:rPr>
              <a:t>خانواده</a:t>
            </a:r>
          </a:p>
          <a:p>
            <a:endParaRPr lang="fa-IR" sz="6600" dirty="0" smtClean="0">
              <a:solidFill>
                <a:schemeClr val="accent2">
                  <a:lumMod val="75000"/>
                </a:schemeClr>
              </a:solidFill>
              <a:cs typeface="B Farnaz" pitchFamily="2" charset="-78"/>
            </a:endParaRPr>
          </a:p>
          <a:p>
            <a:pPr algn="r"/>
            <a:r>
              <a:rPr lang="fa-IR" sz="4800" dirty="0" smtClean="0">
                <a:solidFill>
                  <a:schemeClr val="accent2">
                    <a:lumMod val="75000"/>
                  </a:schemeClr>
                </a:solidFill>
                <a:cs typeface="B Farnaz" pitchFamily="2" charset="-78"/>
              </a:rPr>
              <a:t>ارائه کنندکان: علی انرجان کوچه باغ</a:t>
            </a:r>
          </a:p>
          <a:p>
            <a:r>
              <a:rPr lang="fa-IR" sz="4800" dirty="0" smtClean="0">
                <a:solidFill>
                  <a:schemeClr val="accent2">
                    <a:lumMod val="75000"/>
                  </a:schemeClr>
                </a:solidFill>
                <a:cs typeface="B Farnaz" pitchFamily="2" charset="-78"/>
              </a:rPr>
              <a:t>     دکتربخت شادی</a:t>
            </a:r>
          </a:p>
          <a:p>
            <a:r>
              <a:rPr lang="fa-IR" sz="4800" dirty="0" smtClean="0">
                <a:solidFill>
                  <a:schemeClr val="accent2">
                    <a:lumMod val="75000"/>
                  </a:schemeClr>
                </a:solidFill>
                <a:cs typeface="B Farnaz" pitchFamily="2" charset="-78"/>
              </a:rPr>
              <a:t>                                        روانپزشک و </a:t>
            </a:r>
            <a:r>
              <a:rPr lang="fa-IR" sz="4800" dirty="0" smtClean="0">
                <a:solidFill>
                  <a:schemeClr val="accent2">
                    <a:lumMod val="75000"/>
                  </a:schemeClr>
                </a:solidFill>
                <a:cs typeface="B Farnaz" pitchFamily="2" charset="-78"/>
              </a:rPr>
              <a:t>مشاور</a:t>
            </a:r>
            <a:endParaRPr lang="fa-IR" sz="4800" dirty="0">
              <a:solidFill>
                <a:schemeClr val="accent2">
                  <a:lumMod val="75000"/>
                </a:schemeClr>
              </a:solidFill>
              <a:cs typeface="B Farnaz" pitchFamily="2" charset="-78"/>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3- </a:t>
            </a:r>
            <a:r>
              <a:rPr lang="fa-IR" b="1" dirty="0">
                <a:cs typeface="B Compset" pitchFamily="2" charset="-78"/>
              </a:rPr>
              <a:t>ازدواج با انگیزه های غیرارزشی</a:t>
            </a:r>
            <a:endParaRPr lang="fa-IR" dirty="0">
              <a:cs typeface="B Compset" pitchFamily="2" charset="-78"/>
            </a:endParaRPr>
          </a:p>
        </p:txBody>
      </p:sp>
      <p:sp>
        <p:nvSpPr>
          <p:cNvPr id="3" name="Content Placeholder 2"/>
          <p:cNvSpPr>
            <a:spLocks noGrp="1"/>
          </p:cNvSpPr>
          <p:nvPr>
            <p:ph idx="1"/>
          </p:nvPr>
        </p:nvSpPr>
        <p:spPr/>
        <p:txBody>
          <a:bodyPr/>
          <a:lstStyle/>
          <a:p>
            <a:r>
              <a:rPr lang="fa-IR" b="1" dirty="0">
                <a:cs typeface="B Compset" pitchFamily="2" charset="-78"/>
              </a:rPr>
              <a:t>نخستین ادب از آداب تشكیل خانواده، درستی انگیزه آن است، از این رو، ازدواج كردن با هدف تقویت طایفه، خودنمایی، شهرت طلبی، و بهره گیری از ثروت یا موقعیت خانوادگی همسر، ضدارزش و نكوهیده شمرده شده است.</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642918"/>
            <a:ext cx="8401080" cy="5483245"/>
          </a:xfrm>
        </p:spPr>
        <p:txBody>
          <a:bodyPr>
            <a:normAutofit/>
          </a:bodyPr>
          <a:lstStyle/>
          <a:p>
            <a:r>
              <a:rPr lang="fa-IR" b="1" dirty="0">
                <a:cs typeface="B Compset" pitchFamily="2" charset="-78"/>
              </a:rPr>
              <a:t> </a:t>
            </a:r>
            <a:r>
              <a:rPr lang="fa-IR" sz="4000" b="1" dirty="0">
                <a:cs typeface="B Compset" pitchFamily="2" charset="-78"/>
              </a:rPr>
              <a:t>پیامبر خدا </a:t>
            </a:r>
            <a:r>
              <a:rPr lang="fa-IR" sz="4000" b="1" dirty="0" smtClean="0">
                <a:cs typeface="B Compset" pitchFamily="2" charset="-78"/>
              </a:rPr>
              <a:t>(ص</a:t>
            </a:r>
            <a:r>
              <a:rPr lang="fa-IR" sz="4000" b="1" dirty="0">
                <a:cs typeface="B Compset" pitchFamily="2" charset="-78"/>
              </a:rPr>
              <a:t>) </a:t>
            </a:r>
            <a:r>
              <a:rPr lang="fa-IR" sz="4000" b="1" dirty="0" smtClean="0">
                <a:cs typeface="B Compset" pitchFamily="2" charset="-78"/>
              </a:rPr>
              <a:t>:</a:t>
            </a:r>
          </a:p>
          <a:p>
            <a:r>
              <a:rPr lang="fa-IR" sz="4000" b="1" dirty="0">
                <a:cs typeface="B Compset" pitchFamily="2" charset="-78"/>
              </a:rPr>
              <a:t>«هر كس با زنی، به خاطر</a:t>
            </a:r>
            <a:r>
              <a:rPr lang="fa-IR" sz="4000" b="1" dirty="0">
                <a:solidFill>
                  <a:srgbClr val="FF0000"/>
                </a:solidFill>
                <a:cs typeface="B Compset" pitchFamily="2" charset="-78"/>
              </a:rPr>
              <a:t> قدرتش </a:t>
            </a:r>
            <a:r>
              <a:rPr lang="fa-IR" sz="4000" b="1" dirty="0">
                <a:cs typeface="B Compset" pitchFamily="2" charset="-78"/>
              </a:rPr>
              <a:t>ازدواج كند، خداوند، جز بر خواری او نمی افزاید و هر كس با زنی، به خاطر </a:t>
            </a:r>
            <a:r>
              <a:rPr lang="fa-IR" sz="4000" b="1" dirty="0">
                <a:solidFill>
                  <a:srgbClr val="FF0000"/>
                </a:solidFill>
                <a:cs typeface="B Compset" pitchFamily="2" charset="-78"/>
              </a:rPr>
              <a:t>دارایی اش </a:t>
            </a:r>
            <a:r>
              <a:rPr lang="fa-IR" sz="4000" b="1" dirty="0">
                <a:cs typeface="B Compset" pitchFamily="2" charset="-78"/>
              </a:rPr>
              <a:t>ازدواج كند، خداوند، جز بر ناداری او نمی افزاید! و هركس با زنی، به خاطر </a:t>
            </a:r>
            <a:r>
              <a:rPr lang="fa-IR" sz="4000" b="1" dirty="0">
                <a:solidFill>
                  <a:srgbClr val="FF0000"/>
                </a:solidFill>
                <a:cs typeface="B Compset" pitchFamily="2" charset="-78"/>
              </a:rPr>
              <a:t>بزرگ زادگی اش </a:t>
            </a:r>
            <a:r>
              <a:rPr lang="fa-IR" sz="4000" b="1" dirty="0">
                <a:cs typeface="B Compset" pitchFamily="2" charset="-78"/>
              </a:rPr>
              <a:t>ازدواج كند، خداوند، جز بر پستی او نمی افزاید </a:t>
            </a:r>
            <a:r>
              <a:rPr lang="fa-IR" sz="4000" b="1" dirty="0" smtClean="0">
                <a:cs typeface="B Compset" pitchFamily="2" charset="-78"/>
              </a:rPr>
              <a:t>.</a:t>
            </a:r>
            <a:endParaRPr lang="fa-IR" sz="4000" b="1" dirty="0" smtClean="0">
              <a:cs typeface="B Compset"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solidFill>
                <a:srgbClr val="002060"/>
              </a:solidFill>
            </a:endParaRPr>
          </a:p>
        </p:txBody>
      </p:sp>
      <p:sp>
        <p:nvSpPr>
          <p:cNvPr id="3" name="Content Placeholder 2"/>
          <p:cNvSpPr>
            <a:spLocks noGrp="1"/>
          </p:cNvSpPr>
          <p:nvPr>
            <p:ph idx="1"/>
          </p:nvPr>
        </p:nvSpPr>
        <p:spPr>
          <a:xfrm>
            <a:off x="457200" y="1714488"/>
            <a:ext cx="8329642" cy="4411675"/>
          </a:xfrm>
        </p:spPr>
        <p:txBody>
          <a:bodyPr/>
          <a:lstStyle/>
          <a:p>
            <a:r>
              <a:rPr lang="fa-IR" sz="4000" b="1" dirty="0" smtClean="0">
                <a:cs typeface="B Compset" pitchFamily="2" charset="-78"/>
              </a:rPr>
              <a:t> هر كس با زنی، فقط برای این ازدواج كند كه چشمش را از حرام و نامحرم </a:t>
            </a:r>
            <a:r>
              <a:rPr lang="fa-IR" sz="4000" b="1" dirty="0" smtClean="0">
                <a:solidFill>
                  <a:schemeClr val="accent6">
                    <a:lumMod val="75000"/>
                  </a:schemeClr>
                </a:solidFill>
                <a:cs typeface="B Compset" pitchFamily="2" charset="-78"/>
              </a:rPr>
              <a:t>فرو بپوشاند</a:t>
            </a:r>
            <a:r>
              <a:rPr lang="fa-IR" sz="4000" b="1" dirty="0" smtClean="0">
                <a:cs typeface="B Compset" pitchFamily="2" charset="-78"/>
              </a:rPr>
              <a:t>، یا دامنش </a:t>
            </a:r>
            <a:r>
              <a:rPr lang="fa-IR" sz="4000" b="1" dirty="0" smtClean="0">
                <a:solidFill>
                  <a:srgbClr val="002060"/>
                </a:solidFill>
                <a:cs typeface="B Compset" pitchFamily="2" charset="-78"/>
              </a:rPr>
              <a:t>را پاك نگه دارد</a:t>
            </a:r>
            <a:r>
              <a:rPr lang="fa-IR" sz="4000" b="1" dirty="0" smtClean="0">
                <a:cs typeface="B Compset" pitchFamily="2" charset="-78"/>
              </a:rPr>
              <a:t>، یا پیوند خویشاوندی اش </a:t>
            </a:r>
            <a:r>
              <a:rPr lang="fa-IR" sz="4000" b="1" dirty="0" smtClean="0">
                <a:solidFill>
                  <a:srgbClr val="002060"/>
                </a:solidFill>
                <a:cs typeface="B Compset" pitchFamily="2" charset="-78"/>
              </a:rPr>
              <a:t>را برقرار بدارد</a:t>
            </a:r>
            <a:r>
              <a:rPr lang="fa-IR" sz="4000" b="1" dirty="0" smtClean="0">
                <a:cs typeface="B Compset" pitchFamily="2" charset="-78"/>
              </a:rPr>
              <a:t>، خداوند، در آن مرد و زن برای یكدیگر </a:t>
            </a:r>
            <a:r>
              <a:rPr lang="fa-IR" sz="4000" b="1" dirty="0" smtClean="0">
                <a:solidFill>
                  <a:srgbClr val="FF0000"/>
                </a:solidFill>
                <a:cs typeface="B Compset" pitchFamily="2" charset="-78"/>
              </a:rPr>
              <a:t>بركت</a:t>
            </a:r>
            <a:r>
              <a:rPr lang="fa-IR" sz="4000" b="1" dirty="0" smtClean="0">
                <a:cs typeface="B Compset" pitchFamily="2" charset="-78"/>
              </a:rPr>
              <a:t> می دهد.</a:t>
            </a:r>
          </a:p>
          <a:p>
            <a:endParaRPr lang="fa-I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آسیب</a:t>
            </a:r>
            <a:r>
              <a:rPr lang="fa-IR" b="1" dirty="0" smtClean="0"/>
              <a:t> های قبل ازدواج</a:t>
            </a:r>
            <a:endParaRPr lang="fa-IR" dirty="0"/>
          </a:p>
        </p:txBody>
      </p:sp>
      <p:sp>
        <p:nvSpPr>
          <p:cNvPr id="3" name="Content Placeholder 2"/>
          <p:cNvSpPr>
            <a:spLocks noGrp="1"/>
          </p:cNvSpPr>
          <p:nvPr>
            <p:ph idx="1"/>
          </p:nvPr>
        </p:nvSpPr>
        <p:spPr/>
        <p:txBody>
          <a:bodyPr/>
          <a:lstStyle/>
          <a:p>
            <a:pPr>
              <a:buNone/>
            </a:pPr>
            <a:r>
              <a:rPr lang="fa-IR" b="1" dirty="0" smtClean="0">
                <a:cs typeface="B Compset" pitchFamily="2" charset="-78"/>
              </a:rPr>
              <a:t>4</a:t>
            </a:r>
            <a:r>
              <a:rPr lang="fa-IR" b="1" dirty="0" smtClean="0">
                <a:cs typeface="B Compset" pitchFamily="2" charset="-78"/>
              </a:rPr>
              <a:t>- آشنایی ناکامل زوجین قبل ازدواج بدلیل شرم وحیا</a:t>
            </a:r>
          </a:p>
          <a:p>
            <a:endParaRPr lang="fa-IR" b="1" dirty="0" smtClean="0">
              <a:cs typeface="B Compset" pitchFamily="2" charset="-78"/>
            </a:endParaRPr>
          </a:p>
          <a:p>
            <a:pPr>
              <a:buNone/>
            </a:pPr>
            <a:r>
              <a:rPr lang="fa-IR" b="1" dirty="0" smtClean="0">
                <a:cs typeface="B Compset" pitchFamily="2" charset="-78"/>
              </a:rPr>
              <a:t>5-  تحقیق ناقص از خود و خانواده همسر به دلیل عجله</a:t>
            </a:r>
          </a:p>
          <a:p>
            <a:pPr>
              <a:buNone/>
            </a:pPr>
            <a:endParaRPr lang="fa-IR" b="1" dirty="0" smtClean="0">
              <a:cs typeface="B Compset" pitchFamily="2" charset="-78"/>
            </a:endParaRPr>
          </a:p>
          <a:p>
            <a:pPr>
              <a:buNone/>
            </a:pPr>
            <a:r>
              <a:rPr lang="fa-IR" b="1" dirty="0" smtClean="0">
                <a:cs typeface="B Compset" pitchFamily="2" charset="-78"/>
              </a:rPr>
              <a:t>6- </a:t>
            </a:r>
            <a:r>
              <a:rPr lang="fa-IR" b="1" dirty="0" smtClean="0">
                <a:cs typeface="B Compset" pitchFamily="2" charset="-78"/>
              </a:rPr>
              <a:t>ازدواج، پیش از رشد </a:t>
            </a:r>
            <a:r>
              <a:rPr lang="fa-IR" b="1" dirty="0" smtClean="0">
                <a:cs typeface="B Compset" pitchFamily="2" charset="-78"/>
              </a:rPr>
              <a:t>عقلی:</a:t>
            </a:r>
          </a:p>
          <a:p>
            <a:pPr>
              <a:buNone/>
            </a:pPr>
            <a:r>
              <a:rPr lang="fa-IR" b="1" dirty="0" smtClean="0">
                <a:cs typeface="B Compset" pitchFamily="2" charset="-78"/>
              </a:rPr>
              <a:t>برخی از پژوهش ها نشان می دهند كه طلاق، در جوانانی كه زیر نوزده سالگی ازدواج كرده اند، بیشتر از جوانانی است كه پس از آن ازدواج كرده اند.</a:t>
            </a:r>
            <a:endParaRPr lang="fa-IR" b="1" dirty="0">
              <a:cs typeface="B Compset"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329642" cy="5411807"/>
          </a:xfrm>
        </p:spPr>
        <p:txBody>
          <a:bodyPr/>
          <a:lstStyle/>
          <a:p>
            <a:r>
              <a:rPr lang="fa-IR" dirty="0" smtClean="0">
                <a:cs typeface="B Compset" pitchFamily="2" charset="-78"/>
              </a:rPr>
              <a:t>در کل عدم توجه</a:t>
            </a:r>
          </a:p>
          <a:p>
            <a:pPr>
              <a:buNone/>
            </a:pPr>
            <a:r>
              <a:rPr lang="fa-IR" dirty="0" smtClean="0"/>
              <a:t> </a:t>
            </a:r>
            <a:r>
              <a:rPr lang="fa-IR" b="1" dirty="0" smtClean="0">
                <a:solidFill>
                  <a:srgbClr val="002060"/>
                </a:solidFill>
                <a:cs typeface="B Compset" pitchFamily="2" charset="-78"/>
              </a:rPr>
              <a:t>به وضعیت اقتصادی – اجتماعی فرد منتخب برای ازدواج </a:t>
            </a:r>
          </a:p>
          <a:p>
            <a:pPr>
              <a:buNone/>
            </a:pPr>
            <a:r>
              <a:rPr lang="fa-IR" b="1" dirty="0" smtClean="0">
                <a:solidFill>
                  <a:srgbClr val="002060"/>
                </a:solidFill>
                <a:cs typeface="B Compset" pitchFamily="2" charset="-78"/>
              </a:rPr>
              <a:t>عدم تناسب سن </a:t>
            </a:r>
          </a:p>
          <a:p>
            <a:pPr>
              <a:buNone/>
            </a:pPr>
            <a:r>
              <a:rPr lang="fa-IR" b="1" dirty="0" smtClean="0">
                <a:solidFill>
                  <a:srgbClr val="002060"/>
                </a:solidFill>
                <a:cs typeface="B Compset" pitchFamily="2" charset="-78"/>
              </a:rPr>
              <a:t>عدم توجه به وضعیت والدین</a:t>
            </a:r>
          </a:p>
          <a:p>
            <a:pPr>
              <a:buNone/>
            </a:pPr>
            <a:r>
              <a:rPr lang="fa-IR" b="1" dirty="0" smtClean="0">
                <a:solidFill>
                  <a:srgbClr val="002060"/>
                </a:solidFill>
                <a:cs typeface="B Compset" pitchFamily="2" charset="-78"/>
              </a:rPr>
              <a:t>توجه به خصوصیات نادرست در انتخاب همسر </a:t>
            </a:r>
          </a:p>
          <a:p>
            <a:pPr>
              <a:buNone/>
            </a:pPr>
            <a:r>
              <a:rPr lang="fa-IR" b="1" dirty="0" smtClean="0">
                <a:solidFill>
                  <a:srgbClr val="002060"/>
                </a:solidFill>
                <a:cs typeface="B Compset" pitchFamily="2" charset="-78"/>
              </a:rPr>
              <a:t>فرض های مختل و نداشتن آگاهی های مناسب در مورد روابط جنسی </a:t>
            </a:r>
          </a:p>
          <a:p>
            <a:pPr>
              <a:buNone/>
            </a:pPr>
            <a:r>
              <a:rPr lang="fa-IR" dirty="0" smtClean="0">
                <a:cs typeface="B Compset" pitchFamily="2" charset="-78"/>
              </a:rPr>
              <a:t>از عواملی هستند که به روابط زناشویی آسیب های جدی وارد می کنند.</a:t>
            </a:r>
            <a:endParaRPr lang="fa-IR" dirty="0">
              <a:cs typeface="B Compset"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آسیب های دوران نامزدی:</a:t>
            </a:r>
            <a:endParaRPr lang="fa-IR" dirty="0">
              <a:cs typeface="B Compset" pitchFamily="2" charset="-78"/>
            </a:endParaRPr>
          </a:p>
        </p:txBody>
      </p:sp>
      <p:sp>
        <p:nvSpPr>
          <p:cNvPr id="3" name="Content Placeholder 2"/>
          <p:cNvSpPr>
            <a:spLocks noGrp="1"/>
          </p:cNvSpPr>
          <p:nvPr>
            <p:ph idx="1"/>
          </p:nvPr>
        </p:nvSpPr>
        <p:spPr/>
        <p:txBody>
          <a:bodyPr/>
          <a:lstStyle/>
          <a:p>
            <a:r>
              <a:rPr lang="fa-IR" b="1" dirty="0" smtClean="0">
                <a:cs typeface="B Compset" pitchFamily="2" charset="-78"/>
              </a:rPr>
              <a:t>بی صبری وعجله در شناخت همدیگر</a:t>
            </a:r>
          </a:p>
          <a:p>
            <a:r>
              <a:rPr lang="fa-IR" b="1" dirty="0" smtClean="0">
                <a:cs typeface="B Compset" pitchFamily="2" charset="-78"/>
              </a:rPr>
              <a:t>اصرار در تغییر سریع فرهنگی معرفتی </a:t>
            </a:r>
            <a:endParaRPr lang="fa-IR" b="1" dirty="0" smtClean="0">
              <a:cs typeface="B Compset" pitchFamily="2" charset="-78"/>
            </a:endParaRPr>
          </a:p>
          <a:p>
            <a:r>
              <a:rPr lang="fa-IR" b="1" dirty="0" smtClean="0">
                <a:cs typeface="B Compset" pitchFamily="2" charset="-78"/>
              </a:rPr>
              <a:t>برهم زدن نظام خدمتی به امام با ازدواج</a:t>
            </a:r>
          </a:p>
          <a:p>
            <a:r>
              <a:rPr lang="fa-IR" b="1" dirty="0" smtClean="0">
                <a:cs typeface="B Compset" pitchFamily="2" charset="-78"/>
              </a:rPr>
              <a:t>وابستگی  بیش از حد به والدین</a:t>
            </a:r>
          </a:p>
          <a:p>
            <a:r>
              <a:rPr lang="fa-IR" b="1" dirty="0" smtClean="0">
                <a:cs typeface="B Compset" pitchFamily="2" charset="-78"/>
              </a:rPr>
              <a:t>دخالت های بیش از حد خانواده به جای مشاوره دلسوزانه</a:t>
            </a:r>
          </a:p>
          <a:p>
            <a:endParaRPr lang="fa-IR" b="1" dirty="0" smtClean="0">
              <a:cs typeface="B Compset" pitchFamily="2" charset="-78"/>
            </a:endParaRPr>
          </a:p>
          <a:p>
            <a:endParaRPr lang="fa-IR" b="1" dirty="0">
              <a:cs typeface="B Compset"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r>
              <a:rPr lang="fa-IR" dirty="0" smtClean="0">
                <a:solidFill>
                  <a:schemeClr val="bg1"/>
                </a:solidFill>
                <a:latin typeface="Arial" pitchFamily="34" charset="0"/>
                <a:cs typeface="Arial" pitchFamily="34" charset="0"/>
              </a:rPr>
              <a:t>پس از ازدواج</a:t>
            </a:r>
            <a:r>
              <a:rPr lang="fa-IR" sz="1800" dirty="0" smtClean="0">
                <a:solidFill>
                  <a:schemeClr val="bg1"/>
                </a:solidFill>
                <a:latin typeface="Arial" pitchFamily="34" charset="0"/>
                <a:cs typeface="Arial" pitchFamily="34" charset="0"/>
              </a:rPr>
              <a:t> </a:t>
            </a:r>
            <a:endParaRPr lang="en-US" sz="1800" dirty="0" smtClean="0">
              <a:solidFill>
                <a:schemeClr val="bg1"/>
              </a:solidFill>
              <a:latin typeface="Arial" pitchFamily="34" charset="0"/>
              <a:cs typeface="Arial" pitchFamily="34" charset="0"/>
            </a:endParaRPr>
          </a:p>
        </p:txBody>
      </p:sp>
      <p:pic>
        <p:nvPicPr>
          <p:cNvPr id="4" name="Picture 3" descr="www_toca_ir_1353059866_,_2000_1500.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1- </a:t>
            </a:r>
            <a:r>
              <a:rPr lang="fa-IR" b="1" dirty="0" smtClean="0">
                <a:cs typeface="B Compset" pitchFamily="2" charset="-78"/>
              </a:rPr>
              <a:t>آسیبهای عاطفی</a:t>
            </a:r>
            <a:endParaRPr lang="fa-IR" b="1" dirty="0">
              <a:cs typeface="B Compset" pitchFamily="2" charset="-78"/>
            </a:endParaRPr>
          </a:p>
        </p:txBody>
      </p:sp>
      <p:sp>
        <p:nvSpPr>
          <p:cNvPr id="3" name="Content Placeholder 2"/>
          <p:cNvSpPr>
            <a:spLocks noGrp="1"/>
          </p:cNvSpPr>
          <p:nvPr>
            <p:ph idx="1"/>
          </p:nvPr>
        </p:nvSpPr>
        <p:spPr>
          <a:xfrm>
            <a:off x="214282" y="1214422"/>
            <a:ext cx="8572560" cy="4911741"/>
          </a:xfrm>
        </p:spPr>
        <p:txBody>
          <a:bodyPr/>
          <a:lstStyle/>
          <a:p>
            <a:pPr>
              <a:buNone/>
            </a:pPr>
            <a:r>
              <a:rPr lang="fa-IR" b="1" dirty="0" smtClean="0">
                <a:cs typeface="B Compset" pitchFamily="2" charset="-78"/>
              </a:rPr>
              <a:t>بستر زندگی مشترک درعواطف عمیق شکل میگیردوهر موردی این بستر را تهدید یا تضعیف کند آسیب به شمار میآید.</a:t>
            </a:r>
          </a:p>
          <a:p>
            <a:pPr>
              <a:buNone/>
            </a:pPr>
            <a:endParaRPr lang="fa-IR" b="1" dirty="0" smtClean="0">
              <a:cs typeface="B Compset" pitchFamily="2" charset="-78"/>
            </a:endParaRPr>
          </a:p>
          <a:p>
            <a:pPr>
              <a:buNone/>
            </a:pPr>
            <a:r>
              <a:rPr lang="fa-IR" b="1" dirty="0" smtClean="0">
                <a:cs typeface="B Compset" pitchFamily="2" charset="-78"/>
              </a:rPr>
              <a:t>آزار </a:t>
            </a:r>
            <a:r>
              <a:rPr lang="fa-IR" b="1" dirty="0" smtClean="0">
                <a:cs typeface="B Compset" pitchFamily="2" charset="-78"/>
              </a:rPr>
              <a:t>دادن </a:t>
            </a:r>
            <a:r>
              <a:rPr lang="fa-IR" b="1" dirty="0" smtClean="0">
                <a:cs typeface="B Compset" pitchFamily="2" charset="-78"/>
              </a:rPr>
              <a:t>همسر با انواع</a:t>
            </a:r>
            <a:endParaRPr lang="fa-IR" b="1" dirty="0" smtClean="0">
              <a:cs typeface="B Compset" pitchFamily="2" charset="-78"/>
            </a:endParaRPr>
          </a:p>
          <a:p>
            <a:pPr>
              <a:buNone/>
            </a:pPr>
            <a:r>
              <a:rPr lang="fa-IR" dirty="0" smtClean="0">
                <a:cs typeface="B Compset" pitchFamily="2" charset="-78"/>
              </a:rPr>
              <a:t>آزارگری فیزیکی</a:t>
            </a:r>
          </a:p>
          <a:p>
            <a:pPr>
              <a:buNone/>
            </a:pPr>
            <a:r>
              <a:rPr lang="fa-IR" dirty="0" smtClean="0">
                <a:cs typeface="B Compset" pitchFamily="2" charset="-78"/>
              </a:rPr>
              <a:t>آزارگری هیجانی: توسط عواطف نامناسب </a:t>
            </a:r>
          </a:p>
          <a:p>
            <a:pPr>
              <a:buNone/>
            </a:pPr>
            <a:r>
              <a:rPr lang="fa-IR" dirty="0" smtClean="0">
                <a:cs typeface="B Compset" pitchFamily="2" charset="-78"/>
              </a:rPr>
              <a:t>آزرگری از طریق عدم توجه : مورد بی اعتنا یی قرار گرفتن و داشتن احساس اینکه بود ونبودم درچنین رابطه ای تفاوت نمی کندکه مهمترین نوع می باشد.</a:t>
            </a:r>
          </a:p>
          <a:p>
            <a:r>
              <a:rPr lang="fa-IR" dirty="0" smtClean="0">
                <a:cs typeface="B Compset" pitchFamily="2" charset="-78"/>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7158" y="571480"/>
            <a:ext cx="8472518" cy="5911873"/>
          </a:xfrm>
        </p:spPr>
        <p:txBody>
          <a:bodyPr>
            <a:normAutofit/>
          </a:bodyPr>
          <a:lstStyle/>
          <a:p>
            <a:r>
              <a:rPr lang="fa-IR" dirty="0"/>
              <a:t> </a:t>
            </a:r>
            <a:r>
              <a:rPr lang="fa-IR" dirty="0">
                <a:cs typeface="B Compset" pitchFamily="2" charset="-78"/>
              </a:rPr>
              <a:t>پیامبر خدا(ص) </a:t>
            </a:r>
            <a:endParaRPr lang="fa-IR" dirty="0" smtClean="0">
              <a:cs typeface="B Compset" pitchFamily="2" charset="-78"/>
            </a:endParaRPr>
          </a:p>
          <a:p>
            <a:r>
              <a:rPr lang="fa-IR" dirty="0">
                <a:cs typeface="B Compset" pitchFamily="2" charset="-78"/>
              </a:rPr>
              <a:t>هر مردی كه به زنش سیلی بزند، خداوند به مالك- نگهبان دوزخ-، دستور می دهد كه در آتش جهنم، هفتاد سیلی بر گونه او بزند </a:t>
            </a:r>
            <a:r>
              <a:rPr lang="fa-IR" dirty="0" smtClean="0">
                <a:cs typeface="B Compset" pitchFamily="2" charset="-78"/>
              </a:rPr>
              <a:t>ومیخ </a:t>
            </a:r>
            <a:r>
              <a:rPr lang="fa-IR" dirty="0">
                <a:cs typeface="B Compset" pitchFamily="2" charset="-78"/>
              </a:rPr>
              <a:t>هایی از آتش، در كف دست او می كوبد</a:t>
            </a:r>
            <a:r>
              <a:rPr lang="fa-IR" dirty="0" smtClean="0">
                <a:cs typeface="B Compset" pitchFamily="2" charset="-78"/>
              </a:rPr>
              <a:t>.</a:t>
            </a:r>
          </a:p>
          <a:p>
            <a:endParaRPr lang="fa-IR" dirty="0" smtClean="0">
              <a:cs typeface="B Compset" pitchFamily="2" charset="-78"/>
            </a:endParaRPr>
          </a:p>
          <a:p>
            <a:r>
              <a:rPr lang="fa-IR" dirty="0" smtClean="0">
                <a:cs typeface="B Compset" pitchFamily="2" charset="-78"/>
              </a:rPr>
              <a:t>همچنین </a:t>
            </a:r>
            <a:r>
              <a:rPr lang="fa-IR" dirty="0">
                <a:cs typeface="B Compset" pitchFamily="2" charset="-78"/>
              </a:rPr>
              <a:t>از امام علی روایت شده است كه می فرماید:</a:t>
            </a:r>
          </a:p>
          <a:p>
            <a:r>
              <a:rPr lang="fa-IR" dirty="0">
                <a:cs typeface="B Compset" pitchFamily="2" charset="-78"/>
              </a:rPr>
              <a:t>انهن أمانه الله عندكم، فلاتضاروهن و لاتعضلوهن.</a:t>
            </a:r>
            <a:r>
              <a:rPr lang="fa-IR" baseline="30000" dirty="0">
                <a:cs typeface="B Compset" pitchFamily="2" charset="-78"/>
              </a:rPr>
              <a:t>4</a:t>
            </a:r>
            <a:endParaRPr lang="fa-IR" dirty="0">
              <a:cs typeface="B Compset" pitchFamily="2" charset="-78"/>
            </a:endParaRPr>
          </a:p>
          <a:p>
            <a:r>
              <a:rPr lang="fa-IR" dirty="0">
                <a:cs typeface="B Compset" pitchFamily="2" charset="-78"/>
              </a:rPr>
              <a:t>«زنان، امانت خدا در نزد شما هستند. بنابراین، به آنان آسیب نرسانید و با ایشان بدرفتاری نكنید.»</a:t>
            </a:r>
          </a:p>
          <a:p>
            <a:endParaRPr lang="fa-IR" dirty="0"/>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 </a:t>
            </a:r>
            <a:endParaRPr lang="fa-IR" dirty="0"/>
          </a:p>
        </p:txBody>
      </p:sp>
      <p:sp>
        <p:nvSpPr>
          <p:cNvPr id="3" name="Content Placeholder 2"/>
          <p:cNvSpPr>
            <a:spLocks noGrp="1"/>
          </p:cNvSpPr>
          <p:nvPr>
            <p:ph idx="1"/>
          </p:nvPr>
        </p:nvSpPr>
        <p:spPr>
          <a:xfrm>
            <a:off x="500034" y="857232"/>
            <a:ext cx="8143932" cy="5340369"/>
          </a:xfrm>
        </p:spPr>
        <p:txBody>
          <a:bodyPr>
            <a:normAutofit/>
          </a:bodyPr>
          <a:lstStyle/>
          <a:p>
            <a:pPr>
              <a:buNone/>
            </a:pPr>
            <a:r>
              <a:rPr lang="fa-IR" sz="4000" dirty="0" smtClean="0">
                <a:solidFill>
                  <a:srgbClr val="FF0000"/>
                </a:solidFill>
                <a:cs typeface="B Compset" pitchFamily="2" charset="-78"/>
              </a:rPr>
              <a:t>تشکیل مثلث ها </a:t>
            </a:r>
            <a:r>
              <a:rPr lang="fa-IR" dirty="0" smtClean="0">
                <a:cs typeface="B Compset" pitchFamily="2" charset="-78"/>
              </a:rPr>
              <a:t>در زندگی مشترک </a:t>
            </a:r>
            <a:r>
              <a:rPr lang="fa-IR" dirty="0" smtClean="0">
                <a:cs typeface="B Compset" pitchFamily="2" charset="-78"/>
              </a:rPr>
              <a:t>:</a:t>
            </a:r>
          </a:p>
          <a:p>
            <a:pPr>
              <a:buNone/>
            </a:pPr>
            <a:r>
              <a:rPr lang="fa-IR" dirty="0" smtClean="0">
                <a:cs typeface="B Compset" pitchFamily="2" charset="-78"/>
              </a:rPr>
              <a:t> آسیب </a:t>
            </a:r>
            <a:r>
              <a:rPr lang="fa-IR" dirty="0" smtClean="0">
                <a:cs typeface="B Compset" pitchFamily="2" charset="-78"/>
              </a:rPr>
              <a:t>زایی این مثلث ها از آنجا شروع می شود که فرد بیرونی در اغلب موارد بی تفاوت نمی نشیند و سعی در تخریب چنین رابطه ای و حتی تخریب چهره های درگیر دراین مثلث ها را دارد.</a:t>
            </a:r>
          </a:p>
          <a:p>
            <a:pPr>
              <a:buNone/>
            </a:pPr>
            <a:endParaRPr lang="fa-IR" dirty="0">
              <a:cs typeface="B Compset" pitchFamily="2" charset="-78"/>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اهداف:</a:t>
            </a:r>
            <a:br>
              <a:rPr lang="fa-IR" dirty="0" smtClean="0">
                <a:cs typeface="B Compset" pitchFamily="2" charset="-78"/>
              </a:rPr>
            </a:br>
            <a:r>
              <a:rPr lang="fa-IR" sz="2800" dirty="0" smtClean="0">
                <a:cs typeface="B Compset" pitchFamily="2" charset="-78"/>
              </a:rPr>
              <a:t> </a:t>
            </a:r>
            <a:r>
              <a:rPr lang="fa-IR" sz="3200" dirty="0" smtClean="0">
                <a:cs typeface="B Compset" pitchFamily="2" charset="-78"/>
              </a:rPr>
              <a:t>شناخت آسیب های خانواده برای :</a:t>
            </a:r>
            <a:endParaRPr lang="fa-IR" sz="3200" dirty="0">
              <a:cs typeface="B Compset" pitchFamily="2" charset="-78"/>
            </a:endParaRPr>
          </a:p>
        </p:txBody>
      </p:sp>
      <p:sp>
        <p:nvSpPr>
          <p:cNvPr id="3" name="Content Placeholder 2"/>
          <p:cNvSpPr>
            <a:spLocks noGrp="1"/>
          </p:cNvSpPr>
          <p:nvPr>
            <p:ph idx="1"/>
          </p:nvPr>
        </p:nvSpPr>
        <p:spPr/>
        <p:txBody>
          <a:bodyPr/>
          <a:lstStyle/>
          <a:p>
            <a:r>
              <a:rPr lang="fa-IR" b="1" dirty="0" smtClean="0">
                <a:cs typeface="B Compset" pitchFamily="2" charset="-78"/>
              </a:rPr>
              <a:t>کمک به استحکام پایه های خانواده</a:t>
            </a:r>
          </a:p>
          <a:p>
            <a:r>
              <a:rPr lang="fa-IR" b="1" dirty="0" smtClean="0">
                <a:cs typeface="B Compset" pitchFamily="2" charset="-78"/>
              </a:rPr>
              <a:t>افزایش محبت ، مودت وآرامش </a:t>
            </a:r>
          </a:p>
          <a:p>
            <a:r>
              <a:rPr lang="fa-IR" b="1" dirty="0" smtClean="0">
                <a:cs typeface="B Compset" pitchFamily="2" charset="-78"/>
              </a:rPr>
              <a:t>نزدیکی قلوب و همدلی دراولین بستر ارتباطی امام</a:t>
            </a:r>
          </a:p>
          <a:p>
            <a:r>
              <a:rPr lang="fa-IR" b="1" dirty="0" smtClean="0">
                <a:cs typeface="B Compset" pitchFamily="2" charset="-78"/>
              </a:rPr>
              <a:t>عملیاتی کردن</a:t>
            </a:r>
            <a:r>
              <a:rPr lang="fa-IR" b="1" dirty="0" smtClean="0">
                <a:cs typeface="B Compset" pitchFamily="2" charset="-78"/>
              </a:rPr>
              <a:t> </a:t>
            </a:r>
            <a:r>
              <a:rPr lang="fa-IR" b="1" dirty="0" smtClean="0">
                <a:cs typeface="B Compset" pitchFamily="2" charset="-78"/>
              </a:rPr>
              <a:t>آسان باورهای اعتقادی </a:t>
            </a:r>
          </a:p>
          <a:p>
            <a:r>
              <a:rPr lang="fa-IR" b="1" dirty="0" smtClean="0">
                <a:cs typeface="B Compset" pitchFamily="2" charset="-78"/>
              </a:rPr>
              <a:t>برداشتن گام های محکم تربیت دینی فرزندان</a:t>
            </a:r>
          </a:p>
          <a:p>
            <a:endParaRPr lang="fa-IR" dirty="0" smtClean="0">
              <a:cs typeface="+mj-cs"/>
            </a:endParaRPr>
          </a:p>
          <a:p>
            <a:endParaRPr lang="fa-IR" dirty="0" smtClean="0">
              <a:cs typeface="Zar" pitchFamily="2" charset="-78"/>
            </a:endParaRPr>
          </a:p>
          <a:p>
            <a:endParaRPr lang="fa-IR" dirty="0">
              <a:cs typeface="Zar"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2</a:t>
            </a:r>
            <a:r>
              <a:rPr lang="fa-IR" b="1" dirty="0" smtClean="0">
                <a:cs typeface="B Compset" pitchFamily="2" charset="-78"/>
              </a:rPr>
              <a:t>- آسیبها درانتظارات</a:t>
            </a:r>
            <a:endParaRPr lang="fa-IR" b="1" dirty="0"/>
          </a:p>
        </p:txBody>
      </p:sp>
      <p:sp>
        <p:nvSpPr>
          <p:cNvPr id="3" name="Content Placeholder 2"/>
          <p:cNvSpPr>
            <a:spLocks noGrp="1"/>
          </p:cNvSpPr>
          <p:nvPr>
            <p:ph idx="1"/>
          </p:nvPr>
        </p:nvSpPr>
        <p:spPr/>
        <p:txBody>
          <a:bodyPr/>
          <a:lstStyle/>
          <a:p>
            <a:pPr>
              <a:buNone/>
            </a:pPr>
            <a:r>
              <a:rPr lang="fa-IR" sz="3600" b="1" dirty="0" smtClean="0">
                <a:cs typeface="B Compset" pitchFamily="2" charset="-78"/>
              </a:rPr>
              <a:t>مقایسه های بیش از حد اجتماعی منجر به:</a:t>
            </a:r>
          </a:p>
          <a:p>
            <a:endParaRPr lang="fa-IR" sz="3600" b="1" dirty="0" smtClean="0">
              <a:cs typeface="B Compset" pitchFamily="2" charset="-78"/>
            </a:endParaRPr>
          </a:p>
          <a:p>
            <a:r>
              <a:rPr lang="fa-IR" sz="3600" b="1" dirty="0" smtClean="0">
                <a:cs typeface="B Compset" pitchFamily="2" charset="-78"/>
              </a:rPr>
              <a:t>کاهش اعتماد به نفس</a:t>
            </a:r>
          </a:p>
          <a:p>
            <a:r>
              <a:rPr lang="fa-IR" sz="3600" b="1" dirty="0" smtClean="0">
                <a:cs typeface="B Compset" pitchFamily="2" charset="-78"/>
              </a:rPr>
              <a:t>کاهش رضایت از زندگی </a:t>
            </a:r>
          </a:p>
          <a:p>
            <a:r>
              <a:rPr lang="fa-IR" sz="3600" b="1" dirty="0" smtClean="0">
                <a:cs typeface="B Compset" pitchFamily="2" charset="-78"/>
              </a:rPr>
              <a:t>آسایش طلبی جای آرامش خواهی خواهد شد.</a:t>
            </a:r>
            <a:endParaRPr lang="fa-IR" sz="3600" b="1" dirty="0">
              <a:cs typeface="B Compset" pitchFamily="2" charset="-78"/>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Compset" pitchFamily="2" charset="-78"/>
              </a:rPr>
              <a:t>3-آسیب های ارتباطی</a:t>
            </a:r>
            <a:endParaRPr lang="fa-IR" b="1" dirty="0">
              <a:cs typeface="B Compset" pitchFamily="2" charset="-78"/>
            </a:endParaRPr>
          </a:p>
        </p:txBody>
      </p:sp>
      <p:sp>
        <p:nvSpPr>
          <p:cNvPr id="3" name="Content Placeholder 2"/>
          <p:cNvSpPr>
            <a:spLocks noGrp="1"/>
          </p:cNvSpPr>
          <p:nvPr>
            <p:ph idx="1"/>
          </p:nvPr>
        </p:nvSpPr>
        <p:spPr/>
        <p:txBody>
          <a:bodyPr/>
          <a:lstStyle/>
          <a:p>
            <a:r>
              <a:rPr lang="fa-IR" b="1" dirty="0" smtClean="0">
                <a:cs typeface="B Compset" pitchFamily="2" charset="-78"/>
              </a:rPr>
              <a:t>عدم رسیدن به نقاط مشترک در بحث ها و اختلافات بدلیل اینکه هر یک از طرفین به فکر جلو بردن حرف خود هستند.</a:t>
            </a:r>
          </a:p>
          <a:p>
            <a:r>
              <a:rPr lang="fa-IR" b="1" dirty="0" smtClean="0">
                <a:cs typeface="B Compset" pitchFamily="2" charset="-78"/>
              </a:rPr>
              <a:t>مبادله کلامی ناکافی مانند کم حرفی.</a:t>
            </a:r>
          </a:p>
          <a:p>
            <a:r>
              <a:rPr lang="fa-IR" b="1" dirty="0" smtClean="0">
                <a:cs typeface="B Compset" pitchFamily="2" charset="-78"/>
              </a:rPr>
              <a:t>عدم وجود ارتباط متکامل در زمینه راز ، ناز و نیاز.</a:t>
            </a:r>
          </a:p>
          <a:p>
            <a:r>
              <a:rPr lang="fa-IR" b="1" dirty="0" smtClean="0">
                <a:cs typeface="B Compset" pitchFamily="2" charset="-78"/>
              </a:rPr>
              <a:t>حالت های مختلف احساسی طرف مقابل را در نظر نگرفتن.</a:t>
            </a:r>
          </a:p>
          <a:p>
            <a:endParaRPr lang="fa-IR" b="1" dirty="0" smtClean="0">
              <a:cs typeface="B Compset" pitchFamily="2" charset="-78"/>
            </a:endParaRPr>
          </a:p>
          <a:p>
            <a:endParaRPr lang="fa-I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solidFill>
            <a:schemeClr val="accent1">
              <a:alpha val="87000"/>
            </a:schemeClr>
          </a:solidFill>
          <a:ln w="76200" cmpd="tri">
            <a:solidFill>
              <a:schemeClr val="tx1"/>
            </a:solidFill>
          </a:ln>
        </p:spPr>
        <p:txBody>
          <a:bodyPr/>
          <a:lstStyle/>
          <a:p>
            <a:r>
              <a:rPr lang="fa-IR" sz="5400" dirty="0">
                <a:solidFill>
                  <a:srgbClr val="0066FF"/>
                </a:solidFill>
                <a:latin typeface="AlMutanabi 2" pitchFamily="2" charset="2"/>
                <a:cs typeface="Lotus" pitchFamily="2" charset="-78"/>
              </a:rPr>
              <a:t>سوء تفاهم و سوء ارتباط</a:t>
            </a:r>
            <a:r>
              <a:rPr lang="fa-IR" dirty="0"/>
              <a:t> </a:t>
            </a:r>
            <a:endParaRPr lang="en-US" dirty="0"/>
          </a:p>
        </p:txBody>
      </p:sp>
      <p:sp>
        <p:nvSpPr>
          <p:cNvPr id="5" name="Rectangle 3"/>
          <p:cNvSpPr>
            <a:spLocks noGrp="1" noChangeArrowheads="1"/>
          </p:cNvSpPr>
          <p:nvPr>
            <p:ph idx="1"/>
          </p:nvPr>
        </p:nvSpPr>
        <p:spPr>
          <a:solidFill>
            <a:srgbClr val="FFFFFF">
              <a:alpha val="0"/>
            </a:srgbClr>
          </a:solidFill>
          <a:ln>
            <a:solidFill>
              <a:srgbClr val="FFCC99"/>
            </a:solidFill>
          </a:ln>
        </p:spPr>
        <p:txBody>
          <a:bodyPr/>
          <a:lstStyle/>
          <a:p>
            <a:pPr>
              <a:buFont typeface="Wingdings" pitchFamily="2" charset="2"/>
              <a:buChar char="Ø"/>
            </a:pPr>
            <a:r>
              <a:rPr lang="fa-IR" dirty="0"/>
              <a:t>  </a:t>
            </a:r>
            <a:r>
              <a:rPr lang="fa-IR" sz="4000" dirty="0">
                <a:latin typeface="Akram" pitchFamily="2" charset="2"/>
                <a:cs typeface="B Compset" pitchFamily="2" charset="-78"/>
              </a:rPr>
              <a:t>عدم فهم درست از نظرات طرف مقابل </a:t>
            </a:r>
            <a:endParaRPr lang="fa-IR" sz="4000" dirty="0" smtClean="0">
              <a:latin typeface="Akram" pitchFamily="2" charset="2"/>
              <a:cs typeface="B Compset" pitchFamily="2" charset="-78"/>
            </a:endParaRPr>
          </a:p>
          <a:p>
            <a:pPr>
              <a:buFont typeface="Wingdings" pitchFamily="2" charset="2"/>
              <a:buChar char="Ø"/>
            </a:pPr>
            <a:r>
              <a:rPr lang="fa-IR" sz="4000" dirty="0" smtClean="0">
                <a:latin typeface="Akram" pitchFamily="2" charset="2"/>
                <a:cs typeface="B Compset" pitchFamily="2" charset="-78"/>
              </a:rPr>
              <a:t>پیدا نکردن قلق طرف مقابل</a:t>
            </a:r>
            <a:endParaRPr lang="fa-IR" sz="4000" dirty="0">
              <a:latin typeface="Akram" pitchFamily="2" charset="2"/>
              <a:cs typeface="B Compset" pitchFamily="2" charset="-78"/>
            </a:endParaRPr>
          </a:p>
          <a:p>
            <a:pPr>
              <a:buFont typeface="Wingdings" pitchFamily="2" charset="2"/>
              <a:buChar char="Ø"/>
            </a:pPr>
            <a:r>
              <a:rPr lang="fa-IR" dirty="0">
                <a:cs typeface="B Compset" pitchFamily="2" charset="-78"/>
              </a:rPr>
              <a:t>   </a:t>
            </a:r>
            <a:r>
              <a:rPr lang="fa-IR" sz="4800" dirty="0">
                <a:latin typeface="Akram" pitchFamily="2" charset="2"/>
                <a:cs typeface="B Compset" pitchFamily="2" charset="-78"/>
              </a:rPr>
              <a:t>از دید او به مسائل نگاه نکردن </a:t>
            </a:r>
          </a:p>
          <a:p>
            <a:pPr>
              <a:buFont typeface="Wingdings" pitchFamily="2" charset="2"/>
              <a:buChar char="Ø"/>
            </a:pPr>
            <a:r>
              <a:rPr lang="fa-IR" b="1" dirty="0">
                <a:solidFill>
                  <a:schemeClr val="accent2"/>
                </a:solidFill>
                <a:latin typeface="Akram" pitchFamily="2" charset="2"/>
                <a:cs typeface="B Compset" pitchFamily="2" charset="-78"/>
              </a:rPr>
              <a:t>   سوءتفاهم</a:t>
            </a:r>
            <a:r>
              <a:rPr lang="fa-IR" b="1" dirty="0">
                <a:latin typeface="Akram" pitchFamily="2" charset="2"/>
                <a:cs typeface="B Compset" pitchFamily="2" charset="-78"/>
              </a:rPr>
              <a:t>  :  به تدریج مثل گلوله برفی تبدیل به یک   بهمن بزرگ می شود و خانواده را از بیخ و بن متلاشی می کند</a:t>
            </a:r>
            <a:r>
              <a:rPr lang="fa-IR" dirty="0">
                <a:cs typeface="B Compset" pitchFamily="2" charset="-78"/>
              </a:rPr>
              <a:t> . </a:t>
            </a:r>
            <a:endParaRPr lang="en-US" dirty="0">
              <a:cs typeface="B Compset" pitchFamily="2" charset="-78"/>
            </a:endParaRPr>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Compset" pitchFamily="2" charset="-78"/>
              </a:rPr>
              <a:t>4-آسیب های ناشی اختلالات روانپزشکی</a:t>
            </a:r>
            <a:endParaRPr lang="fa-IR" b="1" dirty="0">
              <a:cs typeface="B Compset" pitchFamily="2" charset="-78"/>
            </a:endParaRPr>
          </a:p>
        </p:txBody>
      </p:sp>
      <p:sp>
        <p:nvSpPr>
          <p:cNvPr id="3" name="Content Placeholder 2"/>
          <p:cNvSpPr>
            <a:spLocks noGrp="1"/>
          </p:cNvSpPr>
          <p:nvPr>
            <p:ph idx="1"/>
          </p:nvPr>
        </p:nvSpPr>
        <p:spPr/>
        <p:txBody>
          <a:bodyPr/>
          <a:lstStyle/>
          <a:p>
            <a:r>
              <a:rPr lang="fa-IR" b="1" dirty="0" smtClean="0">
                <a:cs typeface="B Compset" pitchFamily="2" charset="-78"/>
              </a:rPr>
              <a:t>وجود اختلال اضطرابی و افسردگی در یکی از زوجین</a:t>
            </a:r>
          </a:p>
          <a:p>
            <a:endParaRPr lang="fa-IR" b="1" dirty="0" smtClean="0">
              <a:cs typeface="B Compset" pitchFamily="2" charset="-78"/>
            </a:endParaRPr>
          </a:p>
          <a:p>
            <a:r>
              <a:rPr lang="fa-IR" b="1" dirty="0" smtClean="0">
                <a:cs typeface="B Compset" pitchFamily="2" charset="-78"/>
              </a:rPr>
              <a:t>وجود اختلال رفتاری مثل بیش فعالی در فرزندان</a:t>
            </a:r>
          </a:p>
          <a:p>
            <a:endParaRPr lang="fa-IR" b="1" dirty="0" smtClean="0">
              <a:cs typeface="B Compset" pitchFamily="2" charset="-78"/>
            </a:endParaRPr>
          </a:p>
          <a:p>
            <a:r>
              <a:rPr lang="fa-IR" b="1" dirty="0" smtClean="0">
                <a:cs typeface="B Compset" pitchFamily="2" charset="-78"/>
              </a:rPr>
              <a:t>صفات شخصیتی نامطلوب</a:t>
            </a:r>
          </a:p>
          <a:p>
            <a:endParaRPr lang="fa-IR" b="1" dirty="0" smtClean="0">
              <a:cs typeface="B Compset" pitchFamily="2" charset="-78"/>
            </a:endParaRPr>
          </a:p>
          <a:p>
            <a:pPr>
              <a:buNone/>
            </a:pPr>
            <a:r>
              <a:rPr lang="fa-IR" b="1" dirty="0" smtClean="0">
                <a:cs typeface="B Compset" pitchFamily="2" charset="-78"/>
              </a:rPr>
              <a:t>که مسائل فوق باعث خالی شدن فضای خانواده از شادابی و نشاط می شود.</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5- </a:t>
            </a:r>
            <a:r>
              <a:rPr lang="fa-IR" b="1" dirty="0" smtClean="0">
                <a:cs typeface="B Compset" pitchFamily="2" charset="-78"/>
              </a:rPr>
              <a:t>آسیب های آرمانی و اهدافی</a:t>
            </a:r>
            <a:endParaRPr lang="fa-IR" b="1" dirty="0">
              <a:cs typeface="B Compset" pitchFamily="2" charset="-78"/>
            </a:endParaRPr>
          </a:p>
        </p:txBody>
      </p:sp>
      <p:sp>
        <p:nvSpPr>
          <p:cNvPr id="3" name="Content Placeholder 2"/>
          <p:cNvSpPr>
            <a:spLocks noGrp="1"/>
          </p:cNvSpPr>
          <p:nvPr>
            <p:ph idx="1"/>
          </p:nvPr>
        </p:nvSpPr>
        <p:spPr/>
        <p:txBody>
          <a:bodyPr/>
          <a:lstStyle/>
          <a:p>
            <a:r>
              <a:rPr lang="fa-IR" b="1" dirty="0" smtClean="0">
                <a:cs typeface="B Compset" pitchFamily="2" charset="-78"/>
              </a:rPr>
              <a:t>گذشت زمان ، مشغله فراوان شغلی و اقتصادی باعث کم رنگ شدن اهداف و آرمانهای متعالی می شود.</a:t>
            </a:r>
          </a:p>
          <a:p>
            <a:endParaRPr lang="fa-IR" b="1" dirty="0" smtClean="0">
              <a:cs typeface="B Compset" pitchFamily="2" charset="-78"/>
            </a:endParaRPr>
          </a:p>
          <a:p>
            <a:r>
              <a:rPr lang="fa-IR" b="1" dirty="0" smtClean="0">
                <a:cs typeface="B Compset" pitchFamily="2" charset="-78"/>
              </a:rPr>
              <a:t>اهداف و آرمانهای </a:t>
            </a:r>
            <a:r>
              <a:rPr lang="fa-IR" b="1" dirty="0" smtClean="0">
                <a:cs typeface="B Compset" pitchFamily="2" charset="-78"/>
              </a:rPr>
              <a:t>متعالی: </a:t>
            </a:r>
          </a:p>
          <a:p>
            <a:r>
              <a:rPr lang="fa-IR" b="1" dirty="0" smtClean="0">
                <a:cs typeface="B Compset" pitchFamily="2" charset="-78"/>
              </a:rPr>
              <a:t>حرکت درمسیر هدایت ، رشد و اصلاح</a:t>
            </a:r>
          </a:p>
          <a:p>
            <a:r>
              <a:rPr lang="fa-IR" b="1" dirty="0" smtClean="0">
                <a:cs typeface="B Compset" pitchFamily="2" charset="-78"/>
              </a:rPr>
              <a:t>یارساختن ویاری کردن امام</a:t>
            </a:r>
            <a:endParaRPr lang="fa-IR" b="1" dirty="0">
              <a:cs typeface="B Compset"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6- </a:t>
            </a:r>
            <a:r>
              <a:rPr lang="fa-IR" b="1" dirty="0" smtClean="0">
                <a:cs typeface="B Compset" pitchFamily="2" charset="-78"/>
              </a:rPr>
              <a:t>آسیب های تعهدی واعتمادسازی </a:t>
            </a:r>
            <a:endParaRPr lang="fa-IR" b="1" dirty="0">
              <a:cs typeface="B Compset" pitchFamily="2" charset="-78"/>
            </a:endParaRPr>
          </a:p>
        </p:txBody>
      </p:sp>
      <p:sp>
        <p:nvSpPr>
          <p:cNvPr id="3" name="Content Placeholder 2"/>
          <p:cNvSpPr>
            <a:spLocks noGrp="1"/>
          </p:cNvSpPr>
          <p:nvPr>
            <p:ph idx="1"/>
          </p:nvPr>
        </p:nvSpPr>
        <p:spPr/>
        <p:txBody>
          <a:bodyPr/>
          <a:lstStyle/>
          <a:p>
            <a:r>
              <a:rPr lang="fa-IR" b="1" dirty="0" smtClean="0">
                <a:cs typeface="B Compset" pitchFamily="2" charset="-78"/>
              </a:rPr>
              <a:t>تعهد متقابل تبدیل به من بگویم ونشنوم بشود</a:t>
            </a:r>
          </a:p>
          <a:p>
            <a:r>
              <a:rPr lang="fa-IR" b="1" dirty="0" smtClean="0">
                <a:cs typeface="B Compset" pitchFamily="2" charset="-78"/>
              </a:rPr>
              <a:t>نقش ها در جایگاه خود رعایت نشود.</a:t>
            </a:r>
          </a:p>
          <a:p>
            <a:r>
              <a:rPr lang="fa-IR" b="1" dirty="0" smtClean="0">
                <a:cs typeface="B Compset" pitchFamily="2" charset="-78"/>
              </a:rPr>
              <a:t>باز کردن فضای گناه به خانه از  طریق:</a:t>
            </a:r>
            <a:r>
              <a:rPr lang="fa-IR" b="1" dirty="0" smtClean="0">
                <a:cs typeface="B Compset" pitchFamily="2" charset="-78"/>
              </a:rPr>
              <a:t>ماهواره ،ایترنت </a:t>
            </a:r>
          </a:p>
          <a:p>
            <a:r>
              <a:rPr lang="fa-IR" b="1" dirty="0" smtClean="0">
                <a:cs typeface="B Compset" pitchFamily="2" charset="-78"/>
              </a:rPr>
              <a:t>ارتباطات مراوده ای درحوزه های ارتباط با نامحرم</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Compset" pitchFamily="2" charset="-78"/>
              </a:rPr>
              <a:t>7-آسیب های اخلاقی</a:t>
            </a:r>
            <a:endParaRPr lang="fa-IR" b="1" dirty="0">
              <a:cs typeface="B Compset" pitchFamily="2" charset="-78"/>
            </a:endParaRPr>
          </a:p>
        </p:txBody>
      </p:sp>
      <p:sp>
        <p:nvSpPr>
          <p:cNvPr id="3" name="Content Placeholder 2"/>
          <p:cNvSpPr>
            <a:spLocks noGrp="1"/>
          </p:cNvSpPr>
          <p:nvPr>
            <p:ph idx="1"/>
          </p:nvPr>
        </p:nvSpPr>
        <p:spPr>
          <a:xfrm>
            <a:off x="457200" y="928670"/>
            <a:ext cx="8329642" cy="5197493"/>
          </a:xfrm>
        </p:spPr>
        <p:txBody>
          <a:bodyPr/>
          <a:lstStyle/>
          <a:p>
            <a:r>
              <a:rPr lang="fa-IR" b="1" dirty="0" smtClean="0">
                <a:cs typeface="B Compset" pitchFamily="2" charset="-78"/>
              </a:rPr>
              <a:t>بدخویی وعصبانیت</a:t>
            </a:r>
          </a:p>
          <a:p>
            <a:r>
              <a:rPr lang="fa-IR" b="1" dirty="0" smtClean="0">
                <a:cs typeface="B Compset" pitchFamily="2" charset="-78"/>
              </a:rPr>
              <a:t>بخل:</a:t>
            </a:r>
            <a:r>
              <a:rPr lang="fa-IR" dirty="0" smtClean="0">
                <a:cs typeface="B Compset" pitchFamily="2" charset="-78"/>
              </a:rPr>
              <a:t> شر الناس الضیق علی أهله. بدترین مردم، كسی است كه بر خانواده اش تنگ </a:t>
            </a:r>
            <a:r>
              <a:rPr lang="fa-IR" dirty="0" smtClean="0">
                <a:cs typeface="B Compset" pitchFamily="2" charset="-78"/>
              </a:rPr>
              <a:t>بگیرد</a:t>
            </a:r>
          </a:p>
          <a:p>
            <a:r>
              <a:rPr lang="fa-IR" b="1" dirty="0" smtClean="0">
                <a:cs typeface="B Compset" pitchFamily="2" charset="-78"/>
              </a:rPr>
              <a:t>غیرت ورزی </a:t>
            </a:r>
            <a:r>
              <a:rPr lang="fa-IR" b="1" dirty="0" smtClean="0">
                <a:cs typeface="B Compset" pitchFamily="2" charset="-78"/>
              </a:rPr>
              <a:t>نابجا:</a:t>
            </a:r>
            <a:r>
              <a:rPr lang="fa-IR" dirty="0" smtClean="0">
                <a:cs typeface="B Compset" pitchFamily="2" charset="-78"/>
              </a:rPr>
              <a:t>امام علی(ع) می فرماید:</a:t>
            </a:r>
          </a:p>
          <a:p>
            <a:pPr>
              <a:buNone/>
            </a:pPr>
            <a:r>
              <a:rPr lang="fa-IR" dirty="0" smtClean="0">
                <a:cs typeface="B Compset" pitchFamily="2" charset="-78"/>
              </a:rPr>
              <a:t>از غیرت ورزیدن بیجا نسبت به زنان بپرهیز كه آن، زن سالم را به بیماری و نادرستی می كشاند و پاك دامن را به اندیشه گناه</a:t>
            </a:r>
            <a:r>
              <a:rPr lang="fa-IR" dirty="0" smtClean="0">
                <a:cs typeface="B Compset" pitchFamily="2" charset="-78"/>
              </a:rPr>
              <a:t>.</a:t>
            </a:r>
          </a:p>
          <a:p>
            <a:r>
              <a:rPr lang="fa-IR" b="1" dirty="0" smtClean="0">
                <a:cs typeface="B Compset" pitchFamily="2" charset="-78"/>
              </a:rPr>
              <a:t>خودآرایی برای </a:t>
            </a:r>
            <a:r>
              <a:rPr lang="fa-IR" b="1" dirty="0" smtClean="0">
                <a:cs typeface="B Compset" pitchFamily="2" charset="-78"/>
              </a:rPr>
              <a:t>غیرهمسر</a:t>
            </a:r>
          </a:p>
          <a:p>
            <a:endParaRPr lang="fa-IR" dirty="0" smtClean="0">
              <a:cs typeface="B Compset" pitchFamily="2" charset="-78"/>
            </a:endParaRPr>
          </a:p>
          <a:p>
            <a:endParaRPr lang="fa-I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smtClean="0">
                <a:cs typeface="B Compset" pitchFamily="2" charset="-78"/>
              </a:rPr>
              <a:t>پیامبر(ص) آمده است: هرگاه زن، خود را بیاراید و خوش بو كند و از درخانه اش بیرون برود و شوهر، به این، راضی باشد، به ازای هر قدمی كه برمی دارد، برای شوهرش یك خانه در آتش ساخته می شود.</a:t>
            </a:r>
          </a:p>
          <a:p>
            <a:endParaRPr lang="fa-IR" dirty="0"/>
          </a:p>
        </p:txBody>
      </p:sp>
    </p:spTree>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Compset" pitchFamily="2" charset="-78"/>
              </a:rPr>
              <a:t>8- آسیب های تدبیر معیشت ونیازها</a:t>
            </a:r>
            <a:r>
              <a:rPr lang="fa-IR" b="1" dirty="0" smtClean="0"/>
              <a:t/>
            </a:r>
            <a:br>
              <a:rPr lang="fa-IR" b="1" dirty="0" smtClean="0"/>
            </a:br>
            <a:endParaRPr lang="fa-IR" dirty="0"/>
          </a:p>
        </p:txBody>
      </p:sp>
      <p:sp>
        <p:nvSpPr>
          <p:cNvPr id="3" name="Content Placeholder 2"/>
          <p:cNvSpPr>
            <a:spLocks noGrp="1"/>
          </p:cNvSpPr>
          <p:nvPr>
            <p:ph idx="1"/>
          </p:nvPr>
        </p:nvSpPr>
        <p:spPr/>
        <p:txBody>
          <a:bodyPr/>
          <a:lstStyle/>
          <a:p>
            <a:r>
              <a:rPr lang="fa-IR" dirty="0"/>
              <a:t> </a:t>
            </a:r>
            <a:r>
              <a:rPr lang="fa-IR" dirty="0">
                <a:cs typeface="B Compset" pitchFamily="2" charset="-78"/>
              </a:rPr>
              <a:t>زن، خواهان </a:t>
            </a:r>
            <a:r>
              <a:rPr lang="fa-IR" dirty="0">
                <a:solidFill>
                  <a:srgbClr val="FF0000"/>
                </a:solidFill>
                <a:cs typeface="B Compset" pitchFamily="2" charset="-78"/>
              </a:rPr>
              <a:t>مصاحبت بیشتر </a:t>
            </a:r>
            <a:r>
              <a:rPr lang="fa-IR" dirty="0">
                <a:cs typeface="B Compset" pitchFamily="2" charset="-78"/>
              </a:rPr>
              <a:t>شوهر با اوست و توقع دارد كه شوهر، وقت بیشتری را برای با هم بودن بگذارد. </a:t>
            </a:r>
            <a:r>
              <a:rPr lang="fa-IR" dirty="0">
                <a:solidFill>
                  <a:srgbClr val="FF0000"/>
                </a:solidFill>
                <a:cs typeface="B Compset" pitchFamily="2" charset="-78"/>
              </a:rPr>
              <a:t>خواسته ها و انتظارات پیشین خویشان، دوستان، همسایگان و همكاران</a:t>
            </a:r>
            <a:r>
              <a:rPr lang="fa-IR" dirty="0">
                <a:cs typeface="B Compset" pitchFamily="2" charset="-78"/>
              </a:rPr>
              <a:t> را نیز باید افزود. از طرفی، </a:t>
            </a:r>
            <a:r>
              <a:rPr lang="fa-IR" dirty="0">
                <a:solidFill>
                  <a:srgbClr val="FF0000"/>
                </a:solidFill>
                <a:cs typeface="B Compset" pitchFamily="2" charset="-78"/>
              </a:rPr>
              <a:t>مسئولیت های دینی و اجتماعی </a:t>
            </a:r>
            <a:r>
              <a:rPr lang="fa-IR" dirty="0">
                <a:cs typeface="B Compset" pitchFamily="2" charset="-78"/>
              </a:rPr>
              <a:t>هر دو سوی ازدواج نیز وجود دارد. در چنین فضایی، تنها </a:t>
            </a:r>
            <a:r>
              <a:rPr lang="fa-IR" dirty="0">
                <a:solidFill>
                  <a:srgbClr val="7030A0"/>
                </a:solidFill>
                <a:cs typeface="B Compset" pitchFamily="2" charset="-78"/>
              </a:rPr>
              <a:t>مدیریت عاقلانه و ماهرانه</a:t>
            </a:r>
            <a:r>
              <a:rPr lang="fa-IR" dirty="0">
                <a:cs typeface="B Compset" pitchFamily="2" charset="-78"/>
              </a:rPr>
              <a:t>، می تواند خانواده را از این كشاكش سنگین </a:t>
            </a:r>
            <a:r>
              <a:rPr lang="fa-IR" dirty="0" smtClean="0">
                <a:cs typeface="B Compset" pitchFamily="2" charset="-78"/>
              </a:rPr>
              <a:t>برهاند.</a:t>
            </a:r>
            <a:endParaRPr lang="fa-IR" dirty="0">
              <a:cs typeface="B Compset"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cs typeface="B Compset" pitchFamily="2" charset="-78"/>
              </a:rPr>
              <a:t>علی(ع) درباره این آفت خطرناك خانواده می فرماید:</a:t>
            </a:r>
          </a:p>
          <a:p>
            <a:r>
              <a:rPr lang="fa-IR" dirty="0">
                <a:cs typeface="B Compset" pitchFamily="2" charset="-78"/>
              </a:rPr>
              <a:t>آفه المعاش سوءالتدبیر.آفت زندگی، سوء تدبیر است.</a:t>
            </a:r>
          </a:p>
          <a:p>
            <a:r>
              <a:rPr lang="fa-IR" dirty="0">
                <a:cs typeface="B Compset" pitchFamily="2" charset="-78"/>
              </a:rPr>
              <a:t>و در حدیث دیگری از ایشان- كه به فراتر از خانواده اشاره دارد- آمده است:سبب التدمیر سوءالتدبیر. علت ویرانی، سوءتدبیر است.</a:t>
            </a:r>
          </a:p>
          <a:p>
            <a:pPr>
              <a:buNone/>
            </a:pPr>
            <a:endParaRPr lang="fa-IR"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تقسیم بندی افراد</a:t>
            </a:r>
            <a:endParaRPr lang="fa-IR" dirty="0">
              <a:cs typeface="B Compset" pitchFamily="2" charset="-78"/>
            </a:endParaRPr>
          </a:p>
        </p:txBody>
      </p:sp>
      <p:sp>
        <p:nvSpPr>
          <p:cNvPr id="3" name="Content Placeholder 2"/>
          <p:cNvSpPr>
            <a:spLocks noGrp="1"/>
          </p:cNvSpPr>
          <p:nvPr>
            <p:ph idx="1"/>
          </p:nvPr>
        </p:nvSpPr>
        <p:spPr/>
        <p:txBody>
          <a:bodyPr/>
          <a:lstStyle/>
          <a:p>
            <a:r>
              <a:rPr lang="fa-IR" b="1" dirty="0" smtClean="0">
                <a:cs typeface="B Compset" pitchFamily="2" charset="-78"/>
              </a:rPr>
              <a:t>گروه </a:t>
            </a:r>
            <a:r>
              <a:rPr lang="fa-IR" b="1" dirty="0" smtClean="0">
                <a:cs typeface="B Compset" pitchFamily="2" charset="-78"/>
              </a:rPr>
              <a:t>نامزدها</a:t>
            </a:r>
            <a:r>
              <a:rPr lang="fa-IR" b="1" dirty="0" smtClean="0">
                <a:cs typeface="B Compset" pitchFamily="2" charset="-78"/>
              </a:rPr>
              <a:t>: آموزش ویادگیری</a:t>
            </a:r>
          </a:p>
          <a:p>
            <a:pPr>
              <a:buNone/>
            </a:pPr>
            <a:r>
              <a:rPr lang="fa-IR" b="1" dirty="0" smtClean="0">
                <a:cs typeface="B Compset" pitchFamily="2" charset="-78"/>
              </a:rPr>
              <a:t>گروه </a:t>
            </a:r>
            <a:r>
              <a:rPr lang="fa-IR" b="1" dirty="0" smtClean="0">
                <a:cs typeface="B Compset" pitchFamily="2" charset="-78"/>
              </a:rPr>
              <a:t>متاهلین</a:t>
            </a:r>
          </a:p>
          <a:p>
            <a:r>
              <a:rPr lang="fa-IR" b="1" dirty="0" smtClean="0">
                <a:cs typeface="B Compset" pitchFamily="2" charset="-78"/>
              </a:rPr>
              <a:t>دسته اول آنهایی که مشکل خاصی ندارند : تذکر ویاد آوری</a:t>
            </a:r>
          </a:p>
          <a:p>
            <a:r>
              <a:rPr lang="fa-IR" b="1" dirty="0" smtClean="0">
                <a:cs typeface="B Compset" pitchFamily="2" charset="-78"/>
              </a:rPr>
              <a:t>دسته دوم آنهایی که اختلاف دارند: کمک به درمان </a:t>
            </a:r>
          </a:p>
          <a:p>
            <a:r>
              <a:rPr lang="fa-IR" b="1" dirty="0" smtClean="0">
                <a:cs typeface="B Compset" pitchFamily="2" charset="-78"/>
              </a:rPr>
              <a:t>ودسته ای برای انتقال دانش</a:t>
            </a:r>
          </a:p>
          <a:p>
            <a:r>
              <a:rPr lang="fa-IR" b="1" dirty="0" smtClean="0">
                <a:cs typeface="B Zar" pitchFamily="2" charset="-78"/>
              </a:rPr>
              <a:t>بایستی در </a:t>
            </a:r>
            <a:r>
              <a:rPr lang="fa-IR" b="1" dirty="0" smtClean="0">
                <a:cs typeface="B Zar" pitchFamily="2" charset="-78"/>
              </a:rPr>
              <a:t>حوزه مسائل خانواده به روز باشیم.</a:t>
            </a:r>
          </a:p>
          <a:p>
            <a:pPr>
              <a:buNone/>
            </a:pPr>
            <a:r>
              <a:rPr lang="fa-IR" b="1" dirty="0" smtClean="0">
                <a:cs typeface="B Zar" pitchFamily="2" charset="-78"/>
              </a:rPr>
              <a:t>مثل </a:t>
            </a:r>
            <a:r>
              <a:rPr lang="fa-IR" b="1" dirty="0" smtClean="0">
                <a:cs typeface="B Zar" pitchFamily="2" charset="-78"/>
              </a:rPr>
              <a:t>یک برنامه آنتی ویروس</a:t>
            </a:r>
          </a:p>
          <a:p>
            <a:endParaRPr lang="fa-IR" b="1" dirty="0">
              <a:cs typeface="B Compset"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10"/>
          <p:cNvSpPr>
            <a:spLocks noGrp="1" noChangeArrowheads="1"/>
          </p:cNvSpPr>
          <p:nvPr>
            <p:ph type="title"/>
          </p:nvPr>
        </p:nvSpPr>
        <p:spPr>
          <a:xfrm>
            <a:off x="468313" y="333375"/>
            <a:ext cx="7775575" cy="1143000"/>
          </a:xfrm>
          <a:solidFill>
            <a:srgbClr val="FFFF99"/>
          </a:solidFill>
          <a:ln w="76200" cmpd="tri">
            <a:solidFill>
              <a:schemeClr val="tx1"/>
            </a:solidFill>
          </a:ln>
        </p:spPr>
        <p:txBody>
          <a:bodyPr/>
          <a:lstStyle/>
          <a:p>
            <a:r>
              <a:rPr lang="fa-IR" dirty="0">
                <a:solidFill>
                  <a:srgbClr val="FF00FF"/>
                </a:solidFill>
                <a:cs typeface="B Titr" pitchFamily="2" charset="-78"/>
              </a:rPr>
              <a:t>عدم توجه به نیاز های همسر</a:t>
            </a:r>
            <a:r>
              <a:rPr lang="fa-IR" dirty="0">
                <a:solidFill>
                  <a:srgbClr val="0066FF"/>
                </a:solidFill>
              </a:rPr>
              <a:t> </a:t>
            </a:r>
            <a:endParaRPr lang="en-US" dirty="0">
              <a:solidFill>
                <a:srgbClr val="0066FF"/>
              </a:solidFill>
            </a:endParaRPr>
          </a:p>
        </p:txBody>
      </p:sp>
      <p:graphicFrame>
        <p:nvGraphicFramePr>
          <p:cNvPr id="12294" name="Organization Chart 6"/>
          <p:cNvGraphicFramePr>
            <a:graphicFrameLocks/>
          </p:cNvGraphicFramePr>
          <p:nvPr>
            <p:ph type="dgm" idx="1"/>
          </p:nvPr>
        </p:nvGraphicFramePr>
        <p:xfrm>
          <a:off x="468313" y="1916113"/>
          <a:ext cx="7834312" cy="4525962"/>
        </p:xfrm>
        <a:graphic>
          <a:graphicData uri="http://schemas.openxmlformats.org/drawingml/2006/compatibility">
            <com:legacyDrawing xmlns:com="http://schemas.openxmlformats.org/drawingml/2006/compatibility" spid="_x0000_s614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76200" cmpd="tri">
            <a:solidFill>
              <a:schemeClr val="tx1"/>
            </a:solidFill>
          </a:ln>
        </p:spPr>
        <p:txBody>
          <a:bodyPr/>
          <a:lstStyle/>
          <a:p>
            <a:r>
              <a:rPr lang="fa-IR" sz="4800" b="1" dirty="0">
                <a:solidFill>
                  <a:srgbClr val="FF0066"/>
                </a:solidFill>
                <a:latin typeface="F_Nazanin" pitchFamily="2" charset="2"/>
                <a:cs typeface="B Zar" pitchFamily="2" charset="-78"/>
              </a:rPr>
              <a:t>سلطه گری</a:t>
            </a:r>
            <a:r>
              <a:rPr lang="fa-IR" sz="4800" b="1" dirty="0">
                <a:latin typeface="F_Nazanin" pitchFamily="2" charset="2"/>
                <a:cs typeface="B Zar" pitchFamily="2" charset="-78"/>
              </a:rPr>
              <a:t> </a:t>
            </a:r>
            <a:r>
              <a:rPr lang="fa-IR" sz="4800" b="1" dirty="0">
                <a:solidFill>
                  <a:srgbClr val="00CC00"/>
                </a:solidFill>
                <a:latin typeface="F_Nazanin" pitchFamily="2" charset="2"/>
                <a:cs typeface="B Zar" pitchFamily="2" charset="-78"/>
              </a:rPr>
              <a:t>زن </a:t>
            </a:r>
            <a:r>
              <a:rPr lang="fa-IR" sz="4800" b="1" dirty="0">
                <a:latin typeface="F_Nazanin" pitchFamily="2" charset="2"/>
                <a:cs typeface="B Zar" pitchFamily="2" charset="-78"/>
              </a:rPr>
              <a:t> یا </a:t>
            </a:r>
            <a:r>
              <a:rPr lang="fa-IR" sz="4800" b="1" dirty="0">
                <a:solidFill>
                  <a:srgbClr val="00CC00"/>
                </a:solidFill>
                <a:latin typeface="F_Nazanin" pitchFamily="2" charset="2"/>
                <a:cs typeface="B Zar" pitchFamily="2" charset="-78"/>
              </a:rPr>
              <a:t>شوهر</a:t>
            </a:r>
            <a:r>
              <a:rPr lang="fa-IR" dirty="0">
                <a:solidFill>
                  <a:srgbClr val="00CC00"/>
                </a:solidFill>
              </a:rPr>
              <a:t> </a:t>
            </a:r>
            <a:endParaRPr lang="en-US" dirty="0">
              <a:solidFill>
                <a:srgbClr val="00CC00"/>
              </a:solidFill>
            </a:endParaRPr>
          </a:p>
        </p:txBody>
      </p:sp>
      <p:sp>
        <p:nvSpPr>
          <p:cNvPr id="23555" name="Rectangle 3"/>
          <p:cNvSpPr>
            <a:spLocks noGrp="1" noChangeArrowheads="1"/>
          </p:cNvSpPr>
          <p:nvPr>
            <p:ph idx="1"/>
          </p:nvPr>
        </p:nvSpPr>
        <p:spPr/>
        <p:txBody>
          <a:bodyPr/>
          <a:lstStyle/>
          <a:p>
            <a:pPr>
              <a:buFontTx/>
              <a:buNone/>
            </a:pPr>
            <a:r>
              <a:rPr lang="fa-IR" sz="2800" b="1" dirty="0">
                <a:cs typeface="B Compset" pitchFamily="2" charset="-78"/>
              </a:rPr>
              <a:t>  خانواده</a:t>
            </a:r>
            <a:r>
              <a:rPr lang="fa-IR" sz="2800" dirty="0">
                <a:cs typeface="B Compset" pitchFamily="2" charset="-78"/>
              </a:rPr>
              <a:t>  : کانون محبت ، آزا دی ، مشورت  و تفاهم است . </a:t>
            </a:r>
          </a:p>
          <a:p>
            <a:pPr>
              <a:buFontTx/>
              <a:buNone/>
            </a:pPr>
            <a:endParaRPr lang="fa-IR" sz="2800" dirty="0">
              <a:cs typeface="B Compset" pitchFamily="2" charset="-78"/>
            </a:endParaRPr>
          </a:p>
          <a:p>
            <a:pPr>
              <a:buFontTx/>
              <a:buNone/>
            </a:pPr>
            <a:r>
              <a:rPr lang="fa-IR" sz="2800" dirty="0">
                <a:cs typeface="B Compset" pitchFamily="2" charset="-78"/>
              </a:rPr>
              <a:t> </a:t>
            </a:r>
            <a:r>
              <a:rPr lang="fa-IR" sz="2800" b="1" dirty="0">
                <a:cs typeface="B Compset" pitchFamily="2" charset="-78"/>
              </a:rPr>
              <a:t>تحمیل نظرات یک نفر</a:t>
            </a:r>
            <a:r>
              <a:rPr lang="fa-IR" sz="2800" dirty="0">
                <a:cs typeface="B Compset" pitchFamily="2" charset="-78"/>
              </a:rPr>
              <a:t> : فضای زور ،خودخواهی و دستور دادن های مکرر و مداوم  حالت تهدید را بر خانواده حاکم می کند . </a:t>
            </a:r>
          </a:p>
          <a:p>
            <a:pPr>
              <a:buFontTx/>
              <a:buNone/>
            </a:pPr>
            <a:r>
              <a:rPr lang="fa-IR" sz="2800" dirty="0">
                <a:cs typeface="B Compset" pitchFamily="2" charset="-78"/>
              </a:rPr>
              <a:t>  این وضعیت </a:t>
            </a:r>
            <a:r>
              <a:rPr lang="fa-IR" sz="2800" b="1" dirty="0">
                <a:cs typeface="B Compset" pitchFamily="2" charset="-78"/>
              </a:rPr>
              <a:t>بهداشت روانی خانواده</a:t>
            </a:r>
            <a:r>
              <a:rPr lang="fa-IR" sz="2800" dirty="0">
                <a:cs typeface="B Compset" pitchFamily="2" charset="-78"/>
              </a:rPr>
              <a:t> را به خطر می اندازد و اعضاء خانواده احساس حقارت می کنند . </a:t>
            </a:r>
          </a:p>
          <a:p>
            <a:pPr>
              <a:buFontTx/>
              <a:buNone/>
            </a:pPr>
            <a:r>
              <a:rPr lang="fa-IR" sz="4000" dirty="0">
                <a:cs typeface="B Compset" pitchFamily="2" charset="-78"/>
              </a:rPr>
              <a:t>نتیجه</a:t>
            </a:r>
            <a:r>
              <a:rPr lang="fa-IR" sz="2800" dirty="0">
                <a:cs typeface="B Compset" pitchFamily="2" charset="-78"/>
              </a:rPr>
              <a:t>  : رفتار سرکشی و نافرمانی در اعضاء خانواده بروز می کند</a:t>
            </a:r>
            <a:endParaRPr lang="en-US" sz="2800" dirty="0">
              <a:cs typeface="B Compset" pitchFamily="2" charset="-78"/>
            </a:endParaRPr>
          </a:p>
        </p:txBody>
      </p:sp>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570037"/>
          </a:xfrm>
          <a:ln w="76200" cmpd="tri">
            <a:solidFill>
              <a:schemeClr val="tx1"/>
            </a:solidFill>
          </a:ln>
        </p:spPr>
        <p:txBody>
          <a:bodyPr/>
          <a:lstStyle/>
          <a:p>
            <a:r>
              <a:rPr lang="fa-IR" sz="4800" dirty="0">
                <a:solidFill>
                  <a:srgbClr val="FF33CC"/>
                </a:solidFill>
                <a:cs typeface="B Zar" pitchFamily="2" charset="-78"/>
              </a:rPr>
              <a:t>بی نظمی در رفت آمد </a:t>
            </a:r>
            <a:br>
              <a:rPr lang="fa-IR" sz="4800" dirty="0">
                <a:solidFill>
                  <a:srgbClr val="FF33CC"/>
                </a:solidFill>
                <a:cs typeface="B Zar" pitchFamily="2" charset="-78"/>
              </a:rPr>
            </a:br>
            <a:r>
              <a:rPr lang="fa-IR" sz="4800" dirty="0">
                <a:solidFill>
                  <a:srgbClr val="FF33CC"/>
                </a:solidFill>
                <a:cs typeface="B Zar" pitchFamily="2" charset="-78"/>
              </a:rPr>
              <a:t> و عدم توجه به امور خانه</a:t>
            </a:r>
            <a:r>
              <a:rPr lang="fa-IR" sz="4000" dirty="0">
                <a:solidFill>
                  <a:srgbClr val="FF33CC"/>
                </a:solidFill>
              </a:rPr>
              <a:t> </a:t>
            </a:r>
            <a:endParaRPr lang="en-US" sz="4000" dirty="0">
              <a:solidFill>
                <a:srgbClr val="FF33CC"/>
              </a:solidFill>
            </a:endParaRPr>
          </a:p>
        </p:txBody>
      </p:sp>
      <p:sp>
        <p:nvSpPr>
          <p:cNvPr id="24579" name="Rectangle 3"/>
          <p:cNvSpPr>
            <a:spLocks noGrp="1" noChangeArrowheads="1"/>
          </p:cNvSpPr>
          <p:nvPr>
            <p:ph idx="1"/>
          </p:nvPr>
        </p:nvSpPr>
        <p:spPr>
          <a:xfrm>
            <a:off x="323850" y="1989138"/>
            <a:ext cx="8229600" cy="4525962"/>
          </a:xfrm>
        </p:spPr>
        <p:txBody>
          <a:bodyPr/>
          <a:lstStyle/>
          <a:p>
            <a:pPr>
              <a:lnSpc>
                <a:spcPct val="90000"/>
              </a:lnSpc>
              <a:buFont typeface="Wingdings" pitchFamily="2" charset="2"/>
              <a:buChar char="ü"/>
            </a:pPr>
            <a:r>
              <a:rPr lang="fa-IR" dirty="0">
                <a:solidFill>
                  <a:srgbClr val="660033"/>
                </a:solidFill>
                <a:latin typeface="F_Lotus" pitchFamily="2" charset="2"/>
                <a:cs typeface="B Zar" pitchFamily="2" charset="-78"/>
              </a:rPr>
              <a:t>  یکی از عواملی که ثبات خانواده را تهدید می کند بی   نظمی در آمدن به منزل است  خصوصا از طرف شوهر است . </a:t>
            </a:r>
          </a:p>
          <a:p>
            <a:pPr>
              <a:lnSpc>
                <a:spcPct val="90000"/>
              </a:lnSpc>
              <a:buFont typeface="Wingdings" pitchFamily="2" charset="2"/>
              <a:buChar char="ü"/>
            </a:pPr>
            <a:r>
              <a:rPr lang="fa-IR" b="1" dirty="0">
                <a:solidFill>
                  <a:srgbClr val="0A2099"/>
                </a:solidFill>
                <a:cs typeface="B Badr" pitchFamily="2" charset="-78"/>
              </a:rPr>
              <a:t>  </a:t>
            </a:r>
            <a:r>
              <a:rPr lang="fa-IR" b="1" dirty="0">
                <a:solidFill>
                  <a:srgbClr val="69904E"/>
                </a:solidFill>
                <a:cs typeface="B Badr" pitchFamily="2" charset="-78"/>
              </a:rPr>
              <a:t>گذراندن وقت با دوستان مجرد و مخدوش شدن روابط خانواده</a:t>
            </a:r>
            <a:r>
              <a:rPr lang="fa-IR" b="1" dirty="0">
                <a:solidFill>
                  <a:srgbClr val="0A2099"/>
                </a:solidFill>
                <a:cs typeface="B Badr" pitchFamily="2" charset="-78"/>
              </a:rPr>
              <a:t> </a:t>
            </a:r>
          </a:p>
          <a:p>
            <a:pPr>
              <a:lnSpc>
                <a:spcPct val="90000"/>
              </a:lnSpc>
              <a:buFont typeface="Wingdings" pitchFamily="2" charset="2"/>
              <a:buChar char="ü"/>
            </a:pPr>
            <a:r>
              <a:rPr lang="fa-IR" dirty="0">
                <a:solidFill>
                  <a:srgbClr val="0A2099"/>
                </a:solidFill>
                <a:cs typeface="B Farnaz" pitchFamily="2" charset="-78"/>
              </a:rPr>
              <a:t>  بی توجهی و عدم مشارکت در امور خانه و تعمیر وسایل    در صورت نیاز    </a:t>
            </a:r>
          </a:p>
          <a:p>
            <a:pPr>
              <a:lnSpc>
                <a:spcPct val="90000"/>
              </a:lnSpc>
              <a:buFont typeface="Wingdings" pitchFamily="2" charset="2"/>
              <a:buChar char="ü"/>
            </a:pPr>
            <a:r>
              <a:rPr lang="fa-IR" dirty="0">
                <a:solidFill>
                  <a:schemeClr val="accent2"/>
                </a:solidFill>
                <a:cs typeface="B Homa" pitchFamily="2" charset="-78"/>
              </a:rPr>
              <a:t>   مثال  :  تعمیر ساعت ، شیر آب ، ماشین لباس شوی و وسایل صوتی و.... </a:t>
            </a:r>
          </a:p>
          <a:p>
            <a:pPr>
              <a:lnSpc>
                <a:spcPct val="90000"/>
              </a:lnSpc>
              <a:buFont typeface="Wingdings" pitchFamily="2" charset="2"/>
              <a:buChar char="ü"/>
            </a:pPr>
            <a:r>
              <a:rPr lang="fa-IR" b="1" dirty="0">
                <a:solidFill>
                  <a:srgbClr val="0066FF"/>
                </a:solidFill>
                <a:cs typeface="B Homa" pitchFamily="2" charset="-78"/>
              </a:rPr>
              <a:t>  </a:t>
            </a:r>
            <a:r>
              <a:rPr lang="fa-IR" b="1" dirty="0">
                <a:cs typeface="B Homa" pitchFamily="2" charset="-78"/>
              </a:rPr>
              <a:t>نتیجه</a:t>
            </a:r>
            <a:r>
              <a:rPr lang="fa-IR" dirty="0">
                <a:cs typeface="B Homa" pitchFamily="2" charset="-78"/>
              </a:rPr>
              <a:t>  :  همسرم به فکر کار خانه نیست و من برای او ارزشی ندارم ،او سرش به کار خو د ش گرم است </a:t>
            </a:r>
            <a:endParaRPr lang="en-US" dirty="0">
              <a:cs typeface="B Homa" pitchFamily="2" charset="-78"/>
            </a:endParaRPr>
          </a:p>
        </p:txBody>
      </p:sp>
      <p:sp>
        <p:nvSpPr>
          <p:cNvPr id="24583" name="Rectangle 7"/>
          <p:cNvSpPr>
            <a:spLocks noChangeArrowheads="1"/>
          </p:cNvSpPr>
          <p:nvPr/>
        </p:nvSpPr>
        <p:spPr bwMode="auto">
          <a:xfrm>
            <a:off x="1090033" y="620713"/>
            <a:ext cx="184731" cy="923330"/>
          </a:xfrm>
          <a:prstGeom prst="rect">
            <a:avLst/>
          </a:prstGeom>
          <a:noFill/>
          <a:ln w="9525">
            <a:noFill/>
            <a:miter lim="800000"/>
            <a:headEnd/>
            <a:tailEnd/>
          </a:ln>
          <a:effectLst/>
        </p:spPr>
        <p:txBody>
          <a:bodyPr wrap="none">
            <a:spAutoFit/>
          </a:bodyPr>
          <a:lstStyle/>
          <a:p>
            <a:endParaRPr lang="en-US" sz="5400" dirty="0"/>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w="76200" cmpd="tri">
            <a:solidFill>
              <a:schemeClr val="tx1"/>
            </a:solidFill>
          </a:ln>
        </p:spPr>
        <p:txBody>
          <a:bodyPr/>
          <a:lstStyle/>
          <a:p>
            <a:r>
              <a:rPr lang="fa-IR" sz="6000" b="1">
                <a:solidFill>
                  <a:srgbClr val="FF3399"/>
                </a:solidFill>
                <a:cs typeface="B Lotus" pitchFamily="2" charset="-78"/>
              </a:rPr>
              <a:t>ناتوانی های جنسی</a:t>
            </a:r>
            <a:r>
              <a:rPr lang="fa-IR" sz="4000" b="1">
                <a:solidFill>
                  <a:srgbClr val="0033CC"/>
                </a:solidFill>
                <a:cs typeface="B Lotus" pitchFamily="2" charset="-78"/>
              </a:rPr>
              <a:t> </a:t>
            </a:r>
            <a:endParaRPr lang="en-US" sz="4000" b="1">
              <a:solidFill>
                <a:srgbClr val="0033CC"/>
              </a:solidFill>
              <a:cs typeface="B Lotus" pitchFamily="2" charset="-78"/>
            </a:endParaRPr>
          </a:p>
        </p:txBody>
      </p:sp>
      <p:sp>
        <p:nvSpPr>
          <p:cNvPr id="26627" name="Rectangle 3"/>
          <p:cNvSpPr>
            <a:spLocks noGrp="1" noChangeArrowheads="1"/>
          </p:cNvSpPr>
          <p:nvPr>
            <p:ph idx="1"/>
          </p:nvPr>
        </p:nvSpPr>
        <p:spPr>
          <a:xfrm>
            <a:off x="457200" y="1643050"/>
            <a:ext cx="8472518" cy="4483113"/>
          </a:xfrm>
        </p:spPr>
        <p:txBody>
          <a:bodyPr/>
          <a:lstStyle/>
          <a:p>
            <a:pPr algn="ctr"/>
            <a:r>
              <a:rPr lang="fa-IR" dirty="0">
                <a:solidFill>
                  <a:srgbClr val="CC3300"/>
                </a:solidFill>
                <a:cs typeface="B Titr" pitchFamily="2" charset="-78"/>
              </a:rPr>
              <a:t> </a:t>
            </a:r>
            <a:r>
              <a:rPr lang="fa-IR" b="1" dirty="0">
                <a:cs typeface="B Compset" pitchFamily="2" charset="-78"/>
              </a:rPr>
              <a:t>یکی از هدف های ازدواج پاسخگويی به نیاز های جنسی </a:t>
            </a:r>
            <a:r>
              <a:rPr lang="fa-IR" b="1" dirty="0" smtClean="0">
                <a:cs typeface="B Compset" pitchFamily="2" charset="-78"/>
              </a:rPr>
              <a:t>است</a:t>
            </a:r>
            <a:r>
              <a:rPr lang="fa-IR" b="1" dirty="0" smtClean="0">
                <a:cs typeface="B Compset" pitchFamily="2" charset="-78"/>
              </a:rPr>
              <a:t>. </a:t>
            </a:r>
            <a:endParaRPr lang="fa-IR" b="1" dirty="0">
              <a:cs typeface="B Compset" pitchFamily="2" charset="-78"/>
            </a:endParaRPr>
          </a:p>
          <a:p>
            <a:r>
              <a:rPr lang="fa-IR" b="1" dirty="0">
                <a:cs typeface="B Compset" pitchFamily="2" charset="-78"/>
              </a:rPr>
              <a:t> ناتوانی در دراز مدت آسیب زا است ؛ زوجین با </a:t>
            </a:r>
            <a:r>
              <a:rPr lang="fa-IR" b="1" dirty="0" smtClean="0">
                <a:cs typeface="B Compset" pitchFamily="2" charset="-78"/>
              </a:rPr>
              <a:t>صداقت و شجاعت </a:t>
            </a:r>
            <a:r>
              <a:rPr lang="fa-IR" b="1" dirty="0">
                <a:cs typeface="B Compset" pitchFamily="2" charset="-78"/>
              </a:rPr>
              <a:t>به این مشکل توجه کنند </a:t>
            </a:r>
            <a:r>
              <a:rPr lang="fa-IR" b="1" dirty="0" smtClean="0">
                <a:cs typeface="B Compset" pitchFamily="2" charset="-78"/>
              </a:rPr>
              <a:t>.</a:t>
            </a:r>
            <a:endParaRPr lang="fa-IR" b="1" dirty="0">
              <a:cs typeface="B Compset" pitchFamily="2" charset="-78"/>
            </a:endParaRPr>
          </a:p>
          <a:p>
            <a:r>
              <a:rPr lang="fa-IR" b="1" dirty="0">
                <a:cs typeface="B Compset" pitchFamily="2" charset="-78"/>
              </a:rPr>
              <a:t>با مشورت با : روانپزشک ، متخصص غدد ،زنان و زایمان، اورولوژي(كليه)، روانشناس و مشاور خانواده به حل و فصل آن به پردازند . </a:t>
            </a:r>
          </a:p>
          <a:p>
            <a:r>
              <a:rPr lang="fa-IR" b="1" dirty="0">
                <a:cs typeface="B Compset" pitchFamily="2" charset="-78"/>
              </a:rPr>
              <a:t>  سرد مزاجی بیشتر جنبه روانی دارد </a:t>
            </a:r>
            <a:r>
              <a:rPr lang="fa-IR" b="1" dirty="0" smtClean="0">
                <a:cs typeface="B Compset" pitchFamily="2" charset="-78"/>
              </a:rPr>
              <a:t>.</a:t>
            </a:r>
            <a:endParaRPr lang="fa-IR" b="1" dirty="0">
              <a:cs typeface="B Compset" pitchFamily="2" charset="-78"/>
            </a:endParaRPr>
          </a:p>
          <a:p>
            <a:pPr algn="ctr"/>
            <a:endParaRPr lang="en-US" dirty="0">
              <a:solidFill>
                <a:srgbClr val="0000FF"/>
              </a:solidFill>
              <a:cs typeface="B Titr" pitchFamily="2" charset="-78"/>
            </a:endParaRPr>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p>
        </p:txBody>
      </p:sp>
      <p:pic>
        <p:nvPicPr>
          <p:cNvPr id="63492" name="Picture 4"/>
          <p:cNvPicPr>
            <a:picLocks noGrp="1" noChangeAspect="1" noChangeArrowheads="1"/>
          </p:cNvPicPr>
          <p:nvPr>
            <p:ph idx="1"/>
          </p:nvPr>
        </p:nvPicPr>
        <p:blipFill>
          <a:blip r:embed="rId2"/>
          <a:srcRect/>
          <a:stretch>
            <a:fillRect/>
          </a:stretch>
        </p:blipFill>
        <p:spPr>
          <a:xfrm>
            <a:off x="468313" y="404813"/>
            <a:ext cx="8135937" cy="6453187"/>
          </a:xfrm>
          <a:noFill/>
          <a:ln/>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rganization Chart 2"/>
          <p:cNvGrpSpPr>
            <a:grpSpLocks noChangeAspect="1"/>
          </p:cNvGrpSpPr>
          <p:nvPr/>
        </p:nvGrpSpPr>
        <p:grpSpPr bwMode="auto">
          <a:xfrm>
            <a:off x="285720" y="214290"/>
            <a:ext cx="8208963" cy="5832475"/>
            <a:chOff x="272" y="151"/>
            <a:chExt cx="2880" cy="720"/>
          </a:xfrm>
        </p:grpSpPr>
        <p:cxnSp>
          <p:nvCxnSpPr>
            <p:cNvPr id="1028" name="_s1028"/>
            <p:cNvCxnSpPr>
              <a:cxnSpLocks noChangeShapeType="1"/>
              <a:stCxn id="12" idx="0"/>
              <a:endCxn id="9" idx="2"/>
            </p:cNvCxnSpPr>
            <p:nvPr/>
          </p:nvCxnSpPr>
          <p:spPr bwMode="auto">
            <a:xfrm rot="5400000" flipH="1">
              <a:off x="2144" y="7"/>
              <a:ext cx="144" cy="1008"/>
            </a:xfrm>
            <a:prstGeom prst="bentConnector3">
              <a:avLst>
                <a:gd name="adj1" fmla="val 9810"/>
              </a:avLst>
            </a:prstGeom>
            <a:noFill/>
            <a:ln w="28575">
              <a:solidFill>
                <a:schemeClr val="tx1"/>
              </a:solidFill>
              <a:miter lim="800000"/>
              <a:headEnd/>
              <a:tailEnd/>
            </a:ln>
          </p:spPr>
        </p:cxnSp>
        <p:cxnSp>
          <p:nvCxnSpPr>
            <p:cNvPr id="1029" name="_s1029"/>
            <p:cNvCxnSpPr>
              <a:cxnSpLocks noChangeShapeType="1"/>
              <a:stCxn id="11" idx="0"/>
              <a:endCxn id="9" idx="2"/>
            </p:cNvCxnSpPr>
            <p:nvPr/>
          </p:nvCxnSpPr>
          <p:spPr bwMode="auto">
            <a:xfrm rot="16200000">
              <a:off x="1641" y="510"/>
              <a:ext cx="144" cy="1"/>
            </a:xfrm>
            <a:prstGeom prst="straightConnector1">
              <a:avLst/>
            </a:prstGeom>
            <a:noFill/>
            <a:ln w="28575">
              <a:solidFill>
                <a:schemeClr val="tx1"/>
              </a:solidFill>
              <a:round/>
              <a:headEnd/>
              <a:tailEnd/>
            </a:ln>
          </p:spPr>
        </p:cxnSp>
        <p:cxnSp>
          <p:nvCxnSpPr>
            <p:cNvPr id="1030" name="_s1030"/>
            <p:cNvCxnSpPr>
              <a:cxnSpLocks noChangeShapeType="1"/>
              <a:stCxn id="10" idx="0"/>
              <a:endCxn id="9" idx="2"/>
            </p:cNvCxnSpPr>
            <p:nvPr/>
          </p:nvCxnSpPr>
          <p:spPr bwMode="auto">
            <a:xfrm rot="16200000">
              <a:off x="1136" y="7"/>
              <a:ext cx="144" cy="1008"/>
            </a:xfrm>
            <a:prstGeom prst="bentConnector3">
              <a:avLst>
                <a:gd name="adj1" fmla="val 9810"/>
              </a:avLst>
            </a:prstGeom>
            <a:noFill/>
            <a:ln w="28575">
              <a:solidFill>
                <a:schemeClr val="tx1"/>
              </a:solidFill>
              <a:miter lim="800000"/>
              <a:headEnd/>
              <a:tailEnd/>
            </a:ln>
          </p:spPr>
        </p:cxnSp>
        <p:sp>
          <p:nvSpPr>
            <p:cNvPr id="9" name="_s1031"/>
            <p:cNvSpPr>
              <a:spLocks noChangeArrowheads="1"/>
            </p:cNvSpPr>
            <p:nvPr/>
          </p:nvSpPr>
          <p:spPr bwMode="auto">
            <a:xfrm>
              <a:off x="1280" y="15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Arial" pitchFamily="34" charset="0"/>
                  <a:cs typeface="Arial" pitchFamily="34" charset="0"/>
                </a:rPr>
                <a:t>آسیب شناسی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bg1"/>
                  </a:solidFill>
                  <a:effectLst/>
                  <a:latin typeface="Arial" pitchFamily="34" charset="0"/>
                  <a:cs typeface="Arial" pitchFamily="34" charset="0"/>
                </a:rPr>
                <a:t> </a:t>
              </a:r>
              <a:r>
                <a:rPr kumimoji="0" lang="fa-IR" sz="4400" b="0" i="0" u="none" strike="noStrike" cap="none" normalizeH="0" baseline="0" dirty="0" smtClean="0">
                  <a:ln>
                    <a:noFill/>
                  </a:ln>
                  <a:solidFill>
                    <a:schemeClr val="bg1"/>
                  </a:solidFill>
                  <a:effectLst/>
                  <a:latin typeface="Arial" pitchFamily="34" charset="0"/>
                  <a:cs typeface="Arial" pitchFamily="34" charset="0"/>
                </a:rPr>
                <a:t>ازدواج</a:t>
              </a:r>
              <a:r>
                <a:rPr kumimoji="0" lang="fa-IR" sz="1800" b="0"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bg1"/>
                  </a:solidFill>
                  <a:effectLst/>
                  <a:latin typeface="Arial" pitchFamily="34" charset="0"/>
                  <a:cs typeface="Arial" pitchFamily="34" charset="0"/>
                </a:rPr>
                <a:t>و</a:t>
              </a:r>
              <a:r>
                <a:rPr kumimoji="0" lang="fa-IR" sz="2800" b="0"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bg1"/>
                  </a:solidFill>
                  <a:effectLst/>
                  <a:latin typeface="Arial" pitchFamily="34" charset="0"/>
                  <a:cs typeface="Arial" pitchFamily="34" charset="0"/>
                </a:rPr>
                <a:t>خانواده </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_s1032"/>
            <p:cNvSpPr>
              <a:spLocks noChangeArrowheads="1"/>
            </p:cNvSpPr>
            <p:nvPr/>
          </p:nvSpPr>
          <p:spPr bwMode="auto">
            <a:xfrm>
              <a:off x="272" y="58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0" i="0" u="none" strike="noStrike" cap="none" normalizeH="0" baseline="0" dirty="0" smtClean="0">
                  <a:ln>
                    <a:noFill/>
                  </a:ln>
                  <a:solidFill>
                    <a:schemeClr val="bg1"/>
                  </a:solidFill>
                  <a:effectLst/>
                  <a:latin typeface="Arial" pitchFamily="34" charset="0"/>
                  <a:cs typeface="Arial" pitchFamily="34" charset="0"/>
                </a:rPr>
                <a:t>پس از ازدواج</a:t>
              </a:r>
              <a:r>
                <a:rPr kumimoji="0" lang="fa-IR" sz="2100" b="0" i="0" u="none" strike="noStrike" cap="none" normalizeH="0" baseline="0" dirty="0" smtClean="0">
                  <a:ln>
                    <a:noFill/>
                  </a:ln>
                  <a:solidFill>
                    <a:schemeClr val="bg1"/>
                  </a:solidFill>
                  <a:effectLst/>
                  <a:latin typeface="Arial" pitchFamily="34" charset="0"/>
                  <a:cs typeface="Arial" pitchFamily="34" charset="0"/>
                </a:rPr>
                <a:t> </a:t>
              </a:r>
              <a:endParaRPr kumimoji="0" lang="en-US" sz="21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_s1033"/>
            <p:cNvSpPr>
              <a:spLocks noChangeArrowheads="1"/>
            </p:cNvSpPr>
            <p:nvPr/>
          </p:nvSpPr>
          <p:spPr bwMode="auto">
            <a:xfrm>
              <a:off x="1280" y="58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0" i="0" u="none" strike="noStrike" cap="none" normalizeH="0" baseline="0" dirty="0" smtClean="0">
                  <a:ln>
                    <a:noFill/>
                  </a:ln>
                  <a:solidFill>
                    <a:schemeClr val="bg1"/>
                  </a:solidFill>
                  <a:effectLst/>
                  <a:latin typeface="Arial" pitchFamily="34" charset="0"/>
                  <a:cs typeface="Arial" pitchFamily="34" charset="0"/>
                </a:rPr>
                <a:t>هنگام ازدواج</a:t>
              </a:r>
              <a:r>
                <a:rPr kumimoji="0" lang="fa-IR" sz="3200" b="0" i="0" u="none" strike="noStrike" cap="none" normalizeH="0" baseline="0" dirty="0" smtClean="0">
                  <a:ln>
                    <a:noFill/>
                  </a:ln>
                  <a:solidFill>
                    <a:schemeClr val="bg1"/>
                  </a:solidFill>
                  <a:effectLst/>
                  <a:latin typeface="Arial" pitchFamily="34" charset="0"/>
                  <a:cs typeface="Arial" pitchFamily="34" charset="0"/>
                </a:rPr>
                <a:t> </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_s1034"/>
            <p:cNvSpPr>
              <a:spLocks noChangeArrowheads="1"/>
            </p:cNvSpPr>
            <p:nvPr/>
          </p:nvSpPr>
          <p:spPr bwMode="auto">
            <a:xfrm>
              <a:off x="2288" y="58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bg1"/>
                  </a:solidFill>
                  <a:effectLst/>
                  <a:latin typeface="Arial" pitchFamily="34" charset="0"/>
                  <a:cs typeface="Arial" pitchFamily="34" charset="0"/>
                </a:rPr>
                <a:t>پیش از ازدواج</a:t>
              </a:r>
              <a:r>
                <a:rPr kumimoji="0" lang="fa-IR" sz="1900" b="0" i="0" u="none" strike="noStrike" cap="none" normalizeH="0" baseline="0" dirty="0" smtClean="0">
                  <a:ln>
                    <a:noFill/>
                  </a:ln>
                  <a:solidFill>
                    <a:schemeClr val="bg1"/>
                  </a:solidFill>
                  <a:effectLst/>
                  <a:latin typeface="Arial" pitchFamily="34" charset="0"/>
                  <a:cs typeface="Arial" pitchFamily="34" charset="0"/>
                </a:rPr>
                <a:t> </a:t>
              </a:r>
              <a:endParaRPr kumimoji="0" lang="en-US" sz="1900" b="0"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214290"/>
            <a:ext cx="7772400" cy="1470025"/>
          </a:xfrm>
        </p:spPr>
        <p:txBody>
          <a:bodyPr/>
          <a:lstStyle/>
          <a:p>
            <a:r>
              <a:rPr lang="fa-IR" b="1" dirty="0">
                <a:cs typeface="B Compset" pitchFamily="2" charset="-78"/>
              </a:rPr>
              <a:t> آسیب های </a:t>
            </a:r>
            <a:r>
              <a:rPr lang="fa-IR" b="1" dirty="0" smtClean="0">
                <a:cs typeface="B Compset" pitchFamily="2" charset="-78"/>
              </a:rPr>
              <a:t>قبل ازدواج</a:t>
            </a:r>
            <a:endParaRPr lang="fa-IR" dirty="0">
              <a:cs typeface="B Compset" pitchFamily="2" charset="-78"/>
            </a:endParaRPr>
          </a:p>
        </p:txBody>
      </p:sp>
      <p:sp>
        <p:nvSpPr>
          <p:cNvPr id="3" name="Subtitle 2"/>
          <p:cNvSpPr>
            <a:spLocks noGrp="1"/>
          </p:cNvSpPr>
          <p:nvPr>
            <p:ph type="subTitle" idx="1"/>
          </p:nvPr>
        </p:nvSpPr>
        <p:spPr>
          <a:xfrm>
            <a:off x="428596" y="1214422"/>
            <a:ext cx="8572560" cy="5429288"/>
          </a:xfrm>
        </p:spPr>
        <p:txBody>
          <a:bodyPr/>
          <a:lstStyle/>
          <a:p>
            <a:pPr marL="514350" indent="-514350" algn="r">
              <a:buAutoNum type="arabicPeriod"/>
            </a:pPr>
            <a:r>
              <a:rPr lang="fa-IR" b="1" dirty="0" smtClean="0">
                <a:cs typeface="B Compset" pitchFamily="2" charset="-78"/>
              </a:rPr>
              <a:t>تحمیل </a:t>
            </a:r>
            <a:r>
              <a:rPr lang="fa-IR" b="1" dirty="0">
                <a:cs typeface="B Compset" pitchFamily="2" charset="-78"/>
              </a:rPr>
              <a:t>پیوند </a:t>
            </a:r>
            <a:r>
              <a:rPr lang="fa-IR" b="1" dirty="0" smtClean="0">
                <a:cs typeface="B Compset" pitchFamily="2" charset="-78"/>
              </a:rPr>
              <a:t>زناشویی</a:t>
            </a:r>
          </a:p>
          <a:p>
            <a:pPr marL="514350" indent="-514350" algn="r"/>
            <a:r>
              <a:rPr lang="fa-IR" dirty="0">
                <a:cs typeface="B Compset" pitchFamily="2" charset="-78"/>
              </a:rPr>
              <a:t>پیامبر خدا(ص</a:t>
            </a:r>
            <a:r>
              <a:rPr lang="fa-IR" dirty="0" smtClean="0">
                <a:cs typeface="B Compset" pitchFamily="2" charset="-78"/>
              </a:rPr>
              <a:t>):</a:t>
            </a:r>
            <a:endParaRPr lang="fa-IR" b="1" dirty="0" smtClean="0">
              <a:cs typeface="B Compset" pitchFamily="2" charset="-78"/>
            </a:endParaRPr>
          </a:p>
          <a:p>
            <a:pPr marL="514350" indent="-514350" algn="r"/>
            <a:r>
              <a:rPr lang="fa-IR" dirty="0" smtClean="0">
                <a:solidFill>
                  <a:schemeClr val="tx1"/>
                </a:solidFill>
                <a:cs typeface="B Lotus" pitchFamily="2" charset="-78"/>
              </a:rPr>
              <a:t>الارواح </a:t>
            </a:r>
            <a:r>
              <a:rPr lang="fa-IR" dirty="0">
                <a:solidFill>
                  <a:schemeClr val="tx1"/>
                </a:solidFill>
                <a:cs typeface="B Lotus" pitchFamily="2" charset="-78"/>
              </a:rPr>
              <a:t>جنود مجنده، فما تعارف منها ائتلف، و ما تناكر منها اختلف</a:t>
            </a:r>
            <a:r>
              <a:rPr lang="fa-IR" dirty="0" smtClean="0">
                <a:solidFill>
                  <a:schemeClr val="tx1"/>
                </a:solidFill>
                <a:cs typeface="B Lotus" pitchFamily="2" charset="-78"/>
              </a:rPr>
              <a:t>.</a:t>
            </a:r>
          </a:p>
          <a:p>
            <a:pPr marL="514350" indent="-514350" algn="r"/>
            <a:endParaRPr lang="fa-IR" dirty="0">
              <a:solidFill>
                <a:schemeClr val="tx1"/>
              </a:solidFill>
              <a:cs typeface="B Lotus" pitchFamily="2" charset="-78"/>
            </a:endParaRPr>
          </a:p>
          <a:p>
            <a:r>
              <a:rPr lang="fa-IR" dirty="0">
                <a:solidFill>
                  <a:schemeClr val="tx1"/>
                </a:solidFill>
                <a:cs typeface="B Lotus" pitchFamily="2" charset="-78"/>
              </a:rPr>
              <a:t>روح </a:t>
            </a:r>
            <a:r>
              <a:rPr lang="fa-IR" dirty="0" smtClean="0">
                <a:solidFill>
                  <a:schemeClr val="tx1"/>
                </a:solidFill>
                <a:cs typeface="B Lotus" pitchFamily="2" charset="-78"/>
              </a:rPr>
              <a:t>هاهمچون </a:t>
            </a:r>
            <a:r>
              <a:rPr lang="fa-IR" dirty="0">
                <a:solidFill>
                  <a:schemeClr val="tx1"/>
                </a:solidFill>
                <a:cs typeface="B Lotus" pitchFamily="2" charset="-78"/>
              </a:rPr>
              <a:t>سپاهیانی هستند فراهم آمده، كه هر كدام از آنها با هم، </a:t>
            </a:r>
            <a:r>
              <a:rPr lang="fa-IR" dirty="0" smtClean="0">
                <a:solidFill>
                  <a:schemeClr val="tx1"/>
                </a:solidFill>
                <a:cs typeface="B Lotus" pitchFamily="2" charset="-78"/>
              </a:rPr>
              <a:t>آشنایی و سازگاری </a:t>
            </a:r>
            <a:r>
              <a:rPr lang="fa-IR" dirty="0">
                <a:solidFill>
                  <a:schemeClr val="tx1"/>
                </a:solidFill>
                <a:cs typeface="B Lotus" pitchFamily="2" charset="-78"/>
              </a:rPr>
              <a:t>داشته باشند، با هم الفت می گیرند و هر كدام از آنها كه با هم ناآشنا باشند، با هم اختلاف پیدا می كنند. (دوستی در قرآن و حدیث: ص88 حدیث160)</a:t>
            </a:r>
          </a:p>
          <a:p>
            <a:pPr marL="514350" indent="-514350" algn="r"/>
            <a:endParaRPr lang="fa-IR" dirty="0"/>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Compset" pitchFamily="2" charset="-78"/>
              </a:rPr>
              <a:t>تحمیل پیوند زناشویی</a:t>
            </a:r>
            <a:r>
              <a:rPr lang="fa-IR" b="1" dirty="0" smtClean="0"/>
              <a:t/>
            </a:r>
            <a:br>
              <a:rPr lang="fa-IR" b="1" dirty="0" smtClean="0"/>
            </a:br>
            <a:endParaRPr lang="fa-IR" dirty="0"/>
          </a:p>
        </p:txBody>
      </p:sp>
      <p:sp>
        <p:nvSpPr>
          <p:cNvPr id="3" name="Content Placeholder 2"/>
          <p:cNvSpPr>
            <a:spLocks noGrp="1"/>
          </p:cNvSpPr>
          <p:nvPr>
            <p:ph idx="1"/>
          </p:nvPr>
        </p:nvSpPr>
        <p:spPr>
          <a:xfrm>
            <a:off x="457200" y="1428736"/>
            <a:ext cx="8472518" cy="4697427"/>
          </a:xfrm>
        </p:spPr>
        <p:txBody>
          <a:bodyPr/>
          <a:lstStyle/>
          <a:p>
            <a:pPr>
              <a:buNone/>
            </a:pPr>
            <a:r>
              <a:rPr lang="fa-IR" dirty="0" smtClean="0">
                <a:cs typeface="B Compset" pitchFamily="2" charset="-78"/>
              </a:rPr>
              <a:t>كلینی</a:t>
            </a:r>
            <a:r>
              <a:rPr lang="fa-IR" dirty="0">
                <a:cs typeface="B Compset" pitchFamily="2" charset="-78"/>
              </a:rPr>
              <a:t>، گزارش كرده كه شخصی به نام ابن أبی یعفور از امام صادق(ع) می پرسد: من مایلم با زنی ازدواج كنم؛ ولی پدر و مادرم می خواهند كه با زن دیگری ازدواج نمایم. چه كنم؟ امام(ع) پاسخ داد.</a:t>
            </a:r>
          </a:p>
          <a:p>
            <a:r>
              <a:rPr lang="fa-IR" dirty="0">
                <a:cs typeface="B Compset" pitchFamily="2" charset="-78"/>
              </a:rPr>
              <a:t>تزوج التی هویت، ودع التی یهوی ابواك.</a:t>
            </a:r>
          </a:p>
          <a:p>
            <a:r>
              <a:rPr lang="fa-IR" dirty="0">
                <a:cs typeface="B Compset" pitchFamily="2" charset="-78"/>
              </a:rPr>
              <a:t>با كسی ازدواج كن كه خودت می خواهی و آن شخصی را كه پدر و مادرت می خواهند، رهاكن!</a:t>
            </a:r>
          </a:p>
          <a:p>
            <a:endParaRPr lang="fa-IR" dirty="0"/>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Compset" pitchFamily="2" charset="-78"/>
              </a:rPr>
              <a:t>تحمیل پیوند زناشویی</a:t>
            </a:r>
            <a:r>
              <a:rPr lang="fa-IR" b="1" dirty="0" smtClean="0"/>
              <a:t/>
            </a:r>
            <a:br>
              <a:rPr lang="fa-IR" b="1" dirty="0" smtClean="0"/>
            </a:br>
            <a:endParaRPr lang="fa-IR" dirty="0"/>
          </a:p>
        </p:txBody>
      </p:sp>
      <p:sp>
        <p:nvSpPr>
          <p:cNvPr id="3" name="Content Placeholder 2"/>
          <p:cNvSpPr>
            <a:spLocks noGrp="1"/>
          </p:cNvSpPr>
          <p:nvPr>
            <p:ph idx="1"/>
          </p:nvPr>
        </p:nvSpPr>
        <p:spPr/>
        <p:txBody>
          <a:bodyPr/>
          <a:lstStyle/>
          <a:p>
            <a:r>
              <a:rPr lang="fa-IR" dirty="0">
                <a:cs typeface="B Compset" pitchFamily="2" charset="-78"/>
              </a:rPr>
              <a:t>البته باید توجه داشت كه راهنمایی پدر و مادر برای انتخاب همسر مناسب، فوق العاده ضروری است و جوانان باید بدانند كه در تشكیل خانواده بی نیاز از بهره گیری از مشورت والدین خود نیستند. هر چند در نهایت، خود آنها هستند كه باید همسر آینده شان را انتخاب كنند، نه پدر و مادر!</a:t>
            </a: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2. </a:t>
            </a:r>
            <a:r>
              <a:rPr lang="fa-IR" b="1" dirty="0">
                <a:cs typeface="B Compset" pitchFamily="2" charset="-78"/>
              </a:rPr>
              <a:t>مهریه سنگین</a:t>
            </a:r>
            <a:endParaRPr lang="fa-IR" dirty="0">
              <a:cs typeface="B Compset" pitchFamily="2" charset="-78"/>
            </a:endParaRPr>
          </a:p>
        </p:txBody>
      </p:sp>
      <p:sp>
        <p:nvSpPr>
          <p:cNvPr id="3" name="Content Placeholder 2"/>
          <p:cNvSpPr>
            <a:spLocks noGrp="1"/>
          </p:cNvSpPr>
          <p:nvPr>
            <p:ph idx="1"/>
          </p:nvPr>
        </p:nvSpPr>
        <p:spPr/>
        <p:txBody>
          <a:bodyPr>
            <a:normAutofit/>
          </a:bodyPr>
          <a:lstStyle/>
          <a:p>
            <a:r>
              <a:rPr lang="fa-IR" b="1" dirty="0">
                <a:cs typeface="B Compset" pitchFamily="2" charset="-78"/>
              </a:rPr>
              <a:t>مهریه، باید حقیقتاً مفهوم هدیه را به ذهن تداعی كند، نه داد و ستد و گروگانگیری را. از این رو</a:t>
            </a:r>
            <a:r>
              <a:rPr lang="fa-IR" b="1" dirty="0">
                <a:solidFill>
                  <a:schemeClr val="accent2">
                    <a:lumMod val="75000"/>
                  </a:schemeClr>
                </a:solidFill>
                <a:cs typeface="B Compset" pitchFamily="2" charset="-78"/>
              </a:rPr>
              <a:t>، سنگینی مهریه، نشانه شوربختی زن</a:t>
            </a:r>
            <a:r>
              <a:rPr lang="fa-IR" b="1" dirty="0">
                <a:cs typeface="B Compset" pitchFamily="2" charset="-78"/>
              </a:rPr>
              <a:t>، </a:t>
            </a:r>
            <a:r>
              <a:rPr lang="fa-IR" b="1" dirty="0">
                <a:solidFill>
                  <a:schemeClr val="accent2">
                    <a:lumMod val="75000"/>
                  </a:schemeClr>
                </a:solidFill>
                <a:cs typeface="B Compset" pitchFamily="2" charset="-78"/>
              </a:rPr>
              <a:t>و سبكی آن، نشانه بركت زن</a:t>
            </a:r>
            <a:r>
              <a:rPr lang="fa-IR" b="1" dirty="0">
                <a:cs typeface="B Compset" pitchFamily="2" charset="-78"/>
              </a:rPr>
              <a:t> شناخته شده است، مانند روایتی از پیامبر(ع) كه می فرماید:</a:t>
            </a:r>
          </a:p>
          <a:p>
            <a:r>
              <a:rPr lang="fa-IR" b="1" dirty="0">
                <a:cs typeface="B Compset" pitchFamily="2" charset="-78"/>
              </a:rPr>
              <a:t>خیر الصداق أیسره.</a:t>
            </a:r>
          </a:p>
          <a:p>
            <a:r>
              <a:rPr lang="fa-IR" b="1" dirty="0">
                <a:cs typeface="B Compset" pitchFamily="2" charset="-78"/>
              </a:rPr>
              <a:t>بهترین مهریه، سبك ترین آن است.</a:t>
            </a:r>
          </a:p>
          <a:p>
            <a:endParaRPr lang="fa-I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428604"/>
            <a:ext cx="8258204" cy="5697559"/>
          </a:xfrm>
        </p:spPr>
        <p:txBody>
          <a:bodyPr/>
          <a:lstStyle/>
          <a:p>
            <a:r>
              <a:rPr lang="fa-IR" b="1" dirty="0" smtClean="0">
                <a:cs typeface="B Compset" pitchFamily="2" charset="-78"/>
              </a:rPr>
              <a:t>در حدیثی دیگر آمده است: لاتغالوا بمهور النساء، فانما هی سقیا الله سبحانه.</a:t>
            </a:r>
          </a:p>
          <a:p>
            <a:r>
              <a:rPr lang="fa-IR" b="1" dirty="0" smtClean="0">
                <a:cs typeface="B Compset" pitchFamily="2" charset="-78"/>
              </a:rPr>
              <a:t>در مهریه های زنان، زیاده روی نكنید؛ چرا كه زنان، در واقع، باران خداوند سبحان اند.</a:t>
            </a:r>
          </a:p>
          <a:p>
            <a:r>
              <a:rPr lang="fa-IR" b="1" dirty="0" smtClean="0">
                <a:cs typeface="B Compset" pitchFamily="2" charset="-78"/>
              </a:rPr>
              <a:t>همچنین سنگینی مهریه، موجب كینه و دشمنی خانوادگی معرفی شده است:</a:t>
            </a:r>
          </a:p>
          <a:p>
            <a:r>
              <a:rPr lang="fa-IR" b="1" dirty="0" smtClean="0">
                <a:cs typeface="B Compset" pitchFamily="2" charset="-78"/>
              </a:rPr>
              <a:t>«در مهریه، آسان بگیرید؛ زیرا مرد، با این كه مهریه ی سنگینی را به زن می پردازد. اما كینه آن، نسبت به زن، در دلش می ماند.»</a:t>
            </a:r>
          </a:p>
          <a:p>
            <a:endParaRPr lang="fa-I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usiness plan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TS010385379</Template>
  <TotalTime>587</TotalTime>
  <Words>1308</Words>
  <Application>Microsoft Office PowerPoint</Application>
  <PresentationFormat>On-screen Show (4:3)</PresentationFormat>
  <Paragraphs>164</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Business plan presentation</vt:lpstr>
      <vt:lpstr>Custom Design</vt:lpstr>
      <vt:lpstr>Modèle par défaut</vt:lpstr>
      <vt:lpstr>بسم الله الرحمن الرحیم</vt:lpstr>
      <vt:lpstr>اهداف:  شناخت آسیب های خانواده برای :</vt:lpstr>
      <vt:lpstr>تقسیم بندی افراد</vt:lpstr>
      <vt:lpstr>Slide 4</vt:lpstr>
      <vt:lpstr> آسیب های قبل ازدواج</vt:lpstr>
      <vt:lpstr>تحمیل پیوند زناشویی </vt:lpstr>
      <vt:lpstr>تحمیل پیوند زناشویی </vt:lpstr>
      <vt:lpstr>2. مهریه سنگین</vt:lpstr>
      <vt:lpstr>Slide 9</vt:lpstr>
      <vt:lpstr>3- ازدواج با انگیزه های غیرارزشی</vt:lpstr>
      <vt:lpstr>Slide 11</vt:lpstr>
      <vt:lpstr>Slide 12</vt:lpstr>
      <vt:lpstr>آسیب های قبل ازدواج</vt:lpstr>
      <vt:lpstr>Slide 14</vt:lpstr>
      <vt:lpstr>آسیب های دوران نامزدی:</vt:lpstr>
      <vt:lpstr>Slide 16</vt:lpstr>
      <vt:lpstr>1- آسیبهای عاطفی</vt:lpstr>
      <vt:lpstr>Slide 18</vt:lpstr>
      <vt:lpstr> </vt:lpstr>
      <vt:lpstr>2- آسیبها درانتظارات</vt:lpstr>
      <vt:lpstr>3-آسیب های ارتباطی</vt:lpstr>
      <vt:lpstr>سوء تفاهم و سوء ارتباط </vt:lpstr>
      <vt:lpstr>4-آسیب های ناشی اختلالات روانپزشکی</vt:lpstr>
      <vt:lpstr>5- آسیب های آرمانی و اهدافی</vt:lpstr>
      <vt:lpstr>6- آسیب های تعهدی واعتمادسازی </vt:lpstr>
      <vt:lpstr>7-آسیب های اخلاقی</vt:lpstr>
      <vt:lpstr>Slide 27</vt:lpstr>
      <vt:lpstr>8- آسیب های تدبیر معیشت ونیازها </vt:lpstr>
      <vt:lpstr>Slide 29</vt:lpstr>
      <vt:lpstr>عدم توجه به نیاز های همسر </vt:lpstr>
      <vt:lpstr>سلطه گری زن  یا شوهر </vt:lpstr>
      <vt:lpstr>بی نظمی در رفت آمد   و عدم توجه به امور خانه </vt:lpstr>
      <vt:lpstr>ناتوانی های جنسی </vt:lpstr>
      <vt:lpstr>Slide 34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Corporate Edition</cp:lastModifiedBy>
  <cp:revision>48</cp:revision>
  <dcterms:created xsi:type="dcterms:W3CDTF">2013-12-07T01:57:24Z</dcterms:created>
  <dcterms:modified xsi:type="dcterms:W3CDTF">2013-12-26T21:34:45Z</dcterms:modified>
</cp:coreProperties>
</file>