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9" r:id="rId3"/>
    <p:sldId id="260" r:id="rId4"/>
    <p:sldId id="292" r:id="rId5"/>
    <p:sldId id="293"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1" r:id="rId24"/>
    <p:sldId id="280" r:id="rId25"/>
    <p:sldId id="282" r:id="rId26"/>
    <p:sldId id="283" r:id="rId27"/>
    <p:sldId id="284" r:id="rId28"/>
    <p:sldId id="285" r:id="rId29"/>
    <p:sldId id="286" r:id="rId30"/>
    <p:sldId id="287" r:id="rId31"/>
    <p:sldId id="276" r:id="rId32"/>
    <p:sldId id="277" r:id="rId33"/>
    <p:sldId id="288" r:id="rId34"/>
    <p:sldId id="289"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AF19527-4BA6-47E6-BF0D-03266A87AE3B}" type="datetimeFigureOut">
              <a:rPr lang="en-US" smtClean="0"/>
              <a:t>12/14/2013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9708240-EE38-4037-9E56-16A37C4DCE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19527-4BA6-47E6-BF0D-03266A87AE3B}"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19527-4BA6-47E6-BF0D-03266A87AE3B}"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F19527-4BA6-47E6-BF0D-03266A87AE3B}"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F19527-4BA6-47E6-BF0D-03266A87AE3B}" type="datetimeFigureOut">
              <a:rPr lang="en-US" smtClean="0"/>
              <a:t>12/14/2013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8240-EE38-4037-9E56-16A37C4DCE5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F19527-4BA6-47E6-BF0D-03266A87AE3B}"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AF19527-4BA6-47E6-BF0D-03266A87AE3B}" type="datetimeFigureOut">
              <a:rPr lang="en-US" smtClean="0"/>
              <a:t>12/14/2013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AF19527-4BA6-47E6-BF0D-03266A87AE3B}" type="datetimeFigureOut">
              <a:rPr lang="en-US" smtClean="0"/>
              <a:t>12/14/2013</a:t>
            </a:fld>
            <a:endParaRPr lang="en-US"/>
          </a:p>
        </p:txBody>
      </p:sp>
      <p:sp>
        <p:nvSpPr>
          <p:cNvPr id="8" name="Slide Number Placeholder 7"/>
          <p:cNvSpPr>
            <a:spLocks noGrp="1"/>
          </p:cNvSpPr>
          <p:nvPr>
            <p:ph type="sldNum" sz="quarter" idx="11"/>
          </p:nvPr>
        </p:nvSpPr>
        <p:spPr/>
        <p:txBody>
          <a:bodyPr/>
          <a:lstStyle/>
          <a:p>
            <a:fld id="{89708240-EE38-4037-9E56-16A37C4DCE5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19527-4BA6-47E6-BF0D-03266A87AE3B}" type="datetimeFigureOut">
              <a:rPr lang="en-US" smtClean="0"/>
              <a:t>12/14/2013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AF19527-4BA6-47E6-BF0D-03266A87AE3B}"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89708240-EE38-4037-9E56-16A37C4DCE5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AF19527-4BA6-47E6-BF0D-03266A87AE3B}" type="datetimeFigureOut">
              <a:rPr lang="en-US" smtClean="0"/>
              <a:t>12/14/2013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08240-EE38-4037-9E56-16A37C4DCE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AF19527-4BA6-47E6-BF0D-03266A87AE3B}" type="datetimeFigureOut">
              <a:rPr lang="en-US" smtClean="0"/>
              <a:t>12/14/2013</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9708240-EE38-4037-9E56-16A37C4DCE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http://www.iranorthoped.ir/newsdetail-1332-fa.html" TargetMode="External"/><Relationship Id="rId7" Type="http://schemas.openxmlformats.org/officeDocument/2006/relationships/image" Target="http://www.iranorthoped.ir/iranorthoped_content/media/image/2011/08/2071_orig.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http://www.iranorthoped.ir/iranorthoped_content/media/image/2011/08/2066_orig.jpg"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http://www.iranorthoped.ir/iranorthoped_content/media/image/2011/08/2065_orig.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http://www.iranorthoped.ir/iranorthoped_content/media/image/2011/08/2064_orig.jpg" TargetMode="External"/><Relationship Id="rId5" Type="http://schemas.openxmlformats.org/officeDocument/2006/relationships/image" Target="../media/image14.jpeg"/><Relationship Id="rId10" Type="http://schemas.openxmlformats.org/officeDocument/2006/relationships/image" Target="http://www.iranorthoped.ir/iranorthoped_content/media/image/2011/08/2073_orig.jpg" TargetMode="External"/><Relationship Id="rId4" Type="http://schemas.openxmlformats.org/officeDocument/2006/relationships/image" Target="http://www.iranorthoped.ir/iranorthoped_content/media/image/2011/08/2076_orig.jpg" TargetMode="Externa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iranorthoped.ir/newsdetail-1380-fa.html"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ranorthoped.ir/newsdetail-1332-fa.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www.iranorthoped.ir/newsdetail-1440-f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arzkar2.blogfa.com/post/183"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hyperlink" Target="http://barzkar2.blogfa.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barzkar2.blogfa.com/post/539"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barzkar2.blogfa.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barzkar2.blogfa.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057400" y="1295400"/>
            <a:ext cx="5791200" cy="1828800"/>
          </a:xfrm>
          <a:prstGeom prst="rect">
            <a:avLst/>
          </a:prstGeom>
        </p:spPr>
        <p:txBody>
          <a:bodyPr vert="horz" lIns="45720" rIns="45720" anchor="t">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a-IR" sz="4600" b="1" cap="all" dirty="0" smtClean="0">
                <a:ln w="0"/>
                <a:solidFill>
                  <a:srgbClr val="663300"/>
                </a:solidFill>
                <a:effectLst>
                  <a:reflection blurRad="12700" stA="50000" endPos="50000" dist="5000" dir="5400000" sy="-100000" rotWithShape="0"/>
                </a:effectLst>
                <a:latin typeface="Arabic Typesetting" pitchFamily="66" charset="-78"/>
                <a:ea typeface="+mj-ea"/>
                <a:cs typeface="+mj-cs"/>
              </a:rPr>
              <a:t>تربیت بدنی</a:t>
            </a:r>
            <a:endParaRPr lang="en-US" sz="4600" b="1" cap="all" dirty="0" smtClean="0">
              <a:ln w="0"/>
              <a:solidFill>
                <a:srgbClr val="663300"/>
              </a:solidFill>
              <a:effectLst>
                <a:reflection blurRad="12700" stA="50000" endPos="50000" dist="5000" dir="5400000" sy="-100000" rotWithShape="0"/>
              </a:effectLst>
              <a:latin typeface="Arabic Typesetting" pitchFamily="66" charset="-78"/>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a-IR" sz="2600" b="1" cap="all" dirty="0" smtClean="0">
                <a:ln w="0"/>
                <a:solidFill>
                  <a:srgbClr val="663300"/>
                </a:solidFill>
                <a:effectLst>
                  <a:reflection blurRad="12700" stA="50000" endPos="50000" dist="5000" dir="5400000" sy="-100000" rotWithShape="0"/>
                </a:effectLst>
                <a:latin typeface="Arabic Typesetting" pitchFamily="66" charset="-78"/>
                <a:ea typeface="+mj-ea"/>
                <a:cs typeface="+mj-cs"/>
              </a:rPr>
              <a:t>عضلات بدن</a:t>
            </a:r>
            <a:endParaRPr lang="fa-IR" sz="17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fa-I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ea typeface="+mj-ea"/>
                <a:cs typeface="+mj-cs"/>
              </a:rPr>
              <a:t>(عضلات هسته ای-مرکزی)</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ea typeface="+mj-ea"/>
                <a:cs typeface="+mj-cs"/>
              </a:rPr>
              <a:t>core</a:t>
            </a:r>
            <a:endParaRPr lang="fa-I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abic Typesetting" pitchFamily="66" charset="-78"/>
              <a:ea typeface="+mj-ea"/>
              <a:cs typeface="+mj-cs"/>
            </a:endParaRPr>
          </a:p>
        </p:txBody>
      </p:sp>
      <p:sp>
        <p:nvSpPr>
          <p:cNvPr id="14" name="Subtitle 2"/>
          <p:cNvSpPr txBox="1">
            <a:spLocks/>
          </p:cNvSpPr>
          <p:nvPr/>
        </p:nvSpPr>
        <p:spPr>
          <a:xfrm>
            <a:off x="1371600" y="382306"/>
            <a:ext cx="6400800" cy="533400"/>
          </a:xfrm>
          <a:prstGeom prst="rect">
            <a:avLst/>
          </a:prstGeom>
        </p:spPr>
        <p:txBody>
          <a:bodyPr vert="horz" tIns="0" rIns="45720" bIns="0" anchor="b">
            <a:noAutofit/>
          </a:bodyPr>
          <a:lstStyle/>
          <a:p>
            <a:pPr marL="0" marR="0" lvl="0" indent="0" algn="r" defTabSz="914400" rtl="0" eaLnBrk="1" fontAlgn="auto" latinLnBrk="0" hangingPunct="1">
              <a:lnSpc>
                <a:spcPct val="100000"/>
              </a:lnSpc>
              <a:spcBef>
                <a:spcPct val="20000"/>
              </a:spcBef>
              <a:spcAft>
                <a:spcPts val="0"/>
              </a:spcAft>
              <a:buClr>
                <a:schemeClr val="accent1"/>
              </a:buClr>
              <a:buSzPct val="80000"/>
              <a:buFont typeface="Wingdings 2"/>
              <a:buNone/>
              <a:tabLst/>
              <a:defRPr/>
            </a:pPr>
            <a:r>
              <a:rPr kumimoji="0" lang="fa-IR" sz="5400" b="0" i="0" u="none" strike="noStrike" kern="1200" cap="none" spc="0" normalizeH="0" baseline="0" noProof="0" dirty="0" smtClean="0">
                <a:ln>
                  <a:noFill/>
                </a:ln>
                <a:solidFill>
                  <a:schemeClr val="tx1"/>
                </a:solidFill>
                <a:effectLst/>
                <a:uLnTx/>
                <a:uFillTx/>
                <a:latin typeface="Andalus" pitchFamily="18" charset="-78"/>
                <a:cs typeface="Andalus" pitchFamily="18" charset="-78"/>
              </a:rPr>
              <a:t>به نام يگانه معمارهستي</a:t>
            </a:r>
          </a:p>
        </p:txBody>
      </p:sp>
      <p:sp>
        <p:nvSpPr>
          <p:cNvPr id="15" name="Title 1"/>
          <p:cNvSpPr txBox="1">
            <a:spLocks/>
          </p:cNvSpPr>
          <p:nvPr/>
        </p:nvSpPr>
        <p:spPr>
          <a:xfrm>
            <a:off x="3158836" y="3849469"/>
            <a:ext cx="5181600" cy="2362200"/>
          </a:xfrm>
          <a:prstGeom prst="rect">
            <a:avLst/>
          </a:prstGeom>
        </p:spPr>
        <p:txBody>
          <a:bodyPr vert="horz" lIns="45720" rIns="45720" anchor="t">
            <a:normAutofit fontScale="77500" lnSpcReduction="2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fa-IR"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ea typeface="+mj-ea"/>
                <a:cs typeface="Arabic Typesetting" pitchFamily="66" charset="-78"/>
              </a:rPr>
              <a:t>استاد گرامی : </a:t>
            </a:r>
          </a:p>
          <a:p>
            <a:pPr marL="0" marR="0" lvl="0" indent="0" algn="r" defTabSz="914400" rtl="0" eaLnBrk="1" fontAlgn="auto" latinLnBrk="0" hangingPunct="1">
              <a:lnSpc>
                <a:spcPct val="100000"/>
              </a:lnSpc>
              <a:spcBef>
                <a:spcPct val="0"/>
              </a:spcBef>
              <a:spcAft>
                <a:spcPts val="0"/>
              </a:spcAft>
              <a:buClrTx/>
              <a:buSzTx/>
              <a:buFontTx/>
              <a:buNone/>
              <a:tabLst/>
              <a:defRPr/>
            </a:pPr>
            <a:r>
              <a:rPr lang="fa-IR"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ea typeface="+mj-ea"/>
                <a:cs typeface="Arabic Typesetting" pitchFamily="66" charset="-78"/>
              </a:rPr>
              <a:t> </a:t>
            </a:r>
            <a:r>
              <a:rPr lang="fa-IR"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abic Typesetting" pitchFamily="66" charset="-78"/>
                <a:ea typeface="+mj-ea"/>
                <a:cs typeface="Arabic Typesetting" pitchFamily="66" charset="-78"/>
              </a:rPr>
              <a:t>               جناب آقای سوران امینی اقدم </a:t>
            </a:r>
          </a:p>
          <a:p>
            <a:pPr marL="0" marR="0" lvl="0" indent="0" algn="r" defTabSz="914400" rtl="0" eaLnBrk="1" fontAlgn="auto" latinLnBrk="0" hangingPunct="1">
              <a:lnSpc>
                <a:spcPct val="100000"/>
              </a:lnSpc>
              <a:spcBef>
                <a:spcPct val="0"/>
              </a:spcBef>
              <a:spcAft>
                <a:spcPts val="0"/>
              </a:spcAft>
              <a:buClrTx/>
              <a:buSzTx/>
              <a:buFontTx/>
              <a:buNone/>
              <a:tabLst/>
              <a:defRPr/>
            </a:pP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ea typeface="+mj-ea"/>
                <a:cs typeface="Arabic Typesetting" pitchFamily="66" charset="-78"/>
              </a:rPr>
              <a:t> دانشجو:</a:t>
            </a:r>
            <a:r>
              <a:rPr kumimoji="0" lang="fa-IR" sz="4800" b="1" i="0" u="none" strike="noStrike" kern="1200" cap="all"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Arabic Typesetting" pitchFamily="66" charset="-78"/>
                <a:ea typeface="+mj-ea"/>
                <a:cs typeface="Arabic Typesetting" pitchFamily="66" charset="-78"/>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ea typeface="+mj-ea"/>
                <a:cs typeface="Arabic Typesetting" pitchFamily="66" charset="-78"/>
              </a:rPr>
              <a:t> </a:t>
            </a: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ea typeface="+mj-ea"/>
                <a:cs typeface="Arabic Typesetting" pitchFamily="66" charset="-78"/>
              </a:rPr>
              <a:t>                 کمال سعیدنژاد</a:t>
            </a:r>
            <a:r>
              <a:rPr lang="fa-IR" sz="4800" b="1" cap="all"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abic Typesetting" pitchFamily="66" charset="-78"/>
                <a:ea typeface="+mj-ea"/>
                <a:cs typeface="Arabic Typesetting" pitchFamily="66" charset="-78"/>
              </a:rPr>
              <a:t> </a:t>
            </a:r>
            <a:endParaRPr kumimoji="0" lang="en-US" sz="48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abic Typesetting" pitchFamily="66" charset="-78"/>
              <a:ea typeface="+mj-ea"/>
              <a:cs typeface="Arabic Typesetting" pitchFamily="66" charset="-78"/>
            </a:endParaRPr>
          </a:p>
        </p:txBody>
      </p:sp>
      <p:sp>
        <p:nvSpPr>
          <p:cNvPr id="16" name="Rectangle 15"/>
          <p:cNvSpPr/>
          <p:nvPr/>
        </p:nvSpPr>
        <p:spPr>
          <a:xfrm>
            <a:off x="2286000" y="5888182"/>
            <a:ext cx="4572000" cy="1015663"/>
          </a:xfrm>
          <a:prstGeom prst="rect">
            <a:avLst/>
          </a:prstGeom>
        </p:spPr>
        <p:txBody>
          <a:bodyPr>
            <a:spAutoFit/>
          </a:bodyPr>
          <a:lstStyle/>
          <a:p>
            <a:pPr algn="ctr">
              <a:buFontTx/>
              <a:buNone/>
            </a:pPr>
            <a:r>
              <a:rPr lang="fa-IR" dirty="0" smtClean="0">
                <a:latin typeface="Andalus" pitchFamily="18" charset="-78"/>
                <a:cs typeface="Andalus" pitchFamily="18" charset="-78"/>
              </a:rPr>
              <a:t>دانشگاه آزاداسلامی</a:t>
            </a:r>
            <a:r>
              <a:rPr lang="fa-IR" sz="1100" dirty="0" smtClean="0">
                <a:latin typeface="Andalus" pitchFamily="18" charset="-78"/>
                <a:cs typeface="Andalus" pitchFamily="18" charset="-78"/>
              </a:rPr>
              <a:t>   ”واحدسقز”</a:t>
            </a:r>
          </a:p>
          <a:p>
            <a:pPr algn="ctr">
              <a:buFontTx/>
              <a:buNone/>
            </a:pPr>
            <a:r>
              <a:rPr lang="fa-IR" sz="1400" dirty="0" smtClean="0">
                <a:latin typeface="Andalus" pitchFamily="18" charset="-78"/>
                <a:cs typeface="Andalus" pitchFamily="18" charset="-78"/>
              </a:rPr>
              <a:t>ترم چهارم کارشناسی معماری</a:t>
            </a:r>
          </a:p>
          <a:p>
            <a:pPr algn="ctr">
              <a:buFontTx/>
              <a:buNone/>
            </a:pPr>
            <a:endParaRPr lang="fa-IR" sz="1400" dirty="0" smtClean="0">
              <a:latin typeface="Andalus" pitchFamily="18" charset="-78"/>
              <a:cs typeface="Andalus" pitchFamily="18" charset="-78"/>
            </a:endParaRPr>
          </a:p>
          <a:p>
            <a:pPr algn="ctr">
              <a:buFontTx/>
              <a:buNone/>
            </a:pPr>
            <a:r>
              <a:rPr lang="fa-IR" sz="1400" dirty="0" smtClean="0">
                <a:latin typeface="Andalus" pitchFamily="18" charset="-78"/>
                <a:cs typeface="Andalus" pitchFamily="18" charset="-78"/>
              </a:rPr>
              <a:t>پاییز92</a:t>
            </a:r>
          </a:p>
        </p:txBody>
      </p:sp>
      <p:sp>
        <p:nvSpPr>
          <p:cNvPr id="17" name="Rectangle 16"/>
          <p:cNvSpPr/>
          <p:nvPr/>
        </p:nvSpPr>
        <p:spPr>
          <a:xfrm>
            <a:off x="6553200" y="6211669"/>
            <a:ext cx="2792751"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3600" b="1" dirty="0" smtClean="0">
                <a:ln/>
                <a:solidFill>
                  <a:schemeClr val="accent3"/>
                </a:solidFill>
                <a:latin typeface="Arabic Typesetting" pitchFamily="66" charset="-78"/>
                <a:ea typeface="+mj-ea"/>
                <a:cs typeface="Arabic Typesetting" pitchFamily="66" charset="-78"/>
              </a:rPr>
              <a:t> درس: تربیت بدنی</a:t>
            </a:r>
            <a:r>
              <a:rPr lang="fa-IR" sz="3600" b="1" u="sng" dirty="0" smtClean="0">
                <a:ln/>
                <a:solidFill>
                  <a:schemeClr val="accent3"/>
                </a:solidFill>
                <a:latin typeface="Arabic Typesetting" pitchFamily="66" charset="-78"/>
                <a:ea typeface="+mj-ea"/>
                <a:cs typeface="Arabic Typesetting" pitchFamily="66" charset="-78"/>
              </a:rPr>
              <a:t>2</a:t>
            </a:r>
            <a:endParaRPr lang="en-US" sz="3600" b="1" u="sng" dirty="0">
              <a:ln/>
              <a:solidFill>
                <a:schemeClr val="accent3"/>
              </a:solidFill>
            </a:endParaRPr>
          </a:p>
        </p:txBody>
      </p:sp>
      <p:pic>
        <p:nvPicPr>
          <p:cNvPr id="18"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50" name="Picture 2" descr="I:\uni\azolate core\human-anatomy-muscles-skelet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0"/>
            <a:ext cx="3367827"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18" name="Picture 2" descr="I:\uni\azolate core\220px-Human_anatomy_planes.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368" y="1190782"/>
            <a:ext cx="3046413" cy="2658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141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80">
                                          <p:stCondLst>
                                            <p:cond delay="0"/>
                                          </p:stCondLst>
                                        </p:cTn>
                                        <p:tgtEl>
                                          <p:spTgt spid="12">
                                            <p:txEl>
                                              <p:pRg st="0" end="0"/>
                                            </p:txEl>
                                          </p:spTgt>
                                        </p:tgtEl>
                                      </p:cBhvr>
                                    </p:animEffect>
                                    <p:anim calcmode="lin" valueType="num">
                                      <p:cBhvr>
                                        <p:cTn id="8"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xEl>
                                              <p:pRg st="0" end="0"/>
                                            </p:txEl>
                                          </p:spTgt>
                                        </p:tgtEl>
                                      </p:cBhvr>
                                      <p:to x="100000" y="60000"/>
                                    </p:animScale>
                                    <p:animScale>
                                      <p:cBhvr>
                                        <p:cTn id="14" dur="166" decel="50000">
                                          <p:stCondLst>
                                            <p:cond delay="676"/>
                                          </p:stCondLst>
                                        </p:cTn>
                                        <p:tgtEl>
                                          <p:spTgt spid="12">
                                            <p:txEl>
                                              <p:pRg st="0" end="0"/>
                                            </p:txEl>
                                          </p:spTgt>
                                        </p:tgtEl>
                                      </p:cBhvr>
                                      <p:to x="100000" y="100000"/>
                                    </p:animScale>
                                    <p:animScale>
                                      <p:cBhvr>
                                        <p:cTn id="15" dur="26">
                                          <p:stCondLst>
                                            <p:cond delay="1312"/>
                                          </p:stCondLst>
                                        </p:cTn>
                                        <p:tgtEl>
                                          <p:spTgt spid="12">
                                            <p:txEl>
                                              <p:pRg st="0" end="0"/>
                                            </p:txEl>
                                          </p:spTgt>
                                        </p:tgtEl>
                                      </p:cBhvr>
                                      <p:to x="100000" y="80000"/>
                                    </p:animScale>
                                    <p:animScale>
                                      <p:cBhvr>
                                        <p:cTn id="16" dur="166" decel="50000">
                                          <p:stCondLst>
                                            <p:cond delay="1338"/>
                                          </p:stCondLst>
                                        </p:cTn>
                                        <p:tgtEl>
                                          <p:spTgt spid="12">
                                            <p:txEl>
                                              <p:pRg st="0" end="0"/>
                                            </p:txEl>
                                          </p:spTgt>
                                        </p:tgtEl>
                                      </p:cBhvr>
                                      <p:to x="100000" y="100000"/>
                                    </p:animScale>
                                    <p:animScale>
                                      <p:cBhvr>
                                        <p:cTn id="17" dur="26">
                                          <p:stCondLst>
                                            <p:cond delay="1642"/>
                                          </p:stCondLst>
                                        </p:cTn>
                                        <p:tgtEl>
                                          <p:spTgt spid="12">
                                            <p:txEl>
                                              <p:pRg st="0" end="0"/>
                                            </p:txEl>
                                          </p:spTgt>
                                        </p:tgtEl>
                                      </p:cBhvr>
                                      <p:to x="100000" y="90000"/>
                                    </p:animScale>
                                    <p:animScale>
                                      <p:cBhvr>
                                        <p:cTn id="18" dur="166" decel="50000">
                                          <p:stCondLst>
                                            <p:cond delay="1668"/>
                                          </p:stCondLst>
                                        </p:cTn>
                                        <p:tgtEl>
                                          <p:spTgt spid="12">
                                            <p:txEl>
                                              <p:pRg st="0" end="0"/>
                                            </p:txEl>
                                          </p:spTgt>
                                        </p:tgtEl>
                                      </p:cBhvr>
                                      <p:to x="100000" y="100000"/>
                                    </p:animScale>
                                    <p:animScale>
                                      <p:cBhvr>
                                        <p:cTn id="19" dur="26">
                                          <p:stCondLst>
                                            <p:cond delay="1808"/>
                                          </p:stCondLst>
                                        </p:cTn>
                                        <p:tgtEl>
                                          <p:spTgt spid="12">
                                            <p:txEl>
                                              <p:pRg st="0" end="0"/>
                                            </p:txEl>
                                          </p:spTgt>
                                        </p:tgtEl>
                                      </p:cBhvr>
                                      <p:to x="100000" y="95000"/>
                                    </p:animScale>
                                    <p:animScale>
                                      <p:cBhvr>
                                        <p:cTn id="20" dur="166" decel="50000">
                                          <p:stCondLst>
                                            <p:cond delay="1834"/>
                                          </p:stCondLst>
                                        </p:cTn>
                                        <p:tgtEl>
                                          <p:spTgt spid="1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wipe(down)">
                                      <p:cBhvr>
                                        <p:cTn id="25" dur="580">
                                          <p:stCondLst>
                                            <p:cond delay="0"/>
                                          </p:stCondLst>
                                        </p:cTn>
                                        <p:tgtEl>
                                          <p:spTgt spid="12">
                                            <p:txEl>
                                              <p:pRg st="1" end="1"/>
                                            </p:txEl>
                                          </p:spTgt>
                                        </p:tgtEl>
                                      </p:cBhvr>
                                    </p:animEffect>
                                    <p:anim calcmode="lin" valueType="num">
                                      <p:cBhvr>
                                        <p:cTn id="26" dur="1822" tmFilter="0,0; 0.14,0.36; 0.43,0.73; 0.71,0.91; 1.0,1.0">
                                          <p:stCondLst>
                                            <p:cond delay="0"/>
                                          </p:stCondLst>
                                        </p:cTn>
                                        <p:tgtEl>
                                          <p:spTgt spid="1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xEl>
                                              <p:pRg st="1" end="1"/>
                                            </p:txEl>
                                          </p:spTgt>
                                        </p:tgtEl>
                                      </p:cBhvr>
                                      <p:to x="100000" y="60000"/>
                                    </p:animScale>
                                    <p:animScale>
                                      <p:cBhvr>
                                        <p:cTn id="32" dur="166" decel="50000">
                                          <p:stCondLst>
                                            <p:cond delay="676"/>
                                          </p:stCondLst>
                                        </p:cTn>
                                        <p:tgtEl>
                                          <p:spTgt spid="12">
                                            <p:txEl>
                                              <p:pRg st="1" end="1"/>
                                            </p:txEl>
                                          </p:spTgt>
                                        </p:tgtEl>
                                      </p:cBhvr>
                                      <p:to x="100000" y="100000"/>
                                    </p:animScale>
                                    <p:animScale>
                                      <p:cBhvr>
                                        <p:cTn id="33" dur="26">
                                          <p:stCondLst>
                                            <p:cond delay="1312"/>
                                          </p:stCondLst>
                                        </p:cTn>
                                        <p:tgtEl>
                                          <p:spTgt spid="12">
                                            <p:txEl>
                                              <p:pRg st="1" end="1"/>
                                            </p:txEl>
                                          </p:spTgt>
                                        </p:tgtEl>
                                      </p:cBhvr>
                                      <p:to x="100000" y="80000"/>
                                    </p:animScale>
                                    <p:animScale>
                                      <p:cBhvr>
                                        <p:cTn id="34" dur="166" decel="50000">
                                          <p:stCondLst>
                                            <p:cond delay="1338"/>
                                          </p:stCondLst>
                                        </p:cTn>
                                        <p:tgtEl>
                                          <p:spTgt spid="12">
                                            <p:txEl>
                                              <p:pRg st="1" end="1"/>
                                            </p:txEl>
                                          </p:spTgt>
                                        </p:tgtEl>
                                      </p:cBhvr>
                                      <p:to x="100000" y="100000"/>
                                    </p:animScale>
                                    <p:animScale>
                                      <p:cBhvr>
                                        <p:cTn id="35" dur="26">
                                          <p:stCondLst>
                                            <p:cond delay="1642"/>
                                          </p:stCondLst>
                                        </p:cTn>
                                        <p:tgtEl>
                                          <p:spTgt spid="12">
                                            <p:txEl>
                                              <p:pRg st="1" end="1"/>
                                            </p:txEl>
                                          </p:spTgt>
                                        </p:tgtEl>
                                      </p:cBhvr>
                                      <p:to x="100000" y="90000"/>
                                    </p:animScale>
                                    <p:animScale>
                                      <p:cBhvr>
                                        <p:cTn id="36" dur="166" decel="50000">
                                          <p:stCondLst>
                                            <p:cond delay="1668"/>
                                          </p:stCondLst>
                                        </p:cTn>
                                        <p:tgtEl>
                                          <p:spTgt spid="12">
                                            <p:txEl>
                                              <p:pRg st="1" end="1"/>
                                            </p:txEl>
                                          </p:spTgt>
                                        </p:tgtEl>
                                      </p:cBhvr>
                                      <p:to x="100000" y="100000"/>
                                    </p:animScale>
                                    <p:animScale>
                                      <p:cBhvr>
                                        <p:cTn id="37" dur="26">
                                          <p:stCondLst>
                                            <p:cond delay="1808"/>
                                          </p:stCondLst>
                                        </p:cTn>
                                        <p:tgtEl>
                                          <p:spTgt spid="12">
                                            <p:txEl>
                                              <p:pRg st="1" end="1"/>
                                            </p:txEl>
                                          </p:spTgt>
                                        </p:tgtEl>
                                      </p:cBhvr>
                                      <p:to x="100000" y="95000"/>
                                    </p:animScale>
                                    <p:animScale>
                                      <p:cBhvr>
                                        <p:cTn id="38" dur="166" decel="50000">
                                          <p:stCondLst>
                                            <p:cond delay="1834"/>
                                          </p:stCondLst>
                                        </p:cTn>
                                        <p:tgtEl>
                                          <p:spTgt spid="1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xEl>
                                              <p:pRg st="2" end="2"/>
                                            </p:txEl>
                                          </p:spTgt>
                                        </p:tgtEl>
                                        <p:attrNameLst>
                                          <p:attrName>style.visibility</p:attrName>
                                        </p:attrNameLst>
                                      </p:cBhvr>
                                      <p:to>
                                        <p:strVal val="visible"/>
                                      </p:to>
                                    </p:set>
                                    <p:animEffect transition="in" filter="wipe(down)">
                                      <p:cBhvr>
                                        <p:cTn id="43" dur="580">
                                          <p:stCondLst>
                                            <p:cond delay="0"/>
                                          </p:stCondLst>
                                        </p:cTn>
                                        <p:tgtEl>
                                          <p:spTgt spid="12">
                                            <p:txEl>
                                              <p:pRg st="2" end="2"/>
                                            </p:txEl>
                                          </p:spTgt>
                                        </p:tgtEl>
                                      </p:cBhvr>
                                    </p:animEffect>
                                    <p:anim calcmode="lin" valueType="num">
                                      <p:cBhvr>
                                        <p:cTn id="44" dur="1822" tmFilter="0,0; 0.14,0.36; 0.43,0.73; 0.71,0.91; 1.0,1.0">
                                          <p:stCondLst>
                                            <p:cond delay="0"/>
                                          </p:stCondLst>
                                        </p:cTn>
                                        <p:tgtEl>
                                          <p:spTgt spid="1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2" end="2"/>
                                            </p:txEl>
                                          </p:spTgt>
                                        </p:tgtEl>
                                      </p:cBhvr>
                                      <p:to x="100000" y="60000"/>
                                    </p:animScale>
                                    <p:animScale>
                                      <p:cBhvr>
                                        <p:cTn id="50" dur="166" decel="50000">
                                          <p:stCondLst>
                                            <p:cond delay="676"/>
                                          </p:stCondLst>
                                        </p:cTn>
                                        <p:tgtEl>
                                          <p:spTgt spid="12">
                                            <p:txEl>
                                              <p:pRg st="2" end="2"/>
                                            </p:txEl>
                                          </p:spTgt>
                                        </p:tgtEl>
                                      </p:cBhvr>
                                      <p:to x="100000" y="100000"/>
                                    </p:animScale>
                                    <p:animScale>
                                      <p:cBhvr>
                                        <p:cTn id="51" dur="26">
                                          <p:stCondLst>
                                            <p:cond delay="1312"/>
                                          </p:stCondLst>
                                        </p:cTn>
                                        <p:tgtEl>
                                          <p:spTgt spid="12">
                                            <p:txEl>
                                              <p:pRg st="2" end="2"/>
                                            </p:txEl>
                                          </p:spTgt>
                                        </p:tgtEl>
                                      </p:cBhvr>
                                      <p:to x="100000" y="80000"/>
                                    </p:animScale>
                                    <p:animScale>
                                      <p:cBhvr>
                                        <p:cTn id="52" dur="166" decel="50000">
                                          <p:stCondLst>
                                            <p:cond delay="1338"/>
                                          </p:stCondLst>
                                        </p:cTn>
                                        <p:tgtEl>
                                          <p:spTgt spid="12">
                                            <p:txEl>
                                              <p:pRg st="2" end="2"/>
                                            </p:txEl>
                                          </p:spTgt>
                                        </p:tgtEl>
                                      </p:cBhvr>
                                      <p:to x="100000" y="100000"/>
                                    </p:animScale>
                                    <p:animScale>
                                      <p:cBhvr>
                                        <p:cTn id="53" dur="26">
                                          <p:stCondLst>
                                            <p:cond delay="1642"/>
                                          </p:stCondLst>
                                        </p:cTn>
                                        <p:tgtEl>
                                          <p:spTgt spid="12">
                                            <p:txEl>
                                              <p:pRg st="2" end="2"/>
                                            </p:txEl>
                                          </p:spTgt>
                                        </p:tgtEl>
                                      </p:cBhvr>
                                      <p:to x="100000" y="90000"/>
                                    </p:animScale>
                                    <p:animScale>
                                      <p:cBhvr>
                                        <p:cTn id="54" dur="166" decel="50000">
                                          <p:stCondLst>
                                            <p:cond delay="1668"/>
                                          </p:stCondLst>
                                        </p:cTn>
                                        <p:tgtEl>
                                          <p:spTgt spid="12">
                                            <p:txEl>
                                              <p:pRg st="2" end="2"/>
                                            </p:txEl>
                                          </p:spTgt>
                                        </p:tgtEl>
                                      </p:cBhvr>
                                      <p:to x="100000" y="100000"/>
                                    </p:animScale>
                                    <p:animScale>
                                      <p:cBhvr>
                                        <p:cTn id="55" dur="26">
                                          <p:stCondLst>
                                            <p:cond delay="1808"/>
                                          </p:stCondLst>
                                        </p:cTn>
                                        <p:tgtEl>
                                          <p:spTgt spid="12">
                                            <p:txEl>
                                              <p:pRg st="2" end="2"/>
                                            </p:txEl>
                                          </p:spTgt>
                                        </p:tgtEl>
                                      </p:cBhvr>
                                      <p:to x="100000" y="95000"/>
                                    </p:animScale>
                                    <p:animScale>
                                      <p:cBhvr>
                                        <p:cTn id="56" dur="166" decel="50000">
                                          <p:stCondLst>
                                            <p:cond delay="1834"/>
                                          </p:stCondLst>
                                        </p:cTn>
                                        <p:tgtEl>
                                          <p:spTgt spid="1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2">
                                            <p:txEl>
                                              <p:pRg st="3" end="3"/>
                                            </p:txEl>
                                          </p:spTgt>
                                        </p:tgtEl>
                                        <p:attrNameLst>
                                          <p:attrName>style.visibility</p:attrName>
                                        </p:attrNameLst>
                                      </p:cBhvr>
                                      <p:to>
                                        <p:strVal val="visible"/>
                                      </p:to>
                                    </p:set>
                                    <p:animEffect transition="in" filter="wipe(down)">
                                      <p:cBhvr>
                                        <p:cTn id="61" dur="580">
                                          <p:stCondLst>
                                            <p:cond delay="0"/>
                                          </p:stCondLst>
                                        </p:cTn>
                                        <p:tgtEl>
                                          <p:spTgt spid="12">
                                            <p:txEl>
                                              <p:pRg st="3" end="3"/>
                                            </p:txEl>
                                          </p:spTgt>
                                        </p:tgtEl>
                                      </p:cBhvr>
                                    </p:animEffect>
                                    <p:anim calcmode="lin" valueType="num">
                                      <p:cBhvr>
                                        <p:cTn id="62" dur="1822" tmFilter="0,0; 0.14,0.36; 0.43,0.73; 0.71,0.91; 1.0,1.0">
                                          <p:stCondLst>
                                            <p:cond delay="0"/>
                                          </p:stCondLst>
                                        </p:cTn>
                                        <p:tgtEl>
                                          <p:spTgt spid="1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
                                            <p:txEl>
                                              <p:pRg st="3" end="3"/>
                                            </p:txEl>
                                          </p:spTgt>
                                        </p:tgtEl>
                                      </p:cBhvr>
                                      <p:to x="100000" y="60000"/>
                                    </p:animScale>
                                    <p:animScale>
                                      <p:cBhvr>
                                        <p:cTn id="68" dur="166" decel="50000">
                                          <p:stCondLst>
                                            <p:cond delay="676"/>
                                          </p:stCondLst>
                                        </p:cTn>
                                        <p:tgtEl>
                                          <p:spTgt spid="12">
                                            <p:txEl>
                                              <p:pRg st="3" end="3"/>
                                            </p:txEl>
                                          </p:spTgt>
                                        </p:tgtEl>
                                      </p:cBhvr>
                                      <p:to x="100000" y="100000"/>
                                    </p:animScale>
                                    <p:animScale>
                                      <p:cBhvr>
                                        <p:cTn id="69" dur="26">
                                          <p:stCondLst>
                                            <p:cond delay="1312"/>
                                          </p:stCondLst>
                                        </p:cTn>
                                        <p:tgtEl>
                                          <p:spTgt spid="12">
                                            <p:txEl>
                                              <p:pRg st="3" end="3"/>
                                            </p:txEl>
                                          </p:spTgt>
                                        </p:tgtEl>
                                      </p:cBhvr>
                                      <p:to x="100000" y="80000"/>
                                    </p:animScale>
                                    <p:animScale>
                                      <p:cBhvr>
                                        <p:cTn id="70" dur="166" decel="50000">
                                          <p:stCondLst>
                                            <p:cond delay="1338"/>
                                          </p:stCondLst>
                                        </p:cTn>
                                        <p:tgtEl>
                                          <p:spTgt spid="12">
                                            <p:txEl>
                                              <p:pRg st="3" end="3"/>
                                            </p:txEl>
                                          </p:spTgt>
                                        </p:tgtEl>
                                      </p:cBhvr>
                                      <p:to x="100000" y="100000"/>
                                    </p:animScale>
                                    <p:animScale>
                                      <p:cBhvr>
                                        <p:cTn id="71" dur="26">
                                          <p:stCondLst>
                                            <p:cond delay="1642"/>
                                          </p:stCondLst>
                                        </p:cTn>
                                        <p:tgtEl>
                                          <p:spTgt spid="12">
                                            <p:txEl>
                                              <p:pRg st="3" end="3"/>
                                            </p:txEl>
                                          </p:spTgt>
                                        </p:tgtEl>
                                      </p:cBhvr>
                                      <p:to x="100000" y="90000"/>
                                    </p:animScale>
                                    <p:animScale>
                                      <p:cBhvr>
                                        <p:cTn id="72" dur="166" decel="50000">
                                          <p:stCondLst>
                                            <p:cond delay="1668"/>
                                          </p:stCondLst>
                                        </p:cTn>
                                        <p:tgtEl>
                                          <p:spTgt spid="12">
                                            <p:txEl>
                                              <p:pRg st="3" end="3"/>
                                            </p:txEl>
                                          </p:spTgt>
                                        </p:tgtEl>
                                      </p:cBhvr>
                                      <p:to x="100000" y="100000"/>
                                    </p:animScale>
                                    <p:animScale>
                                      <p:cBhvr>
                                        <p:cTn id="73" dur="26">
                                          <p:stCondLst>
                                            <p:cond delay="1808"/>
                                          </p:stCondLst>
                                        </p:cTn>
                                        <p:tgtEl>
                                          <p:spTgt spid="12">
                                            <p:txEl>
                                              <p:pRg st="3" end="3"/>
                                            </p:txEl>
                                          </p:spTgt>
                                        </p:tgtEl>
                                      </p:cBhvr>
                                      <p:to x="100000" y="95000"/>
                                    </p:animScale>
                                    <p:animScale>
                                      <p:cBhvr>
                                        <p:cTn id="74" dur="166" decel="50000">
                                          <p:stCondLst>
                                            <p:cond delay="1834"/>
                                          </p:stCondLst>
                                        </p:cTn>
                                        <p:tgtEl>
                                          <p:spTgt spid="1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2050"/>
                                        </p:tgtEl>
                                        <p:attrNameLst>
                                          <p:attrName>style.visibility</p:attrName>
                                        </p:attrNameLst>
                                      </p:cBhvr>
                                      <p:to>
                                        <p:strVal val="visible"/>
                                      </p:to>
                                    </p:set>
                                    <p:anim calcmode="lin" valueType="num">
                                      <p:cBhvr>
                                        <p:cTn id="79" dur="500" fill="hold"/>
                                        <p:tgtEl>
                                          <p:spTgt spid="2050"/>
                                        </p:tgtEl>
                                        <p:attrNameLst>
                                          <p:attrName>ppt_w</p:attrName>
                                        </p:attrNameLst>
                                      </p:cBhvr>
                                      <p:tavLst>
                                        <p:tav tm="0">
                                          <p:val>
                                            <p:fltVal val="0"/>
                                          </p:val>
                                        </p:tav>
                                        <p:tav tm="100000">
                                          <p:val>
                                            <p:strVal val="#ppt_w"/>
                                          </p:val>
                                        </p:tav>
                                      </p:tavLst>
                                    </p:anim>
                                    <p:anim calcmode="lin" valueType="num">
                                      <p:cBhvr>
                                        <p:cTn id="80" dur="500" fill="hold"/>
                                        <p:tgtEl>
                                          <p:spTgt spid="2050"/>
                                        </p:tgtEl>
                                        <p:attrNameLst>
                                          <p:attrName>ppt_h</p:attrName>
                                        </p:attrNameLst>
                                      </p:cBhvr>
                                      <p:tavLst>
                                        <p:tav tm="0">
                                          <p:val>
                                            <p:fltVal val="0"/>
                                          </p:val>
                                        </p:tav>
                                        <p:tav tm="100000">
                                          <p:val>
                                            <p:strVal val="#ppt_h"/>
                                          </p:val>
                                        </p:tav>
                                      </p:tavLst>
                                    </p:anim>
                                    <p:animEffect transition="in" filter="fade">
                                      <p:cBhvr>
                                        <p:cTn id="81" dur="500"/>
                                        <p:tgtEl>
                                          <p:spTgt spid="2050"/>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9218"/>
                                        </p:tgtEl>
                                        <p:attrNameLst>
                                          <p:attrName>style.visibility</p:attrName>
                                        </p:attrNameLst>
                                      </p:cBhvr>
                                      <p:to>
                                        <p:strVal val="visible"/>
                                      </p:to>
                                    </p:set>
                                    <p:animEffect transition="in" filter="circle(in)">
                                      <p:cBhvr>
                                        <p:cTn id="86"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1" y="1182773"/>
            <a:ext cx="9020174" cy="5355312"/>
          </a:xfrm>
          <a:prstGeom prst="rect">
            <a:avLst/>
          </a:prstGeom>
        </p:spPr>
        <p:txBody>
          <a:bodyPr wrap="square">
            <a:spAutoFit/>
          </a:bodyPr>
          <a:lstStyle/>
          <a:p>
            <a:pPr algn="r" rtl="1"/>
            <a:r>
              <a:rPr lang="ar-SA" dirty="0"/>
              <a:t>ورزش: احتمالا بهترین راه برای تسریع بهبود درد است .تجویز آن بر حسب نتایج معاینه و نیز شدت درد بیمار صورت می گیرد.</a:t>
            </a:r>
            <a:endParaRPr lang="en-US" dirty="0"/>
          </a:p>
          <a:p>
            <a:pPr algn="r" rtl="1"/>
            <a:r>
              <a:rPr lang="ar-SA" dirty="0"/>
              <a:t> </a:t>
            </a:r>
            <a:endParaRPr lang="en-US" dirty="0"/>
          </a:p>
          <a:p>
            <a:pPr algn="r" rtl="1"/>
            <a:r>
              <a:rPr lang="ar-SA" dirty="0"/>
              <a:t>·      دارو: معمولا در کاهش درد اهمیت دارد ولی حتما در مورد مصرف آن با پزشک خود مشورت کنید. </a:t>
            </a:r>
            <a:endParaRPr lang="en-US" dirty="0"/>
          </a:p>
          <a:p>
            <a:pPr algn="r" rtl="1"/>
            <a:r>
              <a:rPr lang="ar-SA" dirty="0"/>
              <a:t> </a:t>
            </a:r>
            <a:endParaRPr lang="en-US" dirty="0"/>
          </a:p>
          <a:p>
            <a:pPr algn="r" rtl="1"/>
            <a:r>
              <a:rPr lang="ar-SA" dirty="0"/>
              <a:t>·     مانیپولاسیون ستون فقرات:عملی است که توسط متخصصین دوره دیده (متخصصین طب فیزیکی و کایروپراکتورها) روی ستون فقرات انجام می گیرد. در مواقعی که بیمار به خوبی انتخاب شود پاسخ بسیار خوبی می دهد.   </a:t>
            </a:r>
            <a:endParaRPr lang="en-US" dirty="0"/>
          </a:p>
          <a:p>
            <a:pPr algn="r" rtl="1"/>
            <a:r>
              <a:rPr lang="ar-SA" dirty="0"/>
              <a:t> </a:t>
            </a:r>
            <a:endParaRPr lang="en-US" dirty="0"/>
          </a:p>
          <a:p>
            <a:pPr algn="r" rtl="1"/>
            <a:r>
              <a:rPr lang="ar-SA" dirty="0"/>
              <a:t>    همانطور که ذکر شد عمده کمردردهای مکانیکی با مراقبت مناسب پزشکی و همکاری بیمار بهبود می یابد، گاهی اقدامات فوق به نتیجه نمی رسد و جراحی اجتناب ناپذیر می گردد.علایم خطر در کمردردها (خصوصا کمردردهای ناشی از دررفتگی دیسک و فشار روی سیاتیک) عبارتنداز:</a:t>
            </a:r>
            <a:endParaRPr lang="en-US" dirty="0"/>
          </a:p>
          <a:p>
            <a:pPr algn="r" rtl="1"/>
            <a:r>
              <a:rPr lang="ar-SA" dirty="0"/>
              <a:t>1) اختلال در کنترل ادرار و مدفوع </a:t>
            </a:r>
            <a:endParaRPr lang="en-US" dirty="0"/>
          </a:p>
          <a:p>
            <a:pPr algn="r" rtl="1"/>
            <a:r>
              <a:rPr lang="ar-SA" dirty="0"/>
              <a:t>2) فلج پا (خصوصا فلج پیشرونده)</a:t>
            </a:r>
            <a:endParaRPr lang="en-US" dirty="0"/>
          </a:p>
          <a:p>
            <a:pPr algn="r" rtl="1"/>
            <a:r>
              <a:rPr lang="ar-SA" dirty="0"/>
              <a:t>3) درد شدید که به شش هفته درمان های استاندارد، منجمله فیزیوتراپی تخصصی پاسخ نداده است. البته در این مورد جراحی معمولا سبب تسکین درد تیر کشنده پاها می گردد و ممکن است کمردرد بیماربهبود نیابد.</a:t>
            </a:r>
            <a:endParaRPr lang="en-US" dirty="0"/>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4267200" y="1217275"/>
            <a:ext cx="4821382" cy="5632311"/>
          </a:xfrm>
          <a:prstGeom prst="rect">
            <a:avLst/>
          </a:prstGeom>
        </p:spPr>
        <p:txBody>
          <a:bodyPr wrap="square">
            <a:spAutoFit/>
          </a:bodyPr>
          <a:lstStyle/>
          <a:p>
            <a:pPr algn="r" rtl="1"/>
            <a:r>
              <a:rPr lang="ar-SA" dirty="0"/>
              <a:t> </a:t>
            </a:r>
            <a:endParaRPr lang="en-US" dirty="0"/>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پیشگیری از کمردرد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معمولا می توان از کمردردهایی که به علت اختلالات بیومکانیک ایجاد شده اند جلوگیری کرد. ورزش های مناسب، ایستادن یا نشستن وحمل اشیا در وضعیت مناسب کمک زیادی به پیشگیری کمردرد میکند. استفاده از کمربندهای چرمی یا پلاستیکی تاثیر ثابت شده ای در کاهش کمردرد ناشی از بلند کردن اجسام سنگین نداشته است.</a:t>
            </a:r>
            <a:endParaRPr lang="en-US" dirty="0"/>
          </a:p>
          <a:p>
            <a:pPr algn="r" rtl="1"/>
            <a:r>
              <a:rPr lang="ar-SA" dirty="0"/>
              <a:t> </a:t>
            </a:r>
            <a:endParaRPr lang="en-US" dirty="0"/>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توصیه های بهداشتی برای سلامت کمر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از بی حرکتی پرهیز کنید و ورزش را وارد زندگی روزمره خود کنید، سعی کنید روزی نیم ساعت قدم بزنید (پیاده روی سریع)، بیش از 25 دقیقه ننشینید، هر 25 دقیقه حداقل 5 دقیقه راه بروید و ورزش های کششی انجام دهید. هنگامی که نشسته اید زیر پاهای خود یک چهار پایه کوتاه بگذارید یا یک پا را روی پای دیگر بیندازید. از پزشک خود در مورد ورزش های تقویتی و کششی مناسب سن خود سوال کنید.</a:t>
            </a:r>
            <a:endParaRPr lang="en-US" dirty="0"/>
          </a:p>
        </p:txBody>
      </p:sp>
      <p:pic>
        <p:nvPicPr>
          <p:cNvPr id="1027" name="Picture 3" descr="f4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994"/>
            <a:ext cx="4287982" cy="5252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1205993"/>
            <a:ext cx="9144000" cy="5632311"/>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توصیه های زیرنیزمفید هستند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1) قوز نکنید. وقتی در وضعیت عادی می ایستید یا می نشینید وزن به صورت مناسب روی کمر وارد می شود.</a:t>
            </a:r>
            <a:endParaRPr lang="en-US" dirty="0"/>
          </a:p>
          <a:p>
            <a:pPr algn="r" rtl="1"/>
            <a:r>
              <a:rPr lang="ar-SA" dirty="0"/>
              <a:t>2) اگر صندلی شما محل مخصوص قوس کمر ندارد یک حوله لوله شده یا با لشتک در ناحیه مزبور قرار دهید.</a:t>
            </a:r>
            <a:endParaRPr lang="en-US" dirty="0"/>
          </a:p>
          <a:p>
            <a:pPr algn="r" rtl="1"/>
            <a:r>
              <a:rPr lang="ar-SA" dirty="0"/>
              <a:t>3) کفش های پاشنه کوتاه و راحت بپوشید.</a:t>
            </a:r>
            <a:endParaRPr lang="en-US" dirty="0"/>
          </a:p>
          <a:p>
            <a:pPr algn="r" rtl="1"/>
            <a:r>
              <a:rPr lang="ar-SA" dirty="0"/>
              <a:t>4) روی تشک خیلی نرم نخوابید.</a:t>
            </a:r>
            <a:endParaRPr lang="en-US" dirty="0"/>
          </a:p>
          <a:p>
            <a:pPr algn="r" rtl="1"/>
            <a:r>
              <a:rPr lang="ar-SA" dirty="0"/>
              <a:t>5) وقتی می خواهید چیزی از روی زمین بردارید زانوهایتان را خم کنید، از کمر خود استفاده نکنید.</a:t>
            </a:r>
            <a:endParaRPr lang="en-US" dirty="0"/>
          </a:p>
          <a:p>
            <a:pPr algn="r" rtl="1"/>
            <a:r>
              <a:rPr lang="ar-SA" dirty="0"/>
              <a:t>6) سیگار جریان خون ستون فقرات و دیسک را کاهش می دهد آن را ترک کنید.</a:t>
            </a:r>
            <a:endParaRPr lang="en-US" dirty="0"/>
          </a:p>
          <a:p>
            <a:pPr algn="r" rtl="1"/>
            <a:r>
              <a:rPr lang="ar-SA" dirty="0"/>
              <a:t>7) درموقع بلند شدن از بستر حتما از پهلوی خود بلند شوید.</a:t>
            </a:r>
            <a:endParaRPr lang="en-US" dirty="0"/>
          </a:p>
          <a:p>
            <a:pPr algn="r" rtl="1"/>
            <a:r>
              <a:rPr lang="ar-SA" dirty="0"/>
              <a:t>8) هنگام پوشیدن کفش و جوراب روی صندلی یا لبه تخت نشسته ومچ پای خود را روی زانوی مخالف قراردهید و حتی المقدور به جلو خم نشوید، همینطور بهتر است شلوار خود را در حالت درازکش یا نشسته بپوشید.</a:t>
            </a:r>
            <a:endParaRPr lang="en-US" dirty="0"/>
          </a:p>
          <a:p>
            <a:pPr algn="r" rtl="1"/>
            <a:r>
              <a:rPr lang="ar-SA" dirty="0"/>
              <a:t>9) حتما پیاده روی در سطح هموار را جزو برنامه روزانه خود قرار دهید. حد شما برای پیاده روی، شروع درد در کمر یا پاها و یا بی حسی و گزگز در پاها می باشد که در اینصورت بایستی مدت کوتاهی استراحت نمائید و دوباره ادامه دهید. در هنگام پیاده روی توجه داشته باشید که دست های شما از طرف بدن بطور کامل حرکت کنند و عضلات شکم خود را بداخل بکشید تا فشار روی ستون فقرات به حداقل برسد.</a:t>
            </a:r>
            <a:endParaRPr lang="en-US" dirty="0"/>
          </a:p>
          <a:p>
            <a:pPr algn="r" rtl="1"/>
            <a:r>
              <a:rPr lang="ar-SA" dirty="0"/>
              <a:t>10) موتور سیکلت سواری خصوصا در خیابان های پر دست انداز مضر است</a:t>
            </a:r>
            <a:r>
              <a:rPr lang="ar-SA" dirty="0" smtClean="0"/>
              <a:t>.</a:t>
            </a:r>
            <a:r>
              <a:rPr lang="ar-SA" dirty="0"/>
              <a:t> </a:t>
            </a:r>
            <a:endParaRPr lang="en-US" dirty="0"/>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4" name="Picture 2" descr="back pain mckenzie exerci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381125"/>
            <a:ext cx="3362325"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5b-back-p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252" y="3545693"/>
            <a:ext cx="5774748" cy="331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81400" y="1143994"/>
            <a:ext cx="4572000" cy="923330"/>
          </a:xfrm>
          <a:prstGeom prst="rect">
            <a:avLst/>
          </a:prstGeom>
        </p:spPr>
        <p:txBody>
          <a:bodyPr>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تاثير تمرين هاي مكنزي و ثبات دهنده كمر در بهبود عملكرد و درد بيماران مبتلا به كمر درد مزمن</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p:txBody>
      </p:sp>
      <p:sp>
        <p:nvSpPr>
          <p:cNvPr id="5" name="TextBox 4"/>
          <p:cNvSpPr txBox="1"/>
          <p:nvPr/>
        </p:nvSpPr>
        <p:spPr>
          <a:xfrm>
            <a:off x="6078682" y="4889028"/>
            <a:ext cx="1143000" cy="523220"/>
          </a:xfrm>
          <a:prstGeom prst="rect">
            <a:avLst/>
          </a:prstGeom>
          <a:noFill/>
        </p:spPr>
        <p:txBody>
          <a:bodyPr wrap="square" rtlCol="0">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1295400" y="4704709"/>
            <a:ext cx="1143000" cy="523220"/>
          </a:xfrm>
          <a:prstGeom prst="rect">
            <a:avLst/>
          </a:prstGeom>
          <a:noFill/>
        </p:spPr>
        <p:txBody>
          <a:bodyPr wrap="square" rtlCol="0">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675962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04800" y="150782"/>
            <a:ext cx="7924800" cy="923330"/>
          </a:xfrm>
          <a:prstGeom prst="rect">
            <a:avLst/>
          </a:prstGeom>
        </p:spPr>
        <p:txBody>
          <a:bodyPr wrap="square">
            <a:spAutoFit/>
          </a:bodyPr>
          <a:lstStyle/>
          <a:p>
            <a:pPr algn="r" rtl="1"/>
            <a:r>
              <a:rPr lang="ar-SA" dirty="0"/>
              <a:t>عضلات شانه از مهمترین عوامل پایدار کننده آن هستند. این عضلات سه دسته اند. </a:t>
            </a:r>
            <a:r>
              <a:rPr lang="ar-SA" u="sng" dirty="0"/>
              <a:t>عضلات سطحی، عضلات عمقی و عضلات بازو</a:t>
            </a:r>
            <a:r>
              <a:rPr lang="en-US" dirty="0"/>
              <a:t/>
            </a:r>
            <a:br>
              <a:rPr lang="en-US" dirty="0"/>
            </a:br>
            <a:endParaRPr lang="en-US" dirty="0"/>
          </a:p>
        </p:txBody>
      </p:sp>
      <p:sp>
        <p:nvSpPr>
          <p:cNvPr id="6" name="Rectangle 5"/>
          <p:cNvSpPr/>
          <p:nvPr/>
        </p:nvSpPr>
        <p:spPr>
          <a:xfrm>
            <a:off x="5257800" y="1147101"/>
            <a:ext cx="3962400" cy="5909310"/>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عضلات سطحی</a:t>
            </a:r>
            <a:r>
              <a:rPr lang="en-US" dirty="0"/>
              <a:t/>
            </a:r>
            <a:br>
              <a:rPr lang="en-US" dirty="0"/>
            </a:br>
            <a:r>
              <a:rPr lang="ar-SA" dirty="0"/>
              <a:t>این عضلات عبارتند از</a:t>
            </a:r>
            <a:r>
              <a:rPr lang="en-US" dirty="0"/>
              <a:t> :</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عضله سینه ای بزرگ یا پکتورالیس ماژور</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Pectoralis</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Major</a:t>
            </a:r>
          </a:p>
          <a:p>
            <a:pPr algn="r" rtl="1"/>
            <a:r>
              <a:rPr lang="en-US" dirty="0"/>
              <a:t> </a:t>
            </a:r>
            <a:r>
              <a:rPr lang="ar-SA" dirty="0"/>
              <a:t>این عضله از یک طرف به</a:t>
            </a:r>
            <a:r>
              <a:rPr lang="en-US" dirty="0"/>
              <a:t> </a:t>
            </a:r>
            <a:r>
              <a:rPr lang="ar-SA" b="1" dirty="0">
                <a:hlinkClick r:id="rId3"/>
              </a:rPr>
              <a:t>استخوان</a:t>
            </a:r>
            <a:r>
              <a:rPr lang="en-US" dirty="0"/>
              <a:t> </a:t>
            </a:r>
            <a:r>
              <a:rPr lang="ar-SA" dirty="0"/>
              <a:t>های ترقوه و جناغ متصل میشود و از طرف دیگر به لبه خارجی ناودان بازویی متصل میشود. انقباض آن موجب نزدیک شدن، خم شدن به جلو و چرخش داخلی بازو میشود</a:t>
            </a:r>
            <a:r>
              <a:rPr lang="en-US" dirty="0"/>
              <a:t>.</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عضله ذوزنقه یا تراپزیوس</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Trapezius</a:t>
            </a:r>
          </a:p>
          <a:p>
            <a:pPr algn="r" rtl="1"/>
            <a:r>
              <a:rPr lang="ar-SA" dirty="0"/>
              <a:t>عضله تراپزیوس در پشت شانه است. این عضله بزرگ و پهن از یک طرف به پشت جمجمه و تعداد زیادی از مهره های گردنی و سینه ای میچسبد و از طرف دیگر به استخوان های ترقوه و کتف متصل میشود. وظیفه آن بالا بردن استخوان های ترقوه و کتف و در نتیجه بالا بردن کل شانه است</a:t>
            </a:r>
            <a:r>
              <a:rPr lang="en-US" dirty="0"/>
              <a:t>.</a:t>
            </a:r>
          </a:p>
        </p:txBody>
      </p:sp>
      <p:pic>
        <p:nvPicPr>
          <p:cNvPr id="4102" name="Picture 6" descr="1371 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 y="612448"/>
            <a:ext cx="3181267" cy="310632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1371 15"/>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3660197"/>
            <a:ext cx="4800601" cy="32004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0" y="2647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up)">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wipe(down)">
                                      <p:cBhvr>
                                        <p:cTn id="1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304800"/>
            <a:ext cx="8278091" cy="3416320"/>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عضله لاتیسموس دورسی</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Latissimus</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dorsi</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muscle</a:t>
            </a:r>
          </a:p>
          <a:p>
            <a:pPr algn="r" rtl="1"/>
            <a:r>
              <a:rPr lang="ar-SA" dirty="0"/>
              <a:t>این عضله بزرک و پهن در پشت تنه قرار دارد. از یک طرف به مهره های سینه ای و کمری متصل میشود و از طرف دیگر به کف ناودان بازویی میچسبد. وظیفه آن نزدیک کردن، به عقب بردن و چرخش داخلی بازو است. این عضله همچنین میتواند با انقباض خود کل شانه را به پایین و عقب بکشد</a:t>
            </a:r>
            <a:r>
              <a:rPr lang="en-US" dirty="0"/>
              <a:t>.</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عضله دلتوئید</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Deltoid muscle</a:t>
            </a:r>
          </a:p>
          <a:p>
            <a:pPr algn="r" rtl="1"/>
            <a:r>
              <a:rPr lang="ar-SA" dirty="0"/>
              <a:t>این عضله بزرگترین و قویترین عضله شانه است و برجستگی شانه را میسازد. این عضله در بالا به استخوان های ترقوه در جلو و استخوان کتف در عقب میچسبد و در پایین به یک برجستگی استخوانی که در یک سوم بالایی استخوان بازو قرار دارد متصل میشود. انقباض قسمت جلویی عضله موجب خم شدن بازو به جلو و چرخش داخلی آن میشود. انقباض قسمت عقبی عضله موجب به عقب رفتن بازو و چرخش خارجی آن میشود و انقباض قسمت بیرونی آن موجب به بالا رفتن بازو از کنار میشود</a:t>
            </a:r>
            <a:r>
              <a:rPr lang="en-US" dirty="0"/>
              <a:t>.</a:t>
            </a:r>
          </a:p>
        </p:txBody>
      </p:sp>
      <p:pic>
        <p:nvPicPr>
          <p:cNvPr id="5124" name="Picture 4" descr="1371 2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64889" y="4381500"/>
            <a:ext cx="252412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1371 8"/>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094884" y="4353809"/>
            <a:ext cx="2428875" cy="2476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2" name="Picture 2" descr="1371 9"/>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012371" y="4209192"/>
            <a:ext cx="2028825" cy="26488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1" name="Picture 1" descr="1371 17"/>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1" y="4209192"/>
            <a:ext cx="2012372" cy="2679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29337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7"/>
          <p:cNvSpPr>
            <a:spLocks noChangeArrowheads="1"/>
          </p:cNvSpPr>
          <p:nvPr/>
        </p:nvSpPr>
        <p:spPr bwMode="auto">
          <a:xfrm>
            <a:off x="0" y="586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228600" y="671772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9"/>
          <p:cNvSpPr>
            <a:spLocks noChangeArrowheads="1"/>
          </p:cNvSpPr>
          <p:nvPr/>
        </p:nvSpPr>
        <p:spPr bwMode="auto">
          <a:xfrm>
            <a:off x="0" y="9829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in)">
                                      <p:cBhvr>
                                        <p:cTn id="12" dur="20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122"/>
                                        </p:tgtEl>
                                        <p:attrNameLst>
                                          <p:attrName>r</p:attrName>
                                        </p:attrNameLst>
                                      </p:cBhvr>
                                    </p:animRot>
                                    <p:animRot by="-240000">
                                      <p:cBhvr>
                                        <p:cTn id="17" dur="200" fill="hold">
                                          <p:stCondLst>
                                            <p:cond delay="200"/>
                                          </p:stCondLst>
                                        </p:cTn>
                                        <p:tgtEl>
                                          <p:spTgt spid="5122"/>
                                        </p:tgtEl>
                                        <p:attrNameLst>
                                          <p:attrName>r</p:attrName>
                                        </p:attrNameLst>
                                      </p:cBhvr>
                                    </p:animRot>
                                    <p:animRot by="240000">
                                      <p:cBhvr>
                                        <p:cTn id="18" dur="200" fill="hold">
                                          <p:stCondLst>
                                            <p:cond delay="400"/>
                                          </p:stCondLst>
                                        </p:cTn>
                                        <p:tgtEl>
                                          <p:spTgt spid="5122"/>
                                        </p:tgtEl>
                                        <p:attrNameLst>
                                          <p:attrName>r</p:attrName>
                                        </p:attrNameLst>
                                      </p:cBhvr>
                                    </p:animRot>
                                    <p:animRot by="-240000">
                                      <p:cBhvr>
                                        <p:cTn id="19" dur="200" fill="hold">
                                          <p:stCondLst>
                                            <p:cond delay="600"/>
                                          </p:stCondLst>
                                        </p:cTn>
                                        <p:tgtEl>
                                          <p:spTgt spid="5122"/>
                                        </p:tgtEl>
                                        <p:attrNameLst>
                                          <p:attrName>r</p:attrName>
                                        </p:attrNameLst>
                                      </p:cBhvr>
                                    </p:animRot>
                                    <p:animRot by="120000">
                                      <p:cBhvr>
                                        <p:cTn id="20" dur="200" fill="hold">
                                          <p:stCondLst>
                                            <p:cond delay="800"/>
                                          </p:stCondLst>
                                        </p:cTn>
                                        <p:tgtEl>
                                          <p:spTgt spid="5122"/>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5121"/>
                                        </p:tgtEl>
                                        <p:attrNameLst>
                                          <p:attrName>r</p:attrName>
                                        </p:attrNameLst>
                                      </p:cBhvr>
                                    </p:animRot>
                                    <p:animRot by="-240000">
                                      <p:cBhvr>
                                        <p:cTn id="23" dur="200" fill="hold">
                                          <p:stCondLst>
                                            <p:cond delay="200"/>
                                          </p:stCondLst>
                                        </p:cTn>
                                        <p:tgtEl>
                                          <p:spTgt spid="5121"/>
                                        </p:tgtEl>
                                        <p:attrNameLst>
                                          <p:attrName>r</p:attrName>
                                        </p:attrNameLst>
                                      </p:cBhvr>
                                    </p:animRot>
                                    <p:animRot by="240000">
                                      <p:cBhvr>
                                        <p:cTn id="24" dur="200" fill="hold">
                                          <p:stCondLst>
                                            <p:cond delay="400"/>
                                          </p:stCondLst>
                                        </p:cTn>
                                        <p:tgtEl>
                                          <p:spTgt spid="5121"/>
                                        </p:tgtEl>
                                        <p:attrNameLst>
                                          <p:attrName>r</p:attrName>
                                        </p:attrNameLst>
                                      </p:cBhvr>
                                    </p:animRot>
                                    <p:animRot by="-240000">
                                      <p:cBhvr>
                                        <p:cTn id="25" dur="200" fill="hold">
                                          <p:stCondLst>
                                            <p:cond delay="600"/>
                                          </p:stCondLst>
                                        </p:cTn>
                                        <p:tgtEl>
                                          <p:spTgt spid="5121"/>
                                        </p:tgtEl>
                                        <p:attrNameLst>
                                          <p:attrName>r</p:attrName>
                                        </p:attrNameLst>
                                      </p:cBhvr>
                                    </p:animRot>
                                    <p:animRot by="120000">
                                      <p:cBhvr>
                                        <p:cTn id="26" dur="200" fill="hold">
                                          <p:stCondLst>
                                            <p:cond delay="800"/>
                                          </p:stCondLst>
                                        </p:cTn>
                                        <p:tgtEl>
                                          <p:spTgt spid="51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20783" y="948690"/>
            <a:ext cx="9020174" cy="5909310"/>
          </a:xfrm>
          <a:prstGeom prst="rect">
            <a:avLst/>
          </a:prstGeom>
        </p:spPr>
        <p:txBody>
          <a:bodyPr wrap="square">
            <a:spAutoFit/>
          </a:bodyPr>
          <a:lstStyle/>
          <a:p>
            <a:pPr algn="r" rtl="1"/>
            <a:r>
              <a:rPr lang="en-US" dirty="0"/>
              <a:t> </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عضلات لایه عمقی </a:t>
            </a:r>
            <a:r>
              <a:rPr lang="ar-SA" b="1" dirty="0"/>
              <a:t>شانه</a:t>
            </a:r>
            <a:r>
              <a:rPr lang="en-US" dirty="0"/>
              <a:t> </a:t>
            </a:r>
            <a:r>
              <a:rPr lang="ar-SA" dirty="0"/>
              <a:t>عبارتند از</a:t>
            </a:r>
            <a:r>
              <a:rPr lang="en-US" dirty="0"/>
              <a:t> :</a:t>
            </a:r>
          </a:p>
          <a:p>
            <a:pPr lvl="0" algn="r" rtl="1"/>
            <a:r>
              <a:rPr lang="ar-SA" dirty="0"/>
              <a:t>سینه ای کوچک یا پکتورالیس مینور</a:t>
            </a:r>
            <a:endParaRPr lang="en-US" dirty="0"/>
          </a:p>
          <a:p>
            <a:pPr lvl="0" algn="r" rtl="1"/>
            <a:r>
              <a:rPr lang="ar-SA" dirty="0"/>
              <a:t>زیر ترقوه ای یا ساب اسکاپولاریس</a:t>
            </a:r>
            <a:endParaRPr lang="en-US" dirty="0"/>
          </a:p>
          <a:p>
            <a:pPr lvl="0" algn="r" rtl="1"/>
            <a:r>
              <a:rPr lang="ar-SA" dirty="0"/>
              <a:t>بالا برنده کتف یا لواتور اسکاپولا</a:t>
            </a:r>
            <a:endParaRPr lang="en-US" dirty="0"/>
          </a:p>
          <a:p>
            <a:pPr lvl="0" algn="r" rtl="1"/>
            <a:r>
              <a:rPr lang="ar-SA" dirty="0"/>
              <a:t>رمبویید کوچک و بزرگ</a:t>
            </a:r>
            <a:endParaRPr lang="en-US" dirty="0"/>
          </a:p>
          <a:p>
            <a:pPr lvl="0" algn="r" rtl="1"/>
            <a:r>
              <a:rPr lang="ar-SA" dirty="0"/>
              <a:t>ترس ماژور</a:t>
            </a:r>
            <a:endParaRPr lang="en-US" dirty="0"/>
          </a:p>
          <a:p>
            <a:pPr lvl="0" algn="r" rtl="1"/>
            <a:r>
              <a:rPr lang="ar-SA" dirty="0"/>
              <a:t>دندانه ای جلویی یا سراتوس آنتریور</a:t>
            </a:r>
            <a:endParaRPr lang="en-US" dirty="0"/>
          </a:p>
          <a:p>
            <a:pPr lvl="0" algn="r" rtl="1"/>
            <a:r>
              <a:rPr lang="ar-SA" dirty="0"/>
              <a:t>عضلات روتاتور کاف</a:t>
            </a:r>
            <a:endParaRPr lang="en-US" dirty="0"/>
          </a:p>
          <a:p>
            <a:pPr algn="r" rtl="1"/>
            <a:r>
              <a:rPr lang="ar-SA" dirty="0"/>
              <a:t>مهمترین عضلات لایه عمقی، عضلات روتاتور کاف هستند. این ها چهار عضله اند که وظیفه عمده آنها نگه داشتن سر استخوان بازو در کنار</a:t>
            </a:r>
            <a:r>
              <a:rPr lang="en-US" dirty="0"/>
              <a:t> </a:t>
            </a:r>
            <a:r>
              <a:rPr lang="ar-SA" b="1" dirty="0">
                <a:hlinkClick r:id="rId3"/>
              </a:rPr>
              <a:t>حفره گلنویید</a:t>
            </a:r>
            <a:r>
              <a:rPr lang="en-US" b="1" dirty="0">
                <a:hlinkClick r:id="rId3"/>
              </a:rPr>
              <a:t> </a:t>
            </a:r>
            <a:r>
              <a:rPr lang="ar-SA" dirty="0"/>
              <a:t>است پس یکی از عوامل عمده حفظ پایداری مفصل شانه هستند. این عضلات همچنین میتوانند موجی بالا آمدن بازو در جهات مختلف و چرخش بازو شوند</a:t>
            </a:r>
            <a:r>
              <a:rPr lang="en-US" dirty="0"/>
              <a:t>. </a:t>
            </a:r>
            <a:br>
              <a:rPr lang="en-US" dirty="0"/>
            </a:br>
            <a:r>
              <a:rPr lang="ar-SA" dirty="0"/>
              <a:t>این چهار عضله عبارتند از</a:t>
            </a:r>
            <a:endParaRPr lang="en-US" dirty="0"/>
          </a:p>
          <a:p>
            <a:pPr algn="r" rtl="1"/>
            <a:r>
              <a:rPr lang="en-US" dirty="0"/>
              <a:t> </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سوپرااسپیناتوس</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Supraspinatus</a:t>
            </a:r>
          </a:p>
          <a:p>
            <a:pPr algn="r" rtl="1"/>
            <a:r>
              <a:rPr lang="ar-SA" dirty="0"/>
              <a:t>در سطح پشتی صفحه استخوان کتف یک تیغه استخوانی عرضی وجود دارد که سطح پشتی کتف را به دو ناحیه فوقانی و تحتانی تقسیم میکند. این تیغه را اسپاین و ناحیه بالای آن را حفره سوپرااسپیناتوس مینامند. عضله سوپرااسپیناتوس از این ناحیه شروع میشود و در طرف دیگر به قسمت خارجی سر استخوان بازو درست جایی که غضروف مفصلی تمام میشود میچسبد. این عضله بازو را از کنار به بالا میبرد</a:t>
            </a:r>
            <a:r>
              <a:rPr lang="en-US" dirty="0"/>
              <a:t>.</a:t>
            </a:r>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6019800" y="1143994"/>
            <a:ext cx="3096491" cy="5355312"/>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اینفرااسپیناتوس</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Infraspinatus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این عضله از یک طرف به سطح اینفرااسپیناتوس استخوان کتف یعنی سطحی که در پشت و زیر تیغه عرضی کتف قرار دارد میچسبد و در طرف دیگر به پشت توبروزیته بزرگ استخوان بازو میچسبد. این عضله بازو را به خارج میچرخاند</a:t>
            </a:r>
            <a:r>
              <a:rPr lang="en-US" dirty="0"/>
              <a:t>.</a:t>
            </a:r>
          </a:p>
          <a:p>
            <a:pPr algn="r" rtl="1"/>
            <a:r>
              <a:rPr lang="en-US" dirty="0"/>
              <a:t> </a:t>
            </a:r>
          </a:p>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ترس مینور</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Teres</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minor</a:t>
            </a:r>
          </a:p>
          <a:p>
            <a:pPr algn="r"/>
            <a:r>
              <a:rPr lang="ar-SA" dirty="0"/>
              <a:t>این عضله از یک طرف به لبه پایین و خارجی استخوان کتف میچسبد و از طرف دیگر به پشت توبروزیته بزرگ استخوان بازو متصل میشود. این عضله با انقباض خود بازو را به خارج میچرخاند</a:t>
            </a:r>
            <a:endParaRPr lang="en-US" dirty="0"/>
          </a:p>
        </p:txBody>
      </p:sp>
      <p:pic>
        <p:nvPicPr>
          <p:cNvPr id="6146" name="Picture 2" descr="1371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8545"/>
            <a:ext cx="5833872"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304800"/>
            <a:ext cx="8305800" cy="4801314"/>
          </a:xfrm>
          <a:prstGeom prst="rect">
            <a:avLst/>
          </a:prstGeom>
        </p:spPr>
        <p:txBody>
          <a:bodyPr wrap="square">
            <a:spAutoFit/>
          </a:bodyPr>
          <a:lstStyle/>
          <a:p>
            <a:pPr algn="r" rtl="1"/>
            <a:r>
              <a:rPr lang="en-US" dirty="0"/>
              <a:t> </a:t>
            </a:r>
          </a:p>
          <a:p>
            <a:pPr algn="r" rtl="1"/>
            <a:r>
              <a:rPr lang="ar-SA" b="1" dirty="0"/>
              <a:t>سا</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ب اسکاپولاریس</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Subscapularis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این عضل از یک طرف به سطح قدامی یا جلویی صفحه استخوان کتف میچسبد و از طرف دیگر به توبروزیته کوچک استخوان بازو متصل میشود. انقباض این عضله موجب چرخش داخلی بازو میشود</a:t>
            </a:r>
            <a:r>
              <a:rPr lang="en-US" dirty="0"/>
              <a:t>.</a:t>
            </a:r>
          </a:p>
          <a:p>
            <a:pPr algn="r" rtl="1"/>
            <a:r>
              <a:rPr lang="en-US" dirty="0"/>
              <a:t> </a:t>
            </a:r>
            <a:r>
              <a:rPr lang="ar-SA" dirty="0"/>
              <a:t>عضلات بازو که از اطراف مفصل شانه عبور میکنند عبارتند از</a:t>
            </a:r>
            <a:endParaRPr lang="en-US" dirty="0"/>
          </a:p>
          <a:p>
            <a:pPr algn="r" rtl="1"/>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عضله </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دوسر بازویی یا بی سپس براکی</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Biceps </a:t>
            </a:r>
            <a:r>
              <a:rPr lang="en-US"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brachii</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ar-SA" dirty="0"/>
              <a:t>این عضله در جلوی</a:t>
            </a:r>
            <a:r>
              <a:rPr lang="en-US" dirty="0"/>
              <a:t> </a:t>
            </a:r>
            <a:r>
              <a:rPr lang="ar-SA" b="1" dirty="0">
                <a:hlinkClick r:id="rId3"/>
              </a:rPr>
              <a:t>استخوان</a:t>
            </a:r>
            <a:r>
              <a:rPr lang="en-US" dirty="0"/>
              <a:t> </a:t>
            </a:r>
            <a:r>
              <a:rPr lang="ar-SA" dirty="0"/>
              <a:t>بازو قرار گرفته و در بالا دو سر دارد. سر بلند عضله که در واقع تاندون بلند آن است از لبه بالایی حفره گلنویید شروع میشود و سپس از جلوی مفصل عبور کرده و از درون</a:t>
            </a:r>
            <a:r>
              <a:rPr lang="en-US" dirty="0"/>
              <a:t> </a:t>
            </a:r>
            <a:r>
              <a:rPr lang="ar-SA" b="1" dirty="0">
                <a:hlinkClick r:id="rId4"/>
              </a:rPr>
              <a:t>ناودان بازویی</a:t>
            </a:r>
            <a:r>
              <a:rPr lang="en-US" dirty="0"/>
              <a:t> </a:t>
            </a:r>
            <a:r>
              <a:rPr lang="ar-SA" dirty="0"/>
              <a:t>که بین توبروزیته های بزرگ و کوچک استخوان بازو هستند عبور میکند. در حین عبور از این ناوردان رباط عرضی بازویی آنرا در درون ناودان مهار میکند</a:t>
            </a:r>
            <a:r>
              <a:rPr lang="en-US" dirty="0"/>
              <a:t>. </a:t>
            </a:r>
          </a:p>
          <a:p>
            <a:pPr algn="r" rtl="1"/>
            <a:r>
              <a:rPr lang="en-US" dirty="0"/>
              <a:t> </a:t>
            </a:r>
            <a:r>
              <a:rPr lang="ar-SA" dirty="0" smtClean="0"/>
              <a:t>سر </a:t>
            </a:r>
            <a:r>
              <a:rPr lang="ar-SA" dirty="0"/>
              <a:t>کوتاه تاندون عضله دو سر هم از بالا از نوک زائده کوراکوئید شروع شده و به پایین میاید. این دو سر در پایین تر به عضله دو سر بازویی متصل میشوند</a:t>
            </a:r>
            <a:r>
              <a:rPr lang="en-US" dirty="0"/>
              <a:t>. </a:t>
            </a:r>
            <a:r>
              <a:rPr lang="ar-SA" dirty="0"/>
              <a:t>عضله دو سر بازویی در پایین تبدیل به یک تاندون میشود که به قسمت بالایی استخوان زند زبرین یا رادیوس میچسبد. انقباض عضله دوسر بازویی موجب خم شدن ساعد بر روی بازو و همچنین چرخش خارجی ساعد میشود</a:t>
            </a:r>
            <a:r>
              <a:rPr lang="en-US" dirty="0"/>
              <a:t>.</a:t>
            </a:r>
          </a:p>
        </p:txBody>
      </p:sp>
      <p:pic>
        <p:nvPicPr>
          <p:cNvPr id="7170" name="Picture 2" descr="1371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99069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1371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0696" y="4496514"/>
            <a:ext cx="3324504" cy="236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1)">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heel(8)">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2895600" y="139344"/>
            <a:ext cx="5181600" cy="369332"/>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نقش عضلات</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core </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در عملکرد اندام </a:t>
            </a:r>
            <a:r>
              <a:rPr lang="ar-S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تحتانی</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3587461" y="1143994"/>
            <a:ext cx="5556539" cy="5909310"/>
          </a:xfrm>
          <a:prstGeom prst="rect">
            <a:avLst/>
          </a:prstGeom>
        </p:spPr>
        <p:txBody>
          <a:bodyPr wrap="square">
            <a:spAutoFit/>
          </a:bodyPr>
          <a:lstStyle/>
          <a:p>
            <a:pPr algn="r" rtl="1"/>
            <a:r>
              <a:rPr lang="ar-SA" dirty="0"/>
              <a:t>ثبات ناحیه</a:t>
            </a:r>
            <a:r>
              <a:rPr lang="en-US" dirty="0"/>
              <a:t> core </a:t>
            </a:r>
            <a:r>
              <a:rPr lang="ar-SA" dirty="0"/>
              <a:t>اثرات سودمندی برای سیستم اسکلتی عضلانی دارد از جمله حفظ سلامت ناحیه کمری و در نتیجه آن جلوگیری از آسیب های لیگامانی ناحیه زانو</a:t>
            </a:r>
            <a:r>
              <a:rPr lang="en-US" dirty="0"/>
              <a:t>.</a:t>
            </a:r>
          </a:p>
          <a:p>
            <a:pPr algn="r" rtl="1"/>
            <a:r>
              <a:rPr lang="ar-SA" dirty="0"/>
              <a:t>در نتیجه حفظ و نگهداری ثبات ناحیه</a:t>
            </a:r>
            <a:r>
              <a:rPr lang="en-US" dirty="0"/>
              <a:t> core </a:t>
            </a:r>
            <a:r>
              <a:rPr lang="ar-SA" dirty="0"/>
              <a:t>مورد توجه فیزیکال تراپیست ها،تمرین دهندگان ورزشی و محققان در زمینه اسکلتی عضلانی قرار گرفته است.ثبات ناحیه</a:t>
            </a:r>
            <a:r>
              <a:rPr lang="en-US" dirty="0"/>
              <a:t> core </a:t>
            </a:r>
            <a:r>
              <a:rPr lang="ar-SA" dirty="0"/>
              <a:t>یا</a:t>
            </a:r>
            <a:r>
              <a:rPr lang="en-US" dirty="0"/>
              <a:t> core stability </a:t>
            </a:r>
            <a:r>
              <a:rPr lang="ar-SA" dirty="0"/>
              <a:t>توانایی کمپلکس کمری لگنی رانی</a:t>
            </a:r>
            <a:r>
              <a:rPr lang="en-US" dirty="0"/>
              <a:t>(</a:t>
            </a:r>
            <a:r>
              <a:rPr lang="en-US" dirty="0" err="1"/>
              <a:t>lumbo</a:t>
            </a:r>
            <a:r>
              <a:rPr lang="en-US" dirty="0"/>
              <a:t> pelvic hip)</a:t>
            </a:r>
            <a:r>
              <a:rPr lang="ar-SA" dirty="0"/>
              <a:t>برای جلوگیری از پیچش و خم شدن و حفظ ثبات و باز گرداندن آن به وضعیت متعادل بعد از اختشاش</a:t>
            </a:r>
            <a:r>
              <a:rPr lang="en-US" dirty="0"/>
              <a:t> (perturbation)</a:t>
            </a:r>
            <a:r>
              <a:rPr lang="ar-SA" dirty="0"/>
              <a:t>می باشد.گرچه عناصر استاتیک از قبیل استخوان و بافت نرم تا حدودی در این کار همکاری دارند اما ثبات ناحیه</a:t>
            </a:r>
            <a:r>
              <a:rPr lang="en-US" dirty="0"/>
              <a:t> core </a:t>
            </a:r>
            <a:r>
              <a:rPr lang="ar-SA" dirty="0"/>
              <a:t>غالبا توسط عناصر داینامیک یا همان عضلات صورت می گیرد.رابطه ی مشخصی بین عمل عضلات ناحیه تنه و حرکات اندام تحتانی وجود دارد.شواهد کنونی نشان می دهد کاهش ثبات ناحیه</a:t>
            </a:r>
            <a:r>
              <a:rPr lang="en-US" dirty="0"/>
              <a:t> core </a:t>
            </a:r>
            <a:r>
              <a:rPr lang="ar-SA" dirty="0"/>
              <a:t>احتمال آسیب را افزایش می دهد و بر عکس تمرینات مناسب احتمال آسیب ها را کاهش می دهد.ثبات ناحیه</a:t>
            </a:r>
            <a:r>
              <a:rPr lang="en-US" dirty="0"/>
              <a:t> core </a:t>
            </a:r>
            <a:r>
              <a:rPr lang="ar-SA" dirty="0"/>
              <a:t>می تواند توسط تست های ایزومتریک،ایزو کینتیک و ایزواینرشیال مورد ارزیابی قرار گیرد.مداخلات مناسب می تواند میزان آسیب های ناحیه کمر و اندام تحتانی را کاهش دهد</a:t>
            </a:r>
            <a:r>
              <a:rPr lang="en-US" dirty="0"/>
              <a:t>.</a:t>
            </a:r>
          </a:p>
        </p:txBody>
      </p:sp>
      <p:pic>
        <p:nvPicPr>
          <p:cNvPr id="8194" name="Picture 2" descr="I:\uni\azolate core\anterior-c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7" y="990600"/>
            <a:ext cx="3747837" cy="5867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plus(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6400800" y="225669"/>
            <a:ext cx="1802555" cy="461665"/>
          </a:xfrm>
          <a:prstGeom prst="rect">
            <a:avLst/>
          </a:prstGeom>
        </p:spPr>
        <p:txBody>
          <a:bodyPr wrap="square">
            <a:spAutoFit/>
          </a:bodyPr>
          <a:lstStyle/>
          <a:p>
            <a:pPr algn="r" rtl="1"/>
            <a:r>
              <a:rPr lang="ar-SA"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کمردرد</a:t>
            </a:r>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0" y="1138061"/>
            <a:ext cx="9123218" cy="1754326"/>
          </a:xfrm>
          <a:prstGeom prst="rect">
            <a:avLst/>
          </a:prstGeom>
        </p:spPr>
        <p:txBody>
          <a:bodyPr wrap="square">
            <a:spAutoFit/>
          </a:bodyPr>
          <a:lstStyle/>
          <a:p>
            <a:pPr algn="r" rtl="1"/>
            <a:r>
              <a:rPr lang="ar-SA" dirty="0"/>
              <a:t>مقدمه </a:t>
            </a:r>
            <a:endParaRPr lang="en-US" dirty="0"/>
          </a:p>
          <a:p>
            <a:pPr algn="r" rtl="1"/>
            <a:r>
              <a:rPr lang="ar-SA" dirty="0"/>
              <a:t>   اگرکمردرد دارید تنها نیستید. تقریبا تمام افراد در طول زندگی دچار کمردرد می شوند. خوشبختانه اکثر کمردرد ها ظرف چند روز بهبود می یابند ولی برخی کمردردها مدت بیشتری طول می کشد.</a:t>
            </a:r>
            <a:endParaRPr lang="en-US" dirty="0"/>
          </a:p>
          <a:p>
            <a:pPr algn="r" rtl="1"/>
            <a:r>
              <a:rPr lang="ar-SA" dirty="0"/>
              <a:t> کمردرد حاد به کمردردی می گویند که ظرف چند روز تا چند هفته بهبود می یابد.</a:t>
            </a:r>
            <a:endParaRPr lang="en-US" dirty="0"/>
          </a:p>
          <a:p>
            <a:pPr algn="r" rtl="1"/>
            <a:r>
              <a:rPr lang="ar-SA" dirty="0"/>
              <a:t>کمردرد مزمن کمردردی است که بیش از سه ماه طول می کشد.</a:t>
            </a:r>
            <a:endParaRPr lang="en-US" dirty="0"/>
          </a:p>
        </p:txBody>
      </p:sp>
      <p:sp>
        <p:nvSpPr>
          <p:cNvPr id="7" name="Rectangle 6"/>
          <p:cNvSpPr/>
          <p:nvPr/>
        </p:nvSpPr>
        <p:spPr>
          <a:xfrm>
            <a:off x="4267200" y="2970440"/>
            <a:ext cx="4876799" cy="3970318"/>
          </a:xfrm>
          <a:prstGeom prst="rect">
            <a:avLst/>
          </a:prstGeom>
        </p:spPr>
        <p:txBody>
          <a:bodyPr wrap="square">
            <a:spAutoFit/>
          </a:bodyPr>
          <a:lstStyle/>
          <a:p>
            <a:pPr algn="r" rtl="1"/>
            <a:r>
              <a:rPr lang="ar-S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آناتومی </a:t>
            </a:r>
            <a:r>
              <a:rPr lang="ar-SA"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ستون فقرات </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r" rtl="1"/>
            <a:r>
              <a:rPr lang="ar-SA" dirty="0"/>
              <a:t>   ستون مهره ها از 30 استخوان (مهره) تشکیل شده است (شکل یک). این مهره ها توسط رباط ها و عضلات به صورتی روی هم قرار گرفته اند که در سوراخ وسط خود نخاع را محافظت می کنند. همچنین نحوه قرارگیری آنها باعث می شود که منافذی بین آنها ایجاد شود (سوراخ بین مهره ای). رشته های اعصاب نخاعی ( که از نخاع منشا می گیرند) از این سوراخ ها خارج می شوند و قسمت عمده حرکت و حس بدن را به عهده می گیرند. بین مهره ها غضروف خاصی به نام دیسک قرار دارد که نقش آن افزایش انعطاف پذیری ستون فقرات و نیز جذب ضربات وارد شده بر ستون فقرات است.</a:t>
            </a:r>
            <a:endParaRPr lang="en-US" dirty="0"/>
          </a:p>
        </p:txBody>
      </p:sp>
      <p:pic>
        <p:nvPicPr>
          <p:cNvPr id="1027" name="Picture 3" descr="I:\uni\azolate core\CoreMuscles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2892388"/>
            <a:ext cx="4378036" cy="397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6614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929281" y="150782"/>
            <a:ext cx="4376519" cy="369332"/>
          </a:xfrm>
          <a:prstGeom prst="rect">
            <a:avLst/>
          </a:prstGeom>
        </p:spPr>
        <p:txBody>
          <a:bodyPr wrap="none">
            <a:spAutoFit/>
          </a:bodyPr>
          <a:lstStyle/>
          <a:p>
            <a:pPr rtl="1"/>
            <a:r>
              <a:rPr lang="ar-SA"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صفحات آناتومیکی</a:t>
            </a:r>
            <a:r>
              <a:rPr lang="en-US" b="1" u="sng"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 (anatomical planes)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6019800" y="1160678"/>
            <a:ext cx="3000375" cy="5078313"/>
          </a:xfrm>
          <a:prstGeom prst="rect">
            <a:avLst/>
          </a:prstGeom>
        </p:spPr>
        <p:txBody>
          <a:bodyPr wrap="square">
            <a:spAutoFit/>
          </a:bodyPr>
          <a:lstStyle/>
          <a:p>
            <a:pPr algn="r" rtl="1"/>
            <a:r>
              <a:rPr lang="ar-SA" dirty="0"/>
              <a:t>صفحه سهمی یا ساژیتال (</a:t>
            </a:r>
            <a:r>
              <a:rPr lang="en-US" dirty="0"/>
              <a:t>Sagittal plane</a:t>
            </a:r>
            <a:r>
              <a:rPr lang="ar-SA" dirty="0"/>
              <a:t>) و یا میانی (</a:t>
            </a:r>
            <a:r>
              <a:rPr lang="en-US" dirty="0"/>
              <a:t>Median plane</a:t>
            </a:r>
            <a:r>
              <a:rPr lang="ar-SA" dirty="0"/>
              <a:t>) </a:t>
            </a:r>
            <a:r>
              <a:rPr lang="fa-IR" dirty="0"/>
              <a:t>صفحه ای عمودی است که از مرکز ثقل بدن و شکاف ساژیتال جمجمه می گذرد و بدن را به دو </a:t>
            </a:r>
            <a:r>
              <a:rPr lang="fa-IR" u="sng" dirty="0">
                <a:hlinkClick r:id="rId4"/>
              </a:rPr>
              <a:t>نیمه</a:t>
            </a:r>
            <a:r>
              <a:rPr lang="fa-IR" dirty="0"/>
              <a:t> راست </a:t>
            </a:r>
            <a:r>
              <a:rPr lang="ar-SA" dirty="0"/>
              <a:t>(</a:t>
            </a:r>
            <a:r>
              <a:rPr lang="en-US" dirty="0"/>
              <a:t>Right</a:t>
            </a:r>
            <a:r>
              <a:rPr lang="ar-SA" dirty="0"/>
              <a:t>)</a:t>
            </a:r>
            <a:r>
              <a:rPr lang="fa-IR" dirty="0"/>
              <a:t> و چپ </a:t>
            </a:r>
            <a:r>
              <a:rPr lang="ar-SA" dirty="0"/>
              <a:t>(</a:t>
            </a:r>
            <a:r>
              <a:rPr lang="en-US" dirty="0"/>
              <a:t>Left</a:t>
            </a:r>
            <a:r>
              <a:rPr lang="ar-SA" dirty="0"/>
              <a:t>)</a:t>
            </a:r>
            <a:r>
              <a:rPr lang="fa-IR" dirty="0"/>
              <a:t> تقسیم می کند.</a:t>
            </a:r>
            <a:endParaRPr lang="en-US" dirty="0"/>
          </a:p>
          <a:p>
            <a:pPr algn="r" rtl="1"/>
            <a:r>
              <a:rPr lang="ar-SA" dirty="0"/>
              <a:t>صفحه پیشانی یا فرونتال (</a:t>
            </a:r>
            <a:r>
              <a:rPr lang="en-US" dirty="0"/>
              <a:t>Frontal plane</a:t>
            </a:r>
            <a:r>
              <a:rPr lang="ar-SA" dirty="0"/>
              <a:t>)</a:t>
            </a:r>
            <a:r>
              <a:rPr lang="fa-IR" dirty="0"/>
              <a:t> و یا کورونال </a:t>
            </a:r>
            <a:r>
              <a:rPr lang="ar-SA" dirty="0"/>
              <a:t>(</a:t>
            </a:r>
            <a:r>
              <a:rPr lang="en-US" dirty="0"/>
              <a:t>Coronal plane</a:t>
            </a:r>
            <a:r>
              <a:rPr lang="ar-SA" dirty="0"/>
              <a:t>)</a:t>
            </a:r>
            <a:r>
              <a:rPr lang="fa-IR" dirty="0"/>
              <a:t> صفحه قائمی است که بر صفحه ساژیتال عمود و موازی استخوان فرونتال بوده</a:t>
            </a:r>
            <a:r>
              <a:rPr lang="ar-SA" dirty="0"/>
              <a:t>، از مرکز ثقل بدن می گذرد و آن را به دو نیمه جلویی یا قدامی (</a:t>
            </a:r>
            <a:r>
              <a:rPr lang="en-US" dirty="0"/>
              <a:t>Anterior</a:t>
            </a:r>
            <a:r>
              <a:rPr lang="ar-SA" dirty="0"/>
              <a:t>)</a:t>
            </a:r>
            <a:r>
              <a:rPr lang="fa-IR" dirty="0"/>
              <a:t> و پشتی یا خلفی </a:t>
            </a:r>
            <a:r>
              <a:rPr lang="ar-SA" dirty="0"/>
              <a:t>(</a:t>
            </a:r>
            <a:r>
              <a:rPr lang="en-US" dirty="0"/>
              <a:t>Posterior</a:t>
            </a:r>
            <a:r>
              <a:rPr lang="ar-SA" dirty="0"/>
              <a:t>)</a:t>
            </a:r>
            <a:r>
              <a:rPr lang="fa-IR" dirty="0"/>
              <a:t> تقسیم می کند</a:t>
            </a:r>
            <a:endParaRPr lang="en-US" dirty="0"/>
          </a:p>
        </p:txBody>
      </p:sp>
      <p:pic>
        <p:nvPicPr>
          <p:cNvPr id="10242" name="Picture 2" descr="anatomical-posi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81" y="28379"/>
            <a:ext cx="3429000" cy="4408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1219" y="4597047"/>
            <a:ext cx="4572000" cy="2308324"/>
          </a:xfrm>
          <a:prstGeom prst="rect">
            <a:avLst/>
          </a:prstGeom>
        </p:spPr>
        <p:txBody>
          <a:bodyPr>
            <a:spAutoFit/>
          </a:bodyPr>
          <a:lstStyle/>
          <a:p>
            <a:pPr algn="r" rtl="1"/>
            <a:r>
              <a:rPr lang="ar-SA" dirty="0"/>
              <a:t>صفحه عرضی (</a:t>
            </a:r>
            <a:r>
              <a:rPr lang="en-US" dirty="0"/>
              <a:t>Transverse plane</a:t>
            </a:r>
            <a:r>
              <a:rPr lang="ar-SA" dirty="0"/>
              <a:t>)</a:t>
            </a:r>
            <a:r>
              <a:rPr lang="fa-IR" dirty="0"/>
              <a:t> یا افقی </a:t>
            </a:r>
            <a:r>
              <a:rPr lang="ar-SA" dirty="0"/>
              <a:t>(</a:t>
            </a:r>
            <a:r>
              <a:rPr lang="en-US" dirty="0"/>
              <a:t>Horizontal plane</a:t>
            </a:r>
            <a:r>
              <a:rPr lang="ar-SA" dirty="0"/>
              <a:t>) </a:t>
            </a:r>
            <a:r>
              <a:rPr lang="fa-IR" dirty="0"/>
              <a:t>صفحه ای است که عمود بر دو صفحه فرونتال و ساژیتال در </a:t>
            </a:r>
            <a:r>
              <a:rPr lang="fa-IR" u="sng" dirty="0">
                <a:hlinkClick r:id="rId4"/>
              </a:rPr>
              <a:t>سطوح مختلف</a:t>
            </a:r>
            <a:r>
              <a:rPr lang="fa-IR" dirty="0"/>
              <a:t> بوده و بدن را به دو قسمت فوقانی و تحتانی تقسیم می کند.</a:t>
            </a:r>
            <a:endParaRPr lang="en-US" dirty="0"/>
          </a:p>
          <a:p>
            <a:pPr algn="r" rtl="1"/>
            <a:r>
              <a:rPr lang="ar-SA" dirty="0"/>
              <a:t>صفحه مایل (</a:t>
            </a:r>
            <a:r>
              <a:rPr lang="en-US" dirty="0"/>
              <a:t>Oblique plane</a:t>
            </a:r>
            <a:r>
              <a:rPr lang="ar-SA" dirty="0"/>
              <a:t>)</a:t>
            </a:r>
            <a:r>
              <a:rPr lang="fa-IR" dirty="0"/>
              <a:t> صفحه ای است که ساژیتال</a:t>
            </a:r>
            <a:r>
              <a:rPr lang="ar-SA" dirty="0"/>
              <a:t>، ترنسورس (هاریزونتال) و یا کورونال (فرونتال) نباشد.</a:t>
            </a:r>
            <a:endParaRPr lang="en-US" dirty="0"/>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animEffect transition="in" filter="fade">
                                      <p:cBhvr>
                                        <p:cTn id="9"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929281" y="149164"/>
            <a:ext cx="4376519" cy="369332"/>
          </a:xfrm>
          <a:prstGeom prst="rect">
            <a:avLst/>
          </a:prstGeom>
        </p:spPr>
        <p:txBody>
          <a:bodyPr wrap="none">
            <a:spAutoFit/>
          </a:bodyPr>
          <a:lstStyle/>
          <a:p>
            <a:pPr rtl="1"/>
            <a:r>
              <a:rPr lang="ar-SA" b="1" u="sng"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محورهای آناتومیکی</a:t>
            </a:r>
            <a:r>
              <a:rPr lang="en-US" b="1" u="sng" dirty="0">
                <a:ln w="18000">
                  <a:solidFill>
                    <a:schemeClr val="accent2">
                      <a:satMod val="140000"/>
                    </a:schemeClr>
                  </a:solidFill>
                  <a:prstDash val="solid"/>
                  <a:miter lim="800000"/>
                </a:ln>
                <a:noFill/>
                <a:effectLst>
                  <a:outerShdw blurRad="25500" dist="23000" dir="7020000" algn="tl">
                    <a:srgbClr val="000000">
                      <a:alpha val="50000"/>
                    </a:srgbClr>
                  </a:outerShdw>
                </a:effectLst>
                <a:hlinkClick r:id="rId3"/>
              </a:rPr>
              <a:t> (Anatomical axes)</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20782" y="990600"/>
            <a:ext cx="9144000" cy="1754326"/>
          </a:xfrm>
          <a:prstGeom prst="rect">
            <a:avLst/>
          </a:prstGeom>
        </p:spPr>
        <p:txBody>
          <a:bodyPr wrap="square">
            <a:spAutoFit/>
          </a:bodyPr>
          <a:lstStyle/>
          <a:p>
            <a:pPr algn="r" rtl="1"/>
            <a:r>
              <a:rPr lang="fa-IR" dirty="0"/>
              <a:t>محورهای آناتومیکی به محورهای فرضی در حالت آناتومیکی که حرکات مفاصل، حول آنها اتفاق می افتد گفته می شود.</a:t>
            </a:r>
            <a:endParaRPr lang="en-US" dirty="0"/>
          </a:p>
          <a:p>
            <a:pPr algn="r" rtl="1"/>
            <a:r>
              <a:rPr lang="fa-IR" u="sng" dirty="0">
                <a:hlinkClick r:id="rId4"/>
              </a:rPr>
              <a:t>محورهای آناتومیکی عبارتنداز:</a:t>
            </a:r>
            <a:endParaRPr lang="en-US" dirty="0"/>
          </a:p>
          <a:p>
            <a:pPr algn="r" rtl="1"/>
            <a:r>
              <a:rPr lang="fa-IR" dirty="0"/>
              <a:t>*محور ساژیتال (</a:t>
            </a:r>
            <a:r>
              <a:rPr lang="en-US" dirty="0"/>
              <a:t>Sagittal axis</a:t>
            </a:r>
            <a:r>
              <a:rPr lang="fa-IR" dirty="0"/>
              <a:t>)</a:t>
            </a:r>
            <a:endParaRPr lang="en-US" dirty="0"/>
          </a:p>
          <a:p>
            <a:pPr algn="r" rtl="1"/>
            <a:r>
              <a:rPr lang="fa-IR" dirty="0"/>
              <a:t>*محور کرونال (</a:t>
            </a:r>
            <a:r>
              <a:rPr lang="en-US" dirty="0"/>
              <a:t>Coronal axis</a:t>
            </a:r>
            <a:r>
              <a:rPr lang="fa-IR" dirty="0"/>
              <a:t>) یا محور فرونتال (</a:t>
            </a:r>
            <a:r>
              <a:rPr lang="en-US" dirty="0"/>
              <a:t>Frontal axis</a:t>
            </a:r>
            <a:r>
              <a:rPr lang="fa-IR" dirty="0"/>
              <a:t>)</a:t>
            </a:r>
            <a:endParaRPr lang="en-US" dirty="0"/>
          </a:p>
          <a:p>
            <a:pPr algn="r" rtl="1"/>
            <a:r>
              <a:rPr lang="fa-IR" dirty="0"/>
              <a:t>*محور طولی (</a:t>
            </a:r>
            <a:r>
              <a:rPr lang="en-US" dirty="0"/>
              <a:t>Longitudinal axis</a:t>
            </a:r>
            <a:r>
              <a:rPr lang="fa-IR" dirty="0"/>
              <a:t>) یا محور عمودی (</a:t>
            </a:r>
            <a:r>
              <a:rPr lang="en-US" dirty="0"/>
              <a:t>Vertical axis</a:t>
            </a:r>
            <a:r>
              <a:rPr lang="fa-IR" dirty="0"/>
              <a:t>)</a:t>
            </a:r>
            <a:endParaRPr lang="en-US" dirty="0"/>
          </a:p>
        </p:txBody>
      </p:sp>
      <p:pic>
        <p:nvPicPr>
          <p:cNvPr id="11266" name="Picture 2" descr="bodyax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5" y="2744927"/>
            <a:ext cx="3778835" cy="4113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33800" y="2627762"/>
            <a:ext cx="5300230" cy="4524315"/>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محور ساژیتال</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fa-IR" dirty="0"/>
              <a:t>محوری است افقی در صفحه ساژیتال که امتداد آن از جلو به عقب است. حرکات دور کردن-نزدیک کردن (ابداکشن-اداکشن) در صفحه کرونال (صفحه فرونتال) حول محور ساژیتال انجام می گیرند.</a:t>
            </a:r>
            <a:endParaRPr lang="en-US" dirty="0"/>
          </a:p>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محور کرونال</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fa-IR" dirty="0"/>
              <a:t>محوری است افقی در صفحه کرونال که امتداد آن از یک طرف بدن به سمت دیگر بدن است. حرکات خم کردن-صاف کردن (فلکشن-اکستنشن) در </a:t>
            </a:r>
            <a:r>
              <a:rPr lang="fa-IR" u="sng" dirty="0">
                <a:hlinkClick r:id="rId4"/>
              </a:rPr>
              <a:t>صفحه ساژیتال</a:t>
            </a:r>
            <a:r>
              <a:rPr lang="fa-IR" dirty="0"/>
              <a:t> (صفحه میانی) حول محور کرونال انجام می گیرند.</a:t>
            </a:r>
            <a:endParaRPr lang="en-US" dirty="0"/>
          </a:p>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محور طولی</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rtl="1"/>
            <a:r>
              <a:rPr lang="fa-IR" dirty="0"/>
              <a:t>محوری است عمودی در صفحه عرضی که امتداد آن از بالا به طرف پایین است. چرخش داخلی-چرخش خارجی (اینترنال روتیشن-اکسترنال روتیشن) در صفحه عرضی (صفحه افقی) حول محور طولی صورت می گیرند.</a:t>
            </a:r>
            <a:endParaRPr lang="en-US" dirty="0"/>
          </a:p>
        </p:txBody>
      </p:sp>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44348"/>
            <a:ext cx="8229600" cy="1754326"/>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وضعیت آناتومیکی </a:t>
            </a:r>
            <a:r>
              <a:rPr lang="fa-IR" dirty="0"/>
              <a:t>حالت خاصی است از نحوه قرارگیری بدن جهت تعریف محورها، صفحه های آناتومیکی (صفحات ساژیتال، فرونتال و عرضی) و حرکات مفاصل (یعنی حرکات فلکشن-اکستنشن، ابداکشن-اداکشن، اینترنال روتیشن-اکسترنال روتیشن و حرکات دیگر) که در این وضعیت فرد ایستاده با اندام صاف بوده، دیدش مستقیم، </a:t>
            </a:r>
            <a:r>
              <a:rPr lang="fa-IR" u="sng" dirty="0">
                <a:hlinkClick r:id="rId3"/>
              </a:rPr>
              <a:t>اندام های فوقانی</a:t>
            </a:r>
            <a:r>
              <a:rPr lang="fa-IR" dirty="0"/>
              <a:t> در کنار بدن به نحوی که کف دست ها به جلو و انگشتان دست در حالت باز (اکستانسیون) هستند.</a:t>
            </a:r>
            <a:endParaRPr lang="en-US" dirty="0"/>
          </a:p>
        </p:txBody>
      </p:sp>
      <p:pic>
        <p:nvPicPr>
          <p:cNvPr id="12290" name="Picture 2" descr="Anatomical-Pos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65465"/>
            <a:ext cx="4343400" cy="5071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Image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1109" y="1798675"/>
            <a:ext cx="4772891" cy="50593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ircle(in)">
                                      <p:cBhvr>
                                        <p:cTn id="12" dur="20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circle(out)">
                                      <p:cBhvr>
                                        <p:cTn id="1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Picture 4" descr="I:\uni\azolate core\Coremusc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674" y="1130139"/>
            <a:ext cx="5037035" cy="568629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uni\azolate core\anterior-co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3" y="1130138"/>
            <a:ext cx="4114800" cy="5686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462722"/>
            <a:ext cx="3733800" cy="369332"/>
          </a:xfrm>
          <a:prstGeom prst="rect">
            <a:avLst/>
          </a:prstGeom>
          <a:noFill/>
        </p:spPr>
        <p:txBody>
          <a:bodyPr wrap="square" rtlCol="0">
            <a:spAutoFit/>
          </a:bodyPr>
          <a:lstStyle/>
          <a:p>
            <a:pPr algn="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آناتومی عضلات هسته ای</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TextBox 5"/>
          <p:cNvSpPr txBox="1"/>
          <p:nvPr/>
        </p:nvSpPr>
        <p:spPr>
          <a:xfrm>
            <a:off x="4229100" y="431944"/>
            <a:ext cx="990600" cy="461665"/>
          </a:xfrm>
          <a:prstGeom prst="rect">
            <a:avLst/>
          </a:prstGeom>
          <a:noFill/>
        </p:spPr>
        <p:txBody>
          <a:bodyPr wrap="square" rtlCol="0">
            <a:spAutoFit/>
          </a:bodyPr>
          <a:lstStyle/>
          <a:p>
            <a:r>
              <a:rPr lang="en-US" sz="2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Core-</a:t>
            </a:r>
            <a:endPar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7012507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31183"/>
            <a:ext cx="8291945" cy="369332"/>
          </a:xfrm>
          <a:prstGeom prst="rect">
            <a:avLst/>
          </a:prstGeom>
        </p:spPr>
        <p:txBody>
          <a:bodyPr wrap="squar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چند تمرین ورزشی مفید جهت تقویت ماهیچه های هسته ای</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4724400" y="1161047"/>
            <a:ext cx="4419600" cy="5632311"/>
          </a:xfrm>
          <a:prstGeom prst="rect">
            <a:avLst/>
          </a:prstGeom>
        </p:spPr>
        <p:txBody>
          <a:bodyPr wrap="square">
            <a:spAutoFit/>
          </a:bodyPr>
          <a:lstStyle/>
          <a:p>
            <a:pPr algn="r" rtl="1"/>
            <a:r>
              <a:rPr lang="ar-SA" dirty="0"/>
              <a:t>ورزش های هسته ای، عضلات شکم و دیگر عضلات هسته ای را می سازند</a:t>
            </a:r>
            <a:r>
              <a:rPr lang="en-US" dirty="0"/>
              <a:t>.</a:t>
            </a:r>
            <a:br>
              <a:rPr lang="en-US" dirty="0"/>
            </a:br>
            <a:r>
              <a:rPr lang="ar-SA" dirty="0"/>
              <a:t>ورزش های هسته ای باعث تقویت ماهیچه های هسته ای از جمله عضلات شکم، عضلات کمر و عضلات اطراف لگن را می شوند. ماهیچه های هسته ای قوی به فرد کمک می کند بسیاری از فعالیت های فیزیکی را راحت تر انجام دهد. این تمرینات را می توانید بر روی فرش یا زیر انداز انجام دهید. در حین انجام هر تمرین آزادانه و عمیق نفس بکشید. سعی کنید ماهیچه های عرضی شکم را منقبض کنید، عمیق ترین ماهیچه شکمی همان ماهیچه ای است که به هنگام سرفه کردن انقباض آن را احساس می کنید. هر تمرین را </a:t>
            </a:r>
            <a:r>
              <a:rPr lang="fa-IR" dirty="0"/>
              <a:t>۵</a:t>
            </a:r>
            <a:r>
              <a:rPr lang="ar-SA" dirty="0"/>
              <a:t> بار تکرار کنید و به تدریج و با پیشرفت کار آن ها را به </a:t>
            </a:r>
            <a:r>
              <a:rPr lang="fa-IR" dirty="0"/>
              <a:t>۱۰</a:t>
            </a:r>
            <a:r>
              <a:rPr lang="ar-SA" dirty="0"/>
              <a:t> تا </a:t>
            </a:r>
            <a:r>
              <a:rPr lang="fa-IR" dirty="0"/>
              <a:t>۱۵</a:t>
            </a:r>
            <a:r>
              <a:rPr lang="ar-SA" dirty="0"/>
              <a:t> مرتبه تکرار برسانید. اگر به کمر درد، پوکی استخوان و یا بیماری های دیگری مبتلا هستید، با پزشک خود درباره انجام این تمرینات ورزشی مشورت کنید</a:t>
            </a:r>
            <a:r>
              <a:rPr lang="en-US" dirty="0"/>
              <a:t>.</a:t>
            </a:r>
          </a:p>
        </p:txBody>
      </p:sp>
      <p:sp>
        <p:nvSpPr>
          <p:cNvPr id="5" name="Rectangle 4"/>
          <p:cNvSpPr/>
          <p:nvPr/>
        </p:nvSpPr>
        <p:spPr>
          <a:xfrm>
            <a:off x="0" y="392320"/>
            <a:ext cx="4724400" cy="64656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7" name="Picture 2" descr="I:\uni\azolate core\ab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5" y="392320"/>
            <a:ext cx="4114800" cy="639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1166843"/>
            <a:ext cx="9144000" cy="2862322"/>
          </a:xfrm>
          <a:prstGeom prst="rect">
            <a:avLst/>
          </a:prstGeom>
        </p:spPr>
        <p:txBody>
          <a:bodyPr wrap="square">
            <a:spAutoFit/>
          </a:bodyPr>
          <a:lstStyle/>
          <a:p>
            <a:pPr algn="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۱</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دراز نشست شکمی</a:t>
            </a:r>
            <a:r>
              <a:rPr lang="en-US" dirty="0"/>
              <a:t/>
            </a:r>
            <a:br>
              <a:rPr lang="en-US" dirty="0"/>
            </a:br>
            <a:r>
              <a:rPr lang="ar-SA" dirty="0"/>
              <a:t>دراز نشست شکمی یکی از ورزشهای هسته ای تقویت عضلات است</a:t>
            </a:r>
            <a:r>
              <a:rPr lang="en-US" dirty="0"/>
              <a:t>:</a:t>
            </a:r>
            <a:br>
              <a:rPr lang="en-US" dirty="0"/>
            </a:br>
            <a:r>
              <a:rPr lang="ar-SA" dirty="0"/>
              <a:t>به پشت دراز کشیده و پاهای خود را همانند تصویر روی دیوار قرار دهید بطوریکه زانوها و باسن زاویه </a:t>
            </a:r>
            <a:r>
              <a:rPr lang="fa-IR" dirty="0"/>
              <a:t>۹۰ </a:t>
            </a:r>
            <a:r>
              <a:rPr lang="ar-SA" dirty="0"/>
              <a:t>درجه بسازند. عضلات شکم را سقت کنید</a:t>
            </a:r>
            <a:r>
              <a:rPr lang="en-US" dirty="0"/>
              <a:t>.</a:t>
            </a:r>
            <a:br>
              <a:rPr lang="en-US" dirty="0"/>
            </a:br>
            <a:r>
              <a:rPr lang="ar-SA" dirty="0"/>
              <a:t>سر و شانه را از زمین بلند کنید. جهت جلوگیری از وارد آمدن فشار به گردن دستهای خود را روی سینه بگذارید و از قرار دادن آن زیر گردن خود داری کنید. به اندازه </a:t>
            </a:r>
            <a:r>
              <a:rPr lang="fa-IR" dirty="0"/>
              <a:t>۳</a:t>
            </a:r>
            <a:r>
              <a:rPr lang="ar-SA" dirty="0"/>
              <a:t> بار نفس عمیق کشیدن در این حالت بمانید</a:t>
            </a:r>
            <a:r>
              <a:rPr lang="en-US" dirty="0"/>
              <a:t>.</a:t>
            </a:r>
            <a:br>
              <a:rPr lang="en-US" dirty="0"/>
            </a:br>
            <a:r>
              <a:rPr lang="ar-SA" dirty="0"/>
              <a:t>به موقعیت شروع برگشته و تمرین را تکرار کنید</a:t>
            </a:r>
            <a:r>
              <a:rPr lang="en-US" dirty="0"/>
              <a:t>.</a:t>
            </a:r>
            <a:br>
              <a:rPr lang="en-US" dirty="0"/>
            </a:br>
            <a:r>
              <a:rPr lang="en-US" dirty="0"/>
              <a:t/>
            </a:r>
            <a:br>
              <a:rPr lang="en-US" dirty="0"/>
            </a:br>
            <a:endParaRPr lang="en-US" dirty="0"/>
          </a:p>
        </p:txBody>
      </p:sp>
      <p:pic>
        <p:nvPicPr>
          <p:cNvPr id="14338" name="Picture 2" descr="6a98187c-7573-46b8-876d-6ac25200a8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3429000"/>
            <a:ext cx="5237018" cy="3442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Effect transition="in" filter="fade">
                                      <p:cBhvr>
                                        <p:cTn id="9"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889844"/>
            <a:ext cx="9144000" cy="3139321"/>
          </a:xfrm>
          <a:prstGeom prst="rect">
            <a:avLst/>
          </a:prstGeom>
        </p:spPr>
        <p:txBody>
          <a:bodyPr wrap="square">
            <a:spAutoFit/>
          </a:bodyPr>
          <a:lstStyle/>
          <a:p>
            <a:pPr algn="r" rtl="1"/>
            <a:r>
              <a:rPr lang="en-US" dirty="0"/>
              <a:t/>
            </a:r>
            <a:br>
              <a:rPr lang="en-US" dirty="0"/>
            </a:b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۲</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تمرین پل</a:t>
            </a:r>
            <a:r>
              <a:rPr lang="en-US" dirty="0"/>
              <a:t/>
            </a:r>
            <a:br>
              <a:rPr lang="en-US" dirty="0"/>
            </a:br>
            <a:r>
              <a:rPr lang="ar-SA" dirty="0"/>
              <a:t>برای افزایش قدرت چند ماهیچه هسته ای در یک زمان ، این تمرین را انجام دهید</a:t>
            </a:r>
            <a:r>
              <a:rPr lang="en-US" dirty="0"/>
              <a:t>:</a:t>
            </a:r>
            <a:br>
              <a:rPr lang="en-US" dirty="0"/>
            </a:br>
            <a:r>
              <a:rPr lang="ar-SA" dirty="0"/>
              <a:t>بر روی زمین دراز بکشید و زانوهای خود را خم کنید (تصویر</a:t>
            </a:r>
            <a:r>
              <a:rPr lang="en-US" dirty="0"/>
              <a:t> A). </a:t>
            </a:r>
            <a:r>
              <a:rPr lang="ar-SA" dirty="0"/>
              <a:t>کمر را در موقعیتی طبیعی قرار دهید، نه خمیده باشد و نه اینکه به زمین فشار بیش از اندازه وارد کنید. از چرخش باسن خود جلوگیری کنید. عضلات شکم را سفت و منقبض کنید</a:t>
            </a:r>
            <a:r>
              <a:rPr lang="en-US" dirty="0"/>
              <a:t>.</a:t>
            </a:r>
            <a:br>
              <a:rPr lang="en-US" dirty="0"/>
            </a:br>
            <a:r>
              <a:rPr lang="ar-SA" dirty="0"/>
              <a:t>باسن را از زمین بلند کنید تا جاییکه باسن با زانوها و شانه در یک راستا قرار گیرد(تصویر</a:t>
            </a:r>
            <a:r>
              <a:rPr lang="en-US" dirty="0"/>
              <a:t> B). </a:t>
            </a:r>
            <a:r>
              <a:rPr lang="ar-SA" dirty="0"/>
              <a:t>به اندازه </a:t>
            </a:r>
            <a:r>
              <a:rPr lang="fa-IR" dirty="0"/>
              <a:t>۳</a:t>
            </a:r>
            <a:r>
              <a:rPr lang="ar-SA" dirty="0"/>
              <a:t> بار نفس عمیق کشیدن در این حالت بمانید</a:t>
            </a:r>
            <a:r>
              <a:rPr lang="en-US" dirty="0"/>
              <a:t>.</a:t>
            </a:r>
            <a:br>
              <a:rPr lang="en-US" dirty="0"/>
            </a:br>
            <a:r>
              <a:rPr lang="ar-SA" dirty="0"/>
              <a:t>به موقعیت شروع برگشته و تمرین را تکرار کنید</a:t>
            </a:r>
            <a:r>
              <a:rPr lang="en-US" dirty="0"/>
              <a:t>.</a:t>
            </a:r>
            <a:br>
              <a:rPr lang="en-US" dirty="0"/>
            </a:br>
            <a:r>
              <a:rPr lang="en-US" dirty="0"/>
              <a:t/>
            </a:r>
            <a:br>
              <a:rPr lang="en-US" dirty="0"/>
            </a:br>
            <a:endParaRPr lang="en-US" dirty="0"/>
          </a:p>
        </p:txBody>
      </p:sp>
      <p:pic>
        <p:nvPicPr>
          <p:cNvPr id="15362" name="Picture 2" descr="0c548ea9-0980-4ae2-aee3-d6482f13b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800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up)">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4636" y="914400"/>
            <a:ext cx="9144000" cy="3416320"/>
          </a:xfrm>
          <a:prstGeom prst="rect">
            <a:avLst/>
          </a:prstGeom>
        </p:spPr>
        <p:txBody>
          <a:bodyPr wrap="square">
            <a:spAutoFit/>
          </a:bodyPr>
          <a:lstStyle/>
          <a:p>
            <a:pPr algn="r" rtl="1"/>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۳</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فشار به عضلات شکم به وسیله یک پا</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ar-SA" dirty="0"/>
              <a:t>این تمرین نیز یکی از ورزش های هسته ای تقویت عضلات است که بسیار متداول می باشد</a:t>
            </a:r>
            <a:r>
              <a:rPr lang="en-US" dirty="0"/>
              <a:t>:</a:t>
            </a:r>
            <a:br>
              <a:rPr lang="en-US" dirty="0"/>
            </a:br>
            <a:r>
              <a:rPr lang="ar-SA" dirty="0"/>
              <a:t>بر روی زمین دراز بکشید و زانوهای خود را خم کنید (تصویر</a:t>
            </a:r>
            <a:r>
              <a:rPr lang="en-US" dirty="0"/>
              <a:t> A). </a:t>
            </a:r>
            <a:r>
              <a:rPr lang="ar-SA" dirty="0"/>
              <a:t>کمر را در موقعیتی طبیعی قرار دهید، نه خمیده باشد و نه اینکه به زمین فشار بیش از اندازه وارد کنید. از چرخش باسن خود جلوگیری کنید. عضلات شکم را سفت و منقبض کنید</a:t>
            </a:r>
            <a:r>
              <a:rPr lang="en-US" dirty="0"/>
              <a:t>.</a:t>
            </a:r>
            <a:br>
              <a:rPr lang="en-US" dirty="0"/>
            </a:br>
            <a:r>
              <a:rPr lang="ar-SA" dirty="0"/>
              <a:t>پای راست را از زمین بلند کنید تا جاییکه زانو و باسن در زاویه </a:t>
            </a:r>
            <a:r>
              <a:rPr lang="fa-IR" dirty="0"/>
              <a:t>۹۰</a:t>
            </a:r>
            <a:r>
              <a:rPr lang="ar-SA" dirty="0"/>
              <a:t> درجه خم شوند. دست راست خود را به سر زانوی راست برسانید (تصویر</a:t>
            </a:r>
            <a:r>
              <a:rPr lang="en-US" dirty="0"/>
              <a:t> B).</a:t>
            </a:r>
            <a:br>
              <a:rPr lang="en-US" dirty="0"/>
            </a:br>
            <a:r>
              <a:rPr lang="ar-SA" dirty="0"/>
              <a:t>از یک طرف با دست به زانو فشار وارد کنید و از طرف دیگر به کمک ماهیچه های شکمی زانو را به سمت دست بکشید. بازو را خم نکنید. به اندازه </a:t>
            </a:r>
            <a:r>
              <a:rPr lang="fa-IR" dirty="0"/>
              <a:t>۳ </a:t>
            </a:r>
            <a:r>
              <a:rPr lang="ar-SA" dirty="0"/>
              <a:t>بار نفس عمیق کشیدن در این حالت بمانید. به موقعیت شروع برگشته و تمرین را با دست و زانوی چپ تکرار کنید</a:t>
            </a:r>
            <a:r>
              <a:rPr lang="en-US" dirty="0"/>
              <a:t>.</a:t>
            </a:r>
            <a:br>
              <a:rPr lang="en-US" dirty="0"/>
            </a:br>
            <a:endParaRPr lang="en-US" dirty="0"/>
          </a:p>
        </p:txBody>
      </p:sp>
      <p:pic>
        <p:nvPicPr>
          <p:cNvPr id="16386" name="Picture 2" descr="95110ac6-481b-4b1d-acc2-f5866cacb7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4038600"/>
            <a:ext cx="430876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outHorizontal)">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1143994"/>
            <a:ext cx="9144000" cy="3139321"/>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۴</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فشار به عضلات شکم به وسیله یک پا به شکل چرخشی </a:t>
            </a:r>
            <a:r>
              <a:rPr lang="en-US" dirty="0"/>
              <a:t/>
            </a:r>
            <a:br>
              <a:rPr lang="en-US" dirty="0"/>
            </a:br>
            <a:r>
              <a:rPr lang="ar-SA" dirty="0"/>
              <a:t>جهت افزایش هرچه بیشتر قدرت ماهیچه های هسته ای، این تمرین را انجام دهید</a:t>
            </a:r>
            <a:r>
              <a:rPr lang="en-US" dirty="0"/>
              <a:t>:</a:t>
            </a:r>
            <a:br>
              <a:rPr lang="en-US" dirty="0"/>
            </a:br>
            <a:r>
              <a:rPr lang="ar-SA" dirty="0"/>
              <a:t>دست مخالف را روی زانوی مخالف قرار دهید. با دست راست بر زانوی چپ فشار وارد کنید و در همان حال به وسیله زانو به دست فشار وارد کنید (تصویر</a:t>
            </a:r>
            <a:r>
              <a:rPr lang="en-US" dirty="0"/>
              <a:t> A). </a:t>
            </a:r>
            <a:r>
              <a:rPr lang="ar-SA" dirty="0"/>
              <a:t>به اندازه </a:t>
            </a:r>
            <a:r>
              <a:rPr lang="fa-IR" dirty="0"/>
              <a:t>۳</a:t>
            </a:r>
            <a:r>
              <a:rPr lang="ar-SA" dirty="0"/>
              <a:t> بار نفس عمیق کشیدن در این حالت بمانید. به موقعیت شروع برگشته و با دست دیگر این تمرین را انجام دهید. در این حالت احساس کشش و فشاردر طول مرکز بدن خواهید داشت</a:t>
            </a:r>
            <a:r>
              <a:rPr lang="en-US" dirty="0"/>
              <a:t>.</a:t>
            </a:r>
            <a:br>
              <a:rPr lang="en-US" dirty="0"/>
            </a:br>
            <a:r>
              <a:rPr lang="ar-SA" dirty="0"/>
              <a:t>دست چپ را بر قسمت خارجی زانوی چپ قرار دهید</a:t>
            </a:r>
            <a:r>
              <a:rPr lang="en-US" dirty="0"/>
              <a:t> (</a:t>
            </a:r>
            <a:r>
              <a:rPr lang="ar-SA" dirty="0"/>
              <a:t>تصویر</a:t>
            </a:r>
            <a:r>
              <a:rPr lang="en-US" dirty="0"/>
              <a:t> B). </a:t>
            </a:r>
            <a:r>
              <a:rPr lang="ar-SA" dirty="0"/>
              <a:t>از دستتان برای وارد کردن فشار به پا به سمت داخل کمک بگیرید</a:t>
            </a:r>
            <a:r>
              <a:rPr lang="en-US" dirty="0"/>
              <a:t>. </a:t>
            </a:r>
            <a:r>
              <a:rPr lang="ar-SA" dirty="0"/>
              <a:t>در همان زمان با فشار دادن زانو به سمت خارج از مرکز ایجاد مقاومت کنید. به اندازه 3 بار نفس عمیق کشیدن در این حالت بمانید. تمرین را با دست مخالف تکرار کنید</a:t>
            </a:r>
            <a:r>
              <a:rPr lang="en-US" dirty="0"/>
              <a:t>.</a:t>
            </a:r>
            <a:br>
              <a:rPr lang="en-US" dirty="0"/>
            </a:br>
            <a:endParaRPr lang="en-US" dirty="0"/>
          </a:p>
        </p:txBody>
      </p:sp>
      <p:pic>
        <p:nvPicPr>
          <p:cNvPr id="17410" name="Picture 2" descr="05c9d422-1525-4af4-b0ca-1fcd3edde36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0"/>
            <a:ext cx="4724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20782" y="1143994"/>
            <a:ext cx="9144000" cy="3416320"/>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۵</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فشار دو پا به عضلات شکم</a:t>
            </a:r>
            <a:r>
              <a:rPr lang="en-US" dirty="0"/>
              <a:t/>
            </a:r>
            <a:br>
              <a:rPr lang="en-US" dirty="0"/>
            </a:br>
            <a:r>
              <a:rPr lang="ar-SA" dirty="0"/>
              <a:t>اگر با انجام تمرینات فشار به عضلات شکم بوسیله یک پا مشکلی نداشتید این تمرین را با هر دو پا انجام دهید</a:t>
            </a:r>
            <a:r>
              <a:rPr lang="en-US" dirty="0"/>
              <a:t>:</a:t>
            </a:r>
            <a:br>
              <a:rPr lang="en-US" dirty="0"/>
            </a:br>
            <a:r>
              <a:rPr lang="ar-SA" dirty="0"/>
              <a:t>بر روی زمین دراز کشیده و زانوها را خم کنید (تصویر</a:t>
            </a:r>
            <a:r>
              <a:rPr lang="en-US" dirty="0"/>
              <a:t> A). </a:t>
            </a:r>
            <a:r>
              <a:rPr lang="ar-SA" dirty="0"/>
              <a:t>کمر باید در وضعیتی طبیعی باشد، نه خمیده باشد و نه اینکه به زمین فشار بیش از اندازه وارد کنید. از چرخش باسن خود جلوگیری کنید. عضلات شکم را سفت و منقبض کنید</a:t>
            </a:r>
            <a:r>
              <a:rPr lang="en-US" dirty="0"/>
              <a:t>.</a:t>
            </a:r>
            <a:br>
              <a:rPr lang="en-US" dirty="0"/>
            </a:br>
            <a:r>
              <a:rPr lang="ar-SA" dirty="0"/>
              <a:t>پاها را از زمین بلند کنید، تا جاییکه زانوها و باسن در زاویه </a:t>
            </a:r>
            <a:r>
              <a:rPr lang="fa-IR" dirty="0"/>
              <a:t>۹۰</a:t>
            </a:r>
            <a:r>
              <a:rPr lang="ar-SA" dirty="0"/>
              <a:t> درجه قرار گیرند. دست ها را به بالای زانو برسانید. از یک طرف با دست ها به زانو فشار وارد کنید و از طرف دیگر به کمک ماهیچه های شکمی زانو را به سمت دست بکشید. بازو را خم نکنید. به اندازه </a:t>
            </a:r>
            <a:r>
              <a:rPr lang="fa-IR" dirty="0"/>
              <a:t>۳</a:t>
            </a:r>
            <a:r>
              <a:rPr lang="ar-SA" dirty="0"/>
              <a:t> بار نفس عمیق کشیدن در این حالت بمانید. به موقعیت شروع برگشته و تمرین را تکرار کنید</a:t>
            </a:r>
            <a:r>
              <a:rPr lang="en-US" dirty="0"/>
              <a:t>.</a:t>
            </a:r>
            <a:br>
              <a:rPr lang="en-US" dirty="0"/>
            </a:br>
            <a:r>
              <a:rPr lang="en-US" dirty="0"/>
              <a:t/>
            </a:r>
            <a:br>
              <a:rPr lang="en-US" dirty="0"/>
            </a:br>
            <a:endParaRPr lang="en-US" dirty="0"/>
          </a:p>
        </p:txBody>
      </p:sp>
      <p:pic>
        <p:nvPicPr>
          <p:cNvPr id="18434" name="Picture 2" descr="ba16d65a-9633-4fee-88bb-44387ba015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3908714"/>
            <a:ext cx="5029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2)">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74" name="Picture 2" descr="I:\uni\azolate core\deepmuscles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828472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01000" y="1447800"/>
            <a:ext cx="1143000" cy="1477328"/>
          </a:xfrm>
          <a:prstGeom prst="rect">
            <a:avLst/>
          </a:prstGeom>
          <a:noFill/>
        </p:spPr>
        <p:txBody>
          <a:bodyPr wrap="square" rtlCol="0">
            <a:spAutoFit/>
          </a:bodyPr>
          <a:lstStyle/>
          <a:p>
            <a:pPr algn="r" rtl="1"/>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آناتومی عضلات هسته ای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pPr algn="r" rtl="1"/>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core</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675962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1" y="914400"/>
            <a:ext cx="9144000" cy="3139321"/>
          </a:xfrm>
          <a:prstGeom prst="rect">
            <a:avLst/>
          </a:prstGeom>
        </p:spPr>
        <p:txBody>
          <a:bodyPr wrap="square">
            <a:spAutoFit/>
          </a:bodyPr>
          <a:lstStyle/>
          <a:p>
            <a:pPr algn="r" rtl="1"/>
            <a:r>
              <a:rPr lang="en-US" dirty="0"/>
              <a:t/>
            </a:r>
            <a:br>
              <a:rPr lang="en-US" dirty="0"/>
            </a:br>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۶</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فشار دو پا به عضلات شکم به صورت چرخشی</a:t>
            </a:r>
            <a:r>
              <a:rPr lang="en-US" dirty="0"/>
              <a:t/>
            </a:r>
            <a:br>
              <a:rPr lang="en-US" dirty="0"/>
            </a:br>
            <a:r>
              <a:rPr lang="ar-SA" dirty="0"/>
              <a:t>این تمرین باعث تقویت ماهیچه های هسته ای می شود</a:t>
            </a:r>
            <a:r>
              <a:rPr lang="en-US" dirty="0"/>
              <a:t>:</a:t>
            </a:r>
            <a:br>
              <a:rPr lang="en-US" dirty="0"/>
            </a:br>
            <a:r>
              <a:rPr lang="ar-SA" dirty="0"/>
              <a:t>هر دست را بر زانوی مخالف و به سمت داخل زانوها قرار دهید (تصویر</a:t>
            </a:r>
            <a:r>
              <a:rPr lang="en-US" dirty="0"/>
              <a:t> A). </a:t>
            </a:r>
            <a:r>
              <a:rPr lang="ar-SA" dirty="0"/>
              <a:t>در این حالت دستها به صورت ضربدری از روی هم رد می شوند. با دست ها به زانو فشار وارد کنید و در همان حال پاهایتان را نیز به سمت دست ها بکشید. به اندازه </a:t>
            </a:r>
            <a:r>
              <a:rPr lang="fa-IR" dirty="0"/>
              <a:t>۳</a:t>
            </a:r>
            <a:r>
              <a:rPr lang="ar-SA" dirty="0"/>
              <a:t> بار نفس عمیق کشیدن در این حالت بمانید. تکرار کنید</a:t>
            </a:r>
            <a:r>
              <a:rPr lang="en-US" dirty="0"/>
              <a:t>.</a:t>
            </a:r>
            <a:br>
              <a:rPr lang="en-US" dirty="0"/>
            </a:br>
            <a:r>
              <a:rPr lang="ar-SA" dirty="0"/>
              <a:t>دست ها را بر قسمت خارجی زانو قرار دهید (تصویر</a:t>
            </a:r>
            <a:r>
              <a:rPr lang="en-US" dirty="0"/>
              <a:t> B). </a:t>
            </a:r>
            <a:r>
              <a:rPr lang="ar-SA" dirty="0"/>
              <a:t>با دست ها به زانو هایتان به سمت داخل فشار وارد کنید. در همان زمان با فشار دادن زانو به سمت خارج از مرکز ایجاد مقاومت کنید. به اندازه </a:t>
            </a:r>
            <a:r>
              <a:rPr lang="fa-IR" dirty="0"/>
              <a:t>۳</a:t>
            </a:r>
            <a:r>
              <a:rPr lang="ar-SA" dirty="0"/>
              <a:t> بار نفس عمیق کشیدن در این حالت بمانید. تکرار کنید</a:t>
            </a:r>
            <a:r>
              <a:rPr lang="en-US" dirty="0"/>
              <a:t>.</a:t>
            </a:r>
            <a:br>
              <a:rPr lang="en-US" dirty="0"/>
            </a:br>
            <a:endParaRPr lang="en-US" dirty="0"/>
          </a:p>
        </p:txBody>
      </p:sp>
      <p:pic>
        <p:nvPicPr>
          <p:cNvPr id="19458" name="Picture 2" descr="e9b8b832-7fe4-4714-9751-55694da4c3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0" y="3810000"/>
            <a:ext cx="4800600" cy="306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2507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80">
                                          <p:stCondLst>
                                            <p:cond delay="0"/>
                                          </p:stCondLst>
                                        </p:cTn>
                                        <p:tgtEl>
                                          <p:spTgt spid="19458"/>
                                        </p:tgtEl>
                                      </p:cBhvr>
                                    </p:animEffect>
                                    <p:anim calcmode="lin" valueType="num">
                                      <p:cBhvr>
                                        <p:cTn id="8"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58"/>
                                        </p:tgtEl>
                                      </p:cBhvr>
                                      <p:to x="100000" y="60000"/>
                                    </p:animScale>
                                    <p:animScale>
                                      <p:cBhvr>
                                        <p:cTn id="14" dur="166" decel="50000">
                                          <p:stCondLst>
                                            <p:cond delay="676"/>
                                          </p:stCondLst>
                                        </p:cTn>
                                        <p:tgtEl>
                                          <p:spTgt spid="19458"/>
                                        </p:tgtEl>
                                      </p:cBhvr>
                                      <p:to x="100000" y="100000"/>
                                    </p:animScale>
                                    <p:animScale>
                                      <p:cBhvr>
                                        <p:cTn id="15" dur="26">
                                          <p:stCondLst>
                                            <p:cond delay="1312"/>
                                          </p:stCondLst>
                                        </p:cTn>
                                        <p:tgtEl>
                                          <p:spTgt spid="19458"/>
                                        </p:tgtEl>
                                      </p:cBhvr>
                                      <p:to x="100000" y="80000"/>
                                    </p:animScale>
                                    <p:animScale>
                                      <p:cBhvr>
                                        <p:cTn id="16" dur="166" decel="50000">
                                          <p:stCondLst>
                                            <p:cond delay="1338"/>
                                          </p:stCondLst>
                                        </p:cTn>
                                        <p:tgtEl>
                                          <p:spTgt spid="19458"/>
                                        </p:tgtEl>
                                      </p:cBhvr>
                                      <p:to x="100000" y="100000"/>
                                    </p:animScale>
                                    <p:animScale>
                                      <p:cBhvr>
                                        <p:cTn id="17" dur="26">
                                          <p:stCondLst>
                                            <p:cond delay="1642"/>
                                          </p:stCondLst>
                                        </p:cTn>
                                        <p:tgtEl>
                                          <p:spTgt spid="19458"/>
                                        </p:tgtEl>
                                      </p:cBhvr>
                                      <p:to x="100000" y="90000"/>
                                    </p:animScale>
                                    <p:animScale>
                                      <p:cBhvr>
                                        <p:cTn id="18" dur="166" decel="50000">
                                          <p:stCondLst>
                                            <p:cond delay="1668"/>
                                          </p:stCondLst>
                                        </p:cTn>
                                        <p:tgtEl>
                                          <p:spTgt spid="19458"/>
                                        </p:tgtEl>
                                      </p:cBhvr>
                                      <p:to x="100000" y="100000"/>
                                    </p:animScale>
                                    <p:animScale>
                                      <p:cBhvr>
                                        <p:cTn id="19" dur="26">
                                          <p:stCondLst>
                                            <p:cond delay="1808"/>
                                          </p:stCondLst>
                                        </p:cTn>
                                        <p:tgtEl>
                                          <p:spTgt spid="19458"/>
                                        </p:tgtEl>
                                      </p:cBhvr>
                                      <p:to x="100000" y="95000"/>
                                    </p:animScale>
                                    <p:animScale>
                                      <p:cBhvr>
                                        <p:cTn id="20" dur="166" decel="50000">
                                          <p:stCondLst>
                                            <p:cond delay="1834"/>
                                          </p:stCondLst>
                                        </p:cTn>
                                        <p:tgtEl>
                                          <p:spTgt spid="194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5715000" y="1305342"/>
            <a:ext cx="3305174" cy="5632311"/>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۷</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چرخش</a:t>
            </a:r>
            <a:r>
              <a:rPr lang="en-US" dirty="0"/>
              <a:t/>
            </a:r>
            <a:br>
              <a:rPr lang="en-US" dirty="0"/>
            </a:br>
            <a:r>
              <a:rPr lang="ar-SA" dirty="0"/>
              <a:t>این تمرین باعث تقویت هسته ماهیچه ها می شود</a:t>
            </a:r>
            <a:r>
              <a:rPr lang="en-US" dirty="0"/>
              <a:t>:</a:t>
            </a:r>
            <a:br>
              <a:rPr lang="en-US" dirty="0"/>
            </a:br>
            <a:r>
              <a:rPr lang="ar-SA" dirty="0"/>
              <a:t>بر روی زمین دراز کشیده و زانوها را خم کنید (تصویر</a:t>
            </a:r>
            <a:r>
              <a:rPr lang="en-US" dirty="0"/>
              <a:t> A). </a:t>
            </a:r>
            <a:r>
              <a:rPr lang="ar-SA" dirty="0"/>
              <a:t>کمر باید در وضعیتی طبیعی باشد. عضلات شکم را سفت و منقبض کنید</a:t>
            </a:r>
            <a:r>
              <a:rPr lang="en-US" dirty="0"/>
              <a:t>.</a:t>
            </a:r>
            <a:br>
              <a:rPr lang="en-US" dirty="0"/>
            </a:br>
            <a:r>
              <a:rPr lang="ar-SA" dirty="0"/>
              <a:t>شانه ها را روی زمین قرار دهید، زانوها را به آرامی به سمت چپ حرکت دهید(تصویر</a:t>
            </a:r>
            <a:r>
              <a:rPr lang="en-US" dirty="0"/>
              <a:t> A). </a:t>
            </a:r>
            <a:r>
              <a:rPr lang="ar-SA" dirty="0"/>
              <a:t>تا جاییکه برایتان ممکن است زانوها را دور کنید. باید احساس کشش بدون درد کنید. به اندازه 3 بار نفس عمیق کشیدن در این حالت بمانید</a:t>
            </a:r>
            <a:r>
              <a:rPr lang="en-US" dirty="0"/>
              <a:t>.</a:t>
            </a:r>
            <a:br>
              <a:rPr lang="en-US" dirty="0"/>
            </a:br>
            <a:r>
              <a:rPr lang="ar-SA" dirty="0"/>
              <a:t>به موقعیت شروع برگشته و تمرین را به سمت راست تکرار کنید (تصویر</a:t>
            </a:r>
            <a:r>
              <a:rPr lang="en-US" dirty="0"/>
              <a:t> B).</a:t>
            </a:r>
            <a:br>
              <a:rPr lang="en-US" dirty="0"/>
            </a:br>
            <a:r>
              <a:rPr lang="en-US" dirty="0"/>
              <a:t/>
            </a:r>
            <a:br>
              <a:rPr lang="en-US" dirty="0"/>
            </a:br>
            <a:endParaRPr lang="en-US" dirty="0"/>
          </a:p>
        </p:txBody>
      </p:sp>
      <p:pic>
        <p:nvPicPr>
          <p:cNvPr id="20482" name="Picture 2" descr="0bc777a5-aefc-4d60-95ec-a2d82f9765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2362200"/>
            <a:ext cx="528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amond(out)">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5105400" y="1143994"/>
            <a:ext cx="4017818" cy="5909310"/>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۸</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چهار پا</a:t>
            </a:r>
            <a:r>
              <a:rPr lang="en-US" dirty="0"/>
              <a:t/>
            </a:r>
            <a:br>
              <a:rPr lang="en-US" dirty="0"/>
            </a:br>
            <a:r>
              <a:rPr lang="ar-SA" dirty="0"/>
              <a:t>این تمرین چار پا نامیده می شود</a:t>
            </a:r>
            <a:r>
              <a:rPr lang="en-US" dirty="0"/>
              <a:t>:</a:t>
            </a:r>
            <a:br>
              <a:rPr lang="en-US" dirty="0"/>
            </a:br>
            <a:r>
              <a:rPr lang="ar-SA" dirty="0"/>
              <a:t>همانند تصویر</a:t>
            </a:r>
            <a:r>
              <a:rPr lang="en-US" dirty="0"/>
              <a:t> A </a:t>
            </a:r>
            <a:r>
              <a:rPr lang="ar-SA" dirty="0"/>
              <a:t>روی زمین چهار دست و پا قرار بگیرید، دست ها باید دقیقا زیر شانه بوده و سر، گردن و کمر در یک راستا باشند. عضلات شکم را سفت کنید</a:t>
            </a:r>
            <a:r>
              <a:rPr lang="en-US" dirty="0"/>
              <a:t>.</a:t>
            </a:r>
            <a:br>
              <a:rPr lang="en-US" dirty="0"/>
            </a:br>
            <a:r>
              <a:rPr lang="ar-SA" dirty="0"/>
              <a:t>دست راست را دراز کنید (تصویر</a:t>
            </a:r>
            <a:r>
              <a:rPr lang="en-US" dirty="0"/>
              <a:t> B). </a:t>
            </a:r>
            <a:r>
              <a:rPr lang="ar-SA" dirty="0"/>
              <a:t>به اندازه </a:t>
            </a:r>
            <a:r>
              <a:rPr lang="fa-IR" dirty="0"/>
              <a:t>۳</a:t>
            </a:r>
            <a:r>
              <a:rPr lang="ar-SA" dirty="0"/>
              <a:t> بار نفس عمیق کشیدن در این حالت بمانید. دست راست را پایین آورده و این تمرین را با دست چپ تکرار کنید</a:t>
            </a:r>
            <a:r>
              <a:rPr lang="en-US" dirty="0"/>
              <a:t>.</a:t>
            </a:r>
            <a:br>
              <a:rPr lang="en-US" dirty="0"/>
            </a:br>
            <a:r>
              <a:rPr lang="ar-SA" dirty="0"/>
              <a:t>پای راست را از زمین بلند کنید (تصویر</a:t>
            </a:r>
            <a:r>
              <a:rPr lang="en-US" dirty="0"/>
              <a:t> C). </a:t>
            </a:r>
            <a:r>
              <a:rPr lang="ar-SA" dirty="0"/>
              <a:t>عضلات بدن را جهت تعادل سف کنید. به اندازه </a:t>
            </a:r>
            <a:r>
              <a:rPr lang="fa-IR" dirty="0"/>
              <a:t>۳</a:t>
            </a:r>
            <a:r>
              <a:rPr lang="ar-SA" dirty="0"/>
              <a:t> بار نفس عمیق کشیدن در این حالت بمانید. پای راست را پایین آورده و این تمرین را با پای چپ تکرار کنید</a:t>
            </a:r>
            <a:r>
              <a:rPr lang="en-US" dirty="0"/>
              <a:t>.</a:t>
            </a:r>
            <a:br>
              <a:rPr lang="en-US" dirty="0"/>
            </a:br>
            <a:r>
              <a:rPr lang="ar-SA" dirty="0"/>
              <a:t>برای اینکه بدنتان را به چالش بکشید دست چپ و پای راست را همزمان را بالا بیاورید</a:t>
            </a:r>
            <a:r>
              <a:rPr lang="en-US" dirty="0"/>
              <a:t> (</a:t>
            </a:r>
            <a:r>
              <a:rPr lang="ar-SA" dirty="0"/>
              <a:t>تصویر</a:t>
            </a:r>
            <a:r>
              <a:rPr lang="en-US" dirty="0"/>
              <a:t> D). </a:t>
            </a:r>
            <a:r>
              <a:rPr lang="ar-SA" dirty="0"/>
              <a:t>این تمرین را با دست راست و پای چپ تکرار کنید</a:t>
            </a:r>
            <a:r>
              <a:rPr lang="en-US" dirty="0"/>
              <a:t>.</a:t>
            </a:r>
            <a:br>
              <a:rPr lang="en-US" dirty="0"/>
            </a:br>
            <a:endParaRPr lang="en-US" dirty="0"/>
          </a:p>
        </p:txBody>
      </p:sp>
      <p:pic>
        <p:nvPicPr>
          <p:cNvPr id="21506" name="Picture 2" descr="f1e8f1b2-00bd-41d7-a188-33a873d968c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514590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1)">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Rectangle 4"/>
          <p:cNvSpPr/>
          <p:nvPr/>
        </p:nvSpPr>
        <p:spPr>
          <a:xfrm>
            <a:off x="2265218" y="1143994"/>
            <a:ext cx="6858000" cy="3139321"/>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۹</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پلانک متعادل شده</a:t>
            </a:r>
            <a:r>
              <a:rPr lang="en-US" dirty="0"/>
              <a:t/>
            </a:r>
            <a:br>
              <a:rPr lang="en-US" dirty="0"/>
            </a:br>
            <a:r>
              <a:rPr lang="ar-SA" dirty="0"/>
              <a:t>بر روی شکم دراز بکشید. خودتان را بالا بکشید و در این حالت روی بازوها و زانوهایتان تکیه بزنید. سر و گردن را با کمر در یک راستا قرار دهید، و شانه ها باید مستقیماً بالای آرنج باشند. ماهیچه های شکم را سفت کنید</a:t>
            </a:r>
            <a:r>
              <a:rPr lang="en-US" dirty="0"/>
              <a:t>.</a:t>
            </a:r>
            <a:br>
              <a:rPr lang="en-US" dirty="0"/>
            </a:br>
            <a:r>
              <a:rPr lang="ar-SA" dirty="0"/>
              <a:t>با فشار آرنج و زانوها به سمت یکدیگر مقاومت ایجاد کنید. آنها را از موقعیتی که روی زمین دارند حرکت ندهید</a:t>
            </a:r>
            <a:r>
              <a:rPr lang="en-US" dirty="0"/>
              <a:t>.</a:t>
            </a:r>
            <a:br>
              <a:rPr lang="en-US" dirty="0"/>
            </a:br>
            <a:r>
              <a:rPr lang="ar-SA" dirty="0"/>
              <a:t>به اندازه 3 بار نفس عمیق کشیدن در این حالت بمانید. تمرین را تکرار کنید</a:t>
            </a:r>
            <a:r>
              <a:rPr lang="en-US" dirty="0"/>
              <a:t>.</a:t>
            </a:r>
            <a:br>
              <a:rPr lang="en-US" dirty="0"/>
            </a:br>
            <a:r>
              <a:rPr lang="en-US" dirty="0"/>
              <a:t/>
            </a:r>
            <a:br>
              <a:rPr lang="en-US" dirty="0"/>
            </a:br>
            <a:endParaRPr lang="en-US" dirty="0"/>
          </a:p>
        </p:txBody>
      </p:sp>
      <p:pic>
        <p:nvPicPr>
          <p:cNvPr id="22530" name="Picture 2" descr="e2f81d5d-d4b1-44d2-8bc7-d9c6471844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3584863"/>
            <a:ext cx="6096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47518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up)">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1143994"/>
            <a:ext cx="9144000" cy="3416320"/>
          </a:xfrm>
          <a:prstGeom prst="rect">
            <a:avLst/>
          </a:prstGeom>
        </p:spPr>
        <p:txBody>
          <a:bodyPr wrap="square">
            <a:spAutoFit/>
          </a:bodyPr>
          <a:lstStyle/>
          <a:p>
            <a:pPr algn="r" rtl="1"/>
            <a:r>
              <a:rPr lang="fa-IR" b="1" dirty="0">
                <a:ln w="18000">
                  <a:solidFill>
                    <a:schemeClr val="accent2">
                      <a:satMod val="140000"/>
                    </a:schemeClr>
                  </a:solidFill>
                  <a:prstDash val="solid"/>
                  <a:miter lim="800000"/>
                </a:ln>
                <a:noFill/>
                <a:effectLst>
                  <a:outerShdw blurRad="25500" dist="23000" dir="7020000" algn="tl">
                    <a:srgbClr val="000000">
                      <a:alpha val="50000"/>
                    </a:srgbClr>
                  </a:outerShdw>
                </a:effectLst>
              </a:rPr>
              <a:t>۱۰</a:t>
            </a:r>
            <a:r>
              <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پلانک متعادل شده چرخشی</a:t>
            </a:r>
            <a:r>
              <a:rPr lang="en-US" dirty="0"/>
              <a:t/>
            </a:r>
            <a:br>
              <a:rPr lang="en-US" dirty="0"/>
            </a:br>
            <a:r>
              <a:rPr lang="ar-SA" dirty="0"/>
              <a:t>بر روی شکم دراز بکشید. خودتان را بالا بکشید و در این حالت روی بازوها و زانوهایتان تکیه بزنید. سر و گردن را با کمر در یک راستا قرار دهید، و شانه ها باید مستقیماً بالای آرنج باشند. ماهیچه های شکم را سفت کنید</a:t>
            </a:r>
            <a:r>
              <a:rPr lang="en-US" dirty="0"/>
              <a:t>.</a:t>
            </a:r>
            <a:br>
              <a:rPr lang="en-US" dirty="0"/>
            </a:br>
            <a:r>
              <a:rPr lang="ar-SA" dirty="0"/>
              <a:t>دست راست را از زمین بلند کنید (تصویر</a:t>
            </a:r>
            <a:r>
              <a:rPr lang="en-US" dirty="0"/>
              <a:t> A). </a:t>
            </a:r>
            <a:r>
              <a:rPr lang="ar-SA" dirty="0"/>
              <a:t>به اندازه </a:t>
            </a:r>
            <a:r>
              <a:rPr lang="fa-IR" dirty="0"/>
              <a:t>۳</a:t>
            </a:r>
            <a:r>
              <a:rPr lang="ar-SA" dirty="0"/>
              <a:t> بار نفس عمیق کشیدن در این حالت بمانید. تمرین را با دست دیگر تکرار کنید</a:t>
            </a:r>
            <a:r>
              <a:rPr lang="en-US" dirty="0"/>
              <a:t>.</a:t>
            </a:r>
            <a:br>
              <a:rPr lang="en-US" dirty="0"/>
            </a:br>
            <a:r>
              <a:rPr lang="ar-SA" dirty="0"/>
              <a:t>پای راست را از زمین بلند کنید (تصویر</a:t>
            </a:r>
            <a:r>
              <a:rPr lang="en-US" dirty="0"/>
              <a:t> B). </a:t>
            </a:r>
            <a:r>
              <a:rPr lang="ar-SA" dirty="0"/>
              <a:t>به اندازه </a:t>
            </a:r>
            <a:r>
              <a:rPr lang="fa-IR" dirty="0"/>
              <a:t>۳</a:t>
            </a:r>
            <a:r>
              <a:rPr lang="ar-SA" dirty="0"/>
              <a:t> بار نفس عمیق کشیدن در این حالت بمانید. تمرین را با پای دیگر تکرار کنید</a:t>
            </a:r>
            <a:r>
              <a:rPr lang="en-US" dirty="0"/>
              <a:t>.</a:t>
            </a:r>
            <a:br>
              <a:rPr lang="en-US" dirty="0"/>
            </a:br>
            <a:r>
              <a:rPr lang="ar-SA" dirty="0"/>
              <a:t>برای به چالش کشیدن بدنتان، دست چپ و پای راست را همزمان بالا بیاورید. تمرین را با دست راست و پای چپ تکرار کنید</a:t>
            </a:r>
            <a:r>
              <a:rPr lang="en-US" dirty="0"/>
              <a:t>.</a:t>
            </a:r>
            <a:br>
              <a:rPr lang="en-US" dirty="0"/>
            </a:br>
            <a:r>
              <a:rPr lang="en-US" dirty="0"/>
              <a:t/>
            </a:r>
            <a:br>
              <a:rPr lang="en-US" dirty="0"/>
            </a:br>
            <a:endParaRPr lang="en-US" dirty="0"/>
          </a:p>
        </p:txBody>
      </p:sp>
      <p:pic>
        <p:nvPicPr>
          <p:cNvPr id="23554" name="Picture 2" descr="a8e78f34-c5be-4fdd-bf3e-d02a2f90d6b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3886200"/>
            <a:ext cx="577041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11793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untitled1"/>
          <p:cNvPicPr>
            <a:picLocks noChangeAspect="1" noChangeArrowheads="1"/>
          </p:cNvPicPr>
          <p:nvPr/>
        </p:nvPicPr>
        <p:blipFill>
          <a:blip r:embed="rId2"/>
          <a:srcRect/>
          <a:stretch>
            <a:fillRect/>
          </a:stretch>
        </p:blipFill>
        <p:spPr bwMode="auto">
          <a:xfrm>
            <a:off x="6605116" y="152400"/>
            <a:ext cx="2373778"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2"/>
          <p:cNvPicPr>
            <a:picLocks noChangeAspect="1" noChangeArrowheads="1"/>
          </p:cNvPicPr>
          <p:nvPr/>
        </p:nvPicPr>
        <p:blipFill>
          <a:blip r:embed="rId3"/>
          <a:srcRect/>
          <a:stretch>
            <a:fillRect/>
          </a:stretch>
        </p:blipFill>
        <p:spPr bwMode="auto">
          <a:xfrm>
            <a:off x="8298137" y="5454134"/>
            <a:ext cx="714375" cy="9932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2133600" y="6209483"/>
            <a:ext cx="3075709" cy="646331"/>
          </a:xfrm>
          <a:prstGeom prst="rect">
            <a:avLst/>
          </a:prstGeom>
          <a:noFill/>
        </p:spPr>
        <p:txBody>
          <a:bodyPr wrap="square" rtlCol="0">
            <a:spAutoFit/>
          </a:bodyPr>
          <a:lstStyle/>
          <a:p>
            <a:r>
              <a:rPr lang="fa-IR"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rPr>
              <a:t>با تشکر از استادگرامی</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abic Typesetting" pitchFamily="66" charset="-78"/>
              <a:cs typeface="Arabic Typesetting" pitchFamily="66" charset="-78"/>
            </a:endParaRPr>
          </a:p>
        </p:txBody>
      </p:sp>
      <p:sp>
        <p:nvSpPr>
          <p:cNvPr id="7" name="Rectangle 6"/>
          <p:cNvSpPr/>
          <p:nvPr/>
        </p:nvSpPr>
        <p:spPr>
          <a:xfrm>
            <a:off x="6432860" y="6447346"/>
            <a:ext cx="1027846" cy="461665"/>
          </a:xfrm>
          <a:prstGeom prst="rect">
            <a:avLst/>
          </a:prstGeom>
        </p:spPr>
        <p:txBody>
          <a:bodyPr wrap="none">
            <a:spAutoFit/>
          </a:bodyPr>
          <a:lstStyle/>
          <a:p>
            <a:pPr algn="ctr"/>
            <a:r>
              <a:rPr lang="fa-IR" sz="2400" b="1" dirty="0" smtClean="0">
                <a:ln/>
                <a:solidFill>
                  <a:schemeClr val="accent3"/>
                </a:solidFill>
                <a:latin typeface="Arabic Typesetting" pitchFamily="66" charset="-78"/>
                <a:cs typeface="Arabic Typesetting" pitchFamily="66" charset="-78"/>
              </a:rPr>
              <a:t>تربیت بدنی</a:t>
            </a:r>
            <a:r>
              <a:rPr lang="fa-IR" sz="2400" b="1" u="sng" dirty="0" smtClean="0">
                <a:ln/>
                <a:solidFill>
                  <a:schemeClr val="accent3"/>
                </a:solidFill>
                <a:latin typeface="Arabic Typesetting" pitchFamily="66" charset="-78"/>
                <a:cs typeface="Arabic Typesetting" pitchFamily="66" charset="-78"/>
              </a:rPr>
              <a:t>2</a:t>
            </a:r>
            <a:endParaRPr lang="en-US" sz="2400" b="1" u="sng" dirty="0">
              <a:ln/>
              <a:solidFill>
                <a:schemeClr val="accent3"/>
              </a:solidFill>
            </a:endParaRPr>
          </a:p>
        </p:txBody>
      </p:sp>
      <p:pic>
        <p:nvPicPr>
          <p:cNvPr id="24578" name="Picture 2" descr="I:\uni\azolate core\deepmuscles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709"/>
            <a:ext cx="6625898" cy="5950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44285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5642 -0.00602 L 0.15486 0.01643 C 0.20052 0.02291 0.25364 0.00301 0.3 -0.03681 C 0.35226 -0.08241 0.38646 -0.13774 0.40035 -0.19491 L 0.47257 -0.46204 " pathEditMode="relative" rAng="-1970213" ptsTypes="FffFF">
                                      <p:cBhvr>
                                        <p:cTn id="6" dur="2000" fill="hold"/>
                                        <p:tgtEl>
                                          <p:spTgt spid="2"/>
                                        </p:tgtEl>
                                        <p:attrNameLst>
                                          <p:attrName>ppt_x</p:attrName>
                                          <p:attrName>ppt_y</p:attrName>
                                        </p:attrNameLst>
                                      </p:cBhvr>
                                      <p:rCtr x="31163" y="-1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anatomy-muscles-far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8215745"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77200" y="228600"/>
            <a:ext cx="1066800" cy="1477328"/>
          </a:xfrm>
          <a:prstGeom prst="rect">
            <a:avLst/>
          </a:prstGeom>
          <a:noFill/>
        </p:spPr>
        <p:txBody>
          <a:bodyPr wrap="square" rtlCol="0">
            <a:spAutoFit/>
          </a:bodyPr>
          <a:lstStyle/>
          <a:p>
            <a:pPr algn="r"/>
            <a:r>
              <a:rPr lang="fa-IR"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آناتومی عضلات و استخوان  بدن</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5653033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human-anatom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144000" cy="6844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28277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0" y="1143994"/>
            <a:ext cx="9137073" cy="2862322"/>
          </a:xfrm>
          <a:prstGeom prst="rect">
            <a:avLst/>
          </a:prstGeom>
        </p:spPr>
        <p:txBody>
          <a:bodyPr wrap="square">
            <a:spAutoFit/>
          </a:bodyPr>
          <a:lstStyle/>
          <a:p>
            <a:pPr algn="r" rtl="1"/>
            <a:r>
              <a:rPr lang="en-US" dirty="0"/>
              <a:t> </a:t>
            </a:r>
          </a:p>
          <a:p>
            <a:pPr algn="r" rtl="1"/>
            <a:r>
              <a:rPr lang="ar-SA" dirty="0"/>
              <a:t> مهره های ستون فقرات پنج دسته هستند:</a:t>
            </a:r>
            <a:endParaRPr lang="en-US" dirty="0"/>
          </a:p>
          <a:p>
            <a:pPr lvl="0" algn="r" rtl="1"/>
            <a:r>
              <a:rPr lang="ar-SA" dirty="0"/>
              <a:t>هفت مهره گردنی </a:t>
            </a:r>
            <a:endParaRPr lang="en-US" dirty="0"/>
          </a:p>
          <a:p>
            <a:pPr lvl="0" algn="r" rtl="1"/>
            <a:r>
              <a:rPr lang="ar-SA" dirty="0"/>
              <a:t>دوازده مهره پشتی                                                                 </a:t>
            </a:r>
            <a:endParaRPr lang="en-US" dirty="0"/>
          </a:p>
          <a:p>
            <a:pPr lvl="0" algn="r" rtl="1"/>
            <a:r>
              <a:rPr lang="ar-SA" dirty="0"/>
              <a:t>پنج مهره کمری </a:t>
            </a:r>
            <a:endParaRPr lang="en-US" dirty="0"/>
          </a:p>
          <a:p>
            <a:pPr lvl="0" algn="r" rtl="1"/>
            <a:r>
              <a:rPr lang="ar-SA" dirty="0"/>
              <a:t>پنج مهره ساکرال (خاجی) </a:t>
            </a:r>
            <a:endParaRPr lang="en-US" dirty="0"/>
          </a:p>
          <a:p>
            <a:pPr lvl="0" algn="r" rtl="1"/>
            <a:r>
              <a:rPr lang="ar-SA" dirty="0"/>
              <a:t>یک دنبالچه </a:t>
            </a:r>
            <a:endParaRPr lang="en-US" dirty="0"/>
          </a:p>
          <a:p>
            <a:pPr algn="r" rtl="1"/>
            <a:r>
              <a:rPr lang="ar-SA" dirty="0"/>
              <a:t> </a:t>
            </a:r>
            <a:r>
              <a:rPr lang="en-US" dirty="0"/>
              <a:t> </a:t>
            </a:r>
          </a:p>
          <a:p>
            <a:pPr algn="r" rtl="1"/>
            <a:r>
              <a:rPr lang="ar-SA" dirty="0"/>
              <a:t>شکل </a:t>
            </a:r>
            <a:r>
              <a:rPr lang="fa-IR" dirty="0" smtClean="0"/>
              <a:t>قبلی</a:t>
            </a:r>
            <a:r>
              <a:rPr lang="ar-SA" dirty="0" smtClean="0"/>
              <a:t>، </a:t>
            </a:r>
            <a:r>
              <a:rPr lang="ar-SA" dirty="0"/>
              <a:t>قسمت های مختلف ستون فقرات:   1) گردن، 2) پشت، 3) کمر، 4) خاجی، 5) دنبالچه</a:t>
            </a:r>
            <a:endParaRPr lang="en-US" dirty="0"/>
          </a:p>
        </p:txBody>
      </p:sp>
      <p:pic>
        <p:nvPicPr>
          <p:cNvPr id="4" name="Picture 2" descr="I:\uni\azolate core\deepmuscles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10000"/>
            <a:ext cx="4267200" cy="29646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 descr="I:\uni\azolate core\CoreMuscles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921" y="3810000"/>
            <a:ext cx="4357254" cy="30548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699164" y="0"/>
            <a:ext cx="4572000" cy="646331"/>
          </a:xfrm>
          <a:prstGeom prst="rect">
            <a:avLst/>
          </a:prstGeom>
        </p:spPr>
        <p:txBody>
          <a:bodyPr>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r"/>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تشخیص علت کمردرد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0" y="1158400"/>
            <a:ext cx="9144000" cy="5632311"/>
          </a:xfrm>
          <a:prstGeom prst="rect">
            <a:avLst/>
          </a:prstGeom>
        </p:spPr>
        <p:txBody>
          <a:bodyPr wrap="square">
            <a:spAutoFit/>
          </a:bodyPr>
          <a:lstStyle/>
          <a:p>
            <a:pPr algn="r" rtl="1"/>
            <a:r>
              <a:rPr lang="ar-SA" dirty="0"/>
              <a:t>معمولا شرح حال و معاینه دقیق می تواند علل خوش خیم و بدخیم کمردرد را از یکدیگر جدا کند. در یک ویزیت استاندارد، پزشک از بیمار خود اطلاعاتی در مورد شروع درد، محل درد، شدت درد، علائم همراه درد، علل تشدید و تخفیف درد وسابقه بیماری های قبلی کسب می کند. روش های تشخیص ذیل به پزشک کمک می کند.</a:t>
            </a:r>
            <a:endParaRPr lang="en-US" dirty="0"/>
          </a:p>
          <a:p>
            <a:pPr algn="r" rtl="1"/>
            <a:r>
              <a:rPr lang="ar-SA" dirty="0"/>
              <a:t>·        رادیولوژی ساده (</a:t>
            </a:r>
            <a:r>
              <a:rPr lang="en-US" dirty="0"/>
              <a:t>XR</a:t>
            </a:r>
            <a:r>
              <a:rPr lang="ar-SA" dirty="0"/>
              <a:t>): معمولا اولین روش تصویربرداری است که در تشخیص علت کمردرد به کار می رود. می تواند شکستگی ها و اختلالات مهره های کمری را نمایش دهد. با این روش نمی توان عضلات یا رباط ها را بررسی کرد. دررفتگی دیسک نیز به صورت مستقیم قابل بررسی نیست.</a:t>
            </a:r>
            <a:endParaRPr lang="en-US" dirty="0"/>
          </a:p>
          <a:p>
            <a:pPr algn="r" rtl="1"/>
            <a:r>
              <a:rPr lang="ar-SA" dirty="0"/>
              <a:t>·        دیسکوگرافی(</a:t>
            </a:r>
            <a:r>
              <a:rPr lang="en-US" dirty="0"/>
              <a:t>Discography</a:t>
            </a:r>
            <a:r>
              <a:rPr lang="ar-SA" dirty="0"/>
              <a:t>)  : عبارت است از تزریق مواد رادیوگرافی حاجب به داخل دیسک و بررسی تصویر حاصل. اگر دیسک علت درد باشد تزریق ماده حاجب به داخل آن دردناک است. این روش فقط در افراد خاص کاربرد دارد و شایع نیست. </a:t>
            </a:r>
            <a:endParaRPr lang="en-US" dirty="0"/>
          </a:p>
          <a:p>
            <a:pPr algn="r" rtl="1"/>
            <a:r>
              <a:rPr lang="ar-SA" dirty="0"/>
              <a:t>·        میلوگرافی (</a:t>
            </a:r>
            <a:r>
              <a:rPr lang="en-US" dirty="0" err="1"/>
              <a:t>Myelography</a:t>
            </a:r>
            <a:r>
              <a:rPr lang="ar-SA" dirty="0"/>
              <a:t>) : در این نوع بررسی، ماده حاجب در داخل مایع نخاعی تزریق می شود و پس از آن عکس هایی توسط اشعه </a:t>
            </a:r>
            <a:r>
              <a:rPr lang="en-US" dirty="0"/>
              <a:t>x</a:t>
            </a:r>
            <a:r>
              <a:rPr lang="ar-SA" dirty="0"/>
              <a:t>  گرفته می شود. این نوع بررسی فشار وارد برنخاع و ریشه های نخاعی را نشان می دهد. البته در حال حاضر به علت وجود </a:t>
            </a:r>
            <a:r>
              <a:rPr lang="en-US" dirty="0"/>
              <a:t>MRI</a:t>
            </a:r>
            <a:r>
              <a:rPr lang="ar-SA" dirty="0"/>
              <a:t> استفاده ازاین روش شدیدا کاهش یافته است.</a:t>
            </a:r>
            <a:endParaRPr lang="en-US" dirty="0"/>
          </a:p>
          <a:p>
            <a:pPr algn="r" rtl="1"/>
            <a:r>
              <a:rPr lang="ar-SA" dirty="0"/>
              <a:t> </a:t>
            </a:r>
            <a:endParaRPr lang="en-US" dirty="0"/>
          </a:p>
          <a:p>
            <a:pPr lvl="0" algn="r" rtl="1"/>
            <a:r>
              <a:rPr lang="ar-SA" dirty="0"/>
              <a:t>توموگرافی کامپیوتری (</a:t>
            </a:r>
            <a:r>
              <a:rPr lang="en-US" dirty="0"/>
              <a:t>CT-SCAN</a:t>
            </a:r>
            <a:r>
              <a:rPr lang="ar-SA" dirty="0"/>
              <a:t>): بررسی توسط اشعه </a:t>
            </a:r>
            <a:r>
              <a:rPr lang="en-US" dirty="0"/>
              <a:t>X</a:t>
            </a:r>
            <a:r>
              <a:rPr lang="ar-SA" dirty="0"/>
              <a:t> صورت می گیرد ولی بازسازی کامپیوتری ویژه ای دارد. سریع انجام می شود و دردناک نیست. استخوان ها را با دقت زیادی نشان می دهد و در تشخیص دررفتگی دیسک و تنگی کانال نخاع و سایر اختلالات ستون فقرات نیز کمک کننده است.  </a:t>
            </a:r>
            <a:endParaRPr lang="en-US" dirty="0"/>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123826" y="1143994"/>
            <a:ext cx="9020174" cy="2862322"/>
          </a:xfrm>
          <a:prstGeom prst="rect">
            <a:avLst/>
          </a:prstGeom>
        </p:spPr>
        <p:txBody>
          <a:bodyPr wrap="square">
            <a:spAutoFit/>
          </a:bodyPr>
          <a:lstStyle/>
          <a:p>
            <a:pPr lvl="0" algn="r" rtl="1"/>
            <a:r>
              <a:rPr lang="ar-SA" dirty="0"/>
              <a:t>تصویر برداری با تشدید مغناطیسی (</a:t>
            </a:r>
            <a:r>
              <a:rPr lang="en-US" dirty="0"/>
              <a:t>MRI</a:t>
            </a:r>
            <a:r>
              <a:rPr lang="ar-SA" dirty="0"/>
              <a:t>): در این روش یک میدان مغناطیسی قوی ایجاد می شود و نماهای حاصله توسط یک کامپیوتر پردازش می گردد. برای بررسی تمام بافت ها خصوصا بافت های غیر استخوانی مناسب است. معمولا در اوایل شروع کمردرد کاربرد ندارد. </a:t>
            </a:r>
            <a:endParaRPr lang="en-US" dirty="0"/>
          </a:p>
          <a:p>
            <a:pPr algn="r" rtl="1"/>
            <a:r>
              <a:rPr lang="ar-SA" dirty="0"/>
              <a:t> </a:t>
            </a:r>
            <a:endParaRPr lang="en-US" dirty="0"/>
          </a:p>
          <a:p>
            <a:pPr algn="r" rtl="1"/>
            <a:r>
              <a:rPr lang="ar-SA" dirty="0"/>
              <a:t>بررسی های الکترودیاگنوستیک (</a:t>
            </a:r>
            <a:r>
              <a:rPr lang="en-US" dirty="0"/>
              <a:t>EDX</a:t>
            </a:r>
            <a:r>
              <a:rPr lang="ar-SA" dirty="0"/>
              <a:t>، نوار عصب و عضله): این روش شامل دو قسمت است: بررسی هدایت عصبی و بررسی فعالیت الکتریکی عضلات. تست بسیار دقیقی است که حدود 45 دقیقه وقت می گیرد و با آن </a:t>
            </a:r>
            <a:r>
              <a:rPr lang="fa-IR" dirty="0"/>
              <a:t>م</a:t>
            </a:r>
            <a:r>
              <a:rPr lang="ar-SA" dirty="0"/>
              <a:t>ی توان درگیری اعصاب و عضلات را تشخیص داد. در تشخیص آسیب عصب سیاتیک و فشار روی ریشه های نخاع نیز کاربرد زیادی دارد. اشکال آن یکی وقت گیر بودن آن است و دیگر این که نتیجه آن به دقت و مهارت شخص انجام دهنده بستگی دارد و در صورتی که تست بصورت دقیق انجام نشده باشد، باید کل آن دوباره انجام  شود.</a:t>
            </a:r>
            <a:endParaRPr lang="en-US" dirty="0"/>
          </a:p>
        </p:txBody>
      </p:sp>
      <p:sp>
        <p:nvSpPr>
          <p:cNvPr id="4" name="Rectangle 3"/>
          <p:cNvSpPr/>
          <p:nvPr/>
        </p:nvSpPr>
        <p:spPr>
          <a:xfrm>
            <a:off x="123826" y="3767859"/>
            <a:ext cx="9020174" cy="3139321"/>
          </a:xfrm>
          <a:prstGeom prst="rect">
            <a:avLst/>
          </a:prstGeom>
        </p:spPr>
        <p:txBody>
          <a:bodyPr wrap="square">
            <a:spAutoFit/>
          </a:bodyPr>
          <a:lstStyle/>
          <a:p>
            <a:pPr algn="r" rtl="1"/>
            <a:endParaRPr lang="en-US" dirty="0"/>
          </a:p>
          <a:p>
            <a:pPr lvl="0" algn="r" rtl="1"/>
            <a:r>
              <a:rPr lang="ar-SA" dirty="0"/>
              <a:t>اسکن هسته ای: روش جدید و دقیقی است که برای تشخیص عفونت ها، تومورها، متاستازها و خصوصا شکستگیهای بسیار ریز استخوان و سایر بافت ها (مفاصل) کاربرد دارد. در این روش مقدار کمی ماده رادیواکتیو به بیمار تزریق می گردد، غلظت این ماده دراستخوان ها و بافت های دچار اختلال افزایش می یابد. به کمک دوربین های خاصی غلظت مواد را در بافت های مختلف می سنجند و تصاویر مزبور توسط کامپیوتر پردازش می شود. </a:t>
            </a:r>
            <a:endParaRPr lang="en-US" dirty="0"/>
          </a:p>
          <a:p>
            <a:pPr algn="r" rtl="1"/>
            <a:r>
              <a:rPr lang="ar-SA" dirty="0"/>
              <a:t>                     </a:t>
            </a:r>
            <a:endParaRPr lang="en-US" dirty="0"/>
          </a:p>
          <a:p>
            <a:pPr algn="r" rtl="1"/>
            <a:r>
              <a:rPr lang="ar-SA" dirty="0"/>
              <a:t>اولتراسونوگرافی: سونوگرافی نیز خوانده می شود در این روش از صدای پرفرکانس برای ثبت تصاویر اعضای داخل بدن استفاده می شود. با این روش می توان آسیب رباط ها، عضلات و تاندون ها را در اطراف ستون فقرات بررسی کرد. دقت این روش نیز مانند نوار عصب و عضله به شخص انجام دهنده بستگی دارد</a:t>
            </a:r>
            <a:endParaRPr lang="en-US" dirty="0"/>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8305800" y="150782"/>
            <a:ext cx="714375" cy="993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Rectangle 2"/>
          <p:cNvSpPr/>
          <p:nvPr/>
        </p:nvSpPr>
        <p:spPr>
          <a:xfrm>
            <a:off x="34636" y="990600"/>
            <a:ext cx="9144000" cy="4524315"/>
          </a:xfrm>
          <a:prstGeom prst="rect">
            <a:avLst/>
          </a:prstGeom>
        </p:spPr>
        <p:txBody>
          <a:bodyPr wrap="square">
            <a:spAutoFit/>
          </a:bodyPr>
          <a:lstStyle/>
          <a:p>
            <a:pPr algn="r" rtl="1"/>
            <a:r>
              <a:rPr lang="ar-SA" dirty="0" smtClean="0"/>
              <a:t>قسمت </a:t>
            </a:r>
            <a:r>
              <a:rPr lang="ar-SA" dirty="0"/>
              <a:t>اعظم کمردردها، اگر علائم بیماری خطرناک (علائم خطر) را نداشته باشند ظرف مدت کوتاهی بهبود می یابند و احتیاج به اقدامات تشخیصی یا درمانی گران قیمت ندارند. اقدامات ذیل بسته به مورد می تواند در درمان کمردرد مفید باشد.</a:t>
            </a:r>
            <a:endParaRPr lang="en-US" dirty="0"/>
          </a:p>
          <a:p>
            <a:pPr algn="r" rtl="1"/>
            <a:r>
              <a:rPr lang="ar-SA" dirty="0"/>
              <a:t>     استفاده از گرما و سرما: معمولا استفاده از ماساژ یخ در سه روز اول کمردرد و ماساژگرم (پس از این مدت) به کاهش درد کمک میکند (نحوه انجام ماساژیخ: در یک کیسه نایلونی مقداری یخ بریزید و آن را روی قسمت دردناک به آرامی ماساژدهید. ابتدا مختصری احساس ناراحتی می کنید ولی پس از مدتی به تدریج آرام تر می شوید. برخی افراد حساسیت غیر عادی به ماساژ یخ دارند. در صورت ایجاد انقباض عضلانی ماساژیخ را سریعا متوقف کنید)</a:t>
            </a:r>
            <a:endParaRPr lang="en-US" dirty="0"/>
          </a:p>
          <a:p>
            <a:pPr algn="r" rtl="1"/>
            <a:r>
              <a:rPr lang="ar-SA" dirty="0"/>
              <a:t> </a:t>
            </a:r>
            <a:endParaRPr lang="en-US" dirty="0"/>
          </a:p>
          <a:p>
            <a:pPr algn="r" rtl="1"/>
            <a:r>
              <a:rPr lang="ar-SA" dirty="0"/>
              <a:t>·   استراحت در بستر: حداکثر به مدت 2-1 روز قابل قبول است. مطالعات نشان داده اند که در استراحت طولانی مدت عوارضی نظیر افسردگی، کاهش قدرت عضلانی و افزایش احتمال لخته شدن خون در رگها به وجود می آید لذا بیمار باید به تدریج به زندگی عادی خویش بازگردد. بهتر است بیمار در وضعیت خوابیده به پشت (با بالش زیر زانو ها) یا خوابیده به پهلو (با بالش بین زانوها) استراحت کند و بخوابد.</a:t>
            </a:r>
            <a:endParaRPr lang="en-US" dirty="0"/>
          </a:p>
          <a:p>
            <a:pPr algn="r" rtl="1"/>
            <a:r>
              <a:rPr lang="ar-SA" dirty="0"/>
              <a:t>           </a:t>
            </a:r>
            <a:endParaRPr lang="en-US" dirty="0"/>
          </a:p>
          <a:p>
            <a:pPr algn="r" rtl="1"/>
            <a:r>
              <a:rPr lang="ar-SA" dirty="0"/>
              <a:t>·      </a:t>
            </a:r>
            <a:endParaRPr lang="en-US" dirty="0"/>
          </a:p>
        </p:txBody>
      </p:sp>
      <p:pic>
        <p:nvPicPr>
          <p:cNvPr id="2050" name="Picture 2" descr="5b-back-p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4724400"/>
            <a:ext cx="4689764"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553200" y="0"/>
            <a:ext cx="1635383" cy="369332"/>
          </a:xfrm>
          <a:prstGeom prst="rect">
            <a:avLst/>
          </a:prstGeom>
        </p:spPr>
        <p:txBody>
          <a:bodyPr wrap="none">
            <a:spAutoFit/>
          </a:bodyPr>
          <a:lstStyle/>
          <a:p>
            <a:pPr algn="r" rtl="1"/>
            <a:r>
              <a:rPr lang="ar-SA" b="1" dirty="0">
                <a:ln w="18000">
                  <a:solidFill>
                    <a:schemeClr val="accent2">
                      <a:satMod val="140000"/>
                    </a:schemeClr>
                  </a:solidFill>
                  <a:prstDash val="solid"/>
                  <a:miter lim="800000"/>
                </a:ln>
                <a:noFill/>
                <a:effectLst>
                  <a:outerShdw blurRad="25500" dist="23000" dir="7020000" algn="tl">
                    <a:srgbClr val="000000">
                      <a:alpha val="50000"/>
                    </a:srgbClr>
                  </a:outerShdw>
                </a:effectLst>
              </a:rPr>
              <a:t>درمان کمردرد</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9675962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133</TotalTime>
  <Words>1284</Words>
  <Application>Microsoft Office PowerPoint</Application>
  <PresentationFormat>On-screen Show (4:3)</PresentationFormat>
  <Paragraphs>158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architect</dc:creator>
  <cp:lastModifiedBy>architect</cp:lastModifiedBy>
  <cp:revision>48</cp:revision>
  <dcterms:created xsi:type="dcterms:W3CDTF">2013-11-30T08:45:45Z</dcterms:created>
  <dcterms:modified xsi:type="dcterms:W3CDTF">2013-12-14T13:45:44Z</dcterms:modified>
</cp:coreProperties>
</file>