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8" r:id="rId24"/>
    <p:sldId id="277"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9" r:id="rId41"/>
    <p:sldId id="294" r:id="rId42"/>
    <p:sldId id="295" r:id="rId43"/>
    <p:sldId id="296" r:id="rId44"/>
    <p:sldId id="297" r:id="rId45"/>
    <p:sldId id="298" r:id="rId46"/>
    <p:sldId id="300" r:id="rId47"/>
    <p:sldId id="301" r:id="rId48"/>
    <p:sldId id="302" r:id="rId49"/>
    <p:sldId id="303" r:id="rId50"/>
    <p:sldId id="304" r:id="rId51"/>
    <p:sldId id="305" r:id="rId52"/>
    <p:sldId id="307" r:id="rId53"/>
    <p:sldId id="306" r:id="rId54"/>
    <p:sldId id="308" r:id="rId55"/>
    <p:sldId id="309" r:id="rId56"/>
    <p:sldId id="310" r:id="rId57"/>
    <p:sldId id="311" r:id="rId58"/>
    <p:sldId id="312" r:id="rId59"/>
    <p:sldId id="315" r:id="rId60"/>
    <p:sldId id="316" r:id="rId61"/>
    <p:sldId id="317" r:id="rId62"/>
    <p:sldId id="313" r:id="rId63"/>
    <p:sldId id="314"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44" y="-27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898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185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093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611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774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728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892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890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84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042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922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1D8BD707-D9CF-40AE-B4C6-C98DA3205C09}" type="datetimeFigureOut">
              <a:rPr lang="en-US" smtClean="0"/>
              <a:pPr/>
              <a:t>8/8/2017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1D8BD707-D9CF-40AE-B4C6-C98DA3205C09}" type="datetimeFigureOut">
              <a:rPr lang="en-US" smtClean="0"/>
              <a:pPr/>
              <a:t>8/8/2017</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6F15528-21DE-4FAA-801E-634DDDAF4B2B}"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8/8/2017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5320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mailto:m.yousefi1348@gmail.com" TargetMode="Externa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6" y="0"/>
            <a:ext cx="9157855" cy="6824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3592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319213"/>
            <a:ext cx="8639175" cy="4219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9754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81200"/>
            <a:ext cx="8763000"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rtl="1"/>
            <a:r>
              <a:rPr lang="fa-IR" sz="2800" dirty="0">
                <a:cs typeface="B Titr" panose="00000700000000000000" pitchFamily="2" charset="-78"/>
              </a:rPr>
              <a:t>یکی از وقایع تلخ تاریخ جهان این است که کشورهای استکباری، سایر کشورها را به عرصه ای برای آزمایش نتایج تحقیقات زیستی ، </a:t>
            </a:r>
            <a:r>
              <a:rPr lang="fa-IR" sz="2800" dirty="0" smtClean="0">
                <a:cs typeface="B Titr" panose="00000700000000000000" pitchFamily="2" charset="-78"/>
              </a:rPr>
              <a:t>علمی و </a:t>
            </a:r>
            <a:r>
              <a:rPr lang="fa-IR" sz="2800" dirty="0">
                <a:cs typeface="B Titr" panose="00000700000000000000" pitchFamily="2" charset="-78"/>
              </a:rPr>
              <a:t>تسلیحاتی خود تبدیل کرده اند که گاه پیامدهای جبران ناپذیری برای مردم و محیط زیست در پی داشته است</a:t>
            </a:r>
            <a:r>
              <a:rPr lang="fa-IR" sz="2800" dirty="0" smtClean="0">
                <a:cs typeface="B Titr" panose="00000700000000000000" pitchFamily="2" charset="-78"/>
              </a:rPr>
              <a:t>.</a:t>
            </a:r>
            <a:endParaRPr lang="en-US" sz="2800" dirty="0">
              <a:cs typeface="B Titr" panose="00000700000000000000" pitchFamily="2" charset="-78"/>
            </a:endParaRPr>
          </a:p>
        </p:txBody>
      </p:sp>
    </p:spTree>
    <p:extLst>
      <p:ext uri="{BB962C8B-B14F-4D97-AF65-F5344CB8AC3E}">
        <p14:creationId xmlns:p14="http://schemas.microsoft.com/office/powerpoint/2010/main" val="2640332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09825"/>
            <a:ext cx="9144000" cy="2038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9869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94776"/>
            <a:ext cx="2739853" cy="83099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a-IR" sz="4800" dirty="0">
                <a:cs typeface="B Titr" panose="00000700000000000000" pitchFamily="2" charset="-78"/>
              </a:rPr>
              <a:t>تنوع زیستی</a:t>
            </a:r>
            <a:endParaRPr lang="en-US" sz="4800" dirty="0">
              <a:cs typeface="B Titr" panose="00000700000000000000" pitchFamily="2" charset="-78"/>
            </a:endParaRPr>
          </a:p>
        </p:txBody>
      </p:sp>
      <p:sp>
        <p:nvSpPr>
          <p:cNvPr id="3" name="Rectangle 2"/>
          <p:cNvSpPr/>
          <p:nvPr/>
        </p:nvSpPr>
        <p:spPr>
          <a:xfrm>
            <a:off x="270164" y="897340"/>
            <a:ext cx="8610600" cy="5632311"/>
          </a:xfrm>
          <a:prstGeom prst="rect">
            <a:avLst/>
          </a:prstGeom>
          <a:ln>
            <a:solidFill>
              <a:srgbClr val="FFFF00"/>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3600" dirty="0" smtClean="0">
                <a:solidFill>
                  <a:srgbClr val="0070C0"/>
                </a:solidFill>
                <a:cs typeface="B Titr" panose="00000700000000000000" pitchFamily="2" charset="-78"/>
              </a:rPr>
              <a:t>علت کاربرد واژه تنوع زیستی:</a:t>
            </a:r>
          </a:p>
          <a:p>
            <a:pPr algn="just" rtl="1"/>
            <a:r>
              <a:rPr lang="fa-IR" sz="3600" dirty="0" smtClean="0">
                <a:cs typeface="B Titr" panose="00000700000000000000" pitchFamily="2" charset="-78"/>
              </a:rPr>
              <a:t>برای </a:t>
            </a:r>
            <a:r>
              <a:rPr lang="fa-IR" sz="3600" dirty="0">
                <a:cs typeface="B Titr" panose="00000700000000000000" pitchFamily="2" charset="-78"/>
              </a:rPr>
              <a:t>توصیف گوناگونی حیات، واژه تنوع زیستی را به کار می </a:t>
            </a:r>
            <a:r>
              <a:rPr lang="fa-IR" sz="3600" dirty="0" smtClean="0">
                <a:cs typeface="B Titr" panose="00000700000000000000" pitchFamily="2" charset="-78"/>
              </a:rPr>
              <a:t>برند</a:t>
            </a:r>
            <a:r>
              <a:rPr lang="fa-IR" sz="3600" dirty="0">
                <a:cs typeface="B Titr" panose="00000700000000000000" pitchFamily="2" charset="-78"/>
              </a:rPr>
              <a:t>. کافی است به باغچه مدرسه، مناظر کنار جاده، روستا یا شهر </a:t>
            </a:r>
            <a:r>
              <a:rPr lang="fa-IR" sz="3600" dirty="0" smtClean="0">
                <a:cs typeface="B Titr" panose="00000700000000000000" pitchFamily="2" charset="-78"/>
              </a:rPr>
              <a:t>محل زندگی </a:t>
            </a:r>
            <a:r>
              <a:rPr lang="fa-IR" sz="3600" dirty="0">
                <a:cs typeface="B Titr" panose="00000700000000000000" pitchFamily="2" charset="-78"/>
              </a:rPr>
              <a:t>خود نگاه کنیم تا تنوع زیستی را ببینیم</a:t>
            </a:r>
            <a:r>
              <a:rPr lang="fa-IR" sz="3600" dirty="0" smtClean="0">
                <a:cs typeface="B Titr" panose="00000700000000000000" pitchFamily="2" charset="-78"/>
              </a:rPr>
              <a:t>.</a:t>
            </a:r>
          </a:p>
          <a:p>
            <a:pPr algn="just" rtl="1"/>
            <a:r>
              <a:rPr lang="fa-IR" sz="3600" dirty="0" smtClean="0">
                <a:solidFill>
                  <a:srgbClr val="0070C0"/>
                </a:solidFill>
                <a:cs typeface="B Titr" panose="00000700000000000000" pitchFamily="2" charset="-78"/>
              </a:rPr>
              <a:t>سه سطح تنوع زیستی:</a:t>
            </a:r>
            <a:endParaRPr lang="fa-IR" sz="3600" dirty="0">
              <a:solidFill>
                <a:srgbClr val="0070C0"/>
              </a:solidFill>
              <a:cs typeface="B Titr" panose="00000700000000000000" pitchFamily="2" charset="-78"/>
            </a:endParaRPr>
          </a:p>
          <a:p>
            <a:pPr algn="just" rtl="1"/>
            <a:r>
              <a:rPr lang="fa-IR" sz="3600" dirty="0" smtClean="0">
                <a:cs typeface="B Titr" panose="00000700000000000000" pitchFamily="2" charset="-78"/>
              </a:rPr>
              <a:t>تنوع </a:t>
            </a:r>
            <a:r>
              <a:rPr lang="fa-IR" sz="3600" dirty="0">
                <a:cs typeface="B Titr" panose="00000700000000000000" pitchFamily="2" charset="-78"/>
              </a:rPr>
              <a:t>زیستی معمولاً در سه سطح </a:t>
            </a:r>
            <a:r>
              <a:rPr lang="fa-IR" sz="3600" dirty="0">
                <a:solidFill>
                  <a:srgbClr val="FF0000"/>
                </a:solidFill>
                <a:cs typeface="B Titr" panose="00000700000000000000" pitchFamily="2" charset="-78"/>
              </a:rPr>
              <a:t>بوم سازگان</a:t>
            </a:r>
            <a:r>
              <a:rPr lang="fa-IR" sz="3600" dirty="0">
                <a:solidFill>
                  <a:schemeClr val="tx1"/>
                </a:solidFill>
                <a:cs typeface="B Titr" panose="00000700000000000000" pitchFamily="2" charset="-78"/>
              </a:rPr>
              <a:t>،</a:t>
            </a:r>
            <a:r>
              <a:rPr lang="fa-IR" sz="3600" dirty="0">
                <a:solidFill>
                  <a:srgbClr val="FF0000"/>
                </a:solidFill>
                <a:cs typeface="B Titr" panose="00000700000000000000" pitchFamily="2" charset="-78"/>
              </a:rPr>
              <a:t> گونه </a:t>
            </a:r>
            <a:r>
              <a:rPr lang="fa-IR" sz="3600" dirty="0">
                <a:solidFill>
                  <a:schemeClr val="tx1"/>
                </a:solidFill>
                <a:cs typeface="B Titr" panose="00000700000000000000" pitchFamily="2" charset="-78"/>
              </a:rPr>
              <a:t>و</a:t>
            </a:r>
            <a:r>
              <a:rPr lang="fa-IR" sz="3600" dirty="0">
                <a:solidFill>
                  <a:srgbClr val="FF0000"/>
                </a:solidFill>
                <a:cs typeface="B Titr" panose="00000700000000000000" pitchFamily="2" charset="-78"/>
              </a:rPr>
              <a:t> ژن</a:t>
            </a:r>
            <a:r>
              <a:rPr lang="fa-IR" sz="3600" dirty="0">
                <a:cs typeface="B Titr" panose="00000700000000000000" pitchFamily="2" charset="-78"/>
              </a:rPr>
              <a:t> بررسی </a:t>
            </a:r>
            <a:r>
              <a:rPr lang="fa-IR" sz="3600" dirty="0" smtClean="0">
                <a:cs typeface="B Titr" panose="00000700000000000000" pitchFamily="2" charset="-78"/>
              </a:rPr>
              <a:t>می شود</a:t>
            </a:r>
            <a:r>
              <a:rPr lang="fa-IR" sz="3600" dirty="0">
                <a:cs typeface="B Titr" panose="00000700000000000000" pitchFamily="2" charset="-78"/>
              </a:rPr>
              <a:t>. با همه </a:t>
            </a:r>
            <a:r>
              <a:rPr lang="fa-IR" sz="3600" dirty="0" smtClean="0">
                <a:cs typeface="B Titr" panose="00000700000000000000" pitchFamily="2" charset="-78"/>
              </a:rPr>
              <a:t>تنوعی از </a:t>
            </a:r>
            <a:r>
              <a:rPr lang="fa-IR" sz="3600" dirty="0">
                <a:cs typeface="B Titr" panose="00000700000000000000" pitchFamily="2" charset="-78"/>
              </a:rPr>
              <a:t>جانداران که در اطراف خود </a:t>
            </a:r>
            <a:r>
              <a:rPr lang="fa-IR" sz="3600" dirty="0" smtClean="0">
                <a:cs typeface="B Titr" panose="00000700000000000000" pitchFamily="2" charset="-78"/>
              </a:rPr>
              <a:t>می بینیم</a:t>
            </a:r>
            <a:r>
              <a:rPr lang="fa-IR" sz="3600" dirty="0">
                <a:cs typeface="B Titr" panose="00000700000000000000" pitchFamily="2" charset="-78"/>
              </a:rPr>
              <a:t>، دانشمندان بر این باورند که بخش عظیمی از آنها هنوز شناسایی نشده است</a:t>
            </a:r>
            <a:r>
              <a:rPr lang="fa-IR" sz="3600" dirty="0" smtClean="0">
                <a:cs typeface="B Titr" panose="00000700000000000000" pitchFamily="2" charset="-78"/>
              </a:rPr>
              <a:t>.</a:t>
            </a:r>
            <a:endParaRPr lang="en-US" sz="3600" dirty="0">
              <a:cs typeface="B Titr" panose="00000700000000000000" pitchFamily="2" charset="-78"/>
            </a:endParaRPr>
          </a:p>
        </p:txBody>
      </p:sp>
    </p:spTree>
    <p:extLst>
      <p:ext uri="{BB962C8B-B14F-4D97-AF65-F5344CB8AC3E}">
        <p14:creationId xmlns:p14="http://schemas.microsoft.com/office/powerpoint/2010/main" val="114562448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30950"/>
            <a:ext cx="9102436" cy="5577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172200" y="3048000"/>
            <a:ext cx="2944091" cy="267765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2400" dirty="0">
                <a:solidFill>
                  <a:srgbClr val="FF0000"/>
                </a:solidFill>
                <a:cs typeface="B Titr" panose="00000700000000000000" pitchFamily="2" charset="-78"/>
              </a:rPr>
              <a:t>تنوع گونه</a:t>
            </a:r>
          </a:p>
          <a:p>
            <a:pPr algn="just" rtl="1"/>
            <a:r>
              <a:rPr lang="fa-IR" sz="2400" dirty="0">
                <a:cs typeface="B Titr" panose="00000700000000000000" pitchFamily="2" charset="-78"/>
              </a:rPr>
              <a:t>گونه به </a:t>
            </a:r>
            <a:r>
              <a:rPr lang="fa-IR" sz="2400" dirty="0" smtClean="0">
                <a:cs typeface="B Titr" panose="00000700000000000000" pitchFamily="2" charset="-78"/>
              </a:rPr>
              <a:t>مجموعه ای </a:t>
            </a:r>
            <a:r>
              <a:rPr lang="fa-IR" sz="2400" dirty="0">
                <a:cs typeface="B Titr" panose="00000700000000000000" pitchFamily="2" charset="-78"/>
              </a:rPr>
              <a:t>از جانداران </a:t>
            </a:r>
            <a:r>
              <a:rPr lang="fa-IR" sz="2400" dirty="0" smtClean="0">
                <a:cs typeface="B Titr" panose="00000700000000000000" pitchFamily="2" charset="-78"/>
              </a:rPr>
              <a:t>شبیه به هم می گویند </a:t>
            </a:r>
            <a:r>
              <a:rPr lang="fa-IR" sz="2400" dirty="0">
                <a:cs typeface="B Titr" panose="00000700000000000000" pitchFamily="2" charset="-78"/>
              </a:rPr>
              <a:t>که با یکدیگر آمیزش می کنند </a:t>
            </a:r>
            <a:r>
              <a:rPr lang="fa-IR" sz="2400" dirty="0" smtClean="0">
                <a:cs typeface="B Titr" panose="00000700000000000000" pitchFamily="2" charset="-78"/>
              </a:rPr>
              <a:t>وزاده های </a:t>
            </a:r>
            <a:r>
              <a:rPr lang="fa-IR" sz="2400" dirty="0">
                <a:cs typeface="B Titr" panose="00000700000000000000" pitchFamily="2" charset="-78"/>
              </a:rPr>
              <a:t>زیستا و بارور به وجود می آورند</a:t>
            </a:r>
            <a:r>
              <a:rPr lang="fa-IR" sz="2400" dirty="0" smtClean="0">
                <a:cs typeface="B Titr" panose="00000700000000000000" pitchFamily="2" charset="-78"/>
              </a:rPr>
              <a:t>.</a:t>
            </a:r>
            <a:endParaRPr lang="en-US" sz="2400" dirty="0">
              <a:cs typeface="B Titr" panose="00000700000000000000" pitchFamily="2" charset="-78"/>
            </a:endParaRPr>
          </a:p>
        </p:txBody>
      </p:sp>
    </p:spTree>
    <p:extLst>
      <p:ext uri="{BB962C8B-B14F-4D97-AF65-F5344CB8AC3E}">
        <p14:creationId xmlns:p14="http://schemas.microsoft.com/office/powerpoint/2010/main" val="27316356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1000"/>
                                        <p:tgtEl>
                                          <p:spTgt spid="9219"/>
                                        </p:tgtEl>
                                      </p:cBhvr>
                                    </p:animEffect>
                                    <p:anim calcmode="lin" valueType="num">
                                      <p:cBhvr>
                                        <p:cTn id="8" dur="1000" fill="hold"/>
                                        <p:tgtEl>
                                          <p:spTgt spid="9219"/>
                                        </p:tgtEl>
                                        <p:attrNameLst>
                                          <p:attrName>ppt_x</p:attrName>
                                        </p:attrNameLst>
                                      </p:cBhvr>
                                      <p:tavLst>
                                        <p:tav tm="0">
                                          <p:val>
                                            <p:strVal val="#ppt_x"/>
                                          </p:val>
                                        </p:tav>
                                        <p:tav tm="100000">
                                          <p:val>
                                            <p:strVal val="#ppt_x"/>
                                          </p:val>
                                        </p:tav>
                                      </p:tavLst>
                                    </p:anim>
                                    <p:anim calcmode="lin" valueType="num">
                                      <p:cBhvr>
                                        <p:cTn id="9"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795463"/>
            <a:ext cx="9077325"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791200" y="1981200"/>
            <a:ext cx="3160136"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2400" dirty="0">
                <a:solidFill>
                  <a:srgbClr val="FF0000"/>
                </a:solidFill>
                <a:cs typeface="B Titr" panose="00000700000000000000" pitchFamily="2" charset="-78"/>
              </a:rPr>
              <a:t>تنوع ژن</a:t>
            </a:r>
          </a:p>
          <a:p>
            <a:pPr algn="just" rtl="1"/>
            <a:r>
              <a:rPr lang="fa-IR" sz="2400" dirty="0" smtClean="0">
                <a:cs typeface="B Titr" panose="00000700000000000000" pitchFamily="2" charset="-78"/>
              </a:rPr>
              <a:t>ژن ها </a:t>
            </a:r>
            <a:r>
              <a:rPr lang="fa-IR" sz="2400" dirty="0">
                <a:cs typeface="B Titr" panose="00000700000000000000" pitchFamily="2" charset="-78"/>
              </a:rPr>
              <a:t>عامل تعیین </a:t>
            </a:r>
            <a:r>
              <a:rPr lang="fa-IR" sz="2400" dirty="0" smtClean="0">
                <a:cs typeface="B Titr" panose="00000700000000000000" pitchFamily="2" charset="-78"/>
              </a:rPr>
              <a:t>کننده صفات اند و</a:t>
            </a:r>
            <a:r>
              <a:rPr lang="fa-IR" sz="2400" dirty="0">
                <a:cs typeface="B Titr" panose="00000700000000000000" pitchFamily="2" charset="-78"/>
              </a:rPr>
              <a:t>از والدین به زاده ها (فرزندان) </a:t>
            </a:r>
            <a:r>
              <a:rPr lang="fa-IR" sz="2400" dirty="0" smtClean="0">
                <a:cs typeface="B Titr" panose="00000700000000000000" pitchFamily="2" charset="-78"/>
              </a:rPr>
              <a:t>منتقل می </a:t>
            </a:r>
            <a:r>
              <a:rPr lang="fa-IR" sz="2400" dirty="0">
                <a:cs typeface="B Titr" panose="00000700000000000000" pitchFamily="2" charset="-78"/>
              </a:rPr>
              <a:t>شوند. تنوع ژن ها در سازگاری </a:t>
            </a:r>
            <a:r>
              <a:rPr lang="fa-IR" sz="2400" dirty="0" smtClean="0">
                <a:cs typeface="B Titr" panose="00000700000000000000" pitchFamily="2" charset="-78"/>
              </a:rPr>
              <a:t>افراد</a:t>
            </a:r>
            <a:r>
              <a:rPr lang="fa-IR" sz="2400" dirty="0">
                <a:cs typeface="B Titr" panose="00000700000000000000" pitchFamily="2" charset="-78"/>
              </a:rPr>
              <a:t>گونه با شرایط محیطی نقش دارد و </a:t>
            </a:r>
            <a:r>
              <a:rPr lang="fa-IR" sz="2400" dirty="0" smtClean="0">
                <a:cs typeface="B Titr" panose="00000700000000000000" pitchFamily="2" charset="-78"/>
              </a:rPr>
              <a:t>در</a:t>
            </a:r>
            <a:r>
              <a:rPr lang="fa-IR" sz="2400" dirty="0">
                <a:cs typeface="B Titr" panose="00000700000000000000" pitchFamily="2" charset="-78"/>
              </a:rPr>
              <a:t>نتیجه باعث حفظ گونه می شود</a:t>
            </a:r>
            <a:r>
              <a:rPr lang="fa-IR" sz="2400" dirty="0" smtClean="0">
                <a:cs typeface="B Titr" panose="00000700000000000000" pitchFamily="2" charset="-78"/>
              </a:rPr>
              <a:t>.</a:t>
            </a:r>
            <a:endParaRPr lang="en-US" sz="2400" dirty="0">
              <a:cs typeface="B Titr" panose="00000700000000000000" pitchFamily="2" charset="-78"/>
            </a:endParaRPr>
          </a:p>
        </p:txBody>
      </p:sp>
    </p:spTree>
    <p:extLst>
      <p:ext uri="{BB962C8B-B14F-4D97-AF65-F5344CB8AC3E}">
        <p14:creationId xmlns:p14="http://schemas.microsoft.com/office/powerpoint/2010/main" val="24679483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68654"/>
            <a:ext cx="9144000" cy="3693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248400" y="1768654"/>
            <a:ext cx="2819400"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rtl="1"/>
            <a:r>
              <a:rPr lang="fa-IR" sz="2400" dirty="0">
                <a:solidFill>
                  <a:srgbClr val="FF0000"/>
                </a:solidFill>
                <a:cs typeface="B Titr" panose="00000700000000000000" pitchFamily="2" charset="-78"/>
              </a:rPr>
              <a:t>تنوع بوم سازگان</a:t>
            </a:r>
          </a:p>
          <a:p>
            <a:pPr algn="just" rtl="1"/>
            <a:r>
              <a:rPr lang="fa-IR" sz="2400" dirty="0">
                <a:cs typeface="B Titr" panose="00000700000000000000" pitchFamily="2" charset="-78"/>
              </a:rPr>
              <a:t>به مجموع جانداران، عوامل غیر </a:t>
            </a:r>
            <a:r>
              <a:rPr lang="fa-IR" sz="2400" dirty="0" smtClean="0">
                <a:cs typeface="B Titr" panose="00000700000000000000" pitchFamily="2" charset="-78"/>
              </a:rPr>
              <a:t>زنده و </a:t>
            </a:r>
            <a:r>
              <a:rPr lang="fa-IR" sz="2400" dirty="0">
                <a:cs typeface="B Titr" panose="00000700000000000000" pitchFamily="2" charset="-78"/>
              </a:rPr>
              <a:t>ارتباط متقابل آنها که در یک </a:t>
            </a:r>
            <a:r>
              <a:rPr lang="fa-IR" sz="2400" dirty="0" smtClean="0">
                <a:cs typeface="B Titr" panose="00000700000000000000" pitchFamily="2" charset="-78"/>
              </a:rPr>
              <a:t>محل زندگی </a:t>
            </a:r>
            <a:r>
              <a:rPr lang="fa-IR" sz="2400" dirty="0">
                <a:cs typeface="B Titr" panose="00000700000000000000" pitchFamily="2" charset="-78"/>
              </a:rPr>
              <a:t>می کنند، </a:t>
            </a:r>
            <a:r>
              <a:rPr lang="fa-IR" sz="2400" u="sng" dirty="0">
                <a:cs typeface="B Titr" panose="00000700000000000000" pitchFamily="2" charset="-78"/>
              </a:rPr>
              <a:t>بوم سازگان </a:t>
            </a:r>
            <a:r>
              <a:rPr lang="fa-IR" sz="2400" dirty="0">
                <a:cs typeface="B Titr" panose="00000700000000000000" pitchFamily="2" charset="-78"/>
              </a:rPr>
              <a:t>می گویند</a:t>
            </a:r>
            <a:r>
              <a:rPr lang="fa-IR" sz="2400" dirty="0" smtClean="0">
                <a:cs typeface="B Titr" panose="00000700000000000000" pitchFamily="2" charset="-78"/>
              </a:rPr>
              <a:t>.</a:t>
            </a:r>
            <a:r>
              <a:rPr lang="fa-IR" sz="2400" dirty="0">
                <a:cs typeface="B Titr" panose="00000700000000000000" pitchFamily="2" charset="-78"/>
              </a:rPr>
              <a:t> بوم سازگان می تواند به کوچکی </a:t>
            </a:r>
            <a:r>
              <a:rPr lang="fa-IR" sz="2400" dirty="0" smtClean="0">
                <a:cs typeface="B Titr" panose="00000700000000000000" pitchFamily="2" charset="-78"/>
              </a:rPr>
              <a:t>یک گلدان </a:t>
            </a:r>
            <a:r>
              <a:rPr lang="fa-IR" sz="2400" dirty="0">
                <a:cs typeface="B Titr" panose="00000700000000000000" pitchFamily="2" charset="-78"/>
              </a:rPr>
              <a:t>یا به بزرگی اقیانوس باشد</a:t>
            </a:r>
            <a:r>
              <a:rPr lang="fa-IR" sz="2400" dirty="0" smtClean="0">
                <a:cs typeface="B Titr" panose="00000700000000000000" pitchFamily="2" charset="-78"/>
              </a:rPr>
              <a:t>.</a:t>
            </a:r>
            <a:endParaRPr lang="en-US" sz="2400" dirty="0">
              <a:cs typeface="B Titr" panose="00000700000000000000" pitchFamily="2" charset="-78"/>
            </a:endParaRPr>
          </a:p>
        </p:txBody>
      </p:sp>
    </p:spTree>
    <p:extLst>
      <p:ext uri="{BB962C8B-B14F-4D97-AF65-F5344CB8AC3E}">
        <p14:creationId xmlns:p14="http://schemas.microsoft.com/office/powerpoint/2010/main" val="38233105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8744" y="304800"/>
            <a:ext cx="4586512" cy="646331"/>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fa-IR" sz="3600" dirty="0">
                <a:cs typeface="B Titr" panose="00000700000000000000" pitchFamily="2" charset="-78"/>
              </a:rPr>
              <a:t>اهمیت و ارزش تنوع زیستی</a:t>
            </a:r>
            <a:endParaRPr lang="en-US" sz="3600" dirty="0">
              <a:cs typeface="B Titr" panose="00000700000000000000" pitchFamily="2" charset="-78"/>
            </a:endParaRPr>
          </a:p>
        </p:txBody>
      </p:sp>
      <p:sp>
        <p:nvSpPr>
          <p:cNvPr id="3" name="Rectangle 2"/>
          <p:cNvSpPr/>
          <p:nvPr/>
        </p:nvSpPr>
        <p:spPr>
          <a:xfrm>
            <a:off x="216090" y="1143000"/>
            <a:ext cx="8686800"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fa-IR" sz="2800" dirty="0" smtClean="0">
                <a:solidFill>
                  <a:srgbClr val="0070C0"/>
                </a:solidFill>
                <a:cs typeface="B Titr" panose="00000700000000000000" pitchFamily="2" charset="-78"/>
              </a:rPr>
              <a:t>اهمیت تنوع زیستی:</a:t>
            </a:r>
          </a:p>
          <a:p>
            <a:pPr algn="just" rtl="1"/>
            <a:r>
              <a:rPr lang="fa-IR" sz="2800" u="sng" dirty="0" smtClean="0">
                <a:cs typeface="B Titr" panose="00000700000000000000" pitchFamily="2" charset="-78"/>
              </a:rPr>
              <a:t>مشاغل </a:t>
            </a:r>
            <a:r>
              <a:rPr lang="fa-IR" sz="2800" u="sng" dirty="0">
                <a:cs typeface="B Titr" panose="00000700000000000000" pitchFamily="2" charset="-78"/>
              </a:rPr>
              <a:t>یا </a:t>
            </a:r>
            <a:r>
              <a:rPr lang="fa-IR" sz="2800" u="sng" dirty="0" smtClean="0">
                <a:cs typeface="B Titr" panose="00000700000000000000" pitchFamily="2" charset="-78"/>
              </a:rPr>
              <a:t>فعالیت هایی </a:t>
            </a:r>
            <a:r>
              <a:rPr lang="fa-IR" sz="2800" u="sng" dirty="0">
                <a:cs typeface="B Titr" panose="00000700000000000000" pitchFamily="2" charset="-78"/>
              </a:rPr>
              <a:t>مانند صیادی، </a:t>
            </a:r>
            <a:r>
              <a:rPr lang="fa-IR" sz="2800" u="sng" dirty="0" smtClean="0">
                <a:cs typeface="B Titr" panose="00000700000000000000" pitchFamily="2" charset="-78"/>
              </a:rPr>
              <a:t>جمع آوری </a:t>
            </a:r>
            <a:r>
              <a:rPr lang="fa-IR" sz="2800" u="sng" dirty="0">
                <a:cs typeface="B Titr" panose="00000700000000000000" pitchFamily="2" charset="-78"/>
              </a:rPr>
              <a:t>گیاهان </a:t>
            </a:r>
            <a:r>
              <a:rPr lang="fa-IR" sz="2800" u="sng" dirty="0" smtClean="0">
                <a:cs typeface="B Titr" panose="00000700000000000000" pitchFamily="2" charset="-78"/>
              </a:rPr>
              <a:t>دارویی و </a:t>
            </a:r>
            <a:r>
              <a:rPr lang="fa-IR" sz="2800" u="sng" dirty="0">
                <a:cs typeface="B Titr" panose="00000700000000000000" pitchFamily="2" charset="-78"/>
              </a:rPr>
              <a:t>چرای دام در مراتع، وابسته به تنوع زیستی است</a:t>
            </a:r>
            <a:r>
              <a:rPr lang="fa-IR" sz="2800" dirty="0">
                <a:cs typeface="B Titr" panose="00000700000000000000" pitchFamily="2" charset="-78"/>
              </a:rPr>
              <a:t>. مردم </a:t>
            </a:r>
            <a:r>
              <a:rPr lang="fa-IR" sz="2800" dirty="0" smtClean="0">
                <a:cs typeface="B Titr" panose="00000700000000000000" pitchFamily="2" charset="-78"/>
              </a:rPr>
              <a:t>محل زندگی </a:t>
            </a:r>
            <a:r>
              <a:rPr lang="fa-IR" sz="2800" dirty="0">
                <a:cs typeface="B Titr" panose="00000700000000000000" pitchFamily="2" charset="-78"/>
              </a:rPr>
              <a:t>شما چه فعالیت هایی انجام می دهند که به تنوع </a:t>
            </a:r>
            <a:r>
              <a:rPr lang="fa-IR" sz="2800" dirty="0" smtClean="0">
                <a:cs typeface="B Titr" panose="00000700000000000000" pitchFamily="2" charset="-78"/>
              </a:rPr>
              <a:t>زیستی وابسته </a:t>
            </a:r>
            <a:r>
              <a:rPr lang="fa-IR" sz="2800" dirty="0">
                <a:cs typeface="B Titr" panose="00000700000000000000" pitchFamily="2" charset="-78"/>
              </a:rPr>
              <a:t>است؟ کاهش تنوع زیستی چه آسیبی به این فعالیت </a:t>
            </a:r>
            <a:r>
              <a:rPr lang="fa-IR" sz="2800" dirty="0" smtClean="0">
                <a:cs typeface="B Titr" panose="00000700000000000000" pitchFamily="2" charset="-78"/>
              </a:rPr>
              <a:t>ها</a:t>
            </a:r>
            <a:r>
              <a:rPr lang="fa-IR" sz="2800" dirty="0">
                <a:cs typeface="B Titr" panose="00000700000000000000" pitchFamily="2" charset="-78"/>
              </a:rPr>
              <a:t>می رساند</a:t>
            </a:r>
            <a:r>
              <a:rPr lang="fa-IR" sz="2800" dirty="0" smtClean="0">
                <a:cs typeface="B Titr" panose="00000700000000000000" pitchFamily="2" charset="-78"/>
              </a:rPr>
              <a:t>؟</a:t>
            </a:r>
          </a:p>
          <a:p>
            <a:pPr algn="just" rtl="1"/>
            <a:r>
              <a:rPr lang="fa-IR" sz="2800" dirty="0" smtClean="0">
                <a:solidFill>
                  <a:srgbClr val="0070C0"/>
                </a:solidFill>
                <a:cs typeface="B Titr" panose="00000700000000000000" pitchFamily="2" charset="-78"/>
              </a:rPr>
              <a:t>پیامدهای از بین رفتن هرگونه جاندار:</a:t>
            </a:r>
            <a:endParaRPr lang="en-US" sz="2800" dirty="0">
              <a:solidFill>
                <a:srgbClr val="0070C0"/>
              </a:solidFill>
              <a:cs typeface="B Titr" panose="00000700000000000000" pitchFamily="2" charset="-78"/>
            </a:endParaRPr>
          </a:p>
          <a:p>
            <a:pPr algn="just" rtl="1"/>
            <a:r>
              <a:rPr lang="fa-IR" sz="2800" dirty="0">
                <a:cs typeface="B Titr" panose="00000700000000000000" pitchFamily="2" charset="-78"/>
              </a:rPr>
              <a:t>گرچه اطلاعات ما </a:t>
            </a:r>
            <a:r>
              <a:rPr lang="fa-IR" sz="2800" dirty="0" smtClean="0">
                <a:cs typeface="B Titr" panose="00000700000000000000" pitchFamily="2" charset="-78"/>
              </a:rPr>
              <a:t>درباره </a:t>
            </a:r>
            <a:r>
              <a:rPr lang="fa-IR" sz="2800" dirty="0">
                <a:cs typeface="B Titr" panose="00000700000000000000" pitchFamily="2" charset="-78"/>
              </a:rPr>
              <a:t>تنوع زیستی اندک است؛ اما </a:t>
            </a:r>
            <a:r>
              <a:rPr lang="fa-IR" sz="2800" dirty="0" smtClean="0">
                <a:cs typeface="B Titr" panose="00000700000000000000" pitchFamily="2" charset="-78"/>
              </a:rPr>
              <a:t>می دانیم </a:t>
            </a:r>
            <a:r>
              <a:rPr lang="fa-IR" sz="2800" u="sng" dirty="0" smtClean="0">
                <a:cs typeface="B Titr" panose="00000700000000000000" pitchFamily="2" charset="-78"/>
              </a:rPr>
              <a:t>با </a:t>
            </a:r>
            <a:r>
              <a:rPr lang="fa-IR" sz="2800" u="sng" dirty="0">
                <a:cs typeface="B Titr" panose="00000700000000000000" pitchFamily="2" charset="-78"/>
              </a:rPr>
              <a:t>از بین رفتن هرگونه جاندار، بهره و آنچه را می توانستیم از </a:t>
            </a:r>
            <a:r>
              <a:rPr lang="fa-IR" sz="2800" u="sng" dirty="0" smtClean="0">
                <a:cs typeface="B Titr" panose="00000700000000000000" pitchFamily="2" charset="-78"/>
              </a:rPr>
              <a:t>آن بیاموزیم </a:t>
            </a:r>
            <a:r>
              <a:rPr lang="fa-IR" sz="2800" u="sng" dirty="0">
                <a:cs typeface="B Titr" panose="00000700000000000000" pitchFamily="2" charset="-78"/>
              </a:rPr>
              <a:t>از دست می دهیم</a:t>
            </a:r>
            <a:r>
              <a:rPr lang="fa-IR" sz="2800" u="sng" dirty="0" smtClean="0">
                <a:cs typeface="B Titr" panose="00000700000000000000" pitchFamily="2" charset="-78"/>
              </a:rPr>
              <a:t>.</a:t>
            </a:r>
          </a:p>
          <a:p>
            <a:pPr algn="just" rtl="1"/>
            <a:r>
              <a:rPr lang="fa-IR" sz="2800" dirty="0" smtClean="0">
                <a:solidFill>
                  <a:srgbClr val="0070C0"/>
                </a:solidFill>
                <a:cs typeface="B Titr" panose="00000700000000000000" pitchFamily="2" charset="-78"/>
              </a:rPr>
              <a:t>وظیفه انسان درمقابل هرجاندار:</a:t>
            </a:r>
          </a:p>
          <a:p>
            <a:pPr algn="just" rtl="1"/>
            <a:r>
              <a:rPr lang="fa-IR" sz="2800" dirty="0" smtClean="0">
                <a:cs typeface="B Titr" panose="00000700000000000000" pitchFamily="2" charset="-78"/>
              </a:rPr>
              <a:t> </a:t>
            </a:r>
            <a:r>
              <a:rPr lang="fa-IR" sz="2800" dirty="0">
                <a:cs typeface="B Titr" panose="00000700000000000000" pitchFamily="2" charset="-78"/>
              </a:rPr>
              <a:t>به یاد داشته باشیم که </a:t>
            </a:r>
            <a:r>
              <a:rPr lang="fa-IR" sz="2800" u="sng" dirty="0">
                <a:cs typeface="B Titr" panose="00000700000000000000" pitchFamily="2" charset="-78"/>
              </a:rPr>
              <a:t>هر جانداری </a:t>
            </a:r>
            <a:r>
              <a:rPr lang="fa-IR" sz="2800" u="sng" dirty="0" smtClean="0">
                <a:cs typeface="B Titr" panose="00000700000000000000" pitchFamily="2" charset="-78"/>
              </a:rPr>
              <a:t>به خودی </a:t>
            </a:r>
            <a:r>
              <a:rPr lang="fa-IR" sz="2800" u="sng" dirty="0">
                <a:cs typeface="B Titr" panose="00000700000000000000" pitchFamily="2" charset="-78"/>
              </a:rPr>
              <a:t>خود حق زندگی دارد </a:t>
            </a:r>
            <a:r>
              <a:rPr lang="fa-IR" sz="2800" dirty="0">
                <a:cs typeface="B Titr" panose="00000700000000000000" pitchFamily="2" charset="-78"/>
              </a:rPr>
              <a:t>و انسان به عنوان اشرف </a:t>
            </a:r>
            <a:r>
              <a:rPr lang="fa-IR" sz="2800" dirty="0" smtClean="0">
                <a:cs typeface="B Titr" panose="00000700000000000000" pitchFamily="2" charset="-78"/>
              </a:rPr>
              <a:t>مخلوقات وظیفه </a:t>
            </a:r>
            <a:r>
              <a:rPr lang="fa-IR" sz="2800" dirty="0">
                <a:cs typeface="B Titr" panose="00000700000000000000" pitchFamily="2" charset="-78"/>
              </a:rPr>
              <a:t>دارد از حیات آنها حمایت </a:t>
            </a:r>
            <a:r>
              <a:rPr lang="fa-IR" sz="2800" dirty="0" smtClean="0">
                <a:cs typeface="B Titr" panose="00000700000000000000" pitchFamily="2" charset="-78"/>
              </a:rPr>
              <a:t>کند.</a:t>
            </a:r>
            <a:endParaRPr lang="fa-IR" sz="2800" dirty="0">
              <a:cs typeface="B Titr" panose="00000700000000000000" pitchFamily="2" charset="-78"/>
            </a:endParaRPr>
          </a:p>
        </p:txBody>
      </p:sp>
    </p:spTree>
    <p:extLst>
      <p:ext uri="{BB962C8B-B14F-4D97-AF65-F5344CB8AC3E}">
        <p14:creationId xmlns:p14="http://schemas.microsoft.com/office/powerpoint/2010/main" val="95674925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heel(1)">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circle(in)">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circle(in)">
                                      <p:cBhvr>
                                        <p:cTn id="4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595745"/>
            <a:ext cx="9038208" cy="579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6692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0"/>
            <a:ext cx="9144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236178"/>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8600"/>
            <a:ext cx="367665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90600"/>
            <a:ext cx="5772150" cy="5748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39674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ircle(in)">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54675"/>
            <a:ext cx="4546437" cy="52322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fa-IR" sz="2800" dirty="0" smtClean="0">
                <a:cs typeface="B Titr" panose="00000700000000000000" pitchFamily="2" charset="-78"/>
              </a:rPr>
              <a:t>گنجینه </a:t>
            </a:r>
            <a:r>
              <a:rPr lang="fa-IR" sz="2800" dirty="0">
                <a:cs typeface="B Titr" panose="00000700000000000000" pitchFamily="2" charset="-78"/>
              </a:rPr>
              <a:t>ارزشمند تنوع زیستی ایران</a:t>
            </a:r>
            <a:endParaRPr lang="en-US" sz="2800" dirty="0">
              <a:cs typeface="B Titr" panose="00000700000000000000" pitchFamily="2" charset="-78"/>
            </a:endParaRPr>
          </a:p>
        </p:txBody>
      </p:sp>
      <p:sp>
        <p:nvSpPr>
          <p:cNvPr id="3" name="Rectangle 2"/>
          <p:cNvSpPr/>
          <p:nvPr/>
        </p:nvSpPr>
        <p:spPr>
          <a:xfrm>
            <a:off x="368490" y="1066800"/>
            <a:ext cx="8610600" cy="526297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2800" dirty="0">
                <a:solidFill>
                  <a:srgbClr val="002060"/>
                </a:solidFill>
                <a:cs typeface="B Titr" panose="00000700000000000000" pitchFamily="2" charset="-78"/>
              </a:rPr>
              <a:t>تنوع زیستی بالا و </a:t>
            </a:r>
            <a:r>
              <a:rPr lang="fa-IR" sz="2800" dirty="0" smtClean="0">
                <a:solidFill>
                  <a:srgbClr val="002060"/>
                </a:solidFill>
                <a:cs typeface="B Titr" panose="00000700000000000000" pitchFamily="2" charset="-78"/>
              </a:rPr>
              <a:t>ارزشمند ایران:</a:t>
            </a:r>
            <a:endParaRPr lang="en-US" sz="2800" dirty="0" smtClean="0">
              <a:solidFill>
                <a:srgbClr val="002060"/>
              </a:solidFill>
              <a:cs typeface="B Titr" panose="00000700000000000000" pitchFamily="2" charset="-78"/>
            </a:endParaRPr>
          </a:p>
          <a:p>
            <a:pPr algn="just" rtl="1"/>
            <a:r>
              <a:rPr lang="fa-IR" sz="2800" dirty="0" smtClean="0">
                <a:cs typeface="B Titr" panose="00000700000000000000" pitchFamily="2" charset="-78"/>
              </a:rPr>
              <a:t>شاید </a:t>
            </a:r>
            <a:r>
              <a:rPr lang="fa-IR" sz="2800" dirty="0">
                <a:cs typeface="B Titr" panose="00000700000000000000" pitchFamily="2" charset="-78"/>
              </a:rPr>
              <a:t>شنیده باشید که کشور ایران از تنوع زیستی بالا و ارزشمندی برخوردار است. حدود  8000گونه گیاه آونددار در ایران </a:t>
            </a:r>
            <a:r>
              <a:rPr lang="fa-IR" sz="2800" dirty="0" smtClean="0">
                <a:cs typeface="B Titr" panose="00000700000000000000" pitchFamily="2" charset="-78"/>
              </a:rPr>
              <a:t>شناسایی شده </a:t>
            </a:r>
            <a:r>
              <a:rPr lang="fa-IR" sz="2800" dirty="0">
                <a:cs typeface="B Titr" panose="00000700000000000000" pitchFamily="2" charset="-78"/>
              </a:rPr>
              <a:t>اند. این تعداد، معادل  80درصد گونه های گیاهی قاره اروپاست.بسیاری از این گونه ها،بوم زاد یا انحصاری ایران و عناصر باارزش و سرمایه های ملی محسوب می شوند</a:t>
            </a:r>
            <a:r>
              <a:rPr lang="fa-IR" sz="2800" dirty="0" smtClean="0">
                <a:cs typeface="B Titr" panose="00000700000000000000" pitchFamily="2" charset="-78"/>
              </a:rPr>
              <a:t>.</a:t>
            </a:r>
          </a:p>
          <a:p>
            <a:pPr algn="just" rtl="1"/>
            <a:r>
              <a:rPr lang="fa-IR" sz="2800" dirty="0">
                <a:solidFill>
                  <a:srgbClr val="002060"/>
                </a:solidFill>
                <a:cs typeface="B Titr" panose="00000700000000000000" pitchFamily="2" charset="-78"/>
              </a:rPr>
              <a:t>گونه های بوم </a:t>
            </a:r>
            <a:r>
              <a:rPr lang="fa-IR" sz="2800" dirty="0" smtClean="0">
                <a:solidFill>
                  <a:srgbClr val="002060"/>
                </a:solidFill>
                <a:cs typeface="B Titr" panose="00000700000000000000" pitchFamily="2" charset="-78"/>
              </a:rPr>
              <a:t>زاد چیست؟</a:t>
            </a:r>
            <a:endParaRPr lang="en-US" sz="2800" dirty="0" smtClean="0">
              <a:solidFill>
                <a:srgbClr val="002060"/>
              </a:solidFill>
              <a:cs typeface="B Titr" panose="00000700000000000000" pitchFamily="2" charset="-78"/>
            </a:endParaRPr>
          </a:p>
          <a:p>
            <a:pPr algn="just" rtl="1"/>
            <a:r>
              <a:rPr lang="fa-IR" sz="2800" dirty="0" smtClean="0">
                <a:cs typeface="B Titr" panose="00000700000000000000" pitchFamily="2" charset="-78"/>
              </a:rPr>
              <a:t>گونه </a:t>
            </a:r>
            <a:r>
              <a:rPr lang="fa-IR" sz="2800" dirty="0">
                <a:cs typeface="B Titr" panose="00000700000000000000" pitchFamily="2" charset="-78"/>
              </a:rPr>
              <a:t>های بوم زاد، </a:t>
            </a:r>
            <a:r>
              <a:rPr lang="fa-IR" sz="2800" u="sng" dirty="0">
                <a:cs typeface="B Titr" panose="00000700000000000000" pitchFamily="2" charset="-78"/>
              </a:rPr>
              <a:t>منحصر به یک منطقه جغرافیایی خاص اند </a:t>
            </a:r>
            <a:r>
              <a:rPr lang="fa-IR" sz="2800" dirty="0">
                <a:cs typeface="B Titr" panose="00000700000000000000" pitchFamily="2" charset="-78"/>
              </a:rPr>
              <a:t>و در جای دیگری </a:t>
            </a:r>
            <a:r>
              <a:rPr lang="fa-IR" sz="2800" dirty="0" smtClean="0">
                <a:cs typeface="B Titr" panose="00000700000000000000" pitchFamily="2" charset="-78"/>
              </a:rPr>
              <a:t>وجودندارند.(</a:t>
            </a:r>
            <a:r>
              <a:rPr lang="fa-IR" sz="2800" dirty="0">
                <a:cs typeface="B Titr" panose="00000700000000000000" pitchFamily="2" charset="-78"/>
              </a:rPr>
              <a:t>شکل  2</a:t>
            </a:r>
            <a:r>
              <a:rPr lang="fa-IR" sz="2800" dirty="0" smtClean="0">
                <a:cs typeface="B Titr" panose="00000700000000000000" pitchFamily="2" charset="-78"/>
              </a:rPr>
              <a:t>)</a:t>
            </a:r>
          </a:p>
          <a:p>
            <a:pPr algn="just" rtl="1"/>
            <a:r>
              <a:rPr lang="fa-IR" sz="2800" dirty="0" smtClean="0">
                <a:solidFill>
                  <a:srgbClr val="002060"/>
                </a:solidFill>
                <a:cs typeface="B Titr" panose="00000700000000000000" pitchFamily="2" charset="-78"/>
              </a:rPr>
              <a:t>تعداد جانوران مهره دار و بی مهره درایران:</a:t>
            </a:r>
            <a:endParaRPr lang="fa-IR" sz="2800" dirty="0">
              <a:solidFill>
                <a:srgbClr val="002060"/>
              </a:solidFill>
              <a:cs typeface="B Titr" panose="00000700000000000000" pitchFamily="2" charset="-78"/>
            </a:endParaRPr>
          </a:p>
          <a:p>
            <a:pPr algn="just" rtl="1"/>
            <a:r>
              <a:rPr lang="fa-IR" sz="2800" dirty="0" smtClean="0">
                <a:cs typeface="B Titr" panose="00000700000000000000" pitchFamily="2" charset="-78"/>
              </a:rPr>
              <a:t> </a:t>
            </a:r>
            <a:r>
              <a:rPr lang="fa-IR" sz="2800" dirty="0">
                <a:cs typeface="B Titr" panose="00000700000000000000" pitchFamily="2" charset="-78"/>
              </a:rPr>
              <a:t>در ایران بیش از  1400گونه جانور مهره دار و تعداد فراوانی جانور بی مهره وجود دارد</a:t>
            </a:r>
            <a:r>
              <a:rPr lang="fa-IR" sz="2800" dirty="0" smtClean="0">
                <a:cs typeface="B Titr" panose="00000700000000000000" pitchFamily="2" charset="-78"/>
              </a:rPr>
              <a:t>.</a:t>
            </a:r>
            <a:endParaRPr lang="en-US" sz="2800" dirty="0">
              <a:cs typeface="B Titr" panose="00000700000000000000" pitchFamily="2" charset="-78"/>
            </a:endParaRPr>
          </a:p>
        </p:txBody>
      </p:sp>
    </p:spTree>
    <p:extLst>
      <p:ext uri="{BB962C8B-B14F-4D97-AF65-F5344CB8AC3E}">
        <p14:creationId xmlns:p14="http://schemas.microsoft.com/office/powerpoint/2010/main" val="13447058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heel(1)">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21823" cy="5314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43456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67369"/>
            <a:ext cx="8763000" cy="507831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fa-IR" sz="3600" dirty="0">
                <a:solidFill>
                  <a:srgbClr val="0070C0"/>
                </a:solidFill>
                <a:cs typeface="B Titr" panose="00000700000000000000" pitchFamily="2" charset="-78"/>
              </a:rPr>
              <a:t>نقاط داغ تنوع زیستی چیست؟ </a:t>
            </a:r>
            <a:endParaRPr lang="fa-IR" sz="3600" dirty="0" smtClean="0">
              <a:solidFill>
                <a:srgbClr val="0070C0"/>
              </a:solidFill>
              <a:cs typeface="B Titr" panose="00000700000000000000" pitchFamily="2" charset="-78"/>
            </a:endParaRPr>
          </a:p>
          <a:p>
            <a:pPr algn="just" rtl="1"/>
            <a:r>
              <a:rPr lang="fa-IR" sz="3600" dirty="0" smtClean="0">
                <a:cs typeface="B Titr" panose="00000700000000000000" pitchFamily="2" charset="-78"/>
              </a:rPr>
              <a:t>مناطقی </a:t>
            </a:r>
            <a:r>
              <a:rPr lang="fa-IR" sz="3600" dirty="0">
                <a:cs typeface="B Titr" panose="00000700000000000000" pitchFamily="2" charset="-78"/>
              </a:rPr>
              <a:t>در </a:t>
            </a:r>
            <a:r>
              <a:rPr lang="fa-IR" sz="3600" dirty="0" smtClean="0">
                <a:cs typeface="B Titr" panose="00000700000000000000" pitchFamily="2" charset="-78"/>
              </a:rPr>
              <a:t>کره </a:t>
            </a:r>
            <a:r>
              <a:rPr lang="fa-IR" sz="3600" dirty="0">
                <a:cs typeface="B Titr" panose="00000700000000000000" pitchFamily="2" charset="-78"/>
              </a:rPr>
              <a:t>زمین وجود دارند که علاوه بر داشتن </a:t>
            </a:r>
            <a:r>
              <a:rPr lang="fa-IR" sz="3600" dirty="0" smtClean="0">
                <a:cs typeface="B Titr" panose="00000700000000000000" pitchFamily="2" charset="-78"/>
              </a:rPr>
              <a:t>تنوع گونه </a:t>
            </a:r>
            <a:r>
              <a:rPr lang="fa-IR" sz="3600" dirty="0">
                <a:cs typeface="B Titr" panose="00000700000000000000" pitchFamily="2" charset="-78"/>
              </a:rPr>
              <a:t>ای زیاد، </a:t>
            </a:r>
            <a:r>
              <a:rPr lang="fa-IR" sz="3600" u="sng" dirty="0">
                <a:cs typeface="B Titr" panose="00000700000000000000" pitchFamily="2" charset="-78"/>
              </a:rPr>
              <a:t>زیستگاه تعداد فراوانی از گونه های بوم زادند</a:t>
            </a:r>
            <a:r>
              <a:rPr lang="fa-IR" sz="3600" dirty="0">
                <a:cs typeface="B Titr" panose="00000700000000000000" pitchFamily="2" charset="-78"/>
              </a:rPr>
              <a:t> </a:t>
            </a:r>
            <a:r>
              <a:rPr lang="fa-IR" sz="3600" dirty="0" smtClean="0">
                <a:cs typeface="B Titr" panose="00000700000000000000" pitchFamily="2" charset="-78"/>
              </a:rPr>
              <a:t>که بعضی </a:t>
            </a:r>
            <a:r>
              <a:rPr lang="fa-IR" sz="3600" dirty="0">
                <a:cs typeface="B Titr" panose="00000700000000000000" pitchFamily="2" charset="-78"/>
              </a:rPr>
              <a:t>از آنها در خطر انقراض هستند.به این مناطق نقاط </a:t>
            </a:r>
            <a:r>
              <a:rPr lang="fa-IR" sz="3600" dirty="0" smtClean="0">
                <a:cs typeface="B Titr" panose="00000700000000000000" pitchFamily="2" charset="-78"/>
              </a:rPr>
              <a:t>داغ تنوع </a:t>
            </a:r>
            <a:r>
              <a:rPr lang="fa-IR" sz="3600" dirty="0">
                <a:cs typeface="B Titr" panose="00000700000000000000" pitchFamily="2" charset="-78"/>
              </a:rPr>
              <a:t>زیستی می گویند</a:t>
            </a:r>
            <a:r>
              <a:rPr lang="fa-IR" sz="3600" dirty="0" smtClean="0">
                <a:cs typeface="B Titr" panose="00000700000000000000" pitchFamily="2" charset="-78"/>
              </a:rPr>
              <a:t>.</a:t>
            </a:r>
          </a:p>
          <a:p>
            <a:pPr algn="just" rtl="1"/>
            <a:r>
              <a:rPr lang="fa-IR" sz="3600" dirty="0" smtClean="0">
                <a:solidFill>
                  <a:srgbClr val="0070C0"/>
                </a:solidFill>
                <a:cs typeface="B Titr" panose="00000700000000000000" pitchFamily="2" charset="-78"/>
              </a:rPr>
              <a:t>مهم ترین نقاط داغ ایران درکجای ایران قراردارد؟</a:t>
            </a:r>
            <a:endParaRPr lang="fa-IR" sz="3600" dirty="0">
              <a:solidFill>
                <a:srgbClr val="0070C0"/>
              </a:solidFill>
              <a:cs typeface="B Titr" panose="00000700000000000000" pitchFamily="2" charset="-78"/>
            </a:endParaRPr>
          </a:p>
          <a:p>
            <a:pPr algn="just" rtl="1"/>
            <a:r>
              <a:rPr lang="fa-IR" sz="3600" dirty="0" smtClean="0">
                <a:cs typeface="B Titr" panose="00000700000000000000" pitchFamily="2" charset="-78"/>
              </a:rPr>
              <a:t> </a:t>
            </a:r>
            <a:r>
              <a:rPr lang="fa-IR" sz="3600" u="sng" dirty="0">
                <a:cs typeface="B Titr" panose="00000700000000000000" pitchFamily="2" charset="-78"/>
              </a:rPr>
              <a:t>جنگل های ارسباران، البرز، کوه </a:t>
            </a:r>
            <a:r>
              <a:rPr lang="fa-IR" sz="3600" u="sng" dirty="0" smtClean="0">
                <a:cs typeface="B Titr" panose="00000700000000000000" pitchFamily="2" charset="-78"/>
              </a:rPr>
              <a:t>های شمال </a:t>
            </a:r>
            <a:r>
              <a:rPr lang="fa-IR" sz="3600" u="sng" dirty="0">
                <a:cs typeface="B Titr" panose="00000700000000000000" pitchFamily="2" charset="-78"/>
              </a:rPr>
              <a:t>شرق ایران و رشته کوههای زاگرس</a:t>
            </a:r>
            <a:r>
              <a:rPr lang="fa-IR" sz="3600" dirty="0">
                <a:cs typeface="B Titr" panose="00000700000000000000" pitchFamily="2" charset="-78"/>
              </a:rPr>
              <a:t>، دربخشی از </a:t>
            </a:r>
            <a:r>
              <a:rPr lang="fa-IR" sz="3600" dirty="0" smtClean="0">
                <a:cs typeface="B Titr" panose="00000700000000000000" pitchFamily="2" charset="-78"/>
              </a:rPr>
              <a:t>این نقاط </a:t>
            </a:r>
            <a:r>
              <a:rPr lang="fa-IR" sz="3600" dirty="0">
                <a:cs typeface="B Titr" panose="00000700000000000000" pitchFamily="2" charset="-78"/>
              </a:rPr>
              <a:t>قرار دارند. (شکل3) </a:t>
            </a:r>
            <a:endParaRPr lang="en-US" sz="3600" dirty="0">
              <a:cs typeface="B Titr" panose="00000700000000000000" pitchFamily="2" charset="-78"/>
            </a:endParaRPr>
          </a:p>
        </p:txBody>
      </p:sp>
      <p:sp>
        <p:nvSpPr>
          <p:cNvPr id="3" name="Rectangle 2"/>
          <p:cNvSpPr/>
          <p:nvPr/>
        </p:nvSpPr>
        <p:spPr>
          <a:xfrm>
            <a:off x="1676400" y="152400"/>
            <a:ext cx="5486400" cy="685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a-IR" sz="3600" dirty="0">
                <a:cs typeface="B Titr" panose="00000700000000000000" pitchFamily="2" charset="-78"/>
              </a:rPr>
              <a:t>نقاط داغ تنوع </a:t>
            </a:r>
            <a:r>
              <a:rPr lang="fa-IR" sz="3600" dirty="0" smtClean="0">
                <a:cs typeface="B Titr" panose="00000700000000000000" pitchFamily="2" charset="-78"/>
              </a:rPr>
              <a:t>زیستی</a:t>
            </a:r>
            <a:endParaRPr lang="en-US" sz="3600" dirty="0">
              <a:cs typeface="B Titr" panose="00000700000000000000" pitchFamily="2" charset="-78"/>
            </a:endParaRPr>
          </a:p>
        </p:txBody>
      </p:sp>
    </p:spTree>
    <p:extLst>
      <p:ext uri="{BB962C8B-B14F-4D97-AF65-F5344CB8AC3E}">
        <p14:creationId xmlns:p14="http://schemas.microsoft.com/office/powerpoint/2010/main" val="42751220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ircle(in)">
                                      <p:cBhvr>
                                        <p:cTn id="19" dur="20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circle(in)">
                                      <p:cBhvr>
                                        <p:cTn id="24" dur="20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circle(in)">
                                      <p:cBhvr>
                                        <p:cTn id="29"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8842"/>
            <a:ext cx="6730653" cy="6678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0764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7106" y="300287"/>
            <a:ext cx="4305987"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a-IR" sz="3600" dirty="0">
                <a:cs typeface="B Titr" panose="00000700000000000000" pitchFamily="2" charset="-78"/>
              </a:rPr>
              <a:t>تنوع زیستی در خطر است</a:t>
            </a:r>
            <a:endParaRPr lang="en-US" sz="3600" dirty="0">
              <a:cs typeface="B Titr" panose="00000700000000000000" pitchFamily="2" charset="-78"/>
            </a:endParaRPr>
          </a:p>
        </p:txBody>
      </p:sp>
      <p:sp>
        <p:nvSpPr>
          <p:cNvPr id="3" name="Rectangle 2"/>
          <p:cNvSpPr/>
          <p:nvPr/>
        </p:nvSpPr>
        <p:spPr>
          <a:xfrm>
            <a:off x="228599" y="1443841"/>
            <a:ext cx="8763000"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rtl="1"/>
            <a:r>
              <a:rPr lang="fa-IR" sz="2400" dirty="0">
                <a:cs typeface="B Titr" panose="00000700000000000000" pitchFamily="2" charset="-78"/>
              </a:rPr>
              <a:t>همانطورکه </a:t>
            </a:r>
            <a:r>
              <a:rPr lang="fa-IR" sz="2400" dirty="0" smtClean="0">
                <a:cs typeface="B Titr" panose="00000700000000000000" pitchFamily="2" charset="-78"/>
              </a:rPr>
              <a:t>می دانید،جاندارانی </a:t>
            </a:r>
            <a:r>
              <a:rPr lang="fa-IR" sz="2400" dirty="0">
                <a:cs typeface="B Titr" panose="00000700000000000000" pitchFamily="2" charset="-78"/>
              </a:rPr>
              <a:t>روی </a:t>
            </a:r>
            <a:r>
              <a:rPr lang="fa-IR" sz="2400" dirty="0" smtClean="0">
                <a:cs typeface="B Titr" panose="00000700000000000000" pitchFamily="2" charset="-78"/>
              </a:rPr>
              <a:t>کره </a:t>
            </a:r>
            <a:r>
              <a:rPr lang="fa-IR" sz="2400" dirty="0">
                <a:cs typeface="B Titr" panose="00000700000000000000" pitchFamily="2" charset="-78"/>
              </a:rPr>
              <a:t>زمین </a:t>
            </a:r>
            <a:r>
              <a:rPr lang="fa-IR" sz="2400" dirty="0" smtClean="0">
                <a:cs typeface="B Titr" panose="00000700000000000000" pitchFamily="2" charset="-78"/>
              </a:rPr>
              <a:t>می زیسته اند </a:t>
            </a:r>
            <a:r>
              <a:rPr lang="fa-IR" sz="2400" dirty="0">
                <a:cs typeface="B Titr" panose="00000700000000000000" pitchFamily="2" charset="-78"/>
              </a:rPr>
              <a:t>که اکنون دیگر وجود ندارند.چه </a:t>
            </a:r>
            <a:r>
              <a:rPr lang="fa-IR" sz="2400" dirty="0" smtClean="0">
                <a:cs typeface="B Titr" panose="00000700000000000000" pitchFamily="2" charset="-78"/>
              </a:rPr>
              <a:t>مثال هایی </a:t>
            </a:r>
            <a:r>
              <a:rPr lang="fa-IR" sz="2400" dirty="0">
                <a:cs typeface="B Titr" panose="00000700000000000000" pitchFamily="2" charset="-78"/>
              </a:rPr>
              <a:t>از این جانداران در </a:t>
            </a:r>
            <a:r>
              <a:rPr lang="fa-IR" sz="2400" dirty="0" smtClean="0">
                <a:cs typeface="B Titr" panose="00000700000000000000" pitchFamily="2" charset="-78"/>
              </a:rPr>
              <a:t>ایران می </a:t>
            </a:r>
            <a:r>
              <a:rPr lang="fa-IR" sz="2400" dirty="0">
                <a:cs typeface="B Titr" panose="00000700000000000000" pitchFamily="2" charset="-78"/>
              </a:rPr>
              <a:t>شناسید؟ چه چیزی باعث می شود افراد یک گونه از بین بروند یا اینکه نتوانند بدون کمک انسان به حیات خود ادامه دهند</a:t>
            </a:r>
            <a:r>
              <a:rPr lang="fa-IR" sz="2400" dirty="0" smtClean="0">
                <a:cs typeface="B Titr" panose="00000700000000000000" pitchFamily="2" charset="-78"/>
              </a:rPr>
              <a:t>؟</a:t>
            </a:r>
          </a:p>
          <a:p>
            <a:pPr algn="just" rtl="1"/>
            <a:r>
              <a:rPr lang="fa-IR" sz="2400" dirty="0" smtClean="0">
                <a:solidFill>
                  <a:srgbClr val="0070C0"/>
                </a:solidFill>
                <a:cs typeface="B Titr" panose="00000700000000000000" pitchFamily="2" charset="-78"/>
              </a:rPr>
              <a:t>انقراض چیست؟</a:t>
            </a:r>
            <a:endParaRPr lang="fa-IR" sz="2400" dirty="0">
              <a:solidFill>
                <a:srgbClr val="0070C0"/>
              </a:solidFill>
              <a:cs typeface="B Titr" panose="00000700000000000000" pitchFamily="2" charset="-78"/>
            </a:endParaRPr>
          </a:p>
          <a:p>
            <a:pPr algn="just" rtl="1"/>
            <a:r>
              <a:rPr lang="fa-IR" sz="2400" dirty="0" smtClean="0">
                <a:cs typeface="B Titr" panose="00000700000000000000" pitchFamily="2" charset="-78"/>
              </a:rPr>
              <a:t> اگر</a:t>
            </a:r>
            <a:r>
              <a:rPr lang="fa-IR" sz="2400" dirty="0">
                <a:cs typeface="B Titr" panose="00000700000000000000" pitchFamily="2" charset="-78"/>
              </a:rPr>
              <a:t>محیط زیست برای حیات جانداری مناسب نباشد، ممکن است گونه </a:t>
            </a:r>
            <a:r>
              <a:rPr lang="fa-IR" sz="2400" u="sng" dirty="0">
                <a:cs typeface="B Titr" panose="00000700000000000000" pitchFamily="2" charset="-78"/>
              </a:rPr>
              <a:t>به طور کامل نابود شود</a:t>
            </a:r>
            <a:r>
              <a:rPr lang="fa-IR" sz="2400" dirty="0">
                <a:cs typeface="B Titr" panose="00000700000000000000" pitchFamily="2" charset="-78"/>
              </a:rPr>
              <a:t>. به این پدیده انقراض میگویند</a:t>
            </a:r>
            <a:r>
              <a:rPr lang="fa-IR" sz="2400" dirty="0" smtClean="0">
                <a:cs typeface="B Titr" panose="00000700000000000000" pitchFamily="2" charset="-78"/>
              </a:rPr>
              <a:t>.</a:t>
            </a:r>
          </a:p>
          <a:p>
            <a:pPr algn="just" rtl="1"/>
            <a:r>
              <a:rPr lang="fa-IR" sz="2400" dirty="0" smtClean="0">
                <a:solidFill>
                  <a:srgbClr val="0070C0"/>
                </a:solidFill>
                <a:cs typeface="B Titr" panose="00000700000000000000" pitchFamily="2" charset="-78"/>
              </a:rPr>
              <a:t>وضعیت انقراض گونه های گیاهی وجانوری درجهان امروزی:</a:t>
            </a:r>
            <a:endParaRPr lang="fa-IR" sz="2400" dirty="0">
              <a:solidFill>
                <a:srgbClr val="0070C0"/>
              </a:solidFill>
              <a:cs typeface="B Titr" panose="00000700000000000000" pitchFamily="2" charset="-78"/>
            </a:endParaRPr>
          </a:p>
          <a:p>
            <a:pPr algn="just" rtl="1"/>
            <a:r>
              <a:rPr lang="fa-IR" sz="2400" dirty="0" smtClean="0">
                <a:cs typeface="B Titr" panose="00000700000000000000" pitchFamily="2" charset="-78"/>
              </a:rPr>
              <a:t> انقراض از </a:t>
            </a:r>
            <a:r>
              <a:rPr lang="fa-IR" sz="2400" dirty="0">
                <a:cs typeface="B Titr" panose="00000700000000000000" pitchFamily="2" charset="-78"/>
              </a:rPr>
              <a:t>ابتدای شکل گیری حیات روی کره زمین وجود داشته است؛ </a:t>
            </a:r>
            <a:r>
              <a:rPr lang="fa-IR" sz="2400" u="sng" dirty="0">
                <a:cs typeface="B Titr" panose="00000700000000000000" pitchFamily="2" charset="-78"/>
              </a:rPr>
              <a:t>اما امروزه سرعت از بین رفتن گونه ها افزایش یافته است</a:t>
            </a:r>
            <a:r>
              <a:rPr lang="fa-IR" sz="2400" dirty="0">
                <a:cs typeface="B Titr" panose="00000700000000000000" pitchFamily="2" charset="-78"/>
              </a:rPr>
              <a:t>.در حال حاضر تعدادی ازگونه های گیاهی و جانوری در ایران در معرض خطر انقراض قراردارند. (شکل4)</a:t>
            </a:r>
            <a:endParaRPr lang="en-US" sz="2400" dirty="0">
              <a:cs typeface="B Titr" panose="00000700000000000000" pitchFamily="2" charset="-78"/>
            </a:endParaRPr>
          </a:p>
          <a:p>
            <a:pPr algn="just" rtl="1"/>
            <a:endParaRPr lang="fa-IR" sz="2400" dirty="0">
              <a:cs typeface="B Titr" panose="00000700000000000000" pitchFamily="2" charset="-78"/>
            </a:endParaRPr>
          </a:p>
        </p:txBody>
      </p:sp>
    </p:spTree>
    <p:extLst>
      <p:ext uri="{BB962C8B-B14F-4D97-AF65-F5344CB8AC3E}">
        <p14:creationId xmlns:p14="http://schemas.microsoft.com/office/powerpoint/2010/main" val="8392239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arn(inVertical)">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 y="762000"/>
            <a:ext cx="9144000" cy="5658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788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down)">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9130"/>
            <a:ext cx="9144000" cy="4189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54136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ircle(in)">
                                      <p:cBhvr>
                                        <p:cTn id="7"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0"/>
            <a:ext cx="9130145" cy="6936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73281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5907"/>
            <a:ext cx="9067800" cy="4250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11341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circle(in)">
                                      <p:cBhvr>
                                        <p:cTn id="7"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851" y="169234"/>
            <a:ext cx="5958949" cy="6536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30972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circle(in)">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09600"/>
            <a:ext cx="6019800" cy="5883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2361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2406"/>
            <a:ext cx="5410199" cy="6819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2383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circle(in)">
                                      <p:cBhvr>
                                        <p:cTn id="7" dur="2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85230"/>
            <a:ext cx="4721164" cy="5847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fa-IR" sz="3200" dirty="0">
                <a:cs typeface="B Titr" panose="00000700000000000000" pitchFamily="2" charset="-78"/>
              </a:rPr>
              <a:t>چرا تنوع زیستی در خطر است ؟</a:t>
            </a:r>
            <a:endParaRPr lang="en-US" sz="3200" dirty="0">
              <a:cs typeface="B Titr" panose="00000700000000000000" pitchFamily="2" charset="-78"/>
            </a:endParaRPr>
          </a:p>
        </p:txBody>
      </p:sp>
      <p:sp>
        <p:nvSpPr>
          <p:cNvPr id="3" name="Rectangle 2"/>
          <p:cNvSpPr/>
          <p:nvPr/>
        </p:nvSpPr>
        <p:spPr>
          <a:xfrm>
            <a:off x="457200" y="1905000"/>
            <a:ext cx="8378764"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rtl="1"/>
            <a:r>
              <a:rPr lang="fa-IR" sz="3600" dirty="0">
                <a:cs typeface="B Titr" panose="00000700000000000000" pitchFamily="2" charset="-78"/>
              </a:rPr>
              <a:t>تصمیم و رفتار افراد، </a:t>
            </a:r>
            <a:r>
              <a:rPr lang="fa-IR" sz="3600" dirty="0" smtClean="0">
                <a:cs typeface="B Titr" panose="00000700000000000000" pitchFamily="2" charset="-78"/>
              </a:rPr>
              <a:t>گروه ها </a:t>
            </a:r>
            <a:r>
              <a:rPr lang="fa-IR" sz="3600" dirty="0">
                <a:cs typeface="B Titr" panose="00000700000000000000" pitchFamily="2" charset="-78"/>
              </a:rPr>
              <a:t>و </a:t>
            </a:r>
            <a:r>
              <a:rPr lang="fa-IR" sz="3600" dirty="0" smtClean="0">
                <a:cs typeface="B Titr" panose="00000700000000000000" pitchFamily="2" charset="-78"/>
              </a:rPr>
              <a:t>دولت ها </a:t>
            </a:r>
            <a:r>
              <a:rPr lang="fa-IR" sz="3600" dirty="0">
                <a:cs typeface="B Titr" panose="00000700000000000000" pitchFamily="2" charset="-78"/>
              </a:rPr>
              <a:t>بر </a:t>
            </a:r>
            <a:r>
              <a:rPr lang="fa-IR" sz="3600" dirty="0" smtClean="0">
                <a:cs typeface="B Titr" panose="00000700000000000000" pitchFamily="2" charset="-78"/>
              </a:rPr>
              <a:t>محیط زیست </a:t>
            </a:r>
            <a:r>
              <a:rPr lang="fa-IR" sz="3600" dirty="0">
                <a:cs typeface="B Titr" panose="00000700000000000000" pitchFamily="2" charset="-78"/>
              </a:rPr>
              <a:t>و تنوع زیستی تأثیر </a:t>
            </a:r>
            <a:r>
              <a:rPr lang="fa-IR" sz="3600" dirty="0" smtClean="0">
                <a:cs typeface="B Titr" panose="00000700000000000000" pitchFamily="2" charset="-78"/>
              </a:rPr>
              <a:t>می گذارند </a:t>
            </a:r>
            <a:r>
              <a:rPr lang="fa-IR" sz="3600" dirty="0">
                <a:cs typeface="B Titr" panose="00000700000000000000" pitchFamily="2" charset="-78"/>
              </a:rPr>
              <a:t>و دارای نتایج مثبت یا منفی برای محیط </a:t>
            </a:r>
            <a:r>
              <a:rPr lang="fa-IR" sz="3600" dirty="0" smtClean="0">
                <a:cs typeface="B Titr" panose="00000700000000000000" pitchFamily="2" charset="-78"/>
              </a:rPr>
              <a:t>زیست </a:t>
            </a:r>
            <a:r>
              <a:rPr lang="fa-IR" sz="3600" dirty="0" smtClean="0">
                <a:cs typeface="B Titr" panose="00000700000000000000" pitchFamily="2" charset="-78"/>
              </a:rPr>
              <a:t>اند</a:t>
            </a:r>
            <a:r>
              <a:rPr lang="fa-IR" sz="3600" dirty="0">
                <a:cs typeface="B Titr" panose="00000700000000000000" pitchFamily="2" charset="-78"/>
              </a:rPr>
              <a:t>. به نظر شما عملکرد انسان ها بر تنوع زیستی، بیشتر مثبت است یا منفی؟ در ادامه به عوامل تهدید کننده </a:t>
            </a:r>
            <a:r>
              <a:rPr lang="fa-IR" sz="3600" dirty="0" smtClean="0">
                <a:cs typeface="B Titr" panose="00000700000000000000" pitchFamily="2" charset="-78"/>
              </a:rPr>
              <a:t>تنوع زیستی می پردازیم.</a:t>
            </a:r>
          </a:p>
        </p:txBody>
      </p:sp>
    </p:spTree>
    <p:extLst>
      <p:ext uri="{BB962C8B-B14F-4D97-AF65-F5344CB8AC3E}">
        <p14:creationId xmlns:p14="http://schemas.microsoft.com/office/powerpoint/2010/main" val="655872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131379"/>
            <a:ext cx="2920992" cy="707886"/>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a-IR" sz="4000" dirty="0">
                <a:cs typeface="B Titr" panose="00000700000000000000" pitchFamily="2" charset="-78"/>
              </a:rPr>
              <a:t>تخریب زیستگاه</a:t>
            </a:r>
            <a:endParaRPr lang="en-US" sz="4000" dirty="0">
              <a:cs typeface="B Titr" panose="00000700000000000000" pitchFamily="2" charset="-78"/>
            </a:endParaRPr>
          </a:p>
        </p:txBody>
      </p:sp>
      <p:sp>
        <p:nvSpPr>
          <p:cNvPr id="3" name="Rectangle 2"/>
          <p:cNvSpPr/>
          <p:nvPr/>
        </p:nvSpPr>
        <p:spPr>
          <a:xfrm>
            <a:off x="152400" y="883934"/>
            <a:ext cx="8762999" cy="55707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fa-IR" sz="3200" dirty="0" smtClean="0">
                <a:solidFill>
                  <a:srgbClr val="0070C0"/>
                </a:solidFill>
                <a:cs typeface="B Titr" panose="00000700000000000000" pitchFamily="2" charset="-78"/>
              </a:rPr>
              <a:t>مهم ترین عامل ازدست رفتن تنوع زیستی:</a:t>
            </a:r>
          </a:p>
          <a:p>
            <a:pPr algn="just" rtl="1"/>
            <a:r>
              <a:rPr lang="fa-IR" sz="3200" dirty="0" smtClean="0">
                <a:cs typeface="B Titr" panose="00000700000000000000" pitchFamily="2" charset="-78"/>
              </a:rPr>
              <a:t>مهمترین </a:t>
            </a:r>
            <a:r>
              <a:rPr lang="fa-IR" sz="3200" dirty="0">
                <a:cs typeface="B Titr" panose="00000700000000000000" pitchFamily="2" charset="-78"/>
              </a:rPr>
              <a:t>عامل از دست رفتن تنوع زیستی، </a:t>
            </a:r>
            <a:r>
              <a:rPr lang="fa-IR" sz="3200" u="sng" dirty="0">
                <a:cs typeface="B Titr" panose="00000700000000000000" pitchFamily="2" charset="-78"/>
              </a:rPr>
              <a:t>تخریب زیستگاه </a:t>
            </a:r>
            <a:r>
              <a:rPr lang="fa-IR" sz="3200" dirty="0">
                <a:cs typeface="B Titr" panose="00000700000000000000" pitchFamily="2" charset="-78"/>
              </a:rPr>
              <a:t>است. </a:t>
            </a:r>
            <a:endParaRPr lang="fa-IR" sz="3200" dirty="0" smtClean="0">
              <a:cs typeface="B Titr" panose="00000700000000000000" pitchFamily="2" charset="-78"/>
            </a:endParaRPr>
          </a:p>
          <a:p>
            <a:pPr algn="just" rtl="1"/>
            <a:r>
              <a:rPr lang="fa-IR" sz="3200" dirty="0" smtClean="0">
                <a:solidFill>
                  <a:srgbClr val="0070C0"/>
                </a:solidFill>
                <a:cs typeface="B Titr" panose="00000700000000000000" pitchFamily="2" charset="-78"/>
              </a:rPr>
              <a:t>مهم ترین اشکال تخریب زیستگاه ها:</a:t>
            </a:r>
            <a:endParaRPr lang="fa-IR" sz="3200" dirty="0">
              <a:solidFill>
                <a:srgbClr val="0070C0"/>
              </a:solidFill>
              <a:cs typeface="B Titr" panose="00000700000000000000" pitchFamily="2" charset="-78"/>
            </a:endParaRPr>
          </a:p>
          <a:p>
            <a:pPr algn="just" rtl="1"/>
            <a:r>
              <a:rPr lang="fa-IR" sz="3200" dirty="0" smtClean="0">
                <a:cs typeface="B Titr" panose="00000700000000000000" pitchFamily="2" charset="-78"/>
              </a:rPr>
              <a:t>تخریب </a:t>
            </a:r>
            <a:r>
              <a:rPr lang="fa-IR" sz="3200" dirty="0">
                <a:cs typeface="B Titr" panose="00000700000000000000" pitchFamily="2" charset="-78"/>
              </a:rPr>
              <a:t>زیستگاه </a:t>
            </a:r>
            <a:r>
              <a:rPr lang="fa-IR" sz="3200" dirty="0" smtClean="0">
                <a:cs typeface="B Titr" panose="00000700000000000000" pitchFamily="2" charset="-78"/>
              </a:rPr>
              <a:t>به صورت </a:t>
            </a:r>
            <a:r>
              <a:rPr lang="fa-IR" sz="3200" dirty="0" smtClean="0">
                <a:solidFill>
                  <a:srgbClr val="FF0000"/>
                </a:solidFill>
                <a:cs typeface="B Titr" panose="00000700000000000000" pitchFamily="2" charset="-78"/>
              </a:rPr>
              <a:t>قطعه قطعه </a:t>
            </a:r>
            <a:r>
              <a:rPr lang="fa-IR" sz="3200" dirty="0">
                <a:solidFill>
                  <a:srgbClr val="FF0000"/>
                </a:solidFill>
                <a:cs typeface="B Titr" panose="00000700000000000000" pitchFamily="2" charset="-78"/>
              </a:rPr>
              <a:t>شدن</a:t>
            </a:r>
            <a:r>
              <a:rPr lang="fa-IR" sz="3200" dirty="0" smtClean="0">
                <a:solidFill>
                  <a:schemeClr val="tx1"/>
                </a:solidFill>
                <a:cs typeface="B Titr" panose="00000700000000000000" pitchFamily="2" charset="-78"/>
              </a:rPr>
              <a:t>،</a:t>
            </a:r>
            <a:r>
              <a:rPr lang="fa-IR" sz="3200" dirty="0">
                <a:solidFill>
                  <a:srgbClr val="FF0000"/>
                </a:solidFill>
                <a:cs typeface="B Titr" panose="00000700000000000000" pitchFamily="2" charset="-78"/>
              </a:rPr>
              <a:t> کاهش کیفیت</a:t>
            </a:r>
            <a:r>
              <a:rPr lang="fa-IR" sz="3200" dirty="0">
                <a:solidFill>
                  <a:schemeClr val="tx1"/>
                </a:solidFill>
                <a:cs typeface="B Titr" panose="00000700000000000000" pitchFamily="2" charset="-78"/>
              </a:rPr>
              <a:t>،</a:t>
            </a:r>
            <a:r>
              <a:rPr lang="fa-IR" sz="3200" dirty="0">
                <a:solidFill>
                  <a:srgbClr val="FF0000"/>
                </a:solidFill>
                <a:cs typeface="B Titr" panose="00000700000000000000" pitchFamily="2" charset="-78"/>
              </a:rPr>
              <a:t> تغییر شکل کامل یا حذف زیستگاه </a:t>
            </a:r>
            <a:r>
              <a:rPr lang="fa-IR" sz="3200" dirty="0">
                <a:cs typeface="B Titr" panose="00000700000000000000" pitchFamily="2" charset="-78"/>
              </a:rPr>
              <a:t>رخ </a:t>
            </a:r>
            <a:r>
              <a:rPr lang="fa-IR" sz="3200" dirty="0" smtClean="0">
                <a:cs typeface="B Titr" panose="00000700000000000000" pitchFamily="2" charset="-78"/>
              </a:rPr>
              <a:t>می دهد</a:t>
            </a:r>
            <a:r>
              <a:rPr lang="fa-IR" sz="3200" dirty="0">
                <a:cs typeface="B Titr" panose="00000700000000000000" pitchFamily="2" charset="-78"/>
              </a:rPr>
              <a:t>. </a:t>
            </a:r>
            <a:endParaRPr lang="fa-IR" sz="3200" dirty="0" smtClean="0">
              <a:cs typeface="B Titr" panose="00000700000000000000" pitchFamily="2" charset="-78"/>
            </a:endParaRPr>
          </a:p>
          <a:p>
            <a:pPr algn="just" rtl="1"/>
            <a:r>
              <a:rPr lang="fa-IR" sz="3200" dirty="0">
                <a:solidFill>
                  <a:srgbClr val="0070C0"/>
                </a:solidFill>
                <a:cs typeface="B Titr" panose="00000700000000000000" pitchFamily="2" charset="-78"/>
              </a:rPr>
              <a:t>عوامل تخریب زیستگاه ها </a:t>
            </a:r>
          </a:p>
          <a:p>
            <a:pPr algn="just" rtl="1"/>
            <a:r>
              <a:rPr lang="fa-IR" sz="3200" u="sng" dirty="0" smtClean="0">
                <a:cs typeface="B Titr" panose="00000700000000000000" pitchFamily="2" charset="-78"/>
              </a:rPr>
              <a:t>تبدیل </a:t>
            </a:r>
            <a:r>
              <a:rPr lang="fa-IR" sz="3200" u="sng" dirty="0">
                <a:cs typeface="B Titr" panose="00000700000000000000" pitchFamily="2" charset="-78"/>
              </a:rPr>
              <a:t>محیط های طبیعی به زمین های کشاورزی یا مسکونی، خشک کردن تالاب ها و دریاها برای احداث سازه ها،جاده و </a:t>
            </a:r>
            <a:r>
              <a:rPr lang="fa-IR" sz="3600" u="sng" dirty="0">
                <a:cs typeface="B Titr" panose="00000700000000000000" pitchFamily="2" charset="-78"/>
              </a:rPr>
              <a:t>سدسازی</a:t>
            </a:r>
            <a:r>
              <a:rPr lang="fa-IR" sz="3200" u="sng" dirty="0">
                <a:cs typeface="B Titr" panose="00000700000000000000" pitchFamily="2" charset="-78"/>
              </a:rPr>
              <a:t> </a:t>
            </a:r>
            <a:r>
              <a:rPr lang="fa-IR" sz="3200" dirty="0">
                <a:cs typeface="B Titr" panose="00000700000000000000" pitchFamily="2" charset="-78"/>
              </a:rPr>
              <a:t>از عوامل تخریب زیستگاه ها هستند</a:t>
            </a:r>
            <a:r>
              <a:rPr lang="fa-IR" sz="3200" dirty="0" smtClean="0">
                <a:cs typeface="B Titr" panose="00000700000000000000" pitchFamily="2" charset="-78"/>
              </a:rPr>
              <a:t>.</a:t>
            </a:r>
          </a:p>
          <a:p>
            <a:pPr algn="just" rtl="1"/>
            <a:r>
              <a:rPr lang="fa-IR" sz="3200" dirty="0" smtClean="0">
                <a:cs typeface="B Titr" panose="00000700000000000000" pitchFamily="2" charset="-78"/>
              </a:rPr>
              <a:t> </a:t>
            </a:r>
            <a:r>
              <a:rPr lang="fa-IR" sz="3200" dirty="0">
                <a:cs typeface="B Titr" panose="00000700000000000000" pitchFamily="2" charset="-78"/>
              </a:rPr>
              <a:t>(شکل 5ــ الف</a:t>
            </a:r>
            <a:r>
              <a:rPr lang="fa-IR" sz="3200" dirty="0" smtClean="0">
                <a:cs typeface="B Titr" panose="00000700000000000000" pitchFamily="2" charset="-78"/>
              </a:rPr>
              <a:t>)</a:t>
            </a:r>
            <a:endParaRPr lang="en-US" sz="3200" dirty="0">
              <a:cs typeface="B Titr" panose="00000700000000000000" pitchFamily="2" charset="-78"/>
            </a:endParaRPr>
          </a:p>
        </p:txBody>
      </p:sp>
    </p:spTree>
    <p:extLst>
      <p:ext uri="{BB962C8B-B14F-4D97-AF65-F5344CB8AC3E}">
        <p14:creationId xmlns:p14="http://schemas.microsoft.com/office/powerpoint/2010/main" val="42357615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circle(in)">
                                      <p:cBhvr>
                                        <p:cTn id="29" dur="2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circle(in)">
                                      <p:cBhvr>
                                        <p:cTn id="39" dur="20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wipe(down)">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wipe(down)">
                                      <p:cBhvr>
                                        <p:cTn id="4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33588"/>
            <a:ext cx="9144000" cy="2790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8098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210152"/>
            <a:ext cx="5097870" cy="5847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fa-IR" sz="3200" dirty="0">
                <a:cs typeface="B Titr" panose="00000700000000000000" pitchFamily="2" charset="-78"/>
              </a:rPr>
              <a:t>برداشت بی رویه و استفاده ناپایدار</a:t>
            </a:r>
            <a:endParaRPr lang="en-US" sz="3200" dirty="0">
              <a:cs typeface="B Titr" panose="00000700000000000000" pitchFamily="2" charset="-78"/>
            </a:endParaRPr>
          </a:p>
        </p:txBody>
      </p:sp>
      <p:sp>
        <p:nvSpPr>
          <p:cNvPr id="3" name="Rectangle 2"/>
          <p:cNvSpPr/>
          <p:nvPr/>
        </p:nvSpPr>
        <p:spPr>
          <a:xfrm>
            <a:off x="228600" y="815975"/>
            <a:ext cx="8610600" cy="563231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fa-IR" sz="3600" dirty="0" smtClean="0">
                <a:solidFill>
                  <a:srgbClr val="0070C0"/>
                </a:solidFill>
                <a:cs typeface="B Titr" panose="00000700000000000000" pitchFamily="2" charset="-78"/>
              </a:rPr>
              <a:t>برداشت بی رویه چیست؟</a:t>
            </a:r>
            <a:endParaRPr lang="en-US" sz="3600" dirty="0" smtClean="0">
              <a:solidFill>
                <a:srgbClr val="0070C0"/>
              </a:solidFill>
              <a:cs typeface="B Titr" panose="00000700000000000000" pitchFamily="2" charset="-78"/>
            </a:endParaRPr>
          </a:p>
          <a:p>
            <a:pPr algn="just" rtl="1"/>
            <a:r>
              <a:rPr lang="fa-IR" sz="3600" dirty="0" smtClean="0">
                <a:cs typeface="B Titr" panose="00000700000000000000" pitchFamily="2" charset="-78"/>
              </a:rPr>
              <a:t>منظور </a:t>
            </a:r>
            <a:r>
              <a:rPr lang="fa-IR" sz="3600" dirty="0">
                <a:cs typeface="B Titr" panose="00000700000000000000" pitchFamily="2" charset="-78"/>
              </a:rPr>
              <a:t>از برداشت </a:t>
            </a:r>
            <a:r>
              <a:rPr lang="fa-IR" sz="3600" dirty="0" smtClean="0">
                <a:cs typeface="B Titr" panose="00000700000000000000" pitchFamily="2" charset="-78"/>
              </a:rPr>
              <a:t>بی رویه </a:t>
            </a:r>
            <a:r>
              <a:rPr lang="fa-IR" sz="3600" dirty="0">
                <a:cs typeface="B Titr" panose="00000700000000000000" pitchFamily="2" charset="-78"/>
              </a:rPr>
              <a:t>این است که </a:t>
            </a:r>
            <a:r>
              <a:rPr lang="fa-IR" sz="3600" u="sng" dirty="0">
                <a:cs typeface="B Titr" panose="00000700000000000000" pitchFamily="2" charset="-78"/>
              </a:rPr>
              <a:t>سرعت برداشت و </a:t>
            </a:r>
            <a:r>
              <a:rPr lang="fa-IR" sz="3600" u="sng" dirty="0" smtClean="0">
                <a:cs typeface="B Titr" panose="00000700000000000000" pitchFamily="2" charset="-78"/>
              </a:rPr>
              <a:t>بهره برداری </a:t>
            </a:r>
            <a:r>
              <a:rPr lang="fa-IR" sz="3600" u="sng" dirty="0">
                <a:cs typeface="B Titr" panose="00000700000000000000" pitchFamily="2" charset="-78"/>
              </a:rPr>
              <a:t>از تنوع زیستی </a:t>
            </a:r>
            <a:r>
              <a:rPr lang="fa-IR" sz="3600" u="sng" dirty="0" smtClean="0">
                <a:cs typeface="B Titr" panose="00000700000000000000" pitchFamily="2" charset="-78"/>
              </a:rPr>
              <a:t>بیش</a:t>
            </a:r>
            <a:r>
              <a:rPr lang="en-US" sz="3600" u="sng" dirty="0" smtClean="0">
                <a:cs typeface="B Titr" panose="00000700000000000000" pitchFamily="2" charset="-78"/>
              </a:rPr>
              <a:t> </a:t>
            </a:r>
            <a:r>
              <a:rPr lang="fa-IR" sz="3600" u="sng" dirty="0" smtClean="0">
                <a:cs typeface="B Titr" panose="00000700000000000000" pitchFamily="2" charset="-78"/>
              </a:rPr>
              <a:t>از </a:t>
            </a:r>
            <a:r>
              <a:rPr lang="fa-IR" sz="3600" u="sng" dirty="0">
                <a:cs typeface="B Titr" panose="00000700000000000000" pitchFamily="2" charset="-78"/>
              </a:rPr>
              <a:t>سرعت بازسازی آن باشد</a:t>
            </a:r>
            <a:r>
              <a:rPr lang="fa-IR" sz="3600" dirty="0" smtClean="0">
                <a:cs typeface="B Titr" panose="00000700000000000000" pitchFamily="2" charset="-78"/>
              </a:rPr>
              <a:t>.</a:t>
            </a:r>
            <a:r>
              <a:rPr lang="fa-IR" sz="3600" dirty="0">
                <a:cs typeface="B Titr" panose="00000700000000000000" pitchFamily="2" charset="-78"/>
              </a:rPr>
              <a:t> در این حالت، استفاده ما از تنوع زیستی ناپایدار است؛ مانند چرای بی رویه دام ها، شکار غیرقانونی و صیدانبوه. </a:t>
            </a:r>
            <a:endParaRPr lang="fa-IR" sz="3600" dirty="0" smtClean="0">
              <a:cs typeface="B Titr" panose="00000700000000000000" pitchFamily="2" charset="-78"/>
            </a:endParaRPr>
          </a:p>
          <a:p>
            <a:pPr algn="just" rtl="1"/>
            <a:r>
              <a:rPr lang="fa-IR" sz="3600" dirty="0" smtClean="0">
                <a:solidFill>
                  <a:srgbClr val="0070C0"/>
                </a:solidFill>
                <a:cs typeface="B Titr" panose="00000700000000000000" pitchFamily="2" charset="-78"/>
              </a:rPr>
              <a:t>پیامدهای صید انبوه ماهی:</a:t>
            </a:r>
          </a:p>
          <a:p>
            <a:pPr algn="just" rtl="1"/>
            <a:r>
              <a:rPr lang="fa-IR" sz="3600" dirty="0" smtClean="0">
                <a:cs typeface="B Titr" panose="00000700000000000000" pitchFamily="2" charset="-78"/>
              </a:rPr>
              <a:t>صید </a:t>
            </a:r>
            <a:r>
              <a:rPr lang="fa-IR" sz="3600" dirty="0">
                <a:cs typeface="B Titr" panose="00000700000000000000" pitchFamily="2" charset="-78"/>
              </a:rPr>
              <a:t>انبوه ماهی، افزون بر کاهش جمعیت ماهی ها، حیات گونه های غیر خوراکی را نیز تهدید می کند. (شکل  5ــ ب</a:t>
            </a:r>
            <a:r>
              <a:rPr lang="fa-IR" sz="3600" dirty="0" smtClean="0">
                <a:cs typeface="B Titr" panose="00000700000000000000" pitchFamily="2" charset="-78"/>
              </a:rPr>
              <a:t>)</a:t>
            </a:r>
            <a:endParaRPr lang="en-US" sz="3600" dirty="0">
              <a:cs typeface="B Titr" panose="00000700000000000000" pitchFamily="2" charset="-78"/>
            </a:endParaRPr>
          </a:p>
        </p:txBody>
      </p:sp>
    </p:spTree>
    <p:extLst>
      <p:ext uri="{BB962C8B-B14F-4D97-AF65-F5344CB8AC3E}">
        <p14:creationId xmlns:p14="http://schemas.microsoft.com/office/powerpoint/2010/main" val="21092638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ircle(in)">
                                      <p:cBhvr>
                                        <p:cTn id="19" dur="2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circle(in)">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circle(in)">
                                      <p:cBhvr>
                                        <p:cTn id="29" dur="2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circle(in)">
                                      <p:cBhvr>
                                        <p:cTn id="3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0"/>
            <a:ext cx="3602268" cy="646331"/>
          </a:xfrm>
          <a:prstGeom prst="rect">
            <a:avLst/>
          </a:prstGeom>
          <a:ln>
            <a:solidFill>
              <a:srgbClr val="FFFF00"/>
            </a:solidFill>
          </a:ln>
        </p:spPr>
        <p:style>
          <a:lnRef idx="1">
            <a:schemeClr val="accent1"/>
          </a:lnRef>
          <a:fillRef idx="2">
            <a:schemeClr val="accent1"/>
          </a:fillRef>
          <a:effectRef idx="1">
            <a:schemeClr val="accent1"/>
          </a:effectRef>
          <a:fontRef idx="minor">
            <a:schemeClr val="dk1"/>
          </a:fontRef>
        </p:style>
        <p:txBody>
          <a:bodyPr wrap="none">
            <a:spAutoFit/>
          </a:bodyPr>
          <a:lstStyle/>
          <a:p>
            <a:r>
              <a:rPr lang="fa-IR" sz="3600" dirty="0">
                <a:cs typeface="B Titr" panose="00000700000000000000" pitchFamily="2" charset="-78"/>
              </a:rPr>
              <a:t>آلودگی محیط زیست</a:t>
            </a:r>
            <a:endParaRPr lang="en-US" sz="3600" dirty="0">
              <a:cs typeface="B Titr" panose="00000700000000000000" pitchFamily="2" charset="-78"/>
            </a:endParaRPr>
          </a:p>
        </p:txBody>
      </p:sp>
      <p:sp>
        <p:nvSpPr>
          <p:cNvPr id="3" name="Rectangle 2"/>
          <p:cNvSpPr/>
          <p:nvPr/>
        </p:nvSpPr>
        <p:spPr>
          <a:xfrm>
            <a:off x="252248" y="594315"/>
            <a:ext cx="8762999" cy="6247864"/>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fa-IR" sz="4000" dirty="0" smtClean="0">
                <a:solidFill>
                  <a:srgbClr val="0070C0"/>
                </a:solidFill>
                <a:cs typeface="B Titr" panose="00000700000000000000" pitchFamily="2" charset="-78"/>
              </a:rPr>
              <a:t>عوارض آلودگی محیط زیست برگونه های گیاهی وجانوری:</a:t>
            </a:r>
          </a:p>
          <a:p>
            <a:pPr algn="just" rtl="1"/>
            <a:r>
              <a:rPr lang="fa-IR" sz="4000" dirty="0" smtClean="0">
                <a:cs typeface="B Titr" panose="00000700000000000000" pitchFamily="2" charset="-78"/>
              </a:rPr>
              <a:t>1-آلودگی </a:t>
            </a:r>
            <a:r>
              <a:rPr lang="fa-IR" sz="4000" dirty="0">
                <a:cs typeface="B Titr" panose="00000700000000000000" pitchFamily="2" charset="-78"/>
              </a:rPr>
              <a:t>محیط ممکن است باعث </a:t>
            </a:r>
            <a:r>
              <a:rPr lang="fa-IR" sz="4000" u="sng" dirty="0">
                <a:cs typeface="B Titr" panose="00000700000000000000" pitchFamily="2" charset="-78"/>
              </a:rPr>
              <a:t>مرگ افراد </a:t>
            </a:r>
            <a:r>
              <a:rPr lang="fa-IR" sz="4000" u="sng" dirty="0" smtClean="0">
                <a:cs typeface="B Titr" panose="00000700000000000000" pitchFamily="2" charset="-78"/>
              </a:rPr>
              <a:t>گونه ها </a:t>
            </a:r>
            <a:r>
              <a:rPr lang="fa-IR" sz="4000" dirty="0">
                <a:cs typeface="B Titr" panose="00000700000000000000" pitchFamily="2" charset="-78"/>
              </a:rPr>
              <a:t>شود. </a:t>
            </a:r>
            <a:endParaRPr lang="fa-IR" sz="4000" dirty="0" smtClean="0">
              <a:cs typeface="B Titr" panose="00000700000000000000" pitchFamily="2" charset="-78"/>
            </a:endParaRPr>
          </a:p>
          <a:p>
            <a:pPr algn="just" rtl="1"/>
            <a:r>
              <a:rPr lang="fa-IR" sz="4000" dirty="0" smtClean="0">
                <a:cs typeface="B Titr" panose="00000700000000000000" pitchFamily="2" charset="-78"/>
              </a:rPr>
              <a:t>2-گاهی آلاینده ها </a:t>
            </a:r>
            <a:r>
              <a:rPr lang="fa-IR" sz="4000" dirty="0">
                <a:cs typeface="B Titr" panose="00000700000000000000" pitchFamily="2" charset="-78"/>
              </a:rPr>
              <a:t>جانداران را از بین </a:t>
            </a:r>
            <a:r>
              <a:rPr lang="fa-IR" sz="4000" dirty="0" smtClean="0">
                <a:cs typeface="B Titr" panose="00000700000000000000" pitchFamily="2" charset="-78"/>
              </a:rPr>
              <a:t>نمی برند؛</a:t>
            </a:r>
            <a:r>
              <a:rPr lang="fa-IR" sz="4000" dirty="0">
                <a:cs typeface="B Titr" panose="00000700000000000000" pitchFamily="2" charset="-78"/>
              </a:rPr>
              <a:t> بلکه با </a:t>
            </a:r>
            <a:r>
              <a:rPr lang="fa-IR" sz="4000" u="sng" dirty="0">
                <a:cs typeface="B Titr" panose="00000700000000000000" pitchFamily="2" charset="-78"/>
              </a:rPr>
              <a:t>تأثیر بر شرایط تولیدمثلی</a:t>
            </a:r>
            <a:r>
              <a:rPr lang="fa-IR" sz="4000" dirty="0">
                <a:cs typeface="B Titr" panose="00000700000000000000" pitchFamily="2" charset="-78"/>
              </a:rPr>
              <a:t>، باعث کاهش جمعیت گونه در طول زمان </a:t>
            </a:r>
            <a:r>
              <a:rPr lang="fa-IR" sz="4000" dirty="0" smtClean="0">
                <a:cs typeface="B Titr" panose="00000700000000000000" pitchFamily="2" charset="-78"/>
              </a:rPr>
              <a:t>می شوند</a:t>
            </a:r>
            <a:r>
              <a:rPr lang="fa-IR" sz="4000" dirty="0">
                <a:cs typeface="B Titr" panose="00000700000000000000" pitchFamily="2" charset="-78"/>
              </a:rPr>
              <a:t>. </a:t>
            </a:r>
            <a:r>
              <a:rPr lang="fa-IR" sz="4000" dirty="0" smtClean="0">
                <a:cs typeface="B Titr" panose="00000700000000000000" pitchFamily="2" charset="-78"/>
              </a:rPr>
              <a:t>3-همچنین </a:t>
            </a:r>
            <a:r>
              <a:rPr lang="fa-IR" sz="4000" dirty="0">
                <a:cs typeface="B Titr" panose="00000700000000000000" pitchFamily="2" charset="-78"/>
              </a:rPr>
              <a:t>تولد جانوران با </a:t>
            </a:r>
            <a:r>
              <a:rPr lang="fa-IR" sz="4000" u="sng" dirty="0" smtClean="0">
                <a:cs typeface="B Titr" panose="00000700000000000000" pitchFamily="2" charset="-78"/>
              </a:rPr>
              <a:t>ناهنجاری های </a:t>
            </a:r>
            <a:r>
              <a:rPr lang="fa-IR" sz="4000" u="sng" dirty="0">
                <a:cs typeface="B Titr" panose="00000700000000000000" pitchFamily="2" charset="-78"/>
              </a:rPr>
              <a:t>مادرزادی</a:t>
            </a:r>
            <a:r>
              <a:rPr lang="fa-IR" sz="4000" dirty="0">
                <a:cs typeface="B Titr" panose="00000700000000000000" pitchFamily="2" charset="-78"/>
              </a:rPr>
              <a:t> از عوارض آلودگی </a:t>
            </a:r>
            <a:r>
              <a:rPr lang="fa-IR" sz="4000" dirty="0" smtClean="0">
                <a:cs typeface="B Titr" panose="00000700000000000000" pitchFamily="2" charset="-78"/>
              </a:rPr>
              <a:t>محیط زیست </a:t>
            </a:r>
            <a:r>
              <a:rPr lang="fa-IR" sz="4000" dirty="0">
                <a:cs typeface="B Titr" panose="00000700000000000000" pitchFamily="2" charset="-78"/>
              </a:rPr>
              <a:t>است. (شکل 5ــ پ</a:t>
            </a:r>
            <a:r>
              <a:rPr lang="fa-IR" sz="4000" dirty="0" smtClean="0">
                <a:cs typeface="B Titr" panose="00000700000000000000" pitchFamily="2" charset="-78"/>
              </a:rPr>
              <a:t>)</a:t>
            </a:r>
            <a:endParaRPr lang="en-US" sz="4000" dirty="0">
              <a:cs typeface="B Titr" panose="00000700000000000000" pitchFamily="2" charset="-78"/>
            </a:endParaRPr>
          </a:p>
        </p:txBody>
      </p:sp>
    </p:spTree>
    <p:extLst>
      <p:ext uri="{BB962C8B-B14F-4D97-AF65-F5344CB8AC3E}">
        <p14:creationId xmlns:p14="http://schemas.microsoft.com/office/powerpoint/2010/main" val="7521954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heel(1)">
                                      <p:cBhvr>
                                        <p:cTn id="19" dur="2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circle(in)">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circle(in)">
                                      <p:cBhvr>
                                        <p:cTn id="2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782"/>
            <a:ext cx="9109364" cy="6839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15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24088"/>
            <a:ext cx="9143999" cy="2409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0816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000"/>
                                        <p:tgtEl>
                                          <p:spTgt spid="24578"/>
                                        </p:tgtEl>
                                      </p:cBhvr>
                                    </p:animEffect>
                                    <p:anim calcmode="lin" valueType="num">
                                      <p:cBhvr>
                                        <p:cTn id="8" dur="1000" fill="hold"/>
                                        <p:tgtEl>
                                          <p:spTgt spid="24578"/>
                                        </p:tgtEl>
                                        <p:attrNameLst>
                                          <p:attrName>ppt_x</p:attrName>
                                        </p:attrNameLst>
                                      </p:cBhvr>
                                      <p:tavLst>
                                        <p:tav tm="0">
                                          <p:val>
                                            <p:strVal val="#ppt_x"/>
                                          </p:val>
                                        </p:tav>
                                        <p:tav tm="100000">
                                          <p:val>
                                            <p:strVal val="#ppt_x"/>
                                          </p:val>
                                        </p:tav>
                                      </p:tavLst>
                                    </p:anim>
                                    <p:anim calcmode="lin" valueType="num">
                                      <p:cBhvr>
                                        <p:cTn id="9"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36786"/>
            <a:ext cx="3754554" cy="64633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a-IR" sz="3600" dirty="0" smtClean="0">
                <a:cs typeface="B Titr" panose="00000700000000000000" pitchFamily="2" charset="-78"/>
              </a:rPr>
              <a:t>گونه های بیگانه </a:t>
            </a:r>
            <a:r>
              <a:rPr lang="fa-IR" sz="3600" dirty="0">
                <a:cs typeface="B Titr" panose="00000700000000000000" pitchFamily="2" charset="-78"/>
              </a:rPr>
              <a:t>مهاجم</a:t>
            </a:r>
            <a:endParaRPr lang="en-US" sz="3600" dirty="0">
              <a:cs typeface="B Titr" panose="00000700000000000000" pitchFamily="2" charset="-78"/>
            </a:endParaRPr>
          </a:p>
        </p:txBody>
      </p:sp>
      <p:sp>
        <p:nvSpPr>
          <p:cNvPr id="3" name="Rectangle 2"/>
          <p:cNvSpPr/>
          <p:nvPr/>
        </p:nvSpPr>
        <p:spPr>
          <a:xfrm>
            <a:off x="1" y="667691"/>
            <a:ext cx="9143999" cy="618630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rtl="1"/>
            <a:r>
              <a:rPr lang="fa-IR" sz="3600" dirty="0" smtClean="0">
                <a:solidFill>
                  <a:srgbClr val="0070C0"/>
                </a:solidFill>
                <a:cs typeface="B Titr" panose="00000700000000000000" pitchFamily="2" charset="-78"/>
              </a:rPr>
              <a:t>گونه بیگانه چیست؟</a:t>
            </a:r>
          </a:p>
          <a:p>
            <a:pPr algn="just" rtl="1"/>
            <a:r>
              <a:rPr lang="fa-IR" sz="3600" dirty="0" smtClean="0">
                <a:cs typeface="B Titr" panose="00000700000000000000" pitchFamily="2" charset="-78"/>
              </a:rPr>
              <a:t>اگر </a:t>
            </a:r>
            <a:r>
              <a:rPr lang="fa-IR" sz="3600" u="sng" dirty="0" smtClean="0">
                <a:cs typeface="B Titr" panose="00000700000000000000" pitchFamily="2" charset="-78"/>
              </a:rPr>
              <a:t>گونه ای </a:t>
            </a:r>
            <a:r>
              <a:rPr lang="fa-IR" sz="3600" u="sng" dirty="0">
                <a:cs typeface="B Titr" panose="00000700000000000000" pitchFamily="2" charset="-78"/>
              </a:rPr>
              <a:t>وارد زیستگاهی شود که </a:t>
            </a:r>
            <a:r>
              <a:rPr lang="fa-IR" sz="3600" u="sng" dirty="0" smtClean="0">
                <a:cs typeface="B Titr" panose="00000700000000000000" pitchFamily="2" charset="-78"/>
              </a:rPr>
              <a:t>به طور </a:t>
            </a:r>
            <a:r>
              <a:rPr lang="fa-IR" sz="3600" u="sng" dirty="0">
                <a:cs typeface="B Titr" panose="00000700000000000000" pitchFamily="2" charset="-78"/>
              </a:rPr>
              <a:t>طبیعی در آنجا زندگی نمی </a:t>
            </a:r>
            <a:r>
              <a:rPr lang="fa-IR" sz="3600" u="sng" dirty="0" smtClean="0">
                <a:cs typeface="B Titr" panose="00000700000000000000" pitchFamily="2" charset="-78"/>
              </a:rPr>
              <a:t>کند</a:t>
            </a:r>
            <a:r>
              <a:rPr lang="fa-IR" sz="3600" dirty="0">
                <a:cs typeface="B Titr" panose="00000700000000000000" pitchFamily="2" charset="-78"/>
              </a:rPr>
              <a:t>، برای آن زیستگاه گونه </a:t>
            </a:r>
            <a:r>
              <a:rPr lang="fa-IR" sz="3600" dirty="0" smtClean="0">
                <a:cs typeface="B Titr" panose="00000700000000000000" pitchFamily="2" charset="-78"/>
              </a:rPr>
              <a:t>بیگانه محسوب </a:t>
            </a:r>
            <a:r>
              <a:rPr lang="fa-IR" sz="3600" dirty="0">
                <a:cs typeface="B Titr" panose="00000700000000000000" pitchFamily="2" charset="-78"/>
              </a:rPr>
              <a:t>می شود. (شکل 6) </a:t>
            </a:r>
            <a:endParaRPr lang="fa-IR" sz="3600" dirty="0" smtClean="0">
              <a:cs typeface="B Titr" panose="00000700000000000000" pitchFamily="2" charset="-78"/>
            </a:endParaRPr>
          </a:p>
          <a:p>
            <a:pPr algn="just" rtl="1"/>
            <a:r>
              <a:rPr lang="fa-IR" sz="3600" dirty="0" smtClean="0">
                <a:solidFill>
                  <a:srgbClr val="0070C0"/>
                </a:solidFill>
                <a:cs typeface="B Titr" panose="00000700000000000000" pitchFamily="2" charset="-78"/>
              </a:rPr>
              <a:t>چگونه گونه های بیگانه به گونه مهاجم تبدیل می شوند؟</a:t>
            </a:r>
            <a:endParaRPr lang="fa-IR" sz="3600" dirty="0">
              <a:solidFill>
                <a:srgbClr val="0070C0"/>
              </a:solidFill>
              <a:cs typeface="B Titr" panose="00000700000000000000" pitchFamily="2" charset="-78"/>
            </a:endParaRPr>
          </a:p>
          <a:p>
            <a:pPr algn="just" rtl="1"/>
            <a:r>
              <a:rPr lang="fa-IR" sz="3600" dirty="0" smtClean="0">
                <a:cs typeface="B Titr" panose="00000700000000000000" pitchFamily="2" charset="-78"/>
              </a:rPr>
              <a:t>در </a:t>
            </a:r>
            <a:r>
              <a:rPr lang="fa-IR" sz="3600" dirty="0">
                <a:cs typeface="B Titr" panose="00000700000000000000" pitchFamily="2" charset="-78"/>
              </a:rPr>
              <a:t>بسیاری از موارد گونه های بیگانه می توانند به گونه بیگانه مهاجم تبدیل شوند. این گونه ها </a:t>
            </a:r>
            <a:r>
              <a:rPr lang="fa-IR" sz="3600" u="sng" dirty="0">
                <a:cs typeface="B Titr" panose="00000700000000000000" pitchFamily="2" charset="-78"/>
              </a:rPr>
              <a:t>در رقابت باگونه های بومی در استفاده از منابع موفق تر عمل می </a:t>
            </a:r>
            <a:r>
              <a:rPr lang="fa-IR" sz="3600" u="sng" dirty="0" smtClean="0">
                <a:cs typeface="B Titr" panose="00000700000000000000" pitchFamily="2" charset="-78"/>
              </a:rPr>
              <a:t>کنند.</a:t>
            </a:r>
            <a:endParaRPr lang="fa-IR" sz="3600" u="sng" dirty="0" smtClean="0">
              <a:cs typeface="B Titr" panose="00000700000000000000" pitchFamily="2" charset="-78"/>
            </a:endParaRPr>
          </a:p>
          <a:p>
            <a:pPr algn="just" rtl="1"/>
            <a:r>
              <a:rPr lang="fa-IR" sz="3600" dirty="0" smtClean="0">
                <a:solidFill>
                  <a:srgbClr val="0070C0"/>
                </a:solidFill>
                <a:cs typeface="B Titr" panose="00000700000000000000" pitchFamily="2" charset="-78"/>
              </a:rPr>
              <a:t>نتیجه تبدیل گونه بیگانه به گونه مهاجم </a:t>
            </a:r>
            <a:endParaRPr lang="fa-IR" sz="3600" dirty="0">
              <a:solidFill>
                <a:srgbClr val="0070C0"/>
              </a:solidFill>
              <a:cs typeface="B Titr" panose="00000700000000000000" pitchFamily="2" charset="-78"/>
            </a:endParaRPr>
          </a:p>
          <a:p>
            <a:pPr algn="just" rtl="1"/>
            <a:r>
              <a:rPr lang="fa-IR" sz="3600" dirty="0" smtClean="0">
                <a:cs typeface="B Titr" panose="00000700000000000000" pitchFamily="2" charset="-78"/>
              </a:rPr>
              <a:t>گونه بیگانه به </a:t>
            </a:r>
            <a:r>
              <a:rPr lang="fa-IR" sz="3600" dirty="0">
                <a:cs typeface="B Titr" panose="00000700000000000000" pitchFamily="2" charset="-78"/>
              </a:rPr>
              <a:t>سرعت درزیستگاه جدید رشد و تکثیر می یابند و حیات گونه های بومی را به خطر می اندازند</a:t>
            </a:r>
            <a:r>
              <a:rPr lang="fa-IR" sz="3600" dirty="0" smtClean="0">
                <a:cs typeface="B Titr" panose="00000700000000000000" pitchFamily="2" charset="-78"/>
              </a:rPr>
              <a:t>.</a:t>
            </a:r>
            <a:endParaRPr lang="en-US" sz="3600" dirty="0">
              <a:cs typeface="B Titr" panose="00000700000000000000" pitchFamily="2" charset="-78"/>
            </a:endParaRPr>
          </a:p>
        </p:txBody>
      </p:sp>
    </p:spTree>
    <p:extLst>
      <p:ext uri="{BB962C8B-B14F-4D97-AF65-F5344CB8AC3E}">
        <p14:creationId xmlns:p14="http://schemas.microsoft.com/office/powerpoint/2010/main" val="16100790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ircle(in)">
                                      <p:cBhvr>
                                        <p:cTn id="19" dur="2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circle(in)">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wipe(down)">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0"/>
            <a:ext cx="2895344" cy="1015663"/>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fa-IR" sz="6000" dirty="0">
                <a:cs typeface="B Titr" panose="00000700000000000000" pitchFamily="2" charset="-78"/>
              </a:rPr>
              <a:t>تغییر اقلیم</a:t>
            </a:r>
            <a:endParaRPr lang="en-US" sz="6000" dirty="0">
              <a:cs typeface="B Titr" panose="00000700000000000000" pitchFamily="2" charset="-78"/>
            </a:endParaRPr>
          </a:p>
        </p:txBody>
      </p:sp>
      <p:sp>
        <p:nvSpPr>
          <p:cNvPr id="3" name="Rectangle 2"/>
          <p:cNvSpPr/>
          <p:nvPr/>
        </p:nvSpPr>
        <p:spPr>
          <a:xfrm>
            <a:off x="0" y="1119838"/>
            <a:ext cx="9144000" cy="550920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fa-IR" sz="4400" dirty="0" smtClean="0">
                <a:solidFill>
                  <a:srgbClr val="0070C0"/>
                </a:solidFill>
                <a:cs typeface="B Titr" panose="00000700000000000000" pitchFamily="2" charset="-78"/>
              </a:rPr>
              <a:t>پیامدهای تغییراقلیم برگونه های گیاهی وجانوری:</a:t>
            </a:r>
          </a:p>
          <a:p>
            <a:pPr algn="just" rtl="1"/>
            <a:r>
              <a:rPr lang="fa-IR" sz="4400" dirty="0" smtClean="0">
                <a:cs typeface="B Titr" panose="00000700000000000000" pitchFamily="2" charset="-78"/>
              </a:rPr>
              <a:t>تغییر </a:t>
            </a:r>
            <a:r>
              <a:rPr lang="fa-IR" sz="4400" dirty="0">
                <a:cs typeface="B Titr" panose="00000700000000000000" pitchFamily="2" charset="-78"/>
              </a:rPr>
              <a:t>دما و الگوهای بارشی، باعث تغییر اقلیم و درنتیجه </a:t>
            </a:r>
            <a:r>
              <a:rPr lang="fa-IR" sz="4400" u="sng" dirty="0">
                <a:cs typeface="B Titr" panose="00000700000000000000" pitchFamily="2" charset="-78"/>
              </a:rPr>
              <a:t>تغییر </a:t>
            </a:r>
            <a:r>
              <a:rPr lang="fa-IR" sz="4400" u="sng" dirty="0" smtClean="0">
                <a:cs typeface="B Titr" panose="00000700000000000000" pitchFamily="2" charset="-78"/>
              </a:rPr>
              <a:t>محدوده </a:t>
            </a:r>
            <a:r>
              <a:rPr lang="fa-IR" sz="4400" u="sng" dirty="0">
                <a:cs typeface="B Titr" panose="00000700000000000000" pitchFamily="2" charset="-78"/>
              </a:rPr>
              <a:t>جغرافیایی پراکنش </a:t>
            </a:r>
            <a:r>
              <a:rPr lang="fa-IR" sz="4400" u="sng" dirty="0" smtClean="0">
                <a:cs typeface="B Titr" panose="00000700000000000000" pitchFamily="2" charset="-78"/>
              </a:rPr>
              <a:t>گونه ها</a:t>
            </a:r>
            <a:r>
              <a:rPr lang="fa-IR" sz="4400" dirty="0" smtClean="0">
                <a:cs typeface="B Titr" panose="00000700000000000000" pitchFamily="2" charset="-78"/>
              </a:rPr>
              <a:t> می شوند.همچنین </a:t>
            </a:r>
            <a:r>
              <a:rPr lang="fa-IR" sz="4400" u="sng" dirty="0" smtClean="0">
                <a:cs typeface="B Titr" panose="00000700000000000000" pitchFamily="2" charset="-78"/>
              </a:rPr>
              <a:t>زمان تولید </a:t>
            </a:r>
            <a:r>
              <a:rPr lang="fa-IR" sz="4400" u="sng" dirty="0">
                <a:cs typeface="B Titr" panose="00000700000000000000" pitchFamily="2" charset="-78"/>
              </a:rPr>
              <a:t>مثل جانوران، طول دوره رشد، فراوانی آفات و بیماری ها، و زمان مهاجرت گونه های جانوری </a:t>
            </a:r>
            <a:r>
              <a:rPr lang="fa-IR" sz="4400" dirty="0">
                <a:cs typeface="B Titr" panose="00000700000000000000" pitchFamily="2" charset="-78"/>
              </a:rPr>
              <a:t>نیز با تغییر اقلیم، تغییر می کند</a:t>
            </a:r>
            <a:r>
              <a:rPr lang="fa-IR" sz="4400" dirty="0" smtClean="0">
                <a:cs typeface="B Titr" panose="00000700000000000000" pitchFamily="2" charset="-78"/>
              </a:rPr>
              <a:t>.</a:t>
            </a:r>
            <a:endParaRPr lang="en-US" sz="4400" dirty="0">
              <a:cs typeface="B Titr" panose="00000700000000000000" pitchFamily="2" charset="-78"/>
            </a:endParaRPr>
          </a:p>
        </p:txBody>
      </p:sp>
    </p:spTree>
    <p:extLst>
      <p:ext uri="{BB962C8B-B14F-4D97-AF65-F5344CB8AC3E}">
        <p14:creationId xmlns:p14="http://schemas.microsoft.com/office/powerpoint/2010/main" val="4317608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ircle(in)">
                                      <p:cBhvr>
                                        <p:cTn id="19" dur="2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circle(in)">
                                      <p:cBhvr>
                                        <p:cTn id="2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363"/>
            <a:ext cx="9067800" cy="3810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47849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33638"/>
            <a:ext cx="9144000" cy="1990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4245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down)">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3916"/>
            <a:ext cx="6248400" cy="6526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4715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circle(in)">
                                      <p:cBhvr>
                                        <p:cTn id="7" dur="2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4950732"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366" y="5534025"/>
            <a:ext cx="5660809"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9827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ipe(down)">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wheel(1)">
                                      <p:cBhvr>
                                        <p:cTn id="12"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389944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circle(in)">
                                      <p:cBhvr>
                                        <p:cTn id="7"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92894"/>
            <a:ext cx="9143999" cy="5245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14463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circle(in)">
                                      <p:cBhvr>
                                        <p:cTn id="7"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448" y="381000"/>
            <a:ext cx="2486578" cy="646331"/>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fa-IR" sz="3600" b="1" dirty="0">
                <a:latin typeface="Adobe Arabic" panose="02040503050201020203" pitchFamily="18" charset="-78"/>
                <a:cs typeface="Adobe Arabic" panose="02040503050201020203" pitchFamily="18" charset="-78"/>
              </a:rPr>
              <a:t>راهکارهای حفاظت</a:t>
            </a:r>
            <a:endParaRPr lang="en-US" sz="3600" b="1" dirty="0">
              <a:latin typeface="Adobe Arabic" panose="02040503050201020203" pitchFamily="18" charset="-78"/>
              <a:cs typeface="Adobe Arabic" panose="02040503050201020203" pitchFamily="18" charset="-78"/>
            </a:endParaRPr>
          </a:p>
        </p:txBody>
      </p:sp>
      <p:sp>
        <p:nvSpPr>
          <p:cNvPr id="3" name="Rectangle 2"/>
          <p:cNvSpPr/>
          <p:nvPr/>
        </p:nvSpPr>
        <p:spPr>
          <a:xfrm>
            <a:off x="187036" y="1295400"/>
            <a:ext cx="8652164"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rtl="1"/>
            <a:r>
              <a:rPr lang="fa-IR" sz="2800" b="1" dirty="0">
                <a:latin typeface="Adobe Arabic" panose="02040503050201020203" pitchFamily="18" charset="-78"/>
                <a:cs typeface="Adobe Arabic" panose="02040503050201020203" pitchFamily="18" charset="-78"/>
              </a:rPr>
              <a:t>تنوع زیستی در هر زیستگاه با زیستگاه دیگر فرق می ٔ کند، بنابراین برای توقف یا کاهش سرعت روند نابودی گنجینه ارزشمند </a:t>
            </a:r>
            <a:r>
              <a:rPr lang="fa-IR" sz="2800" b="1" dirty="0" smtClean="0">
                <a:latin typeface="Adobe Arabic" panose="02040503050201020203" pitchFamily="18" charset="-78"/>
                <a:cs typeface="Adobe Arabic" panose="02040503050201020203" pitchFamily="18" charset="-78"/>
              </a:rPr>
              <a:t>تنوع زیستی</a:t>
            </a:r>
            <a:r>
              <a:rPr lang="fa-IR" sz="2800" b="1" dirty="0">
                <a:latin typeface="Adobe Arabic" panose="02040503050201020203" pitchFamily="18" charset="-78"/>
                <a:cs typeface="Adobe Arabic" panose="02040503050201020203" pitchFamily="18" charset="-78"/>
              </a:rPr>
              <a:t>، به راهکارهای متفاوتی نیاز داریم. راهکارهایی که برای حفاظت در نظر گرفته می شوند، باید انسان را به سمت «بهره برداری</a:t>
            </a:r>
          </a:p>
          <a:p>
            <a:pPr algn="just" rtl="1"/>
            <a:r>
              <a:rPr lang="fa-IR" sz="2800" b="1" dirty="0">
                <a:latin typeface="Adobe Arabic" panose="02040503050201020203" pitchFamily="18" charset="-78"/>
                <a:cs typeface="Adobe Arabic" panose="02040503050201020203" pitchFamily="18" charset="-78"/>
              </a:rPr>
              <a:t>پایدار» از تنوع زیستی هدایت کنند؛ یعنی هم نیازهای ساکنین کنونی زمین تأمین شود و هم تنوع زیستی به بهترین شکل به </a:t>
            </a:r>
            <a:r>
              <a:rPr lang="fa-IR" sz="2800" b="1" dirty="0" smtClean="0">
                <a:latin typeface="Adobe Arabic" panose="02040503050201020203" pitchFamily="18" charset="-78"/>
                <a:cs typeface="Adobe Arabic" panose="02040503050201020203" pitchFamily="18" charset="-78"/>
              </a:rPr>
              <a:t>آیندگان منتقل </a:t>
            </a:r>
            <a:r>
              <a:rPr lang="fa-IR" sz="2800" b="1" dirty="0">
                <a:latin typeface="Adobe Arabic" panose="02040503050201020203" pitchFamily="18" charset="-78"/>
                <a:cs typeface="Adobe Arabic" panose="02040503050201020203" pitchFamily="18" charset="-78"/>
              </a:rPr>
              <a:t>شود تا پاسخگوی نیاز آنها نیز باشد</a:t>
            </a:r>
            <a:r>
              <a:rPr lang="fa-IR" sz="2800" b="1" dirty="0" smtClean="0">
                <a:latin typeface="Adobe Arabic" panose="02040503050201020203" pitchFamily="18" charset="-78"/>
                <a:cs typeface="Adobe Arabic" panose="02040503050201020203" pitchFamily="18" charset="-78"/>
              </a:rPr>
              <a:t>.</a:t>
            </a:r>
            <a:endParaRPr lang="en-US" sz="2800" b="1" dirty="0">
              <a:latin typeface="Adobe Arabic" panose="02040503050201020203" pitchFamily="18" charset="-78"/>
              <a:cs typeface="Adobe Arabic" panose="02040503050201020203" pitchFamily="18" charset="-78"/>
            </a:endParaRPr>
          </a:p>
        </p:txBody>
      </p:sp>
      <p:sp>
        <p:nvSpPr>
          <p:cNvPr id="4" name="Rectangle 3"/>
          <p:cNvSpPr/>
          <p:nvPr/>
        </p:nvSpPr>
        <p:spPr>
          <a:xfrm>
            <a:off x="6067917" y="3657600"/>
            <a:ext cx="2736647" cy="64633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a-IR" sz="3600" b="1" dirty="0">
                <a:latin typeface="Adobe Arabic" panose="02040503050201020203" pitchFamily="18" charset="-78"/>
                <a:cs typeface="Adobe Arabic" panose="02040503050201020203" pitchFamily="18" charset="-78"/>
              </a:rPr>
              <a:t>مناطق حفاظت شده:</a:t>
            </a:r>
            <a:endParaRPr lang="en-US" sz="3600" b="1" dirty="0">
              <a:latin typeface="Adobe Arabic" panose="02040503050201020203" pitchFamily="18" charset="-78"/>
              <a:cs typeface="Adobe Arabic" panose="02040503050201020203" pitchFamily="18" charset="-78"/>
            </a:endParaRPr>
          </a:p>
        </p:txBody>
      </p:sp>
      <p:sp>
        <p:nvSpPr>
          <p:cNvPr id="5" name="Rectangle 4"/>
          <p:cNvSpPr/>
          <p:nvPr/>
        </p:nvSpPr>
        <p:spPr>
          <a:xfrm>
            <a:off x="187036" y="4484040"/>
            <a:ext cx="8617528"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3200" b="1" dirty="0">
                <a:latin typeface="Adobe Arabic" panose="02040503050201020203" pitchFamily="18" charset="-78"/>
                <a:cs typeface="Adobe Arabic" panose="02040503050201020203" pitchFamily="18" charset="-78"/>
              </a:rPr>
              <a:t>در سراسر دنیا مناطقی که بـر </a:t>
            </a:r>
            <a:r>
              <a:rPr lang="fa-IR" sz="3200" b="1" dirty="0" smtClean="0">
                <a:latin typeface="Adobe Arabic" panose="02040503050201020203" pitchFamily="18" charset="-78"/>
                <a:cs typeface="Adobe Arabic" panose="02040503050201020203" pitchFamily="18" charset="-78"/>
              </a:rPr>
              <a:t>ای زیست جانوران </a:t>
            </a:r>
            <a:r>
              <a:rPr lang="fa-IR" sz="3200" b="1" dirty="0">
                <a:latin typeface="Adobe Arabic" panose="02040503050201020203" pitchFamily="18" charset="-78"/>
                <a:cs typeface="Adobe Arabic" panose="02040503050201020203" pitchFamily="18" charset="-78"/>
              </a:rPr>
              <a:t>و </a:t>
            </a:r>
            <a:r>
              <a:rPr lang="fa-IR" sz="3200" b="1" dirty="0" smtClean="0">
                <a:latin typeface="Adobe Arabic" panose="02040503050201020203" pitchFamily="18" charset="-78"/>
                <a:cs typeface="Adobe Arabic" panose="02040503050201020203" pitchFamily="18" charset="-78"/>
              </a:rPr>
              <a:t>رستنی ها مناسب اند </a:t>
            </a:r>
            <a:r>
              <a:rPr lang="fa-IR" sz="3200" b="1" dirty="0">
                <a:latin typeface="Adobe Arabic" panose="02040503050201020203" pitchFamily="18" charset="-78"/>
                <a:cs typeface="Adobe Arabic" panose="02040503050201020203" pitchFamily="18" charset="-78"/>
              </a:rPr>
              <a:t>یا اهمیت </a:t>
            </a:r>
            <a:r>
              <a:rPr lang="fa-IR" sz="3200" b="1" dirty="0" smtClean="0">
                <a:latin typeface="Adobe Arabic" panose="02040503050201020203" pitchFamily="18" charset="-78"/>
                <a:cs typeface="Adobe Arabic" panose="02040503050201020203" pitchFamily="18" charset="-78"/>
              </a:rPr>
              <a:t>ویژه ای </a:t>
            </a:r>
            <a:r>
              <a:rPr lang="fa-IR" sz="3200" b="1" dirty="0">
                <a:latin typeface="Adobe Arabic" panose="02040503050201020203" pitchFamily="18" charset="-78"/>
                <a:cs typeface="Adobe Arabic" panose="02040503050201020203" pitchFamily="18" charset="-78"/>
              </a:rPr>
              <a:t>در تنوع زیستی دارند</a:t>
            </a:r>
            <a:r>
              <a:rPr lang="fa-IR" sz="3200" b="1" dirty="0" smtClean="0">
                <a:latin typeface="Adobe Arabic" panose="02040503050201020203" pitchFamily="18" charset="-78"/>
                <a:cs typeface="Adobe Arabic" panose="02040503050201020203" pitchFamily="18" charset="-78"/>
              </a:rPr>
              <a:t>،</a:t>
            </a:r>
            <a:r>
              <a:rPr lang="fa-IR" sz="3200" b="1" dirty="0">
                <a:latin typeface="Adobe Arabic" panose="02040503050201020203" pitchFamily="18" charset="-78"/>
                <a:cs typeface="Adobe Arabic" panose="02040503050201020203" pitchFamily="18" charset="-78"/>
              </a:rPr>
              <a:t> تحت حفاظت قرار می گیرند</a:t>
            </a:r>
            <a:r>
              <a:rPr lang="fa-IR" sz="3200" b="1" dirty="0" smtClean="0">
                <a:latin typeface="Adobe Arabic" panose="02040503050201020203" pitchFamily="18" charset="-78"/>
                <a:cs typeface="Adobe Arabic" panose="02040503050201020203" pitchFamily="18" charset="-78"/>
              </a:rPr>
              <a:t>.</a:t>
            </a:r>
            <a:endParaRPr lang="en-US" sz="3200"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290443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4" y="1143000"/>
            <a:ext cx="9236957" cy="4252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14189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circle(in)">
                                      <p:cBhvr>
                                        <p:cTn id="7" dur="2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1600" y="457200"/>
            <a:ext cx="3634328" cy="92333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fa-IR" sz="5400" b="1" dirty="0">
                <a:latin typeface="Adobe Arabic" panose="02040503050201020203" pitchFamily="18" charset="-78"/>
                <a:cs typeface="Adobe Arabic" panose="02040503050201020203" pitchFamily="18" charset="-78"/>
              </a:rPr>
              <a:t>بانک ذخایر زیستی</a:t>
            </a:r>
            <a:endParaRPr lang="en-US" sz="5400" b="1" dirty="0">
              <a:latin typeface="Adobe Arabic" panose="02040503050201020203" pitchFamily="18" charset="-78"/>
              <a:cs typeface="Adobe Arabic" panose="02040503050201020203" pitchFamily="18" charset="-78"/>
            </a:endParaRPr>
          </a:p>
        </p:txBody>
      </p:sp>
      <p:sp>
        <p:nvSpPr>
          <p:cNvPr id="3" name="Rectangle 2"/>
          <p:cNvSpPr/>
          <p:nvPr/>
        </p:nvSpPr>
        <p:spPr>
          <a:xfrm>
            <a:off x="304800" y="1752600"/>
            <a:ext cx="8610600" cy="415498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fa-IR" sz="4400" b="1" dirty="0">
                <a:latin typeface="Adobe Arabic" panose="02040503050201020203" pitchFamily="18" charset="-78"/>
                <a:cs typeface="Adobe Arabic" panose="02040503050201020203" pitchFamily="18" charset="-78"/>
              </a:rPr>
              <a:t>یکی از </a:t>
            </a:r>
            <a:r>
              <a:rPr lang="fa-IR" sz="4400" b="1" dirty="0" smtClean="0">
                <a:latin typeface="Adobe Arabic" panose="02040503050201020203" pitchFamily="18" charset="-78"/>
                <a:cs typeface="Adobe Arabic" panose="02040503050201020203" pitchFamily="18" charset="-78"/>
              </a:rPr>
              <a:t>راه های </a:t>
            </a:r>
            <a:r>
              <a:rPr lang="fa-IR" sz="4400" b="1" dirty="0">
                <a:latin typeface="Adobe Arabic" panose="02040503050201020203" pitchFamily="18" charset="-78"/>
                <a:cs typeface="Adobe Arabic" panose="02040503050201020203" pitchFamily="18" charset="-78"/>
              </a:rPr>
              <a:t>حفظ جانداران، حفظ </a:t>
            </a:r>
            <a:r>
              <a:rPr lang="fa-IR" sz="4400" b="1" dirty="0" smtClean="0">
                <a:latin typeface="Adobe Arabic" panose="02040503050201020203" pitchFamily="18" charset="-78"/>
                <a:cs typeface="Adobe Arabic" panose="02040503050201020203" pitchFamily="18" charset="-78"/>
              </a:rPr>
              <a:t>بخش هایی </a:t>
            </a:r>
            <a:r>
              <a:rPr lang="fa-IR" sz="4400" b="1" dirty="0">
                <a:latin typeface="Adobe Arabic" panose="02040503050201020203" pitchFamily="18" charset="-78"/>
                <a:cs typeface="Adobe Arabic" panose="02040503050201020203" pitchFamily="18" charset="-78"/>
              </a:rPr>
              <a:t>از جانداران </a:t>
            </a:r>
            <a:r>
              <a:rPr lang="fa-IR" sz="4400" b="1" dirty="0" smtClean="0">
                <a:latin typeface="Adobe Arabic" panose="02040503050201020203" pitchFamily="18" charset="-78"/>
                <a:cs typeface="Adobe Arabic" panose="02040503050201020203" pitchFamily="18" charset="-78"/>
              </a:rPr>
              <a:t>(مثلاً </a:t>
            </a:r>
            <a:r>
              <a:rPr lang="fa-IR" sz="4400" b="1" dirty="0">
                <a:latin typeface="Adobe Arabic" panose="02040503050201020203" pitchFamily="18" charset="-78"/>
                <a:cs typeface="Adobe Arabic" panose="02040503050201020203" pitchFamily="18" charset="-78"/>
              </a:rPr>
              <a:t>دانه در گیاهان یا بخشی از </a:t>
            </a:r>
            <a:r>
              <a:rPr lang="fa-IR" sz="4400" b="1" dirty="0" smtClean="0">
                <a:latin typeface="Adobe Arabic" panose="02040503050201020203" pitchFamily="18" charset="-78"/>
                <a:cs typeface="Adobe Arabic" panose="02040503050201020203" pitchFamily="18" charset="-78"/>
              </a:rPr>
              <a:t>بافت های بدن جانوران</a:t>
            </a:r>
            <a:r>
              <a:rPr lang="fa-IR" sz="4400" b="1" dirty="0">
                <a:latin typeface="Adobe Arabic" panose="02040503050201020203" pitchFamily="18" charset="-78"/>
                <a:cs typeface="Adobe Arabic" panose="02040503050201020203" pitchFamily="18" charset="-78"/>
              </a:rPr>
              <a:t>) در شرایط خاص است که در صورت لزوم امکان تحقیق یا حتی احیای آن جانداران را فراهم می کند. بنابراین بانک </a:t>
            </a:r>
            <a:r>
              <a:rPr lang="fa-IR" sz="4400" b="1" dirty="0" smtClean="0">
                <a:latin typeface="Adobe Arabic" panose="02040503050201020203" pitchFamily="18" charset="-78"/>
                <a:cs typeface="Adobe Arabic" panose="02040503050201020203" pitchFamily="18" charset="-78"/>
              </a:rPr>
              <a:t>های ذخایر </a:t>
            </a:r>
            <a:r>
              <a:rPr lang="fa-IR" sz="4400" b="1" dirty="0">
                <a:latin typeface="Adobe Arabic" panose="02040503050201020203" pitchFamily="18" charset="-78"/>
                <a:cs typeface="Adobe Arabic" panose="02040503050201020203" pitchFamily="18" charset="-78"/>
              </a:rPr>
              <a:t>زیستی در بسیاری از کشورها به همین منظور احداث شده اند</a:t>
            </a:r>
            <a:r>
              <a:rPr lang="fa-IR" sz="4400" b="1" dirty="0" smtClean="0">
                <a:latin typeface="Adobe Arabic" panose="02040503050201020203" pitchFamily="18" charset="-78"/>
                <a:cs typeface="Adobe Arabic" panose="02040503050201020203" pitchFamily="18" charset="-78"/>
              </a:rPr>
              <a:t>.</a:t>
            </a:r>
            <a:endParaRPr lang="en-US" sz="4400"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1096025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00300"/>
            <a:ext cx="9220200"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73628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circle(in)">
                                      <p:cBhvr>
                                        <p:cTn id="7"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62163"/>
            <a:ext cx="9220200" cy="2733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7965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circle(in)">
                                      <p:cBhvr>
                                        <p:cTn id="7"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2650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3611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ircle(in)">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10413"/>
            <a:ext cx="3807453" cy="64633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a-IR" sz="3600" b="1" dirty="0" smtClean="0">
                <a:latin typeface="Adobe Arabic" panose="02040503050201020203" pitchFamily="18" charset="-78"/>
                <a:cs typeface="Adobe Arabic" panose="02040503050201020203" pitchFamily="18" charset="-78"/>
              </a:rPr>
              <a:t>تجربه هایی </a:t>
            </a:r>
            <a:r>
              <a:rPr lang="fa-IR" sz="3600" b="1" dirty="0">
                <a:latin typeface="Adobe Arabic" panose="02040503050201020203" pitchFamily="18" charset="-78"/>
                <a:cs typeface="Adobe Arabic" panose="02040503050201020203" pitchFamily="18" charset="-78"/>
              </a:rPr>
              <a:t>موفق در حفاظت</a:t>
            </a:r>
            <a:endParaRPr lang="en-US" sz="3600" b="1" dirty="0">
              <a:latin typeface="Adobe Arabic" panose="02040503050201020203" pitchFamily="18" charset="-78"/>
              <a:cs typeface="Adobe Arabic" panose="02040503050201020203" pitchFamily="18" charset="-78"/>
            </a:endParaRPr>
          </a:p>
        </p:txBody>
      </p:sp>
      <p:sp>
        <p:nvSpPr>
          <p:cNvPr id="3" name="Rectangle 2"/>
          <p:cNvSpPr/>
          <p:nvPr/>
        </p:nvSpPr>
        <p:spPr>
          <a:xfrm>
            <a:off x="3350737" y="995216"/>
            <a:ext cx="2592376"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a-IR" sz="3200" b="1" dirty="0">
                <a:latin typeface="Adobe Arabic" panose="02040503050201020203" pitchFamily="18" charset="-78"/>
                <a:cs typeface="Adobe Arabic" panose="02040503050201020203" pitchFamily="18" charset="-78"/>
              </a:rPr>
              <a:t>احیای گوزن زرد ایرانی</a:t>
            </a:r>
            <a:endParaRPr lang="en-US" sz="3200" b="1" dirty="0">
              <a:latin typeface="Adobe Arabic" panose="02040503050201020203" pitchFamily="18" charset="-78"/>
              <a:cs typeface="Adobe Arabic" panose="02040503050201020203" pitchFamily="18" charset="-78"/>
            </a:endParaRPr>
          </a:p>
        </p:txBody>
      </p:sp>
      <p:sp>
        <p:nvSpPr>
          <p:cNvPr id="4" name="Rectangle 3"/>
          <p:cNvSpPr/>
          <p:nvPr/>
        </p:nvSpPr>
        <p:spPr>
          <a:xfrm>
            <a:off x="304798" y="1905000"/>
            <a:ext cx="8684253" cy="403187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rtl="1"/>
            <a:r>
              <a:rPr lang="fa-IR" sz="3200" b="1" dirty="0">
                <a:latin typeface="Adobe Arabic" panose="02040503050201020203" pitchFamily="18" charset="-78"/>
                <a:cs typeface="Adobe Arabic" panose="02040503050201020203" pitchFamily="18" charset="-78"/>
              </a:rPr>
              <a:t>بیش از نیم قرن </a:t>
            </a:r>
            <a:r>
              <a:rPr lang="fa-IR" sz="3200" b="1" dirty="0" smtClean="0">
                <a:latin typeface="Adobe Arabic" panose="02040503050201020203" pitchFamily="18" charset="-78"/>
                <a:cs typeface="Adobe Arabic" panose="02040503050201020203" pitchFamily="18" charset="-78"/>
              </a:rPr>
              <a:t>پیش جمعیت </a:t>
            </a:r>
            <a:r>
              <a:rPr lang="fa-IR" sz="3200" b="1" dirty="0">
                <a:latin typeface="Adobe Arabic" panose="02040503050201020203" pitchFamily="18" charset="-78"/>
                <a:cs typeface="Adobe Arabic" panose="02040503050201020203" pitchFamily="18" charset="-78"/>
              </a:rPr>
              <a:t>گوزن زرد ایرانی که در حاشیه رود دز </a:t>
            </a:r>
            <a:r>
              <a:rPr lang="fa-IR" sz="3200" b="1" dirty="0" smtClean="0">
                <a:latin typeface="Adobe Arabic" panose="02040503050201020203" pitchFamily="18" charset="-78"/>
                <a:cs typeface="Adobe Arabic" panose="02040503050201020203" pitchFamily="18" charset="-78"/>
              </a:rPr>
              <a:t>و</a:t>
            </a:r>
            <a:r>
              <a:rPr lang="fa-IR" sz="3200" b="1" dirty="0">
                <a:latin typeface="Adobe Arabic" panose="02040503050201020203" pitchFamily="18" charset="-78"/>
                <a:cs typeface="Adobe Arabic" panose="02040503050201020203" pitchFamily="18" charset="-78"/>
              </a:rPr>
              <a:t>کرخه زندگی </a:t>
            </a:r>
            <a:r>
              <a:rPr lang="fa-IR" sz="3200" b="1" dirty="0" smtClean="0">
                <a:latin typeface="Adobe Arabic" panose="02040503050201020203" pitchFamily="18" charset="-78"/>
                <a:cs typeface="Adobe Arabic" panose="02040503050201020203" pitchFamily="18" charset="-78"/>
              </a:rPr>
              <a:t>می کرد </a:t>
            </a:r>
            <a:r>
              <a:rPr lang="fa-IR" sz="3200" b="1" dirty="0">
                <a:latin typeface="Adobe Arabic" panose="02040503050201020203" pitchFamily="18" charset="-78"/>
                <a:cs typeface="Adobe Arabic" panose="02040503050201020203" pitchFamily="18" charset="-78"/>
              </a:rPr>
              <a:t>به دلایل متفاوت از جمله کاهش زیستگاه و شکار، به شدت کاهش یافت؛ به </a:t>
            </a:r>
            <a:r>
              <a:rPr lang="fa-IR" sz="3200" b="1" dirty="0" smtClean="0">
                <a:latin typeface="Adobe Arabic" panose="02040503050201020203" pitchFamily="18" charset="-78"/>
                <a:cs typeface="Adobe Arabic" panose="02040503050201020203" pitchFamily="18" charset="-78"/>
              </a:rPr>
              <a:t>طوری که </a:t>
            </a:r>
            <a:r>
              <a:rPr lang="fa-IR" sz="3200" b="1" dirty="0">
                <a:latin typeface="Adobe Arabic" panose="02040503050201020203" pitchFamily="18" charset="-78"/>
                <a:cs typeface="Adobe Arabic" panose="02040503050201020203" pitchFamily="18" charset="-78"/>
              </a:rPr>
              <a:t>فقط چند رأس از آنها باقی مانده بود. مسئولان وقت با انتقال آنها به دشت ناز ساری و فراهم آوردن شرایط مناسب برای زندگی </a:t>
            </a:r>
            <a:r>
              <a:rPr lang="fa-IR" sz="3200" b="1" dirty="0" smtClean="0">
                <a:latin typeface="Adobe Arabic" panose="02040503050201020203" pitchFamily="18" charset="-78"/>
                <a:cs typeface="Adobe Arabic" panose="02040503050201020203" pitchFamily="18" charset="-78"/>
              </a:rPr>
              <a:t>آن ها </a:t>
            </a:r>
            <a:r>
              <a:rPr lang="fa-IR" sz="3200" b="1" dirty="0">
                <a:latin typeface="Adobe Arabic" panose="02040503050201020203" pitchFamily="18" charset="-78"/>
                <a:cs typeface="Adobe Arabic" panose="02040503050201020203" pitchFamily="18" charset="-78"/>
              </a:rPr>
              <a:t>توانستند این گونه را تکثیر و از نابودی نجات دهند.در حال </a:t>
            </a:r>
            <a:r>
              <a:rPr lang="fa-IR" sz="3200" b="1" dirty="0" smtClean="0">
                <a:latin typeface="Adobe Arabic" panose="02040503050201020203" pitchFamily="18" charset="-78"/>
                <a:cs typeface="Adobe Arabic" panose="02040503050201020203" pitchFamily="18" charset="-78"/>
              </a:rPr>
              <a:t>حاضربرنامه هایی </a:t>
            </a:r>
            <a:r>
              <a:rPr lang="fa-IR" sz="3200" b="1" dirty="0">
                <a:latin typeface="Adobe Arabic" panose="02040503050201020203" pitchFamily="18" charset="-78"/>
                <a:cs typeface="Adobe Arabic" panose="02040503050201020203" pitchFamily="18" charset="-78"/>
              </a:rPr>
              <a:t>برای احیای این </a:t>
            </a:r>
            <a:r>
              <a:rPr lang="fa-IR" sz="3200" b="1" dirty="0" smtClean="0">
                <a:latin typeface="Adobe Arabic" panose="02040503050201020203" pitchFamily="18" charset="-78"/>
                <a:cs typeface="Adobe Arabic" panose="02040503050201020203" pitchFamily="18" charset="-78"/>
              </a:rPr>
              <a:t>گوزن ها </a:t>
            </a:r>
            <a:r>
              <a:rPr lang="fa-IR" sz="3200" b="1" dirty="0">
                <a:latin typeface="Adobe Arabic" panose="02040503050201020203" pitchFamily="18" charset="-78"/>
                <a:cs typeface="Adobe Arabic" panose="02040503050201020203" pitchFamily="18" charset="-78"/>
              </a:rPr>
              <a:t>در مناطق </a:t>
            </a:r>
            <a:r>
              <a:rPr lang="fa-IR" sz="3200" b="1" dirty="0" smtClean="0">
                <a:latin typeface="Adobe Arabic" panose="02040503050201020203" pitchFamily="18" charset="-78"/>
                <a:cs typeface="Adobe Arabic" panose="02040503050201020203" pitchFamily="18" charset="-78"/>
              </a:rPr>
              <a:t>متفاوت ایران </a:t>
            </a:r>
            <a:r>
              <a:rPr lang="fa-IR" sz="3200" b="1" dirty="0">
                <a:latin typeface="Adobe Arabic" panose="02040503050201020203" pitchFamily="18" charset="-78"/>
                <a:cs typeface="Adobe Arabic" panose="02040503050201020203" pitchFamily="18" charset="-78"/>
              </a:rPr>
              <a:t>از جمله زادگاه اصلی آنها یعنی خوزستان </a:t>
            </a:r>
            <a:r>
              <a:rPr lang="fa-IR" sz="3200" b="1" dirty="0" smtClean="0">
                <a:latin typeface="Adobe Arabic" panose="02040503050201020203" pitchFamily="18" charset="-78"/>
                <a:cs typeface="Adobe Arabic" panose="02040503050201020203" pitchFamily="18" charset="-78"/>
              </a:rPr>
              <a:t>وجنگل های </a:t>
            </a:r>
            <a:r>
              <a:rPr lang="fa-IR" sz="3200" b="1" dirty="0">
                <a:latin typeface="Adobe Arabic" panose="02040503050201020203" pitchFamily="18" charset="-78"/>
                <a:cs typeface="Adobe Arabic" panose="02040503050201020203" pitchFamily="18" charset="-78"/>
              </a:rPr>
              <a:t>زاگرس در حال اجراست (شکل 8) به نظرشما مردم محلی چه نقشی در </a:t>
            </a:r>
            <a:r>
              <a:rPr lang="fa-IR" sz="3200" b="1" dirty="0" smtClean="0">
                <a:latin typeface="Adobe Arabic" panose="02040503050201020203" pitchFamily="18" charset="-78"/>
                <a:cs typeface="Adobe Arabic" panose="02040503050201020203" pitchFamily="18" charset="-78"/>
              </a:rPr>
              <a:t>موفقیت برنامه های </a:t>
            </a:r>
            <a:r>
              <a:rPr lang="fa-IR" sz="3200" b="1" dirty="0">
                <a:latin typeface="Adobe Arabic" panose="02040503050201020203" pitchFamily="18" charset="-78"/>
                <a:cs typeface="Adobe Arabic" panose="02040503050201020203" pitchFamily="18" charset="-78"/>
              </a:rPr>
              <a:t>احیای گوزن زرد ایرانی دارند</a:t>
            </a:r>
            <a:r>
              <a:rPr lang="fa-IR" sz="3200" b="1" dirty="0" smtClean="0">
                <a:latin typeface="Adobe Arabic" panose="02040503050201020203" pitchFamily="18" charset="-78"/>
                <a:cs typeface="Adobe Arabic" panose="02040503050201020203" pitchFamily="18" charset="-78"/>
              </a:rPr>
              <a:t>؟</a:t>
            </a:r>
            <a:endParaRPr lang="fa-IR" sz="3200"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9600014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816" y="228600"/>
            <a:ext cx="8676368" cy="6400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73028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ipe(down)">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8599"/>
            <a:ext cx="3599062" cy="646331"/>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fa-IR" sz="3600" b="1" dirty="0">
                <a:latin typeface="Adobe Arabic" panose="02040503050201020203" pitchFamily="18" charset="-78"/>
                <a:cs typeface="Adobe Arabic" panose="02040503050201020203" pitchFamily="18" charset="-78"/>
              </a:rPr>
              <a:t>باور سازگار با محیط زیست:</a:t>
            </a:r>
            <a:endParaRPr lang="en-US" sz="3600" b="1" dirty="0">
              <a:latin typeface="Adobe Arabic" panose="02040503050201020203" pitchFamily="18" charset="-78"/>
              <a:cs typeface="Adobe Arabic" panose="02040503050201020203" pitchFamily="18" charset="-78"/>
            </a:endParaRPr>
          </a:p>
        </p:txBody>
      </p:sp>
      <p:sp>
        <p:nvSpPr>
          <p:cNvPr id="3" name="Rectangle 2"/>
          <p:cNvSpPr/>
          <p:nvPr/>
        </p:nvSpPr>
        <p:spPr>
          <a:xfrm>
            <a:off x="152400" y="1600200"/>
            <a:ext cx="8839199"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3200" b="1" dirty="0">
                <a:latin typeface="Adobe Arabic" panose="02040503050201020203" pitchFamily="18" charset="-78"/>
                <a:cs typeface="Adobe Arabic" panose="02040503050201020203" pitchFamily="18" charset="-78"/>
              </a:rPr>
              <a:t>مردم محلی در استان سیستان و بلوچستان، تمساح تالابی یا پوزه کوتاه را </a:t>
            </a:r>
            <a:r>
              <a:rPr lang="fa-IR" sz="3200" b="1" dirty="0">
                <a:solidFill>
                  <a:srgbClr val="FF0000"/>
                </a:solidFill>
                <a:latin typeface="Adobe Arabic" panose="02040503050201020203" pitchFamily="18" charset="-78"/>
                <a:cs typeface="Adobe Arabic" panose="02040503050201020203" pitchFamily="18" charset="-78"/>
              </a:rPr>
              <a:t>گاندو</a:t>
            </a:r>
            <a:r>
              <a:rPr lang="fa-IR" sz="3200" b="1" dirty="0">
                <a:latin typeface="Adobe Arabic" panose="02040503050201020203" pitchFamily="18" charset="-78"/>
                <a:cs typeface="Adobe Arabic" panose="02040503050201020203" pitchFamily="18" charset="-78"/>
              </a:rPr>
              <a:t> </a:t>
            </a:r>
            <a:r>
              <a:rPr lang="fa-IR" sz="3200" b="1" dirty="0" smtClean="0">
                <a:latin typeface="Adobe Arabic" panose="02040503050201020203" pitchFamily="18" charset="-78"/>
                <a:cs typeface="Adobe Arabic" panose="02040503050201020203" pitchFamily="18" charset="-78"/>
              </a:rPr>
              <a:t>می نامند </a:t>
            </a:r>
            <a:r>
              <a:rPr lang="fa-IR" sz="3200" b="1" dirty="0">
                <a:latin typeface="Adobe Arabic" panose="02040503050201020203" pitchFamily="18" charset="-78"/>
                <a:cs typeface="Adobe Arabic" panose="02040503050201020203" pitchFamily="18" charset="-78"/>
              </a:rPr>
              <a:t>(شکل </a:t>
            </a:r>
            <a:r>
              <a:rPr lang="fa-IR" sz="3200" b="1" dirty="0" smtClean="0">
                <a:latin typeface="Adobe Arabic" panose="02040503050201020203" pitchFamily="18" charset="-78"/>
                <a:cs typeface="Adobe Arabic" panose="02040503050201020203" pitchFamily="18" charset="-78"/>
              </a:rPr>
              <a:t>9) این </a:t>
            </a:r>
            <a:r>
              <a:rPr lang="fa-IR" sz="3200" b="1" dirty="0">
                <a:latin typeface="Adobe Arabic" panose="02040503050201020203" pitchFamily="18" charset="-78"/>
                <a:cs typeface="Adobe Arabic" panose="02040503050201020203" pitchFamily="18" charset="-78"/>
              </a:rPr>
              <a:t>تمساح نوعی کروکودیل و از جانوران در معرض انقراض است. گاندو در کشورهایی مانند پاکستان و هندوستان هم زندگی </a:t>
            </a:r>
            <a:r>
              <a:rPr lang="fa-IR" sz="3200" b="1" dirty="0" smtClean="0">
                <a:latin typeface="Adobe Arabic" panose="02040503050201020203" pitchFamily="18" charset="-78"/>
                <a:cs typeface="Adobe Arabic" panose="02040503050201020203" pitchFamily="18" charset="-78"/>
              </a:rPr>
              <a:t>می کند</a:t>
            </a:r>
            <a:r>
              <a:rPr lang="fa-IR" sz="3200" b="1" dirty="0">
                <a:latin typeface="Adobe Arabic" panose="02040503050201020203" pitchFamily="18" charset="-78"/>
                <a:cs typeface="Adobe Arabic" panose="02040503050201020203" pitchFamily="18" charset="-78"/>
              </a:rPr>
              <a:t>.</a:t>
            </a:r>
          </a:p>
          <a:p>
            <a:pPr algn="just" rtl="1"/>
            <a:r>
              <a:rPr lang="fa-IR" sz="3200" b="1" dirty="0">
                <a:latin typeface="Adobe Arabic" panose="02040503050201020203" pitchFamily="18" charset="-78"/>
                <a:cs typeface="Adobe Arabic" panose="02040503050201020203" pitchFamily="18" charset="-78"/>
              </a:rPr>
              <a:t>باورهای روستاییان در سیستان و بلوچستان به حفظ این تمساح در ایران کمک کرده است. آنها باور دارند که گاندو آب را پاکیزه </a:t>
            </a:r>
            <a:r>
              <a:rPr lang="fa-IR" sz="3200" b="1" dirty="0" smtClean="0">
                <a:latin typeface="Adobe Arabic" panose="02040503050201020203" pitchFamily="18" charset="-78"/>
                <a:cs typeface="Adobe Arabic" panose="02040503050201020203" pitchFamily="18" charset="-78"/>
              </a:rPr>
              <a:t>نگه می دارد </a:t>
            </a:r>
            <a:r>
              <a:rPr lang="fa-IR" sz="3200" b="1" dirty="0">
                <a:latin typeface="Adobe Arabic" panose="02040503050201020203" pitchFamily="18" charset="-78"/>
                <a:cs typeface="Adobe Arabic" panose="02040503050201020203" pitchFamily="18" charset="-78"/>
              </a:rPr>
              <a:t>و نباید به آن آسیب برسانند.کاهش بارندگی و از بین رفتن آبگیرها به کاهش زیستگاه گاندو انجامیده، اما رفتارمناسب </a:t>
            </a:r>
            <a:r>
              <a:rPr lang="fa-IR" sz="3200" b="1" dirty="0" smtClean="0">
                <a:latin typeface="Adobe Arabic" panose="02040503050201020203" pitchFamily="18" charset="-78"/>
                <a:cs typeface="Adobe Arabic" panose="02040503050201020203" pitchFamily="18" charset="-78"/>
              </a:rPr>
              <a:t>مردم محلی </a:t>
            </a:r>
            <a:r>
              <a:rPr lang="fa-IR" sz="3200" b="1" dirty="0">
                <a:latin typeface="Adobe Arabic" panose="02040503050201020203" pitchFamily="18" charset="-78"/>
                <a:cs typeface="Adobe Arabic" panose="02040503050201020203" pitchFamily="18" charset="-78"/>
              </a:rPr>
              <a:t>باعث شده است که این جانور زندگی بهتری در ایران نسبت به هم نوعان خود در کشورهای همسایه ایران داشته باشد. تمساح پوزه کوتاه از جاذبه های گردشگری بعضی روستاهای سیستان و بلوچستان است</a:t>
            </a:r>
            <a:r>
              <a:rPr lang="fa-IR" sz="3200" b="1" dirty="0" smtClean="0">
                <a:latin typeface="Adobe Arabic" panose="02040503050201020203" pitchFamily="18" charset="-78"/>
                <a:cs typeface="Adobe Arabic" panose="02040503050201020203" pitchFamily="18" charset="-78"/>
              </a:rPr>
              <a:t>.</a:t>
            </a:r>
            <a:endParaRPr lang="en-US" sz="3200" b="1" dirty="0">
              <a:latin typeface="Adobe Arabic" panose="02040503050201020203" pitchFamily="18" charset="-78"/>
              <a:cs typeface="Adobe Arabic" panose="02040503050201020203" pitchFamily="18" charset="-78"/>
            </a:endParaRPr>
          </a:p>
        </p:txBody>
      </p:sp>
      <p:sp>
        <p:nvSpPr>
          <p:cNvPr id="4" name="Rectangle 3"/>
          <p:cNvSpPr/>
          <p:nvPr/>
        </p:nvSpPr>
        <p:spPr>
          <a:xfrm>
            <a:off x="4239231" y="874931"/>
            <a:ext cx="1018569"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a-IR" sz="3200" b="1" dirty="0">
                <a:solidFill>
                  <a:prstClr val="black"/>
                </a:solidFill>
                <a:latin typeface="Adobe Arabic" panose="02040503050201020203" pitchFamily="18" charset="-78"/>
                <a:cs typeface="Adobe Arabic" panose="02040503050201020203" pitchFamily="18" charset="-78"/>
              </a:rPr>
              <a:t>گاندو </a:t>
            </a:r>
            <a:endParaRPr lang="en-US" dirty="0"/>
          </a:p>
        </p:txBody>
      </p:sp>
    </p:spTree>
    <p:extLst>
      <p:ext uri="{BB962C8B-B14F-4D97-AF65-F5344CB8AC3E}">
        <p14:creationId xmlns:p14="http://schemas.microsoft.com/office/powerpoint/2010/main" val="275915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62075"/>
            <a:ext cx="8839200" cy="4133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63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in)">
                                      <p:cBhvr>
                                        <p:cTn id="7" dur="2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4014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8944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heel(1)">
                                      <p:cBhvr>
                                        <p:cTn id="7" dur="20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4963"/>
            <a:ext cx="9144000" cy="3648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5083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wheel(1)">
                                      <p:cBhvr>
                                        <p:cTn id="7"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0638"/>
            <a:ext cx="9144000" cy="4276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4426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circle(in)">
                                      <p:cBhvr>
                                        <p:cTn id="7" dur="2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14600"/>
            <a:ext cx="9144000"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3632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heel(1)">
                                      <p:cBhvr>
                                        <p:cTn id="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9883"/>
            <a:ext cx="8763000" cy="563231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3600" b="1" dirty="0">
                <a:latin typeface="Adobe Arabic" panose="02040503050201020203" pitchFamily="18" charset="-78"/>
                <a:cs typeface="Adobe Arabic" panose="02040503050201020203" pitchFamily="18" charset="-78"/>
              </a:rPr>
              <a:t>1-ارتباط به هم پیوسته بین سنجاب ایرانی،جنگل های بلوط،گوشتخواران واقتصاد مردم محلی را توضیح دهید.</a:t>
            </a:r>
          </a:p>
          <a:p>
            <a:pPr algn="just" rtl="1"/>
            <a:r>
              <a:rPr lang="fa-IR" sz="3600" b="1" dirty="0">
                <a:latin typeface="Adobe Arabic" panose="02040503050201020203" pitchFamily="18" charset="-78"/>
                <a:cs typeface="Adobe Arabic" panose="02040503050201020203" pitchFamily="18" charset="-78"/>
              </a:rPr>
              <a:t>2-روش سازمان سلامت جهانی  برای مبارزه با  مالاریا درکشوربرونئی دردهه 1960میلادی را شرح دهید.</a:t>
            </a:r>
          </a:p>
          <a:p>
            <a:pPr algn="just" rtl="1"/>
            <a:r>
              <a:rPr lang="fa-IR" sz="3600" b="1" dirty="0">
                <a:latin typeface="Adobe Arabic" panose="02040503050201020203" pitchFamily="18" charset="-78"/>
                <a:cs typeface="Adobe Arabic" panose="02040503050201020203" pitchFamily="18" charset="-78"/>
              </a:rPr>
              <a:t>3-علت گسترش بیماری  طاعون را بنویسید.</a:t>
            </a:r>
          </a:p>
          <a:p>
            <a:pPr algn="just" rtl="1"/>
            <a:r>
              <a:rPr lang="fa-IR" sz="3600" b="1" dirty="0">
                <a:latin typeface="Adobe Arabic" panose="02040503050201020203" pitchFamily="18" charset="-78"/>
                <a:cs typeface="Adobe Arabic" panose="02040503050201020203" pitchFamily="18" charset="-78"/>
              </a:rPr>
              <a:t>4-علت کاربرد واژه تنوع زیستی رابیان کنید.</a:t>
            </a:r>
          </a:p>
          <a:p>
            <a:pPr algn="just" rtl="1"/>
            <a:r>
              <a:rPr lang="fa-IR" sz="3600" b="1" dirty="0">
                <a:latin typeface="Adobe Arabic" panose="02040503050201020203" pitchFamily="18" charset="-78"/>
                <a:cs typeface="Adobe Arabic" panose="02040503050201020203" pitchFamily="18" charset="-78"/>
              </a:rPr>
              <a:t>5-سه سطح تنوع زیستی رانام ببرید.</a:t>
            </a:r>
          </a:p>
          <a:p>
            <a:pPr algn="just" rtl="1"/>
            <a:r>
              <a:rPr lang="fa-IR" sz="3600" b="1" dirty="0">
                <a:latin typeface="Adobe Arabic" panose="02040503050201020203" pitchFamily="18" charset="-78"/>
                <a:cs typeface="Adobe Arabic" panose="02040503050201020203" pitchFamily="18" charset="-78"/>
              </a:rPr>
              <a:t>6-گونه به چه معناست؟</a:t>
            </a:r>
          </a:p>
          <a:p>
            <a:pPr algn="just" rtl="1"/>
            <a:r>
              <a:rPr lang="fa-IR" sz="3600" b="1" dirty="0">
                <a:latin typeface="Adobe Arabic" panose="02040503050201020203" pitchFamily="18" charset="-78"/>
                <a:cs typeface="Adobe Arabic" panose="02040503050201020203" pitchFamily="18" charset="-78"/>
              </a:rPr>
              <a:t>7-ژن چیست؟</a:t>
            </a:r>
          </a:p>
          <a:p>
            <a:pPr algn="just" rtl="1"/>
            <a:r>
              <a:rPr lang="fa-IR" sz="3600" b="1" dirty="0">
                <a:latin typeface="Adobe Arabic" panose="02040503050201020203" pitchFamily="18" charset="-78"/>
                <a:cs typeface="Adobe Arabic" panose="02040503050201020203" pitchFamily="18" charset="-78"/>
              </a:rPr>
              <a:t>8-نقش تنوع ژن ها چیست؟</a:t>
            </a:r>
          </a:p>
        </p:txBody>
      </p:sp>
      <p:sp>
        <p:nvSpPr>
          <p:cNvPr id="3" name="Rectangle 2"/>
          <p:cNvSpPr/>
          <p:nvPr/>
        </p:nvSpPr>
        <p:spPr>
          <a:xfrm>
            <a:off x="3581400" y="0"/>
            <a:ext cx="2438400" cy="58123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dirty="0" smtClean="0"/>
              <a:t>نمونه سوالات درس ششم</a:t>
            </a:r>
            <a:endParaRPr lang="en-US" dirty="0"/>
          </a:p>
        </p:txBody>
      </p:sp>
    </p:spTree>
    <p:extLst>
      <p:ext uri="{BB962C8B-B14F-4D97-AF65-F5344CB8AC3E}">
        <p14:creationId xmlns:p14="http://schemas.microsoft.com/office/powerpoint/2010/main" val="21614851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circle(in)">
                                      <p:cBhvr>
                                        <p:cTn id="17" dur="20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circle(in)">
                                      <p:cBhvr>
                                        <p:cTn id="22" dur="20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circle(in)">
                                      <p:cBhvr>
                                        <p:cTn id="27" dur="20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circle(in)">
                                      <p:cBhvr>
                                        <p:cTn id="32" dur="20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circle(in)">
                                      <p:cBhvr>
                                        <p:cTn id="37" dur="2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wheel(1)">
                                      <p:cBhvr>
                                        <p:cTn id="42" dur="20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circle(in)">
                                      <p:cBhvr>
                                        <p:cTn id="47" dur="20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circle(in)">
                                      <p:cBhvr>
                                        <p:cTn id="52"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0"/>
            <a:ext cx="8839200" cy="60016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4800" b="1" dirty="0" smtClean="0">
                <a:latin typeface="Adobe Arabic" panose="02040503050201020203" pitchFamily="18" charset="-78"/>
                <a:cs typeface="Adobe Arabic" panose="02040503050201020203" pitchFamily="18" charset="-78"/>
              </a:rPr>
              <a:t>9-اهمیت </a:t>
            </a:r>
            <a:r>
              <a:rPr lang="fa-IR" sz="4800" b="1" dirty="0">
                <a:latin typeface="Adobe Arabic" panose="02040503050201020203" pitchFamily="18" charset="-78"/>
                <a:cs typeface="Adobe Arabic" panose="02040503050201020203" pitchFamily="18" charset="-78"/>
              </a:rPr>
              <a:t>تنوع زیستی چیست؟</a:t>
            </a:r>
          </a:p>
          <a:p>
            <a:pPr algn="just" rtl="1"/>
            <a:r>
              <a:rPr lang="fa-IR" sz="4800" b="1" dirty="0">
                <a:latin typeface="Adobe Arabic" panose="02040503050201020203" pitchFamily="18" charset="-78"/>
                <a:cs typeface="Adobe Arabic" panose="02040503050201020203" pitchFamily="18" charset="-78"/>
              </a:rPr>
              <a:t>10-پیامدهای از بین رفتن هرگونه جاندار چیست؟</a:t>
            </a:r>
          </a:p>
          <a:p>
            <a:pPr algn="just" rtl="1"/>
            <a:r>
              <a:rPr lang="fa-IR" sz="4800" b="1" dirty="0">
                <a:latin typeface="Adobe Arabic" panose="02040503050201020203" pitchFamily="18" charset="-78"/>
                <a:cs typeface="Adobe Arabic" panose="02040503050201020203" pitchFamily="18" charset="-78"/>
              </a:rPr>
              <a:t>11-وظیفه انسان درمقابل هرجاندار را شرح دهید.</a:t>
            </a:r>
          </a:p>
          <a:p>
            <a:pPr algn="just" rtl="1"/>
            <a:r>
              <a:rPr lang="fa-IR" sz="4800" b="1" dirty="0">
                <a:latin typeface="Adobe Arabic" panose="02040503050201020203" pitchFamily="18" charset="-78"/>
                <a:cs typeface="Adobe Arabic" panose="02040503050201020203" pitchFamily="18" charset="-78"/>
              </a:rPr>
              <a:t>12-تنوع زیستی بالا و ارزشمند ایران را شرح دهید.</a:t>
            </a:r>
          </a:p>
          <a:p>
            <a:pPr algn="just" rtl="1"/>
            <a:r>
              <a:rPr lang="fa-IR" sz="4800" b="1" dirty="0">
                <a:latin typeface="Adobe Arabic" panose="02040503050201020203" pitchFamily="18" charset="-78"/>
                <a:cs typeface="Adobe Arabic" panose="02040503050201020203" pitchFamily="18" charset="-78"/>
              </a:rPr>
              <a:t>13-گونه های بوم زاد چیست؟</a:t>
            </a:r>
          </a:p>
          <a:p>
            <a:pPr algn="just" rtl="1"/>
            <a:r>
              <a:rPr lang="fa-IR" sz="4800" b="1" dirty="0">
                <a:latin typeface="Adobe Arabic" panose="02040503050201020203" pitchFamily="18" charset="-78"/>
                <a:cs typeface="Adobe Arabic" panose="02040503050201020203" pitchFamily="18" charset="-78"/>
              </a:rPr>
              <a:t>14-نقاط داغ تنوع زیستی چیست؟</a:t>
            </a:r>
          </a:p>
          <a:p>
            <a:pPr algn="just" rtl="1"/>
            <a:r>
              <a:rPr lang="fa-IR" sz="4800" b="1" dirty="0">
                <a:latin typeface="Adobe Arabic" panose="02040503050201020203" pitchFamily="18" charset="-78"/>
                <a:cs typeface="Adobe Arabic" panose="02040503050201020203" pitchFamily="18" charset="-78"/>
              </a:rPr>
              <a:t>15-مهم ترین نقاط داغ ایران درکجای ایران قراردارد؟</a:t>
            </a:r>
          </a:p>
          <a:p>
            <a:pPr algn="just" rtl="1"/>
            <a:r>
              <a:rPr lang="fa-IR" sz="4800" b="1" dirty="0">
                <a:latin typeface="Adobe Arabic" panose="02040503050201020203" pitchFamily="18" charset="-78"/>
                <a:cs typeface="Adobe Arabic" panose="02040503050201020203" pitchFamily="18" charset="-78"/>
              </a:rPr>
              <a:t>16-انقراض چیست؟</a:t>
            </a:r>
          </a:p>
        </p:txBody>
      </p:sp>
    </p:spTree>
    <p:extLst>
      <p:ext uri="{BB962C8B-B14F-4D97-AF65-F5344CB8AC3E}">
        <p14:creationId xmlns:p14="http://schemas.microsoft.com/office/powerpoint/2010/main" val="228915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1000"/>
                                        <p:tgtEl>
                                          <p:spTgt spid="2">
                                            <p:txEl>
                                              <p:pRg st="2" end="2"/>
                                            </p:txEl>
                                          </p:spTgt>
                                        </p:tgtEl>
                                      </p:cBhvr>
                                    </p:animEffect>
                                    <p:anim calcmode="lin" valueType="num">
                                      <p:cBhvr>
                                        <p:cTn id="2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barn(inVertical)">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circle(in)">
                                      <p:cBhvr>
                                        <p:cTn id="34" dur="20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down)">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down)">
                                      <p:cBhvr>
                                        <p:cTn id="44" dur="5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circle(in)">
                                      <p:cBhvr>
                                        <p:cTn id="49"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38680"/>
            <a:ext cx="329208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a-IR" sz="3200" dirty="0">
                <a:cs typeface="B Titr" panose="00000700000000000000" pitchFamily="2" charset="-78"/>
              </a:rPr>
              <a:t>همه به هم وابسته ایم</a:t>
            </a:r>
            <a:endParaRPr lang="en-US" sz="3200" dirty="0">
              <a:cs typeface="B Titr" panose="00000700000000000000" pitchFamily="2" charset="-78"/>
            </a:endParaRPr>
          </a:p>
        </p:txBody>
      </p:sp>
      <p:sp>
        <p:nvSpPr>
          <p:cNvPr id="3" name="Rectangle 2"/>
          <p:cNvSpPr/>
          <p:nvPr/>
        </p:nvSpPr>
        <p:spPr>
          <a:xfrm>
            <a:off x="152400" y="826808"/>
            <a:ext cx="8839200" cy="92333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a-IR" dirty="0">
                <a:cs typeface="B Titr" panose="00000700000000000000" pitchFamily="2" charset="-78"/>
              </a:rPr>
              <a:t>در </a:t>
            </a:r>
            <a:r>
              <a:rPr lang="fa-IR" dirty="0" smtClean="0">
                <a:cs typeface="B Titr" panose="00000700000000000000" pitchFamily="2" charset="-78"/>
              </a:rPr>
              <a:t>سال های </a:t>
            </a:r>
            <a:r>
              <a:rPr lang="fa-IR" dirty="0">
                <a:cs typeface="B Titr" panose="00000700000000000000" pitchFamily="2" charset="-78"/>
              </a:rPr>
              <a:t>گذشته آموختید که جانداران ارتباطهای متفاوتی با هم دارند. </a:t>
            </a:r>
            <a:r>
              <a:rPr lang="fa-IR" dirty="0" smtClean="0">
                <a:cs typeface="B Titr" panose="00000700000000000000" pitchFamily="2" charset="-78"/>
              </a:rPr>
              <a:t>مثال های </a:t>
            </a:r>
            <a:r>
              <a:rPr lang="fa-IR" dirty="0">
                <a:cs typeface="B Titr" panose="00000700000000000000" pitchFamily="2" charset="-78"/>
              </a:rPr>
              <a:t>زیر ارتباط جانداران و وابستگی آنها را به </a:t>
            </a:r>
            <a:r>
              <a:rPr lang="fa-IR" dirty="0" smtClean="0">
                <a:cs typeface="B Titr" panose="00000700000000000000" pitchFamily="2" charset="-78"/>
              </a:rPr>
              <a:t>یک دیگرنشان می دهد.</a:t>
            </a:r>
            <a:endParaRPr lang="en-US" dirty="0">
              <a:cs typeface="B Titr" panose="00000700000000000000" pitchFamily="2" charset="-78"/>
            </a:endParaRPr>
          </a:p>
          <a:p>
            <a:pPr algn="just" rtl="1"/>
            <a:endParaRPr lang="fa-IR" dirty="0">
              <a:cs typeface="B Titr" panose="00000700000000000000" pitchFamily="2" charset="-78"/>
            </a:endParaRPr>
          </a:p>
        </p:txBody>
      </p:sp>
      <p:sp>
        <p:nvSpPr>
          <p:cNvPr id="4" name="Rectangle 3"/>
          <p:cNvSpPr/>
          <p:nvPr/>
        </p:nvSpPr>
        <p:spPr>
          <a:xfrm>
            <a:off x="3564340" y="1811684"/>
            <a:ext cx="3004349" cy="52322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fa-IR" sz="2800" dirty="0" smtClean="0">
                <a:cs typeface="B Titr" panose="00000700000000000000" pitchFamily="2" charset="-78"/>
              </a:rPr>
              <a:t>حلقه های </a:t>
            </a:r>
            <a:r>
              <a:rPr lang="fa-IR" sz="2800" dirty="0">
                <a:cs typeface="B Titr" panose="00000700000000000000" pitchFamily="2" charset="-78"/>
              </a:rPr>
              <a:t>به هم پیوسته</a:t>
            </a:r>
            <a:endParaRPr lang="en-US" sz="2800" dirty="0">
              <a:cs typeface="B Titr" panose="00000700000000000000" pitchFamily="2" charset="-78"/>
            </a:endParaRPr>
          </a:p>
        </p:txBody>
      </p:sp>
      <p:sp>
        <p:nvSpPr>
          <p:cNvPr id="5" name="Rectangle 4"/>
          <p:cNvSpPr/>
          <p:nvPr/>
        </p:nvSpPr>
        <p:spPr>
          <a:xfrm>
            <a:off x="335973" y="2362200"/>
            <a:ext cx="8496300" cy="415498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2400" dirty="0">
                <a:cs typeface="B Titr" panose="00000700000000000000" pitchFamily="2" charset="-78"/>
              </a:rPr>
              <a:t>سنجاب ایرانی از جوندگان کوچک است و در </a:t>
            </a:r>
            <a:r>
              <a:rPr lang="fa-IR" sz="2400" dirty="0" smtClean="0">
                <a:cs typeface="B Titr" panose="00000700000000000000" pitchFamily="2" charset="-78"/>
              </a:rPr>
              <a:t>جنگل های </a:t>
            </a:r>
            <a:r>
              <a:rPr lang="fa-IR" sz="2400" dirty="0">
                <a:cs typeface="B Titr" panose="00000700000000000000" pitchFamily="2" charset="-78"/>
              </a:rPr>
              <a:t>بلوط زندگی </a:t>
            </a:r>
            <a:r>
              <a:rPr lang="fa-IR" sz="2400" dirty="0" smtClean="0">
                <a:cs typeface="B Titr" panose="00000700000000000000" pitchFamily="2" charset="-78"/>
              </a:rPr>
              <a:t>می کند</a:t>
            </a:r>
            <a:r>
              <a:rPr lang="fa-IR" sz="2400" dirty="0">
                <a:cs typeface="B Titr" panose="00000700000000000000" pitchFamily="2" charset="-78"/>
              </a:rPr>
              <a:t>. غذای اصلی این </a:t>
            </a:r>
            <a:r>
              <a:rPr lang="fa-IR" sz="2400" dirty="0" smtClean="0">
                <a:cs typeface="B Titr" panose="00000700000000000000" pitchFamily="2" charset="-78"/>
              </a:rPr>
              <a:t>جانورکوچک میوه </a:t>
            </a:r>
            <a:r>
              <a:rPr lang="fa-IR" sz="2400" dirty="0">
                <a:cs typeface="B Titr" panose="00000700000000000000" pitchFamily="2" charset="-78"/>
              </a:rPr>
              <a:t>و </a:t>
            </a:r>
            <a:r>
              <a:rPr lang="fa-IR" sz="2400" dirty="0" smtClean="0">
                <a:cs typeface="B Titr" panose="00000700000000000000" pitchFamily="2" charset="-78"/>
              </a:rPr>
              <a:t>سرشاخه های </a:t>
            </a:r>
            <a:r>
              <a:rPr lang="fa-IR" sz="2400" dirty="0">
                <a:cs typeface="B Titr" panose="00000700000000000000" pitchFamily="2" charset="-78"/>
              </a:rPr>
              <a:t>درختان بلوط است. او همه </a:t>
            </a:r>
            <a:r>
              <a:rPr lang="fa-IR" sz="2400" dirty="0" smtClean="0">
                <a:cs typeface="B Titr" panose="00000700000000000000" pitchFamily="2" charset="-78"/>
              </a:rPr>
              <a:t>میوه ها </a:t>
            </a:r>
            <a:r>
              <a:rPr lang="fa-IR" sz="2400" dirty="0">
                <a:cs typeface="B Titr" panose="00000700000000000000" pitchFamily="2" charset="-78"/>
              </a:rPr>
              <a:t>را نمی </a:t>
            </a:r>
            <a:r>
              <a:rPr lang="fa-IR" sz="2400" dirty="0" smtClean="0">
                <a:cs typeface="B Titr" panose="00000700000000000000" pitchFamily="2" charset="-78"/>
              </a:rPr>
              <a:t>خورد</a:t>
            </a:r>
            <a:r>
              <a:rPr lang="fa-IR" sz="2400" dirty="0">
                <a:cs typeface="B Titr" panose="00000700000000000000" pitchFamily="2" charset="-78"/>
              </a:rPr>
              <a:t>؛ بلکه تعدادی را برای آذوقه زمستانی در جاهای متفاوت دفن </a:t>
            </a:r>
            <a:r>
              <a:rPr lang="fa-IR" sz="2400" dirty="0" smtClean="0">
                <a:cs typeface="B Titr" panose="00000700000000000000" pitchFamily="2" charset="-78"/>
              </a:rPr>
              <a:t>می کند</a:t>
            </a:r>
            <a:r>
              <a:rPr lang="fa-IR" sz="2400" dirty="0">
                <a:cs typeface="B Titr" panose="00000700000000000000" pitchFamily="2" charset="-78"/>
              </a:rPr>
              <a:t>؛ اما همه این </a:t>
            </a:r>
            <a:r>
              <a:rPr lang="fa-IR" sz="2400" dirty="0" smtClean="0">
                <a:cs typeface="B Titr" panose="00000700000000000000" pitchFamily="2" charset="-78"/>
              </a:rPr>
              <a:t>بلوط ها </a:t>
            </a:r>
            <a:r>
              <a:rPr lang="fa-IR" sz="2400" dirty="0">
                <a:cs typeface="B Titr" panose="00000700000000000000" pitchFamily="2" charset="-78"/>
              </a:rPr>
              <a:t>خورده </a:t>
            </a:r>
            <a:r>
              <a:rPr lang="fa-IR" sz="2400" dirty="0" smtClean="0">
                <a:cs typeface="B Titr" panose="00000700000000000000" pitchFamily="2" charset="-78"/>
              </a:rPr>
              <a:t>نمی شوند </a:t>
            </a:r>
            <a:r>
              <a:rPr lang="fa-IR" sz="2400" dirty="0">
                <a:cs typeface="B Titr" panose="00000700000000000000" pitchFamily="2" charset="-78"/>
              </a:rPr>
              <a:t>و تعدادی از </a:t>
            </a:r>
            <a:r>
              <a:rPr lang="fa-IR" sz="2400" dirty="0" smtClean="0">
                <a:cs typeface="B Titr" panose="00000700000000000000" pitchFamily="2" charset="-78"/>
              </a:rPr>
              <a:t>آن ها </a:t>
            </a:r>
            <a:r>
              <a:rPr lang="fa-IR" sz="2400" dirty="0">
                <a:cs typeface="B Titr" panose="00000700000000000000" pitchFamily="2" charset="-78"/>
              </a:rPr>
              <a:t>با رویش در فصل بهار سبب گسترش جنگل بلوط </a:t>
            </a:r>
            <a:r>
              <a:rPr lang="fa-IR" sz="2400" dirty="0" smtClean="0">
                <a:cs typeface="B Titr" panose="00000700000000000000" pitchFamily="2" charset="-78"/>
              </a:rPr>
              <a:t>می شوند</a:t>
            </a:r>
            <a:r>
              <a:rPr lang="fa-IR" sz="2400" dirty="0">
                <a:cs typeface="B Titr" panose="00000700000000000000" pitchFamily="2" charset="-78"/>
              </a:rPr>
              <a:t>. از طرفی سنجاب غذای جانورانی مانند روباه و مار است. این جانوران گوشت خوارند و </a:t>
            </a:r>
            <a:r>
              <a:rPr lang="fa-IR" sz="2400" dirty="0" smtClean="0">
                <a:cs typeface="B Titr" panose="00000700000000000000" pitchFamily="2" charset="-78"/>
              </a:rPr>
              <a:t>ظاهرا نیازی </a:t>
            </a:r>
            <a:r>
              <a:rPr lang="fa-IR" sz="2400" dirty="0">
                <a:cs typeface="B Titr" panose="00000700000000000000" pitchFamily="2" charset="-78"/>
              </a:rPr>
              <a:t>به گیاهی مانند درخت بلوط ندارند، اما زندگی آنها با واسطه سنجاب به درخت بلوط پیوند </a:t>
            </a:r>
            <a:r>
              <a:rPr lang="fa-IR" sz="2400" dirty="0" smtClean="0">
                <a:cs typeface="B Titr" panose="00000700000000000000" pitchFamily="2" charset="-78"/>
              </a:rPr>
              <a:t>می خورد</a:t>
            </a:r>
            <a:r>
              <a:rPr lang="fa-IR" sz="2400" dirty="0">
                <a:cs typeface="B Titr" panose="00000700000000000000" pitchFamily="2" charset="-78"/>
              </a:rPr>
              <a:t>. جنگل بلوط در زندگی و اقتصاد مردم محلی نیز نقش دارد؛ بنابراین حفظ این جنگلها بر زندگی </a:t>
            </a:r>
            <a:r>
              <a:rPr lang="fa-IR" sz="2400" dirty="0" smtClean="0">
                <a:cs typeface="B Titr" panose="00000700000000000000" pitchFamily="2" charset="-78"/>
              </a:rPr>
              <a:t>انسان ها </a:t>
            </a:r>
            <a:r>
              <a:rPr lang="fa-IR" sz="2400" dirty="0">
                <a:cs typeface="B Titr" panose="00000700000000000000" pitchFamily="2" charset="-78"/>
              </a:rPr>
              <a:t>نیز تأثیر </a:t>
            </a:r>
            <a:r>
              <a:rPr lang="fa-IR" sz="2400" dirty="0" smtClean="0">
                <a:cs typeface="B Titr" panose="00000700000000000000" pitchFamily="2" charset="-78"/>
              </a:rPr>
              <a:t>می گذارد</a:t>
            </a:r>
            <a:r>
              <a:rPr lang="fa-IR" sz="2400" dirty="0">
                <a:cs typeface="B Titr" panose="00000700000000000000" pitchFamily="2" charset="-78"/>
              </a:rPr>
              <a:t>. به نظر شما تغییر جمعیت هر یک از این جانداران چه نتایجی دربردارد؟</a:t>
            </a:r>
            <a:endParaRPr lang="en-US" sz="2400" dirty="0">
              <a:cs typeface="B Titr" panose="00000700000000000000" pitchFamily="2" charset="-78"/>
            </a:endParaRPr>
          </a:p>
          <a:p>
            <a:pPr algn="just" rtl="1"/>
            <a:endParaRPr lang="fa-IR" sz="2400" dirty="0">
              <a:cs typeface="B Titr" panose="00000700000000000000" pitchFamily="2" charset="-78"/>
            </a:endParaRPr>
          </a:p>
        </p:txBody>
      </p:sp>
    </p:spTree>
    <p:extLst>
      <p:ext uri="{BB962C8B-B14F-4D97-AF65-F5344CB8AC3E}">
        <p14:creationId xmlns:p14="http://schemas.microsoft.com/office/powerpoint/2010/main" val="6234034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686800" cy="618630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3600" b="1" dirty="0">
                <a:latin typeface="Adobe Arabic" panose="02040503050201020203" pitchFamily="18" charset="-78"/>
                <a:cs typeface="Adobe Arabic" panose="02040503050201020203" pitchFamily="18" charset="-78"/>
              </a:rPr>
              <a:t>-وضعیت انقراض گونه های گیاهی وجانوری درجهان امروزی چگونه است؟</a:t>
            </a:r>
          </a:p>
          <a:p>
            <a:pPr algn="just" rtl="1"/>
            <a:r>
              <a:rPr lang="fa-IR" sz="3600" b="1" dirty="0">
                <a:latin typeface="Adobe Arabic" panose="02040503050201020203" pitchFamily="18" charset="-78"/>
                <a:cs typeface="Adobe Arabic" panose="02040503050201020203" pitchFamily="18" charset="-78"/>
              </a:rPr>
              <a:t>18-مهم ترین عامل ازدست رفتن تنوع زیستی چیست؟</a:t>
            </a:r>
          </a:p>
          <a:p>
            <a:pPr algn="just" rtl="1"/>
            <a:r>
              <a:rPr lang="fa-IR" sz="3600" b="1" dirty="0">
                <a:latin typeface="Adobe Arabic" panose="02040503050201020203" pitchFamily="18" charset="-78"/>
                <a:cs typeface="Adobe Arabic" panose="02040503050201020203" pitchFamily="18" charset="-78"/>
              </a:rPr>
              <a:t>19-مهم ترین اشکال تخریب زیستگاه ها رانام ببرید.</a:t>
            </a:r>
          </a:p>
          <a:p>
            <a:pPr algn="just" rtl="1"/>
            <a:r>
              <a:rPr lang="fa-IR" sz="3600" b="1" dirty="0">
                <a:latin typeface="Adobe Arabic" panose="02040503050201020203" pitchFamily="18" charset="-78"/>
                <a:cs typeface="Adobe Arabic" panose="02040503050201020203" pitchFamily="18" charset="-78"/>
              </a:rPr>
              <a:t>20-عوامل تخریب زیستگاه ها را بنویسید.</a:t>
            </a:r>
          </a:p>
          <a:p>
            <a:pPr algn="just" rtl="1"/>
            <a:r>
              <a:rPr lang="fa-IR" sz="3600" b="1" dirty="0">
                <a:latin typeface="Adobe Arabic" panose="02040503050201020203" pitchFamily="18" charset="-78"/>
                <a:cs typeface="Adobe Arabic" panose="02040503050201020203" pitchFamily="18" charset="-78"/>
              </a:rPr>
              <a:t>21-برداشت بی رویه چیست؟</a:t>
            </a:r>
          </a:p>
          <a:p>
            <a:pPr algn="just" rtl="1"/>
            <a:r>
              <a:rPr lang="fa-IR" sz="3600" b="1" dirty="0">
                <a:latin typeface="Adobe Arabic" panose="02040503050201020203" pitchFamily="18" charset="-78"/>
                <a:cs typeface="Adobe Arabic" panose="02040503050201020203" pitchFamily="18" charset="-78"/>
              </a:rPr>
              <a:t>22-پیامدهای صید انبوه ماهی را بنویسید.</a:t>
            </a:r>
          </a:p>
          <a:p>
            <a:pPr algn="just" rtl="1"/>
            <a:r>
              <a:rPr lang="fa-IR" sz="3600" b="1" dirty="0">
                <a:latin typeface="Adobe Arabic" panose="02040503050201020203" pitchFamily="18" charset="-78"/>
                <a:cs typeface="Adobe Arabic" panose="02040503050201020203" pitchFamily="18" charset="-78"/>
              </a:rPr>
              <a:t>23-عوارض آلودگی محیط زیست برگونه های گیاهی وجانوری را بنویسید.</a:t>
            </a:r>
          </a:p>
          <a:p>
            <a:pPr algn="just" rtl="1"/>
            <a:r>
              <a:rPr lang="fa-IR" sz="3600" b="1" dirty="0">
                <a:latin typeface="Adobe Arabic" panose="02040503050201020203" pitchFamily="18" charset="-78"/>
                <a:cs typeface="Adobe Arabic" panose="02040503050201020203" pitchFamily="18" charset="-78"/>
              </a:rPr>
              <a:t>24-گونه بیگانه چیست؟</a:t>
            </a:r>
          </a:p>
          <a:p>
            <a:pPr algn="just" rtl="1"/>
            <a:r>
              <a:rPr lang="fa-IR" sz="3600" b="1" dirty="0">
                <a:latin typeface="Adobe Arabic" panose="02040503050201020203" pitchFamily="18" charset="-78"/>
                <a:cs typeface="Adobe Arabic" panose="02040503050201020203" pitchFamily="18" charset="-78"/>
              </a:rPr>
              <a:t>25-چگونه گونه های بیگانه به گونه مهاجم تبدیل می شوند؟</a:t>
            </a:r>
          </a:p>
        </p:txBody>
      </p:sp>
    </p:spTree>
    <p:extLst>
      <p:ext uri="{BB962C8B-B14F-4D97-AF65-F5344CB8AC3E}">
        <p14:creationId xmlns:p14="http://schemas.microsoft.com/office/powerpoint/2010/main" val="35582442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down)">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down)">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circle(in)">
                                      <p:cBhvr>
                                        <p:cTn id="34" dur="20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down)">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down)">
                                      <p:cBhvr>
                                        <p:cTn id="44" dur="5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wipe(down)">
                                      <p:cBhvr>
                                        <p:cTn id="49" dur="5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wipe(down)">
                                      <p:cBhvr>
                                        <p:cTn id="5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9600" y="304800"/>
            <a:ext cx="7543800" cy="6096000"/>
          </a:xfrm>
          <a:prstGeom prst="ellipse">
            <a:avLst/>
          </a:prstGeom>
          <a:ln>
            <a:solidFill>
              <a:srgbClr val="FFFF00"/>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fa-IR" sz="4400" b="1" dirty="0" smtClean="0">
              <a:solidFill>
                <a:prstClr val="black"/>
              </a:solidFill>
              <a:latin typeface="Adobe Arabic" panose="02040503050201020203" pitchFamily="18" charset="-78"/>
              <a:cs typeface="Adobe Arabic" panose="02040503050201020203" pitchFamily="18" charset="-78"/>
            </a:endParaRPr>
          </a:p>
          <a:p>
            <a:pPr algn="ctr"/>
            <a:r>
              <a:rPr lang="fa-IR" sz="4400" b="1" dirty="0" smtClean="0">
                <a:solidFill>
                  <a:prstClr val="black"/>
                </a:solidFill>
                <a:latin typeface="Adobe Arabic" panose="02040503050201020203" pitchFamily="18" charset="-78"/>
                <a:cs typeface="Adobe Arabic" panose="02040503050201020203" pitchFamily="18" charset="-78"/>
              </a:rPr>
              <a:t>محسن یوسفی</a:t>
            </a:r>
          </a:p>
          <a:p>
            <a:pPr algn="ctr"/>
            <a:r>
              <a:rPr lang="fa-IR" sz="4400" b="1" dirty="0" smtClean="0">
                <a:solidFill>
                  <a:prstClr val="black"/>
                </a:solidFill>
                <a:latin typeface="Adobe Arabic" panose="02040503050201020203" pitchFamily="18" charset="-78"/>
                <a:cs typeface="Adobe Arabic" panose="02040503050201020203" pitchFamily="18" charset="-78"/>
              </a:rPr>
              <a:t>استان قم</a:t>
            </a:r>
          </a:p>
          <a:p>
            <a:pPr algn="ctr"/>
            <a:r>
              <a:rPr lang="fa-IR" sz="4400" b="1" dirty="0" smtClean="0">
                <a:solidFill>
                  <a:prstClr val="black"/>
                </a:solidFill>
                <a:latin typeface="Adobe Arabic" panose="02040503050201020203" pitchFamily="18" charset="-78"/>
                <a:cs typeface="Adobe Arabic" panose="02040503050201020203" pitchFamily="18" charset="-78"/>
              </a:rPr>
              <a:t>ایمیل:</a:t>
            </a:r>
          </a:p>
          <a:p>
            <a:pPr algn="ctr"/>
            <a:r>
              <a:rPr lang="en-US" sz="4400" b="1" dirty="0" smtClean="0">
                <a:solidFill>
                  <a:prstClr val="black"/>
                </a:solidFill>
                <a:latin typeface="Adobe Arabic" panose="02040503050201020203" pitchFamily="18" charset="-78"/>
                <a:cs typeface="Adobe Arabic" panose="02040503050201020203" pitchFamily="18" charset="-78"/>
                <a:hlinkClick r:id="rId2"/>
              </a:rPr>
              <a:t>m.yousefi1348@gmail.com</a:t>
            </a:r>
            <a:endParaRPr lang="en-US" sz="4400" b="1" dirty="0" smtClean="0">
              <a:solidFill>
                <a:prstClr val="black"/>
              </a:solidFill>
              <a:latin typeface="Adobe Arabic" panose="02040503050201020203" pitchFamily="18" charset="-78"/>
              <a:cs typeface="Adobe Arabic" panose="02040503050201020203" pitchFamily="18" charset="-78"/>
            </a:endParaRPr>
          </a:p>
          <a:p>
            <a:pPr algn="ctr"/>
            <a:r>
              <a:rPr lang="fa-IR" sz="4400" b="1" dirty="0" smtClean="0">
                <a:solidFill>
                  <a:prstClr val="black"/>
                </a:solidFill>
                <a:latin typeface="Adobe Arabic" panose="02040503050201020203" pitchFamily="18" charset="-78"/>
                <a:cs typeface="Adobe Arabic" panose="02040503050201020203" pitchFamily="18" charset="-78"/>
              </a:rPr>
              <a:t>وبلاگ:</a:t>
            </a:r>
          </a:p>
          <a:p>
            <a:pPr algn="ctr"/>
            <a:r>
              <a:rPr lang="en-US" sz="4400" b="1" dirty="0" smtClean="0">
                <a:solidFill>
                  <a:prstClr val="black"/>
                </a:solidFill>
                <a:latin typeface="Adobe Arabic" panose="02040503050201020203" pitchFamily="18" charset="-78"/>
                <a:cs typeface="Adobe Arabic" panose="02040503050201020203" pitchFamily="18" charset="-78"/>
              </a:rPr>
              <a:t>qomgeo.blogfa.com</a:t>
            </a:r>
            <a:endParaRPr lang="fa-IR" sz="4400" b="1" dirty="0" smtClean="0">
              <a:solidFill>
                <a:prstClr val="black"/>
              </a:solidFill>
              <a:latin typeface="Adobe Arabic" panose="02040503050201020203" pitchFamily="18" charset="-78"/>
              <a:cs typeface="Adobe Arabic" panose="02040503050201020203" pitchFamily="18" charset="-78"/>
            </a:endParaRPr>
          </a:p>
          <a:p>
            <a:pPr algn="ctr"/>
            <a:r>
              <a:rPr lang="fa-IR" sz="4400" b="1" dirty="0" smtClean="0">
                <a:solidFill>
                  <a:prstClr val="black"/>
                </a:solidFill>
                <a:latin typeface="Adobe Arabic" panose="02040503050201020203" pitchFamily="18" charset="-78"/>
                <a:cs typeface="Adobe Arabic" panose="02040503050201020203" pitchFamily="18" charset="-78"/>
              </a:rPr>
              <a:t>شماره همراه:</a:t>
            </a:r>
          </a:p>
          <a:p>
            <a:pPr algn="ctr"/>
            <a:r>
              <a:rPr lang="fa-IR" sz="4400" b="1" dirty="0" smtClean="0">
                <a:solidFill>
                  <a:prstClr val="black"/>
                </a:solidFill>
                <a:latin typeface="Adobe Arabic" panose="02040503050201020203" pitchFamily="18" charset="-78"/>
                <a:cs typeface="Adobe Arabic" panose="02040503050201020203" pitchFamily="18" charset="-78"/>
              </a:rPr>
              <a:t>09127543391</a:t>
            </a:r>
          </a:p>
          <a:p>
            <a:pPr algn="ctr"/>
            <a:endParaRPr lang="en-US" sz="4400" b="1" dirty="0">
              <a:solidFill>
                <a:prstClr val="black"/>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0496925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66800" y="152400"/>
            <a:ext cx="7162800" cy="6324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5400" b="1" dirty="0">
                <a:solidFill>
                  <a:prstClr val="black"/>
                </a:solidFill>
                <a:latin typeface="Adobe Arabic" panose="02040503050201020203" pitchFamily="18" charset="-78"/>
                <a:cs typeface="Adobe Arabic" panose="02040503050201020203" pitchFamily="18" charset="-78"/>
              </a:rPr>
              <a:t>شماره حساب</a:t>
            </a:r>
          </a:p>
          <a:p>
            <a:pPr algn="ctr"/>
            <a:r>
              <a:rPr lang="fa-IR" sz="5400" b="1" dirty="0" smtClean="0">
                <a:solidFill>
                  <a:prstClr val="black"/>
                </a:solidFill>
                <a:latin typeface="Adobe Arabic" panose="02040503050201020203" pitchFamily="18" charset="-78"/>
                <a:cs typeface="Adobe Arabic" panose="02040503050201020203" pitchFamily="18" charset="-78"/>
              </a:rPr>
              <a:t>0104632102006</a:t>
            </a:r>
          </a:p>
          <a:p>
            <a:pPr algn="ctr"/>
            <a:r>
              <a:rPr lang="fa-IR" sz="5400" b="1" dirty="0" smtClean="0">
                <a:solidFill>
                  <a:prstClr val="black"/>
                </a:solidFill>
                <a:latin typeface="Adobe Arabic" panose="02040503050201020203" pitchFamily="18" charset="-78"/>
                <a:cs typeface="Adobe Arabic" panose="02040503050201020203" pitchFamily="18" charset="-78"/>
              </a:rPr>
              <a:t>شماره کارت</a:t>
            </a:r>
          </a:p>
          <a:p>
            <a:pPr algn="ctr"/>
            <a:r>
              <a:rPr lang="fa-IR" sz="5400" b="1" dirty="0">
                <a:solidFill>
                  <a:prstClr val="black"/>
                </a:solidFill>
                <a:latin typeface="Adobe Arabic" panose="02040503050201020203" pitchFamily="18" charset="-78"/>
                <a:cs typeface="Adobe Arabic" panose="02040503050201020203" pitchFamily="18" charset="-78"/>
              </a:rPr>
              <a:t>6037997281300377</a:t>
            </a:r>
            <a:endParaRPr lang="en-US" sz="5400" b="1" dirty="0">
              <a:solidFill>
                <a:prstClr val="black"/>
              </a:solidFill>
              <a:latin typeface="Adobe Arabic" panose="02040503050201020203" pitchFamily="18" charset="-78"/>
              <a:cs typeface="Adobe Arabic" panose="02040503050201020203" pitchFamily="18" charset="-78"/>
            </a:endParaRPr>
          </a:p>
          <a:p>
            <a:pPr algn="ctr"/>
            <a:endParaRPr lang="fa-IR" sz="5400" b="1" dirty="0" smtClean="0">
              <a:solidFill>
                <a:prstClr val="black"/>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368659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609600"/>
            <a:ext cx="9144000" cy="5822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0369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0142" y="152400"/>
            <a:ext cx="3199915" cy="646331"/>
          </a:xfrm>
          <a:prstGeom prst="rect">
            <a:avLst/>
          </a:prstGeom>
          <a:ln/>
        </p:spPr>
        <p:style>
          <a:lnRef idx="1">
            <a:schemeClr val="accent3"/>
          </a:lnRef>
          <a:fillRef idx="2">
            <a:schemeClr val="accent3"/>
          </a:fillRef>
          <a:effectRef idx="1">
            <a:schemeClr val="accent3"/>
          </a:effectRef>
          <a:fontRef idx="minor">
            <a:schemeClr val="dk1"/>
          </a:fontRef>
        </p:style>
        <p:txBody>
          <a:bodyPr wrap="none">
            <a:spAutoFit/>
          </a:bodyPr>
          <a:lstStyle/>
          <a:p>
            <a:r>
              <a:rPr lang="fa-IR" sz="3600" dirty="0">
                <a:cs typeface="B Titr" panose="00000700000000000000" pitchFamily="2" charset="-78"/>
              </a:rPr>
              <a:t>یک ماجرای واقعی</a:t>
            </a:r>
            <a:endParaRPr lang="en-US" sz="3600" dirty="0">
              <a:cs typeface="B Titr" panose="00000700000000000000" pitchFamily="2" charset="-78"/>
            </a:endParaRPr>
          </a:p>
        </p:txBody>
      </p:sp>
      <p:sp>
        <p:nvSpPr>
          <p:cNvPr id="3" name="Rectangle 2"/>
          <p:cNvSpPr/>
          <p:nvPr/>
        </p:nvSpPr>
        <p:spPr>
          <a:xfrm>
            <a:off x="76200" y="2133600"/>
            <a:ext cx="8991600"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3200" dirty="0">
                <a:cs typeface="B Titr" panose="00000700000000000000" pitchFamily="2" charset="-78"/>
              </a:rPr>
              <a:t>سازمان سلامت جهانی در دهه ِ  60میلادی، برای مبارزه با مالاریا در کشور برونئی از سم ( </a:t>
            </a:r>
            <a:r>
              <a:rPr lang="en-US" sz="3200" dirty="0">
                <a:cs typeface="B Titr" panose="00000700000000000000" pitchFamily="2" charset="-78"/>
              </a:rPr>
              <a:t>DDT</a:t>
            </a:r>
            <a:r>
              <a:rPr lang="fa-IR" sz="3200" dirty="0">
                <a:cs typeface="B Titr" panose="00000700000000000000" pitchFamily="2" charset="-78"/>
              </a:rPr>
              <a:t>د ِ .د ِ .ت) </a:t>
            </a:r>
            <a:r>
              <a:rPr lang="fa-IR" sz="3200" dirty="0" smtClean="0">
                <a:cs typeface="B Titr" panose="00000700000000000000" pitchFamily="2" charset="-78"/>
              </a:rPr>
              <a:t>برای کاهش </a:t>
            </a:r>
            <a:r>
              <a:rPr lang="fa-IR" sz="3200" dirty="0">
                <a:cs typeface="B Titr" panose="00000700000000000000" pitchFamily="2" charset="-78"/>
              </a:rPr>
              <a:t>جمعیت پشه مالاریا استفاده کرد. شاید تعجب کنید که نتیجه دراز مدت برنامه سم پاشی، فروریختن سقف کاهگلی خانه ها و </a:t>
            </a:r>
            <a:r>
              <a:rPr lang="fa-IR" sz="3200" dirty="0" smtClean="0">
                <a:cs typeface="B Titr" panose="00000700000000000000" pitchFamily="2" charset="-78"/>
              </a:rPr>
              <a:t>شیوع بیماری </a:t>
            </a:r>
            <a:r>
              <a:rPr lang="fa-IR" sz="3200" dirty="0">
                <a:cs typeface="B Titr" panose="00000700000000000000" pitchFamily="2" charset="-78"/>
              </a:rPr>
              <a:t>طاعون بود! اما این اتفاق چگونه رخ داد ؟ سم، فقط پشه ها را از بین نبرد؛ بلکه باعث مرگ زنبورهای وحشی نیز شد.این </a:t>
            </a:r>
            <a:r>
              <a:rPr lang="fa-IR" sz="3200" dirty="0" smtClean="0">
                <a:cs typeface="B Titr" panose="00000700000000000000" pitchFamily="2" charset="-78"/>
              </a:rPr>
              <a:t>زنبورها ازلارو </a:t>
            </a:r>
            <a:r>
              <a:rPr lang="fa-IR" sz="3200" dirty="0">
                <a:cs typeface="B Titr" panose="00000700000000000000" pitchFamily="2" charset="-78"/>
              </a:rPr>
              <a:t>هایی تغذیه </a:t>
            </a:r>
            <a:r>
              <a:rPr lang="fa-IR" sz="3200" dirty="0" smtClean="0">
                <a:cs typeface="B Titr" panose="00000700000000000000" pitchFamily="2" charset="-78"/>
              </a:rPr>
              <a:t>می کردند </a:t>
            </a:r>
            <a:r>
              <a:rPr lang="fa-IR" sz="3200" dirty="0">
                <a:cs typeface="B Titr" panose="00000700000000000000" pitchFamily="2" charset="-78"/>
              </a:rPr>
              <a:t>که کاهگل سقف خانه ها را می خوردند.در نتیجه با مرگ زنبورها، جمعیت لاروهای کاهگل خوار </a:t>
            </a:r>
            <a:r>
              <a:rPr lang="fa-IR" sz="3200" dirty="0" smtClean="0">
                <a:cs typeface="B Titr" panose="00000700000000000000" pitchFamily="2" charset="-78"/>
              </a:rPr>
              <a:t>افزایش یافت </a:t>
            </a:r>
            <a:r>
              <a:rPr lang="fa-IR" sz="3200" dirty="0">
                <a:cs typeface="B Titr" panose="00000700000000000000" pitchFamily="2" charset="-78"/>
              </a:rPr>
              <a:t>و سقف خانه ها فروریخت</a:t>
            </a:r>
            <a:r>
              <a:rPr lang="fa-IR" sz="3200" dirty="0" smtClean="0">
                <a:cs typeface="B Titr" panose="00000700000000000000" pitchFamily="2" charset="-78"/>
              </a:rPr>
              <a:t>.</a:t>
            </a:r>
            <a:endParaRPr lang="en-US" sz="3200" dirty="0">
              <a:cs typeface="B Titr" panose="00000700000000000000" pitchFamily="2" charset="-78"/>
            </a:endParaRPr>
          </a:p>
        </p:txBody>
      </p:sp>
      <p:sp>
        <p:nvSpPr>
          <p:cNvPr id="4" name="Rectangle 3"/>
          <p:cNvSpPr/>
          <p:nvPr/>
        </p:nvSpPr>
        <p:spPr>
          <a:xfrm>
            <a:off x="152400" y="990600"/>
            <a:ext cx="8915400" cy="92122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rtl="1"/>
            <a:r>
              <a:rPr lang="fa-IR" sz="2400" dirty="0" smtClean="0">
                <a:cs typeface="B Titr" panose="00000700000000000000" pitchFamily="2" charset="-78"/>
              </a:rPr>
              <a:t>روش سازمان </a:t>
            </a:r>
            <a:r>
              <a:rPr lang="fa-IR" sz="2400" dirty="0">
                <a:cs typeface="B Titr" panose="00000700000000000000" pitchFamily="2" charset="-78"/>
              </a:rPr>
              <a:t>سلامت جهانی </a:t>
            </a:r>
            <a:r>
              <a:rPr lang="fa-IR" sz="2400" dirty="0" smtClean="0">
                <a:cs typeface="B Titr" panose="00000700000000000000" pitchFamily="2" charset="-78"/>
              </a:rPr>
              <a:t> برای مبارزه با  </a:t>
            </a:r>
            <a:r>
              <a:rPr lang="fa-IR" sz="2400" dirty="0">
                <a:cs typeface="B Titr" panose="00000700000000000000" pitchFamily="2" charset="-78"/>
              </a:rPr>
              <a:t>مالاریا </a:t>
            </a:r>
            <a:r>
              <a:rPr lang="fa-IR" sz="2400" dirty="0" smtClean="0">
                <a:cs typeface="B Titr" panose="00000700000000000000" pitchFamily="2" charset="-78"/>
              </a:rPr>
              <a:t>درکشوربرونئی دردهه 1960میلادی</a:t>
            </a:r>
            <a:endParaRPr lang="en-US" sz="2400" dirty="0">
              <a:cs typeface="B Titr" panose="00000700000000000000" pitchFamily="2" charset="-78"/>
            </a:endParaRPr>
          </a:p>
        </p:txBody>
      </p:sp>
    </p:spTree>
    <p:extLst>
      <p:ext uri="{BB962C8B-B14F-4D97-AF65-F5344CB8AC3E}">
        <p14:creationId xmlns:p14="http://schemas.microsoft.com/office/powerpoint/2010/main" val="31144587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09800"/>
            <a:ext cx="8839200"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2400" dirty="0">
                <a:cs typeface="B Titr" panose="00000700000000000000" pitchFamily="2" charset="-78"/>
              </a:rPr>
              <a:t>گسترش بیماری طاعون نیز به علت افزایش جمعیت </a:t>
            </a:r>
            <a:r>
              <a:rPr lang="fa-IR" sz="2400" dirty="0" smtClean="0">
                <a:cs typeface="B Titr" panose="00000700000000000000" pitchFamily="2" charset="-78"/>
              </a:rPr>
              <a:t>موش ها </a:t>
            </a:r>
            <a:r>
              <a:rPr lang="fa-IR" sz="2400" dirty="0">
                <a:cs typeface="B Titr" panose="00000700000000000000" pitchFamily="2" charset="-78"/>
              </a:rPr>
              <a:t>بود .موش ناقل بیماری طاعون است. چگونه به کاربردن سم باعث شده </a:t>
            </a:r>
            <a:r>
              <a:rPr lang="fa-IR" sz="2400" dirty="0" smtClean="0">
                <a:cs typeface="B Titr" panose="00000700000000000000" pitchFamily="2" charset="-78"/>
              </a:rPr>
              <a:t>بود</a:t>
            </a:r>
            <a:r>
              <a:rPr lang="fa-IR" sz="2400" dirty="0">
                <a:cs typeface="B Titr" panose="00000700000000000000" pitchFamily="2" charset="-78"/>
              </a:rPr>
              <a:t>جمعیت </a:t>
            </a:r>
            <a:r>
              <a:rPr lang="fa-IR" sz="2400" dirty="0" smtClean="0">
                <a:cs typeface="B Titr" panose="00000700000000000000" pitchFamily="2" charset="-78"/>
              </a:rPr>
              <a:t>موش ها </a:t>
            </a:r>
            <a:r>
              <a:rPr lang="fa-IR" sz="2400" dirty="0">
                <a:cs typeface="B Titr" panose="00000700000000000000" pitchFamily="2" charset="-78"/>
              </a:rPr>
              <a:t>افزایش یابد؟ </a:t>
            </a:r>
            <a:r>
              <a:rPr lang="fa-IR" sz="2400" dirty="0" smtClean="0">
                <a:cs typeface="B Titr" panose="00000700000000000000" pitchFamily="2" charset="-78"/>
              </a:rPr>
              <a:t>گربه ها </a:t>
            </a:r>
            <a:r>
              <a:rPr lang="fa-IR" sz="2400" dirty="0">
                <a:cs typeface="B Titr" panose="00000700000000000000" pitchFamily="2" charset="-78"/>
              </a:rPr>
              <a:t>دشمن طبیعی </a:t>
            </a:r>
            <a:r>
              <a:rPr lang="fa-IR" sz="2400" dirty="0" smtClean="0">
                <a:cs typeface="B Titr" panose="00000700000000000000" pitchFamily="2" charset="-78"/>
              </a:rPr>
              <a:t>موش ها </a:t>
            </a:r>
            <a:r>
              <a:rPr lang="fa-IR" sz="2400" dirty="0">
                <a:cs typeface="B Titr" panose="00000700000000000000" pitchFamily="2" charset="-78"/>
              </a:rPr>
              <a:t>هستند. سم روی جمعیت </a:t>
            </a:r>
            <a:r>
              <a:rPr lang="fa-IR" sz="2400" dirty="0" smtClean="0">
                <a:cs typeface="B Titr" panose="00000700000000000000" pitchFamily="2" charset="-78"/>
              </a:rPr>
              <a:t>گربه ها </a:t>
            </a:r>
            <a:r>
              <a:rPr lang="fa-IR" sz="2400" dirty="0">
                <a:cs typeface="B Titr" panose="00000700000000000000" pitchFamily="2" charset="-78"/>
              </a:rPr>
              <a:t>هم اثر گذاشته بود. علت مرگ </a:t>
            </a:r>
            <a:r>
              <a:rPr lang="fa-IR" sz="2400" dirty="0" smtClean="0">
                <a:cs typeface="B Titr" panose="00000700000000000000" pitchFamily="2" charset="-78"/>
              </a:rPr>
              <a:t>گربه ها</a:t>
            </a:r>
            <a:r>
              <a:rPr lang="fa-IR" sz="2400" dirty="0">
                <a:cs typeface="B Titr" panose="00000700000000000000" pitchFamily="2" charset="-78"/>
              </a:rPr>
              <a:t>، خوردن مارمولکهای مسمومی بود که از سقف سقوط </a:t>
            </a:r>
            <a:r>
              <a:rPr lang="fa-IR" sz="2400" dirty="0" smtClean="0">
                <a:cs typeface="B Titr" panose="00000700000000000000" pitchFamily="2" charset="-78"/>
              </a:rPr>
              <a:t>می کردند</a:t>
            </a:r>
            <a:r>
              <a:rPr lang="fa-IR" sz="2400" dirty="0">
                <a:cs typeface="B Titr" panose="00000700000000000000" pitchFamily="2" charset="-78"/>
              </a:rPr>
              <a:t>. مارمولکها هم قربانی </a:t>
            </a:r>
            <a:r>
              <a:rPr lang="fa-IR" sz="2400" dirty="0" smtClean="0">
                <a:cs typeface="B Titr" panose="00000700000000000000" pitchFamily="2" charset="-78"/>
              </a:rPr>
              <a:t>غذایشان</a:t>
            </a:r>
            <a:r>
              <a:rPr lang="fa-IR" sz="2400" dirty="0">
                <a:cs typeface="B Titr" panose="00000700000000000000" pitchFamily="2" charset="-78"/>
              </a:rPr>
              <a:t>، یعنی </a:t>
            </a:r>
            <a:r>
              <a:rPr lang="fa-IR" sz="2400" dirty="0" smtClean="0">
                <a:cs typeface="B Titr" panose="00000700000000000000" pitchFamily="2" charset="-78"/>
              </a:rPr>
              <a:t>پشه ها </a:t>
            </a:r>
            <a:r>
              <a:rPr lang="fa-IR" sz="2400" dirty="0">
                <a:cs typeface="B Titr" panose="00000700000000000000" pitchFamily="2" charset="-78"/>
              </a:rPr>
              <a:t>و </a:t>
            </a:r>
            <a:r>
              <a:rPr lang="fa-IR" sz="2400" dirty="0" smtClean="0">
                <a:cs typeface="B Titr" panose="00000700000000000000" pitchFamily="2" charset="-78"/>
              </a:rPr>
              <a:t>حشره های </a:t>
            </a:r>
            <a:r>
              <a:rPr lang="fa-IR" sz="2400" dirty="0">
                <a:cs typeface="B Titr" panose="00000700000000000000" pitchFamily="2" charset="-78"/>
              </a:rPr>
              <a:t>مسموم بودند.درنهایت، </a:t>
            </a:r>
            <a:r>
              <a:rPr lang="fa-IR" sz="2400" dirty="0" smtClean="0">
                <a:cs typeface="B Titr" panose="00000700000000000000" pitchFamily="2" charset="-78"/>
              </a:rPr>
              <a:t>دست اندرکاران </a:t>
            </a:r>
            <a:r>
              <a:rPr lang="fa-IR" sz="2400" dirty="0">
                <a:cs typeface="B Titr" panose="00000700000000000000" pitchFamily="2" charset="-78"/>
              </a:rPr>
              <a:t>برای کنترل جمعیت </a:t>
            </a:r>
            <a:r>
              <a:rPr lang="fa-IR" sz="2400" dirty="0" smtClean="0">
                <a:cs typeface="B Titr" panose="00000700000000000000" pitchFamily="2" charset="-78"/>
              </a:rPr>
              <a:t>موش ها </a:t>
            </a:r>
            <a:r>
              <a:rPr lang="fa-IR" sz="2400" dirty="0">
                <a:cs typeface="B Titr" panose="00000700000000000000" pitchFamily="2" charset="-78"/>
              </a:rPr>
              <a:t>مجبور شدند به این جزیره گربه وارد کنند</a:t>
            </a:r>
            <a:r>
              <a:rPr lang="fa-IR" sz="2400" dirty="0" smtClean="0">
                <a:cs typeface="B Titr" panose="00000700000000000000" pitchFamily="2" charset="-78"/>
              </a:rPr>
              <a:t>!</a:t>
            </a:r>
            <a:endParaRPr lang="fa-IR" sz="2400" dirty="0">
              <a:cs typeface="B Titr" panose="00000700000000000000" pitchFamily="2" charset="-78"/>
            </a:endParaRPr>
          </a:p>
          <a:p>
            <a:pPr algn="just" rtl="1"/>
            <a:r>
              <a:rPr lang="fa-IR" sz="2400" dirty="0" smtClean="0">
                <a:cs typeface="B Titr" panose="00000700000000000000" pitchFamily="2" charset="-78"/>
              </a:rPr>
              <a:t>شناخت </a:t>
            </a:r>
            <a:r>
              <a:rPr lang="fa-IR" sz="2400" dirty="0">
                <a:cs typeface="B Titr" panose="00000700000000000000" pitchFamily="2" charset="-78"/>
              </a:rPr>
              <a:t>تنوع زیستی </a:t>
            </a:r>
            <a:r>
              <a:rPr lang="fa-IR" sz="2400" dirty="0" smtClean="0">
                <a:cs typeface="B Titr" panose="00000700000000000000" pitchFamily="2" charset="-78"/>
              </a:rPr>
              <a:t>مهم ترین </a:t>
            </a:r>
            <a:r>
              <a:rPr lang="fa-IR" sz="2400" dirty="0">
                <a:cs typeface="B Titr" panose="00000700000000000000" pitchFamily="2" charset="-78"/>
              </a:rPr>
              <a:t>گام برای پیشگیری از </a:t>
            </a:r>
            <a:r>
              <a:rPr lang="fa-IR" sz="2400" dirty="0" smtClean="0">
                <a:cs typeface="B Titr" panose="00000700000000000000" pitchFamily="2" charset="-78"/>
              </a:rPr>
              <a:t>اقدام های </a:t>
            </a:r>
            <a:r>
              <a:rPr lang="fa-IR" sz="2400" dirty="0">
                <a:cs typeface="B Titr" panose="00000700000000000000" pitchFamily="2" charset="-78"/>
              </a:rPr>
              <a:t>نادرست در ارتباط با </a:t>
            </a:r>
            <a:r>
              <a:rPr lang="fa-IR" sz="2400" dirty="0" smtClean="0">
                <a:cs typeface="B Titr" panose="00000700000000000000" pitchFamily="2" charset="-78"/>
              </a:rPr>
              <a:t>محیط زیست است.</a:t>
            </a:r>
            <a:endParaRPr lang="en-US" sz="2400" dirty="0">
              <a:cs typeface="B Titr" panose="00000700000000000000" pitchFamily="2" charset="-78"/>
            </a:endParaRPr>
          </a:p>
        </p:txBody>
      </p:sp>
      <p:sp>
        <p:nvSpPr>
          <p:cNvPr id="3" name="Rectangle 2"/>
          <p:cNvSpPr/>
          <p:nvPr/>
        </p:nvSpPr>
        <p:spPr>
          <a:xfrm>
            <a:off x="2743200" y="914400"/>
            <a:ext cx="3886200" cy="8382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علت گسترش بیماری  طاعون</a:t>
            </a:r>
            <a:endParaRPr lang="en-US" sz="2800" dirty="0">
              <a:cs typeface="B Titr" panose="00000700000000000000" pitchFamily="2" charset="-78"/>
            </a:endParaRPr>
          </a:p>
        </p:txBody>
      </p:sp>
    </p:spTree>
    <p:extLst>
      <p:ext uri="{BB962C8B-B14F-4D97-AF65-F5344CB8AC3E}">
        <p14:creationId xmlns:p14="http://schemas.microsoft.com/office/powerpoint/2010/main" val="13789058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171</TotalTime>
  <Words>2301</Words>
  <Application>Microsoft Office PowerPoint</Application>
  <PresentationFormat>On-screen Show (4:3)</PresentationFormat>
  <Paragraphs>129</Paragraphs>
  <Slides>62</Slides>
  <Notes>0</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Waveform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mohsen.yousefi</dc:creator>
  <cp:lastModifiedBy>MRT</cp:lastModifiedBy>
  <cp:revision>105</cp:revision>
  <dcterms:created xsi:type="dcterms:W3CDTF">2006-08-16T00:00:00Z</dcterms:created>
  <dcterms:modified xsi:type="dcterms:W3CDTF">2017-08-08T14:28:13Z</dcterms:modified>
</cp:coreProperties>
</file>