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84" r:id="rId3"/>
    <p:sldId id="256" r:id="rId4"/>
    <p:sldId id="257" r:id="rId5"/>
    <p:sldId id="258" r:id="rId6"/>
    <p:sldId id="260" r:id="rId7"/>
    <p:sldId id="265" r:id="rId8"/>
    <p:sldId id="262" r:id="rId9"/>
    <p:sldId id="263" r:id="rId10"/>
    <p:sldId id="274" r:id="rId11"/>
    <p:sldId id="275" r:id="rId12"/>
    <p:sldId id="264" r:id="rId13"/>
    <p:sldId id="282" r:id="rId14"/>
    <p:sldId id="266" r:id="rId15"/>
    <p:sldId id="267" r:id="rId16"/>
    <p:sldId id="268" r:id="rId17"/>
    <p:sldId id="269" r:id="rId18"/>
    <p:sldId id="270" r:id="rId19"/>
    <p:sldId id="271" r:id="rId20"/>
    <p:sldId id="273" r:id="rId21"/>
    <p:sldId id="272" r:id="rId22"/>
    <p:sldId id="276" r:id="rId23"/>
    <p:sldId id="277" r:id="rId24"/>
    <p:sldId id="278" r:id="rId25"/>
    <p:sldId id="279" r:id="rId26"/>
    <p:sldId id="28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CE6"/>
    <a:srgbClr val="8BBEDD"/>
    <a:srgbClr val="9966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414E2-F7BD-49B2-905B-E0ED1DE732CF}" type="datetimeFigureOut">
              <a:rPr lang="en-US" smtClean="0"/>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9499D-5C0F-4618-BEA6-4FA5A00E2FC7}" type="slidenum">
              <a:rPr lang="en-US" smtClean="0"/>
              <a:t>‹#›</a:t>
            </a:fld>
            <a:endParaRPr lang="en-US"/>
          </a:p>
        </p:txBody>
      </p:sp>
    </p:spTree>
    <p:extLst>
      <p:ext uri="{BB962C8B-B14F-4D97-AF65-F5344CB8AC3E}">
        <p14:creationId xmlns:p14="http://schemas.microsoft.com/office/powerpoint/2010/main" val="29200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9499D-5C0F-4618-BEA6-4FA5A00E2FC7}" type="slidenum">
              <a:rPr lang="en-US" smtClean="0"/>
              <a:t>3</a:t>
            </a:fld>
            <a:endParaRPr lang="en-US"/>
          </a:p>
        </p:txBody>
      </p:sp>
    </p:spTree>
    <p:extLst>
      <p:ext uri="{BB962C8B-B14F-4D97-AF65-F5344CB8AC3E}">
        <p14:creationId xmlns:p14="http://schemas.microsoft.com/office/powerpoint/2010/main" val="147587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9499D-5C0F-4618-BEA6-4FA5A00E2FC7}" type="slidenum">
              <a:rPr lang="en-US" smtClean="0"/>
              <a:t>19</a:t>
            </a:fld>
            <a:endParaRPr lang="en-US"/>
          </a:p>
        </p:txBody>
      </p:sp>
    </p:spTree>
    <p:extLst>
      <p:ext uri="{BB962C8B-B14F-4D97-AF65-F5344CB8AC3E}">
        <p14:creationId xmlns:p14="http://schemas.microsoft.com/office/powerpoint/2010/main" val="13203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44970B-AF04-4117-BB77-F6692C5D9FDA}"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74013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4970B-AF04-4117-BB77-F6692C5D9FDA}"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259527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4970B-AF04-4117-BB77-F6692C5D9FDA}"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27652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44970B-AF04-4117-BB77-F6692C5D9FDA}"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220324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4970B-AF04-4117-BB77-F6692C5D9FDA}"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8723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44970B-AF04-4117-BB77-F6692C5D9FDA}"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35195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44970B-AF04-4117-BB77-F6692C5D9FDA}"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134234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44970B-AF04-4117-BB77-F6692C5D9FDA}"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412366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4970B-AF04-4117-BB77-F6692C5D9FDA}"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250259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4970B-AF04-4117-BB77-F6692C5D9FDA}"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126673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4970B-AF04-4117-BB77-F6692C5D9FDA}"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EADE3-0FF3-4F74-A91B-FB5E6E1D903E}" type="slidenum">
              <a:rPr lang="en-US" smtClean="0"/>
              <a:t>‹#›</a:t>
            </a:fld>
            <a:endParaRPr lang="en-US"/>
          </a:p>
        </p:txBody>
      </p:sp>
    </p:spTree>
    <p:extLst>
      <p:ext uri="{BB962C8B-B14F-4D97-AF65-F5344CB8AC3E}">
        <p14:creationId xmlns:p14="http://schemas.microsoft.com/office/powerpoint/2010/main" val="205387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4970B-AF04-4117-BB77-F6692C5D9FDA}" type="datetimeFigureOut">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EADE3-0FF3-4F74-A91B-FB5E6E1D903E}" type="slidenum">
              <a:rPr lang="en-US" smtClean="0"/>
              <a:t>‹#›</a:t>
            </a:fld>
            <a:endParaRPr lang="en-US"/>
          </a:p>
        </p:txBody>
      </p:sp>
    </p:spTree>
    <p:extLst>
      <p:ext uri="{BB962C8B-B14F-4D97-AF65-F5344CB8AC3E}">
        <p14:creationId xmlns:p14="http://schemas.microsoft.com/office/powerpoint/2010/main" val="73842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mmons.wikimedia.org/wiki/File:155_-_Glacier_Perito_Moreno_-_Panorama_de_la_partie_nord_-_Janvier_2010.jpg?uselang=fa"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8229600" cy="1143000"/>
          </a:xfrm>
        </p:spPr>
        <p:txBody>
          <a:bodyPr>
            <a:normAutofit/>
          </a:bodyPr>
          <a:lstStyle/>
          <a:p>
            <a:r>
              <a:rPr lang="fa-IR" sz="6000" dirty="0" smtClean="0"/>
              <a:t>به نام خداوند جان آفرین </a:t>
            </a:r>
            <a:endParaRPr lang="en-US" sz="6000" dirty="0"/>
          </a:p>
        </p:txBody>
      </p:sp>
    </p:spTree>
    <p:extLst>
      <p:ext uri="{BB962C8B-B14F-4D97-AF65-F5344CB8AC3E}">
        <p14:creationId xmlns:p14="http://schemas.microsoft.com/office/powerpoint/2010/main" val="2678669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296400" cy="6858000"/>
          </a:xfrm>
          <a:prstGeom prst="rect">
            <a:avLst/>
          </a:prstGeom>
        </p:spPr>
      </p:pic>
      <p:sp>
        <p:nvSpPr>
          <p:cNvPr id="6" name="Title 1"/>
          <p:cNvSpPr txBox="1">
            <a:spLocks/>
          </p:cNvSpPr>
          <p:nvPr/>
        </p:nvSpPr>
        <p:spPr>
          <a:xfrm>
            <a:off x="-990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dirty="0" smtClean="0">
                <a:solidFill>
                  <a:schemeClr val="accent1">
                    <a:lumMod val="40000"/>
                    <a:lumOff val="60000"/>
                  </a:schemeClr>
                </a:solidFill>
              </a:rPr>
              <a:t>زیبایی یخچال ها</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27163955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23242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6633">
            <a:alpha val="87059"/>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noAutofit/>
          </a:bodyPr>
          <a:lstStyle/>
          <a:p>
            <a:pPr rtl="1"/>
            <a:r>
              <a:rPr lang="ar-SA" sz="2800" dirty="0"/>
              <a:t>در دوران‌های گذشته یخچال‌های طبیعی بخش وسیعی از قاره‌ها را می‌پوشاندند. ولی از آن زمان تا به حال این یخچال‌ها پس ‌روی کرده‌اند و اثر زیادی بر توپوگرافی(تحقیق بر روی شکل سطح زمین) زمین گذاشته‌اند.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01" y="1646261"/>
            <a:ext cx="6959600" cy="5219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01" y="1671282"/>
            <a:ext cx="6944435" cy="5208327"/>
          </a:xfrm>
          <a:prstGeom prst="rect">
            <a:avLst/>
          </a:prstGeom>
        </p:spPr>
      </p:pic>
    </p:spTree>
    <p:extLst>
      <p:ext uri="{BB962C8B-B14F-4D97-AF65-F5344CB8AC3E}">
        <p14:creationId xmlns:p14="http://schemas.microsoft.com/office/powerpoint/2010/main" val="41723207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Rectangle 4"/>
          <p:cNvSpPr/>
          <p:nvPr/>
        </p:nvSpPr>
        <p:spPr>
          <a:xfrm rot="21138031">
            <a:off x="-91877" y="2674947"/>
            <a:ext cx="9448420" cy="1200329"/>
          </a:xfrm>
          <a:prstGeom prst="rect">
            <a:avLst/>
          </a:prstGeom>
          <a:noFill/>
        </p:spPr>
        <p:txBody>
          <a:bodyPr wrap="none" lIns="91440" tIns="45720" rIns="91440" bIns="45720">
            <a:spAutoFit/>
          </a:bodyPr>
          <a:lstStyle/>
          <a:p>
            <a:pPr algn="ctr"/>
            <a:r>
              <a:rPr lang="fa-IR" sz="3600" b="1" cap="none" spc="0" dirty="0" smtClean="0">
                <a:ln w="10541" cmpd="sng">
                  <a:solidFill>
                    <a:schemeClr val="accent1">
                      <a:shade val="88000"/>
                      <a:satMod val="110000"/>
                    </a:schemeClr>
                  </a:solidFill>
                  <a:prstDash val="solid"/>
                </a:ln>
                <a:effectLst/>
                <a:cs typeface="+mj-cs"/>
              </a:rPr>
              <a:t>ایران نیز یخچال های زیای دارد که اکثرآنها مورد استفاده قرار</a:t>
            </a:r>
          </a:p>
          <a:p>
            <a:pPr algn="ctr"/>
            <a:r>
              <a:rPr lang="fa-IR" sz="3600" b="1" cap="none" spc="0" dirty="0" smtClean="0">
                <a:ln w="10541" cmpd="sng">
                  <a:solidFill>
                    <a:schemeClr val="accent1">
                      <a:shade val="88000"/>
                      <a:satMod val="110000"/>
                    </a:schemeClr>
                  </a:solidFill>
                  <a:prstDash val="solid"/>
                </a:ln>
                <a:effectLst/>
                <a:cs typeface="+mj-cs"/>
              </a:rPr>
              <a:t>نمی گیرند!</a:t>
            </a:r>
            <a:endParaRPr lang="en-US" sz="3600" b="1" cap="none" spc="0" dirty="0">
              <a:ln w="10541" cmpd="sng">
                <a:solidFill>
                  <a:schemeClr val="accent1">
                    <a:shade val="88000"/>
                    <a:satMod val="110000"/>
                  </a:schemeClr>
                </a:solidFill>
                <a:prstDash val="solid"/>
              </a:ln>
              <a:effectLst/>
            </a:endParaRPr>
          </a:p>
        </p:txBody>
      </p:sp>
    </p:spTree>
    <p:extLst>
      <p:ext uri="{BB962C8B-B14F-4D97-AF65-F5344CB8AC3E}">
        <p14:creationId xmlns:p14="http://schemas.microsoft.com/office/powerpoint/2010/main" val="392118058"/>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tx2">
                <a:lumMod val="20000"/>
                <a:lumOff val="80000"/>
              </a:schemeClr>
            </a:gs>
            <a:gs pos="4000">
              <a:schemeClr val="tx2">
                <a:lumMod val="40000"/>
                <a:lumOff val="60000"/>
              </a:schemeClr>
            </a:gs>
            <a:gs pos="83000">
              <a:schemeClr val="accent1">
                <a:lumMod val="40000"/>
                <a:lumOff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Autofit/>
          </a:bodyPr>
          <a:lstStyle/>
          <a:p>
            <a:pPr rtl="1"/>
            <a:r>
              <a:rPr lang="ar-SA" sz="3200" dirty="0"/>
              <a:t>امروزه در حدود 10 درصد از سطح زمین </a:t>
            </a:r>
            <a:r>
              <a:rPr lang="fa-IR" sz="3200" dirty="0" smtClean="0"/>
              <a:t/>
            </a:r>
            <a:br>
              <a:rPr lang="fa-IR" sz="3200" dirty="0" smtClean="0"/>
            </a:br>
            <a:r>
              <a:rPr lang="ar-SA" sz="3200" dirty="0" smtClean="0"/>
              <a:t>(</a:t>
            </a:r>
            <a:r>
              <a:rPr lang="ar-SA" sz="3200" dirty="0"/>
              <a:t>حدود 16 میلیون کیلومتر مربع) توسط یخچال‌ها اشغال شده‌اند</a:t>
            </a:r>
            <a:r>
              <a:rPr lang="en-US" sz="3200" dirty="0"/>
              <a:t>.</a:t>
            </a:r>
            <a:br>
              <a:rPr lang="en-US" sz="3200" dirty="0"/>
            </a:b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540" y="1670426"/>
            <a:ext cx="7332260" cy="51875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40" y="1682936"/>
            <a:ext cx="7382782" cy="5175064"/>
          </a:xfrm>
          <a:prstGeom prst="rect">
            <a:avLst/>
          </a:prstGeom>
        </p:spPr>
      </p:pic>
    </p:spTree>
    <p:extLst>
      <p:ext uri="{BB962C8B-B14F-4D97-AF65-F5344CB8AC3E}">
        <p14:creationId xmlns:p14="http://schemas.microsoft.com/office/powerpoint/2010/main" val="10329811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8644" y="1905000"/>
            <a:ext cx="8229600" cy="1143000"/>
          </a:xfrm>
        </p:spPr>
        <p:txBody>
          <a:bodyPr>
            <a:normAutofit/>
          </a:bodyPr>
          <a:lstStyle/>
          <a:p>
            <a:r>
              <a:rPr lang="ar-SA" sz="5400" dirty="0" smtClean="0">
                <a:solidFill>
                  <a:srgbClr val="252525"/>
                </a:solidFill>
                <a:effectLst/>
                <a:ea typeface="Times New Roman"/>
                <a:cs typeface="Tahoma"/>
              </a:rPr>
              <a:t>انواع یخچال</a:t>
            </a:r>
            <a:endParaRPr lang="en-US" sz="5400" dirty="0"/>
          </a:p>
        </p:txBody>
      </p:sp>
      <p:sp>
        <p:nvSpPr>
          <p:cNvPr id="10" name="Rectangle 9"/>
          <p:cNvSpPr/>
          <p:nvPr/>
        </p:nvSpPr>
        <p:spPr>
          <a:xfrm>
            <a:off x="4343400" y="0"/>
            <a:ext cx="4572000" cy="954107"/>
          </a:xfrm>
          <a:prstGeom prst="rect">
            <a:avLst/>
          </a:prstGeom>
        </p:spPr>
        <p:txBody>
          <a:bodyPr>
            <a:spAutoFit/>
          </a:bodyPr>
          <a:lstStyle/>
          <a:p>
            <a:pPr algn="r" rtl="1"/>
            <a:r>
              <a:rPr lang="ar-SA" sz="2800" dirty="0"/>
              <a:t>یخچال‌ها را بر حسب محل تشکیلشان به 3 دسته عمده تقسیم </a:t>
            </a:r>
            <a:r>
              <a:rPr lang="ar-SA" sz="2800" dirty="0" smtClean="0"/>
              <a:t>می‌کنند</a:t>
            </a:r>
            <a:r>
              <a:rPr lang="fa-IR" sz="2800" dirty="0" smtClean="0"/>
              <a:t>.</a:t>
            </a:r>
            <a:endParaRPr lang="en-US" sz="2800" dirty="0"/>
          </a:p>
        </p:txBody>
      </p:sp>
      <p:sp>
        <p:nvSpPr>
          <p:cNvPr id="11" name="Rectangle 10"/>
          <p:cNvSpPr/>
          <p:nvPr/>
        </p:nvSpPr>
        <p:spPr>
          <a:xfrm>
            <a:off x="304800" y="3977294"/>
            <a:ext cx="2472152" cy="523220"/>
          </a:xfrm>
          <a:prstGeom prst="rect">
            <a:avLst/>
          </a:prstGeom>
        </p:spPr>
        <p:txBody>
          <a:bodyPr wrap="none">
            <a:spAutoFit/>
          </a:bodyPr>
          <a:lstStyle/>
          <a:p>
            <a:r>
              <a:rPr lang="ar-SA" sz="2800" dirty="0"/>
              <a:t>کوهستانی یا دره‌ای </a:t>
            </a:r>
            <a:endParaRPr lang="en-US" sz="2800" dirty="0"/>
          </a:p>
        </p:txBody>
      </p:sp>
      <p:sp>
        <p:nvSpPr>
          <p:cNvPr id="12" name="Rectangle 11"/>
          <p:cNvSpPr/>
          <p:nvPr/>
        </p:nvSpPr>
        <p:spPr>
          <a:xfrm>
            <a:off x="3429000" y="5138410"/>
            <a:ext cx="2193229" cy="523220"/>
          </a:xfrm>
          <a:prstGeom prst="rect">
            <a:avLst/>
          </a:prstGeom>
        </p:spPr>
        <p:txBody>
          <a:bodyPr wrap="none">
            <a:spAutoFit/>
          </a:bodyPr>
          <a:lstStyle/>
          <a:p>
            <a:r>
              <a:rPr lang="ar-SA" sz="2800" dirty="0"/>
              <a:t>یخچال‌های قطبی </a:t>
            </a:r>
            <a:endParaRPr lang="en-US" sz="2800" dirty="0"/>
          </a:p>
        </p:txBody>
      </p:sp>
      <p:sp>
        <p:nvSpPr>
          <p:cNvPr id="13" name="Rectangle 12"/>
          <p:cNvSpPr/>
          <p:nvPr/>
        </p:nvSpPr>
        <p:spPr>
          <a:xfrm>
            <a:off x="6509982" y="3869695"/>
            <a:ext cx="2201244" cy="523220"/>
          </a:xfrm>
          <a:prstGeom prst="rect">
            <a:avLst/>
          </a:prstGeom>
        </p:spPr>
        <p:txBody>
          <a:bodyPr wrap="none">
            <a:spAutoFit/>
          </a:bodyPr>
          <a:lstStyle/>
          <a:p>
            <a:r>
              <a:rPr lang="ar-SA" sz="2800" dirty="0"/>
              <a:t>کلاهک‌های یخی </a:t>
            </a:r>
            <a:endParaRPr lang="en-US" sz="2800" dirty="0"/>
          </a:p>
        </p:txBody>
      </p:sp>
      <p:cxnSp>
        <p:nvCxnSpPr>
          <p:cNvPr id="9" name="Straight Arrow Connector 8"/>
          <p:cNvCxnSpPr/>
          <p:nvPr/>
        </p:nvCxnSpPr>
        <p:spPr>
          <a:xfrm>
            <a:off x="5804848" y="2971799"/>
            <a:ext cx="900752" cy="94741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3124200"/>
            <a:ext cx="1" cy="201421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14600" y="2971799"/>
            <a:ext cx="914402" cy="94741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071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ar-SA" dirty="0">
                <a:ea typeface="Calibri"/>
                <a:cs typeface="Arial"/>
              </a:rPr>
              <a:t>یخچال‌های کوهستانی یا دره‌ای</a:t>
            </a:r>
            <a:endParaRPr lang="en-US" dirty="0"/>
          </a:p>
        </p:txBody>
      </p:sp>
      <p:sp>
        <p:nvSpPr>
          <p:cNvPr id="3" name="Rectangle 2"/>
          <p:cNvSpPr/>
          <p:nvPr/>
        </p:nvSpPr>
        <p:spPr>
          <a:xfrm>
            <a:off x="1066800" y="2133600"/>
            <a:ext cx="6858000" cy="2074414"/>
          </a:xfrm>
          <a:prstGeom prst="rect">
            <a:avLst/>
          </a:prstGeom>
        </p:spPr>
        <p:txBody>
          <a:bodyPr wrap="square">
            <a:spAutoFit/>
          </a:bodyPr>
          <a:lstStyle/>
          <a:p>
            <a:pPr algn="ctr" rtl="1">
              <a:lnSpc>
                <a:spcPct val="115000"/>
              </a:lnSpc>
              <a:spcAft>
                <a:spcPts val="1000"/>
              </a:spcAft>
            </a:pPr>
            <a:r>
              <a:rPr lang="ar-SA" sz="2800" dirty="0">
                <a:ea typeface="Calibri"/>
                <a:cs typeface="+mj-cs"/>
              </a:rPr>
              <a:t>این نوع یخچال‌ها در قلل کوهها و دامنه‌های آنها تشکیل می‌شوند. برای مثال می‌توان یخچال‌های آلپی را نام برد. این توده‌های یخی در گودی‌ها و ناودیس‌ها تشکیل می‌گردند</a:t>
            </a:r>
            <a:r>
              <a:rPr lang="en-US" sz="2800" dirty="0">
                <a:ea typeface="Calibri"/>
                <a:cs typeface="+mj-cs"/>
              </a:rPr>
              <a:t>.</a:t>
            </a:r>
            <a:endParaRPr lang="en-US" dirty="0">
              <a:ea typeface="Calibri"/>
              <a:cs typeface="+mj-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25" y="-29570"/>
            <a:ext cx="10247194" cy="6887570"/>
          </a:xfrm>
          <a:prstGeom prst="rect">
            <a:avLst/>
          </a:prstGeom>
        </p:spPr>
      </p:pic>
    </p:spTree>
    <p:extLst>
      <p:ext uri="{BB962C8B-B14F-4D97-AF65-F5344CB8AC3E}">
        <p14:creationId xmlns:p14="http://schemas.microsoft.com/office/powerpoint/2010/main" val="3256164817"/>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0" y="70087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dirty="0" smtClean="0">
                <a:ea typeface="Calibri"/>
                <a:cs typeface="Arial"/>
              </a:rPr>
              <a:t>یخچال‌های قطبی</a:t>
            </a:r>
            <a:endParaRPr lang="en-US" dirty="0"/>
          </a:p>
        </p:txBody>
      </p:sp>
      <p:sp>
        <p:nvSpPr>
          <p:cNvPr id="8" name="Title 1"/>
          <p:cNvSpPr>
            <a:spLocks noGrp="1"/>
          </p:cNvSpPr>
          <p:nvPr>
            <p:ph type="title"/>
          </p:nvPr>
        </p:nvSpPr>
        <p:spPr>
          <a:xfrm>
            <a:off x="878006" y="0"/>
            <a:ext cx="8229600" cy="1143000"/>
          </a:xfrm>
        </p:spPr>
        <p:txBody>
          <a:bodyPr/>
          <a:lstStyle/>
          <a:p>
            <a:r>
              <a:rPr lang="ar-SA" dirty="0">
                <a:solidFill>
                  <a:schemeClr val="bg1"/>
                </a:solidFill>
                <a:ea typeface="Calibri"/>
                <a:cs typeface="Arial"/>
              </a:rPr>
              <a:t>یخچال‌های قطبی</a:t>
            </a:r>
            <a:endParaRPr lang="en-US" dirty="0">
              <a:solidFill>
                <a:schemeClr val="bg1"/>
              </a:solidFill>
            </a:endParaRPr>
          </a:p>
        </p:txBody>
      </p:sp>
    </p:spTree>
    <p:extLst>
      <p:ext uri="{BB962C8B-B14F-4D97-AF65-F5344CB8AC3E}">
        <p14:creationId xmlns:p14="http://schemas.microsoft.com/office/powerpoint/2010/main" val="36249207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0" y="0"/>
            <a:ext cx="9144000" cy="7010400"/>
          </a:xfrm>
          <a:prstGeom prst="rect">
            <a:avLst/>
          </a:prstGeom>
        </p:spPr>
      </p:pic>
      <p:sp>
        <p:nvSpPr>
          <p:cNvPr id="4" name="Rectangle 3"/>
          <p:cNvSpPr/>
          <p:nvPr/>
        </p:nvSpPr>
        <p:spPr>
          <a:xfrm>
            <a:off x="1997122" y="43218"/>
            <a:ext cx="7162800" cy="1384995"/>
          </a:xfrm>
          <a:prstGeom prst="rect">
            <a:avLst/>
          </a:prstGeom>
        </p:spPr>
        <p:txBody>
          <a:bodyPr wrap="square">
            <a:spAutoFit/>
          </a:bodyPr>
          <a:lstStyle/>
          <a:p>
            <a:pPr algn="r" rtl="1"/>
            <a:r>
              <a:rPr lang="fa-IR" sz="2800" dirty="0" smtClean="0">
                <a:ea typeface="Calibri"/>
              </a:rPr>
              <a:t>یخچال های قطبی </a:t>
            </a:r>
            <a:r>
              <a:rPr lang="ar-SA" sz="2800" dirty="0" smtClean="0">
                <a:ea typeface="Calibri"/>
              </a:rPr>
              <a:t>در </a:t>
            </a:r>
            <a:r>
              <a:rPr lang="ar-SA" sz="2800" dirty="0">
                <a:ea typeface="Calibri"/>
              </a:rPr>
              <a:t>اثر نزدیکی به قطب وسعت زیادی از سطح قاره را اشغال کرده‌اند. این نوع یخچال‌ها در قطب جنوب و گرینلند دیده می‌شوند. </a:t>
            </a:r>
            <a:endParaRPr lang="en-US" sz="2800" dirty="0"/>
          </a:p>
        </p:txBody>
      </p:sp>
    </p:spTree>
    <p:extLst>
      <p:ext uri="{BB962C8B-B14F-4D97-AF65-F5344CB8AC3E}">
        <p14:creationId xmlns:p14="http://schemas.microsoft.com/office/powerpoint/2010/main" val="6139319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0"/>
            <a:ext cx="14554200" cy="7696200"/>
          </a:xfrm>
          <a:prstGeom prst="rect">
            <a:avLst/>
          </a:prstGeom>
        </p:spPr>
      </p:pic>
      <p:sp>
        <p:nvSpPr>
          <p:cNvPr id="6" name="Rectangle 5"/>
          <p:cNvSpPr/>
          <p:nvPr/>
        </p:nvSpPr>
        <p:spPr>
          <a:xfrm>
            <a:off x="560696" y="381000"/>
            <a:ext cx="8583304" cy="2074414"/>
          </a:xfrm>
          <a:prstGeom prst="rect">
            <a:avLst/>
          </a:prstGeom>
        </p:spPr>
        <p:txBody>
          <a:bodyPr wrap="square">
            <a:spAutoFit/>
          </a:bodyPr>
          <a:lstStyle/>
          <a:p>
            <a:pPr algn="r" rtl="1">
              <a:lnSpc>
                <a:spcPct val="115000"/>
              </a:lnSpc>
              <a:spcAft>
                <a:spcPts val="1000"/>
              </a:spcAft>
            </a:pPr>
            <a:r>
              <a:rPr lang="ar-SA" sz="2800" dirty="0">
                <a:solidFill>
                  <a:schemeClr val="bg1"/>
                </a:solidFill>
                <a:ea typeface="Calibri"/>
                <a:cs typeface="+mj-cs"/>
              </a:rPr>
              <a:t>یخچال‌های قطبی (که به آنها یخچال‌های قاره‌ای نیز اطلاق می‌شود) 90% سطح قطب جنوب و 80% جزیره گرینلند را می‌پوشاند. این نوع یخچال‌ها در دره‌ها حرکت نمی‌کنند. بلکه حرکت آنها به صورت یک توده وسیعی در سطح قاره‌ها می‌باشد</a:t>
            </a:r>
            <a:r>
              <a:rPr lang="en-US" sz="2800" dirty="0">
                <a:solidFill>
                  <a:schemeClr val="bg1"/>
                </a:solidFill>
                <a:ea typeface="Calibri"/>
                <a:cs typeface="+mj-cs"/>
              </a:rPr>
              <a:t>.</a:t>
            </a:r>
            <a:endParaRPr lang="en-US" dirty="0">
              <a:solidFill>
                <a:schemeClr val="bg1"/>
              </a:solidFill>
              <a:ea typeface="Calibri"/>
              <a:cs typeface="+mj-cs"/>
            </a:endParaRPr>
          </a:p>
        </p:txBody>
      </p:sp>
    </p:spTree>
    <p:extLst>
      <p:ext uri="{BB962C8B-B14F-4D97-AF65-F5344CB8AC3E}">
        <p14:creationId xmlns:p14="http://schemas.microsoft.com/office/powerpoint/2010/main" val="335106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Rectangle 3"/>
          <p:cNvSpPr/>
          <p:nvPr/>
        </p:nvSpPr>
        <p:spPr>
          <a:xfrm>
            <a:off x="1102057" y="2048470"/>
            <a:ext cx="7189789" cy="923330"/>
          </a:xfrm>
          <a:prstGeom prst="rect">
            <a:avLst/>
          </a:prstGeom>
        </p:spPr>
        <p:txBody>
          <a:bodyPr wrap="none">
            <a:spAutoFit/>
          </a:bodyPr>
          <a:lstStyle/>
          <a:p>
            <a:r>
              <a:rPr lang="fa-IR" sz="5400" dirty="0">
                <a:cs typeface="+mj-cs"/>
              </a:rPr>
              <a:t> </a:t>
            </a:r>
            <a:r>
              <a:rPr lang="fa-IR" sz="5400" dirty="0" smtClean="0">
                <a:cs typeface="+mj-cs"/>
              </a:rPr>
              <a:t>(وَجَعَلْنَا </a:t>
            </a:r>
            <a:r>
              <a:rPr lang="fa-IR" sz="5400" dirty="0">
                <a:cs typeface="+mj-cs"/>
              </a:rPr>
              <a:t>مِنَ الْمَاء كُلَّ شَيْءٍ </a:t>
            </a:r>
            <a:r>
              <a:rPr lang="fa-IR" sz="5400" dirty="0" smtClean="0">
                <a:cs typeface="+mj-cs"/>
              </a:rPr>
              <a:t>حَيٍّ)</a:t>
            </a:r>
            <a:endParaRPr lang="en-US" sz="5400" dirty="0">
              <a:cs typeface="+mj-cs"/>
            </a:endParaRPr>
          </a:p>
        </p:txBody>
      </p:sp>
      <p:sp>
        <p:nvSpPr>
          <p:cNvPr id="5" name="Rectangle 4"/>
          <p:cNvSpPr/>
          <p:nvPr/>
        </p:nvSpPr>
        <p:spPr>
          <a:xfrm>
            <a:off x="2068667" y="3644991"/>
            <a:ext cx="5256567" cy="584775"/>
          </a:xfrm>
          <a:prstGeom prst="rect">
            <a:avLst/>
          </a:prstGeom>
        </p:spPr>
        <p:txBody>
          <a:bodyPr wrap="none">
            <a:spAutoFit/>
          </a:bodyPr>
          <a:lstStyle/>
          <a:p>
            <a:r>
              <a:rPr lang="fa-IR" sz="3200" dirty="0">
                <a:cs typeface="+mj-cs"/>
              </a:rPr>
              <a:t>و هر چيز زنده‏اى را از آب پديد آورديم</a:t>
            </a:r>
            <a:endParaRPr lang="en-US" sz="3200" dirty="0">
              <a:cs typeface="+mj-cs"/>
            </a:endParaRPr>
          </a:p>
        </p:txBody>
      </p:sp>
      <p:sp>
        <p:nvSpPr>
          <p:cNvPr id="6" name="TextBox 5"/>
          <p:cNvSpPr txBox="1"/>
          <p:nvPr/>
        </p:nvSpPr>
        <p:spPr>
          <a:xfrm>
            <a:off x="511561" y="5261212"/>
            <a:ext cx="1905000" cy="461665"/>
          </a:xfrm>
          <a:prstGeom prst="rect">
            <a:avLst/>
          </a:prstGeom>
          <a:noFill/>
        </p:spPr>
        <p:txBody>
          <a:bodyPr wrap="square" rtlCol="0">
            <a:spAutoFit/>
          </a:bodyPr>
          <a:lstStyle/>
          <a:p>
            <a:r>
              <a:rPr lang="fa-IR" sz="2400" dirty="0" smtClean="0"/>
              <a:t>سوره انبیا آیه </a:t>
            </a:r>
            <a:endParaRPr lang="en-US" sz="2400" dirty="0"/>
          </a:p>
        </p:txBody>
      </p:sp>
      <p:sp>
        <p:nvSpPr>
          <p:cNvPr id="7" name="Rectangle 6"/>
          <p:cNvSpPr/>
          <p:nvPr/>
        </p:nvSpPr>
        <p:spPr>
          <a:xfrm>
            <a:off x="231167" y="5257800"/>
            <a:ext cx="508473" cy="461665"/>
          </a:xfrm>
          <a:prstGeom prst="rect">
            <a:avLst/>
          </a:prstGeom>
        </p:spPr>
        <p:txBody>
          <a:bodyPr wrap="none">
            <a:spAutoFit/>
          </a:bodyPr>
          <a:lstStyle/>
          <a:p>
            <a:r>
              <a:rPr lang="fa-IR" sz="2400" dirty="0"/>
              <a:t>۳۰</a:t>
            </a:r>
            <a:endParaRPr lang="en-US" dirty="0"/>
          </a:p>
        </p:txBody>
      </p:sp>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1489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a:bodyPr>
          <a:lstStyle/>
          <a:p>
            <a:r>
              <a:rPr lang="fa-IR" sz="5400" dirty="0" smtClean="0"/>
              <a:t>کلاهک های یخی </a:t>
            </a:r>
            <a:endParaRPr lang="en-US" sz="5400" dirty="0"/>
          </a:p>
        </p:txBody>
      </p:sp>
    </p:spTree>
    <p:extLst>
      <p:ext uri="{BB962C8B-B14F-4D97-AF65-F5344CB8AC3E}">
        <p14:creationId xmlns:p14="http://schemas.microsoft.com/office/powerpoint/2010/main" val="15181692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76200"/>
            <a:ext cx="10333223" cy="7507770"/>
          </a:xfrm>
          <a:prstGeom prst="rect">
            <a:avLst/>
          </a:prstGeom>
          <a:ln>
            <a:noFill/>
          </a:ln>
          <a:effectLst>
            <a:softEdge rad="112500"/>
          </a:effectLst>
        </p:spPr>
      </p:pic>
      <p:sp>
        <p:nvSpPr>
          <p:cNvPr id="5" name="Rectangle 4"/>
          <p:cNvSpPr/>
          <p:nvPr/>
        </p:nvSpPr>
        <p:spPr>
          <a:xfrm>
            <a:off x="3124200" y="0"/>
            <a:ext cx="6019800" cy="1815882"/>
          </a:xfrm>
          <a:prstGeom prst="rect">
            <a:avLst/>
          </a:prstGeom>
        </p:spPr>
        <p:txBody>
          <a:bodyPr wrap="square">
            <a:spAutoFit/>
          </a:bodyPr>
          <a:lstStyle/>
          <a:p>
            <a:pPr algn="r" rtl="1"/>
            <a:r>
              <a:rPr lang="ar-SA" sz="2800" dirty="0" smtClean="0">
                <a:solidFill>
                  <a:schemeClr val="bg1"/>
                </a:solidFill>
                <a:cs typeface="+mj-cs"/>
              </a:rPr>
              <a:t>کلاهک‌های </a:t>
            </a:r>
            <a:r>
              <a:rPr lang="ar-SA" sz="2800" dirty="0">
                <a:solidFill>
                  <a:schemeClr val="bg1"/>
                </a:solidFill>
                <a:cs typeface="+mj-cs"/>
              </a:rPr>
              <a:t>یخی ، وسعت زیاد در کوههای مناطق قطب جنوب ، گرینلند و ایسلند دیده می‌شوند. کلاهک‌های یخی کوچکتر در قله کوههای مرتفع مانند اورست دیده می‌شوند</a:t>
            </a:r>
            <a:r>
              <a:rPr lang="en-US" sz="2800" dirty="0">
                <a:solidFill>
                  <a:schemeClr val="bg1"/>
                </a:solidFill>
                <a:cs typeface="+mj-cs"/>
              </a:rPr>
              <a:t>.</a:t>
            </a:r>
          </a:p>
        </p:txBody>
      </p:sp>
    </p:spTree>
    <p:extLst>
      <p:ext uri="{BB962C8B-B14F-4D97-AF65-F5344CB8AC3E}">
        <p14:creationId xmlns:p14="http://schemas.microsoft.com/office/powerpoint/2010/main" val="3342203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Rectangle 2"/>
          <p:cNvSpPr/>
          <p:nvPr/>
        </p:nvSpPr>
        <p:spPr>
          <a:xfrm>
            <a:off x="256014" y="2525089"/>
            <a:ext cx="8622873" cy="923330"/>
          </a:xfrm>
          <a:prstGeom prst="rect">
            <a:avLst/>
          </a:prstGeom>
          <a:noFill/>
        </p:spPr>
        <p:txBody>
          <a:bodyPr wrap="none" lIns="91440" tIns="45720" rIns="91440" bIns="45720">
            <a:spAutoFit/>
          </a:bodyPr>
          <a:lstStyle/>
          <a:p>
            <a:pPr algn="ctr"/>
            <a:r>
              <a:rPr lang="fa-IR" sz="5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Arial"/>
              </a:rPr>
              <a:t>یکی از قدیمی ترین یخچال های جهان</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99441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Rectangle 2"/>
          <p:cNvSpPr/>
          <p:nvPr/>
        </p:nvSpPr>
        <p:spPr>
          <a:xfrm>
            <a:off x="727881" y="32886"/>
            <a:ext cx="8382000" cy="2768963"/>
          </a:xfrm>
          <a:prstGeom prst="rect">
            <a:avLst/>
          </a:prstGeom>
        </p:spPr>
        <p:txBody>
          <a:bodyPr wrap="square">
            <a:spAutoFit/>
          </a:bodyPr>
          <a:lstStyle/>
          <a:p>
            <a:pPr algn="r" rtl="1">
              <a:lnSpc>
                <a:spcPct val="115000"/>
              </a:lnSpc>
              <a:spcAft>
                <a:spcPts val="1000"/>
              </a:spcAft>
            </a:pPr>
            <a:r>
              <a:rPr lang="ar-SA" sz="2400" dirty="0">
                <a:ea typeface="Calibri"/>
                <a:cs typeface="+mj-cs"/>
              </a:rPr>
              <a:t>داﻧﺸﻤﻨﺪان در ﺳﻮﺋﯿﺲ ﺑﻪ ﻣﻨﻈﻮر ﺣﻔﻆ ﻗﺪﯾﻤﯽ ﺗﺮﯾﻦ ﯾﺨﭽﺎﻟﮫﺎی طﺒﯿﻌﯽ آﻟﭗ در ﻣﻘﺎﺑﻞ آب ﺷﺪن در ﻓﺼﻞ ﺗﺎﺑﺴﺘﺎنه آنرا </a:t>
            </a:r>
            <a:r>
              <a:rPr lang="ar-SA" sz="2400" dirty="0" smtClean="0">
                <a:ea typeface="Calibri"/>
                <a:cs typeface="+mj-cs"/>
              </a:rPr>
              <a:t>ﺑﺎ</a:t>
            </a:r>
            <a:r>
              <a:rPr lang="fa-IR" sz="2000" dirty="0" smtClean="0">
                <a:ea typeface="Calibri"/>
                <a:cs typeface="+mj-cs"/>
              </a:rPr>
              <a:t> </a:t>
            </a:r>
            <a:r>
              <a:rPr lang="ar-SA" sz="2400" dirty="0" smtClean="0">
                <a:ea typeface="Calibri"/>
                <a:cs typeface="+mj-cs"/>
              </a:rPr>
              <a:t>روﮐﺸی </a:t>
            </a:r>
            <a:r>
              <a:rPr lang="ar-SA" sz="2400" dirty="0">
                <a:ea typeface="Calibri"/>
                <a:cs typeface="+mj-cs"/>
              </a:rPr>
              <a:t>ﻣﺤﺎﻓﻈﺘﯽ ﭘﻮﺷﺎﻧﺪه ﺗﺎ ﻣﯿﺰان آب ﺷﺪن ﺳﺎﻻﻧﻪ را ﺑﺎ اﻓﺰاﯾﺶ دﻣﺎی ھﻮا ﺑﻪ ﺣﺪاﻗﻞ ﺑﺮﺳﺎﻧﻨﺪ</a:t>
            </a:r>
            <a:r>
              <a:rPr lang="en-US" sz="2400" dirty="0" smtClean="0">
                <a:effectLst/>
                <a:latin typeface="Times New Roman"/>
                <a:ea typeface="Calibri"/>
                <a:cs typeface="+mj-cs"/>
              </a:rPr>
              <a:t>.</a:t>
            </a:r>
            <a:endParaRPr lang="en-US" sz="2000" dirty="0">
              <a:ea typeface="Calibri"/>
              <a:cs typeface="+mj-cs"/>
            </a:endParaRPr>
          </a:p>
          <a:p>
            <a:pPr algn="r" rtl="1">
              <a:lnSpc>
                <a:spcPct val="115000"/>
              </a:lnSpc>
              <a:spcAft>
                <a:spcPts val="1000"/>
              </a:spcAft>
            </a:pPr>
            <a:r>
              <a:rPr lang="ar-SA" sz="2400" dirty="0" smtClean="0">
                <a:ea typeface="Calibri"/>
                <a:cs typeface="+mj-cs"/>
              </a:rPr>
              <a:t>داﻧﺸﻤﻨﺪان </a:t>
            </a:r>
            <a:r>
              <a:rPr lang="ar-SA" sz="2400" dirty="0">
                <a:ea typeface="Calibri"/>
                <a:cs typeface="+mj-cs"/>
              </a:rPr>
              <a:t>ﺑﺮای ﺣﻔﻆ ﯾﺨﭽﺎﻟﮫ ﺑﺎﺳﺘﺎﻧﯽ آﻟﭗ ﺑﻪ ﮐﯿﻠﻮﻣﺘﺮھﺎ روﮐﺶ ﻣﺤﺎﻓﻈﺘﯽ ﻧﯿﺎز داﺷﺘﻨﺪ ؛ </a:t>
            </a:r>
            <a:r>
              <a:rPr lang="ar-SA" sz="2400" dirty="0" smtClean="0">
                <a:ea typeface="Calibri"/>
                <a:cs typeface="+mj-cs"/>
              </a:rPr>
              <a:t>ﭼﺮا</a:t>
            </a:r>
            <a:r>
              <a:rPr lang="fa-IR" sz="2000" dirty="0" smtClean="0">
                <a:ea typeface="Calibri"/>
                <a:cs typeface="+mj-cs"/>
              </a:rPr>
              <a:t> </a:t>
            </a:r>
            <a:r>
              <a:rPr lang="ar-SA" sz="2400" dirty="0" smtClean="0">
                <a:ea typeface="Calibri"/>
                <a:cs typeface="+mj-cs"/>
              </a:rPr>
              <a:t>ﮐﻪ </a:t>
            </a:r>
            <a:r>
              <a:rPr lang="ar-SA" sz="2400" dirty="0">
                <a:ea typeface="Calibri"/>
                <a:cs typeface="+mj-cs"/>
              </a:rPr>
              <a:t>اﯾﻦ ﯾﺨﭽﺎل ﭼﻮن ﺳﺎﯾﺮ ﯾﺨﭽﺎﻟﮫ های آﻟﭗ طﯽ 150 ﺳﺎل ﮔﺬﺷﺘﻪ ﻋﻘﺐ ﻧﺸﯿﻨﯽ ﭼﺸﻤﮕﯿﺮی داﺷﺘﻪ اﺳﺖ</a:t>
            </a:r>
            <a:r>
              <a:rPr lang="en-US" sz="2400" dirty="0" smtClean="0">
                <a:effectLst/>
                <a:latin typeface="Times New Roman"/>
                <a:ea typeface="Calibri"/>
                <a:cs typeface="+mj-cs"/>
              </a:rPr>
              <a:t>.</a:t>
            </a:r>
            <a:endParaRPr lang="en-US" sz="2000" dirty="0">
              <a:ea typeface="Calibri"/>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34686"/>
            <a:ext cx="6858000" cy="4423314"/>
          </a:xfrm>
          <a:prstGeom prst="rect">
            <a:avLst/>
          </a:prstGeom>
        </p:spPr>
      </p:pic>
    </p:spTree>
    <p:extLst>
      <p:ext uri="{BB962C8B-B14F-4D97-AF65-F5344CB8AC3E}">
        <p14:creationId xmlns:p14="http://schemas.microsoft.com/office/powerpoint/2010/main" val="3051540575"/>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multimedia.mehrnews.com/%DB%8C%D8%AE%DA%86%D8%A7%D9%84%20%D9%82%D8%AF%DB%8C%D9%85%DB%8C%20%D8%A2%D9%84%D9%BE%20%282%29.jpg"/>
          <p:cNvPicPr/>
          <p:nvPr/>
        </p:nvPicPr>
        <p:blipFill>
          <a:blip r:embed="rId2">
            <a:extLst>
              <a:ext uri="{28A0092B-C50C-407E-A947-70E740481C1C}">
                <a14:useLocalDpi xmlns:a14="http://schemas.microsoft.com/office/drawing/2010/main" val="0"/>
              </a:ext>
            </a:extLst>
          </a:blip>
          <a:srcRect/>
          <a:stretch>
            <a:fillRect/>
          </a:stretch>
        </p:blipFill>
        <p:spPr bwMode="auto">
          <a:xfrm>
            <a:off x="17060" y="0"/>
            <a:ext cx="9126940" cy="6858000"/>
          </a:xfrm>
          <a:prstGeom prst="rect">
            <a:avLst/>
          </a:prstGeom>
          <a:noFill/>
          <a:ln>
            <a:noFill/>
          </a:ln>
        </p:spPr>
      </p:pic>
    </p:spTree>
    <p:extLst>
      <p:ext uri="{BB962C8B-B14F-4D97-AF65-F5344CB8AC3E}">
        <p14:creationId xmlns:p14="http://schemas.microsoft.com/office/powerpoint/2010/main" val="21685396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88000">
              <a:schemeClr val="accent3">
                <a:lumMod val="50000"/>
              </a:schemeClr>
            </a:gs>
            <a:gs pos="70000">
              <a:schemeClr val="accent3">
                <a:lumMod val="75000"/>
              </a:schemeClr>
            </a:gs>
            <a:gs pos="100000">
              <a:schemeClr val="accent3">
                <a:lumMod val="50000"/>
              </a:schemeClr>
            </a:gs>
            <a:gs pos="100000">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5562600" y="0"/>
            <a:ext cx="3581400" cy="3046988"/>
          </a:xfrm>
          <a:prstGeom prst="rect">
            <a:avLst/>
          </a:prstGeom>
        </p:spPr>
        <p:txBody>
          <a:bodyPr wrap="square">
            <a:spAutoFit/>
          </a:bodyPr>
          <a:lstStyle/>
          <a:p>
            <a:pPr algn="ctr" rtl="1"/>
            <a:r>
              <a:rPr lang="ar-SA" sz="3200" dirty="0"/>
              <a:t>این یخچال طبیعی منبع رود رون در مرکز کوهستان آلپ در سوئیس است که تحقیقات عقب نشینی آن را در یک و نیم قرن گذشته تأیید </a:t>
            </a:r>
            <a:r>
              <a:rPr lang="ar-SA" sz="3200" dirty="0" smtClean="0"/>
              <a:t>کردند</a:t>
            </a:r>
            <a:r>
              <a:rPr lang="fa-IR" sz="3200" dirty="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11"/>
            <a:ext cx="5555776" cy="6870511"/>
          </a:xfrm>
          <a:prstGeom prst="rect">
            <a:avLst/>
          </a:prstGeom>
        </p:spPr>
      </p:pic>
    </p:spTree>
    <p:extLst>
      <p:ext uri="{BB962C8B-B14F-4D97-AF65-F5344CB8AC3E}">
        <p14:creationId xmlns:p14="http://schemas.microsoft.com/office/powerpoint/2010/main" val="42462160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5"/>
            <a:ext cx="9144000" cy="68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27478" y="228600"/>
            <a:ext cx="4572000" cy="2308324"/>
          </a:xfrm>
          <a:prstGeom prst="rect">
            <a:avLst/>
          </a:prstGeom>
        </p:spPr>
        <p:txBody>
          <a:bodyPr>
            <a:spAutoFit/>
          </a:bodyPr>
          <a:lstStyle/>
          <a:p>
            <a:pPr algn="r" rtl="1"/>
            <a:r>
              <a:rPr lang="ar-SA" sz="2400" dirty="0">
                <a:cs typeface="+mj-cs"/>
              </a:rPr>
              <a:t>محققان تونلی داخل این یخچال حفر کرده اند که بزرگی آن برای راه رفتن در آن کافی است و به گردشگران این امکان را می دهد که در زمان سفر کرده و در معرض تماشای مناظری قرار بگیرند که هزاران سال برای مشاهده در دسترس نبوده است</a:t>
            </a:r>
            <a:r>
              <a:rPr lang="en-US" sz="2400" dirty="0">
                <a:cs typeface="+mj-cs"/>
              </a:rPr>
              <a:t>.</a:t>
            </a:r>
          </a:p>
        </p:txBody>
      </p:sp>
    </p:spTree>
    <p:extLst>
      <p:ext uri="{BB962C8B-B14F-4D97-AF65-F5344CB8AC3E}">
        <p14:creationId xmlns:p14="http://schemas.microsoft.com/office/powerpoint/2010/main" val="35983398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7"/>
            <a:ext cx="9144000" cy="6865034"/>
          </a:xfrm>
          <a:prstGeom prst="rect">
            <a:avLst/>
          </a:prstGeom>
        </p:spPr>
      </p:pic>
      <p:sp>
        <p:nvSpPr>
          <p:cNvPr id="4" name="TextBox 3"/>
          <p:cNvSpPr txBox="1"/>
          <p:nvPr/>
        </p:nvSpPr>
        <p:spPr>
          <a:xfrm>
            <a:off x="6096000" y="228600"/>
            <a:ext cx="2819400" cy="1862048"/>
          </a:xfrm>
          <a:prstGeom prst="rect">
            <a:avLst/>
          </a:prstGeom>
          <a:noFill/>
        </p:spPr>
        <p:txBody>
          <a:bodyPr wrap="square" rtlCol="0">
            <a:spAutoFit/>
          </a:bodyPr>
          <a:lstStyle/>
          <a:p>
            <a:pPr algn="ctr"/>
            <a:r>
              <a:rPr lang="fa-IR" sz="11500" i="1" dirty="0" smtClean="0">
                <a:latin typeface="Arabic Typesetting" pitchFamily="66" charset="-78"/>
                <a:cs typeface="Arabic Typesetting" pitchFamily="66" charset="-78"/>
              </a:rPr>
              <a:t>پایان</a:t>
            </a:r>
            <a:endParaRPr lang="en-US" sz="11500" i="1" dirty="0">
              <a:latin typeface="Arabic Typesetting" pitchFamily="66" charset="-78"/>
              <a:cs typeface="Arabic Typesetting" pitchFamily="66" charset="-78"/>
            </a:endParaRPr>
          </a:p>
        </p:txBody>
      </p:sp>
    </p:spTree>
    <p:extLst>
      <p:ext uri="{BB962C8B-B14F-4D97-AF65-F5344CB8AC3E}">
        <p14:creationId xmlns:p14="http://schemas.microsoft.com/office/powerpoint/2010/main" val="2301506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81" y="0"/>
            <a:ext cx="9753600" cy="6876197"/>
          </a:xfrm>
          <a:prstGeom prst="rect">
            <a:avLst/>
          </a:prstGeom>
        </p:spPr>
      </p:pic>
      <p:sp>
        <p:nvSpPr>
          <p:cNvPr id="11" name="Title 1"/>
          <p:cNvSpPr txBox="1">
            <a:spLocks/>
          </p:cNvSpPr>
          <p:nvPr/>
        </p:nvSpPr>
        <p:spPr>
          <a:xfrm>
            <a:off x="-418532" y="1447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b="1" dirty="0" smtClean="0">
                <a:solidFill>
                  <a:srgbClr val="FF0000"/>
                </a:solidFill>
                <a:effectLst>
                  <a:outerShdw blurRad="38100" dist="38100" dir="2700000" algn="tl">
                    <a:srgbClr val="000000">
                      <a:alpha val="43137"/>
                    </a:srgbClr>
                  </a:outerShdw>
                </a:effectLst>
              </a:rPr>
              <a:t>یخچال های طبیعی</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80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Autofit/>
          </a:bodyPr>
          <a:lstStyle/>
          <a:p>
            <a:pPr marL="0" marR="0" algn="r" rtl="1">
              <a:lnSpc>
                <a:spcPct val="115000"/>
              </a:lnSpc>
              <a:spcBef>
                <a:spcPts val="0"/>
              </a:spcBef>
              <a:spcAft>
                <a:spcPts val="1000"/>
              </a:spcAft>
            </a:pPr>
            <a:r>
              <a:rPr lang="ar-SA" sz="3200" dirty="0">
                <a:ea typeface="Calibri"/>
                <a:cs typeface="Arial"/>
              </a:rPr>
              <a:t>یخچال طبیعی یا یَخ‌رود توده‌ای یخ است که بر اثر نیروی گرانش از نواحی بلند کوهستانی یا در نواحی قطبی، که دارای هوای بسیار سردی هستند، به آرامی جریان پیدا می‌کند.</a:t>
            </a:r>
            <a:r>
              <a:rPr lang="en-US" sz="3200" dirty="0">
                <a:ea typeface="Calibri"/>
                <a:cs typeface="Arial"/>
              </a:rPr>
              <a:t/>
            </a:r>
            <a:br>
              <a:rPr lang="en-US" sz="3200" dirty="0">
                <a:ea typeface="Calibri"/>
                <a:cs typeface="Arial"/>
              </a:rPr>
            </a:b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815"/>
            <a:ext cx="9137073" cy="5221185"/>
          </a:xfrm>
          <a:prstGeom prst="rect">
            <a:avLst/>
          </a:prstGeom>
        </p:spPr>
      </p:pic>
    </p:spTree>
    <p:extLst>
      <p:ext uri="{BB962C8B-B14F-4D97-AF65-F5344CB8AC3E}">
        <p14:creationId xmlns:p14="http://schemas.microsoft.com/office/powerpoint/2010/main" val="3186560022"/>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Autofit/>
          </a:bodyPr>
          <a:lstStyle/>
          <a:p>
            <a:pPr algn="r" rtl="1"/>
            <a:r>
              <a:rPr lang="ar-SA" sz="3200" dirty="0">
                <a:solidFill>
                  <a:schemeClr val="bg1"/>
                </a:solidFill>
              </a:rPr>
              <a:t>اگر مشتی برف به محکمی در دست فشرده شود، برف به یخ تبدیل می‌شود. این همان رویدادی است که پس از بارش برف، در دره‌های مرتفع کوهستانی رخ می‌دهد. برف در کف دره، بر اثر فشار برف‌های بالایی فشرده و به یخ تبدیل می‌شود</a:t>
            </a:r>
            <a:r>
              <a:rPr lang="en-US" sz="3200" dirty="0">
                <a:solidFill>
                  <a:schemeClr val="bg1"/>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8235"/>
            <a:ext cx="9144000" cy="5411612"/>
          </a:xfrm>
          <a:prstGeom prst="rect">
            <a:avLst/>
          </a:prstGeom>
        </p:spPr>
      </p:pic>
    </p:spTree>
    <p:extLst>
      <p:ext uri="{BB962C8B-B14F-4D97-AF65-F5344CB8AC3E}">
        <p14:creationId xmlns:p14="http://schemas.microsoft.com/office/powerpoint/2010/main" val="211651578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tx2">
                <a:lumMod val="60000"/>
                <a:lumOff val="40000"/>
              </a:schemeClr>
            </a:gs>
            <a:gs pos="5000">
              <a:srgbClr val="63A3FF"/>
            </a:gs>
            <a:gs pos="39999">
              <a:schemeClr val="accent1">
                <a:lumMod val="75000"/>
              </a:schemeClr>
            </a:gs>
            <a:gs pos="70000">
              <a:srgbClr val="C4D6EB"/>
            </a:gs>
            <a:gs pos="71000">
              <a:schemeClr val="accent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4912"/>
            <a:ext cx="8229600" cy="1143000"/>
          </a:xfrm>
        </p:spPr>
        <p:txBody>
          <a:bodyPr>
            <a:normAutofit fontScale="90000"/>
          </a:bodyPr>
          <a:lstStyle/>
          <a:p>
            <a:pPr marL="0" marR="0">
              <a:lnSpc>
                <a:spcPct val="115000"/>
              </a:lnSpc>
              <a:spcBef>
                <a:spcPts val="0"/>
              </a:spcBef>
              <a:spcAft>
                <a:spcPts val="1000"/>
              </a:spcAft>
            </a:pPr>
            <a:r>
              <a:rPr lang="fa-IR" dirty="0">
                <a:ea typeface="Calibri"/>
                <a:cs typeface="Arial"/>
              </a:rPr>
              <a:t>یخچالی طبیعی در آرژانتین</a:t>
            </a:r>
            <a:r>
              <a:rPr lang="en-US" sz="1800" dirty="0">
                <a:ea typeface="Calibri"/>
                <a:cs typeface="Arial"/>
              </a:rPr>
              <a:t/>
            </a:r>
            <a:br>
              <a:rPr lang="en-US" sz="1800" dirty="0">
                <a:ea typeface="Calibri"/>
                <a:cs typeface="Arial"/>
              </a:rPr>
            </a:br>
            <a:endParaRPr lang="en-US" dirty="0"/>
          </a:p>
        </p:txBody>
      </p:sp>
      <p:pic>
        <p:nvPicPr>
          <p:cNvPr id="4" name="Picture 3" descr="http://upload.wikimedia.org/wikipedia/commons/thumb/3/3f/155_-_Glacier_Perito_Moreno_-_Panorama_de_la_partie_nord_-_Janvier_2010.jpg/1400px-155_-_Glacier_Perito_Moreno_-_Panorama_de_la_partie_nord_-_Janvier_2010.jpg">
            <a:hlinkClick r:id="rId2" tooltip="&quot;چشم انداز یخچال طبیعی Perito Moreno در پارک ملی Los Glaciares در جنوب آرژانتین&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686800" cy="3374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923999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95800">
              <a:schemeClr val="accent1">
                <a:lumMod val="75000"/>
              </a:schemeClr>
            </a:gs>
            <a:gs pos="0">
              <a:schemeClr val="bg1">
                <a:tint val="80000"/>
                <a:satMod val="300000"/>
              </a:schemeClr>
            </a:gs>
            <a:gs pos="10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SA" sz="6600" dirty="0">
                <a:ea typeface="Calibri"/>
                <a:cs typeface="Arial"/>
              </a:rPr>
              <a:t>نگاه اجمالی</a:t>
            </a:r>
            <a:endParaRPr lang="en-US" sz="6600" dirty="0"/>
          </a:p>
        </p:txBody>
      </p:sp>
    </p:spTree>
    <p:extLst>
      <p:ext uri="{BB962C8B-B14F-4D97-AF65-F5344CB8AC3E}">
        <p14:creationId xmlns:p14="http://schemas.microsoft.com/office/powerpoint/2010/main" val="1023868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Autofit/>
          </a:bodyPr>
          <a:lstStyle/>
          <a:p>
            <a:pPr rtl="1"/>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949" y="-152399"/>
            <a:ext cx="10752749" cy="7010399"/>
          </a:xfrm>
          <a:prstGeom prst="rect">
            <a:avLst/>
          </a:prstGeom>
        </p:spPr>
      </p:pic>
      <p:sp>
        <p:nvSpPr>
          <p:cNvPr id="8" name="Rectangle 7"/>
          <p:cNvSpPr/>
          <p:nvPr/>
        </p:nvSpPr>
        <p:spPr>
          <a:xfrm>
            <a:off x="4572000" y="699745"/>
            <a:ext cx="4572000" cy="2677656"/>
          </a:xfrm>
          <a:prstGeom prst="rect">
            <a:avLst/>
          </a:prstGeom>
        </p:spPr>
        <p:txBody>
          <a:bodyPr>
            <a:spAutoFit/>
          </a:bodyPr>
          <a:lstStyle/>
          <a:p>
            <a:pPr algn="ctr" rtl="1"/>
            <a:r>
              <a:rPr lang="ar-SA" sz="2800" dirty="0" smtClean="0">
                <a:solidFill>
                  <a:schemeClr val="bg1"/>
                </a:solidFill>
                <a:cs typeface="+mj-cs"/>
              </a:rPr>
              <a:t>یخچال‌ها توده‌های بزرگی از یخ و برف می‌باشند که در مناطقی که آب و هوا سرد و یخبندان است تشکیل می‌شوند. در این نوع مناطق ریزش برف بیش از مقدار ذوب و تبخیر آن می‌باشد. </a:t>
            </a:r>
            <a:endParaRPr lang="en-US" sz="2800" dirty="0">
              <a:solidFill>
                <a:schemeClr val="bg1"/>
              </a:solidFill>
              <a:cs typeface="+mj-cs"/>
            </a:endParaRPr>
          </a:p>
        </p:txBody>
      </p:sp>
    </p:spTree>
    <p:extLst>
      <p:ext uri="{BB962C8B-B14F-4D97-AF65-F5344CB8AC3E}">
        <p14:creationId xmlns:p14="http://schemas.microsoft.com/office/powerpoint/2010/main" val="348908708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1143000"/>
          </a:xfrm>
        </p:spPr>
        <p:txBody>
          <a:bodyPr>
            <a:noAutofit/>
          </a:bodyPr>
          <a:lstStyle/>
          <a:p>
            <a:pPr marL="0" marR="0" algn="r" rtl="1">
              <a:lnSpc>
                <a:spcPct val="115000"/>
              </a:lnSpc>
              <a:spcBef>
                <a:spcPts val="0"/>
              </a:spcBef>
              <a:spcAft>
                <a:spcPts val="1000"/>
              </a:spcAft>
            </a:pPr>
            <a:r>
              <a:rPr lang="ar-SA" sz="2800" dirty="0">
                <a:ea typeface="Calibri"/>
              </a:rPr>
              <a:t>البته وجود سرما در یک منطقه برای تشکیل یخچال کافی نیست. برای تشکیل یخچال علاوه بر وجود سرما حتما ریزش زیاد برف نیز لازم است. هرچه از مناطق استوایی به مناطق قطبی نزدیکتر شویم به علت کم شدن درجه حرارت خورشید یخچال‌ها در ارتفاع کمتری تشکیل می‌شوند</a:t>
            </a:r>
            <a:r>
              <a:rPr lang="en-US" sz="2800" dirty="0">
                <a:ea typeface="Calibri"/>
              </a:rPr>
              <a:t>.</a:t>
            </a:r>
            <a:br>
              <a:rPr lang="en-US" sz="2800" dirty="0">
                <a:ea typeface="Calibri"/>
              </a:rPr>
            </a:b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33337"/>
            <a:ext cx="7391400" cy="4931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597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585</Words>
  <Application>Microsoft Office PowerPoint</Application>
  <PresentationFormat>On-screen Show (4:3)</PresentationFormat>
  <Paragraphs>38</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به نام خداوند جان آفرین </vt:lpstr>
      <vt:lpstr>PowerPoint Presentation</vt:lpstr>
      <vt:lpstr>PowerPoint Presentation</vt:lpstr>
      <vt:lpstr>یخچال طبیعی یا یَخ‌رود توده‌ای یخ است که بر اثر نیروی گرانش از نواحی بلند کوهستانی یا در نواحی قطبی، که دارای هوای بسیار سردی هستند، به آرامی جریان پیدا می‌کند. </vt:lpstr>
      <vt:lpstr>اگر مشتی برف به محکمی در دست فشرده شود، برف به یخ تبدیل می‌شود. این همان رویدادی است که پس از بارش برف، در دره‌های مرتفع کوهستانی رخ می‌دهد. برف در کف دره، بر اثر فشار برف‌های بالایی فشرده و به یخ تبدیل می‌شود.</vt:lpstr>
      <vt:lpstr>یخچالی طبیعی در آرژانتین </vt:lpstr>
      <vt:lpstr>نگاه اجمالی</vt:lpstr>
      <vt:lpstr>PowerPoint Presentation</vt:lpstr>
      <vt:lpstr>البته وجود سرما در یک منطقه برای تشکیل یخچال کافی نیست. برای تشکیل یخچال علاوه بر وجود سرما حتما ریزش زیاد برف نیز لازم است. هرچه از مناطق استوایی به مناطق قطبی نزدیکتر شویم به علت کم شدن درجه حرارت خورشید یخچال‌ها در ارتفاع کمتری تشکیل می‌شوند. </vt:lpstr>
      <vt:lpstr>PowerPoint Presentation</vt:lpstr>
      <vt:lpstr>PowerPoint Presentation</vt:lpstr>
      <vt:lpstr>در دوران‌های گذشته یخچال‌های طبیعی بخش وسیعی از قاره‌ها را می‌پوشاندند. ولی از آن زمان تا به حال این یخچال‌ها پس ‌روی کرده‌اند و اثر زیادی بر توپوگرافی(تحقیق بر روی شکل سطح زمین) زمین گذاشته‌اند. </vt:lpstr>
      <vt:lpstr>PowerPoint Presentation</vt:lpstr>
      <vt:lpstr>امروزه در حدود 10 درصد از سطح زمین  (حدود 16 میلیون کیلومتر مربع) توسط یخچال‌ها اشغال شده‌اند. </vt:lpstr>
      <vt:lpstr>انواع یخچال</vt:lpstr>
      <vt:lpstr>یخچال‌های کوهستانی یا دره‌ای</vt:lpstr>
      <vt:lpstr>یخچال‌های قطبی</vt:lpstr>
      <vt:lpstr>PowerPoint Presentation</vt:lpstr>
      <vt:lpstr>PowerPoint Presentation</vt:lpstr>
      <vt:lpstr>کلاهک های یخی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dc:creator>
  <cp:lastModifiedBy>Peyman-pc</cp:lastModifiedBy>
  <cp:revision>20</cp:revision>
  <dcterms:created xsi:type="dcterms:W3CDTF">2014-04-22T06:16:44Z</dcterms:created>
  <dcterms:modified xsi:type="dcterms:W3CDTF">2017-01-10T03:53:14Z</dcterms:modified>
</cp:coreProperties>
</file>