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83" r:id="rId2"/>
    <p:sldId id="256" r:id="rId3"/>
    <p:sldId id="257" r:id="rId4"/>
    <p:sldId id="258" r:id="rId5"/>
    <p:sldId id="260" r:id="rId6"/>
    <p:sldId id="259" r:id="rId7"/>
    <p:sldId id="261" r:id="rId8"/>
    <p:sldId id="262" r:id="rId9"/>
    <p:sldId id="266" r:id="rId10"/>
    <p:sldId id="267" r:id="rId11"/>
    <p:sldId id="264" r:id="rId12"/>
    <p:sldId id="263" r:id="rId13"/>
    <p:sldId id="268" r:id="rId14"/>
    <p:sldId id="269" r:id="rId15"/>
    <p:sldId id="270" r:id="rId16"/>
    <p:sldId id="274" r:id="rId17"/>
    <p:sldId id="275" r:id="rId18"/>
    <p:sldId id="273" r:id="rId19"/>
    <p:sldId id="276" r:id="rId20"/>
    <p:sldId id="272" r:id="rId21"/>
    <p:sldId id="277" r:id="rId22"/>
    <p:sldId id="278" r:id="rId23"/>
    <p:sldId id="279" r:id="rId24"/>
    <p:sldId id="280" r:id="rId25"/>
    <p:sldId id="281" r:id="rId26"/>
    <p:sldId id="27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6049" autoAdjust="0"/>
  </p:normalViewPr>
  <p:slideViewPr>
    <p:cSldViewPr>
      <p:cViewPr varScale="1">
        <p:scale>
          <a:sx n="70" d="100"/>
          <a:sy n="70" d="100"/>
        </p:scale>
        <p:origin x="66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C715A-1947-4EEB-A684-DB1F14786401}" type="datetimeFigureOut">
              <a:rPr lang="en-US" smtClean="0"/>
              <a:pPr/>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7C488-5BA7-40BA-9AC8-5C83E39FEA9D}" type="slidenum">
              <a:rPr lang="en-US" smtClean="0"/>
              <a:pPr/>
              <a:t>‹#›</a:t>
            </a:fld>
            <a:endParaRPr lang="en-US"/>
          </a:p>
        </p:txBody>
      </p:sp>
    </p:spTree>
    <p:extLst>
      <p:ext uri="{BB962C8B-B14F-4D97-AF65-F5344CB8AC3E}">
        <p14:creationId xmlns:p14="http://schemas.microsoft.com/office/powerpoint/2010/main" val="203848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F7C488-5BA7-40BA-9AC8-5C83E39FEA9D}" type="slidenum">
              <a:rPr lang="en-US" smtClean="0"/>
              <a:pPr/>
              <a:t>3</a:t>
            </a:fld>
            <a:endParaRPr lang="en-US"/>
          </a:p>
        </p:txBody>
      </p:sp>
    </p:spTree>
    <p:extLst>
      <p:ext uri="{BB962C8B-B14F-4D97-AF65-F5344CB8AC3E}">
        <p14:creationId xmlns:p14="http://schemas.microsoft.com/office/powerpoint/2010/main" val="294318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BB4C28F-4A05-4303-9FB3-EB8A3C152E8C}" type="datetimeFigureOut">
              <a:rPr lang="en-US" smtClean="0"/>
              <a:pPr/>
              <a:t>3/11/2018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4B445AF-3849-4E74-97ED-6588DAD4814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4C28F-4A05-4303-9FB3-EB8A3C152E8C}"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45AF-3849-4E74-97ED-6588DAD481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4C28F-4A05-4303-9FB3-EB8A3C152E8C}"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45AF-3849-4E74-97ED-6588DAD481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4C28F-4A05-4303-9FB3-EB8A3C152E8C}"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45AF-3849-4E74-97ED-6588DAD481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B4C28F-4A05-4303-9FB3-EB8A3C152E8C}"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445AF-3849-4E74-97ED-6588DAD4814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B4C28F-4A05-4303-9FB3-EB8A3C152E8C}"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445AF-3849-4E74-97ED-6588DAD48144}" type="slidenum">
              <a:rPr lang="en-US" smtClean="0"/>
              <a:pPr/>
              <a:t>‹#›</a:t>
            </a:fld>
            <a:endParaRPr lang="en-US"/>
          </a:p>
        </p:txBody>
      </p:sp>
      <p:sp>
        <p:nvSpPr>
          <p:cNvPr id="8"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B4C28F-4A05-4303-9FB3-EB8A3C152E8C}"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445AF-3849-4E74-97ED-6588DAD4814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B4C28F-4A05-4303-9FB3-EB8A3C152E8C}"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445AF-3849-4E74-97ED-6588DAD481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4C28F-4A05-4303-9FB3-EB8A3C152E8C}"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445AF-3849-4E74-97ED-6588DAD48144}" type="slidenum">
              <a:rPr lang="en-US" smtClean="0"/>
              <a:pPr/>
              <a:t>‹#›</a:t>
            </a:fld>
            <a:endParaRPr lang="en-US"/>
          </a:p>
        </p:txBody>
      </p:sp>
      <p:sp>
        <p:nvSpPr>
          <p:cNvPr id="5"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B4C28F-4A05-4303-9FB3-EB8A3C152E8C}"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445AF-3849-4E74-97ED-6588DAD481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6BB4C28F-4A05-4303-9FB3-EB8A3C152E8C}" type="datetimeFigureOut">
              <a:rPr lang="en-US" smtClean="0"/>
              <a:pPr/>
              <a:t>3/11/2018</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E4B445AF-3849-4E74-97ED-6588DAD48144}" type="slidenum">
              <a:rPr lang="en-US" smtClean="0"/>
              <a:pPr/>
              <a:t>‹#›</a:t>
            </a:fld>
            <a:endParaRPr lang="en-US"/>
          </a:p>
        </p:txBody>
      </p:sp>
      <p:sp>
        <p:nvSpPr>
          <p:cNvPr id="22"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BB4C28F-4A05-4303-9FB3-EB8A3C152E8C}" type="datetimeFigureOut">
              <a:rPr lang="en-US" smtClean="0"/>
              <a:pPr/>
              <a:t>3/11/2018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4B445AF-3849-4E74-97ED-6588DAD48144}" type="slidenum">
              <a:rPr lang="en-US" smtClean="0"/>
              <a:pPr/>
              <a:t>‹#›</a:t>
            </a:fld>
            <a:endParaRPr lang="en-US"/>
          </a:p>
        </p:txBody>
      </p:sp>
      <p:sp>
        <p:nvSpPr>
          <p:cNvPr id="18"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amshahrionline.ir/News/?id=257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RASA\Besmelah\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3" y="7770"/>
            <a:ext cx="9144000" cy="685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7293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p:cNvSpPr txBox="1">
            <a:spLocks/>
          </p:cNvSpPr>
          <p:nvPr/>
        </p:nvSpPr>
        <p:spPr>
          <a:xfrm>
            <a:off x="4716016" y="476672"/>
            <a:ext cx="4248471" cy="612068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r" rtl="1">
              <a:buFont typeface="Wingdings"/>
              <a:buNone/>
            </a:pPr>
            <a:r>
              <a:rPr lang="ar-SA" sz="2200" dirty="0" smtClean="0">
                <a:cs typeface="2  Davat" pitchFamily="2" charset="-78"/>
              </a:rPr>
              <a:t>در هر یک از چهارگوشة سکوی مربع ، مناره ای به ارتفاع 42 متر بر پایه ای هشت ضلعی به چشم می خورد که سه شَرَفه (کنگره ) آنها را به سه بخش نسبتاً مساوی تقسیم کرده است .</a:t>
            </a:r>
            <a:endParaRPr lang="en-US" sz="2200" dirty="0" smtClean="0">
              <a:cs typeface="2  Davat" pitchFamily="2" charset="-78"/>
            </a:endParaRPr>
          </a:p>
          <a:p>
            <a:pPr algn="r" rtl="1">
              <a:buFont typeface="Wingdings"/>
              <a:buNone/>
            </a:pPr>
            <a:r>
              <a:rPr lang="ar-SA" sz="2200" dirty="0" smtClean="0">
                <a:cs typeface="2  Davat" pitchFamily="2" charset="-78"/>
              </a:rPr>
              <a:t>طرح مربع شکل آرامگاه به دلیل گوشه های پَخ دار آن به صورت یک هشت ضلعی نامنتظم ، معروف به «مثمّنِ بغدادی » درآمده است.</a:t>
            </a:r>
            <a:endParaRPr lang="fa-IR" sz="2200" dirty="0" smtClean="0">
              <a:cs typeface="2  Davat" pitchFamily="2" charset="-78"/>
            </a:endParaRPr>
          </a:p>
          <a:p>
            <a:pPr algn="r" rtl="1">
              <a:buFont typeface="Wingdings"/>
              <a:buNone/>
            </a:pPr>
            <a:r>
              <a:rPr lang="ar-SA" sz="2200" dirty="0" smtClean="0">
                <a:cs typeface="2  Davat" pitchFamily="2" charset="-78"/>
              </a:rPr>
              <a:t> در هریک از چهار جهت اصلی بنا یک ایوان یا پیش طاق بزرگ به ارتفاع 24ر32 متر به چشم می خورد. </a:t>
            </a:r>
            <a:endParaRPr lang="fa-IR" sz="2200" dirty="0" smtClean="0">
              <a:cs typeface="2  Davat" pitchFamily="2" charset="-78"/>
            </a:endParaRPr>
          </a:p>
          <a:p>
            <a:pPr algn="r" rtl="1">
              <a:buFont typeface="Wingdings"/>
              <a:buNone/>
            </a:pPr>
            <a:r>
              <a:rPr lang="ar-SA" sz="2200" dirty="0" smtClean="0">
                <a:cs typeface="2  Davat" pitchFamily="2" charset="-78"/>
              </a:rPr>
              <a:t>بر بالای قسمت مرکزی بنا، گنبد پیازی شکل بزرگی هست که ارتفاع آن از سطح زمین 10ر74 متر و از سطح سکوی مربع 10ر67 متر است .</a:t>
            </a:r>
            <a:endParaRPr lang="en-US" sz="2200" dirty="0" smtClean="0">
              <a:cs typeface="2  Davat" pitchFamily="2" charset="-78"/>
            </a:endParaRPr>
          </a:p>
          <a:p>
            <a:pPr algn="r" rtl="1">
              <a:buFont typeface="Wingdings"/>
              <a:buNone/>
            </a:pPr>
            <a:r>
              <a:rPr lang="ar-SA" sz="2200" dirty="0" smtClean="0">
                <a:cs typeface="2  Davat" pitchFamily="2" charset="-78"/>
              </a:rPr>
              <a:t> این گنبد دو پوسته ، ساقه ای به ارتفاع پانزده متر دارد. </a:t>
            </a:r>
            <a:endParaRPr lang="en-US" sz="2200" dirty="0" smtClean="0">
              <a:cs typeface="2  Davat" pitchFamily="2" charset="-78"/>
            </a:endParaRPr>
          </a:p>
        </p:txBody>
      </p:sp>
      <p:pic>
        <p:nvPicPr>
          <p:cNvPr id="6" name="Picture 2" descr="G:\india pic\1558596178.interior05.jpg"/>
          <p:cNvPicPr>
            <a:picLocks noChangeAspect="1" noChangeArrowheads="1"/>
          </p:cNvPicPr>
          <p:nvPr/>
        </p:nvPicPr>
        <p:blipFill>
          <a:blip r:embed="rId2"/>
          <a:srcRect/>
          <a:stretch>
            <a:fillRect/>
          </a:stretch>
        </p:blipFill>
        <p:spPr bwMode="auto">
          <a:xfrm>
            <a:off x="649054" y="404664"/>
            <a:ext cx="4066962" cy="3934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4" name="Picture 2" descr="G:\tahghigh\taj mahal\120px-Taj_Mahal_fini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54" y="4535760"/>
            <a:ext cx="2061592" cy="20615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tahghigh\taj mahal\TajGuldastaGeometricDe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524781"/>
            <a:ext cx="641092" cy="20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5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87710"/>
            <a:ext cx="7772400" cy="4572000"/>
          </a:xfrm>
        </p:spPr>
        <p:txBody>
          <a:bodyPr>
            <a:normAutofit/>
          </a:bodyPr>
          <a:lstStyle/>
          <a:p>
            <a:pPr algn="r"/>
            <a:r>
              <a:rPr lang="ar-SA" sz="2200" dirty="0" smtClean="0">
                <a:cs typeface="2  Davat" pitchFamily="2" charset="-78"/>
              </a:rPr>
              <a:t>ارتفاع </a:t>
            </a:r>
            <a:r>
              <a:rPr lang="ar-SA" sz="2200" dirty="0">
                <a:cs typeface="2  Davat" pitchFamily="2" charset="-78"/>
              </a:rPr>
              <a:t>گنبد اصلی از روی صفه بیش از 50 متر است. در چهار طرف گنبد اصلی، چهار عدد طاقی با گنبد کوچک قرار دارد. وجود چهار گنبد کوچک در چهار سوی گنبد اصلی، سنت  و شیوه ای است که آن را در مقبره امیر اسماعیل سامانی در بخارا می توان ملاحظه کرد. بنا بر این، خصوصیت مزبور را می توان از ویژگی های معماری ایرانی دانست.</a:t>
            </a:r>
            <a:endParaRPr lang="en-US" sz="2200" dirty="0">
              <a:cs typeface="2  Davat" pitchFamily="2" charset="-78"/>
            </a:endParaRPr>
          </a:p>
          <a:p>
            <a:pPr algn="r"/>
            <a:endParaRPr lang="en-US" sz="2200" dirty="0">
              <a:cs typeface="2  Davat" pitchFamily="2" charset="-78"/>
            </a:endParaRPr>
          </a:p>
        </p:txBody>
      </p:sp>
      <p:pic>
        <p:nvPicPr>
          <p:cNvPr id="4098" name="Picture 2" descr="G:\tahghigh\taj mahal\250px-Taj_Mahal_East_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97" y="4098775"/>
            <a:ext cx="4314237" cy="2346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tahghigh\taj mahal\Protective wartime scaffo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93657"/>
            <a:ext cx="342038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tahghigh\taj mahal\Incised pa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120" y="2328376"/>
            <a:ext cx="2205282" cy="143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5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422920"/>
            <a:ext cx="7772400" cy="4572000"/>
          </a:xfrm>
        </p:spPr>
        <p:txBody>
          <a:bodyPr>
            <a:noAutofit/>
          </a:bodyPr>
          <a:lstStyle/>
          <a:p>
            <a:pPr algn="r" rtl="1"/>
            <a:r>
              <a:rPr lang="ar-SA" sz="2200" dirty="0" smtClean="0">
                <a:cs typeface="2  Davat" pitchFamily="2" charset="-78"/>
              </a:rPr>
              <a:t>ساختمان </a:t>
            </a:r>
            <a:r>
              <a:rPr lang="ar-SA" sz="2200" dirty="0">
                <a:cs typeface="2  Davat" pitchFamily="2" charset="-78"/>
              </a:rPr>
              <a:t>مزار با طرح هشت بهشت طراحی و ساخته شده است. هشت بهشت یا هشت </a:t>
            </a:r>
            <a:r>
              <a:rPr lang="ar-SA" sz="2200" dirty="0" smtClean="0">
                <a:cs typeface="2  Davat" pitchFamily="2" charset="-78"/>
              </a:rPr>
              <a:t>جن</a:t>
            </a:r>
            <a:r>
              <a:rPr lang="fa-IR" sz="2200" dirty="0" smtClean="0">
                <a:cs typeface="2  Davat" pitchFamily="2" charset="-78"/>
              </a:rPr>
              <a:t>ت </a:t>
            </a:r>
            <a:r>
              <a:rPr lang="ar-SA" sz="2200" dirty="0" smtClean="0">
                <a:cs typeface="2  Davat" pitchFamily="2" charset="-78"/>
              </a:rPr>
              <a:t> </a:t>
            </a:r>
            <a:r>
              <a:rPr lang="ar-SA" sz="2200" dirty="0">
                <a:cs typeface="2  Davat" pitchFamily="2" charset="-78"/>
              </a:rPr>
              <a:t>نام نوعی طرح معماری است که بر اساس آن به طور معمول در وسط نقشه بنا یک فضای مرکزی غالبا گنبدی شکل وجود دارد که از مرکز آن چهار محور تقارن عبور می کند</a:t>
            </a:r>
            <a:r>
              <a:rPr lang="ar-SA" sz="2200" dirty="0" smtClean="0">
                <a:cs typeface="2  Davat" pitchFamily="2" charset="-78"/>
              </a:rPr>
              <a:t>.</a:t>
            </a:r>
            <a:r>
              <a:rPr lang="ar-SA" sz="2200" dirty="0">
                <a:cs typeface="2  Davat" pitchFamily="2" charset="-78"/>
              </a:rPr>
              <a:t> </a:t>
            </a:r>
            <a:endParaRPr lang="fa-IR" sz="2200" dirty="0" smtClean="0">
              <a:cs typeface="2  Davat" pitchFamily="2" charset="-78"/>
            </a:endParaRPr>
          </a:p>
          <a:p>
            <a:pPr algn="r" rtl="1"/>
            <a:r>
              <a:rPr lang="fa-IR" sz="2200" dirty="0" smtClean="0">
                <a:cs typeface="2  Davat" pitchFamily="2" charset="-78"/>
              </a:rPr>
              <a:t>د</a:t>
            </a:r>
            <a:r>
              <a:rPr lang="ar-SA" sz="2200" dirty="0" smtClean="0">
                <a:cs typeface="2  Davat" pitchFamily="2" charset="-78"/>
              </a:rPr>
              <a:t>ردو </a:t>
            </a:r>
            <a:r>
              <a:rPr lang="ar-SA" sz="2200" dirty="0">
                <a:cs typeface="2  Davat" pitchFamily="2" charset="-78"/>
              </a:rPr>
              <a:t>طرف شرقی و غربی عمارت مزار، دو ساختمان کاملا همانند به صورت متقارن ساخته شده است . بنایی که در سمت غرب عمارت قرار گرفته، مسجدی است که از سه گنبدخانه و سه ایوان ترکیب شده است.</a:t>
            </a:r>
            <a:br>
              <a:rPr lang="ar-SA" sz="2200" dirty="0">
                <a:cs typeface="2  Davat" pitchFamily="2" charset="-78"/>
              </a:rPr>
            </a:br>
            <a:endParaRPr lang="en-US" sz="2200" dirty="0">
              <a:cs typeface="2  Davat" pitchFamily="2" charset="-78"/>
            </a:endParaRPr>
          </a:p>
        </p:txBody>
      </p:sp>
      <p:pic>
        <p:nvPicPr>
          <p:cNvPr id="4" name="Picture 3" descr="C:\Users\jig saw\Desktop\Taj mahal (7).jpg"/>
          <p:cNvPicPr>
            <a:picLocks noChangeAspect="1" noChangeArrowheads="1"/>
          </p:cNvPicPr>
          <p:nvPr/>
        </p:nvPicPr>
        <p:blipFill>
          <a:blip r:embed="rId2"/>
          <a:srcRect/>
          <a:stretch>
            <a:fillRect/>
          </a:stretch>
        </p:blipFill>
        <p:spPr bwMode="auto">
          <a:xfrm>
            <a:off x="1259632" y="2760129"/>
            <a:ext cx="2841848" cy="37835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descr="G:\india pic\TajPlanMughalGardens.jpg"/>
          <p:cNvPicPr>
            <a:picLocks noChangeAspect="1" noChangeArrowheads="1"/>
          </p:cNvPicPr>
          <p:nvPr/>
        </p:nvPicPr>
        <p:blipFill>
          <a:blip r:embed="rId3"/>
          <a:srcRect/>
          <a:stretch>
            <a:fillRect/>
          </a:stretch>
        </p:blipFill>
        <p:spPr bwMode="auto">
          <a:xfrm>
            <a:off x="5324053" y="2708920"/>
            <a:ext cx="2808312" cy="39149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116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816" y="1196752"/>
            <a:ext cx="7772400" cy="1440160"/>
          </a:xfrm>
        </p:spPr>
        <p:txBody>
          <a:bodyPr>
            <a:normAutofit/>
          </a:bodyPr>
          <a:lstStyle/>
          <a:p>
            <a:pPr algn="r"/>
            <a:r>
              <a:rPr lang="ar-SA" sz="2200" dirty="0">
                <a:cs typeface="2  Davat" pitchFamily="2" charset="-78"/>
              </a:rPr>
              <a:t>در جبهه شرقی مزار بنایی مشابه مسجد ساخته شده که مهمانخانه مجموعه است و در همه خصوصیات کالبدی مانند مسجد است به جز آنکه محراب ندارد و بر روی  سنگفرش آن شکل جانماز ایجاد نشده اس</a:t>
            </a:r>
            <a:r>
              <a:rPr lang="fa-IR" sz="2200" dirty="0">
                <a:cs typeface="2  Davat" pitchFamily="2" charset="-78"/>
              </a:rPr>
              <a:t>ت</a:t>
            </a:r>
            <a:endParaRPr lang="en-US" sz="2200" dirty="0"/>
          </a:p>
        </p:txBody>
      </p:sp>
      <p:pic>
        <p:nvPicPr>
          <p:cNvPr id="5122" name="Picture 2" descr="G:\tahghigh\taj mahal\Taj Mahal mosque or masj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4176464" cy="2543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G:\tahghigh\taj mahal\Interior of the Taj Mahal mos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6" y="3225441"/>
            <a:ext cx="3384199" cy="2531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3806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20688"/>
            <a:ext cx="7772400" cy="4572000"/>
          </a:xfrm>
        </p:spPr>
        <p:txBody>
          <a:bodyPr>
            <a:normAutofit/>
          </a:bodyPr>
          <a:lstStyle/>
          <a:p>
            <a:pPr algn="r"/>
            <a:r>
              <a:rPr lang="ar-SA" sz="2200" dirty="0">
                <a:cs typeface="2  Davat" pitchFamily="2" charset="-78"/>
              </a:rPr>
              <a:t>در جلوی عمارت آرامگاه، باغی مربع شکل ساخته شده است. مربع یکی از شکل های کامل و به ویژه یکی از شکل های مهم و مقدس در فرهنگ طراحی معماری و شهری در ایران است. عرصه باغ نیز با طرح چهارباغ که یکی از مهمترین الگوهای طراحی باغ ایرانی است، ساخته شده است. در این شیوه، عرصه باغ توسط دو معبر متقاطع به چهار قسمت تقسیم می شد. هر یک از این چهار عرصه نیز دوباره به چهار قسمت تقسیم می شد و این روند تا جای ممکن ادامه می یافت و فضای هر سطح با درختان و گلهای متنوع پوشانده می شد</a:t>
            </a:r>
            <a:endParaRPr lang="en-US" sz="2200" dirty="0">
              <a:cs typeface="2  Davat" pitchFamily="2" charset="-78"/>
            </a:endParaRPr>
          </a:p>
        </p:txBody>
      </p:sp>
      <p:pic>
        <p:nvPicPr>
          <p:cNvPr id="6146" name="Picture 2" descr="G:\tahghigh\taj mahal\Artist's impression of the Taj Mahal, from the Smithsonian I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68960"/>
            <a:ext cx="2304256" cy="3525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G:\tahghigh\taj mahal\Walkways beside reflecting p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288" y="3429000"/>
            <a:ext cx="4574029"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530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tahghigh\taj mahal\IMG_0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916" y="3861048"/>
            <a:ext cx="3438624" cy="2883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ontent Placeholder 2"/>
          <p:cNvSpPr>
            <a:spLocks noGrp="1"/>
          </p:cNvSpPr>
          <p:nvPr>
            <p:ph idx="1"/>
          </p:nvPr>
        </p:nvSpPr>
        <p:spPr>
          <a:xfrm>
            <a:off x="883580" y="2471446"/>
            <a:ext cx="7772400" cy="1433686"/>
          </a:xfrm>
        </p:spPr>
        <p:txBody>
          <a:bodyPr>
            <a:normAutofit/>
          </a:bodyPr>
          <a:lstStyle/>
          <a:p>
            <a:pPr algn="r"/>
            <a:r>
              <a:rPr lang="ar-SA" sz="2200" dirty="0">
                <a:cs typeface="2  Davat" pitchFamily="2" charset="-78"/>
              </a:rPr>
              <a:t>دروازه با شکوه ورودی باغ و مزار با نام جلوخان ، در وسط جبهه متصل به باغ قرار گرفته است و طرحی تقریبا مانند هشت بهشت اما به شکلی ساده دارد. جلوخان نوعی فضای شهری به حساب می آید که غالبا به عنوان فضایی رابط میان یک فضای معماری و یک فضای شهری مانند بازار، معبر یا میدان مورد استفاده قرار می گرفته است</a:t>
            </a:r>
            <a:r>
              <a:rPr lang="ar-SA" sz="2200" dirty="0" smtClean="0">
                <a:cs typeface="2  Davat" pitchFamily="2" charset="-78"/>
              </a:rPr>
              <a:t>.</a:t>
            </a:r>
            <a:endParaRPr lang="en-US" sz="2200" dirty="0">
              <a:cs typeface="2  Davat" pitchFamily="2" charset="-78"/>
            </a:endParaRPr>
          </a:p>
        </p:txBody>
      </p:sp>
      <p:pic>
        <p:nvPicPr>
          <p:cNvPr id="7170" name="Picture 2" descr="G:\tahghigh\taj mahal\The Great gate (Darwaza-i rauza)—gateway to the Taj Mah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2656"/>
            <a:ext cx="2794000"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G:\tahghigh\taj mahal\120px-TajEntry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56084"/>
            <a:ext cx="2470751" cy="150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1405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92696"/>
            <a:ext cx="7992888" cy="4572000"/>
          </a:xfrm>
        </p:spPr>
        <p:txBody>
          <a:bodyPr>
            <a:noAutofit/>
          </a:bodyPr>
          <a:lstStyle/>
          <a:p>
            <a:pPr marL="68580" indent="0" algn="r">
              <a:buNone/>
            </a:pPr>
            <a:r>
              <a:rPr lang="fa-IR" sz="2200" dirty="0" smtClean="0">
                <a:cs typeface="2  Davat" pitchFamily="2" charset="-78"/>
              </a:rPr>
              <a:t>نقشة </a:t>
            </a:r>
            <a:r>
              <a:rPr lang="fa-IR" sz="2200" dirty="0">
                <a:cs typeface="2  Davat" pitchFamily="2" charset="-78"/>
              </a:rPr>
              <a:t>درونی ساختمان مرکّب از پنج فضای هشت ضلعی منتظم ، یکی در مرکز و بقیه در چهارگوشه ، </a:t>
            </a:r>
            <a:r>
              <a:rPr lang="fa-IR" sz="2200" dirty="0" smtClean="0">
                <a:cs typeface="2  Davat" pitchFamily="2" charset="-78"/>
              </a:rPr>
              <a:t>است. </a:t>
            </a:r>
            <a:r>
              <a:rPr lang="fa-IR" sz="2200" dirty="0">
                <a:cs typeface="2  Davat" pitchFamily="2" charset="-78"/>
              </a:rPr>
              <a:t>هر یک از چهار فضای گوشه ای که در دو طبقه ساخته شده است ، با غلام گردشها (دالانها)یی به دو اتاق مربع نشیمن دو سوی خود و نیز به فضای هشت ضلعی مرکزی راه دارد. فضای مرکزی با هشت نشیمن طاقدار در دو طبقه ، مجموعاً شانزده نشیمن ، احاطه شده </a:t>
            </a:r>
            <a:r>
              <a:rPr lang="fa-IR" sz="2200" dirty="0" smtClean="0">
                <a:cs typeface="2  Davat" pitchFamily="2" charset="-78"/>
              </a:rPr>
              <a:t>است. </a:t>
            </a:r>
            <a:r>
              <a:rPr lang="fa-IR" sz="2200" dirty="0">
                <a:cs typeface="2  Davat" pitchFamily="2" charset="-78"/>
              </a:rPr>
              <a:t>سرداب واقع در زیر فضای مرکزی و همسطح با زمین باغ ، مدفن ممتازمحل و شاه جهان است </a:t>
            </a:r>
            <a:r>
              <a:rPr lang="fa-IR" sz="2200" dirty="0" smtClean="0">
                <a:cs typeface="2  Davat" pitchFamily="2" charset="-78"/>
              </a:rPr>
              <a:t>. در </a:t>
            </a:r>
            <a:r>
              <a:rPr lang="fa-IR" sz="2200" dirty="0">
                <a:cs typeface="2  Davat" pitchFamily="2" charset="-78"/>
              </a:rPr>
              <a:t>وسط فضای مرکزی دو سنگ بزرگ مرمرین و خاتم کاری شده به صورت سنگ قبر نهاده اند که گرداگرد آنها را دیواره ای هشت ضلعی به ارتفاع دو متر با مرمر مشبک بسیار زیبا احاطه کرده است . این محوطه دو ورودی با طاقهای قوسی دارد </a:t>
            </a:r>
            <a:r>
              <a:rPr lang="fa-IR" sz="2200" dirty="0" smtClean="0">
                <a:cs typeface="2  Davat" pitchFamily="2" charset="-78"/>
              </a:rPr>
              <a:t>. در </a:t>
            </a:r>
            <a:r>
              <a:rPr lang="fa-IR" sz="2200" dirty="0">
                <a:cs typeface="2  Davat" pitchFamily="2" charset="-78"/>
              </a:rPr>
              <a:t>سالهای اولیة ساخت بنا، بر جای دیوارة مرمرین دیواره ای از طلای میناکاری ساخته بودند که به دستور شاه جهان به شکل فعلی تغییر </a:t>
            </a:r>
            <a:r>
              <a:rPr lang="fa-IR" sz="2200" dirty="0" smtClean="0">
                <a:cs typeface="2  Davat" pitchFamily="2" charset="-78"/>
              </a:rPr>
              <a:t>یافت .</a:t>
            </a:r>
            <a:r>
              <a:rPr lang="fa-IR" sz="2200" dirty="0">
                <a:cs typeface="2  Davat" pitchFamily="2" charset="-78"/>
              </a:rPr>
              <a:t/>
            </a:r>
            <a:br>
              <a:rPr lang="fa-IR" sz="2200" dirty="0">
                <a:cs typeface="2  Davat" pitchFamily="2" charset="-78"/>
              </a:rPr>
            </a:br>
            <a:r>
              <a:rPr lang="fa-IR" sz="2200" dirty="0">
                <a:cs typeface="2  Davat" pitchFamily="2" charset="-78"/>
              </a:rPr>
              <a:t/>
            </a:r>
            <a:br>
              <a:rPr lang="fa-IR" sz="2200" dirty="0">
                <a:cs typeface="2  Davat" pitchFamily="2" charset="-78"/>
              </a:rPr>
            </a:br>
            <a:endParaRPr lang="en-US" sz="2200" dirty="0">
              <a:cs typeface="2  Davat" pitchFamily="2" charset="-78"/>
            </a:endParaRPr>
          </a:p>
        </p:txBody>
      </p:sp>
      <p:pic>
        <p:nvPicPr>
          <p:cNvPr id="1026" name="Picture 2" descr="G:\tahghigh\taj mahal\IMG_05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653136"/>
            <a:ext cx="7272808" cy="149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5332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1" y="836712"/>
            <a:ext cx="7703193" cy="2376264"/>
          </a:xfrm>
        </p:spPr>
        <p:txBody>
          <a:bodyPr>
            <a:normAutofit/>
          </a:bodyPr>
          <a:lstStyle/>
          <a:p>
            <a:pPr algn="r"/>
            <a:r>
              <a:rPr lang="fa-IR" sz="2200" dirty="0">
                <a:cs typeface="2  Davat" pitchFamily="2" charset="-78"/>
              </a:rPr>
              <a:t>تمام کف و دیوارهای داخل بنا از مرمر ساخته شده و اِزاره ها با مرمرهای بسیار زیبا و آراسته به نقشهای برجستة گل وگیاه پوشیده شده است </a:t>
            </a:r>
            <a:r>
              <a:rPr lang="fa-IR" sz="2200" dirty="0" smtClean="0">
                <a:cs typeface="2  Davat" pitchFamily="2" charset="-78"/>
              </a:rPr>
              <a:t>. هنرمندان </a:t>
            </a:r>
            <a:r>
              <a:rPr lang="fa-IR" sz="2200" dirty="0">
                <a:cs typeface="2  Davat" pitchFamily="2" charset="-78"/>
              </a:rPr>
              <a:t>تاج محل ، حواشی بین ازاره های فضای مرکزی ، اتاقهای مثمن ، گوشه ها، غلام گردشهای اطراف و مدخلهای اصلی را بدقت ترصیع کرده اند </a:t>
            </a:r>
            <a:r>
              <a:rPr lang="fa-IR" sz="2200" dirty="0" smtClean="0">
                <a:cs typeface="2  Davat" pitchFamily="2" charset="-78"/>
              </a:rPr>
              <a:t>. به </a:t>
            </a:r>
            <a:r>
              <a:rPr lang="fa-IR" sz="2200" dirty="0">
                <a:cs typeface="2  Davat" pitchFamily="2" charset="-78"/>
              </a:rPr>
              <a:t>عقیدة بعضی محققان ، تأثیر معماری اروپا بر تاج محل تنها به برخی از تزیینات ، مانند خاتم کاری نفیسِ مرمرها و گلها و گلدانهای برجستة ازاره های بنا، محدود می </a:t>
            </a:r>
            <a:r>
              <a:rPr lang="fa-IR" sz="2200" dirty="0" smtClean="0">
                <a:cs typeface="2  Davat" pitchFamily="2" charset="-78"/>
              </a:rPr>
              <a:t>شود</a:t>
            </a:r>
          </a:p>
        </p:txBody>
      </p:sp>
      <p:pic>
        <p:nvPicPr>
          <p:cNvPr id="4" name="Picture 9" descr="G:\tahghigh\taj mahal\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3537545"/>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10" descr="G:\tahghigh\taj mahal\Plant moti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641576"/>
            <a:ext cx="990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Description: http://www.sepehrmag.com/pic/44105-tajmaha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545185"/>
            <a:ext cx="2878657" cy="2158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684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G:\tahghigh\taj mahal\Jali screen surrounding the cenotap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79" y="932284"/>
            <a:ext cx="2838425" cy="2309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483768" y="181481"/>
            <a:ext cx="4287229" cy="792088"/>
          </a:xfrm>
        </p:spPr>
        <p:txBody>
          <a:bodyPr>
            <a:normAutofit/>
          </a:bodyPr>
          <a:lstStyle/>
          <a:p>
            <a:pPr algn="ctr"/>
            <a:r>
              <a:rPr lang="ar-SA" sz="3200" dirty="0">
                <a:solidFill>
                  <a:srgbClr val="C00000"/>
                </a:solidFill>
                <a:cs typeface="2  Davat" pitchFamily="2" charset="-78"/>
              </a:rPr>
              <a:t>بخشی از تزئینات تاج محل</a:t>
            </a:r>
            <a:endParaRPr lang="fa-IR" sz="3200" dirty="0">
              <a:solidFill>
                <a:srgbClr val="C00000"/>
              </a:solidFill>
              <a:cs typeface="2  Davat" pitchFamily="2" charset="-78"/>
            </a:endParaRPr>
          </a:p>
          <a:p>
            <a:endParaRPr lang="en-US"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7" name="Picture 2" descr="Description: http://www.sepehrmag.com/pic/44105-tajmah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048" y="3734056"/>
            <a:ext cx="2878657" cy="2158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3892443" y="5975155"/>
            <a:ext cx="26158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1500" dirty="0" smtClean="0">
                <a:cs typeface="2  Davat" pitchFamily="2" charset="-78"/>
              </a:rPr>
              <a:t>ترصیع </a:t>
            </a:r>
            <a:r>
              <a:rPr lang="ar-SA" sz="1500" dirty="0">
                <a:cs typeface="2  Davat" pitchFamily="2" charset="-78"/>
              </a:rPr>
              <a:t>سنگ های قیمتی بر مرمر </a:t>
            </a:r>
            <a:r>
              <a:rPr lang="ar-SA" sz="1500" dirty="0" smtClean="0">
                <a:cs typeface="2  Davat" pitchFamily="2" charset="-78"/>
              </a:rPr>
              <a:t>سفی</a:t>
            </a:r>
            <a:r>
              <a:rPr lang="fa-IR" sz="1500" dirty="0" smtClean="0">
                <a:cs typeface="2  Davat" pitchFamily="2" charset="-78"/>
              </a:rPr>
              <a:t>د</a:t>
            </a:r>
            <a:r>
              <a:rPr kumimoji="0" lang="en-US" sz="1500" b="0" i="0" u="none" strike="noStrike" cap="none" normalizeH="0" baseline="0" dirty="0" smtClean="0">
                <a:ln>
                  <a:noFill/>
                </a:ln>
                <a:solidFill>
                  <a:srgbClr val="4D4D4D"/>
                </a:solidFill>
                <a:effectLst/>
                <a:latin typeface="Calibri"/>
                <a:ea typeface="Times New Roman" pitchFamily="18" charset="0"/>
                <a:cs typeface="Tahoma" pitchFamily="34" charset="0"/>
              </a:rPr>
              <a:t> </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70" name="Picture 6" descr="G:\tahghigh\taj mahal\Delicate pierce 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340767"/>
            <a:ext cx="1080120" cy="1705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71" name="Picture 7" descr="G:\tahghigh\taj mahal\Detail of Jal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64" y="3734057"/>
            <a:ext cx="2254032" cy="2066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72" name="Picture 8" descr="G:\tahghigh\taj mahal\Detail of Pietra dura jali inl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5698" y="3734057"/>
            <a:ext cx="1318293" cy="2241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2" descr="G:\tahghigh\taj mahal\Arch of Jal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7017" y="1340768"/>
            <a:ext cx="2316464" cy="156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9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8640"/>
            <a:ext cx="8136904" cy="4464497"/>
          </a:xfrm>
        </p:spPr>
        <p:txBody>
          <a:bodyPr>
            <a:noAutofit/>
          </a:bodyPr>
          <a:lstStyle/>
          <a:p>
            <a:pPr algn="r"/>
            <a:r>
              <a:rPr lang="fa-IR" sz="2200" dirty="0" smtClean="0">
                <a:solidFill>
                  <a:srgbClr val="FF0000"/>
                </a:solidFill>
                <a:cs typeface="2  Davat" pitchFamily="2" charset="-78"/>
              </a:rPr>
              <a:t>اصول طراحی</a:t>
            </a:r>
            <a:r>
              <a:rPr lang="fa-IR" sz="2200" dirty="0" smtClean="0">
                <a:cs typeface="2  Davat" pitchFamily="2" charset="-78"/>
              </a:rPr>
              <a:t> </a:t>
            </a:r>
          </a:p>
          <a:p>
            <a:pPr algn="r"/>
            <a:r>
              <a:rPr lang="fa-IR" sz="2200" dirty="0" smtClean="0">
                <a:cs typeface="2  Davat" pitchFamily="2" charset="-78"/>
              </a:rPr>
              <a:t>در </a:t>
            </a:r>
            <a:r>
              <a:rPr lang="fa-IR" sz="2200" dirty="0">
                <a:cs typeface="2  Davat" pitchFamily="2" charset="-78"/>
              </a:rPr>
              <a:t>تاج محل چند اصل مهم معماری ، از جمله اصل سلسله مراتب و اصل تقارن و اصل مرکزیت ، جلوه ای ویژه </a:t>
            </a:r>
            <a:r>
              <a:rPr lang="fa-IR" sz="2200" dirty="0" smtClean="0">
                <a:cs typeface="2  Davat" pitchFamily="2" charset="-78"/>
              </a:rPr>
              <a:t>دارد</a:t>
            </a:r>
          </a:p>
          <a:p>
            <a:pPr algn="r"/>
            <a:r>
              <a:rPr lang="fa-IR" sz="2200" dirty="0" smtClean="0">
                <a:solidFill>
                  <a:srgbClr val="FF0000"/>
                </a:solidFill>
                <a:cs typeface="2  Davat" pitchFamily="2" charset="-78"/>
              </a:rPr>
              <a:t>اصل </a:t>
            </a:r>
            <a:r>
              <a:rPr lang="fa-IR" sz="2200" dirty="0">
                <a:solidFill>
                  <a:srgbClr val="FF0000"/>
                </a:solidFill>
                <a:cs typeface="2  Davat" pitchFamily="2" charset="-78"/>
              </a:rPr>
              <a:t>سلسله مراتب </a:t>
            </a:r>
          </a:p>
          <a:p>
            <a:pPr algn="r"/>
            <a:r>
              <a:rPr lang="fa-IR" sz="2200" dirty="0" smtClean="0">
                <a:cs typeface="2  Davat" pitchFamily="2" charset="-78"/>
              </a:rPr>
              <a:t>رعایت اصل سلسله مراتب معنایی نمادین به مجموعه بخشیده است ؛ ترتیب قرار گرفتن عرصة تجاری (چهارسو بازار)، فضای رابط (میدان جلوخانه )، فضای آرمانی و بهشت گونه (باغ ) و عرصة غایی (مزار)، زایران تاج محل را از دنیویترین نماد (بازار) به اخرویترین نماد (مزار) هدایت می کند. توجه معمار یا معماران به این اصل موجب شده است عمارت مزار را ــ که مرتبتی عالی و ویژه دارد ــ بر وسط دو سکوی بلند و با رنگی متمایز از رنگ سکوی زیرین بسازند و گنبد مرکزی را بلندتر از همة گنبدها و مناره های پیرامونی برآورند. نمای بنای فرعی تاج محل که با سنگ قرمز ساخته شده است ، در کنار رنگ سفید گنبدهای مرمرین آنها بوضوح بر اصل سلسله مراتب تأکید می کند</a:t>
            </a:r>
            <a:endParaRPr lang="en-US" sz="2200" dirty="0">
              <a:cs typeface="2  Davat" pitchFamily="2" charset="-78"/>
            </a:endParaRPr>
          </a:p>
        </p:txBody>
      </p:sp>
      <p:pic>
        <p:nvPicPr>
          <p:cNvPr id="3074" name="Picture 2" descr="G:\tahghigh\taj mahal\IMG_0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563200"/>
            <a:ext cx="5256584" cy="225436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69201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G:\tahghigh\taj mahal\TM_agra_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3000"/>
                    </a14:imgEffect>
                  </a14:imgLayer>
                </a14:imgProps>
              </a:ext>
              <a:ext uri="{28A0092B-C50C-407E-A947-70E740481C1C}">
                <a14:useLocalDpi xmlns:a14="http://schemas.microsoft.com/office/drawing/2010/main" val="0"/>
              </a:ext>
            </a:extLst>
          </a:blip>
          <a:srcRect/>
          <a:stretch>
            <a:fillRect/>
          </a:stretch>
        </p:blipFill>
        <p:spPr bwMode="auto">
          <a:xfrm>
            <a:off x="1403648" y="908720"/>
            <a:ext cx="6624736"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2729508" y="4570718"/>
            <a:ext cx="3744416" cy="1200329"/>
          </a:xfrm>
          <a:prstGeom prst="rect">
            <a:avLst/>
          </a:prstGeom>
          <a:noFill/>
        </p:spPr>
        <p:txBody>
          <a:bodyPr wrap="square" rtlCol="0">
            <a:spAutoFit/>
          </a:bodyPr>
          <a:lstStyle/>
          <a:p>
            <a:pPr algn="ctr"/>
            <a:r>
              <a:rPr lang="ar-SA" sz="7200" dirty="0">
                <a:cs typeface="MRT_Faten" pitchFamily="2" charset="-78"/>
              </a:rPr>
              <a:t>تاج محل</a:t>
            </a:r>
            <a:endParaRPr lang="en-US" sz="7200" dirty="0"/>
          </a:p>
        </p:txBody>
      </p:sp>
    </p:spTree>
    <p:extLst>
      <p:ext uri="{BB962C8B-B14F-4D97-AF65-F5344CB8AC3E}">
        <p14:creationId xmlns:p14="http://schemas.microsoft.com/office/powerpoint/2010/main" val="103529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jig saw\Desktop\Taj mahal (10).jpg"/>
          <p:cNvPicPr>
            <a:picLocks noChangeAspect="1" noChangeArrowheads="1"/>
          </p:cNvPicPr>
          <p:nvPr/>
        </p:nvPicPr>
        <p:blipFill>
          <a:blip r:embed="rId2"/>
          <a:srcRect/>
          <a:stretch>
            <a:fillRect/>
          </a:stretch>
        </p:blipFill>
        <p:spPr bwMode="auto">
          <a:xfrm>
            <a:off x="2339752" y="188640"/>
            <a:ext cx="5172075" cy="3879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G:\tahghigh\taj mahal\Walkways beside reflecting poo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4128" y="4647319"/>
            <a:ext cx="3028590" cy="1954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5" name="Picture 3" descr="G:\tahghigh\taj mahal\Cenotaphs, interior of Taj Mah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2" y="4581128"/>
            <a:ext cx="2700300" cy="2025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206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772400" cy="4572000"/>
          </a:xfrm>
        </p:spPr>
        <p:txBody>
          <a:bodyPr>
            <a:normAutofit/>
          </a:bodyPr>
          <a:lstStyle/>
          <a:p>
            <a:pPr marL="68580" indent="0" algn="r">
              <a:buNone/>
            </a:pPr>
            <a:r>
              <a:rPr lang="fa-IR" sz="2500" dirty="0" smtClean="0">
                <a:solidFill>
                  <a:srgbClr val="FF0000"/>
                </a:solidFill>
                <a:cs typeface="2  Davat" pitchFamily="2" charset="-78"/>
              </a:rPr>
              <a:t>اصل تقارن</a:t>
            </a:r>
          </a:p>
          <a:p>
            <a:pPr algn="r"/>
            <a:r>
              <a:rPr lang="fa-IR" sz="2200" dirty="0" smtClean="0">
                <a:cs typeface="2  Davat" pitchFamily="2" charset="-78"/>
              </a:rPr>
              <a:t> اصل </a:t>
            </a:r>
            <a:r>
              <a:rPr lang="fa-IR" sz="2200" dirty="0">
                <a:cs typeface="2  Davat" pitchFamily="2" charset="-78"/>
              </a:rPr>
              <a:t>تقارن به طرزی شکوهمند و ستایش انگیز در تاج محل رعایت شده است . این مجموعه یک محور تقارن طولی دارد که مستقیماً از میان هر چهار عرصه می گذرد و تمام بخشهای مجموعه آیینه وار در دو سوی آن واقع شده اند. علاوه بر این هر کدام از عرصه های چهارگانة مجموعه دو محور تقارن به شکل + دارند. جلوة کامل کاربرد محورهای تقارن را می توان در عرصة باغ مشاهده کرد. عمارت مزار نیز دو محور تقارن به شکل + و دو محور تقارن به شکل * دارد که متحدالمرکزند. اصرار طراحان بر رعایت اصل تقارن به حدی بوده است که برای ایجاد مسجد و مهمانخانه ــ که کاربرد متفاوت دارند ــ در دو سوی مزار، از نقشه ای کاملاً یکسان استفاده کرده اند</a:t>
            </a:r>
            <a:endParaRPr lang="en-US" sz="2200" dirty="0">
              <a:cs typeface="2  Davat" pitchFamily="2" charset="-78"/>
            </a:endParaRPr>
          </a:p>
        </p:txBody>
      </p:sp>
      <p:pic>
        <p:nvPicPr>
          <p:cNvPr id="4098" name="Picture 2" descr="G:\tahghigh\taj mahal\IMG_05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949030"/>
            <a:ext cx="6480720" cy="240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6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7804" y="548680"/>
            <a:ext cx="7772400" cy="2952328"/>
          </a:xfrm>
        </p:spPr>
        <p:txBody>
          <a:bodyPr>
            <a:normAutofit lnSpcReduction="10000"/>
          </a:bodyPr>
          <a:lstStyle/>
          <a:p>
            <a:pPr algn="r"/>
            <a:endParaRPr lang="fa-IR" sz="2200" dirty="0" smtClean="0">
              <a:cs typeface="2  Davat" pitchFamily="2" charset="-78"/>
            </a:endParaRPr>
          </a:p>
          <a:p>
            <a:pPr algn="r"/>
            <a:r>
              <a:rPr lang="fa-IR" sz="2500" dirty="0">
                <a:solidFill>
                  <a:srgbClr val="FF0000"/>
                </a:solidFill>
                <a:cs typeface="2  Davat" pitchFamily="2" charset="-78"/>
              </a:rPr>
              <a:t>اصل مرکزیت</a:t>
            </a:r>
            <a:r>
              <a:rPr lang="fa-IR" sz="2200" dirty="0">
                <a:cs typeface="2  Davat" pitchFamily="2" charset="-78"/>
              </a:rPr>
              <a:t> </a:t>
            </a:r>
            <a:endParaRPr lang="fa-IR" sz="2200" dirty="0" smtClean="0">
              <a:cs typeface="2  Davat" pitchFamily="2" charset="-78"/>
            </a:endParaRPr>
          </a:p>
          <a:p>
            <a:pPr algn="r"/>
            <a:endParaRPr lang="fa-IR" sz="2200" dirty="0" smtClean="0">
              <a:cs typeface="2  Davat" pitchFamily="2" charset="-78"/>
            </a:endParaRPr>
          </a:p>
          <a:p>
            <a:pPr algn="r"/>
            <a:r>
              <a:rPr lang="fa-IR" sz="2200" dirty="0" smtClean="0">
                <a:cs typeface="2  Davat" pitchFamily="2" charset="-78"/>
              </a:rPr>
              <a:t> به </a:t>
            </a:r>
            <a:r>
              <a:rPr lang="fa-IR" sz="2200" dirty="0">
                <a:cs typeface="2  Davat" pitchFamily="2" charset="-78"/>
              </a:rPr>
              <a:t>اصل مرکزیت نیز در معماری تاج محل کاملاً توجه شده است ؛ چنانکه همة عرصه ها یک مرکزِ تقریباً مستقل و مختص به خود دارند. به اقتضای اصل مرکزیت ، اصلیترین بخش این مجموعه ، یعنی عمارت مزار، باید در مرکز و نه در امتداد ضلع شمالی مجموعه قرار می گرفت ؛ با اینهمه ، قرار گرفتن این بنا در مرکز سکوی دوم و مناره های چهارگوشة آن موجب تأکید بر مرکزیت عمارت شده است</a:t>
            </a:r>
            <a:endParaRPr lang="en-US" sz="2200" dirty="0">
              <a:cs typeface="2  Davat" pitchFamily="2" charset="-78"/>
            </a:endParaRPr>
          </a:p>
        </p:txBody>
      </p:sp>
      <p:pic>
        <p:nvPicPr>
          <p:cNvPr id="5123" name="Picture 3" descr="G:\tahghigh\taj mahal\اصل مرکزیت.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398" y="3933056"/>
            <a:ext cx="6551213" cy="2154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98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772400" cy="5688632"/>
          </a:xfrm>
        </p:spPr>
        <p:txBody>
          <a:bodyPr>
            <a:noAutofit/>
          </a:bodyPr>
          <a:lstStyle/>
          <a:p>
            <a:pPr algn="r"/>
            <a:r>
              <a:rPr lang="fa-IR" sz="2200" dirty="0">
                <a:cs typeface="2  Davat" pitchFamily="2" charset="-78"/>
              </a:rPr>
              <a:t/>
            </a:r>
            <a:br>
              <a:rPr lang="fa-IR" sz="2200" dirty="0">
                <a:cs typeface="2  Davat" pitchFamily="2" charset="-78"/>
              </a:rPr>
            </a:br>
            <a:r>
              <a:rPr lang="fa-IR" sz="2200" dirty="0">
                <a:cs typeface="2  Davat" pitchFamily="2" charset="-78"/>
              </a:rPr>
              <a:t>تاج محل مقبره ای مقدّس به شمار نمی رود، اما وجود برخی علایم و نمادهای مورد تقدیس در باورهای سنّتی و معتقدات مذهبی در طراحی و ساختمان تاج محل ، سبب شده است که بسیاری از محققان از برخی جنبه های آن تفاسیر تقدیس گرایانه بکنند: با عنایت به کتیبه های قرآنی ، که عمدتاً دربارة بهشت و قیامت است ، باغ و درختان آن را تمثیل جاودانگی و حیات دانسته و با الگویی ملکوتی (بهشت ) انطباق داده </a:t>
            </a:r>
            <a:r>
              <a:rPr lang="fa-IR" sz="2200" dirty="0" smtClean="0">
                <a:cs typeface="2  Davat" pitchFamily="2" charset="-78"/>
              </a:rPr>
              <a:t>اند؛ </a:t>
            </a:r>
            <a:r>
              <a:rPr lang="fa-IR" sz="2200" dirty="0">
                <a:cs typeface="2  Davat" pitchFamily="2" charset="-78"/>
              </a:rPr>
              <a:t>دروازة اصلی مجموعه را نماد مدخلی دانسته اند که پیامبر اکرم در معراج از طریق آن وارد بهشت شد؛ حوض مرمرین مرتفع وسط باغ را نماد حوض کوثر و چهار نهر چهار سوی آن را نماد چهار نهر جاری در بهشت شمرده اند؛ عمارت مزار را با گنبدهای پیازی اش نماد عرش دانسته اند که خداوند در روز رستاخیز بر آن به داوری می نشیند و چهار منارة اطراف آن نیز، بر اساس کیهان شناسی عامیانة قرون وسطا، چهار رکن عرش قلمداد شده </a:t>
            </a:r>
            <a:r>
              <a:rPr lang="fa-IR" sz="2200" dirty="0" smtClean="0">
                <a:cs typeface="2  Davat" pitchFamily="2" charset="-78"/>
              </a:rPr>
              <a:t>است. </a:t>
            </a:r>
            <a:r>
              <a:rPr lang="fa-IR" sz="2200" dirty="0">
                <a:cs typeface="2  Davat" pitchFamily="2" charset="-78"/>
              </a:rPr>
              <a:t>بهره گیری از عناصر چهار بخشی را نیز نمی توان در این مجموعه نادیده گرفت ؛ تشکیل مجموعه از چهار قسمت اصلی ، چهار منار اطراف مزار، چهار منار پیرامون مسجد و مهمانخانه ، چهار گنبدِ اطراف گنبد اصلی ، چهار ایوان اصلی ، نمونه </a:t>
            </a:r>
            <a:r>
              <a:rPr lang="fa-IR" sz="2200" dirty="0" smtClean="0">
                <a:cs typeface="2  Davat" pitchFamily="2" charset="-78"/>
              </a:rPr>
              <a:t>های </a:t>
            </a:r>
            <a:r>
              <a:rPr lang="fa-IR" sz="2200" dirty="0">
                <a:cs typeface="2  Davat" pitchFamily="2" charset="-78"/>
              </a:rPr>
              <a:t>بارز این </a:t>
            </a:r>
            <a:r>
              <a:rPr lang="fa-IR" sz="2200" dirty="0" smtClean="0">
                <a:cs typeface="2  Davat" pitchFamily="2" charset="-78"/>
              </a:rPr>
              <a:t>کاربردند.</a:t>
            </a:r>
            <a:endParaRPr lang="en-US" sz="2200" dirty="0">
              <a:cs typeface="2  Davat" pitchFamily="2" charset="-78"/>
            </a:endParaRPr>
          </a:p>
        </p:txBody>
      </p:sp>
    </p:spTree>
    <p:extLst>
      <p:ext uri="{BB962C8B-B14F-4D97-AF65-F5344CB8AC3E}">
        <p14:creationId xmlns:p14="http://schemas.microsoft.com/office/powerpoint/2010/main" val="146718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772400" cy="4572000"/>
          </a:xfrm>
        </p:spPr>
        <p:txBody>
          <a:bodyPr>
            <a:normAutofit/>
          </a:bodyPr>
          <a:lstStyle/>
          <a:p>
            <a:pPr algn="r"/>
            <a:r>
              <a:rPr lang="fa-IR" sz="2200" dirty="0" smtClean="0">
                <a:cs typeface="2  Davat" pitchFamily="2" charset="-78"/>
              </a:rPr>
              <a:t>همچنین تشکیل </a:t>
            </a:r>
            <a:r>
              <a:rPr lang="fa-IR" sz="2200" dirty="0">
                <a:cs typeface="2  Davat" pitchFamily="2" charset="-78"/>
              </a:rPr>
              <a:t>بناهای اصلی داخل مزار از هشت ضلعیها را می توان نمادی از درهای هشت گانة بهشت </a:t>
            </a:r>
            <a:r>
              <a:rPr lang="fa-IR" sz="2200" dirty="0" smtClean="0">
                <a:cs typeface="2  Davat" pitchFamily="2" charset="-78"/>
              </a:rPr>
              <a:t>دانست. </a:t>
            </a:r>
            <a:r>
              <a:rPr lang="fa-IR" sz="2200" dirty="0">
                <a:cs typeface="2  Davat" pitchFamily="2" charset="-78"/>
              </a:rPr>
              <a:t>عرض چهل ذراعی هر یک از چهار خیابان اصلیِ باغ </a:t>
            </a:r>
            <a:r>
              <a:rPr lang="fa-IR" sz="2200" dirty="0" smtClean="0">
                <a:cs typeface="2  Davat" pitchFamily="2" charset="-78"/>
              </a:rPr>
              <a:t>می </a:t>
            </a:r>
            <a:r>
              <a:rPr lang="fa-IR" sz="2200" dirty="0">
                <a:cs typeface="2  Davat" pitchFamily="2" charset="-78"/>
              </a:rPr>
              <a:t>تواند یادآور عدد مقدّس چهل </a:t>
            </a:r>
            <a:r>
              <a:rPr lang="fa-IR" sz="2200" dirty="0" smtClean="0">
                <a:cs typeface="2  Davat" pitchFamily="2" charset="-78"/>
              </a:rPr>
              <a:t>باشد. </a:t>
            </a:r>
            <a:r>
              <a:rPr lang="fa-IR" sz="2200" dirty="0">
                <a:cs typeface="2  Davat" pitchFamily="2" charset="-78"/>
              </a:rPr>
              <a:t>پاپادوپولو نیز با محاسباتی هندسی و تفاسیری خاص ، مزار تاج محل را نماد آتش پنداشته است که نزد هندوان و برخی مذاهب محترم است </a:t>
            </a:r>
            <a:endParaRPr lang="en-US" sz="2200" dirty="0">
              <a:cs typeface="2  Davat" pitchFamily="2" charset="-78"/>
            </a:endParaRPr>
          </a:p>
        </p:txBody>
      </p:sp>
      <p:pic>
        <p:nvPicPr>
          <p:cNvPr id="6146" name="Picture 2" descr="G:\tahghigh\taj mahal\perspect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511" y="2276872"/>
            <a:ext cx="4176464" cy="3841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83433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2500" dirty="0" smtClean="0">
                <a:solidFill>
                  <a:srgbClr val="FF0000"/>
                </a:solidFill>
              </a:rPr>
              <a:t>معمار تاج محل</a:t>
            </a:r>
            <a:endParaRPr lang="en-US" sz="2500" dirty="0">
              <a:solidFill>
                <a:srgbClr val="FF0000"/>
              </a:solidFill>
            </a:endParaRPr>
          </a:p>
        </p:txBody>
      </p:sp>
      <p:sp>
        <p:nvSpPr>
          <p:cNvPr id="3" name="Content Placeholder 2"/>
          <p:cNvSpPr>
            <a:spLocks noGrp="1"/>
          </p:cNvSpPr>
          <p:nvPr>
            <p:ph idx="1"/>
          </p:nvPr>
        </p:nvSpPr>
        <p:spPr>
          <a:xfrm>
            <a:off x="899592" y="1124744"/>
            <a:ext cx="7772400" cy="3312368"/>
          </a:xfrm>
        </p:spPr>
        <p:txBody>
          <a:bodyPr>
            <a:normAutofit/>
          </a:bodyPr>
          <a:lstStyle/>
          <a:p>
            <a:pPr marL="68580" indent="0" algn="r">
              <a:buNone/>
            </a:pPr>
            <a:r>
              <a:rPr lang="ar-SA" sz="2200" dirty="0" smtClean="0">
                <a:cs typeface="2  Davat" pitchFamily="2" charset="-78"/>
              </a:rPr>
              <a:t>در </a:t>
            </a:r>
            <a:r>
              <a:rPr lang="ar-SA" sz="2200" dirty="0">
                <a:cs typeface="2  Davat" pitchFamily="2" charset="-78"/>
              </a:rPr>
              <a:t>متون تاریخی به نام معمار این مجموعه اشاره نشده است اما در برخی از متن های متأخر، از شخصی به نام استاد عیسی نام برده شده که بعضی او را اهل شیراز و عده ای وی را اهل استانبول دانسته اند. برخی از پژوهشگران نیز به یک نسخه خطی اشاره کرده اند که در آن به «استاد عیسی شیرازی نقشه نویس» و «امانت خان شیرازی طغرانویس» اشاره شده است. علاوه بر این، در برخی از متون به شخصی به نام استاد احمد لاهوری اشاره شده است. هرچند که وجود یک معمار لاهوری در طراحی تاج محل به معنی فقدان یک یا چند معمار ایرانی نیست. زیرا می توان اظهار داشت که طراحی و ساخت این مجموعه عظیم و با شکوه، تنها توسط یک معمار صورت نپذیرفته است و به احتمال زیاد چند نفر معمار و عده کثیری هنرمند در این کار مشارکت داشته اند</a:t>
            </a:r>
            <a:r>
              <a:rPr lang="ar-SA" sz="2200" dirty="0" smtClean="0">
                <a:cs typeface="2  Davat" pitchFamily="2" charset="-78"/>
              </a:rPr>
              <a:t>.</a:t>
            </a:r>
            <a:endParaRPr lang="en-US" sz="2200" dirty="0">
              <a:cs typeface="2  Davat" pitchFamily="2" charset="-78"/>
            </a:endParaRPr>
          </a:p>
        </p:txBody>
      </p:sp>
    </p:spTree>
    <p:extLst>
      <p:ext uri="{BB962C8B-B14F-4D97-AF65-F5344CB8AC3E}">
        <p14:creationId xmlns:p14="http://schemas.microsoft.com/office/powerpoint/2010/main" val="287597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jig saw\Desktop\Taj mahal (2).jpg"/>
          <p:cNvPicPr>
            <a:picLocks noChangeAspect="1" noChangeArrowheads="1"/>
          </p:cNvPicPr>
          <p:nvPr/>
        </p:nvPicPr>
        <p:blipFill>
          <a:blip r:embed="rId2"/>
          <a:srcRect/>
          <a:stretch>
            <a:fillRect/>
          </a:stretch>
        </p:blipFill>
        <p:spPr bwMode="auto">
          <a:xfrm>
            <a:off x="1763688" y="1268760"/>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526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tahghigh\taj mahal\Yamuna-River-Agra-Uttar-Pradesh-Indi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908720"/>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934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772400" cy="914400"/>
          </a:xfrm>
        </p:spPr>
        <p:txBody>
          <a:bodyPr/>
          <a:lstStyle/>
          <a:p>
            <a:pPr algn="ctr"/>
            <a:r>
              <a:rPr lang="fa-IR" sz="4800" dirty="0" smtClean="0">
                <a:solidFill>
                  <a:srgbClr val="C00000"/>
                </a:solidFill>
                <a:cs typeface="MRT_Faten" pitchFamily="2" charset="-78"/>
              </a:rPr>
              <a:t>نماد عشق و احساس </a:t>
            </a:r>
            <a:endParaRPr lang="en-US" sz="4800" dirty="0">
              <a:solidFill>
                <a:srgbClr val="C00000"/>
              </a:solidFill>
              <a:cs typeface="MRT_Faten" pitchFamily="2" charset="-78"/>
            </a:endParaRPr>
          </a:p>
        </p:txBody>
      </p:sp>
      <p:sp>
        <p:nvSpPr>
          <p:cNvPr id="3" name="Content Placeholder 2"/>
          <p:cNvSpPr>
            <a:spLocks noGrp="1"/>
          </p:cNvSpPr>
          <p:nvPr>
            <p:ph idx="1"/>
          </p:nvPr>
        </p:nvSpPr>
        <p:spPr>
          <a:xfrm>
            <a:off x="1043608" y="1268760"/>
            <a:ext cx="7416824" cy="4150696"/>
          </a:xfrm>
        </p:spPr>
        <p:txBody>
          <a:bodyPr>
            <a:normAutofit/>
          </a:bodyPr>
          <a:lstStyle/>
          <a:p>
            <a:pPr algn="r"/>
            <a:r>
              <a:rPr lang="ar-SA" sz="2200" dirty="0" smtClean="0">
                <a:cs typeface="2  Davat" pitchFamily="2" charset="-78"/>
              </a:rPr>
              <a:t>اگر </a:t>
            </a:r>
            <a:r>
              <a:rPr lang="ar-SA" sz="2200" dirty="0">
                <a:cs typeface="2  Davat" pitchFamily="2" charset="-78"/>
              </a:rPr>
              <a:t>بپذیریم که جوهره شوق زیبایی شناسی در توانایی اثر هنری </a:t>
            </a:r>
            <a:r>
              <a:rPr lang="ar-SA" sz="2200" dirty="0" smtClean="0">
                <a:cs typeface="2  Davat" pitchFamily="2" charset="-78"/>
              </a:rPr>
              <a:t>دربرانگیختن </a:t>
            </a:r>
            <a:r>
              <a:rPr lang="ar-SA" sz="2200" dirty="0">
                <a:cs typeface="2  Davat" pitchFamily="2" charset="-78"/>
              </a:rPr>
              <a:t>احساسات و هیجانات یکسان در مردم و نیز </a:t>
            </a:r>
            <a:r>
              <a:rPr lang="ar-SA" sz="2200" dirty="0" smtClean="0">
                <a:cs typeface="2  Davat" pitchFamily="2" charset="-78"/>
              </a:rPr>
              <a:t>ارتباط دادن </a:t>
            </a:r>
            <a:r>
              <a:rPr lang="ar-SA" sz="2200" dirty="0">
                <a:cs typeface="2  Davat" pitchFamily="2" charset="-78"/>
              </a:rPr>
              <a:t>آنها با اثر هنری </a:t>
            </a:r>
            <a:r>
              <a:rPr lang="ar-SA" sz="2200" dirty="0" smtClean="0">
                <a:cs typeface="2  Davat" pitchFamily="2" charset="-78"/>
              </a:rPr>
              <a:t>و </a:t>
            </a:r>
            <a:r>
              <a:rPr lang="ar-SA" sz="2200" dirty="0">
                <a:cs typeface="2  Davat" pitchFamily="2" charset="-78"/>
              </a:rPr>
              <a:t>از طریق </a:t>
            </a:r>
            <a:r>
              <a:rPr lang="ar-SA" sz="2200" dirty="0" smtClean="0">
                <a:cs typeface="2  Davat" pitchFamily="2" charset="-78"/>
              </a:rPr>
              <a:t>ارتباط </a:t>
            </a:r>
            <a:r>
              <a:rPr lang="ar-SA" sz="2200" dirty="0">
                <a:cs typeface="2  Davat" pitchFamily="2" charset="-78"/>
              </a:rPr>
              <a:t>با هنر مند و انسانهای </a:t>
            </a:r>
            <a:r>
              <a:rPr lang="ar-SA" sz="2200" dirty="0" smtClean="0">
                <a:cs typeface="2  Davat" pitchFamily="2" charset="-78"/>
              </a:rPr>
              <a:t>دیگر نهفته </a:t>
            </a:r>
            <a:r>
              <a:rPr lang="ar-SA" sz="2200" dirty="0">
                <a:cs typeface="2  Davat" pitchFamily="2" charset="-78"/>
              </a:rPr>
              <a:t>است‚ آنگاه یقینا طبیعت واجد بالاترین در جه </a:t>
            </a:r>
            <a:r>
              <a:rPr lang="ar-SA" sz="2200" dirty="0" smtClean="0">
                <a:cs typeface="2  Davat" pitchFamily="2" charset="-78"/>
              </a:rPr>
              <a:t>ارتباط </a:t>
            </a:r>
            <a:r>
              <a:rPr lang="ar-SA" sz="2200" dirty="0">
                <a:cs typeface="2  Davat" pitchFamily="2" charset="-78"/>
              </a:rPr>
              <a:t>با قدرت زیبایی شناسی است. شناخت جهان مرئی از طریق وجود نور و به واسطه توجه بشر به طبیعت میسر </a:t>
            </a:r>
            <a:r>
              <a:rPr lang="ar-SA" sz="2200" dirty="0" smtClean="0">
                <a:cs typeface="2  Davat" pitchFamily="2" charset="-78"/>
              </a:rPr>
              <a:t>شد</a:t>
            </a:r>
            <a:r>
              <a:rPr lang="fa-IR" sz="2200" dirty="0" smtClean="0">
                <a:cs typeface="2  Davat" pitchFamily="2" charset="-78"/>
              </a:rPr>
              <a:t> </a:t>
            </a:r>
            <a:r>
              <a:rPr lang="ar-SA" sz="2200" dirty="0" smtClean="0">
                <a:cs typeface="2  Davat" pitchFamily="2" charset="-78"/>
              </a:rPr>
              <a:t>و </a:t>
            </a:r>
            <a:r>
              <a:rPr lang="ar-SA" sz="2200" dirty="0">
                <a:cs typeface="2  Davat" pitchFamily="2" charset="-78"/>
              </a:rPr>
              <a:t>به تبع آن </a:t>
            </a:r>
            <a:r>
              <a:rPr lang="ar-SA" sz="2200" dirty="0" smtClean="0">
                <a:cs typeface="2  Davat" pitchFamily="2" charset="-78"/>
              </a:rPr>
              <a:t>هنرها </a:t>
            </a:r>
            <a:r>
              <a:rPr lang="ar-SA" sz="2200" dirty="0">
                <a:cs typeface="2  Davat" pitchFamily="2" charset="-78"/>
              </a:rPr>
              <a:t>نیز پا به عرصه وجود نهادند.</a:t>
            </a:r>
            <a:endParaRPr lang="en-US" sz="2200" dirty="0">
              <a:cs typeface="2  Davat" pitchFamily="2" charset="-78"/>
            </a:endParaRPr>
          </a:p>
        </p:txBody>
      </p:sp>
      <p:pic>
        <p:nvPicPr>
          <p:cNvPr id="1026" name="Picture 2" descr="G:\tahghigh\taj mahal\Agra Fort_ In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105" y="3061869"/>
            <a:ext cx="4424040" cy="3318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04695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276873"/>
            <a:ext cx="7920879" cy="4176463"/>
          </a:xfrm>
        </p:spPr>
        <p:txBody>
          <a:bodyPr>
            <a:normAutofit/>
          </a:bodyPr>
          <a:lstStyle/>
          <a:p>
            <a:pPr algn="r" rtl="1"/>
            <a:r>
              <a:rPr lang="ar-SA" sz="3200" b="1" dirty="0">
                <a:solidFill>
                  <a:srgbClr val="C00000"/>
                </a:solidFill>
                <a:cs typeface="2  Davat" pitchFamily="2" charset="-78"/>
              </a:rPr>
              <a:t>شاه جهان و ممتاز محل</a:t>
            </a:r>
            <a:r>
              <a:rPr lang="ar-SA" sz="3600" dirty="0">
                <a:cs typeface="2  Davat" pitchFamily="2" charset="-78"/>
              </a:rPr>
              <a:t/>
            </a:r>
            <a:br>
              <a:rPr lang="ar-SA" sz="3600" dirty="0">
                <a:cs typeface="2  Davat" pitchFamily="2" charset="-78"/>
              </a:rPr>
            </a:br>
            <a:endParaRPr lang="fa-IR" sz="3600" dirty="0" smtClean="0">
              <a:cs typeface="2  Davat" pitchFamily="2" charset="-78"/>
            </a:endParaRPr>
          </a:p>
          <a:p>
            <a:pPr algn="r" rtl="1"/>
            <a:r>
              <a:rPr lang="ar-SA" sz="2200" dirty="0" smtClean="0">
                <a:cs typeface="2  Davat" pitchFamily="2" charset="-78"/>
              </a:rPr>
              <a:t>در سال 1612 دختری جوان، به نام ارجمند بانو، با فرمانروای امپراتور مغول، شاه جهان ازدواج کرد. ارجمند بانو یا ممتاز محل 14 فرزند به دنیا آورد و همسر مورد علاقه شاه جهان شد. بعد از م</a:t>
            </a:r>
            <a:r>
              <a:rPr lang="fa-IR" sz="2200" dirty="0" smtClean="0">
                <a:cs typeface="2  Davat" pitchFamily="2" charset="-78"/>
              </a:rPr>
              <a:t>ر</a:t>
            </a:r>
            <a:r>
              <a:rPr lang="ar-SA" sz="2200" dirty="0" smtClean="0">
                <a:cs typeface="2  Davat" pitchFamily="2" charset="-78"/>
              </a:rPr>
              <a:t>گ ممتاز محل در 1629 امپراتور بسیار غمگین شد و تصمیم گرفت مقبره ای برای او بسازد. او بیست هزار کارگر و ده هزار فیل را استخدام کرد و نزدیک به 20 سال طول کشید تا </a:t>
            </a:r>
            <a:r>
              <a:rPr lang="ar-SA" sz="2200" b="1" dirty="0" smtClean="0">
                <a:cs typeface="2  Davat" pitchFamily="2" charset="-78"/>
              </a:rPr>
              <a:t>مقبره تاج محل</a:t>
            </a:r>
            <a:r>
              <a:rPr lang="ar-SA" sz="2200" dirty="0" smtClean="0">
                <a:cs typeface="2  Davat" pitchFamily="2" charset="-78"/>
              </a:rPr>
              <a:t> کامل شد. شاه جهان هرگز قادر نبود تا سنگ سیاه مقبره را که طراحی کرده بود کامل کند. او توسط پسرش عزل شد و در قلعه قرمز آگرا زندانی شد و ساعتهای تنهایی خود را به تماشای رودخانه ج</a:t>
            </a:r>
            <a:r>
              <a:rPr lang="fa-IR" sz="2200" dirty="0" smtClean="0">
                <a:cs typeface="2  Davat" pitchFamily="2" charset="-78"/>
              </a:rPr>
              <a:t>م</a:t>
            </a:r>
            <a:r>
              <a:rPr lang="ar-SA" sz="2200" dirty="0" smtClean="0">
                <a:cs typeface="2  Davat" pitchFamily="2" charset="-78"/>
              </a:rPr>
              <a:t>نا در مقبره ممتاز محل می‌گذراند. او سرانجام در کنار معشوقش در تاج محل به خاک سپرده شد.</a:t>
            </a:r>
            <a:endParaRPr lang="en-US" sz="2200" dirty="0">
              <a:cs typeface="2  Davat" pitchFamily="2" charset="-78"/>
            </a:endParaRPr>
          </a:p>
          <a:p>
            <a:pPr algn="r"/>
            <a:endParaRPr lang="en-US" dirty="0"/>
          </a:p>
        </p:txBody>
      </p:sp>
      <p:pic>
        <p:nvPicPr>
          <p:cNvPr id="1026" name="Picture 2" descr="G:\tahghigh\taj mahal\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99" y="548680"/>
            <a:ext cx="3481038" cy="260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1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585" y="548680"/>
            <a:ext cx="8136904" cy="3456384"/>
          </a:xfrm>
        </p:spPr>
        <p:txBody>
          <a:bodyPr>
            <a:normAutofit/>
          </a:bodyPr>
          <a:lstStyle/>
          <a:p>
            <a:pPr algn="r"/>
            <a:r>
              <a:rPr lang="ar-SA" sz="2200" dirty="0">
                <a:cs typeface="2  Davat" pitchFamily="2" charset="-78"/>
              </a:rPr>
              <a:t>در ایران، ساختن مزار یکی از شیوه های معمول برای بزرگداشت بزرگان مذهبی یا رجال و افراد مهم اجتماعی یا کشوری بود که به ویژه از دوره ایلخانی به بعد بیشتر از </a:t>
            </a:r>
            <a:r>
              <a:rPr lang="fa-IR" sz="2200" dirty="0" smtClean="0">
                <a:cs typeface="2  Davat" pitchFamily="2" charset="-78"/>
              </a:rPr>
              <a:t> </a:t>
            </a:r>
            <a:r>
              <a:rPr lang="ar-SA" sz="2200" dirty="0" smtClean="0">
                <a:cs typeface="2  Davat" pitchFamily="2" charset="-78"/>
              </a:rPr>
              <a:t>گذشته </a:t>
            </a:r>
            <a:r>
              <a:rPr lang="ar-SA" sz="2200" dirty="0">
                <a:cs typeface="2  Davat" pitchFamily="2" charset="-78"/>
              </a:rPr>
              <a:t>مورد توجه قرار </a:t>
            </a:r>
            <a:r>
              <a:rPr lang="ar-SA" sz="2200" dirty="0" smtClean="0">
                <a:cs typeface="2  Davat" pitchFamily="2" charset="-78"/>
              </a:rPr>
              <a:t>گرف</a:t>
            </a:r>
            <a:r>
              <a:rPr lang="fa-IR" sz="2200" dirty="0" smtClean="0">
                <a:cs typeface="2  Davat" pitchFamily="2" charset="-78"/>
              </a:rPr>
              <a:t>ت.</a:t>
            </a:r>
            <a:endParaRPr lang="en-US" sz="2200" dirty="0">
              <a:cs typeface="2  Davat" pitchFamily="2" charset="-78"/>
            </a:endParaRPr>
          </a:p>
          <a:p>
            <a:pPr marL="68580" indent="0" algn="r">
              <a:buNone/>
            </a:pPr>
            <a:r>
              <a:rPr lang="ar-SA" sz="2200" dirty="0" smtClean="0">
                <a:cs typeface="2  Davat" pitchFamily="2" charset="-78"/>
              </a:rPr>
              <a:t>در </a:t>
            </a:r>
            <a:r>
              <a:rPr lang="ar-SA" sz="2200" dirty="0">
                <a:cs typeface="2  Davat" pitchFamily="2" charset="-78"/>
              </a:rPr>
              <a:t>دوره گورکانیان هند که آنان را می توان در برخی زمینه ها وارث تیموریان دانست، به ساختن مزار برای بزرگان به صورت بارزی توجه شد. در واقع، فرهنگ ساختن مزار و مقبره برای درگذشتگان توسط مسلمین به هند راه یافته است. زیرا پیش از ورود مسلمانان به هند، بسیاری از هندی ها اجساد مردگان را می سوزاندند و </a:t>
            </a:r>
            <a:r>
              <a:rPr lang="ar-SA" sz="2200" dirty="0" smtClean="0">
                <a:cs typeface="2  Davat" pitchFamily="2" charset="-78"/>
              </a:rPr>
              <a:t>شیوه</a:t>
            </a:r>
            <a:r>
              <a:rPr lang="fa-IR" sz="2200" dirty="0" smtClean="0">
                <a:cs typeface="2  Davat" pitchFamily="2" charset="-78"/>
              </a:rPr>
              <a:t> </a:t>
            </a:r>
            <a:r>
              <a:rPr lang="ar-SA" sz="2200" dirty="0" smtClean="0">
                <a:cs typeface="2  Davat" pitchFamily="2" charset="-78"/>
              </a:rPr>
              <a:t>ای </a:t>
            </a:r>
            <a:r>
              <a:rPr lang="ar-SA" sz="2200" dirty="0">
                <a:cs typeface="2  Davat" pitchFamily="2" charset="-78"/>
              </a:rPr>
              <a:t>برای تجلیل بزرگان خود </a:t>
            </a:r>
            <a:r>
              <a:rPr lang="ar-SA" sz="2200" dirty="0" smtClean="0">
                <a:cs typeface="2  Davat" pitchFamily="2" charset="-78"/>
              </a:rPr>
              <a:t>نداشتند.</a:t>
            </a:r>
            <a:r>
              <a:rPr lang="fa-IR" sz="2200" dirty="0" smtClean="0">
                <a:cs typeface="2  Davat" pitchFamily="2" charset="-78"/>
              </a:rPr>
              <a:t> </a:t>
            </a:r>
            <a:r>
              <a:rPr lang="ar-SA" sz="2200" dirty="0" smtClean="0">
                <a:cs typeface="2  Davat" pitchFamily="2" charset="-78"/>
              </a:rPr>
              <a:t>در </a:t>
            </a:r>
            <a:r>
              <a:rPr lang="ar-SA" sz="2200" dirty="0">
                <a:cs typeface="2  Davat" pitchFamily="2" charset="-78"/>
              </a:rPr>
              <a:t>این دوران، شماری مزار نیز برای بانوان دربار ساخته شد که تاج محل یکی از آن ها به شمار می </a:t>
            </a:r>
            <a:r>
              <a:rPr lang="ar-SA" sz="2200" dirty="0" smtClean="0">
                <a:cs typeface="2  Davat" pitchFamily="2" charset="-78"/>
              </a:rPr>
              <a:t>آید</a:t>
            </a:r>
            <a:r>
              <a:rPr lang="fa-IR" sz="2200" dirty="0" smtClean="0">
                <a:cs typeface="2  Davat" pitchFamily="2" charset="-78"/>
              </a:rPr>
              <a:t>.</a:t>
            </a:r>
            <a:endParaRPr lang="en-US" sz="2200" dirty="0">
              <a:cs typeface="2  Davat" pitchFamily="2" charset="-78"/>
            </a:endParaRPr>
          </a:p>
          <a:p>
            <a:pPr algn="r"/>
            <a:endParaRPr lang="en-US" sz="2200" dirty="0">
              <a:cs typeface="2  Davat" pitchFamily="2" charset="-78"/>
            </a:endParaRPr>
          </a:p>
        </p:txBody>
      </p:sp>
      <p:pic>
        <p:nvPicPr>
          <p:cNvPr id="9218" name="Picture 2" descr="G:\tahghigh\taj mahal\Tombs of Shah Jahan and Mumtaz Mah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85778"/>
            <a:ext cx="4036491" cy="2807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8760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18" y="980728"/>
            <a:ext cx="7772400" cy="4355976"/>
          </a:xfrm>
        </p:spPr>
        <p:txBody>
          <a:bodyPr>
            <a:normAutofit/>
          </a:bodyPr>
          <a:lstStyle/>
          <a:p>
            <a:pPr algn="r"/>
            <a:r>
              <a:rPr lang="fa-IR" sz="2500" dirty="0" smtClean="0">
                <a:cs typeface="2  Davat" pitchFamily="2" charset="-78"/>
              </a:rPr>
              <a:t>تاج محل جزو </a:t>
            </a:r>
            <a:r>
              <a:rPr lang="fa-IR" sz="2500" dirty="0" smtClean="0">
                <a:cs typeface="2  Davat" pitchFamily="2" charset="-78"/>
                <a:hlinkClick r:id="rId2"/>
              </a:rPr>
              <a:t>فهرست‌ تازه‌ از عجایب‌ هفتگانه‌ جهان‌</a:t>
            </a:r>
            <a:r>
              <a:rPr lang="fa-IR" sz="2500" dirty="0" smtClean="0">
                <a:cs typeface="2  Davat" pitchFamily="2" charset="-78"/>
              </a:rPr>
              <a:t> است و برای‌ انتخاب‌ عجایب‌ هفتگانه‌ دنیا از بیش‌ از شصت‌ میلیون‌ نفر در سراسر دنیا نظر سنجی‌ شده‌ است.‌‌ </a:t>
            </a:r>
            <a:endParaRPr lang="en-US" sz="2500" dirty="0" smtClean="0">
              <a:cs typeface="2  Davat" pitchFamily="2" charset="-78"/>
            </a:endParaRPr>
          </a:p>
          <a:p>
            <a:pPr algn="r"/>
            <a:endParaRPr lang="en-US" sz="2500" dirty="0">
              <a:cs typeface="2  Davat" pitchFamily="2" charset="-78"/>
            </a:endParaRPr>
          </a:p>
        </p:txBody>
      </p:sp>
      <p:pic>
        <p:nvPicPr>
          <p:cNvPr id="2050" name="Picture 2" descr="G:\tahghigh\taj mah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018" y="2708920"/>
            <a:ext cx="507656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54427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808" y="3690776"/>
            <a:ext cx="7772400" cy="2893369"/>
          </a:xfrm>
        </p:spPr>
        <p:txBody>
          <a:bodyPr>
            <a:normAutofit/>
          </a:bodyPr>
          <a:lstStyle/>
          <a:p>
            <a:pPr algn="r"/>
            <a:endParaRPr lang="fa-IR" sz="2200" dirty="0" smtClean="0">
              <a:cs typeface="2  Davat" pitchFamily="2" charset="-78"/>
            </a:endParaRPr>
          </a:p>
          <a:p>
            <a:pPr algn="r"/>
            <a:r>
              <a:rPr lang="fa-IR" sz="2200" dirty="0">
                <a:cs typeface="2  Davat" pitchFamily="2" charset="-78"/>
              </a:rPr>
              <a:t>یكی از جمله كامل ترین و عالی ترین آثار معماری هند، بنای زیبای </a:t>
            </a:r>
            <a:r>
              <a:rPr lang="fa-IR" sz="2200" b="1" dirty="0">
                <a:cs typeface="2  Davat" pitchFamily="2" charset="-78"/>
              </a:rPr>
              <a:t>تاج محل</a:t>
            </a:r>
            <a:r>
              <a:rPr lang="fa-IR" sz="2200" dirty="0">
                <a:cs typeface="2  Davat" pitchFamily="2" charset="-78"/>
              </a:rPr>
              <a:t> است. </a:t>
            </a:r>
            <a:r>
              <a:rPr lang="fa-IR" sz="2200" dirty="0" smtClean="0">
                <a:cs typeface="2  Davat" pitchFamily="2" charset="-78"/>
              </a:rPr>
              <a:t>این بنا با </a:t>
            </a:r>
            <a:r>
              <a:rPr lang="fa-IR" sz="2200" dirty="0">
                <a:cs typeface="2  Davat" pitchFamily="2" charset="-78"/>
              </a:rPr>
              <a:t>۵۸ متر ارتفاع </a:t>
            </a:r>
            <a:r>
              <a:rPr lang="fa-IR" sz="2200" dirty="0" smtClean="0">
                <a:cs typeface="2  Davat" pitchFamily="2" charset="-78"/>
              </a:rPr>
              <a:t>در </a:t>
            </a:r>
            <a:r>
              <a:rPr lang="fa-IR" sz="2200" dirty="0">
                <a:cs typeface="2  Davat" pitchFamily="2" charset="-78"/>
              </a:rPr>
              <a:t>۲۰۰ كیلومتری جنوب دهلی نو و </a:t>
            </a:r>
            <a:r>
              <a:rPr lang="fa-IR" sz="2200" dirty="0" smtClean="0">
                <a:cs typeface="2  Davat" pitchFamily="2" charset="-78"/>
              </a:rPr>
              <a:t>در </a:t>
            </a:r>
            <a:r>
              <a:rPr lang="fa-IR" sz="2200" dirty="0">
                <a:cs typeface="2  Davat" pitchFamily="2" charset="-78"/>
              </a:rPr>
              <a:t>نزدیکی اگرا </a:t>
            </a:r>
            <a:r>
              <a:rPr lang="fa-IR" sz="2200" dirty="0" smtClean="0">
                <a:cs typeface="2  Davat" pitchFamily="2" charset="-78"/>
              </a:rPr>
              <a:t>درمنطقه </a:t>
            </a:r>
            <a:r>
              <a:rPr lang="fa-IR" sz="2200" b="1" dirty="0">
                <a:cs typeface="2  Davat" pitchFamily="2" charset="-78"/>
              </a:rPr>
              <a:t>اوتار </a:t>
            </a:r>
            <a:r>
              <a:rPr lang="fa-IR" sz="2200" b="1" dirty="0" smtClean="0">
                <a:cs typeface="2  Davat" pitchFamily="2" charset="-78"/>
              </a:rPr>
              <a:t>پرادش </a:t>
            </a:r>
            <a:r>
              <a:rPr lang="fa-IR" sz="2200" dirty="0">
                <a:cs typeface="2  Davat" pitchFamily="2" charset="-78"/>
              </a:rPr>
              <a:t>هندوستان</a:t>
            </a:r>
            <a:r>
              <a:rPr lang="fa-IR" sz="2200" dirty="0" smtClean="0">
                <a:cs typeface="2  Davat" pitchFamily="2" charset="-78"/>
              </a:rPr>
              <a:t> </a:t>
            </a:r>
            <a:r>
              <a:rPr lang="fa-IR" sz="2200" dirty="0">
                <a:cs typeface="2  Davat" pitchFamily="2" charset="-78"/>
              </a:rPr>
              <a:t>واقع شده </a:t>
            </a:r>
            <a:r>
              <a:rPr lang="fa-IR" sz="2200" dirty="0" smtClean="0">
                <a:cs typeface="2  Davat" pitchFamily="2" charset="-78"/>
              </a:rPr>
              <a:t>است.</a:t>
            </a:r>
          </a:p>
          <a:p>
            <a:pPr algn="r"/>
            <a:r>
              <a:rPr lang="fa-IR" sz="2200" dirty="0">
                <a:cs typeface="2  Davat" pitchFamily="2" charset="-78"/>
              </a:rPr>
              <a:t>قسمت‌های زیادی از تاج محل اكنون از بین رفته است. آنچه امروز از این بنا باقی مانده یك باغ اصلی به نام </a:t>
            </a:r>
            <a:r>
              <a:rPr lang="fa-IR" sz="2200" b="1" dirty="0">
                <a:cs typeface="2  Davat" pitchFamily="2" charset="-78"/>
              </a:rPr>
              <a:t>چهار باغ</a:t>
            </a:r>
            <a:r>
              <a:rPr lang="fa-IR" sz="2200" dirty="0">
                <a:cs typeface="2  Davat" pitchFamily="2" charset="-78"/>
              </a:rPr>
              <a:t> و ساختمان سفید مقبره كه گویی روی یك سكو </a:t>
            </a:r>
            <a:r>
              <a:rPr lang="fa-IR" sz="2200" dirty="0" smtClean="0">
                <a:cs typeface="2  Davat" pitchFamily="2" charset="-78"/>
              </a:rPr>
              <a:t>قرار </a:t>
            </a:r>
            <a:r>
              <a:rPr lang="fa-IR" sz="2200" dirty="0">
                <a:cs typeface="2  Davat" pitchFamily="2" charset="-78"/>
              </a:rPr>
              <a:t>گرفته و به رودخانه </a:t>
            </a:r>
            <a:r>
              <a:rPr lang="fa-IR" sz="2200" dirty="0" smtClean="0">
                <a:cs typeface="2  Davat" pitchFamily="2" charset="-78"/>
              </a:rPr>
              <a:t>جمنا مشرف است.</a:t>
            </a:r>
          </a:p>
          <a:p>
            <a:pPr algn="r"/>
            <a:endParaRPr lang="en-US" sz="2200" dirty="0">
              <a:cs typeface="2  Davat" pitchFamily="2" charset="-78"/>
            </a:endParaRPr>
          </a:p>
        </p:txBody>
      </p:sp>
      <p:pic>
        <p:nvPicPr>
          <p:cNvPr id="1027" name="Picture 3" descr="G:\tahghigh\taj mahal\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48680"/>
            <a:ext cx="4464496" cy="3144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0226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80920" cy="4572000"/>
          </a:xfrm>
        </p:spPr>
        <p:txBody>
          <a:bodyPr>
            <a:normAutofit/>
          </a:bodyPr>
          <a:lstStyle/>
          <a:p>
            <a:pPr algn="r"/>
            <a:r>
              <a:rPr lang="ar-SA" sz="2200" dirty="0">
                <a:cs typeface="2  Davat" pitchFamily="2" charset="-78"/>
              </a:rPr>
              <a:t>هنگامی که ممتاز محل </a:t>
            </a:r>
            <a:r>
              <a:rPr lang="ar-SA" sz="2200" dirty="0" smtClean="0">
                <a:cs typeface="2  Davat" pitchFamily="2" charset="-78"/>
              </a:rPr>
              <a:t>درگذشت</a:t>
            </a:r>
            <a:r>
              <a:rPr lang="fa-IR" sz="2200" dirty="0" smtClean="0">
                <a:cs typeface="2  Davat" pitchFamily="2" charset="-78"/>
              </a:rPr>
              <a:t> </a:t>
            </a:r>
            <a:r>
              <a:rPr lang="ar-SA" sz="2200" dirty="0" smtClean="0">
                <a:cs typeface="2  Davat" pitchFamily="2" charset="-78"/>
              </a:rPr>
              <a:t>،</a:t>
            </a:r>
            <a:r>
              <a:rPr lang="ar-SA" sz="2200" dirty="0">
                <a:cs typeface="2  Davat" pitchFamily="2" charset="-78"/>
              </a:rPr>
              <a:t> </a:t>
            </a:r>
            <a:r>
              <a:rPr lang="ar-SA" sz="2200" dirty="0" smtClean="0">
                <a:cs typeface="2  Davat" pitchFamily="2" charset="-78"/>
              </a:rPr>
              <a:t>امپراتور </a:t>
            </a:r>
            <a:r>
              <a:rPr lang="ar-SA" sz="2200" dirty="0">
                <a:cs typeface="2  Davat" pitchFamily="2" charset="-78"/>
              </a:rPr>
              <a:t>داغدیده طراحان ، مهندسان و استادکاران را از هند ، ایران و آسیای مرکزی گرد آورد تا آرامگاهی را بسازند که آخرین دستاورد معماری مغولان اعظم گردید. در آرامگاه تاج محل جملگی سنت های معماری آسیای مرکزی، ایران و هند به طور هماهنگ و موزون تلفیق یافته و </a:t>
            </a:r>
            <a:r>
              <a:rPr lang="ar-SA" sz="2200" dirty="0">
                <a:solidFill>
                  <a:srgbClr val="FF0000"/>
                </a:solidFill>
                <a:cs typeface="2  Davat" pitchFamily="2" charset="-78"/>
              </a:rPr>
              <a:t>بیشترین تأکید بر تناسبات هندسی</a:t>
            </a:r>
            <a:r>
              <a:rPr lang="ar-SA" sz="2200" dirty="0">
                <a:cs typeface="2  Davat" pitchFamily="2" charset="-78"/>
              </a:rPr>
              <a:t> عمارت شده است. این اثر دارای پیشینه های چندی از آرامگاه همایون بوده است. وی که دومین امپراتور گورکانی هند بود به ایران تبعید شد. او در بازگشت به هند، گروهی از هنرمندان ایرانی را با خود به همراه برد. </a:t>
            </a:r>
            <a:r>
              <a:rPr lang="ar-SA" sz="2200" dirty="0" smtClean="0">
                <a:cs typeface="2  Davat" pitchFamily="2" charset="-78"/>
              </a:rPr>
              <a:t>بنابراین </a:t>
            </a:r>
            <a:r>
              <a:rPr lang="ar-SA" sz="2200" dirty="0">
                <a:cs typeface="2  Davat" pitchFamily="2" charset="-78"/>
              </a:rPr>
              <a:t>شگفت انگیز نیست که تاج محل از الگوهای ایرانی و میراث </a:t>
            </a:r>
            <a:r>
              <a:rPr lang="ar-SA" sz="2200" dirty="0" smtClean="0">
                <a:cs typeface="2  Davat" pitchFamily="2" charset="-78"/>
              </a:rPr>
              <a:t>معماری هند</a:t>
            </a:r>
            <a:r>
              <a:rPr lang="fa-IR" sz="2200" dirty="0" smtClean="0">
                <a:cs typeface="2  Davat" pitchFamily="2" charset="-78"/>
              </a:rPr>
              <a:t> </a:t>
            </a:r>
            <a:r>
              <a:rPr lang="ar-SA" sz="2200" dirty="0" smtClean="0">
                <a:cs typeface="2  Davat" pitchFamily="2" charset="-78"/>
              </a:rPr>
              <a:t>و</a:t>
            </a:r>
            <a:r>
              <a:rPr lang="fa-IR" sz="2200" dirty="0" smtClean="0">
                <a:cs typeface="2  Davat" pitchFamily="2" charset="-78"/>
              </a:rPr>
              <a:t> </a:t>
            </a:r>
            <a:r>
              <a:rPr lang="ar-SA" sz="2200" dirty="0" smtClean="0">
                <a:cs typeface="2  Davat" pitchFamily="2" charset="-78"/>
              </a:rPr>
              <a:t> </a:t>
            </a:r>
            <a:r>
              <a:rPr lang="ar-SA" sz="2200" dirty="0">
                <a:cs typeface="2  Davat" pitchFamily="2" charset="-78"/>
              </a:rPr>
              <a:t>بهره گرفته </a:t>
            </a:r>
            <a:r>
              <a:rPr lang="ar-SA" sz="2200" dirty="0" smtClean="0">
                <a:cs typeface="2  Davat" pitchFamily="2" charset="-78"/>
              </a:rPr>
              <a:t>باش</a:t>
            </a:r>
            <a:r>
              <a:rPr lang="fa-IR" sz="2200" dirty="0" smtClean="0">
                <a:cs typeface="2  Davat" pitchFamily="2" charset="-78"/>
              </a:rPr>
              <a:t>د.</a:t>
            </a:r>
            <a:endParaRPr lang="en-US" sz="2200" dirty="0">
              <a:cs typeface="2  Davat" pitchFamily="2" charset="-78"/>
            </a:endParaRPr>
          </a:p>
          <a:p>
            <a:pPr algn="r"/>
            <a:endParaRPr lang="en-US" sz="2200" dirty="0">
              <a:cs typeface="2  Davat" pitchFamily="2" charset="-78"/>
            </a:endParaRPr>
          </a:p>
        </p:txBody>
      </p:sp>
      <p:pic>
        <p:nvPicPr>
          <p:cNvPr id="4" name="Picture 3" descr="C:\Users\jig saw\Desktop\Taj mahal (6).jpg"/>
          <p:cNvPicPr>
            <a:picLocks noChangeAspect="1" noChangeArrowheads="1"/>
          </p:cNvPicPr>
          <p:nvPr/>
        </p:nvPicPr>
        <p:blipFill>
          <a:blip r:embed="rId2"/>
          <a:srcRect/>
          <a:stretch>
            <a:fillRect/>
          </a:stretch>
        </p:blipFill>
        <p:spPr bwMode="auto">
          <a:xfrm>
            <a:off x="2221632" y="3284984"/>
            <a:ext cx="5064662" cy="3502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220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txBox="1">
            <a:spLocks/>
          </p:cNvSpPr>
          <p:nvPr/>
        </p:nvSpPr>
        <p:spPr>
          <a:xfrm>
            <a:off x="683568" y="260648"/>
            <a:ext cx="8291264" cy="324036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r" rtl="1">
              <a:buFont typeface="Wingdings"/>
              <a:buNone/>
            </a:pPr>
            <a:r>
              <a:rPr lang="ar-SA" sz="2200" dirty="0" smtClean="0">
                <a:cs typeface="2  Davat" pitchFamily="2" charset="-78"/>
              </a:rPr>
              <a:t> </a:t>
            </a:r>
            <a:r>
              <a:rPr lang="fa-IR" sz="2200" dirty="0" smtClean="0">
                <a:cs typeface="2  Davat" pitchFamily="2" charset="-78"/>
              </a:rPr>
              <a:t>      </a:t>
            </a:r>
            <a:r>
              <a:rPr lang="ar-SA" sz="2200" dirty="0" smtClean="0">
                <a:cs typeface="2  Davat" pitchFamily="2" charset="-78"/>
              </a:rPr>
              <a:t>اين بنا </a:t>
            </a:r>
            <a:r>
              <a:rPr lang="fa-IR" sz="2200" dirty="0" smtClean="0">
                <a:cs typeface="2  Davat" pitchFamily="2" charset="-78"/>
              </a:rPr>
              <a:t>دارای ترکیبی</a:t>
            </a:r>
            <a:r>
              <a:rPr lang="ar-SA" sz="2200" dirty="0" smtClean="0">
                <a:cs typeface="2  Davat" pitchFamily="2" charset="-78"/>
              </a:rPr>
              <a:t> از معماري ايراني، هندي و اسلامي </a:t>
            </a:r>
            <a:r>
              <a:rPr lang="fa-IR" sz="2200" dirty="0" smtClean="0">
                <a:cs typeface="2  Davat" pitchFamily="2" charset="-78"/>
              </a:rPr>
              <a:t>میباشد.</a:t>
            </a:r>
            <a:r>
              <a:rPr lang="ar-SA" sz="2200" dirty="0" smtClean="0">
                <a:cs typeface="2  Davat" pitchFamily="2" charset="-78"/>
              </a:rPr>
              <a:t>اين بناي شعرگونه ي مرمرين</a:t>
            </a:r>
            <a:r>
              <a:rPr lang="fa-IR" sz="2200" dirty="0" smtClean="0">
                <a:cs typeface="2  Davat" pitchFamily="2" charset="-78"/>
              </a:rPr>
              <a:t> </a:t>
            </a:r>
            <a:r>
              <a:rPr lang="ar-SA" sz="2200" dirty="0" smtClean="0">
                <a:cs typeface="2  Davat" pitchFamily="2" charset="-78"/>
              </a:rPr>
              <a:t>نقطه ي اوج معماري اسلامي است ودرتاريخ همانندي ندارد.تناسبات</a:t>
            </a:r>
            <a:r>
              <a:rPr lang="fa-IR" sz="2200" dirty="0" smtClean="0">
                <a:cs typeface="2  Davat" pitchFamily="2" charset="-78"/>
              </a:rPr>
              <a:t> </a:t>
            </a:r>
            <a:r>
              <a:rPr lang="ar-SA" sz="2200" dirty="0" smtClean="0">
                <a:cs typeface="2  Davat" pitchFamily="2" charset="-78"/>
              </a:rPr>
              <a:t>موزون</a:t>
            </a:r>
            <a:r>
              <a:rPr lang="fa-IR" sz="2200" dirty="0" smtClean="0">
                <a:cs typeface="2  Davat" pitchFamily="2" charset="-78"/>
              </a:rPr>
              <a:t> </a:t>
            </a:r>
            <a:r>
              <a:rPr lang="ar-SA" sz="2200" dirty="0" smtClean="0">
                <a:cs typeface="2  Davat" pitchFamily="2" charset="-78"/>
              </a:rPr>
              <a:t>،گيرايي محيط</a:t>
            </a:r>
            <a:r>
              <a:rPr lang="fa-IR" sz="2200" dirty="0" smtClean="0">
                <a:cs typeface="2  Davat" pitchFamily="2" charset="-78"/>
              </a:rPr>
              <a:t> </a:t>
            </a:r>
            <a:r>
              <a:rPr lang="ar-SA" sz="2200" dirty="0" smtClean="0">
                <a:cs typeface="2  Davat" pitchFamily="2" charset="-78"/>
              </a:rPr>
              <a:t>،</a:t>
            </a:r>
            <a:r>
              <a:rPr lang="fa-IR" sz="2200" dirty="0" smtClean="0">
                <a:cs typeface="2  Davat" pitchFamily="2" charset="-78"/>
              </a:rPr>
              <a:t> </a:t>
            </a:r>
            <a:r>
              <a:rPr lang="ar-SA" sz="2200" dirty="0" smtClean="0">
                <a:cs typeface="2  Davat" pitchFamily="2" charset="-78"/>
              </a:rPr>
              <a:t>ظرافت زنانه</a:t>
            </a:r>
            <a:r>
              <a:rPr lang="fa-IR" sz="2200" dirty="0" smtClean="0">
                <a:cs typeface="2  Davat" pitchFamily="2" charset="-78"/>
              </a:rPr>
              <a:t> </a:t>
            </a:r>
            <a:r>
              <a:rPr lang="ar-SA" sz="2200" dirty="0" smtClean="0">
                <a:cs typeface="2  Davat" pitchFamily="2" charset="-78"/>
              </a:rPr>
              <a:t>،</a:t>
            </a:r>
            <a:r>
              <a:rPr lang="fa-IR" sz="2200" dirty="0" smtClean="0">
                <a:cs typeface="2  Davat" pitchFamily="2" charset="-78"/>
              </a:rPr>
              <a:t> </a:t>
            </a:r>
            <a:r>
              <a:rPr lang="ar-SA" sz="2200" dirty="0" smtClean="0">
                <a:cs typeface="2  Davat" pitchFamily="2" charset="-78"/>
              </a:rPr>
              <a:t>تزئينات با روح وتقارن دلنشين تاج محل آن را به صور</a:t>
            </a:r>
            <a:r>
              <a:rPr lang="fa-IR" sz="2200" dirty="0" smtClean="0">
                <a:cs typeface="2  Davat" pitchFamily="2" charset="-78"/>
              </a:rPr>
              <a:t>ت </a:t>
            </a:r>
            <a:r>
              <a:rPr lang="ar-SA" sz="2200" dirty="0" smtClean="0">
                <a:cs typeface="2  Davat" pitchFamily="2" charset="-78"/>
              </a:rPr>
              <a:t>يكي از شگفتي هاي بزرگ جهان درآورده است.مصالح </a:t>
            </a:r>
            <a:r>
              <a:rPr lang="ar-SA" sz="2200" dirty="0">
                <a:cs typeface="2  Davat" pitchFamily="2" charset="-78"/>
              </a:rPr>
              <a:t>اصلي بنا</a:t>
            </a:r>
            <a:r>
              <a:rPr lang="fa-IR" sz="2200" dirty="0">
                <a:cs typeface="2  Davat" pitchFamily="2" charset="-78"/>
              </a:rPr>
              <a:t>،</a:t>
            </a:r>
            <a:r>
              <a:rPr lang="ar-SA" sz="2200" dirty="0">
                <a:cs typeface="2  Davat" pitchFamily="2" charset="-78"/>
              </a:rPr>
              <a:t> مرمر و سنگ سرخ است. </a:t>
            </a:r>
            <a:r>
              <a:rPr lang="ar-SA" sz="2200" dirty="0" smtClean="0">
                <a:cs typeface="2  Davat" pitchFamily="2" charset="-78"/>
              </a:rPr>
              <a:t>تاج </a:t>
            </a:r>
            <a:r>
              <a:rPr lang="ar-SA" sz="2200" dirty="0">
                <a:cs typeface="2  Davat" pitchFamily="2" charset="-78"/>
              </a:rPr>
              <a:t>محل در انتهای محدوده ای مستطیل شکل و دیوارکشی شده بر ساحل رود جمنا</a:t>
            </a:r>
            <a:r>
              <a:rPr lang="fa-IR" sz="2200" dirty="0">
                <a:cs typeface="2  Davat" pitchFamily="2" charset="-78"/>
              </a:rPr>
              <a:t>، </a:t>
            </a:r>
            <a:r>
              <a:rPr lang="ar-SA" sz="2200" dirty="0">
                <a:cs typeface="2  Davat" pitchFamily="2" charset="-78"/>
              </a:rPr>
              <a:t>در وسط یک «چَبوتَرة » (سکو یا صفه ) مربع شکل به ارتفاع هفت متر ــ که نماها و سطح آن از مرمر سفید است ــ بنا شده است . </a:t>
            </a:r>
            <a:r>
              <a:rPr lang="ar-SA" sz="2200" dirty="0" smtClean="0">
                <a:cs typeface="2  Davat" pitchFamily="2" charset="-78"/>
              </a:rPr>
              <a:t>ضلعهای </a:t>
            </a:r>
            <a:r>
              <a:rPr lang="ar-SA" sz="2200" dirty="0">
                <a:cs typeface="2  Davat" pitchFamily="2" charset="-78"/>
              </a:rPr>
              <a:t>این سکو که هر کدام 16ر95 متر است ، با ردیفی از طاقنماها تزیین شده </a:t>
            </a:r>
            <a:r>
              <a:rPr lang="ar-SA" sz="2200" dirty="0" smtClean="0">
                <a:cs typeface="2  Davat" pitchFamily="2" charset="-78"/>
              </a:rPr>
              <a:t>است.</a:t>
            </a:r>
            <a:r>
              <a:rPr lang="fa-IR" sz="2200" dirty="0" smtClean="0">
                <a:cs typeface="2  Davat" pitchFamily="2" charset="-78"/>
              </a:rPr>
              <a:t> </a:t>
            </a:r>
            <a:r>
              <a:rPr lang="ar-SA" sz="2200" dirty="0" smtClean="0">
                <a:cs typeface="2  Davat" pitchFamily="2" charset="-78"/>
              </a:rPr>
              <a:t>سکو</a:t>
            </a:r>
            <a:r>
              <a:rPr lang="fa-IR" sz="2200" dirty="0">
                <a:cs typeface="2  Davat" pitchFamily="2" charset="-78"/>
              </a:rPr>
              <a:t>ی </a:t>
            </a:r>
            <a:r>
              <a:rPr lang="fa-IR" sz="2200" dirty="0" smtClean="0">
                <a:cs typeface="2  Davat" pitchFamily="2" charset="-78"/>
              </a:rPr>
              <a:t>موصوف ،</a:t>
            </a:r>
            <a:r>
              <a:rPr lang="ar-SA" sz="2200" dirty="0" smtClean="0">
                <a:cs typeface="2  Davat" pitchFamily="2" charset="-78"/>
              </a:rPr>
              <a:t> </a:t>
            </a:r>
            <a:r>
              <a:rPr lang="ar-SA" sz="2200" dirty="0">
                <a:cs typeface="2  Davat" pitchFamily="2" charset="-78"/>
              </a:rPr>
              <a:t>در وسط سکویی مستطیل شکل قرار دارد. سکوی مستطیل ــ که طول شمالی آن ساحل رود جمناست ــ با سنگهای سرخِ منبت کاری و پرچین کاری شده مفروش است.</a:t>
            </a:r>
            <a:endParaRPr lang="fa-IR" sz="2200" dirty="0">
              <a:cs typeface="2  Davat" pitchFamily="2" charset="-78"/>
            </a:endParaRPr>
          </a:p>
          <a:p>
            <a:pPr algn="r" rtl="1">
              <a:buFont typeface="Wingdings"/>
              <a:buNone/>
            </a:pPr>
            <a:endParaRPr lang="fa-IR" sz="2200" dirty="0">
              <a:cs typeface="2  Davat" pitchFamily="2" charset="-78"/>
            </a:endParaRPr>
          </a:p>
          <a:p>
            <a:pPr algn="r" rtl="1">
              <a:buFont typeface="Wingdings"/>
              <a:buNone/>
            </a:pPr>
            <a:endParaRPr lang="fa-IR" sz="2200" dirty="0" smtClean="0">
              <a:cs typeface="2  Davat" pitchFamily="2" charset="-78"/>
            </a:endParaRPr>
          </a:p>
        </p:txBody>
      </p:sp>
      <p:pic>
        <p:nvPicPr>
          <p:cNvPr id="6" name="Picture 2" descr="G:\india pic\TajPlan1.jpg"/>
          <p:cNvPicPr>
            <a:picLocks noChangeAspect="1" noChangeArrowheads="1"/>
          </p:cNvPicPr>
          <p:nvPr/>
        </p:nvPicPr>
        <p:blipFill>
          <a:blip r:embed="rId2"/>
          <a:srcRect/>
          <a:stretch>
            <a:fillRect/>
          </a:stretch>
        </p:blipFill>
        <p:spPr bwMode="auto">
          <a:xfrm>
            <a:off x="894656" y="3717032"/>
            <a:ext cx="4427538" cy="284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Users\jig saw\Desktop\Taj mahal (8).jpg"/>
          <p:cNvPicPr>
            <a:picLocks noChangeAspect="1" noChangeArrowheads="1"/>
          </p:cNvPicPr>
          <p:nvPr/>
        </p:nvPicPr>
        <p:blipFill>
          <a:blip r:embed="rId3"/>
          <a:srcRect/>
          <a:stretch>
            <a:fillRect/>
          </a:stretch>
        </p:blipFill>
        <p:spPr bwMode="auto">
          <a:xfrm>
            <a:off x="6012160" y="3501007"/>
            <a:ext cx="2514600" cy="3128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3711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444</TotalTime>
  <Words>1805</Words>
  <Application>Microsoft Office PowerPoint</Application>
  <PresentationFormat>On-screen Show (4:3)</PresentationFormat>
  <Paragraphs>43</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2  Davat</vt:lpstr>
      <vt:lpstr>Arial</vt:lpstr>
      <vt:lpstr>B Titr</vt:lpstr>
      <vt:lpstr>Calibri</vt:lpstr>
      <vt:lpstr>Century Schoolbook</vt:lpstr>
      <vt:lpstr>MRT_Faten</vt:lpstr>
      <vt:lpstr>Tahoma</vt:lpstr>
      <vt:lpstr>Times New Roman</vt:lpstr>
      <vt:lpstr>Wingdings</vt:lpstr>
      <vt:lpstr>Wingdings 2</vt:lpstr>
      <vt:lpstr>Wingdings 3</vt:lpstr>
      <vt:lpstr>Metro</vt:lpstr>
      <vt:lpstr>PowerPoint Presentation</vt:lpstr>
      <vt:lpstr>PowerPoint Presentation</vt:lpstr>
      <vt:lpstr>نماد عشق و احساس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معمار تاج محل</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SHAGHAYEGH</dc:creator>
  <cp:lastModifiedBy>kamal</cp:lastModifiedBy>
  <cp:revision>93</cp:revision>
  <dcterms:created xsi:type="dcterms:W3CDTF">2010-12-15T23:56:00Z</dcterms:created>
  <dcterms:modified xsi:type="dcterms:W3CDTF">2018-03-10T20:53:21Z</dcterms:modified>
</cp:coreProperties>
</file>