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60" r:id="rId3"/>
    <p:sldId id="257" r:id="rId4"/>
    <p:sldId id="259" r:id="rId5"/>
    <p:sldId id="258" r:id="rId6"/>
    <p:sldId id="261" r:id="rId7"/>
    <p:sldId id="266" r:id="rId8"/>
    <p:sldId id="267" r:id="rId9"/>
    <p:sldId id="265" r:id="rId10"/>
    <p:sldId id="271" r:id="rId11"/>
    <p:sldId id="270" r:id="rId12"/>
    <p:sldId id="264" r:id="rId13"/>
    <p:sldId id="269" r:id="rId14"/>
    <p:sldId id="263" r:id="rId15"/>
    <p:sldId id="268" r:id="rId16"/>
    <p:sldId id="286" r:id="rId17"/>
    <p:sldId id="262" r:id="rId18"/>
    <p:sldId id="272" r:id="rId19"/>
    <p:sldId id="273" r:id="rId20"/>
    <p:sldId id="274" r:id="rId21"/>
    <p:sldId id="275" r:id="rId22"/>
    <p:sldId id="276" r:id="rId23"/>
    <p:sldId id="277" r:id="rId24"/>
    <p:sldId id="284" r:id="rId25"/>
    <p:sldId id="285" r:id="rId26"/>
    <p:sldId id="278" r:id="rId27"/>
    <p:sldId id="279" r:id="rId28"/>
    <p:sldId id="280" r:id="rId29"/>
    <p:sldId id="281" r:id="rId30"/>
    <p:sldId id="282" r:id="rId31"/>
    <p:sldId id="28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606"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822CBB92-7456-4135-9B02-5A08BD01D59F}" type="datetimeFigureOut">
              <a:rPr lang="en-US" smtClean="0"/>
              <a:pPr/>
              <a:t>8/29/2012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BD827-8E57-4B0E-B2ED-7C0DC2CD5C40}" type="slidenum">
              <a:rPr lang="en-US" smtClean="0"/>
              <a:pPr/>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2CBB92-7456-4135-9B02-5A08BD01D59F}" type="datetimeFigureOut">
              <a:rPr lang="en-US" smtClean="0"/>
              <a:pPr/>
              <a:t>8/29/2012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BD827-8E57-4B0E-B2ED-7C0DC2CD5C4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2CBB92-7456-4135-9B02-5A08BD01D59F}" type="datetimeFigureOut">
              <a:rPr lang="en-US" smtClean="0"/>
              <a:pPr/>
              <a:t>8/29/2012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BD827-8E57-4B0E-B2ED-7C0DC2CD5C4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2CBB92-7456-4135-9B02-5A08BD01D59F}" type="datetimeFigureOut">
              <a:rPr lang="en-US" smtClean="0"/>
              <a:pPr/>
              <a:t>8/29/2012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BD827-8E57-4B0E-B2ED-7C0DC2CD5C4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822CBB92-7456-4135-9B02-5A08BD01D59F}" type="datetimeFigureOut">
              <a:rPr lang="en-US" smtClean="0"/>
              <a:pPr/>
              <a:t>8/29/2012</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1BEBD827-8E57-4B0E-B2ED-7C0DC2CD5C4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2CBB92-7456-4135-9B02-5A08BD01D59F}" type="datetimeFigureOut">
              <a:rPr lang="en-US" smtClean="0"/>
              <a:pPr/>
              <a:t>8/29/2012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EBD827-8E57-4B0E-B2ED-7C0DC2CD5C4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2CBB92-7456-4135-9B02-5A08BD01D59F}" type="datetimeFigureOut">
              <a:rPr lang="en-US" smtClean="0"/>
              <a:pPr/>
              <a:t>8/29/2012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EBD827-8E57-4B0E-B2ED-7C0DC2CD5C4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2CBB92-7456-4135-9B02-5A08BD01D59F}" type="datetimeFigureOut">
              <a:rPr lang="en-US" smtClean="0"/>
              <a:pPr/>
              <a:t>8/29/2012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EBD827-8E57-4B0E-B2ED-7C0DC2CD5C4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2CBB92-7456-4135-9B02-5A08BD01D59F}" type="datetimeFigureOut">
              <a:rPr lang="en-US" smtClean="0"/>
              <a:pPr/>
              <a:t>8/29/2012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EBD827-8E57-4B0E-B2ED-7C0DC2CD5C4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2CBB92-7456-4135-9B02-5A08BD01D59F}" type="datetimeFigureOut">
              <a:rPr lang="en-US" smtClean="0"/>
              <a:pPr/>
              <a:t>8/29/2012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EBD827-8E57-4B0E-B2ED-7C0DC2CD5C40}" type="slidenum">
              <a:rPr lang="en-US" smtClean="0"/>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822CBB92-7456-4135-9B02-5A08BD01D59F}" type="datetimeFigureOut">
              <a:rPr lang="en-US" smtClean="0"/>
              <a:pPr/>
              <a:t>8/29/2012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EBD827-8E57-4B0E-B2ED-7C0DC2CD5C40}" type="slidenum">
              <a:rPr lang="en-US" smtClean="0"/>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822CBB92-7456-4135-9B02-5A08BD01D59F}" type="datetimeFigureOut">
              <a:rPr lang="en-US" smtClean="0"/>
              <a:pPr/>
              <a:t>8/29/2012</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1BEBD827-8E57-4B0E-B2ED-7C0DC2CD5C4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fa-IR" sz="7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چــــــــــــــوب</a:t>
            </a:r>
            <a:endParaRPr lang="en-US" sz="199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haroni" pitchFamily="2" charset="-79"/>
            </a:endParaRPr>
          </a:p>
        </p:txBody>
      </p:sp>
      <p:sp>
        <p:nvSpPr>
          <p:cNvPr id="3" name="Subtitle 2"/>
          <p:cNvSpPr>
            <a:spLocks noGrp="1"/>
          </p:cNvSpPr>
          <p:nvPr>
            <p:ph type="subTitle" idx="1"/>
          </p:nvPr>
        </p:nvSpPr>
        <p:spPr>
          <a:xfrm>
            <a:off x="3276600" y="5181600"/>
            <a:ext cx="53340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fa-IR"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مصالح ساختمان </a:t>
            </a:r>
            <a:endParaRPr lang="en-US"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 xmlns:p14="http://schemas.microsoft.com/office/powerpoint/2010/main" val="137526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xit" presetSubtype="0" fill="hold" grpId="1" nodeType="clickEffect">
                                  <p:stCondLst>
                                    <p:cond delay="0"/>
                                  </p:stCondLst>
                                  <p:childTnLst>
                                    <p:anim calcmode="lin" valueType="num">
                                      <p:cBhvr>
                                        <p:cTn id="10" dur="1000"/>
                                        <p:tgtEl>
                                          <p:spTgt spid="2"/>
                                        </p:tgtEl>
                                        <p:attrNameLst>
                                          <p:attrName>ppt_w</p:attrName>
                                        </p:attrNameLst>
                                      </p:cBhvr>
                                      <p:tavLst>
                                        <p:tav tm="0">
                                          <p:val>
                                            <p:strVal val="ppt_w"/>
                                          </p:val>
                                        </p:tav>
                                        <p:tav tm="100000">
                                          <p:val>
                                            <p:fltVal val="0"/>
                                          </p:val>
                                        </p:tav>
                                      </p:tavLst>
                                    </p:anim>
                                    <p:anim calcmode="lin" valueType="num">
                                      <p:cBhvr>
                                        <p:cTn id="11" dur="1000"/>
                                        <p:tgtEl>
                                          <p:spTgt spid="2"/>
                                        </p:tgtEl>
                                        <p:attrNameLst>
                                          <p:attrName>ppt_h</p:attrName>
                                        </p:attrNameLst>
                                      </p:cBhvr>
                                      <p:tavLst>
                                        <p:tav tm="0">
                                          <p:val>
                                            <p:strVal val="ppt_h"/>
                                          </p:val>
                                        </p:tav>
                                        <p:tav tm="100000">
                                          <p:val>
                                            <p:fltVal val="0"/>
                                          </p:val>
                                        </p:tav>
                                      </p:tavLst>
                                    </p:anim>
                                    <p:anim calcmode="lin" valueType="num">
                                      <p:cBhvr>
                                        <p:cTn id="12" dur="1000"/>
                                        <p:tgtEl>
                                          <p:spTgt spid="2"/>
                                        </p:tgtEl>
                                        <p:attrNameLst>
                                          <p:attrName>style.rotation</p:attrName>
                                        </p:attrNameLst>
                                      </p:cBhvr>
                                      <p:tavLst>
                                        <p:tav tm="0">
                                          <p:val>
                                            <p:fltVal val="0"/>
                                          </p:val>
                                        </p:tav>
                                        <p:tav tm="100000">
                                          <p:val>
                                            <p:fltVal val="90"/>
                                          </p:val>
                                        </p:tav>
                                      </p:tavLst>
                                    </p:anim>
                                    <p:animEffect transition="out" filter="fade">
                                      <p:cBhvr>
                                        <p:cTn id="13" dur="1000"/>
                                        <p:tgtEl>
                                          <p:spTgt spid="2"/>
                                        </p:tgtEl>
                                      </p:cBhvr>
                                    </p:animEffect>
                                    <p:set>
                                      <p:cBhvr>
                                        <p:cTn id="14" dur="1" fill="hold">
                                          <p:stCondLst>
                                            <p:cond delay="9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2" nodeType="clickEffect">
                                  <p:stCondLst>
                                    <p:cond delay="0"/>
                                  </p:stCondLst>
                                  <p:childTnLst>
                                    <p:animScale>
                                      <p:cBhvr>
                                        <p:cTn id="18" dur="2000" fill="hold"/>
                                        <p:tgtEl>
                                          <p:spTgt spid="2"/>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3" nodeType="clickEffect">
                                  <p:stCondLst>
                                    <p:cond delay="0"/>
                                  </p:stCondLst>
                                  <p:childTnLst>
                                    <p:animRot by="21600000">
                                      <p:cBhvr>
                                        <p:cTn id="22"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r"/>
            <a:r>
              <a:rPr lang="ar-SA" dirty="0"/>
              <a:t>زیان های ناشی از خشک کردن چوب:</a:t>
            </a:r>
            <a:endParaRPr lang="en-US" dirty="0"/>
          </a:p>
        </p:txBody>
      </p:sp>
      <p:sp>
        <p:nvSpPr>
          <p:cNvPr id="3" name="Content Placeholder 2"/>
          <p:cNvSpPr>
            <a:spLocks noGrp="1"/>
          </p:cNvSpPr>
          <p:nvPr>
            <p:ph idx="1"/>
          </p:nvPr>
        </p:nvSpPr>
        <p:spPr>
          <a:xfrm>
            <a:off x="457200" y="1219200"/>
            <a:ext cx="8229600" cy="4906963"/>
          </a:xfrm>
        </p:spPr>
        <p:txBody>
          <a:bodyPr/>
          <a:lstStyle/>
          <a:p>
            <a:pPr algn="just" rtl="1"/>
            <a:r>
              <a:rPr lang="en-US" dirty="0"/>
              <a:t>·</a:t>
            </a:r>
            <a:r>
              <a:rPr lang="fa-IR" dirty="0"/>
              <a:t>       </a:t>
            </a:r>
            <a:r>
              <a:rPr lang="ar-SA" dirty="0"/>
              <a:t>رکود سرمایه : خشک کردن چوب به هر دو روش دارای هزینه است .</a:t>
            </a:r>
            <a:endParaRPr lang="en-US" dirty="0"/>
          </a:p>
          <a:p>
            <a:pPr algn="just" rtl="1"/>
            <a:r>
              <a:rPr lang="en-US" dirty="0"/>
              <a:t>·</a:t>
            </a:r>
            <a:r>
              <a:rPr lang="fa-IR" dirty="0"/>
              <a:t>       </a:t>
            </a:r>
            <a:r>
              <a:rPr lang="ar-SA" dirty="0"/>
              <a:t>تغییر شکل : چوب در اثر خنک شدن و کم شدن حجم آن ترک می خورد .</a:t>
            </a:r>
            <a:endParaRPr lang="en-US" dirty="0"/>
          </a:p>
          <a:p>
            <a:pPr algn="just" rtl="1"/>
            <a:r>
              <a:rPr lang="en-US" dirty="0"/>
              <a:t>·</a:t>
            </a:r>
            <a:r>
              <a:rPr lang="fa-IR" dirty="0"/>
              <a:t>       </a:t>
            </a:r>
            <a:r>
              <a:rPr lang="ar-SA" dirty="0"/>
              <a:t>کج شدن چوب : چوب در اثر خشک شدن ممکن است کج و معوج شود که انواع مختلف دارد مانند کمانی شدن ، خمیدگی ، پیچیدگی و غیره .</a:t>
            </a:r>
            <a:endParaRPr lang="en-US" dirty="0"/>
          </a:p>
          <a:p>
            <a:pPr algn="just"/>
            <a:endParaRPr lang="en-US" dirty="0"/>
          </a:p>
        </p:txBody>
      </p:sp>
      <p:pic>
        <p:nvPicPr>
          <p:cNvPr id="4098" name="Picture 51"/>
          <p:cNvPicPr>
            <a:picLocks noChangeAspect="1" noChangeArrowheads="1"/>
          </p:cNvPicPr>
          <p:nvPr/>
        </p:nvPicPr>
        <p:blipFill>
          <a:blip r:embed="rId2"/>
          <a:srcRect/>
          <a:stretch>
            <a:fillRect/>
          </a:stretch>
        </p:blipFill>
        <p:spPr bwMode="auto">
          <a:xfrm>
            <a:off x="304800" y="3505200"/>
            <a:ext cx="8458200" cy="3048000"/>
          </a:xfrm>
          <a:prstGeom prst="rect">
            <a:avLst/>
          </a:prstGeom>
          <a:noFill/>
          <a:ln w="9525">
            <a:noFill/>
            <a:miter lim="800000"/>
            <a:headEnd/>
            <a:tailEnd/>
          </a:ln>
        </p:spPr>
      </p:pic>
    </p:spTree>
    <p:extLst>
      <p:ext uri="{BB962C8B-B14F-4D97-AF65-F5344CB8AC3E}">
        <p14:creationId xmlns="" xmlns:p14="http://schemas.microsoft.com/office/powerpoint/2010/main" val="1804931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7"/>
          <p:cNvPicPr>
            <a:picLocks noChangeAspect="1" noChangeArrowheads="1"/>
          </p:cNvPicPr>
          <p:nvPr/>
        </p:nvPicPr>
        <p:blipFill>
          <a:blip r:embed="rId2"/>
          <a:srcRect/>
          <a:stretch>
            <a:fillRect/>
          </a:stretch>
        </p:blipFill>
        <p:spPr bwMode="auto">
          <a:xfrm>
            <a:off x="304800" y="304800"/>
            <a:ext cx="8610600" cy="6324600"/>
          </a:xfrm>
          <a:prstGeom prst="rect">
            <a:avLst/>
          </a:prstGeom>
          <a:noFill/>
          <a:ln w="9525">
            <a:noFill/>
            <a:miter lim="800000"/>
            <a:headEnd/>
            <a:tailEnd/>
          </a:ln>
        </p:spPr>
      </p:pic>
    </p:spTree>
    <p:extLst>
      <p:ext uri="{BB962C8B-B14F-4D97-AF65-F5344CB8AC3E}">
        <p14:creationId xmlns="" xmlns:p14="http://schemas.microsoft.com/office/powerpoint/2010/main" val="638231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smtClean="0"/>
              <a:t>کار کردن چوب :</a:t>
            </a:r>
            <a:endParaRPr lang="en-US" dirty="0"/>
          </a:p>
        </p:txBody>
      </p:sp>
      <p:sp>
        <p:nvSpPr>
          <p:cNvPr id="3" name="Content Placeholder 2"/>
          <p:cNvSpPr>
            <a:spLocks noGrp="1"/>
          </p:cNvSpPr>
          <p:nvPr>
            <p:ph idx="1"/>
          </p:nvPr>
        </p:nvSpPr>
        <p:spPr>
          <a:xfrm>
            <a:off x="457200" y="1447801"/>
            <a:ext cx="8229600" cy="2362199"/>
          </a:xfrm>
        </p:spPr>
        <p:txBody>
          <a:bodyPr>
            <a:normAutofit/>
          </a:bodyPr>
          <a:lstStyle/>
          <a:p>
            <a:pPr algn="just" rtl="1"/>
            <a:r>
              <a:rPr lang="ar-SA" dirty="0" smtClean="0"/>
              <a:t>در اصطلاح نجاری به چوبی که در اثر تغییر درجه حرارت ، تغییر میزان رطوبت شکل خود را حفظ نکند و یا ازدیاد حجم پیدا کند می گویند که چوب کار کرده است .چوب دارای موادی است که دارای خاصیت جذب و دفع رطوبت می باشد . اگر چوب خشک در محیط مرطوب قرار گیرد رطوبت جذب می نماید اگر رطوبت محیط از ر طوبت چوب کمتر باشد چوب به محیط رطوبت می دهد .</a:t>
            </a:r>
            <a:endParaRPr lang="en-US" dirty="0"/>
          </a:p>
        </p:txBody>
      </p:sp>
      <p:pic>
        <p:nvPicPr>
          <p:cNvPr id="5122" name="Picture 59"/>
          <p:cNvPicPr>
            <a:picLocks noChangeAspect="1" noChangeArrowheads="1"/>
          </p:cNvPicPr>
          <p:nvPr/>
        </p:nvPicPr>
        <p:blipFill>
          <a:blip r:embed="rId2"/>
          <a:srcRect/>
          <a:stretch>
            <a:fillRect/>
          </a:stretch>
        </p:blipFill>
        <p:spPr bwMode="auto">
          <a:xfrm>
            <a:off x="457200" y="3962400"/>
            <a:ext cx="8077200" cy="2514600"/>
          </a:xfrm>
          <a:prstGeom prst="rect">
            <a:avLst/>
          </a:prstGeom>
          <a:noFill/>
          <a:ln w="9525">
            <a:noFill/>
            <a:miter lim="800000"/>
            <a:headEnd/>
            <a:tailEnd/>
          </a:ln>
        </p:spPr>
      </p:pic>
    </p:spTree>
    <p:extLst>
      <p:ext uri="{BB962C8B-B14F-4D97-AF65-F5344CB8AC3E}">
        <p14:creationId xmlns="" xmlns:p14="http://schemas.microsoft.com/office/powerpoint/2010/main" val="316174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just" rtl="1"/>
            <a:r>
              <a:rPr lang="ar-SA" dirty="0" smtClean="0"/>
              <a:t>مقاومت سازه های چوبی در برابر زلزله:</a:t>
            </a:r>
            <a:endParaRPr lang="en-US" dirty="0"/>
          </a:p>
        </p:txBody>
      </p:sp>
      <p:sp>
        <p:nvSpPr>
          <p:cNvPr id="3" name="Content Placeholder 2"/>
          <p:cNvSpPr>
            <a:spLocks noGrp="1"/>
          </p:cNvSpPr>
          <p:nvPr>
            <p:ph idx="1"/>
          </p:nvPr>
        </p:nvSpPr>
        <p:spPr>
          <a:xfrm>
            <a:off x="457200" y="1219201"/>
            <a:ext cx="8229600" cy="1904999"/>
          </a:xfrm>
        </p:spPr>
        <p:txBody>
          <a:bodyPr>
            <a:normAutofit fontScale="85000" lnSpcReduction="20000"/>
          </a:bodyPr>
          <a:lstStyle/>
          <a:p>
            <a:pPr algn="r" rtl="1"/>
            <a:r>
              <a:rPr lang="en-US" dirty="0" smtClean="0"/>
              <a:t/>
            </a:r>
            <a:br>
              <a:rPr lang="en-US" dirty="0" smtClean="0"/>
            </a:br>
            <a:r>
              <a:rPr lang="ar-SA" dirty="0" smtClean="0"/>
              <a:t>فولاد و بتن موادی همگن هستند در صورتی که چوب ناهمگن است. در واقع آن گره هایی که در چوب وجود دارند و نیز در جاهایی که چوب شاخه دارد، باعث کم شدن مقاومت چوب می شوند</a:t>
            </a:r>
            <a:r>
              <a:rPr lang="en-US" dirty="0" smtClean="0"/>
              <a:t>. </a:t>
            </a:r>
            <a:br>
              <a:rPr lang="en-US" dirty="0" smtClean="0"/>
            </a:br>
            <a:r>
              <a:rPr lang="ar-SA" dirty="0" smtClean="0"/>
              <a:t>یکی از دلایل انعطاف پذیری چوب آن ایزوتروپ بدون آن است، دلیل دیگر اینکه مدول الاستیسیته چوب کمتر از فولاد و بتن است</a:t>
            </a:r>
            <a:r>
              <a:rPr lang="en-US" dirty="0" smtClean="0"/>
              <a:t>.</a:t>
            </a:r>
          </a:p>
          <a:p>
            <a:pPr algn="r" rtl="1"/>
            <a:r>
              <a:rPr lang="ar-SA" b="1" dirty="0" smtClean="0"/>
              <a:t> </a:t>
            </a:r>
            <a:endParaRPr lang="en-US" dirty="0" smtClean="0"/>
          </a:p>
          <a:p>
            <a:pPr algn="r"/>
            <a:endParaRPr lang="en-US" dirty="0"/>
          </a:p>
        </p:txBody>
      </p:sp>
      <p:pic>
        <p:nvPicPr>
          <p:cNvPr id="6146" name="Picture 82"/>
          <p:cNvPicPr>
            <a:picLocks noChangeAspect="1" noChangeArrowheads="1"/>
          </p:cNvPicPr>
          <p:nvPr/>
        </p:nvPicPr>
        <p:blipFill>
          <a:blip r:embed="rId2"/>
          <a:srcRect/>
          <a:stretch>
            <a:fillRect/>
          </a:stretch>
        </p:blipFill>
        <p:spPr bwMode="auto">
          <a:xfrm>
            <a:off x="381000" y="2819400"/>
            <a:ext cx="8305800" cy="3781425"/>
          </a:xfrm>
          <a:prstGeom prst="rect">
            <a:avLst/>
          </a:prstGeom>
          <a:noFill/>
          <a:ln w="9525">
            <a:noFill/>
            <a:miter lim="800000"/>
            <a:headEnd/>
            <a:tailEnd/>
          </a:ln>
        </p:spPr>
      </p:pic>
    </p:spTree>
    <p:extLst>
      <p:ext uri="{BB962C8B-B14F-4D97-AF65-F5344CB8AC3E}">
        <p14:creationId xmlns="" xmlns:p14="http://schemas.microsoft.com/office/powerpoint/2010/main" val="937546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r" rtl="1"/>
            <a:r>
              <a:rPr lang="ar-SA" dirty="0" smtClean="0"/>
              <a:t>معایب چوب :</a:t>
            </a:r>
            <a:endParaRPr lang="en-US" dirty="0"/>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pPr algn="just" rtl="1"/>
            <a:r>
              <a:rPr lang="ar-SA" dirty="0" smtClean="0"/>
              <a:t>آفات یک روند نبودن و صدمات و امراض باعث می شود چوب بر مبنای خواص فیزیکی و مقاومت تقسیم بندی نشود. نمونه چوب اغلب نمی تواند بین انواع مختلف باشد، ترک، ضعف وسط و پیچش شاخه ها که در تنه، تنش ایجاد می کند و یخ زدگی، آتش گرفتگی، خورده شدن توسط حشرات و سوختن در 275 از عیوب</a:t>
            </a:r>
            <a:r>
              <a:rPr lang="en-US" dirty="0" smtClean="0"/>
              <a:t> </a:t>
            </a:r>
            <a:r>
              <a:rPr lang="ar-SA" dirty="0" smtClean="0"/>
              <a:t>چوب می باشد</a:t>
            </a:r>
            <a:r>
              <a:rPr lang="en-US" dirty="0" smtClean="0"/>
              <a:t>. </a:t>
            </a:r>
            <a:br>
              <a:rPr lang="en-US" dirty="0" smtClean="0"/>
            </a:br>
            <a:r>
              <a:rPr lang="ar-SA" dirty="0" smtClean="0"/>
              <a:t>برای جلوگیری از اشباع چوب به هنگام انبار کردن، زیر آن باید شیب به بیرون داشته باشد و با ساختار سایبان، از قرار گرفتن چوب در معرض مستقیم آفتاب جلوگیری شود. معمولاً هر چند عدد تخته را (مثلاً 10 تا 20) با سیم به هم وصل کنند تا تاب برندارد، این تخته ها باید طوری چیده شوند که هوا از میان آنها عبور کند</a:t>
            </a:r>
            <a:r>
              <a:rPr lang="en-US" dirty="0" smtClean="0"/>
              <a:t>.</a:t>
            </a:r>
          </a:p>
          <a:p>
            <a:pPr algn="ctr" rtl="1"/>
            <a:r>
              <a:rPr lang="en-US" sz="3000" dirty="0" smtClean="0">
                <a:solidFill>
                  <a:srgbClr val="FF0000"/>
                </a:solidFill>
              </a:rPr>
              <a:t>                                *****</a:t>
            </a:r>
          </a:p>
          <a:p>
            <a:pPr algn="just" rtl="1"/>
            <a:r>
              <a:rPr lang="ar-SA" dirty="0" smtClean="0"/>
              <a:t>بطور کلی معایب چوب ارزش چوب را کم می کند . معایب چوب را می توان به دو دسته تقسیم کرد :</a:t>
            </a:r>
            <a:endParaRPr lang="en-US" dirty="0" smtClean="0"/>
          </a:p>
          <a:p>
            <a:pPr algn="just" rtl="1"/>
            <a:r>
              <a:rPr lang="en-US" b="1" dirty="0" smtClean="0"/>
              <a:t>-1</a:t>
            </a:r>
            <a:r>
              <a:rPr lang="ar-SA" dirty="0" smtClean="0"/>
              <a:t>معایبی که قبل از قطع درخت در آن موجود می باشد (معایب رویش)</a:t>
            </a:r>
            <a:endParaRPr lang="en-US" dirty="0" smtClean="0"/>
          </a:p>
          <a:p>
            <a:pPr algn="just" rtl="1"/>
            <a:r>
              <a:rPr lang="en-US" b="1" dirty="0" smtClean="0"/>
              <a:t>-2</a:t>
            </a:r>
            <a:r>
              <a:rPr lang="ar-SA" dirty="0" smtClean="0"/>
              <a:t>معایبی که بعد از قطع درخت و تهیه الوار در آن به وجود آمده است (معایب به عمل آوردن چوب)</a:t>
            </a:r>
            <a:endParaRPr lang="en-US" dirty="0" smtClean="0"/>
          </a:p>
          <a:p>
            <a:pPr algn="just" rtl="1"/>
            <a:endParaRPr lang="en-US" dirty="0"/>
          </a:p>
        </p:txBody>
      </p:sp>
    </p:spTree>
    <p:extLst>
      <p:ext uri="{BB962C8B-B14F-4D97-AF65-F5344CB8AC3E}">
        <p14:creationId xmlns="" xmlns:p14="http://schemas.microsoft.com/office/powerpoint/2010/main" val="4151938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pPr algn="r" rtl="1"/>
            <a:r>
              <a:rPr lang="fa-IR" dirty="0" smtClean="0"/>
              <a:t>الف) معایب رویش:</a:t>
            </a:r>
            <a:endParaRPr lang="en-US" dirty="0"/>
          </a:p>
        </p:txBody>
      </p:sp>
      <p:sp>
        <p:nvSpPr>
          <p:cNvPr id="3" name="Content Placeholder 2"/>
          <p:cNvSpPr>
            <a:spLocks noGrp="1"/>
          </p:cNvSpPr>
          <p:nvPr>
            <p:ph idx="1"/>
          </p:nvPr>
        </p:nvSpPr>
        <p:spPr>
          <a:xfrm>
            <a:off x="457200" y="1371600"/>
            <a:ext cx="8229600" cy="5029200"/>
          </a:xfrm>
        </p:spPr>
        <p:txBody>
          <a:bodyPr>
            <a:normAutofit fontScale="92500" lnSpcReduction="10000"/>
          </a:bodyPr>
          <a:lstStyle/>
          <a:p>
            <a:pPr algn="just" rtl="1">
              <a:buNone/>
            </a:pPr>
            <a:r>
              <a:rPr lang="fa-IR" b="1" dirty="0" smtClean="0"/>
              <a:t>1-</a:t>
            </a:r>
            <a:r>
              <a:rPr lang="fa-IR" dirty="0" smtClean="0"/>
              <a:t>گره ها : گره ها محل روئیدن شاخه بوده و با اینکه در چوب زیبایی ایجاد می کنند تعداد زیاد آنها از کیفیت و ارزش چوب می کاهد .</a:t>
            </a:r>
            <a:endParaRPr lang="en-US" dirty="0" smtClean="0"/>
          </a:p>
          <a:p>
            <a:pPr algn="just" rtl="1">
              <a:buNone/>
            </a:pPr>
            <a:endParaRPr lang="en-US" dirty="0" smtClean="0"/>
          </a:p>
          <a:p>
            <a:pPr algn="just" rtl="1">
              <a:buNone/>
            </a:pPr>
            <a:r>
              <a:rPr lang="fa-IR" b="1" dirty="0" smtClean="0"/>
              <a:t>2-</a:t>
            </a:r>
            <a:r>
              <a:rPr lang="fa-IR" dirty="0" smtClean="0"/>
              <a:t>پیچ خوردگی درخت : این عامل در اثر فشار مداوم باد از یک طرف و یا تابش خورشید فقط از یک طرف ایجاد می شود و باعث پیچش یا خمش در درخت می گردد که از ارزش چوب آن کم می کند .</a:t>
            </a:r>
            <a:endParaRPr lang="en-US" dirty="0" smtClean="0"/>
          </a:p>
          <a:p>
            <a:pPr algn="just" rtl="1">
              <a:buNone/>
            </a:pPr>
            <a:endParaRPr lang="en-US" dirty="0" smtClean="0"/>
          </a:p>
          <a:p>
            <a:pPr algn="just" rtl="1">
              <a:buNone/>
            </a:pPr>
            <a:r>
              <a:rPr lang="fa-IR" b="1" dirty="0" smtClean="0"/>
              <a:t>3-</a:t>
            </a:r>
            <a:r>
              <a:rPr lang="fa-IR" dirty="0" smtClean="0"/>
              <a:t> بد روئیدن درخت : در اثر اشکالات بیولوژیکی در چوب حفره ایجاد می شود و یا تارهای درخت ناموازی با مرکز درخت می شوند که باعث می شود از این چوبها برای مصارف پست تر استفاده گردد .</a:t>
            </a:r>
            <a:endParaRPr lang="en-US" dirty="0" smtClean="0"/>
          </a:p>
          <a:p>
            <a:pPr algn="just" rtl="1">
              <a:buNone/>
            </a:pPr>
            <a:endParaRPr lang="en-US" dirty="0" smtClean="0"/>
          </a:p>
          <a:p>
            <a:pPr algn="just" rtl="1">
              <a:buNone/>
            </a:pPr>
            <a:r>
              <a:rPr lang="fa-IR" b="1" dirty="0" smtClean="0"/>
              <a:t>4-</a:t>
            </a:r>
            <a:r>
              <a:rPr lang="fa-IR" dirty="0" smtClean="0"/>
              <a:t>شکاف و گسیختگی : در اثر تغییرات ناگهانی محیط ، شکاف در جهت شعاع ویا در بین دوایر سالیانه در درخت ایجاد می شود ، که از مقاومت چوب کم می کند و اینگونه چوبها نباید برای داربست زیر پا استفاده شود .</a:t>
            </a:r>
            <a:endParaRPr lang="en-US" dirty="0" smtClean="0"/>
          </a:p>
          <a:p>
            <a:pPr algn="just" rtl="1">
              <a:buNone/>
            </a:pPr>
            <a:endParaRPr lang="en-US" dirty="0"/>
          </a:p>
        </p:txBody>
      </p:sp>
    </p:spTree>
    <p:extLst>
      <p:ext uri="{BB962C8B-B14F-4D97-AF65-F5344CB8AC3E}">
        <p14:creationId xmlns="" xmlns:p14="http://schemas.microsoft.com/office/powerpoint/2010/main" val="176110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4"/>
          <p:cNvPicPr>
            <a:picLocks noChangeAspect="1" noChangeArrowheads="1"/>
          </p:cNvPicPr>
          <p:nvPr/>
        </p:nvPicPr>
        <p:blipFill>
          <a:blip r:embed="rId2"/>
          <a:srcRect/>
          <a:stretch>
            <a:fillRect/>
          </a:stretch>
        </p:blipFill>
        <p:spPr bwMode="auto">
          <a:xfrm>
            <a:off x="228600" y="228600"/>
            <a:ext cx="8610600" cy="63246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r" rtl="1"/>
            <a:r>
              <a:rPr lang="fa-IR" dirty="0" smtClean="0"/>
              <a:t>ب)معایب عمل آوری چوب :</a:t>
            </a:r>
            <a:endParaRPr lang="en-US" dirty="0"/>
          </a:p>
        </p:txBody>
      </p:sp>
      <p:sp>
        <p:nvSpPr>
          <p:cNvPr id="3" name="Content Placeholder 2"/>
          <p:cNvSpPr>
            <a:spLocks noGrp="1"/>
          </p:cNvSpPr>
          <p:nvPr>
            <p:ph idx="1"/>
          </p:nvPr>
        </p:nvSpPr>
        <p:spPr>
          <a:xfrm>
            <a:off x="457200" y="1295400"/>
            <a:ext cx="8229600" cy="4830763"/>
          </a:xfrm>
        </p:spPr>
        <p:txBody>
          <a:bodyPr>
            <a:normAutofit fontScale="92500"/>
          </a:bodyPr>
          <a:lstStyle/>
          <a:p>
            <a:pPr algn="just" rtl="1">
              <a:buNone/>
            </a:pPr>
            <a:r>
              <a:rPr lang="fa-IR" b="1" dirty="0" smtClean="0"/>
              <a:t>1-</a:t>
            </a:r>
            <a:r>
              <a:rPr lang="fa-IR" dirty="0" smtClean="0"/>
              <a:t>بد قطع کردن درخت : باعث آسیب وارد آمدن به درخت و شاخه های آن می شود .</a:t>
            </a:r>
            <a:endParaRPr lang="en-US" dirty="0" smtClean="0"/>
          </a:p>
          <a:p>
            <a:pPr algn="just" rtl="1">
              <a:buNone/>
            </a:pPr>
            <a:r>
              <a:rPr lang="fa-IR" b="1" dirty="0" smtClean="0"/>
              <a:t>2-</a:t>
            </a:r>
            <a:r>
              <a:rPr lang="fa-IR" dirty="0" smtClean="0"/>
              <a:t>رها کردن درخت پس از قطع و حمل غلط :درخت تازه قطع شده با رطوبت و شیره گیاهی که دارد محل هجوم حشرات و آسیب دیدگی به مرور زمان خواهد شد .</a:t>
            </a:r>
            <a:endParaRPr lang="en-US" dirty="0" smtClean="0"/>
          </a:p>
          <a:p>
            <a:pPr algn="just" rtl="1">
              <a:buNone/>
            </a:pPr>
            <a:r>
              <a:rPr lang="fa-IR" b="1" dirty="0" smtClean="0"/>
              <a:t>3-</a:t>
            </a:r>
            <a:r>
              <a:rPr lang="fa-IR" dirty="0" smtClean="0"/>
              <a:t> تاخیر در پوست کندن درخت : باید بلافاصله پس از انتقال به کارخانه پوست درخت کنده شود تا محل لانه گذاری حشرات و خوردگی چوب نگردد .</a:t>
            </a:r>
            <a:endParaRPr lang="en-US" dirty="0" smtClean="0"/>
          </a:p>
          <a:p>
            <a:pPr algn="just" rtl="1">
              <a:buNone/>
            </a:pPr>
            <a:r>
              <a:rPr lang="fa-IR" b="1" dirty="0" smtClean="0"/>
              <a:t>4-</a:t>
            </a:r>
            <a:r>
              <a:rPr lang="fa-IR" dirty="0" smtClean="0"/>
              <a:t> اشکالات خشک کردن الوار : رطوبت کوره باید تنظیم گردد تا از ترک چوب جلوگیری شود و برای جلو گیری از تاب خوردن باید بطور منظم چیده شوند .</a:t>
            </a:r>
            <a:endParaRPr lang="en-US" dirty="0" smtClean="0"/>
          </a:p>
          <a:p>
            <a:pPr algn="just" rtl="1">
              <a:buNone/>
            </a:pPr>
            <a:r>
              <a:rPr lang="fa-IR" b="1" dirty="0" smtClean="0"/>
              <a:t>5-</a:t>
            </a:r>
            <a:r>
              <a:rPr lang="fa-IR" dirty="0" smtClean="0"/>
              <a:t> نگهداری غلط چوب پس از خشک شدن : چوب با محیط مبادله رطوبت می کند و در اثر جذب رطوبت محیط اصطلاحاٌ باد می کند ، که بهتر است با روغن های مخصوص دو سر چوب را عایق بندی کرده که جلوی جذب رطوبت گرفته شود .</a:t>
            </a:r>
            <a:endParaRPr lang="en-US" dirty="0" smtClean="0"/>
          </a:p>
          <a:p>
            <a:pPr algn="just" rtl="1">
              <a:buNone/>
            </a:pPr>
            <a:r>
              <a:rPr lang="fa-IR" dirty="0" smtClean="0"/>
              <a:t>حتی در لوازم مصرفی چوبی نیز باید با استفاده از رنگ آمیزی از نفوذ رطوبت و آب به آنها جلوگیری شود .</a:t>
            </a:r>
            <a:endParaRPr lang="en-US" dirty="0" smtClean="0"/>
          </a:p>
        </p:txBody>
      </p:sp>
    </p:spTree>
    <p:extLst>
      <p:ext uri="{BB962C8B-B14F-4D97-AF65-F5344CB8AC3E}">
        <p14:creationId xmlns="" xmlns:p14="http://schemas.microsoft.com/office/powerpoint/2010/main" val="3388796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pPr algn="r"/>
            <a:r>
              <a:rPr lang="fa-IR" dirty="0" smtClean="0"/>
              <a:t>چوبهایی که در ساختمان به کار می رود :</a:t>
            </a:r>
            <a:endParaRPr lang="en-US" dirty="0"/>
          </a:p>
        </p:txBody>
      </p:sp>
      <p:sp>
        <p:nvSpPr>
          <p:cNvPr id="3" name="Content Placeholder 2"/>
          <p:cNvSpPr>
            <a:spLocks noGrp="1"/>
          </p:cNvSpPr>
          <p:nvPr>
            <p:ph idx="1"/>
          </p:nvPr>
        </p:nvSpPr>
        <p:spPr>
          <a:xfrm rot="20459498">
            <a:off x="564693" y="2699465"/>
            <a:ext cx="8229600" cy="3408701"/>
          </a:xfrm>
        </p:spPr>
        <p:txBody>
          <a:bodyPr/>
          <a:lstStyle/>
          <a:p>
            <a:pPr algn="just" rtl="1">
              <a:buNone/>
            </a:pPr>
            <a:r>
              <a:rPr lang="ar-SA" dirty="0" smtClean="0"/>
              <a:t>فرآورده هاي حاصل از چوب به اشكال مختلف و متناسب با هزينه انجام شده و محل كاربرد آن مورد استفاده عموم قرار مي گيرد و به عبارت ديگر مي توان در طيف صنعتي، اوراق فشرده چوبي را شامل تخته چند لا، تخته خرده چوب (نئوپان) ، تخته فيبر و </a:t>
            </a:r>
            <a:r>
              <a:rPr lang="en-US" dirty="0" smtClean="0"/>
              <a:t>MDF</a:t>
            </a:r>
            <a:r>
              <a:rPr lang="ar-SA" dirty="0" smtClean="0"/>
              <a:t> يا </a:t>
            </a:r>
            <a:r>
              <a:rPr lang="en-US" dirty="0" smtClean="0"/>
              <a:t>Medium Density Fiberboard</a:t>
            </a:r>
            <a:r>
              <a:rPr lang="ar-SA" dirty="0" smtClean="0"/>
              <a:t> را نام برد كه اصولا“ اختلاف فن آوري توليد در مبحث شكل دهي كيك (با استفاده از رطوبت موجود در خرده چوب ها و يا الياف سلولزي و بهره جويي از هوا) منجر به توليد نئوپان و يا </a:t>
            </a:r>
            <a:r>
              <a:rPr lang="en-US" dirty="0" smtClean="0"/>
              <a:t>MDF</a:t>
            </a:r>
            <a:r>
              <a:rPr lang="ar-SA" dirty="0" smtClean="0"/>
              <a:t> مي شود.</a:t>
            </a:r>
            <a:endParaRPr lang="en-US" dirty="0" smtClean="0"/>
          </a:p>
          <a:p>
            <a:pPr algn="just" rtl="1">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tohid\توحید\چوب\wood-fence-texture-03.jpg"/>
          <p:cNvPicPr>
            <a:picLocks noGrp="1" noChangeAspect="1" noChangeArrowheads="1"/>
          </p:cNvPicPr>
          <p:nvPr>
            <p:ph idx="1"/>
          </p:nvPr>
        </p:nvPicPr>
        <p:blipFill>
          <a:blip r:embed="rId2"/>
          <a:srcRect/>
          <a:stretch>
            <a:fillRect/>
          </a:stretch>
        </p:blipFill>
        <p:spPr bwMode="auto">
          <a:xfrm rot="18484289">
            <a:off x="-711718" y="1363458"/>
            <a:ext cx="6405093" cy="2859595"/>
          </a:xfrm>
          <a:prstGeom prst="rect">
            <a:avLst/>
          </a:prstGeom>
          <a:noFill/>
        </p:spPr>
      </p:pic>
      <p:pic>
        <p:nvPicPr>
          <p:cNvPr id="8194" name="Picture 2" descr="L:\tohid\توحید\چوب\wood-parquet-floor-vector-954217.jpg"/>
          <p:cNvPicPr>
            <a:picLocks noChangeAspect="1" noChangeArrowheads="1"/>
          </p:cNvPicPr>
          <p:nvPr/>
        </p:nvPicPr>
        <p:blipFill>
          <a:blip r:embed="rId3"/>
          <a:srcRect/>
          <a:stretch>
            <a:fillRect/>
          </a:stretch>
        </p:blipFill>
        <p:spPr bwMode="auto">
          <a:xfrm>
            <a:off x="3429000" y="2209800"/>
            <a:ext cx="4826000" cy="4191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3124200"/>
            <a:ext cx="4419600" cy="685800"/>
          </a:xfrm>
        </p:spPr>
        <p:txBody>
          <a:bodyPr>
            <a:normAutofit/>
          </a:bodyPr>
          <a:lstStyle/>
          <a:p>
            <a:pPr algn="ctr"/>
            <a:r>
              <a:rPr lang="fa-IR" dirty="0" smtClean="0"/>
              <a:t>دانشجو</a:t>
            </a:r>
            <a:endParaRPr lang="en-US" dirty="0"/>
          </a:p>
        </p:txBody>
      </p:sp>
      <p:sp>
        <p:nvSpPr>
          <p:cNvPr id="2" name="Subtitle 1"/>
          <p:cNvSpPr>
            <a:spLocks noGrp="1"/>
          </p:cNvSpPr>
          <p:nvPr>
            <p:ph type="subTitle" idx="1"/>
          </p:nvPr>
        </p:nvSpPr>
        <p:spPr>
          <a:xfrm>
            <a:off x="228600" y="4038600"/>
            <a:ext cx="4419600" cy="685800"/>
          </a:xfrm>
        </p:spPr>
        <p:txBody>
          <a:bodyPr>
            <a:noAutofit/>
          </a:bodyPr>
          <a:lstStyle/>
          <a:p>
            <a:pPr algn="ctr"/>
            <a:r>
              <a:rPr lang="fa-IR" sz="4400" b="1" dirty="0" smtClean="0"/>
              <a:t>توحید پورحسین</a:t>
            </a:r>
          </a:p>
        </p:txBody>
      </p:sp>
      <p:sp>
        <p:nvSpPr>
          <p:cNvPr id="4" name="Title 2"/>
          <p:cNvSpPr txBox="1">
            <a:spLocks/>
          </p:cNvSpPr>
          <p:nvPr/>
        </p:nvSpPr>
        <p:spPr>
          <a:xfrm>
            <a:off x="381000" y="2057401"/>
            <a:ext cx="4419600" cy="761999"/>
          </a:xfrm>
          <a:prstGeom prst="rect">
            <a:avLst/>
          </a:prstGeom>
        </p:spPr>
        <p:txBody>
          <a:bodyPr vert="horz" lIns="91440" tIns="45720" rIns="91440" bIns="45720" rtlCol="0" anchor="b">
            <a:noAutofit/>
          </a:bodyPr>
          <a:lstStyle>
            <a:lvl1pPr algn="l" defTabSz="914400" rtl="0" eaLnBrk="1" latinLnBrk="0" hangingPunct="1">
              <a:spcBef>
                <a:spcPct val="0"/>
              </a:spcBef>
              <a:buNone/>
              <a:tabLst>
                <a:tab pos="3830638" algn="l"/>
              </a:tabLst>
              <a:defRPr sz="3600" b="1" kern="1200" cap="none" spc="40" baseline="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r"/>
            <a:r>
              <a:rPr lang="fa-IR" sz="5400" dirty="0"/>
              <a:t>استاد : تقوی </a:t>
            </a:r>
            <a:endParaRPr lang="en-US" sz="5400" dirty="0"/>
          </a:p>
        </p:txBody>
      </p:sp>
    </p:spTree>
    <p:extLst>
      <p:ext uri="{BB962C8B-B14F-4D97-AF65-F5344CB8AC3E}">
        <p14:creationId xmlns="" xmlns:p14="http://schemas.microsoft.com/office/powerpoint/2010/main" val="64570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grpId="1" nodeType="clickEffect">
                                  <p:stCondLst>
                                    <p:cond delay="0"/>
                                  </p:stCondLst>
                                  <p:childTnLst>
                                    <p:animRot by="120000">
                                      <p:cBhvr>
                                        <p:cTn id="18" dur="100" fill="hold">
                                          <p:stCondLst>
                                            <p:cond delay="0"/>
                                          </p:stCondLst>
                                        </p:cTn>
                                        <p:tgtEl>
                                          <p:spTgt spid="4">
                                            <p:txEl>
                                              <p:pRg st="0" end="0"/>
                                            </p:txEl>
                                          </p:spTgt>
                                        </p:tgtEl>
                                        <p:attrNameLst>
                                          <p:attrName>r</p:attrName>
                                        </p:attrNameLst>
                                      </p:cBhvr>
                                    </p:animRot>
                                    <p:animRot by="-240000">
                                      <p:cBhvr>
                                        <p:cTn id="19" dur="200" fill="hold">
                                          <p:stCondLst>
                                            <p:cond delay="200"/>
                                          </p:stCondLst>
                                        </p:cTn>
                                        <p:tgtEl>
                                          <p:spTgt spid="4">
                                            <p:txEl>
                                              <p:pRg st="0" end="0"/>
                                            </p:txEl>
                                          </p:spTgt>
                                        </p:tgtEl>
                                        <p:attrNameLst>
                                          <p:attrName>r</p:attrName>
                                        </p:attrNameLst>
                                      </p:cBhvr>
                                    </p:animRot>
                                    <p:animRot by="240000">
                                      <p:cBhvr>
                                        <p:cTn id="20" dur="200" fill="hold">
                                          <p:stCondLst>
                                            <p:cond delay="400"/>
                                          </p:stCondLst>
                                        </p:cTn>
                                        <p:tgtEl>
                                          <p:spTgt spid="4">
                                            <p:txEl>
                                              <p:pRg st="0" end="0"/>
                                            </p:txEl>
                                          </p:spTgt>
                                        </p:tgtEl>
                                        <p:attrNameLst>
                                          <p:attrName>r</p:attrName>
                                        </p:attrNameLst>
                                      </p:cBhvr>
                                    </p:animRot>
                                    <p:animRot by="-240000">
                                      <p:cBhvr>
                                        <p:cTn id="21" dur="200" fill="hold">
                                          <p:stCondLst>
                                            <p:cond delay="600"/>
                                          </p:stCondLst>
                                        </p:cTn>
                                        <p:tgtEl>
                                          <p:spTgt spid="4">
                                            <p:txEl>
                                              <p:pRg st="0" end="0"/>
                                            </p:txEl>
                                          </p:spTgt>
                                        </p:tgtEl>
                                        <p:attrNameLst>
                                          <p:attrName>r</p:attrName>
                                        </p:attrNameLst>
                                      </p:cBhvr>
                                    </p:animRot>
                                    <p:animRot by="120000">
                                      <p:cBhvr>
                                        <p:cTn id="22" dur="200" fill="hold">
                                          <p:stCondLst>
                                            <p:cond delay="800"/>
                                          </p:stCondLst>
                                        </p:cTn>
                                        <p:tgtEl>
                                          <p:spTgt spid="4">
                                            <p:txEl>
                                              <p:pRg st="0" end="0"/>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2"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2000"/>
                                        <p:tgtEl>
                                          <p:spTgt spid="4">
                                            <p:txEl>
                                              <p:pRg st="0" end="0"/>
                                            </p:txEl>
                                          </p:spTgt>
                                        </p:tgtEl>
                                      </p:cBhvr>
                                    </p:animEffect>
                                    <p:anim calcmode="lin" valueType="num">
                                      <p:cBhvr>
                                        <p:cTn id="2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29"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4" grpId="1" build="allAtOnce"/>
      <p:bldP spid="4" grpId="2"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pPr algn="r" rtl="1"/>
            <a:r>
              <a:rPr lang="fa-IR" dirty="0" smtClean="0"/>
              <a:t>حفاظت از چوب :</a:t>
            </a:r>
            <a:endParaRPr lang="en-US" dirty="0"/>
          </a:p>
        </p:txBody>
      </p:sp>
      <p:sp>
        <p:nvSpPr>
          <p:cNvPr id="3" name="Content Placeholder 2"/>
          <p:cNvSpPr>
            <a:spLocks noGrp="1"/>
          </p:cNvSpPr>
          <p:nvPr>
            <p:ph idx="1"/>
          </p:nvPr>
        </p:nvSpPr>
        <p:spPr>
          <a:xfrm>
            <a:off x="457200" y="990600"/>
            <a:ext cx="8229600" cy="5638800"/>
          </a:xfrm>
        </p:spPr>
        <p:txBody>
          <a:bodyPr>
            <a:noAutofit/>
          </a:bodyPr>
          <a:lstStyle/>
          <a:p>
            <a:pPr algn="just" rtl="1">
              <a:buNone/>
            </a:pPr>
            <a:r>
              <a:rPr lang="fa-IR" sz="1800" dirty="0" smtClean="0"/>
              <a:t>وقتي چوب تيمار نشده را در بسياري از مصارف بيروني قرار مي دهيم، چوب براي تجزيه به وسيله ي مجموعه اي از عوامل طبيعي مناسب مي شود . اگر چه بعضي از درختان به طور طبيعي در مقابل فاسد شدن مقاومت مي كنند ( بخش 3، مقاومت به پوسيدگي ) ، ذخيره اغلب آنها بسيار كم است و يا رشد آنها در وضعيت مناسب براي تجارت نمي باشد . به دليل اينكه اكثر گونه هاي چوبي كه به طور معمول استفاده مي شوند ، ازقبيل، كاج جنوبي ، كاج پندروزا و دوگلاس فر ، مقاومت به پوسيدگي كمي دارند ، وقتي آنها در معرض محيطهاي ناسازگار قرار گيرند نياز به حفاظت زيادي دارند . چوب مي تواند از حمله قارچهاي پوسيدگي ، سوسكهاي آسيب رسان ، حفاران دريايي بوسيله به كار بردن مواد حفاظتي شيميايي محافظت شوند . درجه حفاظت به دست آمده  به مقدار مصرف مواد حفاظتي و نفوذ مناسب و ماندگاري مواد شيميايي بستگي دارد . بعضي از مواد حفاظتي نسبت به بقيه ماثرتر هستند ، و بعضي براي مصارف خاص مناسب هستند . در موارد لازم روشهاي مختلفي از تيمار چوب در دسترس  است  اما رنج تيمار پذيري گونه هاي چوبي مخصوصا درون چوب كم مي باشد و پايداري تيمار در برون چوب بيشتر است . براي به دست آوردن تاثير طولاني مدت و  نفوذ مناسب و ماندگاري براي هر يك از گونه هاي چوبي ماده شيمايي حفاظتي و روش تيمار خاصي مورد نياز است . براي  مواد حفاظتي كه در چوب به كار مي روند توصيه هايي شده است كه مي توانند در سطح ماندگاري و نفوذ مناسب افزايش بسياري  در سالم ماندن ساختار چوب ايجاد كنند .بنابراين هزينه عادي جايگزيني چوب تيمار شده در سرويس خيلي كمتر از همان چوب بدون تيمار است . در تشريح روشهاي تيمار مواد حفاظتي و گونه هاي چوبي ، براي حفاظت مورد نياز در شرايط در معرض گذاري و خارج از ساختمان تركيبي بايد تهيه شود . همه اين فاكتورها بوسيله  كميته تكنيك اجماع در تنظيم سطوح منابع مورد نياز بوسيله انجمن حفاظت گران چوب آمريكا (</a:t>
            </a:r>
            <a:r>
              <a:rPr lang="en-US" sz="1800" dirty="0" smtClean="0"/>
              <a:t>AWPA</a:t>
            </a:r>
            <a:r>
              <a:rPr lang="fa-IR" sz="1800" dirty="0" smtClean="0"/>
              <a:t> ) و  انجمن آزمايشات و مواد آمريكا (</a:t>
            </a:r>
            <a:r>
              <a:rPr lang="en-US" sz="1800" dirty="0" smtClean="0"/>
              <a:t>ASTM</a:t>
            </a:r>
            <a:r>
              <a:rPr lang="fa-IR" sz="1800" dirty="0" smtClean="0"/>
              <a:t>) مطرح شده اند .</a:t>
            </a:r>
            <a:endParaRPr lang="en-US" sz="1800" dirty="0" smtClean="0"/>
          </a:p>
          <a:p>
            <a:pPr algn="just" rtl="1">
              <a:buNone/>
            </a:pPr>
            <a:endParaRPr lang="en-US"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r" rtl="1"/>
            <a:r>
              <a:rPr lang="fa-IR" dirty="0" smtClean="0"/>
              <a:t>انواع چوب عمل آوری شده:</a:t>
            </a:r>
            <a:endParaRPr lang="en-US" dirty="0"/>
          </a:p>
        </p:txBody>
      </p:sp>
      <p:sp>
        <p:nvSpPr>
          <p:cNvPr id="3" name="Content Placeholder 2"/>
          <p:cNvSpPr>
            <a:spLocks noGrp="1"/>
          </p:cNvSpPr>
          <p:nvPr>
            <p:ph idx="1"/>
          </p:nvPr>
        </p:nvSpPr>
        <p:spPr>
          <a:xfrm>
            <a:off x="457200" y="1219200"/>
            <a:ext cx="8229600" cy="5257800"/>
          </a:xfrm>
        </p:spPr>
        <p:txBody>
          <a:bodyPr>
            <a:noAutofit/>
          </a:bodyPr>
          <a:lstStyle/>
          <a:p>
            <a:pPr marL="342900" indent="-342900" algn="r" rtl="1"/>
            <a:r>
              <a:rPr lang="en-US" sz="1700" dirty="0" smtClean="0"/>
              <a:t>*</a:t>
            </a:r>
            <a:r>
              <a:rPr lang="ar-SA" sz="1700" dirty="0" smtClean="0"/>
              <a:t>مواد ضد آتش سوزی؛ می شود روی چوب را با فیلمی از آنتی پیرین یا اشیاء در آن پوشانید و خیس کرد. با مواد و رنگ سیلیکات هم می شود این کار را کرد</a:t>
            </a:r>
            <a:endParaRPr lang="en-US" sz="1700" dirty="0" smtClean="0"/>
          </a:p>
          <a:p>
            <a:pPr marL="342900" indent="-342900" algn="r" rtl="1"/>
            <a:r>
              <a:rPr lang="en-US" sz="1700" dirty="0" smtClean="0"/>
              <a:t>. *</a:t>
            </a:r>
            <a:r>
              <a:rPr lang="ar-SA" sz="1700" dirty="0" smtClean="0"/>
              <a:t>رویه نازک گچ یا سیمان آزبست که چوب داخل آن باشد نسوز خواهد بود</a:t>
            </a:r>
            <a:r>
              <a:rPr lang="en-US" sz="1700" dirty="0" smtClean="0"/>
              <a:t>. </a:t>
            </a:r>
            <a:br>
              <a:rPr lang="en-US" sz="1700" dirty="0" smtClean="0"/>
            </a:br>
            <a:r>
              <a:rPr lang="en-US" sz="1700" dirty="0" smtClean="0"/>
              <a:t>*</a:t>
            </a:r>
            <a:r>
              <a:rPr lang="ar-SA" sz="1700" dirty="0" smtClean="0"/>
              <a:t>ورق پشمی شیشه یا سنگ که با آنتی پیرین، نمک آلومینیومی یا بوریک یااسید سولفوریک آغشته باشد</a:t>
            </a:r>
            <a:r>
              <a:rPr lang="en-US" sz="1700" dirty="0" smtClean="0"/>
              <a:t>. </a:t>
            </a:r>
            <a:br>
              <a:rPr lang="en-US" sz="1700" dirty="0" smtClean="0"/>
            </a:br>
            <a:r>
              <a:rPr lang="en-US" sz="1700" dirty="0" smtClean="0"/>
              <a:t>*</a:t>
            </a:r>
            <a:r>
              <a:rPr lang="ar-SA" sz="1700" dirty="0" smtClean="0"/>
              <a:t>رنگ یا روغن خشک یا تار و قطران باعث دوام و طول عمر چوب می شود. مخصوصاً قطران باعث عدم متحرک حشرات در داخل چوب می شود</a:t>
            </a:r>
            <a:endParaRPr lang="en-US" sz="1700" dirty="0" smtClean="0"/>
          </a:p>
          <a:p>
            <a:pPr marL="342900" indent="-342900" algn="r" rtl="1"/>
            <a:r>
              <a:rPr lang="en-US" sz="1700" dirty="0" smtClean="0"/>
              <a:t>*</a:t>
            </a:r>
            <a:r>
              <a:rPr lang="ar-SA" sz="1700" dirty="0" smtClean="0"/>
              <a:t>مواد سمی که ضمن قوی و با دوام بودن، برای انسان مضر نباشد و به صورت محلول در آب یا خمیری قابل حل در روغن باشد. این مواد در مواردی که در تماس مستقیم با آب می باشد، عبارتند از: سدیم فلوراید، سیلکوفلوراید که پودر سفیدرنگ بوده و در آب خوب حل نمی شود و ضرری برای چوب و آهن ندارد</a:t>
            </a:r>
            <a:r>
              <a:rPr lang="en-US" sz="1700" dirty="0" smtClean="0"/>
              <a:t>. </a:t>
            </a:r>
            <a:br>
              <a:rPr lang="en-US" sz="1700" dirty="0" smtClean="0"/>
            </a:br>
            <a:r>
              <a:rPr lang="ar-SA" sz="1700" dirty="0" smtClean="0"/>
              <a:t>میزان مصرف آن 3% در قشر رویه و مصرف در حداقل درجه هوای 15 می باشد. سدیم فلوراید با گچ و آهک نباید مخلوط مصرف شوند. سدیم سیلیکوفلوراید پودری است که در آب کم حل می شود و مشابه سدیم فلوراید 1:3 است، یعنی با سدیم فلوراید مخلوط می شود و روی چوب کشیده می شود</a:t>
            </a:r>
            <a:r>
              <a:rPr lang="en-US" sz="1700" dirty="0" smtClean="0"/>
              <a:t>. </a:t>
            </a:r>
            <a:br>
              <a:rPr lang="en-US" sz="1700" dirty="0" smtClean="0"/>
            </a:br>
            <a:r>
              <a:rPr lang="fa-IR" sz="1700" dirty="0" smtClean="0"/>
              <a:t>*س</a:t>
            </a:r>
            <a:r>
              <a:rPr lang="ar-SA" sz="1700" dirty="0" smtClean="0"/>
              <a:t>دیم دی نیتروفنولات که از دی نیتروفنول و کربونات سدیم بدست آمده و ضرری برای آهن ندارد، ولی پودر خشک آن منفجر شونده است. به این علت و بوی بد، استعمال آن در هوای آزاد صورت می گیرد</a:t>
            </a:r>
            <a:r>
              <a:rPr lang="en-US" sz="1700" dirty="0" smtClean="0"/>
              <a:t>. </a:t>
            </a:r>
            <a:r>
              <a:rPr lang="ar-SA" sz="1700" dirty="0" smtClean="0"/>
              <a:t>برای تحویل آن مخلوط را با زغال کرئوزوت، روغن آنتراسین و زغال نار و روغن شیل مخلوط و مصرف می کنند</a:t>
            </a:r>
            <a:r>
              <a:rPr lang="en-US" sz="1700" dirty="0" smtClean="0"/>
              <a:t>. </a:t>
            </a:r>
            <a:br>
              <a:rPr lang="en-US" sz="1700" dirty="0" smtClean="0"/>
            </a:br>
            <a:r>
              <a:rPr lang="en-US" sz="1700" dirty="0" smtClean="0"/>
              <a:t>*</a:t>
            </a:r>
            <a:r>
              <a:rPr lang="ar-SA" sz="1700" dirty="0" smtClean="0"/>
              <a:t>روغن کرئوزوت ضعفهای فوق را نداشته با بوی بدی که دارد حدود 2-3 میلیمتر در چوب نفوذ می کند و بعد از 60-50 درجه گرم کردن مصرف می شود. رنگ چوب را کمی کدر می کند و روی آن امکان رنگ کردن وجود ندارد</a:t>
            </a:r>
            <a:r>
              <a:rPr lang="en-US" sz="1700" dirty="0" smtClean="0"/>
              <a:t>. </a:t>
            </a:r>
            <a:br>
              <a:rPr lang="en-US" sz="1700" dirty="0" smtClean="0"/>
            </a:br>
            <a:r>
              <a:rPr lang="en-US" sz="1700" dirty="0" smtClean="0"/>
              <a:t>*</a:t>
            </a:r>
            <a:r>
              <a:rPr lang="ar-SA" sz="1700" dirty="0" smtClean="0"/>
              <a:t>روغن آنتراسن که از قطران بدست می آید، مشابه کردوزیت است</a:t>
            </a:r>
            <a:r>
              <a:rPr lang="en-US" sz="1700" dirty="0" smtClean="0"/>
              <a:t>.</a:t>
            </a:r>
          </a:p>
          <a:p>
            <a:pPr marL="342900" indent="-342900" algn="r" rtl="1">
              <a:buFont typeface="+mj-lt"/>
              <a:buAutoNum type="arabicPeriod"/>
            </a:pPr>
            <a:endParaRPr lang="en-US" sz="17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tohid\توحید\چوب\untitled.png"/>
          <p:cNvPicPr>
            <a:picLocks noGrp="1" noChangeAspect="1" noChangeArrowheads="1"/>
          </p:cNvPicPr>
          <p:nvPr>
            <p:ph idx="1"/>
          </p:nvPr>
        </p:nvPicPr>
        <p:blipFill>
          <a:blip r:embed="rId2"/>
          <a:srcRect/>
          <a:stretch>
            <a:fillRect/>
          </a:stretch>
        </p:blipFill>
        <p:spPr bwMode="auto">
          <a:xfrm>
            <a:off x="228600" y="228600"/>
            <a:ext cx="8686800" cy="64008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lgn="r" rtl="1"/>
            <a:r>
              <a:rPr lang="fa-IR" dirty="0" smtClean="0"/>
              <a:t>ویژگیهای ساختمانهای چوبی:</a:t>
            </a:r>
            <a:endParaRPr lang="en-US" dirty="0"/>
          </a:p>
        </p:txBody>
      </p:sp>
      <p:sp>
        <p:nvSpPr>
          <p:cNvPr id="3" name="Content Placeholder 2"/>
          <p:cNvSpPr>
            <a:spLocks noGrp="1"/>
          </p:cNvSpPr>
          <p:nvPr>
            <p:ph idx="1"/>
          </p:nvPr>
        </p:nvSpPr>
        <p:spPr>
          <a:xfrm>
            <a:off x="457200" y="1143000"/>
            <a:ext cx="8229600" cy="5410200"/>
          </a:xfrm>
        </p:spPr>
        <p:txBody>
          <a:bodyPr>
            <a:normAutofit fontScale="85000" lnSpcReduction="10000"/>
          </a:bodyPr>
          <a:lstStyle/>
          <a:p>
            <a:pPr lvl="0" algn="r" rtl="1"/>
            <a:r>
              <a:rPr lang="fa-IR" dirty="0" smtClean="0"/>
              <a:t>عایق بسیار عالی سرما، گرما و صوت </a:t>
            </a:r>
            <a:endParaRPr lang="en-US" dirty="0" smtClean="0"/>
          </a:p>
          <a:p>
            <a:pPr lvl="0" algn="r" rtl="1"/>
            <a:r>
              <a:rPr lang="fa-IR" dirty="0" smtClean="0"/>
              <a:t>مصرف بهینه انرژی در سرما و گرما </a:t>
            </a:r>
            <a:endParaRPr lang="en-US" dirty="0" smtClean="0"/>
          </a:p>
          <a:p>
            <a:pPr lvl="0" algn="r" rtl="1"/>
            <a:r>
              <a:rPr lang="fa-IR" dirty="0" smtClean="0"/>
              <a:t>سبک و قابل حمل در مکانهای صعب العبور </a:t>
            </a:r>
            <a:endParaRPr lang="en-US" dirty="0" smtClean="0"/>
          </a:p>
          <a:p>
            <a:pPr lvl="0" algn="r" rtl="1"/>
            <a:r>
              <a:rPr lang="fa-IR" dirty="0" smtClean="0"/>
              <a:t>رعایت کلیه آیین نامه ها و استاندارد های بین المللی ساختمان سازی </a:t>
            </a:r>
            <a:endParaRPr lang="en-US" dirty="0" smtClean="0"/>
          </a:p>
          <a:p>
            <a:pPr lvl="0" algn="r" rtl="1"/>
            <a:r>
              <a:rPr lang="fa-IR" dirty="0" smtClean="0"/>
              <a:t>قابلیت اجرا بر روی پشت بام های ساختمان های مختلف </a:t>
            </a:r>
            <a:endParaRPr lang="en-US" dirty="0" smtClean="0"/>
          </a:p>
          <a:p>
            <a:pPr lvl="0" algn="r" rtl="1"/>
            <a:r>
              <a:rPr lang="fa-IR" dirty="0" smtClean="0"/>
              <a:t>بدون نیاز به تقویت سازه </a:t>
            </a:r>
            <a:endParaRPr lang="en-US" dirty="0" smtClean="0"/>
          </a:p>
          <a:p>
            <a:pPr lvl="0" algn="r" rtl="1"/>
            <a:r>
              <a:rPr lang="fa-IR" dirty="0" smtClean="0"/>
              <a:t>بدون نیاز به فوندانسیونهای گسترده و پر هزینه </a:t>
            </a:r>
            <a:endParaRPr lang="en-US" dirty="0" smtClean="0"/>
          </a:p>
          <a:p>
            <a:pPr lvl="0" algn="r" rtl="1"/>
            <a:r>
              <a:rPr lang="fa-IR" dirty="0" smtClean="0"/>
              <a:t>توسعه و اضافه نمودن بنا بدون نیاز به تخریب( اجرا در چند مرحله) </a:t>
            </a:r>
            <a:endParaRPr lang="en-US" dirty="0" smtClean="0"/>
          </a:p>
          <a:p>
            <a:pPr lvl="0" algn="r" rtl="1"/>
            <a:r>
              <a:rPr lang="fa-IR" dirty="0" smtClean="0"/>
              <a:t>قابلیت اجرای سریع برای مناطق حادثه دیده و اسکان دائم آنها </a:t>
            </a:r>
            <a:endParaRPr lang="en-US" dirty="0" smtClean="0"/>
          </a:p>
          <a:p>
            <a:pPr lvl="0" algn="r" rtl="1"/>
            <a:r>
              <a:rPr lang="fa-IR" dirty="0" smtClean="0"/>
              <a:t>زیبا، ایمن و آرامش بخش </a:t>
            </a:r>
            <a:endParaRPr lang="en-US" dirty="0" smtClean="0"/>
          </a:p>
          <a:p>
            <a:pPr lvl="0" algn="r" rtl="1"/>
            <a:r>
              <a:rPr lang="fa-IR" dirty="0" smtClean="0"/>
              <a:t>بالا بودن عمر مفید </a:t>
            </a:r>
            <a:endParaRPr lang="en-US" dirty="0" smtClean="0"/>
          </a:p>
          <a:p>
            <a:pPr lvl="0" algn="r" rtl="1"/>
            <a:r>
              <a:rPr lang="fa-IR" dirty="0" smtClean="0"/>
              <a:t>ارائه ضمانت نامه (گارانتی) ، بیمه و خدمات پس از فروش </a:t>
            </a:r>
            <a:endParaRPr lang="en-US" dirty="0" smtClean="0"/>
          </a:p>
          <a:p>
            <a:pPr algn="r" rtl="1"/>
            <a:r>
              <a:rPr lang="fa-IR" dirty="0" smtClean="0"/>
              <a:t>یکی  از  ویژگی های  خانه های  چوبی  </a:t>
            </a:r>
            <a:r>
              <a:rPr lang="fa-IR" b="1" dirty="0" smtClean="0"/>
              <a:t>مقاوم  بودن</a:t>
            </a:r>
            <a:r>
              <a:rPr lang="fa-IR" dirty="0" smtClean="0"/>
              <a:t> در  برابر  هر نوع  شرایط  جوی  در تمام فصول (برف و باران) است.</a:t>
            </a:r>
            <a:br>
              <a:rPr lang="fa-IR" dirty="0" smtClean="0"/>
            </a:br>
            <a:r>
              <a:rPr lang="fa-IR" dirty="0" smtClean="0"/>
              <a:t>از سالها قبل کشتی های بزرگ چوبی با صدها تن بار در طوفان و باران و امواج سنگین دریاها از قطب شمال تا قطب جنوب در اقیانوسها بطور شبانه روزی در حرکت بودند.</a:t>
            </a:r>
            <a:endParaRPr lang="en-US" dirty="0" smtClean="0"/>
          </a:p>
          <a:p>
            <a:pPr algn="r" rtl="1">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pPr algn="r"/>
            <a:r>
              <a:rPr lang="fa-IR" dirty="0" smtClean="0"/>
              <a:t>مزایای خانه های پیش ساخته چوبی</a:t>
            </a:r>
            <a:endParaRPr lang="en-US" dirty="0"/>
          </a:p>
        </p:txBody>
      </p:sp>
      <p:sp>
        <p:nvSpPr>
          <p:cNvPr id="3" name="Content Placeholder 2"/>
          <p:cNvSpPr>
            <a:spLocks noGrp="1"/>
          </p:cNvSpPr>
          <p:nvPr>
            <p:ph idx="1"/>
          </p:nvPr>
        </p:nvSpPr>
        <p:spPr>
          <a:xfrm>
            <a:off x="457200" y="1371600"/>
            <a:ext cx="8229600" cy="5105400"/>
          </a:xfrm>
        </p:spPr>
        <p:txBody>
          <a:bodyPr>
            <a:normAutofit/>
          </a:bodyPr>
          <a:lstStyle/>
          <a:p>
            <a:pPr algn="just" rtl="1">
              <a:buNone/>
            </a:pPr>
            <a:r>
              <a:rPr lang="fa-IR" sz="2000" dirty="0" smtClean="0"/>
              <a:t>سبک سازی و مقاومت بالا در برابر زلزله </a:t>
            </a:r>
            <a:endParaRPr lang="en-US" sz="2000" dirty="0" smtClean="0"/>
          </a:p>
          <a:p>
            <a:pPr algn="just" rtl="1">
              <a:buNone/>
            </a:pPr>
            <a:r>
              <a:rPr lang="fa-IR" sz="2000" dirty="0" smtClean="0"/>
              <a:t>کاهش آلودگی محیط زیست </a:t>
            </a:r>
            <a:endParaRPr lang="en-US" sz="2000" dirty="0" smtClean="0"/>
          </a:p>
          <a:p>
            <a:pPr algn="just" rtl="1">
              <a:buNone/>
            </a:pPr>
            <a:r>
              <a:rPr lang="fa-IR" sz="2000" dirty="0" smtClean="0"/>
              <a:t>عایق بندی و کاهش چشمگیر مصرف انرژی </a:t>
            </a:r>
            <a:endParaRPr lang="en-US" sz="2000" dirty="0" smtClean="0"/>
          </a:p>
          <a:p>
            <a:pPr algn="just" rtl="1">
              <a:buNone/>
            </a:pPr>
            <a:r>
              <a:rPr lang="fa-IR" sz="2000" dirty="0" smtClean="0"/>
              <a:t>کاهش پرت مصالح ساختمانی </a:t>
            </a:r>
            <a:endParaRPr lang="en-US" sz="2000" dirty="0" smtClean="0"/>
          </a:p>
          <a:p>
            <a:pPr algn="just" rtl="1">
              <a:buNone/>
            </a:pPr>
            <a:r>
              <a:rPr lang="fa-IR" sz="2000" dirty="0" smtClean="0"/>
              <a:t>سرعت در ساخت و بازگشت سریع سرمایه </a:t>
            </a:r>
            <a:endParaRPr lang="en-US" sz="2000" dirty="0" smtClean="0"/>
          </a:p>
          <a:p>
            <a:pPr algn="just" rtl="1">
              <a:buNone/>
            </a:pPr>
            <a:r>
              <a:rPr lang="fa-IR" sz="2000" dirty="0" smtClean="0"/>
              <a:t>زیبایی و سازگاری با اقلیمهای متفاوت </a:t>
            </a:r>
            <a:endParaRPr lang="en-US" sz="2000" dirty="0" smtClean="0"/>
          </a:p>
          <a:p>
            <a:pPr algn="just" rtl="1">
              <a:buNone/>
            </a:pPr>
            <a:r>
              <a:rPr lang="fa-IR" sz="2000" dirty="0" smtClean="0"/>
              <a:t>عمر طولانی </a:t>
            </a:r>
          </a:p>
          <a:p>
            <a:pPr algn="just" rtl="1">
              <a:buNone/>
            </a:pPr>
            <a:r>
              <a:rPr lang="fa-IR" sz="2000" dirty="0" smtClean="0"/>
              <a:t>امکان طراحی و اجرا در تمامی اقلیم های کشور </a:t>
            </a:r>
            <a:endParaRPr lang="en-US" sz="2000" dirty="0" smtClean="0"/>
          </a:p>
          <a:p>
            <a:pPr algn="just" rtl="1">
              <a:buNone/>
            </a:pPr>
            <a:r>
              <a:rPr lang="fa-IR" sz="2000" dirty="0" smtClean="0"/>
              <a:t>عدم نیاز به دستگاهها و ماشین آلات خاص و متعارف کارگاهی </a:t>
            </a:r>
            <a:endParaRPr lang="en-US" sz="2000" dirty="0" smtClean="0"/>
          </a:p>
          <a:p>
            <a:pPr algn="just" rtl="1">
              <a:buNone/>
            </a:pPr>
            <a:r>
              <a:rPr lang="fa-IR" sz="2000" dirty="0" smtClean="0"/>
              <a:t>استفاده از حداقل نیروی انسانی مورد نیاز در طول اجرا پروژه </a:t>
            </a:r>
            <a:endParaRPr lang="en-US" sz="2000" dirty="0" smtClean="0"/>
          </a:p>
          <a:p>
            <a:pPr algn="just" rtl="1">
              <a:buNone/>
            </a:pPr>
            <a:r>
              <a:rPr lang="fa-IR" sz="2000" dirty="0" smtClean="0"/>
              <a:t>تسهیل در طراحی و اجرای تاسیسات مکانیکی و برقی </a:t>
            </a:r>
            <a:endParaRPr lang="en-US" sz="2000" dirty="0" smtClean="0"/>
          </a:p>
          <a:p>
            <a:pPr algn="just" rtl="1">
              <a:buNone/>
            </a:pPr>
            <a:r>
              <a:rPr lang="fa-IR" sz="2000" dirty="0" smtClean="0"/>
              <a:t>دارای عمر مفید حدود هشتاد سال برای این قبیل ساختمان ها </a:t>
            </a:r>
            <a:endParaRPr lang="en-US" sz="2000" dirty="0" smtClean="0"/>
          </a:p>
          <a:p>
            <a:pPr algn="just" rtl="1">
              <a:buNone/>
            </a:pPr>
            <a:r>
              <a:rPr lang="fa-IR" sz="2000" dirty="0" smtClean="0"/>
              <a:t>کاهش در هزینه های گرمایی در روش کانادایی به میزان شش برابر نسبت به ساختمان های سنتی</a:t>
            </a:r>
            <a:endParaRPr lang="en-US" sz="2000"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5"/>
          <p:cNvPicPr>
            <a:picLocks noGrp="1" noChangeAspect="1" noChangeArrowheads="1"/>
          </p:cNvPicPr>
          <p:nvPr>
            <p:ph idx="1"/>
          </p:nvPr>
        </p:nvPicPr>
        <p:blipFill>
          <a:blip r:embed="rId2"/>
          <a:srcRect/>
          <a:stretch>
            <a:fillRect/>
          </a:stretch>
        </p:blipFill>
        <p:spPr bwMode="auto">
          <a:xfrm>
            <a:off x="228600" y="228600"/>
            <a:ext cx="8686800" cy="64008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Autofit/>
          </a:bodyPr>
          <a:lstStyle/>
          <a:p>
            <a:pPr algn="just" rtl="1"/>
            <a:r>
              <a:rPr lang="fa-IR" sz="1300" dirty="0" smtClean="0"/>
              <a:t>چوب  در مقایسه  با سایر مصالح ساختمانی  زنده  است  و مزایای  زیست محیطی  منحصر به فردی دارد. برخی مزایای فضای داخلی این خانه ها بدین شرح است:</a:t>
            </a:r>
            <a:endParaRPr lang="en-US" sz="1300" dirty="0" smtClean="0"/>
          </a:p>
          <a:p>
            <a:pPr lvl="0" algn="just" rtl="1"/>
            <a:r>
              <a:rPr lang="fa-IR" sz="1300" dirty="0" smtClean="0"/>
              <a:t>میلیاردها حفره و خلل و فرج موجود در چوب ، امکان جریان مداوم هوای پاک در محیط داخلی را فراهم مینماید. همچنین دمای  سطح داخلی  کلیه عناصر چوبی  ساختمان  مطابق با  دمای هوای اتاق  خواهد بود  و زندگی در چنین مکانی  در تمام فصول و شرایط جوی بسیار دلپذیر است. </a:t>
            </a:r>
            <a:endParaRPr lang="en-US" sz="1300" dirty="0" smtClean="0"/>
          </a:p>
          <a:p>
            <a:pPr lvl="0" algn="just" rtl="1">
              <a:buNone/>
            </a:pPr>
            <a:r>
              <a:rPr lang="fa-IR" sz="1300" dirty="0" smtClean="0"/>
              <a:t>خصوصیت بسیار مطلوب چوب ، توانایی تبادل  رطوبت است . بدین ترتیب که دیوارهای چوبی هنگام افزایش  رطوبت هوا، جاذب  رطوبت بوده  و در زمان  خشکی هوا  ،  رطوبت جذب شده  را به محیط باز می گرداند. لذا عناصر چوبی ساختمان ، نقش تنظیم کننده رطوبت را نیز ایفا می کنند. یکی دیگر  از  ویژگی های  چوب، خاصیت الکترواستاتیک  آن است. بدان معنی که چوب با الکتریسیته ساکن باردار نشده و  به  همین  دلیل  هیچگاه  گرد  و غبار  و آلودگی های  موجود  در  هوا  را  به خود  جذب  نمی کند. این ویژگی برای افراد مبتلا به آلرژی بسیار مطلوب است. </a:t>
            </a:r>
            <a:endParaRPr lang="en-US" sz="1300" dirty="0" smtClean="0"/>
          </a:p>
          <a:p>
            <a:pPr lvl="0" algn="just" rtl="1"/>
            <a:r>
              <a:rPr lang="fa-IR" sz="1300" dirty="0" smtClean="0"/>
              <a:t>تمامی قطعات ساختمان به طور کامل بر اساس طرح در کارخانه آماده شده  سپس در محل نصب می گردد. </a:t>
            </a:r>
            <a:endParaRPr lang="en-US" sz="1300" dirty="0" smtClean="0"/>
          </a:p>
          <a:p>
            <a:pPr lvl="0" algn="just" rtl="1"/>
            <a:r>
              <a:rPr lang="fa-IR" sz="1300" dirty="0" smtClean="0"/>
              <a:t>این ساختماها  را در صورت لزوم  می توان جابه جا کرد  که  به سهولت  باز شده  و در جای جدید  نصب  می گردد.  این ساختمانها  بسیار زیبا  بوده  و همخوانی  خود را با طبیعت حفظ می کند. این ساختمانها به خاطر استفاده از چوب ، احساس آرامش را به انسان القاء کرده و خستگی یک روز پرهیاهو را رفع می کند. </a:t>
            </a:r>
            <a:endParaRPr lang="en-US" sz="1300" dirty="0" smtClean="0"/>
          </a:p>
          <a:p>
            <a:pPr lvl="0" algn="just" rtl="1"/>
            <a:r>
              <a:rPr lang="fa-IR" sz="1300" b="1" dirty="0" smtClean="0"/>
              <a:t>وزن خانه های چوبی</a:t>
            </a:r>
            <a:r>
              <a:rPr lang="fa-IR" sz="1300" dirty="0" smtClean="0"/>
              <a:t> سبک در متر مربع 150 کیلو گرم است ولی وزن خانه های بتنی  گاهی به دو تن در متر مربع میرسد. در وزن خانه های سبک اگر شتابی وارد شود  جرمی نیست که بخواهد  تخریب شود بنابراین  در زلزله مقاومت زیادی دارند. </a:t>
            </a:r>
            <a:endParaRPr lang="en-US" sz="1300" dirty="0" smtClean="0"/>
          </a:p>
          <a:p>
            <a:pPr lvl="0" algn="just" rtl="1"/>
            <a:r>
              <a:rPr lang="fa-IR" sz="1300" dirty="0" smtClean="0"/>
              <a:t>سرعت در ساخت  یکی دیگر از مزایای  این  خانه هاست  که یکی  از معیارهای مهم  درصنعت  سازی  خانه است. هرچه بتوانیم سرعت  ساخت خانه  را  کوتاه  کنیم   به صرفه بودن  وکوتاه بودن  آن  را توجیه می کنیم، مثلاً  نرخ ساختمان سازی در ایران  16 تا 17 ماه  است. این  میزان  در مناطق  صعب العبور و سردسیرممکن است سه سال طول  بکشد  و  در مناطق  گرمسیر و  فصولی  که  روزها   بلندتر  هستند 7-8  ماه  طول می کشد ولی با سبک سازی، این عدد به یک پنجم می رسد و  میتوان  در  عرض  90  روز  یک  خانه  ساخت. عمر  طولانی  نیز یکی  دیگر از مولفه های  این خانه هاست، عمر مفید ساختمانها در کشور 30  سال است و خانه های  بتنی پس از این  مدت باید  نوسازی شوند  ولی خانه های چوبی این گونه نیستند و عمر آنها بیش از 100 سال است. </a:t>
            </a:r>
            <a:endParaRPr lang="en-US" sz="1300" dirty="0" smtClean="0"/>
          </a:p>
          <a:p>
            <a:pPr lvl="0" algn="just" rtl="1"/>
            <a:r>
              <a:rPr lang="fa-IR" sz="1300" b="1" dirty="0" smtClean="0"/>
              <a:t>از مزایای  دیگر خانه های  چوبی  بحث  انرژی است. </a:t>
            </a:r>
            <a:r>
              <a:rPr lang="fa-IR" sz="1300" dirty="0" smtClean="0"/>
              <a:t>چون کشورما روی منبع انرژی قرار دارد درک  درستی از مصرف آن نداریم. زمانی  متوجه  می شویم  که هزینه واقعی آن را پرداخت می کنیم. در این خانه ها  مصرف  انرژی کم می شود وهدر رفتن انرژی  نداریم ،فرآیند ما به گونه ای است که تمام سقف و کف خانه ها با پشم های معدنی عایق میشود و این روش از  هدر رفتن  انرژی  جلوگیری  می کند.  از مزایای دیگر  این  سیستم  قیمت  تمام شده آن است؛  با توجه به اینکه  استحکام خانه های  چوبی  ابتدا  در  کارخانه  تست  می شود  و  بعد  برای  نصب  به  بازارعرضه می شود اطمینان بیشتری نسبت به خانه هایی  که  در  محل  ساخته  و کنترل  می شوند  دارند.  خیلی کم  پیش می آید که یک مهندس ناظر تمامی ساختمان را کنترل کند. با  سبک سازی  خانه،  فرد  می داند  که اگر زلزله  بیاید  آواری  روی سرش خراب نمیشود، جان و مال افراد هم حفظ میشود، مواد  اولیه  این صنعت که  چوب است از روسیه وارد می شود،  چون در ایران کمیت و کیفیت  این  ماده پایین  است، ما  چوبی  نیاز داریم که دارای  کیفیت  بالای  ساختمانی  باشد و این نوع  چوب  فقط در مناطق  سردسیرروسیه رشد  می کند. تمام دنیا که کارهای ساختمان سازی  با چوب  می کنند از همان مدار 33 و 66 دقیقه مدار شمالی  چوب برداشت  میکنند. این  منطقه  شگفت  انگیز  است  و 12  میلیون  کیلومتر  مربع  جنگل است که از زمان تزارها از آن چوب برداشت می شده و الان هم  تمامی  کشورها از آن چوب برداشت میکنند. </a:t>
            </a:r>
            <a:endParaRPr lang="en-US" sz="1300" dirty="0" smtClean="0"/>
          </a:p>
          <a:p>
            <a:pPr algn="just"/>
            <a:endParaRPr lang="en-US" sz="13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0"/>
          <p:cNvPicPr>
            <a:picLocks noChangeAspect="1" noChangeArrowheads="1"/>
          </p:cNvPicPr>
          <p:nvPr/>
        </p:nvPicPr>
        <p:blipFill>
          <a:blip r:embed="rId2"/>
          <a:srcRect/>
          <a:stretch>
            <a:fillRect/>
          </a:stretch>
        </p:blipFill>
        <p:spPr bwMode="auto">
          <a:xfrm>
            <a:off x="228600" y="304800"/>
            <a:ext cx="5905008" cy="4061436"/>
          </a:xfrm>
          <a:prstGeom prst="rect">
            <a:avLst/>
          </a:prstGeom>
          <a:noFill/>
          <a:ln w="9525">
            <a:noFill/>
            <a:miter lim="800000"/>
            <a:headEnd/>
            <a:tailEnd/>
          </a:ln>
        </p:spPr>
      </p:pic>
      <p:pic>
        <p:nvPicPr>
          <p:cNvPr id="10243" name="Picture 69"/>
          <p:cNvPicPr>
            <a:picLocks noChangeAspect="1" noChangeArrowheads="1"/>
          </p:cNvPicPr>
          <p:nvPr/>
        </p:nvPicPr>
        <p:blipFill>
          <a:blip r:embed="rId3"/>
          <a:srcRect/>
          <a:stretch>
            <a:fillRect/>
          </a:stretch>
        </p:blipFill>
        <p:spPr bwMode="auto">
          <a:xfrm>
            <a:off x="3505200" y="3505200"/>
            <a:ext cx="5362575" cy="31051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pPr algn="r"/>
            <a:r>
              <a:rPr lang="fa-IR" dirty="0" smtClean="0"/>
              <a:t>معایب زیست محیطی استفاده چوب :</a:t>
            </a:r>
            <a:endParaRPr lang="en-US" dirty="0"/>
          </a:p>
        </p:txBody>
      </p:sp>
      <p:sp>
        <p:nvSpPr>
          <p:cNvPr id="3" name="Content Placeholder 2"/>
          <p:cNvSpPr>
            <a:spLocks noGrp="1"/>
          </p:cNvSpPr>
          <p:nvPr>
            <p:ph idx="1"/>
          </p:nvPr>
        </p:nvSpPr>
        <p:spPr/>
        <p:txBody>
          <a:bodyPr/>
          <a:lstStyle/>
          <a:p>
            <a:pPr algn="r" rtl="1">
              <a:buNone/>
            </a:pPr>
            <a:r>
              <a:rPr lang="fa-IR" sz="4000" dirty="0" smtClean="0">
                <a:cs typeface="2  Aseman" pitchFamily="2" charset="-78"/>
              </a:rPr>
              <a:t>تخریب جنگل ها</a:t>
            </a:r>
          </a:p>
          <a:p>
            <a:pPr algn="r" rtl="1">
              <a:buNone/>
            </a:pPr>
            <a:r>
              <a:rPr lang="fa-IR" sz="4000" dirty="0" smtClean="0">
                <a:solidFill>
                  <a:srgbClr val="FFFF00"/>
                </a:solidFill>
                <a:cs typeface="2  Baran" pitchFamily="2" charset="-78"/>
              </a:rPr>
              <a:t>که بزرگترین منابع تولید اکسیژن در کره زمین میباشند </a:t>
            </a:r>
            <a:endParaRPr lang="en-US" sz="4000" dirty="0">
              <a:solidFill>
                <a:srgbClr val="FFFF00"/>
              </a:solidFill>
              <a:cs typeface="2  Baran" pitchFamily="2" charset="-78"/>
            </a:endParaRPr>
          </a:p>
        </p:txBody>
      </p:sp>
      <p:pic>
        <p:nvPicPr>
          <p:cNvPr id="1026" name="Picture 2" descr="E:\توحید\چوب\Bisham-wood.jpg"/>
          <p:cNvPicPr>
            <a:picLocks noChangeAspect="1" noChangeArrowheads="1"/>
          </p:cNvPicPr>
          <p:nvPr/>
        </p:nvPicPr>
        <p:blipFill>
          <a:blip r:embed="rId2"/>
          <a:srcRect/>
          <a:stretch>
            <a:fillRect/>
          </a:stretch>
        </p:blipFill>
        <p:spPr bwMode="auto">
          <a:xfrm>
            <a:off x="381000" y="3124200"/>
            <a:ext cx="8382000" cy="33528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توحید\چوب\1341303368_8-2.jpg"/>
          <p:cNvPicPr>
            <a:picLocks noGrp="1" noChangeAspect="1" noChangeArrowheads="1"/>
          </p:cNvPicPr>
          <p:nvPr>
            <p:ph idx="1"/>
          </p:nvPr>
        </p:nvPicPr>
        <p:blipFill>
          <a:blip r:embed="rId2"/>
          <a:srcRect/>
          <a:stretch>
            <a:fillRect/>
          </a:stretch>
        </p:blipFill>
        <p:spPr bwMode="auto">
          <a:xfrm>
            <a:off x="228600" y="228600"/>
            <a:ext cx="8686800" cy="64008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r"/>
            <a:r>
              <a:rPr lang="en-US" dirty="0"/>
              <a:t> </a:t>
            </a:r>
            <a:r>
              <a:rPr lang="en-US" dirty="0" smtClean="0"/>
              <a:t>:</a:t>
            </a:r>
            <a:r>
              <a:rPr lang="ar-SA" dirty="0" smtClean="0"/>
              <a:t>تعریف چوب</a:t>
            </a:r>
            <a:r>
              <a:rPr lang="en-US" dirty="0" smtClean="0"/>
              <a:t>  </a:t>
            </a:r>
            <a:endParaRPr lang="en-US" dirty="0"/>
          </a:p>
        </p:txBody>
      </p:sp>
      <p:sp>
        <p:nvSpPr>
          <p:cNvPr id="5" name="Content Placeholder 4"/>
          <p:cNvSpPr>
            <a:spLocks noGrp="1"/>
          </p:cNvSpPr>
          <p:nvPr>
            <p:ph idx="1"/>
          </p:nvPr>
        </p:nvSpPr>
        <p:spPr>
          <a:xfrm>
            <a:off x="457200" y="1143000"/>
            <a:ext cx="8229600" cy="4983163"/>
          </a:xfrm>
        </p:spPr>
        <p:txBody>
          <a:bodyPr>
            <a:normAutofit lnSpcReduction="10000"/>
          </a:bodyPr>
          <a:lstStyle/>
          <a:p>
            <a:pPr algn="r" rtl="1"/>
            <a:r>
              <a:rPr lang="ar-SA" dirty="0"/>
              <a:t>تعریف چوب بسته به اینکه این ماده را در چه قسمتی بخواهیم مورد استفاده قرار دهیم فرق می کند و بطور کلی می توان سه تعریف برای آن به کار برد</a:t>
            </a:r>
            <a:r>
              <a:rPr lang="ar-SA" dirty="0" smtClean="0"/>
              <a:t>.</a:t>
            </a:r>
            <a:endParaRPr lang="en-US" dirty="0" smtClean="0"/>
          </a:p>
          <a:p>
            <a:pPr algn="r" rtl="1"/>
            <a:endParaRPr lang="en-US" dirty="0"/>
          </a:p>
          <a:p>
            <a:pPr algn="r" rtl="1"/>
            <a:r>
              <a:rPr lang="ar-SA" dirty="0"/>
              <a:t>1- تعریف گیاه شناسی:</a:t>
            </a:r>
            <a:br>
              <a:rPr lang="ar-SA" dirty="0"/>
            </a:br>
            <a:r>
              <a:rPr lang="ar-SA" dirty="0"/>
              <a:t>چوب عبارت است از مجموعه ای از بافتهای ثانویه لینین شده گیاهان آوندی که در بین مغز و لایه زاینده (کامبیوم) ساقه و ریشه و شاخه ها قرار می گیرد.</a:t>
            </a:r>
            <a:endParaRPr lang="en-US" dirty="0"/>
          </a:p>
          <a:p>
            <a:pPr algn="r" rtl="1"/>
            <a:r>
              <a:rPr lang="ar-SA" dirty="0"/>
              <a:t>2- تعریف تجاری:</a:t>
            </a:r>
            <a:br>
              <a:rPr lang="ar-SA" dirty="0"/>
            </a:br>
            <a:r>
              <a:rPr lang="ar-SA" dirty="0"/>
              <a:t>چوب عبارت است از قسمت های داخلی ساقه، ریشه و شاخه درختان و درختچه ها که قابل تبدیل برای استفاده در مصارف گوناگون می باشد و می توان با کار کردن بر روی آن به ارزش و مرغوبیت آن افزود.</a:t>
            </a:r>
            <a:br>
              <a:rPr lang="ar-SA" dirty="0"/>
            </a:br>
            <a:r>
              <a:rPr lang="ar-SA" dirty="0"/>
              <a:t>  3- تعریف صنعتی:</a:t>
            </a:r>
            <a:br>
              <a:rPr lang="ar-SA" dirty="0"/>
            </a:br>
            <a:r>
              <a:rPr lang="ar-SA" dirty="0"/>
              <a:t>چوب عبارت است از ماده ای جامد و متخلخل فیبری شکل، که دارای ساختمان سازمان یافته ای است و از هر طرف نایکسان و ناهمگن می باشد.</a:t>
            </a:r>
            <a:endParaRPr lang="en-US" dirty="0"/>
          </a:p>
          <a:p>
            <a:pPr algn="r" rtl="1"/>
            <a:endParaRPr lang="en-US" dirty="0"/>
          </a:p>
        </p:txBody>
      </p:sp>
    </p:spTree>
    <p:extLst>
      <p:ext uri="{BB962C8B-B14F-4D97-AF65-F5344CB8AC3E}">
        <p14:creationId xmlns="" xmlns:p14="http://schemas.microsoft.com/office/powerpoint/2010/main" val="34651689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توحید\چوب\12723_2.jpg"/>
          <p:cNvPicPr>
            <a:picLocks noGrp="1" noChangeAspect="1" noChangeArrowheads="1"/>
          </p:cNvPicPr>
          <p:nvPr>
            <p:ph idx="1"/>
          </p:nvPr>
        </p:nvPicPr>
        <p:blipFill>
          <a:blip r:embed="rId2"/>
          <a:srcRect/>
          <a:stretch>
            <a:fillRect/>
          </a:stretch>
        </p:blipFill>
        <p:spPr bwMode="auto">
          <a:xfrm>
            <a:off x="304800" y="381000"/>
            <a:ext cx="8534400" cy="61722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user12\Desktop\makdii.JPG"/>
          <p:cNvPicPr>
            <a:picLocks noGrp="1" noChangeAspect="1" noChangeArrowheads="1"/>
          </p:cNvPicPr>
          <p:nvPr>
            <p:ph idx="1"/>
          </p:nvPr>
        </p:nvPicPr>
        <p:blipFill>
          <a:blip r:embed="rId2"/>
          <a:srcRect/>
          <a:stretch>
            <a:fillRect/>
          </a:stretch>
        </p:blipFill>
        <p:spPr bwMode="auto">
          <a:xfrm>
            <a:off x="228600" y="304800"/>
            <a:ext cx="8686800" cy="63246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3382962"/>
          </a:xfrm>
        </p:spPr>
        <p:txBody>
          <a:bodyPr/>
          <a:lstStyle/>
          <a:p>
            <a:r>
              <a:rPr lang="en-US" dirty="0" smtClean="0"/>
              <a:t>.</a:t>
            </a:r>
            <a:endParaRPr lang="en-US" dirty="0"/>
          </a:p>
        </p:txBody>
      </p:sp>
      <p:pic>
        <p:nvPicPr>
          <p:cNvPr id="1027" name="Picture 3" descr="C:\Documents and Settings\only god\Desktop\tohid\توحید\چوب\Bisham-wood.jp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rot="20169725">
            <a:off x="3031822" y="1748715"/>
            <a:ext cx="5364696" cy="4069012"/>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C:\Documents and Settings\only god\Desktop\tohid\توحید\چوب\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8600" y="228600"/>
            <a:ext cx="3657600" cy="3733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78578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pPr algn="ctr"/>
            <a:r>
              <a:rPr lang="ar-SA" dirty="0"/>
              <a:t>کاربرد های چوب </a:t>
            </a:r>
            <a:r>
              <a:rPr lang="ar-SA" dirty="0" smtClean="0"/>
              <a:t>:</a:t>
            </a:r>
            <a:endParaRPr lang="en-US" dirty="0"/>
          </a:p>
        </p:txBody>
      </p:sp>
      <p:sp>
        <p:nvSpPr>
          <p:cNvPr id="3" name="Content Placeholder 2"/>
          <p:cNvSpPr>
            <a:spLocks noGrp="1"/>
          </p:cNvSpPr>
          <p:nvPr>
            <p:ph idx="1"/>
          </p:nvPr>
        </p:nvSpPr>
        <p:spPr>
          <a:xfrm>
            <a:off x="457200" y="1905000"/>
            <a:ext cx="8229600" cy="4221163"/>
          </a:xfrm>
        </p:spPr>
        <p:txBody>
          <a:bodyPr/>
          <a:lstStyle/>
          <a:p>
            <a:pPr algn="just" rtl="1"/>
            <a:r>
              <a:rPr lang="fa-IR" dirty="0"/>
              <a:t>از جمله مهم‌ترین کاربرد های چوب، می توان به موارد زیر اشاره کرد :</a:t>
            </a:r>
            <a:endParaRPr lang="en-US" dirty="0"/>
          </a:p>
          <a:p>
            <a:pPr algn="just" rtl="1"/>
            <a:r>
              <a:rPr lang="fa-IR" dirty="0"/>
              <a:t>استفاده از چوب برای اعضای باربر</a:t>
            </a:r>
            <a:endParaRPr lang="en-US" dirty="0"/>
          </a:p>
          <a:p>
            <a:pPr algn="just" rtl="1"/>
            <a:r>
              <a:rPr lang="fa-IR" dirty="0"/>
              <a:t>استفاده از چوب برای نماسازی و تزئین</a:t>
            </a:r>
            <a:endParaRPr lang="en-US" dirty="0"/>
          </a:p>
          <a:p>
            <a:pPr algn="just" rtl="1"/>
            <a:r>
              <a:rPr lang="fa-IR" dirty="0"/>
              <a:t>استفاده از چوب برای کارهای کمکی در ساخت و ساز، مانند قالب سازی، چوب بست و ...</a:t>
            </a:r>
            <a:endParaRPr lang="en-US" dirty="0"/>
          </a:p>
          <a:p>
            <a:pPr algn="just" rtl="1"/>
            <a:r>
              <a:rPr lang="fa-IR" dirty="0" smtClean="0"/>
              <a:t> </a:t>
            </a:r>
            <a:r>
              <a:rPr lang="fa-IR" dirty="0"/>
              <a:t>نکته قابل توجه این است که در تعیین مشخصه های مکانیکی چوبها باید مواردی همچون ناهماهنگی چوب، مقدار رطوبت، نوع چوب، محل رویش، پهنی دایره سالانه، درجه حرارت، تعداد گره های روی چوب، شرایط نمونه گیری، شرایط لحظه ای آزمایش و دستورالعمل آزمایشی را در نظر گرفت.</a:t>
            </a:r>
            <a:endParaRPr lang="en-US" dirty="0"/>
          </a:p>
          <a:p>
            <a:pPr algn="just"/>
            <a:endParaRPr lang="en-US" dirty="0"/>
          </a:p>
        </p:txBody>
      </p:sp>
    </p:spTree>
    <p:extLst>
      <p:ext uri="{BB962C8B-B14F-4D97-AF65-F5344CB8AC3E}">
        <p14:creationId xmlns="" xmlns:p14="http://schemas.microsoft.com/office/powerpoint/2010/main" val="3284787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normAutofit fontScale="70000" lnSpcReduction="20000"/>
          </a:bodyPr>
          <a:lstStyle/>
          <a:p>
            <a:pPr algn="r" rtl="1"/>
            <a:r>
              <a:rPr lang="fa-IR" sz="4600" b="1" dirty="0">
                <a:solidFill>
                  <a:srgbClr val="FFFF00"/>
                </a:solidFill>
              </a:rPr>
              <a:t>ساختمان درخت :</a:t>
            </a:r>
            <a:endParaRPr lang="en-US" sz="4600" dirty="0">
              <a:solidFill>
                <a:srgbClr val="FFFF00"/>
              </a:solidFill>
            </a:endParaRPr>
          </a:p>
          <a:p>
            <a:pPr algn="r" rtl="1"/>
            <a:r>
              <a:rPr lang="fa-IR" dirty="0"/>
              <a:t>     در برش عرضی تنه درخت سه بخش جدا از همدیگر دیده می شود : مغز ، که نمی شود روی آن بار گذاشت ، پوست ، که مصرف ساختمانی ندارد و چوب ، که می شود بر آن بار گذاشت و مصرفش زیاد است .</a:t>
            </a:r>
            <a:endParaRPr lang="en-US" dirty="0"/>
          </a:p>
          <a:p>
            <a:pPr algn="r" rtl="1"/>
            <a:r>
              <a:rPr lang="fa-IR" dirty="0"/>
              <a:t>     روی برش عرضی درخت دایره های هم مرکزی دیده می شود که نشان دهنده سن درخت هستند . رنگ این دایره ها از سوی درون (چوب بهاره) روشن و از سوی بیرون (چوب پائیزه)  تیره است. پهنای این دایره ها نشانه وزن فضایی چوب ، همجنس بودن چوب و چگونگی آب و هوای سال رویش آن است . در برش عرضی تنه درخت ، سوراخهای برش تارهای چوب نمایان است که از آنها خوراک درخت از ریشه به سطح برگها می رسد، تا در آنجا قوام آمده و به درخت جذب شود.</a:t>
            </a:r>
            <a:endParaRPr lang="en-US" dirty="0"/>
          </a:p>
          <a:p>
            <a:pPr algn="r" rtl="1"/>
            <a:r>
              <a:rPr lang="fa-IR" dirty="0"/>
              <a:t>     درخت هایی که چوبشان در ساختمان مصرف میشود دو دسته اند : سوزنی برگ و پهن برگ ، که چوبشان همجور نیستند . برش عرضی درخت سوزنی برگ ، ساده ، منظم و هندسی است . برش عرضی درخت پهن برگ در هم می باشد .</a:t>
            </a:r>
            <a:endParaRPr lang="en-US" dirty="0"/>
          </a:p>
          <a:p>
            <a:pPr algn="r" rtl="1"/>
            <a:r>
              <a:rPr lang="fa-IR" dirty="0"/>
              <a:t>از برش عرضی درخت بر می آید که چوب پوک ، جسم جامدش کم و آب + هوایش زیاد است . چوب سنگین سفت تر ، سخت تر، و پایدار تر از چوب سبک است.</a:t>
            </a:r>
            <a:endParaRPr lang="en-US" dirty="0"/>
          </a:p>
          <a:p>
            <a:pPr algn="r" rtl="1"/>
            <a:r>
              <a:rPr lang="fa-IR" dirty="0"/>
              <a:t>     چوب ساختمان چوب درخت سوزنی برگ ساده است ، باید دنبال تارها یا عمود بر تارها یش بر آن بار گذاشت . بارگذاری کج (نه عمود و نه دنبال تارها ) به تارها ، تاب چوب را کم می کند و چوب تغییر شکل می یابد . </a:t>
            </a:r>
            <a:endParaRPr lang="en-US" dirty="0"/>
          </a:p>
          <a:p>
            <a:pPr algn="r" rtl="1"/>
            <a:r>
              <a:rPr lang="ar-SA" sz="4600" b="1" dirty="0">
                <a:solidFill>
                  <a:srgbClr val="FFFF00"/>
                </a:solidFill>
              </a:rPr>
              <a:t>رطوبت چوب :</a:t>
            </a:r>
            <a:r>
              <a:rPr lang="en-US" dirty="0"/>
              <a:t/>
            </a:r>
            <a:br>
              <a:rPr lang="en-US" dirty="0"/>
            </a:br>
            <a:r>
              <a:rPr lang="ar-SA" dirty="0"/>
              <a:t>چوب رطوبت جذب می کند و این از معایب چوب می باشد. چوب درخت های تازه بریده تا 200% وزن چوب خشکشان آب دارند. اگر بتوانیم رطوبت چوب را در کمتر از 20% نگه داریم، قارچ ها روی چوب تأثیری نخواهد داشت</a:t>
            </a:r>
            <a:r>
              <a:rPr lang="en-US" dirty="0"/>
              <a:t>. </a:t>
            </a:r>
            <a:br>
              <a:rPr lang="en-US" dirty="0"/>
            </a:br>
            <a:r>
              <a:rPr lang="ar-SA" dirty="0"/>
              <a:t>در واقع رطوبت در چوب باعث می شود که روی چوب قارچ هایی رشد کنند. همچنین این رطوبت باعث واکشیدگی(تورم چوب) و همکشیدگی (جمع شدن چوب به دلیل از دست دادن رطوبت) می شود. بنابرین باید چوب را خشک کنیم .</a:t>
            </a:r>
            <a:endParaRPr lang="en-US" dirty="0"/>
          </a:p>
          <a:p>
            <a:pPr algn="r"/>
            <a:endParaRPr lang="en-US" dirty="0"/>
          </a:p>
        </p:txBody>
      </p:sp>
    </p:spTree>
    <p:extLst>
      <p:ext uri="{BB962C8B-B14F-4D97-AF65-F5344CB8AC3E}">
        <p14:creationId xmlns="" xmlns:p14="http://schemas.microsoft.com/office/powerpoint/2010/main" val="3412923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dirty="0"/>
              <a:t>خشک کردن چوب </a:t>
            </a:r>
            <a:r>
              <a:rPr lang="ar-SA" dirty="0" smtClean="0"/>
              <a:t>:</a:t>
            </a:r>
            <a:endParaRPr lang="en-US" dirty="0"/>
          </a:p>
        </p:txBody>
      </p:sp>
      <p:sp>
        <p:nvSpPr>
          <p:cNvPr id="3" name="Content Placeholder 2"/>
          <p:cNvSpPr>
            <a:spLocks noGrp="1"/>
          </p:cNvSpPr>
          <p:nvPr>
            <p:ph idx="1"/>
          </p:nvPr>
        </p:nvSpPr>
        <p:spPr/>
        <p:txBody>
          <a:bodyPr/>
          <a:lstStyle/>
          <a:p>
            <a:pPr algn="just" rtl="1"/>
            <a:r>
              <a:rPr lang="ar-SA" dirty="0" smtClean="0"/>
              <a:t>منظور </a:t>
            </a:r>
            <a:r>
              <a:rPr lang="ar-SA" dirty="0"/>
              <a:t>از خشک کردن چوب آنست که رطوبت آنرا به حدی برسانیم که دیگر قطعه ساخته شده از چوب در اثر تغییرات درجه حرارت مخصوصاً تغییرات درصد رطوبت هوا تغییر شکل ندهد .</a:t>
            </a:r>
            <a:endParaRPr lang="en-US" dirty="0"/>
          </a:p>
          <a:p>
            <a:pPr algn="just" rtl="1"/>
            <a:r>
              <a:rPr lang="ar-SA" dirty="0"/>
              <a:t>خشک کردن چوب به دو طریق انجام می شود اول خشک کردن چوب در هوای آزاد و دوم خشک کردن چوب با وسائل مختلف و کوره های مختلف .</a:t>
            </a:r>
            <a:endParaRPr lang="en-US" dirty="0"/>
          </a:p>
          <a:p>
            <a:pPr algn="just"/>
            <a:endParaRPr lang="en-US" dirty="0"/>
          </a:p>
        </p:txBody>
      </p:sp>
      <p:pic>
        <p:nvPicPr>
          <p:cNvPr id="1026" name="Picture 57"/>
          <p:cNvPicPr>
            <a:picLocks noChangeAspect="1" noChangeArrowheads="1"/>
          </p:cNvPicPr>
          <p:nvPr/>
        </p:nvPicPr>
        <p:blipFill>
          <a:blip r:embed="rId2"/>
          <a:srcRect/>
          <a:stretch>
            <a:fillRect/>
          </a:stretch>
        </p:blipFill>
        <p:spPr bwMode="auto">
          <a:xfrm>
            <a:off x="609600" y="3733800"/>
            <a:ext cx="7696200" cy="2743200"/>
          </a:xfrm>
          <a:prstGeom prst="rect">
            <a:avLst/>
          </a:prstGeom>
          <a:noFill/>
          <a:ln w="9525">
            <a:noFill/>
            <a:miter lim="800000"/>
            <a:headEnd/>
            <a:tailEnd/>
          </a:ln>
        </p:spPr>
      </p:pic>
    </p:spTree>
    <p:extLst>
      <p:ext uri="{BB962C8B-B14F-4D97-AF65-F5344CB8AC3E}">
        <p14:creationId xmlns="" xmlns:p14="http://schemas.microsoft.com/office/powerpoint/2010/main" val="1899127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algn="r"/>
            <a:r>
              <a:rPr lang="fa-IR" dirty="0" smtClean="0"/>
              <a:t> </a:t>
            </a:r>
            <a:r>
              <a:rPr lang="ar-SA" dirty="0"/>
              <a:t>خشک کردن چوب در هوای آزاد :</a:t>
            </a:r>
            <a:endParaRPr lang="en-US" dirty="0"/>
          </a:p>
        </p:txBody>
      </p:sp>
      <p:sp>
        <p:nvSpPr>
          <p:cNvPr id="4" name="Rectangle 3"/>
          <p:cNvSpPr/>
          <p:nvPr/>
        </p:nvSpPr>
        <p:spPr>
          <a:xfrm>
            <a:off x="533400" y="1295400"/>
            <a:ext cx="8077200" cy="1477328"/>
          </a:xfrm>
          <a:prstGeom prst="rect">
            <a:avLst/>
          </a:prstGeom>
        </p:spPr>
        <p:txBody>
          <a:bodyPr wrap="square">
            <a:spAutoFit/>
          </a:bodyPr>
          <a:lstStyle/>
          <a:p>
            <a:pPr algn="just" rtl="1"/>
            <a:r>
              <a:rPr lang="ar-SA" dirty="0"/>
              <a:t>در این روش تنه درخت را پس از آنکه قطع نمودند شاخ و بال های اضافی آن را بریده و پوست تنه درخت را می کنند آنگاه آن را به قطعات حدود 4 متر بریده و به محل انبار چوب می برند .محل انبار باید سر پوشیده ، دور باز که زمینش خشک بوده و هوا در آن روان باشد .چوب ها را می خوابانند تا کم کم خشک شود و آب درو.ن چوب به کمتر از 20% وزن خشک آن برسد .این کار در چوب های سست یک تا دو سال و در چوبهای سخت سه تا چهار سال به درازا می کشد .</a:t>
            </a:r>
            <a:endParaRPr lang="en-US" dirty="0"/>
          </a:p>
        </p:txBody>
      </p:sp>
      <p:pic>
        <p:nvPicPr>
          <p:cNvPr id="2050" name="Picture 49"/>
          <p:cNvPicPr>
            <a:picLocks noGrp="1" noChangeAspect="1" noChangeArrowheads="1"/>
          </p:cNvPicPr>
          <p:nvPr>
            <p:ph idx="1"/>
          </p:nvPr>
        </p:nvPicPr>
        <p:blipFill>
          <a:blip r:embed="rId2"/>
          <a:srcRect/>
          <a:stretch>
            <a:fillRect/>
          </a:stretch>
        </p:blipFill>
        <p:spPr bwMode="auto">
          <a:xfrm>
            <a:off x="457200" y="2819400"/>
            <a:ext cx="8001000" cy="3733800"/>
          </a:xfrm>
          <a:prstGeom prst="rect">
            <a:avLst/>
          </a:prstGeom>
          <a:noFill/>
          <a:ln w="9525">
            <a:noFill/>
            <a:miter lim="800000"/>
            <a:headEnd/>
            <a:tailEnd/>
          </a:ln>
        </p:spPr>
      </p:pic>
    </p:spTree>
    <p:extLst>
      <p:ext uri="{BB962C8B-B14F-4D97-AF65-F5344CB8AC3E}">
        <p14:creationId xmlns="" xmlns:p14="http://schemas.microsoft.com/office/powerpoint/2010/main" val="2447271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r" rtl="1"/>
            <a:r>
              <a:rPr lang="ar-SA" dirty="0"/>
              <a:t>خشک کردن چوب در کوره :</a:t>
            </a:r>
            <a:endParaRPr lang="en-US" dirty="0"/>
          </a:p>
        </p:txBody>
      </p:sp>
      <p:sp>
        <p:nvSpPr>
          <p:cNvPr id="3" name="Content Placeholder 2"/>
          <p:cNvSpPr>
            <a:spLocks noGrp="1"/>
          </p:cNvSpPr>
          <p:nvPr>
            <p:ph idx="1"/>
          </p:nvPr>
        </p:nvSpPr>
        <p:spPr>
          <a:xfrm>
            <a:off x="457200" y="1600200"/>
            <a:ext cx="8229600" cy="4800600"/>
          </a:xfrm>
        </p:spPr>
        <p:txBody>
          <a:bodyPr>
            <a:normAutofit fontScale="77500" lnSpcReduction="20000"/>
          </a:bodyPr>
          <a:lstStyle/>
          <a:p>
            <a:pPr algn="just" rtl="1"/>
            <a:r>
              <a:rPr lang="ar-SA" dirty="0"/>
              <a:t>خشک کردن چوب در کوره متداول ترین و فنی ترین نوع خشک کردن چوب می باشد زیرا  بدین طریقه اولاٌ چوب به سرعت خشک شده و از رکود سرمایه جلوگیری می کند و در ثانی حرارت و رطوبت و سایر مشخصات کوره برای ما قابل تنظیم بوده و در نتیجه کیفیت و طریقه خشک کردن چوب در اختیار ما می باشد . کوره ها باید مجهز به رطوبت سنج و دماسنج باشند و دستگاه مکنده هوا باشد که رطوبت را تنظیم کند و رطوبت باید در طی خشک کردن چوب ثابت باشد </a:t>
            </a:r>
            <a:r>
              <a:rPr lang="ar-SA" dirty="0" smtClean="0"/>
              <a:t>.</a:t>
            </a:r>
            <a:endParaRPr lang="en-US" dirty="0" smtClean="0"/>
          </a:p>
          <a:p>
            <a:pPr algn="just" rtl="1"/>
            <a:endParaRPr lang="en-US" dirty="0"/>
          </a:p>
          <a:p>
            <a:pPr algn="just" rtl="1"/>
            <a:r>
              <a:rPr lang="ar-SA" dirty="0"/>
              <a:t>کوره های خشک کردن چوب به دو نوع تقسیم می شود </a:t>
            </a:r>
            <a:r>
              <a:rPr lang="ar-SA" dirty="0" smtClean="0"/>
              <a:t>:</a:t>
            </a:r>
            <a:endParaRPr lang="en-US" dirty="0" smtClean="0"/>
          </a:p>
          <a:p>
            <a:pPr algn="just" rtl="1"/>
            <a:endParaRPr lang="en-US" dirty="0"/>
          </a:p>
          <a:p>
            <a:pPr algn="just" rtl="1"/>
            <a:r>
              <a:rPr lang="ar-SA" dirty="0"/>
              <a:t>کوره های نوع اول : این کوره ها از تعدادی اتاق تشکیل شده که در داخل این اتاق ها چوب روی هم چیده می شود بطوریکه هوا بتواند از فاصله آن عبور کند . از قسمت زیر اتاق ها به چوب حرارت داده می شود تا چوب خشک شود . سپس چوب ها را از اتاق خارج می کنند </a:t>
            </a:r>
            <a:r>
              <a:rPr lang="ar-SA" dirty="0" smtClean="0"/>
              <a:t>.</a:t>
            </a:r>
            <a:endParaRPr lang="en-US" dirty="0" smtClean="0"/>
          </a:p>
          <a:p>
            <a:pPr algn="just" rtl="1"/>
            <a:endParaRPr lang="en-US" dirty="0"/>
          </a:p>
          <a:p>
            <a:pPr algn="just" rtl="1"/>
            <a:r>
              <a:rPr lang="ar-SA" dirty="0"/>
              <a:t>کوره های نوع دوم : این کوره ها به کوره های تونلی موسوم است . چوبها در داخل واگن طوری چیده می شود که هوا بین آنها عبور نماید . این واگنها از داخل کوره گرم بطور آهسته حرکت نموده و زمانی که به انتهای تونل می رسند چوبها کاملاٌ خشک شده است.  گرمای تونلها بوسیله نیروی برق و لوله های آب گرم تامین می شود .حرارت داخل کوره هرگز نباید بیشتر از 50 درجه سانتیگراد باشد و اگر چنانچه این حرارت زیاد شود باعث کم شدن مقاومت چوب می شود .  </a:t>
            </a:r>
            <a:endParaRPr lang="en-US" dirty="0"/>
          </a:p>
          <a:p>
            <a:pPr algn="just"/>
            <a:endParaRPr lang="en-US" dirty="0"/>
          </a:p>
        </p:txBody>
      </p:sp>
    </p:spTree>
    <p:extLst>
      <p:ext uri="{BB962C8B-B14F-4D97-AF65-F5344CB8AC3E}">
        <p14:creationId xmlns="" xmlns:p14="http://schemas.microsoft.com/office/powerpoint/2010/main" val="1131418789"/>
      </p:ext>
    </p:extLst>
  </p:cSld>
  <p:clrMapOvr>
    <a:masterClrMapping/>
  </p:clrMapOvr>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TotalTime>
  <Words>2090</Words>
  <Application>Microsoft Office PowerPoint</Application>
  <PresentationFormat>On-screen Show (4:3)</PresentationFormat>
  <Paragraphs>114</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Thatch</vt:lpstr>
      <vt:lpstr>چــــــــــــــوب</vt:lpstr>
      <vt:lpstr>دانشجو</vt:lpstr>
      <vt:lpstr> :تعریف چوب  </vt:lpstr>
      <vt:lpstr>.</vt:lpstr>
      <vt:lpstr>کاربرد های چوب :</vt:lpstr>
      <vt:lpstr>Slide 6</vt:lpstr>
      <vt:lpstr>خشک کردن چوب :</vt:lpstr>
      <vt:lpstr> خشک کردن چوب در هوای آزاد :</vt:lpstr>
      <vt:lpstr>خشک کردن چوب در کوره :</vt:lpstr>
      <vt:lpstr>زیان های ناشی از خشک کردن چوب:</vt:lpstr>
      <vt:lpstr>Slide 11</vt:lpstr>
      <vt:lpstr>کار کردن چوب :</vt:lpstr>
      <vt:lpstr>مقاومت سازه های چوبی در برابر زلزله:</vt:lpstr>
      <vt:lpstr>معایب چوب :</vt:lpstr>
      <vt:lpstr>الف) معایب رویش:</vt:lpstr>
      <vt:lpstr>Slide 16</vt:lpstr>
      <vt:lpstr>ب)معایب عمل آوری چوب :</vt:lpstr>
      <vt:lpstr>چوبهایی که در ساختمان به کار می رود :</vt:lpstr>
      <vt:lpstr>Slide 19</vt:lpstr>
      <vt:lpstr>حفاظت از چوب :</vt:lpstr>
      <vt:lpstr>انواع چوب عمل آوری شده:</vt:lpstr>
      <vt:lpstr>Slide 22</vt:lpstr>
      <vt:lpstr>ویژگیهای ساختمانهای چوبی:</vt:lpstr>
      <vt:lpstr>مزایای خانه های پیش ساخته چوبی</vt:lpstr>
      <vt:lpstr>Slide 25</vt:lpstr>
      <vt:lpstr>Slide 26</vt:lpstr>
      <vt:lpstr>Slide 27</vt:lpstr>
      <vt:lpstr>معایب زیست محیطی استفاده چوب :</vt:lpstr>
      <vt:lpstr>Slide 29</vt:lpstr>
      <vt:lpstr>Slide 30</vt:lpstr>
      <vt:lpstr>Slide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استاد : تقوی </dc:title>
  <dc:creator>only god</dc:creator>
  <cp:lastModifiedBy>user12</cp:lastModifiedBy>
  <cp:revision>31</cp:revision>
  <dcterms:created xsi:type="dcterms:W3CDTF">2012-11-11T05:29:04Z</dcterms:created>
  <dcterms:modified xsi:type="dcterms:W3CDTF">2012-08-29T20:10:39Z</dcterms:modified>
</cp:coreProperties>
</file>