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sldIdLst>
    <p:sldId id="256" r:id="rId2"/>
    <p:sldId id="257" r:id="rId3"/>
    <p:sldId id="271" r:id="rId4"/>
    <p:sldId id="258" r:id="rId5"/>
    <p:sldId id="259" r:id="rId6"/>
    <p:sldId id="260" r:id="rId7"/>
    <p:sldId id="261" r:id="rId8"/>
    <p:sldId id="262" r:id="rId9"/>
    <p:sldId id="263" r:id="rId10"/>
    <p:sldId id="264" r:id="rId11"/>
    <p:sldId id="265" r:id="rId12"/>
    <p:sldId id="266" r:id="rId13"/>
    <p:sldId id="267" r:id="rId14"/>
    <p:sldId id="268" r:id="rId15"/>
    <p:sldId id="272" r:id="rId16"/>
    <p:sldId id="269" r:id="rId17"/>
    <p:sldId id="270" r:id="rId1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2" d="100"/>
          <a:sy n="42" d="100"/>
        </p:scale>
        <p:origin x="131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357584A-A0EC-41F5-B319-08E629050FE3}" type="datetimeFigureOut">
              <a:rPr lang="fa-IR" smtClean="0"/>
              <a:pPr/>
              <a:t>04/23/1438</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C05CD05C-96B7-4A6F-82D4-D4D54362CAB2}"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57584A-A0EC-41F5-B319-08E629050FE3}" type="datetimeFigureOut">
              <a:rPr lang="fa-IR" smtClean="0"/>
              <a:pPr/>
              <a:t>04/23/1438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05CD05C-96B7-4A6F-82D4-D4D54362CAB2}"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57584A-A0EC-41F5-B319-08E629050FE3}" type="datetimeFigureOut">
              <a:rPr lang="fa-IR" smtClean="0"/>
              <a:pPr/>
              <a:t>04/23/1438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05CD05C-96B7-4A6F-82D4-D4D54362CAB2}"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57584A-A0EC-41F5-B319-08E629050FE3}" type="datetimeFigureOut">
              <a:rPr lang="fa-IR" smtClean="0"/>
              <a:pPr/>
              <a:t>04/23/1438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05CD05C-96B7-4A6F-82D4-D4D54362CAB2}"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357584A-A0EC-41F5-B319-08E629050FE3}" type="datetimeFigureOut">
              <a:rPr lang="fa-IR" smtClean="0"/>
              <a:pPr/>
              <a:t>04/23/1438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05CD05C-96B7-4A6F-82D4-D4D54362CAB2}"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357584A-A0EC-41F5-B319-08E629050FE3}" type="datetimeFigureOut">
              <a:rPr lang="fa-IR" smtClean="0"/>
              <a:pPr/>
              <a:t>04/23/1438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05CD05C-96B7-4A6F-82D4-D4D54362CAB2}"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357584A-A0EC-41F5-B319-08E629050FE3}" type="datetimeFigureOut">
              <a:rPr lang="fa-IR" smtClean="0"/>
              <a:pPr/>
              <a:t>04/23/1438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C05CD05C-96B7-4A6F-82D4-D4D54362CAB2}"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357584A-A0EC-41F5-B319-08E629050FE3}" type="datetimeFigureOut">
              <a:rPr lang="fa-IR" smtClean="0"/>
              <a:pPr/>
              <a:t>04/23/1438</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05CD05C-96B7-4A6F-82D4-D4D54362CAB2}"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57584A-A0EC-41F5-B319-08E629050FE3}" type="datetimeFigureOut">
              <a:rPr lang="fa-IR" smtClean="0"/>
              <a:pPr/>
              <a:t>04/23/1438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C05CD05C-96B7-4A6F-82D4-D4D54362CAB2}"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357584A-A0EC-41F5-B319-08E629050FE3}" type="datetimeFigureOut">
              <a:rPr lang="fa-IR" smtClean="0"/>
              <a:pPr/>
              <a:t>04/23/1438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05CD05C-96B7-4A6F-82D4-D4D54362CAB2}"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357584A-A0EC-41F5-B319-08E629050FE3}" type="datetimeFigureOut">
              <a:rPr lang="fa-IR" smtClean="0"/>
              <a:pPr/>
              <a:t>04/23/1438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C05CD05C-96B7-4A6F-82D4-D4D54362CAB2}"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357584A-A0EC-41F5-B319-08E629050FE3}" type="datetimeFigureOut">
              <a:rPr lang="fa-IR" smtClean="0"/>
              <a:pPr/>
              <a:t>04/23/1438</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05CD05C-96B7-4A6F-82D4-D4D54362CAB2}"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571612"/>
            <a:ext cx="7851648" cy="1828800"/>
          </a:xfrm>
        </p:spPr>
        <p:txBody>
          <a:bodyPr/>
          <a:lstStyle/>
          <a:p>
            <a:r>
              <a:rPr lang="fa-IR" i="1" dirty="0" smtClean="0">
                <a:latin typeface="Times New Roman" pitchFamily="18" charset="0"/>
                <a:cs typeface="Times New Roman" pitchFamily="18" charset="0"/>
              </a:rPr>
              <a:t>    بسم الله الرحمن الرحیم </a:t>
            </a:r>
            <a:endParaRPr lang="fa-IR" i="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071546"/>
            <a:ext cx="8258204" cy="5286412"/>
          </a:xfrm>
        </p:spPr>
        <p:txBody>
          <a:bodyPr/>
          <a:lstStyle/>
          <a:p>
            <a:r>
              <a:rPr lang="fa-IR" sz="3200" dirty="0" smtClean="0">
                <a:solidFill>
                  <a:schemeClr val="accent2"/>
                </a:solidFill>
              </a:rPr>
              <a:t>کاربرد</a:t>
            </a:r>
          </a:p>
          <a:p>
            <a:pPr>
              <a:buNone/>
            </a:pPr>
            <a:r>
              <a:rPr lang="fa-IR" dirty="0" smtClean="0"/>
              <a:t>پیتوت تیوپ ها کاربرد محدودی در صنایع دارند. زیرا به راحتی توسط یک ماده خارجی مسدود می شوند و دقت آنها به پروفایل سرعت که اندازه گیری آن مشکل است بستگی دارد. کاربرد عمده آنها اندازه گیری سرعت جریان هوای کم سرعت در سیستم های تهویه است وبیشتر برای اندازه گیری دبی گازها به کار می روند.نوع خاصی از لوله های پیتوت برای اندازه گیری سرعت در هوا پیما استفاده می شود که در نوک دهانه هواپیما تعبیه شده است.</a:t>
            </a:r>
            <a:endParaRPr lang="fa-I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a:t>
            </a:r>
            <a:endParaRPr lang="fa-IR" dirty="0"/>
          </a:p>
        </p:txBody>
      </p:sp>
      <p:sp>
        <p:nvSpPr>
          <p:cNvPr id="3" name="Content Placeholder 2"/>
          <p:cNvSpPr>
            <a:spLocks noGrp="1"/>
          </p:cNvSpPr>
          <p:nvPr>
            <p:ph idx="1"/>
          </p:nvPr>
        </p:nvSpPr>
        <p:spPr>
          <a:xfrm>
            <a:off x="457200" y="1643050"/>
            <a:ext cx="8186766" cy="4681550"/>
          </a:xfrm>
        </p:spPr>
        <p:txBody>
          <a:bodyPr/>
          <a:lstStyle/>
          <a:p>
            <a:r>
              <a:rPr lang="fa-IR" dirty="0" smtClean="0">
                <a:solidFill>
                  <a:schemeClr val="accent2"/>
                </a:solidFill>
              </a:rPr>
              <a:t>گونه های مختلف لوله پیتوت</a:t>
            </a:r>
          </a:p>
          <a:p>
            <a:endParaRPr lang="fa-IR" dirty="0" smtClean="0"/>
          </a:p>
          <a:p>
            <a:r>
              <a:rPr lang="fa-IR" dirty="0" smtClean="0"/>
              <a:t>لوله پیتوت مرکب </a:t>
            </a:r>
          </a:p>
          <a:p>
            <a:r>
              <a:rPr lang="fa-IR" dirty="0" smtClean="0"/>
              <a:t>لوله پیتوت استاتیکی</a:t>
            </a:r>
          </a:p>
          <a:p>
            <a:r>
              <a:rPr lang="fa-IR" dirty="0" smtClean="0"/>
              <a:t>لوله پیتوت ساده</a:t>
            </a:r>
          </a:p>
          <a:p>
            <a:pPr>
              <a:buNone/>
            </a:pPr>
            <a:endParaRPr lang="fa-IR" dirty="0">
              <a:solidFill>
                <a:schemeClr val="accent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58204" cy="5110178"/>
          </a:xfrm>
        </p:spPr>
        <p:txBody>
          <a:bodyPr>
            <a:normAutofit lnSpcReduction="10000"/>
          </a:bodyPr>
          <a:lstStyle/>
          <a:p>
            <a:r>
              <a:rPr lang="fa-IR" dirty="0" smtClean="0"/>
              <a:t>لوله پیتوت مرکب(</a:t>
            </a:r>
            <a:r>
              <a:rPr lang="en-US" dirty="0" smtClean="0"/>
              <a:t>Combined </a:t>
            </a:r>
            <a:r>
              <a:rPr lang="en-US" dirty="0" err="1" smtClean="0"/>
              <a:t>Pitot</a:t>
            </a:r>
            <a:r>
              <a:rPr lang="en-US" dirty="0" smtClean="0"/>
              <a:t> tube</a:t>
            </a:r>
            <a:r>
              <a:rPr lang="fa-IR" dirty="0" smtClean="0"/>
              <a:t>)نوع پیچیده تری از لوله پیتوت است که دارای دهانه هایی است که نسبت به هم ثابت بوده و برای اندازه گیری فشار استاتیک و فشار ضر به ای (کل) به کاربرده می شوند.این دهانه ها مجموعا در یک پوشش تعبیه شده و در مسیر عبور سیال قرار می گیرند.این مجموعه اصطلاحا پروپ(</a:t>
            </a:r>
            <a:r>
              <a:rPr lang="en-US" dirty="0" smtClean="0"/>
              <a:t>Probe</a:t>
            </a:r>
            <a:r>
              <a:rPr lang="fa-IR" dirty="0" smtClean="0"/>
              <a:t>)نامیده می شود</a:t>
            </a:r>
          </a:p>
          <a:p>
            <a:r>
              <a:rPr lang="fa-IR" dirty="0" smtClean="0"/>
              <a:t>لوله پیتوت استاتیکی(</a:t>
            </a:r>
            <a:r>
              <a:rPr lang="en-US" dirty="0" err="1" smtClean="0"/>
              <a:t>Pitot</a:t>
            </a:r>
            <a:r>
              <a:rPr lang="en-US" dirty="0" smtClean="0"/>
              <a:t> –Static Tube</a:t>
            </a:r>
            <a:r>
              <a:rPr lang="fa-IR" dirty="0" smtClean="0"/>
              <a:t>) معمول ترین نوعی است که در مراکز تحقیقاتی و صنعتی کاربرد پیدا کرده است.پروپ لوله پیتوت بر روی یک میله حائل نصب شده و دهانه آن در مسیر سیال قرار می گیرد. دهانه حس کننده ی فشار کل در سر قسمت کروی شکل پروپ تعبیه شده وسوراخ های حس کننده ی فشار استاتیک به صورتی در سطح پهلویی پروپ قرار گرفته که تشکیل یک سری شکاف های غیر پیوسته را می دهند.</a:t>
            </a:r>
            <a:endParaRPr lang="fa-I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58204" cy="5643602"/>
          </a:xfrm>
        </p:spPr>
        <p:txBody>
          <a:bodyPr>
            <a:normAutofit/>
          </a:bodyPr>
          <a:lstStyle/>
          <a:p>
            <a:r>
              <a:rPr lang="fa-IR" sz="3200" dirty="0" smtClean="0">
                <a:solidFill>
                  <a:schemeClr val="accent2"/>
                </a:solidFill>
              </a:rPr>
              <a:t>مزایا</a:t>
            </a:r>
          </a:p>
          <a:p>
            <a:pPr marL="514350" indent="-514350"/>
            <a:r>
              <a:rPr lang="fa-IR" sz="3200" dirty="0" smtClean="0"/>
              <a:t>اساسا افت فشار وجود ندارد</a:t>
            </a:r>
          </a:p>
          <a:p>
            <a:pPr marL="514350" indent="-514350"/>
            <a:r>
              <a:rPr lang="fa-IR" sz="3200" dirty="0" smtClean="0"/>
              <a:t>برای نصب اقتصادی است</a:t>
            </a:r>
            <a:endParaRPr lang="fa-IR"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58204" cy="5395930"/>
          </a:xfrm>
        </p:spPr>
        <p:txBody>
          <a:bodyPr>
            <a:normAutofit lnSpcReduction="10000"/>
          </a:bodyPr>
          <a:lstStyle/>
          <a:p>
            <a:pPr marL="514350" indent="-514350"/>
            <a:endParaRPr lang="fa-IR" dirty="0" smtClean="0">
              <a:solidFill>
                <a:schemeClr val="accent2"/>
              </a:solidFill>
            </a:endParaRPr>
          </a:p>
          <a:p>
            <a:pPr marL="514350" indent="-514350"/>
            <a:r>
              <a:rPr lang="fa-IR" sz="3200" dirty="0" smtClean="0">
                <a:solidFill>
                  <a:schemeClr val="accent2"/>
                </a:solidFill>
              </a:rPr>
              <a:t>معایب</a:t>
            </a:r>
          </a:p>
          <a:p>
            <a:pPr marL="514350" indent="-514350">
              <a:buFont typeface="+mj-lt"/>
              <a:buAutoNum type="arabicPeriod"/>
            </a:pPr>
            <a:r>
              <a:rPr lang="fa-IR" dirty="0" smtClean="0"/>
              <a:t>زمان زیادی برای محاسبات صرف می شود</a:t>
            </a:r>
          </a:p>
          <a:p>
            <a:pPr marL="514350" indent="-514350">
              <a:buFont typeface="+mj-lt"/>
              <a:buAutoNum type="arabicPeriod"/>
            </a:pPr>
            <a:r>
              <a:rPr lang="fa-IR" dirty="0" smtClean="0"/>
              <a:t>استفاده از وسایل بسیار دقیق برای اندازه گیری فشار دینامیکی ضرورت پیدا می کند.</a:t>
            </a:r>
          </a:p>
          <a:p>
            <a:pPr marL="514350" indent="-514350">
              <a:buFont typeface="+mj-lt"/>
              <a:buAutoNum type="arabicPeriod"/>
            </a:pPr>
            <a:r>
              <a:rPr lang="fa-IR" dirty="0" smtClean="0"/>
              <a:t>برای اندازه گیری تغییرات ناگهانی سرعت وفشار مناسب نیستند</a:t>
            </a:r>
          </a:p>
          <a:p>
            <a:pPr marL="514350" indent="-514350">
              <a:buFont typeface="+mj-lt"/>
              <a:buAutoNum type="arabicPeriod"/>
            </a:pPr>
            <a:r>
              <a:rPr lang="fa-IR" dirty="0" smtClean="0"/>
              <a:t>برای سیالات کثیف وچسبنده توصیه نمی شود</a:t>
            </a:r>
          </a:p>
          <a:p>
            <a:pPr marL="514350" indent="-514350">
              <a:buFont typeface="+mj-lt"/>
              <a:buAutoNum type="arabicPeriod"/>
            </a:pPr>
            <a:r>
              <a:rPr lang="fa-IR" dirty="0" smtClean="0"/>
              <a:t>عموما موضعی هستند</a:t>
            </a:r>
          </a:p>
          <a:p>
            <a:pPr marL="514350" indent="-514350">
              <a:buNone/>
            </a:pPr>
            <a:r>
              <a:rPr lang="fa-IR" dirty="0" smtClean="0"/>
              <a:t>       به علت مشکلاتی که در اندازه گیری سرعت و دبی به وسیله ی لوله پیتوت ویامانومترهای دارای سیال مایع در سرعت های کم سیال گازی بوجود می آید معمولا برای اندازه گیری از گاز سنج هایی مثل گاز سنج پره ای (تیغه ای)-سیم داغ (</a:t>
            </a:r>
            <a:r>
              <a:rPr lang="en-US" dirty="0" smtClean="0"/>
              <a:t>Wire Hot</a:t>
            </a:r>
            <a:r>
              <a:rPr lang="fa-IR" dirty="0" smtClean="0"/>
              <a:t>)-فیلم داغ(</a:t>
            </a:r>
            <a:r>
              <a:rPr lang="en-US" dirty="0" smtClean="0"/>
              <a:t>Hot Film</a:t>
            </a:r>
            <a:r>
              <a:rPr lang="fa-IR" dirty="0" smtClean="0"/>
              <a:t>)-ترمو کوپل گرم شده وگاز سنج های ترمیستوری استفاده می شود.</a:t>
            </a:r>
          </a:p>
          <a:p>
            <a:pPr marL="514350" indent="-514350">
              <a:buNone/>
            </a:pPr>
            <a:endParaRPr lang="fa-I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buNone/>
            </a:pPr>
            <a:r>
              <a:rPr lang="fa-IR" dirty="0" smtClean="0"/>
              <a:t>منبع</a:t>
            </a:r>
            <a:endParaRPr lang="en-US" dirty="0" smtClean="0"/>
          </a:p>
          <a:p>
            <a:pPr>
              <a:buNone/>
            </a:pPr>
            <a:r>
              <a:rPr lang="en-US" dirty="0" smtClean="0"/>
              <a:t>Internet -</a:t>
            </a:r>
            <a:r>
              <a:rPr lang="en-US" smtClean="0"/>
              <a:t>google</a:t>
            </a:r>
            <a:endParaRPr lang="fa-IR"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857364"/>
            <a:ext cx="8072494" cy="4389120"/>
          </a:xfrm>
        </p:spPr>
        <p:txBody>
          <a:bodyPr/>
          <a:lstStyle/>
          <a:p>
            <a:pPr>
              <a:buNone/>
            </a:pPr>
            <a:r>
              <a:rPr lang="fa-IR" dirty="0" smtClean="0">
                <a:solidFill>
                  <a:schemeClr val="accent2"/>
                </a:solidFill>
              </a:rPr>
              <a:t>                                       </a:t>
            </a:r>
          </a:p>
          <a:p>
            <a:pPr>
              <a:buNone/>
            </a:pPr>
            <a:endParaRPr lang="fa-IR" dirty="0" smtClean="0">
              <a:solidFill>
                <a:schemeClr val="accent2"/>
              </a:solidFill>
            </a:endParaRPr>
          </a:p>
          <a:p>
            <a:pPr>
              <a:buNone/>
            </a:pPr>
            <a:r>
              <a:rPr lang="fa-IR" sz="8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پایان</a:t>
            </a:r>
            <a:endParaRPr lang="fa-IR" sz="8800" dirty="0" smtClean="0">
              <a:solidFill>
                <a:schemeClr val="accent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Water lilies.jpg"/>
          <p:cNvPicPr>
            <a:picLocks noGrp="1" noChangeAspect="1"/>
          </p:cNvPicPr>
          <p:nvPr>
            <p:ph idx="1"/>
          </p:nvPr>
        </p:nvPicPr>
        <p:blipFill>
          <a:blip r:embed="rId2"/>
          <a:stretch>
            <a:fillRect/>
          </a:stretch>
        </p:blipFill>
        <p:spPr>
          <a:xfrm>
            <a:off x="1000100" y="857232"/>
            <a:ext cx="7471844" cy="5603883"/>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928802"/>
            <a:ext cx="8215370" cy="4389120"/>
          </a:xfrm>
        </p:spPr>
        <p:txBody>
          <a:bodyPr/>
          <a:lstStyle/>
          <a:p>
            <a:pPr>
              <a:buNone/>
            </a:pPr>
            <a:r>
              <a:rPr lang="fa-IR" dirty="0" smtClean="0"/>
              <a:t>                                 </a:t>
            </a:r>
          </a:p>
          <a:p>
            <a:pPr>
              <a:buNone/>
            </a:pPr>
            <a:r>
              <a:rPr lang="fa-IR" dirty="0" smtClean="0"/>
              <a:t>                                 لوله پیتوت</a:t>
            </a:r>
          </a:p>
          <a:p>
            <a:pPr>
              <a:buNone/>
            </a:pPr>
            <a:r>
              <a:rPr lang="fa-IR" dirty="0" smtClean="0"/>
              <a:t>                                 کنترل دستگاهی</a:t>
            </a:r>
          </a:p>
          <a:p>
            <a:pPr>
              <a:buNone/>
            </a:pPr>
            <a:r>
              <a:rPr lang="fa-IR" dirty="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dirty="0" smtClean="0"/>
              <a:t>مقدمه</a:t>
            </a:r>
          </a:p>
          <a:p>
            <a:r>
              <a:rPr lang="fa-IR" dirty="0" smtClean="0"/>
              <a:t>لوله پیتوت</a:t>
            </a:r>
          </a:p>
          <a:p>
            <a:r>
              <a:rPr lang="fa-IR" dirty="0" smtClean="0"/>
              <a:t>نمایی از لوله پیتوت</a:t>
            </a:r>
          </a:p>
          <a:p>
            <a:r>
              <a:rPr lang="fa-IR" dirty="0" smtClean="0"/>
              <a:t>اساس کار</a:t>
            </a:r>
          </a:p>
          <a:p>
            <a:r>
              <a:rPr lang="fa-IR" dirty="0" smtClean="0"/>
              <a:t>کاربرد</a:t>
            </a:r>
          </a:p>
          <a:p>
            <a:r>
              <a:rPr lang="fa-IR" dirty="0" smtClean="0"/>
              <a:t>گونه های مختلف</a:t>
            </a:r>
          </a:p>
          <a:p>
            <a:r>
              <a:rPr lang="fa-IR" dirty="0" smtClean="0"/>
              <a:t>مزایا</a:t>
            </a:r>
          </a:p>
          <a:p>
            <a:r>
              <a:rPr lang="fa-IR" dirty="0" smtClean="0"/>
              <a:t>معایب</a:t>
            </a:r>
          </a:p>
          <a:p>
            <a:r>
              <a:rPr lang="fa-IR" dirty="0" smtClean="0"/>
              <a:t>منبع</a:t>
            </a:r>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fa-IR" dirty="0" smtClean="0"/>
              <a:t>کنترل سرعت به عنوان یکی از سنجش های پایه ای در سیالات است </a:t>
            </a:r>
          </a:p>
          <a:p>
            <a:pPr>
              <a:buNone/>
            </a:pPr>
            <a:r>
              <a:rPr lang="fa-IR" dirty="0" smtClean="0"/>
              <a:t>به وسیله ی اندازه گیری سرعت عبوری از یک مقطع مشخص می توان به اندازه ی دبی سیال در آن نقطه دست یافت و همچنین با استفاده از رابطه </a:t>
            </a:r>
          </a:p>
          <a:p>
            <a:pPr>
              <a:buNone/>
            </a:pPr>
            <a:r>
              <a:rPr lang="fa-IR" dirty="0" smtClean="0"/>
              <a:t>برنولی و دانستن چگالی سیال می توان به سرعت در سایر نقاط در مسیر جریان دست یافت.</a:t>
            </a:r>
          </a:p>
          <a:p>
            <a:pPr>
              <a:buNone/>
            </a:pPr>
            <a:r>
              <a:rPr lang="fa-IR" dirty="0" smtClean="0"/>
              <a:t>وسایل گوناگون و ارزان موجود برای اندازه گیری مقدار سرعت را میتوان برای بدست آوردن اطلاعات در جریان های دارای موج های غیر در هم و تغییرات آهسته به کار برد .برای نمونه گیری از نوسانات موجی ودر هم که سرعت زیاد دارند لازم است دقت نمونه برداری بیشتر باشد.در بسیاری از کاربردهای اندازه گیری سرعت که به منظور کالیبراسیون دستگاه های  دبی سنج انجام می شود فقط اولین سطح اندازه گیری ضرورت دارد.</a:t>
            </a:r>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928670"/>
            <a:ext cx="8429684" cy="928686"/>
          </a:xfrm>
        </p:spPr>
        <p:txBody>
          <a:bodyPr>
            <a:normAutofit fontScale="90000"/>
          </a:bodyPr>
          <a:lstStyle/>
          <a:p>
            <a:pPr algn="r">
              <a:buFont typeface="Arial" pitchFamily="34" charset="0"/>
              <a:buChar char="•"/>
            </a:pPr>
            <a:r>
              <a:rPr lang="fa-IR" sz="2800" dirty="0" smtClean="0">
                <a:solidFill>
                  <a:schemeClr val="accent2"/>
                </a:solidFill>
                <a:cs typeface="+mn-cs"/>
              </a:rPr>
              <a:t>لوله پیتوت</a:t>
            </a:r>
            <a:br>
              <a:rPr lang="fa-IR" sz="2800" dirty="0" smtClean="0">
                <a:solidFill>
                  <a:schemeClr val="accent2"/>
                </a:solidFill>
                <a:cs typeface="+mn-cs"/>
              </a:rPr>
            </a:br>
            <a:r>
              <a:rPr lang="fa-IR" sz="2800" dirty="0" smtClean="0">
                <a:solidFill>
                  <a:schemeClr val="accent2"/>
                </a:solidFill>
                <a:cs typeface="+mn-cs"/>
              </a:rPr>
              <a:t/>
            </a:r>
            <a:br>
              <a:rPr lang="fa-IR" sz="2800" dirty="0" smtClean="0">
                <a:solidFill>
                  <a:schemeClr val="accent2"/>
                </a:solidFill>
                <a:cs typeface="+mn-cs"/>
              </a:rPr>
            </a:br>
            <a:endParaRPr lang="fa-IR" sz="2800" dirty="0">
              <a:solidFill>
                <a:schemeClr val="accent2"/>
              </a:solidFill>
              <a:cs typeface="+mn-cs"/>
            </a:endParaRPr>
          </a:p>
        </p:txBody>
      </p:sp>
      <p:sp>
        <p:nvSpPr>
          <p:cNvPr id="4" name="Content Placeholder 3"/>
          <p:cNvSpPr>
            <a:spLocks noGrp="1"/>
          </p:cNvSpPr>
          <p:nvPr>
            <p:ph idx="1"/>
          </p:nvPr>
        </p:nvSpPr>
        <p:spPr>
          <a:xfrm>
            <a:off x="457200" y="1500174"/>
            <a:ext cx="8686800" cy="4895864"/>
          </a:xfrm>
        </p:spPr>
        <p:txBody>
          <a:bodyPr/>
          <a:lstStyle/>
          <a:p>
            <a:pPr>
              <a:buNone/>
            </a:pPr>
            <a:r>
              <a:rPr lang="fa-IR" dirty="0" smtClean="0"/>
              <a:t>لوله پیتوت (</a:t>
            </a:r>
            <a:r>
              <a:rPr lang="en-US" dirty="0" err="1" smtClean="0"/>
              <a:t>pitot</a:t>
            </a:r>
            <a:r>
              <a:rPr lang="en-US" dirty="0" smtClean="0"/>
              <a:t> tube</a:t>
            </a:r>
            <a:r>
              <a:rPr lang="fa-IR" dirty="0" smtClean="0"/>
              <a:t>) یکی از دقیق ترین روش های اندازه گیری سرعت می باشد از لوله پیتوت برای اندازه گیری سرعت وفشارهای موضعی سیال استفاده می شود. همچنین از آن ها برای اندازه گیری دبی سیالات  برای آزمایش ها.مطالعات تحقیقاتی .وکاربردهای مشابه استفاده می شود.</a:t>
            </a:r>
          </a:p>
          <a:p>
            <a:pPr>
              <a:buNone/>
            </a:pPr>
            <a:r>
              <a:rPr lang="fa-IR" dirty="0" smtClean="0"/>
              <a:t>لوله پیتو مجهز به دو لوله است یک لوله که دهانه آن عمود بر جهت جریان ولوله دیگر که دهانه آن به موازات جهت جریان است می باشد .سرعت جریان سیال را می توان از روی اختلاف ما بین فشار اعمال شده بر دهانه موازی با جریان ودهانه عمود بر جهت جریان محاسبه کرد.</a:t>
            </a:r>
          </a:p>
          <a:p>
            <a:pPr>
              <a:buNone/>
            </a:pPr>
            <a:endParaRPr lang="fa-I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58204" cy="5643602"/>
          </a:xfrm>
        </p:spPr>
        <p:txBody>
          <a:bodyPr>
            <a:normAutofit/>
          </a:bodyPr>
          <a:lstStyle/>
          <a:p>
            <a:r>
              <a:rPr lang="en-US" dirty="0" smtClean="0"/>
              <a:t>U=C(2g(</a:t>
            </a:r>
            <a:r>
              <a:rPr lang="en-US" dirty="0" err="1" smtClean="0"/>
              <a:t>ρ</a:t>
            </a:r>
            <a:r>
              <a:rPr lang="en-US" baseline="-25000" dirty="0" err="1" smtClean="0"/>
              <a:t>man</a:t>
            </a:r>
            <a:r>
              <a:rPr lang="en-US" dirty="0" smtClean="0"/>
              <a:t> -ρ)(</a:t>
            </a:r>
            <a:r>
              <a:rPr lang="en-US" baseline="-25000" dirty="0" smtClean="0"/>
              <a:t>h2-h1</a:t>
            </a:r>
            <a:r>
              <a:rPr lang="en-US" dirty="0" smtClean="0"/>
              <a:t>)/ρ)1/2</a:t>
            </a:r>
          </a:p>
          <a:p>
            <a:r>
              <a:rPr lang="en-US" dirty="0" smtClean="0"/>
              <a:t>U=</a:t>
            </a:r>
            <a:r>
              <a:rPr lang="fa-IR" dirty="0" smtClean="0"/>
              <a:t>سرعت جریان سیال</a:t>
            </a:r>
          </a:p>
          <a:p>
            <a:r>
              <a:rPr lang="en-US" dirty="0" smtClean="0"/>
              <a:t>C=</a:t>
            </a:r>
            <a:r>
              <a:rPr lang="fa-IR" dirty="0" smtClean="0"/>
              <a:t>ضریب تصحیح</a:t>
            </a:r>
          </a:p>
          <a:p>
            <a:r>
              <a:rPr lang="en-US" dirty="0" smtClean="0"/>
              <a:t>g=9.8m/s2</a:t>
            </a:r>
          </a:p>
          <a:p>
            <a:r>
              <a:rPr lang="en-US" dirty="0" err="1" smtClean="0"/>
              <a:t>ρ</a:t>
            </a:r>
            <a:r>
              <a:rPr lang="en-US" baseline="-25000" dirty="0" err="1" smtClean="0"/>
              <a:t>man</a:t>
            </a:r>
            <a:r>
              <a:rPr lang="en-US" dirty="0" smtClean="0"/>
              <a:t>=</a:t>
            </a:r>
            <a:r>
              <a:rPr lang="fa-IR" dirty="0" smtClean="0"/>
              <a:t>چگالی سیال داخل مانومتر</a:t>
            </a:r>
          </a:p>
          <a:p>
            <a:r>
              <a:rPr lang="en-US" dirty="0" smtClean="0"/>
              <a:t>ρ=</a:t>
            </a:r>
            <a:r>
              <a:rPr lang="fa-IR" dirty="0" smtClean="0"/>
              <a:t>چگالی سیال جاری</a:t>
            </a:r>
          </a:p>
          <a:p>
            <a:r>
              <a:rPr lang="en-US" dirty="0" smtClean="0"/>
              <a:t>h=</a:t>
            </a:r>
            <a:r>
              <a:rPr lang="fa-IR" dirty="0" smtClean="0"/>
              <a:t>اختلاف ارتفاع سیال در دو طرف لوله پیتوت</a:t>
            </a:r>
          </a:p>
          <a:p>
            <a:pPr>
              <a:buNone/>
            </a:pPr>
            <a:r>
              <a:rPr lang="fa-IR" dirty="0" smtClean="0"/>
              <a:t>نوع پیچیده آن مجهز به لوله های متحدالمرکز است و سرعت جریان سیال را درقسمت های کناری لوله ای که سیال داخل آن در جریان است تعیین می کند. </a:t>
            </a:r>
            <a:r>
              <a:rPr lang="en-US" dirty="0" smtClean="0"/>
              <a:t>V=(2∆P/ρ)</a:t>
            </a:r>
            <a:r>
              <a:rPr lang="en-US" baseline="30000" dirty="0" smtClean="0"/>
              <a:t>1/2</a:t>
            </a:r>
            <a:endParaRPr lang="en-US" dirty="0" smtClean="0"/>
          </a:p>
          <a:p>
            <a:pPr>
              <a:buNone/>
            </a:pPr>
            <a:r>
              <a:rPr lang="fa-IR" sz="2800" dirty="0" smtClean="0"/>
              <a:t>اختلاف فشار اندازه گیری شده در پیتوت تیوب متناسب با مجذور سرعت است.</a:t>
            </a:r>
            <a:r>
              <a:rPr lang="fa-IR" dirty="0" smtClean="0"/>
              <a:t>                                                         </a:t>
            </a:r>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karbar\Desktop\scan0019.jpg"/>
          <p:cNvPicPr>
            <a:picLocks noChangeAspect="1" noChangeArrowheads="1"/>
          </p:cNvPicPr>
          <p:nvPr/>
        </p:nvPicPr>
        <p:blipFill>
          <a:blip r:embed="rId2"/>
          <a:srcRect/>
          <a:stretch>
            <a:fillRect/>
          </a:stretch>
        </p:blipFill>
        <p:spPr bwMode="auto">
          <a:xfrm>
            <a:off x="2571736" y="1000108"/>
            <a:ext cx="3355981" cy="2997373"/>
          </a:xfrm>
          <a:prstGeom prst="rect">
            <a:avLst/>
          </a:prstGeom>
          <a:noFill/>
        </p:spPr>
      </p:pic>
      <p:pic>
        <p:nvPicPr>
          <p:cNvPr id="1027" name="Picture 3" descr="C:\Documents and Settings\karbar\Desktop\scan0020.jpg"/>
          <p:cNvPicPr>
            <a:picLocks noChangeAspect="1" noChangeArrowheads="1"/>
          </p:cNvPicPr>
          <p:nvPr/>
        </p:nvPicPr>
        <p:blipFill>
          <a:blip r:embed="rId3"/>
          <a:srcRect/>
          <a:stretch>
            <a:fillRect/>
          </a:stretch>
        </p:blipFill>
        <p:spPr bwMode="auto">
          <a:xfrm>
            <a:off x="2283832" y="3786190"/>
            <a:ext cx="3994718" cy="250033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karbar\Desktop\scan0018.jpg"/>
          <p:cNvPicPr>
            <a:picLocks noChangeAspect="1" noChangeArrowheads="1"/>
          </p:cNvPicPr>
          <p:nvPr/>
        </p:nvPicPr>
        <p:blipFill>
          <a:blip r:embed="rId2" cstate="print"/>
          <a:srcRect/>
          <a:stretch>
            <a:fillRect/>
          </a:stretch>
        </p:blipFill>
        <p:spPr bwMode="auto">
          <a:xfrm>
            <a:off x="2063586" y="857231"/>
            <a:ext cx="4513718" cy="5786479"/>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00174"/>
            <a:ext cx="8258204" cy="4824426"/>
          </a:xfrm>
        </p:spPr>
        <p:txBody>
          <a:bodyPr>
            <a:normAutofit fontScale="92500" lnSpcReduction="20000"/>
          </a:bodyPr>
          <a:lstStyle/>
          <a:p>
            <a:r>
              <a:rPr lang="fa-IR" dirty="0" smtClean="0">
                <a:solidFill>
                  <a:schemeClr val="accent2"/>
                </a:solidFill>
              </a:rPr>
              <a:t> تمام</a:t>
            </a:r>
            <a:r>
              <a:rPr lang="fa-IR" dirty="0" smtClean="0"/>
              <a:t> انواع لوله های پیتوت در تعیین فشار دینامیکی (سینتیک)دارای خطا هستند.به این علت در رابطه بر نولی ضریب تصحیحی به نام ضریب تخلیه (</a:t>
            </a:r>
            <a:r>
              <a:rPr lang="en-US" dirty="0" smtClean="0"/>
              <a:t>Coefficient of Discharge</a:t>
            </a:r>
            <a:r>
              <a:rPr lang="fa-IR" dirty="0" smtClean="0"/>
              <a:t>)در نظر گرفته می شود که آن را با </a:t>
            </a:r>
            <a:r>
              <a:rPr lang="en-US" dirty="0" smtClean="0"/>
              <a:t>C</a:t>
            </a:r>
            <a:r>
              <a:rPr lang="fa-IR" dirty="0" smtClean="0"/>
              <a:t>یا </a:t>
            </a:r>
            <a:r>
              <a:rPr lang="en-US" dirty="0" smtClean="0"/>
              <a:t>CD</a:t>
            </a:r>
            <a:r>
              <a:rPr lang="fa-IR" dirty="0" smtClean="0"/>
              <a:t>مشخص می کنند</a:t>
            </a:r>
            <a:r>
              <a:rPr lang="fa-IR" sz="2800" dirty="0" smtClean="0"/>
              <a:t>.این ضریب با تجربه و در اثر کالیبره کردن دستگاه به دست می آید.</a:t>
            </a:r>
            <a:endParaRPr lang="fa-IR" dirty="0" smtClean="0">
              <a:solidFill>
                <a:schemeClr val="accent2"/>
              </a:solidFill>
            </a:endParaRPr>
          </a:p>
          <a:p>
            <a:pPr>
              <a:buNone/>
            </a:pPr>
            <a:endParaRPr lang="fa-IR" dirty="0" smtClean="0">
              <a:solidFill>
                <a:schemeClr val="accent2"/>
              </a:solidFill>
            </a:endParaRPr>
          </a:p>
          <a:p>
            <a:pPr>
              <a:buNone/>
            </a:pPr>
            <a:endParaRPr lang="fa-IR" sz="3000" dirty="0" smtClean="0">
              <a:solidFill>
                <a:schemeClr val="accent2"/>
              </a:solidFill>
            </a:endParaRPr>
          </a:p>
          <a:p>
            <a:pPr>
              <a:buNone/>
            </a:pPr>
            <a:endParaRPr lang="fa-IR" dirty="0" smtClean="0">
              <a:solidFill>
                <a:schemeClr val="accent2"/>
              </a:solidFill>
            </a:endParaRPr>
          </a:p>
          <a:p>
            <a:pPr>
              <a:buNone/>
            </a:pPr>
            <a:endParaRPr lang="fa-IR" dirty="0" smtClean="0">
              <a:solidFill>
                <a:schemeClr val="accent2"/>
              </a:solidFill>
            </a:endParaRPr>
          </a:p>
          <a:p>
            <a:pPr>
              <a:buNone/>
            </a:pPr>
            <a:r>
              <a:rPr lang="fa-IR" dirty="0" smtClean="0">
                <a:solidFill>
                  <a:schemeClr val="accent2"/>
                </a:solidFill>
              </a:rPr>
              <a:t>اساس کار*</a:t>
            </a:r>
          </a:p>
          <a:p>
            <a:pPr>
              <a:buNone/>
            </a:pPr>
            <a:r>
              <a:rPr lang="fa-IR" dirty="0" smtClean="0"/>
              <a:t>اساسا یک لوله پیتوت با تعیین اختلاف بین فشار کل(هد کل)ویا فشار ضربه ای (</a:t>
            </a:r>
            <a:r>
              <a:rPr lang="en-US" dirty="0" smtClean="0"/>
              <a:t>impact pressure</a:t>
            </a:r>
            <a:r>
              <a:rPr lang="fa-IR" dirty="0" smtClean="0"/>
              <a:t>)و فشار استاتیک اندازه گیری سرعت و دبی را انجام می دهد.</a:t>
            </a:r>
            <a:endParaRPr lang="fa-I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331</TotalTime>
  <Words>822</Words>
  <Application>Microsoft Office PowerPoint</Application>
  <PresentationFormat>On-screen Show (4:3)</PresentationFormat>
  <Paragraphs>63</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Constantia</vt:lpstr>
      <vt:lpstr>Majalla UI</vt:lpstr>
      <vt:lpstr>Times New Roman</vt:lpstr>
      <vt:lpstr>Traditional Arabic</vt:lpstr>
      <vt:lpstr>Wingdings 2</vt:lpstr>
      <vt:lpstr>Flow</vt:lpstr>
      <vt:lpstr>    بسم الله الرحمن الرحیم </vt:lpstr>
      <vt:lpstr>PowerPoint Presentation</vt:lpstr>
      <vt:lpstr>PowerPoint Presentation</vt:lpstr>
      <vt:lpstr>PowerPoint Presentation</vt:lpstr>
      <vt:lpstr>لوله پیتوت  </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بسم الله الرحمن الرحیم </dc:title>
  <dc:creator>zarrin afzar</dc:creator>
  <cp:lastModifiedBy>MRT www.Win2Farsi.com</cp:lastModifiedBy>
  <cp:revision>53</cp:revision>
  <dcterms:created xsi:type="dcterms:W3CDTF">2008-01-11T15:44:04Z</dcterms:created>
  <dcterms:modified xsi:type="dcterms:W3CDTF">2017-01-21T20:14:31Z</dcterms:modified>
</cp:coreProperties>
</file>