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94" r:id="rId2"/>
    <p:sldMasterId id="2147483813" r:id="rId3"/>
  </p:sldMasterIdLst>
  <p:notesMasterIdLst>
    <p:notesMasterId r:id="rId70"/>
  </p:notesMasterIdLst>
  <p:sldIdLst>
    <p:sldId id="256" r:id="rId4"/>
    <p:sldId id="258" r:id="rId5"/>
    <p:sldId id="320" r:id="rId6"/>
    <p:sldId id="321" r:id="rId7"/>
    <p:sldId id="257" r:id="rId8"/>
    <p:sldId id="289" r:id="rId9"/>
    <p:sldId id="290" r:id="rId10"/>
    <p:sldId id="291" r:id="rId11"/>
    <p:sldId id="297" r:id="rId12"/>
    <p:sldId id="298" r:id="rId13"/>
    <p:sldId id="299" r:id="rId14"/>
    <p:sldId id="322"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56" r:id="rId35"/>
    <p:sldId id="263" r:id="rId36"/>
    <p:sldId id="323" r:id="rId37"/>
    <p:sldId id="357"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58" r:id="rId61"/>
    <p:sldId id="346" r:id="rId62"/>
    <p:sldId id="347" r:id="rId63"/>
    <p:sldId id="348" r:id="rId64"/>
    <p:sldId id="349" r:id="rId65"/>
    <p:sldId id="351" r:id="rId66"/>
    <p:sldId id="352" r:id="rId67"/>
    <p:sldId id="353" r:id="rId68"/>
    <p:sldId id="354" r:id="rId6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78" autoAdjust="0"/>
    <p:restoredTop sz="94660"/>
  </p:normalViewPr>
  <p:slideViewPr>
    <p:cSldViewPr snapToGrid="0">
      <p:cViewPr varScale="1">
        <p:scale>
          <a:sx n="54" d="100"/>
          <a:sy n="54" d="100"/>
        </p:scale>
        <p:origin x="49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84005-DD73-4376-8881-A4FA38766DED}"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A65A4-0E0C-460D-BEFC-859748C4EED1}" type="slidenum">
              <a:rPr lang="en-US" smtClean="0"/>
              <a:t>‹#›</a:t>
            </a:fld>
            <a:endParaRPr lang="en-US"/>
          </a:p>
        </p:txBody>
      </p:sp>
    </p:spTree>
    <p:extLst>
      <p:ext uri="{BB962C8B-B14F-4D97-AF65-F5344CB8AC3E}">
        <p14:creationId xmlns:p14="http://schemas.microsoft.com/office/powerpoint/2010/main" val="128382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3A65A4-0E0C-460D-BEFC-859748C4EED1}" type="slidenum">
              <a:rPr lang="en-US" smtClean="0"/>
              <a:t>2</a:t>
            </a:fld>
            <a:endParaRPr lang="en-US"/>
          </a:p>
        </p:txBody>
      </p:sp>
    </p:spTree>
    <p:extLst>
      <p:ext uri="{BB962C8B-B14F-4D97-AF65-F5344CB8AC3E}">
        <p14:creationId xmlns:p14="http://schemas.microsoft.com/office/powerpoint/2010/main" val="61039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40A1995-6446-424C-8B4D-ADBC05352ACC}"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114372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B0941D6-9030-46EF-8650-98FA53CACB7E}"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81042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CB8CBD1-8C3A-4B41-A722-5A91867E7430}"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949690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9ACCA4-86E9-4D49-8DA7-C423046D82E5}" type="datetime8">
              <a:rPr lang="fa-IR" altLang="fa-IR" smtClean="0">
                <a:solidFill>
                  <a:srgbClr val="FFFFFF"/>
                </a:solidFill>
              </a:rPr>
              <a:t>ژانويه 11، 22</a:t>
            </a:fld>
            <a:endParaRPr lang="en-US" altLang="fa-IR">
              <a:solidFill>
                <a:srgbClr val="FFFFFF"/>
              </a:solidFill>
            </a:endParaRPr>
          </a:p>
        </p:txBody>
      </p:sp>
      <p:sp>
        <p:nvSpPr>
          <p:cNvPr id="5" name="Footer Placeholder 4"/>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6" name="Slide Number Placeholder 5"/>
          <p:cNvSpPr>
            <a:spLocks noGrp="1"/>
          </p:cNvSpPr>
          <p:nvPr>
            <p:ph type="sldNum" sz="quarter" idx="12"/>
          </p:nvPr>
        </p:nvSpPr>
        <p:spPr/>
        <p:txBody>
          <a:bodyPr/>
          <a:lstStyle/>
          <a:p>
            <a:fld id="{EBA40E85-4DFA-4576-8DA4-260AC56001E1}" type="slidenum">
              <a:rPr lang="ar-SA" altLang="fa-IR" smtClean="0">
                <a:solidFill>
                  <a:srgbClr val="FFFFFF"/>
                </a:solidFill>
              </a:rPr>
              <a:pPr/>
              <a:t>‹#›</a:t>
            </a:fld>
            <a:endParaRPr lang="en-US" altLang="fa-IR">
              <a:solidFill>
                <a:srgbClr val="FFFFFF"/>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81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4F36C8-3A96-4CBB-A5F7-33F841319ACD}" type="datetime8">
              <a:rPr lang="fa-IR" altLang="fa-IR" smtClean="0">
                <a:solidFill>
                  <a:srgbClr val="FFFFFF"/>
                </a:solidFill>
              </a:rPr>
              <a:t>ژانويه 11، 22</a:t>
            </a:fld>
            <a:endParaRPr lang="en-US" altLang="fa-IR">
              <a:solidFill>
                <a:srgbClr val="FFFFFF"/>
              </a:solidFill>
            </a:endParaRPr>
          </a:p>
        </p:txBody>
      </p:sp>
      <p:sp>
        <p:nvSpPr>
          <p:cNvPr id="5" name="Footer Placeholder 4"/>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6" name="Slide Number Placeholder 5"/>
          <p:cNvSpPr>
            <a:spLocks noGrp="1"/>
          </p:cNvSpPr>
          <p:nvPr>
            <p:ph type="sldNum" sz="quarter" idx="12"/>
          </p:nvPr>
        </p:nvSpPr>
        <p:spPr/>
        <p:txBody>
          <a:bodyPr/>
          <a:lstStyle/>
          <a:p>
            <a:fld id="{C9D7B4F5-816D-4082-9D92-C9F4CF83E386}"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506186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541A7-B897-4F38-9A8E-14CA72F5ECA6}" type="datetime8">
              <a:rPr lang="fa-IR" altLang="fa-IR" smtClean="0">
                <a:solidFill>
                  <a:srgbClr val="FFFFFF"/>
                </a:solidFill>
              </a:rPr>
              <a:t>ژانويه 11، 22</a:t>
            </a:fld>
            <a:endParaRPr lang="en-US" altLang="fa-IR">
              <a:solidFill>
                <a:srgbClr val="FFFFFF"/>
              </a:solidFill>
            </a:endParaRPr>
          </a:p>
        </p:txBody>
      </p:sp>
      <p:sp>
        <p:nvSpPr>
          <p:cNvPr id="5" name="Footer Placeholder 4"/>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6" name="Slide Number Placeholder 5"/>
          <p:cNvSpPr>
            <a:spLocks noGrp="1"/>
          </p:cNvSpPr>
          <p:nvPr>
            <p:ph type="sldNum" sz="quarter" idx="12"/>
          </p:nvPr>
        </p:nvSpPr>
        <p:spPr/>
        <p:txBody>
          <a:bodyPr/>
          <a:lstStyle/>
          <a:p>
            <a:fld id="{47A1B29D-662E-4EE9-8585-27457C2950D2}"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7636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EEE9F2-BB9F-4F63-A62C-5080BCBDCA71}" type="datetime8">
              <a:rPr lang="fa-IR" altLang="fa-IR" smtClean="0">
                <a:solidFill>
                  <a:srgbClr val="FFFFFF"/>
                </a:solidFill>
              </a:rPr>
              <a:t>ژانويه 11، 22</a:t>
            </a:fld>
            <a:endParaRPr lang="en-US" altLang="fa-IR">
              <a:solidFill>
                <a:srgbClr val="FFFFFF"/>
              </a:solidFill>
            </a:endParaRPr>
          </a:p>
        </p:txBody>
      </p:sp>
      <p:sp>
        <p:nvSpPr>
          <p:cNvPr id="6" name="Footer Placeholder 5"/>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7" name="Slide Number Placeholder 6"/>
          <p:cNvSpPr>
            <a:spLocks noGrp="1"/>
          </p:cNvSpPr>
          <p:nvPr>
            <p:ph type="sldNum" sz="quarter" idx="12"/>
          </p:nvPr>
        </p:nvSpPr>
        <p:spPr/>
        <p:txBody>
          <a:bodyPr/>
          <a:lstStyle/>
          <a:p>
            <a:fld id="{EDC5533D-9490-4BD7-A4FD-3338F057F674}"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0502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050F5B-943A-4908-9EAB-130DB1203161}" type="datetime8">
              <a:rPr lang="fa-IR" altLang="fa-IR" smtClean="0">
                <a:solidFill>
                  <a:srgbClr val="FFFFFF"/>
                </a:solidFill>
              </a:rPr>
              <a:t>ژانويه 11، 22</a:t>
            </a:fld>
            <a:endParaRPr lang="en-US" altLang="fa-IR">
              <a:solidFill>
                <a:srgbClr val="FFFFFF"/>
              </a:solidFill>
            </a:endParaRPr>
          </a:p>
        </p:txBody>
      </p:sp>
      <p:sp>
        <p:nvSpPr>
          <p:cNvPr id="8" name="Footer Placeholder 7"/>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9" name="Slide Number Placeholder 8"/>
          <p:cNvSpPr>
            <a:spLocks noGrp="1"/>
          </p:cNvSpPr>
          <p:nvPr>
            <p:ph type="sldNum" sz="quarter" idx="12"/>
          </p:nvPr>
        </p:nvSpPr>
        <p:spPr/>
        <p:txBody>
          <a:bodyPr/>
          <a:lstStyle/>
          <a:p>
            <a:fld id="{EF3779B5-5A11-4B86-B5DA-F894FFC4BE54}"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80246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B7E7CE-72D9-4938-87AE-1C40CDE30C50}" type="datetime8">
              <a:rPr lang="fa-IR" altLang="fa-IR" smtClean="0">
                <a:solidFill>
                  <a:srgbClr val="FFFFFF"/>
                </a:solidFill>
              </a:rPr>
              <a:t>ژانويه 11، 22</a:t>
            </a:fld>
            <a:endParaRPr lang="en-US" altLang="fa-IR">
              <a:solidFill>
                <a:srgbClr val="FFFFFF"/>
              </a:solidFill>
            </a:endParaRPr>
          </a:p>
        </p:txBody>
      </p:sp>
      <p:sp>
        <p:nvSpPr>
          <p:cNvPr id="4" name="Footer Placeholder 3"/>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5" name="Slide Number Placeholder 4"/>
          <p:cNvSpPr>
            <a:spLocks noGrp="1"/>
          </p:cNvSpPr>
          <p:nvPr>
            <p:ph type="sldNum" sz="quarter" idx="12"/>
          </p:nvPr>
        </p:nvSpPr>
        <p:spPr/>
        <p:txBody>
          <a:bodyPr/>
          <a:lstStyle/>
          <a:p>
            <a:fld id="{196EE561-CCAA-4E75-B702-A78B77F4C3E5}"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410034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A7A64-0EAB-4851-AC1F-AE94FF791881}" type="datetime8">
              <a:rPr lang="fa-IR" altLang="fa-IR" smtClean="0">
                <a:solidFill>
                  <a:srgbClr val="FFFFFF"/>
                </a:solidFill>
              </a:rPr>
              <a:t>ژانويه 11، 22</a:t>
            </a:fld>
            <a:endParaRPr lang="en-US" altLang="fa-IR">
              <a:solidFill>
                <a:srgbClr val="FFFFFF"/>
              </a:solidFill>
            </a:endParaRPr>
          </a:p>
        </p:txBody>
      </p:sp>
      <p:sp>
        <p:nvSpPr>
          <p:cNvPr id="3" name="Footer Placeholder 2"/>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4" name="Slide Number Placeholder 3"/>
          <p:cNvSpPr>
            <a:spLocks noGrp="1"/>
          </p:cNvSpPr>
          <p:nvPr>
            <p:ph type="sldNum" sz="quarter" idx="12"/>
          </p:nvPr>
        </p:nvSpPr>
        <p:spPr/>
        <p:txBody>
          <a:bodyPr/>
          <a:lstStyle/>
          <a:p>
            <a:fld id="{F617C267-EB26-485A-9700-7E769119AECC}"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3417572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22B14-98B0-4661-8A48-8952856B736F}" type="datetime8">
              <a:rPr lang="fa-IR" altLang="fa-IR" smtClean="0">
                <a:solidFill>
                  <a:srgbClr val="FFFFFF"/>
                </a:solidFill>
              </a:rPr>
              <a:t>ژانويه 11، 22</a:t>
            </a:fld>
            <a:endParaRPr lang="en-US" altLang="fa-IR">
              <a:solidFill>
                <a:srgbClr val="FFFFFF"/>
              </a:solidFill>
            </a:endParaRPr>
          </a:p>
        </p:txBody>
      </p:sp>
      <p:sp>
        <p:nvSpPr>
          <p:cNvPr id="6" name="Footer Placeholder 5"/>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7" name="Slide Number Placeholder 6"/>
          <p:cNvSpPr>
            <a:spLocks noGrp="1"/>
          </p:cNvSpPr>
          <p:nvPr>
            <p:ph type="sldNum" sz="quarter" idx="12"/>
          </p:nvPr>
        </p:nvSpPr>
        <p:spPr/>
        <p:txBody>
          <a:bodyPr/>
          <a:lstStyle/>
          <a:p>
            <a:fld id="{4DB86A5A-8CA0-4D8F-A891-06CE54991513}"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50651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0F8B58B-AD9B-4764-A180-86CEFB9C3CF3}"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401760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A598-7E43-4DC1-A9C2-F1DAACF04AC8}" type="datetime8">
              <a:rPr lang="fa-IR" altLang="fa-IR" smtClean="0">
                <a:solidFill>
                  <a:srgbClr val="FFFFFF"/>
                </a:solidFill>
              </a:rPr>
              <a:t>ژانويه 11، 22</a:t>
            </a:fld>
            <a:endParaRPr lang="en-US" altLang="fa-IR">
              <a:solidFill>
                <a:srgbClr val="FFFFFF"/>
              </a:solidFill>
            </a:endParaRPr>
          </a:p>
        </p:txBody>
      </p:sp>
      <p:sp>
        <p:nvSpPr>
          <p:cNvPr id="6" name="Footer Placeholder 5"/>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7" name="Slide Number Placeholder 6"/>
          <p:cNvSpPr>
            <a:spLocks noGrp="1"/>
          </p:cNvSpPr>
          <p:nvPr>
            <p:ph type="sldNum" sz="quarter" idx="12"/>
          </p:nvPr>
        </p:nvSpPr>
        <p:spPr/>
        <p:txBody>
          <a:bodyPr/>
          <a:lstStyle/>
          <a:p>
            <a:fld id="{6F7FAF3A-E263-414F-A1C9-4BE2B5C648C1}"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28749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25BC814-A8D2-46B2-813F-E1CB68463861}" type="datetime8">
              <a:rPr lang="fa-IR" smtClean="0"/>
              <a:t>ژانويه 11، 22</a:t>
            </a:fld>
            <a:endParaRPr lang="fa-IR"/>
          </a:p>
        </p:txBody>
      </p:sp>
      <p:sp>
        <p:nvSpPr>
          <p:cNvPr id="4" name="Footer Placeholder 3"/>
          <p:cNvSpPr>
            <a:spLocks noGrp="1"/>
          </p:cNvSpPr>
          <p:nvPr>
            <p:ph type="ftr" sz="quarter" idx="11"/>
          </p:nvPr>
        </p:nvSpPr>
        <p:spPr/>
        <p:txBody>
          <a:bodyPr/>
          <a:lstStyle/>
          <a:p>
            <a:r>
              <a:rPr lang="en-US" smtClean="0"/>
              <a:t>www.parsdigishop.ir</a:t>
            </a:r>
            <a:endParaRPr lang="fa-IR"/>
          </a:p>
        </p:txBody>
      </p:sp>
      <p:sp>
        <p:nvSpPr>
          <p:cNvPr id="5" name="Slide Number Placeholder 4"/>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352492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79C256-F29F-46FE-993D-303DA1950222}"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3059878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19E1F-8CB2-4C43-B24B-E76DF90B20AF}"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4443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AF5FB1-1532-4949-933D-0A7EF69A9E5A}"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118986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11102-E4CB-4808-A4C1-CD4532C36D44}"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70199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A621C-B72B-4B14-B004-AF19CDB607D6}"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1758352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3431D-CF03-4E30-A1C1-6C168501296C}" type="datetime8">
              <a:rPr lang="fa-IR" altLang="fa-IR" smtClean="0">
                <a:solidFill>
                  <a:srgbClr val="FFFFFF"/>
                </a:solidFill>
              </a:rPr>
              <a:t>ژانويه 11، 22</a:t>
            </a:fld>
            <a:endParaRPr lang="en-US" altLang="fa-IR">
              <a:solidFill>
                <a:srgbClr val="FFFFFF"/>
              </a:solidFill>
            </a:endParaRPr>
          </a:p>
        </p:txBody>
      </p:sp>
      <p:sp>
        <p:nvSpPr>
          <p:cNvPr id="5" name="Footer Placeholder 4"/>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6" name="Slide Number Placeholder 5"/>
          <p:cNvSpPr>
            <a:spLocks noGrp="1"/>
          </p:cNvSpPr>
          <p:nvPr>
            <p:ph type="sldNum" sz="quarter" idx="12"/>
          </p:nvPr>
        </p:nvSpPr>
        <p:spPr/>
        <p:txBody>
          <a:bodyPr/>
          <a:lstStyle/>
          <a:p>
            <a:fld id="{5393C456-96ED-437F-8572-E3B3788D7896}"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894049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9D8CA9-03EE-429A-9848-C7D8B86E7134}" type="datetime8">
              <a:rPr lang="fa-IR" altLang="fa-IR" smtClean="0">
                <a:solidFill>
                  <a:srgbClr val="FFFFFF"/>
                </a:solidFill>
              </a:rPr>
              <a:t>ژانويه 11، 22</a:t>
            </a:fld>
            <a:endParaRPr lang="en-US" altLang="fa-IR">
              <a:solidFill>
                <a:srgbClr val="FFFFFF"/>
              </a:solidFill>
            </a:endParaRPr>
          </a:p>
        </p:txBody>
      </p:sp>
      <p:sp>
        <p:nvSpPr>
          <p:cNvPr id="5" name="Footer Placeholder 4"/>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
        <p:nvSpPr>
          <p:cNvPr id="6" name="Slide Number Placeholder 5"/>
          <p:cNvSpPr>
            <a:spLocks noGrp="1"/>
          </p:cNvSpPr>
          <p:nvPr>
            <p:ph type="sldNum" sz="quarter" idx="12"/>
          </p:nvPr>
        </p:nvSpPr>
        <p:spPr/>
        <p:txBody>
          <a:bodyPr/>
          <a:lstStyle/>
          <a:p>
            <a:fld id="{BF4BB2F9-545B-4CA1-A040-E201BEDE6015}" type="slidenum">
              <a:rPr lang="ar-SA" altLang="fa-IR" smtClean="0">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200886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609600" y="6245225"/>
            <a:ext cx="2844800" cy="476250"/>
          </a:xfrm>
        </p:spPr>
        <p:txBody>
          <a:bodyPr/>
          <a:lstStyle>
            <a:lvl1pPr>
              <a:defRPr/>
            </a:lvl1pPr>
          </a:lstStyle>
          <a:p>
            <a:fld id="{925EEB39-F33C-48B0-BF98-87085F389024}" type="datetime8">
              <a:rPr lang="fa-IR" altLang="fa-IR" smtClean="0">
                <a:solidFill>
                  <a:srgbClr val="FFFFFF"/>
                </a:solidFill>
              </a:rPr>
              <a:t>ژانويه 11، 22</a:t>
            </a:fld>
            <a:endParaRPr lang="en-US" altLang="fa-IR">
              <a:solidFill>
                <a:srgbClr val="FFFFFF"/>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r>
              <a:rPr lang="en-US" altLang="fa-IR" smtClean="0">
                <a:solidFill>
                  <a:srgbClr val="FFFFFF"/>
                </a:solidFill>
              </a:rPr>
              <a:t>www.parsdigishop.ir</a:t>
            </a:r>
            <a:endParaRPr lang="en-US" altLang="fa-IR">
              <a:solidFill>
                <a:srgbClr val="FFFFFF"/>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1CEBA589-7470-45A1-9E24-F641863DCBA1}" type="slidenum">
              <a:rPr lang="ar-SA"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34070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2EAB0-1FD9-4337-8F62-CE6B1940CB2F}"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1165912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25DC74D-8D36-4054-9522-5C40AEED7177}" type="datetime8">
              <a:rPr lang="fa-IR" smtClean="0"/>
              <a:t>ژانويه 11، 22</a:t>
            </a:fld>
            <a:endParaRPr lang="fa-IR"/>
          </a:p>
        </p:txBody>
      </p:sp>
      <p:sp>
        <p:nvSpPr>
          <p:cNvPr id="17" name="Footer Placeholder 16"/>
          <p:cNvSpPr>
            <a:spLocks noGrp="1"/>
          </p:cNvSpPr>
          <p:nvPr>
            <p:ph type="ftr" sz="quarter" idx="11"/>
          </p:nvPr>
        </p:nvSpPr>
        <p:spPr/>
        <p:txBody>
          <a:bodyPr/>
          <a:lstStyle/>
          <a:p>
            <a:r>
              <a:rPr lang="en-US" smtClean="0"/>
              <a:t>www.parsdigishop.ir</a:t>
            </a:r>
            <a:endParaRPr lang="fa-I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94289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CAACC58-D463-4053-8581-5D2FC203D17F}"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a:xfrm>
            <a:off x="5815584" y="1026373"/>
            <a:ext cx="609600" cy="441325"/>
          </a:xfrm>
        </p:spPr>
        <p:txBody>
          <a:body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55037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4" name="Date Placeholder 3"/>
          <p:cNvSpPr>
            <a:spLocks noGrp="1"/>
          </p:cNvSpPr>
          <p:nvPr>
            <p:ph type="dt" sz="half" idx="10"/>
          </p:nvPr>
        </p:nvSpPr>
        <p:spPr/>
        <p:txBody>
          <a:bodyPr/>
          <a:lstStyle/>
          <a:p>
            <a:fld id="{488C1878-FA32-4996-BC9B-15BA5E7AFC6D}" type="datetime8">
              <a:rPr lang="fa-IR" smtClean="0"/>
              <a:t>ژانويه 11، 22</a:t>
            </a:fld>
            <a:endParaRPr lang="fa-I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587692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E0392E4E-E065-43E9-83D1-FD3291431508}" type="datetime8">
              <a:rPr lang="fa-IR" smtClean="0"/>
              <a:t>ژانويه 11، 22</a:t>
            </a:fld>
            <a:endParaRPr lang="fa-IR"/>
          </a:p>
        </p:txBody>
      </p:sp>
      <p:sp>
        <p:nvSpPr>
          <p:cNvPr id="6" name="Footer Placeholder 5"/>
          <p:cNvSpPr>
            <a:spLocks noGrp="1"/>
          </p:cNvSpPr>
          <p:nvPr>
            <p:ph type="ftr" sz="quarter" idx="11"/>
          </p:nvPr>
        </p:nvSpPr>
        <p:spPr/>
        <p:txBody>
          <a:bodyPr/>
          <a:lstStyle/>
          <a:p>
            <a:r>
              <a:rPr lang="en-US" smtClean="0"/>
              <a:t>www.parsdigishop.ir</a:t>
            </a:r>
            <a:endParaRPr lang="fa-IR"/>
          </a:p>
        </p:txBody>
      </p:sp>
      <p:sp>
        <p:nvSpPr>
          <p:cNvPr id="7" name="Slide Number Placeholder 6"/>
          <p:cNvSpPr>
            <a:spLocks noGrp="1"/>
          </p:cNvSpPr>
          <p:nvPr>
            <p:ph type="sldNum" sz="quarter" idx="12"/>
          </p:nvPr>
        </p:nvSpPr>
        <p:spPr/>
        <p:txBody>
          <a:body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79029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CC990C-CE90-49C2-A072-10F9E368044F}" type="datetime8">
              <a:rPr lang="fa-IR" smtClean="0"/>
              <a:t>ژانويه 11، 22</a:t>
            </a:fld>
            <a:endParaRPr lang="fa-IR"/>
          </a:p>
        </p:txBody>
      </p:sp>
      <p:sp>
        <p:nvSpPr>
          <p:cNvPr id="8" name="Footer Placeholder 7"/>
          <p:cNvSpPr>
            <a:spLocks noGrp="1"/>
          </p:cNvSpPr>
          <p:nvPr>
            <p:ph type="ftr" sz="quarter" idx="11"/>
          </p:nvPr>
        </p:nvSpPr>
        <p:spPr>
          <a:xfrm>
            <a:off x="406400" y="6409944"/>
            <a:ext cx="4775200" cy="365760"/>
          </a:xfrm>
        </p:spPr>
        <p:txBody>
          <a:bodyPr/>
          <a:lstStyle/>
          <a:p>
            <a:r>
              <a:rPr lang="en-US" smtClean="0"/>
              <a:t>www.parsdigishop.ir</a:t>
            </a:r>
            <a:endParaRPr lang="fa-I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457891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85E70D-46FB-4FD2-A0D1-8ED03D290DE9}" type="datetime8">
              <a:rPr lang="fa-IR" smtClean="0"/>
              <a:t>ژانويه 11، 22</a:t>
            </a:fld>
            <a:endParaRPr lang="fa-IR"/>
          </a:p>
        </p:txBody>
      </p:sp>
      <p:sp>
        <p:nvSpPr>
          <p:cNvPr id="4" name="Footer Placeholder 3"/>
          <p:cNvSpPr>
            <a:spLocks noGrp="1"/>
          </p:cNvSpPr>
          <p:nvPr>
            <p:ph type="ftr" sz="quarter" idx="11"/>
          </p:nvPr>
        </p:nvSpPr>
        <p:spPr/>
        <p:txBody>
          <a:bodyPr/>
          <a:lstStyle/>
          <a:p>
            <a:r>
              <a:rPr lang="en-US" smtClean="0"/>
              <a:t>www.parsdigishop.ir</a:t>
            </a:r>
            <a:endParaRPr lang="fa-IR"/>
          </a:p>
        </p:txBody>
      </p:sp>
      <p:sp>
        <p:nvSpPr>
          <p:cNvPr id="5" name="Slide Number Placeholder 4"/>
          <p:cNvSpPr>
            <a:spLocks noGrp="1"/>
          </p:cNvSpPr>
          <p:nvPr>
            <p:ph type="sldNum" sz="quarter" idx="12"/>
          </p:nvPr>
        </p:nvSpPr>
        <p:spPr>
          <a:xfrm>
            <a:off x="5791200" y="1036021"/>
            <a:ext cx="609600" cy="441325"/>
          </a:xfrm>
        </p:spPr>
        <p:txBody>
          <a:body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Tree>
    <p:extLst>
      <p:ext uri="{BB962C8B-B14F-4D97-AF65-F5344CB8AC3E}">
        <p14:creationId xmlns:p14="http://schemas.microsoft.com/office/powerpoint/2010/main" val="2238855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DCDA6906-7A1C-4D81-AC0E-9DE1D5195610}" type="datetime8">
              <a:rPr lang="fa-IR" smtClean="0"/>
              <a:t>ژانويه 11، 22</a:t>
            </a:fld>
            <a:endParaRPr lang="fa-IR"/>
          </a:p>
        </p:txBody>
      </p:sp>
      <p:sp>
        <p:nvSpPr>
          <p:cNvPr id="3" name="Footer Placeholder 2"/>
          <p:cNvSpPr>
            <a:spLocks noGrp="1"/>
          </p:cNvSpPr>
          <p:nvPr>
            <p:ph type="ftr" sz="quarter" idx="11"/>
          </p:nvPr>
        </p:nvSpPr>
        <p:spPr/>
        <p:txBody>
          <a:bodyPr/>
          <a:lstStyle/>
          <a:p>
            <a:r>
              <a:rPr lang="en-US" smtClean="0"/>
              <a:t>www.parsdigishop.ir</a:t>
            </a:r>
            <a:endParaRPr lang="fa-I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E989F74-2DA5-43E6-97D7-020AF3B355F1}" type="slidenum">
              <a:rPr lang="fa-IR" smtClean="0"/>
              <a:pPr/>
              <a:t>‹#›</a:t>
            </a:fld>
            <a:endParaRPr lang="fa-IR"/>
          </a:p>
        </p:txBody>
      </p:sp>
    </p:spTree>
    <p:extLst>
      <p:ext uri="{BB962C8B-B14F-4D97-AF65-F5344CB8AC3E}">
        <p14:creationId xmlns:p14="http://schemas.microsoft.com/office/powerpoint/2010/main" val="4075338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Date Placeholder 4"/>
          <p:cNvSpPr>
            <a:spLocks noGrp="1"/>
          </p:cNvSpPr>
          <p:nvPr>
            <p:ph type="dt" sz="half" idx="10"/>
          </p:nvPr>
        </p:nvSpPr>
        <p:spPr/>
        <p:txBody>
          <a:bodyPr/>
          <a:lstStyle/>
          <a:p>
            <a:fld id="{B41B03F8-B354-4FFB-9CFC-B90B16B78C19}" type="datetime8">
              <a:rPr lang="fa-IR" smtClean="0"/>
              <a:t>ژانويه 11، 22</a:t>
            </a:fld>
            <a:endParaRPr lang="fa-IR"/>
          </a:p>
        </p:txBody>
      </p:sp>
      <p:sp>
        <p:nvSpPr>
          <p:cNvPr id="6" name="Footer Placeholder 5"/>
          <p:cNvSpPr>
            <a:spLocks noGrp="1"/>
          </p:cNvSpPr>
          <p:nvPr>
            <p:ph type="ftr" sz="quarter" idx="11"/>
          </p:nvPr>
        </p:nvSpPr>
        <p:spPr>
          <a:xfrm>
            <a:off x="402336" y="6410848"/>
            <a:ext cx="4511040" cy="365760"/>
          </a:xfrm>
        </p:spPr>
        <p:txBody>
          <a:bodyPr/>
          <a:lstStyle/>
          <a:p>
            <a:r>
              <a:rPr lang="en-US" smtClean="0"/>
              <a:t>www.parsdigishop.ir</a:t>
            </a:r>
            <a:endParaRPr lang="fa-IR"/>
          </a:p>
        </p:txBody>
      </p:sp>
    </p:spTree>
    <p:extLst>
      <p:ext uri="{BB962C8B-B14F-4D97-AF65-F5344CB8AC3E}">
        <p14:creationId xmlns:p14="http://schemas.microsoft.com/office/powerpoint/2010/main" val="2043506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18480D12-5A51-456B-8629-E654623433BD}" type="datetime8">
              <a:rPr lang="fa-IR" smtClean="0"/>
              <a:t>ژانويه 11، 22</a:t>
            </a:fld>
            <a:endParaRPr lang="fa-IR"/>
          </a:p>
        </p:txBody>
      </p:sp>
      <p:sp>
        <p:nvSpPr>
          <p:cNvPr id="6" name="Footer Placeholder 5"/>
          <p:cNvSpPr>
            <a:spLocks noGrp="1"/>
          </p:cNvSpPr>
          <p:nvPr>
            <p:ph type="ftr" sz="quarter" idx="11"/>
          </p:nvPr>
        </p:nvSpPr>
        <p:spPr>
          <a:xfrm>
            <a:off x="402336" y="6410848"/>
            <a:ext cx="4779264" cy="365760"/>
          </a:xfrm>
        </p:spPr>
        <p:txBody>
          <a:bodyPr/>
          <a:lstStyle/>
          <a:p>
            <a:r>
              <a:rPr lang="en-US" smtClean="0"/>
              <a:t>www.parsdigishop.ir</a:t>
            </a:r>
            <a:endParaRPr lang="fa-IR"/>
          </a:p>
        </p:txBody>
      </p:sp>
    </p:spTree>
    <p:extLst>
      <p:ext uri="{BB962C8B-B14F-4D97-AF65-F5344CB8AC3E}">
        <p14:creationId xmlns:p14="http://schemas.microsoft.com/office/powerpoint/2010/main" val="198393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22558C-AAF4-4F78-A388-E4A2A99AC2AC}"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6" name="Slide Number Placeholder 5"/>
          <p:cNvSpPr>
            <a:spLocks noGrp="1"/>
          </p:cNvSpPr>
          <p:nvPr>
            <p:ph type="sldNum" sz="quarter" idx="12"/>
          </p:nvPr>
        </p:nvSpPr>
        <p:spPr/>
        <p:txBody>
          <a:body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Tree>
    <p:extLst>
      <p:ext uri="{BB962C8B-B14F-4D97-AF65-F5344CB8AC3E}">
        <p14:creationId xmlns:p14="http://schemas.microsoft.com/office/powerpoint/2010/main" val="202565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6BC55A9-E433-42B3-BD6F-06356D4F389B}" type="datetime8">
              <a:rPr lang="fa-IR" smtClean="0"/>
              <a:t>ژانويه 11، 22</a:t>
            </a:fld>
            <a:endParaRPr lang="fa-IR"/>
          </a:p>
        </p:txBody>
      </p:sp>
      <p:sp>
        <p:nvSpPr>
          <p:cNvPr id="6" name="Footer Placeholder 5"/>
          <p:cNvSpPr>
            <a:spLocks noGrp="1"/>
          </p:cNvSpPr>
          <p:nvPr>
            <p:ph type="ftr" sz="quarter" idx="11"/>
          </p:nvPr>
        </p:nvSpPr>
        <p:spPr/>
        <p:txBody>
          <a:bodyPr/>
          <a:lstStyle/>
          <a:p>
            <a:r>
              <a:rPr lang="en-US" smtClean="0"/>
              <a:t>www.parsdigishop.ir</a:t>
            </a:r>
            <a:endParaRPr lang="fa-IR"/>
          </a:p>
        </p:txBody>
      </p:sp>
      <p:sp>
        <p:nvSpPr>
          <p:cNvPr id="7" name="Slide Number Placeholder 6"/>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1296250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EC81A9-3972-4991-872A-A0EC816732E3}" type="datetime8">
              <a:rPr lang="fa-IR" smtClean="0"/>
              <a:t>ژانويه 11، 22</a:t>
            </a:fld>
            <a:endParaRPr lang="fa-IR"/>
          </a:p>
        </p:txBody>
      </p:sp>
      <p:sp>
        <p:nvSpPr>
          <p:cNvPr id="5" name="Footer Placeholder 4"/>
          <p:cNvSpPr>
            <a:spLocks noGrp="1"/>
          </p:cNvSpPr>
          <p:nvPr>
            <p:ph type="ftr" sz="quarter" idx="11"/>
          </p:nvPr>
        </p:nvSpPr>
        <p:spPr/>
        <p:txBody>
          <a:bodyPr/>
          <a:lstStyle/>
          <a:p>
            <a:r>
              <a:rPr lang="en-US" smtClean="0"/>
              <a:t>www.parsdigishop.ir</a:t>
            </a:r>
            <a:endParaRPr lang="fa-IR"/>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8742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9CCC2CF-0FCA-424B-BA2E-0B1CAB03B39D}" type="datetime8">
              <a:rPr lang="fa-IR" smtClean="0"/>
              <a:t>ژانويه 11، 22</a:t>
            </a:fld>
            <a:endParaRPr lang="fa-IR"/>
          </a:p>
        </p:txBody>
      </p:sp>
      <p:sp>
        <p:nvSpPr>
          <p:cNvPr id="8" name="Footer Placeholder 7"/>
          <p:cNvSpPr>
            <a:spLocks noGrp="1"/>
          </p:cNvSpPr>
          <p:nvPr>
            <p:ph type="ftr" sz="quarter" idx="11"/>
          </p:nvPr>
        </p:nvSpPr>
        <p:spPr/>
        <p:txBody>
          <a:bodyPr/>
          <a:lstStyle/>
          <a:p>
            <a:r>
              <a:rPr lang="en-US" smtClean="0"/>
              <a:t>www.parsdigishop.ir</a:t>
            </a:r>
            <a:endParaRPr lang="fa-IR"/>
          </a:p>
        </p:txBody>
      </p:sp>
      <p:sp>
        <p:nvSpPr>
          <p:cNvPr id="9" name="Slide Number Placeholder 8"/>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271430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F045725-B90D-4C83-941D-C24FBA15F701}" type="datetime8">
              <a:rPr lang="fa-IR" smtClean="0"/>
              <a:t>ژانويه 11، 22</a:t>
            </a:fld>
            <a:endParaRPr lang="fa-IR"/>
          </a:p>
        </p:txBody>
      </p:sp>
      <p:sp>
        <p:nvSpPr>
          <p:cNvPr id="4" name="Footer Placeholder 3"/>
          <p:cNvSpPr>
            <a:spLocks noGrp="1"/>
          </p:cNvSpPr>
          <p:nvPr>
            <p:ph type="ftr" sz="quarter" idx="11"/>
          </p:nvPr>
        </p:nvSpPr>
        <p:spPr/>
        <p:txBody>
          <a:bodyPr/>
          <a:lstStyle/>
          <a:p>
            <a:r>
              <a:rPr lang="en-US" smtClean="0"/>
              <a:t>www.parsdigishop.ir</a:t>
            </a:r>
            <a:endParaRPr lang="fa-IR"/>
          </a:p>
        </p:txBody>
      </p:sp>
      <p:sp>
        <p:nvSpPr>
          <p:cNvPr id="5" name="Slide Number Placeholder 4"/>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121319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498C-C411-4DA7-858B-F01A3941F128}" type="datetime8">
              <a:rPr lang="fa-IR" smtClean="0"/>
              <a:t>ژانويه 11، 22</a:t>
            </a:fld>
            <a:endParaRPr lang="fa-IR"/>
          </a:p>
        </p:txBody>
      </p:sp>
      <p:sp>
        <p:nvSpPr>
          <p:cNvPr id="3" name="Footer Placeholder 2"/>
          <p:cNvSpPr>
            <a:spLocks noGrp="1"/>
          </p:cNvSpPr>
          <p:nvPr>
            <p:ph type="ftr" sz="quarter" idx="11"/>
          </p:nvPr>
        </p:nvSpPr>
        <p:spPr/>
        <p:txBody>
          <a:bodyPr/>
          <a:lstStyle/>
          <a:p>
            <a:r>
              <a:rPr lang="en-US" smtClean="0"/>
              <a:t>www.parsdigishop.ir</a:t>
            </a:r>
            <a:endParaRPr lang="fa-IR"/>
          </a:p>
        </p:txBody>
      </p:sp>
      <p:sp>
        <p:nvSpPr>
          <p:cNvPr id="4" name="Slide Number Placeholder 3"/>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233569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FF052-D581-4035-974B-9222E97A31A2}" type="datetime8">
              <a:rPr lang="fa-IR" smtClean="0"/>
              <a:t>ژانويه 11، 22</a:t>
            </a:fld>
            <a:endParaRPr lang="fa-IR"/>
          </a:p>
        </p:txBody>
      </p:sp>
      <p:sp>
        <p:nvSpPr>
          <p:cNvPr id="6" name="Footer Placeholder 5"/>
          <p:cNvSpPr>
            <a:spLocks noGrp="1"/>
          </p:cNvSpPr>
          <p:nvPr>
            <p:ph type="ftr" sz="quarter" idx="11"/>
          </p:nvPr>
        </p:nvSpPr>
        <p:spPr/>
        <p:txBody>
          <a:bodyPr/>
          <a:lstStyle/>
          <a:p>
            <a:r>
              <a:rPr lang="en-US" smtClean="0"/>
              <a:t>www.parsdigishop.ir</a:t>
            </a:r>
            <a:endParaRPr lang="fa-IR"/>
          </a:p>
        </p:txBody>
      </p:sp>
      <p:sp>
        <p:nvSpPr>
          <p:cNvPr id="7" name="Slide Number Placeholder 6"/>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99965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4D1BD-BCC2-4AE8-9797-D3045CAD9535}" type="datetime8">
              <a:rPr lang="fa-IR" smtClean="0"/>
              <a:t>ژانويه 11، 22</a:t>
            </a:fld>
            <a:endParaRPr lang="fa-IR"/>
          </a:p>
        </p:txBody>
      </p:sp>
      <p:sp>
        <p:nvSpPr>
          <p:cNvPr id="6" name="Footer Placeholder 5"/>
          <p:cNvSpPr>
            <a:spLocks noGrp="1"/>
          </p:cNvSpPr>
          <p:nvPr>
            <p:ph type="ftr" sz="quarter" idx="11"/>
          </p:nvPr>
        </p:nvSpPr>
        <p:spPr/>
        <p:txBody>
          <a:bodyPr/>
          <a:lstStyle/>
          <a:p>
            <a:r>
              <a:rPr lang="en-US" smtClean="0"/>
              <a:t>www.parsdigishop.ir</a:t>
            </a:r>
            <a:endParaRPr lang="fa-IR"/>
          </a:p>
        </p:txBody>
      </p:sp>
      <p:sp>
        <p:nvSpPr>
          <p:cNvPr id="7" name="Slide Number Placeholder 6"/>
          <p:cNvSpPr>
            <a:spLocks noGrp="1"/>
          </p:cNvSpPr>
          <p:nvPr>
            <p:ph type="sldNum" sz="quarter" idx="12"/>
          </p:nvPr>
        </p:nvSpPr>
        <p:spPr/>
        <p:txBody>
          <a:bodyPr/>
          <a:lstStyle/>
          <a:p>
            <a:fld id="{E16305D0-A68A-4649-B397-DF4FEC5D938C}" type="slidenum">
              <a:rPr lang="fa-IR" smtClean="0"/>
              <a:t>‹#›</a:t>
            </a:fld>
            <a:endParaRPr lang="fa-IR"/>
          </a:p>
        </p:txBody>
      </p:sp>
    </p:spTree>
    <p:extLst>
      <p:ext uri="{BB962C8B-B14F-4D97-AF65-F5344CB8AC3E}">
        <p14:creationId xmlns:p14="http://schemas.microsoft.com/office/powerpoint/2010/main" val="33424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4EE414-D9CF-41DA-B2A7-371F5AD52CB5}" type="datetime8">
              <a:rPr lang="fa-IR" smtClean="0"/>
              <a:t>ژانويه 11، 22</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www.parsdigishop.ir</a:t>
            </a:r>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16305D0-A68A-4649-B397-DF4FEC5D938C}" type="slidenum">
              <a:rPr lang="fa-IR" smtClean="0"/>
              <a:t>‹#›</a:t>
            </a:fld>
            <a:endParaRPr lang="fa-IR"/>
          </a:p>
        </p:txBody>
      </p:sp>
    </p:spTree>
    <p:extLst>
      <p:ext uri="{BB962C8B-B14F-4D97-AF65-F5344CB8AC3E}">
        <p14:creationId xmlns:p14="http://schemas.microsoft.com/office/powerpoint/2010/main" val="64926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0FD64B2-D6A2-4897-A91E-326E966B087A}" type="datetime8">
              <a:rPr lang="fa-IR" smtClean="0"/>
              <a:t>ژانويه 11، 22</a:t>
            </a:fld>
            <a:endParaRPr lang="fa-I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www.parsdigishop.ir</a:t>
            </a:r>
            <a:endParaRPr lang="fa-I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16305D0-A68A-4649-B397-DF4FEC5D938C}" type="slidenum">
              <a:rPr lang="fa-IR" smtClean="0"/>
              <a:t>‹#›</a:t>
            </a:fld>
            <a:endParaRPr lang="fa-IR"/>
          </a:p>
        </p:txBody>
      </p:sp>
    </p:spTree>
    <p:extLst>
      <p:ext uri="{BB962C8B-B14F-4D97-AF65-F5344CB8AC3E}">
        <p14:creationId xmlns:p14="http://schemas.microsoft.com/office/powerpoint/2010/main" val="2539755057"/>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Lst>
  <p:hf sldNum="0" hdr="0" dt="0"/>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CAEECCA9-91E7-45D5-B396-05D443B1E3F5}" type="datetime8">
              <a:rPr lang="fa-IR" smtClean="0"/>
              <a:t>ژانويه 11، 22</a:t>
            </a:fld>
            <a:endParaRPr lang="fa-I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en-US" smtClean="0"/>
              <a:t>www.parsdigishop.ir</a:t>
            </a:r>
            <a:endParaRPr lang="fa-I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989F74-2DA5-43E6-97D7-020AF3B355F1}" type="slidenum">
              <a:rPr lang="fa-IR" smtClean="0">
                <a:solidFill>
                  <a:srgbClr val="C32D2E">
                    <a:shade val="75000"/>
                  </a:srgbClr>
                </a:solidFill>
              </a:rPr>
              <a:pPr/>
              <a:t>‹#›</a:t>
            </a:fld>
            <a:endParaRPr lang="fa-IR">
              <a:solidFill>
                <a:srgbClr val="C32D2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4325304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4.jpeg"/><Relationship Id="rId1" Type="http://schemas.openxmlformats.org/officeDocument/2006/relationships/slideLayout" Target="../slideLayouts/slideLayout31.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4.jpeg"/><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eg"/><Relationship Id="rId1" Type="http://schemas.openxmlformats.org/officeDocument/2006/relationships/slideLayout" Target="../slideLayouts/slideLayout35.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jpeg"/><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jpeg"/><Relationship Id="rId1" Type="http://schemas.openxmlformats.org/officeDocument/2006/relationships/slideLayout" Target="../slideLayouts/slideLayout35.xml"/><Relationship Id="rId5" Type="http://schemas.openxmlformats.org/officeDocument/2006/relationships/image" Target="../media/image45.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4.jpeg"/><Relationship Id="rId1" Type="http://schemas.openxmlformats.org/officeDocument/2006/relationships/slideLayout" Target="../slideLayouts/slideLayout35.xml"/><Relationship Id="rId4" Type="http://schemas.microsoft.com/office/2007/relationships/hdphoto" Target="../media/hdphoto4.wdp"/></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8.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2800" dirty="0" smtClean="0"/>
              <a:t>www.parsdigishop.ir</a:t>
            </a:r>
            <a:endParaRPr lang="fa-IR" sz="2800" dirty="0"/>
          </a:p>
        </p:txBody>
      </p:sp>
    </p:spTree>
    <p:extLst>
      <p:ext uri="{BB962C8B-B14F-4D97-AF65-F5344CB8AC3E}">
        <p14:creationId xmlns:p14="http://schemas.microsoft.com/office/powerpoint/2010/main" val="271432743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919288" y="3798888"/>
            <a:ext cx="8229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fontAlgn="base">
              <a:spcAft>
                <a:spcPct val="0"/>
              </a:spcAft>
              <a:buClr>
                <a:srgbClr val="99FF99"/>
              </a:buClr>
            </a:pPr>
            <a:r>
              <a:rPr lang="en-US" altLang="fa-IR" sz="2800" b="1">
                <a:solidFill>
                  <a:srgbClr val="FFFFFF"/>
                </a:solidFill>
              </a:rPr>
              <a:t>C++</a:t>
            </a:r>
            <a:r>
              <a:rPr lang="ar-SA" altLang="fa-IR" sz="2800">
                <a:solidFill>
                  <a:srgbClr val="FFFFFF"/>
                </a:solidFill>
              </a:rPr>
              <a:t> که از نسل </a:t>
            </a:r>
            <a:r>
              <a:rPr lang="en-US" altLang="fa-IR" sz="2800">
                <a:solidFill>
                  <a:srgbClr val="FFFFFF"/>
                </a:solidFill>
              </a:rPr>
              <a:t>C</a:t>
            </a:r>
            <a:r>
              <a:rPr lang="ar-SA" altLang="fa-IR" sz="2800">
                <a:solidFill>
                  <a:srgbClr val="FFFFFF"/>
                </a:solidFill>
              </a:rPr>
              <a:t> است، تمام ويژگي‌هاي جذاب </a:t>
            </a:r>
            <a:r>
              <a:rPr lang="en-US" altLang="fa-IR" sz="2800">
                <a:solidFill>
                  <a:srgbClr val="FFFFFF"/>
                </a:solidFill>
              </a:rPr>
              <a:t>C</a:t>
            </a:r>
            <a:r>
              <a:rPr lang="ar-SA" altLang="fa-IR" sz="2800">
                <a:solidFill>
                  <a:srgbClr val="FFFFFF"/>
                </a:solidFill>
              </a:rPr>
              <a:t> را به ارث برده است</a:t>
            </a:r>
            <a:r>
              <a:rPr lang="ar-SA" altLang="fa-IR">
                <a:solidFill>
                  <a:srgbClr val="FFFFFF"/>
                </a:solidFill>
              </a:rPr>
              <a:t> </a:t>
            </a:r>
            <a:r>
              <a:rPr lang="en-US" altLang="fa-IR">
                <a:solidFill>
                  <a:srgbClr val="FFFFFF"/>
                </a:solidFill>
              </a:rPr>
              <a:t>.</a:t>
            </a:r>
          </a:p>
        </p:txBody>
      </p:sp>
      <p:sp>
        <p:nvSpPr>
          <p:cNvPr id="8199" name="Rectangle 7"/>
          <p:cNvSpPr>
            <a:spLocks noChangeArrowheads="1"/>
          </p:cNvSpPr>
          <p:nvPr/>
        </p:nvSpPr>
        <p:spPr bwMode="auto">
          <a:xfrm>
            <a:off x="1919288" y="5178425"/>
            <a:ext cx="82089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fontAlgn="base">
              <a:spcAft>
                <a:spcPct val="0"/>
              </a:spcAft>
              <a:buClr>
                <a:srgbClr val="99FF99"/>
              </a:buClr>
            </a:pPr>
            <a:r>
              <a:rPr lang="ar-SA" altLang="fa-IR" sz="2800">
                <a:solidFill>
                  <a:srgbClr val="FFFFFF"/>
                </a:solidFill>
              </a:rPr>
              <a:t>و سرانجام آخرين دليل استفاده از </a:t>
            </a:r>
            <a:r>
              <a:rPr lang="en-US" altLang="fa-IR" sz="2800">
                <a:solidFill>
                  <a:srgbClr val="FFFFFF"/>
                </a:solidFill>
              </a:rPr>
              <a:t>C++</a:t>
            </a:r>
            <a:r>
              <a:rPr lang="ar-SA" altLang="fa-IR" sz="2800" b="1">
                <a:solidFill>
                  <a:srgbClr val="FFFFFF"/>
                </a:solidFill>
              </a:rPr>
              <a:t> </a:t>
            </a:r>
            <a:r>
              <a:rPr lang="ar-SA" altLang="fa-IR" sz="2800">
                <a:solidFill>
                  <a:srgbClr val="FFFFFF"/>
                </a:solidFill>
              </a:rPr>
              <a:t>ورود به دنياي </a:t>
            </a:r>
            <a:r>
              <a:rPr lang="en-US" altLang="fa-IR" sz="2800" b="1">
                <a:solidFill>
                  <a:srgbClr val="FFFFFF"/>
                </a:solidFill>
              </a:rPr>
              <a:t>C#</a:t>
            </a:r>
            <a:r>
              <a:rPr lang="ar-SA" altLang="fa-IR" sz="2800">
                <a:solidFill>
                  <a:srgbClr val="FFFFFF"/>
                </a:solidFill>
              </a:rPr>
              <a:t> است.</a:t>
            </a:r>
            <a:r>
              <a:rPr lang="ar-SA" altLang="fa-IR">
                <a:solidFill>
                  <a:srgbClr val="FFFFFF"/>
                </a:solidFill>
              </a:rPr>
              <a:t> </a:t>
            </a:r>
            <a:endParaRPr lang="en-US" altLang="fa-IR">
              <a:solidFill>
                <a:srgbClr val="FFFFFF"/>
              </a:solidFill>
            </a:endParaRPr>
          </a:p>
        </p:txBody>
      </p:sp>
      <p:sp>
        <p:nvSpPr>
          <p:cNvPr id="8201" name="Rectangle 9"/>
          <p:cNvSpPr>
            <a:spLocks noChangeArrowheads="1"/>
          </p:cNvSpPr>
          <p:nvPr/>
        </p:nvSpPr>
        <p:spPr bwMode="auto">
          <a:xfrm>
            <a:off x="1919288" y="598489"/>
            <a:ext cx="82296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just" fontAlgn="base">
              <a:spcAft>
                <a:spcPct val="0"/>
              </a:spcAft>
              <a:buClr>
                <a:srgbClr val="99FF99"/>
              </a:buClr>
            </a:pPr>
            <a:r>
              <a:rPr lang="ar-SA" altLang="fa-IR" sz="2800" dirty="0">
                <a:solidFill>
                  <a:srgbClr val="FFFFFF"/>
                </a:solidFill>
              </a:rPr>
              <a:t>- زبان </a:t>
            </a:r>
            <a:r>
              <a:rPr lang="en-US" altLang="fa-IR" sz="2800" dirty="0">
                <a:solidFill>
                  <a:srgbClr val="FFFFFF"/>
                </a:solidFill>
              </a:rPr>
              <a:t>C</a:t>
            </a:r>
            <a:r>
              <a:rPr lang="ar-SA" altLang="fa-IR" sz="2800" dirty="0">
                <a:solidFill>
                  <a:srgbClr val="FFFFFF"/>
                </a:solidFill>
              </a:rPr>
              <a:t> براي اجراي بسياري از دستوراتش از توابع کتابخانه‌اي استفاده مي‌کند و بيشتر خصوصيات وابسته به سخت‌افزار را به اين توابع واگذار مي‌نمايد. </a:t>
            </a:r>
            <a:endParaRPr lang="en-US" altLang="fa-IR" sz="2800" dirty="0">
              <a:solidFill>
                <a:srgbClr val="FFFFFF"/>
              </a:solidFill>
            </a:endParaRPr>
          </a:p>
        </p:txBody>
      </p:sp>
      <p:sp>
        <p:nvSpPr>
          <p:cNvPr id="6" name="Rectangle 9"/>
          <p:cNvSpPr>
            <a:spLocks noChangeArrowheads="1"/>
          </p:cNvSpPr>
          <p:nvPr/>
        </p:nvSpPr>
        <p:spPr bwMode="auto">
          <a:xfrm>
            <a:off x="1919288" y="2214563"/>
            <a:ext cx="82296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a:r>
              <a:rPr lang="ar-SA" altLang="fa-IR" sz="2800" dirty="0"/>
              <a:t>برنامۀ مقصدي که توسط کامپايلرهاي </a:t>
            </a:r>
            <a:r>
              <a:rPr lang="en-US" altLang="fa-IR" sz="2800" dirty="0"/>
              <a:t>C</a:t>
            </a:r>
            <a:r>
              <a:rPr lang="ar-SA" altLang="fa-IR" sz="2800" dirty="0"/>
              <a:t> ساخته مي‌شود بسيار فشرده‌تر و کم‌حجم‌تر از برنامه‌هاي مشابه در ساير زبان‌ها است.</a:t>
            </a:r>
            <a:endParaRPr lang="en-US" altLang="fa-IR" sz="2800" dirty="0"/>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36719022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additive="base">
                                        <p:cTn id="7" dur="500" fill="hold"/>
                                        <p:tgtEl>
                                          <p:spTgt spid="82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xEl>
                                              <p:pRg st="0" end="0"/>
                                            </p:txEl>
                                          </p:spTgt>
                                        </p:tgtEl>
                                        <p:attrNameLst>
                                          <p:attrName>style.visibility</p:attrName>
                                        </p:attrNameLst>
                                      </p:cBhvr>
                                      <p:to>
                                        <p:strVal val="visible"/>
                                      </p:to>
                                    </p:set>
                                    <p:anim calcmode="lin" valueType="num">
                                      <p:cBhvr additive="base">
                                        <p:cTn id="13"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additive="base">
                                        <p:cTn id="19" dur="500" fill="hold"/>
                                        <p:tgtEl>
                                          <p:spTgt spid="8199"/>
                                        </p:tgtEl>
                                        <p:attrNameLst>
                                          <p:attrName>ppt_x</p:attrName>
                                        </p:attrNameLst>
                                      </p:cBhvr>
                                      <p:tavLst>
                                        <p:tav tm="0">
                                          <p:val>
                                            <p:strVal val="#ppt_x"/>
                                          </p:val>
                                        </p:tav>
                                        <p:tav tm="100000">
                                          <p:val>
                                            <p:strVal val="#ppt_x"/>
                                          </p:val>
                                        </p:tav>
                                      </p:tavLst>
                                    </p:anim>
                                    <p:anim calcmode="lin" valueType="num">
                                      <p:cBhvr additive="base">
                                        <p:cTn id="20" dur="500" fill="hold"/>
                                        <p:tgtEl>
                                          <p:spTgt spid="819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1328789" y="0"/>
            <a:ext cx="8534400" cy="1507067"/>
          </a:xfrm>
        </p:spPr>
        <p:txBody>
          <a:bodyPr/>
          <a:lstStyle/>
          <a:p>
            <a:pPr algn="r" rtl="1"/>
            <a:r>
              <a:rPr lang="fa-IR" altLang="fa-IR" dirty="0">
                <a:solidFill>
                  <a:srgbClr val="FFFF00"/>
                </a:solidFill>
                <a:cs typeface="B Titr" panose="00000700000000000000" pitchFamily="2" charset="-78"/>
              </a:rPr>
              <a:t>2-</a:t>
            </a:r>
            <a:r>
              <a:rPr lang="en-US" altLang="fa-IR" dirty="0">
                <a:solidFill>
                  <a:srgbClr val="FFFF00"/>
                </a:solidFill>
                <a:cs typeface="B Titr" panose="00000700000000000000" pitchFamily="2" charset="-78"/>
              </a:rPr>
              <a:t> </a:t>
            </a:r>
            <a:r>
              <a:rPr lang="ar-SA" altLang="fa-IR" dirty="0">
                <a:solidFill>
                  <a:srgbClr val="FFFF00"/>
                </a:solidFill>
                <a:cs typeface="B Titr" panose="00000700000000000000" pitchFamily="2" charset="-78"/>
              </a:rPr>
              <a:t>تاريخچۀ </a:t>
            </a:r>
            <a:r>
              <a:rPr lang="en-US" altLang="fa-IR" dirty="0">
                <a:solidFill>
                  <a:srgbClr val="FFFF00"/>
                </a:solidFill>
                <a:cs typeface="B Titr" panose="00000700000000000000" pitchFamily="2" charset="-78"/>
              </a:rPr>
              <a:t>C++</a:t>
            </a:r>
            <a:r>
              <a:rPr lang="fa-IR" altLang="fa-IR" dirty="0">
                <a:solidFill>
                  <a:srgbClr val="FFFF00"/>
                </a:solidFill>
              </a:rPr>
              <a:t> </a:t>
            </a:r>
            <a:endParaRPr lang="en-US" altLang="fa-IR" dirty="0">
              <a:solidFill>
                <a:srgbClr val="FFFF00"/>
              </a:solidFill>
            </a:endParaRPr>
          </a:p>
        </p:txBody>
      </p:sp>
      <p:sp>
        <p:nvSpPr>
          <p:cNvPr id="6153" name="Text Box 9"/>
          <p:cNvSpPr txBox="1">
            <a:spLocks noChangeArrowheads="1"/>
          </p:cNvSpPr>
          <p:nvPr/>
        </p:nvSpPr>
        <p:spPr bwMode="auto">
          <a:xfrm>
            <a:off x="1919289" y="2133601"/>
            <a:ext cx="8353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endParaRPr lang="fa-IR" altLang="fa-IR">
              <a:solidFill>
                <a:srgbClr val="FFFFFF"/>
              </a:solidFill>
              <a:latin typeface="Garamond" panose="02020404030301010803" pitchFamily="18" charset="0"/>
            </a:endParaRPr>
          </a:p>
        </p:txBody>
      </p:sp>
      <p:sp>
        <p:nvSpPr>
          <p:cNvPr id="6154" name="Text Box 10"/>
          <p:cNvSpPr txBox="1">
            <a:spLocks noChangeArrowheads="1"/>
          </p:cNvSpPr>
          <p:nvPr/>
        </p:nvSpPr>
        <p:spPr bwMode="auto">
          <a:xfrm>
            <a:off x="1919289" y="1387102"/>
            <a:ext cx="82804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fa-IR" sz="3200" dirty="0">
                <a:cs typeface="B Homa" panose="00000400000000000000" pitchFamily="2" charset="-78"/>
              </a:rPr>
              <a:t>C++</a:t>
            </a:r>
            <a:r>
              <a:rPr lang="ar-SA" altLang="fa-IR" sz="3200" dirty="0">
                <a:cs typeface="B Homa" panose="00000400000000000000" pitchFamily="2" charset="-78"/>
              </a:rPr>
              <a:t> ترکيبي از دو زبان </a:t>
            </a:r>
            <a:r>
              <a:rPr lang="en-US" altLang="fa-IR" sz="3200" dirty="0">
                <a:cs typeface="B Homa" panose="00000400000000000000" pitchFamily="2" charset="-78"/>
              </a:rPr>
              <a:t>C</a:t>
            </a:r>
            <a:r>
              <a:rPr lang="ar-SA" altLang="fa-IR" sz="3200" dirty="0">
                <a:cs typeface="B Homa" panose="00000400000000000000" pitchFamily="2" charset="-78"/>
              </a:rPr>
              <a:t> و </a:t>
            </a:r>
            <a:r>
              <a:rPr lang="en-US" altLang="fa-IR" sz="3200" dirty="0" err="1">
                <a:cs typeface="B Homa" panose="00000400000000000000" pitchFamily="2" charset="-78"/>
              </a:rPr>
              <a:t>Simula</a:t>
            </a:r>
            <a:r>
              <a:rPr lang="ar-SA" altLang="fa-IR" sz="3200" dirty="0">
                <a:cs typeface="B Homa" panose="00000400000000000000" pitchFamily="2" charset="-78"/>
              </a:rPr>
              <a:t> بود و قابليت‌هاي شي‌گرايي نيز داشت</a:t>
            </a:r>
            <a:r>
              <a:rPr lang="en-US" altLang="fa-IR" sz="3200" dirty="0">
                <a:cs typeface="B Homa" panose="00000400000000000000" pitchFamily="2" charset="-78"/>
              </a:rPr>
              <a:t> </a:t>
            </a:r>
            <a:r>
              <a:rPr lang="ar-SA" altLang="fa-IR" sz="3200" dirty="0">
                <a:cs typeface="B Homa" panose="00000400000000000000" pitchFamily="2" charset="-78"/>
              </a:rPr>
              <a:t>از آن زمان به بعد شرکت‌هاي زيادي کامپايلرهايي براي </a:t>
            </a:r>
            <a:r>
              <a:rPr lang="en-US" altLang="fa-IR" sz="3200" dirty="0">
                <a:cs typeface="B Homa" panose="00000400000000000000" pitchFamily="2" charset="-78"/>
              </a:rPr>
              <a:t>C++</a:t>
            </a:r>
            <a:r>
              <a:rPr lang="ar-SA" altLang="fa-IR" sz="3200" dirty="0">
                <a:cs typeface="B Homa" panose="00000400000000000000" pitchFamily="2" charset="-78"/>
              </a:rPr>
              <a:t> طراحي کردند. اين امر سبب شد تفاوت‌هايي بين نسخه‌هاي مختلف اين زبان به وجود بيايد و از قابليت سازگاري و انتقال آن کاسته شود. به همين دليل در سال 1998 زبان </a:t>
            </a:r>
            <a:r>
              <a:rPr lang="en-US" altLang="fa-IR" sz="3200" dirty="0">
                <a:cs typeface="B Homa" panose="00000400000000000000" pitchFamily="2" charset="-78"/>
              </a:rPr>
              <a:t>C++</a:t>
            </a:r>
            <a:r>
              <a:rPr lang="ar-SA" altLang="fa-IR" sz="3200" dirty="0">
                <a:cs typeface="B Homa" panose="00000400000000000000" pitchFamily="2" charset="-78"/>
              </a:rPr>
              <a:t> توسط موسسۀ استانداردهاي ملي آمريکا </a:t>
            </a:r>
            <a:r>
              <a:rPr lang="en-US" altLang="fa-IR" sz="3200" dirty="0">
                <a:cs typeface="B Homa" panose="00000400000000000000" pitchFamily="2" charset="-78"/>
              </a:rPr>
              <a:t>(ANSI)</a:t>
            </a:r>
            <a:r>
              <a:rPr lang="ar-SA" altLang="fa-IR" sz="3200" dirty="0">
                <a:cs typeface="B Homa" panose="00000400000000000000" pitchFamily="2" charset="-78"/>
              </a:rPr>
              <a:t> به شکل استاندارد و يک‌پارچه در‌آمد. کامپايلرهاي کنوني به اين استاندارد پايبندند. کتاب حاضر نيز بر مبناي همين استاندارد نگارش يافته است.</a:t>
            </a:r>
            <a:endParaRPr lang="en-US" altLang="fa-IR" sz="3200" dirty="0">
              <a:cs typeface="B Homa" panose="000004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15709407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1+#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ntr" presetSubtype="16" fill="hold" grpId="0" nodeType="afterEffect">
                                  <p:stCondLst>
                                    <p:cond delay="0"/>
                                  </p:stCondLst>
                                  <p:iterate type="lt">
                                    <p:tmPct val="3000"/>
                                  </p:iterate>
                                  <p:childTnLst>
                                    <p:set>
                                      <p:cBhvr>
                                        <p:cTn id="11" dur="1" fill="hold">
                                          <p:stCondLst>
                                            <p:cond delay="0"/>
                                          </p:stCondLst>
                                        </p:cTn>
                                        <p:tgtEl>
                                          <p:spTgt spid="6154"/>
                                        </p:tgtEl>
                                        <p:attrNameLst>
                                          <p:attrName>style.visibility</p:attrName>
                                        </p:attrNameLst>
                                      </p:cBhvr>
                                      <p:to>
                                        <p:strVal val="visible"/>
                                      </p:to>
                                    </p:set>
                                    <p:animEffect transition="in" filter="diamond(in)">
                                      <p:cBhvr>
                                        <p:cTn id="12" dur="1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1328789" y="0"/>
            <a:ext cx="8534400" cy="1507067"/>
          </a:xfrm>
        </p:spPr>
        <p:txBody>
          <a:bodyPr/>
          <a:lstStyle/>
          <a:p>
            <a:pPr algn="r" rtl="1"/>
            <a:r>
              <a:rPr lang="fa-IR" altLang="fa-IR" dirty="0">
                <a:solidFill>
                  <a:srgbClr val="FFFF00"/>
                </a:solidFill>
                <a:cs typeface="B Titr" panose="00000700000000000000" pitchFamily="2" charset="-78"/>
              </a:rPr>
              <a:t>2-</a:t>
            </a:r>
            <a:r>
              <a:rPr lang="en-US" altLang="fa-IR" dirty="0">
                <a:solidFill>
                  <a:srgbClr val="FFFF00"/>
                </a:solidFill>
                <a:cs typeface="B Titr" panose="00000700000000000000" pitchFamily="2" charset="-78"/>
              </a:rPr>
              <a:t> </a:t>
            </a:r>
            <a:r>
              <a:rPr lang="ar-SA" altLang="fa-IR" dirty="0">
                <a:solidFill>
                  <a:srgbClr val="FFFF00"/>
                </a:solidFill>
                <a:cs typeface="B Titr" panose="00000700000000000000" pitchFamily="2" charset="-78"/>
              </a:rPr>
              <a:t>تاريخچۀ </a:t>
            </a:r>
            <a:r>
              <a:rPr lang="en-US" altLang="fa-IR" dirty="0">
                <a:solidFill>
                  <a:srgbClr val="FFFF00"/>
                </a:solidFill>
                <a:cs typeface="B Titr" panose="00000700000000000000" pitchFamily="2" charset="-78"/>
              </a:rPr>
              <a:t>C++</a:t>
            </a:r>
            <a:r>
              <a:rPr lang="fa-IR" altLang="fa-IR" dirty="0">
                <a:solidFill>
                  <a:srgbClr val="FFFF00"/>
                </a:solidFill>
              </a:rPr>
              <a:t> </a:t>
            </a:r>
            <a:endParaRPr lang="en-US" altLang="fa-IR" dirty="0">
              <a:solidFill>
                <a:srgbClr val="FFFF00"/>
              </a:solidFill>
            </a:endParaRPr>
          </a:p>
        </p:txBody>
      </p:sp>
      <p:sp>
        <p:nvSpPr>
          <p:cNvPr id="6153" name="Text Box 9"/>
          <p:cNvSpPr txBox="1">
            <a:spLocks noChangeArrowheads="1"/>
          </p:cNvSpPr>
          <p:nvPr/>
        </p:nvSpPr>
        <p:spPr bwMode="auto">
          <a:xfrm>
            <a:off x="1919289" y="2133601"/>
            <a:ext cx="8353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endParaRPr lang="fa-IR" altLang="fa-IR">
              <a:solidFill>
                <a:srgbClr val="FFFFFF"/>
              </a:solidFill>
              <a:latin typeface="Garamond" panose="02020404030301010803" pitchFamily="18" charset="0"/>
            </a:endParaRPr>
          </a:p>
        </p:txBody>
      </p:sp>
      <p:sp>
        <p:nvSpPr>
          <p:cNvPr id="6154" name="Text Box 10"/>
          <p:cNvSpPr txBox="1">
            <a:spLocks noChangeArrowheads="1"/>
          </p:cNvSpPr>
          <p:nvPr/>
        </p:nvSpPr>
        <p:spPr bwMode="auto">
          <a:xfrm>
            <a:off x="1919289" y="1387102"/>
            <a:ext cx="8280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3200" dirty="0">
                <a:solidFill>
                  <a:srgbClr val="FFFFFF"/>
                </a:solidFill>
                <a:latin typeface="Garamond" panose="02020404030301010803" pitchFamily="18" charset="0"/>
                <a:cs typeface="B Homa" panose="00000400000000000000" pitchFamily="2" charset="-78"/>
              </a:rPr>
              <a:t>در دهه 1970 در آزمايشگاه‌هاي بل زباني به نام </a:t>
            </a:r>
            <a:r>
              <a:rPr lang="en-US" altLang="fa-IR" sz="3200" dirty="0">
                <a:solidFill>
                  <a:srgbClr val="FFFFFF"/>
                </a:solidFill>
                <a:latin typeface="Garamond" panose="02020404030301010803" pitchFamily="18" charset="0"/>
                <a:cs typeface="B Homa" panose="00000400000000000000" pitchFamily="2" charset="-78"/>
              </a:rPr>
              <a:t>C</a:t>
            </a:r>
            <a:r>
              <a:rPr lang="ar-SA" altLang="fa-IR" sz="3200" dirty="0">
                <a:solidFill>
                  <a:srgbClr val="FFFFFF"/>
                </a:solidFill>
                <a:latin typeface="Garamond" panose="02020404030301010803" pitchFamily="18" charset="0"/>
                <a:cs typeface="B Homa" panose="00000400000000000000" pitchFamily="2" charset="-78"/>
              </a:rPr>
              <a:t> ايجاد شد. انحصار اين زبان در اختيار شرکت بل بود تا اين که در سال 1978 توسط </a:t>
            </a:r>
            <a:r>
              <a:rPr lang="en-US" altLang="fa-IR" sz="3200" dirty="0">
                <a:solidFill>
                  <a:srgbClr val="FFFFFF"/>
                </a:solidFill>
                <a:latin typeface="Garamond" panose="02020404030301010803" pitchFamily="18" charset="0"/>
                <a:cs typeface="B Homa" panose="00000400000000000000" pitchFamily="2" charset="-78"/>
              </a:rPr>
              <a:t>Kernighan</a:t>
            </a:r>
            <a:r>
              <a:rPr lang="ar-SA" altLang="fa-IR" sz="3200" dirty="0">
                <a:solidFill>
                  <a:srgbClr val="FFFFFF"/>
                </a:solidFill>
                <a:latin typeface="Garamond" panose="02020404030301010803" pitchFamily="18" charset="0"/>
                <a:cs typeface="B Homa" panose="00000400000000000000" pitchFamily="2" charset="-78"/>
              </a:rPr>
              <a:t> و </a:t>
            </a:r>
            <a:r>
              <a:rPr lang="en-US" altLang="fa-IR" sz="3200" dirty="0">
                <a:solidFill>
                  <a:srgbClr val="FFFFFF"/>
                </a:solidFill>
                <a:latin typeface="Garamond" panose="02020404030301010803" pitchFamily="18" charset="0"/>
                <a:cs typeface="B Homa" panose="00000400000000000000" pitchFamily="2" charset="-78"/>
              </a:rPr>
              <a:t>Richie</a:t>
            </a:r>
            <a:r>
              <a:rPr lang="ar-SA" altLang="fa-IR" sz="3200" dirty="0">
                <a:solidFill>
                  <a:srgbClr val="FFFFFF"/>
                </a:solidFill>
                <a:latin typeface="Garamond" panose="02020404030301010803" pitchFamily="18" charset="0"/>
                <a:cs typeface="B Homa" panose="00000400000000000000" pitchFamily="2" charset="-78"/>
              </a:rPr>
              <a:t> شرح کاملي از اين زبان منتشر شد و به سرعت نظر برنامه‌نويسان حرفه‌اي را جلب نمود. هنگامي که بحث شي‌گرايي و مزاياي آن در جهان نرم‌افزار رونق يافت، زبان </a:t>
            </a:r>
            <a:r>
              <a:rPr lang="en-US" altLang="fa-IR" sz="3200" dirty="0">
                <a:solidFill>
                  <a:srgbClr val="FFFFFF"/>
                </a:solidFill>
                <a:latin typeface="Garamond" panose="02020404030301010803" pitchFamily="18" charset="0"/>
                <a:cs typeface="B Homa" panose="00000400000000000000" pitchFamily="2" charset="-78"/>
              </a:rPr>
              <a:t>C</a:t>
            </a:r>
            <a:r>
              <a:rPr lang="ar-SA" altLang="fa-IR" sz="3200" dirty="0">
                <a:solidFill>
                  <a:srgbClr val="FFFFFF"/>
                </a:solidFill>
                <a:latin typeface="Garamond" panose="02020404030301010803" pitchFamily="18" charset="0"/>
                <a:cs typeface="B Homa" panose="00000400000000000000" pitchFamily="2" charset="-78"/>
              </a:rPr>
              <a:t> که قابليت شي‌گرايي نداشت ناقص به نظر مي‌رسيد تا اين که در اوايل دهۀ 1980 دوباره شرکت بل دست به کار شد و </a:t>
            </a:r>
            <a:r>
              <a:rPr lang="en-US" altLang="fa-IR" sz="3200" dirty="0">
                <a:solidFill>
                  <a:srgbClr val="FFFFFF"/>
                </a:solidFill>
                <a:latin typeface="Garamond" panose="02020404030301010803" pitchFamily="18" charset="0"/>
                <a:cs typeface="B Homa" panose="00000400000000000000" pitchFamily="2" charset="-78"/>
              </a:rPr>
              <a:t>Bjarne </a:t>
            </a:r>
            <a:r>
              <a:rPr lang="en-US" altLang="fa-IR" sz="3200" dirty="0" err="1">
                <a:solidFill>
                  <a:srgbClr val="FFFFFF"/>
                </a:solidFill>
                <a:latin typeface="Garamond" panose="02020404030301010803" pitchFamily="18" charset="0"/>
                <a:cs typeface="B Homa" panose="00000400000000000000" pitchFamily="2" charset="-78"/>
              </a:rPr>
              <a:t>Stroustrup</a:t>
            </a:r>
            <a:r>
              <a:rPr lang="ar-SA" altLang="fa-IR" sz="3200" dirty="0">
                <a:solidFill>
                  <a:srgbClr val="FFFFFF"/>
                </a:solidFill>
                <a:latin typeface="Garamond" panose="02020404030301010803" pitchFamily="18" charset="0"/>
                <a:cs typeface="B Homa" panose="00000400000000000000" pitchFamily="2" charset="-78"/>
              </a:rPr>
              <a:t> زبان </a:t>
            </a:r>
            <a:r>
              <a:rPr lang="en-US" altLang="fa-IR" sz="3200" dirty="0">
                <a:solidFill>
                  <a:srgbClr val="FFFFFF"/>
                </a:solidFill>
                <a:latin typeface="Garamond" panose="02020404030301010803" pitchFamily="18" charset="0"/>
                <a:cs typeface="B Homa" panose="00000400000000000000" pitchFamily="2" charset="-78"/>
              </a:rPr>
              <a:t>C++</a:t>
            </a:r>
            <a:r>
              <a:rPr lang="ar-SA" altLang="fa-IR" sz="3200" dirty="0">
                <a:solidFill>
                  <a:srgbClr val="FFFFFF"/>
                </a:solidFill>
                <a:latin typeface="Garamond" panose="02020404030301010803" pitchFamily="18" charset="0"/>
                <a:cs typeface="B Homa" panose="00000400000000000000" pitchFamily="2" charset="-78"/>
              </a:rPr>
              <a:t> را طراحي نمود. </a:t>
            </a:r>
            <a:endParaRPr lang="en-US" altLang="fa-IR" sz="3200" dirty="0">
              <a:solidFill>
                <a:srgbClr val="FFFFFF"/>
              </a:solidFill>
              <a:latin typeface="Garamond" panose="02020404030301010803" pitchFamily="18" charset="0"/>
              <a:cs typeface="B Homa" panose="000004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26851101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1+#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ntr" presetSubtype="16" fill="hold" grpId="0" nodeType="afterEffect">
                                  <p:stCondLst>
                                    <p:cond delay="0"/>
                                  </p:stCondLst>
                                  <p:iterate type="lt">
                                    <p:tmPct val="3000"/>
                                  </p:iterate>
                                  <p:childTnLst>
                                    <p:set>
                                      <p:cBhvr>
                                        <p:cTn id="11" dur="1" fill="hold">
                                          <p:stCondLst>
                                            <p:cond delay="0"/>
                                          </p:stCondLst>
                                        </p:cTn>
                                        <p:tgtEl>
                                          <p:spTgt spid="6154"/>
                                        </p:tgtEl>
                                        <p:attrNameLst>
                                          <p:attrName>style.visibility</p:attrName>
                                        </p:attrNameLst>
                                      </p:cBhvr>
                                      <p:to>
                                        <p:strVal val="visible"/>
                                      </p:to>
                                    </p:set>
                                    <p:animEffect transition="in" filter="diamond(in)">
                                      <p:cBhvr>
                                        <p:cTn id="12" dur="1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1774826" y="90863"/>
            <a:ext cx="8534400" cy="1507067"/>
          </a:xfrm>
        </p:spPr>
        <p:txBody>
          <a:bodyPr/>
          <a:lstStyle/>
          <a:p>
            <a:pPr algn="r"/>
            <a:r>
              <a:rPr lang="ar-SA" altLang="fa-IR" b="1" dirty="0">
                <a:solidFill>
                  <a:srgbClr val="FFFF00"/>
                </a:solidFill>
                <a:cs typeface="Titr" panose="00000700000000000000" pitchFamily="2" charset="-78"/>
              </a:rPr>
              <a:t>3</a:t>
            </a:r>
            <a:r>
              <a:rPr lang="fa-IR" altLang="fa-IR" b="1" dirty="0">
                <a:solidFill>
                  <a:srgbClr val="FFFF00"/>
                </a:solidFill>
                <a:cs typeface="Titr" panose="00000700000000000000" pitchFamily="2" charset="-78"/>
              </a:rPr>
              <a:t>- </a:t>
            </a:r>
            <a:r>
              <a:rPr lang="ar-SA" altLang="fa-IR" b="1" dirty="0">
                <a:solidFill>
                  <a:srgbClr val="FFFF00"/>
                </a:solidFill>
                <a:cs typeface="Titr" panose="00000700000000000000" pitchFamily="2" charset="-78"/>
              </a:rPr>
              <a:t>آماده‌سازي مقدمات</a:t>
            </a:r>
            <a:r>
              <a:rPr lang="ar-SA" altLang="fa-IR" dirty="0">
                <a:solidFill>
                  <a:srgbClr val="FFFF00"/>
                </a:solidFill>
              </a:rPr>
              <a:t> </a:t>
            </a:r>
            <a:endParaRPr lang="en-US" altLang="fa-IR" dirty="0">
              <a:solidFill>
                <a:srgbClr val="FFFF00"/>
              </a:solidFill>
            </a:endParaRPr>
          </a:p>
        </p:txBody>
      </p:sp>
      <p:sp>
        <p:nvSpPr>
          <p:cNvPr id="14341" name="Text Box 5"/>
          <p:cNvSpPr txBox="1">
            <a:spLocks noChangeArrowheads="1"/>
          </p:cNvSpPr>
          <p:nvPr/>
        </p:nvSpPr>
        <p:spPr bwMode="auto">
          <a:xfrm>
            <a:off x="1774826" y="1412876"/>
            <a:ext cx="85693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fa-IR" sz="3600">
                <a:solidFill>
                  <a:srgbClr val="FFFFFF"/>
                </a:solidFill>
                <a:latin typeface="Garamond" panose="02020404030301010803" pitchFamily="18" charset="0"/>
                <a:cs typeface="B Koodak" panose="00000700000000000000" pitchFamily="2" charset="-78"/>
                <a:sym typeface="Webdings" panose="05030102010509060703" pitchFamily="18" charset="2"/>
              </a:rPr>
              <a:t></a:t>
            </a:r>
            <a:r>
              <a:rPr lang="ar-SA" altLang="fa-IR" sz="3600">
                <a:solidFill>
                  <a:srgbClr val="FFFFFF"/>
                </a:solidFill>
                <a:latin typeface="Garamond" panose="02020404030301010803" pitchFamily="18" charset="0"/>
                <a:cs typeface="B Koodak" panose="00000700000000000000" pitchFamily="2" charset="-78"/>
              </a:rPr>
              <a:t>يک «برنامه» دستورالعمل‌هاي متوالي است که مي‌تواند توسط يک رايانه اجرا شود. براي نوشتن و اجراي هر برنامه به يک «ويرايش‌گر متن» و يک «کامپايلر» احتياج داريم</a:t>
            </a:r>
            <a:r>
              <a:rPr lang="fa-IR" altLang="fa-IR" sz="3600">
                <a:solidFill>
                  <a:srgbClr val="FFFFFF"/>
                </a:solidFill>
                <a:latin typeface="Garamond" panose="02020404030301010803" pitchFamily="18" charset="0"/>
                <a:cs typeface="B Koodak" panose="00000700000000000000" pitchFamily="2" charset="-78"/>
              </a:rPr>
              <a:t>.</a:t>
            </a:r>
            <a:r>
              <a:rPr lang="en-US" altLang="fa-IR" sz="3600">
                <a:solidFill>
                  <a:srgbClr val="FFFFFF"/>
                </a:solidFill>
                <a:latin typeface="Garamond" panose="02020404030301010803" pitchFamily="18" charset="0"/>
                <a:cs typeface="B Koodak" panose="00000700000000000000" pitchFamily="2" charset="-78"/>
              </a:rPr>
              <a:t> </a:t>
            </a:r>
          </a:p>
        </p:txBody>
      </p:sp>
      <p:sp>
        <p:nvSpPr>
          <p:cNvPr id="14342" name="Text Box 6"/>
          <p:cNvSpPr txBox="1">
            <a:spLocks noChangeArrowheads="1"/>
          </p:cNvSpPr>
          <p:nvPr/>
        </p:nvSpPr>
        <p:spPr bwMode="auto">
          <a:xfrm>
            <a:off x="1757363" y="4109958"/>
            <a:ext cx="85693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fa-IR" sz="3600" dirty="0">
                <a:solidFill>
                  <a:srgbClr val="FFFFFF"/>
                </a:solidFill>
                <a:latin typeface="Garamond" panose="02020404030301010803" pitchFamily="18" charset="0"/>
                <a:sym typeface="Webdings" panose="05030102010509060703" pitchFamily="18" charset="2"/>
              </a:rPr>
              <a:t></a:t>
            </a:r>
            <a:r>
              <a:rPr lang="ar-SA" altLang="fa-IR" sz="3600" dirty="0">
                <a:solidFill>
                  <a:srgbClr val="FFFFFF"/>
                </a:solidFill>
                <a:latin typeface="Garamond" panose="02020404030301010803" pitchFamily="18" charset="0"/>
              </a:rPr>
              <a:t> </a:t>
            </a:r>
            <a:r>
              <a:rPr lang="ar-SA" altLang="fa-IR" sz="3600" dirty="0">
                <a:solidFill>
                  <a:srgbClr val="FFFFFF"/>
                </a:solidFill>
                <a:latin typeface="Garamond" panose="02020404030301010803" pitchFamily="18" charset="0"/>
                <a:cs typeface="B Koodak" panose="00000700000000000000" pitchFamily="2" charset="-78"/>
              </a:rPr>
              <a:t>بستۀ </a:t>
            </a:r>
            <a:r>
              <a:rPr lang="en-US" altLang="fa-IR" sz="3600" dirty="0">
                <a:solidFill>
                  <a:srgbClr val="FFFFFF"/>
                </a:solidFill>
                <a:latin typeface="Garamond" panose="02020404030301010803" pitchFamily="18" charset="0"/>
                <a:cs typeface="B Koodak" panose="00000700000000000000" pitchFamily="2" charset="-78"/>
              </a:rPr>
              <a:t>Visual C++</a:t>
            </a:r>
            <a:r>
              <a:rPr lang="ar-SA" altLang="fa-IR" sz="3600" dirty="0">
                <a:solidFill>
                  <a:srgbClr val="FFFFFF"/>
                </a:solidFill>
                <a:latin typeface="Garamond" panose="02020404030301010803" pitchFamily="18" charset="0"/>
                <a:cs typeface="B Koodak" panose="00000700000000000000" pitchFamily="2" charset="-78"/>
              </a:rPr>
              <a:t> محصول شرکت ميکروسافت و بستۀ </a:t>
            </a:r>
            <a:r>
              <a:rPr lang="en-US" altLang="fa-IR" sz="3600" dirty="0">
                <a:solidFill>
                  <a:srgbClr val="FFFFFF"/>
                </a:solidFill>
                <a:latin typeface="Garamond" panose="02020404030301010803" pitchFamily="18" charset="0"/>
                <a:cs typeface="B Koodak" panose="00000700000000000000" pitchFamily="2" charset="-78"/>
              </a:rPr>
              <a:t>C++ Builder</a:t>
            </a:r>
            <a:r>
              <a:rPr lang="ar-SA" altLang="fa-IR" sz="3600" dirty="0">
                <a:solidFill>
                  <a:srgbClr val="FFFFFF"/>
                </a:solidFill>
                <a:latin typeface="Garamond" panose="02020404030301010803" pitchFamily="18" charset="0"/>
                <a:cs typeface="B Koodak" panose="00000700000000000000" pitchFamily="2" charset="-78"/>
              </a:rPr>
              <a:t> محصول شرکت بورلند نمونه‌هاي جالبي از محيط مجتمع توليد براي زبان </a:t>
            </a:r>
            <a:r>
              <a:rPr lang="en-US" altLang="fa-IR" sz="3600" dirty="0">
                <a:solidFill>
                  <a:srgbClr val="FFFFFF"/>
                </a:solidFill>
                <a:latin typeface="Garamond" panose="02020404030301010803" pitchFamily="18" charset="0"/>
                <a:cs typeface="B Koodak" panose="00000700000000000000" pitchFamily="2" charset="-78"/>
              </a:rPr>
              <a:t>C++</a:t>
            </a:r>
            <a:r>
              <a:rPr lang="ar-SA" altLang="fa-IR" sz="3600" dirty="0">
                <a:solidFill>
                  <a:srgbClr val="FFFFFF"/>
                </a:solidFill>
                <a:latin typeface="Garamond" panose="02020404030301010803" pitchFamily="18" charset="0"/>
                <a:cs typeface="B Koodak" panose="00000700000000000000" pitchFamily="2" charset="-78"/>
              </a:rPr>
              <a:t> به شمار مي‌روند. </a:t>
            </a:r>
            <a:endParaRPr lang="en-US" altLang="fa-IR" sz="3600" dirty="0">
              <a:solidFill>
                <a:srgbClr val="FFFFFF"/>
              </a:solidFill>
              <a:latin typeface="Garamond" panose="02020404030301010803" pitchFamily="18" charset="0"/>
              <a:cs typeface="B Koodak"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8399753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1+#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ppt_x"/>
                                          </p:val>
                                        </p:tav>
                                        <p:tav tm="100000">
                                          <p:val>
                                            <p:strVal val="#ppt_x"/>
                                          </p:val>
                                        </p:tav>
                                      </p:tavLst>
                                    </p:anim>
                                    <p:anim calcmode="lin" valueType="num">
                                      <p:cBhvr additive="base">
                                        <p:cTn id="14"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lt">
                                    <p:tmPct val="5000"/>
                                  </p:iterate>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ppt_x"/>
                                          </p:val>
                                        </p:tav>
                                        <p:tav tm="100000">
                                          <p:val>
                                            <p:strVal val="#ppt_x"/>
                                          </p:val>
                                        </p:tav>
                                      </p:tavLst>
                                    </p:anim>
                                    <p:anim calcmode="lin" valueType="num">
                                      <p:cBhvr additive="base">
                                        <p:cTn id="20"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92314" y="1"/>
            <a:ext cx="7966075" cy="1139825"/>
          </a:xfrm>
        </p:spPr>
        <p:txBody>
          <a:bodyPr/>
          <a:lstStyle/>
          <a:p>
            <a:pPr algn="r" rtl="1"/>
            <a:r>
              <a:rPr lang="ar-SA" altLang="fa-IR" b="1">
                <a:solidFill>
                  <a:srgbClr val="FFFF00"/>
                </a:solidFill>
                <a:cs typeface="B Titr" panose="00000700000000000000" pitchFamily="2" charset="-78"/>
              </a:rPr>
              <a:t>4</a:t>
            </a:r>
            <a:r>
              <a:rPr lang="fa-IR" altLang="fa-IR" b="1">
                <a:solidFill>
                  <a:srgbClr val="FFFF00"/>
                </a:solidFill>
                <a:cs typeface="B Titr" panose="00000700000000000000" pitchFamily="2" charset="-78"/>
              </a:rPr>
              <a:t>- </a:t>
            </a:r>
            <a:r>
              <a:rPr lang="ar-SA" altLang="fa-IR" b="1">
                <a:solidFill>
                  <a:srgbClr val="FFFF00"/>
                </a:solidFill>
                <a:cs typeface="B Titr" panose="00000700000000000000" pitchFamily="2" charset="-78"/>
              </a:rPr>
              <a:t>شروع کار با </a:t>
            </a:r>
            <a:r>
              <a:rPr lang="en-US" altLang="fa-IR" b="1">
                <a:solidFill>
                  <a:srgbClr val="FFFF00"/>
                </a:solidFill>
                <a:cs typeface="B Titr" panose="00000700000000000000" pitchFamily="2" charset="-78"/>
              </a:rPr>
              <a:t>C++</a:t>
            </a:r>
          </a:p>
        </p:txBody>
      </p:sp>
      <p:sp>
        <p:nvSpPr>
          <p:cNvPr id="195587" name="Rectangle 3"/>
          <p:cNvSpPr>
            <a:spLocks noGrp="1" noChangeArrowheads="1"/>
          </p:cNvSpPr>
          <p:nvPr>
            <p:ph idx="1"/>
          </p:nvPr>
        </p:nvSpPr>
        <p:spPr>
          <a:xfrm>
            <a:off x="1919289" y="908051"/>
            <a:ext cx="8497887" cy="1108075"/>
          </a:xfrm>
        </p:spPr>
        <p:txBody>
          <a:bodyPr/>
          <a:lstStyle/>
          <a:p>
            <a:pPr algn="r" rtl="1"/>
            <a:r>
              <a:rPr lang="en-US" altLang="fa-IR"/>
              <a:t>C++</a:t>
            </a:r>
            <a:r>
              <a:rPr lang="ar-SA" altLang="fa-IR"/>
              <a:t> نسبت به حروف «حساس به حالت» است</a:t>
            </a:r>
            <a:r>
              <a:rPr lang="fa-IR" altLang="fa-IR"/>
              <a:t> </a:t>
            </a:r>
            <a:r>
              <a:rPr lang="ar-SA" altLang="fa-IR"/>
              <a:t>يعني </a:t>
            </a:r>
            <a:r>
              <a:rPr lang="en-US" altLang="fa-IR"/>
              <a:t>A</a:t>
            </a:r>
            <a:r>
              <a:rPr lang="ar-SA" altLang="fa-IR"/>
              <a:t> و </a:t>
            </a:r>
            <a:r>
              <a:rPr lang="en-US" altLang="fa-IR"/>
              <a:t>a</a:t>
            </a:r>
            <a:r>
              <a:rPr lang="ar-SA" altLang="fa-IR"/>
              <a:t> را يکي نمي‌داند</a:t>
            </a:r>
            <a:endParaRPr lang="fa-IR" altLang="fa-IR"/>
          </a:p>
          <a:p>
            <a:pPr algn="r" rtl="1">
              <a:buFont typeface="Wingdings" panose="05000000000000000000" pitchFamily="2" charset="2"/>
              <a:buNone/>
            </a:pPr>
            <a:endParaRPr lang="en-US" altLang="fa-IR"/>
          </a:p>
        </p:txBody>
      </p:sp>
      <p:sp>
        <p:nvSpPr>
          <p:cNvPr id="195589" name="Text Box 5"/>
          <p:cNvSpPr txBox="1">
            <a:spLocks noChangeArrowheads="1"/>
          </p:cNvSpPr>
          <p:nvPr/>
        </p:nvSpPr>
        <p:spPr bwMode="auto">
          <a:xfrm>
            <a:off x="584616" y="2997201"/>
            <a:ext cx="10083384"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ar-SA" altLang="fa-IR" b="1" dirty="0">
                <a:solidFill>
                  <a:srgbClr val="FFFFFF"/>
                </a:solidFill>
              </a:rPr>
              <a:t>اولين برنامه‌اي که مي‌نويسيم به محض تولد، به شما سلام مي‌کند و عبارت </a:t>
            </a:r>
            <a:r>
              <a:rPr lang="en-US" altLang="fa-IR" b="1" dirty="0">
                <a:solidFill>
                  <a:srgbClr val="FFFFFF"/>
                </a:solidFill>
              </a:rPr>
              <a:t>"Hello, my programmer!"</a:t>
            </a:r>
            <a:r>
              <a:rPr lang="ar-SA" altLang="fa-IR" b="1" dirty="0">
                <a:solidFill>
                  <a:srgbClr val="FFFFFF"/>
                </a:solidFill>
              </a:rPr>
              <a:t> را نمايش مي‌دهد:</a:t>
            </a:r>
            <a:endParaRPr lang="en-US" altLang="fa-IR" dirty="0">
              <a:solidFill>
                <a:srgbClr val="FFFFFF"/>
              </a:solidFill>
            </a:endParaRPr>
          </a:p>
          <a:p>
            <a:pPr algn="l" fontAlgn="base">
              <a:spcBef>
                <a:spcPct val="0"/>
              </a:spcBef>
              <a:spcAft>
                <a:spcPct val="0"/>
              </a:spcAft>
            </a:pPr>
            <a:r>
              <a:rPr lang="en-US" altLang="fa-IR" sz="3600" dirty="0">
                <a:solidFill>
                  <a:srgbClr val="FFFFFF"/>
                </a:solidFill>
              </a:rPr>
              <a:t>#include &lt;</a:t>
            </a:r>
            <a:r>
              <a:rPr lang="en-US" altLang="fa-IR" sz="3600" dirty="0" err="1">
                <a:solidFill>
                  <a:srgbClr val="FFFFFF"/>
                </a:solidFill>
              </a:rPr>
              <a:t>iostream</a:t>
            </a:r>
            <a:r>
              <a:rPr lang="en-US" altLang="fa-IR" sz="3600" dirty="0">
                <a:solidFill>
                  <a:srgbClr val="FFFFFF"/>
                </a:solidFill>
              </a:rPr>
              <a:t>&gt;</a:t>
            </a:r>
          </a:p>
          <a:p>
            <a:pPr algn="l" fontAlgn="base">
              <a:spcBef>
                <a:spcPct val="0"/>
              </a:spcBef>
              <a:spcAft>
                <a:spcPct val="0"/>
              </a:spcAft>
            </a:pPr>
            <a:r>
              <a:rPr lang="en-US" altLang="fa-IR" sz="3600" dirty="0" err="1">
                <a:solidFill>
                  <a:srgbClr val="FFFFFF"/>
                </a:solidFill>
              </a:rPr>
              <a:t>int</a:t>
            </a:r>
            <a:r>
              <a:rPr lang="en-US" altLang="fa-IR" sz="3600" dirty="0">
                <a:solidFill>
                  <a:srgbClr val="FFFFFF"/>
                </a:solidFill>
              </a:rPr>
              <a:t> main()</a:t>
            </a:r>
          </a:p>
          <a:p>
            <a:pPr algn="l" fontAlgn="base">
              <a:spcBef>
                <a:spcPct val="0"/>
              </a:spcBef>
              <a:spcAft>
                <a:spcPct val="0"/>
              </a:spcAft>
            </a:pPr>
            <a:r>
              <a:rPr lang="en-US" altLang="fa-IR" sz="3600" dirty="0">
                <a:solidFill>
                  <a:srgbClr val="FFFFFF"/>
                </a:solidFill>
              </a:rPr>
              <a:t>{  </a:t>
            </a:r>
            <a:r>
              <a:rPr lang="en-US" altLang="fa-IR" sz="3600" dirty="0" err="1">
                <a:solidFill>
                  <a:srgbClr val="FFFFFF"/>
                </a:solidFill>
              </a:rPr>
              <a:t>std</a:t>
            </a:r>
            <a:r>
              <a:rPr lang="en-US" altLang="fa-IR" sz="3600" dirty="0">
                <a:solidFill>
                  <a:srgbClr val="FFFFFF"/>
                </a:solidFill>
              </a:rPr>
              <a:t>::</a:t>
            </a:r>
            <a:r>
              <a:rPr lang="en-US" altLang="fa-IR" sz="3600" dirty="0" err="1">
                <a:solidFill>
                  <a:srgbClr val="FFFFFF"/>
                </a:solidFill>
              </a:rPr>
              <a:t>cout</a:t>
            </a:r>
            <a:r>
              <a:rPr lang="en-US" altLang="fa-IR" sz="3600" dirty="0">
                <a:solidFill>
                  <a:srgbClr val="FFFFFF"/>
                </a:solidFill>
              </a:rPr>
              <a:t> &lt;&lt; "Hello, </a:t>
            </a:r>
            <a:r>
              <a:rPr lang="en-US" altLang="fa-IR" sz="3600" dirty="0" smtClean="0">
                <a:solidFill>
                  <a:srgbClr val="FFFFFF"/>
                </a:solidFill>
              </a:rPr>
              <a:t>my programmer</a:t>
            </a:r>
            <a:r>
              <a:rPr lang="en-US" altLang="fa-IR" sz="3600" dirty="0">
                <a:solidFill>
                  <a:srgbClr val="FFFFFF"/>
                </a:solidFill>
              </a:rPr>
              <a:t>!\n" ;</a:t>
            </a:r>
          </a:p>
          <a:p>
            <a:pPr algn="l" fontAlgn="base">
              <a:spcBef>
                <a:spcPct val="0"/>
              </a:spcBef>
              <a:spcAft>
                <a:spcPct val="0"/>
              </a:spcAft>
            </a:pPr>
            <a:r>
              <a:rPr lang="en-US" altLang="fa-IR" sz="3600" dirty="0">
                <a:solidFill>
                  <a:srgbClr val="FFFFFF"/>
                </a:solidFill>
              </a:rPr>
              <a:t>   return 0;</a:t>
            </a:r>
          </a:p>
          <a:p>
            <a:pPr algn="l" fontAlgn="base">
              <a:spcBef>
                <a:spcPct val="0"/>
              </a:spcBef>
              <a:spcAft>
                <a:spcPct val="0"/>
              </a:spcAft>
            </a:pPr>
            <a:r>
              <a:rPr lang="en-US" altLang="fa-IR" sz="3600" dirty="0">
                <a:solidFill>
                  <a:srgbClr val="FFFFFF"/>
                </a:solidFill>
              </a:rPr>
              <a:t>}</a:t>
            </a:r>
          </a:p>
        </p:txBody>
      </p:sp>
      <p:sp>
        <p:nvSpPr>
          <p:cNvPr id="195590" name="Text Box 6"/>
          <p:cNvSpPr txBox="1">
            <a:spLocks noChangeArrowheads="1"/>
          </p:cNvSpPr>
          <p:nvPr/>
        </p:nvSpPr>
        <p:spPr bwMode="auto">
          <a:xfrm>
            <a:off x="1774825" y="2349500"/>
            <a:ext cx="871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SA" altLang="fa-IR" b="1">
                <a:solidFill>
                  <a:srgbClr val="FFFFFF"/>
                </a:solidFill>
              </a:rPr>
              <a:t> </a:t>
            </a:r>
            <a:r>
              <a:rPr lang="ar-SA" altLang="fa-IR" sz="2400" b="1">
                <a:solidFill>
                  <a:srgbClr val="FFFFFF"/>
                </a:solidFill>
              </a:rPr>
              <a:t>مثال </a:t>
            </a:r>
            <a:r>
              <a:rPr lang="fa-IR" altLang="fa-IR" sz="2400" b="1">
                <a:solidFill>
                  <a:srgbClr val="FFFFFF"/>
                </a:solidFill>
              </a:rPr>
              <a:t>:</a:t>
            </a:r>
            <a:r>
              <a:rPr lang="ar-SA" altLang="fa-IR" sz="2400" b="1">
                <a:solidFill>
                  <a:srgbClr val="FFFFFF"/>
                </a:solidFill>
              </a:rPr>
              <a:t> اولين برنامه</a:t>
            </a:r>
            <a:endParaRPr lang="en-US" altLang="fa-IR" sz="2400" b="1">
              <a:solidFill>
                <a:srgbClr val="FFFFFF"/>
              </a:solidFill>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8874180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blinds(horizontal)">
                                      <p:cBhvr>
                                        <p:cTn id="7" dur="500"/>
                                        <p:tgtEl>
                                          <p:spTgt spid="195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1000"/>
                                  </p:stCondLst>
                                  <p:childTnLst>
                                    <p:set>
                                      <p:cBhvr>
                                        <p:cTn id="11" dur="1" fill="hold">
                                          <p:stCondLst>
                                            <p:cond delay="0"/>
                                          </p:stCondLst>
                                        </p:cTn>
                                        <p:tgtEl>
                                          <p:spTgt spid="195587">
                                            <p:txEl>
                                              <p:pRg st="0" end="0"/>
                                            </p:txEl>
                                          </p:spTgt>
                                        </p:tgtEl>
                                        <p:attrNameLst>
                                          <p:attrName>style.visibility</p:attrName>
                                        </p:attrNameLst>
                                      </p:cBhvr>
                                      <p:to>
                                        <p:strVal val="visible"/>
                                      </p:to>
                                    </p:set>
                                    <p:anim calcmode="lin" valueType="num">
                                      <p:cBhvr additive="base">
                                        <p:cTn id="12" dur="500" fill="hold"/>
                                        <p:tgtEl>
                                          <p:spTgt spid="1955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5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5590"/>
                                        </p:tgtEl>
                                        <p:attrNameLst>
                                          <p:attrName>style.visibility</p:attrName>
                                        </p:attrNameLst>
                                      </p:cBhvr>
                                      <p:to>
                                        <p:strVal val="visible"/>
                                      </p:to>
                                    </p:set>
                                    <p:anim calcmode="lin" valueType="num">
                                      <p:cBhvr additive="base">
                                        <p:cTn id="18" dur="500" fill="hold"/>
                                        <p:tgtEl>
                                          <p:spTgt spid="195590"/>
                                        </p:tgtEl>
                                        <p:attrNameLst>
                                          <p:attrName>ppt_x</p:attrName>
                                        </p:attrNameLst>
                                      </p:cBhvr>
                                      <p:tavLst>
                                        <p:tav tm="0">
                                          <p:val>
                                            <p:strVal val="#ppt_x"/>
                                          </p:val>
                                        </p:tav>
                                        <p:tav tm="100000">
                                          <p:val>
                                            <p:strVal val="#ppt_x"/>
                                          </p:val>
                                        </p:tav>
                                      </p:tavLst>
                                    </p:anim>
                                    <p:anim calcmode="lin" valueType="num">
                                      <p:cBhvr additive="base">
                                        <p:cTn id="19" dur="500" fill="hold"/>
                                        <p:tgtEl>
                                          <p:spTgt spid="19559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95589"/>
                                        </p:tgtEl>
                                        <p:attrNameLst>
                                          <p:attrName>style.visibility</p:attrName>
                                        </p:attrNameLst>
                                      </p:cBhvr>
                                      <p:to>
                                        <p:strVal val="visible"/>
                                      </p:to>
                                    </p:set>
                                    <p:animEffect transition="in" filter="diamond(in)">
                                      <p:cBhvr>
                                        <p:cTn id="24" dur="20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build="p"/>
      <p:bldP spid="195589" grpId="0"/>
      <p:bldP spid="1955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793082" y="193146"/>
            <a:ext cx="8534400" cy="1507067"/>
          </a:xfrm>
        </p:spPr>
        <p:txBody>
          <a:bodyPr>
            <a:normAutofit fontScale="90000"/>
          </a:bodyPr>
          <a:lstStyle/>
          <a:p>
            <a:pPr algn="r" rtl="1"/>
            <a:r>
              <a:rPr lang="ar-SA" altLang="fa-IR" sz="3600" dirty="0">
                <a:cs typeface="B Koodak" panose="00000700000000000000" pitchFamily="2" charset="-78"/>
              </a:rPr>
              <a:t>اولين خط از کد بالا يک «</a:t>
            </a:r>
            <a:r>
              <a:rPr lang="ar-SA" altLang="fa-IR" sz="3600" dirty="0">
                <a:solidFill>
                  <a:srgbClr val="FF9900"/>
                </a:solidFill>
                <a:cs typeface="B Koodak" panose="00000700000000000000" pitchFamily="2" charset="-78"/>
              </a:rPr>
              <a:t>راهنماي پيش‌پردازند</a:t>
            </a:r>
            <a:r>
              <a:rPr lang="fa-IR" altLang="fa-IR" sz="3600" dirty="0">
                <a:solidFill>
                  <a:srgbClr val="FF9900"/>
                </a:solidFill>
                <a:cs typeface="B Koodak" panose="00000700000000000000" pitchFamily="2" charset="-78"/>
              </a:rPr>
              <a:t>ه</a:t>
            </a:r>
            <a:r>
              <a:rPr lang="ar-SA" altLang="fa-IR" sz="3600" dirty="0">
                <a:cs typeface="B Koodak" panose="00000700000000000000" pitchFamily="2" charset="-78"/>
              </a:rPr>
              <a:t>» است. راهنماي پيش‌پردازنده شامل اجزاي زير است:</a:t>
            </a:r>
            <a:r>
              <a:rPr lang="en-US" altLang="fa-IR" sz="3600" dirty="0">
                <a:cs typeface="B Koodak" panose="00000700000000000000" pitchFamily="2" charset="-78"/>
              </a:rPr>
              <a:t> </a:t>
            </a:r>
          </a:p>
        </p:txBody>
      </p:sp>
      <p:sp>
        <p:nvSpPr>
          <p:cNvPr id="245763" name="Rectangle 3"/>
          <p:cNvSpPr>
            <a:spLocks noGrp="1" noChangeArrowheads="1"/>
          </p:cNvSpPr>
          <p:nvPr>
            <p:ph idx="1"/>
          </p:nvPr>
        </p:nvSpPr>
        <p:spPr>
          <a:xfrm>
            <a:off x="1992313" y="1989138"/>
            <a:ext cx="8424862" cy="1655762"/>
          </a:xfrm>
        </p:spPr>
        <p:txBody>
          <a:bodyPr>
            <a:normAutofit fontScale="85000" lnSpcReduction="20000"/>
          </a:bodyPr>
          <a:lstStyle/>
          <a:p>
            <a:pPr algn="just" rtl="1"/>
            <a:r>
              <a:rPr lang="fa-IR" altLang="fa-IR" sz="3600">
                <a:cs typeface="B Koodak" panose="00000700000000000000" pitchFamily="2" charset="-78"/>
              </a:rPr>
              <a:t>1- </a:t>
            </a:r>
            <a:r>
              <a:rPr lang="ar-SA" altLang="fa-IR" sz="3600">
                <a:cs typeface="B Koodak" panose="00000700000000000000" pitchFamily="2" charset="-78"/>
              </a:rPr>
              <a:t>کاراکتر </a:t>
            </a:r>
            <a:r>
              <a:rPr lang="en-US" altLang="fa-IR" sz="3600">
                <a:cs typeface="B Koodak" panose="00000700000000000000" pitchFamily="2" charset="-78"/>
              </a:rPr>
              <a:t>#</a:t>
            </a:r>
            <a:r>
              <a:rPr lang="ar-SA" altLang="fa-IR" sz="3600">
                <a:cs typeface="B Koodak" panose="00000700000000000000" pitchFamily="2" charset="-78"/>
              </a:rPr>
              <a:t> که نشان مي‌دهد اين خط، يک راهنماي پيش‌پردازنده است. اين کاراکتر بايد در ابتداي همۀ خطوط راهنماي پيش‌پردازنده باشد.</a:t>
            </a:r>
            <a:endParaRPr lang="en-US" altLang="fa-IR" sz="3600">
              <a:cs typeface="B Koodak" panose="00000700000000000000" pitchFamily="2" charset="-78"/>
            </a:endParaRPr>
          </a:p>
        </p:txBody>
      </p:sp>
      <p:sp>
        <p:nvSpPr>
          <p:cNvPr id="245764" name="Rectangle 4"/>
          <p:cNvSpPr>
            <a:spLocks noChangeArrowheads="1"/>
          </p:cNvSpPr>
          <p:nvPr/>
        </p:nvSpPr>
        <p:spPr bwMode="auto">
          <a:xfrm>
            <a:off x="1992313" y="3933825"/>
            <a:ext cx="842486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fontAlgn="base">
              <a:spcAft>
                <a:spcPct val="0"/>
              </a:spcAft>
              <a:buClr>
                <a:srgbClr val="99FF99"/>
              </a:buClr>
            </a:pPr>
            <a:r>
              <a:rPr lang="fa-IR" altLang="fa-IR" sz="3600">
                <a:solidFill>
                  <a:srgbClr val="FFFFFF"/>
                </a:solidFill>
                <a:cs typeface="B Koodak" panose="00000700000000000000" pitchFamily="2" charset="-78"/>
              </a:rPr>
              <a:t>2-</a:t>
            </a:r>
            <a:r>
              <a:rPr lang="ar-SA" altLang="fa-IR" sz="3600">
                <a:solidFill>
                  <a:srgbClr val="FFFFFF"/>
                </a:solidFill>
                <a:cs typeface="B Koodak" panose="00000700000000000000" pitchFamily="2" charset="-78"/>
              </a:rPr>
              <a:t> عبارت </a:t>
            </a:r>
            <a:r>
              <a:rPr lang="en-US" altLang="fa-IR" sz="3600">
                <a:solidFill>
                  <a:srgbClr val="FFFFFF"/>
                </a:solidFill>
                <a:cs typeface="B Koodak" panose="00000700000000000000" pitchFamily="2" charset="-78"/>
              </a:rPr>
              <a:t>include</a:t>
            </a:r>
          </a:p>
        </p:txBody>
      </p:sp>
      <p:sp>
        <p:nvSpPr>
          <p:cNvPr id="245765" name="Rectangle 5"/>
          <p:cNvSpPr>
            <a:spLocks noChangeArrowheads="1"/>
          </p:cNvSpPr>
          <p:nvPr/>
        </p:nvSpPr>
        <p:spPr bwMode="auto">
          <a:xfrm>
            <a:off x="1703389" y="5013326"/>
            <a:ext cx="8713787"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fontAlgn="base">
              <a:spcAft>
                <a:spcPct val="0"/>
              </a:spcAft>
              <a:buClr>
                <a:srgbClr val="99FF99"/>
              </a:buClr>
            </a:pPr>
            <a:r>
              <a:rPr lang="fa-IR" altLang="fa-IR" sz="3600">
                <a:solidFill>
                  <a:srgbClr val="FFFFFF"/>
                </a:solidFill>
                <a:cs typeface="B Koodak" panose="00000700000000000000" pitchFamily="2" charset="-78"/>
              </a:rPr>
              <a:t>3-</a:t>
            </a:r>
            <a:r>
              <a:rPr lang="ar-SA" altLang="fa-IR" sz="3600">
                <a:solidFill>
                  <a:srgbClr val="FFFFFF"/>
                </a:solidFill>
                <a:cs typeface="B Koodak" panose="00000700000000000000" pitchFamily="2" charset="-78"/>
              </a:rPr>
              <a:t> نام يک «فايل کتابخانه‌اي» که ميان دو علامت &lt;&gt; محصور شده است. </a:t>
            </a:r>
            <a:endParaRPr lang="en-US" altLang="fa-IR" sz="3600">
              <a:solidFill>
                <a:srgbClr val="FFFFFF"/>
              </a:solidFill>
              <a:cs typeface="B Koodak"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42350177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additive="base">
                                        <p:cTn id="7" dur="500" fill="hold"/>
                                        <p:tgtEl>
                                          <p:spTgt spid="245762"/>
                                        </p:tgtEl>
                                        <p:attrNameLst>
                                          <p:attrName>ppt_x</p:attrName>
                                        </p:attrNameLst>
                                      </p:cBhvr>
                                      <p:tavLst>
                                        <p:tav tm="0">
                                          <p:val>
                                            <p:strVal val="#ppt_x"/>
                                          </p:val>
                                        </p:tav>
                                        <p:tav tm="100000">
                                          <p:val>
                                            <p:strVal val="#ppt_x"/>
                                          </p:val>
                                        </p:tav>
                                      </p:tavLst>
                                    </p:anim>
                                    <p:anim calcmode="lin" valueType="num">
                                      <p:cBhvr additive="base">
                                        <p:cTn id="8" dur="500" fill="hold"/>
                                        <p:tgtEl>
                                          <p:spTgt spid="2457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63">
                                            <p:txEl>
                                              <p:pRg st="0" end="0"/>
                                            </p:txEl>
                                          </p:spTgt>
                                        </p:tgtEl>
                                        <p:attrNameLst>
                                          <p:attrName>style.visibility</p:attrName>
                                        </p:attrNameLst>
                                      </p:cBhvr>
                                      <p:to>
                                        <p:strVal val="visible"/>
                                      </p:to>
                                    </p:set>
                                    <p:anim calcmode="lin" valueType="num">
                                      <p:cBhvr additive="base">
                                        <p:cTn id="13"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64">
                                            <p:txEl>
                                              <p:pRg st="0" end="0"/>
                                            </p:txEl>
                                          </p:spTgt>
                                        </p:tgtEl>
                                        <p:attrNameLst>
                                          <p:attrName>style.visibility</p:attrName>
                                        </p:attrNameLst>
                                      </p:cBhvr>
                                      <p:to>
                                        <p:strVal val="visible"/>
                                      </p:to>
                                    </p:set>
                                    <p:anim calcmode="lin" valueType="num">
                                      <p:cBhvr additive="base">
                                        <p:cTn id="19" dur="500" fill="hold"/>
                                        <p:tgtEl>
                                          <p:spTgt spid="24576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765">
                                            <p:txEl>
                                              <p:pRg st="0" end="0"/>
                                            </p:txEl>
                                          </p:spTgt>
                                        </p:tgtEl>
                                        <p:attrNameLst>
                                          <p:attrName>style.visibility</p:attrName>
                                        </p:attrNameLst>
                                      </p:cBhvr>
                                      <p:to>
                                        <p:strVal val="visible"/>
                                      </p:to>
                                    </p:set>
                                    <p:anim calcmode="lin" valueType="num">
                                      <p:cBhvr additive="base">
                                        <p:cTn id="25" dur="500" fill="hold"/>
                                        <p:tgtEl>
                                          <p:spTgt spid="24576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idx="4294967295"/>
          </p:nvPr>
        </p:nvSpPr>
        <p:spPr>
          <a:xfrm>
            <a:off x="989351" y="200027"/>
            <a:ext cx="9793574" cy="1139825"/>
          </a:xfrm>
        </p:spPr>
        <p:txBody>
          <a:bodyPr>
            <a:normAutofit fontScale="90000"/>
          </a:bodyPr>
          <a:lstStyle/>
          <a:p>
            <a:pPr algn="r" rtl="1"/>
            <a:r>
              <a:rPr lang="ar-SA" altLang="fa-IR" sz="4000" b="1" dirty="0"/>
              <a:t>خط دوم برنامه نيز بايد در همه برنامه‌هاي </a:t>
            </a:r>
            <a:r>
              <a:rPr lang="en-US" altLang="fa-IR" sz="4000" b="1" dirty="0"/>
              <a:t>C++</a:t>
            </a:r>
            <a:r>
              <a:rPr lang="ar-SA" altLang="fa-IR" sz="4000" b="1" dirty="0"/>
              <a:t> وجود داشته باشد. </a:t>
            </a:r>
            <a:endParaRPr lang="en-US" altLang="fa-IR" sz="4000" b="1" dirty="0"/>
          </a:p>
        </p:txBody>
      </p:sp>
      <p:sp>
        <p:nvSpPr>
          <p:cNvPr id="246791" name="Rectangle 7"/>
          <p:cNvSpPr>
            <a:spLocks noChangeArrowheads="1"/>
          </p:cNvSpPr>
          <p:nvPr/>
        </p:nvSpPr>
        <p:spPr bwMode="auto">
          <a:xfrm>
            <a:off x="2208213" y="1700214"/>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fontAlgn="base">
              <a:spcAft>
                <a:spcPct val="0"/>
              </a:spcAft>
            </a:pPr>
            <a:r>
              <a:rPr lang="ar-SA" altLang="fa-IR" sz="2800">
                <a:solidFill>
                  <a:srgbClr val="FFFFFF"/>
                </a:solidFill>
              </a:rPr>
              <a:t>اين خط به کامپايلر مي‌گويد که «بدنۀ اصلي برنامه» از کجا شروع مي‌شود. اين خط داراي اجزاي زير است:</a:t>
            </a:r>
            <a:endParaRPr lang="en-US" altLang="fa-IR" sz="2800">
              <a:solidFill>
                <a:srgbClr val="FFFFFF"/>
              </a:solidFill>
            </a:endParaRPr>
          </a:p>
        </p:txBody>
      </p:sp>
      <p:sp>
        <p:nvSpPr>
          <p:cNvPr id="246794" name="Text Box 10"/>
          <p:cNvSpPr txBox="1">
            <a:spLocks noChangeArrowheads="1"/>
          </p:cNvSpPr>
          <p:nvPr/>
        </p:nvSpPr>
        <p:spPr bwMode="auto">
          <a:xfrm>
            <a:off x="2279650" y="2781301"/>
            <a:ext cx="7920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SA" altLang="fa-IR" sz="2800">
                <a:solidFill>
                  <a:srgbClr val="FFFFFF"/>
                </a:solidFill>
              </a:rPr>
              <a:t>1 – عبارت </a:t>
            </a:r>
            <a:r>
              <a:rPr lang="en-US" altLang="fa-IR" sz="2800">
                <a:solidFill>
                  <a:srgbClr val="FFFFFF"/>
                </a:solidFill>
              </a:rPr>
              <a:t>int</a:t>
            </a:r>
            <a:r>
              <a:rPr lang="ar-SA" altLang="fa-IR" sz="2800">
                <a:solidFill>
                  <a:srgbClr val="FFFFFF"/>
                </a:solidFill>
              </a:rPr>
              <a:t> که يک نوع عددي در </a:t>
            </a:r>
            <a:r>
              <a:rPr lang="en-US" altLang="fa-IR" sz="2800">
                <a:solidFill>
                  <a:srgbClr val="FFFFFF"/>
                </a:solidFill>
              </a:rPr>
              <a:t>C++</a:t>
            </a:r>
            <a:r>
              <a:rPr lang="ar-SA" altLang="fa-IR" sz="2800">
                <a:solidFill>
                  <a:srgbClr val="FFFFFF"/>
                </a:solidFill>
              </a:rPr>
              <a:t> است. </a:t>
            </a:r>
            <a:endParaRPr lang="en-US" altLang="fa-IR" sz="2800">
              <a:solidFill>
                <a:srgbClr val="FFFFFF"/>
              </a:solidFill>
            </a:endParaRPr>
          </a:p>
        </p:txBody>
      </p:sp>
      <p:sp>
        <p:nvSpPr>
          <p:cNvPr id="246795" name="Text Box 11"/>
          <p:cNvSpPr txBox="1">
            <a:spLocks noChangeArrowheads="1"/>
          </p:cNvSpPr>
          <p:nvPr/>
        </p:nvSpPr>
        <p:spPr bwMode="auto">
          <a:xfrm>
            <a:off x="2208213" y="3429001"/>
            <a:ext cx="806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a-IR" altLang="fa-IR" sz="2800">
                <a:solidFill>
                  <a:srgbClr val="FFFFFF"/>
                </a:solidFill>
              </a:rPr>
              <a:t>2 –</a:t>
            </a:r>
            <a:r>
              <a:rPr lang="ar-SA" altLang="fa-IR" sz="2800">
                <a:solidFill>
                  <a:srgbClr val="FFFFFF"/>
                </a:solidFill>
              </a:rPr>
              <a:t> عبارت </a:t>
            </a:r>
            <a:r>
              <a:rPr lang="en-US" altLang="fa-IR" sz="2800">
                <a:solidFill>
                  <a:srgbClr val="FFFFFF"/>
                </a:solidFill>
              </a:rPr>
              <a:t>main</a:t>
            </a:r>
            <a:r>
              <a:rPr lang="ar-SA" altLang="fa-IR" sz="2800">
                <a:solidFill>
                  <a:srgbClr val="FFFFFF"/>
                </a:solidFill>
              </a:rPr>
              <a:t> که به آن «تابع اصلي» در </a:t>
            </a:r>
            <a:r>
              <a:rPr lang="en-US" altLang="fa-IR" sz="2800">
                <a:solidFill>
                  <a:srgbClr val="FFFFFF"/>
                </a:solidFill>
              </a:rPr>
              <a:t>C++</a:t>
            </a:r>
            <a:r>
              <a:rPr lang="ar-SA" altLang="fa-IR" sz="2800">
                <a:solidFill>
                  <a:srgbClr val="FFFFFF"/>
                </a:solidFill>
              </a:rPr>
              <a:t> مي‌گويند.</a:t>
            </a:r>
            <a:endParaRPr lang="en-US" altLang="fa-IR" sz="2800">
              <a:solidFill>
                <a:srgbClr val="FFFFFF"/>
              </a:solidFill>
            </a:endParaRPr>
          </a:p>
        </p:txBody>
      </p:sp>
      <p:sp>
        <p:nvSpPr>
          <p:cNvPr id="246797" name="Text Box 13"/>
          <p:cNvSpPr txBox="1">
            <a:spLocks noChangeArrowheads="1"/>
          </p:cNvSpPr>
          <p:nvPr/>
        </p:nvSpPr>
        <p:spPr bwMode="auto">
          <a:xfrm>
            <a:off x="1992314" y="4076701"/>
            <a:ext cx="8281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SA" altLang="fa-IR" sz="2800">
                <a:solidFill>
                  <a:srgbClr val="FFFFFF"/>
                </a:solidFill>
              </a:rPr>
              <a:t>3 – دو پرانتز </a:t>
            </a:r>
            <a:r>
              <a:rPr lang="en-US" altLang="fa-IR" sz="2800">
                <a:solidFill>
                  <a:srgbClr val="FFFFFF"/>
                </a:solidFill>
              </a:rPr>
              <a:t>()</a:t>
            </a:r>
            <a:r>
              <a:rPr lang="ar-SA" altLang="fa-IR" sz="2800">
                <a:solidFill>
                  <a:srgbClr val="FFFFFF"/>
                </a:solidFill>
              </a:rPr>
              <a:t> که نشان مي‌دهد عبارت </a:t>
            </a:r>
            <a:r>
              <a:rPr lang="en-US" altLang="fa-IR" sz="2800">
                <a:solidFill>
                  <a:srgbClr val="FFFFFF"/>
                </a:solidFill>
              </a:rPr>
              <a:t>main</a:t>
            </a:r>
            <a:r>
              <a:rPr lang="ar-SA" altLang="fa-IR" sz="2800">
                <a:solidFill>
                  <a:srgbClr val="FFFFFF"/>
                </a:solidFill>
              </a:rPr>
              <a:t> يک «تاب</a:t>
            </a:r>
            <a:r>
              <a:rPr lang="fa-IR" altLang="fa-IR" sz="2800">
                <a:solidFill>
                  <a:srgbClr val="FFFFFF"/>
                </a:solidFill>
              </a:rPr>
              <a:t>ع</a:t>
            </a:r>
            <a:r>
              <a:rPr lang="ar-SA" altLang="fa-IR" sz="2800">
                <a:solidFill>
                  <a:srgbClr val="FFFFFF"/>
                </a:solidFill>
              </a:rPr>
              <a:t>» است. </a:t>
            </a:r>
            <a:endParaRPr lang="en-US" altLang="fa-IR" sz="2800">
              <a:solidFill>
                <a:srgbClr val="FFFFFF"/>
              </a:solidFill>
            </a:endParaRPr>
          </a:p>
        </p:txBody>
      </p:sp>
      <p:sp>
        <p:nvSpPr>
          <p:cNvPr id="246798" name="Text Box 14"/>
          <p:cNvSpPr txBox="1">
            <a:spLocks noChangeArrowheads="1"/>
          </p:cNvSpPr>
          <p:nvPr/>
        </p:nvSpPr>
        <p:spPr bwMode="auto">
          <a:xfrm>
            <a:off x="1919289" y="5084763"/>
            <a:ext cx="8353425" cy="1555750"/>
          </a:xfrm>
          <a:prstGeom prst="rect">
            <a:avLst/>
          </a:prstGeom>
          <a:solidFill>
            <a:srgbClr val="FF9900"/>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ar-SA" altLang="fa-IR" sz="4800">
                <a:solidFill>
                  <a:srgbClr val="FFFFFF"/>
                </a:solidFill>
                <a:cs typeface="B Homa" panose="00000400000000000000" pitchFamily="2" charset="-78"/>
              </a:rPr>
              <a:t>هر برنامه فقط بايد يک تابع </a:t>
            </a:r>
            <a:r>
              <a:rPr lang="en-US" altLang="fa-IR" sz="4800">
                <a:solidFill>
                  <a:srgbClr val="FFFFFF"/>
                </a:solidFill>
                <a:cs typeface="B Homa" panose="00000400000000000000" pitchFamily="2" charset="-78"/>
              </a:rPr>
              <a:t>main()</a:t>
            </a:r>
            <a:r>
              <a:rPr lang="ar-SA" altLang="fa-IR" sz="4800">
                <a:solidFill>
                  <a:srgbClr val="FFFFFF"/>
                </a:solidFill>
                <a:cs typeface="B Homa" panose="00000400000000000000" pitchFamily="2" charset="-78"/>
              </a:rPr>
              <a:t> داشته باشد</a:t>
            </a:r>
            <a:r>
              <a:rPr lang="en-US" altLang="fa-IR" sz="4800">
                <a:solidFill>
                  <a:srgbClr val="FFFFFF"/>
                </a:solidFill>
                <a:cs typeface="B Homa" panose="00000400000000000000" pitchFamily="2" charset="-78"/>
              </a:rPr>
              <a:t> </a:t>
            </a:r>
            <a:r>
              <a:rPr lang="fa-IR" altLang="fa-IR" sz="4800">
                <a:solidFill>
                  <a:srgbClr val="FFFFFF"/>
                </a:solidFill>
                <a:cs typeface="B Homa" panose="00000400000000000000" pitchFamily="2" charset="-78"/>
              </a:rPr>
              <a:t>.</a:t>
            </a:r>
            <a:endParaRPr lang="en-US" altLang="fa-IR" sz="4800">
              <a:solidFill>
                <a:srgbClr val="FFFFFF"/>
              </a:solidFill>
              <a:cs typeface="B Homa" panose="000004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3261452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checkerboard(across)">
                                      <p:cBhvr>
                                        <p:cTn id="7" dur="500"/>
                                        <p:tgtEl>
                                          <p:spTgt spid="246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6791"/>
                                        </p:tgtEl>
                                        <p:attrNameLst>
                                          <p:attrName>style.visibility</p:attrName>
                                        </p:attrNameLst>
                                      </p:cBhvr>
                                      <p:to>
                                        <p:strVal val="visible"/>
                                      </p:to>
                                    </p:set>
                                    <p:animEffect transition="in" filter="box(in)">
                                      <p:cBhvr>
                                        <p:cTn id="12" dur="500"/>
                                        <p:tgtEl>
                                          <p:spTgt spid="2467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iterate type="wd">
                                    <p:tmPct val="0"/>
                                  </p:iterate>
                                  <p:childTnLst>
                                    <p:set>
                                      <p:cBhvr>
                                        <p:cTn id="16" dur="1" fill="hold">
                                          <p:stCondLst>
                                            <p:cond delay="0"/>
                                          </p:stCondLst>
                                        </p:cTn>
                                        <p:tgtEl>
                                          <p:spTgt spid="246794"/>
                                        </p:tgtEl>
                                        <p:attrNameLst>
                                          <p:attrName>style.visibility</p:attrName>
                                        </p:attrNameLst>
                                      </p:cBhvr>
                                      <p:to>
                                        <p:strVal val="visible"/>
                                      </p:to>
                                    </p:set>
                                    <p:anim calcmode="lin" valueType="num">
                                      <p:cBhvr additive="base">
                                        <p:cTn id="17" dur="500" fill="hold"/>
                                        <p:tgtEl>
                                          <p:spTgt spid="246794"/>
                                        </p:tgtEl>
                                        <p:attrNameLst>
                                          <p:attrName>ppt_x</p:attrName>
                                        </p:attrNameLst>
                                      </p:cBhvr>
                                      <p:tavLst>
                                        <p:tav tm="0">
                                          <p:val>
                                            <p:strVal val="#ppt_x"/>
                                          </p:val>
                                        </p:tav>
                                        <p:tav tm="100000">
                                          <p:val>
                                            <p:strVal val="#ppt_x"/>
                                          </p:val>
                                        </p:tav>
                                      </p:tavLst>
                                    </p:anim>
                                    <p:anim calcmode="lin" valueType="num">
                                      <p:cBhvr additive="base">
                                        <p:cTn id="18" dur="500" fill="hold"/>
                                        <p:tgtEl>
                                          <p:spTgt spid="24679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6795"/>
                                        </p:tgtEl>
                                        <p:attrNameLst>
                                          <p:attrName>style.visibility</p:attrName>
                                        </p:attrNameLst>
                                      </p:cBhvr>
                                      <p:to>
                                        <p:strVal val="visible"/>
                                      </p:to>
                                    </p:set>
                                    <p:anim calcmode="lin" valueType="num">
                                      <p:cBhvr additive="base">
                                        <p:cTn id="23" dur="500" fill="hold"/>
                                        <p:tgtEl>
                                          <p:spTgt spid="246795"/>
                                        </p:tgtEl>
                                        <p:attrNameLst>
                                          <p:attrName>ppt_x</p:attrName>
                                        </p:attrNameLst>
                                      </p:cBhvr>
                                      <p:tavLst>
                                        <p:tav tm="0">
                                          <p:val>
                                            <p:strVal val="#ppt_x"/>
                                          </p:val>
                                        </p:tav>
                                        <p:tav tm="100000">
                                          <p:val>
                                            <p:strVal val="#ppt_x"/>
                                          </p:val>
                                        </p:tav>
                                      </p:tavLst>
                                    </p:anim>
                                    <p:anim calcmode="lin" valueType="num">
                                      <p:cBhvr additive="base">
                                        <p:cTn id="24" dur="500" fill="hold"/>
                                        <p:tgtEl>
                                          <p:spTgt spid="24679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6797"/>
                                        </p:tgtEl>
                                        <p:attrNameLst>
                                          <p:attrName>style.visibility</p:attrName>
                                        </p:attrNameLst>
                                      </p:cBhvr>
                                      <p:to>
                                        <p:strVal val="visible"/>
                                      </p:to>
                                    </p:set>
                                    <p:anim calcmode="lin" valueType="num">
                                      <p:cBhvr additive="base">
                                        <p:cTn id="29" dur="500" fill="hold"/>
                                        <p:tgtEl>
                                          <p:spTgt spid="246797"/>
                                        </p:tgtEl>
                                        <p:attrNameLst>
                                          <p:attrName>ppt_x</p:attrName>
                                        </p:attrNameLst>
                                      </p:cBhvr>
                                      <p:tavLst>
                                        <p:tav tm="0">
                                          <p:val>
                                            <p:strVal val="#ppt_x"/>
                                          </p:val>
                                        </p:tav>
                                        <p:tav tm="100000">
                                          <p:val>
                                            <p:strVal val="#ppt_x"/>
                                          </p:val>
                                        </p:tav>
                                      </p:tavLst>
                                    </p:anim>
                                    <p:anim calcmode="lin" valueType="num">
                                      <p:cBhvr additive="base">
                                        <p:cTn id="30" dur="500" fill="hold"/>
                                        <p:tgtEl>
                                          <p:spTgt spid="24679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6798"/>
                                        </p:tgtEl>
                                        <p:attrNameLst>
                                          <p:attrName>style.visibility</p:attrName>
                                        </p:attrNameLst>
                                      </p:cBhvr>
                                      <p:to>
                                        <p:strVal val="visible"/>
                                      </p:to>
                                    </p:set>
                                    <p:anim calcmode="lin" valueType="num">
                                      <p:cBhvr additive="base">
                                        <p:cTn id="35" dur="500" fill="hold"/>
                                        <p:tgtEl>
                                          <p:spTgt spid="246798"/>
                                        </p:tgtEl>
                                        <p:attrNameLst>
                                          <p:attrName>ppt_x</p:attrName>
                                        </p:attrNameLst>
                                      </p:cBhvr>
                                      <p:tavLst>
                                        <p:tav tm="0">
                                          <p:val>
                                            <p:strVal val="#ppt_x"/>
                                          </p:val>
                                        </p:tav>
                                        <p:tav tm="100000">
                                          <p:val>
                                            <p:strVal val="#ppt_x"/>
                                          </p:val>
                                        </p:tav>
                                      </p:tavLst>
                                    </p:anim>
                                    <p:anim calcmode="lin" valueType="num">
                                      <p:cBhvr additive="base">
                                        <p:cTn id="36" dur="500" fill="hold"/>
                                        <p:tgtEl>
                                          <p:spTgt spid="246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P spid="246791" grpId="0"/>
      <p:bldP spid="246794" grpId="0"/>
      <p:bldP spid="246795" grpId="0"/>
      <p:bldP spid="246797" grpId="0"/>
      <p:bldP spid="2467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548607" y="299805"/>
            <a:ext cx="9144000" cy="1139825"/>
          </a:xfrm>
          <a:solidFill>
            <a:schemeClr val="accent1"/>
          </a:solidFill>
        </p:spPr>
        <p:txBody>
          <a:bodyPr/>
          <a:lstStyle/>
          <a:p>
            <a:r>
              <a:rPr lang="ar-SA" altLang="fa-IR" sz="3200">
                <a:cs typeface="B Homa" panose="00000400000000000000" pitchFamily="2" charset="-78"/>
              </a:rPr>
              <a:t>سه خط آخر برنامه، </a:t>
            </a:r>
            <a:r>
              <a:rPr lang="ar-SA" altLang="fa-IR" sz="3200">
                <a:solidFill>
                  <a:srgbClr val="FF0066"/>
                </a:solidFill>
                <a:cs typeface="B Homa" panose="00000400000000000000" pitchFamily="2" charset="-78"/>
              </a:rPr>
              <a:t>«بدنۀ اصلي برنامه»</a:t>
            </a:r>
            <a:r>
              <a:rPr lang="ar-SA" altLang="fa-IR" sz="3200">
                <a:cs typeface="B Homa" panose="00000400000000000000" pitchFamily="2" charset="-78"/>
              </a:rPr>
              <a:t> را تشکيل مي‌دهند.</a:t>
            </a:r>
            <a:r>
              <a:rPr lang="ar-SA" altLang="fa-IR" sz="3200"/>
              <a:t> </a:t>
            </a:r>
            <a:endParaRPr lang="en-US" altLang="fa-IR" sz="3200"/>
          </a:p>
        </p:txBody>
      </p:sp>
      <p:sp>
        <p:nvSpPr>
          <p:cNvPr id="249860" name="Text Box 4"/>
          <p:cNvSpPr txBox="1">
            <a:spLocks noChangeArrowheads="1"/>
          </p:cNvSpPr>
          <p:nvPr/>
        </p:nvSpPr>
        <p:spPr bwMode="auto">
          <a:xfrm>
            <a:off x="1524000" y="263683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ar-SA" altLang="fa-IR" sz="3600" dirty="0">
                <a:solidFill>
                  <a:srgbClr val="FFFFFF"/>
                </a:solidFill>
                <a:cs typeface="B Homa" panose="00000400000000000000" pitchFamily="2" charset="-78"/>
              </a:rPr>
              <a:t>دستورات برنامه از خط سوم شروع شده است.</a:t>
            </a:r>
            <a:r>
              <a:rPr lang="ar-SA" altLang="fa-IR" sz="3600" dirty="0">
                <a:solidFill>
                  <a:srgbClr val="FFFFFF"/>
                </a:solidFill>
              </a:rPr>
              <a:t> </a:t>
            </a:r>
            <a:endParaRPr lang="en-US" altLang="fa-IR" sz="3600" dirty="0">
              <a:solidFill>
                <a:srgbClr val="FFFFFF"/>
              </a:solidFill>
            </a:endParaRPr>
          </a:p>
        </p:txBody>
      </p:sp>
      <p:sp>
        <p:nvSpPr>
          <p:cNvPr id="249863" name="Text Box 7"/>
          <p:cNvSpPr txBox="1">
            <a:spLocks noChangeArrowheads="1"/>
          </p:cNvSpPr>
          <p:nvPr/>
        </p:nvSpPr>
        <p:spPr bwMode="auto">
          <a:xfrm>
            <a:off x="1638301" y="4221163"/>
            <a:ext cx="8964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ar-SA" altLang="fa-IR" sz="3600">
                <a:solidFill>
                  <a:srgbClr val="FFFFFF"/>
                </a:solidFill>
              </a:rPr>
              <a:t> </a:t>
            </a:r>
            <a:r>
              <a:rPr lang="ar-SA" altLang="fa-IR" sz="3600">
                <a:solidFill>
                  <a:srgbClr val="FFFFFF"/>
                </a:solidFill>
                <a:cs typeface="B Homa" panose="00000400000000000000" pitchFamily="2" charset="-78"/>
              </a:rPr>
              <a:t>دستور خط سوم با علامت سميکولن </a:t>
            </a:r>
            <a:r>
              <a:rPr lang="en-US" altLang="fa-IR" sz="3600">
                <a:solidFill>
                  <a:srgbClr val="FFFFFF"/>
                </a:solidFill>
                <a:cs typeface="B Homa" panose="00000400000000000000" pitchFamily="2" charset="-78"/>
              </a:rPr>
              <a:t>;</a:t>
            </a:r>
            <a:r>
              <a:rPr lang="ar-SA" altLang="fa-IR" sz="3600">
                <a:solidFill>
                  <a:srgbClr val="FFFFFF"/>
                </a:solidFill>
                <a:cs typeface="B Homa" panose="00000400000000000000" pitchFamily="2" charset="-78"/>
              </a:rPr>
              <a:t> پايان يافته است.</a:t>
            </a:r>
            <a:r>
              <a:rPr lang="ar-SA" altLang="fa-IR" sz="2800">
                <a:solidFill>
                  <a:srgbClr val="FFFFFF"/>
                </a:solidFill>
              </a:rPr>
              <a:t> </a:t>
            </a:r>
            <a:endParaRPr lang="en-US" altLang="fa-IR" sz="2800">
              <a:solidFill>
                <a:srgbClr val="FFFFFF"/>
              </a:solidFill>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3011757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checkerboard(across)">
                                      <p:cBhvr>
                                        <p:cTn id="7" dur="500"/>
                                        <p:tgtEl>
                                          <p:spTgt spid="249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9860"/>
                                        </p:tgtEl>
                                        <p:attrNameLst>
                                          <p:attrName>style.visibility</p:attrName>
                                        </p:attrNameLst>
                                      </p:cBhvr>
                                      <p:to>
                                        <p:strVal val="visible"/>
                                      </p:to>
                                    </p:set>
                                    <p:animEffect transition="in" filter="checkerboard(across)">
                                      <p:cBhvr>
                                        <p:cTn id="12" dur="500"/>
                                        <p:tgtEl>
                                          <p:spTgt spid="2498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9863"/>
                                        </p:tgtEl>
                                        <p:attrNameLst>
                                          <p:attrName>style.visibility</p:attrName>
                                        </p:attrNameLst>
                                      </p:cBhvr>
                                      <p:to>
                                        <p:strVal val="visible"/>
                                      </p:to>
                                    </p:set>
                                    <p:animEffect transition="in" filter="checkerboard(across)">
                                      <p:cBhvr>
                                        <p:cTn id="17" dur="500"/>
                                        <p:tgtEl>
                                          <p:spTgt spid="249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animBg="1"/>
      <p:bldP spid="249860" grpId="0"/>
      <p:bldP spid="2498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8149313" y="260106"/>
            <a:ext cx="8534400" cy="1507067"/>
          </a:xfrm>
        </p:spPr>
        <p:txBody>
          <a:bodyPr>
            <a:normAutofit/>
          </a:bodyPr>
          <a:lstStyle/>
          <a:p>
            <a:r>
              <a:rPr lang="ar-SA" altLang="fa-IR" sz="4800" dirty="0">
                <a:cs typeface="B Homa" panose="00000400000000000000" pitchFamily="2" charset="-78"/>
              </a:rPr>
              <a:t>توضيح</a:t>
            </a:r>
            <a:r>
              <a:rPr lang="en-US" altLang="fa-IR" sz="4800" dirty="0">
                <a:cs typeface="B Homa" panose="00000400000000000000" pitchFamily="2" charset="-78"/>
              </a:rPr>
              <a:t> </a:t>
            </a:r>
          </a:p>
        </p:txBody>
      </p:sp>
      <p:sp>
        <p:nvSpPr>
          <p:cNvPr id="250883" name="Rectangle 3"/>
          <p:cNvSpPr>
            <a:spLocks noGrp="1" noChangeArrowheads="1"/>
          </p:cNvSpPr>
          <p:nvPr>
            <p:ph idx="1"/>
          </p:nvPr>
        </p:nvSpPr>
        <p:spPr>
          <a:xfrm>
            <a:off x="1981200" y="1600201"/>
            <a:ext cx="8229600" cy="4708525"/>
          </a:xfrm>
        </p:spPr>
        <p:txBody>
          <a:bodyPr>
            <a:normAutofit fontScale="92500" lnSpcReduction="20000"/>
          </a:bodyPr>
          <a:lstStyle/>
          <a:p>
            <a:pPr algn="just" rtl="1"/>
            <a:r>
              <a:rPr lang="ar-SA" altLang="fa-IR" sz="4000">
                <a:cs typeface="B Homa" panose="00000400000000000000" pitchFamily="2" charset="-78"/>
              </a:rPr>
              <a:t>توضيح، متني است که به منظور راهنمايي و درک بهتر به برنامه اضافه مي‌شود و تاثيري در اجراي برنامه ندارد. . کامپايلر توضيحات برنامه را قبل از اجرا حذف مي‌کند.</a:t>
            </a:r>
            <a:endParaRPr lang="en-US" altLang="fa-IR" sz="4000">
              <a:cs typeface="B Homa" panose="00000400000000000000" pitchFamily="2" charset="-78"/>
            </a:endParaRPr>
          </a:p>
          <a:p>
            <a:pPr algn="just" rtl="1"/>
            <a:r>
              <a:rPr lang="ar-SA" altLang="fa-IR" sz="4000">
                <a:cs typeface="B Homa" panose="00000400000000000000" pitchFamily="2" charset="-78"/>
              </a:rPr>
              <a:t> استفاده از توضيح سبب مي‌شود که ساير افراد کد برنامۀ شما را راحت‌تر درک کنند.</a:t>
            </a:r>
            <a:r>
              <a:rPr lang="ar-SA" altLang="fa-IR">
                <a:cs typeface="B Homa" panose="00000400000000000000" pitchFamily="2" charset="-78"/>
              </a:rPr>
              <a:t>  </a:t>
            </a:r>
            <a:endParaRPr lang="en-US" altLang="fa-IR">
              <a:cs typeface="B Homa" panose="000004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21273754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anim calcmode="lin" valueType="num">
                                      <p:cBhvr additive="base">
                                        <p:cTn id="7" dur="500" fill="hold"/>
                                        <p:tgtEl>
                                          <p:spTgt spid="250882"/>
                                        </p:tgtEl>
                                        <p:attrNameLst>
                                          <p:attrName>ppt_x</p:attrName>
                                        </p:attrNameLst>
                                      </p:cBhvr>
                                      <p:tavLst>
                                        <p:tav tm="0">
                                          <p:val>
                                            <p:strVal val="1+#ppt_w/2"/>
                                          </p:val>
                                        </p:tav>
                                        <p:tav tm="100000">
                                          <p:val>
                                            <p:strVal val="#ppt_x"/>
                                          </p:val>
                                        </p:tav>
                                      </p:tavLst>
                                    </p:anim>
                                    <p:anim calcmode="lin" valueType="num">
                                      <p:cBhvr additive="base">
                                        <p:cTn id="8" dur="500" fill="hold"/>
                                        <p:tgtEl>
                                          <p:spTgt spid="2508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iterate type="wd">
                                    <p:tmPct val="6000"/>
                                  </p:iterate>
                                  <p:childTnLst>
                                    <p:set>
                                      <p:cBhvr>
                                        <p:cTn id="12" dur="1" fill="hold">
                                          <p:stCondLst>
                                            <p:cond delay="0"/>
                                          </p:stCondLst>
                                        </p:cTn>
                                        <p:tgtEl>
                                          <p:spTgt spid="250883">
                                            <p:txEl>
                                              <p:pRg st="0" end="0"/>
                                            </p:txEl>
                                          </p:spTgt>
                                        </p:tgtEl>
                                        <p:attrNameLst>
                                          <p:attrName>style.visibility</p:attrName>
                                        </p:attrNameLst>
                                      </p:cBhvr>
                                      <p:to>
                                        <p:strVal val="visible"/>
                                      </p:to>
                                    </p:set>
                                    <p:animEffect transition="in" filter="box(in)">
                                      <p:cBhvr>
                                        <p:cTn id="13" dur="500"/>
                                        <p:tgtEl>
                                          <p:spTgt spid="25088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iterate type="wd">
                                    <p:tmPct val="6000"/>
                                  </p:iterate>
                                  <p:childTnLst>
                                    <p:set>
                                      <p:cBhvr>
                                        <p:cTn id="17" dur="1" fill="hold">
                                          <p:stCondLst>
                                            <p:cond delay="0"/>
                                          </p:stCondLst>
                                        </p:cTn>
                                        <p:tgtEl>
                                          <p:spTgt spid="250883">
                                            <p:txEl>
                                              <p:pRg st="1" end="1"/>
                                            </p:txEl>
                                          </p:spTgt>
                                        </p:tgtEl>
                                        <p:attrNameLst>
                                          <p:attrName>style.visibility</p:attrName>
                                        </p:attrNameLst>
                                      </p:cBhvr>
                                      <p:to>
                                        <p:strVal val="visible"/>
                                      </p:to>
                                    </p:set>
                                    <p:animEffect transition="in" filter="box(in)">
                                      <p:cBhvr>
                                        <p:cTn id="18" dur="500"/>
                                        <p:tgtEl>
                                          <p:spTgt spid="250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P spid="2508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44577" y="277814"/>
            <a:ext cx="11167671" cy="1139825"/>
          </a:xfrm>
        </p:spPr>
        <p:txBody>
          <a:bodyPr>
            <a:noAutofit/>
          </a:bodyPr>
          <a:lstStyle/>
          <a:p>
            <a:pPr rtl="1"/>
            <a:r>
              <a:rPr lang="ar-SA" altLang="fa-IR" dirty="0">
                <a:cs typeface="B Homa" panose="00000400000000000000" pitchFamily="2" charset="-78"/>
              </a:rPr>
              <a:t>به دو صورت مي‌توانيم به برنامه‌هاي </a:t>
            </a:r>
            <a:r>
              <a:rPr lang="en-US" altLang="fa-IR" dirty="0">
                <a:cs typeface="B Homa" panose="00000400000000000000" pitchFamily="2" charset="-78"/>
              </a:rPr>
              <a:t>C++</a:t>
            </a:r>
            <a:r>
              <a:rPr lang="ar-SA" altLang="fa-IR" dirty="0">
                <a:cs typeface="B Homa" panose="00000400000000000000" pitchFamily="2" charset="-78"/>
              </a:rPr>
              <a:t> توضيحات اضافه کنيم:</a:t>
            </a:r>
            <a:r>
              <a:rPr lang="en-US" altLang="fa-IR" sz="4800" dirty="0"/>
              <a:t> </a:t>
            </a:r>
          </a:p>
        </p:txBody>
      </p:sp>
      <p:sp>
        <p:nvSpPr>
          <p:cNvPr id="251907" name="Rectangle 3"/>
          <p:cNvSpPr>
            <a:spLocks noGrp="1" noChangeArrowheads="1"/>
          </p:cNvSpPr>
          <p:nvPr>
            <p:ph idx="1"/>
          </p:nvPr>
        </p:nvSpPr>
        <p:spPr>
          <a:xfrm>
            <a:off x="1628592" y="1735111"/>
            <a:ext cx="8534400" cy="3615267"/>
          </a:xfrm>
        </p:spPr>
        <p:txBody>
          <a:bodyPr>
            <a:normAutofit fontScale="70000" lnSpcReduction="20000"/>
          </a:bodyPr>
          <a:lstStyle/>
          <a:p>
            <a:pPr algn="just" rtl="1"/>
            <a:r>
              <a:rPr lang="ar-SA" altLang="fa-IR" sz="4400" dirty="0">
                <a:effectLst/>
                <a:cs typeface="B Compset" panose="00000400000000000000" pitchFamily="2" charset="-78"/>
              </a:rPr>
              <a:t>1 – با استفاده از دو علامت اسلش </a:t>
            </a:r>
            <a:r>
              <a:rPr lang="ar-SA" altLang="fa-IR" sz="4400" b="1" dirty="0">
                <a:solidFill>
                  <a:srgbClr val="FFFF00"/>
                </a:solidFill>
                <a:effectLst/>
                <a:cs typeface="B Compset" panose="00000400000000000000" pitchFamily="2" charset="-78"/>
              </a:rPr>
              <a:t>//</a:t>
            </a:r>
            <a:r>
              <a:rPr lang="ar-SA" altLang="fa-IR" sz="4400" dirty="0">
                <a:effectLst/>
                <a:cs typeface="B Compset" panose="00000400000000000000" pitchFamily="2" charset="-78"/>
              </a:rPr>
              <a:t> : هر متني که بعد از دو علامت اسلش بيايد تا پايان همان سطر يک توضيح تلقي مي‌شود </a:t>
            </a:r>
            <a:r>
              <a:rPr lang="fa-IR" altLang="fa-IR" sz="4400" dirty="0">
                <a:effectLst/>
                <a:cs typeface="B Compset" panose="00000400000000000000" pitchFamily="2" charset="-78"/>
              </a:rPr>
              <a:t>.</a:t>
            </a:r>
          </a:p>
          <a:p>
            <a:pPr algn="just" rtl="1"/>
            <a:r>
              <a:rPr lang="ar-SA" altLang="fa-IR" sz="4400" dirty="0">
                <a:effectLst/>
                <a:cs typeface="B Compset" panose="00000400000000000000" pitchFamily="2" charset="-78"/>
              </a:rPr>
              <a:t>2 – با استفاده از حالت </a:t>
            </a:r>
            <a:r>
              <a:rPr lang="en-US" altLang="fa-IR" sz="4400" dirty="0">
                <a:effectLst/>
                <a:cs typeface="B Compset" panose="00000400000000000000" pitchFamily="2" charset="-78"/>
              </a:rPr>
              <a:t>C</a:t>
            </a:r>
            <a:r>
              <a:rPr lang="ar-SA" altLang="fa-IR" sz="4400" dirty="0">
                <a:effectLst/>
                <a:cs typeface="B Compset" panose="00000400000000000000" pitchFamily="2" charset="-78"/>
              </a:rPr>
              <a:t> : هر متني که با علامت </a:t>
            </a:r>
            <a:r>
              <a:rPr lang="ar-SA" altLang="fa-IR" sz="4400" b="1" dirty="0">
                <a:solidFill>
                  <a:srgbClr val="FFFF00"/>
                </a:solidFill>
                <a:effectLst/>
                <a:cs typeface="B Compset" panose="00000400000000000000" pitchFamily="2" charset="-78"/>
              </a:rPr>
              <a:t>/*</a:t>
            </a:r>
            <a:r>
              <a:rPr lang="ar-SA" altLang="fa-IR" sz="4400" dirty="0">
                <a:effectLst/>
                <a:cs typeface="B Compset" panose="00000400000000000000" pitchFamily="2" charset="-78"/>
              </a:rPr>
              <a:t> شروع شود و با علامت </a:t>
            </a:r>
            <a:r>
              <a:rPr lang="ar-SA" altLang="fa-IR" sz="4400" b="1" dirty="0">
                <a:solidFill>
                  <a:srgbClr val="FFFF00"/>
                </a:solidFill>
                <a:effectLst/>
                <a:cs typeface="B Compset" panose="00000400000000000000" pitchFamily="2" charset="-78"/>
              </a:rPr>
              <a:t>*/</a:t>
            </a:r>
            <a:r>
              <a:rPr lang="ar-SA" altLang="fa-IR" sz="4400" dirty="0">
                <a:effectLst/>
                <a:cs typeface="B Compset" panose="00000400000000000000" pitchFamily="2" charset="-78"/>
              </a:rPr>
              <a:t> پايان يابد يک توضيح تلقي مي‌شود.</a:t>
            </a:r>
            <a:r>
              <a:rPr lang="ar-SA" altLang="fa-IR" dirty="0">
                <a:effectLst/>
                <a:cs typeface="B Compset" panose="00000400000000000000" pitchFamily="2" charset="-78"/>
              </a:rPr>
              <a:t> </a:t>
            </a:r>
            <a:endParaRPr lang="fa-IR" altLang="fa-IR" dirty="0">
              <a:effectLst/>
              <a:cs typeface="B Compset" panose="00000400000000000000" pitchFamily="2" charset="-78"/>
            </a:endParaRPr>
          </a:p>
          <a:p>
            <a:pPr algn="r" rtl="1"/>
            <a:endParaRPr lang="en-US" altLang="fa-IR" dirty="0">
              <a:effectLst/>
              <a:cs typeface="B Compset" panose="000004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22181155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box(in)">
                                      <p:cBhvr>
                                        <p:cTn id="7" dur="500"/>
                                        <p:tgtEl>
                                          <p:spTgt spid="251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1907">
                                            <p:txEl>
                                              <p:pRg st="0" end="0"/>
                                            </p:txEl>
                                          </p:spTgt>
                                        </p:tgtEl>
                                        <p:attrNameLst>
                                          <p:attrName>style.visibility</p:attrName>
                                        </p:attrNameLst>
                                      </p:cBhvr>
                                      <p:to>
                                        <p:strVal val="visible"/>
                                      </p:to>
                                    </p:set>
                                    <p:animEffect transition="in" filter="randombar(horizontal)">
                                      <p:cBhvr>
                                        <p:cTn id="12" dur="500"/>
                                        <p:tgtEl>
                                          <p:spTgt spid="2519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1907">
                                            <p:txEl>
                                              <p:pRg st="1" end="1"/>
                                            </p:txEl>
                                          </p:spTgt>
                                        </p:tgtEl>
                                        <p:attrNameLst>
                                          <p:attrName>style.visibility</p:attrName>
                                        </p:attrNameLst>
                                      </p:cBhvr>
                                      <p:to>
                                        <p:strVal val="visible"/>
                                      </p:to>
                                    </p:set>
                                    <p:animEffect transition="in" filter="randombar(horizontal)">
                                      <p:cBhvr>
                                        <p:cTn id="17" dur="500"/>
                                        <p:tgtEl>
                                          <p:spTgt spid="251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P spid="2519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4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6623" y="209006"/>
            <a:ext cx="9758596" cy="1985554"/>
          </a:xfrm>
        </p:spPr>
        <p:txBody>
          <a:bodyPr/>
          <a:lstStyle/>
          <a:p>
            <a:r>
              <a:rPr lang="fa-IR" b="1" dirty="0" smtClean="0">
                <a:solidFill>
                  <a:schemeClr val="accent2"/>
                </a:solidFill>
              </a:rPr>
              <a:t>مقایسه و تحلیل زبان برنامه نویسی جاوا و </a:t>
            </a:r>
            <a:r>
              <a:rPr lang="en-US" b="1" dirty="0" smtClean="0">
                <a:solidFill>
                  <a:schemeClr val="accent2"/>
                </a:solidFill>
              </a:rPr>
              <a:t>C++</a:t>
            </a:r>
            <a:endParaRPr lang="fa-IR" b="1" dirty="0">
              <a:solidFill>
                <a:schemeClr val="accent2"/>
              </a:solidFill>
            </a:endParaRPr>
          </a:p>
        </p:txBody>
      </p:sp>
    </p:spTree>
    <p:extLst>
      <p:ext uri="{BB962C8B-B14F-4D97-AF65-F5344CB8AC3E}">
        <p14:creationId xmlns:p14="http://schemas.microsoft.com/office/powerpoint/2010/main" val="12118540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939718" y="-4251"/>
            <a:ext cx="8534400" cy="1507067"/>
          </a:xfrm>
        </p:spPr>
        <p:txBody>
          <a:bodyPr/>
          <a:lstStyle/>
          <a:p>
            <a:pPr algn="r" rtl="1"/>
            <a:r>
              <a:rPr lang="ar-SA" altLang="fa-IR" b="1" dirty="0">
                <a:solidFill>
                  <a:srgbClr val="FFFF00"/>
                </a:solidFill>
                <a:cs typeface="B Titr" panose="00000700000000000000" pitchFamily="2" charset="-78"/>
              </a:rPr>
              <a:t>5</a:t>
            </a:r>
            <a:r>
              <a:rPr lang="fa-IR" altLang="fa-IR" b="1" dirty="0">
                <a:solidFill>
                  <a:srgbClr val="FFFF00"/>
                </a:solidFill>
                <a:cs typeface="B Titr" panose="00000700000000000000" pitchFamily="2" charset="-78"/>
              </a:rPr>
              <a:t>- </a:t>
            </a:r>
            <a:r>
              <a:rPr lang="ar-SA" altLang="fa-IR" b="1" dirty="0">
                <a:solidFill>
                  <a:srgbClr val="FFFF00"/>
                </a:solidFill>
                <a:cs typeface="B Titr" panose="00000700000000000000" pitchFamily="2" charset="-78"/>
              </a:rPr>
              <a:t>عملگر خروجي</a:t>
            </a:r>
            <a:endParaRPr lang="en-US" altLang="fa-IR" b="1" dirty="0">
              <a:solidFill>
                <a:srgbClr val="FFFF00"/>
              </a:solidFill>
              <a:cs typeface="B Titr" panose="00000700000000000000" pitchFamily="2" charset="-78"/>
            </a:endParaRPr>
          </a:p>
        </p:txBody>
      </p:sp>
      <p:sp>
        <p:nvSpPr>
          <p:cNvPr id="252933" name="Text Box 5"/>
          <p:cNvSpPr txBox="1">
            <a:spLocks noChangeArrowheads="1"/>
          </p:cNvSpPr>
          <p:nvPr/>
        </p:nvSpPr>
        <p:spPr bwMode="auto">
          <a:xfrm>
            <a:off x="1939718" y="1502816"/>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3200" dirty="0">
                <a:solidFill>
                  <a:srgbClr val="FFFFFF"/>
                </a:solidFill>
                <a:cs typeface="B Homa" panose="00000400000000000000" pitchFamily="2" charset="-78"/>
              </a:rPr>
              <a:t>علامت </a:t>
            </a:r>
            <a:r>
              <a:rPr lang="en-US" altLang="fa-IR" sz="3200" dirty="0">
                <a:solidFill>
                  <a:srgbClr val="FFFFFF"/>
                </a:solidFill>
                <a:cs typeface="B Homa" panose="00000400000000000000" pitchFamily="2" charset="-78"/>
              </a:rPr>
              <a:t>&lt;&lt;</a:t>
            </a:r>
            <a:r>
              <a:rPr lang="ar-SA" altLang="fa-IR" sz="3200" dirty="0">
                <a:solidFill>
                  <a:srgbClr val="FFFFFF"/>
                </a:solidFill>
                <a:cs typeface="B Homa" panose="00000400000000000000" pitchFamily="2" charset="-78"/>
              </a:rPr>
              <a:t> عملگر خروجي در </a:t>
            </a:r>
            <a:r>
              <a:rPr lang="en-US" altLang="fa-IR" sz="3200" dirty="0">
                <a:solidFill>
                  <a:srgbClr val="FFFFFF"/>
                </a:solidFill>
                <a:cs typeface="B Homa" panose="00000400000000000000" pitchFamily="2" charset="-78"/>
              </a:rPr>
              <a:t>C++</a:t>
            </a:r>
            <a:r>
              <a:rPr lang="ar-SA" altLang="fa-IR" sz="3200" dirty="0">
                <a:solidFill>
                  <a:srgbClr val="FFFFFF"/>
                </a:solidFill>
                <a:cs typeface="B Homa" panose="00000400000000000000" pitchFamily="2" charset="-78"/>
              </a:rPr>
              <a:t> نام دارد (به آن عملگر درج نيز مي‌گويند). </a:t>
            </a:r>
            <a:endParaRPr lang="en-US" altLang="fa-IR" sz="3200" dirty="0">
              <a:solidFill>
                <a:srgbClr val="FFFFFF"/>
              </a:solidFill>
              <a:cs typeface="B Homa" panose="00000400000000000000" pitchFamily="2" charset="-78"/>
            </a:endParaRPr>
          </a:p>
          <a:p>
            <a:pPr fontAlgn="base">
              <a:spcBef>
                <a:spcPct val="0"/>
              </a:spcBef>
              <a:spcAft>
                <a:spcPct val="0"/>
              </a:spcAft>
            </a:pPr>
            <a:r>
              <a:rPr lang="ar-SA" altLang="fa-IR" sz="3200" b="1" dirty="0">
                <a:solidFill>
                  <a:srgbClr val="FFFFFF"/>
                </a:solidFill>
                <a:cs typeface="B Koodak" panose="00000700000000000000" pitchFamily="2" charset="-78"/>
              </a:rPr>
              <a:t>يک «عملگر» چيزي است که عملياتي را روي يک يا چند شي انجام مي‌دهد. عملگر خروجي، مقادير موجود در سمت راستش را به خروجي سمت چپش مي‌فرستد.</a:t>
            </a:r>
            <a:endParaRPr lang="fa-IR" altLang="fa-IR" sz="3200" b="1" dirty="0">
              <a:solidFill>
                <a:srgbClr val="FFFFFF"/>
              </a:solidFill>
              <a:cs typeface="B Koodak" panose="00000700000000000000" pitchFamily="2" charset="-78"/>
            </a:endParaRPr>
          </a:p>
          <a:p>
            <a:pPr algn="just" fontAlgn="base">
              <a:spcBef>
                <a:spcPct val="0"/>
              </a:spcBef>
              <a:spcAft>
                <a:spcPct val="0"/>
              </a:spcAft>
            </a:pPr>
            <a:r>
              <a:rPr lang="fa-IR" altLang="fa-IR" sz="3200" b="1" dirty="0">
                <a:solidFill>
                  <a:srgbClr val="FFFFFF"/>
                </a:solidFill>
                <a:cs typeface="B Koodak" panose="00000700000000000000" pitchFamily="2" charset="-78"/>
              </a:rPr>
              <a:t> </a:t>
            </a:r>
            <a:r>
              <a:rPr lang="ar-SA" altLang="fa-IR" sz="3200" b="1" dirty="0">
                <a:solidFill>
                  <a:srgbClr val="FFFFFF"/>
                </a:solidFill>
                <a:cs typeface="B Koodak" panose="00000700000000000000" pitchFamily="2" charset="-78"/>
              </a:rPr>
              <a:t>به اين ترتيب دستور</a:t>
            </a:r>
            <a:endParaRPr lang="ar-SA" altLang="fa-IR" sz="3200" dirty="0">
              <a:solidFill>
                <a:srgbClr val="FFFFFF"/>
              </a:solidFill>
              <a:cs typeface="B Koodak" panose="00000700000000000000" pitchFamily="2" charset="-78"/>
            </a:endParaRPr>
          </a:p>
          <a:p>
            <a:pPr algn="l" rtl="0" fontAlgn="base">
              <a:spcBef>
                <a:spcPct val="0"/>
              </a:spcBef>
              <a:spcAft>
                <a:spcPct val="0"/>
              </a:spcAft>
            </a:pPr>
            <a:r>
              <a:rPr lang="ar-SA" altLang="fa-IR" sz="2400" dirty="0">
                <a:solidFill>
                  <a:srgbClr val="FFFFFF"/>
                </a:solidFill>
                <a:latin typeface="Comic Sans MS" panose="030F0702030302020204" pitchFamily="66" charset="0"/>
                <a:cs typeface="B Koodak" panose="00000700000000000000" pitchFamily="2" charset="-78"/>
              </a:rPr>
              <a:t>   </a:t>
            </a:r>
            <a:r>
              <a:rPr lang="arn-CL" altLang="fa-IR" sz="2400" dirty="0">
                <a:solidFill>
                  <a:srgbClr val="FFFFFF"/>
                </a:solidFill>
                <a:latin typeface="Comic Sans MS" panose="030F0702030302020204" pitchFamily="66" charset="0"/>
                <a:cs typeface="B Koodak" panose="00000700000000000000" pitchFamily="2" charset="-78"/>
              </a:rPr>
              <a:t>cout</a:t>
            </a:r>
            <a:r>
              <a:rPr lang="en-US" altLang="fa-IR" sz="2400" dirty="0">
                <a:solidFill>
                  <a:srgbClr val="FFFFFF"/>
                </a:solidFill>
                <a:latin typeface="Comic Sans MS" panose="030F0702030302020204" pitchFamily="66" charset="0"/>
                <a:cs typeface="B Koodak" panose="00000700000000000000" pitchFamily="2" charset="-78"/>
              </a:rPr>
              <a:t>&lt;&lt; 66 ;</a:t>
            </a:r>
            <a:endParaRPr lang="fa-IR" altLang="fa-IR" sz="2400" b="1" dirty="0">
              <a:solidFill>
                <a:srgbClr val="FFFFFF"/>
              </a:solidFill>
              <a:latin typeface="Comic Sans MS" panose="030F0702030302020204" pitchFamily="66" charset="0"/>
              <a:cs typeface="B Koodak" panose="00000700000000000000" pitchFamily="2" charset="-78"/>
            </a:endParaRPr>
          </a:p>
          <a:p>
            <a:pPr algn="just" fontAlgn="base">
              <a:spcBef>
                <a:spcPct val="0"/>
              </a:spcBef>
              <a:spcAft>
                <a:spcPct val="0"/>
              </a:spcAft>
            </a:pPr>
            <a:r>
              <a:rPr lang="ar-SA" altLang="fa-IR" sz="3200" b="1" dirty="0">
                <a:solidFill>
                  <a:srgbClr val="FFFFFF"/>
                </a:solidFill>
                <a:cs typeface="B Koodak" panose="00000700000000000000" pitchFamily="2" charset="-78"/>
              </a:rPr>
              <a:t>مقدار </a:t>
            </a:r>
            <a:r>
              <a:rPr lang="en-US" altLang="fa-IR" sz="3200" b="1" dirty="0">
                <a:solidFill>
                  <a:srgbClr val="FFFFFF"/>
                </a:solidFill>
                <a:cs typeface="B Koodak" panose="00000700000000000000" pitchFamily="2" charset="-78"/>
              </a:rPr>
              <a:t>66</a:t>
            </a:r>
            <a:r>
              <a:rPr lang="ar-SA" altLang="fa-IR" sz="3200" b="1" dirty="0">
                <a:solidFill>
                  <a:srgbClr val="FFFFFF"/>
                </a:solidFill>
                <a:cs typeface="B Koodak" panose="00000700000000000000" pitchFamily="2" charset="-78"/>
              </a:rPr>
              <a:t> را به خروجي </a:t>
            </a:r>
            <a:r>
              <a:rPr lang="en-US" altLang="fa-IR" sz="3200" b="1" dirty="0" err="1">
                <a:solidFill>
                  <a:srgbClr val="FFFFFF"/>
                </a:solidFill>
                <a:cs typeface="B Koodak" panose="00000700000000000000" pitchFamily="2" charset="-78"/>
              </a:rPr>
              <a:t>cout</a:t>
            </a:r>
            <a:r>
              <a:rPr lang="ar-SA" altLang="fa-IR" sz="3200" b="1" dirty="0">
                <a:solidFill>
                  <a:srgbClr val="FFFFFF"/>
                </a:solidFill>
                <a:cs typeface="B Koodak" panose="00000700000000000000" pitchFamily="2" charset="-78"/>
              </a:rPr>
              <a:t> مي‌فرستد که </a:t>
            </a:r>
            <a:r>
              <a:rPr lang="en-US" altLang="fa-IR" sz="3200" b="1" dirty="0" err="1">
                <a:solidFill>
                  <a:srgbClr val="FFFFFF"/>
                </a:solidFill>
                <a:cs typeface="B Koodak" panose="00000700000000000000" pitchFamily="2" charset="-78"/>
              </a:rPr>
              <a:t>cout</a:t>
            </a:r>
            <a:r>
              <a:rPr lang="ar-SA" altLang="fa-IR" sz="3200" b="1" dirty="0">
                <a:solidFill>
                  <a:srgbClr val="FFFFFF"/>
                </a:solidFill>
                <a:cs typeface="B Koodak" panose="00000700000000000000" pitchFamily="2" charset="-78"/>
              </a:rPr>
              <a:t> معمولا به صفحه‌نمايش اشاره دارد. در نتيجه مقدار </a:t>
            </a:r>
            <a:r>
              <a:rPr lang="en-US" altLang="fa-IR" sz="3200" b="1" dirty="0">
                <a:solidFill>
                  <a:srgbClr val="FFFFFF"/>
                </a:solidFill>
                <a:cs typeface="B Koodak" panose="00000700000000000000" pitchFamily="2" charset="-78"/>
              </a:rPr>
              <a:t>66</a:t>
            </a:r>
            <a:r>
              <a:rPr lang="ar-SA" altLang="fa-IR" sz="3200" b="1" dirty="0">
                <a:solidFill>
                  <a:srgbClr val="FFFFFF"/>
                </a:solidFill>
                <a:cs typeface="B Koodak" panose="00000700000000000000" pitchFamily="2" charset="-78"/>
              </a:rPr>
              <a:t> روي صفحه نمايش درج مي‌شود.</a:t>
            </a:r>
            <a:endParaRPr lang="en-US" altLang="fa-IR" sz="3200" dirty="0">
              <a:solidFill>
                <a:srgbClr val="FFFFFF"/>
              </a:solidFill>
              <a:cs typeface="B Koodak"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12069307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2930"/>
                                        </p:tgtEl>
                                        <p:attrNameLst>
                                          <p:attrName>style.visibility</p:attrName>
                                        </p:attrNameLst>
                                      </p:cBhvr>
                                      <p:to>
                                        <p:strVal val="visible"/>
                                      </p:to>
                                    </p:set>
                                    <p:anim calcmode="lin" valueType="num">
                                      <p:cBhvr additive="base">
                                        <p:cTn id="7" dur="500" fill="hold"/>
                                        <p:tgtEl>
                                          <p:spTgt spid="252930"/>
                                        </p:tgtEl>
                                        <p:attrNameLst>
                                          <p:attrName>ppt_x</p:attrName>
                                        </p:attrNameLst>
                                      </p:cBhvr>
                                      <p:tavLst>
                                        <p:tav tm="0">
                                          <p:val>
                                            <p:strVal val="1+#ppt_w/2"/>
                                          </p:val>
                                        </p:tav>
                                        <p:tav tm="100000">
                                          <p:val>
                                            <p:strVal val="#ppt_x"/>
                                          </p:val>
                                        </p:tav>
                                      </p:tavLst>
                                    </p:anim>
                                    <p:anim calcmode="lin" valueType="num">
                                      <p:cBhvr additive="base">
                                        <p:cTn id="8" dur="500" fill="hold"/>
                                        <p:tgtEl>
                                          <p:spTgt spid="2529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52933"/>
                                        </p:tgtEl>
                                        <p:attrNameLst>
                                          <p:attrName>style.visibility</p:attrName>
                                        </p:attrNameLst>
                                      </p:cBhvr>
                                      <p:to>
                                        <p:strVal val="visible"/>
                                      </p:to>
                                    </p:set>
                                    <p:animEffect transition="in" filter="diamond(in)">
                                      <p:cBhvr>
                                        <p:cTn id="13" dur="2000"/>
                                        <p:tgtEl>
                                          <p:spTgt spid="25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p:bldP spid="2529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6455425" y="0"/>
            <a:ext cx="8534400" cy="1507067"/>
          </a:xfrm>
        </p:spPr>
        <p:txBody>
          <a:bodyPr/>
          <a:lstStyle/>
          <a:p>
            <a:pPr rtl="1"/>
            <a:r>
              <a:rPr lang="ar-SA" altLang="fa-IR" dirty="0">
                <a:solidFill>
                  <a:srgbClr val="FFFF00"/>
                </a:solidFill>
                <a:cs typeface="B Titr" panose="00000700000000000000" pitchFamily="2" charset="-78"/>
              </a:rPr>
              <a:t>6</a:t>
            </a:r>
            <a:r>
              <a:rPr lang="en-US" altLang="fa-IR" dirty="0">
                <a:solidFill>
                  <a:srgbClr val="FFFF00"/>
                </a:solidFill>
                <a:cs typeface="B Titr" panose="00000700000000000000" pitchFamily="2" charset="-78"/>
              </a:rPr>
              <a:t> -</a:t>
            </a:r>
            <a:r>
              <a:rPr lang="ar-SA" altLang="fa-IR" dirty="0">
                <a:solidFill>
                  <a:srgbClr val="FFFF00"/>
                </a:solidFill>
                <a:cs typeface="B Titr" panose="00000700000000000000" pitchFamily="2" charset="-78"/>
              </a:rPr>
              <a:t>ليترال‌ها و کاراکترها</a:t>
            </a:r>
            <a:endParaRPr lang="en-US" altLang="fa-IR" dirty="0">
              <a:solidFill>
                <a:srgbClr val="FFFF00"/>
              </a:solidFill>
              <a:cs typeface="B Titr" panose="00000700000000000000" pitchFamily="2" charset="-78"/>
            </a:endParaRPr>
          </a:p>
        </p:txBody>
      </p:sp>
      <p:sp>
        <p:nvSpPr>
          <p:cNvPr id="256004" name="Text Box 4"/>
          <p:cNvSpPr txBox="1">
            <a:spLocks noChangeArrowheads="1"/>
          </p:cNvSpPr>
          <p:nvPr/>
        </p:nvSpPr>
        <p:spPr bwMode="auto">
          <a:xfrm>
            <a:off x="1774825" y="1268413"/>
            <a:ext cx="8642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3200">
                <a:solidFill>
                  <a:srgbClr val="FFFFFF"/>
                </a:solidFill>
                <a:cs typeface="B Homa" panose="00000400000000000000" pitchFamily="2" charset="-78"/>
              </a:rPr>
              <a:t>يک «</a:t>
            </a:r>
            <a:r>
              <a:rPr lang="ar-SA" altLang="fa-IR" sz="3200">
                <a:solidFill>
                  <a:srgbClr val="FF0066"/>
                </a:solidFill>
                <a:cs typeface="B Homa" panose="00000400000000000000" pitchFamily="2" charset="-78"/>
              </a:rPr>
              <a:t>ليترال</a:t>
            </a:r>
            <a:r>
              <a:rPr lang="ar-SA" altLang="fa-IR" sz="3200">
                <a:solidFill>
                  <a:srgbClr val="FFFFFF"/>
                </a:solidFill>
                <a:cs typeface="B Homa" panose="00000400000000000000" pitchFamily="2" charset="-78"/>
              </a:rPr>
              <a:t>» رشته‌اي از حروف، ارقام يا علايم چاپي است که ميان دو علامت نقل قول  </a:t>
            </a:r>
            <a:r>
              <a:rPr lang="en-US" altLang="fa-IR" sz="3200">
                <a:solidFill>
                  <a:srgbClr val="FFFFFF"/>
                </a:solidFill>
                <a:cs typeface="B Homa" panose="00000400000000000000" pitchFamily="2" charset="-78"/>
              </a:rPr>
              <a:t>" "</a:t>
            </a:r>
            <a:r>
              <a:rPr lang="ar-SA" altLang="fa-IR" sz="3200">
                <a:solidFill>
                  <a:srgbClr val="FFFFFF"/>
                </a:solidFill>
                <a:cs typeface="B Homa" panose="00000400000000000000" pitchFamily="2" charset="-78"/>
              </a:rPr>
              <a:t> محصور شده باشد. </a:t>
            </a:r>
            <a:endParaRPr lang="en-US" altLang="fa-IR" sz="3200">
              <a:solidFill>
                <a:srgbClr val="FFFFFF"/>
              </a:solidFill>
              <a:cs typeface="B Homa" panose="00000400000000000000" pitchFamily="2" charset="-78"/>
            </a:endParaRPr>
          </a:p>
        </p:txBody>
      </p:sp>
      <p:sp>
        <p:nvSpPr>
          <p:cNvPr id="256005" name="Text Box 5"/>
          <p:cNvSpPr txBox="1">
            <a:spLocks noChangeArrowheads="1"/>
          </p:cNvSpPr>
          <p:nvPr/>
        </p:nvSpPr>
        <p:spPr bwMode="auto">
          <a:xfrm>
            <a:off x="1774825" y="2924175"/>
            <a:ext cx="8642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3200">
                <a:solidFill>
                  <a:srgbClr val="FFFFFF"/>
                </a:solidFill>
                <a:cs typeface="B Homa" panose="00000400000000000000" pitchFamily="2" charset="-78"/>
              </a:rPr>
              <a:t>يک «</a:t>
            </a:r>
            <a:r>
              <a:rPr lang="ar-SA" altLang="fa-IR" sz="3200">
                <a:solidFill>
                  <a:srgbClr val="FF0066"/>
                </a:solidFill>
                <a:cs typeface="B Homa" panose="00000400000000000000" pitchFamily="2" charset="-78"/>
              </a:rPr>
              <a:t>کاراکتر</a:t>
            </a:r>
            <a:r>
              <a:rPr lang="ar-SA" altLang="fa-IR" sz="3200">
                <a:solidFill>
                  <a:srgbClr val="FFFFFF"/>
                </a:solidFill>
                <a:cs typeface="B Homa" panose="00000400000000000000" pitchFamily="2" charset="-78"/>
              </a:rPr>
              <a:t>» يک حرف، رقم يا علامت قابل چاپ است که ميان دونشانۀ </a:t>
            </a:r>
            <a:r>
              <a:rPr lang="en-US" altLang="fa-IR" sz="3200">
                <a:solidFill>
                  <a:srgbClr val="FFFFFF"/>
                </a:solidFill>
                <a:cs typeface="B Homa" panose="00000400000000000000" pitchFamily="2" charset="-78"/>
              </a:rPr>
              <a:t>  </a:t>
            </a:r>
            <a:r>
              <a:rPr lang="en-US" altLang="fa-IR" sz="3200" b="1">
                <a:solidFill>
                  <a:srgbClr val="FFFFFF"/>
                </a:solidFill>
              </a:rPr>
              <a:t>' '</a:t>
            </a:r>
            <a:r>
              <a:rPr lang="en-US" altLang="fa-IR" sz="3200">
                <a:solidFill>
                  <a:srgbClr val="FFFFFF"/>
                </a:solidFill>
                <a:cs typeface="B Homa" panose="00000400000000000000" pitchFamily="2" charset="-78"/>
              </a:rPr>
              <a:t> </a:t>
            </a:r>
            <a:r>
              <a:rPr lang="ar-SA" altLang="fa-IR" sz="3200">
                <a:solidFill>
                  <a:srgbClr val="FFFFFF"/>
                </a:solidFill>
                <a:cs typeface="B Homa" panose="00000400000000000000" pitchFamily="2" charset="-78"/>
              </a:rPr>
              <a:t>محصور شده باشد. پس </a:t>
            </a:r>
            <a:r>
              <a:rPr lang="en-US" altLang="fa-IR" sz="3200">
                <a:solidFill>
                  <a:srgbClr val="FFFFFF"/>
                </a:solidFill>
                <a:cs typeface="B Homa" panose="00000400000000000000" pitchFamily="2" charset="-78"/>
              </a:rPr>
              <a:t>'w'</a:t>
            </a:r>
            <a:r>
              <a:rPr lang="ar-SA" altLang="fa-IR" sz="3200">
                <a:solidFill>
                  <a:srgbClr val="FFFFFF"/>
                </a:solidFill>
                <a:cs typeface="B Homa" panose="00000400000000000000" pitchFamily="2" charset="-78"/>
              </a:rPr>
              <a:t> و </a:t>
            </a:r>
            <a:r>
              <a:rPr lang="en-US" altLang="fa-IR" sz="3200">
                <a:solidFill>
                  <a:srgbClr val="FFFFFF"/>
                </a:solidFill>
                <a:cs typeface="B Homa" panose="00000400000000000000" pitchFamily="2" charset="-78"/>
              </a:rPr>
              <a:t>'!'</a:t>
            </a:r>
            <a:r>
              <a:rPr lang="ar-SA" altLang="fa-IR" sz="3200">
                <a:solidFill>
                  <a:srgbClr val="FFFFFF"/>
                </a:solidFill>
                <a:cs typeface="B Homa" panose="00000400000000000000" pitchFamily="2" charset="-78"/>
              </a:rPr>
              <a:t> و </a:t>
            </a:r>
            <a:r>
              <a:rPr lang="en-US" altLang="fa-IR" sz="3200">
                <a:solidFill>
                  <a:srgbClr val="FFFFFF"/>
                </a:solidFill>
                <a:cs typeface="B Homa" panose="00000400000000000000" pitchFamily="2" charset="-78"/>
              </a:rPr>
              <a:t>'1'</a:t>
            </a:r>
            <a:r>
              <a:rPr lang="ar-SA" altLang="fa-IR" sz="3200">
                <a:solidFill>
                  <a:srgbClr val="FFFFFF"/>
                </a:solidFill>
                <a:cs typeface="B Homa" panose="00000400000000000000" pitchFamily="2" charset="-78"/>
              </a:rPr>
              <a:t> هر کدام يک کاراکتر است. </a:t>
            </a:r>
            <a:endParaRPr lang="en-US" altLang="fa-IR" sz="3200">
              <a:solidFill>
                <a:srgbClr val="FFFFFF"/>
              </a:solidFill>
              <a:cs typeface="B Homa" panose="00000400000000000000" pitchFamily="2" charset="-78"/>
            </a:endParaRPr>
          </a:p>
        </p:txBody>
      </p:sp>
      <p:sp>
        <p:nvSpPr>
          <p:cNvPr id="256006" name="Text Box 6"/>
          <p:cNvSpPr txBox="1">
            <a:spLocks noChangeArrowheads="1"/>
          </p:cNvSpPr>
          <p:nvPr/>
        </p:nvSpPr>
        <p:spPr bwMode="auto">
          <a:xfrm>
            <a:off x="1766889" y="4797425"/>
            <a:ext cx="86502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3200">
                <a:solidFill>
                  <a:srgbClr val="FFFFFF"/>
                </a:solidFill>
                <a:cs typeface="B Homa" panose="00000400000000000000" pitchFamily="2" charset="-78"/>
              </a:rPr>
              <a:t>به تفاوت سه موجوديت «عدد» و «کاراکتر» و «ليترال رشته‌اي» دقت کنيد: </a:t>
            </a:r>
            <a:r>
              <a:rPr lang="en-US" altLang="fa-IR" sz="3200">
                <a:solidFill>
                  <a:srgbClr val="FFFFFF"/>
                </a:solidFill>
                <a:cs typeface="B Homa" panose="00000400000000000000" pitchFamily="2" charset="-78"/>
              </a:rPr>
              <a:t>6</a:t>
            </a:r>
            <a:r>
              <a:rPr lang="ar-SA" altLang="fa-IR" sz="3200">
                <a:solidFill>
                  <a:srgbClr val="FFFFFF"/>
                </a:solidFill>
                <a:cs typeface="B Homa" panose="00000400000000000000" pitchFamily="2" charset="-78"/>
              </a:rPr>
              <a:t> يک عدد است، </a:t>
            </a:r>
            <a:r>
              <a:rPr lang="en-US" altLang="fa-IR" sz="3200">
                <a:solidFill>
                  <a:srgbClr val="FFFFFF"/>
                </a:solidFill>
                <a:cs typeface="B Homa" panose="00000400000000000000" pitchFamily="2" charset="-78"/>
              </a:rPr>
              <a:t>'6'</a:t>
            </a:r>
            <a:r>
              <a:rPr lang="ar-SA" altLang="fa-IR" sz="3200">
                <a:solidFill>
                  <a:srgbClr val="FFFFFF"/>
                </a:solidFill>
                <a:cs typeface="B Homa" panose="00000400000000000000" pitchFamily="2" charset="-78"/>
              </a:rPr>
              <a:t> يک کاراکتر است و </a:t>
            </a:r>
            <a:r>
              <a:rPr lang="en-US" altLang="fa-IR" sz="3200">
                <a:solidFill>
                  <a:srgbClr val="FFFFFF"/>
                </a:solidFill>
                <a:cs typeface="B Homa" panose="00000400000000000000" pitchFamily="2" charset="-78"/>
              </a:rPr>
              <a:t>"6"</a:t>
            </a:r>
            <a:r>
              <a:rPr lang="ar-SA" altLang="fa-IR" sz="3200">
                <a:solidFill>
                  <a:srgbClr val="FFFFFF"/>
                </a:solidFill>
                <a:cs typeface="B Homa" panose="00000400000000000000" pitchFamily="2" charset="-78"/>
              </a:rPr>
              <a:t> يک ليترال رشته‌اي است.</a:t>
            </a:r>
            <a:r>
              <a:rPr lang="en-US" altLang="fa-IR" sz="3200">
                <a:solidFill>
                  <a:srgbClr val="FFFFFF"/>
                </a:solidFill>
                <a:cs typeface="B Homa" panose="00000400000000000000" pitchFamily="2" charset="-78"/>
              </a:rPr>
              <a:t> </a:t>
            </a: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1814258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02"/>
                                        </p:tgtEl>
                                        <p:attrNameLst>
                                          <p:attrName>style.visibility</p:attrName>
                                        </p:attrNameLst>
                                      </p:cBhvr>
                                      <p:to>
                                        <p:strVal val="visible"/>
                                      </p:to>
                                    </p:set>
                                    <p:anim calcmode="lin" valueType="num">
                                      <p:cBhvr additive="base">
                                        <p:cTn id="7" dur="500" fill="hold"/>
                                        <p:tgtEl>
                                          <p:spTgt spid="256002"/>
                                        </p:tgtEl>
                                        <p:attrNameLst>
                                          <p:attrName>ppt_x</p:attrName>
                                        </p:attrNameLst>
                                      </p:cBhvr>
                                      <p:tavLst>
                                        <p:tav tm="0">
                                          <p:val>
                                            <p:strVal val="1+#ppt_w/2"/>
                                          </p:val>
                                        </p:tav>
                                        <p:tav tm="100000">
                                          <p:val>
                                            <p:strVal val="#ppt_x"/>
                                          </p:val>
                                        </p:tav>
                                      </p:tavLst>
                                    </p:anim>
                                    <p:anim calcmode="lin" valueType="num">
                                      <p:cBhvr additive="base">
                                        <p:cTn id="8" dur="500" fill="hold"/>
                                        <p:tgtEl>
                                          <p:spTgt spid="2560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256004"/>
                                        </p:tgtEl>
                                        <p:attrNameLst>
                                          <p:attrName>style.visibility</p:attrName>
                                        </p:attrNameLst>
                                      </p:cBhvr>
                                      <p:to>
                                        <p:strVal val="visible"/>
                                      </p:to>
                                    </p:set>
                                    <p:anim to="" calcmode="lin" valueType="num">
                                      <p:cBhvr>
                                        <p:cTn id="13" dur="1" fill="hold"/>
                                        <p:tgtEl>
                                          <p:spTgt spid="256004"/>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56005"/>
                                        </p:tgtEl>
                                        <p:attrNameLst>
                                          <p:attrName>style.visibility</p:attrName>
                                        </p:attrNameLst>
                                      </p:cBhvr>
                                      <p:to>
                                        <p:strVal val="visible"/>
                                      </p:to>
                                    </p:set>
                                    <p:anim to="" calcmode="lin" valueType="num">
                                      <p:cBhvr>
                                        <p:cTn id="18" dur="1" fill="hold"/>
                                        <p:tgtEl>
                                          <p:spTgt spid="256005"/>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56006"/>
                                        </p:tgtEl>
                                        <p:attrNameLst>
                                          <p:attrName>style.visibility</p:attrName>
                                        </p:attrNameLst>
                                      </p:cBhvr>
                                      <p:to>
                                        <p:strVal val="visible"/>
                                      </p:to>
                                    </p:set>
                                    <p:anim to="" calcmode="lin" valueType="num">
                                      <p:cBhvr>
                                        <p:cTn id="23" dur="1" fill="hold"/>
                                        <p:tgtEl>
                                          <p:spTgt spid="2560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p:bldP spid="256004" grpId="0"/>
      <p:bldP spid="256005" grpId="0"/>
      <p:bldP spid="2560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idx="4294967295"/>
          </p:nvPr>
        </p:nvSpPr>
        <p:spPr>
          <a:xfrm>
            <a:off x="6086007" y="337773"/>
            <a:ext cx="8893175" cy="1139825"/>
          </a:xfrm>
        </p:spPr>
        <p:txBody>
          <a:bodyPr/>
          <a:lstStyle/>
          <a:p>
            <a:pPr rtl="1"/>
            <a:r>
              <a:rPr lang="ar-SA" altLang="fa-IR" dirty="0">
                <a:solidFill>
                  <a:srgbClr val="FFFF00"/>
                </a:solidFill>
                <a:cs typeface="B Titr" panose="00000700000000000000" pitchFamily="2" charset="-78"/>
              </a:rPr>
              <a:t>7 </a:t>
            </a:r>
            <a:r>
              <a:rPr lang="en-US" altLang="fa-IR" dirty="0">
                <a:solidFill>
                  <a:srgbClr val="FFFF00"/>
                </a:solidFill>
                <a:cs typeface="B Titr" panose="00000700000000000000" pitchFamily="2" charset="-78"/>
              </a:rPr>
              <a:t>-</a:t>
            </a:r>
            <a:r>
              <a:rPr lang="ar-SA" altLang="fa-IR" dirty="0">
                <a:solidFill>
                  <a:srgbClr val="FFFF00"/>
                </a:solidFill>
                <a:cs typeface="B Titr" panose="00000700000000000000" pitchFamily="2" charset="-78"/>
              </a:rPr>
              <a:t> متغيرها و تعريف آن‌ها:</a:t>
            </a:r>
            <a:endParaRPr lang="en-US" altLang="fa-IR" dirty="0">
              <a:solidFill>
                <a:srgbClr val="FFFF00"/>
              </a:solidFill>
              <a:cs typeface="B Titr" panose="00000700000000000000" pitchFamily="2" charset="-78"/>
            </a:endParaRPr>
          </a:p>
        </p:txBody>
      </p:sp>
      <p:sp>
        <p:nvSpPr>
          <p:cNvPr id="262148" name="Text Box 4"/>
          <p:cNvSpPr txBox="1">
            <a:spLocks noChangeArrowheads="1"/>
          </p:cNvSpPr>
          <p:nvPr/>
        </p:nvSpPr>
        <p:spPr bwMode="auto">
          <a:xfrm>
            <a:off x="2059638" y="1814097"/>
            <a:ext cx="8642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ar-SA" altLang="fa-IR" sz="3600" b="1">
                <a:solidFill>
                  <a:srgbClr val="FFFFFF"/>
                </a:solidFill>
                <a:cs typeface="B Homa" panose="00000400000000000000" pitchFamily="2" charset="-78"/>
              </a:rPr>
              <a:t>«متغير» مکاني در حافظه است که چهار مشخصه دارد: </a:t>
            </a:r>
            <a:r>
              <a:rPr lang="ar-SA" altLang="fa-IR" sz="3600" b="1">
                <a:solidFill>
                  <a:srgbClr val="FF0066"/>
                </a:solidFill>
                <a:cs typeface="B Homa" panose="00000400000000000000" pitchFamily="2" charset="-78"/>
              </a:rPr>
              <a:t>نام</a:t>
            </a:r>
            <a:r>
              <a:rPr lang="ar-SA" altLang="fa-IR" sz="3600" b="1">
                <a:solidFill>
                  <a:srgbClr val="FFFFFF"/>
                </a:solidFill>
                <a:cs typeface="B Homa" panose="00000400000000000000" pitchFamily="2" charset="-78"/>
              </a:rPr>
              <a:t>، </a:t>
            </a:r>
            <a:r>
              <a:rPr lang="ar-SA" altLang="fa-IR" sz="3600" b="1">
                <a:solidFill>
                  <a:srgbClr val="FF0066"/>
                </a:solidFill>
                <a:cs typeface="B Homa" panose="00000400000000000000" pitchFamily="2" charset="-78"/>
              </a:rPr>
              <a:t>نوع</a:t>
            </a:r>
            <a:r>
              <a:rPr lang="ar-SA" altLang="fa-IR" sz="3600" b="1">
                <a:solidFill>
                  <a:srgbClr val="FFFFFF"/>
                </a:solidFill>
                <a:cs typeface="B Homa" panose="00000400000000000000" pitchFamily="2" charset="-78"/>
              </a:rPr>
              <a:t>، </a:t>
            </a:r>
            <a:r>
              <a:rPr lang="ar-SA" altLang="fa-IR" sz="3600" b="1">
                <a:solidFill>
                  <a:srgbClr val="FF0066"/>
                </a:solidFill>
                <a:cs typeface="B Homa" panose="00000400000000000000" pitchFamily="2" charset="-78"/>
              </a:rPr>
              <a:t>مقدار</a:t>
            </a:r>
            <a:r>
              <a:rPr lang="ar-SA" altLang="fa-IR" sz="3600" b="1">
                <a:solidFill>
                  <a:srgbClr val="FFFFFF"/>
                </a:solidFill>
                <a:cs typeface="B Homa" panose="00000400000000000000" pitchFamily="2" charset="-78"/>
              </a:rPr>
              <a:t>، </a:t>
            </a:r>
            <a:r>
              <a:rPr lang="ar-SA" altLang="fa-IR" sz="3600" b="1">
                <a:solidFill>
                  <a:srgbClr val="FF0066"/>
                </a:solidFill>
                <a:cs typeface="B Homa" panose="00000400000000000000" pitchFamily="2" charset="-78"/>
              </a:rPr>
              <a:t>آدرس</a:t>
            </a:r>
            <a:r>
              <a:rPr lang="ar-SA" altLang="fa-IR" sz="3600" b="1">
                <a:solidFill>
                  <a:srgbClr val="FFFFFF"/>
                </a:solidFill>
                <a:cs typeface="B Homa" panose="00000400000000000000" pitchFamily="2" charset="-78"/>
              </a:rPr>
              <a:t>.</a:t>
            </a:r>
            <a:r>
              <a:rPr lang="en-US" altLang="fa-IR" sz="3600" b="1">
                <a:solidFill>
                  <a:srgbClr val="FFFFFF"/>
                </a:solidFill>
                <a:cs typeface="B Homa" panose="00000400000000000000" pitchFamily="2" charset="-78"/>
              </a:rPr>
              <a:t> </a:t>
            </a:r>
            <a:r>
              <a:rPr lang="ar-SA" altLang="fa-IR" sz="3600">
                <a:solidFill>
                  <a:srgbClr val="FFFFFF"/>
                </a:solidFill>
                <a:cs typeface="B Homa" panose="00000400000000000000" pitchFamily="2" charset="-78"/>
              </a:rPr>
              <a:t>وقتي متغيري را تعريف مي‌کنيم، ابتدا با توجه به نوع متغير، آدرسي از حافظه در نظر گرفته مي‌شود، سپس به آن آدرس يک نام تعلق مي‌گيرد.</a:t>
            </a:r>
            <a:r>
              <a:rPr lang="en-US" altLang="fa-IR" sz="3600">
                <a:solidFill>
                  <a:srgbClr val="FFFFFF"/>
                </a:solidFill>
                <a:cs typeface="B Homa" panose="00000400000000000000" pitchFamily="2" charset="-78"/>
              </a:rPr>
              <a:t> </a:t>
            </a: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4420940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2146"/>
                                        </p:tgtEl>
                                        <p:attrNameLst>
                                          <p:attrName>style.visibility</p:attrName>
                                        </p:attrNameLst>
                                      </p:cBhvr>
                                      <p:to>
                                        <p:strVal val="visible"/>
                                      </p:to>
                                    </p:set>
                                    <p:anim calcmode="lin" valueType="num">
                                      <p:cBhvr additive="base">
                                        <p:cTn id="7" dur="500" fill="hold"/>
                                        <p:tgtEl>
                                          <p:spTgt spid="262146"/>
                                        </p:tgtEl>
                                        <p:attrNameLst>
                                          <p:attrName>ppt_x</p:attrName>
                                        </p:attrNameLst>
                                      </p:cBhvr>
                                      <p:tavLst>
                                        <p:tav tm="0">
                                          <p:val>
                                            <p:strVal val="1+#ppt_w/2"/>
                                          </p:val>
                                        </p:tav>
                                        <p:tav tm="100000">
                                          <p:val>
                                            <p:strVal val="#ppt_x"/>
                                          </p:val>
                                        </p:tav>
                                      </p:tavLst>
                                    </p:anim>
                                    <p:anim calcmode="lin" valueType="num">
                                      <p:cBhvr additive="base">
                                        <p:cTn id="8" dur="500" fill="hold"/>
                                        <p:tgtEl>
                                          <p:spTgt spid="262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iterate type="lt">
                                    <p:tmPct val="7000"/>
                                  </p:iterate>
                                  <p:childTnLst>
                                    <p:set>
                                      <p:cBhvr>
                                        <p:cTn id="12" dur="1" fill="hold">
                                          <p:stCondLst>
                                            <p:cond delay="0"/>
                                          </p:stCondLst>
                                        </p:cTn>
                                        <p:tgtEl>
                                          <p:spTgt spid="262148"/>
                                        </p:tgtEl>
                                        <p:attrNameLst>
                                          <p:attrName>style.visibility</p:attrName>
                                        </p:attrNameLst>
                                      </p:cBhvr>
                                      <p:to>
                                        <p:strVal val="visible"/>
                                      </p:to>
                                    </p:set>
                                    <p:animEffect transition="in" filter="blinds(horizontal)">
                                      <p:cBhvr>
                                        <p:cTn id="13" dur="500"/>
                                        <p:tgtEl>
                                          <p:spTgt spid="26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21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Text Box 5"/>
          <p:cNvSpPr txBox="1">
            <a:spLocks noChangeArrowheads="1"/>
          </p:cNvSpPr>
          <p:nvPr/>
        </p:nvSpPr>
        <p:spPr bwMode="auto">
          <a:xfrm>
            <a:off x="1774826" y="404814"/>
            <a:ext cx="85693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ar-SA" altLang="fa-IR" sz="3600">
                <a:solidFill>
                  <a:srgbClr val="FFFFFF"/>
                </a:solidFill>
                <a:cs typeface="B Koodak" panose="00000700000000000000" pitchFamily="2" charset="-78"/>
              </a:rPr>
              <a:t>در </a:t>
            </a:r>
            <a:r>
              <a:rPr lang="en-US" altLang="fa-IR" sz="3600">
                <a:solidFill>
                  <a:srgbClr val="FFFFFF"/>
                </a:solidFill>
                <a:cs typeface="B Koodak" panose="00000700000000000000" pitchFamily="2" charset="-78"/>
              </a:rPr>
              <a:t>C++</a:t>
            </a:r>
            <a:r>
              <a:rPr lang="ar-SA" altLang="fa-IR" sz="3600">
                <a:solidFill>
                  <a:srgbClr val="FFFFFF"/>
                </a:solidFill>
                <a:cs typeface="B Koodak" panose="00000700000000000000" pitchFamily="2" charset="-78"/>
              </a:rPr>
              <a:t> قبل از اين که بتوانيم از متغيري استفاده کنيم، بايد آن را اعلا</a:t>
            </a:r>
            <a:r>
              <a:rPr lang="fa-IR" altLang="fa-IR" sz="3600">
                <a:solidFill>
                  <a:srgbClr val="FFFFFF"/>
                </a:solidFill>
                <a:cs typeface="B Koodak" panose="00000700000000000000" pitchFamily="2" charset="-78"/>
              </a:rPr>
              <a:t>ن</a:t>
            </a:r>
            <a:r>
              <a:rPr lang="ar-SA" altLang="fa-IR" sz="3600">
                <a:solidFill>
                  <a:srgbClr val="FFFFFF"/>
                </a:solidFill>
                <a:cs typeface="B Koodak" panose="00000700000000000000" pitchFamily="2" charset="-78"/>
              </a:rPr>
              <a:t> نماييم. </a:t>
            </a:r>
            <a:endParaRPr lang="en-US" altLang="fa-IR" sz="3600" i="1">
              <a:solidFill>
                <a:srgbClr val="FFFFFF"/>
              </a:solidFill>
              <a:cs typeface="B Koodak" panose="00000700000000000000" pitchFamily="2" charset="-78"/>
            </a:endParaRPr>
          </a:p>
        </p:txBody>
      </p:sp>
      <p:sp>
        <p:nvSpPr>
          <p:cNvPr id="264198" name="Text Box 6"/>
          <p:cNvSpPr txBox="1">
            <a:spLocks noChangeArrowheads="1"/>
          </p:cNvSpPr>
          <p:nvPr/>
        </p:nvSpPr>
        <p:spPr bwMode="auto">
          <a:xfrm>
            <a:off x="2135188" y="1557339"/>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ar-SA" altLang="fa-IR" sz="6000" b="1" dirty="0">
                <a:solidFill>
                  <a:srgbClr val="99FF99"/>
                </a:solidFill>
                <a:cs typeface="B Koodak" panose="00000700000000000000" pitchFamily="2" charset="-78"/>
              </a:rPr>
              <a:t>نحو اعلان يک متغير</a:t>
            </a:r>
            <a:endParaRPr lang="en-US" altLang="fa-IR" sz="6000" b="1" dirty="0">
              <a:solidFill>
                <a:srgbClr val="99FF99"/>
              </a:solidFill>
              <a:cs typeface="B Koodak" panose="00000700000000000000" pitchFamily="2" charset="-78"/>
            </a:endParaRPr>
          </a:p>
        </p:txBody>
      </p:sp>
      <p:sp>
        <p:nvSpPr>
          <p:cNvPr id="264209" name="Text Box 17"/>
          <p:cNvSpPr txBox="1">
            <a:spLocks noChangeArrowheads="1"/>
          </p:cNvSpPr>
          <p:nvPr/>
        </p:nvSpPr>
        <p:spPr bwMode="auto">
          <a:xfrm>
            <a:off x="2063751" y="2636839"/>
            <a:ext cx="5832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US" altLang="fa-IR" sz="4000" b="1">
                <a:solidFill>
                  <a:srgbClr val="FFFFFF"/>
                </a:solidFill>
                <a:cs typeface="B Homa" panose="00000400000000000000" pitchFamily="2" charset="-78"/>
              </a:rPr>
              <a:t>type</a:t>
            </a:r>
            <a:r>
              <a:rPr lang="en-US" altLang="fa-IR" sz="4000">
                <a:solidFill>
                  <a:srgbClr val="FFFFFF"/>
                </a:solidFill>
                <a:cs typeface="B Homa" panose="00000400000000000000" pitchFamily="2" charset="-78"/>
              </a:rPr>
              <a:t> name </a:t>
            </a:r>
            <a:r>
              <a:rPr lang="en-US" altLang="fa-IR" sz="4000" i="1">
                <a:solidFill>
                  <a:srgbClr val="FFFFFF"/>
                </a:solidFill>
                <a:cs typeface="B Homa" panose="00000400000000000000" pitchFamily="2" charset="-78"/>
              </a:rPr>
              <a:t>initializer</a:t>
            </a:r>
          </a:p>
        </p:txBody>
      </p:sp>
      <p:sp>
        <p:nvSpPr>
          <p:cNvPr id="264210" name="Text Box 18"/>
          <p:cNvSpPr txBox="1">
            <a:spLocks noChangeArrowheads="1"/>
          </p:cNvSpPr>
          <p:nvPr/>
        </p:nvSpPr>
        <p:spPr bwMode="auto">
          <a:xfrm>
            <a:off x="1774825" y="3716339"/>
            <a:ext cx="86423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4000">
                <a:solidFill>
                  <a:srgbClr val="FFFFFF"/>
                </a:solidFill>
                <a:cs typeface="B Koodak" panose="00000700000000000000" pitchFamily="2" charset="-78"/>
              </a:rPr>
              <a:t>عبارت </a:t>
            </a:r>
            <a:r>
              <a:rPr lang="en-US" altLang="fa-IR" sz="4000" b="1">
                <a:solidFill>
                  <a:srgbClr val="FFFFFF"/>
                </a:solidFill>
                <a:cs typeface="B Koodak" panose="00000700000000000000" pitchFamily="2" charset="-78"/>
              </a:rPr>
              <a:t>type</a:t>
            </a:r>
            <a:r>
              <a:rPr lang="ar-SA" altLang="fa-IR" sz="4000">
                <a:solidFill>
                  <a:srgbClr val="FFFFFF"/>
                </a:solidFill>
                <a:cs typeface="B Koodak" panose="00000700000000000000" pitchFamily="2" charset="-78"/>
              </a:rPr>
              <a:t> نوع متغير را مشخص مي‌کند. نوع متغير به کامپايلر اطلاع مي‌دهد که اين متغير چه مقاديري مي‌تواند داشته باشد و چه اعمالي مي‌توان روي آن انجام داد. </a:t>
            </a:r>
            <a:endParaRPr lang="en-US" altLang="fa-IR" sz="4000">
              <a:solidFill>
                <a:srgbClr val="FFFFFF"/>
              </a:solidFill>
              <a:cs typeface="B Koodak"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4878175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4197"/>
                                        </p:tgtEl>
                                        <p:attrNameLst>
                                          <p:attrName>style.visibility</p:attrName>
                                        </p:attrNameLst>
                                      </p:cBhvr>
                                      <p:to>
                                        <p:strVal val="visible"/>
                                      </p:to>
                                    </p:set>
                                    <p:anim calcmode="lin" valueType="num">
                                      <p:cBhvr additive="base">
                                        <p:cTn id="7" dur="500" fill="hold"/>
                                        <p:tgtEl>
                                          <p:spTgt spid="264197"/>
                                        </p:tgtEl>
                                        <p:attrNameLst>
                                          <p:attrName>ppt_x</p:attrName>
                                        </p:attrNameLst>
                                      </p:cBhvr>
                                      <p:tavLst>
                                        <p:tav tm="0">
                                          <p:val>
                                            <p:strVal val="#ppt_x"/>
                                          </p:val>
                                        </p:tav>
                                        <p:tav tm="100000">
                                          <p:val>
                                            <p:strVal val="#ppt_x"/>
                                          </p:val>
                                        </p:tav>
                                      </p:tavLst>
                                    </p:anim>
                                    <p:anim calcmode="lin" valueType="num">
                                      <p:cBhvr additive="base">
                                        <p:cTn id="8" dur="500" fill="hold"/>
                                        <p:tgtEl>
                                          <p:spTgt spid="2641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
                                  </p:iterate>
                                  <p:childTnLst>
                                    <p:set>
                                      <p:cBhvr>
                                        <p:cTn id="12" dur="1" fill="hold">
                                          <p:stCondLst>
                                            <p:cond delay="0"/>
                                          </p:stCondLst>
                                        </p:cTn>
                                        <p:tgtEl>
                                          <p:spTgt spid="264198"/>
                                        </p:tgtEl>
                                        <p:attrNameLst>
                                          <p:attrName>style.visibility</p:attrName>
                                        </p:attrNameLst>
                                      </p:cBhvr>
                                      <p:to>
                                        <p:strVal val="visible"/>
                                      </p:to>
                                    </p:set>
                                    <p:anim calcmode="lin" valueType="num">
                                      <p:cBhvr additive="base">
                                        <p:cTn id="13" dur="500" fill="hold"/>
                                        <p:tgtEl>
                                          <p:spTgt spid="264198"/>
                                        </p:tgtEl>
                                        <p:attrNameLst>
                                          <p:attrName>ppt_x</p:attrName>
                                        </p:attrNameLst>
                                      </p:cBhvr>
                                      <p:tavLst>
                                        <p:tav tm="0">
                                          <p:val>
                                            <p:strVal val="#ppt_x"/>
                                          </p:val>
                                        </p:tav>
                                        <p:tav tm="100000">
                                          <p:val>
                                            <p:strVal val="#ppt_x"/>
                                          </p:val>
                                        </p:tav>
                                      </p:tavLst>
                                    </p:anim>
                                    <p:anim calcmode="lin" valueType="num">
                                      <p:cBhvr additive="base">
                                        <p:cTn id="14" dur="500" fill="hold"/>
                                        <p:tgtEl>
                                          <p:spTgt spid="264198"/>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4209"/>
                                        </p:tgtEl>
                                        <p:attrNameLst>
                                          <p:attrName>style.visibility</p:attrName>
                                        </p:attrNameLst>
                                      </p:cBhvr>
                                      <p:to>
                                        <p:strVal val="visible"/>
                                      </p:to>
                                    </p:set>
                                    <p:anim calcmode="lin" valueType="num">
                                      <p:cBhvr additive="base">
                                        <p:cTn id="19" dur="500" fill="hold"/>
                                        <p:tgtEl>
                                          <p:spTgt spid="264209"/>
                                        </p:tgtEl>
                                        <p:attrNameLst>
                                          <p:attrName>ppt_x</p:attrName>
                                        </p:attrNameLst>
                                      </p:cBhvr>
                                      <p:tavLst>
                                        <p:tav tm="0">
                                          <p:val>
                                            <p:strVal val="#ppt_x"/>
                                          </p:val>
                                        </p:tav>
                                        <p:tav tm="100000">
                                          <p:val>
                                            <p:strVal val="#ppt_x"/>
                                          </p:val>
                                        </p:tav>
                                      </p:tavLst>
                                    </p:anim>
                                    <p:anim calcmode="lin" valueType="num">
                                      <p:cBhvr additive="base">
                                        <p:cTn id="20" dur="500" fill="hold"/>
                                        <p:tgtEl>
                                          <p:spTgt spid="26420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4210"/>
                                        </p:tgtEl>
                                        <p:attrNameLst>
                                          <p:attrName>style.visibility</p:attrName>
                                        </p:attrNameLst>
                                      </p:cBhvr>
                                      <p:to>
                                        <p:strVal val="visible"/>
                                      </p:to>
                                    </p:set>
                                    <p:anim calcmode="lin" valueType="num">
                                      <p:cBhvr additive="base">
                                        <p:cTn id="25" dur="500" fill="hold"/>
                                        <p:tgtEl>
                                          <p:spTgt spid="264210"/>
                                        </p:tgtEl>
                                        <p:attrNameLst>
                                          <p:attrName>ppt_x</p:attrName>
                                        </p:attrNameLst>
                                      </p:cBhvr>
                                      <p:tavLst>
                                        <p:tav tm="0">
                                          <p:val>
                                            <p:strVal val="#ppt_x"/>
                                          </p:val>
                                        </p:tav>
                                        <p:tav tm="100000">
                                          <p:val>
                                            <p:strVal val="#ppt_x"/>
                                          </p:val>
                                        </p:tav>
                                      </p:tavLst>
                                    </p:anim>
                                    <p:anim calcmode="lin" valueType="num">
                                      <p:cBhvr additive="base">
                                        <p:cTn id="26" dur="500" fill="hold"/>
                                        <p:tgtEl>
                                          <p:spTgt spid="264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p:bldP spid="264198" grpId="0"/>
      <p:bldP spid="264209" grpId="0"/>
      <p:bldP spid="2642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992313" y="0"/>
            <a:ext cx="8229600" cy="774700"/>
          </a:xfrm>
        </p:spPr>
        <p:txBody>
          <a:bodyPr/>
          <a:lstStyle/>
          <a:p>
            <a:r>
              <a:rPr lang="en-US" altLang="fa-IR" dirty="0"/>
              <a:t>name \ initializer</a:t>
            </a:r>
          </a:p>
        </p:txBody>
      </p:sp>
      <p:sp>
        <p:nvSpPr>
          <p:cNvPr id="266244" name="Text Box 4"/>
          <p:cNvSpPr txBox="1">
            <a:spLocks noChangeArrowheads="1"/>
          </p:cNvSpPr>
          <p:nvPr/>
        </p:nvSpPr>
        <p:spPr bwMode="auto">
          <a:xfrm>
            <a:off x="1774825" y="1052513"/>
            <a:ext cx="8642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3200">
                <a:solidFill>
                  <a:srgbClr val="FFFFFF"/>
                </a:solidFill>
                <a:cs typeface="B Homa" panose="00000400000000000000" pitchFamily="2" charset="-78"/>
              </a:rPr>
              <a:t>عبارت </a:t>
            </a:r>
            <a:r>
              <a:rPr lang="en-US" altLang="fa-IR" sz="3200">
                <a:solidFill>
                  <a:srgbClr val="FFFFFF"/>
                </a:solidFill>
                <a:cs typeface="B Homa" panose="00000400000000000000" pitchFamily="2" charset="-78"/>
              </a:rPr>
              <a:t>name</a:t>
            </a:r>
            <a:r>
              <a:rPr lang="ar-SA" altLang="fa-IR" sz="3200">
                <a:solidFill>
                  <a:srgbClr val="FFFFFF"/>
                </a:solidFill>
                <a:cs typeface="B Homa" panose="00000400000000000000" pitchFamily="2" charset="-78"/>
              </a:rPr>
              <a:t> نام متغير را نشان مي‌دهد. اين نام حداکثر مي‌تواند 31 کاراکتر باشد، نبايد با عدد شروع شود، علايم رياضي نداشته باشد و همچنين «کلمۀ کليدي» نيز نباشد.</a:t>
            </a:r>
            <a:r>
              <a:rPr lang="en-US" altLang="fa-IR" sz="3200">
                <a:solidFill>
                  <a:srgbClr val="FFFFFF"/>
                </a:solidFill>
                <a:cs typeface="B Homa" panose="00000400000000000000" pitchFamily="2" charset="-78"/>
              </a:rPr>
              <a:t> </a:t>
            </a:r>
          </a:p>
        </p:txBody>
      </p:sp>
      <p:sp>
        <p:nvSpPr>
          <p:cNvPr id="266245" name="Text Box 5"/>
          <p:cNvSpPr txBox="1">
            <a:spLocks noChangeArrowheads="1"/>
          </p:cNvSpPr>
          <p:nvPr/>
        </p:nvSpPr>
        <p:spPr bwMode="auto">
          <a:xfrm>
            <a:off x="1774825" y="3573463"/>
            <a:ext cx="8642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3200">
                <a:solidFill>
                  <a:srgbClr val="FFFFFF"/>
                </a:solidFill>
                <a:cs typeface="B Homa" panose="00000400000000000000" pitchFamily="2" charset="-78"/>
              </a:rPr>
              <a:t>عبارت </a:t>
            </a:r>
            <a:r>
              <a:rPr lang="en-US" altLang="fa-IR" sz="3200">
                <a:solidFill>
                  <a:srgbClr val="FFFFFF"/>
                </a:solidFill>
                <a:cs typeface="B Homa" panose="00000400000000000000" pitchFamily="2" charset="-78"/>
              </a:rPr>
              <a:t>initializer</a:t>
            </a:r>
            <a:r>
              <a:rPr lang="ar-SA" altLang="fa-IR" sz="3200">
                <a:solidFill>
                  <a:srgbClr val="FFFFFF"/>
                </a:solidFill>
                <a:cs typeface="B Homa" panose="00000400000000000000" pitchFamily="2" charset="-78"/>
              </a:rPr>
              <a:t> عبارت «مقداردهي اوليه» نام دارد. با استفاده از اين عبارت مي‌توان مقدار اوليه‌اي در متغير مورد نظر قرار داد.</a:t>
            </a:r>
            <a:endParaRPr lang="en-US" altLang="fa-IR" sz="3200">
              <a:solidFill>
                <a:srgbClr val="FFFFFF"/>
              </a:solidFill>
              <a:cs typeface="B Homa" panose="00000400000000000000" pitchFamily="2" charset="-78"/>
            </a:endParaRPr>
          </a:p>
        </p:txBody>
      </p:sp>
      <p:sp>
        <p:nvSpPr>
          <p:cNvPr id="266246" name="Text Box 6"/>
          <p:cNvSpPr txBox="1">
            <a:spLocks noChangeArrowheads="1"/>
          </p:cNvSpPr>
          <p:nvPr/>
        </p:nvSpPr>
        <p:spPr bwMode="auto">
          <a:xfrm>
            <a:off x="1774826" y="2636839"/>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ar-SA" altLang="fa-IR" sz="4000" dirty="0">
                <a:solidFill>
                  <a:srgbClr val="FF9900"/>
                </a:solidFill>
                <a:cs typeface="B Titr" panose="00000700000000000000" pitchFamily="2" charset="-78"/>
              </a:rPr>
              <a:t>مقداردهي اوليه</a:t>
            </a:r>
            <a:r>
              <a:rPr lang="en-US" altLang="fa-IR" sz="4000" dirty="0">
                <a:solidFill>
                  <a:srgbClr val="FFFFFF"/>
                </a:solidFill>
                <a:cs typeface="B Titr" panose="00000700000000000000" pitchFamily="2" charset="-78"/>
              </a:rPr>
              <a:t> </a:t>
            </a:r>
          </a:p>
        </p:txBody>
      </p:sp>
      <p:sp>
        <p:nvSpPr>
          <p:cNvPr id="266247" name="Text Box 7"/>
          <p:cNvSpPr txBox="1">
            <a:spLocks noChangeArrowheads="1"/>
          </p:cNvSpPr>
          <p:nvPr/>
        </p:nvSpPr>
        <p:spPr bwMode="auto">
          <a:xfrm>
            <a:off x="1774826" y="5373688"/>
            <a:ext cx="8569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ar-SA" altLang="fa-IR" sz="3200" b="1">
                <a:solidFill>
                  <a:srgbClr val="FFFFFF"/>
                </a:solidFill>
                <a:cs typeface="B Koodak" panose="00000700000000000000" pitchFamily="2" charset="-78"/>
              </a:rPr>
              <a:t>دستور زير تعريف يک متغير صحيح را نشان مي‌دهد:</a:t>
            </a:r>
            <a:endParaRPr lang="en-US" altLang="fa-IR" sz="3200">
              <a:solidFill>
                <a:srgbClr val="FFFFFF"/>
              </a:solidFill>
              <a:cs typeface="B Koodak" panose="00000700000000000000" pitchFamily="2" charset="-78"/>
            </a:endParaRPr>
          </a:p>
          <a:p>
            <a:pPr algn="l" rtl="0" fontAlgn="base">
              <a:spcBef>
                <a:spcPct val="0"/>
              </a:spcBef>
              <a:spcAft>
                <a:spcPct val="0"/>
              </a:spcAft>
            </a:pPr>
            <a:r>
              <a:rPr lang="en-US" altLang="fa-IR" sz="3200">
                <a:solidFill>
                  <a:srgbClr val="FFFFFF"/>
                </a:solidFill>
              </a:rPr>
              <a:t>int n = 50;</a:t>
            </a: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38117179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42"/>
                                        </p:tgtEl>
                                        <p:attrNameLst>
                                          <p:attrName>style.visibility</p:attrName>
                                        </p:attrNameLst>
                                      </p:cBhvr>
                                      <p:to>
                                        <p:strVal val="visible"/>
                                      </p:to>
                                    </p:set>
                                    <p:anim calcmode="lin" valueType="num">
                                      <p:cBhvr additive="base">
                                        <p:cTn id="7" dur="500" fill="hold"/>
                                        <p:tgtEl>
                                          <p:spTgt spid="266242"/>
                                        </p:tgtEl>
                                        <p:attrNameLst>
                                          <p:attrName>ppt_x</p:attrName>
                                        </p:attrNameLst>
                                      </p:cBhvr>
                                      <p:tavLst>
                                        <p:tav tm="0">
                                          <p:val>
                                            <p:strVal val="1+#ppt_w/2"/>
                                          </p:val>
                                        </p:tav>
                                        <p:tav tm="100000">
                                          <p:val>
                                            <p:strVal val="#ppt_x"/>
                                          </p:val>
                                        </p:tav>
                                      </p:tavLst>
                                    </p:anim>
                                    <p:anim calcmode="lin" valueType="num">
                                      <p:cBhvr additive="base">
                                        <p:cTn id="8" dur="500" fill="hold"/>
                                        <p:tgtEl>
                                          <p:spTgt spid="266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44"/>
                                        </p:tgtEl>
                                        <p:attrNameLst>
                                          <p:attrName>style.visibility</p:attrName>
                                        </p:attrNameLst>
                                      </p:cBhvr>
                                      <p:to>
                                        <p:strVal val="visible"/>
                                      </p:to>
                                    </p:set>
                                    <p:anim calcmode="lin" valueType="num">
                                      <p:cBhvr additive="base">
                                        <p:cTn id="13" dur="500" fill="hold"/>
                                        <p:tgtEl>
                                          <p:spTgt spid="266244"/>
                                        </p:tgtEl>
                                        <p:attrNameLst>
                                          <p:attrName>ppt_x</p:attrName>
                                        </p:attrNameLst>
                                      </p:cBhvr>
                                      <p:tavLst>
                                        <p:tav tm="0">
                                          <p:val>
                                            <p:strVal val="#ppt_x"/>
                                          </p:val>
                                        </p:tav>
                                        <p:tav tm="100000">
                                          <p:val>
                                            <p:strVal val="#ppt_x"/>
                                          </p:val>
                                        </p:tav>
                                      </p:tavLst>
                                    </p:anim>
                                    <p:anim calcmode="lin" valueType="num">
                                      <p:cBhvr additive="base">
                                        <p:cTn id="14" dur="500" fill="hold"/>
                                        <p:tgtEl>
                                          <p:spTgt spid="26624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46"/>
                                        </p:tgtEl>
                                        <p:attrNameLst>
                                          <p:attrName>style.visibility</p:attrName>
                                        </p:attrNameLst>
                                      </p:cBhvr>
                                      <p:to>
                                        <p:strVal val="visible"/>
                                      </p:to>
                                    </p:set>
                                    <p:anim calcmode="lin" valueType="num">
                                      <p:cBhvr additive="base">
                                        <p:cTn id="19" dur="500" fill="hold"/>
                                        <p:tgtEl>
                                          <p:spTgt spid="266246"/>
                                        </p:tgtEl>
                                        <p:attrNameLst>
                                          <p:attrName>ppt_x</p:attrName>
                                        </p:attrNameLst>
                                      </p:cBhvr>
                                      <p:tavLst>
                                        <p:tav tm="0">
                                          <p:val>
                                            <p:strVal val="#ppt_x"/>
                                          </p:val>
                                        </p:tav>
                                        <p:tav tm="100000">
                                          <p:val>
                                            <p:strVal val="#ppt_x"/>
                                          </p:val>
                                        </p:tav>
                                      </p:tavLst>
                                    </p:anim>
                                    <p:anim calcmode="lin" valueType="num">
                                      <p:cBhvr additive="base">
                                        <p:cTn id="20" dur="500" fill="hold"/>
                                        <p:tgtEl>
                                          <p:spTgt spid="26624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45"/>
                                        </p:tgtEl>
                                        <p:attrNameLst>
                                          <p:attrName>style.visibility</p:attrName>
                                        </p:attrNameLst>
                                      </p:cBhvr>
                                      <p:to>
                                        <p:strVal val="visible"/>
                                      </p:to>
                                    </p:set>
                                    <p:anim calcmode="lin" valueType="num">
                                      <p:cBhvr additive="base">
                                        <p:cTn id="25" dur="500" fill="hold"/>
                                        <p:tgtEl>
                                          <p:spTgt spid="266245"/>
                                        </p:tgtEl>
                                        <p:attrNameLst>
                                          <p:attrName>ppt_x</p:attrName>
                                        </p:attrNameLst>
                                      </p:cBhvr>
                                      <p:tavLst>
                                        <p:tav tm="0">
                                          <p:val>
                                            <p:strVal val="#ppt_x"/>
                                          </p:val>
                                        </p:tav>
                                        <p:tav tm="100000">
                                          <p:val>
                                            <p:strVal val="#ppt_x"/>
                                          </p:val>
                                        </p:tav>
                                      </p:tavLst>
                                    </p:anim>
                                    <p:anim calcmode="lin" valueType="num">
                                      <p:cBhvr additive="base">
                                        <p:cTn id="26" dur="500" fill="hold"/>
                                        <p:tgtEl>
                                          <p:spTgt spid="26624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47"/>
                                        </p:tgtEl>
                                        <p:attrNameLst>
                                          <p:attrName>style.visibility</p:attrName>
                                        </p:attrNameLst>
                                      </p:cBhvr>
                                      <p:to>
                                        <p:strVal val="visible"/>
                                      </p:to>
                                    </p:set>
                                    <p:anim calcmode="lin" valueType="num">
                                      <p:cBhvr additive="base">
                                        <p:cTn id="31" dur="500" fill="hold"/>
                                        <p:tgtEl>
                                          <p:spTgt spid="266247"/>
                                        </p:tgtEl>
                                        <p:attrNameLst>
                                          <p:attrName>ppt_x</p:attrName>
                                        </p:attrNameLst>
                                      </p:cBhvr>
                                      <p:tavLst>
                                        <p:tav tm="0">
                                          <p:val>
                                            <p:strVal val="#ppt_x"/>
                                          </p:val>
                                        </p:tav>
                                        <p:tav tm="100000">
                                          <p:val>
                                            <p:strVal val="#ppt_x"/>
                                          </p:val>
                                        </p:tav>
                                      </p:tavLst>
                                    </p:anim>
                                    <p:anim calcmode="lin" valueType="num">
                                      <p:cBhvr additive="base">
                                        <p:cTn id="32" dur="500" fill="hold"/>
                                        <p:tgtEl>
                                          <p:spTgt spid="266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P spid="266244" grpId="0"/>
      <p:bldP spid="266245" grpId="0"/>
      <p:bldP spid="266246" grpId="0"/>
      <p:bldP spid="2662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5556015" y="151342"/>
            <a:ext cx="8534400" cy="1507067"/>
          </a:xfrm>
        </p:spPr>
        <p:txBody>
          <a:bodyPr/>
          <a:lstStyle/>
          <a:p>
            <a:pPr rtl="1"/>
            <a:r>
              <a:rPr lang="ar-SA" altLang="fa-IR" dirty="0">
                <a:solidFill>
                  <a:srgbClr val="FFFF00"/>
                </a:solidFill>
                <a:cs typeface="B Titr" panose="00000700000000000000" pitchFamily="2" charset="-78"/>
              </a:rPr>
              <a:t>8 </a:t>
            </a:r>
            <a:r>
              <a:rPr lang="en-US" altLang="fa-IR" dirty="0">
                <a:solidFill>
                  <a:srgbClr val="FFFF00"/>
                </a:solidFill>
                <a:cs typeface="B Titr" panose="00000700000000000000" pitchFamily="2" charset="-78"/>
              </a:rPr>
              <a:t>-</a:t>
            </a:r>
            <a:r>
              <a:rPr lang="ar-SA" altLang="fa-IR" dirty="0">
                <a:solidFill>
                  <a:srgbClr val="FFFF00"/>
                </a:solidFill>
                <a:cs typeface="B Titr" panose="00000700000000000000" pitchFamily="2" charset="-78"/>
              </a:rPr>
              <a:t> مقداردهي اوليه به متغيرها</a:t>
            </a:r>
            <a:endParaRPr lang="en-US" altLang="fa-IR" dirty="0">
              <a:solidFill>
                <a:srgbClr val="FFFF00"/>
              </a:solidFill>
              <a:cs typeface="B Titr" panose="00000700000000000000" pitchFamily="2" charset="-78"/>
            </a:endParaRPr>
          </a:p>
        </p:txBody>
      </p:sp>
      <p:sp>
        <p:nvSpPr>
          <p:cNvPr id="267268" name="Text Box 4"/>
          <p:cNvSpPr txBox="1">
            <a:spLocks noChangeArrowheads="1"/>
          </p:cNvSpPr>
          <p:nvPr/>
        </p:nvSpPr>
        <p:spPr bwMode="auto">
          <a:xfrm>
            <a:off x="1774826" y="1268414"/>
            <a:ext cx="856932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2800">
                <a:solidFill>
                  <a:srgbClr val="FFFFFF"/>
                </a:solidFill>
                <a:cs typeface="B Homa" panose="00000400000000000000" pitchFamily="2" charset="-78"/>
              </a:rPr>
              <a:t>در بسياري از موارد بهتر است متغيرها را در همان محلي که اعلان مي‌شوند مقداردهي کنيم. استفاده از متغيرهاي مقداردهي نشده ممکن است باعث ايجاد دردسرهايي شود. </a:t>
            </a:r>
            <a:endParaRPr lang="en-US" altLang="fa-IR" sz="2800">
              <a:solidFill>
                <a:srgbClr val="FFFFFF"/>
              </a:solidFill>
              <a:cs typeface="B Homa" panose="00000400000000000000" pitchFamily="2" charset="-78"/>
            </a:endParaRPr>
          </a:p>
        </p:txBody>
      </p:sp>
      <p:sp>
        <p:nvSpPr>
          <p:cNvPr id="267269" name="Text Box 5"/>
          <p:cNvSpPr txBox="1">
            <a:spLocks noChangeArrowheads="1"/>
          </p:cNvSpPr>
          <p:nvPr/>
        </p:nvSpPr>
        <p:spPr bwMode="auto">
          <a:xfrm>
            <a:off x="1703389" y="2852738"/>
            <a:ext cx="8713787"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2800" dirty="0">
                <a:solidFill>
                  <a:srgbClr val="FFFFFF"/>
                </a:solidFill>
                <a:cs typeface="B Homa" panose="00000400000000000000" pitchFamily="2" charset="-78"/>
              </a:rPr>
              <a:t>دردسر متغيرهاي مقداردهي نشده وقتي بزرگ‌تر مي‌شود که سعي کنيم متغير مقداردهي نشده را در يک محاسبه به کار ببريم. مثلا اگر </a:t>
            </a:r>
            <a:r>
              <a:rPr lang="en-US" altLang="fa-IR" sz="2800" dirty="0">
                <a:solidFill>
                  <a:srgbClr val="FFFFFF"/>
                </a:solidFill>
                <a:cs typeface="B Homa" panose="00000400000000000000" pitchFamily="2" charset="-78"/>
              </a:rPr>
              <a:t>x</a:t>
            </a:r>
            <a:r>
              <a:rPr lang="ar-SA" altLang="fa-IR" sz="2800" dirty="0">
                <a:solidFill>
                  <a:srgbClr val="FFFFFF"/>
                </a:solidFill>
                <a:cs typeface="B Homa" panose="00000400000000000000" pitchFamily="2" charset="-78"/>
              </a:rPr>
              <a:t> را که مقداردهي نشده در عبارت </a:t>
            </a:r>
            <a:r>
              <a:rPr lang="en-US" altLang="fa-IR" sz="2800" dirty="0">
                <a:solidFill>
                  <a:srgbClr val="FFFFFF"/>
                </a:solidFill>
                <a:cs typeface="B Homa" panose="00000400000000000000" pitchFamily="2" charset="-78"/>
              </a:rPr>
              <a:t>y = x + 5; </a:t>
            </a:r>
            <a:r>
              <a:rPr lang="fa-IR" altLang="fa-IR" sz="2800" dirty="0">
                <a:solidFill>
                  <a:srgbClr val="FFFFFF"/>
                </a:solidFill>
                <a:cs typeface="B Homa" panose="00000400000000000000" pitchFamily="2" charset="-78"/>
              </a:rPr>
              <a:t>  </a:t>
            </a:r>
            <a:r>
              <a:rPr lang="ar-SA" altLang="fa-IR" sz="2800" dirty="0">
                <a:solidFill>
                  <a:srgbClr val="FFFFFF"/>
                </a:solidFill>
                <a:cs typeface="B Homa" panose="00000400000000000000" pitchFamily="2" charset="-78"/>
              </a:rPr>
              <a:t>به کار ببريم، حاصل </a:t>
            </a:r>
            <a:r>
              <a:rPr lang="en-US" altLang="fa-IR" sz="2800" dirty="0">
                <a:solidFill>
                  <a:srgbClr val="FFFFFF"/>
                </a:solidFill>
                <a:cs typeface="B Homa" panose="00000400000000000000" pitchFamily="2" charset="-78"/>
              </a:rPr>
              <a:t>y</a:t>
            </a:r>
            <a:r>
              <a:rPr lang="fa-IR" altLang="fa-IR" sz="2800" dirty="0">
                <a:solidFill>
                  <a:srgbClr val="FFFFFF"/>
                </a:solidFill>
                <a:cs typeface="B Homa" panose="00000400000000000000" pitchFamily="2" charset="-78"/>
              </a:rPr>
              <a:t> </a:t>
            </a:r>
            <a:r>
              <a:rPr lang="ar-SA" altLang="fa-IR" sz="2800" dirty="0">
                <a:solidFill>
                  <a:srgbClr val="FFFFFF"/>
                </a:solidFill>
                <a:cs typeface="B Homa" panose="00000400000000000000" pitchFamily="2" charset="-78"/>
              </a:rPr>
              <a:t>غير قابل پيش‌بيني خواهد بود. براي اجتناب از چنين مشکلاتي عاقلانه است که متغيرها را هميشه هنگام تعريف، مقداردهي کنيم.</a:t>
            </a:r>
            <a:endParaRPr lang="en-US" altLang="fa-IR" sz="2800" dirty="0">
              <a:solidFill>
                <a:srgbClr val="FFFFFF"/>
              </a:solidFill>
              <a:cs typeface="B Homa" panose="00000400000000000000" pitchFamily="2" charset="-78"/>
            </a:endParaRPr>
          </a:p>
        </p:txBody>
      </p:sp>
      <p:sp>
        <p:nvSpPr>
          <p:cNvPr id="267270" name="Text Box 6"/>
          <p:cNvSpPr txBox="1">
            <a:spLocks noChangeArrowheads="1"/>
          </p:cNvSpPr>
          <p:nvPr/>
        </p:nvSpPr>
        <p:spPr bwMode="auto">
          <a:xfrm>
            <a:off x="1703389" y="5443538"/>
            <a:ext cx="87852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50000"/>
              </a:lnSpc>
              <a:spcBef>
                <a:spcPct val="50000"/>
              </a:spcBef>
              <a:spcAft>
                <a:spcPct val="0"/>
              </a:spcAft>
            </a:pPr>
            <a:r>
              <a:rPr lang="fa-IR" altLang="fa-IR" sz="3200" b="1">
                <a:solidFill>
                  <a:srgbClr val="FFFFFF"/>
                </a:solidFill>
              </a:rPr>
              <a:t>مثال:</a:t>
            </a:r>
            <a:endParaRPr lang="en-US" altLang="fa-IR" sz="3200" b="1">
              <a:solidFill>
                <a:srgbClr val="FFFFFF"/>
              </a:solidFill>
            </a:endParaRPr>
          </a:p>
          <a:p>
            <a:pPr algn="l" rtl="0" fontAlgn="base">
              <a:lnSpc>
                <a:spcPct val="50000"/>
              </a:lnSpc>
              <a:spcBef>
                <a:spcPct val="50000"/>
              </a:spcBef>
              <a:spcAft>
                <a:spcPct val="0"/>
              </a:spcAft>
            </a:pPr>
            <a:r>
              <a:rPr lang="fa-IR" altLang="fa-IR" sz="3200">
                <a:solidFill>
                  <a:srgbClr val="FFFFFF"/>
                </a:solidFill>
              </a:rPr>
              <a:t> </a:t>
            </a:r>
            <a:r>
              <a:rPr lang="en-US" altLang="fa-IR" sz="3200">
                <a:solidFill>
                  <a:srgbClr val="FFFFFF"/>
                </a:solidFill>
              </a:rPr>
              <a:t>    </a:t>
            </a:r>
            <a:r>
              <a:rPr lang="en-US" altLang="fa-IR" sz="3200" b="1">
                <a:solidFill>
                  <a:srgbClr val="FFFFFF"/>
                </a:solidFill>
              </a:rPr>
              <a:t>int x=45;</a:t>
            </a:r>
          </a:p>
          <a:p>
            <a:pPr algn="l" rtl="0" fontAlgn="base">
              <a:lnSpc>
                <a:spcPct val="50000"/>
              </a:lnSpc>
              <a:spcBef>
                <a:spcPct val="50000"/>
              </a:spcBef>
              <a:spcAft>
                <a:spcPct val="0"/>
              </a:spcAft>
            </a:pPr>
            <a:r>
              <a:rPr lang="en-US" altLang="fa-IR" sz="3200" b="1">
                <a:solidFill>
                  <a:srgbClr val="FFFFFF"/>
                </a:solidFill>
              </a:rPr>
              <a:t>     int y=0;</a:t>
            </a: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20313654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7266"/>
                                        </p:tgtEl>
                                        <p:attrNameLst>
                                          <p:attrName>style.visibility</p:attrName>
                                        </p:attrNameLst>
                                      </p:cBhvr>
                                      <p:to>
                                        <p:strVal val="visible"/>
                                      </p:to>
                                    </p:set>
                                    <p:anim calcmode="lin" valueType="num">
                                      <p:cBhvr additive="base">
                                        <p:cTn id="7" dur="500" fill="hold"/>
                                        <p:tgtEl>
                                          <p:spTgt spid="267266"/>
                                        </p:tgtEl>
                                        <p:attrNameLst>
                                          <p:attrName>ppt_x</p:attrName>
                                        </p:attrNameLst>
                                      </p:cBhvr>
                                      <p:tavLst>
                                        <p:tav tm="0">
                                          <p:val>
                                            <p:strVal val="#ppt_x"/>
                                          </p:val>
                                        </p:tav>
                                        <p:tav tm="100000">
                                          <p:val>
                                            <p:strVal val="#ppt_x"/>
                                          </p:val>
                                        </p:tav>
                                      </p:tavLst>
                                    </p:anim>
                                    <p:anim calcmode="lin" valueType="num">
                                      <p:cBhvr additive="base">
                                        <p:cTn id="8" dur="500" fill="hold"/>
                                        <p:tgtEl>
                                          <p:spTgt spid="267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7268"/>
                                        </p:tgtEl>
                                        <p:attrNameLst>
                                          <p:attrName>style.visibility</p:attrName>
                                        </p:attrNameLst>
                                      </p:cBhvr>
                                      <p:to>
                                        <p:strVal val="visible"/>
                                      </p:to>
                                    </p:set>
                                    <p:anim calcmode="lin" valueType="num">
                                      <p:cBhvr additive="base">
                                        <p:cTn id="13" dur="500" fill="hold"/>
                                        <p:tgtEl>
                                          <p:spTgt spid="267268"/>
                                        </p:tgtEl>
                                        <p:attrNameLst>
                                          <p:attrName>ppt_x</p:attrName>
                                        </p:attrNameLst>
                                      </p:cBhvr>
                                      <p:tavLst>
                                        <p:tav tm="0">
                                          <p:val>
                                            <p:strVal val="#ppt_x"/>
                                          </p:val>
                                        </p:tav>
                                        <p:tav tm="100000">
                                          <p:val>
                                            <p:strVal val="#ppt_x"/>
                                          </p:val>
                                        </p:tav>
                                      </p:tavLst>
                                    </p:anim>
                                    <p:anim calcmode="lin" valueType="num">
                                      <p:cBhvr additive="base">
                                        <p:cTn id="14" dur="500" fill="hold"/>
                                        <p:tgtEl>
                                          <p:spTgt spid="2672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7269"/>
                                        </p:tgtEl>
                                        <p:attrNameLst>
                                          <p:attrName>style.visibility</p:attrName>
                                        </p:attrNameLst>
                                      </p:cBhvr>
                                      <p:to>
                                        <p:strVal val="visible"/>
                                      </p:to>
                                    </p:set>
                                    <p:anim calcmode="lin" valueType="num">
                                      <p:cBhvr additive="base">
                                        <p:cTn id="19" dur="500" fill="hold"/>
                                        <p:tgtEl>
                                          <p:spTgt spid="267269"/>
                                        </p:tgtEl>
                                        <p:attrNameLst>
                                          <p:attrName>ppt_x</p:attrName>
                                        </p:attrNameLst>
                                      </p:cBhvr>
                                      <p:tavLst>
                                        <p:tav tm="0">
                                          <p:val>
                                            <p:strVal val="#ppt_x"/>
                                          </p:val>
                                        </p:tav>
                                        <p:tav tm="100000">
                                          <p:val>
                                            <p:strVal val="#ppt_x"/>
                                          </p:val>
                                        </p:tav>
                                      </p:tavLst>
                                    </p:anim>
                                    <p:anim calcmode="lin" valueType="num">
                                      <p:cBhvr additive="base">
                                        <p:cTn id="20" dur="500" fill="hold"/>
                                        <p:tgtEl>
                                          <p:spTgt spid="26726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7270"/>
                                        </p:tgtEl>
                                        <p:attrNameLst>
                                          <p:attrName>style.visibility</p:attrName>
                                        </p:attrNameLst>
                                      </p:cBhvr>
                                      <p:to>
                                        <p:strVal val="visible"/>
                                      </p:to>
                                    </p:set>
                                    <p:anim calcmode="lin" valueType="num">
                                      <p:cBhvr additive="base">
                                        <p:cTn id="25" dur="500" fill="hold"/>
                                        <p:tgtEl>
                                          <p:spTgt spid="267270"/>
                                        </p:tgtEl>
                                        <p:attrNameLst>
                                          <p:attrName>ppt_x</p:attrName>
                                        </p:attrNameLst>
                                      </p:cBhvr>
                                      <p:tavLst>
                                        <p:tav tm="0">
                                          <p:val>
                                            <p:strVal val="#ppt_x"/>
                                          </p:val>
                                        </p:tav>
                                        <p:tav tm="100000">
                                          <p:val>
                                            <p:strVal val="#ppt_x"/>
                                          </p:val>
                                        </p:tav>
                                      </p:tavLst>
                                    </p:anim>
                                    <p:anim calcmode="lin" valueType="num">
                                      <p:cBhvr additive="base">
                                        <p:cTn id="26" dur="500" fill="hold"/>
                                        <p:tgtEl>
                                          <p:spTgt spid="267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p:bldP spid="267268" grpId="0"/>
      <p:bldP spid="267269" grpId="0"/>
      <p:bldP spid="2672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8602975" y="127655"/>
            <a:ext cx="8229600" cy="919163"/>
          </a:xfrm>
        </p:spPr>
        <p:txBody>
          <a:bodyPr/>
          <a:lstStyle/>
          <a:p>
            <a:pPr rtl="1"/>
            <a:r>
              <a:rPr lang="ar-SA" altLang="fa-IR" b="1" dirty="0">
                <a:solidFill>
                  <a:srgbClr val="FFFF00"/>
                </a:solidFill>
                <a:cs typeface="B Titr" panose="00000700000000000000" pitchFamily="2" charset="-78"/>
              </a:rPr>
              <a:t>9</a:t>
            </a:r>
            <a:r>
              <a:rPr lang="en-US" altLang="fa-IR" b="1" dirty="0">
                <a:solidFill>
                  <a:srgbClr val="FFFF00"/>
                </a:solidFill>
                <a:cs typeface="B Titr" panose="00000700000000000000" pitchFamily="2" charset="-78"/>
              </a:rPr>
              <a:t>-</a:t>
            </a:r>
            <a:r>
              <a:rPr lang="ar-SA" altLang="fa-IR" b="1" dirty="0">
                <a:solidFill>
                  <a:srgbClr val="FFFF00"/>
                </a:solidFill>
                <a:cs typeface="B Titr" panose="00000700000000000000" pitchFamily="2" charset="-78"/>
              </a:rPr>
              <a:t> ثابت‌ها</a:t>
            </a:r>
            <a:endParaRPr lang="en-US" altLang="fa-IR" b="1" dirty="0">
              <a:solidFill>
                <a:srgbClr val="FFFF00"/>
              </a:solidFill>
              <a:cs typeface="B Titr" panose="00000700000000000000" pitchFamily="2" charset="-78"/>
            </a:endParaRPr>
          </a:p>
        </p:txBody>
      </p:sp>
      <p:sp>
        <p:nvSpPr>
          <p:cNvPr id="268292" name="Text Box 4"/>
          <p:cNvSpPr txBox="1">
            <a:spLocks noChangeArrowheads="1"/>
          </p:cNvSpPr>
          <p:nvPr/>
        </p:nvSpPr>
        <p:spPr bwMode="auto">
          <a:xfrm>
            <a:off x="1774826" y="1268413"/>
            <a:ext cx="85693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2400">
                <a:solidFill>
                  <a:srgbClr val="FFFFFF"/>
                </a:solidFill>
                <a:cs typeface="B Homa" panose="00000400000000000000" pitchFamily="2" charset="-78"/>
              </a:rPr>
              <a:t>در بعضي از برنامه‌ها از متغيري استفاده مي‌کنيم که فقط يک بار لازم است آن را مقداردهي کنيم و سپس مقدار آن متغير در سراسر برنامه بدون تغيير باقي مي‌ماند. مثلا در يک برنامۀ محاسبات رياضي، متغيري به نام </a:t>
            </a:r>
            <a:r>
              <a:rPr lang="en-US" altLang="fa-IR" sz="2400">
                <a:solidFill>
                  <a:srgbClr val="FFFFFF"/>
                </a:solidFill>
                <a:cs typeface="B Homa" panose="00000400000000000000" pitchFamily="2" charset="-78"/>
              </a:rPr>
              <a:t>PI</a:t>
            </a:r>
            <a:r>
              <a:rPr lang="ar-SA" altLang="fa-IR" sz="2400">
                <a:solidFill>
                  <a:srgbClr val="FFFFFF"/>
                </a:solidFill>
                <a:cs typeface="B Homa" panose="00000400000000000000" pitchFamily="2" charset="-78"/>
              </a:rPr>
              <a:t> تعريف مي‌کنيم و آن را با </a:t>
            </a:r>
            <a:r>
              <a:rPr lang="en-US" altLang="fa-IR" sz="2400">
                <a:solidFill>
                  <a:srgbClr val="FFFFFF"/>
                </a:solidFill>
                <a:cs typeface="B Homa" panose="00000400000000000000" pitchFamily="2" charset="-78"/>
              </a:rPr>
              <a:t>3.14</a:t>
            </a:r>
            <a:r>
              <a:rPr lang="ar-SA" altLang="fa-IR" sz="2400">
                <a:solidFill>
                  <a:srgbClr val="FFFFFF"/>
                </a:solidFill>
                <a:cs typeface="B Homa" panose="00000400000000000000" pitchFamily="2" charset="-78"/>
              </a:rPr>
              <a:t> مقداردهي مي‌کنيم و مي‌خواهيم که مقدار اين متغير در سراسر برنامه ثابت بماند. در چنين حالاتي از «</a:t>
            </a:r>
            <a:r>
              <a:rPr lang="ar-SA" altLang="fa-IR" sz="2400">
                <a:solidFill>
                  <a:srgbClr val="FF0066"/>
                </a:solidFill>
                <a:cs typeface="B Homa" panose="00000400000000000000" pitchFamily="2" charset="-78"/>
              </a:rPr>
              <a:t>ثابت‌ها</a:t>
            </a:r>
            <a:r>
              <a:rPr lang="ar-SA" altLang="fa-IR" sz="2400">
                <a:solidFill>
                  <a:srgbClr val="FFFFFF"/>
                </a:solidFill>
                <a:cs typeface="B Homa" panose="00000400000000000000" pitchFamily="2" charset="-78"/>
              </a:rPr>
              <a:t>» استفاده مي‌کنيم. </a:t>
            </a:r>
            <a:endParaRPr lang="en-US" altLang="fa-IR" sz="2400">
              <a:solidFill>
                <a:srgbClr val="FFFFFF"/>
              </a:solidFill>
              <a:cs typeface="B Homa" panose="00000400000000000000" pitchFamily="2" charset="-78"/>
            </a:endParaRPr>
          </a:p>
        </p:txBody>
      </p:sp>
      <p:sp>
        <p:nvSpPr>
          <p:cNvPr id="268293" name="AutoShape 5"/>
          <p:cNvSpPr>
            <a:spLocks noChangeArrowheads="1"/>
          </p:cNvSpPr>
          <p:nvPr/>
        </p:nvSpPr>
        <p:spPr bwMode="auto">
          <a:xfrm>
            <a:off x="2495550" y="3429000"/>
            <a:ext cx="7162800" cy="914400"/>
          </a:xfrm>
          <a:prstGeom prst="roundRect">
            <a:avLst>
              <a:gd name="adj" fmla="val 16667"/>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ar-SA" altLang="fa-IR" sz="2400">
                <a:solidFill>
                  <a:srgbClr val="FFFFFF"/>
                </a:solidFill>
                <a:cs typeface="B Homa" panose="00000400000000000000" pitchFamily="2" charset="-78"/>
              </a:rPr>
              <a:t>يک </a:t>
            </a:r>
            <a:r>
              <a:rPr lang="ar-SA" altLang="fa-IR" sz="2400">
                <a:solidFill>
                  <a:srgbClr val="FF0066"/>
                </a:solidFill>
                <a:cs typeface="B Homa" panose="00000400000000000000" pitchFamily="2" charset="-78"/>
              </a:rPr>
              <a:t>ثابت</a:t>
            </a:r>
            <a:r>
              <a:rPr lang="ar-SA" altLang="fa-IR" sz="2400">
                <a:solidFill>
                  <a:srgbClr val="FFFFFF"/>
                </a:solidFill>
                <a:cs typeface="B Homa" panose="00000400000000000000" pitchFamily="2" charset="-78"/>
              </a:rPr>
              <a:t>، يک نوع </a:t>
            </a:r>
            <a:r>
              <a:rPr lang="ar-SA" altLang="fa-IR" sz="2400">
                <a:solidFill>
                  <a:srgbClr val="99FF99"/>
                </a:solidFill>
                <a:cs typeface="B Homa" panose="00000400000000000000" pitchFamily="2" charset="-78"/>
              </a:rPr>
              <a:t>متغير</a:t>
            </a:r>
            <a:r>
              <a:rPr lang="ar-SA" altLang="fa-IR" sz="2400">
                <a:solidFill>
                  <a:srgbClr val="FFFFFF"/>
                </a:solidFill>
                <a:cs typeface="B Homa" panose="00000400000000000000" pitchFamily="2" charset="-78"/>
              </a:rPr>
              <a:t> است که فقط يک بار مقداردهي مي‌شود و سپس تغيير دادن مقدار آن در ادامۀ برنامه ممکن نيست.</a:t>
            </a:r>
            <a:r>
              <a:rPr lang="en-US" altLang="fa-IR">
                <a:solidFill>
                  <a:srgbClr val="FFFFFF"/>
                </a:solidFill>
              </a:rPr>
              <a:t> </a:t>
            </a:r>
          </a:p>
        </p:txBody>
      </p:sp>
      <p:sp>
        <p:nvSpPr>
          <p:cNvPr id="268295" name="AutoShape 7"/>
          <p:cNvSpPr>
            <a:spLocks noChangeArrowheads="1"/>
          </p:cNvSpPr>
          <p:nvPr/>
        </p:nvSpPr>
        <p:spPr bwMode="auto">
          <a:xfrm>
            <a:off x="2495551" y="4598988"/>
            <a:ext cx="7129463" cy="914400"/>
          </a:xfrm>
          <a:prstGeom prst="roundRect">
            <a:avLst>
              <a:gd name="adj" fmla="val 16667"/>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ar-SA" altLang="fa-IR" sz="2400">
                <a:solidFill>
                  <a:srgbClr val="FFFFFF"/>
                </a:solidFill>
                <a:cs typeface="B Homa" panose="00000400000000000000" pitchFamily="2" charset="-78"/>
              </a:rPr>
              <a:t>تعريف ثابت‌ها مانند تعريف متغيرهاست با اين تفاوت که کلمه کليدي </a:t>
            </a:r>
            <a:r>
              <a:rPr lang="en-US" altLang="fa-IR" sz="2400" b="1">
                <a:solidFill>
                  <a:srgbClr val="FF0066"/>
                </a:solidFill>
                <a:cs typeface="B Homa" panose="00000400000000000000" pitchFamily="2" charset="-78"/>
              </a:rPr>
              <a:t>const</a:t>
            </a:r>
            <a:r>
              <a:rPr lang="ar-SA" altLang="fa-IR" sz="2400">
                <a:solidFill>
                  <a:srgbClr val="FFFFFF"/>
                </a:solidFill>
                <a:cs typeface="B Homa" panose="00000400000000000000" pitchFamily="2" charset="-78"/>
              </a:rPr>
              <a:t> به ابتداي تعريف اضافه مي‌شود. </a:t>
            </a:r>
            <a:endParaRPr lang="en-US" altLang="fa-IR" sz="2400">
              <a:solidFill>
                <a:srgbClr val="FFFFFF"/>
              </a:solidFill>
              <a:cs typeface="B Homa" panose="000004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13700559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 calcmode="lin" valueType="num">
                                      <p:cBhvr additive="base">
                                        <p:cTn id="7" dur="500" fill="hold"/>
                                        <p:tgtEl>
                                          <p:spTgt spid="268290"/>
                                        </p:tgtEl>
                                        <p:attrNameLst>
                                          <p:attrName>ppt_x</p:attrName>
                                        </p:attrNameLst>
                                      </p:cBhvr>
                                      <p:tavLst>
                                        <p:tav tm="0">
                                          <p:val>
                                            <p:strVal val="1+#ppt_w/2"/>
                                          </p:val>
                                        </p:tav>
                                        <p:tav tm="100000">
                                          <p:val>
                                            <p:strVal val="#ppt_x"/>
                                          </p:val>
                                        </p:tav>
                                      </p:tavLst>
                                    </p:anim>
                                    <p:anim calcmode="lin" valueType="num">
                                      <p:cBhvr additive="base">
                                        <p:cTn id="8" dur="500" fill="hold"/>
                                        <p:tgtEl>
                                          <p:spTgt spid="268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iterate type="wd">
                                    <p:tmPct val="10000"/>
                                  </p:iterate>
                                  <p:childTnLst>
                                    <p:set>
                                      <p:cBhvr>
                                        <p:cTn id="12" dur="1" fill="hold">
                                          <p:stCondLst>
                                            <p:cond delay="0"/>
                                          </p:stCondLst>
                                        </p:cTn>
                                        <p:tgtEl>
                                          <p:spTgt spid="268292"/>
                                        </p:tgtEl>
                                        <p:attrNameLst>
                                          <p:attrName>style.visibility</p:attrName>
                                        </p:attrNameLst>
                                      </p:cBhvr>
                                      <p:to>
                                        <p:strVal val="visible"/>
                                      </p:to>
                                    </p:set>
                                    <p:animEffect transition="in" filter="diamond(in)">
                                      <p:cBhvr>
                                        <p:cTn id="13" dur="2000"/>
                                        <p:tgtEl>
                                          <p:spTgt spid="2682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8293"/>
                                        </p:tgtEl>
                                        <p:attrNameLst>
                                          <p:attrName>style.visibility</p:attrName>
                                        </p:attrNameLst>
                                      </p:cBhvr>
                                      <p:to>
                                        <p:strVal val="visible"/>
                                      </p:to>
                                    </p:set>
                                    <p:anim calcmode="lin" valueType="num">
                                      <p:cBhvr additive="base">
                                        <p:cTn id="18" dur="500" fill="hold"/>
                                        <p:tgtEl>
                                          <p:spTgt spid="268293"/>
                                        </p:tgtEl>
                                        <p:attrNameLst>
                                          <p:attrName>ppt_x</p:attrName>
                                        </p:attrNameLst>
                                      </p:cBhvr>
                                      <p:tavLst>
                                        <p:tav tm="0">
                                          <p:val>
                                            <p:strVal val="#ppt_x"/>
                                          </p:val>
                                        </p:tav>
                                        <p:tav tm="100000">
                                          <p:val>
                                            <p:strVal val="#ppt_x"/>
                                          </p:val>
                                        </p:tav>
                                      </p:tavLst>
                                    </p:anim>
                                    <p:anim calcmode="lin" valueType="num">
                                      <p:cBhvr additive="base">
                                        <p:cTn id="19" dur="500" fill="hold"/>
                                        <p:tgtEl>
                                          <p:spTgt spid="2682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8295"/>
                                        </p:tgtEl>
                                        <p:attrNameLst>
                                          <p:attrName>style.visibility</p:attrName>
                                        </p:attrNameLst>
                                      </p:cBhvr>
                                      <p:to>
                                        <p:strVal val="visible"/>
                                      </p:to>
                                    </p:set>
                                    <p:anim calcmode="lin" valueType="num">
                                      <p:cBhvr additive="base">
                                        <p:cTn id="24" dur="500" fill="hold"/>
                                        <p:tgtEl>
                                          <p:spTgt spid="268295"/>
                                        </p:tgtEl>
                                        <p:attrNameLst>
                                          <p:attrName>ppt_x</p:attrName>
                                        </p:attrNameLst>
                                      </p:cBhvr>
                                      <p:tavLst>
                                        <p:tav tm="0">
                                          <p:val>
                                            <p:strVal val="#ppt_x"/>
                                          </p:val>
                                        </p:tav>
                                        <p:tav tm="100000">
                                          <p:val>
                                            <p:strVal val="#ppt_x"/>
                                          </p:val>
                                        </p:tav>
                                      </p:tavLst>
                                    </p:anim>
                                    <p:anim calcmode="lin" valueType="num">
                                      <p:cBhvr additive="base">
                                        <p:cTn id="25" dur="500" fill="hold"/>
                                        <p:tgtEl>
                                          <p:spTgt spid="268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P spid="268292" grpId="0"/>
      <p:bldP spid="268293" grpId="0" animBg="1"/>
      <p:bldP spid="2682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6" name="Text Box 4"/>
          <p:cNvSpPr txBox="1">
            <a:spLocks noChangeArrowheads="1"/>
          </p:cNvSpPr>
          <p:nvPr/>
        </p:nvSpPr>
        <p:spPr bwMode="auto">
          <a:xfrm>
            <a:off x="1992313" y="1052514"/>
            <a:ext cx="8424862"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fa-IR" dirty="0">
              <a:solidFill>
                <a:srgbClr val="FFFFFF"/>
              </a:solidFill>
            </a:endParaRPr>
          </a:p>
          <a:p>
            <a:pPr algn="l" rtl="0" fontAlgn="base">
              <a:spcBef>
                <a:spcPct val="0"/>
              </a:spcBef>
              <a:spcAft>
                <a:spcPct val="0"/>
              </a:spcAft>
            </a:pPr>
            <a:r>
              <a:rPr lang="en-US" altLang="fa-IR" sz="3200" dirty="0" err="1">
                <a:solidFill>
                  <a:srgbClr val="FFFFFF"/>
                </a:solidFill>
              </a:rPr>
              <a:t>int</a:t>
            </a:r>
            <a:r>
              <a:rPr lang="en-US" altLang="fa-IR" sz="3200" dirty="0">
                <a:solidFill>
                  <a:srgbClr val="FFFFFF"/>
                </a:solidFill>
              </a:rPr>
              <a:t> main()</a:t>
            </a:r>
          </a:p>
          <a:p>
            <a:pPr algn="l" rtl="0" fontAlgn="base">
              <a:spcBef>
                <a:spcPct val="0"/>
              </a:spcBef>
              <a:spcAft>
                <a:spcPct val="0"/>
              </a:spcAft>
            </a:pPr>
            <a:r>
              <a:rPr lang="en-US" altLang="fa-IR" sz="3200" dirty="0">
                <a:solidFill>
                  <a:srgbClr val="FFFFFF"/>
                </a:solidFill>
              </a:rPr>
              <a:t>{  // defines constants; has no output:</a:t>
            </a:r>
          </a:p>
          <a:p>
            <a:pPr algn="l" rtl="0" fontAlgn="base">
              <a:spcBef>
                <a:spcPct val="0"/>
              </a:spcBef>
              <a:spcAft>
                <a:spcPct val="0"/>
              </a:spcAft>
            </a:pPr>
            <a:r>
              <a:rPr lang="en-US" altLang="fa-IR" sz="3200" dirty="0">
                <a:solidFill>
                  <a:srgbClr val="FFFFFF"/>
                </a:solidFill>
              </a:rPr>
              <a:t>   </a:t>
            </a:r>
            <a:r>
              <a:rPr lang="en-US" altLang="fa-IR" sz="3200" b="1" dirty="0" err="1">
                <a:solidFill>
                  <a:srgbClr val="FFFFFF"/>
                </a:solidFill>
              </a:rPr>
              <a:t>const</a:t>
            </a:r>
            <a:r>
              <a:rPr lang="en-US" altLang="fa-IR" sz="3200" b="1" dirty="0">
                <a:solidFill>
                  <a:srgbClr val="FFFFFF"/>
                </a:solidFill>
              </a:rPr>
              <a:t> char</a:t>
            </a:r>
            <a:r>
              <a:rPr lang="en-US" altLang="fa-IR" sz="3200" dirty="0">
                <a:solidFill>
                  <a:srgbClr val="FFFFFF"/>
                </a:solidFill>
              </a:rPr>
              <a:t> BEEP ='\b';</a:t>
            </a:r>
          </a:p>
          <a:p>
            <a:pPr algn="l" rtl="0" fontAlgn="base">
              <a:spcBef>
                <a:spcPct val="0"/>
              </a:spcBef>
              <a:spcAft>
                <a:spcPct val="0"/>
              </a:spcAft>
            </a:pPr>
            <a:r>
              <a:rPr lang="en-US" altLang="fa-IR" sz="3200" dirty="0">
                <a:solidFill>
                  <a:srgbClr val="FFFFFF"/>
                </a:solidFill>
              </a:rPr>
              <a:t>   </a:t>
            </a:r>
            <a:r>
              <a:rPr lang="en-US" altLang="fa-IR" sz="3200" b="1" dirty="0" err="1">
                <a:solidFill>
                  <a:srgbClr val="FFFFFF"/>
                </a:solidFill>
              </a:rPr>
              <a:t>const</a:t>
            </a:r>
            <a:r>
              <a:rPr lang="en-US" altLang="fa-IR" sz="3200" b="1" dirty="0">
                <a:solidFill>
                  <a:srgbClr val="FFFFFF"/>
                </a:solidFill>
              </a:rPr>
              <a:t> </a:t>
            </a:r>
            <a:r>
              <a:rPr lang="en-US" altLang="fa-IR" sz="3200" b="1" dirty="0" err="1">
                <a:solidFill>
                  <a:srgbClr val="FFFFFF"/>
                </a:solidFill>
              </a:rPr>
              <a:t>int</a:t>
            </a:r>
            <a:r>
              <a:rPr lang="en-US" altLang="fa-IR" sz="3200" dirty="0">
                <a:solidFill>
                  <a:srgbClr val="FFFFFF"/>
                </a:solidFill>
              </a:rPr>
              <a:t> MAXINT=2147483647;</a:t>
            </a:r>
          </a:p>
          <a:p>
            <a:pPr algn="l" rtl="0" fontAlgn="base">
              <a:spcBef>
                <a:spcPct val="0"/>
              </a:spcBef>
              <a:spcAft>
                <a:spcPct val="0"/>
              </a:spcAft>
            </a:pPr>
            <a:r>
              <a:rPr lang="en-US" altLang="fa-IR" sz="3200" dirty="0">
                <a:solidFill>
                  <a:srgbClr val="FFFFFF"/>
                </a:solidFill>
              </a:rPr>
              <a:t>   </a:t>
            </a:r>
            <a:r>
              <a:rPr lang="en-US" altLang="fa-IR" sz="3200" b="1" dirty="0" err="1">
                <a:solidFill>
                  <a:srgbClr val="FFFFFF"/>
                </a:solidFill>
              </a:rPr>
              <a:t>const</a:t>
            </a:r>
            <a:r>
              <a:rPr lang="en-US" altLang="fa-IR" sz="3200" b="1" dirty="0">
                <a:solidFill>
                  <a:srgbClr val="FFFFFF"/>
                </a:solidFill>
              </a:rPr>
              <a:t> float</a:t>
            </a:r>
            <a:r>
              <a:rPr lang="en-US" altLang="fa-IR" sz="3200" dirty="0">
                <a:solidFill>
                  <a:srgbClr val="FFFFFF"/>
                </a:solidFill>
              </a:rPr>
              <a:t> DEGREE=23.53;</a:t>
            </a:r>
          </a:p>
          <a:p>
            <a:pPr algn="l" rtl="0" fontAlgn="base">
              <a:spcBef>
                <a:spcPct val="0"/>
              </a:spcBef>
              <a:spcAft>
                <a:spcPct val="0"/>
              </a:spcAft>
            </a:pPr>
            <a:r>
              <a:rPr lang="en-US" altLang="fa-IR" sz="3200" dirty="0">
                <a:solidFill>
                  <a:srgbClr val="FFFFFF"/>
                </a:solidFill>
              </a:rPr>
              <a:t>   </a:t>
            </a:r>
            <a:r>
              <a:rPr lang="en-US" altLang="fa-IR" sz="3200" b="1" dirty="0" err="1">
                <a:solidFill>
                  <a:srgbClr val="FFFFFF"/>
                </a:solidFill>
              </a:rPr>
              <a:t>const</a:t>
            </a:r>
            <a:r>
              <a:rPr lang="en-US" altLang="fa-IR" sz="3200" b="1" dirty="0">
                <a:solidFill>
                  <a:srgbClr val="FFFFFF"/>
                </a:solidFill>
              </a:rPr>
              <a:t> double</a:t>
            </a:r>
            <a:r>
              <a:rPr lang="en-US" altLang="fa-IR" sz="3200" dirty="0">
                <a:solidFill>
                  <a:srgbClr val="FFFFFF"/>
                </a:solidFill>
              </a:rPr>
              <a:t> PI=3.14159265358979323846</a:t>
            </a:r>
          </a:p>
          <a:p>
            <a:pPr algn="l" rtl="0" fontAlgn="base">
              <a:spcBef>
                <a:spcPct val="0"/>
              </a:spcBef>
              <a:spcAft>
                <a:spcPct val="0"/>
              </a:spcAft>
            </a:pPr>
            <a:r>
              <a:rPr lang="en-US" altLang="fa-IR" sz="3200" dirty="0">
                <a:solidFill>
                  <a:srgbClr val="FFFFFF"/>
                </a:solidFill>
              </a:rPr>
              <a:t>   return 0;</a:t>
            </a:r>
          </a:p>
          <a:p>
            <a:pPr algn="l" rtl="0" fontAlgn="base">
              <a:spcBef>
                <a:spcPct val="0"/>
              </a:spcBef>
              <a:spcAft>
                <a:spcPct val="0"/>
              </a:spcAft>
            </a:pPr>
            <a:r>
              <a:rPr lang="en-US" altLang="fa-IR" sz="3200" dirty="0">
                <a:solidFill>
                  <a:srgbClr val="FFFFFF"/>
                </a:solidFill>
              </a:rPr>
              <a:t>}</a:t>
            </a:r>
          </a:p>
          <a:p>
            <a:pPr algn="l" rtl="0" fontAlgn="base">
              <a:spcBef>
                <a:spcPct val="0"/>
              </a:spcBef>
              <a:spcAft>
                <a:spcPct val="0"/>
              </a:spcAft>
            </a:pPr>
            <a:endParaRPr lang="en-US" altLang="fa-IR" sz="3200" dirty="0">
              <a:solidFill>
                <a:srgbClr val="FFFFFF"/>
              </a:solidFill>
            </a:endParaRPr>
          </a:p>
          <a:p>
            <a:pPr rtl="0" fontAlgn="base">
              <a:spcBef>
                <a:spcPct val="0"/>
              </a:spcBef>
              <a:spcAft>
                <a:spcPct val="0"/>
              </a:spcAft>
            </a:pPr>
            <a:r>
              <a:rPr lang="ar-SA" altLang="fa-IR" sz="2400" b="1" dirty="0">
                <a:solidFill>
                  <a:srgbClr val="FFFFFF"/>
                </a:solidFill>
                <a:cs typeface="B Homa" panose="00000400000000000000" pitchFamily="2" charset="-78"/>
              </a:rPr>
              <a:t>برنامه </a:t>
            </a:r>
            <a:r>
              <a:rPr lang="fa-IR" altLang="fa-IR" sz="2400" b="1" dirty="0">
                <a:solidFill>
                  <a:srgbClr val="FFFFFF"/>
                </a:solidFill>
                <a:cs typeface="B Homa" panose="00000400000000000000" pitchFamily="2" charset="-78"/>
              </a:rPr>
              <a:t>فوق</a:t>
            </a:r>
            <a:r>
              <a:rPr lang="ar-SA" altLang="fa-IR" sz="2400" b="1" dirty="0">
                <a:solidFill>
                  <a:srgbClr val="FFFFFF"/>
                </a:solidFill>
                <a:cs typeface="B Homa" panose="00000400000000000000" pitchFamily="2" charset="-78"/>
              </a:rPr>
              <a:t> خروجي ندارد:</a:t>
            </a:r>
            <a:endParaRPr lang="en-US" altLang="fa-IR" sz="2400" b="1" dirty="0">
              <a:solidFill>
                <a:srgbClr val="FFFFFF"/>
              </a:solidFill>
              <a:cs typeface="B Homa" panose="00000400000000000000" pitchFamily="2" charset="-78"/>
            </a:endParaRPr>
          </a:p>
        </p:txBody>
      </p:sp>
      <p:sp>
        <p:nvSpPr>
          <p:cNvPr id="269317" name="Text Box 5"/>
          <p:cNvSpPr txBox="1">
            <a:spLocks noChangeArrowheads="1"/>
          </p:cNvSpPr>
          <p:nvPr/>
        </p:nvSpPr>
        <p:spPr bwMode="auto">
          <a:xfrm>
            <a:off x="1992313" y="476279"/>
            <a:ext cx="7921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ar-SA" altLang="fa-IR" sz="3200" b="1" dirty="0">
                <a:solidFill>
                  <a:srgbClr val="FFFFFF"/>
                </a:solidFill>
                <a:cs typeface="B Titr" panose="00000700000000000000" pitchFamily="2" charset="-78"/>
              </a:rPr>
              <a:t>مثال  تعريف ثابت‌ها</a:t>
            </a:r>
            <a:r>
              <a:rPr lang="en-US" altLang="fa-IR" sz="3200" b="1" dirty="0">
                <a:solidFill>
                  <a:srgbClr val="FFFFFF"/>
                </a:solidFill>
                <a:cs typeface="B Titr" panose="00000700000000000000" pitchFamily="2" charset="-78"/>
              </a:rPr>
              <a:t>:</a:t>
            </a:r>
            <a:endParaRPr lang="en-US" altLang="fa-IR" sz="3200" dirty="0">
              <a:solidFill>
                <a:srgbClr val="FFFFFF"/>
              </a:solidFill>
              <a:cs typeface="B Titr"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23890437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9317">
                                            <p:txEl>
                                              <p:pRg st="0" end="0"/>
                                            </p:txEl>
                                          </p:spTgt>
                                        </p:tgtEl>
                                        <p:attrNameLst>
                                          <p:attrName>style.visibility</p:attrName>
                                        </p:attrNameLst>
                                      </p:cBhvr>
                                      <p:to>
                                        <p:strVal val="visible"/>
                                      </p:to>
                                    </p:set>
                                    <p:animEffect transition="in" filter="checkerboard(across)">
                                      <p:cBhvr>
                                        <p:cTn id="7" dur="500"/>
                                        <p:tgtEl>
                                          <p:spTgt spid="2693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316"/>
                                        </p:tgtEl>
                                        <p:attrNameLst>
                                          <p:attrName>style.visibility</p:attrName>
                                        </p:attrNameLst>
                                      </p:cBhvr>
                                      <p:to>
                                        <p:strVal val="visible"/>
                                      </p:to>
                                    </p:set>
                                    <p:animEffect transition="in" filter="blinds(horizontal)">
                                      <p:cBhvr>
                                        <p:cTn id="12" dur="500"/>
                                        <p:tgtEl>
                                          <p:spTgt spid="26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7264894" y="71523"/>
            <a:ext cx="8534400" cy="1507067"/>
          </a:xfrm>
        </p:spPr>
        <p:txBody>
          <a:bodyPr/>
          <a:lstStyle/>
          <a:p>
            <a:r>
              <a:rPr lang="ar-SA" altLang="fa-IR" dirty="0">
                <a:solidFill>
                  <a:srgbClr val="FFFF00"/>
                </a:solidFill>
                <a:cs typeface="B Titr" panose="00000700000000000000" pitchFamily="2" charset="-78"/>
              </a:rPr>
              <a:t>10 </a:t>
            </a:r>
            <a:r>
              <a:rPr lang="fa-IR" altLang="fa-IR" dirty="0">
                <a:solidFill>
                  <a:srgbClr val="FFFF00"/>
                </a:solidFill>
                <a:cs typeface="B Titr" panose="00000700000000000000" pitchFamily="2" charset="-78"/>
              </a:rPr>
              <a:t>-</a:t>
            </a:r>
            <a:r>
              <a:rPr lang="ar-SA" altLang="fa-IR" dirty="0">
                <a:solidFill>
                  <a:srgbClr val="FFFF00"/>
                </a:solidFill>
                <a:cs typeface="B Titr" panose="00000700000000000000" pitchFamily="2" charset="-78"/>
              </a:rPr>
              <a:t> عملگر ورودي</a:t>
            </a:r>
            <a:endParaRPr lang="en-US" altLang="fa-IR" dirty="0">
              <a:solidFill>
                <a:srgbClr val="FFFF00"/>
              </a:solidFill>
              <a:cs typeface="B Titr" panose="00000700000000000000" pitchFamily="2" charset="-78"/>
            </a:endParaRPr>
          </a:p>
        </p:txBody>
      </p:sp>
      <p:sp>
        <p:nvSpPr>
          <p:cNvPr id="270340" name="Text Box 4"/>
          <p:cNvSpPr txBox="1">
            <a:spLocks noChangeArrowheads="1"/>
          </p:cNvSpPr>
          <p:nvPr/>
        </p:nvSpPr>
        <p:spPr bwMode="auto">
          <a:xfrm>
            <a:off x="1774825" y="1773238"/>
            <a:ext cx="8642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ar-SA" altLang="fa-IR" sz="3200">
                <a:solidFill>
                  <a:srgbClr val="FFFFFF"/>
                </a:solidFill>
              </a:rPr>
              <a:t>براي اين که بتوانيم هنگام اجراي برنامه مقاديري را وارد کنيم از عملگر ورودي </a:t>
            </a:r>
            <a:r>
              <a:rPr lang="en-US" altLang="fa-IR" sz="3200" b="1">
                <a:solidFill>
                  <a:srgbClr val="FFFFFF"/>
                </a:solidFill>
              </a:rPr>
              <a:t>&gt;&gt;</a:t>
            </a:r>
            <a:r>
              <a:rPr lang="ar-SA" altLang="fa-IR" sz="3200">
                <a:solidFill>
                  <a:srgbClr val="FFFFFF"/>
                </a:solidFill>
              </a:rPr>
              <a:t> استفاده مي‌کنيم. </a:t>
            </a:r>
            <a:endParaRPr lang="en-US" altLang="fa-IR" sz="3200">
              <a:solidFill>
                <a:srgbClr val="FFFFFF"/>
              </a:solidFill>
            </a:endParaRPr>
          </a:p>
        </p:txBody>
      </p:sp>
      <p:sp>
        <p:nvSpPr>
          <p:cNvPr id="270343" name="AutoShape 7"/>
          <p:cNvSpPr>
            <a:spLocks noChangeArrowheads="1"/>
          </p:cNvSpPr>
          <p:nvPr/>
        </p:nvSpPr>
        <p:spPr bwMode="auto">
          <a:xfrm>
            <a:off x="1774825" y="3229333"/>
            <a:ext cx="8642350" cy="3371136"/>
          </a:xfrm>
          <a:prstGeom prst="flowChartAlternateProcess">
            <a:avLst/>
          </a:prstGeom>
          <a:noFill/>
          <a:ln w="1270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rtl="0" fontAlgn="base">
              <a:spcBef>
                <a:spcPct val="0"/>
              </a:spcBef>
              <a:spcAft>
                <a:spcPct val="0"/>
              </a:spcAft>
            </a:pPr>
            <a:r>
              <a:rPr lang="ar-SA" altLang="fa-IR" sz="3200" b="1" dirty="0">
                <a:solidFill>
                  <a:srgbClr val="FFFFFF"/>
                </a:solidFill>
                <a:cs typeface="B Homa" panose="00000400000000000000" pitchFamily="2" charset="-78"/>
              </a:rPr>
              <a:t>استفاده از دستور ورودي به شکل زير است:</a:t>
            </a:r>
            <a:endParaRPr lang="fa-IR" altLang="fa-IR" sz="3200" b="1" dirty="0">
              <a:solidFill>
                <a:srgbClr val="FFFFFF"/>
              </a:solidFill>
              <a:cs typeface="B Homa" panose="00000400000000000000" pitchFamily="2" charset="-78"/>
            </a:endParaRPr>
          </a:p>
          <a:p>
            <a:pPr algn="l" rtl="0" fontAlgn="base">
              <a:spcBef>
                <a:spcPct val="0"/>
              </a:spcBef>
              <a:spcAft>
                <a:spcPct val="0"/>
              </a:spcAft>
            </a:pPr>
            <a:r>
              <a:rPr lang="en-US" altLang="fa-IR" sz="3200" b="1" dirty="0" err="1">
                <a:solidFill>
                  <a:srgbClr val="FFFFFF"/>
                </a:solidFill>
              </a:rPr>
              <a:t>cin</a:t>
            </a:r>
            <a:r>
              <a:rPr lang="en-US" altLang="fa-IR" sz="3200" b="1" dirty="0">
                <a:solidFill>
                  <a:srgbClr val="FFFFFF"/>
                </a:solidFill>
              </a:rPr>
              <a:t> &gt;&gt;</a:t>
            </a:r>
            <a:r>
              <a:rPr lang="en-US" altLang="fa-IR" sz="3200" dirty="0">
                <a:solidFill>
                  <a:srgbClr val="FFFFFF"/>
                </a:solidFill>
              </a:rPr>
              <a:t> </a:t>
            </a:r>
            <a:r>
              <a:rPr lang="en-US" altLang="fa-IR" sz="3200" i="1" dirty="0">
                <a:solidFill>
                  <a:srgbClr val="FFFFFF"/>
                </a:solidFill>
              </a:rPr>
              <a:t>variable</a:t>
            </a:r>
            <a:r>
              <a:rPr lang="en-US" altLang="fa-IR" sz="3200" dirty="0">
                <a:solidFill>
                  <a:srgbClr val="FFFFFF"/>
                </a:solidFill>
              </a:rPr>
              <a:t>;</a:t>
            </a:r>
            <a:endParaRPr lang="fa-IR" altLang="fa-IR" sz="3200" dirty="0">
              <a:solidFill>
                <a:srgbClr val="FFFFFF"/>
              </a:solidFill>
            </a:endParaRPr>
          </a:p>
          <a:p>
            <a:pPr fontAlgn="base">
              <a:spcBef>
                <a:spcPct val="0"/>
              </a:spcBef>
              <a:spcAft>
                <a:spcPct val="0"/>
              </a:spcAft>
            </a:pPr>
            <a:endParaRPr lang="fa-IR" altLang="fa-IR" sz="3200" i="1" dirty="0">
              <a:solidFill>
                <a:srgbClr val="FFFFFF"/>
              </a:solidFill>
              <a:cs typeface="B Homa" panose="00000400000000000000" pitchFamily="2" charset="-78"/>
            </a:endParaRPr>
          </a:p>
          <a:p>
            <a:pPr fontAlgn="base">
              <a:spcBef>
                <a:spcPct val="0"/>
              </a:spcBef>
              <a:spcAft>
                <a:spcPct val="0"/>
              </a:spcAft>
            </a:pPr>
            <a:endParaRPr lang="fa-IR" altLang="fa-IR" sz="3200" i="1" dirty="0">
              <a:solidFill>
                <a:srgbClr val="FFFFFF"/>
              </a:solidFill>
              <a:cs typeface="B Homa" panose="00000400000000000000" pitchFamily="2" charset="-78"/>
            </a:endParaRPr>
          </a:p>
          <a:p>
            <a:pPr fontAlgn="base">
              <a:spcBef>
                <a:spcPct val="0"/>
              </a:spcBef>
              <a:spcAft>
                <a:spcPct val="0"/>
              </a:spcAft>
            </a:pPr>
            <a:endParaRPr lang="fa-IR" altLang="fa-IR" sz="3200" i="1" dirty="0">
              <a:solidFill>
                <a:srgbClr val="FFFFFF"/>
              </a:solidFill>
              <a:cs typeface="B Homa" panose="00000400000000000000" pitchFamily="2" charset="-78"/>
            </a:endParaRPr>
          </a:p>
          <a:p>
            <a:pPr fontAlgn="base">
              <a:spcBef>
                <a:spcPct val="0"/>
              </a:spcBef>
              <a:spcAft>
                <a:spcPct val="0"/>
              </a:spcAft>
            </a:pPr>
            <a:r>
              <a:rPr lang="en-US" altLang="fa-IR" sz="3200" i="1" dirty="0">
                <a:solidFill>
                  <a:srgbClr val="FFFFFF"/>
                </a:solidFill>
                <a:cs typeface="B Homa" panose="00000400000000000000" pitchFamily="2" charset="-78"/>
              </a:rPr>
              <a:t>variable</a:t>
            </a:r>
            <a:r>
              <a:rPr lang="ar-SA" altLang="fa-IR" sz="3200" dirty="0">
                <a:solidFill>
                  <a:srgbClr val="FFFFFF"/>
                </a:solidFill>
                <a:cs typeface="B Homa" panose="00000400000000000000" pitchFamily="2" charset="-78"/>
              </a:rPr>
              <a:t> نام يک متغير است. </a:t>
            </a:r>
            <a:endParaRPr lang="en-US" altLang="fa-IR" sz="3200" dirty="0">
              <a:solidFill>
                <a:srgbClr val="FFFFFF"/>
              </a:solidFill>
              <a:cs typeface="B Homa" panose="000004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18935219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0338"/>
                                        </p:tgtEl>
                                        <p:attrNameLst>
                                          <p:attrName>style.visibility</p:attrName>
                                        </p:attrNameLst>
                                      </p:cBhvr>
                                      <p:to>
                                        <p:strVal val="visible"/>
                                      </p:to>
                                    </p:set>
                                    <p:anim calcmode="lin" valueType="num">
                                      <p:cBhvr additive="base">
                                        <p:cTn id="7" dur="500" fill="hold"/>
                                        <p:tgtEl>
                                          <p:spTgt spid="270338"/>
                                        </p:tgtEl>
                                        <p:attrNameLst>
                                          <p:attrName>ppt_x</p:attrName>
                                        </p:attrNameLst>
                                      </p:cBhvr>
                                      <p:tavLst>
                                        <p:tav tm="0">
                                          <p:val>
                                            <p:strVal val="1+#ppt_w/2"/>
                                          </p:val>
                                        </p:tav>
                                        <p:tav tm="100000">
                                          <p:val>
                                            <p:strVal val="#ppt_x"/>
                                          </p:val>
                                        </p:tav>
                                      </p:tavLst>
                                    </p:anim>
                                    <p:anim calcmode="lin" valueType="num">
                                      <p:cBhvr additive="base">
                                        <p:cTn id="8" dur="500" fill="hold"/>
                                        <p:tgtEl>
                                          <p:spTgt spid="270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70340"/>
                                        </p:tgtEl>
                                        <p:attrNameLst>
                                          <p:attrName>style.visibility</p:attrName>
                                        </p:attrNameLst>
                                      </p:cBhvr>
                                      <p:to>
                                        <p:strVal val="visible"/>
                                      </p:to>
                                    </p:set>
                                    <p:animEffect transition="in" filter="checkerboard(across)">
                                      <p:cBhvr>
                                        <p:cTn id="13" dur="500"/>
                                        <p:tgtEl>
                                          <p:spTgt spid="270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70343"/>
                                        </p:tgtEl>
                                        <p:attrNameLst>
                                          <p:attrName>style.visibility</p:attrName>
                                        </p:attrNameLst>
                                      </p:cBhvr>
                                      <p:to>
                                        <p:strVal val="visible"/>
                                      </p:to>
                                    </p:set>
                                    <p:anim calcmode="lin" valueType="num">
                                      <p:cBhvr additive="base">
                                        <p:cTn id="18" dur="500" fill="hold"/>
                                        <p:tgtEl>
                                          <p:spTgt spid="270343"/>
                                        </p:tgtEl>
                                        <p:attrNameLst>
                                          <p:attrName>ppt_x</p:attrName>
                                        </p:attrNameLst>
                                      </p:cBhvr>
                                      <p:tavLst>
                                        <p:tav tm="0">
                                          <p:val>
                                            <p:strVal val="#ppt_x"/>
                                          </p:val>
                                        </p:tav>
                                        <p:tav tm="100000">
                                          <p:val>
                                            <p:strVal val="#ppt_x"/>
                                          </p:val>
                                        </p:tav>
                                      </p:tavLst>
                                    </p:anim>
                                    <p:anim calcmode="lin" valueType="num">
                                      <p:cBhvr additive="base">
                                        <p:cTn id="19" dur="500" fill="hold"/>
                                        <p:tgtEl>
                                          <p:spTgt spid="2703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p:bldP spid="270340" grpId="0"/>
      <p:bldP spid="2703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Text Box 4"/>
          <p:cNvSpPr txBox="1">
            <a:spLocks noChangeArrowheads="1"/>
          </p:cNvSpPr>
          <p:nvPr/>
        </p:nvSpPr>
        <p:spPr bwMode="auto">
          <a:xfrm>
            <a:off x="1774826" y="260351"/>
            <a:ext cx="874871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ar-SA" altLang="fa-IR" sz="2800" b="1">
                <a:solidFill>
                  <a:srgbClr val="FFFFFF"/>
                </a:solidFill>
                <a:cs typeface="B Koodak" panose="00000700000000000000" pitchFamily="2" charset="-78"/>
              </a:rPr>
              <a:t>مثال 10 – </a:t>
            </a:r>
            <a:r>
              <a:rPr lang="fa-IR" altLang="fa-IR" sz="2800" b="1">
                <a:solidFill>
                  <a:srgbClr val="FFFFFF"/>
                </a:solidFill>
                <a:cs typeface="B Koodak" panose="00000700000000000000" pitchFamily="2" charset="-78"/>
              </a:rPr>
              <a:t>1</a:t>
            </a:r>
            <a:r>
              <a:rPr lang="ar-SA" altLang="fa-IR" sz="2800" b="1">
                <a:solidFill>
                  <a:srgbClr val="FFFFFF"/>
                </a:solidFill>
                <a:cs typeface="B Koodak" panose="00000700000000000000" pitchFamily="2" charset="-78"/>
              </a:rPr>
              <a:t> استفاده از عملگر ورودي</a:t>
            </a:r>
            <a:endParaRPr lang="fa-IR" altLang="fa-IR" sz="2800" b="1">
              <a:solidFill>
                <a:srgbClr val="FFFFFF"/>
              </a:solidFill>
              <a:cs typeface="B Koodak" panose="00000700000000000000" pitchFamily="2" charset="-78"/>
            </a:endParaRPr>
          </a:p>
          <a:p>
            <a:pPr algn="just" fontAlgn="base">
              <a:spcBef>
                <a:spcPct val="0"/>
              </a:spcBef>
              <a:spcAft>
                <a:spcPct val="0"/>
              </a:spcAft>
            </a:pPr>
            <a:r>
              <a:rPr lang="ar-SA" altLang="fa-IR" sz="2800" b="1">
                <a:solidFill>
                  <a:srgbClr val="FFFFFF"/>
                </a:solidFill>
                <a:cs typeface="B Koodak" panose="00000700000000000000" pitchFamily="2" charset="-78"/>
              </a:rPr>
              <a:t>برنامۀ زير يک عدد از کاربر گرفته و همان عدد را دوباره در خروجي نمايش مي‌دهد:</a:t>
            </a:r>
            <a:endParaRPr lang="en-US" altLang="fa-IR" sz="2800">
              <a:solidFill>
                <a:srgbClr val="FFFFFF"/>
              </a:solidFill>
              <a:cs typeface="B Koodak" panose="00000700000000000000" pitchFamily="2" charset="-78"/>
            </a:endParaRPr>
          </a:p>
          <a:p>
            <a:pPr algn="l" rtl="0" fontAlgn="base">
              <a:spcBef>
                <a:spcPct val="0"/>
              </a:spcBef>
              <a:spcAft>
                <a:spcPct val="0"/>
              </a:spcAft>
            </a:pPr>
            <a:r>
              <a:rPr lang="en-US" altLang="fa-IR" sz="3200">
                <a:solidFill>
                  <a:srgbClr val="FFFFFF"/>
                </a:solidFill>
              </a:rPr>
              <a:t>int main()</a:t>
            </a:r>
          </a:p>
          <a:p>
            <a:pPr algn="l" rtl="0" fontAlgn="base">
              <a:spcBef>
                <a:spcPct val="0"/>
              </a:spcBef>
              <a:spcAft>
                <a:spcPct val="0"/>
              </a:spcAft>
            </a:pPr>
            <a:r>
              <a:rPr lang="en-US" altLang="fa-IR" sz="3200">
                <a:solidFill>
                  <a:srgbClr val="FFFFFF"/>
                </a:solidFill>
              </a:rPr>
              <a:t>{  // reads an integer from input:</a:t>
            </a:r>
          </a:p>
          <a:p>
            <a:pPr algn="l" rtl="0" fontAlgn="base">
              <a:spcBef>
                <a:spcPct val="0"/>
              </a:spcBef>
              <a:spcAft>
                <a:spcPct val="0"/>
              </a:spcAft>
            </a:pPr>
            <a:r>
              <a:rPr lang="en-US" altLang="fa-IR" sz="3200">
                <a:solidFill>
                  <a:srgbClr val="FFFFFF"/>
                </a:solidFill>
              </a:rPr>
              <a:t>   int m;</a:t>
            </a:r>
          </a:p>
          <a:p>
            <a:pPr algn="l" rtl="0" fontAlgn="base">
              <a:spcBef>
                <a:spcPct val="0"/>
              </a:spcBef>
              <a:spcAft>
                <a:spcPct val="0"/>
              </a:spcAft>
            </a:pPr>
            <a:r>
              <a:rPr lang="en-US" altLang="fa-IR" sz="3200">
                <a:solidFill>
                  <a:srgbClr val="FFFFFF"/>
                </a:solidFill>
              </a:rPr>
              <a:t>   cout &lt;&lt; "Enter a number: ";</a:t>
            </a:r>
          </a:p>
          <a:p>
            <a:pPr algn="l" rtl="0" fontAlgn="base">
              <a:spcBef>
                <a:spcPct val="0"/>
              </a:spcBef>
              <a:spcAft>
                <a:spcPct val="0"/>
              </a:spcAft>
            </a:pPr>
            <a:r>
              <a:rPr lang="en-US" altLang="fa-IR" sz="3200">
                <a:solidFill>
                  <a:srgbClr val="FFFFFF"/>
                </a:solidFill>
              </a:rPr>
              <a:t>   </a:t>
            </a:r>
            <a:r>
              <a:rPr lang="en-US" altLang="fa-IR" sz="3200" b="1">
                <a:solidFill>
                  <a:srgbClr val="FFFFFF"/>
                </a:solidFill>
              </a:rPr>
              <a:t>cin &gt;&gt; m;</a:t>
            </a:r>
            <a:endParaRPr lang="en-US" altLang="fa-IR" sz="3200">
              <a:solidFill>
                <a:srgbClr val="FFFFFF"/>
              </a:solidFill>
            </a:endParaRPr>
          </a:p>
          <a:p>
            <a:pPr algn="l" rtl="0" fontAlgn="base">
              <a:spcBef>
                <a:spcPct val="0"/>
              </a:spcBef>
              <a:spcAft>
                <a:spcPct val="0"/>
              </a:spcAft>
            </a:pPr>
            <a:r>
              <a:rPr lang="en-US" altLang="fa-IR" sz="3200">
                <a:solidFill>
                  <a:srgbClr val="FFFFFF"/>
                </a:solidFill>
              </a:rPr>
              <a:t>   cout &lt;&lt; "your number is: " &lt;&lt; m &lt;&lt; endl;</a:t>
            </a:r>
          </a:p>
          <a:p>
            <a:pPr algn="l" rtl="0" fontAlgn="base">
              <a:spcBef>
                <a:spcPct val="0"/>
              </a:spcBef>
              <a:spcAft>
                <a:spcPct val="0"/>
              </a:spcAft>
            </a:pPr>
            <a:r>
              <a:rPr lang="en-US" altLang="fa-IR" sz="3200">
                <a:solidFill>
                  <a:srgbClr val="FFFFFF"/>
                </a:solidFill>
              </a:rPr>
              <a:t>   return 0;</a:t>
            </a:r>
          </a:p>
          <a:p>
            <a:pPr algn="l" rtl="0" fontAlgn="base">
              <a:spcBef>
                <a:spcPct val="0"/>
              </a:spcBef>
              <a:spcAft>
                <a:spcPct val="0"/>
              </a:spcAft>
            </a:pPr>
            <a:r>
              <a:rPr lang="en-US" altLang="fa-IR" sz="3200">
                <a:solidFill>
                  <a:srgbClr val="FFFFFF"/>
                </a:solidFill>
              </a:rPr>
              <a:t>}</a:t>
            </a:r>
          </a:p>
        </p:txBody>
      </p:sp>
      <p:sp>
        <p:nvSpPr>
          <p:cNvPr id="271365" name="Text Box 5"/>
          <p:cNvSpPr txBox="1">
            <a:spLocks noChangeArrowheads="1"/>
          </p:cNvSpPr>
          <p:nvPr/>
        </p:nvSpPr>
        <p:spPr bwMode="auto">
          <a:xfrm>
            <a:off x="1703389" y="5876925"/>
            <a:ext cx="8785225" cy="641350"/>
          </a:xfrm>
          <a:prstGeom prst="rect">
            <a:avLst/>
          </a:prstGeom>
          <a:solidFill>
            <a:srgbClr val="808080"/>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0"/>
              </a:spcBef>
              <a:spcAft>
                <a:spcPct val="0"/>
              </a:spcAft>
            </a:pPr>
            <a:r>
              <a:rPr lang="en-US" altLang="fa-IR">
                <a:solidFill>
                  <a:srgbClr val="FFFFFF"/>
                </a:solidFill>
              </a:rPr>
              <a:t>Enter a number:</a:t>
            </a:r>
            <a:r>
              <a:rPr lang="en-US" altLang="fa-IR" b="1">
                <a:solidFill>
                  <a:srgbClr val="FFFFFF"/>
                </a:solidFill>
              </a:rPr>
              <a:t> 52</a:t>
            </a:r>
            <a:endParaRPr lang="en-US" altLang="fa-IR">
              <a:solidFill>
                <a:srgbClr val="FFFFFF"/>
              </a:solidFill>
            </a:endParaRPr>
          </a:p>
          <a:p>
            <a:pPr algn="l" rtl="0" fontAlgn="base">
              <a:spcBef>
                <a:spcPct val="0"/>
              </a:spcBef>
              <a:spcAft>
                <a:spcPct val="0"/>
              </a:spcAft>
            </a:pPr>
            <a:r>
              <a:rPr lang="en-US" altLang="fa-IR">
                <a:solidFill>
                  <a:srgbClr val="FFFFFF"/>
                </a:solidFill>
              </a:rPr>
              <a:t>your number is: 52</a:t>
            </a: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12032175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1364">
                                            <p:txEl>
                                              <p:pRg st="0" end="0"/>
                                            </p:txEl>
                                          </p:spTgt>
                                        </p:tgtEl>
                                        <p:attrNameLst>
                                          <p:attrName>style.visibility</p:attrName>
                                        </p:attrNameLst>
                                      </p:cBhvr>
                                      <p:to>
                                        <p:strVal val="visible"/>
                                      </p:to>
                                    </p:set>
                                    <p:animEffect transition="in" filter="fade">
                                      <p:cBhvr>
                                        <p:cTn id="7" dur="2000"/>
                                        <p:tgtEl>
                                          <p:spTgt spid="271364">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71364">
                                            <p:txEl>
                                              <p:pRg st="1" end="1"/>
                                            </p:txEl>
                                          </p:spTgt>
                                        </p:tgtEl>
                                        <p:attrNameLst>
                                          <p:attrName>style.visibility</p:attrName>
                                        </p:attrNameLst>
                                      </p:cBhvr>
                                      <p:to>
                                        <p:strVal val="visible"/>
                                      </p:to>
                                    </p:set>
                                    <p:animEffect transition="in" filter="fade">
                                      <p:cBhvr>
                                        <p:cTn id="11" dur="2000"/>
                                        <p:tgtEl>
                                          <p:spTgt spid="271364">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1364">
                                            <p:txEl>
                                              <p:pRg st="2" end="2"/>
                                            </p:txEl>
                                          </p:spTgt>
                                        </p:tgtEl>
                                        <p:attrNameLst>
                                          <p:attrName>style.visibility</p:attrName>
                                        </p:attrNameLst>
                                      </p:cBhvr>
                                      <p:to>
                                        <p:strVal val="visible"/>
                                      </p:to>
                                    </p:set>
                                    <p:animEffect transition="in" filter="fade">
                                      <p:cBhvr>
                                        <p:cTn id="15" dur="2000"/>
                                        <p:tgtEl>
                                          <p:spTgt spid="271364">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71364">
                                            <p:txEl>
                                              <p:pRg st="3" end="3"/>
                                            </p:txEl>
                                          </p:spTgt>
                                        </p:tgtEl>
                                        <p:attrNameLst>
                                          <p:attrName>style.visibility</p:attrName>
                                        </p:attrNameLst>
                                      </p:cBhvr>
                                      <p:to>
                                        <p:strVal val="visible"/>
                                      </p:to>
                                    </p:set>
                                    <p:animEffect transition="in" filter="fade">
                                      <p:cBhvr>
                                        <p:cTn id="19" dur="2000"/>
                                        <p:tgtEl>
                                          <p:spTgt spid="271364">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271364">
                                            <p:txEl>
                                              <p:pRg st="4" end="4"/>
                                            </p:txEl>
                                          </p:spTgt>
                                        </p:tgtEl>
                                        <p:attrNameLst>
                                          <p:attrName>style.visibility</p:attrName>
                                        </p:attrNameLst>
                                      </p:cBhvr>
                                      <p:to>
                                        <p:strVal val="visible"/>
                                      </p:to>
                                    </p:set>
                                    <p:animEffect transition="in" filter="fade">
                                      <p:cBhvr>
                                        <p:cTn id="23" dur="2000"/>
                                        <p:tgtEl>
                                          <p:spTgt spid="271364">
                                            <p:txEl>
                                              <p:pRg st="4" end="4"/>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71364">
                                            <p:txEl>
                                              <p:pRg st="5" end="5"/>
                                            </p:txEl>
                                          </p:spTgt>
                                        </p:tgtEl>
                                        <p:attrNameLst>
                                          <p:attrName>style.visibility</p:attrName>
                                        </p:attrNameLst>
                                      </p:cBhvr>
                                      <p:to>
                                        <p:strVal val="visible"/>
                                      </p:to>
                                    </p:set>
                                    <p:animEffect transition="in" filter="fade">
                                      <p:cBhvr>
                                        <p:cTn id="27" dur="2000"/>
                                        <p:tgtEl>
                                          <p:spTgt spid="271364">
                                            <p:txEl>
                                              <p:pRg st="5" end="5"/>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71364">
                                            <p:txEl>
                                              <p:pRg st="6" end="6"/>
                                            </p:txEl>
                                          </p:spTgt>
                                        </p:tgtEl>
                                        <p:attrNameLst>
                                          <p:attrName>style.visibility</p:attrName>
                                        </p:attrNameLst>
                                      </p:cBhvr>
                                      <p:to>
                                        <p:strVal val="visible"/>
                                      </p:to>
                                    </p:set>
                                    <p:animEffect transition="in" filter="fade">
                                      <p:cBhvr>
                                        <p:cTn id="31" dur="2000"/>
                                        <p:tgtEl>
                                          <p:spTgt spid="271364">
                                            <p:txEl>
                                              <p:pRg st="6" end="6"/>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271364">
                                            <p:txEl>
                                              <p:pRg st="7" end="7"/>
                                            </p:txEl>
                                          </p:spTgt>
                                        </p:tgtEl>
                                        <p:attrNameLst>
                                          <p:attrName>style.visibility</p:attrName>
                                        </p:attrNameLst>
                                      </p:cBhvr>
                                      <p:to>
                                        <p:strVal val="visible"/>
                                      </p:to>
                                    </p:set>
                                    <p:animEffect transition="in" filter="fade">
                                      <p:cBhvr>
                                        <p:cTn id="35" dur="2000"/>
                                        <p:tgtEl>
                                          <p:spTgt spid="271364">
                                            <p:txEl>
                                              <p:pRg st="7" end="7"/>
                                            </p:txEl>
                                          </p:spTgt>
                                        </p:tgtEl>
                                      </p:cBhvr>
                                    </p:animEffect>
                                  </p:childTnLst>
                                </p:cTn>
                              </p:par>
                            </p:childTnLst>
                          </p:cTn>
                        </p:par>
                        <p:par>
                          <p:cTn id="36" fill="hold" nodeType="afterGroup">
                            <p:stCondLst>
                              <p:cond delay="16000"/>
                            </p:stCondLst>
                            <p:childTnLst>
                              <p:par>
                                <p:cTn id="37" presetID="10" presetClass="entr" presetSubtype="0" fill="hold" nodeType="afterEffect">
                                  <p:stCondLst>
                                    <p:cond delay="0"/>
                                  </p:stCondLst>
                                  <p:childTnLst>
                                    <p:set>
                                      <p:cBhvr>
                                        <p:cTn id="38" dur="1" fill="hold">
                                          <p:stCondLst>
                                            <p:cond delay="0"/>
                                          </p:stCondLst>
                                        </p:cTn>
                                        <p:tgtEl>
                                          <p:spTgt spid="271364">
                                            <p:txEl>
                                              <p:pRg st="8" end="8"/>
                                            </p:txEl>
                                          </p:spTgt>
                                        </p:tgtEl>
                                        <p:attrNameLst>
                                          <p:attrName>style.visibility</p:attrName>
                                        </p:attrNameLst>
                                      </p:cBhvr>
                                      <p:to>
                                        <p:strVal val="visible"/>
                                      </p:to>
                                    </p:set>
                                    <p:animEffect transition="in" filter="fade">
                                      <p:cBhvr>
                                        <p:cTn id="39" dur="2000"/>
                                        <p:tgtEl>
                                          <p:spTgt spid="271364">
                                            <p:txEl>
                                              <p:pRg st="8" end="8"/>
                                            </p:txEl>
                                          </p:spTgt>
                                        </p:tgtEl>
                                      </p:cBhvr>
                                    </p:animEffect>
                                  </p:childTnLst>
                                </p:cTn>
                              </p:par>
                            </p:childTnLst>
                          </p:cTn>
                        </p:par>
                        <p:par>
                          <p:cTn id="40" fill="hold" nodeType="afterGroup">
                            <p:stCondLst>
                              <p:cond delay="18000"/>
                            </p:stCondLst>
                            <p:childTnLst>
                              <p:par>
                                <p:cTn id="41" presetID="10" presetClass="entr" presetSubtype="0" fill="hold" nodeType="afterEffect">
                                  <p:stCondLst>
                                    <p:cond delay="0"/>
                                  </p:stCondLst>
                                  <p:childTnLst>
                                    <p:set>
                                      <p:cBhvr>
                                        <p:cTn id="42" dur="1" fill="hold">
                                          <p:stCondLst>
                                            <p:cond delay="0"/>
                                          </p:stCondLst>
                                        </p:cTn>
                                        <p:tgtEl>
                                          <p:spTgt spid="271364">
                                            <p:txEl>
                                              <p:pRg st="9" end="9"/>
                                            </p:txEl>
                                          </p:spTgt>
                                        </p:tgtEl>
                                        <p:attrNameLst>
                                          <p:attrName>style.visibility</p:attrName>
                                        </p:attrNameLst>
                                      </p:cBhvr>
                                      <p:to>
                                        <p:strVal val="visible"/>
                                      </p:to>
                                    </p:set>
                                    <p:animEffect transition="in" filter="fade">
                                      <p:cBhvr>
                                        <p:cTn id="43" dur="2000"/>
                                        <p:tgtEl>
                                          <p:spTgt spid="271364">
                                            <p:txEl>
                                              <p:pRg st="9" end="9"/>
                                            </p:txEl>
                                          </p:spTgt>
                                        </p:tgtEl>
                                      </p:cBhvr>
                                    </p:animEffect>
                                  </p:childTnLst>
                                </p:cTn>
                              </p:par>
                            </p:childTnLst>
                          </p:cTn>
                        </p:par>
                        <p:par>
                          <p:cTn id="44" fill="hold" nodeType="afterGroup">
                            <p:stCondLst>
                              <p:cond delay="20000"/>
                            </p:stCondLst>
                            <p:childTnLst>
                              <p:par>
                                <p:cTn id="45" presetID="37" presetClass="entr" presetSubtype="0" fill="hold" grpId="0" nodeType="afterEffect">
                                  <p:stCondLst>
                                    <p:cond delay="0"/>
                                  </p:stCondLst>
                                  <p:childTnLst>
                                    <p:set>
                                      <p:cBhvr>
                                        <p:cTn id="46" dur="1" fill="hold">
                                          <p:stCondLst>
                                            <p:cond delay="0"/>
                                          </p:stCondLst>
                                        </p:cTn>
                                        <p:tgtEl>
                                          <p:spTgt spid="271365"/>
                                        </p:tgtEl>
                                        <p:attrNameLst>
                                          <p:attrName>style.visibility</p:attrName>
                                        </p:attrNameLst>
                                      </p:cBhvr>
                                      <p:to>
                                        <p:strVal val="visible"/>
                                      </p:to>
                                    </p:set>
                                    <p:animEffect transition="in" filter="fade">
                                      <p:cBhvr>
                                        <p:cTn id="47" dur="1000"/>
                                        <p:tgtEl>
                                          <p:spTgt spid="271365"/>
                                        </p:tgtEl>
                                      </p:cBhvr>
                                    </p:animEffect>
                                    <p:anim calcmode="lin" valueType="num">
                                      <p:cBhvr>
                                        <p:cTn id="48" dur="1000" fill="hold"/>
                                        <p:tgtEl>
                                          <p:spTgt spid="271365"/>
                                        </p:tgtEl>
                                        <p:attrNameLst>
                                          <p:attrName>ppt_x</p:attrName>
                                        </p:attrNameLst>
                                      </p:cBhvr>
                                      <p:tavLst>
                                        <p:tav tm="0">
                                          <p:val>
                                            <p:strVal val="#ppt_x"/>
                                          </p:val>
                                        </p:tav>
                                        <p:tav tm="100000">
                                          <p:val>
                                            <p:strVal val="#ppt_x"/>
                                          </p:val>
                                        </p:tav>
                                      </p:tavLst>
                                    </p:anim>
                                    <p:anim calcmode="lin" valueType="num">
                                      <p:cBhvr>
                                        <p:cTn id="49" dur="900" decel="100000" fill="hold"/>
                                        <p:tgtEl>
                                          <p:spTgt spid="27136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713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74" y="115489"/>
            <a:ext cx="9758305" cy="809930"/>
          </a:xfrm>
        </p:spPr>
        <p:txBody>
          <a:bodyPr>
            <a:normAutofit fontScale="90000"/>
          </a:bodyPr>
          <a:lstStyle/>
          <a:p>
            <a:pPr marL="571500" indent="-571500" algn="r">
              <a:buFont typeface="Wingdings" pitchFamily="2" charset="2"/>
              <a:buChar char="v"/>
            </a:pPr>
            <a:r>
              <a:rPr lang="ar-SA" sz="4000" dirty="0">
                <a:solidFill>
                  <a:schemeClr val="bg1"/>
                </a:solidFill>
                <a:cs typeface="2  Badr" panose="00000400000000000000" pitchFamily="2" charset="-78"/>
              </a:rPr>
              <a:t>سرفصلهاي يادگيري هر زبان برنامه نويسي عبارتند </a:t>
            </a:r>
            <a:r>
              <a:rPr lang="ar-SA" sz="4000" dirty="0" smtClean="0">
                <a:solidFill>
                  <a:schemeClr val="bg1"/>
                </a:solidFill>
                <a:cs typeface="2  Badr" panose="00000400000000000000" pitchFamily="2" charset="-78"/>
              </a:rPr>
              <a:t>از</a:t>
            </a:r>
            <a:r>
              <a:rPr lang="fa-IR" sz="4000" dirty="0" smtClean="0">
                <a:solidFill>
                  <a:schemeClr val="bg1"/>
                </a:solidFill>
                <a:cs typeface="2  Badr" panose="00000400000000000000" pitchFamily="2" charset="-78"/>
              </a:rPr>
              <a:t>:</a:t>
            </a:r>
            <a:endParaRPr lang="fa-IR" sz="4000" b="1" dirty="0">
              <a:solidFill>
                <a:schemeClr val="bg1"/>
              </a:solidFill>
              <a:cs typeface="2  Badr" panose="00000400000000000000" pitchFamily="2" charset="-78"/>
            </a:endParaRPr>
          </a:p>
        </p:txBody>
      </p:sp>
      <p:pic>
        <p:nvPicPr>
          <p:cNvPr id="8" name="Picture 2"/>
          <p:cNvPicPr>
            <a:picLocks noChangeAspect="1" noChangeArrowheads="1"/>
          </p:cNvPicPr>
          <p:nvPr/>
        </p:nvPicPr>
        <p:blipFill>
          <a:blip r:embed="rId2"/>
          <a:srcRect/>
          <a:stretch>
            <a:fillRect/>
          </a:stretch>
        </p:blipFill>
        <p:spPr bwMode="auto">
          <a:xfrm>
            <a:off x="2383385" y="2347366"/>
            <a:ext cx="1986756" cy="1986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211" y="4091762"/>
            <a:ext cx="2368906" cy="1664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9304" y="1391246"/>
            <a:ext cx="1944216" cy="1553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68" y="1391246"/>
            <a:ext cx="2212611" cy="1770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750" y="4168224"/>
            <a:ext cx="3323809" cy="2504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ontent Placeholder 2"/>
          <p:cNvSpPr>
            <a:spLocks noGrp="1"/>
          </p:cNvSpPr>
          <p:nvPr>
            <p:ph sz="quarter" idx="1"/>
          </p:nvPr>
        </p:nvSpPr>
        <p:spPr>
          <a:xfrm>
            <a:off x="2538041" y="1934807"/>
            <a:ext cx="8503920" cy="4572000"/>
          </a:xfrm>
        </p:spPr>
        <p:txBody>
          <a:bodyPr>
            <a:noAutofit/>
          </a:bodyPr>
          <a:lstStyle/>
          <a:p>
            <a:r>
              <a:rPr lang="ar-SA" sz="2800" dirty="0" smtClean="0">
                <a:solidFill>
                  <a:schemeClr val="bg1"/>
                </a:solidFill>
                <a:cs typeface="B Nazanin" pitchFamily="2" charset="-78"/>
              </a:rPr>
              <a:t>قالب كلي زبان</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قالب كلي دستورات</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انواع داده ها</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تعريف متغير و نحوه انتساب و قوانين نامگذاري</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دستورات شرطي و كنترلي</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دستورات تكرار</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ساختمان داده ها (آرايه ها ،رشته ها و...)</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نحوه كار با فايلها</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نحوه نوشتن توابع</a:t>
            </a:r>
            <a:endParaRPr lang="en-US" sz="2800" dirty="0" smtClean="0">
              <a:solidFill>
                <a:schemeClr val="bg1"/>
              </a:solidFill>
              <a:cs typeface="B Nazanin" pitchFamily="2" charset="-78"/>
            </a:endParaRPr>
          </a:p>
          <a:p>
            <a:r>
              <a:rPr lang="ar-SA" sz="2800" dirty="0" smtClean="0">
                <a:solidFill>
                  <a:schemeClr val="bg1"/>
                </a:solidFill>
                <a:cs typeface="B Nazanin" pitchFamily="2" charset="-78"/>
              </a:rPr>
              <a:t>و....</a:t>
            </a:r>
            <a:endParaRPr lang="en-US" sz="2800" dirty="0" smtClean="0">
              <a:solidFill>
                <a:schemeClr val="bg1"/>
              </a:solidFill>
              <a:cs typeface="B Nazanin" pitchFamily="2" charset="-78"/>
            </a:endParaRPr>
          </a:p>
          <a:p>
            <a:endParaRPr lang="en-US" sz="2800" dirty="0">
              <a:solidFill>
                <a:schemeClr val="bg1"/>
              </a:solidFill>
              <a:cs typeface="B Nazanin" pitchFamily="2" charset="-78"/>
            </a:endParaRPr>
          </a:p>
        </p:txBody>
      </p:sp>
    </p:spTree>
    <p:extLst>
      <p:ext uri="{BB962C8B-B14F-4D97-AF65-F5344CB8AC3E}">
        <p14:creationId xmlns:p14="http://schemas.microsoft.com/office/powerpoint/2010/main" val="57548313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Text Box 4"/>
          <p:cNvSpPr txBox="1">
            <a:spLocks noChangeArrowheads="1"/>
          </p:cNvSpPr>
          <p:nvPr/>
        </p:nvSpPr>
        <p:spPr bwMode="auto">
          <a:xfrm>
            <a:off x="1624013" y="247651"/>
            <a:ext cx="8820150"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ar-SA" altLang="fa-IR" sz="3600" b="1">
                <a:solidFill>
                  <a:srgbClr val="FFFFFF"/>
                </a:solidFill>
                <a:cs typeface="B Koodak" panose="00000700000000000000" pitchFamily="2" charset="-78"/>
              </a:rPr>
              <a:t>عملگر ورودي نيز مانند عملگر خروجي به شکل جرياني رفتار مي‌کند. يعني همان طور که در عملگر خروجي مي‌توانستيم چند عبارت را با استفاده از چند عملگر </a:t>
            </a:r>
            <a:r>
              <a:rPr lang="en-US" altLang="fa-IR" sz="3600" b="1">
                <a:solidFill>
                  <a:srgbClr val="FFFFFF"/>
                </a:solidFill>
                <a:cs typeface="B Koodak" panose="00000700000000000000" pitchFamily="2" charset="-78"/>
              </a:rPr>
              <a:t>&lt;&lt;</a:t>
            </a:r>
            <a:r>
              <a:rPr lang="ar-SA" altLang="fa-IR" sz="3600" b="1">
                <a:solidFill>
                  <a:srgbClr val="FFFFFF"/>
                </a:solidFill>
                <a:cs typeface="B Koodak" panose="00000700000000000000" pitchFamily="2" charset="-78"/>
              </a:rPr>
              <a:t> به صورت پشت سر هم چاپ کنيم، در عملگر ورودي نيز مي‌توانيم با استفاده از چند عملگر </a:t>
            </a:r>
            <a:r>
              <a:rPr lang="en-US" altLang="fa-IR" sz="3600" b="1">
                <a:solidFill>
                  <a:srgbClr val="FFFFFF"/>
                </a:solidFill>
                <a:cs typeface="B Koodak" panose="00000700000000000000" pitchFamily="2" charset="-78"/>
              </a:rPr>
              <a:t>&gt;&gt;</a:t>
            </a:r>
            <a:r>
              <a:rPr lang="ar-SA" altLang="fa-IR" sz="3600" b="1">
                <a:solidFill>
                  <a:srgbClr val="FFFFFF"/>
                </a:solidFill>
                <a:cs typeface="B Koodak" panose="00000700000000000000" pitchFamily="2" charset="-78"/>
              </a:rPr>
              <a:t> چند مقدار را به صورت پشت سر هم دريافت کنيم. مثلا با استفاده از دستور:</a:t>
            </a:r>
            <a:endParaRPr lang="en-US" altLang="fa-IR" sz="3600">
              <a:solidFill>
                <a:srgbClr val="FFFFFF"/>
              </a:solidFill>
              <a:cs typeface="B Koodak" panose="00000700000000000000" pitchFamily="2" charset="-78"/>
            </a:endParaRPr>
          </a:p>
          <a:p>
            <a:pPr algn="l" rtl="0" fontAlgn="base">
              <a:spcBef>
                <a:spcPct val="0"/>
              </a:spcBef>
              <a:spcAft>
                <a:spcPct val="0"/>
              </a:spcAft>
            </a:pPr>
            <a:r>
              <a:rPr lang="en-US" altLang="fa-IR" sz="3600">
                <a:solidFill>
                  <a:srgbClr val="FFFFFF"/>
                </a:solidFill>
                <a:cs typeface="B Koodak" panose="00000700000000000000" pitchFamily="2" charset="-78"/>
              </a:rPr>
              <a:t>cin &gt;&gt; x &gt;&gt; y &gt;&gt; z;</a:t>
            </a:r>
            <a:endParaRPr lang="fa-IR" altLang="fa-IR" sz="3600" b="1">
              <a:solidFill>
                <a:srgbClr val="FFFFFF"/>
              </a:solidFill>
              <a:cs typeface="B Koodak" panose="00000700000000000000" pitchFamily="2" charset="-78"/>
            </a:endParaRPr>
          </a:p>
          <a:p>
            <a:pPr algn="just" fontAlgn="base">
              <a:spcBef>
                <a:spcPct val="0"/>
              </a:spcBef>
              <a:spcAft>
                <a:spcPct val="0"/>
              </a:spcAft>
            </a:pPr>
            <a:r>
              <a:rPr lang="ar-SA" altLang="fa-IR" sz="3200" b="1">
                <a:solidFill>
                  <a:srgbClr val="FFFFFF"/>
                </a:solidFill>
                <a:cs typeface="B Koodak" panose="00000700000000000000" pitchFamily="2" charset="-78"/>
              </a:rPr>
              <a:t>سه مقدار </a:t>
            </a:r>
            <a:r>
              <a:rPr lang="en-US" altLang="fa-IR" sz="3200" b="1">
                <a:solidFill>
                  <a:srgbClr val="FFFFFF"/>
                </a:solidFill>
                <a:cs typeface="B Koodak" panose="00000700000000000000" pitchFamily="2" charset="-78"/>
              </a:rPr>
              <a:t>x</a:t>
            </a:r>
            <a:r>
              <a:rPr lang="fa-IR" altLang="fa-IR" sz="3200" b="1">
                <a:solidFill>
                  <a:srgbClr val="FFFFFF"/>
                </a:solidFill>
                <a:cs typeface="B Koodak" panose="00000700000000000000" pitchFamily="2" charset="-78"/>
              </a:rPr>
              <a:t> </a:t>
            </a:r>
            <a:r>
              <a:rPr lang="ar-SA" altLang="fa-IR" sz="3200" b="1">
                <a:solidFill>
                  <a:srgbClr val="FFFFFF"/>
                </a:solidFill>
                <a:cs typeface="B Koodak" panose="00000700000000000000" pitchFamily="2" charset="-78"/>
              </a:rPr>
              <a:t>و </a:t>
            </a:r>
            <a:r>
              <a:rPr lang="en-US" altLang="fa-IR" sz="3200" b="1">
                <a:solidFill>
                  <a:srgbClr val="FFFFFF"/>
                </a:solidFill>
                <a:cs typeface="B Koodak" panose="00000700000000000000" pitchFamily="2" charset="-78"/>
              </a:rPr>
              <a:t>y</a:t>
            </a:r>
            <a:r>
              <a:rPr lang="ar-SA" altLang="fa-IR" sz="3200" b="1">
                <a:solidFill>
                  <a:srgbClr val="FFFFFF"/>
                </a:solidFill>
                <a:cs typeface="B Koodak" panose="00000700000000000000" pitchFamily="2" charset="-78"/>
              </a:rPr>
              <a:t> و </a:t>
            </a:r>
            <a:r>
              <a:rPr lang="en-US" altLang="fa-IR" sz="3200" b="1">
                <a:solidFill>
                  <a:srgbClr val="FFFFFF"/>
                </a:solidFill>
                <a:cs typeface="B Koodak" panose="00000700000000000000" pitchFamily="2" charset="-78"/>
              </a:rPr>
              <a:t>z</a:t>
            </a:r>
            <a:r>
              <a:rPr lang="ar-SA" altLang="fa-IR" sz="3200" b="1">
                <a:solidFill>
                  <a:srgbClr val="FFFFFF"/>
                </a:solidFill>
                <a:cs typeface="B Koodak" panose="00000700000000000000" pitchFamily="2" charset="-78"/>
              </a:rPr>
              <a:t> به ترتيب از ورودي دريافت مي‌شوند. براي اين کار بايد بين هر ورودي يک فضاي خالي (</a:t>
            </a:r>
            <a:r>
              <a:rPr lang="en-US" altLang="fa-IR" sz="3200" b="1">
                <a:solidFill>
                  <a:srgbClr val="FFFFFF"/>
                </a:solidFill>
                <a:cs typeface="B Koodak" panose="00000700000000000000" pitchFamily="2" charset="-78"/>
              </a:rPr>
              <a:t>space</a:t>
            </a:r>
            <a:r>
              <a:rPr lang="ar-SA" altLang="fa-IR" sz="3200" b="1">
                <a:solidFill>
                  <a:srgbClr val="FFFFFF"/>
                </a:solidFill>
                <a:cs typeface="B Koodak" panose="00000700000000000000" pitchFamily="2" charset="-78"/>
              </a:rPr>
              <a:t>) بگذاريد و پس از تايپ کردن همۀ ورودي‌ها، کليد </a:t>
            </a:r>
            <a:r>
              <a:rPr lang="en-US" altLang="fa-IR" sz="3200" b="1">
                <a:solidFill>
                  <a:srgbClr val="FFFFFF"/>
                </a:solidFill>
                <a:cs typeface="B Koodak" panose="00000700000000000000" pitchFamily="2" charset="-78"/>
              </a:rPr>
              <a:t>enter</a:t>
            </a:r>
            <a:r>
              <a:rPr lang="ar-SA" altLang="fa-IR" sz="3200" b="1">
                <a:solidFill>
                  <a:srgbClr val="FFFFFF"/>
                </a:solidFill>
                <a:cs typeface="B Koodak" panose="00000700000000000000" pitchFamily="2" charset="-78"/>
              </a:rPr>
              <a:t> را بفشاريد. آخرين مثال </a:t>
            </a:r>
            <a:r>
              <a:rPr lang="fa-IR" altLang="fa-IR" sz="3200" b="1">
                <a:solidFill>
                  <a:srgbClr val="FFFFFF"/>
                </a:solidFill>
                <a:cs typeface="B Koodak" panose="00000700000000000000" pitchFamily="2" charset="-78"/>
              </a:rPr>
              <a:t>جلسه</a:t>
            </a:r>
            <a:r>
              <a:rPr lang="ar-SA" altLang="fa-IR" sz="3200" b="1">
                <a:solidFill>
                  <a:srgbClr val="FFFFFF"/>
                </a:solidFill>
                <a:cs typeface="B Koodak" panose="00000700000000000000" pitchFamily="2" charset="-78"/>
              </a:rPr>
              <a:t>، اين موضوع را بهتر نشان مي‌دهد.</a:t>
            </a:r>
            <a:endParaRPr lang="en-US" altLang="fa-IR" sz="3200" b="1">
              <a:solidFill>
                <a:srgbClr val="FFFFFF"/>
              </a:solidFill>
              <a:cs typeface="B Koodak"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40839209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2388">
                                            <p:txEl>
                                              <p:pRg st="0" end="0"/>
                                            </p:txEl>
                                          </p:spTgt>
                                        </p:tgtEl>
                                        <p:attrNameLst>
                                          <p:attrName>style.visibility</p:attrName>
                                        </p:attrNameLst>
                                      </p:cBhvr>
                                      <p:to>
                                        <p:strVal val="visible"/>
                                      </p:to>
                                    </p:set>
                                    <p:animEffect transition="in" filter="fade">
                                      <p:cBhvr>
                                        <p:cTn id="7" dur="2000"/>
                                        <p:tgtEl>
                                          <p:spTgt spid="272388">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72388">
                                            <p:txEl>
                                              <p:pRg st="1" end="1"/>
                                            </p:txEl>
                                          </p:spTgt>
                                        </p:tgtEl>
                                        <p:attrNameLst>
                                          <p:attrName>style.visibility</p:attrName>
                                        </p:attrNameLst>
                                      </p:cBhvr>
                                      <p:to>
                                        <p:strVal val="visible"/>
                                      </p:to>
                                    </p:set>
                                    <p:animEffect transition="in" filter="fade">
                                      <p:cBhvr>
                                        <p:cTn id="11" dur="2000"/>
                                        <p:tgtEl>
                                          <p:spTgt spid="272388">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2388">
                                            <p:txEl>
                                              <p:pRg st="2" end="2"/>
                                            </p:txEl>
                                          </p:spTgt>
                                        </p:tgtEl>
                                        <p:attrNameLst>
                                          <p:attrName>style.visibility</p:attrName>
                                        </p:attrNameLst>
                                      </p:cBhvr>
                                      <p:to>
                                        <p:strVal val="visible"/>
                                      </p:to>
                                    </p:set>
                                    <p:animEffect transition="in" filter="fade">
                                      <p:cBhvr>
                                        <p:cTn id="15" dur="2000"/>
                                        <p:tgtEl>
                                          <p:spTgt spid="272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Text Box 4"/>
          <p:cNvSpPr txBox="1">
            <a:spLocks noChangeArrowheads="1"/>
          </p:cNvSpPr>
          <p:nvPr/>
        </p:nvSpPr>
        <p:spPr bwMode="auto">
          <a:xfrm>
            <a:off x="1774826" y="333376"/>
            <a:ext cx="8569325"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ar-SA" altLang="fa-IR" sz="3200" b="1">
                <a:solidFill>
                  <a:srgbClr val="FFFFFF"/>
                </a:solidFill>
                <a:cs typeface="B Koodak" panose="00000700000000000000" pitchFamily="2" charset="-78"/>
              </a:rPr>
              <a:t>مثال 11 – </a:t>
            </a:r>
            <a:r>
              <a:rPr lang="fa-IR" altLang="fa-IR" sz="3200" b="1">
                <a:solidFill>
                  <a:srgbClr val="FFFFFF"/>
                </a:solidFill>
                <a:cs typeface="B Koodak" panose="00000700000000000000" pitchFamily="2" charset="-78"/>
              </a:rPr>
              <a:t>1</a:t>
            </a:r>
            <a:r>
              <a:rPr lang="ar-SA" altLang="fa-IR" sz="3200" b="1">
                <a:solidFill>
                  <a:srgbClr val="FFFFFF"/>
                </a:solidFill>
                <a:cs typeface="B Koodak" panose="00000700000000000000" pitchFamily="2" charset="-78"/>
              </a:rPr>
              <a:t> چند ورودي روي يک خط</a:t>
            </a:r>
            <a:endParaRPr lang="fa-IR" altLang="fa-IR" sz="3200" b="1">
              <a:solidFill>
                <a:srgbClr val="FFFFFF"/>
              </a:solidFill>
              <a:cs typeface="B Koodak" panose="00000700000000000000" pitchFamily="2" charset="-78"/>
            </a:endParaRPr>
          </a:p>
          <a:p>
            <a:pPr algn="just" fontAlgn="base">
              <a:spcBef>
                <a:spcPct val="0"/>
              </a:spcBef>
              <a:spcAft>
                <a:spcPct val="0"/>
              </a:spcAft>
            </a:pPr>
            <a:r>
              <a:rPr lang="ar-SA" altLang="fa-IR" sz="3200" b="1">
                <a:solidFill>
                  <a:srgbClr val="FFFFFF"/>
                </a:solidFill>
                <a:cs typeface="B Koodak" panose="00000700000000000000" pitchFamily="2" charset="-78"/>
              </a:rPr>
              <a:t>برنامۀ زير مانند مثال 10 </a:t>
            </a:r>
            <a:r>
              <a:rPr lang="fa-IR" altLang="fa-IR" sz="3200" b="1">
                <a:solidFill>
                  <a:srgbClr val="FFFFFF"/>
                </a:solidFill>
                <a:cs typeface="B Koodak" panose="00000700000000000000" pitchFamily="2" charset="-78"/>
              </a:rPr>
              <a:t>–</a:t>
            </a:r>
            <a:r>
              <a:rPr lang="ar-SA" altLang="fa-IR" sz="3200" b="1">
                <a:solidFill>
                  <a:srgbClr val="FFFFFF"/>
                </a:solidFill>
                <a:cs typeface="B Koodak" panose="00000700000000000000" pitchFamily="2" charset="-78"/>
              </a:rPr>
              <a:t> </a:t>
            </a:r>
            <a:r>
              <a:rPr lang="fa-IR" altLang="fa-IR" sz="3200" b="1">
                <a:solidFill>
                  <a:srgbClr val="FFFFFF"/>
                </a:solidFill>
                <a:cs typeface="B Koodak" panose="00000700000000000000" pitchFamily="2" charset="-78"/>
              </a:rPr>
              <a:t>2</a:t>
            </a:r>
            <a:r>
              <a:rPr lang="ar-SA" altLang="fa-IR" sz="3200" b="1">
                <a:solidFill>
                  <a:srgbClr val="FFFFFF"/>
                </a:solidFill>
                <a:cs typeface="B Koodak" panose="00000700000000000000" pitchFamily="2" charset="-78"/>
              </a:rPr>
              <a:t> است با اين تفاوت که سه عدد را از ورودي گرفته و همان اعداد را دوباره در خروجي نمايش مي‌دهد:</a:t>
            </a:r>
            <a:endParaRPr lang="en-US" altLang="fa-IR" sz="3200">
              <a:solidFill>
                <a:srgbClr val="FFFFFF"/>
              </a:solidFill>
              <a:cs typeface="B Koodak" panose="00000700000000000000" pitchFamily="2" charset="-78"/>
            </a:endParaRPr>
          </a:p>
          <a:p>
            <a:pPr algn="l" rtl="0" fontAlgn="base">
              <a:spcBef>
                <a:spcPct val="0"/>
              </a:spcBef>
              <a:spcAft>
                <a:spcPct val="0"/>
              </a:spcAft>
            </a:pPr>
            <a:r>
              <a:rPr lang="en-US" altLang="fa-IR" sz="3200">
                <a:solidFill>
                  <a:srgbClr val="FFFFFF"/>
                </a:solidFill>
                <a:cs typeface="B Koodak" panose="00000700000000000000" pitchFamily="2" charset="-78"/>
              </a:rPr>
              <a:t>int main()</a:t>
            </a:r>
          </a:p>
          <a:p>
            <a:pPr algn="l" rtl="0" fontAlgn="base">
              <a:spcBef>
                <a:spcPct val="0"/>
              </a:spcBef>
              <a:spcAft>
                <a:spcPct val="0"/>
              </a:spcAft>
            </a:pPr>
            <a:r>
              <a:rPr lang="en-US" altLang="fa-IR" sz="3200">
                <a:solidFill>
                  <a:srgbClr val="FFFFFF"/>
                </a:solidFill>
                <a:cs typeface="B Koodak" panose="00000700000000000000" pitchFamily="2" charset="-78"/>
              </a:rPr>
              <a:t>{  // reads 3 integers from input:</a:t>
            </a:r>
          </a:p>
          <a:p>
            <a:pPr algn="l" rtl="0" fontAlgn="base">
              <a:spcBef>
                <a:spcPct val="0"/>
              </a:spcBef>
              <a:spcAft>
                <a:spcPct val="0"/>
              </a:spcAft>
            </a:pPr>
            <a:r>
              <a:rPr lang="en-US" altLang="fa-IR" sz="3200">
                <a:solidFill>
                  <a:srgbClr val="FFFFFF"/>
                </a:solidFill>
                <a:cs typeface="B Koodak" panose="00000700000000000000" pitchFamily="2" charset="-78"/>
              </a:rPr>
              <a:t>   int q, r, s;</a:t>
            </a:r>
          </a:p>
          <a:p>
            <a:pPr algn="l" rtl="0" fontAlgn="base">
              <a:spcBef>
                <a:spcPct val="0"/>
              </a:spcBef>
              <a:spcAft>
                <a:spcPct val="0"/>
              </a:spcAft>
            </a:pPr>
            <a:r>
              <a:rPr lang="en-US" altLang="fa-IR" sz="3200">
                <a:solidFill>
                  <a:srgbClr val="FFFFFF"/>
                </a:solidFill>
                <a:cs typeface="B Koodak" panose="00000700000000000000" pitchFamily="2" charset="-78"/>
              </a:rPr>
              <a:t>   cout &lt;&lt; "Enter three numbers: ";</a:t>
            </a:r>
          </a:p>
          <a:p>
            <a:pPr algn="l" rtl="0" fontAlgn="base">
              <a:spcBef>
                <a:spcPct val="0"/>
              </a:spcBef>
              <a:spcAft>
                <a:spcPct val="0"/>
              </a:spcAft>
            </a:pPr>
            <a:r>
              <a:rPr lang="en-US" altLang="fa-IR" sz="3200">
                <a:solidFill>
                  <a:srgbClr val="FFFFFF"/>
                </a:solidFill>
                <a:cs typeface="B Koodak" panose="00000700000000000000" pitchFamily="2" charset="-78"/>
              </a:rPr>
              <a:t>   </a:t>
            </a:r>
            <a:r>
              <a:rPr lang="en-US" altLang="fa-IR" sz="3200" b="1">
                <a:solidFill>
                  <a:srgbClr val="FFFFFF"/>
                </a:solidFill>
                <a:cs typeface="B Koodak" panose="00000700000000000000" pitchFamily="2" charset="-78"/>
              </a:rPr>
              <a:t>cin &gt;&gt; q &gt;&gt; r &gt;&gt; s;</a:t>
            </a:r>
            <a:endParaRPr lang="en-US" altLang="fa-IR" sz="3200">
              <a:solidFill>
                <a:srgbClr val="FFFFFF"/>
              </a:solidFill>
              <a:cs typeface="B Koodak" panose="00000700000000000000" pitchFamily="2" charset="-78"/>
            </a:endParaRPr>
          </a:p>
          <a:p>
            <a:pPr algn="l" rtl="0" fontAlgn="base">
              <a:spcBef>
                <a:spcPct val="0"/>
              </a:spcBef>
              <a:spcAft>
                <a:spcPct val="0"/>
              </a:spcAft>
            </a:pPr>
            <a:r>
              <a:rPr lang="en-US" altLang="fa-IR" sz="3200">
                <a:solidFill>
                  <a:srgbClr val="FFFFFF"/>
                </a:solidFill>
                <a:cs typeface="B Koodak" panose="00000700000000000000" pitchFamily="2" charset="-78"/>
              </a:rPr>
              <a:t>   cout &lt;&lt; "your numbers are: &lt;&lt; q &lt;&lt; ", " &lt;&lt; r </a:t>
            </a:r>
          </a:p>
          <a:p>
            <a:pPr algn="l" rtl="0" fontAlgn="base">
              <a:spcBef>
                <a:spcPct val="0"/>
              </a:spcBef>
              <a:spcAft>
                <a:spcPct val="0"/>
              </a:spcAft>
            </a:pPr>
            <a:r>
              <a:rPr lang="en-US" altLang="fa-IR" sz="3200">
                <a:solidFill>
                  <a:srgbClr val="FFFFFF"/>
                </a:solidFill>
                <a:cs typeface="B Koodak" panose="00000700000000000000" pitchFamily="2" charset="-78"/>
              </a:rPr>
              <a:t>        &lt;&lt; ", " &lt;&lt; s &lt;&lt; endl;</a:t>
            </a:r>
          </a:p>
          <a:p>
            <a:pPr algn="l" rtl="0" fontAlgn="base">
              <a:spcBef>
                <a:spcPct val="0"/>
              </a:spcBef>
              <a:spcAft>
                <a:spcPct val="0"/>
              </a:spcAft>
            </a:pPr>
            <a:r>
              <a:rPr lang="en-US" altLang="fa-IR" sz="3200">
                <a:solidFill>
                  <a:srgbClr val="FFFFFF"/>
                </a:solidFill>
                <a:cs typeface="B Koodak" panose="00000700000000000000" pitchFamily="2" charset="-78"/>
              </a:rPr>
              <a:t>   return 0;</a:t>
            </a:r>
          </a:p>
          <a:p>
            <a:pPr algn="l" rtl="0" fontAlgn="base">
              <a:spcBef>
                <a:spcPct val="0"/>
              </a:spcBef>
              <a:spcAft>
                <a:spcPct val="0"/>
              </a:spcAft>
            </a:pPr>
            <a:r>
              <a:rPr lang="en-US" altLang="fa-IR" sz="3200">
                <a:solidFill>
                  <a:srgbClr val="FFFFFF"/>
                </a:solidFill>
                <a:cs typeface="B Koodak" panose="00000700000000000000" pitchFamily="2" charset="-78"/>
              </a:rPr>
              <a:t>}</a:t>
            </a:r>
          </a:p>
        </p:txBody>
      </p:sp>
      <p:sp>
        <p:nvSpPr>
          <p:cNvPr id="273413" name="Text Box 5"/>
          <p:cNvSpPr txBox="1">
            <a:spLocks noChangeArrowheads="1"/>
          </p:cNvSpPr>
          <p:nvPr/>
        </p:nvSpPr>
        <p:spPr bwMode="auto">
          <a:xfrm>
            <a:off x="6769314" y="5652636"/>
            <a:ext cx="5240492" cy="707886"/>
          </a:xfrm>
          <a:prstGeom prst="rect">
            <a:avLst/>
          </a:prstGeom>
          <a:solidFill>
            <a:srgbClr val="777777"/>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fontAlgn="base">
              <a:spcBef>
                <a:spcPct val="0"/>
              </a:spcBef>
              <a:spcAft>
                <a:spcPct val="0"/>
              </a:spcAft>
            </a:pPr>
            <a:r>
              <a:rPr lang="en-US" altLang="fa-IR" sz="2000">
                <a:solidFill>
                  <a:srgbClr val="FFFFFF"/>
                </a:solidFill>
              </a:rPr>
              <a:t>Enter three numbers: </a:t>
            </a:r>
            <a:r>
              <a:rPr lang="en-US" altLang="fa-IR" sz="2000" b="1">
                <a:solidFill>
                  <a:srgbClr val="FFFFFF"/>
                </a:solidFill>
              </a:rPr>
              <a:t>35 70 9</a:t>
            </a:r>
            <a:endParaRPr lang="en-US" altLang="fa-IR" sz="2000">
              <a:solidFill>
                <a:srgbClr val="FFFFFF"/>
              </a:solidFill>
            </a:endParaRPr>
          </a:p>
          <a:p>
            <a:pPr algn="l" rtl="0" fontAlgn="base">
              <a:spcBef>
                <a:spcPct val="0"/>
              </a:spcBef>
              <a:spcAft>
                <a:spcPct val="0"/>
              </a:spcAft>
            </a:pPr>
            <a:r>
              <a:rPr lang="en-US" altLang="fa-IR" sz="2000">
                <a:solidFill>
                  <a:srgbClr val="FFFFFF"/>
                </a:solidFill>
              </a:rPr>
              <a:t>your numbers are: 35, 70, 9</a:t>
            </a: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12004004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73412">
                                            <p:txEl>
                                              <p:pRg st="0" end="0"/>
                                            </p:txEl>
                                          </p:spTgt>
                                        </p:tgtEl>
                                        <p:attrNameLst>
                                          <p:attrName>style.visibility</p:attrName>
                                        </p:attrNameLst>
                                      </p:cBhvr>
                                      <p:to>
                                        <p:strVal val="visible"/>
                                      </p:to>
                                    </p:set>
                                    <p:animScale>
                                      <p:cBhvr>
                                        <p:cTn id="7" dur="1000" decel="50000" fill="hold">
                                          <p:stCondLst>
                                            <p:cond delay="0"/>
                                          </p:stCondLst>
                                        </p:cTn>
                                        <p:tgtEl>
                                          <p:spTgt spid="27341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3412">
                                            <p:txEl>
                                              <p:pRg st="0" end="0"/>
                                            </p:txEl>
                                          </p:spTgt>
                                        </p:tgtEl>
                                        <p:attrNameLst>
                                          <p:attrName>ppt_x</p:attrName>
                                          <p:attrName>ppt_y</p:attrName>
                                        </p:attrNameLst>
                                      </p:cBhvr>
                                    </p:animMotion>
                                    <p:animEffect transition="in" filter="fade">
                                      <p:cBhvr>
                                        <p:cTn id="9" dur="1000"/>
                                        <p:tgtEl>
                                          <p:spTgt spid="273412">
                                            <p:txEl>
                                              <p:pRg st="0" end="0"/>
                                            </p:txEl>
                                          </p:spTgt>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273412">
                                            <p:txEl>
                                              <p:pRg st="1" end="1"/>
                                            </p:txEl>
                                          </p:spTgt>
                                        </p:tgtEl>
                                        <p:attrNameLst>
                                          <p:attrName>style.visibility</p:attrName>
                                        </p:attrNameLst>
                                      </p:cBhvr>
                                      <p:to>
                                        <p:strVal val="visible"/>
                                      </p:to>
                                    </p:set>
                                    <p:animScale>
                                      <p:cBhvr>
                                        <p:cTn id="13" dur="1000" decel="50000" fill="hold">
                                          <p:stCondLst>
                                            <p:cond delay="0"/>
                                          </p:stCondLst>
                                        </p:cTn>
                                        <p:tgtEl>
                                          <p:spTgt spid="27341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73412">
                                            <p:txEl>
                                              <p:pRg st="1" end="1"/>
                                            </p:txEl>
                                          </p:spTgt>
                                        </p:tgtEl>
                                        <p:attrNameLst>
                                          <p:attrName>ppt_x</p:attrName>
                                          <p:attrName>ppt_y</p:attrName>
                                        </p:attrNameLst>
                                      </p:cBhvr>
                                    </p:animMotion>
                                    <p:animEffect transition="in" filter="fade">
                                      <p:cBhvr>
                                        <p:cTn id="15" dur="1000"/>
                                        <p:tgtEl>
                                          <p:spTgt spid="273412">
                                            <p:txEl>
                                              <p:pRg st="1" end="1"/>
                                            </p:txEl>
                                          </p:spTgt>
                                        </p:tgtEl>
                                      </p:cBhvr>
                                    </p:animEffect>
                                  </p:childTnLst>
                                </p:cTn>
                              </p:par>
                            </p:childTnLst>
                          </p:cTn>
                        </p:par>
                        <p:par>
                          <p:cTn id="16" fill="hold" nodeType="afterGroup">
                            <p:stCondLst>
                              <p:cond delay="2000"/>
                            </p:stCondLst>
                            <p:childTnLst>
                              <p:par>
                                <p:cTn id="17" presetID="52" presetClass="entr" presetSubtype="0" fill="hold" nodeType="afterEffect">
                                  <p:stCondLst>
                                    <p:cond delay="0"/>
                                  </p:stCondLst>
                                  <p:childTnLst>
                                    <p:set>
                                      <p:cBhvr>
                                        <p:cTn id="18" dur="1" fill="hold">
                                          <p:stCondLst>
                                            <p:cond delay="0"/>
                                          </p:stCondLst>
                                        </p:cTn>
                                        <p:tgtEl>
                                          <p:spTgt spid="273412">
                                            <p:txEl>
                                              <p:pRg st="2" end="2"/>
                                            </p:txEl>
                                          </p:spTgt>
                                        </p:tgtEl>
                                        <p:attrNameLst>
                                          <p:attrName>style.visibility</p:attrName>
                                        </p:attrNameLst>
                                      </p:cBhvr>
                                      <p:to>
                                        <p:strVal val="visible"/>
                                      </p:to>
                                    </p:set>
                                    <p:animScale>
                                      <p:cBhvr>
                                        <p:cTn id="19" dur="1000" decel="50000" fill="hold">
                                          <p:stCondLst>
                                            <p:cond delay="0"/>
                                          </p:stCondLst>
                                        </p:cTn>
                                        <p:tgtEl>
                                          <p:spTgt spid="27341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73412">
                                            <p:txEl>
                                              <p:pRg st="2" end="2"/>
                                            </p:txEl>
                                          </p:spTgt>
                                        </p:tgtEl>
                                        <p:attrNameLst>
                                          <p:attrName>ppt_x</p:attrName>
                                          <p:attrName>ppt_y</p:attrName>
                                        </p:attrNameLst>
                                      </p:cBhvr>
                                    </p:animMotion>
                                    <p:animEffect transition="in" filter="fade">
                                      <p:cBhvr>
                                        <p:cTn id="21" dur="1000"/>
                                        <p:tgtEl>
                                          <p:spTgt spid="273412">
                                            <p:txEl>
                                              <p:pRg st="2" end="2"/>
                                            </p:txEl>
                                          </p:spTgt>
                                        </p:tgtEl>
                                      </p:cBhvr>
                                    </p:animEffect>
                                  </p:childTnLst>
                                </p:cTn>
                              </p:par>
                            </p:childTnLst>
                          </p:cTn>
                        </p:par>
                        <p:par>
                          <p:cTn id="22" fill="hold" nodeType="afterGroup">
                            <p:stCondLst>
                              <p:cond delay="3000"/>
                            </p:stCondLst>
                            <p:childTnLst>
                              <p:par>
                                <p:cTn id="23" presetID="52" presetClass="entr" presetSubtype="0" fill="hold" nodeType="afterEffect">
                                  <p:stCondLst>
                                    <p:cond delay="0"/>
                                  </p:stCondLst>
                                  <p:childTnLst>
                                    <p:set>
                                      <p:cBhvr>
                                        <p:cTn id="24" dur="1" fill="hold">
                                          <p:stCondLst>
                                            <p:cond delay="0"/>
                                          </p:stCondLst>
                                        </p:cTn>
                                        <p:tgtEl>
                                          <p:spTgt spid="273412">
                                            <p:txEl>
                                              <p:pRg st="3" end="3"/>
                                            </p:txEl>
                                          </p:spTgt>
                                        </p:tgtEl>
                                        <p:attrNameLst>
                                          <p:attrName>style.visibility</p:attrName>
                                        </p:attrNameLst>
                                      </p:cBhvr>
                                      <p:to>
                                        <p:strVal val="visible"/>
                                      </p:to>
                                    </p:set>
                                    <p:animScale>
                                      <p:cBhvr>
                                        <p:cTn id="25" dur="1000" decel="50000" fill="hold">
                                          <p:stCondLst>
                                            <p:cond delay="0"/>
                                          </p:stCondLst>
                                        </p:cTn>
                                        <p:tgtEl>
                                          <p:spTgt spid="27341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73412">
                                            <p:txEl>
                                              <p:pRg st="3" end="3"/>
                                            </p:txEl>
                                          </p:spTgt>
                                        </p:tgtEl>
                                        <p:attrNameLst>
                                          <p:attrName>ppt_x</p:attrName>
                                          <p:attrName>ppt_y</p:attrName>
                                        </p:attrNameLst>
                                      </p:cBhvr>
                                    </p:animMotion>
                                    <p:animEffect transition="in" filter="fade">
                                      <p:cBhvr>
                                        <p:cTn id="27" dur="1000"/>
                                        <p:tgtEl>
                                          <p:spTgt spid="273412">
                                            <p:txEl>
                                              <p:pRg st="3" end="3"/>
                                            </p:txEl>
                                          </p:spTgt>
                                        </p:tgtEl>
                                      </p:cBhvr>
                                    </p:animEffect>
                                  </p:childTnLst>
                                </p:cTn>
                              </p:par>
                            </p:childTnLst>
                          </p:cTn>
                        </p:par>
                        <p:par>
                          <p:cTn id="28" fill="hold" nodeType="afterGroup">
                            <p:stCondLst>
                              <p:cond delay="4000"/>
                            </p:stCondLst>
                            <p:childTnLst>
                              <p:par>
                                <p:cTn id="29" presetID="52" presetClass="entr" presetSubtype="0" fill="hold" nodeType="afterEffect">
                                  <p:stCondLst>
                                    <p:cond delay="0"/>
                                  </p:stCondLst>
                                  <p:childTnLst>
                                    <p:set>
                                      <p:cBhvr>
                                        <p:cTn id="30" dur="1" fill="hold">
                                          <p:stCondLst>
                                            <p:cond delay="0"/>
                                          </p:stCondLst>
                                        </p:cTn>
                                        <p:tgtEl>
                                          <p:spTgt spid="273412">
                                            <p:txEl>
                                              <p:pRg st="4" end="4"/>
                                            </p:txEl>
                                          </p:spTgt>
                                        </p:tgtEl>
                                        <p:attrNameLst>
                                          <p:attrName>style.visibility</p:attrName>
                                        </p:attrNameLst>
                                      </p:cBhvr>
                                      <p:to>
                                        <p:strVal val="visible"/>
                                      </p:to>
                                    </p:set>
                                    <p:animScale>
                                      <p:cBhvr>
                                        <p:cTn id="31" dur="1000" decel="50000" fill="hold">
                                          <p:stCondLst>
                                            <p:cond delay="0"/>
                                          </p:stCondLst>
                                        </p:cTn>
                                        <p:tgtEl>
                                          <p:spTgt spid="27341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73412">
                                            <p:txEl>
                                              <p:pRg st="4" end="4"/>
                                            </p:txEl>
                                          </p:spTgt>
                                        </p:tgtEl>
                                        <p:attrNameLst>
                                          <p:attrName>ppt_x</p:attrName>
                                          <p:attrName>ppt_y</p:attrName>
                                        </p:attrNameLst>
                                      </p:cBhvr>
                                    </p:animMotion>
                                    <p:animEffect transition="in" filter="fade">
                                      <p:cBhvr>
                                        <p:cTn id="33" dur="1000"/>
                                        <p:tgtEl>
                                          <p:spTgt spid="273412">
                                            <p:txEl>
                                              <p:pRg st="4" end="4"/>
                                            </p:txEl>
                                          </p:spTgt>
                                        </p:tgtEl>
                                      </p:cBhvr>
                                    </p:animEffect>
                                  </p:childTnLst>
                                </p:cTn>
                              </p:par>
                            </p:childTnLst>
                          </p:cTn>
                        </p:par>
                        <p:par>
                          <p:cTn id="34" fill="hold" nodeType="afterGroup">
                            <p:stCondLst>
                              <p:cond delay="5000"/>
                            </p:stCondLst>
                            <p:childTnLst>
                              <p:par>
                                <p:cTn id="35" presetID="52" presetClass="entr" presetSubtype="0" fill="hold" nodeType="afterEffect">
                                  <p:stCondLst>
                                    <p:cond delay="0"/>
                                  </p:stCondLst>
                                  <p:childTnLst>
                                    <p:set>
                                      <p:cBhvr>
                                        <p:cTn id="36" dur="1" fill="hold">
                                          <p:stCondLst>
                                            <p:cond delay="0"/>
                                          </p:stCondLst>
                                        </p:cTn>
                                        <p:tgtEl>
                                          <p:spTgt spid="273412">
                                            <p:txEl>
                                              <p:pRg st="5" end="5"/>
                                            </p:txEl>
                                          </p:spTgt>
                                        </p:tgtEl>
                                        <p:attrNameLst>
                                          <p:attrName>style.visibility</p:attrName>
                                        </p:attrNameLst>
                                      </p:cBhvr>
                                      <p:to>
                                        <p:strVal val="visible"/>
                                      </p:to>
                                    </p:set>
                                    <p:animScale>
                                      <p:cBhvr>
                                        <p:cTn id="37" dur="1000" decel="50000" fill="hold">
                                          <p:stCondLst>
                                            <p:cond delay="0"/>
                                          </p:stCondLst>
                                        </p:cTn>
                                        <p:tgtEl>
                                          <p:spTgt spid="27341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73412">
                                            <p:txEl>
                                              <p:pRg st="5" end="5"/>
                                            </p:txEl>
                                          </p:spTgt>
                                        </p:tgtEl>
                                        <p:attrNameLst>
                                          <p:attrName>ppt_x</p:attrName>
                                          <p:attrName>ppt_y</p:attrName>
                                        </p:attrNameLst>
                                      </p:cBhvr>
                                    </p:animMotion>
                                    <p:animEffect transition="in" filter="fade">
                                      <p:cBhvr>
                                        <p:cTn id="39" dur="1000"/>
                                        <p:tgtEl>
                                          <p:spTgt spid="273412">
                                            <p:txEl>
                                              <p:pRg st="5" end="5"/>
                                            </p:txEl>
                                          </p:spTgt>
                                        </p:tgtEl>
                                      </p:cBhvr>
                                    </p:animEffect>
                                  </p:childTnLst>
                                </p:cTn>
                              </p:par>
                            </p:childTnLst>
                          </p:cTn>
                        </p:par>
                        <p:par>
                          <p:cTn id="40" fill="hold" nodeType="afterGroup">
                            <p:stCondLst>
                              <p:cond delay="6000"/>
                            </p:stCondLst>
                            <p:childTnLst>
                              <p:par>
                                <p:cTn id="41" presetID="52" presetClass="entr" presetSubtype="0" fill="hold" nodeType="afterEffect">
                                  <p:stCondLst>
                                    <p:cond delay="0"/>
                                  </p:stCondLst>
                                  <p:childTnLst>
                                    <p:set>
                                      <p:cBhvr>
                                        <p:cTn id="42" dur="1" fill="hold">
                                          <p:stCondLst>
                                            <p:cond delay="0"/>
                                          </p:stCondLst>
                                        </p:cTn>
                                        <p:tgtEl>
                                          <p:spTgt spid="273412">
                                            <p:txEl>
                                              <p:pRg st="6" end="6"/>
                                            </p:txEl>
                                          </p:spTgt>
                                        </p:tgtEl>
                                        <p:attrNameLst>
                                          <p:attrName>style.visibility</p:attrName>
                                        </p:attrNameLst>
                                      </p:cBhvr>
                                      <p:to>
                                        <p:strVal val="visible"/>
                                      </p:to>
                                    </p:set>
                                    <p:animScale>
                                      <p:cBhvr>
                                        <p:cTn id="43" dur="1000" decel="50000" fill="hold">
                                          <p:stCondLst>
                                            <p:cond delay="0"/>
                                          </p:stCondLst>
                                        </p:cTn>
                                        <p:tgtEl>
                                          <p:spTgt spid="27341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73412">
                                            <p:txEl>
                                              <p:pRg st="6" end="6"/>
                                            </p:txEl>
                                          </p:spTgt>
                                        </p:tgtEl>
                                        <p:attrNameLst>
                                          <p:attrName>ppt_x</p:attrName>
                                          <p:attrName>ppt_y</p:attrName>
                                        </p:attrNameLst>
                                      </p:cBhvr>
                                    </p:animMotion>
                                    <p:animEffect transition="in" filter="fade">
                                      <p:cBhvr>
                                        <p:cTn id="45" dur="1000"/>
                                        <p:tgtEl>
                                          <p:spTgt spid="273412">
                                            <p:txEl>
                                              <p:pRg st="6" end="6"/>
                                            </p:txEl>
                                          </p:spTgt>
                                        </p:tgtEl>
                                      </p:cBhvr>
                                    </p:animEffect>
                                  </p:childTnLst>
                                </p:cTn>
                              </p:par>
                            </p:childTnLst>
                          </p:cTn>
                        </p:par>
                        <p:par>
                          <p:cTn id="46" fill="hold" nodeType="afterGroup">
                            <p:stCondLst>
                              <p:cond delay="7000"/>
                            </p:stCondLst>
                            <p:childTnLst>
                              <p:par>
                                <p:cTn id="47" presetID="52" presetClass="entr" presetSubtype="0" fill="hold" nodeType="afterEffect">
                                  <p:stCondLst>
                                    <p:cond delay="0"/>
                                  </p:stCondLst>
                                  <p:childTnLst>
                                    <p:set>
                                      <p:cBhvr>
                                        <p:cTn id="48" dur="1" fill="hold">
                                          <p:stCondLst>
                                            <p:cond delay="0"/>
                                          </p:stCondLst>
                                        </p:cTn>
                                        <p:tgtEl>
                                          <p:spTgt spid="273412">
                                            <p:txEl>
                                              <p:pRg st="7" end="7"/>
                                            </p:txEl>
                                          </p:spTgt>
                                        </p:tgtEl>
                                        <p:attrNameLst>
                                          <p:attrName>style.visibility</p:attrName>
                                        </p:attrNameLst>
                                      </p:cBhvr>
                                      <p:to>
                                        <p:strVal val="visible"/>
                                      </p:to>
                                    </p:set>
                                    <p:animScale>
                                      <p:cBhvr>
                                        <p:cTn id="49" dur="1000" decel="50000" fill="hold">
                                          <p:stCondLst>
                                            <p:cond delay="0"/>
                                          </p:stCondLst>
                                        </p:cTn>
                                        <p:tgtEl>
                                          <p:spTgt spid="273412">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73412">
                                            <p:txEl>
                                              <p:pRg st="7" end="7"/>
                                            </p:txEl>
                                          </p:spTgt>
                                        </p:tgtEl>
                                        <p:attrNameLst>
                                          <p:attrName>ppt_x</p:attrName>
                                          <p:attrName>ppt_y</p:attrName>
                                        </p:attrNameLst>
                                      </p:cBhvr>
                                    </p:animMotion>
                                    <p:animEffect transition="in" filter="fade">
                                      <p:cBhvr>
                                        <p:cTn id="51" dur="1000"/>
                                        <p:tgtEl>
                                          <p:spTgt spid="273412">
                                            <p:txEl>
                                              <p:pRg st="7" end="7"/>
                                            </p:txEl>
                                          </p:spTgt>
                                        </p:tgtEl>
                                      </p:cBhvr>
                                    </p:animEffect>
                                  </p:childTnLst>
                                </p:cTn>
                              </p:par>
                            </p:childTnLst>
                          </p:cTn>
                        </p:par>
                        <p:par>
                          <p:cTn id="52" fill="hold" nodeType="afterGroup">
                            <p:stCondLst>
                              <p:cond delay="8000"/>
                            </p:stCondLst>
                            <p:childTnLst>
                              <p:par>
                                <p:cTn id="53" presetID="52" presetClass="entr" presetSubtype="0" fill="hold" nodeType="afterEffect">
                                  <p:stCondLst>
                                    <p:cond delay="0"/>
                                  </p:stCondLst>
                                  <p:childTnLst>
                                    <p:set>
                                      <p:cBhvr>
                                        <p:cTn id="54" dur="1" fill="hold">
                                          <p:stCondLst>
                                            <p:cond delay="0"/>
                                          </p:stCondLst>
                                        </p:cTn>
                                        <p:tgtEl>
                                          <p:spTgt spid="273412">
                                            <p:txEl>
                                              <p:pRg st="8" end="8"/>
                                            </p:txEl>
                                          </p:spTgt>
                                        </p:tgtEl>
                                        <p:attrNameLst>
                                          <p:attrName>style.visibility</p:attrName>
                                        </p:attrNameLst>
                                      </p:cBhvr>
                                      <p:to>
                                        <p:strVal val="visible"/>
                                      </p:to>
                                    </p:set>
                                    <p:animScale>
                                      <p:cBhvr>
                                        <p:cTn id="55" dur="1000" decel="50000" fill="hold">
                                          <p:stCondLst>
                                            <p:cond delay="0"/>
                                          </p:stCondLst>
                                        </p:cTn>
                                        <p:tgtEl>
                                          <p:spTgt spid="273412">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73412">
                                            <p:txEl>
                                              <p:pRg st="8" end="8"/>
                                            </p:txEl>
                                          </p:spTgt>
                                        </p:tgtEl>
                                        <p:attrNameLst>
                                          <p:attrName>ppt_x</p:attrName>
                                          <p:attrName>ppt_y</p:attrName>
                                        </p:attrNameLst>
                                      </p:cBhvr>
                                    </p:animMotion>
                                    <p:animEffect transition="in" filter="fade">
                                      <p:cBhvr>
                                        <p:cTn id="57" dur="1000"/>
                                        <p:tgtEl>
                                          <p:spTgt spid="273412">
                                            <p:txEl>
                                              <p:pRg st="8" end="8"/>
                                            </p:txEl>
                                          </p:spTgt>
                                        </p:tgtEl>
                                      </p:cBhvr>
                                    </p:animEffect>
                                  </p:childTnLst>
                                </p:cTn>
                              </p:par>
                            </p:childTnLst>
                          </p:cTn>
                        </p:par>
                        <p:par>
                          <p:cTn id="58" fill="hold" nodeType="afterGroup">
                            <p:stCondLst>
                              <p:cond delay="9000"/>
                            </p:stCondLst>
                            <p:childTnLst>
                              <p:par>
                                <p:cTn id="59" presetID="52" presetClass="entr" presetSubtype="0" fill="hold" nodeType="afterEffect">
                                  <p:stCondLst>
                                    <p:cond delay="0"/>
                                  </p:stCondLst>
                                  <p:childTnLst>
                                    <p:set>
                                      <p:cBhvr>
                                        <p:cTn id="60" dur="1" fill="hold">
                                          <p:stCondLst>
                                            <p:cond delay="0"/>
                                          </p:stCondLst>
                                        </p:cTn>
                                        <p:tgtEl>
                                          <p:spTgt spid="273412">
                                            <p:txEl>
                                              <p:pRg st="9" end="9"/>
                                            </p:txEl>
                                          </p:spTgt>
                                        </p:tgtEl>
                                        <p:attrNameLst>
                                          <p:attrName>style.visibility</p:attrName>
                                        </p:attrNameLst>
                                      </p:cBhvr>
                                      <p:to>
                                        <p:strVal val="visible"/>
                                      </p:to>
                                    </p:set>
                                    <p:animScale>
                                      <p:cBhvr>
                                        <p:cTn id="61" dur="1000" decel="50000" fill="hold">
                                          <p:stCondLst>
                                            <p:cond delay="0"/>
                                          </p:stCondLst>
                                        </p:cTn>
                                        <p:tgtEl>
                                          <p:spTgt spid="273412">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273412">
                                            <p:txEl>
                                              <p:pRg st="9" end="9"/>
                                            </p:txEl>
                                          </p:spTgt>
                                        </p:tgtEl>
                                        <p:attrNameLst>
                                          <p:attrName>ppt_x</p:attrName>
                                          <p:attrName>ppt_y</p:attrName>
                                        </p:attrNameLst>
                                      </p:cBhvr>
                                    </p:animMotion>
                                    <p:animEffect transition="in" filter="fade">
                                      <p:cBhvr>
                                        <p:cTn id="63" dur="1000"/>
                                        <p:tgtEl>
                                          <p:spTgt spid="273412">
                                            <p:txEl>
                                              <p:pRg st="9" end="9"/>
                                            </p:txEl>
                                          </p:spTgt>
                                        </p:tgtEl>
                                      </p:cBhvr>
                                    </p:animEffect>
                                  </p:childTnLst>
                                </p:cTn>
                              </p:par>
                            </p:childTnLst>
                          </p:cTn>
                        </p:par>
                        <p:par>
                          <p:cTn id="64" fill="hold" nodeType="afterGroup">
                            <p:stCondLst>
                              <p:cond delay="10000"/>
                            </p:stCondLst>
                            <p:childTnLst>
                              <p:par>
                                <p:cTn id="65" presetID="52" presetClass="entr" presetSubtype="0" fill="hold" nodeType="afterEffect">
                                  <p:stCondLst>
                                    <p:cond delay="0"/>
                                  </p:stCondLst>
                                  <p:childTnLst>
                                    <p:set>
                                      <p:cBhvr>
                                        <p:cTn id="66" dur="1" fill="hold">
                                          <p:stCondLst>
                                            <p:cond delay="0"/>
                                          </p:stCondLst>
                                        </p:cTn>
                                        <p:tgtEl>
                                          <p:spTgt spid="273412">
                                            <p:txEl>
                                              <p:pRg st="10" end="10"/>
                                            </p:txEl>
                                          </p:spTgt>
                                        </p:tgtEl>
                                        <p:attrNameLst>
                                          <p:attrName>style.visibility</p:attrName>
                                        </p:attrNameLst>
                                      </p:cBhvr>
                                      <p:to>
                                        <p:strVal val="visible"/>
                                      </p:to>
                                    </p:set>
                                    <p:animScale>
                                      <p:cBhvr>
                                        <p:cTn id="67" dur="1000" decel="50000" fill="hold">
                                          <p:stCondLst>
                                            <p:cond delay="0"/>
                                          </p:stCondLst>
                                        </p:cTn>
                                        <p:tgtEl>
                                          <p:spTgt spid="273412">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73412">
                                            <p:txEl>
                                              <p:pRg st="10" end="10"/>
                                            </p:txEl>
                                          </p:spTgt>
                                        </p:tgtEl>
                                        <p:attrNameLst>
                                          <p:attrName>ppt_x</p:attrName>
                                          <p:attrName>ppt_y</p:attrName>
                                        </p:attrNameLst>
                                      </p:cBhvr>
                                    </p:animMotion>
                                    <p:animEffect transition="in" filter="fade">
                                      <p:cBhvr>
                                        <p:cTn id="69" dur="1000"/>
                                        <p:tgtEl>
                                          <p:spTgt spid="273412">
                                            <p:txEl>
                                              <p:pRg st="10" end="10"/>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73413"/>
                                        </p:tgtEl>
                                        <p:attrNameLst>
                                          <p:attrName>style.visibility</p:attrName>
                                        </p:attrNameLst>
                                      </p:cBhvr>
                                      <p:to>
                                        <p:strVal val="visible"/>
                                      </p:to>
                                    </p:set>
                                    <p:anim calcmode="lin" valueType="num">
                                      <p:cBhvr additive="base">
                                        <p:cTn id="74" dur="500" fill="hold"/>
                                        <p:tgtEl>
                                          <p:spTgt spid="273413"/>
                                        </p:tgtEl>
                                        <p:attrNameLst>
                                          <p:attrName>ppt_x</p:attrName>
                                        </p:attrNameLst>
                                      </p:cBhvr>
                                      <p:tavLst>
                                        <p:tav tm="0">
                                          <p:val>
                                            <p:strVal val="#ppt_x"/>
                                          </p:val>
                                        </p:tav>
                                        <p:tav tm="100000">
                                          <p:val>
                                            <p:strVal val="#ppt_x"/>
                                          </p:val>
                                        </p:tav>
                                      </p:tavLst>
                                    </p:anim>
                                    <p:anim calcmode="lin" valueType="num">
                                      <p:cBhvr additive="base">
                                        <p:cTn id="75" dur="500" fill="hold"/>
                                        <p:tgtEl>
                                          <p:spTgt spid="273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216692682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t="-21000" r="-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8582" y="0"/>
            <a:ext cx="6913418" cy="2473036"/>
          </a:xfrm>
        </p:spPr>
        <p:txBody>
          <a:bodyPr/>
          <a:lstStyle/>
          <a:p>
            <a:r>
              <a:rPr lang="fa-IR" b="1" dirty="0" smtClean="0">
                <a:solidFill>
                  <a:schemeClr val="accent2"/>
                </a:solidFill>
              </a:rPr>
              <a:t>تحلیل زبان برنامه نویسی جاوا</a:t>
            </a:r>
            <a:endParaRPr lang="fa-IR" dirty="0"/>
          </a:p>
        </p:txBody>
      </p:sp>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2547388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cs typeface="B Titr" pitchFamily="2" charset="-78"/>
              </a:rPr>
              <a:t>تاریخچه جاوا</a:t>
            </a:r>
            <a:endParaRPr lang="fa-IR" sz="3200"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89233" y="231897"/>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517966" y="1484025"/>
            <a:ext cx="8263570" cy="5056611"/>
          </a:xfrm>
          <a:prstGeom prst="rect">
            <a:avLst/>
          </a:prstGeom>
        </p:spPr>
        <p:txBody>
          <a:bodyPr wrap="square">
            <a:spAutoFit/>
          </a:bodyPr>
          <a:lstStyle/>
          <a:p>
            <a:pPr>
              <a:lnSpc>
                <a:spcPct val="150000"/>
              </a:lnSpc>
            </a:pPr>
            <a:r>
              <a:rPr lang="fa-IR" sz="2100" b="1" dirty="0"/>
              <a:t>در مقایسه با زبان‌های دیگر، همچون ++</a:t>
            </a:r>
            <a:r>
              <a:rPr lang="en-US" sz="2100" b="1" dirty="0"/>
              <a:t>C </a:t>
            </a:r>
            <a:r>
              <a:rPr lang="fa-IR" sz="2100" b="1" dirty="0"/>
              <a:t>یا بیسیک یا فورترن، جاوا زبان نسبتاً جدیدتری است. شرکت سان مایکروسیستمز در سال ۱۹۹۱ یک پروژه تحقیقاتی به نام گرین (</a:t>
            </a:r>
            <a:r>
              <a:rPr lang="en-US" sz="2100" b="1" dirty="0"/>
              <a:t>Green) </a:t>
            </a:r>
            <a:r>
              <a:rPr lang="fa-IR" sz="2100" b="1" dirty="0"/>
              <a:t>را آغاز کرد. هدف این پروژه ایجاد زبانی جدید شبیه به </a:t>
            </a:r>
            <a:r>
              <a:rPr lang="fa-IR" sz="2100" b="1" dirty="0" smtClean="0"/>
              <a:t>++</a:t>
            </a:r>
            <a:r>
              <a:rPr lang="en-US" sz="2100" b="1" dirty="0" smtClean="0"/>
              <a:t> C </a:t>
            </a:r>
            <a:r>
              <a:rPr lang="fa-IR" sz="2100" b="1" dirty="0"/>
              <a:t>بود که نویسنده اصلی آن، جیمز گاسلینگ، آن را بلوط (</a:t>
            </a:r>
            <a:r>
              <a:rPr lang="en-US" sz="2100" b="1" dirty="0"/>
              <a:t>Oak) </a:t>
            </a:r>
            <a:r>
              <a:rPr lang="fa-IR" sz="2100" b="1" dirty="0"/>
              <a:t>نامید. اما بعدها به دلیل برخی مشکلات </a:t>
            </a:r>
            <a:r>
              <a:rPr lang="fa-IR" sz="2100" b="1" dirty="0" smtClean="0"/>
              <a:t>حقوقی از </a:t>
            </a:r>
            <a:r>
              <a:rPr lang="fa-IR" sz="2100" b="1" dirty="0"/>
              <a:t>میان لیستی از کلمات </a:t>
            </a:r>
            <a:r>
              <a:rPr lang="fa-IR" sz="2100" b="1" dirty="0" smtClean="0"/>
              <a:t>تصادفی نام </a:t>
            </a:r>
            <a:r>
              <a:rPr lang="fa-IR" sz="2100" b="1" dirty="0"/>
              <a:t>آن به جاوا تغییر کرد.</a:t>
            </a:r>
            <a:br>
              <a:rPr lang="fa-IR" sz="2100" b="1" dirty="0"/>
            </a:br>
            <a:r>
              <a:rPr lang="fa-IR" sz="2100" b="1" dirty="0"/>
              <a:t/>
            </a:r>
            <a:br>
              <a:rPr lang="fa-IR" sz="2100" b="1" dirty="0"/>
            </a:br>
            <a:r>
              <a:rPr lang="fa-IR" sz="2100" b="1" dirty="0"/>
              <a:t>پروژه گرین به دلیل مشکلات بازاریابی در شرف لغو شدن بود تا اینکه گسترش وب در سال ۱۹۹۳ باعث نمایش توانایی‌های وافر جاوا در این عرصه گشت. اینگونه بود که شرکت سان مایکروسیستمز در مه ۱۹۹۵ جاوا را رسماً به بازار عرضه کرد.</a:t>
            </a:r>
            <a:r>
              <a:rPr lang="fa-IR" sz="2100" dirty="0"/>
              <a:t/>
            </a:r>
            <a:br>
              <a:rPr lang="fa-IR" sz="2100" dirty="0"/>
            </a:br>
            <a:endParaRPr lang="en-US" sz="2100" dirty="0">
              <a:solidFill>
                <a:prstClr val="black"/>
              </a:solidFill>
              <a:cs typeface="B Nazanin" pitchFamily="2" charset="-78"/>
            </a:endParaRPr>
          </a:p>
        </p:txBody>
      </p:sp>
      <p:pic>
        <p:nvPicPr>
          <p:cNvPr id="9" name="Content Placeholder 4" descr="James Gosling.jpg"/>
          <p:cNvPicPr>
            <a:picLocks noGrp="1" noChangeAspect="1"/>
          </p:cNvPicPr>
          <p:nvPr>
            <p:ph idx="1"/>
          </p:nvPr>
        </p:nvPicPr>
        <p:blipFill>
          <a:blip r:embed="rId3"/>
          <a:stretch>
            <a:fillRect/>
          </a:stretch>
        </p:blipFill>
        <p:spPr>
          <a:xfrm>
            <a:off x="1173207" y="2773307"/>
            <a:ext cx="1842267" cy="23762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angle 9"/>
          <p:cNvSpPr/>
          <p:nvPr/>
        </p:nvSpPr>
        <p:spPr>
          <a:xfrm>
            <a:off x="670713" y="1989261"/>
            <a:ext cx="2847253" cy="369332"/>
          </a:xfrm>
          <a:prstGeom prst="rect">
            <a:avLst/>
          </a:prstGeom>
        </p:spPr>
        <p:txBody>
          <a:bodyPr wrap="none" anchor="b">
            <a:spAutoFit/>
          </a:bodyPr>
          <a:lstStyle/>
          <a:p>
            <a:r>
              <a:rPr lang="fa-IR" dirty="0">
                <a:solidFill>
                  <a:srgbClr val="C00000"/>
                </a:solidFill>
                <a:cs typeface="B Titr" pitchFamily="2" charset="-78"/>
              </a:rPr>
              <a:t>جیمز </a:t>
            </a:r>
            <a:r>
              <a:rPr lang="fa-IR" dirty="0" smtClean="0">
                <a:solidFill>
                  <a:srgbClr val="C00000"/>
                </a:solidFill>
                <a:cs typeface="B Titr" pitchFamily="2" charset="-78"/>
              </a:rPr>
              <a:t>گاسلینگ </a:t>
            </a:r>
            <a:r>
              <a:rPr lang="fa-IR" dirty="0">
                <a:solidFill>
                  <a:srgbClr val="C00000"/>
                </a:solidFill>
                <a:cs typeface="B Titr" pitchFamily="2" charset="-78"/>
              </a:rPr>
              <a:t>پدید آورنده جاوا</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50227858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cs typeface="B Titr" pitchFamily="2" charset="-78"/>
              </a:rPr>
              <a:t>تاریخچه جاوا</a:t>
            </a:r>
            <a:endParaRPr lang="fa-IR" sz="3200"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89233" y="231897"/>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517966" y="1484025"/>
            <a:ext cx="8263570" cy="4396845"/>
          </a:xfrm>
          <a:prstGeom prst="rect">
            <a:avLst/>
          </a:prstGeom>
        </p:spPr>
        <p:txBody>
          <a:bodyPr wrap="square">
            <a:spAutoFit/>
          </a:bodyPr>
          <a:lstStyle/>
          <a:p>
            <a:pPr>
              <a:lnSpc>
                <a:spcPct val="150000"/>
              </a:lnSpc>
            </a:pPr>
            <a:r>
              <a:rPr lang="fa-IR" sz="2100" b="1" dirty="0"/>
              <a:t>جاوا یک زبان برنامه‌نویسی است که در ابتدا توسط شرکت </a:t>
            </a:r>
            <a:r>
              <a:rPr lang="en-US" sz="2100" b="1" dirty="0"/>
              <a:t>sun Microsystems </a:t>
            </a:r>
            <a:r>
              <a:rPr lang="fa-IR" sz="2100" b="1" dirty="0"/>
              <a:t>ایجاد شده‌است و در سال 1995 به عنوان مولفه اصلی </a:t>
            </a:r>
            <a:r>
              <a:rPr lang="en-US" sz="2100" b="1" dirty="0"/>
              <a:t>java platform </a:t>
            </a:r>
            <a:r>
              <a:rPr lang="fa-IR" sz="2100" b="1" dirty="0"/>
              <a:t>منتشر شد.این زبان قسمت های بسیاری از گرامر خود را از </a:t>
            </a:r>
            <a:r>
              <a:rPr lang="en-US" sz="2100" b="1" dirty="0"/>
              <a:t>C </a:t>
            </a:r>
            <a:r>
              <a:rPr lang="fa-IR" sz="2100" b="1" dirty="0"/>
              <a:t>و ++</a:t>
            </a:r>
            <a:r>
              <a:rPr lang="en-US" sz="2100" b="1" dirty="0"/>
              <a:t>C </a:t>
            </a:r>
            <a:r>
              <a:rPr lang="fa-IR" sz="2100" b="1" dirty="0"/>
              <a:t>گرفته اما دارای مدل شی‌گرایی ساده‌ای است و امکانات سطح پایین کمی دارد. کاربرد جاوا در کامپایل به صورت بایت کد است که قابلیت اجرا روی تمامی ماشین‌های شبیه‌سازی جاوا را داشته باشد صرف نظر از معماری و خصوصیات آن کامپیوتر. اجرای اصلی کامپایلرهای جاوا، ماشین‌های پیاده‌سازی و کتابخانه‌های آن توسط این شرکت از سال 1995 منتشر شد. در 2007 </a:t>
            </a:r>
            <a:r>
              <a:rPr lang="en-US" sz="2100" b="1" dirty="0"/>
              <a:t>may </a:t>
            </a:r>
            <a:r>
              <a:rPr lang="fa-IR" sz="2100" b="1" dirty="0"/>
              <a:t>این شرکت، نرم‌افزار رایگان این زبان را فراهم کرد. دیگران هم کاربردهای دیگری از این زبان را منتشر کردند مثل کامپایلر </a:t>
            </a:r>
            <a:r>
              <a:rPr lang="en-US" sz="2100" b="1" dirty="0"/>
              <a:t>GNU </a:t>
            </a:r>
            <a:r>
              <a:rPr lang="fa-IR" sz="2100" b="1" dirty="0"/>
              <a:t>برای جاوا.</a:t>
            </a:r>
          </a:p>
        </p:txBody>
      </p:sp>
      <p:pic>
        <p:nvPicPr>
          <p:cNvPr id="9" name="Content Placeholder 4" descr="James Gosling.jpg"/>
          <p:cNvPicPr>
            <a:picLocks noGrp="1" noChangeAspect="1"/>
          </p:cNvPicPr>
          <p:nvPr>
            <p:ph idx="1"/>
          </p:nvPr>
        </p:nvPicPr>
        <p:blipFill>
          <a:blip r:embed="rId3"/>
          <a:stretch>
            <a:fillRect/>
          </a:stretch>
        </p:blipFill>
        <p:spPr>
          <a:xfrm>
            <a:off x="1173207" y="2773307"/>
            <a:ext cx="1842267" cy="23762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angle 9"/>
          <p:cNvSpPr/>
          <p:nvPr/>
        </p:nvSpPr>
        <p:spPr>
          <a:xfrm>
            <a:off x="670713" y="1989261"/>
            <a:ext cx="2847253" cy="369332"/>
          </a:xfrm>
          <a:prstGeom prst="rect">
            <a:avLst/>
          </a:prstGeom>
        </p:spPr>
        <p:txBody>
          <a:bodyPr wrap="none" anchor="b">
            <a:spAutoFit/>
          </a:bodyPr>
          <a:lstStyle/>
          <a:p>
            <a:r>
              <a:rPr lang="fa-IR" dirty="0">
                <a:solidFill>
                  <a:srgbClr val="C00000"/>
                </a:solidFill>
                <a:cs typeface="B Titr" pitchFamily="2" charset="-78"/>
              </a:rPr>
              <a:t>جیمز </a:t>
            </a:r>
            <a:r>
              <a:rPr lang="fa-IR" dirty="0" smtClean="0">
                <a:solidFill>
                  <a:srgbClr val="C00000"/>
                </a:solidFill>
                <a:cs typeface="B Titr" pitchFamily="2" charset="-78"/>
              </a:rPr>
              <a:t>گاسلینگ </a:t>
            </a:r>
            <a:r>
              <a:rPr lang="fa-IR" dirty="0">
                <a:solidFill>
                  <a:srgbClr val="C00000"/>
                </a:solidFill>
                <a:cs typeface="B Titr" pitchFamily="2" charset="-78"/>
              </a:rPr>
              <a:t>پدید آورنده جاوا</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035970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260648"/>
            <a:ext cx="8534400" cy="758952"/>
          </a:xfrm>
        </p:spPr>
        <p:txBody>
          <a:bodyPr>
            <a:normAutofit/>
          </a:bodyPr>
          <a:lstStyle/>
          <a:p>
            <a:r>
              <a:rPr lang="fa-IR" sz="3200" b="1" dirty="0">
                <a:cs typeface="B Titr" pitchFamily="2" charset="-78"/>
              </a:rPr>
              <a:t>اهداف اصلي در زمان پياده سازي جاوا</a:t>
            </a:r>
            <a:endParaRPr lang="en-US" sz="3200"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11" name="Picture 14" descr="Descrip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31623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5" descr="Descrip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3162300"/>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03712" y="1628507"/>
            <a:ext cx="6588224" cy="669414"/>
          </a:xfrm>
          <a:prstGeom prst="rect">
            <a:avLst/>
          </a:prstGeom>
        </p:spPr>
        <p:txBody>
          <a:bodyPr wrap="square">
            <a:spAutoFit/>
          </a:bodyPr>
          <a:lstStyle/>
          <a:p>
            <a:pPr marL="342900" indent="-342900">
              <a:lnSpc>
                <a:spcPct val="150000"/>
              </a:lnSpc>
              <a:spcAft>
                <a:spcPts val="1000"/>
              </a:spcAft>
              <a:buFont typeface="Wingdings" pitchFamily="2" charset="2"/>
              <a:buChar char="ü"/>
            </a:pPr>
            <a:r>
              <a:rPr lang="fa-IR" sz="2500" dirty="0">
                <a:solidFill>
                  <a:prstClr val="black"/>
                </a:solidFill>
                <a:cs typeface="B Nazanin" pitchFamily="2" charset="-78"/>
              </a:rPr>
              <a:t>از متدولوژي شيءگرايي در اين زبان بطور كامل استفاده شود.</a:t>
            </a:r>
            <a:endParaRPr lang="en-US" sz="2500" dirty="0">
              <a:solidFill>
                <a:prstClr val="black"/>
              </a:solidFill>
              <a:latin typeface="Times New Roman"/>
              <a:ea typeface="Times New Roman"/>
              <a:cs typeface="B Nazanin" pitchFamily="2" charset="-78"/>
            </a:endParaRPr>
          </a:p>
        </p:txBody>
      </p:sp>
      <p:sp>
        <p:nvSpPr>
          <p:cNvPr id="10" name="Rectangle 9"/>
          <p:cNvSpPr/>
          <p:nvPr/>
        </p:nvSpPr>
        <p:spPr>
          <a:xfrm>
            <a:off x="2495600" y="2228671"/>
            <a:ext cx="7596336" cy="861774"/>
          </a:xfrm>
          <a:prstGeom prst="rect">
            <a:avLst/>
          </a:prstGeom>
        </p:spPr>
        <p:txBody>
          <a:bodyPr wrap="square">
            <a:spAutoFit/>
          </a:bodyPr>
          <a:lstStyle/>
          <a:p>
            <a:pPr marL="342900" indent="-342900">
              <a:lnSpc>
                <a:spcPct val="200000"/>
              </a:lnSpc>
              <a:spcAft>
                <a:spcPts val="1000"/>
              </a:spcAft>
              <a:buFont typeface="Wingdings" pitchFamily="2" charset="2"/>
              <a:buChar char="ü"/>
            </a:pPr>
            <a:r>
              <a:rPr lang="fa-IR" sz="2500" dirty="0">
                <a:solidFill>
                  <a:prstClr val="black"/>
                </a:solidFill>
                <a:cs typeface="B Nazanin" pitchFamily="2" charset="-78"/>
              </a:rPr>
              <a:t>قابليت اجراي برنامه هاي يكسان در سيستم عامل هاي مختلف</a:t>
            </a:r>
            <a:endParaRPr lang="en-US" sz="2500" dirty="0">
              <a:solidFill>
                <a:prstClr val="black"/>
              </a:solidFill>
              <a:latin typeface="Times New Roman"/>
              <a:ea typeface="Times New Roman"/>
              <a:cs typeface="B Nazanin" pitchFamily="2" charset="-78"/>
            </a:endParaRPr>
          </a:p>
        </p:txBody>
      </p:sp>
      <p:sp>
        <p:nvSpPr>
          <p:cNvPr id="11" name="Rectangle 10"/>
          <p:cNvSpPr/>
          <p:nvPr/>
        </p:nvSpPr>
        <p:spPr>
          <a:xfrm>
            <a:off x="5015880" y="3090445"/>
            <a:ext cx="5011308" cy="861774"/>
          </a:xfrm>
          <a:prstGeom prst="rect">
            <a:avLst/>
          </a:prstGeom>
        </p:spPr>
        <p:txBody>
          <a:bodyPr wrap="none">
            <a:spAutoFit/>
          </a:bodyPr>
          <a:lstStyle/>
          <a:p>
            <a:pPr marL="342900" indent="-342900">
              <a:lnSpc>
                <a:spcPct val="200000"/>
              </a:lnSpc>
              <a:spcAft>
                <a:spcPts val="1000"/>
              </a:spcAft>
              <a:buFont typeface="Wingdings" pitchFamily="2" charset="2"/>
              <a:buChar char="ü"/>
            </a:pPr>
            <a:r>
              <a:rPr lang="fa-IR" sz="2500" dirty="0">
                <a:solidFill>
                  <a:prstClr val="black"/>
                </a:solidFill>
                <a:cs typeface="B Nazanin" pitchFamily="2" charset="-78"/>
              </a:rPr>
              <a:t>پشتيباني از ويژگي هاي شبكه هاي كامپيوتري</a:t>
            </a:r>
            <a:endParaRPr lang="en-US" sz="2500" dirty="0">
              <a:solidFill>
                <a:prstClr val="black"/>
              </a:solidFill>
              <a:latin typeface="Times New Roman"/>
              <a:ea typeface="Times New Roman"/>
              <a:cs typeface="B Nazanin" pitchFamily="2" charset="-78"/>
            </a:endParaRPr>
          </a:p>
        </p:txBody>
      </p:sp>
      <p:sp>
        <p:nvSpPr>
          <p:cNvPr id="13" name="Rectangle 12"/>
          <p:cNvSpPr/>
          <p:nvPr/>
        </p:nvSpPr>
        <p:spPr>
          <a:xfrm>
            <a:off x="5462386" y="3789040"/>
            <a:ext cx="4491935" cy="861774"/>
          </a:xfrm>
          <a:prstGeom prst="rect">
            <a:avLst/>
          </a:prstGeom>
        </p:spPr>
        <p:txBody>
          <a:bodyPr wrap="none">
            <a:spAutoFit/>
          </a:bodyPr>
          <a:lstStyle/>
          <a:p>
            <a:pPr marL="342900" indent="-342900">
              <a:lnSpc>
                <a:spcPct val="200000"/>
              </a:lnSpc>
              <a:spcAft>
                <a:spcPts val="1000"/>
              </a:spcAft>
              <a:buFont typeface="Wingdings" pitchFamily="2" charset="2"/>
              <a:buChar char="ü"/>
            </a:pPr>
            <a:r>
              <a:rPr lang="fa-IR" sz="2500" dirty="0">
                <a:solidFill>
                  <a:prstClr val="black"/>
                </a:solidFill>
                <a:cs typeface="B Nazanin" pitchFamily="2" charset="-78"/>
              </a:rPr>
              <a:t>اجراي راه دور برنامه ها بصورت كاملا امن</a:t>
            </a:r>
            <a:endParaRPr lang="en-US" sz="2500" dirty="0">
              <a:solidFill>
                <a:prstClr val="black"/>
              </a:solidFill>
              <a:latin typeface="Times New Roman"/>
              <a:ea typeface="Times New Roman"/>
              <a:cs typeface="B Nazanin" pitchFamily="2" charset="-78"/>
            </a:endParaRPr>
          </a:p>
        </p:txBody>
      </p:sp>
      <p:sp>
        <p:nvSpPr>
          <p:cNvPr id="14" name="Rectangle 13"/>
          <p:cNvSpPr/>
          <p:nvPr/>
        </p:nvSpPr>
        <p:spPr>
          <a:xfrm>
            <a:off x="1853928" y="4559416"/>
            <a:ext cx="8100392" cy="1759456"/>
          </a:xfrm>
          <a:prstGeom prst="rect">
            <a:avLst/>
          </a:prstGeom>
        </p:spPr>
        <p:txBody>
          <a:bodyPr wrap="square">
            <a:spAutoFit/>
          </a:bodyPr>
          <a:lstStyle/>
          <a:p>
            <a:pPr marL="342900" indent="-342900">
              <a:lnSpc>
                <a:spcPct val="200000"/>
              </a:lnSpc>
              <a:spcAft>
                <a:spcPts val="1000"/>
              </a:spcAft>
              <a:buFont typeface="Wingdings" pitchFamily="2" charset="2"/>
              <a:buChar char="ü"/>
            </a:pPr>
            <a:r>
              <a:rPr lang="fa-IR" sz="2500" dirty="0">
                <a:solidFill>
                  <a:prstClr val="black"/>
                </a:solidFill>
                <a:cs typeface="B Nazanin" pitchFamily="2" charset="-78"/>
              </a:rPr>
              <a:t>كاربرد راحت و ساده زبان به كمك انتخاب اجزاء مفيد</a:t>
            </a:r>
            <a:endParaRPr lang="en-US" sz="2500" dirty="0">
              <a:solidFill>
                <a:prstClr val="black"/>
              </a:solidFill>
              <a:cs typeface="B Nazanin" pitchFamily="2" charset="-78"/>
            </a:endParaRPr>
          </a:p>
          <a:p>
            <a:pPr>
              <a:lnSpc>
                <a:spcPct val="200000"/>
              </a:lnSpc>
              <a:spcAft>
                <a:spcPts val="1000"/>
              </a:spcAft>
            </a:pPr>
            <a:r>
              <a:rPr lang="fa-IR" sz="2500" dirty="0">
                <a:solidFill>
                  <a:prstClr val="black"/>
                </a:solidFill>
                <a:cs typeface="B Nazanin" pitchFamily="2" charset="-78"/>
              </a:rPr>
              <a:t> ساير زبانهاي شيءگرا و استفاده از آن در جاوا (الگوبرداري) </a:t>
            </a:r>
            <a:endParaRPr lang="en-US" sz="2500" dirty="0">
              <a:solidFill>
                <a:prstClr val="black"/>
              </a:solidFill>
              <a:latin typeface="Times New Roman"/>
              <a:ea typeface="Times New Roman"/>
              <a:cs typeface="B Nazanin" pitchFamily="2" charset="-78"/>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003" y="4100889"/>
            <a:ext cx="1299419" cy="169275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278" y="1628507"/>
            <a:ext cx="1544418" cy="2187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2491784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cs typeface="B Titr" pitchFamily="2" charset="-78"/>
              </a:rPr>
              <a:t>خصوصیات </a:t>
            </a:r>
            <a:r>
              <a:rPr lang="ar-SA" sz="3200" b="1" dirty="0">
                <a:cs typeface="B Titr" pitchFamily="2" charset="-78"/>
              </a:rPr>
              <a:t>زبان برنامه نويسي جاوا</a:t>
            </a:r>
            <a:endParaRPr lang="en-US" sz="3200"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3" cstate="print">
            <a:lum bright="-20000" contrast="40000"/>
          </a:blip>
          <a:srcRect/>
          <a:stretch>
            <a:fillRect/>
          </a:stretch>
        </p:blipFill>
        <p:spPr bwMode="auto">
          <a:xfrm>
            <a:off x="6132004" y="1772816"/>
            <a:ext cx="4089834" cy="4392488"/>
          </a:xfrm>
          <a:prstGeom prst="rect">
            <a:avLst/>
          </a:prstGeom>
          <a:noFill/>
          <a:ln w="9525">
            <a:noFill/>
            <a:miter lim="800000"/>
            <a:headEnd/>
            <a:tailEnd/>
          </a:ln>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1" y="1988840"/>
            <a:ext cx="3445857" cy="2808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5990" y="5191579"/>
            <a:ext cx="1155328" cy="120007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2906331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cs typeface="B Titr" pitchFamily="2" charset="-78"/>
              </a:rPr>
              <a:t>ساده</a:t>
            </a:r>
            <a:r>
              <a:rPr lang="en-US" sz="3200" b="1" dirty="0">
                <a:cs typeface="B Titr" pitchFamily="2" charset="-78"/>
              </a:rPr>
              <a:t>(simple)</a:t>
            </a: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402" y="1340769"/>
            <a:ext cx="8316416" cy="1246495"/>
          </a:xfrm>
          <a:prstGeom prst="rect">
            <a:avLst/>
          </a:prstGeom>
        </p:spPr>
        <p:txBody>
          <a:bodyPr wrap="square">
            <a:spAutoFit/>
          </a:bodyPr>
          <a:lstStyle/>
          <a:p>
            <a:pPr marL="342900" indent="-342900">
              <a:lnSpc>
                <a:spcPct val="150000"/>
              </a:lnSpc>
              <a:buFont typeface="Wingdings" pitchFamily="2" charset="2"/>
              <a:buChar char="Ø"/>
            </a:pPr>
            <a:r>
              <a:rPr lang="ar-SA" sz="2500" dirty="0">
                <a:solidFill>
                  <a:prstClr val="black"/>
                </a:solidFill>
                <a:cs typeface="B Nazanin" pitchFamily="2" charset="-78"/>
              </a:rPr>
              <a:t>ﺟﺎوا ﻃﻮری ﺷﺪه ﮐﻪ ﺑﺮﻧﺎﻣﻪ ﻧﻮﯾﺴﺎن ﺣﺮﻓﻪ ای ﺑﺴﺎدﮔﯽ آن را ﻓﺮاﮔﺮﻓﺘﻪ و ﺑﻄﻮر ﻣﻮﺛﺮی ﺑﮑﺎر ﻣﯽ ﺑﺮﻧﺪ </a:t>
            </a:r>
            <a:r>
              <a:rPr lang="fa-IR" sz="2500" dirty="0">
                <a:solidFill>
                  <a:prstClr val="black"/>
                </a:solidFill>
                <a:cs typeface="B Nazanin" pitchFamily="2" charset="-78"/>
              </a:rPr>
              <a:t>.</a:t>
            </a:r>
            <a:endParaRPr lang="en-US" sz="2500" dirty="0">
              <a:solidFill>
                <a:prstClr val="black"/>
              </a:solidFill>
              <a:cs typeface="B Nazanin" pitchFamily="2" charset="-78"/>
            </a:endParaRPr>
          </a:p>
        </p:txBody>
      </p:sp>
      <p:sp>
        <p:nvSpPr>
          <p:cNvPr id="7" name="Rectangle 6"/>
          <p:cNvSpPr/>
          <p:nvPr/>
        </p:nvSpPr>
        <p:spPr>
          <a:xfrm>
            <a:off x="1991544" y="2420889"/>
            <a:ext cx="8172400" cy="1246495"/>
          </a:xfrm>
          <a:prstGeom prst="rect">
            <a:avLst/>
          </a:prstGeom>
        </p:spPr>
        <p:txBody>
          <a:bodyPr wrap="square">
            <a:spAutoFit/>
          </a:bodyPr>
          <a:lstStyle/>
          <a:p>
            <a:pPr marL="342900" indent="-342900">
              <a:lnSpc>
                <a:spcPct val="150000"/>
              </a:lnSpc>
              <a:buFont typeface="Wingdings" pitchFamily="2" charset="2"/>
              <a:buChar char="Ø"/>
            </a:pPr>
            <a:r>
              <a:rPr lang="ar-SA" sz="2500" dirty="0">
                <a:solidFill>
                  <a:prstClr val="black"/>
                </a:solidFill>
                <a:cs typeface="B Nazanin" pitchFamily="2" charset="-78"/>
              </a:rPr>
              <a:t>ﺟـﺎوا دﺳـﺘﻮر زﺑـﺎن‪</a:t>
            </a:r>
            <a:r>
              <a:rPr lang="en-US" sz="2500" dirty="0">
                <a:solidFill>
                  <a:prstClr val="black"/>
                </a:solidFill>
                <a:cs typeface="B Nazanin" pitchFamily="2" charset="-78"/>
              </a:rPr>
              <a:t> C</a:t>
            </a:r>
            <a:r>
              <a:rPr lang="ar-SA" sz="2500" dirty="0">
                <a:solidFill>
                  <a:prstClr val="black"/>
                </a:solidFill>
                <a:cs typeface="B Nazanin" pitchFamily="2" charset="-78"/>
              </a:rPr>
              <a:t>و++‪ </a:t>
            </a:r>
            <a:r>
              <a:rPr lang="en-US" sz="2500" dirty="0">
                <a:solidFill>
                  <a:prstClr val="black"/>
                </a:solidFill>
                <a:cs typeface="B Nazanin" pitchFamily="2" charset="-78"/>
              </a:rPr>
              <a:t>C</a:t>
            </a:r>
            <a:r>
              <a:rPr lang="ar-SA" sz="2500" dirty="0">
                <a:solidFill>
                  <a:prstClr val="black"/>
                </a:solidFill>
                <a:cs typeface="B Nazanin" pitchFamily="2" charset="-78"/>
              </a:rPr>
              <a:t>و</a:t>
            </a:r>
            <a:r>
              <a:rPr lang="en-US" sz="2500" dirty="0">
                <a:solidFill>
                  <a:prstClr val="black"/>
                </a:solidFill>
                <a:cs typeface="B Nazanin" pitchFamily="2" charset="-78"/>
              </a:rPr>
              <a:t>‫</a:t>
            </a:r>
            <a:r>
              <a:rPr lang="ar-SA" sz="2500" dirty="0">
                <a:solidFill>
                  <a:prstClr val="black"/>
                </a:solidFill>
                <a:cs typeface="B Nazanin" pitchFamily="2" charset="-78"/>
              </a:rPr>
              <a:t>ﻫﻤﭽﻨﯿﻦ ﺑﺴﯿﺎری از ﺟﻮاﻧﺐ ﺷﯽ ئ ﮔﺮاﯾﯽ ++‪ </a:t>
            </a:r>
            <a:r>
              <a:rPr lang="en-US" sz="2500" dirty="0">
                <a:solidFill>
                  <a:prstClr val="black"/>
                </a:solidFill>
                <a:cs typeface="B Nazanin" pitchFamily="2" charset="-78"/>
              </a:rPr>
              <a:t>C</a:t>
            </a:r>
            <a:r>
              <a:rPr lang="ar-SA" sz="2500" dirty="0">
                <a:solidFill>
                  <a:prstClr val="black"/>
                </a:solidFill>
                <a:cs typeface="B Nazanin" pitchFamily="2" charset="-78"/>
              </a:rPr>
              <a:t>را ﺑﺎرث ﺑﺮده ، اﮐﺜﺮ ﺑﺮﻧﺎﻣﻪ ﻧﻮﯾﺴﺎن ﺑﺮای ﮐـﺎر ﺑـﺎ ﺟـﺎوا دﭼـﺎر ﻣﺸـﮑﻞ</a:t>
            </a:r>
            <a:r>
              <a:rPr lang="en-US" sz="2500" dirty="0">
                <a:solidFill>
                  <a:prstClr val="black"/>
                </a:solidFill>
                <a:cs typeface="B Nazanin" pitchFamily="2" charset="-78"/>
              </a:rPr>
              <a:t> ‫</a:t>
            </a:r>
            <a:r>
              <a:rPr lang="ar-SA" sz="2500" dirty="0">
                <a:solidFill>
                  <a:prstClr val="black"/>
                </a:solidFill>
                <a:cs typeface="B Nazanin" pitchFamily="2" charset="-78"/>
              </a:rPr>
              <a:t>ﻧﺨﻮاﻫﻨﺪ ﺷﺪ . </a:t>
            </a:r>
            <a:endParaRPr lang="en-US" sz="2500" dirty="0">
              <a:solidFill>
                <a:prstClr val="black"/>
              </a:solidFill>
              <a:cs typeface="B Nazanin" pitchFamily="2" charset="-78"/>
            </a:endParaRPr>
          </a:p>
        </p:txBody>
      </p:sp>
      <p:sp>
        <p:nvSpPr>
          <p:cNvPr id="8" name="Rectangle 7"/>
          <p:cNvSpPr/>
          <p:nvPr/>
        </p:nvSpPr>
        <p:spPr>
          <a:xfrm>
            <a:off x="1956896" y="3495908"/>
            <a:ext cx="8172400" cy="1823576"/>
          </a:xfrm>
          <a:prstGeom prst="rect">
            <a:avLst/>
          </a:prstGeom>
        </p:spPr>
        <p:txBody>
          <a:bodyPr wrap="square">
            <a:spAutoFit/>
          </a:bodyPr>
          <a:lstStyle/>
          <a:p>
            <a:pPr marL="342900" indent="-342900">
              <a:lnSpc>
                <a:spcPct val="150000"/>
              </a:lnSpc>
              <a:buFont typeface="Wingdings" pitchFamily="2" charset="2"/>
              <a:buChar char="Ø"/>
            </a:pPr>
            <a:r>
              <a:rPr lang="ar-SA" sz="2500" dirty="0">
                <a:solidFill>
                  <a:prstClr val="black"/>
                </a:solidFill>
                <a:cs typeface="B Nazanin" pitchFamily="2" charset="-78"/>
              </a:rPr>
              <a:t>ﺟﺎوا ﺗﻼش ﮐﺮده ﮐﻪ ﺟﻨﺒﻪ ﻫﺎی اﺳـﺘﺜﻨﺎﯾﯽ و ﺧـﺎرق اﻟﻌـﺎده ﻧﺪاﺷـﺘﻪ ﺑﺎﺷـﺪ . در</a:t>
            </a:r>
            <a:endParaRPr lang="en-US" sz="2500" dirty="0">
              <a:solidFill>
                <a:prstClr val="black"/>
              </a:solidFill>
              <a:cs typeface="B Nazanin" pitchFamily="2" charset="-78"/>
            </a:endParaRPr>
          </a:p>
          <a:p>
            <a:pPr>
              <a:lnSpc>
                <a:spcPct val="150000"/>
              </a:lnSpc>
            </a:pPr>
            <a:r>
              <a:rPr lang="en-US" sz="2500" dirty="0">
                <a:solidFill>
                  <a:prstClr val="black"/>
                </a:solidFill>
                <a:cs typeface="B Nazanin" pitchFamily="2" charset="-78"/>
              </a:rPr>
              <a:t>  </a:t>
            </a:r>
            <a:r>
              <a:rPr lang="ar-SA" sz="2500" dirty="0">
                <a:solidFill>
                  <a:prstClr val="black"/>
                </a:solidFill>
                <a:cs typeface="B Nazanin" pitchFamily="2" charset="-78"/>
              </a:rPr>
              <a:t>ﺟﺎوا ، ﺗﻌﺪاد اﻧﺪﮐﯽ از ﺷﯿﻮه ﻫﺎی ﮐﺎﻣﻼ" ﺗﻮﺻﯿﻒ ﺷﺪه ﺑﺮای اﻧﺠﺎم ﯾﮏ وﻇﯿﻔﻪ وﺟﻮد دارد .</a:t>
            </a:r>
            <a:endParaRPr lang="en-US" sz="2500" dirty="0">
              <a:solidFill>
                <a:prstClr val="black"/>
              </a:solidFill>
              <a:cs typeface="B Nazanin" pitchFamily="2" charset="-7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00" y="4810293"/>
            <a:ext cx="2779445" cy="15710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721245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cs typeface="B Titr" pitchFamily="2" charset="-78"/>
              </a:rPr>
              <a:t> </a:t>
            </a:r>
            <a:r>
              <a:rPr lang="en-US" dirty="0" smtClean="0">
                <a:cs typeface="B Titr" pitchFamily="2" charset="-78"/>
              </a:rPr>
              <a:t>‫</a:t>
            </a:r>
            <a:r>
              <a:rPr lang="fa-IR" dirty="0" smtClean="0">
                <a:cs typeface="B Titr" pitchFamily="2" charset="-78"/>
              </a:rPr>
              <a:t>شی</a:t>
            </a:r>
            <a:r>
              <a:rPr lang="ar-SA" dirty="0" smtClean="0">
                <a:cs typeface="B Titr" pitchFamily="2" charset="-78"/>
              </a:rPr>
              <a:t>ﮔﺮا</a:t>
            </a:r>
            <a:endParaRPr lang="fa-IR"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289665" y="1760786"/>
            <a:ext cx="8352928" cy="3554819"/>
          </a:xfrm>
          <a:prstGeom prst="rect">
            <a:avLst/>
          </a:prstGeom>
        </p:spPr>
        <p:txBody>
          <a:bodyPr wrap="square">
            <a:spAutoFit/>
          </a:bodyPr>
          <a:lstStyle/>
          <a:p>
            <a:pPr>
              <a:lnSpc>
                <a:spcPct val="150000"/>
              </a:lnSpc>
            </a:pPr>
            <a:r>
              <a:rPr lang="ar-SA" sz="2500" dirty="0">
                <a:solidFill>
                  <a:prstClr val="black"/>
                </a:solidFill>
                <a:cs typeface="B Nazanin" pitchFamily="2" charset="-78"/>
              </a:rPr>
              <a:t>ﺟــــﺎوا از ﺑﺴــــﯿﺎری از ﻣﺤــــﯿﻂ ﻫــــﺎی ﻧــــﺮم اﻓــــﺰاری اوﻟﯿــــﻪﺑﺮاﺳــــﺎس</a:t>
            </a:r>
            <a:endParaRPr lang="en-US" sz="2500" dirty="0">
              <a:solidFill>
                <a:prstClr val="black"/>
              </a:solidFill>
              <a:cs typeface="B Nazanin" pitchFamily="2" charset="-78"/>
            </a:endParaRPr>
          </a:p>
          <a:p>
            <a:pPr>
              <a:lnSpc>
                <a:spcPct val="150000"/>
              </a:lnSpc>
            </a:pPr>
            <a:r>
              <a:rPr lang="en-US" sz="2500" dirty="0">
                <a:solidFill>
                  <a:prstClr val="black"/>
                </a:solidFill>
                <a:cs typeface="B Nazanin" pitchFamily="2" charset="-78"/>
              </a:rPr>
              <a:t>‫</a:t>
            </a:r>
            <a:r>
              <a:rPr lang="fa-IR" sz="2500" dirty="0">
                <a:solidFill>
                  <a:prstClr val="black"/>
                </a:solidFill>
                <a:cs typeface="B Nazanin" pitchFamily="2" charset="-78"/>
              </a:rPr>
              <a:t>اشیاء مواردی را به </a:t>
            </a:r>
            <a:r>
              <a:rPr lang="ar-SA" sz="2500" dirty="0">
                <a:solidFill>
                  <a:prstClr val="black"/>
                </a:solidFill>
                <a:cs typeface="B Nazanin" pitchFamily="2" charset="-78"/>
              </a:rPr>
              <a:t>ﻋﺎرﯾﺖ ﮔﺮﻓﺘﻪ و ﺗﻮازﻧﯽ ﺑﯿﻦ ﻧﻈﺮﯾﻪ ﻟﻔﻆ ﻗﻠﻤﯽ ﺗﺤﺖ ﻋﻨﻮان " </a:t>
            </a:r>
            <a:r>
              <a:rPr lang="ar-SA" sz="2500" dirty="0">
                <a:solidFill>
                  <a:srgbClr val="C00000"/>
                </a:solidFill>
                <a:cs typeface="B Titr" pitchFamily="2" charset="-78"/>
              </a:rPr>
              <a:t>ﻫﺮ ﭼﯿﺰی ﯾﮏ ﺷﯽ . اﺳـﺖ </a:t>
            </a:r>
            <a:r>
              <a:rPr lang="ar-SA" sz="2500" dirty="0">
                <a:solidFill>
                  <a:prstClr val="black"/>
                </a:solidFill>
                <a:cs typeface="B Nazanin" pitchFamily="2" charset="-78"/>
              </a:rPr>
              <a:t>" و ﻧﻈﺮﯾـﻪ واﻗﻌﯿـﺖ</a:t>
            </a:r>
            <a:r>
              <a:rPr lang="en-US" sz="2500" dirty="0">
                <a:solidFill>
                  <a:prstClr val="black"/>
                </a:solidFill>
                <a:cs typeface="B Nazanin" pitchFamily="2" charset="-78"/>
              </a:rPr>
              <a:t>‫</a:t>
            </a:r>
            <a:r>
              <a:rPr lang="ar-SA" sz="2500" dirty="0">
                <a:solidFill>
                  <a:prstClr val="black"/>
                </a:solidFill>
                <a:cs typeface="B Nazanin" pitchFamily="2" charset="-78"/>
              </a:rPr>
              <a:t>ﮔﺮاﯾﯽ " </a:t>
            </a:r>
            <a:r>
              <a:rPr lang="ar-SA" sz="2500" dirty="0">
                <a:solidFill>
                  <a:srgbClr val="C00000"/>
                </a:solidFill>
                <a:cs typeface="B Titr" pitchFamily="2" charset="-78"/>
              </a:rPr>
              <a:t>ﺟﻠﻮی راه ﻣﻦ ﻗﺮار ﻧﮕﯿﺮ </a:t>
            </a:r>
            <a:r>
              <a:rPr lang="ar-SA" sz="2500" dirty="0">
                <a:solidFill>
                  <a:prstClr val="black"/>
                </a:solidFill>
                <a:cs typeface="B Nazanin" pitchFamily="2" charset="-78"/>
              </a:rPr>
              <a:t>" ﺑﻮﺟﻮد آورده اﺳﺖ . ﻣﺪل ﺷﯽ ئ در ﺟﺎوا ﺑﺴﯿﺎر ﺳﺎده و ﺑﺮاﺣﺘﯽ ﻗﺎﺑﻞ ﮔﺴـﺘﺮش اﺳـﺖ</a:t>
            </a:r>
            <a:endParaRPr lang="en-US" sz="2500" dirty="0">
              <a:solidFill>
                <a:prstClr val="black"/>
              </a:solidFill>
              <a:cs typeface="B Nazanin" pitchFamily="2" charset="-78"/>
            </a:endParaRPr>
          </a:p>
          <a:p>
            <a:pPr>
              <a:lnSpc>
                <a:spcPct val="150000"/>
              </a:lnSpc>
            </a:pPr>
            <a:r>
              <a:rPr lang="en-US" sz="2500" dirty="0">
                <a:solidFill>
                  <a:prstClr val="black"/>
                </a:solidFill>
                <a:cs typeface="B Nazanin" pitchFamily="2" charset="-78"/>
              </a:rPr>
              <a:t>‫</a:t>
            </a:r>
            <a:r>
              <a:rPr lang="ar-SA" sz="2500" dirty="0">
                <a:solidFill>
                  <a:prstClr val="black"/>
                </a:solidFill>
                <a:cs typeface="B Nazanin" pitchFamily="2" charset="-78"/>
              </a:rPr>
              <a:t>در ﺣﺎﻟﯿﮑﻪ اﻧﻮاع ﺳﺎده آن ﻧﻈﯿﺮ اﻋﺪاد ﺻﺤﯿﺢ )‪ (</a:t>
            </a:r>
            <a:r>
              <a:rPr lang="en-US" sz="2500" dirty="0">
                <a:solidFill>
                  <a:prstClr val="black"/>
                </a:solidFill>
                <a:cs typeface="B Nazanin" pitchFamily="2" charset="-78"/>
              </a:rPr>
              <a:t>integers</a:t>
            </a:r>
            <a:r>
              <a:rPr lang="ar-SA" sz="2500" dirty="0">
                <a:solidFill>
                  <a:prstClr val="black"/>
                </a:solidFill>
                <a:cs typeface="B Nazanin" pitchFamily="2" charset="-78"/>
              </a:rPr>
              <a:t>ﺑﻌﻨـﻮان ﻋﻤﻠﮑﺮدﻫـﺎی ﺳـﻄﺢ ﺑـﺎﻻی ﻏﯿـﺮ ﺷـﯽ ئ ﺗﻠﻘـﯽ </a:t>
            </a:r>
            <a:r>
              <a:rPr lang="fa-IR" sz="2500" dirty="0">
                <a:solidFill>
                  <a:prstClr val="black"/>
                </a:solidFill>
                <a:cs typeface="B Nazanin" pitchFamily="2" charset="-78"/>
              </a:rPr>
              <a:t>میشوند.</a:t>
            </a:r>
            <a:r>
              <a:rPr lang="en-US" sz="2500" dirty="0">
                <a:solidFill>
                  <a:prstClr val="black"/>
                </a:solidFill>
                <a:cs typeface="B Nazanin" pitchFamily="2" charset="-78"/>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20" y="2737062"/>
            <a:ext cx="1944216" cy="2189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2297922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239" y="207752"/>
            <a:ext cx="8534400" cy="1507067"/>
          </a:xfrm>
        </p:spPr>
        <p:txBody>
          <a:bodyPr>
            <a:normAutofit/>
          </a:bodyPr>
          <a:lstStyle/>
          <a:p>
            <a:pPr marL="571500" indent="-571500" algn="r">
              <a:buFont typeface="Wingdings" pitchFamily="2" charset="2"/>
              <a:buChar char="v"/>
            </a:pPr>
            <a:r>
              <a:rPr lang="ar-SA" dirty="0">
                <a:cs typeface="2  Badr" panose="00000400000000000000" pitchFamily="2" charset="-78"/>
              </a:rPr>
              <a:t>سرفصلهاي </a:t>
            </a:r>
            <a:r>
              <a:rPr lang="ar-SA" dirty="0">
                <a:solidFill>
                  <a:schemeClr val="accent6"/>
                </a:solidFill>
                <a:cs typeface="2  Badr" panose="00000400000000000000" pitchFamily="2" charset="-78"/>
              </a:rPr>
              <a:t>يادگيري هر زبان برنامه نويسي </a:t>
            </a:r>
            <a:r>
              <a:rPr lang="ar-SA" dirty="0">
                <a:cs typeface="2  Badr" panose="00000400000000000000" pitchFamily="2" charset="-78"/>
              </a:rPr>
              <a:t>عبارتند </a:t>
            </a:r>
            <a:r>
              <a:rPr lang="ar-SA" dirty="0" smtClean="0">
                <a:cs typeface="2  Badr" panose="00000400000000000000" pitchFamily="2" charset="-78"/>
              </a:rPr>
              <a:t>از</a:t>
            </a:r>
            <a:r>
              <a:rPr lang="fa-IR" dirty="0" smtClean="0">
                <a:cs typeface="2  Badr" panose="00000400000000000000" pitchFamily="2" charset="-78"/>
              </a:rPr>
              <a:t>:</a:t>
            </a:r>
            <a:endParaRPr lang="fa-IR" b="1" dirty="0">
              <a:cs typeface="2  Badr" panose="00000400000000000000" pitchFamily="2" charset="-78"/>
            </a:endParaRPr>
          </a:p>
        </p:txBody>
      </p:sp>
      <p:sp>
        <p:nvSpPr>
          <p:cNvPr id="11" name="Rectangle 10"/>
          <p:cNvSpPr/>
          <p:nvPr/>
        </p:nvSpPr>
        <p:spPr>
          <a:xfrm>
            <a:off x="4406429" y="1714819"/>
            <a:ext cx="7308304" cy="2171748"/>
          </a:xfrm>
          <a:prstGeom prst="rect">
            <a:avLst/>
          </a:prstGeom>
        </p:spPr>
        <p:txBody>
          <a:bodyPr wrap="square">
            <a:spAutoFit/>
          </a:bodyPr>
          <a:lstStyle/>
          <a:p>
            <a:pPr>
              <a:lnSpc>
                <a:spcPct val="150000"/>
              </a:lnSpc>
            </a:pPr>
            <a:r>
              <a:rPr lang="ar-SA" sz="2300" b="1" dirty="0">
                <a:solidFill>
                  <a:srgbClr val="002060"/>
                </a:solidFill>
                <a:cs typeface="B Titr" pitchFamily="2" charset="-78"/>
              </a:rPr>
              <a:t>دسته بندي زبانهاي از لحاظ نزديكي به سخت </a:t>
            </a:r>
            <a:r>
              <a:rPr lang="ar-SA" sz="2300" b="1" dirty="0" smtClean="0">
                <a:solidFill>
                  <a:srgbClr val="002060"/>
                </a:solidFill>
                <a:cs typeface="B Titr" pitchFamily="2" charset="-78"/>
              </a:rPr>
              <a:t>افزار</a:t>
            </a:r>
            <a:r>
              <a:rPr lang="en-US" sz="2300" b="1" dirty="0" smtClean="0">
                <a:solidFill>
                  <a:srgbClr val="002060"/>
                </a:solidFill>
                <a:cs typeface="B Titr" pitchFamily="2" charset="-78"/>
              </a:rPr>
              <a:t>:</a:t>
            </a:r>
            <a:endParaRPr lang="en-US" sz="2300" b="1" dirty="0">
              <a:solidFill>
                <a:srgbClr val="002060"/>
              </a:solidFill>
              <a:cs typeface="B Titr" pitchFamily="2" charset="-78"/>
            </a:endParaRPr>
          </a:p>
          <a:p>
            <a:pPr>
              <a:lnSpc>
                <a:spcPct val="150000"/>
              </a:lnSpc>
            </a:pPr>
            <a:r>
              <a:rPr lang="ar-SA" sz="2300" dirty="0">
                <a:cs typeface="B Nazanin" pitchFamily="2" charset="-78"/>
              </a:rPr>
              <a:t>سطح پايين  مانند اسمبلي</a:t>
            </a:r>
            <a:endParaRPr lang="en-US" sz="2300" dirty="0">
              <a:cs typeface="B Nazanin" pitchFamily="2" charset="-78"/>
            </a:endParaRPr>
          </a:p>
          <a:p>
            <a:pPr>
              <a:lnSpc>
                <a:spcPct val="150000"/>
              </a:lnSpc>
            </a:pPr>
            <a:r>
              <a:rPr lang="ar-SA" sz="2300" dirty="0">
                <a:cs typeface="B Nazanin" pitchFamily="2" charset="-78"/>
              </a:rPr>
              <a:t>سطح ميانه مانند </a:t>
            </a:r>
            <a:r>
              <a:rPr lang="en-US" sz="2300" dirty="0">
                <a:cs typeface="B Nazanin" pitchFamily="2" charset="-78"/>
              </a:rPr>
              <a:t>C,C++</a:t>
            </a:r>
          </a:p>
          <a:p>
            <a:pPr>
              <a:lnSpc>
                <a:spcPct val="150000"/>
              </a:lnSpc>
            </a:pPr>
            <a:r>
              <a:rPr lang="ar-SA" sz="2300" dirty="0">
                <a:cs typeface="B Nazanin" pitchFamily="2" charset="-78"/>
              </a:rPr>
              <a:t>سطح بالا مانند </a:t>
            </a:r>
            <a:r>
              <a:rPr lang="en-US" sz="2300" dirty="0">
                <a:cs typeface="B Nazanin" pitchFamily="2" charset="-78"/>
              </a:rPr>
              <a:t>Java</a:t>
            </a:r>
            <a:r>
              <a:rPr lang="ar-SA" sz="2300" dirty="0">
                <a:cs typeface="B Nazanin" pitchFamily="2" charset="-78"/>
              </a:rPr>
              <a:t>،</a:t>
            </a:r>
            <a:r>
              <a:rPr lang="en-US" sz="2300" dirty="0">
                <a:cs typeface="B Nazanin" pitchFamily="2" charset="-78"/>
              </a:rPr>
              <a:t>Pascal</a:t>
            </a:r>
            <a:r>
              <a:rPr lang="ar-SA" sz="2300" dirty="0">
                <a:cs typeface="B Nazanin" pitchFamily="2" charset="-78"/>
              </a:rPr>
              <a:t>،</a:t>
            </a:r>
            <a:r>
              <a:rPr lang="en-US" sz="2300" dirty="0">
                <a:cs typeface="B Nazanin" pitchFamily="2" charset="-78"/>
              </a:rPr>
              <a:t>Delphi</a:t>
            </a:r>
            <a:r>
              <a:rPr lang="ar-SA" sz="2300" dirty="0">
                <a:cs typeface="B Nazanin" pitchFamily="2" charset="-78"/>
              </a:rPr>
              <a:t>،</a:t>
            </a:r>
            <a:r>
              <a:rPr lang="en-US" sz="2300" dirty="0" err="1">
                <a:cs typeface="B Nazanin" pitchFamily="2" charset="-78"/>
              </a:rPr>
              <a:t>.net</a:t>
            </a:r>
            <a:endParaRPr lang="en-US" sz="2300" dirty="0">
              <a:cs typeface="B Nazanin" pitchFamily="2" charset="-78"/>
            </a:endParaRPr>
          </a:p>
        </p:txBody>
      </p:sp>
      <p:sp>
        <p:nvSpPr>
          <p:cNvPr id="12" name="Rectangle 11"/>
          <p:cNvSpPr/>
          <p:nvPr/>
        </p:nvSpPr>
        <p:spPr>
          <a:xfrm>
            <a:off x="4308735" y="3966240"/>
            <a:ext cx="7405998" cy="2171748"/>
          </a:xfrm>
          <a:prstGeom prst="rect">
            <a:avLst/>
          </a:prstGeom>
        </p:spPr>
        <p:txBody>
          <a:bodyPr wrap="square">
            <a:spAutoFit/>
          </a:bodyPr>
          <a:lstStyle/>
          <a:p>
            <a:pPr>
              <a:lnSpc>
                <a:spcPct val="150000"/>
              </a:lnSpc>
            </a:pPr>
            <a:r>
              <a:rPr lang="ar-SA" sz="2300" b="1" dirty="0">
                <a:solidFill>
                  <a:srgbClr val="002060"/>
                </a:solidFill>
                <a:cs typeface="B Titr" pitchFamily="2" charset="-78"/>
              </a:rPr>
              <a:t>دسته بندي به لحاظ </a:t>
            </a:r>
            <a:r>
              <a:rPr lang="ar-SA" sz="2300" b="1" dirty="0" smtClean="0">
                <a:solidFill>
                  <a:srgbClr val="002060"/>
                </a:solidFill>
                <a:cs typeface="B Titr" pitchFamily="2" charset="-78"/>
              </a:rPr>
              <a:t>ساخت</a:t>
            </a:r>
            <a:r>
              <a:rPr lang="en-US" sz="2300" b="1" dirty="0" smtClean="0">
                <a:solidFill>
                  <a:srgbClr val="002060"/>
                </a:solidFill>
                <a:cs typeface="B Titr" pitchFamily="2" charset="-78"/>
              </a:rPr>
              <a:t> </a:t>
            </a:r>
            <a:r>
              <a:rPr lang="ar-SA" sz="2300" b="1" dirty="0" smtClean="0">
                <a:solidFill>
                  <a:srgbClr val="002060"/>
                </a:solidFill>
                <a:cs typeface="B Titr" pitchFamily="2" charset="-78"/>
              </a:rPr>
              <a:t>يافتگي </a:t>
            </a:r>
            <a:r>
              <a:rPr lang="ar-SA" sz="2300" b="1" dirty="0">
                <a:solidFill>
                  <a:srgbClr val="002060"/>
                </a:solidFill>
                <a:cs typeface="B Titr" pitchFamily="2" charset="-78"/>
              </a:rPr>
              <a:t>–شي </a:t>
            </a:r>
            <a:r>
              <a:rPr lang="ar-SA" sz="2300" b="1" dirty="0" smtClean="0">
                <a:solidFill>
                  <a:srgbClr val="002060"/>
                </a:solidFill>
                <a:cs typeface="B Titr" pitchFamily="2" charset="-78"/>
              </a:rPr>
              <a:t>گرا</a:t>
            </a:r>
            <a:r>
              <a:rPr lang="en-US" sz="2300" b="1" dirty="0" smtClean="0">
                <a:solidFill>
                  <a:srgbClr val="002060"/>
                </a:solidFill>
                <a:cs typeface="B Titr" pitchFamily="2" charset="-78"/>
              </a:rPr>
              <a:t>:</a:t>
            </a:r>
            <a:endParaRPr lang="en-US" sz="2300" b="1" dirty="0">
              <a:solidFill>
                <a:srgbClr val="002060"/>
              </a:solidFill>
              <a:cs typeface="B Titr" pitchFamily="2" charset="-78"/>
            </a:endParaRPr>
          </a:p>
          <a:p>
            <a:pPr>
              <a:lnSpc>
                <a:spcPct val="150000"/>
              </a:lnSpc>
            </a:pPr>
            <a:r>
              <a:rPr lang="ar-SA" sz="2300" dirty="0">
                <a:cs typeface="B Nazanin" pitchFamily="2" charset="-78"/>
              </a:rPr>
              <a:t>ساخت يافته </a:t>
            </a:r>
            <a:r>
              <a:rPr lang="en-US" sz="2300" dirty="0">
                <a:cs typeface="B Nazanin" pitchFamily="2" charset="-78"/>
              </a:rPr>
              <a:t>C</a:t>
            </a:r>
            <a:r>
              <a:rPr lang="ar-SA" sz="2300" dirty="0">
                <a:cs typeface="B Nazanin" pitchFamily="2" charset="-78"/>
              </a:rPr>
              <a:t>،</a:t>
            </a:r>
            <a:r>
              <a:rPr lang="en-US" sz="2300" dirty="0">
                <a:cs typeface="B Nazanin" pitchFamily="2" charset="-78"/>
              </a:rPr>
              <a:t>Pascal</a:t>
            </a:r>
          </a:p>
          <a:p>
            <a:pPr>
              <a:lnSpc>
                <a:spcPct val="150000"/>
              </a:lnSpc>
            </a:pPr>
            <a:r>
              <a:rPr lang="ar-SA" sz="2300" dirty="0">
                <a:cs typeface="B Nazanin" pitchFamily="2" charset="-78"/>
              </a:rPr>
              <a:t>ساخت يافته-شي گرا </a:t>
            </a:r>
            <a:r>
              <a:rPr lang="en-US" sz="2300" dirty="0">
                <a:cs typeface="B Nazanin" pitchFamily="2" charset="-78"/>
              </a:rPr>
              <a:t>C++</a:t>
            </a:r>
            <a:r>
              <a:rPr lang="ar-SA" sz="2300" dirty="0">
                <a:cs typeface="B Nazanin" pitchFamily="2" charset="-78"/>
              </a:rPr>
              <a:t>،</a:t>
            </a:r>
            <a:r>
              <a:rPr lang="en-US" sz="2300" dirty="0">
                <a:cs typeface="B Nazanin" pitchFamily="2" charset="-78"/>
              </a:rPr>
              <a:t>JAVA</a:t>
            </a:r>
            <a:r>
              <a:rPr lang="ar-SA" sz="2300" dirty="0">
                <a:cs typeface="B Nazanin" pitchFamily="2" charset="-78"/>
              </a:rPr>
              <a:t>،</a:t>
            </a:r>
            <a:r>
              <a:rPr lang="en-US" sz="2300" dirty="0">
                <a:cs typeface="B Nazanin" pitchFamily="2" charset="-78"/>
              </a:rPr>
              <a:t>Delphi</a:t>
            </a:r>
            <a:r>
              <a:rPr lang="ar-SA" sz="2300" dirty="0">
                <a:cs typeface="B Nazanin" pitchFamily="2" charset="-78"/>
              </a:rPr>
              <a:t>،</a:t>
            </a:r>
            <a:r>
              <a:rPr lang="en-US" sz="2300" dirty="0" err="1">
                <a:cs typeface="B Nazanin" pitchFamily="2" charset="-78"/>
              </a:rPr>
              <a:t>.net</a:t>
            </a:r>
            <a:endParaRPr lang="en-US" sz="2300" dirty="0">
              <a:cs typeface="B Nazanin" pitchFamily="2" charset="-78"/>
            </a:endParaRPr>
          </a:p>
          <a:p>
            <a:pPr>
              <a:lnSpc>
                <a:spcPct val="150000"/>
              </a:lnSpc>
            </a:pPr>
            <a:r>
              <a:rPr lang="ar-SA" sz="2300" dirty="0">
                <a:cs typeface="B Nazanin" pitchFamily="2" charset="-78"/>
              </a:rPr>
              <a:t>غيرساخت يافته </a:t>
            </a:r>
            <a:r>
              <a:rPr lang="en-US" sz="2300" dirty="0" err="1">
                <a:cs typeface="B Nazanin" pitchFamily="2" charset="-78"/>
              </a:rPr>
              <a:t>qbasic</a:t>
            </a:r>
            <a:endParaRPr lang="en-US" sz="2300" dirty="0">
              <a:cs typeface="B Nazanin" pitchFamily="2" charset="-78"/>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19" y="2878810"/>
            <a:ext cx="2376264" cy="1635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645" y="2197710"/>
            <a:ext cx="2324343" cy="15784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383" y="4372711"/>
            <a:ext cx="2370907" cy="1765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729449"/>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05" y="277722"/>
            <a:ext cx="11379200" cy="758952"/>
          </a:xfrm>
        </p:spPr>
        <p:txBody>
          <a:bodyPr>
            <a:normAutofit/>
          </a:bodyPr>
          <a:lstStyle/>
          <a:p>
            <a:pPr algn="r"/>
            <a:r>
              <a:rPr lang="fa-IR" sz="3200" dirty="0">
                <a:cs typeface="B Titr" pitchFamily="2" charset="-78"/>
              </a:rPr>
              <a:t>قدرتمند</a:t>
            </a:r>
            <a:r>
              <a:rPr lang="en-US" sz="3200" b="1" dirty="0">
                <a:cs typeface="B Titr" pitchFamily="2" charset="-78"/>
              </a:rPr>
              <a:t>(Robust)</a:t>
            </a:r>
            <a:endParaRPr lang="fa-IR" sz="3200"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
          </p:nvPr>
        </p:nvSpPr>
        <p:spPr>
          <a:xfrm>
            <a:off x="2272992" y="1352815"/>
            <a:ext cx="9508544" cy="4572000"/>
          </a:xfrm>
        </p:spPr>
        <p:txBody>
          <a:bodyPr>
            <a:noAutofit/>
          </a:bodyPr>
          <a:lstStyle/>
          <a:p>
            <a:pPr>
              <a:lnSpc>
                <a:spcPct val="150000"/>
              </a:lnSpc>
              <a:buFont typeface="Wingdings" pitchFamily="2" charset="2"/>
              <a:buChar char="ü"/>
            </a:pPr>
            <a:r>
              <a:rPr lang="ar-SA" sz="2400" dirty="0">
                <a:cs typeface="B Nazanin" pitchFamily="2" charset="-78"/>
              </a:rPr>
              <a:t>ﺗﻮاﻧـﺎﯾﯽ اﯾﺠـﺎد ﺑﺮﻧﺎﻣـﻪ ﻫـﺎی ﻗﺪرﺗﻤﻨـﺪ </a:t>
            </a:r>
            <a:endParaRPr lang="fa-IR" sz="2400" dirty="0">
              <a:cs typeface="B Nazanin" pitchFamily="2" charset="-78"/>
            </a:endParaRPr>
          </a:p>
          <a:p>
            <a:pPr>
              <a:lnSpc>
                <a:spcPct val="150000"/>
              </a:lnSpc>
              <a:buFont typeface="Wingdings" pitchFamily="2" charset="2"/>
              <a:buChar char="ü"/>
            </a:pPr>
            <a:r>
              <a:rPr lang="ar-SA" sz="2400" dirty="0">
                <a:cs typeface="B Nazanin" pitchFamily="2" charset="-78"/>
              </a:rPr>
              <a:t>ﺟﺎوا ﺷﻤﺎ را ﺑﻪ ﺗﻌﺪاد ﻣﺤﺪودی از ﻧﻮاﺣﯽ ﮐﻠﯿﺪی ﻣﺤﺪود ﻣﯽ ﮐﻨﺪ</a:t>
            </a:r>
            <a:endParaRPr lang="en-US" sz="2400" dirty="0">
              <a:cs typeface="B Nazanin" pitchFamily="2" charset="-78"/>
            </a:endParaRPr>
          </a:p>
          <a:p>
            <a:pPr marL="0" indent="0">
              <a:lnSpc>
                <a:spcPct val="150000"/>
              </a:lnSpc>
              <a:buNone/>
            </a:pPr>
            <a:r>
              <a:rPr lang="ar-SA" sz="2400" dirty="0">
                <a:cs typeface="B Nazanin" pitchFamily="2" charset="-78"/>
              </a:rPr>
              <a:t>ﺗﺎ ﻣﺠﺒﻮر ﺷـﻮﯾﺪ </a:t>
            </a:r>
            <a:r>
              <a:rPr lang="fa-IR" sz="2400" dirty="0">
                <a:cs typeface="B Nazanin" pitchFamily="2" charset="-78"/>
              </a:rPr>
              <a:t>ا</a:t>
            </a:r>
            <a:r>
              <a:rPr lang="ar-SA" sz="2400" dirty="0">
                <a:cs typeface="B Nazanin" pitchFamily="2" charset="-78"/>
              </a:rPr>
              <a:t>ﺷـﺘﺒﺎﻫﺎت</a:t>
            </a:r>
            <a:r>
              <a:rPr lang="en-US" sz="2400" dirty="0">
                <a:cs typeface="B Nazanin" pitchFamily="2" charset="-78"/>
              </a:rPr>
              <a:t>‫</a:t>
            </a:r>
            <a:r>
              <a:rPr lang="ar-SA" sz="2400" dirty="0">
                <a:cs typeface="B Nazanin" pitchFamily="2" charset="-78"/>
              </a:rPr>
              <a:t>ﺧﻮد را در ﺗﻮﺳﻌﻪ ﺑﺮﻧﺎﻣﻪ ﺧﯿﻠﯽ زود </a:t>
            </a:r>
            <a:r>
              <a:rPr lang="fa-IR" sz="2400" dirty="0">
                <a:cs typeface="B Nazanin" pitchFamily="2" charset="-78"/>
              </a:rPr>
              <a:t>پیدا</a:t>
            </a:r>
            <a:r>
              <a:rPr lang="ar-SA" sz="2400" dirty="0">
                <a:cs typeface="B Nazanin" pitchFamily="2" charset="-78"/>
              </a:rPr>
              <a:t>ﮐﻨﯿﺪ . </a:t>
            </a:r>
            <a:endParaRPr lang="fa-IR" sz="2400" dirty="0">
              <a:cs typeface="B Nazanin" pitchFamily="2" charset="-78"/>
            </a:endParaRPr>
          </a:p>
          <a:p>
            <a:pPr>
              <a:lnSpc>
                <a:spcPct val="150000"/>
              </a:lnSpc>
              <a:buFont typeface="Wingdings" pitchFamily="2" charset="2"/>
              <a:buChar char="ü"/>
            </a:pPr>
            <a:r>
              <a:rPr lang="ar-SA" sz="2400" dirty="0">
                <a:cs typeface="B Nazanin" pitchFamily="2" charset="-78"/>
              </a:rPr>
              <a:t>ﺟﺎوا ﺷﻤﺎ را از ﻧﮕﺮاﻧـﯽ درﺑـﺎره ﺑﺴـﯿﺎری از اﺷـﺘﺒﺎﻫﺎت راﯾـﺞ</a:t>
            </a:r>
            <a:r>
              <a:rPr lang="en-US" sz="2400" dirty="0">
                <a:cs typeface="B Nazanin" pitchFamily="2" charset="-78"/>
              </a:rPr>
              <a:t>‫</a:t>
            </a:r>
            <a:r>
              <a:rPr lang="ar-SA" sz="2400" dirty="0">
                <a:cs typeface="B Nazanin" pitchFamily="2" charset="-78"/>
              </a:rPr>
              <a:t>ﻧﺎﺷﯽ از ﺧﻄﺎﻫﺎی ﺑﺮﻧﺎﻣﻪ ﻧﻮﯾﺴﯽ ﻣﯽ رﻫﺎﻧﺪ</a:t>
            </a:r>
            <a:endParaRPr lang="fa-IR" sz="2400" dirty="0">
              <a:cs typeface="B Nazanin" pitchFamily="2" charset="-78"/>
            </a:endParaRPr>
          </a:p>
          <a:p>
            <a:pPr>
              <a:lnSpc>
                <a:spcPct val="150000"/>
              </a:lnSpc>
              <a:buFont typeface="Wingdings" pitchFamily="2" charset="2"/>
              <a:buChar char="ü"/>
            </a:pPr>
            <a:r>
              <a:rPr lang="ar-SA" sz="2400" dirty="0">
                <a:cs typeface="B Nazanin" pitchFamily="2" charset="-78"/>
              </a:rPr>
              <a:t> ﺟﺎوا ﯾﮏ زﺑﺎن ﮐﺎﻣﻼ" ﻧﻮع ﺑﻨﺪی ﺷﺪه اﺳﺖ ، ﻫﻨﮕﺎم ﮐﺎﻣﭙﺎﯾﻞ ﮐـﺪ</a:t>
            </a:r>
            <a:r>
              <a:rPr lang="fa-IR" sz="2400" dirty="0">
                <a:cs typeface="B Nazanin" pitchFamily="2" charset="-78"/>
              </a:rPr>
              <a:t> </a:t>
            </a:r>
            <a:r>
              <a:rPr lang="en-US" sz="2400" dirty="0">
                <a:cs typeface="B Nazanin" pitchFamily="2" charset="-78"/>
              </a:rPr>
              <a:t>‫</a:t>
            </a:r>
            <a:r>
              <a:rPr lang="ar-SA" sz="2400" dirty="0">
                <a:cs typeface="B Nazanin" pitchFamily="2" charset="-78"/>
              </a:rPr>
              <a:t>ﺷﻤﺎ را ﮐﻨﺘﺮل ﻣﯽ ﮐﻨﺪ . اﻣﺎ اﯾﻦ زﺑﺎن ﮐﺪﻫﺎی</a:t>
            </a:r>
            <a:endParaRPr lang="fa-IR" sz="2400" dirty="0">
              <a:cs typeface="B Nazanin" pitchFamily="2" charset="-78"/>
            </a:endParaRPr>
          </a:p>
          <a:p>
            <a:pPr>
              <a:lnSpc>
                <a:spcPct val="150000"/>
              </a:lnSpc>
              <a:buFont typeface="Wingdings" pitchFamily="2" charset="2"/>
              <a:buChar char="ü"/>
            </a:pPr>
            <a:r>
              <a:rPr lang="ar-SA" sz="2400" dirty="0">
                <a:cs typeface="B Nazanin" pitchFamily="2" charset="-78"/>
              </a:rPr>
              <a:t> ﺷﻤﺎ را ﻫﻨﮕﺎم اﺟﺮا ﻧﯿﺰ ﮐﻨﺘﺮل ﻣﯽ ﻧﻤﺎﯾـﺪ</a:t>
            </a:r>
            <a:r>
              <a:rPr lang="en-US" sz="2400" dirty="0">
                <a:cs typeface="B Nazanin" pitchFamily="2" charset="-78"/>
              </a:rPr>
              <a:t/>
            </a:r>
            <a:br>
              <a:rPr lang="en-US" sz="2400" dirty="0">
                <a:cs typeface="B Nazanin" pitchFamily="2" charset="-78"/>
              </a:rPr>
            </a:br>
            <a:r>
              <a:rPr lang="ar-SA" sz="2400" dirty="0">
                <a:cs typeface="B Nazanin" pitchFamily="2" charset="-78"/>
              </a:rPr>
              <a:t>در ﯾﮏ ﺑﺮﻧﺎﻣﻪ ﺧﻮش ﺳﺎﺧﺖ ﺟﺎوا، ﮐﻠﯿﻪ ﺧﻄﺎﻫﺎی ﻫﻨﮕﺎم اﺟﺮا ﺗﻮﺳﻂ ﺑﺮﻧﺎﻣﻪ ﺷﻤﺎ ﻣﺪﯾﺮﯾﺖ</a:t>
            </a:r>
            <a:r>
              <a:rPr lang="fa-IR" sz="2400" dirty="0">
                <a:cs typeface="B Nazanin" pitchFamily="2" charset="-78"/>
              </a:rPr>
              <a:t> خواهد شد</a:t>
            </a:r>
            <a:endParaRPr lang="en-US" sz="2400" dirty="0">
              <a:cs typeface="B Nazanin" pitchFamily="2" charset="-78"/>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6" y="1568887"/>
            <a:ext cx="2175095" cy="19987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781615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cs typeface="B Titr" pitchFamily="2" charset="-78"/>
              </a:rPr>
              <a:t> ‫</a:t>
            </a:r>
            <a:r>
              <a:rPr lang="ar-SA" sz="3200" dirty="0">
                <a:cs typeface="B Titr" pitchFamily="2" charset="-78"/>
              </a:rPr>
              <a:t>ﭼﻨﺪ ﻧﺦ ﮐﺸﯽ ﺷﺪ</a:t>
            </a:r>
            <a:r>
              <a:rPr lang="fa-IR" sz="3200" dirty="0">
                <a:cs typeface="B Titr" pitchFamily="2" charset="-78"/>
              </a:rPr>
              <a:t>ه</a:t>
            </a:r>
            <a:r>
              <a:rPr lang="en-US" sz="3200" b="1" dirty="0">
                <a:cs typeface="B Titr" pitchFamily="2" charset="-78"/>
              </a:rPr>
              <a:t>(Multi threaded)</a:t>
            </a: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207568" y="1518822"/>
            <a:ext cx="8064896" cy="3970318"/>
          </a:xfrm>
          <a:prstGeom prst="rect">
            <a:avLst/>
          </a:prstGeom>
        </p:spPr>
        <p:txBody>
          <a:bodyPr wrap="square">
            <a:spAutoFit/>
          </a:bodyPr>
          <a:lstStyle/>
          <a:p>
            <a:pPr marL="342900" indent="-342900">
              <a:lnSpc>
                <a:spcPct val="150000"/>
              </a:lnSpc>
              <a:buFont typeface="Wingdings" pitchFamily="2" charset="2"/>
              <a:buChar char="q"/>
            </a:pPr>
            <a:r>
              <a:rPr lang="ar-SA" sz="2400" dirty="0">
                <a:solidFill>
                  <a:prstClr val="black"/>
                </a:solidFill>
              </a:rPr>
              <a:t>ﺑﺮﻧﺎﻣﻪ ﻧﻮﯾﺴﯽ ﭼﻨﺪﻧﺦ ﮐﺸـﯽ اﻣﮑـﺎن</a:t>
            </a:r>
            <a:endParaRPr lang="en-US" sz="2400" dirty="0">
              <a:solidFill>
                <a:prstClr val="black"/>
              </a:solidFill>
            </a:endParaRPr>
          </a:p>
          <a:p>
            <a:pPr>
              <a:lnSpc>
                <a:spcPct val="150000"/>
              </a:lnSpc>
            </a:pPr>
            <a:r>
              <a:rPr lang="ar-SA" sz="2400" dirty="0">
                <a:solidFill>
                  <a:prstClr val="black"/>
                </a:solidFill>
              </a:rPr>
              <a:t> ﻧﻮﺷـﺘﻦ</a:t>
            </a:r>
            <a:r>
              <a:rPr lang="en-US" sz="2400" dirty="0">
                <a:solidFill>
                  <a:prstClr val="black"/>
                </a:solidFill>
              </a:rPr>
              <a:t> ‫</a:t>
            </a:r>
            <a:r>
              <a:rPr lang="ar-SA" sz="2400" dirty="0">
                <a:solidFill>
                  <a:prstClr val="black"/>
                </a:solidFill>
              </a:rPr>
              <a:t>ﺑﺮﻧﺎﻣﻪ ﻫﺎﯾﯽ ﺑﻪ ﺷﻤﺎ ﻣﯿﺪﻫﺪ ﮐﻪ در</a:t>
            </a:r>
            <a:endParaRPr lang="en-US" sz="2400" dirty="0">
              <a:solidFill>
                <a:prstClr val="black"/>
              </a:solidFill>
            </a:endParaRPr>
          </a:p>
          <a:p>
            <a:pPr>
              <a:lnSpc>
                <a:spcPct val="150000"/>
              </a:lnSpc>
            </a:pPr>
            <a:r>
              <a:rPr lang="ar-SA" sz="2400" dirty="0">
                <a:solidFill>
                  <a:prstClr val="black"/>
                </a:solidFill>
              </a:rPr>
              <a:t> آن واﺣﺪ ﭼﻨﺪﯾﻦ ﮐﺎر را اﻧﺠﺎم ﻣﯽ دﻫﻨـﺪ .</a:t>
            </a:r>
            <a:endParaRPr lang="en-US" sz="2400" dirty="0">
              <a:solidFill>
                <a:prstClr val="black"/>
              </a:solidFill>
            </a:endParaRPr>
          </a:p>
          <a:p>
            <a:pPr>
              <a:lnSpc>
                <a:spcPct val="150000"/>
              </a:lnSpc>
            </a:pPr>
            <a:r>
              <a:rPr lang="ar-SA" sz="2400" dirty="0">
                <a:solidFill>
                  <a:prstClr val="black"/>
                </a:solidFill>
              </a:rPr>
              <a:t> ﺳﯿﺴـﺘﻢ ﺣـﯿﻦ اﺟـﺮای ﺟـﺎوا ، ﯾـﮏ راه ﺣـﻞ</a:t>
            </a:r>
            <a:endParaRPr lang="en-US" sz="2400" dirty="0">
              <a:solidFill>
                <a:prstClr val="black"/>
              </a:solidFill>
            </a:endParaRPr>
          </a:p>
          <a:p>
            <a:pPr>
              <a:lnSpc>
                <a:spcPct val="150000"/>
              </a:lnSpc>
            </a:pPr>
            <a:r>
              <a:rPr lang="en-US" sz="2400" dirty="0">
                <a:solidFill>
                  <a:prstClr val="black"/>
                </a:solidFill>
              </a:rPr>
              <a:t> ‫</a:t>
            </a:r>
            <a:r>
              <a:rPr lang="ar-SA" sz="2400" dirty="0">
                <a:solidFill>
                  <a:prstClr val="black"/>
                </a:solidFill>
              </a:rPr>
              <a:t>زﯾﺒـــﺎ و ﺑﺴـــﯿﺎر</a:t>
            </a:r>
            <a:r>
              <a:rPr lang="en-US" sz="2400" dirty="0">
                <a:solidFill>
                  <a:prstClr val="black"/>
                </a:solidFill>
              </a:rPr>
              <a:t>‪</a:t>
            </a:r>
            <a:r>
              <a:rPr lang="fa-IR" sz="2400" dirty="0">
                <a:solidFill>
                  <a:prstClr val="black"/>
                </a:solidFill>
              </a:rPr>
              <a:t> </a:t>
            </a:r>
            <a:r>
              <a:rPr lang="ar-SA" sz="2400" dirty="0">
                <a:solidFill>
                  <a:prstClr val="black"/>
                </a:solidFill>
              </a:rPr>
              <a:t>‫ﻣﺎﻫﺮاﻧـــﻪ ﺑـــﺮای </a:t>
            </a:r>
            <a:endParaRPr lang="en-US" sz="2400" dirty="0">
              <a:solidFill>
                <a:prstClr val="black"/>
              </a:solidFill>
            </a:endParaRPr>
          </a:p>
          <a:p>
            <a:pPr>
              <a:lnSpc>
                <a:spcPct val="150000"/>
              </a:lnSpc>
            </a:pPr>
            <a:r>
              <a:rPr lang="ar-SA" sz="2400" dirty="0">
                <a:solidFill>
                  <a:prstClr val="black"/>
                </a:solidFill>
              </a:rPr>
              <a:t>ﻫﻤﺰﻣـــﺎﻧﯽ ﭼﻨـــﺪﯾﻦ ﭘـــﺮدازش اراﺋـــﻪ </a:t>
            </a:r>
            <a:endParaRPr lang="en-US" sz="2400" dirty="0">
              <a:solidFill>
                <a:prstClr val="black"/>
              </a:solidFill>
            </a:endParaRPr>
          </a:p>
          <a:p>
            <a:pPr>
              <a:lnSpc>
                <a:spcPct val="150000"/>
              </a:lnSpc>
            </a:pPr>
            <a:r>
              <a:rPr lang="ar-SA" sz="2400" dirty="0">
                <a:solidFill>
                  <a:prstClr val="black"/>
                </a:solidFill>
              </a:rPr>
              <a:t>ﻣـــﯽ دﻫـــﺪ</a:t>
            </a:r>
            <a:r>
              <a:rPr lang="en-US" sz="2400" dirty="0">
                <a:solidFill>
                  <a:prstClr val="black"/>
                </a:solidFill>
              </a:rPr>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1497173"/>
            <a:ext cx="4176464" cy="4430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903246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cs typeface="B Titr" pitchFamily="2" charset="-78"/>
              </a:rPr>
              <a:t>‫</a:t>
            </a:r>
            <a:r>
              <a:rPr lang="ar-SA" dirty="0">
                <a:cs typeface="B Titr" pitchFamily="2" charset="-78"/>
              </a:rPr>
              <a:t>ﻣﻌﻤﺎری ﺧﻨﺜﯽ ‪</a:t>
            </a:r>
            <a:r>
              <a:rPr lang="en-US" dirty="0">
                <a:cs typeface="B Titr" pitchFamily="2" charset="-78"/>
              </a:rPr>
              <a:t>Architecture-Neutral</a:t>
            </a:r>
            <a:endParaRPr lang="fa-IR"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063552" y="1582342"/>
            <a:ext cx="8208912" cy="4524315"/>
          </a:xfrm>
          <a:prstGeom prst="rect">
            <a:avLst/>
          </a:prstGeom>
        </p:spPr>
        <p:txBody>
          <a:bodyPr wrap="square">
            <a:spAutoFit/>
          </a:bodyPr>
          <a:lstStyle/>
          <a:p>
            <a:pPr>
              <a:lnSpc>
                <a:spcPct val="150000"/>
              </a:lnSpc>
            </a:pPr>
            <a:r>
              <a:rPr lang="ar-SA" sz="2400" dirty="0">
                <a:solidFill>
                  <a:prstClr val="black"/>
                </a:solidFill>
                <a:cs typeface="B Nazanin" pitchFamily="2" charset="-78"/>
              </a:rPr>
              <a:t>ﯾﮑﯽ از ﻣﺸﮑﻼت اﺻﻠﯽ ﺳﺮ راه ﺑﺮﻧﺎﻣﻪ</a:t>
            </a:r>
            <a:r>
              <a:rPr lang="en-US" sz="2400" dirty="0">
                <a:solidFill>
                  <a:prstClr val="black"/>
                </a:solidFill>
                <a:cs typeface="B Nazanin" pitchFamily="2" charset="-78"/>
              </a:rPr>
              <a:t>‫</a:t>
            </a:r>
            <a:r>
              <a:rPr lang="ar-SA" sz="2400" dirty="0">
                <a:solidFill>
                  <a:prstClr val="black"/>
                </a:solidFill>
                <a:cs typeface="B Nazanin" pitchFamily="2" charset="-78"/>
              </a:rPr>
              <a:t>ﻧﻮﯾﺴﺎن اﯾﻦ اﺳﺖ ﮐﻪ ﺗﻀﻤﯿﻨﯽ وﺟﻮد ﻧﺪارد ﺗﺎ ﺑﺮﻧﺎﻣﻪ ای را ﮐﻪ اﻣﺮوز ﻣﯽ ﻧﻮﯾﺴﯿﺪ ﻓﺮدا ﺣﺘﯽ روی ﻫﻤﺎن ﻣﺎﺷـﯿﻦ اﺟـﺮا ﺷـﻮد.</a:t>
            </a:r>
            <a:endParaRPr lang="en-US" sz="2400" dirty="0">
              <a:solidFill>
                <a:prstClr val="black"/>
              </a:solidFill>
              <a:cs typeface="B Nazanin" pitchFamily="2" charset="-78"/>
            </a:endParaRPr>
          </a:p>
          <a:p>
            <a:pPr>
              <a:lnSpc>
                <a:spcPct val="150000"/>
              </a:lnSpc>
            </a:pPr>
            <a:r>
              <a:rPr lang="en-US" sz="2400" dirty="0">
                <a:solidFill>
                  <a:prstClr val="black"/>
                </a:solidFill>
                <a:cs typeface="B Nazanin" pitchFamily="2" charset="-78"/>
              </a:rPr>
              <a:t>‫</a:t>
            </a:r>
            <a:r>
              <a:rPr lang="ar-SA" sz="2400" dirty="0">
                <a:solidFill>
                  <a:prstClr val="black"/>
                </a:solidFill>
                <a:cs typeface="B Nazanin" pitchFamily="2" charset="-78"/>
              </a:rPr>
              <a:t>ارﺗﻘﺎئ ﺳﯿﺴﺘﻢ ﻫﺎی ﻋﺎﻣﻞ و ﭘﺮدازﻧﺪه ﻫﺎ و ﺗﻐﯿﯿﺮات در ﻣﻨﺎﺑﻊ ﻫﺴﺘﻪ ای ﺳﯿﺴﺘﻢ ﻣﻤﮑﻦ اﺳﺖ دﺳﺖ ﺑﺪﺳﺖ ﻫـﻢ داده ﺗـﺎ ﯾـﮏ</a:t>
            </a:r>
            <a:r>
              <a:rPr lang="en-US" sz="2400" dirty="0">
                <a:solidFill>
                  <a:prstClr val="black"/>
                </a:solidFill>
                <a:cs typeface="B Nazanin" pitchFamily="2" charset="-78"/>
              </a:rPr>
              <a:t>‫</a:t>
            </a:r>
            <a:r>
              <a:rPr lang="ar-SA" sz="2400" dirty="0">
                <a:solidFill>
                  <a:prstClr val="black"/>
                </a:solidFill>
                <a:cs typeface="B Nazanin" pitchFamily="2" charset="-78"/>
              </a:rPr>
              <a:t>ﺑﺮﻧﺎﻣﻪ را از ﮐﺎر ﺑﯿﻨﺪازﻧﺪ . ﻃﺮاﺣﺎن ﺟﺎوا ﺗﺼﻤﯿﻤﺎت ﻣﺘﻌﺪد و دﺷﻮاری در ﺟﺎوا و ﺣﯿﻦ اﺟـﺮا اﺗﺨـﺎذ ﻧﻤﻮدﻧـﺪ ﺗـﺎ ﺑﺘﻮاﻧﻨـﺪ اﯾـﻦ</a:t>
            </a:r>
            <a:endParaRPr lang="en-US" sz="2400" dirty="0">
              <a:solidFill>
                <a:prstClr val="black"/>
              </a:solidFill>
              <a:cs typeface="B Nazanin" pitchFamily="2" charset="-78"/>
            </a:endParaRPr>
          </a:p>
          <a:p>
            <a:pPr>
              <a:lnSpc>
                <a:spcPct val="150000"/>
              </a:lnSpc>
            </a:pPr>
            <a:r>
              <a:rPr lang="en-US" sz="2400" dirty="0">
                <a:solidFill>
                  <a:prstClr val="black"/>
                </a:solidFill>
                <a:cs typeface="B Nazanin" pitchFamily="2" charset="-78"/>
              </a:rPr>
              <a:t>‫</a:t>
            </a:r>
            <a:r>
              <a:rPr lang="ar-SA" sz="2400" dirty="0">
                <a:solidFill>
                  <a:prstClr val="black"/>
                </a:solidFill>
                <a:cs typeface="B Nazanin" pitchFamily="2" charset="-78"/>
              </a:rPr>
              <a:t>ﻣﻮﻗﻌﯿﺖ را دﮔﺮﮔﻮن ﻧﻤﺎﯾﻨﺪ . ﻫﺪف آﻧﻬﺎ ﻋﺒﺎرت ﺑﻮد از : ﯾﮑﺒﺎر ﺑﻨﻮﯾﺴﯿﺪ ، ﻫﺮ ﺟﺎﯾﯽ ، ﻫﺮ زﻣﺎن و ﺑﺮای ﻫﻤﯿﺸﻪ اﺟـﺮا ﮐﻨﯿـﺪ .</a:t>
            </a:r>
            <a:endParaRPr lang="en-US" sz="2400" dirty="0">
              <a:solidFill>
                <a:prstClr val="black"/>
              </a:solidFill>
              <a:cs typeface="B Nazanin" pitchFamily="2" charset="-78"/>
            </a:endParaRPr>
          </a:p>
          <a:p>
            <a:pPr>
              <a:lnSpc>
                <a:spcPct val="150000"/>
              </a:lnSpc>
            </a:pPr>
            <a:r>
              <a:rPr lang="en-US" sz="2400" dirty="0">
                <a:solidFill>
                  <a:prstClr val="black"/>
                </a:solidFill>
                <a:cs typeface="B Nazanin" pitchFamily="2" charset="-78"/>
              </a:rPr>
              <a:t>                                                  </a:t>
            </a:r>
          </a:p>
        </p:txBody>
      </p:sp>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2423723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cs typeface="B Titr" pitchFamily="2" charset="-78"/>
              </a:rPr>
              <a:t>‫</a:t>
            </a:r>
            <a:r>
              <a:rPr lang="ar-SA" dirty="0">
                <a:cs typeface="B Titr" pitchFamily="2" charset="-78"/>
              </a:rPr>
              <a:t>ﺗﻔﺴﯿﺮ ﺷﺪه و ﻋﻤﻠﮑﺮد ﺳﻄﺢ ﺑﺎﻻ</a:t>
            </a:r>
            <a:endParaRPr lang="fa-IR"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672" y="3569298"/>
            <a:ext cx="5172075" cy="2790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07680" y="2152611"/>
            <a:ext cx="8418536" cy="1477328"/>
          </a:xfrm>
          <a:prstGeom prst="rect">
            <a:avLst/>
          </a:prstGeom>
        </p:spPr>
        <p:txBody>
          <a:bodyPr wrap="square">
            <a:spAutoFit/>
          </a:bodyPr>
          <a:lstStyle/>
          <a:p>
            <a:pPr marL="342900" indent="-342900">
              <a:lnSpc>
                <a:spcPct val="150000"/>
              </a:lnSpc>
              <a:buFont typeface="Wingdings" pitchFamily="2" charset="2"/>
              <a:buChar char="ü"/>
            </a:pPr>
            <a:r>
              <a:rPr lang="ar-SA" sz="2000" dirty="0">
                <a:solidFill>
                  <a:prstClr val="black"/>
                </a:solidFill>
                <a:cs typeface="B Nazanin" pitchFamily="2" charset="-78"/>
              </a:rPr>
              <a:t>ﺟﺎوا ﻃﻮری ﻃﺮاﺣﯽ ﺷﺪه ﺗﺎ روی اﻧﻮاع </a:t>
            </a:r>
            <a:r>
              <a:rPr lang="en-US" sz="2000" dirty="0">
                <a:solidFill>
                  <a:prstClr val="black"/>
                </a:solidFill>
                <a:cs typeface="B Nazanin" pitchFamily="2" charset="-78"/>
              </a:rPr>
              <a:t>‪ </a:t>
            </a:r>
            <a:r>
              <a:rPr lang="en-US" sz="2000" dirty="0" err="1">
                <a:solidFill>
                  <a:prstClr val="black"/>
                </a:solidFill>
                <a:cs typeface="B Nazanin" pitchFamily="2" charset="-78"/>
              </a:rPr>
              <a:t>cpu</a:t>
            </a:r>
            <a:r>
              <a:rPr lang="ar-SA" sz="2000" dirty="0">
                <a:solidFill>
                  <a:prstClr val="black"/>
                </a:solidFill>
                <a:cs typeface="B Nazanin" pitchFamily="2" charset="-78"/>
              </a:rPr>
              <a:t>ﻧﯿـﺰ ﺑﺨـﻮﺑﯽ اﺟـﺮا ﺷـﻮد . ﮐﺪﻫﺎی ﺑﺎﯾﺘﯽ ﺟﺎوا آﻧﭽﻨﺎن دﻗﯿﻖ ﻃﺮاﺣﯽ ﺷﺪه ﮐﻪ ﻣﯽ ﺗـﻮان آﻧﻬـﺎ را ﺑﺴـﺎدﮔﯽ و</a:t>
            </a:r>
            <a:r>
              <a:rPr lang="en-US" sz="2000" dirty="0">
                <a:solidFill>
                  <a:prstClr val="black"/>
                </a:solidFill>
                <a:cs typeface="B Nazanin" pitchFamily="2" charset="-78"/>
              </a:rPr>
              <a:t>‫</a:t>
            </a:r>
            <a:r>
              <a:rPr lang="ar-SA" sz="2000" dirty="0">
                <a:solidFill>
                  <a:prstClr val="black"/>
                </a:solidFill>
                <a:cs typeface="B Nazanin" pitchFamily="2" charset="-78"/>
              </a:rPr>
              <a:t>ﺑﻄﻮر ﻣﺴﺘﻘﯿﻢ ﺑﻪ ﮐﺪﻫﺎی ﻣﺎﺷﯿﻦ ﺧﺎص ﺷﻤﺎ ﺑﺮای ﻋﻤﻠﮑﺮدﻫﺎی ﺳﻄﺢ ﺑﺎﻻ ﺗﺮﺟﻤﻪ ﻧﻤﻮد . </a:t>
            </a:r>
            <a:endParaRPr lang="en-US" sz="2000" dirty="0">
              <a:solidFill>
                <a:prstClr val="black"/>
              </a:solidFill>
              <a:cs typeface="B Nazanin" pitchFamily="2" charset="-78"/>
            </a:endParaRPr>
          </a:p>
        </p:txBody>
      </p:sp>
      <p:sp>
        <p:nvSpPr>
          <p:cNvPr id="6" name="Rectangle 5"/>
          <p:cNvSpPr/>
          <p:nvPr/>
        </p:nvSpPr>
        <p:spPr>
          <a:xfrm>
            <a:off x="1827688" y="1340769"/>
            <a:ext cx="8526040" cy="1015663"/>
          </a:xfrm>
          <a:prstGeom prst="rect">
            <a:avLst/>
          </a:prstGeom>
        </p:spPr>
        <p:txBody>
          <a:bodyPr wrap="square">
            <a:spAutoFit/>
          </a:bodyPr>
          <a:lstStyle/>
          <a:p>
            <a:pPr marL="342900" indent="-342900">
              <a:lnSpc>
                <a:spcPct val="150000"/>
              </a:lnSpc>
              <a:buFont typeface="Wingdings" pitchFamily="2" charset="2"/>
              <a:buChar char="ü"/>
            </a:pPr>
            <a:r>
              <a:rPr lang="ar-SA" sz="2000" dirty="0">
                <a:solidFill>
                  <a:prstClr val="black"/>
                </a:solidFill>
                <a:cs typeface="B Nazanin" pitchFamily="2" charset="-78"/>
              </a:rPr>
              <a:t>ﺟﺎوا ﻗﺪرت اﯾﺠﺎد ﺑﺮﻧﺎﻣﻪ ﻫﺎﯾﯽ ﻗﺎﺑﻞ اﻧﻄﺒﺎق ﺑـﺎ ﭼﻨـﺪﯾﻦ ﻣﺤـﯿﻂ را ﺑﻮﺳـﯿﻠﻪ ﮐﺎﻣﭙﺎﯾـﻞ ﮐـﺮدن ﯾـﮏ ﻧـﻮع</a:t>
            </a:r>
            <a:endParaRPr lang="en-US" sz="2000" dirty="0">
              <a:solidFill>
                <a:prstClr val="black"/>
              </a:solidFill>
              <a:cs typeface="B Nazanin" pitchFamily="2" charset="-78"/>
            </a:endParaRPr>
          </a:p>
          <a:p>
            <a:pPr>
              <a:lnSpc>
                <a:spcPct val="150000"/>
              </a:lnSpc>
            </a:pPr>
            <a:r>
              <a:rPr lang="ar-SA" sz="2000" dirty="0">
                <a:solidFill>
                  <a:prstClr val="black"/>
                </a:solidFill>
                <a:cs typeface="B Nazanin" pitchFamily="2" charset="-78"/>
              </a:rPr>
              <a:t>ﻣﻌﺮﻓﯽ واﺳﻄﻪ ﺗﺤﺖ ﻋﻨﻮان ﮐﺪ ﺑﺎﯾﺘﯽ ﭘﯿﺪا ﮐﺮده اﺳﺖ .</a:t>
            </a:r>
            <a:endParaRPr lang="en-US" sz="2000" dirty="0">
              <a:solidFill>
                <a:prstClr val="black"/>
              </a:solidFill>
              <a:cs typeface="B Nazanin" pitchFamily="2" charset="-78"/>
            </a:endParaRPr>
          </a:p>
        </p:txBody>
      </p:sp>
      <p:sp>
        <p:nvSpPr>
          <p:cNvPr id="5" name="Footer Placeholder 4"/>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741289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t>‫</a:t>
            </a:r>
            <a:r>
              <a:rPr lang="ar-SA" dirty="0">
                <a:cs typeface="B Titr" pitchFamily="2" charset="-78"/>
              </a:rPr>
              <a:t>ﺗﻮزﯾﻊ </a:t>
            </a:r>
            <a:r>
              <a:rPr lang="ar-SA" dirty="0" smtClean="0">
                <a:cs typeface="B Titr" pitchFamily="2" charset="-78"/>
              </a:rPr>
              <a:t>ﺷﺪه</a:t>
            </a:r>
            <a:r>
              <a:rPr lang="en-US" dirty="0" smtClean="0">
                <a:cs typeface="B Titr" pitchFamily="2" charset="-78"/>
              </a:rPr>
              <a:t>(Distributed)</a:t>
            </a:r>
            <a:endParaRPr lang="fa-IR"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
          </p:nvPr>
        </p:nvSpPr>
        <p:spPr>
          <a:xfrm>
            <a:off x="1853928" y="1412776"/>
            <a:ext cx="8503920" cy="4572000"/>
          </a:xfrm>
        </p:spPr>
        <p:txBody>
          <a:bodyPr>
            <a:noAutofit/>
          </a:bodyPr>
          <a:lstStyle/>
          <a:p>
            <a:pPr>
              <a:lnSpc>
                <a:spcPct val="160000"/>
              </a:lnSpc>
              <a:buFont typeface="Wingdings" pitchFamily="2" charset="2"/>
              <a:buChar char="v"/>
            </a:pPr>
            <a:r>
              <a:rPr lang="ar-SA" sz="2400" dirty="0">
                <a:cs typeface="B Nazanin" pitchFamily="2" charset="-78"/>
              </a:rPr>
              <a:t>ﺟﺎوا ﻣﺨﺘﺺ ﻣﺤﯿﻂ ﺗﻮزﯾﻊ ﺷﺪه اﯾﻨﺘﺮﻧﺖ ﻃﺮاﺣﯽ ﺷﺪه.</a:t>
            </a:r>
            <a:endParaRPr lang="en-US" sz="2400" dirty="0">
              <a:cs typeface="B Nazanin" pitchFamily="2" charset="-78"/>
            </a:endParaRPr>
          </a:p>
          <a:p>
            <a:pPr marL="0" indent="0">
              <a:lnSpc>
                <a:spcPct val="160000"/>
              </a:lnSpc>
              <a:buNone/>
            </a:pPr>
            <a:r>
              <a:rPr lang="ar-SA" sz="2400" dirty="0">
                <a:cs typeface="B Nazanin" pitchFamily="2" charset="-78"/>
              </a:rPr>
              <a:t> رواﯾﺖ اوﻟﯿﻪ ﺟـﺎوا ﯾﻌﻨـﯽ ‪</a:t>
            </a:r>
            <a:r>
              <a:rPr lang="en-US" sz="2400" dirty="0">
                <a:cs typeface="B Nazanin" pitchFamily="2" charset="-78"/>
              </a:rPr>
              <a:t>oak‫</a:t>
            </a:r>
            <a:r>
              <a:rPr lang="ar-SA" sz="2400" dirty="0">
                <a:cs typeface="B Nazanin" pitchFamily="2" charset="-78"/>
              </a:rPr>
              <a:t>درﺑﺮﮔﯿﺮﻧﺪه ﺟﻨﺒﻪ ﻫﺎﯾﯽ</a:t>
            </a:r>
            <a:endParaRPr lang="en-US" sz="2400" dirty="0">
              <a:cs typeface="B Nazanin" pitchFamily="2" charset="-78"/>
            </a:endParaRPr>
          </a:p>
          <a:p>
            <a:pPr marL="0" indent="0">
              <a:lnSpc>
                <a:spcPct val="160000"/>
              </a:lnSpc>
              <a:buNone/>
            </a:pPr>
            <a:r>
              <a:rPr lang="ar-SA" sz="2400" dirty="0">
                <a:cs typeface="B Nazanin" pitchFamily="2" charset="-78"/>
              </a:rPr>
              <a:t> ﺑﺮای ﭘﯿﺎم رﺳﺎﻧﯽ آدرﺳﻬﺎی داﺧﻠﯽ ﻓﻀﺎی اﻟﮑﺘﺮوﻧﯿﮑﯽ ﺑﻮد .</a:t>
            </a:r>
            <a:endParaRPr lang="en-US" sz="2400" dirty="0">
              <a:cs typeface="B Nazanin" pitchFamily="2" charset="-78"/>
            </a:endParaRPr>
          </a:p>
          <a:p>
            <a:pPr>
              <a:lnSpc>
                <a:spcPct val="160000"/>
              </a:lnSpc>
              <a:buFont typeface="Wingdings" pitchFamily="2" charset="2"/>
              <a:buChar char="v"/>
            </a:pPr>
            <a:r>
              <a:rPr lang="ar-SA" sz="2400" dirty="0">
                <a:cs typeface="B Nazanin" pitchFamily="2" charset="-78"/>
              </a:rPr>
              <a:t> ﺟﺎوا اﺧﯿﺮا"اﯾﻦ راﺑﻄﻬﺎ را در ﯾﮏ ﺑﺴـﺘﻪ ﻧـﺮم اﻓـﺰاری ﺑﻨـﺎم</a:t>
            </a:r>
            <a:endParaRPr lang="en-US" sz="2400" dirty="0">
              <a:cs typeface="B Nazanin" pitchFamily="2" charset="-78"/>
            </a:endParaRPr>
          </a:p>
          <a:p>
            <a:pPr marL="0" indent="0">
              <a:lnSpc>
                <a:spcPct val="160000"/>
              </a:lnSpc>
              <a:buNone/>
            </a:pPr>
            <a:r>
              <a:rPr lang="en-US" sz="2400" dirty="0">
                <a:cs typeface="B Nazanin" pitchFamily="2" charset="-78"/>
              </a:rPr>
              <a:t>‫‪(RMI) Remote Method Invocation</a:t>
            </a:r>
            <a:r>
              <a:rPr lang="ar-SA" sz="2400" dirty="0">
                <a:cs typeface="B Nazanin" pitchFamily="2" charset="-78"/>
              </a:rPr>
              <a:t>اﺣﯿﺎئ ﻧﻤﻮده اﺳﺖ . اﯾﻦ ﺟﻨﺒﻪ ﯾﮏ ﺳﻄﺢ ﻏﯿﺮ ﻣﻮازی از ﺗﺠﺮد ﺑـﺮای</a:t>
            </a:r>
            <a:r>
              <a:rPr lang="en-US" sz="2400" dirty="0">
                <a:cs typeface="B Nazanin" pitchFamily="2" charset="-78"/>
              </a:rPr>
              <a:t> ‫</a:t>
            </a:r>
            <a:r>
              <a:rPr lang="ar-SA" sz="2400" dirty="0">
                <a:cs typeface="B Nazanin" pitchFamily="2" charset="-78"/>
              </a:rPr>
              <a:t>ﺑﺮﻧﺎﻣﻪ ﻧﻮﯾﺲ ﺳﺮوﯾﺲ ﮔﯿﺮﻧﺪه / ﺳﺮوﯾﺲ دﻫﻨﺪه ﺑﻮﺟﻮد آورده اﺳﺖ .</a:t>
            </a:r>
            <a:endParaRPr lang="en-US" sz="2400" dirty="0">
              <a:cs typeface="B Nazanin" pitchFamily="2" charset="-78"/>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1340138"/>
            <a:ext cx="2592288" cy="28089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3853486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260648"/>
            <a:ext cx="6712424" cy="758952"/>
          </a:xfrm>
        </p:spPr>
        <p:txBody>
          <a:bodyPr>
            <a:noAutofit/>
          </a:bodyPr>
          <a:lstStyle/>
          <a:p>
            <a:pPr algn="r"/>
            <a:r>
              <a:rPr lang="fa-IR" sz="4400" b="1" dirty="0">
                <a:cs typeface="B Titr" pitchFamily="2" charset="-78"/>
              </a:rPr>
              <a:t>پویا</a:t>
            </a:r>
            <a:r>
              <a:rPr lang="en-US" sz="4400" b="1" dirty="0">
                <a:cs typeface="B Titr" pitchFamily="2" charset="-78"/>
              </a:rPr>
              <a:t>(Dynamic)</a:t>
            </a:r>
          </a:p>
        </p:txBody>
      </p:sp>
      <p:pic>
        <p:nvPicPr>
          <p:cNvPr id="3075"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p:txBody>
          <a:bodyPr>
            <a:normAutofit/>
          </a:bodyPr>
          <a:lstStyle/>
          <a:p>
            <a:pPr>
              <a:lnSpc>
                <a:spcPct val="150000"/>
              </a:lnSpc>
              <a:buFont typeface="Wingdings" pitchFamily="2" charset="2"/>
              <a:buChar char="v"/>
            </a:pPr>
            <a:r>
              <a:rPr lang="ar-SA" sz="2000" dirty="0"/>
              <a:t>جاوا یک زبان پویا است . هر کلاس جاوا میتواند در هر زمانی روی مفسر جاوا بارگذاری شود . سپس این کلاس های بارگذاری شده ی پویا میتوانند به صورت پویا معرفی شوند . شما میتوانید به طور پویا در مورد یک کلاس در زمان اجرا اطلاعاتی بدست بیاورید </a:t>
            </a:r>
            <a:r>
              <a:rPr lang="fa-IR" sz="2000" dirty="0"/>
              <a:t>.</a:t>
            </a:r>
            <a:r>
              <a:rPr lang="ar-SA" sz="2000" dirty="0"/>
              <a:t>با وجود بازتاب </a:t>
            </a:r>
            <a:r>
              <a:rPr lang="en-US" sz="2000" dirty="0"/>
              <a:t>API</a:t>
            </a:r>
            <a:r>
              <a:rPr lang="ar-SA" sz="2000" dirty="0"/>
              <a:t> اضافه شده (</a:t>
            </a:r>
            <a:r>
              <a:rPr lang="en-US" sz="2000" dirty="0" err="1"/>
              <a:t>ApplicationProgram</a:t>
            </a:r>
            <a:r>
              <a:rPr lang="en-US" sz="2000" dirty="0"/>
              <a:t> Interface</a:t>
            </a:r>
            <a:r>
              <a:rPr lang="ar-SA" sz="2000" dirty="0"/>
              <a:t> ) که به برنامه ساز امکان میدهد که با برنامه از طریق یک برنامه کاربردی دیگر ارتباط برقرار کند</a:t>
            </a:r>
            <a:r>
              <a:rPr lang="fa-IR" sz="2000" dirty="0"/>
              <a:t>.</a:t>
            </a:r>
            <a:endParaRPr lang="en-US" sz="2500" b="1" dirty="0">
              <a:cs typeface="B Yagut" pitchFamily="2" charset="-7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4005064"/>
            <a:ext cx="3441700" cy="2006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2168126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228600"/>
            <a:ext cx="8518720" cy="758952"/>
          </a:xfrm>
        </p:spPr>
        <p:txBody>
          <a:bodyPr>
            <a:normAutofit/>
          </a:bodyPr>
          <a:lstStyle/>
          <a:p>
            <a:pPr algn="r"/>
            <a:r>
              <a:rPr lang="fa-IR"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innerShdw blurRad="114300">
                    <a:prstClr val="black"/>
                  </a:innerShdw>
                </a:effectLst>
                <a:cs typeface="B Titr" pitchFamily="2" charset="-78"/>
              </a:rPr>
              <a:t>عملکرد ماشین مجازی جاوا</a:t>
            </a:r>
            <a:endPar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innerShdw blurRad="114300">
                  <a:prstClr val="black"/>
                </a:innerShdw>
              </a:effectLst>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953000" y="2133600"/>
            <a:ext cx="2514600" cy="1066800"/>
          </a:xfrm>
          <a:prstGeom prst="roundRect">
            <a:avLst/>
          </a:prstGeom>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r>
              <a:rPr lang="fa-IR" dirty="0">
                <a:ln w="12700">
                  <a:solidFill>
                    <a:prstClr val="white"/>
                  </a:solidFill>
                  <a:prstDash val="solid"/>
                </a:ln>
                <a:solidFill>
                  <a:prstClr val="white"/>
                </a:solidFill>
                <a:effectLst>
                  <a:outerShdw blurRad="41275" dist="20320" dir="1800000" algn="tl" rotWithShape="0">
                    <a:srgbClr val="000000">
                      <a:alpha val="40000"/>
                    </a:srgbClr>
                  </a:outerShdw>
                </a:effectLst>
                <a:cs typeface="B Nazanin" pitchFamily="2" charset="-78"/>
              </a:rPr>
              <a:t>بارکننده کلاس</a:t>
            </a:r>
          </a:p>
          <a:p>
            <a:pPr algn="ctr"/>
            <a:r>
              <a:rPr lang="en-US" dirty="0">
                <a:ln w="12700">
                  <a:solidFill>
                    <a:prstClr val="white"/>
                  </a:solidFill>
                  <a:prstDash val="solid"/>
                </a:ln>
                <a:solidFill>
                  <a:prstClr val="white"/>
                </a:solidFill>
                <a:effectLst>
                  <a:outerShdw blurRad="41275" dist="20320" dir="1800000" algn="tl" rotWithShape="0">
                    <a:srgbClr val="000000">
                      <a:alpha val="40000"/>
                    </a:srgbClr>
                  </a:outerShdw>
                </a:effectLst>
                <a:cs typeface="B Nazanin" pitchFamily="2" charset="-78"/>
              </a:rPr>
              <a:t>Class Loader</a:t>
            </a:r>
          </a:p>
        </p:txBody>
      </p:sp>
      <p:sp>
        <p:nvSpPr>
          <p:cNvPr id="9" name="Rounded Rectangle 8"/>
          <p:cNvSpPr/>
          <p:nvPr/>
        </p:nvSpPr>
        <p:spPr>
          <a:xfrm>
            <a:off x="4876800" y="4876800"/>
            <a:ext cx="2667000" cy="1066800"/>
          </a:xfrm>
          <a:prstGeom prst="roundRect">
            <a:avLst/>
          </a:prstGeom>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موتور اجرا</a:t>
            </a: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Execution engine</a:t>
            </a:r>
          </a:p>
        </p:txBody>
      </p:sp>
      <p:sp>
        <p:nvSpPr>
          <p:cNvPr id="11" name="Oval 10"/>
          <p:cNvSpPr/>
          <p:nvPr/>
        </p:nvSpPr>
        <p:spPr>
          <a:xfrm>
            <a:off x="8305800" y="2133600"/>
            <a:ext cx="2209800" cy="1066800"/>
          </a:xfrm>
          <a:prstGeom prst="ellipse">
            <a:avLst/>
          </a:prstGeom>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solidFill>
                  <a:prstClr val="white"/>
                </a:solidFill>
              </a:rPr>
              <a:t>Java </a:t>
            </a:r>
            <a:r>
              <a:rPr lang="en-US" b="1" dirty="0" err="1">
                <a:solidFill>
                  <a:prstClr val="white"/>
                </a:solidFill>
              </a:rPr>
              <a:t>Api</a:t>
            </a:r>
            <a:endParaRPr lang="en-US" b="1" dirty="0">
              <a:solidFill>
                <a:prstClr val="white"/>
              </a:solidFill>
            </a:endParaRPr>
          </a:p>
        </p:txBody>
      </p:sp>
      <p:cxnSp>
        <p:nvCxnSpPr>
          <p:cNvPr id="12" name="Straight Arrow Connector 11"/>
          <p:cNvCxnSpPr>
            <a:endCxn id="8" idx="1"/>
          </p:cNvCxnSpPr>
          <p:nvPr/>
        </p:nvCxnSpPr>
        <p:spPr>
          <a:xfrm>
            <a:off x="4114800" y="2667000"/>
            <a:ext cx="8382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rot="10800000">
            <a:off x="7467600" y="2667000"/>
            <a:ext cx="8382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a:stCxn id="8" idx="2"/>
            <a:endCxn id="9" idx="0"/>
          </p:cNvCxnSpPr>
          <p:nvPr/>
        </p:nvCxnSpPr>
        <p:spPr>
          <a:xfrm rot="5400000">
            <a:off x="5372100" y="4038600"/>
            <a:ext cx="16764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3503712" y="3733801"/>
            <a:ext cx="3581400" cy="461665"/>
          </a:xfrm>
          <a:prstGeom prst="rect">
            <a:avLst/>
          </a:prstGeom>
          <a:noFill/>
        </p:spPr>
        <p:txBody>
          <a:bodyPr wrap="square" rtlCol="0">
            <a:spAutoFit/>
          </a:bodyPr>
          <a:lstStyle/>
          <a:p>
            <a:r>
              <a:rPr lang="en-US" sz="2400" b="1" dirty="0">
                <a:solidFill>
                  <a:prstClr val="black"/>
                </a:solidFill>
              </a:rPr>
              <a:t>          Byte Code</a:t>
            </a:r>
          </a:p>
        </p:txBody>
      </p:sp>
      <p:sp>
        <p:nvSpPr>
          <p:cNvPr id="16" name="Oval 15"/>
          <p:cNvSpPr/>
          <p:nvPr/>
        </p:nvSpPr>
        <p:spPr>
          <a:xfrm>
            <a:off x="1752600" y="2133600"/>
            <a:ext cx="2362200" cy="1066800"/>
          </a:xfrm>
          <a:prstGeom prst="ellipse">
            <a:avLst/>
          </a:prstGeom>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solidFill>
                  <a:prstClr val="white"/>
                </a:solidFill>
              </a:rPr>
              <a:t>Class File</a:t>
            </a:r>
          </a:p>
        </p:txBody>
      </p:sp>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65336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228600"/>
            <a:ext cx="8518720" cy="758952"/>
          </a:xfrm>
        </p:spPr>
        <p:txBody>
          <a:bodyPr>
            <a:normAutofit/>
          </a:bodyPr>
          <a:lstStyle/>
          <a:p>
            <a:pPr algn="r"/>
            <a:r>
              <a:rPr lang="ar-SA" sz="3200" b="1" dirty="0">
                <a:cs typeface="B Titr" pitchFamily="2" charset="-78"/>
              </a:rPr>
              <a:t>فرايند توليد نرم افزار</a:t>
            </a:r>
            <a:endParaRPr lang="en-US" sz="3200" b="1" dirty="0">
              <a:cs typeface="B Titr" pitchFamily="2" charset="-78"/>
            </a:endParaRPr>
          </a:p>
        </p:txBody>
      </p:sp>
      <p:pic>
        <p:nvPicPr>
          <p:cNvPr id="4" name="Picture 3"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Content Placeholder 3"/>
          <p:cNvPicPr>
            <a:picLocks noGrp="1"/>
          </p:cNvPicPr>
          <p:nvPr>
            <p:ph sz="quarter" idx="1"/>
          </p:nvPr>
        </p:nvPicPr>
        <p:blipFill>
          <a:blip r:embed="rId3"/>
          <a:srcRect/>
          <a:stretch>
            <a:fillRect/>
          </a:stretch>
        </p:blipFill>
        <p:spPr bwMode="auto">
          <a:xfrm>
            <a:off x="2207569" y="3239110"/>
            <a:ext cx="7488831" cy="2782178"/>
          </a:xfrm>
          <a:prstGeom prst="rect">
            <a:avLst/>
          </a:prstGeom>
          <a:noFill/>
          <a:ln w="9525">
            <a:noFill/>
            <a:miter lim="800000"/>
            <a:headEnd/>
            <a:tailEnd/>
          </a:ln>
        </p:spPr>
      </p:pic>
      <p:sp>
        <p:nvSpPr>
          <p:cNvPr id="6" name="Rectangle 5"/>
          <p:cNvSpPr/>
          <p:nvPr/>
        </p:nvSpPr>
        <p:spPr>
          <a:xfrm>
            <a:off x="1991544" y="1484784"/>
            <a:ext cx="8316416" cy="1754326"/>
          </a:xfrm>
          <a:prstGeom prst="rect">
            <a:avLst/>
          </a:prstGeom>
        </p:spPr>
        <p:txBody>
          <a:bodyPr wrap="square">
            <a:spAutoFit/>
          </a:bodyPr>
          <a:lstStyle/>
          <a:p>
            <a:pPr marL="342900" indent="-342900">
              <a:lnSpc>
                <a:spcPct val="150000"/>
              </a:lnSpc>
              <a:buFont typeface="Wingdings" pitchFamily="2" charset="2"/>
              <a:buChar char="q"/>
            </a:pPr>
            <a:r>
              <a:rPr lang="ar-SA" sz="2400" dirty="0">
                <a:solidFill>
                  <a:prstClr val="black"/>
                </a:solidFill>
                <a:cs typeface="B Nazanin" pitchFamily="2" charset="-78"/>
              </a:rPr>
              <a:t>برنامه ها ابتدا در يك محيط ويراستاري متني نوشته مي شود و با پسوند </a:t>
            </a:r>
            <a:r>
              <a:rPr lang="en-US" sz="2400" dirty="0">
                <a:solidFill>
                  <a:prstClr val="black"/>
                </a:solidFill>
                <a:cs typeface="B Nazanin" pitchFamily="2" charset="-78"/>
              </a:rPr>
              <a:t>.java</a:t>
            </a:r>
            <a:r>
              <a:rPr lang="ar-SA" sz="2400" dirty="0">
                <a:solidFill>
                  <a:prstClr val="black"/>
                </a:solidFill>
                <a:cs typeface="B Nazanin" pitchFamily="2" charset="-78"/>
              </a:rPr>
              <a:t> ذخيره مي گردد. سپس اين فايل بوسيله كامپايلر جاوا ترجمه و به فايلي با پسوند </a:t>
            </a:r>
            <a:r>
              <a:rPr lang="en-US" sz="2400" dirty="0">
                <a:solidFill>
                  <a:prstClr val="black"/>
                </a:solidFill>
                <a:cs typeface="B Nazanin" pitchFamily="2" charset="-78"/>
              </a:rPr>
              <a:t>.class</a:t>
            </a:r>
            <a:r>
              <a:rPr lang="ar-SA" sz="2400" dirty="0">
                <a:solidFill>
                  <a:prstClr val="black"/>
                </a:solidFill>
                <a:cs typeface="B Nazanin" pitchFamily="2" charset="-78"/>
              </a:rPr>
              <a:t> تبديل مي</a:t>
            </a:r>
            <a:r>
              <a:rPr lang="fa-IR" sz="2400" dirty="0">
                <a:solidFill>
                  <a:prstClr val="black"/>
                </a:solidFill>
                <a:cs typeface="B Nazanin" pitchFamily="2" charset="-78"/>
              </a:rPr>
              <a:t> گردد.</a:t>
            </a:r>
            <a:endParaRPr lang="en-US" sz="2400" dirty="0">
              <a:solidFill>
                <a:prstClr val="black"/>
              </a:solidFill>
              <a:cs typeface="B Nazanin" pitchFamily="2" charset="-78"/>
            </a:endParaRPr>
          </a:p>
        </p:txBody>
      </p:sp>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680904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lloWorld.gif"/>
          <p:cNvPicPr/>
          <p:nvPr/>
        </p:nvPicPr>
        <p:blipFill>
          <a:blip r:embed="rId2" cstate="print">
            <a:lum bright="-20000" contrast="40000"/>
          </a:blip>
          <a:stretch>
            <a:fillRect/>
          </a:stretch>
        </p:blipFill>
        <p:spPr>
          <a:xfrm>
            <a:off x="2063553" y="332656"/>
            <a:ext cx="8208911" cy="58326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98812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2"/>
            <a:ext cx="4572000" cy="1077218"/>
          </a:xfrm>
          <a:prstGeom prst="rect">
            <a:avLst/>
          </a:prstGeom>
        </p:spPr>
        <p:txBody>
          <a:bodyPr>
            <a:spAutoFit/>
          </a:bodyPr>
          <a:lstStyle/>
          <a:p>
            <a:r>
              <a:rPr lang="fa-IR" sz="3200" dirty="0">
                <a:solidFill>
                  <a:prstClr val="black"/>
                </a:solidFill>
                <a:cs typeface="B Titr" pitchFamily="2" charset="-78"/>
              </a:rPr>
              <a:t>لایه های امنیتی جاوا</a:t>
            </a:r>
            <a:br>
              <a:rPr lang="fa-IR" sz="3200" dirty="0">
                <a:solidFill>
                  <a:prstClr val="black"/>
                </a:solidFill>
                <a:cs typeface="B Titr" pitchFamily="2" charset="-78"/>
              </a:rPr>
            </a:br>
            <a:endParaRPr lang="en-US" sz="3200" dirty="0">
              <a:solidFill>
                <a:prstClr val="black"/>
              </a:solidFill>
            </a:endParaRPr>
          </a:p>
        </p:txBody>
      </p:sp>
      <p:sp>
        <p:nvSpPr>
          <p:cNvPr id="7" name="Rectangle 6"/>
          <p:cNvSpPr/>
          <p:nvPr/>
        </p:nvSpPr>
        <p:spPr>
          <a:xfrm>
            <a:off x="3700974" y="1203624"/>
            <a:ext cx="7668344" cy="5586145"/>
          </a:xfrm>
          <a:prstGeom prst="rect">
            <a:avLst/>
          </a:prstGeom>
        </p:spPr>
        <p:txBody>
          <a:bodyPr wrap="square">
            <a:spAutoFit/>
          </a:bodyPr>
          <a:lstStyle/>
          <a:p>
            <a:pPr>
              <a:lnSpc>
                <a:spcPct val="150000"/>
              </a:lnSpc>
            </a:pPr>
            <a:endParaRPr lang="fa-IR" sz="2400" dirty="0">
              <a:solidFill>
                <a:prstClr val="black"/>
              </a:solidFill>
              <a:cs typeface="B Nazanin" pitchFamily="2" charset="-78"/>
            </a:endParaRPr>
          </a:p>
          <a:p>
            <a:pPr>
              <a:lnSpc>
                <a:spcPct val="150000"/>
              </a:lnSpc>
            </a:pPr>
            <a:r>
              <a:rPr lang="fa-IR" sz="2400" dirty="0">
                <a:solidFill>
                  <a:srgbClr val="C00000"/>
                </a:solidFill>
                <a:cs typeface="B Titr" pitchFamily="2" charset="-78"/>
              </a:rPr>
              <a:t>سیستم امنیتی جاوا از پنج قسمت تشکیل شده است:</a:t>
            </a:r>
          </a:p>
          <a:p>
            <a:pPr>
              <a:lnSpc>
                <a:spcPct val="150000"/>
              </a:lnSpc>
            </a:pPr>
            <a:endParaRPr lang="fa-IR" sz="2400" dirty="0">
              <a:solidFill>
                <a:prstClr val="black"/>
              </a:solidFill>
              <a:cs typeface="B Nazanin" pitchFamily="2" charset="-78"/>
            </a:endParaRPr>
          </a:p>
          <a:p>
            <a:pPr>
              <a:lnSpc>
                <a:spcPct val="150000"/>
              </a:lnSpc>
              <a:buFont typeface="Wingdings" pitchFamily="2" charset="2"/>
              <a:buChar char="q"/>
            </a:pPr>
            <a:r>
              <a:rPr lang="fa-IR" sz="2400" dirty="0">
                <a:solidFill>
                  <a:prstClr val="black"/>
                </a:solidFill>
                <a:cs typeface="B Nazanin" pitchFamily="2" charset="-78"/>
              </a:rPr>
              <a:t> کامپایلر آن تضمین می کند که قوانین امنیتی را زیرپا نمی گذارد</a:t>
            </a:r>
          </a:p>
          <a:p>
            <a:pPr>
              <a:lnSpc>
                <a:spcPct val="150000"/>
              </a:lnSpc>
              <a:buFont typeface="Wingdings" pitchFamily="2" charset="2"/>
              <a:buChar char="q"/>
            </a:pPr>
            <a:r>
              <a:rPr lang="fa-IR" sz="2400" dirty="0">
                <a:solidFill>
                  <a:prstClr val="black"/>
                </a:solidFill>
                <a:cs typeface="B Nazanin" pitchFamily="2" charset="-78"/>
              </a:rPr>
              <a:t> نظارت و کنترل بایت کدها</a:t>
            </a:r>
          </a:p>
          <a:p>
            <a:pPr>
              <a:lnSpc>
                <a:spcPct val="150000"/>
              </a:lnSpc>
              <a:buFont typeface="Wingdings" pitchFamily="2" charset="2"/>
              <a:buChar char="q"/>
            </a:pPr>
            <a:r>
              <a:rPr lang="fa-IR" sz="2400" dirty="0" smtClean="0">
                <a:solidFill>
                  <a:prstClr val="black"/>
                </a:solidFill>
                <a:cs typeface="B Nazanin" pitchFamily="2" charset="-78"/>
              </a:rPr>
              <a:t>بارکننده </a:t>
            </a:r>
            <a:r>
              <a:rPr lang="fa-IR" sz="2400" dirty="0">
                <a:solidFill>
                  <a:prstClr val="black"/>
                </a:solidFill>
                <a:cs typeface="B Nazanin" pitchFamily="2" charset="-78"/>
              </a:rPr>
              <a:t>کلاس ها </a:t>
            </a:r>
            <a:r>
              <a:rPr lang="en-US" sz="2400" dirty="0">
                <a:solidFill>
                  <a:prstClr val="black"/>
                </a:solidFill>
                <a:cs typeface="B Nazanin" pitchFamily="2" charset="-78"/>
              </a:rPr>
              <a:t>(Class Loader)</a:t>
            </a:r>
            <a:r>
              <a:rPr lang="fa-IR" sz="2400" dirty="0">
                <a:solidFill>
                  <a:prstClr val="black"/>
                </a:solidFill>
                <a:cs typeface="B Nazanin" pitchFamily="2" charset="-78"/>
              </a:rPr>
              <a:t> بررسی می کند که </a:t>
            </a:r>
            <a:endParaRPr lang="en-US" sz="2400" dirty="0">
              <a:solidFill>
                <a:prstClr val="black"/>
              </a:solidFill>
              <a:cs typeface="B Nazanin" pitchFamily="2" charset="-78"/>
            </a:endParaRPr>
          </a:p>
          <a:p>
            <a:pPr>
              <a:lnSpc>
                <a:spcPct val="150000"/>
              </a:lnSpc>
            </a:pPr>
            <a:r>
              <a:rPr lang="fa-IR" sz="2400" dirty="0">
                <a:solidFill>
                  <a:prstClr val="black"/>
                </a:solidFill>
                <a:cs typeface="B Nazanin" pitchFamily="2" charset="-78"/>
              </a:rPr>
              <a:t>کلاس ها به محدودیت ها دسترسی نداشته باشند</a:t>
            </a:r>
          </a:p>
          <a:p>
            <a:pPr>
              <a:lnSpc>
                <a:spcPct val="150000"/>
              </a:lnSpc>
              <a:buFont typeface="Wingdings" pitchFamily="2" charset="2"/>
              <a:buChar char="q"/>
            </a:pPr>
            <a:r>
              <a:rPr lang="fa-IR" sz="2400" dirty="0">
                <a:solidFill>
                  <a:prstClr val="black"/>
                </a:solidFill>
                <a:cs typeface="B Nazanin" pitchFamily="2" charset="-78"/>
              </a:rPr>
              <a:t>باز پس گرفتن فضا توسط </a:t>
            </a:r>
            <a:r>
              <a:rPr lang="en-US" sz="2400" dirty="0" err="1">
                <a:solidFill>
                  <a:prstClr val="black"/>
                </a:solidFill>
                <a:cs typeface="B Nazanin" pitchFamily="2" charset="-78"/>
              </a:rPr>
              <a:t>Gc</a:t>
            </a:r>
            <a:r>
              <a:rPr lang="fa-IR" sz="2400" dirty="0">
                <a:solidFill>
                  <a:prstClr val="black"/>
                </a:solidFill>
                <a:cs typeface="B Nazanin" pitchFamily="2" charset="-78"/>
              </a:rPr>
              <a:t> (</a:t>
            </a:r>
            <a:r>
              <a:rPr lang="en-US" sz="2400" dirty="0">
                <a:solidFill>
                  <a:prstClr val="black"/>
                </a:solidFill>
                <a:cs typeface="B Nazanin" pitchFamily="2" charset="-78"/>
              </a:rPr>
              <a:t>Garbage Collector</a:t>
            </a:r>
            <a:r>
              <a:rPr lang="fa-IR" sz="2400" dirty="0">
                <a:solidFill>
                  <a:prstClr val="black"/>
                </a:solidFill>
                <a:cs typeface="B Nazanin" pitchFamily="2" charset="-78"/>
              </a:rPr>
              <a:t>)</a:t>
            </a:r>
          </a:p>
          <a:p>
            <a:pPr>
              <a:lnSpc>
                <a:spcPct val="150000"/>
              </a:lnSpc>
            </a:pPr>
            <a:endParaRPr lang="fa-IR" sz="2400" dirty="0">
              <a:solidFill>
                <a:prstClr val="black"/>
              </a:solidFill>
              <a:cs typeface="B Nazanin" pitchFamily="2" charset="-78"/>
            </a:endParaRPr>
          </a:p>
          <a:p>
            <a:pPr>
              <a:lnSpc>
                <a:spcPct val="150000"/>
              </a:lnSpc>
            </a:pPr>
            <a:r>
              <a:rPr lang="fa-IR" sz="2400" dirty="0">
                <a:solidFill>
                  <a:prstClr val="black"/>
                </a:solidFill>
                <a:cs typeface="B Nazanin" pitchFamily="2" charset="-78"/>
              </a:rPr>
              <a:t>	</a:t>
            </a:r>
            <a:endParaRPr lang="en-US" sz="2400" dirty="0">
              <a:solidFill>
                <a:prstClr val="black"/>
              </a:solidFill>
              <a:cs typeface="B Nazanin" pitchFamily="2" charset="-78"/>
            </a:endParaRPr>
          </a:p>
        </p:txBody>
      </p:sp>
      <p:pic>
        <p:nvPicPr>
          <p:cNvPr id="9" name="Picture 8"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626" y="1975082"/>
            <a:ext cx="3312263" cy="30379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675279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33254" y="3325237"/>
            <a:ext cx="9144000" cy="2387600"/>
          </a:xfrm>
        </p:spPr>
        <p:txBody>
          <a:bodyPr/>
          <a:lstStyle/>
          <a:p>
            <a:r>
              <a:rPr lang="fa-IR" b="1" dirty="0" smtClean="0">
                <a:solidFill>
                  <a:schemeClr val="accent2"/>
                </a:solidFill>
              </a:rPr>
              <a:t>تحلیل زبان برنامه نویسی </a:t>
            </a:r>
            <a:r>
              <a:rPr lang="en-US" b="1" dirty="0" smtClean="0">
                <a:solidFill>
                  <a:schemeClr val="accent2"/>
                </a:solidFill>
              </a:rPr>
              <a:t>C++</a:t>
            </a:r>
            <a:endParaRPr lang="fa-IR" dirty="0"/>
          </a:p>
        </p:txBody>
      </p:sp>
    </p:spTree>
    <p:extLst>
      <p:ext uri="{BB962C8B-B14F-4D97-AF65-F5344CB8AC3E}">
        <p14:creationId xmlns:p14="http://schemas.microsoft.com/office/powerpoint/2010/main" val="12021935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fa-IR" sz="3200" dirty="0">
                <a:solidFill>
                  <a:srgbClr val="C00000"/>
                </a:solidFill>
                <a:cs typeface="B Titr" pitchFamily="2" charset="-78"/>
              </a:rPr>
              <a:t>نقاط ضعف جاوا</a:t>
            </a:r>
            <a:endParaRPr lang="en-US" sz="3200" dirty="0">
              <a:solidFill>
                <a:srgbClr val="C00000"/>
              </a:solidFill>
            </a:endParaRPr>
          </a:p>
        </p:txBody>
      </p:sp>
      <p:sp>
        <p:nvSpPr>
          <p:cNvPr id="7" name="Rectangle 6"/>
          <p:cNvSpPr/>
          <p:nvPr/>
        </p:nvSpPr>
        <p:spPr>
          <a:xfrm>
            <a:off x="3940817" y="1839186"/>
            <a:ext cx="7668344" cy="4538230"/>
          </a:xfrm>
          <a:prstGeom prst="rect">
            <a:avLst/>
          </a:prstGeom>
        </p:spPr>
        <p:txBody>
          <a:bodyPr wrap="square">
            <a:spAutoFit/>
          </a:bodyPr>
          <a:lstStyle/>
          <a:p>
            <a:pPr>
              <a:lnSpc>
                <a:spcPct val="150000"/>
              </a:lnSpc>
              <a:buFont typeface="Wingdings" pitchFamily="2" charset="2"/>
              <a:buChar char="q"/>
            </a:pPr>
            <a:r>
              <a:rPr lang="fa-IR" sz="2800" dirty="0">
                <a:solidFill>
                  <a:prstClr val="black"/>
                </a:solidFill>
                <a:cs typeface="B Nazanin" pitchFamily="2" charset="-78"/>
              </a:rPr>
              <a:t>سرعت اجرای بسیار پایین به دلیل بایت </a:t>
            </a:r>
            <a:r>
              <a:rPr lang="fa-IR" sz="2800" dirty="0" smtClean="0">
                <a:solidFill>
                  <a:prstClr val="black"/>
                </a:solidFill>
                <a:cs typeface="B Nazanin" pitchFamily="2" charset="-78"/>
              </a:rPr>
              <a:t>کدها</a:t>
            </a:r>
            <a:endParaRPr lang="fa-IR" sz="2800" dirty="0">
              <a:solidFill>
                <a:prstClr val="black"/>
              </a:solidFill>
              <a:cs typeface="B Nazanin" pitchFamily="2" charset="-78"/>
            </a:endParaRPr>
          </a:p>
          <a:p>
            <a:pPr>
              <a:lnSpc>
                <a:spcPct val="150000"/>
              </a:lnSpc>
              <a:buFont typeface="Wingdings" pitchFamily="2" charset="2"/>
              <a:buChar char="q"/>
            </a:pPr>
            <a:r>
              <a:rPr lang="fa-IR" sz="2800" dirty="0">
                <a:solidFill>
                  <a:prstClr val="black"/>
                </a:solidFill>
                <a:cs typeface="B Nazanin" pitchFamily="2" charset="-78"/>
              </a:rPr>
              <a:t>نادیده گرفتن برخی از اصول شی گرایی به دلیل بازاریابی بهتر و انعطاف </a:t>
            </a:r>
            <a:r>
              <a:rPr lang="fa-IR" sz="2800" dirty="0" smtClean="0">
                <a:solidFill>
                  <a:prstClr val="black"/>
                </a:solidFill>
                <a:cs typeface="B Nazanin" pitchFamily="2" charset="-78"/>
              </a:rPr>
              <a:t>بیشتر</a:t>
            </a:r>
            <a:endParaRPr lang="fa-IR" sz="2800" dirty="0">
              <a:solidFill>
                <a:prstClr val="black"/>
              </a:solidFill>
              <a:cs typeface="B Nazanin" pitchFamily="2" charset="-78"/>
            </a:endParaRPr>
          </a:p>
          <a:p>
            <a:pPr>
              <a:lnSpc>
                <a:spcPct val="150000"/>
              </a:lnSpc>
              <a:buFont typeface="Wingdings" pitchFamily="2" charset="2"/>
              <a:buChar char="q"/>
            </a:pPr>
            <a:r>
              <a:rPr lang="fa-IR" sz="2800" dirty="0">
                <a:solidFill>
                  <a:prstClr val="black"/>
                </a:solidFill>
                <a:cs typeface="B Nazanin" pitchFamily="2" charset="-78"/>
              </a:rPr>
              <a:t>حذف اشاره گرها و وراثت </a:t>
            </a:r>
            <a:r>
              <a:rPr lang="fa-IR" sz="2800" dirty="0" smtClean="0">
                <a:solidFill>
                  <a:prstClr val="black"/>
                </a:solidFill>
                <a:cs typeface="B Nazanin" pitchFamily="2" charset="-78"/>
              </a:rPr>
              <a:t>چندگانه</a:t>
            </a:r>
            <a:endParaRPr lang="fa-IR" sz="2800" dirty="0">
              <a:solidFill>
                <a:prstClr val="black"/>
              </a:solidFill>
              <a:cs typeface="B Nazanin" pitchFamily="2" charset="-78"/>
            </a:endParaRPr>
          </a:p>
          <a:p>
            <a:pPr>
              <a:lnSpc>
                <a:spcPct val="150000"/>
              </a:lnSpc>
              <a:buFont typeface="Wingdings" pitchFamily="2" charset="2"/>
              <a:buChar char="q"/>
            </a:pPr>
            <a:r>
              <a:rPr lang="fa-IR" sz="2800" dirty="0">
                <a:solidFill>
                  <a:prstClr val="black"/>
                </a:solidFill>
                <a:cs typeface="B Nazanin" pitchFamily="2" charset="-78"/>
              </a:rPr>
              <a:t>عدم توانایی در استفاده از توابع سیستم عامل به دلیل مستقل از سکو بودن</a:t>
            </a:r>
          </a:p>
          <a:p>
            <a:pPr>
              <a:lnSpc>
                <a:spcPct val="150000"/>
              </a:lnSpc>
              <a:buFont typeface="Wingdings" pitchFamily="2" charset="2"/>
              <a:buChar char="q"/>
            </a:pPr>
            <a:endParaRPr lang="en-US" sz="2800" dirty="0">
              <a:solidFill>
                <a:prstClr val="black"/>
              </a:solidFill>
              <a:cs typeface="B Nazanin"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943" y="1787801"/>
            <a:ext cx="1832325" cy="1296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831" y="3668122"/>
            <a:ext cx="2114550" cy="1809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819568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fa-IR" sz="3200" dirty="0">
                <a:solidFill>
                  <a:srgbClr val="C00000"/>
                </a:solidFill>
                <a:cs typeface="B Titr" pitchFamily="2" charset="-78"/>
              </a:rPr>
              <a:t>پلتفرم های جاوا</a:t>
            </a:r>
            <a:endParaRPr lang="en-US" sz="3200" dirty="0">
              <a:solidFill>
                <a:srgbClr val="C00000"/>
              </a:solidFill>
            </a:endParaRPr>
          </a:p>
        </p:txBody>
      </p:sp>
      <p:sp>
        <p:nvSpPr>
          <p:cNvPr id="7" name="Rectangle 6"/>
          <p:cNvSpPr/>
          <p:nvPr/>
        </p:nvSpPr>
        <p:spPr>
          <a:xfrm>
            <a:off x="2767885" y="3565358"/>
            <a:ext cx="7668344" cy="2492990"/>
          </a:xfrm>
          <a:prstGeom prst="rect">
            <a:avLst/>
          </a:prstGeom>
        </p:spPr>
        <p:txBody>
          <a:bodyPr wrap="square">
            <a:spAutoFit/>
          </a:bodyPr>
          <a:lstStyle/>
          <a:p>
            <a:pPr>
              <a:lnSpc>
                <a:spcPct val="150000"/>
              </a:lnSpc>
            </a:pPr>
            <a:r>
              <a:rPr lang="fa-IR" sz="2400" b="1" dirty="0">
                <a:solidFill>
                  <a:srgbClr val="C00000"/>
                </a:solidFill>
                <a:cs typeface="B Titr" pitchFamily="2" charset="-78"/>
              </a:rPr>
              <a:t>انواع پلتفرمهاي جاوا</a:t>
            </a:r>
            <a:endParaRPr lang="en-US" sz="2400" b="1" dirty="0">
              <a:solidFill>
                <a:srgbClr val="C00000"/>
              </a:solidFill>
              <a:cs typeface="B Titr" pitchFamily="2" charset="-78"/>
            </a:endParaRPr>
          </a:p>
          <a:p>
            <a:pPr>
              <a:lnSpc>
                <a:spcPct val="150000"/>
              </a:lnSpc>
            </a:pPr>
            <a:r>
              <a:rPr lang="en-US" sz="2000" dirty="0">
                <a:solidFill>
                  <a:prstClr val="black"/>
                </a:solidFill>
              </a:rPr>
              <a:t>Java Platform, Standard Edition – Java SE</a:t>
            </a:r>
          </a:p>
          <a:p>
            <a:pPr>
              <a:lnSpc>
                <a:spcPct val="150000"/>
              </a:lnSpc>
            </a:pPr>
            <a:r>
              <a:rPr lang="en-US" sz="2000" dirty="0">
                <a:solidFill>
                  <a:prstClr val="black"/>
                </a:solidFill>
              </a:rPr>
              <a:t>Java Platform, Enterprise Edition – Java EE</a:t>
            </a:r>
          </a:p>
          <a:p>
            <a:pPr>
              <a:lnSpc>
                <a:spcPct val="150000"/>
              </a:lnSpc>
            </a:pPr>
            <a:r>
              <a:rPr lang="en-US" sz="2000" dirty="0">
                <a:solidFill>
                  <a:prstClr val="black"/>
                </a:solidFill>
              </a:rPr>
              <a:t>Java Platform, Micro Edition – Java ME</a:t>
            </a:r>
          </a:p>
          <a:p>
            <a:pPr>
              <a:lnSpc>
                <a:spcPct val="150000"/>
              </a:lnSpc>
            </a:pPr>
            <a:r>
              <a:rPr lang="en-US" sz="2000" dirty="0">
                <a:solidFill>
                  <a:prstClr val="black"/>
                </a:solidFill>
              </a:rPr>
              <a:t>Java Card</a:t>
            </a: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015880" y="1700808"/>
            <a:ext cx="5292080" cy="1823576"/>
          </a:xfrm>
          <a:prstGeom prst="rect">
            <a:avLst/>
          </a:prstGeom>
        </p:spPr>
        <p:txBody>
          <a:bodyPr wrap="square">
            <a:spAutoFit/>
          </a:bodyPr>
          <a:lstStyle/>
          <a:p>
            <a:pPr>
              <a:lnSpc>
                <a:spcPct val="150000"/>
              </a:lnSpc>
            </a:pPr>
            <a:r>
              <a:rPr lang="ar-SA" sz="2500" dirty="0">
                <a:solidFill>
                  <a:srgbClr val="C00000"/>
                </a:solidFill>
                <a:cs typeface="B Titr" pitchFamily="2" charset="-78"/>
              </a:rPr>
              <a:t>پلتفرم جاوا از دو مولفه تشكيل شده است:</a:t>
            </a:r>
            <a:endParaRPr lang="fa-IR" sz="2500" dirty="0">
              <a:solidFill>
                <a:srgbClr val="C00000"/>
              </a:solidFill>
              <a:cs typeface="B Titr" pitchFamily="2" charset="-78"/>
            </a:endParaRPr>
          </a:p>
          <a:p>
            <a:pPr>
              <a:lnSpc>
                <a:spcPct val="150000"/>
              </a:lnSpc>
            </a:pPr>
            <a:r>
              <a:rPr lang="ar-SA" sz="2500" dirty="0">
                <a:solidFill>
                  <a:prstClr val="black"/>
                </a:solidFill>
                <a:cs typeface="B Nazanin" pitchFamily="2" charset="-78"/>
              </a:rPr>
              <a:t>1- ماشين مجازي جاوا</a:t>
            </a:r>
            <a:endParaRPr lang="en-US" sz="2500" dirty="0">
              <a:solidFill>
                <a:prstClr val="black"/>
              </a:solidFill>
              <a:cs typeface="B Nazanin" pitchFamily="2" charset="-78"/>
            </a:endParaRPr>
          </a:p>
          <a:p>
            <a:pPr>
              <a:lnSpc>
                <a:spcPct val="150000"/>
              </a:lnSpc>
            </a:pPr>
            <a:r>
              <a:rPr lang="ar-SA" sz="2500" dirty="0">
                <a:solidFill>
                  <a:prstClr val="black"/>
                </a:solidFill>
                <a:cs typeface="B Nazanin" pitchFamily="2" charset="-78"/>
              </a:rPr>
              <a:t>2- </a:t>
            </a:r>
            <a:r>
              <a:rPr lang="en-US" sz="2500" dirty="0">
                <a:solidFill>
                  <a:prstClr val="black"/>
                </a:solidFill>
                <a:cs typeface="B Nazanin" pitchFamily="2" charset="-78"/>
              </a:rPr>
              <a:t>A</a:t>
            </a:r>
            <a:r>
              <a:rPr lang="en-US" sz="2500" dirty="0">
                <a:solidFill>
                  <a:prstClr val="black"/>
                </a:solidFill>
              </a:rPr>
              <a:t>PI</a:t>
            </a:r>
          </a:p>
        </p:txBody>
      </p:sp>
      <p:pic>
        <p:nvPicPr>
          <p:cNvPr id="10" name="Picture 9" descr="getStarted-jvm.gif"/>
          <p:cNvPicPr/>
          <p:nvPr/>
        </p:nvPicPr>
        <p:blipFill>
          <a:blip r:embed="rId3" cstate="print">
            <a:lum bright="-20000" contrast="40000"/>
          </a:blip>
          <a:stretch>
            <a:fillRect/>
          </a:stretch>
        </p:blipFill>
        <p:spPr>
          <a:xfrm>
            <a:off x="1842346" y="2084354"/>
            <a:ext cx="3401050" cy="296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3502224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fa-IR" sz="3200" dirty="0">
                <a:solidFill>
                  <a:srgbClr val="C00000"/>
                </a:solidFill>
                <a:cs typeface="B Titr" pitchFamily="2" charset="-78"/>
              </a:rPr>
              <a:t>ساختار یک برنامه ساده :</a:t>
            </a:r>
            <a:endParaRPr lang="en-US" sz="3200" dirty="0">
              <a:solidFill>
                <a:srgbClr val="C00000"/>
              </a:solidFill>
              <a:cs typeface="B Titr"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3" cstate="print">
            <a:lum bright="-20000" contrast="40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853928" y="1514007"/>
            <a:ext cx="9004936" cy="4643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519193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fa-IR" sz="3200" dirty="0">
                <a:solidFill>
                  <a:srgbClr val="C00000"/>
                </a:solidFill>
                <a:cs typeface="B Titr" pitchFamily="2" charset="-78"/>
              </a:rPr>
              <a:t>انواع داده ها در جاوا</a:t>
            </a:r>
            <a:endParaRPr lang="en-US" sz="3200" dirty="0">
              <a:solidFill>
                <a:srgbClr val="C00000"/>
              </a:solidFill>
              <a:cs typeface="B Titr"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717216"/>
            <a:ext cx="6614914" cy="4524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3261" y="1612456"/>
            <a:ext cx="2589398" cy="4507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130152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fa-IR" sz="3200" dirty="0">
                <a:solidFill>
                  <a:srgbClr val="C00000"/>
                </a:solidFill>
                <a:cs typeface="B Titr" pitchFamily="2" charset="-78"/>
              </a:rPr>
              <a:t>داده ها در </a:t>
            </a:r>
            <a:r>
              <a:rPr lang="en-US" sz="3200" dirty="0">
                <a:solidFill>
                  <a:srgbClr val="C00000"/>
                </a:solidFill>
                <a:cs typeface="B Titr" pitchFamily="2" charset="-78"/>
              </a:rPr>
              <a:t>C</a:t>
            </a:r>
            <a:r>
              <a:rPr lang="fa-IR" sz="3200" dirty="0">
                <a:solidFill>
                  <a:srgbClr val="C00000"/>
                </a:solidFill>
                <a:cs typeface="B Titr" pitchFamily="2" charset="-78"/>
              </a:rPr>
              <a:t>:</a:t>
            </a:r>
            <a:endParaRPr lang="en-US" sz="3200" dirty="0">
              <a:solidFill>
                <a:srgbClr val="C00000"/>
              </a:solidFill>
              <a:cs typeface="B Titr"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521" y="1700808"/>
            <a:ext cx="78009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326100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ar-SA" sz="3200" b="1" dirty="0">
                <a:solidFill>
                  <a:srgbClr val="C00000"/>
                </a:solidFill>
              </a:rPr>
              <a:t>متغيرها و انواع داده‏ها:</a:t>
            </a:r>
            <a:endParaRPr lang="en-US" sz="3200" dirty="0">
              <a:solidFill>
                <a:srgbClr val="C00000"/>
              </a:solidFill>
            </a:endParaRPr>
          </a:p>
        </p:txBody>
      </p:sp>
      <p:sp>
        <p:nvSpPr>
          <p:cNvPr id="7" name="Rectangle 6"/>
          <p:cNvSpPr/>
          <p:nvPr/>
        </p:nvSpPr>
        <p:spPr>
          <a:xfrm>
            <a:off x="1991544" y="1484784"/>
            <a:ext cx="8388424" cy="2677656"/>
          </a:xfrm>
          <a:prstGeom prst="rect">
            <a:avLst/>
          </a:prstGeom>
        </p:spPr>
        <p:txBody>
          <a:bodyPr wrap="square">
            <a:spAutoFit/>
          </a:bodyPr>
          <a:lstStyle/>
          <a:p>
            <a:pPr marL="457200" indent="-457200">
              <a:lnSpc>
                <a:spcPct val="150000"/>
              </a:lnSpc>
              <a:buFont typeface="Wingdings" pitchFamily="2" charset="2"/>
              <a:buChar char="q"/>
            </a:pPr>
            <a:r>
              <a:rPr lang="ar-SA" sz="2800" dirty="0">
                <a:solidFill>
                  <a:prstClr val="black"/>
                </a:solidFill>
                <a:cs typeface="B Nazanin" pitchFamily="2" charset="-78"/>
              </a:rPr>
              <a:t>اکثرا نیاز به ذخیره مقد</a:t>
            </a:r>
            <a:r>
              <a:rPr lang="fa-IR" sz="2800" dirty="0">
                <a:solidFill>
                  <a:prstClr val="black"/>
                </a:solidFill>
                <a:cs typeface="B Nazanin" pitchFamily="2" charset="-78"/>
              </a:rPr>
              <a:t>ا</a:t>
            </a:r>
            <a:r>
              <a:rPr lang="ar-SA" sz="2800" dirty="0">
                <a:solidFill>
                  <a:prstClr val="black"/>
                </a:solidFill>
                <a:cs typeface="B Nazanin" pitchFamily="2" charset="-78"/>
              </a:rPr>
              <a:t>رها دارند که می خواهیم از آنها استفاده کنیم .برای بازیابی یک مقدار  باید آنرا در یک متغیر نکهداری کنیم . یک متغییر محل ذخیره در حافظه کامپیوتر است که ویژگیهایی مثل نام ، نوع ومحتویات دارد.</a:t>
            </a:r>
            <a:endParaRPr lang="en-US" sz="2800" dirty="0">
              <a:solidFill>
                <a:prstClr val="black"/>
              </a:solidFill>
              <a:cs typeface="B Nazanin"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478" y="3433260"/>
            <a:ext cx="4058964" cy="29382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3277927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7920069" y="1527048"/>
            <a:ext cx="3820827" cy="4572000"/>
          </a:xfrm>
        </p:spPr>
        <p:txBody>
          <a:bodyPr>
            <a:noAutofit/>
          </a:bodyPr>
          <a:lstStyle/>
          <a:p>
            <a:pPr>
              <a:lnSpc>
                <a:spcPct val="170000"/>
              </a:lnSpc>
            </a:pPr>
            <a:r>
              <a:rPr lang="ar-SA" sz="2000" dirty="0">
                <a:cs typeface="B Titr" pitchFamily="2" charset="-78"/>
              </a:rPr>
              <a:t>تعريف متغير از يك نوع و يك نام:</a:t>
            </a:r>
            <a:endParaRPr lang="en-US" sz="2000" dirty="0">
              <a:cs typeface="B Titr" pitchFamily="2" charset="-78"/>
            </a:endParaRPr>
          </a:p>
          <a:p>
            <a:pPr algn="l" rtl="0">
              <a:lnSpc>
                <a:spcPct val="170000"/>
              </a:lnSpc>
            </a:pPr>
            <a:r>
              <a:rPr lang="en-US" sz="2000" dirty="0" err="1">
                <a:cs typeface="B Nazanin" pitchFamily="2" charset="-78"/>
              </a:rPr>
              <a:t>int</a:t>
            </a:r>
            <a:r>
              <a:rPr lang="en-US" sz="2000" dirty="0">
                <a:cs typeface="B Nazanin" pitchFamily="2" charset="-78"/>
              </a:rPr>
              <a:t> </a:t>
            </a:r>
            <a:r>
              <a:rPr lang="en-US" sz="2000" dirty="0" err="1">
                <a:cs typeface="B Nazanin" pitchFamily="2" charset="-78"/>
              </a:rPr>
              <a:t>myAge</a:t>
            </a:r>
            <a:endParaRPr lang="en-US" sz="2000" dirty="0">
              <a:cs typeface="B Nazanin" pitchFamily="2" charset="-78"/>
            </a:endParaRPr>
          </a:p>
          <a:p>
            <a:pPr algn="l" rtl="0">
              <a:lnSpc>
                <a:spcPct val="170000"/>
              </a:lnSpc>
            </a:pPr>
            <a:r>
              <a:rPr lang="en-US" sz="2000" dirty="0">
                <a:cs typeface="B Nazanin" pitchFamily="2" charset="-78"/>
              </a:rPr>
              <a:t>string </a:t>
            </a:r>
            <a:r>
              <a:rPr lang="en-US" sz="2000" dirty="0" err="1">
                <a:cs typeface="B Nazanin" pitchFamily="2" charset="-78"/>
              </a:rPr>
              <a:t>myname</a:t>
            </a:r>
            <a:r>
              <a:rPr lang="en-US" sz="2000" dirty="0">
                <a:cs typeface="B Nazanin" pitchFamily="2" charset="-78"/>
              </a:rPr>
              <a:t>;</a:t>
            </a:r>
          </a:p>
          <a:p>
            <a:pPr algn="l" rtl="0">
              <a:lnSpc>
                <a:spcPct val="170000"/>
              </a:lnSpc>
            </a:pPr>
            <a:r>
              <a:rPr lang="en-US" sz="2000" dirty="0" err="1">
                <a:cs typeface="B Nazanin" pitchFamily="2" charset="-78"/>
              </a:rPr>
              <a:t>boolean</a:t>
            </a:r>
            <a:r>
              <a:rPr lang="en-US" sz="2000" dirty="0">
                <a:cs typeface="B Nazanin" pitchFamily="2" charset="-78"/>
              </a:rPr>
              <a:t> is tired</a:t>
            </a:r>
          </a:p>
          <a:p>
            <a:pPr>
              <a:lnSpc>
                <a:spcPct val="170000"/>
              </a:lnSpc>
            </a:pPr>
            <a:r>
              <a:rPr lang="ar-SA" sz="2000" dirty="0">
                <a:cs typeface="B Titr" pitchFamily="2" charset="-78"/>
              </a:rPr>
              <a:t>چند متغير از يك </a:t>
            </a:r>
            <a:r>
              <a:rPr lang="ar-SA" sz="2000" dirty="0" smtClean="0">
                <a:cs typeface="B Titr" pitchFamily="2" charset="-78"/>
              </a:rPr>
              <a:t>نوع:</a:t>
            </a:r>
            <a:endParaRPr lang="en-US" sz="2000" dirty="0">
              <a:cs typeface="B Titr" pitchFamily="2" charset="-78"/>
            </a:endParaRPr>
          </a:p>
          <a:p>
            <a:pPr algn="l" rtl="0">
              <a:lnSpc>
                <a:spcPct val="170000"/>
              </a:lnSpc>
            </a:pPr>
            <a:r>
              <a:rPr lang="en-US" sz="2000" dirty="0" err="1">
                <a:cs typeface="B Nazanin" pitchFamily="2" charset="-78"/>
              </a:rPr>
              <a:t>int</a:t>
            </a:r>
            <a:r>
              <a:rPr lang="en-US" sz="2000" dirty="0">
                <a:cs typeface="B Nazanin" pitchFamily="2" charset="-78"/>
              </a:rPr>
              <a:t> </a:t>
            </a:r>
            <a:r>
              <a:rPr lang="en-US" sz="2000" dirty="0" err="1">
                <a:cs typeface="B Nazanin" pitchFamily="2" charset="-78"/>
              </a:rPr>
              <a:t>x,y,z</a:t>
            </a:r>
            <a:endParaRPr lang="en-US" sz="2000" dirty="0">
              <a:cs typeface="B Nazanin" pitchFamily="2" charset="-78"/>
            </a:endParaRPr>
          </a:p>
          <a:p>
            <a:pPr algn="l" rtl="0">
              <a:lnSpc>
                <a:spcPct val="170000"/>
              </a:lnSpc>
            </a:pPr>
            <a:r>
              <a:rPr lang="en-US" sz="2000" dirty="0">
                <a:cs typeface="B Nazanin" pitchFamily="2" charset="-78"/>
              </a:rPr>
              <a:t>string </a:t>
            </a:r>
            <a:r>
              <a:rPr lang="en-US" sz="2000" dirty="0" err="1">
                <a:cs typeface="B Nazanin" pitchFamily="2" charset="-78"/>
              </a:rPr>
              <a:t>firstname</a:t>
            </a:r>
            <a:r>
              <a:rPr lang="en-US" sz="2000" dirty="0">
                <a:cs typeface="B Nazanin" pitchFamily="2" charset="-78"/>
              </a:rPr>
              <a:t>, </a:t>
            </a:r>
            <a:r>
              <a:rPr lang="en-US" sz="2000" dirty="0" err="1">
                <a:cs typeface="B Nazanin" pitchFamily="2" charset="-78"/>
              </a:rPr>
              <a:t>lastname</a:t>
            </a:r>
            <a:r>
              <a:rPr lang="en-US" sz="2000" dirty="0">
                <a:cs typeface="B Nazanin" pitchFamily="2" charset="-78"/>
              </a:rPr>
              <a:t>;</a:t>
            </a:r>
          </a:p>
        </p:txBody>
      </p:sp>
      <p:sp>
        <p:nvSpPr>
          <p:cNvPr id="5" name="Rectangle 4"/>
          <p:cNvSpPr/>
          <p:nvPr/>
        </p:nvSpPr>
        <p:spPr>
          <a:xfrm>
            <a:off x="7920069" y="548681"/>
            <a:ext cx="2353529" cy="584775"/>
          </a:xfrm>
          <a:prstGeom prst="rect">
            <a:avLst/>
          </a:prstGeom>
        </p:spPr>
        <p:txBody>
          <a:bodyPr wrap="none">
            <a:spAutoFit/>
          </a:bodyPr>
          <a:lstStyle/>
          <a:p>
            <a:r>
              <a:rPr lang="ar-SA" sz="3200" b="1" dirty="0">
                <a:solidFill>
                  <a:srgbClr val="C00000"/>
                </a:solidFill>
                <a:cs typeface="B Titr" pitchFamily="2" charset="-78"/>
              </a:rPr>
              <a:t>تعريف متغيرها:</a:t>
            </a:r>
            <a:endParaRPr lang="en-US" sz="3200" dirty="0">
              <a:solidFill>
                <a:srgbClr val="C00000"/>
              </a:solidFill>
              <a:cs typeface="B Titr" pitchFamily="2" charset="-78"/>
            </a:endParaRPr>
          </a:p>
        </p:txBody>
      </p:sp>
      <p:pic>
        <p:nvPicPr>
          <p:cNvPr id="15" name="Picture 1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562" y="2020753"/>
            <a:ext cx="5772427" cy="3225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646928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endParaRPr lang="en-US" sz="3200" dirty="0">
              <a:solidFill>
                <a:prstClr val="black"/>
              </a:solidFill>
            </a:endParaRPr>
          </a:p>
        </p:txBody>
      </p:sp>
      <p:sp>
        <p:nvSpPr>
          <p:cNvPr id="7" name="Rectangle 6"/>
          <p:cNvSpPr/>
          <p:nvPr/>
        </p:nvSpPr>
        <p:spPr>
          <a:xfrm>
            <a:off x="1919536" y="476673"/>
            <a:ext cx="8388424" cy="2262158"/>
          </a:xfrm>
          <a:prstGeom prst="rect">
            <a:avLst/>
          </a:prstGeom>
        </p:spPr>
        <p:txBody>
          <a:bodyPr wrap="square">
            <a:spAutoFit/>
          </a:bodyPr>
          <a:lstStyle/>
          <a:p>
            <a:pPr>
              <a:lnSpc>
                <a:spcPct val="150000"/>
              </a:lnSpc>
            </a:pPr>
            <a:r>
              <a:rPr lang="ar-SA" sz="2800" dirty="0">
                <a:solidFill>
                  <a:srgbClr val="C00000"/>
                </a:solidFill>
                <a:cs typeface="B Titr" pitchFamily="2" charset="-78"/>
              </a:rPr>
              <a:t>مقداردهي به متغير درهنگام تعريف:</a:t>
            </a:r>
            <a:endParaRPr lang="en-US" sz="2800" dirty="0">
              <a:solidFill>
                <a:srgbClr val="C00000"/>
              </a:solidFill>
              <a:cs typeface="B Titr" pitchFamily="2" charset="-78"/>
            </a:endParaRPr>
          </a:p>
          <a:p>
            <a:pPr algn="l" rtl="0">
              <a:lnSpc>
                <a:spcPct val="150000"/>
              </a:lnSpc>
            </a:pPr>
            <a:r>
              <a:rPr lang="en-US" sz="2200" dirty="0" err="1">
                <a:solidFill>
                  <a:prstClr val="black"/>
                </a:solidFill>
              </a:rPr>
              <a:t>int</a:t>
            </a:r>
            <a:r>
              <a:rPr lang="en-US" sz="2200" dirty="0">
                <a:solidFill>
                  <a:prstClr val="black"/>
                </a:solidFill>
              </a:rPr>
              <a:t> </a:t>
            </a:r>
            <a:r>
              <a:rPr lang="en-US" sz="2200" dirty="0" err="1">
                <a:solidFill>
                  <a:prstClr val="black"/>
                </a:solidFill>
              </a:rPr>
              <a:t>myAge</a:t>
            </a:r>
            <a:r>
              <a:rPr lang="en-US" sz="2200" dirty="0">
                <a:solidFill>
                  <a:prstClr val="black"/>
                </a:solidFill>
              </a:rPr>
              <a:t>, </a:t>
            </a:r>
            <a:r>
              <a:rPr lang="en-US" sz="2200" dirty="0" err="1">
                <a:solidFill>
                  <a:prstClr val="black"/>
                </a:solidFill>
              </a:rPr>
              <a:t>mysize</a:t>
            </a:r>
            <a:r>
              <a:rPr lang="en-US" sz="2200" dirty="0">
                <a:solidFill>
                  <a:prstClr val="black"/>
                </a:solidFill>
              </a:rPr>
              <a:t>, </a:t>
            </a:r>
            <a:r>
              <a:rPr lang="en-US" sz="2200" dirty="0" err="1">
                <a:solidFill>
                  <a:prstClr val="black"/>
                </a:solidFill>
              </a:rPr>
              <a:t>numshoes</a:t>
            </a:r>
            <a:r>
              <a:rPr lang="en-US" sz="2200" dirty="0">
                <a:solidFill>
                  <a:prstClr val="black"/>
                </a:solidFill>
              </a:rPr>
              <a:t>= 28;</a:t>
            </a:r>
          </a:p>
          <a:p>
            <a:pPr algn="l" rtl="0">
              <a:lnSpc>
                <a:spcPct val="150000"/>
              </a:lnSpc>
            </a:pPr>
            <a:r>
              <a:rPr lang="en-US" sz="2200" dirty="0">
                <a:solidFill>
                  <a:prstClr val="black"/>
                </a:solidFill>
              </a:rPr>
              <a:t>string </a:t>
            </a:r>
            <a:r>
              <a:rPr lang="en-US" sz="2200" dirty="0" err="1">
                <a:solidFill>
                  <a:prstClr val="black"/>
                </a:solidFill>
              </a:rPr>
              <a:t>myname</a:t>
            </a:r>
            <a:r>
              <a:rPr lang="en-US" sz="2200" dirty="0">
                <a:solidFill>
                  <a:prstClr val="black"/>
                </a:solidFill>
              </a:rPr>
              <a:t>= “</a:t>
            </a:r>
            <a:r>
              <a:rPr lang="en-US" sz="2200" dirty="0" err="1">
                <a:solidFill>
                  <a:prstClr val="black"/>
                </a:solidFill>
              </a:rPr>
              <a:t>laura</a:t>
            </a:r>
            <a:r>
              <a:rPr lang="en-US" sz="2200" dirty="0">
                <a:solidFill>
                  <a:prstClr val="black"/>
                </a:solidFill>
              </a:rPr>
              <a:t>”;</a:t>
            </a:r>
          </a:p>
          <a:p>
            <a:pPr algn="l" rtl="0">
              <a:lnSpc>
                <a:spcPct val="150000"/>
              </a:lnSpc>
            </a:pPr>
            <a:r>
              <a:rPr lang="en-US" sz="2200" dirty="0" err="1">
                <a:solidFill>
                  <a:prstClr val="black"/>
                </a:solidFill>
              </a:rPr>
              <a:t>boolean</a:t>
            </a:r>
            <a:r>
              <a:rPr lang="en-US" sz="2200" dirty="0">
                <a:solidFill>
                  <a:prstClr val="black"/>
                </a:solidFill>
              </a:rPr>
              <a:t> is Tired= true</a:t>
            </a:r>
          </a:p>
        </p:txBody>
      </p:sp>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864410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endParaRPr lang="en-US" sz="3200" dirty="0">
              <a:solidFill>
                <a:prstClr val="black"/>
              </a:solidFill>
            </a:endParaRPr>
          </a:p>
        </p:txBody>
      </p:sp>
      <p:pic>
        <p:nvPicPr>
          <p:cNvPr id="4" name="Picture 3"/>
          <p:cNvPicPr/>
          <p:nvPr/>
        </p:nvPicPr>
        <p:blipFill>
          <a:blip r:embed="rId2" cstate="print">
            <a:lum bright="-20000" contrast="4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5894" y="239843"/>
            <a:ext cx="9781896" cy="6062095"/>
          </a:xfrm>
          <a:prstGeom prst="rect">
            <a:avLst/>
          </a:prstGeom>
          <a:noFill/>
          <a:ln>
            <a:noFill/>
          </a:ln>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507408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ar-SA" sz="3200" b="1" dirty="0">
                <a:solidFill>
                  <a:srgbClr val="FF0000"/>
                </a:solidFill>
                <a:cs typeface="B Titr" pitchFamily="2" charset="-78"/>
              </a:rPr>
              <a:t>ثابت ها</a:t>
            </a:r>
            <a:endParaRPr lang="en-US" sz="3200" b="1" dirty="0">
              <a:solidFill>
                <a:srgbClr val="FF0000"/>
              </a:solidFill>
              <a:cs typeface="B Titr" pitchFamily="2" charset="-78"/>
            </a:endParaRPr>
          </a:p>
        </p:txBody>
      </p:sp>
      <p:sp>
        <p:nvSpPr>
          <p:cNvPr id="7" name="Rectangle 6"/>
          <p:cNvSpPr/>
          <p:nvPr/>
        </p:nvSpPr>
        <p:spPr>
          <a:xfrm>
            <a:off x="1919536" y="1353950"/>
            <a:ext cx="8388424" cy="1661993"/>
          </a:xfrm>
          <a:prstGeom prst="rect">
            <a:avLst/>
          </a:prstGeom>
        </p:spPr>
        <p:txBody>
          <a:bodyPr wrap="square">
            <a:spAutoFit/>
          </a:bodyPr>
          <a:lstStyle/>
          <a:p>
            <a:pPr>
              <a:lnSpc>
                <a:spcPct val="150000"/>
              </a:lnSpc>
            </a:pPr>
            <a:r>
              <a:rPr lang="fa-IR" sz="2200" dirty="0">
                <a:solidFill>
                  <a:prstClr val="black"/>
                </a:solidFill>
                <a:cs typeface="B Nazanin" pitchFamily="2" charset="-78"/>
              </a:rPr>
              <a:t>تعریف ثابت در جاوا کافی است که به ابتدای فرایند تعریف متغییر کلمه کلیدی </a:t>
            </a:r>
            <a:r>
              <a:rPr lang="en-US" sz="2200" dirty="0">
                <a:solidFill>
                  <a:prstClr val="black"/>
                </a:solidFill>
                <a:cs typeface="B Nazanin" pitchFamily="2" charset="-78"/>
              </a:rPr>
              <a:t>final </a:t>
            </a:r>
            <a:r>
              <a:rPr lang="fa-IR" sz="2200" dirty="0">
                <a:solidFill>
                  <a:prstClr val="black"/>
                </a:solidFill>
                <a:cs typeface="B Nazanin" pitchFamily="2" charset="-78"/>
              </a:rPr>
              <a:t>را اضافه کنیم مانند مثال زیر </a:t>
            </a:r>
          </a:p>
          <a:p>
            <a:pPr algn="l" rtl="0">
              <a:lnSpc>
                <a:spcPct val="150000"/>
              </a:lnSpc>
            </a:pPr>
            <a:r>
              <a:rPr lang="en-US" sz="2400" b="1" dirty="0">
                <a:solidFill>
                  <a:srgbClr val="C00000"/>
                </a:solidFill>
                <a:cs typeface="B Nazanin" pitchFamily="2" charset="-78"/>
              </a:rPr>
              <a:t>Final String MANUFACTURER; </a:t>
            </a:r>
          </a:p>
        </p:txBody>
      </p:sp>
      <p:pic>
        <p:nvPicPr>
          <p:cNvPr id="5" name="Picture 4"/>
          <p:cNvPicPr/>
          <p:nvPr/>
        </p:nvPicPr>
        <p:blipFill>
          <a:blip r:embed="rId2" cstate="print">
            <a:lum bright="-20000" contrast="40000"/>
            <a:extLst>
              <a:ext uri="{BEBA8EAE-BF5A-486C-A8C5-ECC9F3942E4B}">
                <a14:imgProps xmlns:a14="http://schemas.microsoft.com/office/drawing/2010/main">
                  <a14:imgLayer r:embed="rId3">
                    <a14:imgEffect>
                      <a14:sharpenSoften amount="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19535" y="3015943"/>
            <a:ext cx="7524267" cy="3312827"/>
          </a:xfrm>
          <a:prstGeom prst="rect">
            <a:avLst/>
          </a:prstGeom>
          <a:noFill/>
          <a:ln>
            <a:noFill/>
          </a:ln>
        </p:spPr>
      </p:pic>
      <p:sp>
        <p:nvSpPr>
          <p:cNvPr id="2" name="Rectangle 1"/>
          <p:cNvSpPr/>
          <p:nvPr/>
        </p:nvSpPr>
        <p:spPr>
          <a:xfrm>
            <a:off x="9558833" y="3592286"/>
            <a:ext cx="851515" cy="477054"/>
          </a:xfrm>
          <a:prstGeom prst="rect">
            <a:avLst/>
          </a:prstGeom>
        </p:spPr>
        <p:txBody>
          <a:bodyPr wrap="none">
            <a:spAutoFit/>
          </a:bodyPr>
          <a:lstStyle/>
          <a:p>
            <a:r>
              <a:rPr lang="fa-IR" sz="2500" dirty="0">
                <a:solidFill>
                  <a:srgbClr val="C00000"/>
                </a:solidFill>
                <a:cs typeface="B Titr" pitchFamily="2" charset="-78"/>
              </a:rPr>
              <a:t>مثال :</a:t>
            </a:r>
            <a:endParaRPr lang="en-US" sz="2500" dirty="0">
              <a:solidFill>
                <a:srgbClr val="C00000"/>
              </a:solidFill>
              <a:cs typeface="B Titr" pitchFamily="2" charset="-78"/>
            </a:endParaRPr>
          </a:p>
        </p:txBody>
      </p:sp>
      <p:pic>
        <p:nvPicPr>
          <p:cNvPr id="9" name="Picture 8" descr="C:\Users\Majd\Desktop\data mining\pic\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1214680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ext Box 2"/>
          <p:cNvSpPr txBox="1">
            <a:spLocks noChangeArrowheads="1"/>
          </p:cNvSpPr>
          <p:nvPr/>
        </p:nvSpPr>
        <p:spPr bwMode="auto">
          <a:xfrm>
            <a:off x="1774825" y="1148493"/>
            <a:ext cx="864235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fontAlgn="base">
              <a:spcBef>
                <a:spcPct val="50000"/>
              </a:spcBef>
              <a:spcAft>
                <a:spcPct val="0"/>
              </a:spcAft>
            </a:pPr>
            <a:r>
              <a:rPr lang="ar-SA" altLang="fa-IR" sz="5400" b="1" dirty="0">
                <a:solidFill>
                  <a:srgbClr val="FFFFFF"/>
                </a:solidFill>
                <a:effectLst>
                  <a:outerShdw blurRad="38100" dist="38100" dir="2700000" algn="tl">
                    <a:srgbClr val="000000"/>
                  </a:outerShdw>
                </a:effectLst>
                <a:cs typeface="B Koodak" panose="00000700000000000000" pitchFamily="2" charset="-78"/>
              </a:rPr>
              <a:t>زبان </a:t>
            </a:r>
            <a:r>
              <a:rPr lang="en-US" altLang="fa-IR" sz="5400" b="1" dirty="0">
                <a:solidFill>
                  <a:srgbClr val="FFFFFF"/>
                </a:solidFill>
                <a:effectLst>
                  <a:outerShdw blurRad="38100" dist="38100" dir="2700000" algn="tl">
                    <a:srgbClr val="000000"/>
                  </a:outerShdw>
                </a:effectLst>
                <a:cs typeface="B Koodak" panose="00000700000000000000" pitchFamily="2" charset="-78"/>
              </a:rPr>
              <a:t>C</a:t>
            </a:r>
            <a:r>
              <a:rPr lang="ar-SA" altLang="fa-IR" sz="5400" b="1" dirty="0">
                <a:solidFill>
                  <a:srgbClr val="FFFFFF"/>
                </a:solidFill>
                <a:effectLst>
                  <a:outerShdw blurRad="38100" dist="38100" dir="2700000" algn="tl">
                    <a:srgbClr val="000000"/>
                  </a:outerShdw>
                </a:effectLst>
                <a:cs typeface="B Koodak" panose="00000700000000000000" pitchFamily="2" charset="-78"/>
              </a:rPr>
              <a:t> يک زبان همه منظوره است. دستورالعمل‌هاي اين</a:t>
            </a:r>
            <a:r>
              <a:rPr lang="en-US" altLang="fa-IR" sz="5400" b="1" dirty="0">
                <a:solidFill>
                  <a:srgbClr val="FFFFFF"/>
                </a:solidFill>
                <a:effectLst>
                  <a:outerShdw blurRad="38100" dist="38100" dir="2700000" algn="tl">
                    <a:srgbClr val="000000"/>
                  </a:outerShdw>
                </a:effectLst>
                <a:cs typeface="B Koodak" panose="00000700000000000000" pitchFamily="2" charset="-78"/>
              </a:rPr>
              <a:t> </a:t>
            </a:r>
            <a:r>
              <a:rPr lang="ar-SA" altLang="fa-IR" sz="5400" b="1" dirty="0">
                <a:solidFill>
                  <a:srgbClr val="FFFFFF"/>
                </a:solidFill>
                <a:effectLst>
                  <a:outerShdw blurRad="38100" dist="38100" dir="2700000" algn="tl">
                    <a:srgbClr val="000000"/>
                  </a:outerShdw>
                </a:effectLst>
                <a:cs typeface="B Koodak" panose="00000700000000000000" pitchFamily="2" charset="-78"/>
              </a:rPr>
              <a:t>زبان بسيار شبيه عبارات جبري و نحو آن شبيه جملات انگليسي</a:t>
            </a:r>
            <a:r>
              <a:rPr lang="fa-IR" altLang="fa-IR" sz="5400" b="1" dirty="0">
                <a:solidFill>
                  <a:srgbClr val="FFFFFF"/>
                </a:solidFill>
                <a:effectLst>
                  <a:outerShdw blurRad="38100" dist="38100" dir="2700000" algn="tl">
                    <a:srgbClr val="000000"/>
                  </a:outerShdw>
                </a:effectLst>
                <a:cs typeface="B Koodak" panose="00000700000000000000" pitchFamily="2" charset="-78"/>
              </a:rPr>
              <a:t> مي باشد</a:t>
            </a:r>
            <a:r>
              <a:rPr lang="ar-SA" altLang="fa-IR" sz="5400" b="1" dirty="0">
                <a:solidFill>
                  <a:srgbClr val="FFFFFF"/>
                </a:solidFill>
                <a:effectLst>
                  <a:outerShdw blurRad="38100" dist="38100" dir="2700000" algn="tl">
                    <a:srgbClr val="000000"/>
                  </a:outerShdw>
                </a:effectLst>
                <a:cs typeface="B Koodak" panose="00000700000000000000" pitchFamily="2" charset="-78"/>
              </a:rPr>
              <a:t>. اين امر سبب مي‌شود که </a:t>
            </a:r>
            <a:r>
              <a:rPr lang="en-US" altLang="fa-IR" sz="5400" b="1" dirty="0">
                <a:solidFill>
                  <a:srgbClr val="FFFFFF"/>
                </a:solidFill>
                <a:effectLst>
                  <a:outerShdw blurRad="38100" dist="38100" dir="2700000" algn="tl">
                    <a:srgbClr val="000000"/>
                  </a:outerShdw>
                </a:effectLst>
                <a:cs typeface="B Koodak" panose="00000700000000000000" pitchFamily="2" charset="-78"/>
              </a:rPr>
              <a:t>C</a:t>
            </a:r>
            <a:r>
              <a:rPr lang="ar-SA" altLang="fa-IR" sz="5400" b="1" dirty="0">
                <a:solidFill>
                  <a:srgbClr val="FFFFFF"/>
                </a:solidFill>
                <a:effectLst>
                  <a:outerShdw blurRad="38100" dist="38100" dir="2700000" algn="tl">
                    <a:srgbClr val="000000"/>
                  </a:outerShdw>
                </a:effectLst>
                <a:cs typeface="B Koodak" panose="00000700000000000000" pitchFamily="2" charset="-78"/>
              </a:rPr>
              <a:t> يک زبان سطح بالا باشد که</a:t>
            </a:r>
            <a:r>
              <a:rPr lang="en-US" altLang="fa-IR" sz="5400" b="1" dirty="0">
                <a:solidFill>
                  <a:srgbClr val="FFFFFF"/>
                </a:solidFill>
                <a:effectLst>
                  <a:outerShdw blurRad="38100" dist="38100" dir="2700000" algn="tl">
                    <a:srgbClr val="000000"/>
                  </a:outerShdw>
                </a:effectLst>
                <a:cs typeface="B Koodak" panose="00000700000000000000" pitchFamily="2" charset="-78"/>
              </a:rPr>
              <a:t> </a:t>
            </a:r>
            <a:r>
              <a:rPr lang="ar-SA" altLang="fa-IR" sz="5400" b="1" dirty="0">
                <a:solidFill>
                  <a:srgbClr val="FFFFFF"/>
                </a:solidFill>
                <a:effectLst>
                  <a:outerShdw blurRad="38100" dist="38100" dir="2700000" algn="tl">
                    <a:srgbClr val="000000"/>
                  </a:outerShdw>
                </a:effectLst>
                <a:cs typeface="B Koodak" panose="00000700000000000000" pitchFamily="2" charset="-78"/>
              </a:rPr>
              <a:t>برنامه‌نويسي در آن آسان است </a:t>
            </a:r>
            <a:r>
              <a:rPr lang="fa-IR" altLang="fa-IR" sz="4400" b="1" dirty="0">
                <a:solidFill>
                  <a:srgbClr val="FF3300"/>
                </a:solidFill>
                <a:effectLst>
                  <a:outerShdw blurRad="38100" dist="38100" dir="2700000" algn="tl">
                    <a:srgbClr val="000000"/>
                  </a:outerShdw>
                </a:effectLst>
              </a:rPr>
              <a:t>›››</a:t>
            </a:r>
            <a:endParaRPr lang="en-US" altLang="fa-IR" sz="4400" b="1" dirty="0">
              <a:solidFill>
                <a:srgbClr val="FF3300"/>
              </a:solidFill>
              <a:effectLst>
                <a:outerShdw blurRad="38100" dist="38100" dir="2700000" algn="tl">
                  <a:srgbClr val="000000"/>
                </a:outerShdw>
              </a:effectLst>
            </a:endParaRPr>
          </a:p>
        </p:txBody>
      </p:sp>
      <p:sp>
        <p:nvSpPr>
          <p:cNvPr id="825347" name="Rectangle 3"/>
          <p:cNvSpPr>
            <a:spLocks noChangeArrowheads="1"/>
          </p:cNvSpPr>
          <p:nvPr/>
        </p:nvSpPr>
        <p:spPr bwMode="auto">
          <a:xfrm>
            <a:off x="2063750" y="260350"/>
            <a:ext cx="77724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spcBef>
                <a:spcPct val="0"/>
              </a:spcBef>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spcBef>
                <a:spcPct val="0"/>
              </a:spcBef>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spcBef>
                <a:spcPct val="0"/>
              </a:spcBef>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spcBef>
                <a:spcPct val="0"/>
              </a:spcBef>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spcBef>
                <a:spcPct val="0"/>
              </a:spcBef>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rtl="0" fontAlgn="base">
              <a:spcAft>
                <a:spcPct val="0"/>
              </a:spcAft>
            </a:pPr>
            <a:r>
              <a:rPr lang="fa-IR" altLang="fa-IR">
                <a:solidFill>
                  <a:srgbClr val="99FF99"/>
                </a:solidFill>
                <a:cs typeface="Titr" panose="00000700000000000000" pitchFamily="2" charset="-78"/>
              </a:rPr>
              <a:t>مقدمه:</a:t>
            </a:r>
            <a:endParaRPr lang="en-US" altLang="fa-IR">
              <a:solidFill>
                <a:srgbClr val="99FF99"/>
              </a:solidFill>
              <a:cs typeface="Titr" panose="00000700000000000000" pitchFamily="2" charset="-78"/>
            </a:endParaRPr>
          </a:p>
        </p:txBody>
      </p:sp>
    </p:spTree>
    <p:extLst>
      <p:ext uri="{BB962C8B-B14F-4D97-AF65-F5344CB8AC3E}">
        <p14:creationId xmlns:p14="http://schemas.microsoft.com/office/powerpoint/2010/main" val="905860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5347"/>
                                        </p:tgtEl>
                                        <p:attrNameLst>
                                          <p:attrName>style.visibility</p:attrName>
                                        </p:attrNameLst>
                                      </p:cBhvr>
                                      <p:to>
                                        <p:strVal val="visible"/>
                                      </p:to>
                                    </p:set>
                                    <p:animEffect transition="in" filter="fade">
                                      <p:cBhvr>
                                        <p:cTn id="7" dur="2000"/>
                                        <p:tgtEl>
                                          <p:spTgt spid="825347"/>
                                        </p:tgtEl>
                                      </p:cBhvr>
                                    </p:animEffect>
                                  </p:childTnLst>
                                </p:cTn>
                              </p:par>
                              <p:par>
                                <p:cTn id="8" presetID="8" presetClass="entr" presetSubtype="16" fill="hold" grpId="0" nodeType="withEffect">
                                  <p:stCondLst>
                                    <p:cond delay="0"/>
                                  </p:stCondLst>
                                  <p:iterate type="wd">
                                    <p:tmPct val="13000"/>
                                  </p:iterate>
                                  <p:childTnLst>
                                    <p:set>
                                      <p:cBhvr>
                                        <p:cTn id="9" dur="1" fill="hold">
                                          <p:stCondLst>
                                            <p:cond delay="0"/>
                                          </p:stCondLst>
                                        </p:cTn>
                                        <p:tgtEl>
                                          <p:spTgt spid="825346">
                                            <p:txEl>
                                              <p:pRg st="0" end="0"/>
                                            </p:txEl>
                                          </p:spTgt>
                                        </p:tgtEl>
                                        <p:attrNameLst>
                                          <p:attrName>style.visibility</p:attrName>
                                        </p:attrNameLst>
                                      </p:cBhvr>
                                      <p:to>
                                        <p:strVal val="visible"/>
                                      </p:to>
                                    </p:set>
                                    <p:animEffect transition="in" filter="diamond(in)">
                                      <p:cBhvr>
                                        <p:cTn id="10" dur="2000"/>
                                        <p:tgtEl>
                                          <p:spTgt spid="8253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6" grpId="0" build="allAtOnce"/>
      <p:bldP spid="8253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ar-SA" sz="3200" b="1" dirty="0">
                <a:solidFill>
                  <a:srgbClr val="C00000"/>
                </a:solidFill>
                <a:cs typeface="B Titr" pitchFamily="2" charset="-78"/>
              </a:rPr>
              <a:t>عملگر تخصیص مقدار</a:t>
            </a:r>
            <a:endParaRPr lang="en-US" sz="3200" dirty="0">
              <a:solidFill>
                <a:srgbClr val="C00000"/>
              </a:solidFill>
              <a:cs typeface="B Titr" pitchFamily="2" charset="-78"/>
            </a:endParaRPr>
          </a:p>
        </p:txBody>
      </p:sp>
      <p:sp>
        <p:nvSpPr>
          <p:cNvPr id="7" name="Rectangle 6"/>
          <p:cNvSpPr/>
          <p:nvPr/>
        </p:nvSpPr>
        <p:spPr>
          <a:xfrm>
            <a:off x="1991544" y="1772816"/>
            <a:ext cx="8388424" cy="3970318"/>
          </a:xfrm>
          <a:prstGeom prst="rect">
            <a:avLst/>
          </a:prstGeom>
        </p:spPr>
        <p:txBody>
          <a:bodyPr wrap="square">
            <a:spAutoFit/>
          </a:bodyPr>
          <a:lstStyle/>
          <a:p>
            <a:pPr marL="342900" indent="-342900">
              <a:lnSpc>
                <a:spcPct val="150000"/>
              </a:lnSpc>
              <a:buFont typeface="Wingdings" pitchFamily="2" charset="2"/>
              <a:buChar char="Ø"/>
            </a:pPr>
            <a:r>
              <a:rPr lang="ar-SA" sz="2400" dirty="0">
                <a:solidFill>
                  <a:prstClr val="black"/>
                </a:solidFill>
                <a:cs typeface="B Nazanin" pitchFamily="2" charset="-78"/>
              </a:rPr>
              <a:t>مقدار متغییر را میتوان با یک علامت (=) تغییر داد . </a:t>
            </a:r>
            <a:endParaRPr lang="fa-IR" sz="2400" dirty="0">
              <a:solidFill>
                <a:prstClr val="black"/>
              </a:solidFill>
              <a:cs typeface="B Nazanin" pitchFamily="2" charset="-78"/>
            </a:endParaRPr>
          </a:p>
          <a:p>
            <a:pPr>
              <a:lnSpc>
                <a:spcPct val="150000"/>
              </a:lnSpc>
            </a:pPr>
            <a:endParaRPr lang="fa-IR" sz="2400" dirty="0">
              <a:solidFill>
                <a:prstClr val="black"/>
              </a:solidFill>
              <a:cs typeface="B Nazanin" pitchFamily="2" charset="-78"/>
            </a:endParaRPr>
          </a:p>
          <a:p>
            <a:pPr marL="342900" indent="-342900">
              <a:lnSpc>
                <a:spcPct val="150000"/>
              </a:lnSpc>
              <a:buFont typeface="Wingdings" pitchFamily="2" charset="2"/>
              <a:buChar char="Ø"/>
            </a:pPr>
            <a:r>
              <a:rPr lang="ar-SA" sz="2400" dirty="0">
                <a:solidFill>
                  <a:prstClr val="black"/>
                </a:solidFill>
                <a:cs typeface="B Nazanin" pitchFamily="2" charset="-78"/>
              </a:rPr>
              <a:t>اگر می خواهید  که مقدار را عوض کنید به راحتی مقدار جدید بدهید </a:t>
            </a:r>
            <a:endParaRPr lang="fa-IR" sz="2400" dirty="0">
              <a:solidFill>
                <a:prstClr val="black"/>
              </a:solidFill>
              <a:cs typeface="B Nazanin" pitchFamily="2" charset="-78"/>
            </a:endParaRPr>
          </a:p>
          <a:p>
            <a:pPr>
              <a:lnSpc>
                <a:spcPct val="150000"/>
              </a:lnSpc>
            </a:pPr>
            <a:r>
              <a:rPr lang="ar-SA" sz="2400" dirty="0">
                <a:solidFill>
                  <a:prstClr val="black"/>
                </a:solidFill>
                <a:cs typeface="B Nazanin" pitchFamily="2" charset="-78"/>
              </a:rPr>
              <a:t> مانند مثال زیر:</a:t>
            </a:r>
            <a:r>
              <a:rPr lang="en-US" sz="2400" dirty="0">
                <a:solidFill>
                  <a:prstClr val="black"/>
                </a:solidFill>
                <a:cs typeface="B Nazanin" pitchFamily="2" charset="-78"/>
              </a:rPr>
              <a:t> </a:t>
            </a:r>
            <a:r>
              <a:rPr lang="ar-SA" sz="2400" dirty="0">
                <a:solidFill>
                  <a:prstClr val="black"/>
                </a:solidFill>
                <a:cs typeface="B Nazanin" pitchFamily="2" charset="-78"/>
              </a:rPr>
              <a:t>مقدار جدید بجای مقدار اصلی قرار می گیرد</a:t>
            </a:r>
            <a:endParaRPr lang="fa-IR" sz="2400" dirty="0">
              <a:solidFill>
                <a:prstClr val="black"/>
              </a:solidFill>
              <a:cs typeface="B Nazanin" pitchFamily="2" charset="-78"/>
            </a:endParaRPr>
          </a:p>
          <a:p>
            <a:pPr>
              <a:lnSpc>
                <a:spcPct val="150000"/>
              </a:lnSpc>
            </a:pPr>
            <a:endParaRPr lang="fa-IR" sz="2400" dirty="0">
              <a:solidFill>
                <a:prstClr val="black"/>
              </a:solidFill>
              <a:cs typeface="B Nazanin" pitchFamily="2" charset="-78"/>
            </a:endParaRPr>
          </a:p>
          <a:p>
            <a:pPr marL="342900" indent="-342900">
              <a:lnSpc>
                <a:spcPct val="150000"/>
              </a:lnSpc>
              <a:buFont typeface="Wingdings" pitchFamily="2" charset="2"/>
              <a:buChar char="Ø"/>
            </a:pPr>
            <a:r>
              <a:rPr lang="ar-SA" sz="2400" dirty="0">
                <a:solidFill>
                  <a:prstClr val="black"/>
                </a:solidFill>
                <a:cs typeface="B Nazanin" pitchFamily="2" charset="-78"/>
              </a:rPr>
              <a:t>اگر از یک متغییر که هیچ مقداری نداشته استفاده منید با خطا مواجه می شوید :</a:t>
            </a:r>
            <a:endParaRPr lang="en-US" sz="2400" dirty="0">
              <a:solidFill>
                <a:prstClr val="black"/>
              </a:solidFill>
              <a:cs typeface="B Nazanin" pitchFamily="2" charset="-78"/>
            </a:endParaRPr>
          </a:p>
          <a:p>
            <a:pPr>
              <a:lnSpc>
                <a:spcPct val="150000"/>
              </a:lnSpc>
            </a:pPr>
            <a:r>
              <a:rPr lang="ar-SA" sz="2400" dirty="0">
                <a:solidFill>
                  <a:prstClr val="black"/>
                </a:solidFill>
                <a:cs typeface="B Nazanin" pitchFamily="2" charset="-78"/>
              </a:rPr>
              <a:t>خطا مقدار دهی داده شده است.</a:t>
            </a:r>
            <a:endParaRPr lang="en-US" sz="2400" dirty="0">
              <a:solidFill>
                <a:prstClr val="black"/>
              </a:solidFill>
              <a:cs typeface="B Nazanin"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Oval 8"/>
          <p:cNvSpPr>
            <a:spLocks noChangeArrowheads="1"/>
          </p:cNvSpPr>
          <p:nvPr/>
        </p:nvSpPr>
        <p:spPr bwMode="auto">
          <a:xfrm>
            <a:off x="4804696" y="1745674"/>
            <a:ext cx="401726" cy="450143"/>
          </a:xfrm>
          <a:prstGeom prst="ellipse">
            <a:avLst/>
          </a:prstGeom>
          <a:solidFill>
            <a:schemeClr val="lt1">
              <a:lumMod val="100000"/>
              <a:lumOff val="0"/>
            </a:schemeClr>
          </a:solidFill>
          <a:ln w="12700">
            <a:solidFill>
              <a:schemeClr val="accent2">
                <a:lumMod val="100000"/>
                <a:lumOff val="0"/>
              </a:schemeClr>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fa-IR" sz="1500" b="1" dirty="0">
                <a:solidFill>
                  <a:prstClr val="black"/>
                </a:solidFill>
                <a:latin typeface="Times New Roman"/>
                <a:ea typeface="Times New Roman"/>
                <a:cs typeface="B Nazanin"/>
              </a:rPr>
              <a:t>1</a:t>
            </a:r>
            <a:endParaRPr lang="en-US" sz="1200" dirty="0">
              <a:solidFill>
                <a:prstClr val="black"/>
              </a:solidFill>
              <a:latin typeface="Times New Roman"/>
              <a:ea typeface="Times New Roman"/>
              <a:cs typeface="B Nazanin"/>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929" y="1628800"/>
            <a:ext cx="2617281" cy="683890"/>
          </a:xfrm>
          <a:prstGeom prst="rect">
            <a:avLst/>
          </a:prstGeom>
          <a:noFill/>
          <a:ln>
            <a:noFill/>
          </a:ln>
        </p:spPr>
      </p:pic>
      <p:sp>
        <p:nvSpPr>
          <p:cNvPr id="11" name="Oval 10"/>
          <p:cNvSpPr>
            <a:spLocks noChangeArrowheads="1"/>
          </p:cNvSpPr>
          <p:nvPr/>
        </p:nvSpPr>
        <p:spPr bwMode="auto">
          <a:xfrm>
            <a:off x="3679726" y="3429211"/>
            <a:ext cx="400050" cy="409575"/>
          </a:xfrm>
          <a:prstGeom prst="ellipse">
            <a:avLst/>
          </a:prstGeom>
          <a:solidFill>
            <a:schemeClr val="lt1">
              <a:lumMod val="100000"/>
              <a:lumOff val="0"/>
            </a:schemeClr>
          </a:solidFill>
          <a:ln w="12700">
            <a:solidFill>
              <a:schemeClr val="accent2">
                <a:lumMod val="100000"/>
                <a:lumOff val="0"/>
              </a:schemeClr>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fa-IR" sz="1600" b="1" dirty="0">
                <a:solidFill>
                  <a:prstClr val="black"/>
                </a:solidFill>
                <a:latin typeface="Times New Roman"/>
                <a:ea typeface="Times New Roman"/>
                <a:cs typeface="B Nazanin"/>
              </a:rPr>
              <a:t>2</a:t>
            </a:r>
            <a:endParaRPr lang="en-US" sz="1200" dirty="0">
              <a:solidFill>
                <a:prstClr val="black"/>
              </a:solidFill>
              <a:latin typeface="Times New Roman"/>
              <a:ea typeface="Times New Roman"/>
              <a:cs typeface="B Nazanin"/>
            </a:endParaRPr>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12" y="3356992"/>
            <a:ext cx="1849225" cy="468390"/>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2528" y="5229200"/>
            <a:ext cx="2575888" cy="864096"/>
          </a:xfrm>
          <a:prstGeom prst="rect">
            <a:avLst/>
          </a:prstGeom>
          <a:noFill/>
          <a:ln>
            <a:noFill/>
          </a:ln>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878860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6863944"/>
              </p:ext>
            </p:extLst>
          </p:nvPr>
        </p:nvGraphicFramePr>
        <p:xfrm>
          <a:off x="1718504" y="368522"/>
          <a:ext cx="8784975" cy="6091540"/>
        </p:xfrm>
        <a:graphic>
          <a:graphicData uri="http://schemas.openxmlformats.org/drawingml/2006/table">
            <a:tbl>
              <a:tblPr>
                <a:tableStyleId>{D7AC3CCA-C797-4891-BE02-D94E43425B78}</a:tableStyleId>
              </a:tblPr>
              <a:tblGrid>
                <a:gridCol w="1644180"/>
                <a:gridCol w="1380156"/>
                <a:gridCol w="1368152"/>
                <a:gridCol w="1536169"/>
                <a:gridCol w="1428159"/>
                <a:gridCol w="1428159"/>
              </a:tblGrid>
              <a:tr h="391780">
                <a:tc>
                  <a:txBody>
                    <a:bodyPr/>
                    <a:lstStyle/>
                    <a:p>
                      <a:pPr algn="ctr"/>
                      <a:r>
                        <a:rPr lang="fa-IR" sz="1700" dirty="0">
                          <a:effectLst/>
                        </a:rPr>
                        <a:t>نوع داده ای </a:t>
                      </a:r>
                      <a:endParaRPr lang="fa-IR" sz="1700" dirty="0"/>
                    </a:p>
                  </a:txBody>
                  <a:tcPr marL="0" marR="0" marT="0" marB="0" anchor="ctr"/>
                </a:tc>
                <a:tc>
                  <a:txBody>
                    <a:bodyPr/>
                    <a:lstStyle/>
                    <a:p>
                      <a:pPr algn="ctr"/>
                      <a:r>
                        <a:rPr lang="fa-IR" sz="1700">
                          <a:effectLst/>
                        </a:rPr>
                        <a:t>مقدار پیش فرض </a:t>
                      </a:r>
                      <a:endParaRPr lang="fa-IR" sz="1700"/>
                    </a:p>
                  </a:txBody>
                  <a:tcPr marL="0" marR="0" marT="0" marB="0" anchor="ctr"/>
                </a:tc>
                <a:tc>
                  <a:txBody>
                    <a:bodyPr/>
                    <a:lstStyle/>
                    <a:p>
                      <a:pPr algn="ctr"/>
                      <a:r>
                        <a:rPr lang="fa-IR" sz="1700">
                          <a:effectLst/>
                        </a:rPr>
                        <a:t>اندازه به بیت </a:t>
                      </a:r>
                      <a:endParaRPr lang="fa-IR" sz="1700"/>
                    </a:p>
                  </a:txBody>
                  <a:tcPr marL="0" marR="0" marT="0" marB="0" anchor="ctr"/>
                </a:tc>
                <a:tc>
                  <a:txBody>
                    <a:bodyPr/>
                    <a:lstStyle/>
                    <a:p>
                      <a:pPr algn="ctr"/>
                      <a:r>
                        <a:rPr lang="fa-IR" sz="1700">
                          <a:effectLst/>
                        </a:rPr>
                        <a:t>مقدار حداقل </a:t>
                      </a:r>
                      <a:endParaRPr lang="fa-IR" sz="1700"/>
                    </a:p>
                  </a:txBody>
                  <a:tcPr marL="0" marR="0" marT="0" marB="0" anchor="ctr"/>
                </a:tc>
                <a:tc>
                  <a:txBody>
                    <a:bodyPr/>
                    <a:lstStyle/>
                    <a:p>
                      <a:pPr algn="ctr"/>
                      <a:r>
                        <a:rPr lang="fa-IR" sz="1700" dirty="0">
                          <a:effectLst/>
                        </a:rPr>
                        <a:t>مقدار حداکثر </a:t>
                      </a:r>
                      <a:endParaRPr lang="fa-IR" sz="1700" dirty="0"/>
                    </a:p>
                  </a:txBody>
                  <a:tcPr marL="0" marR="0" marT="0" marB="0" anchor="ctr"/>
                </a:tc>
                <a:tc>
                  <a:txBody>
                    <a:bodyPr/>
                    <a:lstStyle/>
                    <a:p>
                      <a:pPr algn="ctr"/>
                      <a:r>
                        <a:rPr lang="fa-IR" sz="1700">
                          <a:effectLst/>
                        </a:rPr>
                        <a:t>کلاس پوششی </a:t>
                      </a:r>
                      <a:endParaRPr lang="fa-IR" sz="1700"/>
                    </a:p>
                  </a:txBody>
                  <a:tcPr marL="0" marR="0" marT="0" marB="0" anchor="ctr"/>
                </a:tc>
              </a:tr>
              <a:tr h="433734">
                <a:tc>
                  <a:txBody>
                    <a:bodyPr/>
                    <a:lstStyle/>
                    <a:p>
                      <a:pPr algn="ctr"/>
                      <a:r>
                        <a:rPr lang="en-US" sz="1700" b="1" dirty="0">
                          <a:effectLst/>
                        </a:rPr>
                        <a:t> byte </a:t>
                      </a:r>
                      <a:endParaRPr lang="en-US" sz="1700" b="1" dirty="0"/>
                    </a:p>
                  </a:txBody>
                  <a:tcPr marL="0" marR="0" marT="0" marB="0" anchor="ctr"/>
                </a:tc>
                <a:tc>
                  <a:txBody>
                    <a:bodyPr/>
                    <a:lstStyle/>
                    <a:p>
                      <a:pPr algn="ctr"/>
                      <a:r>
                        <a:rPr lang="fa-IR" sz="1700">
                          <a:effectLst/>
                        </a:rPr>
                        <a:t> ۰ </a:t>
                      </a:r>
                      <a:endParaRPr lang="fa-IR" sz="1700"/>
                    </a:p>
                  </a:txBody>
                  <a:tcPr marL="0" marR="0" marT="0" marB="0" anchor="ctr"/>
                </a:tc>
                <a:tc>
                  <a:txBody>
                    <a:bodyPr/>
                    <a:lstStyle/>
                    <a:p>
                      <a:pPr algn="ctr"/>
                      <a:r>
                        <a:rPr lang="fa-IR" sz="1700">
                          <a:effectLst/>
                        </a:rPr>
                        <a:t>۸ </a:t>
                      </a:r>
                      <a:r>
                        <a:rPr lang="en-US" sz="1700">
                          <a:effectLst/>
                        </a:rPr>
                        <a:t>bits in memory </a:t>
                      </a:r>
                      <a:endParaRPr lang="en-US" sz="1700"/>
                    </a:p>
                  </a:txBody>
                  <a:tcPr marL="0" marR="0" marT="0" marB="0" anchor="ctr"/>
                </a:tc>
                <a:tc>
                  <a:txBody>
                    <a:bodyPr/>
                    <a:lstStyle/>
                    <a:p>
                      <a:pPr algn="ctr"/>
                      <a:r>
                        <a:rPr lang="fa-IR" sz="1700">
                          <a:effectLst/>
                        </a:rPr>
                        <a:t> -۱۲۸ </a:t>
                      </a:r>
                      <a:endParaRPr lang="fa-IR" sz="1700"/>
                    </a:p>
                  </a:txBody>
                  <a:tcPr marL="0" marR="0" marT="0" marB="0" anchor="ctr"/>
                </a:tc>
                <a:tc>
                  <a:txBody>
                    <a:bodyPr/>
                    <a:lstStyle/>
                    <a:p>
                      <a:pPr algn="ctr"/>
                      <a:r>
                        <a:rPr lang="fa-IR" sz="1700">
                          <a:effectLst/>
                        </a:rPr>
                        <a:t> +۱۲۷ </a:t>
                      </a:r>
                      <a:endParaRPr lang="fa-IR" sz="1700"/>
                    </a:p>
                  </a:txBody>
                  <a:tcPr marL="0" marR="0" marT="0" marB="0" anchor="ctr"/>
                </a:tc>
                <a:tc>
                  <a:txBody>
                    <a:bodyPr/>
                    <a:lstStyle/>
                    <a:p>
                      <a:pPr algn="ctr"/>
                      <a:r>
                        <a:rPr lang="en-US" sz="1700" b="1" dirty="0">
                          <a:effectLst/>
                        </a:rPr>
                        <a:t>Byte </a:t>
                      </a:r>
                      <a:endParaRPr lang="en-US" sz="1700" b="1" dirty="0"/>
                    </a:p>
                  </a:txBody>
                  <a:tcPr marL="0" marR="0" marT="0" marB="0" anchor="ctr"/>
                </a:tc>
              </a:tr>
              <a:tr h="433734">
                <a:tc>
                  <a:txBody>
                    <a:bodyPr/>
                    <a:lstStyle/>
                    <a:p>
                      <a:pPr algn="ctr"/>
                      <a:r>
                        <a:rPr lang="en-US" sz="1700" b="1" dirty="0">
                          <a:effectLst/>
                        </a:rPr>
                        <a:t> short </a:t>
                      </a:r>
                      <a:endParaRPr lang="en-US" sz="1700" b="1" dirty="0"/>
                    </a:p>
                  </a:txBody>
                  <a:tcPr marL="0" marR="0" marT="0" marB="0" anchor="ctr"/>
                </a:tc>
                <a:tc>
                  <a:txBody>
                    <a:bodyPr/>
                    <a:lstStyle/>
                    <a:p>
                      <a:pPr algn="ctr"/>
                      <a:r>
                        <a:rPr lang="fa-IR" sz="1700">
                          <a:effectLst/>
                        </a:rPr>
                        <a:t> ۰ </a:t>
                      </a:r>
                      <a:endParaRPr lang="fa-IR" sz="1700"/>
                    </a:p>
                  </a:txBody>
                  <a:tcPr marL="0" marR="0" marT="0" marB="0" anchor="ctr"/>
                </a:tc>
                <a:tc>
                  <a:txBody>
                    <a:bodyPr/>
                    <a:lstStyle/>
                    <a:p>
                      <a:pPr algn="ctr"/>
                      <a:r>
                        <a:rPr lang="fa-IR" sz="1700">
                          <a:effectLst/>
                        </a:rPr>
                        <a:t>۱۶ </a:t>
                      </a:r>
                      <a:r>
                        <a:rPr lang="en-US" sz="1700">
                          <a:effectLst/>
                        </a:rPr>
                        <a:t>bits in memory </a:t>
                      </a:r>
                      <a:endParaRPr lang="en-US" sz="1700"/>
                    </a:p>
                  </a:txBody>
                  <a:tcPr marL="0" marR="0" marT="0" marB="0" anchor="ctr"/>
                </a:tc>
                <a:tc>
                  <a:txBody>
                    <a:bodyPr/>
                    <a:lstStyle/>
                    <a:p>
                      <a:pPr algn="ctr"/>
                      <a:r>
                        <a:rPr lang="fa-IR" sz="1700">
                          <a:effectLst/>
                        </a:rPr>
                        <a:t> -۳۲۷۶۸ </a:t>
                      </a:r>
                      <a:endParaRPr lang="fa-IR" sz="1700"/>
                    </a:p>
                  </a:txBody>
                  <a:tcPr marL="0" marR="0" marT="0" marB="0" anchor="ctr"/>
                </a:tc>
                <a:tc>
                  <a:txBody>
                    <a:bodyPr/>
                    <a:lstStyle/>
                    <a:p>
                      <a:pPr algn="ctr"/>
                      <a:r>
                        <a:rPr lang="fa-IR" sz="1700">
                          <a:effectLst/>
                        </a:rPr>
                        <a:t> +۳۲۷۶۷ </a:t>
                      </a:r>
                      <a:endParaRPr lang="fa-IR" sz="1700"/>
                    </a:p>
                  </a:txBody>
                  <a:tcPr marL="0" marR="0" marT="0" marB="0" anchor="ctr"/>
                </a:tc>
                <a:tc>
                  <a:txBody>
                    <a:bodyPr/>
                    <a:lstStyle/>
                    <a:p>
                      <a:pPr algn="ctr"/>
                      <a:r>
                        <a:rPr lang="en-US" sz="1700" b="1" dirty="0">
                          <a:effectLst/>
                        </a:rPr>
                        <a:t>Short </a:t>
                      </a:r>
                      <a:endParaRPr lang="en-US" sz="1700" b="1" dirty="0"/>
                    </a:p>
                  </a:txBody>
                  <a:tcPr marL="0" marR="0" marT="0" marB="0" anchor="ctr"/>
                </a:tc>
              </a:tr>
              <a:tr h="433734">
                <a:tc>
                  <a:txBody>
                    <a:bodyPr/>
                    <a:lstStyle/>
                    <a:p>
                      <a:pPr algn="ctr"/>
                      <a:r>
                        <a:rPr lang="en-US" sz="1700" b="1" dirty="0">
                          <a:effectLst/>
                        </a:rPr>
                        <a:t> </a:t>
                      </a:r>
                      <a:r>
                        <a:rPr lang="en-US" sz="1700" b="1" dirty="0" err="1">
                          <a:effectLst/>
                        </a:rPr>
                        <a:t>int</a:t>
                      </a:r>
                      <a:r>
                        <a:rPr lang="en-US" sz="1700" b="1" dirty="0">
                          <a:effectLst/>
                        </a:rPr>
                        <a:t> </a:t>
                      </a:r>
                      <a:endParaRPr lang="en-US" sz="1700" b="1" dirty="0"/>
                    </a:p>
                  </a:txBody>
                  <a:tcPr marL="0" marR="0" marT="0" marB="0" anchor="ctr"/>
                </a:tc>
                <a:tc>
                  <a:txBody>
                    <a:bodyPr/>
                    <a:lstStyle/>
                    <a:p>
                      <a:pPr algn="ctr"/>
                      <a:r>
                        <a:rPr lang="fa-IR" sz="1700">
                          <a:effectLst/>
                        </a:rPr>
                        <a:t> ۰ </a:t>
                      </a:r>
                      <a:endParaRPr lang="fa-IR" sz="1700"/>
                    </a:p>
                  </a:txBody>
                  <a:tcPr marL="0" marR="0" marT="0" marB="0" anchor="ctr"/>
                </a:tc>
                <a:tc>
                  <a:txBody>
                    <a:bodyPr/>
                    <a:lstStyle/>
                    <a:p>
                      <a:pPr algn="ctr"/>
                      <a:r>
                        <a:rPr lang="fa-IR" sz="1700">
                          <a:effectLst/>
                        </a:rPr>
                        <a:t>۳۲ </a:t>
                      </a:r>
                      <a:r>
                        <a:rPr lang="en-US" sz="1700">
                          <a:effectLst/>
                        </a:rPr>
                        <a:t>bits in memory </a:t>
                      </a:r>
                      <a:endParaRPr lang="en-US" sz="1700"/>
                    </a:p>
                  </a:txBody>
                  <a:tcPr marL="0" marR="0" marT="0" marB="0" anchor="ctr"/>
                </a:tc>
                <a:tc>
                  <a:txBody>
                    <a:bodyPr/>
                    <a:lstStyle/>
                    <a:p>
                      <a:pPr algn="ctr"/>
                      <a:r>
                        <a:rPr lang="fa-IR" sz="1700">
                          <a:effectLst/>
                        </a:rPr>
                        <a:t> -۲۱۴۷۴۸۳۶۴۸ </a:t>
                      </a:r>
                      <a:endParaRPr lang="fa-IR" sz="1700"/>
                    </a:p>
                  </a:txBody>
                  <a:tcPr marL="0" marR="0" marT="0" marB="0" anchor="ctr"/>
                </a:tc>
                <a:tc>
                  <a:txBody>
                    <a:bodyPr/>
                    <a:lstStyle/>
                    <a:p>
                      <a:pPr algn="ctr"/>
                      <a:r>
                        <a:rPr lang="fa-IR" sz="1700">
                          <a:effectLst/>
                        </a:rPr>
                        <a:t> +۲۱۴۷۴۸۳۶۴۷ </a:t>
                      </a:r>
                      <a:endParaRPr lang="fa-IR" sz="1700"/>
                    </a:p>
                  </a:txBody>
                  <a:tcPr marL="0" marR="0" marT="0" marB="0" anchor="ctr"/>
                </a:tc>
                <a:tc>
                  <a:txBody>
                    <a:bodyPr/>
                    <a:lstStyle/>
                    <a:p>
                      <a:pPr algn="ctr"/>
                      <a:r>
                        <a:rPr lang="en-US" sz="1700" b="1" dirty="0">
                          <a:effectLst/>
                        </a:rPr>
                        <a:t>Integer </a:t>
                      </a:r>
                      <a:endParaRPr lang="en-US" sz="1700" b="1" dirty="0"/>
                    </a:p>
                  </a:txBody>
                  <a:tcPr marL="0" marR="0" marT="0" marB="0" anchor="ctr"/>
                </a:tc>
              </a:tr>
              <a:tr h="650600">
                <a:tc>
                  <a:txBody>
                    <a:bodyPr/>
                    <a:lstStyle/>
                    <a:p>
                      <a:pPr algn="ctr"/>
                      <a:r>
                        <a:rPr lang="en-US" sz="1700" b="1" dirty="0">
                          <a:effectLst/>
                        </a:rPr>
                        <a:t> long </a:t>
                      </a:r>
                      <a:endParaRPr lang="en-US" sz="1700" b="1" dirty="0"/>
                    </a:p>
                  </a:txBody>
                  <a:tcPr marL="0" marR="0" marT="0" marB="0" anchor="ctr"/>
                </a:tc>
                <a:tc>
                  <a:txBody>
                    <a:bodyPr/>
                    <a:lstStyle/>
                    <a:p>
                      <a:pPr algn="ctr"/>
                      <a:r>
                        <a:rPr lang="fa-IR" sz="1700" dirty="0">
                          <a:effectLst/>
                        </a:rPr>
                        <a:t> ۰</a:t>
                      </a:r>
                      <a:r>
                        <a:rPr lang="en-US" sz="1700" dirty="0">
                          <a:effectLst/>
                        </a:rPr>
                        <a:t>L </a:t>
                      </a:r>
                      <a:endParaRPr lang="en-US" sz="1700" dirty="0"/>
                    </a:p>
                  </a:txBody>
                  <a:tcPr marL="0" marR="0" marT="0" marB="0" anchor="ctr"/>
                </a:tc>
                <a:tc>
                  <a:txBody>
                    <a:bodyPr/>
                    <a:lstStyle/>
                    <a:p>
                      <a:pPr algn="ctr"/>
                      <a:r>
                        <a:rPr lang="en-US" sz="1700">
                          <a:effectLst/>
                        </a:rPr>
                        <a:t>64 bits in memory </a:t>
                      </a:r>
                      <a:endParaRPr lang="en-US" sz="1700"/>
                    </a:p>
                  </a:txBody>
                  <a:tcPr marL="0" marR="0" marT="0" marB="0" anchor="ctr"/>
                </a:tc>
                <a:tc>
                  <a:txBody>
                    <a:bodyPr/>
                    <a:lstStyle/>
                    <a:p>
                      <a:pPr algn="ctr"/>
                      <a:r>
                        <a:rPr lang="fa-IR" sz="1700">
                          <a:effectLst/>
                        </a:rPr>
                        <a:t> -۹۲۲۳۳۷۲۰۳۶۸۵۴۷۷۵۸۰۸ </a:t>
                      </a:r>
                      <a:endParaRPr lang="fa-IR" sz="1700"/>
                    </a:p>
                  </a:txBody>
                  <a:tcPr marL="0" marR="0" marT="0" marB="0" anchor="ctr"/>
                </a:tc>
                <a:tc>
                  <a:txBody>
                    <a:bodyPr/>
                    <a:lstStyle/>
                    <a:p>
                      <a:pPr algn="ctr"/>
                      <a:r>
                        <a:rPr lang="fa-IR" sz="1700">
                          <a:effectLst/>
                        </a:rPr>
                        <a:t> +۹۲۲۳۳۷۲۰۳۶۸۵۴۷۷۵۸۰۷ </a:t>
                      </a:r>
                      <a:endParaRPr lang="fa-IR" sz="1700"/>
                    </a:p>
                  </a:txBody>
                  <a:tcPr marL="0" marR="0" marT="0" marB="0" anchor="ctr"/>
                </a:tc>
                <a:tc>
                  <a:txBody>
                    <a:bodyPr/>
                    <a:lstStyle/>
                    <a:p>
                      <a:pPr algn="ctr"/>
                      <a:r>
                        <a:rPr lang="en-US" sz="1700" b="1" dirty="0">
                          <a:effectLst/>
                        </a:rPr>
                        <a:t>Long </a:t>
                      </a:r>
                      <a:endParaRPr lang="en-US" sz="1700" b="1" dirty="0"/>
                    </a:p>
                  </a:txBody>
                  <a:tcPr marL="0" marR="0" marT="0" marB="0" anchor="ctr"/>
                </a:tc>
              </a:tr>
              <a:tr h="650600">
                <a:tc>
                  <a:txBody>
                    <a:bodyPr/>
                    <a:lstStyle/>
                    <a:p>
                      <a:pPr algn="ctr"/>
                      <a:r>
                        <a:rPr lang="en-US" sz="1700" b="1" dirty="0">
                          <a:effectLst/>
                        </a:rPr>
                        <a:t> float </a:t>
                      </a:r>
                      <a:endParaRPr lang="en-US" sz="1700" b="1" dirty="0"/>
                    </a:p>
                  </a:txBody>
                  <a:tcPr marL="0" marR="0" marT="0" marB="0" anchor="ctr"/>
                </a:tc>
                <a:tc>
                  <a:txBody>
                    <a:bodyPr/>
                    <a:lstStyle/>
                    <a:p>
                      <a:pPr algn="ctr"/>
                      <a:r>
                        <a:rPr lang="fa-IR" sz="1700">
                          <a:effectLst/>
                        </a:rPr>
                        <a:t> ۰٫۰</a:t>
                      </a:r>
                      <a:r>
                        <a:rPr lang="en-US" sz="1700">
                          <a:effectLst/>
                        </a:rPr>
                        <a:t>f </a:t>
                      </a:r>
                      <a:endParaRPr lang="en-US" sz="1700"/>
                    </a:p>
                  </a:txBody>
                  <a:tcPr marL="0" marR="0" marT="0" marB="0" anchor="ctr"/>
                </a:tc>
                <a:tc>
                  <a:txBody>
                    <a:bodyPr/>
                    <a:lstStyle/>
                    <a:p>
                      <a:pPr algn="ctr"/>
                      <a:r>
                        <a:rPr lang="en-US" sz="1700">
                          <a:effectLst/>
                        </a:rPr>
                        <a:t>32-bit IEEE 754 floating point </a:t>
                      </a:r>
                      <a:endParaRPr lang="en-US" sz="1700"/>
                    </a:p>
                  </a:txBody>
                  <a:tcPr marL="0" marR="0" marT="0" marB="0" anchor="ctr"/>
                </a:tc>
                <a:tc>
                  <a:txBody>
                    <a:bodyPr/>
                    <a:lstStyle/>
                    <a:p>
                      <a:pPr algn="ctr"/>
                      <a:r>
                        <a:rPr lang="en-US" sz="1700">
                          <a:effectLst/>
                        </a:rPr>
                        <a:t>1.40129846432481707e-45 </a:t>
                      </a:r>
                      <a:endParaRPr lang="en-US" sz="1700"/>
                    </a:p>
                  </a:txBody>
                  <a:tcPr marL="0" marR="0" marT="0" marB="0" anchor="ctr"/>
                </a:tc>
                <a:tc>
                  <a:txBody>
                    <a:bodyPr/>
                    <a:lstStyle/>
                    <a:p>
                      <a:pPr algn="ctr"/>
                      <a:r>
                        <a:rPr lang="fa-IR" sz="1700">
                          <a:effectLst/>
                        </a:rPr>
                        <a:t> ۳٫۴۰۲۸۲۳۴۶۶۳۸۵۲۸۸۶۰</a:t>
                      </a:r>
                      <a:r>
                        <a:rPr lang="en-US" sz="1700">
                          <a:effectLst/>
                        </a:rPr>
                        <a:t>e+38 </a:t>
                      </a:r>
                      <a:endParaRPr lang="en-US" sz="1700"/>
                    </a:p>
                  </a:txBody>
                  <a:tcPr marL="0" marR="0" marT="0" marB="0" anchor="ctr"/>
                </a:tc>
                <a:tc>
                  <a:txBody>
                    <a:bodyPr/>
                    <a:lstStyle/>
                    <a:p>
                      <a:pPr algn="ctr"/>
                      <a:r>
                        <a:rPr lang="en-US" sz="1700" b="1" dirty="0">
                          <a:effectLst/>
                        </a:rPr>
                        <a:t>Float </a:t>
                      </a:r>
                      <a:endParaRPr lang="en-US" sz="1700" b="1" dirty="0"/>
                    </a:p>
                  </a:txBody>
                  <a:tcPr marL="0" marR="0" marT="0" marB="0" anchor="ctr"/>
                </a:tc>
              </a:tr>
              <a:tr h="867467">
                <a:tc>
                  <a:txBody>
                    <a:bodyPr/>
                    <a:lstStyle/>
                    <a:p>
                      <a:pPr algn="ctr"/>
                      <a:r>
                        <a:rPr lang="en-US" sz="1700" b="1" dirty="0">
                          <a:effectLst/>
                        </a:rPr>
                        <a:t> double </a:t>
                      </a:r>
                      <a:endParaRPr lang="en-US" sz="1700" b="1" dirty="0"/>
                    </a:p>
                  </a:txBody>
                  <a:tcPr marL="0" marR="0" marT="0" marB="0" anchor="ctr"/>
                </a:tc>
                <a:tc>
                  <a:txBody>
                    <a:bodyPr/>
                    <a:lstStyle/>
                    <a:p>
                      <a:pPr algn="ctr"/>
                      <a:r>
                        <a:rPr lang="fa-IR" sz="1700">
                          <a:effectLst/>
                        </a:rPr>
                        <a:t> ۰٫۰</a:t>
                      </a:r>
                      <a:r>
                        <a:rPr lang="en-US" sz="1700">
                          <a:effectLst/>
                        </a:rPr>
                        <a:t>d </a:t>
                      </a:r>
                      <a:endParaRPr lang="en-US" sz="1700"/>
                    </a:p>
                  </a:txBody>
                  <a:tcPr marL="0" marR="0" marT="0" marB="0" anchor="ctr"/>
                </a:tc>
                <a:tc>
                  <a:txBody>
                    <a:bodyPr/>
                    <a:lstStyle/>
                    <a:p>
                      <a:pPr algn="ctr"/>
                      <a:r>
                        <a:rPr lang="en-US" sz="1700">
                          <a:effectLst/>
                        </a:rPr>
                        <a:t>64-bit IEEE 754 floating point </a:t>
                      </a:r>
                      <a:endParaRPr lang="en-US" sz="1700"/>
                    </a:p>
                  </a:txBody>
                  <a:tcPr marL="0" marR="0" marT="0" marB="0" anchor="ctr"/>
                </a:tc>
                <a:tc>
                  <a:txBody>
                    <a:bodyPr/>
                    <a:lstStyle/>
                    <a:p>
                      <a:pPr algn="ctr"/>
                      <a:r>
                        <a:rPr lang="fa-IR" sz="1700" dirty="0">
                          <a:effectLst/>
                        </a:rPr>
                        <a:t> ۴٫۹۴۰۶۵۶۴۵۸۴۱۲۴۶۵۴۴</a:t>
                      </a:r>
                      <a:r>
                        <a:rPr lang="en-US" sz="1700" dirty="0">
                          <a:effectLst/>
                        </a:rPr>
                        <a:t>e-324d </a:t>
                      </a:r>
                      <a:endParaRPr lang="en-US" sz="1700" dirty="0"/>
                    </a:p>
                  </a:txBody>
                  <a:tcPr marL="0" marR="0" marT="0" marB="0" anchor="ctr"/>
                </a:tc>
                <a:tc>
                  <a:txBody>
                    <a:bodyPr/>
                    <a:lstStyle/>
                    <a:p>
                      <a:pPr algn="ctr"/>
                      <a:r>
                        <a:rPr lang="fa-IR" sz="1700">
                          <a:effectLst/>
                        </a:rPr>
                        <a:t> ۱٫۷۹۷۶۹۳۱۳۴۸۶۲۳۱۵۷۰</a:t>
                      </a:r>
                      <a:r>
                        <a:rPr lang="en-US" sz="1700">
                          <a:effectLst/>
                        </a:rPr>
                        <a:t>e+308d </a:t>
                      </a:r>
                      <a:endParaRPr lang="en-US" sz="1700"/>
                    </a:p>
                  </a:txBody>
                  <a:tcPr marL="0" marR="0" marT="0" marB="0" anchor="ctr"/>
                </a:tc>
                <a:tc>
                  <a:txBody>
                    <a:bodyPr/>
                    <a:lstStyle/>
                    <a:p>
                      <a:pPr algn="ctr"/>
                      <a:r>
                        <a:rPr lang="en-US" sz="1700" b="1" dirty="0">
                          <a:effectLst/>
                        </a:rPr>
                        <a:t>Double </a:t>
                      </a:r>
                      <a:endParaRPr lang="en-US" sz="1700" b="1" dirty="0"/>
                    </a:p>
                  </a:txBody>
                  <a:tcPr marL="0" marR="0" marT="0" marB="0" anchor="ctr"/>
                </a:tc>
              </a:tr>
              <a:tr h="867467">
                <a:tc>
                  <a:txBody>
                    <a:bodyPr/>
                    <a:lstStyle/>
                    <a:p>
                      <a:pPr algn="ctr"/>
                      <a:r>
                        <a:rPr lang="en-US" sz="1700" b="1" dirty="0">
                          <a:effectLst/>
                        </a:rPr>
                        <a:t> char </a:t>
                      </a:r>
                      <a:endParaRPr lang="en-US" sz="1700" b="1" dirty="0"/>
                    </a:p>
                  </a:txBody>
                  <a:tcPr marL="0" marR="0" marT="0" marB="0" anchor="ctr"/>
                </a:tc>
                <a:tc>
                  <a:txBody>
                    <a:bodyPr/>
                    <a:lstStyle/>
                    <a:p>
                      <a:pPr algn="ctr"/>
                      <a:r>
                        <a:rPr lang="en-US" sz="1700">
                          <a:effectLst/>
                        </a:rPr>
                        <a:t> ‘\u0000′ </a:t>
                      </a:r>
                      <a:endParaRPr lang="en-US" sz="1700"/>
                    </a:p>
                  </a:txBody>
                  <a:tcPr marL="0" marR="0" marT="0" marB="0" anchor="ctr"/>
                </a:tc>
                <a:tc>
                  <a:txBody>
                    <a:bodyPr/>
                    <a:lstStyle/>
                    <a:p>
                      <a:pPr algn="ctr"/>
                      <a:r>
                        <a:rPr lang="en-US" sz="1700">
                          <a:effectLst/>
                        </a:rPr>
                        <a:t>16-bit, unsigned Unicode character </a:t>
                      </a:r>
                      <a:endParaRPr lang="en-US" sz="1700"/>
                    </a:p>
                  </a:txBody>
                  <a:tcPr marL="0" marR="0" marT="0" marB="0" anchor="ctr"/>
                </a:tc>
                <a:tc>
                  <a:txBody>
                    <a:bodyPr/>
                    <a:lstStyle/>
                    <a:p>
                      <a:pPr algn="ctr"/>
                      <a:r>
                        <a:rPr lang="en-US" sz="1700" dirty="0">
                          <a:effectLst/>
                        </a:rPr>
                        <a:t> </a:t>
                      </a:r>
                      <a:endParaRPr lang="en-US" sz="1700" dirty="0"/>
                    </a:p>
                  </a:txBody>
                  <a:tcPr marL="0" marR="0" marT="0" marB="0" anchor="ctr"/>
                </a:tc>
                <a:tc>
                  <a:txBody>
                    <a:bodyPr/>
                    <a:lstStyle/>
                    <a:p>
                      <a:pPr algn="ctr"/>
                      <a:r>
                        <a:rPr lang="fa-IR" sz="1700">
                          <a:effectLst/>
                        </a:rPr>
                        <a:t> ۰ </a:t>
                      </a:r>
                      <a:r>
                        <a:rPr lang="en-US" sz="1700">
                          <a:effectLst/>
                        </a:rPr>
                        <a:t>to 65,535 </a:t>
                      </a:r>
                      <a:endParaRPr lang="en-US" sz="1700"/>
                    </a:p>
                  </a:txBody>
                  <a:tcPr marL="0" marR="0" marT="0" marB="0" anchor="ctr"/>
                </a:tc>
                <a:tc>
                  <a:txBody>
                    <a:bodyPr/>
                    <a:lstStyle/>
                    <a:p>
                      <a:pPr algn="ctr"/>
                      <a:r>
                        <a:rPr lang="en-US" sz="1700" b="1" dirty="0">
                          <a:effectLst/>
                        </a:rPr>
                        <a:t>Char </a:t>
                      </a:r>
                      <a:endParaRPr lang="en-US" sz="1700" b="1" dirty="0"/>
                    </a:p>
                  </a:txBody>
                  <a:tcPr marL="0" marR="0" marT="0" marB="0" anchor="ctr"/>
                </a:tc>
              </a:tr>
              <a:tr h="433734">
                <a:tc>
                  <a:txBody>
                    <a:bodyPr/>
                    <a:lstStyle/>
                    <a:p>
                      <a:pPr algn="ctr"/>
                      <a:r>
                        <a:rPr lang="en-US" sz="1700" b="1" dirty="0" err="1">
                          <a:effectLst/>
                        </a:rPr>
                        <a:t>boolean</a:t>
                      </a:r>
                      <a:r>
                        <a:rPr lang="en-US" sz="1700" b="1" dirty="0">
                          <a:effectLst/>
                        </a:rPr>
                        <a:t> </a:t>
                      </a:r>
                      <a:endParaRPr lang="en-US" sz="1700" b="1" dirty="0"/>
                    </a:p>
                  </a:txBody>
                  <a:tcPr marL="0" marR="0" marT="0" marB="0" anchor="ctr"/>
                </a:tc>
                <a:tc>
                  <a:txBody>
                    <a:bodyPr/>
                    <a:lstStyle/>
                    <a:p>
                      <a:pPr algn="ctr"/>
                      <a:r>
                        <a:rPr lang="en-US" sz="1700">
                          <a:effectLst/>
                        </a:rPr>
                        <a:t>false </a:t>
                      </a:r>
                      <a:endParaRPr lang="en-US" sz="1700"/>
                    </a:p>
                  </a:txBody>
                  <a:tcPr marL="0" marR="0" marT="0" marB="0" anchor="ctr"/>
                </a:tc>
                <a:tc>
                  <a:txBody>
                    <a:bodyPr/>
                    <a:lstStyle/>
                    <a:p>
                      <a:pPr algn="ctr"/>
                      <a:r>
                        <a:rPr lang="en-US" sz="1700">
                          <a:effectLst/>
                        </a:rPr>
                        <a:t>1 bit in  memory </a:t>
                      </a:r>
                      <a:endParaRPr lang="en-US" sz="1700"/>
                    </a:p>
                  </a:txBody>
                  <a:tcPr marL="0" marR="0" marT="0" marB="0" anchor="ctr"/>
                </a:tc>
                <a:tc>
                  <a:txBody>
                    <a:bodyPr/>
                    <a:lstStyle/>
                    <a:p>
                      <a:pPr algn="ctr"/>
                      <a:r>
                        <a:rPr lang="fa-IR" sz="1700" dirty="0">
                          <a:effectLst/>
                        </a:rPr>
                        <a:t>تعریف نشده </a:t>
                      </a:r>
                      <a:endParaRPr lang="fa-IR" sz="1700" dirty="0"/>
                    </a:p>
                  </a:txBody>
                  <a:tcPr marL="0" marR="0" marT="0" marB="0" anchor="ctr"/>
                </a:tc>
                <a:tc>
                  <a:txBody>
                    <a:bodyPr/>
                    <a:lstStyle/>
                    <a:p>
                      <a:pPr algn="ctr"/>
                      <a:r>
                        <a:rPr lang="fa-IR" sz="1700">
                          <a:effectLst/>
                        </a:rPr>
                        <a:t>تعریف نشده </a:t>
                      </a:r>
                      <a:endParaRPr lang="fa-IR" sz="1700"/>
                    </a:p>
                  </a:txBody>
                  <a:tcPr marL="0" marR="0" marT="0" marB="0" anchor="ctr"/>
                </a:tc>
                <a:tc>
                  <a:txBody>
                    <a:bodyPr/>
                    <a:lstStyle/>
                    <a:p>
                      <a:pPr algn="ctr"/>
                      <a:r>
                        <a:rPr lang="en-US" sz="1700" b="1" dirty="0">
                          <a:effectLst/>
                        </a:rPr>
                        <a:t>Boolean</a:t>
                      </a:r>
                      <a:endParaRPr lang="en-US" sz="1700" b="1" dirty="0"/>
                    </a:p>
                  </a:txBody>
                  <a:tcPr marL="0" marR="0" marT="0" marB="0" anchor="ctr"/>
                </a:tc>
              </a:tr>
            </a:tbl>
          </a:graphicData>
        </a:graphic>
      </p:graphicFrame>
      <p:sp>
        <p:nvSpPr>
          <p:cNvPr id="3" name="Rectangle 1"/>
          <p:cNvSpPr>
            <a:spLocks noChangeArrowheads="1"/>
          </p:cNvSpPr>
          <p:nvPr/>
        </p:nvSpPr>
        <p:spPr bwMode="auto">
          <a:xfrm>
            <a:off x="5705475" y="1490990"/>
            <a:ext cx="2648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fontAlgn="base">
              <a:spcBef>
                <a:spcPct val="0"/>
              </a:spcBef>
              <a:spcAft>
                <a:spcPct val="0"/>
              </a:spcAft>
            </a:pPr>
            <a:r>
              <a:rPr lang="en-US" sz="1000">
                <a:solidFill>
                  <a:prstClr val="black"/>
                </a:solidFill>
                <a:latin typeface="Tahoma" pitchFamily="34" charset="0"/>
                <a:cs typeface="Tahoma" pitchFamily="34" charset="0"/>
              </a:rPr>
              <a:t>  </a:t>
            </a:r>
            <a:endParaRPr lang="en-US" sz="600">
              <a:solidFill>
                <a:prstClr val="black"/>
              </a:solidFill>
              <a:latin typeface="Arial" pitchFamily="34" charset="0"/>
              <a:cs typeface="Arial" pitchFamily="34" charset="0"/>
            </a:endParaRPr>
          </a:p>
          <a:p>
            <a:pPr algn="l" rtl="0" eaLnBrk="0" fontAlgn="base" hangingPunct="0">
              <a:spcBef>
                <a:spcPct val="0"/>
              </a:spcBef>
              <a:spcAft>
                <a:spcPct val="0"/>
              </a:spcAft>
            </a:pPr>
            <a:endParaRPr lang="en-US">
              <a:solidFill>
                <a:prstClr val="black"/>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3949754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fa-IR" sz="3200" b="1" dirty="0">
                <a:solidFill>
                  <a:srgbClr val="C00000"/>
                </a:solidFill>
              </a:rPr>
              <a:t>توضیحات در جاوا</a:t>
            </a:r>
            <a:r>
              <a:rPr lang="ar-SA" sz="3200" b="1" dirty="0">
                <a:solidFill>
                  <a:srgbClr val="C00000"/>
                </a:solidFill>
              </a:rPr>
              <a:t>:</a:t>
            </a:r>
            <a:endParaRPr lang="en-US" sz="3200" dirty="0">
              <a:solidFill>
                <a:srgbClr val="C00000"/>
              </a:solidFill>
            </a:endParaRPr>
          </a:p>
        </p:txBody>
      </p:sp>
      <p:sp>
        <p:nvSpPr>
          <p:cNvPr id="7" name="Rectangle 6"/>
          <p:cNvSpPr/>
          <p:nvPr/>
        </p:nvSpPr>
        <p:spPr>
          <a:xfrm>
            <a:off x="1991544" y="1772817"/>
            <a:ext cx="8388424" cy="2400657"/>
          </a:xfrm>
          <a:prstGeom prst="rect">
            <a:avLst/>
          </a:prstGeom>
        </p:spPr>
        <p:txBody>
          <a:bodyPr wrap="square">
            <a:spAutoFit/>
          </a:bodyPr>
          <a:lstStyle/>
          <a:p>
            <a:pPr>
              <a:lnSpc>
                <a:spcPct val="150000"/>
              </a:lnSpc>
            </a:pPr>
            <a:r>
              <a:rPr lang="fa-IR" sz="2500" dirty="0">
                <a:solidFill>
                  <a:prstClr val="black"/>
                </a:solidFill>
                <a:cs typeface="B Nazanin" pitchFamily="2" charset="-78"/>
              </a:rPr>
              <a:t>نوع اول :</a:t>
            </a:r>
            <a:r>
              <a:rPr lang="ar-SA" sz="2500" dirty="0">
                <a:solidFill>
                  <a:prstClr val="black"/>
                </a:solidFill>
                <a:cs typeface="B Nazanin" pitchFamily="2" charset="-78"/>
              </a:rPr>
              <a:t>از </a:t>
            </a:r>
            <a:r>
              <a:rPr lang="en-US" sz="2500" dirty="0">
                <a:solidFill>
                  <a:prstClr val="black"/>
                </a:solidFill>
                <a:cs typeface="B Nazanin" pitchFamily="2" charset="-78"/>
              </a:rPr>
              <a:t>/*</a:t>
            </a:r>
            <a:r>
              <a:rPr lang="ar-SA" sz="2500" dirty="0">
                <a:solidFill>
                  <a:prstClr val="black"/>
                </a:solidFill>
                <a:cs typeface="B Nazanin" pitchFamily="2" charset="-78"/>
              </a:rPr>
              <a:t> شروع در خاتمه </a:t>
            </a:r>
            <a:r>
              <a:rPr lang="en-US" sz="2500" dirty="0">
                <a:solidFill>
                  <a:prstClr val="black"/>
                </a:solidFill>
                <a:cs typeface="B Nazanin" pitchFamily="2" charset="-78"/>
              </a:rPr>
              <a:t>*/</a:t>
            </a:r>
            <a:r>
              <a:rPr lang="ar-SA" sz="2500" dirty="0">
                <a:solidFill>
                  <a:prstClr val="black"/>
                </a:solidFill>
                <a:cs typeface="B Nazanin" pitchFamily="2" charset="-78"/>
              </a:rPr>
              <a:t> قرار مي‏دهيم.</a:t>
            </a:r>
            <a:endParaRPr lang="en-US" sz="2500" dirty="0">
              <a:solidFill>
                <a:prstClr val="black"/>
              </a:solidFill>
              <a:cs typeface="B Nazanin" pitchFamily="2" charset="-78"/>
            </a:endParaRPr>
          </a:p>
          <a:p>
            <a:pPr>
              <a:lnSpc>
                <a:spcPct val="150000"/>
              </a:lnSpc>
            </a:pPr>
            <a:r>
              <a:rPr lang="fa-IR" sz="2500" dirty="0">
                <a:solidFill>
                  <a:prstClr val="black"/>
                </a:solidFill>
                <a:cs typeface="B Nazanin" pitchFamily="2" charset="-78"/>
              </a:rPr>
              <a:t>نوع دوم : </a:t>
            </a:r>
            <a:r>
              <a:rPr lang="ar-SA" sz="2500" dirty="0">
                <a:solidFill>
                  <a:prstClr val="black"/>
                </a:solidFill>
                <a:cs typeface="B Nazanin" pitchFamily="2" charset="-78"/>
              </a:rPr>
              <a:t>براي توضيحات تك خطي از // استفاده مي‏كنيم.</a:t>
            </a:r>
            <a:endParaRPr lang="en-US" sz="2500" dirty="0">
              <a:solidFill>
                <a:prstClr val="black"/>
              </a:solidFill>
              <a:cs typeface="B Nazanin" pitchFamily="2" charset="-78"/>
            </a:endParaRPr>
          </a:p>
          <a:p>
            <a:pPr>
              <a:lnSpc>
                <a:spcPct val="150000"/>
              </a:lnSpc>
            </a:pPr>
            <a:r>
              <a:rPr lang="ar-SA" sz="2500" dirty="0">
                <a:solidFill>
                  <a:prstClr val="black"/>
                </a:solidFill>
                <a:cs typeface="B Nazanin" pitchFamily="2" charset="-78"/>
              </a:rPr>
              <a:t>نوع سوم</a:t>
            </a:r>
            <a:r>
              <a:rPr lang="fa-IR" sz="2500" dirty="0">
                <a:solidFill>
                  <a:prstClr val="black"/>
                </a:solidFill>
                <a:cs typeface="B Nazanin" pitchFamily="2" charset="-78"/>
              </a:rPr>
              <a:t>:</a:t>
            </a:r>
            <a:r>
              <a:rPr lang="ar-SA" sz="2500" dirty="0">
                <a:solidFill>
                  <a:prstClr val="black"/>
                </a:solidFill>
                <a:cs typeface="B Nazanin" pitchFamily="2" charset="-78"/>
              </a:rPr>
              <a:t> برنامه </a:t>
            </a:r>
            <a:r>
              <a:rPr lang="en-US" sz="2500" dirty="0" err="1">
                <a:solidFill>
                  <a:prstClr val="black"/>
                </a:solidFill>
                <a:cs typeface="B Nazanin" pitchFamily="2" charset="-78"/>
              </a:rPr>
              <a:t>javadoc</a:t>
            </a:r>
            <a:r>
              <a:rPr lang="ar-SA" sz="2500" dirty="0">
                <a:solidFill>
                  <a:prstClr val="black"/>
                </a:solidFill>
                <a:cs typeface="B Nazanin" pitchFamily="2" charset="-78"/>
              </a:rPr>
              <a:t> از آن استفاده مي‏كند با </a:t>
            </a:r>
            <a:r>
              <a:rPr lang="en-US" sz="2500" dirty="0">
                <a:solidFill>
                  <a:prstClr val="black"/>
                </a:solidFill>
                <a:cs typeface="B Nazanin" pitchFamily="2" charset="-78"/>
              </a:rPr>
              <a:t>/**</a:t>
            </a:r>
            <a:r>
              <a:rPr lang="ar-SA" sz="2500" dirty="0">
                <a:solidFill>
                  <a:prstClr val="black"/>
                </a:solidFill>
                <a:cs typeface="B Nazanin" pitchFamily="2" charset="-78"/>
              </a:rPr>
              <a:t> شروع و در پايان </a:t>
            </a:r>
            <a:r>
              <a:rPr lang="en-US" sz="2500" dirty="0">
                <a:solidFill>
                  <a:prstClr val="black"/>
                </a:solidFill>
                <a:cs typeface="B Nazanin" pitchFamily="2" charset="-78"/>
              </a:rPr>
              <a:t>*/</a:t>
            </a:r>
            <a:r>
              <a:rPr lang="ar-SA" sz="2500" dirty="0">
                <a:solidFill>
                  <a:prstClr val="black"/>
                </a:solidFill>
                <a:cs typeface="B Nazanin" pitchFamily="2" charset="-78"/>
              </a:rPr>
              <a:t> قرار مي‏دهيم.</a:t>
            </a:r>
            <a:endParaRPr lang="en-US" sz="2500" dirty="0">
              <a:solidFill>
                <a:prstClr val="black"/>
              </a:solidFill>
              <a:cs typeface="B Nazanin"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3" cstate="print">
            <a:lum bright="-20000" contrast="40000"/>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915" r="18108"/>
          <a:stretch>
            <a:fillRect/>
          </a:stretch>
        </p:blipFill>
        <p:spPr bwMode="auto">
          <a:xfrm>
            <a:off x="3935760" y="3547070"/>
            <a:ext cx="4953000" cy="276225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3186813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fa-IR" sz="3200" b="1" dirty="0">
                <a:solidFill>
                  <a:srgbClr val="FF0000"/>
                </a:solidFill>
                <a:cs typeface="B Titr" pitchFamily="2" charset="-78"/>
              </a:rPr>
              <a:t>اعلان نمودن اشیاء</a:t>
            </a:r>
            <a:endParaRPr lang="en-US" sz="3200" dirty="0">
              <a:solidFill>
                <a:srgbClr val="FF0000"/>
              </a:solidFill>
              <a:cs typeface="B Titr"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940992" y="1700808"/>
            <a:ext cx="8454032" cy="3416320"/>
          </a:xfrm>
          <a:prstGeom prst="rect">
            <a:avLst/>
          </a:prstGeom>
        </p:spPr>
        <p:txBody>
          <a:bodyPr wrap="square">
            <a:spAutoFit/>
          </a:bodyPr>
          <a:lstStyle/>
          <a:p>
            <a:pPr marL="457200" indent="-457200">
              <a:lnSpc>
                <a:spcPct val="150000"/>
              </a:lnSpc>
              <a:buFont typeface="+mj-lt"/>
              <a:buAutoNum type="arabicPeriod"/>
            </a:pPr>
            <a:r>
              <a:rPr lang="fa-IR" sz="2400" dirty="0">
                <a:solidFill>
                  <a:prstClr val="black"/>
                </a:solidFill>
                <a:cs typeface="B Nazanin" pitchFamily="2" charset="-78"/>
              </a:rPr>
              <a:t>ابتدا باید یک متغیر از نوع همان کلاس اعلان نمائید . </a:t>
            </a:r>
            <a:endParaRPr lang="en-US" sz="2400" dirty="0">
              <a:solidFill>
                <a:prstClr val="black"/>
              </a:solidFill>
              <a:cs typeface="B Nazanin" pitchFamily="2" charset="-78"/>
            </a:endParaRPr>
          </a:p>
          <a:p>
            <a:pPr marL="457200" indent="-457200">
              <a:lnSpc>
                <a:spcPct val="150000"/>
              </a:lnSpc>
              <a:buFont typeface="+mj-lt"/>
              <a:buAutoNum type="arabicPeriod"/>
            </a:pPr>
            <a:r>
              <a:rPr lang="fa-IR" sz="2400" dirty="0">
                <a:solidFill>
                  <a:prstClr val="black"/>
                </a:solidFill>
                <a:cs typeface="B Nazanin" pitchFamily="2" charset="-78"/>
              </a:rPr>
              <a:t>یک کپی فیزیکی و واقعی از شیٍ بدست آورده و به آن متغییر منتسب کنید . اینکار را با عملگر </a:t>
            </a:r>
            <a:r>
              <a:rPr lang="en-US" sz="2400" dirty="0">
                <a:solidFill>
                  <a:prstClr val="black"/>
                </a:solidFill>
                <a:cs typeface="B Nazanin" pitchFamily="2" charset="-78"/>
              </a:rPr>
              <a:t>NEW</a:t>
            </a:r>
            <a:r>
              <a:rPr lang="fa-IR" sz="2400" dirty="0">
                <a:solidFill>
                  <a:prstClr val="black"/>
                </a:solidFill>
                <a:cs typeface="B Nazanin" pitchFamily="2" charset="-78"/>
              </a:rPr>
              <a:t>انجام دهید .</a:t>
            </a:r>
            <a:endParaRPr lang="en-US" sz="2400" dirty="0">
              <a:solidFill>
                <a:prstClr val="black"/>
              </a:solidFill>
              <a:cs typeface="B Nazanin" pitchFamily="2" charset="-78"/>
            </a:endParaRPr>
          </a:p>
          <a:p>
            <a:pPr>
              <a:lnSpc>
                <a:spcPct val="150000"/>
              </a:lnSpc>
            </a:pPr>
            <a:r>
              <a:rPr lang="fa-IR" sz="2400" dirty="0">
                <a:solidFill>
                  <a:srgbClr val="FF0000"/>
                </a:solidFill>
                <a:cs typeface="B Titr" pitchFamily="2" charset="-78"/>
              </a:rPr>
              <a:t>مثال:                                                                                 </a:t>
            </a:r>
            <a:r>
              <a:rPr lang="en-US" sz="2400" dirty="0">
                <a:solidFill>
                  <a:prstClr val="black"/>
                </a:solidFill>
                <a:cs typeface="B Nazanin" pitchFamily="2" charset="-78"/>
              </a:rPr>
              <a:t>( )</a:t>
            </a:r>
            <a:r>
              <a:rPr lang="fa-IR" sz="2400" dirty="0">
                <a:solidFill>
                  <a:prstClr val="black"/>
                </a:solidFill>
                <a:cs typeface="B Nazanin" pitchFamily="2" charset="-78"/>
              </a:rPr>
              <a:t>  </a:t>
            </a:r>
            <a:r>
              <a:rPr lang="en-US" sz="2400" dirty="0" err="1">
                <a:solidFill>
                  <a:prstClr val="black"/>
                </a:solidFill>
                <a:cs typeface="B Nazanin" pitchFamily="2" charset="-78"/>
              </a:rPr>
              <a:t>mybox</a:t>
            </a:r>
            <a:r>
              <a:rPr lang="en-US" sz="2400" dirty="0">
                <a:solidFill>
                  <a:prstClr val="black"/>
                </a:solidFill>
                <a:cs typeface="B Nazanin" pitchFamily="2" charset="-78"/>
              </a:rPr>
              <a:t>=new Box</a:t>
            </a:r>
            <a:endParaRPr lang="fa-IR" sz="2400" dirty="0">
              <a:solidFill>
                <a:prstClr val="black"/>
              </a:solidFill>
              <a:cs typeface="B Nazanin" pitchFamily="2" charset="-78"/>
            </a:endParaRPr>
          </a:p>
          <a:p>
            <a:pPr>
              <a:lnSpc>
                <a:spcPct val="150000"/>
              </a:lnSpc>
            </a:pPr>
            <a:endParaRPr lang="en-US" sz="2400" dirty="0">
              <a:solidFill>
                <a:prstClr val="black"/>
              </a:solidFill>
              <a:cs typeface="B Nazanin" pitchFamily="2" charset="-78"/>
            </a:endParaRPr>
          </a:p>
          <a:p>
            <a:pPr>
              <a:lnSpc>
                <a:spcPct val="150000"/>
              </a:lnSpc>
            </a:pPr>
            <a:r>
              <a:rPr lang="en-US" sz="2400" dirty="0" err="1">
                <a:solidFill>
                  <a:prstClr val="black"/>
                </a:solidFill>
                <a:cs typeface="B Nazanin" pitchFamily="2" charset="-78"/>
              </a:rPr>
              <a:t>Mybox</a:t>
            </a:r>
            <a:r>
              <a:rPr lang="en-US" sz="2400" dirty="0">
                <a:solidFill>
                  <a:prstClr val="black"/>
                </a:solidFill>
                <a:cs typeface="B Nazanin" pitchFamily="2" charset="-78"/>
              </a:rPr>
              <a:t> </a:t>
            </a:r>
            <a:r>
              <a:rPr lang="fa-IR" sz="2400" dirty="0">
                <a:solidFill>
                  <a:prstClr val="black"/>
                </a:solidFill>
                <a:cs typeface="B Nazanin" pitchFamily="2" charset="-78"/>
              </a:rPr>
              <a:t>را به عنوان  یک ارجاع به شیئی از نوع </a:t>
            </a:r>
            <a:r>
              <a:rPr lang="en-US" sz="2400" dirty="0">
                <a:solidFill>
                  <a:prstClr val="black"/>
                </a:solidFill>
                <a:cs typeface="B Nazanin" pitchFamily="2" charset="-78"/>
              </a:rPr>
              <a:t>Box</a:t>
            </a:r>
            <a:r>
              <a:rPr lang="fa-IR" sz="2400" dirty="0">
                <a:solidFill>
                  <a:prstClr val="black"/>
                </a:solidFill>
                <a:cs typeface="B Nazanin" pitchFamily="2" charset="-78"/>
              </a:rPr>
              <a:t>اعلان میکند </a:t>
            </a:r>
            <a:endParaRPr lang="en-US" sz="2400" dirty="0">
              <a:solidFill>
                <a:prstClr val="black"/>
              </a:solidFill>
              <a:cs typeface="B Nazanin" pitchFamily="2" charset="-78"/>
            </a:endParaRPr>
          </a:p>
        </p:txBody>
      </p:sp>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3612069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9776" y="476673"/>
            <a:ext cx="6228184" cy="584775"/>
          </a:xfrm>
          <a:prstGeom prst="rect">
            <a:avLst/>
          </a:prstGeom>
        </p:spPr>
        <p:txBody>
          <a:bodyPr wrap="square">
            <a:spAutoFit/>
          </a:bodyPr>
          <a:lstStyle/>
          <a:p>
            <a:r>
              <a:rPr lang="fa-IR" sz="3200" dirty="0">
                <a:solidFill>
                  <a:srgbClr val="FF0000"/>
                </a:solidFill>
                <a:cs typeface="B Titr" pitchFamily="2" charset="-78"/>
              </a:rPr>
              <a:t>اعلان نمودن اشیا</a:t>
            </a:r>
            <a:r>
              <a:rPr lang="fa-IR" sz="3200" b="1" dirty="0">
                <a:solidFill>
                  <a:srgbClr val="FF0000"/>
                </a:solidFill>
                <a:cs typeface="B Titr" pitchFamily="2" charset="-78"/>
              </a:rPr>
              <a:t>ء</a:t>
            </a:r>
            <a:r>
              <a:rPr lang="fa-IR" sz="3200" dirty="0">
                <a:solidFill>
                  <a:srgbClr val="FF0000"/>
                </a:solidFill>
                <a:cs typeface="B Titr" pitchFamily="2" charset="-78"/>
              </a:rPr>
              <a:t> در جاوا </a:t>
            </a:r>
            <a:endParaRPr lang="en-US" sz="3200" dirty="0">
              <a:solidFill>
                <a:srgbClr val="FF0000"/>
              </a:solidFill>
              <a:cs typeface="B Titr"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lum bright="-20000" contrast="40000"/>
          </a:blip>
          <a:srcRect l="986" t="6997" r="3173" b="2915"/>
          <a:stretch>
            <a:fillRect/>
          </a:stretch>
        </p:blipFill>
        <p:spPr bwMode="auto">
          <a:xfrm>
            <a:off x="1853928" y="1844824"/>
            <a:ext cx="8454032" cy="4032448"/>
          </a:xfrm>
          <a:prstGeom prst="rect">
            <a:avLst/>
          </a:prstGeom>
          <a:ln>
            <a:noFill/>
          </a:ln>
          <a:effectLst>
            <a:outerShdw blurRad="190500" algn="tl" rotWithShape="0">
              <a:srgbClr val="000000">
                <a:alpha val="70000"/>
              </a:srgbClr>
            </a:outerShdw>
          </a:effectLst>
        </p:spPr>
      </p:pic>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2898385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5960" y="476673"/>
            <a:ext cx="4572000" cy="584775"/>
          </a:xfrm>
          <a:prstGeom prst="rect">
            <a:avLst/>
          </a:prstGeom>
        </p:spPr>
        <p:txBody>
          <a:bodyPr>
            <a:spAutoFit/>
          </a:bodyPr>
          <a:lstStyle/>
          <a:p>
            <a:r>
              <a:rPr lang="fa-IR" sz="3200" b="1" dirty="0">
                <a:solidFill>
                  <a:srgbClr val="FF0000"/>
                </a:solidFill>
                <a:cs typeface="B Titr" pitchFamily="2" charset="-78"/>
              </a:rPr>
              <a:t>نگاهی دقیق تر به </a:t>
            </a:r>
            <a:r>
              <a:rPr lang="en-US" sz="3200" b="1" dirty="0">
                <a:solidFill>
                  <a:srgbClr val="FF0000"/>
                </a:solidFill>
                <a:cs typeface="B Titr" pitchFamily="2" charset="-78"/>
              </a:rPr>
              <a:t>NEW</a:t>
            </a:r>
            <a:endParaRPr lang="en-US" sz="3200" dirty="0">
              <a:solidFill>
                <a:srgbClr val="FF0000"/>
              </a:solidFill>
              <a:cs typeface="B Titr" pitchFamily="2" charset="-78"/>
            </a:endParaRPr>
          </a:p>
        </p:txBody>
      </p:sp>
      <p:pic>
        <p:nvPicPr>
          <p:cNvPr id="5" name="Picture 4" descr="C:\Users\Majd\Desktop\data mining\pi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3928" y="260649"/>
            <a:ext cx="2225848" cy="942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940992" y="1252250"/>
            <a:ext cx="8454032" cy="4962897"/>
          </a:xfrm>
          <a:prstGeom prst="rect">
            <a:avLst/>
          </a:prstGeom>
        </p:spPr>
        <p:txBody>
          <a:bodyPr wrap="square">
            <a:spAutoFit/>
          </a:bodyPr>
          <a:lstStyle/>
          <a:p>
            <a:r>
              <a:rPr lang="fa-IR" sz="2400" dirty="0">
                <a:solidFill>
                  <a:prstClr val="black"/>
                </a:solidFill>
              </a:rPr>
              <a:t> </a:t>
            </a:r>
            <a:endParaRPr lang="en-US" sz="2400" dirty="0">
              <a:solidFill>
                <a:prstClr val="black"/>
              </a:solidFill>
            </a:endParaRPr>
          </a:p>
          <a:p>
            <a:pPr algn="ctr"/>
            <a:r>
              <a:rPr lang="en-US" sz="2400" b="1" dirty="0">
                <a:solidFill>
                  <a:srgbClr val="FF0000"/>
                </a:solidFill>
                <a:cs typeface="B Titr" pitchFamily="2" charset="-78"/>
              </a:rPr>
              <a:t>Class-</a:t>
            </a:r>
            <a:r>
              <a:rPr lang="en-US" sz="2400" b="1" dirty="0" err="1">
                <a:solidFill>
                  <a:srgbClr val="FF0000"/>
                </a:solidFill>
                <a:cs typeface="B Titr" pitchFamily="2" charset="-78"/>
              </a:rPr>
              <a:t>var</a:t>
            </a:r>
            <a:r>
              <a:rPr lang="en-US" sz="2400" b="1" dirty="0">
                <a:solidFill>
                  <a:srgbClr val="FF0000"/>
                </a:solidFill>
                <a:cs typeface="B Titr" pitchFamily="2" charset="-78"/>
              </a:rPr>
              <a:t>= new </a:t>
            </a:r>
            <a:r>
              <a:rPr lang="en-US" sz="2400" b="1" dirty="0" err="1">
                <a:solidFill>
                  <a:srgbClr val="FF0000"/>
                </a:solidFill>
                <a:cs typeface="B Titr" pitchFamily="2" charset="-78"/>
              </a:rPr>
              <a:t>classname</a:t>
            </a:r>
            <a:r>
              <a:rPr lang="en-US" sz="2400" b="1" dirty="0">
                <a:solidFill>
                  <a:srgbClr val="FF0000"/>
                </a:solidFill>
                <a:cs typeface="B Titr" pitchFamily="2" charset="-78"/>
              </a:rPr>
              <a:t>();</a:t>
            </a:r>
            <a:endParaRPr lang="fa-IR" sz="2400" b="1" dirty="0">
              <a:solidFill>
                <a:srgbClr val="FF0000"/>
              </a:solidFill>
              <a:cs typeface="B Titr" pitchFamily="2" charset="-78"/>
            </a:endParaRPr>
          </a:p>
          <a:p>
            <a:pPr algn="ctr"/>
            <a:endParaRPr lang="en-US" sz="2400" b="1" dirty="0">
              <a:solidFill>
                <a:srgbClr val="FF0000"/>
              </a:solidFill>
              <a:cs typeface="B Titr" pitchFamily="2" charset="-78"/>
            </a:endParaRPr>
          </a:p>
          <a:p>
            <a:pPr>
              <a:lnSpc>
                <a:spcPct val="150000"/>
              </a:lnSpc>
            </a:pPr>
            <a:r>
              <a:rPr lang="en-US" sz="2400" dirty="0">
                <a:solidFill>
                  <a:prstClr val="black"/>
                </a:solidFill>
                <a:cs typeface="B Nazanin" pitchFamily="2" charset="-78"/>
              </a:rPr>
              <a:t>Class-</a:t>
            </a:r>
            <a:r>
              <a:rPr lang="en-US" sz="2400" dirty="0" err="1">
                <a:solidFill>
                  <a:prstClr val="black"/>
                </a:solidFill>
                <a:cs typeface="B Nazanin" pitchFamily="2" charset="-78"/>
              </a:rPr>
              <a:t>var</a:t>
            </a:r>
            <a:r>
              <a:rPr lang="fa-IR" sz="2400" dirty="0">
                <a:solidFill>
                  <a:prstClr val="black"/>
                </a:solidFill>
                <a:cs typeface="B Nazanin" pitchFamily="2" charset="-78"/>
              </a:rPr>
              <a:t>یک متغیر از نوع کلاسی است که ایجاد کرده ایم </a:t>
            </a:r>
            <a:r>
              <a:rPr lang="en-US" sz="2400" dirty="0">
                <a:solidFill>
                  <a:prstClr val="black"/>
                </a:solidFill>
                <a:cs typeface="B Nazanin" pitchFamily="2" charset="-78"/>
              </a:rPr>
              <a:t>class name </a:t>
            </a:r>
            <a:r>
              <a:rPr lang="fa-IR" sz="2400" dirty="0">
                <a:solidFill>
                  <a:prstClr val="black"/>
                </a:solidFill>
                <a:cs typeface="B Nazanin" pitchFamily="2" charset="-78"/>
              </a:rPr>
              <a:t>، نام کلاسی است که میخواهیم معرفی کنیم .</a:t>
            </a:r>
            <a:r>
              <a:rPr lang="fa-IR" sz="2300" dirty="0">
                <a:solidFill>
                  <a:prstClr val="black"/>
                </a:solidFill>
                <a:cs typeface="B Nazanin" pitchFamily="2" charset="-78"/>
              </a:rPr>
              <a:t>نام کلاس که بعد از آن پرانتز ها قرار گرفته اند مشخص کننده سازنده کلاس است . </a:t>
            </a:r>
            <a:endParaRPr lang="en-US" sz="2300" dirty="0">
              <a:solidFill>
                <a:prstClr val="black"/>
              </a:solidFill>
              <a:cs typeface="B Nazanin" pitchFamily="2" charset="-78"/>
            </a:endParaRPr>
          </a:p>
          <a:p>
            <a:pPr>
              <a:lnSpc>
                <a:spcPct val="150000"/>
              </a:lnSpc>
            </a:pPr>
            <a:r>
              <a:rPr lang="fa-IR" sz="2300" dirty="0">
                <a:solidFill>
                  <a:srgbClr val="FF0000"/>
                </a:solidFill>
                <a:cs typeface="B Titr" pitchFamily="2" charset="-78"/>
              </a:rPr>
              <a:t>تعریف سازنده : </a:t>
            </a:r>
            <a:r>
              <a:rPr lang="fa-IR" sz="2300" dirty="0">
                <a:solidFill>
                  <a:prstClr val="black"/>
                </a:solidFill>
                <a:cs typeface="B Nazanin" pitchFamily="2" charset="-78"/>
              </a:rPr>
              <a:t>سازنده تعریف میکند وقتی یک سیئی از یک کلاس ایجاد شود چه اتفاقی خواهد افتاد . </a:t>
            </a:r>
          </a:p>
          <a:p>
            <a:pPr>
              <a:lnSpc>
                <a:spcPct val="150000"/>
              </a:lnSpc>
            </a:pPr>
            <a:endParaRPr lang="en-US" sz="2300" dirty="0">
              <a:solidFill>
                <a:prstClr val="black"/>
              </a:solidFill>
              <a:cs typeface="B Nazanin" pitchFamily="2" charset="-78"/>
            </a:endParaRPr>
          </a:p>
          <a:p>
            <a:pPr>
              <a:lnSpc>
                <a:spcPct val="150000"/>
              </a:lnSpc>
            </a:pPr>
            <a:r>
              <a:rPr lang="fa-IR" sz="2300" dirty="0">
                <a:solidFill>
                  <a:prstClr val="black"/>
                </a:solidFill>
                <a:cs typeface="B Nazanin" pitchFamily="2" charset="-78"/>
              </a:rPr>
              <a:t> </a:t>
            </a:r>
            <a:r>
              <a:rPr lang="en-US" sz="2300" b="1" dirty="0">
                <a:solidFill>
                  <a:srgbClr val="FF0000"/>
                </a:solidFill>
                <a:cs typeface="B Nazanin" pitchFamily="2" charset="-78"/>
              </a:rPr>
              <a:t>NEW</a:t>
            </a:r>
            <a:r>
              <a:rPr lang="fa-IR" sz="2300" b="1" dirty="0">
                <a:solidFill>
                  <a:srgbClr val="FF0000"/>
                </a:solidFill>
                <a:cs typeface="B Nazanin" pitchFamily="2" charset="-78"/>
              </a:rPr>
              <a:t>: </a:t>
            </a:r>
            <a:r>
              <a:rPr lang="fa-IR" sz="2300" dirty="0">
                <a:solidFill>
                  <a:prstClr val="black"/>
                </a:solidFill>
                <a:cs typeface="B Nazanin" pitchFamily="2" charset="-78"/>
              </a:rPr>
              <a:t>حافظه را برای یک شیئی طی زمان اجرا تخصیص میدهد . </a:t>
            </a:r>
            <a:endParaRPr lang="en-US" sz="2300" dirty="0">
              <a:solidFill>
                <a:prstClr val="black"/>
              </a:solidFill>
              <a:cs typeface="B Nazanin" pitchFamily="2" charset="-78"/>
            </a:endParaRPr>
          </a:p>
        </p:txBody>
      </p:sp>
      <p:sp>
        <p:nvSpPr>
          <p:cNvPr id="3" name="Footer Placeholder 2"/>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353484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icture\Backgruond\Flowers (21).jpg"/>
          <p:cNvPicPr>
            <a:picLocks noChangeAspect="1" noChangeArrowheads="1"/>
          </p:cNvPicPr>
          <p:nvPr/>
        </p:nvPicPr>
        <p:blipFill>
          <a:blip r:embed="rId2">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5" name="Rectangle 4"/>
          <p:cNvSpPr/>
          <p:nvPr/>
        </p:nvSpPr>
        <p:spPr>
          <a:xfrm>
            <a:off x="4002376" y="1678863"/>
            <a:ext cx="4145687" cy="3154710"/>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txBody>
          <a:bodyPr wrap="none" lIns="91440" tIns="45720" rIns="91440" bIns="45720">
            <a:spAutoFit/>
          </a:bodyPr>
          <a:lstStyle/>
          <a:p>
            <a:pPr algn="ctr"/>
            <a:r>
              <a:rPr lang="fa-IR" sz="199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پایان</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Footer Placeholder 1"/>
          <p:cNvSpPr>
            <a:spLocks noGrp="1"/>
          </p:cNvSpPr>
          <p:nvPr>
            <p:ph type="ftr" sz="quarter" idx="11"/>
          </p:nvPr>
        </p:nvSpPr>
        <p:spPr/>
        <p:txBody>
          <a:bodyPr/>
          <a:lstStyle/>
          <a:p>
            <a:r>
              <a:rPr lang="en-US" smtClean="0"/>
              <a:t>www.parsdigishop.ir</a:t>
            </a:r>
            <a:endParaRPr lang="fa-IR"/>
          </a:p>
        </p:txBody>
      </p:sp>
    </p:spTree>
    <p:extLst>
      <p:ext uri="{BB962C8B-B14F-4D97-AF65-F5344CB8AC3E}">
        <p14:creationId xmlns:p14="http://schemas.microsoft.com/office/powerpoint/2010/main" val="332032738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6370" name="Rectangle 2"/>
          <p:cNvSpPr>
            <a:spLocks noGrp="1" noChangeArrowheads="1"/>
          </p:cNvSpPr>
          <p:nvPr>
            <p:ph type="subTitle" idx="1"/>
          </p:nvPr>
        </p:nvSpPr>
        <p:spPr>
          <a:xfrm>
            <a:off x="1979249" y="468288"/>
            <a:ext cx="8534400" cy="5903913"/>
          </a:xfrm>
        </p:spPr>
        <p:txBody>
          <a:bodyPr>
            <a:normAutofit fontScale="85000" lnSpcReduction="20000"/>
          </a:bodyPr>
          <a:lstStyle/>
          <a:p>
            <a:pPr marL="457200" lvl="1" indent="0" algn="just" rtl="1">
              <a:buNone/>
            </a:pPr>
            <a:r>
              <a:rPr lang="ar-SA" altLang="fa-IR" sz="4400" b="1" dirty="0">
                <a:solidFill>
                  <a:srgbClr val="FF3300"/>
                </a:solidFill>
              </a:rPr>
              <a:t>++</a:t>
            </a:r>
            <a:r>
              <a:rPr lang="en-US" altLang="fa-IR" sz="4400" b="1" dirty="0">
                <a:solidFill>
                  <a:srgbClr val="FF3300"/>
                </a:solidFill>
                <a:cs typeface="B Koodak" panose="00000700000000000000" pitchFamily="2" charset="-78"/>
              </a:rPr>
              <a:t>C</a:t>
            </a:r>
            <a:r>
              <a:rPr lang="ar-SA" altLang="fa-IR" sz="4400" b="1" dirty="0">
                <a:cs typeface="B Koodak" panose="00000700000000000000" pitchFamily="2" charset="-78"/>
              </a:rPr>
              <a:t> که از نسل </a:t>
            </a:r>
            <a:r>
              <a:rPr lang="en-US" altLang="fa-IR" sz="4400" b="1" dirty="0">
                <a:solidFill>
                  <a:srgbClr val="FFFF66"/>
                </a:solidFill>
                <a:cs typeface="B Koodak" panose="00000700000000000000" pitchFamily="2" charset="-78"/>
              </a:rPr>
              <a:t>C</a:t>
            </a:r>
            <a:r>
              <a:rPr lang="ar-SA" altLang="fa-IR" sz="4400" b="1" dirty="0">
                <a:cs typeface="B Koodak" panose="00000700000000000000" pitchFamily="2" charset="-78"/>
              </a:rPr>
              <a:t> است، تمام ويژگي‌هاي </a:t>
            </a:r>
            <a:r>
              <a:rPr lang="en-US" altLang="fa-IR" sz="4400" b="1" dirty="0">
                <a:solidFill>
                  <a:srgbClr val="FFFF66"/>
                </a:solidFill>
                <a:cs typeface="B Koodak" panose="00000700000000000000" pitchFamily="2" charset="-78"/>
              </a:rPr>
              <a:t>C</a:t>
            </a:r>
            <a:r>
              <a:rPr lang="ar-SA" altLang="fa-IR" sz="4400" b="1" dirty="0">
                <a:cs typeface="B Koodak" panose="00000700000000000000" pitchFamily="2" charset="-78"/>
              </a:rPr>
              <a:t> را به ارث برده است. اما برتري فني ديگري هم دارد: </a:t>
            </a:r>
            <a:r>
              <a:rPr lang="en-US" altLang="fa-IR" sz="4400" b="1" dirty="0">
                <a:solidFill>
                  <a:srgbClr val="FF3300"/>
                </a:solidFill>
                <a:cs typeface="B Koodak" panose="00000700000000000000" pitchFamily="2" charset="-78"/>
              </a:rPr>
              <a:t>C++</a:t>
            </a:r>
            <a:r>
              <a:rPr lang="ar-SA" altLang="fa-IR" sz="4400" b="1" dirty="0">
                <a:cs typeface="B Koodak" panose="00000700000000000000" pitchFamily="2" charset="-78"/>
              </a:rPr>
              <a:t> اکنون «شي‌گرا» است. مي‌توان با استفاده از اين خاصيت، برنامه‌هاي شي‌گرا توليد نمود. برنامه‌هاي شي‌گرا منظم و ساخت‌يافته‌اند، قابل روزآمد کردن‌اند، به سهولت تغيير و بهبود مي‌يابند و قابليت اطمينان و پايداري بيشتري دارند</a:t>
            </a:r>
            <a:r>
              <a:rPr lang="fa-IR" altLang="fa-IR" sz="4400" b="1" dirty="0">
                <a:cs typeface="B Koodak" panose="00000700000000000000" pitchFamily="2" charset="-78"/>
              </a:rPr>
              <a:t>.</a:t>
            </a:r>
            <a:r>
              <a:rPr lang="fa-IR" altLang="fa-IR" sz="4400" dirty="0">
                <a:cs typeface="B Koodak" panose="00000700000000000000" pitchFamily="2" charset="-78"/>
              </a:rPr>
              <a:t> </a:t>
            </a:r>
            <a:endParaRPr lang="en-US" altLang="fa-IR" sz="4400" dirty="0">
              <a:cs typeface="B Koodak"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32481557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1" nodeType="withEffect">
                                  <p:stCondLst>
                                    <p:cond delay="0"/>
                                  </p:stCondLst>
                                  <p:iterate type="wd">
                                    <p:tmPct val="12000"/>
                                  </p:iterate>
                                  <p:childTnLst>
                                    <p:set>
                                      <p:cBhvr>
                                        <p:cTn id="6" dur="1" fill="hold">
                                          <p:stCondLst>
                                            <p:cond delay="0"/>
                                          </p:stCondLst>
                                        </p:cTn>
                                        <p:tgtEl>
                                          <p:spTgt spid="826370">
                                            <p:txEl>
                                              <p:pRg st="0" end="0"/>
                                            </p:txEl>
                                          </p:spTgt>
                                        </p:tgtEl>
                                        <p:attrNameLst>
                                          <p:attrName>style.visibility</p:attrName>
                                        </p:attrNameLst>
                                      </p:cBhvr>
                                      <p:to>
                                        <p:strVal val="visible"/>
                                      </p:to>
                                    </p:set>
                                    <p:anim calcmode="lin" valueType="num">
                                      <p:cBhvr additive="base">
                                        <p:cTn id="7" dur="1000" fill="hold"/>
                                        <p:tgtEl>
                                          <p:spTgt spid="82637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263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xit" presetSubtype="16" fill="hold" grpId="0" nodeType="clickEffect">
                                  <p:stCondLst>
                                    <p:cond delay="0"/>
                                  </p:stCondLst>
                                  <p:iterate type="wd">
                                    <p:tmPct val="4000"/>
                                  </p:iterate>
                                  <p:childTnLst>
                                    <p:animEffect transition="out" filter="diamond(in)">
                                      <p:cBhvr>
                                        <p:cTn id="12" dur="500"/>
                                        <p:tgtEl>
                                          <p:spTgt spid="826370">
                                            <p:txEl>
                                              <p:pRg st="0" end="0"/>
                                            </p:txEl>
                                          </p:spTgt>
                                        </p:tgtEl>
                                      </p:cBhvr>
                                    </p:animEffect>
                                    <p:set>
                                      <p:cBhvr>
                                        <p:cTn id="13" dur="1" fill="hold">
                                          <p:stCondLst>
                                            <p:cond delay="499"/>
                                          </p:stCondLst>
                                        </p:cTn>
                                        <p:tgtEl>
                                          <p:spTgt spid="82637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0" grpId="0" build="p"/>
      <p:bldP spid="826370"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864032" y="240441"/>
            <a:ext cx="6889750" cy="842962"/>
          </a:xfrm>
        </p:spPr>
        <p:txBody>
          <a:bodyPr>
            <a:normAutofit fontScale="90000"/>
          </a:bodyPr>
          <a:lstStyle/>
          <a:p>
            <a:pPr algn="r"/>
            <a:r>
              <a:rPr lang="fa-IR" altLang="fa-IR" dirty="0">
                <a:cs typeface="B Titr" panose="00000700000000000000" pitchFamily="2" charset="-78"/>
              </a:rPr>
              <a:t>آنچه </a:t>
            </a:r>
            <a:r>
              <a:rPr lang="fa-IR" altLang="fa-IR" dirty="0" smtClean="0">
                <a:cs typeface="B Titr" panose="00000700000000000000" pitchFamily="2" charset="-78"/>
              </a:rPr>
              <a:t>درباره </a:t>
            </a:r>
            <a:r>
              <a:rPr lang="en-US" altLang="fa-IR" dirty="0" smtClean="0">
                <a:cs typeface="B Titr" panose="00000700000000000000" pitchFamily="2" charset="-78"/>
              </a:rPr>
              <a:t>C++</a:t>
            </a:r>
            <a:r>
              <a:rPr lang="fa-IR" altLang="fa-IR" dirty="0" smtClean="0">
                <a:cs typeface="B Titr" panose="00000700000000000000" pitchFamily="2" charset="-78"/>
              </a:rPr>
              <a:t> می آموزیم :</a:t>
            </a:r>
            <a:endParaRPr lang="en-US" altLang="fa-IR" dirty="0">
              <a:cs typeface="B Titr" panose="00000700000000000000" pitchFamily="2" charset="-78"/>
            </a:endParaRPr>
          </a:p>
        </p:txBody>
      </p:sp>
      <p:sp>
        <p:nvSpPr>
          <p:cNvPr id="280579" name="Rectangle 3"/>
          <p:cNvSpPr>
            <a:spLocks noChangeArrowheads="1"/>
          </p:cNvSpPr>
          <p:nvPr/>
        </p:nvSpPr>
        <p:spPr bwMode="auto">
          <a:xfrm>
            <a:off x="1505003" y="1083403"/>
            <a:ext cx="8569325"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78000" rIns="378000"/>
          <a:lstStyle>
            <a:lvl1pPr marL="609600" indent="-609600" algn="ctr">
              <a:spcBef>
                <a:spcPct val="20000"/>
              </a:spcBef>
              <a:buClr>
                <a:schemeClr val="hlink"/>
              </a:buClr>
              <a:buSzPct val="80000"/>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ctr">
              <a:spcBef>
                <a:spcPct val="20000"/>
              </a:spcBef>
              <a:buClr>
                <a:schemeClr val="tx2"/>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ctr">
              <a:spcBef>
                <a:spcPct val="20000"/>
              </a:spcBef>
              <a:buClr>
                <a:schemeClr val="accent2"/>
              </a:buCl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ctr">
              <a:spcBef>
                <a:spcPct val="20000"/>
              </a:spcBef>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algn="ctr" rtl="0" fontAlgn="base">
              <a:spcBef>
                <a:spcPct val="20000"/>
              </a:spcBef>
              <a:spcAft>
                <a:spcPct val="0"/>
              </a:spcAft>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algn="ctr" rtl="0" fontAlgn="base">
              <a:spcBef>
                <a:spcPct val="20000"/>
              </a:spcBef>
              <a:spcAft>
                <a:spcPct val="0"/>
              </a:spcAft>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algn="ctr" rtl="0" fontAlgn="base">
              <a:spcBef>
                <a:spcPct val="20000"/>
              </a:spcBef>
              <a:spcAft>
                <a:spcPct val="0"/>
              </a:spcAft>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algn="ctr" rtl="0" fontAlgn="base">
              <a:spcBef>
                <a:spcPct val="20000"/>
              </a:spcBef>
              <a:spcAft>
                <a:spcPct val="0"/>
              </a:spcAft>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fontAlgn="base">
              <a:lnSpc>
                <a:spcPct val="80000"/>
              </a:lnSpc>
              <a:spcAft>
                <a:spcPct val="0"/>
              </a:spcAft>
              <a:buClr>
                <a:srgbClr val="99FF99"/>
              </a:buClr>
            </a:pPr>
            <a:r>
              <a:rPr lang="ar-SA" altLang="fa-IR" sz="3600" b="1" dirty="0">
                <a:solidFill>
                  <a:srgbClr val="FFFFFF"/>
                </a:solidFill>
                <a:cs typeface="B Koodak" panose="00000700000000000000" pitchFamily="2" charset="-78"/>
              </a:rPr>
              <a:t>1-</a:t>
            </a:r>
            <a:r>
              <a:rPr lang="fa-IR" altLang="fa-IR" sz="3600" b="1" dirty="0">
                <a:solidFill>
                  <a:srgbClr val="FFFFFF"/>
                </a:solidFill>
                <a:cs typeface="B Koodak" panose="00000700000000000000" pitchFamily="2" charset="-78"/>
              </a:rPr>
              <a:t> </a:t>
            </a:r>
            <a:r>
              <a:rPr lang="ar-SA" altLang="fa-IR" sz="3600" b="1" dirty="0">
                <a:solidFill>
                  <a:srgbClr val="FFFFFF"/>
                </a:solidFill>
                <a:cs typeface="B Koodak" panose="00000700000000000000" pitchFamily="2" charset="-78"/>
              </a:rPr>
              <a:t>چرا </a:t>
            </a:r>
            <a:r>
              <a:rPr lang="en-US" altLang="fa-IR" sz="3600" b="1" dirty="0">
                <a:solidFill>
                  <a:srgbClr val="FFFFFF"/>
                </a:solidFill>
                <a:cs typeface="B Koodak" panose="00000700000000000000" pitchFamily="2" charset="-78"/>
              </a:rPr>
              <a:t>C++</a:t>
            </a:r>
            <a:r>
              <a:rPr lang="ar-SA" altLang="fa-IR" sz="3600" b="1" dirty="0">
                <a:solidFill>
                  <a:srgbClr val="FFFFFF"/>
                </a:solidFill>
                <a:cs typeface="B Koodak" panose="00000700000000000000" pitchFamily="2" charset="-78"/>
              </a:rPr>
              <a:t> </a:t>
            </a:r>
            <a:r>
              <a:rPr lang="fa-IR" altLang="fa-IR" sz="3600" b="1" dirty="0">
                <a:solidFill>
                  <a:srgbClr val="FFFFFF"/>
                </a:solidFill>
                <a:cs typeface="B Koodak" panose="00000700000000000000" pitchFamily="2" charset="-78"/>
              </a:rPr>
              <a:t>؟</a:t>
            </a:r>
          </a:p>
          <a:p>
            <a:pPr algn="r" fontAlgn="base">
              <a:lnSpc>
                <a:spcPct val="80000"/>
              </a:lnSpc>
              <a:spcAft>
                <a:spcPct val="0"/>
              </a:spcAft>
              <a:buClr>
                <a:srgbClr val="99FF99"/>
              </a:buClr>
            </a:pPr>
            <a:r>
              <a:rPr lang="ar-SA" altLang="fa-IR" sz="3600" b="1" dirty="0">
                <a:solidFill>
                  <a:srgbClr val="FFFFFF"/>
                </a:solidFill>
                <a:cs typeface="B Koodak" panose="00000700000000000000" pitchFamily="2" charset="-78"/>
              </a:rPr>
              <a:t>2</a:t>
            </a:r>
            <a:r>
              <a:rPr lang="fa-IR" altLang="fa-IR" sz="3600" b="1" dirty="0">
                <a:solidFill>
                  <a:srgbClr val="FFFFFF"/>
                </a:solidFill>
                <a:cs typeface="B Koodak" panose="00000700000000000000" pitchFamily="2" charset="-78"/>
              </a:rPr>
              <a:t>- </a:t>
            </a:r>
            <a:r>
              <a:rPr lang="ar-SA" altLang="fa-IR" sz="3600" b="1" dirty="0">
                <a:solidFill>
                  <a:srgbClr val="FFFFFF"/>
                </a:solidFill>
                <a:cs typeface="B Koodak" panose="00000700000000000000" pitchFamily="2" charset="-78"/>
              </a:rPr>
              <a:t>تاريخچۀ </a:t>
            </a:r>
            <a:r>
              <a:rPr lang="en-US" altLang="fa-IR" sz="3600" b="1" dirty="0">
                <a:solidFill>
                  <a:srgbClr val="FFFFFF"/>
                </a:solidFill>
                <a:cs typeface="B Koodak" panose="00000700000000000000" pitchFamily="2" charset="-78"/>
              </a:rPr>
              <a:t>C++</a:t>
            </a:r>
            <a:endParaRPr lang="ar-SA" altLang="fa-IR" sz="3600" b="1" dirty="0">
              <a:solidFill>
                <a:srgbClr val="FFFFFF"/>
              </a:solidFill>
              <a:cs typeface="B Koodak" panose="00000700000000000000" pitchFamily="2" charset="-78"/>
            </a:endParaRPr>
          </a:p>
          <a:p>
            <a:pPr algn="r" fontAlgn="base">
              <a:lnSpc>
                <a:spcPct val="80000"/>
              </a:lnSpc>
              <a:spcAft>
                <a:spcPct val="0"/>
              </a:spcAft>
              <a:buClr>
                <a:srgbClr val="99FF99"/>
              </a:buClr>
            </a:pPr>
            <a:r>
              <a:rPr lang="fa-IR" altLang="fa-IR" sz="3600" b="1" dirty="0">
                <a:solidFill>
                  <a:srgbClr val="FFFFFF"/>
                </a:solidFill>
                <a:cs typeface="B Koodak" panose="00000700000000000000" pitchFamily="2" charset="-78"/>
              </a:rPr>
              <a:t>3-</a:t>
            </a:r>
            <a:r>
              <a:rPr lang="ar-SA" altLang="fa-IR" sz="3600" b="1" dirty="0">
                <a:solidFill>
                  <a:srgbClr val="FFFFFF"/>
                </a:solidFill>
                <a:cs typeface="B Koodak" panose="00000700000000000000" pitchFamily="2" charset="-78"/>
              </a:rPr>
              <a:t> آماده‌سازي مقدمات</a:t>
            </a:r>
          </a:p>
          <a:p>
            <a:pPr algn="r" fontAlgn="base">
              <a:lnSpc>
                <a:spcPct val="80000"/>
              </a:lnSpc>
              <a:spcAft>
                <a:spcPct val="0"/>
              </a:spcAft>
              <a:buClr>
                <a:srgbClr val="99FF99"/>
              </a:buClr>
            </a:pPr>
            <a:r>
              <a:rPr lang="fa-IR" altLang="fa-IR" sz="3600" b="1" dirty="0">
                <a:solidFill>
                  <a:srgbClr val="FFFFFF"/>
                </a:solidFill>
                <a:cs typeface="B Koodak" panose="00000700000000000000" pitchFamily="2" charset="-78"/>
              </a:rPr>
              <a:t>4-</a:t>
            </a:r>
            <a:r>
              <a:rPr lang="ar-SA" altLang="fa-IR" sz="3600" b="1" dirty="0">
                <a:solidFill>
                  <a:srgbClr val="FFFFFF"/>
                </a:solidFill>
                <a:cs typeface="B Koodak" panose="00000700000000000000" pitchFamily="2" charset="-78"/>
              </a:rPr>
              <a:t> شروع کار با </a:t>
            </a:r>
            <a:r>
              <a:rPr lang="en-US" altLang="fa-IR" sz="3600" b="1" dirty="0">
                <a:solidFill>
                  <a:srgbClr val="FFFFFF"/>
                </a:solidFill>
                <a:cs typeface="B Koodak" panose="00000700000000000000" pitchFamily="2" charset="-78"/>
              </a:rPr>
              <a:t>C++</a:t>
            </a:r>
            <a:endParaRPr lang="ar-SA" altLang="fa-IR" sz="3600" b="1" dirty="0">
              <a:solidFill>
                <a:srgbClr val="FFFFFF"/>
              </a:solidFill>
              <a:cs typeface="B Koodak" panose="00000700000000000000" pitchFamily="2" charset="-78"/>
            </a:endParaRPr>
          </a:p>
          <a:p>
            <a:pPr algn="r" fontAlgn="base">
              <a:lnSpc>
                <a:spcPct val="80000"/>
              </a:lnSpc>
              <a:spcAft>
                <a:spcPct val="0"/>
              </a:spcAft>
              <a:buClr>
                <a:srgbClr val="99FF99"/>
              </a:buClr>
            </a:pPr>
            <a:r>
              <a:rPr lang="fa-IR" altLang="fa-IR" sz="3600" b="1" dirty="0">
                <a:solidFill>
                  <a:srgbClr val="FFFFFF"/>
                </a:solidFill>
                <a:cs typeface="B Koodak" panose="00000700000000000000" pitchFamily="2" charset="-78"/>
              </a:rPr>
              <a:t>5-</a:t>
            </a:r>
            <a:r>
              <a:rPr lang="ar-SA" altLang="fa-IR" sz="3600" b="1" dirty="0">
                <a:solidFill>
                  <a:srgbClr val="FFFFFF"/>
                </a:solidFill>
                <a:cs typeface="B Koodak" panose="00000700000000000000" pitchFamily="2" charset="-78"/>
              </a:rPr>
              <a:t> عملگر خروجي</a:t>
            </a:r>
          </a:p>
          <a:p>
            <a:pPr algn="r" fontAlgn="base">
              <a:lnSpc>
                <a:spcPct val="80000"/>
              </a:lnSpc>
              <a:spcAft>
                <a:spcPct val="0"/>
              </a:spcAft>
              <a:buClr>
                <a:srgbClr val="99FF99"/>
              </a:buClr>
            </a:pPr>
            <a:r>
              <a:rPr lang="ar-SA" altLang="fa-IR" sz="3600" b="1" dirty="0">
                <a:solidFill>
                  <a:srgbClr val="FFFFFF"/>
                </a:solidFill>
                <a:cs typeface="B Koodak" panose="00000700000000000000" pitchFamily="2" charset="-78"/>
              </a:rPr>
              <a:t>6</a:t>
            </a:r>
            <a:r>
              <a:rPr lang="fa-IR" altLang="fa-IR" sz="3600" b="1" dirty="0">
                <a:solidFill>
                  <a:srgbClr val="FFFFFF"/>
                </a:solidFill>
                <a:cs typeface="B Koodak" panose="00000700000000000000" pitchFamily="2" charset="-78"/>
              </a:rPr>
              <a:t>-</a:t>
            </a:r>
            <a:r>
              <a:rPr lang="ar-SA" altLang="fa-IR" sz="3600" b="1" dirty="0">
                <a:solidFill>
                  <a:srgbClr val="FFFFFF"/>
                </a:solidFill>
                <a:cs typeface="B Koodak" panose="00000700000000000000" pitchFamily="2" charset="-78"/>
              </a:rPr>
              <a:t> ليترال‌ها و کاراکترها</a:t>
            </a:r>
          </a:p>
          <a:p>
            <a:pPr algn="r" fontAlgn="base">
              <a:lnSpc>
                <a:spcPct val="80000"/>
              </a:lnSpc>
              <a:spcAft>
                <a:spcPct val="0"/>
              </a:spcAft>
              <a:buClr>
                <a:srgbClr val="99FF99"/>
              </a:buClr>
            </a:pPr>
            <a:r>
              <a:rPr lang="fa-IR" altLang="fa-IR" sz="3600" b="1" dirty="0">
                <a:solidFill>
                  <a:srgbClr val="FFFFFF"/>
                </a:solidFill>
                <a:cs typeface="B Koodak" panose="00000700000000000000" pitchFamily="2" charset="-78"/>
              </a:rPr>
              <a:t>7- </a:t>
            </a:r>
            <a:r>
              <a:rPr lang="ar-SA" altLang="fa-IR" sz="3600" b="1" dirty="0">
                <a:solidFill>
                  <a:srgbClr val="FFFFFF"/>
                </a:solidFill>
                <a:cs typeface="B Koodak" panose="00000700000000000000" pitchFamily="2" charset="-78"/>
              </a:rPr>
              <a:t>متغيرها و تعريف آن‌ها</a:t>
            </a:r>
          </a:p>
          <a:p>
            <a:pPr algn="r" fontAlgn="base">
              <a:lnSpc>
                <a:spcPct val="80000"/>
              </a:lnSpc>
              <a:spcAft>
                <a:spcPct val="0"/>
              </a:spcAft>
              <a:buClr>
                <a:srgbClr val="99FF99"/>
              </a:buClr>
            </a:pPr>
            <a:r>
              <a:rPr lang="ar-SA" altLang="fa-IR" sz="3600" b="1" dirty="0">
                <a:solidFill>
                  <a:srgbClr val="FFFFFF"/>
                </a:solidFill>
                <a:cs typeface="B Koodak" panose="00000700000000000000" pitchFamily="2" charset="-78"/>
              </a:rPr>
              <a:t>8</a:t>
            </a:r>
            <a:r>
              <a:rPr lang="fa-IR" altLang="fa-IR" sz="3600" b="1" dirty="0">
                <a:solidFill>
                  <a:srgbClr val="FFFFFF"/>
                </a:solidFill>
                <a:cs typeface="B Koodak" panose="00000700000000000000" pitchFamily="2" charset="-78"/>
              </a:rPr>
              <a:t>-</a:t>
            </a:r>
            <a:r>
              <a:rPr lang="ar-SA" altLang="fa-IR" sz="3600" b="1" dirty="0">
                <a:solidFill>
                  <a:srgbClr val="FFFFFF"/>
                </a:solidFill>
                <a:cs typeface="B Koodak" panose="00000700000000000000" pitchFamily="2" charset="-78"/>
              </a:rPr>
              <a:t> مقداردهي اوليه به متغيرها</a:t>
            </a:r>
          </a:p>
          <a:p>
            <a:pPr algn="r" fontAlgn="base">
              <a:lnSpc>
                <a:spcPct val="80000"/>
              </a:lnSpc>
              <a:spcAft>
                <a:spcPct val="0"/>
              </a:spcAft>
              <a:buClr>
                <a:srgbClr val="99FF99"/>
              </a:buClr>
            </a:pPr>
            <a:r>
              <a:rPr lang="fa-IR" altLang="fa-IR" sz="3600" b="1" dirty="0">
                <a:solidFill>
                  <a:srgbClr val="FFFFFF"/>
                </a:solidFill>
                <a:cs typeface="B Koodak" panose="00000700000000000000" pitchFamily="2" charset="-78"/>
              </a:rPr>
              <a:t>9-</a:t>
            </a:r>
            <a:r>
              <a:rPr lang="ar-SA" altLang="fa-IR" sz="3600" b="1" dirty="0">
                <a:solidFill>
                  <a:srgbClr val="FFFFFF"/>
                </a:solidFill>
                <a:cs typeface="B Koodak" panose="00000700000000000000" pitchFamily="2" charset="-78"/>
              </a:rPr>
              <a:t> ثابت‌ها</a:t>
            </a:r>
          </a:p>
          <a:p>
            <a:pPr algn="r" fontAlgn="base">
              <a:lnSpc>
                <a:spcPct val="80000"/>
              </a:lnSpc>
              <a:spcAft>
                <a:spcPct val="0"/>
              </a:spcAft>
              <a:buClr>
                <a:srgbClr val="99FF99"/>
              </a:buClr>
            </a:pPr>
            <a:r>
              <a:rPr lang="fa-IR" altLang="fa-IR" sz="3600" b="1" dirty="0">
                <a:solidFill>
                  <a:srgbClr val="FFFFFF"/>
                </a:solidFill>
                <a:cs typeface="B Koodak" panose="00000700000000000000" pitchFamily="2" charset="-78"/>
              </a:rPr>
              <a:t>10- </a:t>
            </a:r>
            <a:r>
              <a:rPr lang="ar-SA" altLang="fa-IR" sz="3600" b="1" dirty="0">
                <a:solidFill>
                  <a:srgbClr val="FFFFFF"/>
                </a:solidFill>
                <a:cs typeface="B Koodak" panose="00000700000000000000" pitchFamily="2" charset="-78"/>
              </a:rPr>
              <a:t>عملگر ورودي</a:t>
            </a:r>
            <a:endParaRPr lang="en-US" altLang="fa-IR" sz="3600" b="1" dirty="0">
              <a:solidFill>
                <a:srgbClr val="FFFFFF"/>
              </a:solidFill>
              <a:cs typeface="B Koodak"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23325562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280578"/>
                                        </p:tgtEl>
                                        <p:attrNameLst>
                                          <p:attrName>style.visibility</p:attrName>
                                        </p:attrNameLst>
                                      </p:cBhvr>
                                      <p:to>
                                        <p:strVal val="visible"/>
                                      </p:to>
                                    </p:set>
                                    <p:anim calcmode="lin" valueType="num">
                                      <p:cBhvr additive="base">
                                        <p:cTn id="7" dur="500" fill="hold"/>
                                        <p:tgtEl>
                                          <p:spTgt spid="280578"/>
                                        </p:tgtEl>
                                        <p:attrNameLst>
                                          <p:attrName>ppt_x</p:attrName>
                                        </p:attrNameLst>
                                      </p:cBhvr>
                                      <p:tavLst>
                                        <p:tav tm="0">
                                          <p:val>
                                            <p:strVal val="1+#ppt_w/2"/>
                                          </p:val>
                                        </p:tav>
                                        <p:tav tm="100000">
                                          <p:val>
                                            <p:strVal val="#ppt_x"/>
                                          </p:val>
                                        </p:tav>
                                      </p:tavLst>
                                    </p:anim>
                                    <p:anim calcmode="lin" valueType="num">
                                      <p:cBhvr additive="base">
                                        <p:cTn id="8" dur="500" fill="hold"/>
                                        <p:tgtEl>
                                          <p:spTgt spid="280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280579"/>
                                        </p:tgtEl>
                                        <p:attrNameLst>
                                          <p:attrName>style.visibility</p:attrName>
                                        </p:attrNameLst>
                                      </p:cBhvr>
                                      <p:to>
                                        <p:strVal val="visible"/>
                                      </p:to>
                                    </p:set>
                                    <p:anim calcmode="lin" valueType="num">
                                      <p:cBhvr additive="base">
                                        <p:cTn id="13" dur="500" fill="hold"/>
                                        <p:tgtEl>
                                          <p:spTgt spid="280579"/>
                                        </p:tgtEl>
                                        <p:attrNameLst>
                                          <p:attrName>ppt_x</p:attrName>
                                        </p:attrNameLst>
                                      </p:cBhvr>
                                      <p:tavLst>
                                        <p:tav tm="0">
                                          <p:val>
                                            <p:strVal val="#ppt_x"/>
                                          </p:val>
                                        </p:tav>
                                        <p:tav tm="100000">
                                          <p:val>
                                            <p:strVal val="#ppt_x"/>
                                          </p:val>
                                        </p:tav>
                                      </p:tavLst>
                                    </p:anim>
                                    <p:anim calcmode="lin" valueType="num">
                                      <p:cBhvr additive="base">
                                        <p:cTn id="14" dur="500" fill="hold"/>
                                        <p:tgtEl>
                                          <p:spTgt spid="280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3648075" y="476250"/>
            <a:ext cx="64008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ctr">
              <a:spcBef>
                <a:spcPct val="20000"/>
              </a:spcBef>
              <a:buClr>
                <a:schemeClr val="hlink"/>
              </a:buClr>
              <a:buSzPct val="80000"/>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ctr">
              <a:spcBef>
                <a:spcPct val="20000"/>
              </a:spcBef>
              <a:buClr>
                <a:schemeClr val="tx2"/>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ctr">
              <a:spcBef>
                <a:spcPct val="20000"/>
              </a:spcBef>
              <a:buClr>
                <a:schemeClr val="accent2"/>
              </a:buCl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ctr">
              <a:spcBef>
                <a:spcPct val="20000"/>
              </a:spcBef>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algn="ctr" rtl="0" fontAlgn="base">
              <a:spcBef>
                <a:spcPct val="20000"/>
              </a:spcBef>
              <a:spcAft>
                <a:spcPct val="0"/>
              </a:spcAft>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algn="ctr" rtl="0" fontAlgn="base">
              <a:spcBef>
                <a:spcPct val="20000"/>
              </a:spcBef>
              <a:spcAft>
                <a:spcPct val="0"/>
              </a:spcAft>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algn="ctr" rtl="0" fontAlgn="base">
              <a:spcBef>
                <a:spcPct val="20000"/>
              </a:spcBef>
              <a:spcAft>
                <a:spcPct val="0"/>
              </a:spcAft>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algn="ctr" rtl="0" fontAlgn="base">
              <a:spcBef>
                <a:spcPct val="20000"/>
              </a:spcBef>
              <a:spcAft>
                <a:spcPct val="0"/>
              </a:spcAft>
              <a:buClr>
                <a:schemeClr val="hlink"/>
              </a:buCl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fontAlgn="base">
              <a:lnSpc>
                <a:spcPct val="90000"/>
              </a:lnSpc>
              <a:spcAft>
                <a:spcPct val="0"/>
              </a:spcAft>
              <a:buClr>
                <a:srgbClr val="99FF99"/>
              </a:buClr>
            </a:pPr>
            <a:r>
              <a:rPr lang="en-US" altLang="fa-IR">
                <a:solidFill>
                  <a:srgbClr val="FFFFFF"/>
                </a:solidFill>
                <a:cs typeface="B Koodak" panose="00000700000000000000" pitchFamily="2" charset="-78"/>
                <a:sym typeface="Webdings" panose="05030102010509060703" pitchFamily="18" charset="2"/>
              </a:rPr>
              <a:t> </a:t>
            </a:r>
            <a:endParaRPr lang="en-US" altLang="fa-IR">
              <a:solidFill>
                <a:srgbClr val="FFFFFF"/>
              </a:solidFill>
              <a:cs typeface="Titr" panose="00000700000000000000" pitchFamily="2" charset="-78"/>
            </a:endParaRPr>
          </a:p>
        </p:txBody>
      </p:sp>
      <p:sp>
        <p:nvSpPr>
          <p:cNvPr id="9224" name="Rectangle 8"/>
          <p:cNvSpPr>
            <a:spLocks noGrp="1" noChangeArrowheads="1"/>
          </p:cNvSpPr>
          <p:nvPr>
            <p:ph type="title"/>
          </p:nvPr>
        </p:nvSpPr>
        <p:spPr>
          <a:xfrm>
            <a:off x="2135188" y="333376"/>
            <a:ext cx="8229600" cy="1152525"/>
          </a:xfrm>
        </p:spPr>
        <p:txBody>
          <a:bodyPr/>
          <a:lstStyle/>
          <a:p>
            <a:pPr algn="r" rtl="1"/>
            <a:r>
              <a:rPr lang="ar-SA" altLang="fa-IR">
                <a:solidFill>
                  <a:srgbClr val="FFFF00"/>
                </a:solidFill>
                <a:cs typeface="Titr" panose="00000700000000000000" pitchFamily="2" charset="-78"/>
              </a:rPr>
              <a:t>1-</a:t>
            </a:r>
            <a:r>
              <a:rPr lang="fa-IR" altLang="fa-IR">
                <a:solidFill>
                  <a:srgbClr val="FFFF00"/>
                </a:solidFill>
                <a:cs typeface="Titr" panose="00000700000000000000" pitchFamily="2" charset="-78"/>
              </a:rPr>
              <a:t> </a:t>
            </a:r>
            <a:r>
              <a:rPr lang="ar-SA" altLang="fa-IR">
                <a:solidFill>
                  <a:srgbClr val="FFFF00"/>
                </a:solidFill>
                <a:cs typeface="Titr" panose="00000700000000000000" pitchFamily="2" charset="-78"/>
              </a:rPr>
              <a:t>چرا </a:t>
            </a:r>
            <a:r>
              <a:rPr lang="en-US" altLang="fa-IR">
                <a:solidFill>
                  <a:srgbClr val="FFFF00"/>
                </a:solidFill>
                <a:latin typeface="Georgia" panose="02040502050405020303" pitchFamily="18" charset="0"/>
                <a:cs typeface="Times New Roman" panose="02020603050405020304" pitchFamily="18" charset="0"/>
              </a:rPr>
              <a:t>C++</a:t>
            </a:r>
            <a:r>
              <a:rPr lang="ar-SA" altLang="fa-IR">
                <a:solidFill>
                  <a:srgbClr val="FFFF00"/>
                </a:solidFill>
                <a:cs typeface="Titr" panose="00000700000000000000" pitchFamily="2" charset="-78"/>
              </a:rPr>
              <a:t> </a:t>
            </a:r>
            <a:r>
              <a:rPr lang="fa-IR" altLang="fa-IR">
                <a:solidFill>
                  <a:srgbClr val="FFFF00"/>
                </a:solidFill>
                <a:cs typeface="Titr" panose="00000700000000000000" pitchFamily="2" charset="-78"/>
              </a:rPr>
              <a:t>؟</a:t>
            </a:r>
            <a:endParaRPr lang="en-US" altLang="fa-IR">
              <a:solidFill>
                <a:srgbClr val="FFFF00"/>
              </a:solidFill>
              <a:cs typeface="Titr" panose="00000700000000000000" pitchFamily="2" charset="-78"/>
            </a:endParaRPr>
          </a:p>
        </p:txBody>
      </p:sp>
      <p:sp>
        <p:nvSpPr>
          <p:cNvPr id="9225" name="Rectangle 9"/>
          <p:cNvSpPr>
            <a:spLocks noGrp="1" noChangeArrowheads="1"/>
          </p:cNvSpPr>
          <p:nvPr>
            <p:ph idx="1"/>
          </p:nvPr>
        </p:nvSpPr>
        <p:spPr>
          <a:xfrm>
            <a:off x="2598738" y="1763714"/>
            <a:ext cx="7491412" cy="803275"/>
          </a:xfrm>
        </p:spPr>
        <p:txBody>
          <a:bodyPr>
            <a:normAutofit fontScale="85000" lnSpcReduction="10000"/>
          </a:bodyPr>
          <a:lstStyle/>
          <a:p>
            <a:pPr algn="just" rtl="1"/>
            <a:r>
              <a:rPr lang="ar-SA" altLang="fa-IR" sz="3600" b="1">
                <a:cs typeface="B Koodak" panose="00000700000000000000" pitchFamily="2" charset="-78"/>
              </a:rPr>
              <a:t>زبان </a:t>
            </a:r>
            <a:r>
              <a:rPr lang="en-US" altLang="fa-IR" sz="3600" b="1">
                <a:cs typeface="B Koodak" panose="00000700000000000000" pitchFamily="2" charset="-78"/>
              </a:rPr>
              <a:t>C</a:t>
            </a:r>
            <a:r>
              <a:rPr lang="ar-SA" altLang="fa-IR" sz="3600" b="1">
                <a:cs typeface="B Koodak" panose="00000700000000000000" pitchFamily="2" charset="-78"/>
              </a:rPr>
              <a:t> يک زبان همه منظوره است</a:t>
            </a:r>
            <a:r>
              <a:rPr lang="en-US" altLang="fa-IR" sz="3600" b="1">
                <a:cs typeface="B Koodak" panose="00000700000000000000" pitchFamily="2" charset="-78"/>
              </a:rPr>
              <a:t> </a:t>
            </a:r>
          </a:p>
        </p:txBody>
      </p:sp>
      <p:sp>
        <p:nvSpPr>
          <p:cNvPr id="9226" name="Rectangle 10"/>
          <p:cNvSpPr>
            <a:spLocks noChangeArrowheads="1"/>
          </p:cNvSpPr>
          <p:nvPr/>
        </p:nvSpPr>
        <p:spPr bwMode="auto">
          <a:xfrm>
            <a:off x="1876426" y="2828926"/>
            <a:ext cx="8251825"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just" fontAlgn="base">
              <a:spcAft>
                <a:spcPct val="0"/>
              </a:spcAft>
              <a:buClr>
                <a:srgbClr val="99FF99"/>
              </a:buClr>
            </a:pPr>
            <a:r>
              <a:rPr lang="ar-SA" altLang="fa-IR" sz="3600" b="1">
                <a:solidFill>
                  <a:srgbClr val="FFFFFF"/>
                </a:solidFill>
                <a:cs typeface="B Koodak" panose="00000700000000000000" pitchFamily="2" charset="-78"/>
              </a:rPr>
              <a:t>در اين زبان عملگر‌هايي تعبيه شده که برنامه‌نويسي سطح پايين و به زبان ماشين را نيز امکان‌پذير مي‌سازد </a:t>
            </a:r>
            <a:endParaRPr lang="en-US" altLang="fa-IR" sz="3600" b="1">
              <a:solidFill>
                <a:srgbClr val="FFFFFF"/>
              </a:solidFill>
              <a:cs typeface="B Koodak" panose="00000700000000000000" pitchFamily="2" charset="-78"/>
            </a:endParaRPr>
          </a:p>
        </p:txBody>
      </p:sp>
      <p:sp>
        <p:nvSpPr>
          <p:cNvPr id="9227" name="Rectangle 11"/>
          <p:cNvSpPr>
            <a:spLocks noChangeArrowheads="1"/>
          </p:cNvSpPr>
          <p:nvPr/>
        </p:nvSpPr>
        <p:spPr bwMode="auto">
          <a:xfrm>
            <a:off x="1905000" y="4713289"/>
            <a:ext cx="82296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just" fontAlgn="base">
              <a:spcAft>
                <a:spcPct val="0"/>
              </a:spcAft>
              <a:buClr>
                <a:srgbClr val="99FF99"/>
              </a:buClr>
            </a:pPr>
            <a:r>
              <a:rPr lang="ar-SA" altLang="fa-IR" sz="3600" b="1">
                <a:solidFill>
                  <a:srgbClr val="FFFFFF"/>
                </a:solidFill>
                <a:cs typeface="B Koodak" panose="00000700000000000000" pitchFamily="2" charset="-78"/>
              </a:rPr>
              <a:t>چون </a:t>
            </a:r>
            <a:r>
              <a:rPr lang="en-US" altLang="fa-IR" sz="3600" b="1">
                <a:solidFill>
                  <a:srgbClr val="FFFFFF"/>
                </a:solidFill>
                <a:cs typeface="B Koodak" panose="00000700000000000000" pitchFamily="2" charset="-78"/>
              </a:rPr>
              <a:t>C</a:t>
            </a:r>
            <a:r>
              <a:rPr lang="ar-SA" altLang="fa-IR" sz="3600" b="1">
                <a:solidFill>
                  <a:srgbClr val="FFFFFF"/>
                </a:solidFill>
                <a:cs typeface="B Koodak" panose="00000700000000000000" pitchFamily="2" charset="-78"/>
              </a:rPr>
              <a:t> عملگرهاي فراواني دارد، کد منبع برنامه‌ها در اين زبان بسيار کوتاه است </a:t>
            </a:r>
            <a:endParaRPr lang="en-US" altLang="fa-IR" sz="3600" b="1">
              <a:solidFill>
                <a:srgbClr val="FFFFFF"/>
              </a:solidFill>
              <a:cs typeface="B Koodak" panose="00000700000000000000" pitchFamily="2" charset="-78"/>
            </a:endParaRPr>
          </a:p>
        </p:txBody>
      </p:sp>
      <p:sp>
        <p:nvSpPr>
          <p:cNvPr id="2" name="Footer Placeholder 1"/>
          <p:cNvSpPr>
            <a:spLocks noGrp="1"/>
          </p:cNvSpPr>
          <p:nvPr>
            <p:ph type="ftr" sz="quarter" idx="11"/>
          </p:nvPr>
        </p:nvSpPr>
        <p:spPr/>
        <p:txBody>
          <a:bodyPr/>
          <a:lstStyle/>
          <a:p>
            <a:r>
              <a:rPr lang="en-US" altLang="fa-IR" smtClean="0">
                <a:solidFill>
                  <a:srgbClr val="FFFFFF"/>
                </a:solidFill>
              </a:rPr>
              <a:t>www.parsdigishop.ir</a:t>
            </a:r>
            <a:endParaRPr lang="en-US" altLang="fa-IR">
              <a:solidFill>
                <a:srgbClr val="FFFFFF"/>
              </a:solidFill>
            </a:endParaRPr>
          </a:p>
        </p:txBody>
      </p:sp>
    </p:spTree>
    <p:extLst>
      <p:ext uri="{BB962C8B-B14F-4D97-AF65-F5344CB8AC3E}">
        <p14:creationId xmlns:p14="http://schemas.microsoft.com/office/powerpoint/2010/main" val="17968353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1+#ppt_w/2"/>
                                          </p:val>
                                        </p:tav>
                                        <p:tav tm="100000">
                                          <p:val>
                                            <p:strVal val="#ppt_x"/>
                                          </p:val>
                                        </p:tav>
                                      </p:tavLst>
                                    </p:anim>
                                    <p:anim calcmode="lin" valueType="num">
                                      <p:cBhvr additive="base">
                                        <p:cTn id="8"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5">
                                            <p:txEl>
                                              <p:pRg st="0" end="0"/>
                                            </p:txEl>
                                          </p:spTgt>
                                        </p:tgtEl>
                                        <p:attrNameLst>
                                          <p:attrName>style.visibility</p:attrName>
                                        </p:attrNameLst>
                                      </p:cBhvr>
                                      <p:to>
                                        <p:strVal val="visible"/>
                                      </p:to>
                                    </p:set>
                                    <p:anim calcmode="lin" valueType="num">
                                      <p:cBhvr additive="base">
                                        <p:cTn id="13" dur="500" fill="hold"/>
                                        <p:tgtEl>
                                          <p:spTgt spid="92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26">
                                            <p:txEl>
                                              <p:pRg st="0" end="0"/>
                                            </p:txEl>
                                          </p:spTgt>
                                        </p:tgtEl>
                                        <p:attrNameLst>
                                          <p:attrName>style.visibility</p:attrName>
                                        </p:attrNameLst>
                                      </p:cBhvr>
                                      <p:to>
                                        <p:strVal val="visible"/>
                                      </p:to>
                                    </p:set>
                                    <p:anim calcmode="lin" valueType="num">
                                      <p:cBhvr additive="base">
                                        <p:cTn id="19" dur="500" fill="hold"/>
                                        <p:tgtEl>
                                          <p:spTgt spid="922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27">
                                            <p:txEl>
                                              <p:pRg st="0" end="0"/>
                                            </p:txEl>
                                          </p:spTgt>
                                        </p:tgtEl>
                                        <p:attrNameLst>
                                          <p:attrName>style.visibility</p:attrName>
                                        </p:attrNameLst>
                                      </p:cBhvr>
                                      <p:to>
                                        <p:strVal val="visible"/>
                                      </p:to>
                                    </p:set>
                                    <p:anim calcmode="lin" valueType="num">
                                      <p:cBhvr additive="base">
                                        <p:cTn id="25" dur="500" fill="hold"/>
                                        <p:tgtEl>
                                          <p:spTgt spid="922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Civic">
  <a:themeElements>
    <a:clrScheme name="Custom 2">
      <a:dk1>
        <a:sysClr val="windowText" lastClr="000000"/>
      </a:dk1>
      <a:lt1>
        <a:sysClr val="window" lastClr="FFFFFF"/>
      </a:lt1>
      <a:dk2>
        <a:srgbClr val="4F271C"/>
      </a:dk2>
      <a:lt2>
        <a:srgbClr val="E7DEC9"/>
      </a:lt2>
      <a:accent1>
        <a:srgbClr val="C5B07E"/>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3778</Words>
  <Application>Microsoft Office PowerPoint</Application>
  <PresentationFormat>Widescreen</PresentationFormat>
  <Paragraphs>419</Paragraphs>
  <Slides>66</Slides>
  <Notes>1</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66</vt:i4>
      </vt:variant>
    </vt:vector>
  </HeadingPairs>
  <TitlesOfParts>
    <vt:vector size="90" baseType="lpstr">
      <vt:lpstr>2  Badr</vt:lpstr>
      <vt:lpstr>Arial</vt:lpstr>
      <vt:lpstr>B Compset</vt:lpstr>
      <vt:lpstr>B Homa</vt:lpstr>
      <vt:lpstr>B Koodak</vt:lpstr>
      <vt:lpstr>B Nazanin</vt:lpstr>
      <vt:lpstr>B Titr</vt:lpstr>
      <vt:lpstr>B Yagut</vt:lpstr>
      <vt:lpstr>Calibri</vt:lpstr>
      <vt:lpstr>Calibri Light</vt:lpstr>
      <vt:lpstr>Century Gothic</vt:lpstr>
      <vt:lpstr>Comic Sans MS</vt:lpstr>
      <vt:lpstr>Garamond</vt:lpstr>
      <vt:lpstr>Georgia</vt:lpstr>
      <vt:lpstr>Tahoma</vt:lpstr>
      <vt:lpstr>Times New Roman</vt:lpstr>
      <vt:lpstr>Titr</vt:lpstr>
      <vt:lpstr>Webdings</vt:lpstr>
      <vt:lpstr>Wingdings</vt:lpstr>
      <vt:lpstr>Wingdings 2</vt:lpstr>
      <vt:lpstr>Wingdings 3</vt:lpstr>
      <vt:lpstr>Office Theme</vt:lpstr>
      <vt:lpstr>Slice</vt:lpstr>
      <vt:lpstr>Civic</vt:lpstr>
      <vt:lpstr>PowerPoint Presentation</vt:lpstr>
      <vt:lpstr>مقایسه و تحلیل زبان برنامه نویسی جاوا و C++</vt:lpstr>
      <vt:lpstr>سرفصلهاي يادگيري هر زبان برنامه نويسي عبارتند از:</vt:lpstr>
      <vt:lpstr>سرفصلهاي يادگيري هر زبان برنامه نويسي عبارتند از:</vt:lpstr>
      <vt:lpstr>تحلیل زبان برنامه نویسی C++</vt:lpstr>
      <vt:lpstr>PowerPoint Presentation</vt:lpstr>
      <vt:lpstr>PowerPoint Presentation</vt:lpstr>
      <vt:lpstr>آنچه درباره C++ می آموزیم :</vt:lpstr>
      <vt:lpstr>1- چرا C++ ؟</vt:lpstr>
      <vt:lpstr>PowerPoint Presentation</vt:lpstr>
      <vt:lpstr>2- تاريخچۀ C++ </vt:lpstr>
      <vt:lpstr>2- تاريخچۀ C++ </vt:lpstr>
      <vt:lpstr>3- آماده‌سازي مقدمات </vt:lpstr>
      <vt:lpstr>4- شروع کار با C++</vt:lpstr>
      <vt:lpstr>اولين خط از کد بالا يک «راهنماي پيش‌پردازنده» است. راهنماي پيش‌پردازنده شامل اجزاي زير است: </vt:lpstr>
      <vt:lpstr>خط دوم برنامه نيز بايد در همه برنامه‌هاي C++ وجود داشته باشد. </vt:lpstr>
      <vt:lpstr>سه خط آخر برنامه، «بدنۀ اصلي برنامه» را تشکيل مي‌دهند. </vt:lpstr>
      <vt:lpstr>توضيح </vt:lpstr>
      <vt:lpstr>به دو صورت مي‌توانيم به برنامه‌هاي C++ توضيحات اضافه کنيم: </vt:lpstr>
      <vt:lpstr>5- عملگر خروجي</vt:lpstr>
      <vt:lpstr>6 -ليترال‌ها و کاراکترها</vt:lpstr>
      <vt:lpstr>7 - متغيرها و تعريف آن‌ها:</vt:lpstr>
      <vt:lpstr>PowerPoint Presentation</vt:lpstr>
      <vt:lpstr>name \ initializer</vt:lpstr>
      <vt:lpstr>8 - مقداردهي اوليه به متغيرها</vt:lpstr>
      <vt:lpstr>9- ثابت‌ها</vt:lpstr>
      <vt:lpstr>PowerPoint Presentation</vt:lpstr>
      <vt:lpstr>10 - عملگر ورودي</vt:lpstr>
      <vt:lpstr>PowerPoint Presentation</vt:lpstr>
      <vt:lpstr>PowerPoint Presentation</vt:lpstr>
      <vt:lpstr>PowerPoint Presentation</vt:lpstr>
      <vt:lpstr>PowerPoint Presentation</vt:lpstr>
      <vt:lpstr>تحلیل زبان برنامه نویسی جاوا</vt:lpstr>
      <vt:lpstr>تاریخچه جاوا</vt:lpstr>
      <vt:lpstr>تاریخچه جاوا</vt:lpstr>
      <vt:lpstr>اهداف اصلي در زمان پياده سازي جاوا</vt:lpstr>
      <vt:lpstr>خصوصیات زبان برنامه نويسي جاوا</vt:lpstr>
      <vt:lpstr>ساده(simple)</vt:lpstr>
      <vt:lpstr> ‫شیﮔﺮا</vt:lpstr>
      <vt:lpstr>قدرتمند(Robust)</vt:lpstr>
      <vt:lpstr> ‫ﭼﻨﺪ ﻧﺦ ﮐﺸﯽ ﺷﺪه(Multi threaded)</vt:lpstr>
      <vt:lpstr>‫ﻣﻌﻤﺎری ﺧﻨﺜﯽ ‪Architecture-Neutral</vt:lpstr>
      <vt:lpstr>‫ﺗﻔﺴﯿﺮ ﺷﺪه و ﻋﻤﻠﮑﺮد ﺳﻄﺢ ﺑﺎﻻ</vt:lpstr>
      <vt:lpstr>‫ﺗﻮزﯾﻊ ﺷﺪه(Distributed)</vt:lpstr>
      <vt:lpstr>پویا(Dynamic)</vt:lpstr>
      <vt:lpstr>عملکرد ماشین مجازی جاوا</vt:lpstr>
      <vt:lpstr>فرايند توليد نرم افزار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omid arzi</cp:lastModifiedBy>
  <cp:revision>35</cp:revision>
  <dcterms:created xsi:type="dcterms:W3CDTF">2015-04-24T19:34:08Z</dcterms:created>
  <dcterms:modified xsi:type="dcterms:W3CDTF">2022-01-11T11:02:02Z</dcterms:modified>
</cp:coreProperties>
</file>