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1"/>
  </p:notesMasterIdLst>
  <p:sldIdLst>
    <p:sldId id="256" r:id="rId2"/>
    <p:sldId id="292" r:id="rId3"/>
    <p:sldId id="282" r:id="rId4"/>
    <p:sldId id="283" r:id="rId5"/>
    <p:sldId id="300" r:id="rId6"/>
    <p:sldId id="284" r:id="rId7"/>
    <p:sldId id="294" r:id="rId8"/>
    <p:sldId id="285" r:id="rId9"/>
    <p:sldId id="286" r:id="rId10"/>
    <p:sldId id="287" r:id="rId11"/>
    <p:sldId id="308" r:id="rId12"/>
    <p:sldId id="288" r:id="rId13"/>
    <p:sldId id="289" r:id="rId14"/>
    <p:sldId id="307" r:id="rId15"/>
    <p:sldId id="290" r:id="rId16"/>
    <p:sldId id="305" r:id="rId17"/>
    <p:sldId id="291" r:id="rId18"/>
    <p:sldId id="306" r:id="rId19"/>
    <p:sldId id="293" r:id="rId20"/>
    <p:sldId id="311" r:id="rId21"/>
    <p:sldId id="295" r:id="rId22"/>
    <p:sldId id="309" r:id="rId23"/>
    <p:sldId id="296" r:id="rId24"/>
    <p:sldId id="297" r:id="rId25"/>
    <p:sldId id="310" r:id="rId26"/>
    <p:sldId id="302" r:id="rId27"/>
    <p:sldId id="303" r:id="rId28"/>
    <p:sldId id="304"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00" autoAdjust="0"/>
  </p:normalViewPr>
  <p:slideViewPr>
    <p:cSldViewPr>
      <p:cViewPr varScale="1">
        <p:scale>
          <a:sx n="117" d="100"/>
          <a:sy n="117" d="100"/>
        </p:scale>
        <p:origin x="-233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B9B3B7B-FA04-48D6-8494-CC5175895650}" type="datetimeFigureOut">
              <a:rPr lang="fa-IR" smtClean="0"/>
              <a:t>07/09/1434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864F8D-5E98-4589-B6D6-C4A0E5776139}" type="slidenum">
              <a:rPr lang="fa-IR" smtClean="0"/>
              <a:t>‹#›</a:t>
            </a:fld>
            <a:endParaRPr lang="fa-IR"/>
          </a:p>
        </p:txBody>
      </p:sp>
    </p:spTree>
    <p:extLst>
      <p:ext uri="{BB962C8B-B14F-4D97-AF65-F5344CB8AC3E}">
        <p14:creationId xmlns:p14="http://schemas.microsoft.com/office/powerpoint/2010/main" val="27073940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EC65DAAB-598A-4C1D-BF5D-76125420E945}" type="slidenum">
              <a:rPr lang="fa-IR" smtClean="0"/>
              <a:t>5</a:t>
            </a:fld>
            <a:endParaRPr lang="fa-IR"/>
          </a:p>
        </p:txBody>
      </p:sp>
    </p:spTree>
    <p:extLst>
      <p:ext uri="{BB962C8B-B14F-4D97-AF65-F5344CB8AC3E}">
        <p14:creationId xmlns:p14="http://schemas.microsoft.com/office/powerpoint/2010/main" val="534522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D1CCAF6-72E4-4B02-88AE-5192A40FF1A5}" type="datetimeFigureOut">
              <a:rPr lang="en-US" smtClean="0"/>
              <a:t>5/18/2013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0B77338-731E-4C68-89EE-FEEFD18D6924}"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1CCAF6-72E4-4B02-88AE-5192A40FF1A5}" type="datetimeFigureOut">
              <a:rPr lang="en-US" smtClean="0"/>
              <a:t>5/18/2013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B77338-731E-4C68-89EE-FEEFD18D692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1CCAF6-72E4-4B02-88AE-5192A40FF1A5}" type="datetimeFigureOut">
              <a:rPr lang="en-US" smtClean="0"/>
              <a:t>5/18/2013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B77338-731E-4C68-89EE-FEEFD18D69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1CCAF6-72E4-4B02-88AE-5192A40FF1A5}" type="datetimeFigureOut">
              <a:rPr lang="en-US" smtClean="0"/>
              <a:t>5/18/2013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0B77338-731E-4C68-89EE-FEEFD18D69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D1CCAF6-72E4-4B02-88AE-5192A40FF1A5}" type="datetimeFigureOut">
              <a:rPr lang="en-US" smtClean="0"/>
              <a:t>5/18/2013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0B77338-731E-4C68-89EE-FEEFD18D6924}"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1CCAF6-72E4-4B02-88AE-5192A40FF1A5}" type="datetimeFigureOut">
              <a:rPr lang="en-US" smtClean="0"/>
              <a:t>5/18/2013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0B77338-731E-4C68-89EE-FEEFD18D6924}"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1CCAF6-72E4-4B02-88AE-5192A40FF1A5}" type="datetimeFigureOut">
              <a:rPr lang="en-US" smtClean="0"/>
              <a:t>5/18/2013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0B77338-731E-4C68-89EE-FEEFD18D692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D1CCAF6-72E4-4B02-88AE-5192A40FF1A5}" type="datetimeFigureOut">
              <a:rPr lang="en-US" smtClean="0"/>
              <a:t>5/18/2013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0B77338-731E-4C68-89EE-FEEFD18D6924}"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1CCAF6-72E4-4B02-88AE-5192A40FF1A5}" type="datetimeFigureOut">
              <a:rPr lang="en-US" smtClean="0"/>
              <a:t>5/18/2013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0B77338-731E-4C68-89EE-FEEFD18D692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D1CCAF6-72E4-4B02-88AE-5192A40FF1A5}" type="datetimeFigureOut">
              <a:rPr lang="en-US" smtClean="0"/>
              <a:t>5/18/2013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0B77338-731E-4C68-89EE-FEEFD18D6924}"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D1CCAF6-72E4-4B02-88AE-5192A40FF1A5}" type="datetimeFigureOut">
              <a:rPr lang="en-US" smtClean="0"/>
              <a:t>5/18/2013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0B77338-731E-4C68-89EE-FEEFD18D6924}"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D1CCAF6-72E4-4B02-88AE-5192A40FF1A5}" type="datetimeFigureOut">
              <a:rPr lang="en-US" smtClean="0"/>
              <a:t>5/18/2013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0B77338-731E-4C68-89EE-FEEFD18D6924}"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229600" cy="1676400"/>
          </a:xfrm>
        </p:spPr>
        <p:txBody>
          <a:bodyPr>
            <a:normAutofit/>
          </a:bodyPr>
          <a:lstStyle/>
          <a:p>
            <a:r>
              <a:rPr lang="fa-IR" sz="8000" b="1" dirty="0">
                <a:solidFill>
                  <a:srgbClr val="FF0000"/>
                </a:solidFill>
                <a:latin typeface="Andalus" pitchFamily="18" charset="-78"/>
                <a:cs typeface="Andalus" pitchFamily="18" charset="-78"/>
              </a:rPr>
              <a:t>بسم الله الرحمن الرحیم</a:t>
            </a:r>
            <a:endParaRPr lang="en-US" sz="8000" b="1" dirty="0">
              <a:solidFill>
                <a:srgbClr val="FF0000"/>
              </a:solidFill>
              <a:latin typeface="Andalus" pitchFamily="18" charset="-78"/>
              <a:cs typeface="Andalus" pitchFamily="18" charset="-78"/>
            </a:endParaRPr>
          </a:p>
        </p:txBody>
      </p:sp>
    </p:spTree>
    <p:extLst>
      <p:ext uri="{BB962C8B-B14F-4D97-AF65-F5344CB8AC3E}">
        <p14:creationId xmlns:p14="http://schemas.microsoft.com/office/powerpoint/2010/main" val="3772298136"/>
      </p:ext>
    </p:extLst>
  </p:cSld>
  <p:clrMapOvr>
    <a:masterClrMapping/>
  </p:clrMapOvr>
  <mc:AlternateContent xmlns:mc="http://schemas.openxmlformats.org/markup-compatibility/2006">
    <mc:Choice xmlns:p14="http://schemas.microsoft.com/office/powerpoint/2010/main" Requires="p14">
      <p:transition p14:dur="100" advTm="4518">
        <p:cut/>
      </p:transition>
    </mc:Choice>
    <mc:Fallback>
      <p:transition advTm="4518">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solidFill>
                  <a:srgbClr val="FF0000"/>
                </a:solidFill>
              </a:rPr>
              <a:t>زبان ومذهب روستای سفیدان عتیق  : </a:t>
            </a:r>
            <a:endParaRPr lang="fa-IR" sz="2800" dirty="0">
              <a:solidFill>
                <a:srgbClr val="FF0000"/>
              </a:solidFill>
            </a:endParaRPr>
          </a:p>
        </p:txBody>
      </p:sp>
      <p:sp>
        <p:nvSpPr>
          <p:cNvPr id="3" name="Content Placeholder 2"/>
          <p:cNvSpPr>
            <a:spLocks noGrp="1"/>
          </p:cNvSpPr>
          <p:nvPr>
            <p:ph idx="1"/>
          </p:nvPr>
        </p:nvSpPr>
        <p:spPr>
          <a:xfrm>
            <a:off x="304800" y="2057400"/>
            <a:ext cx="8229600" cy="4526280"/>
          </a:xfrm>
        </p:spPr>
        <p:txBody>
          <a:bodyPr>
            <a:normAutofit/>
          </a:bodyPr>
          <a:lstStyle/>
          <a:p>
            <a:pPr marL="0" indent="0">
              <a:buNone/>
            </a:pPr>
            <a:r>
              <a:rPr lang="fa-IR" sz="2800" dirty="0" smtClean="0">
                <a:solidFill>
                  <a:srgbClr val="FFC000"/>
                </a:solidFill>
              </a:rPr>
              <a:t>مردم </a:t>
            </a:r>
            <a:r>
              <a:rPr lang="fa-IR" sz="2800" dirty="0">
                <a:solidFill>
                  <a:srgbClr val="FFC000"/>
                </a:solidFill>
              </a:rPr>
              <a:t>روستای سفیدان عتیق ترک زبان وشیعه  مذهب هستند . شغل اصلی ساکنان روستا وروستاهای اطراف آن کشاورزی می باشد. وجود چشمه های دراین منطقه آب وهوای مساعد منطقه شکل گیری روستا دراین محدوده شده است . </a:t>
            </a:r>
          </a:p>
        </p:txBody>
      </p:sp>
    </p:spTree>
    <p:extLst>
      <p:ext uri="{BB962C8B-B14F-4D97-AF65-F5344CB8AC3E}">
        <p14:creationId xmlns:p14="http://schemas.microsoft.com/office/powerpoint/2010/main" val="2770031139"/>
      </p:ext>
    </p:extLst>
  </p:cSld>
  <p:clrMapOvr>
    <a:masterClrMapping/>
  </p:clrMapOvr>
  <mc:AlternateContent xmlns:mc="http://schemas.openxmlformats.org/markup-compatibility/2006">
    <mc:Choice xmlns:p14="http://schemas.microsoft.com/office/powerpoint/2010/main" Requires="p14">
      <p:transition spd="slow" p14:dur="1400" advTm="2304">
        <p14:ripple/>
      </p:transition>
    </mc:Choice>
    <mc:Fallback>
      <p:transition spd="slow" advTm="230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fa-IR" dirty="0">
                <a:solidFill>
                  <a:srgbClr val="FF0000"/>
                </a:solidFill>
              </a:rPr>
              <a:t>کاربری اداری:</a:t>
            </a:r>
            <a:br>
              <a:rPr lang="fa-IR" dirty="0">
                <a:solidFill>
                  <a:srgbClr val="FF0000"/>
                </a:solidFill>
              </a:rPr>
            </a:br>
            <a:endParaRPr lang="fa-IR" dirty="0">
              <a:solidFill>
                <a:srgbClr val="FF0000"/>
              </a:solidFill>
            </a:endParaRPr>
          </a:p>
        </p:txBody>
      </p:sp>
      <p:sp>
        <p:nvSpPr>
          <p:cNvPr id="3" name="Content Placeholder 2"/>
          <p:cNvSpPr>
            <a:spLocks noGrp="1"/>
          </p:cNvSpPr>
          <p:nvPr>
            <p:ph idx="1"/>
          </p:nvPr>
        </p:nvSpPr>
        <p:spPr/>
        <p:txBody>
          <a:bodyPr/>
          <a:lstStyle/>
          <a:p>
            <a:r>
              <a:rPr lang="fa-IR" sz="2800" dirty="0" smtClean="0">
                <a:solidFill>
                  <a:srgbClr val="FFC000"/>
                </a:solidFill>
              </a:rPr>
              <a:t>این </a:t>
            </a:r>
            <a:r>
              <a:rPr lang="fa-IR" sz="2800" dirty="0">
                <a:solidFill>
                  <a:srgbClr val="FFC000"/>
                </a:solidFill>
              </a:rPr>
              <a:t>کاربری 22متر مربع وسعت دارد سرانه این فضا 9./.مترمربع و2درصد از سطح محدوده خدماتی روستارا شامل میگردد واین کاربری شامل شورای حل اختلاف روستا است</a:t>
            </a:r>
          </a:p>
          <a:p>
            <a:endParaRPr lang="fa-IR" dirty="0"/>
          </a:p>
        </p:txBody>
      </p:sp>
    </p:spTree>
    <p:extLst>
      <p:ext uri="{BB962C8B-B14F-4D97-AF65-F5344CB8AC3E}">
        <p14:creationId xmlns:p14="http://schemas.microsoft.com/office/powerpoint/2010/main" val="1136520593"/>
      </p:ext>
    </p:extLst>
  </p:cSld>
  <p:clrMapOvr>
    <a:masterClrMapping/>
  </p:clrMapOvr>
  <mc:AlternateContent xmlns:mc="http://schemas.openxmlformats.org/markup-compatibility/2006">
    <mc:Choice xmlns:p14="http://schemas.microsoft.com/office/powerpoint/2010/main" Requires="p14">
      <p:transition spd="slow" advTm="4146">
        <p14:flash/>
      </p:transition>
    </mc:Choice>
    <mc:Fallback>
      <p:transition spd="slow" advTm="414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آب روستا:</a:t>
            </a:r>
            <a:endParaRPr lang="fa-IR" dirty="0">
              <a:solidFill>
                <a:srgbClr val="FF0000"/>
              </a:solidFill>
            </a:endParaRPr>
          </a:p>
        </p:txBody>
      </p:sp>
      <p:sp>
        <p:nvSpPr>
          <p:cNvPr id="3" name="Content Placeholder 2"/>
          <p:cNvSpPr>
            <a:spLocks noGrp="1"/>
          </p:cNvSpPr>
          <p:nvPr>
            <p:ph idx="1"/>
          </p:nvPr>
        </p:nvSpPr>
        <p:spPr/>
        <p:txBody>
          <a:bodyPr>
            <a:normAutofit/>
          </a:bodyPr>
          <a:lstStyle/>
          <a:p>
            <a:r>
              <a:rPr lang="fa-IR" sz="2800" dirty="0">
                <a:solidFill>
                  <a:srgbClr val="FFC000"/>
                </a:solidFill>
              </a:rPr>
              <a:t>آب شرب روستای سفیدان ازچشمه تامین می شود این آب به یک منبع در شمال روستا منتقل می شود واز طریق  ثقلی به منازل انتفال داده می شود این روستا دارای لوله کشی بهداشتی برای انتقال ثقلی آب به منازل روستا بیان می باشند</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86200"/>
            <a:ext cx="6604115" cy="232960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21944149"/>
      </p:ext>
    </p:extLst>
  </p:cSld>
  <p:clrMapOvr>
    <a:masterClrMapping/>
  </p:clrMapOvr>
  <p:transition spd="slow" advTm="7823">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fa-IR" dirty="0">
                <a:solidFill>
                  <a:srgbClr val="FF0000"/>
                </a:solidFill>
              </a:rPr>
              <a:t>بررسی وضعیت اقتصادی روستا:</a:t>
            </a:r>
            <a:br>
              <a:rPr lang="fa-IR" dirty="0">
                <a:solidFill>
                  <a:srgbClr val="FF0000"/>
                </a:solidFill>
              </a:rPr>
            </a:br>
            <a:endParaRPr lang="fa-IR"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fa-IR" sz="2800" dirty="0">
              <a:solidFill>
                <a:srgbClr val="FFC000"/>
              </a:solidFill>
            </a:endParaRPr>
          </a:p>
          <a:p>
            <a:pPr marL="0" indent="0">
              <a:buNone/>
            </a:pPr>
            <a:r>
              <a:rPr lang="fa-IR" sz="2800" dirty="0" smtClean="0">
                <a:solidFill>
                  <a:srgbClr val="FFC000"/>
                </a:solidFill>
              </a:rPr>
              <a:t>الف.کشاورزی-باغداری </a:t>
            </a:r>
            <a:r>
              <a:rPr lang="fa-IR" sz="2800" dirty="0">
                <a:solidFill>
                  <a:srgbClr val="FFC000"/>
                </a:solidFill>
              </a:rPr>
              <a:t>وزراعت</a:t>
            </a:r>
            <a:r>
              <a:rPr lang="fa-IR" sz="2800" dirty="0" smtClean="0">
                <a:solidFill>
                  <a:srgbClr val="FFC000"/>
                </a:solidFill>
              </a:rPr>
              <a:t>:</a:t>
            </a:r>
            <a:endParaRPr lang="fa-IR" sz="2800" dirty="0">
              <a:solidFill>
                <a:srgbClr val="FFC000"/>
              </a:solidFill>
            </a:endParaRPr>
          </a:p>
          <a:p>
            <a:pPr marL="0" indent="0">
              <a:buNone/>
            </a:pPr>
            <a:r>
              <a:rPr lang="fa-IR" sz="2800" dirty="0" smtClean="0">
                <a:solidFill>
                  <a:srgbClr val="FFC000"/>
                </a:solidFill>
              </a:rPr>
              <a:t>اهلیترین </a:t>
            </a:r>
            <a:r>
              <a:rPr lang="fa-IR" sz="2800" dirty="0">
                <a:solidFill>
                  <a:srgbClr val="FFC000"/>
                </a:solidFill>
              </a:rPr>
              <a:t>شیوه بهره برداری از عراضی در روستای سفیدان عتیق عبارت است از زراعت دی </a:t>
            </a:r>
          </a:p>
          <a:p>
            <a:pPr marL="0" indent="0">
              <a:buNone/>
            </a:pPr>
            <a:r>
              <a:rPr lang="fa-IR" sz="2800" dirty="0" smtClean="0">
                <a:solidFill>
                  <a:srgbClr val="FFC000"/>
                </a:solidFill>
              </a:rPr>
              <a:t>ب.دامداری </a:t>
            </a:r>
            <a:r>
              <a:rPr lang="fa-IR" sz="2800" dirty="0">
                <a:solidFill>
                  <a:srgbClr val="FFC000"/>
                </a:solidFill>
              </a:rPr>
              <a:t>: شغل اصلی ساکنان این روستا کشاورزی ودامداری است . دامهای روستا در مراتع اطراف روستا که برابر ده میشود شب ها درروستا نگهداری می شود </a:t>
            </a:r>
          </a:p>
          <a:p>
            <a:pPr marL="0" indent="0">
              <a:buNone/>
            </a:pPr>
            <a:endParaRPr lang="fa-IR" sz="2800" dirty="0">
              <a:solidFill>
                <a:srgbClr val="FFC000"/>
              </a:solidFill>
            </a:endParaRPr>
          </a:p>
        </p:txBody>
      </p:sp>
      <p:pic>
        <p:nvPicPr>
          <p:cNvPr id="3075" name="Picture 3" descr="F:\Aks khodam\Recovered_JPEG Digital Camera_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343400"/>
            <a:ext cx="2895600" cy="226383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E:\hamed\azxسفیدان عتیق\عکس\Photo02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724400"/>
            <a:ext cx="4419600" cy="19015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53375151"/>
      </p:ext>
    </p:extLst>
  </p:cSld>
  <p:clrMapOvr>
    <a:masterClrMapping/>
  </p:clrMapOvr>
  <mc:AlternateContent xmlns:mc="http://schemas.openxmlformats.org/markup-compatibility/2006">
    <mc:Choice xmlns:p14="http://schemas.microsoft.com/office/powerpoint/2010/main" Requires="p14">
      <p:transition spd="slow" p14:dur="800" advTm="11189">
        <p14:flythrough/>
      </p:transition>
    </mc:Choice>
    <mc:Fallback>
      <p:transition spd="slow" advTm="111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randombar(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anim calcmode="lin" valueType="num">
                                      <p:cBhvr>
                                        <p:cTn id="13" dur="2000" fill="hold"/>
                                        <p:tgtEl>
                                          <p:spTgt spid="6146"/>
                                        </p:tgtEl>
                                        <p:attrNameLst>
                                          <p:attrName>ppt_w</p:attrName>
                                        </p:attrNameLst>
                                      </p:cBhvr>
                                      <p:tavLst>
                                        <p:tav tm="0" fmla="#ppt_w*sin(2.5*pi*$)">
                                          <p:val>
                                            <p:fltVal val="0"/>
                                          </p:val>
                                        </p:tav>
                                        <p:tav tm="100000">
                                          <p:val>
                                            <p:fltVal val="1"/>
                                          </p:val>
                                        </p:tav>
                                      </p:tavLst>
                                    </p:anim>
                                    <p:anim calcmode="lin" valueType="num">
                                      <p:cBhvr>
                                        <p:cTn id="14"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rmAutofit fontScale="90000"/>
          </a:bodyPr>
          <a:lstStyle/>
          <a:p>
            <a:r>
              <a:rPr lang="fa-IR" dirty="0">
                <a:solidFill>
                  <a:srgbClr val="FF0000"/>
                </a:solidFill>
              </a:rPr>
              <a:t>صنایع کارگاهی </a:t>
            </a:r>
            <a:r>
              <a:rPr lang="fa-IR" dirty="0" smtClean="0">
                <a:solidFill>
                  <a:srgbClr val="FF0000"/>
                </a:solidFill>
              </a:rPr>
              <a:t>ودستی:</a:t>
            </a:r>
            <a:r>
              <a:rPr lang="fa-IR" dirty="0">
                <a:solidFill>
                  <a:srgbClr val="FF0000"/>
                </a:solidFill>
              </a:rPr>
              <a:t/>
            </a:r>
            <a:br>
              <a:rPr lang="fa-IR" dirty="0">
                <a:solidFill>
                  <a:srgbClr val="FF0000"/>
                </a:solidFill>
              </a:rPr>
            </a:br>
            <a:endParaRPr lang="fa-IR" dirty="0">
              <a:solidFill>
                <a:srgbClr val="FF0000"/>
              </a:solidFill>
            </a:endParaRPr>
          </a:p>
        </p:txBody>
      </p:sp>
      <p:sp>
        <p:nvSpPr>
          <p:cNvPr id="3" name="Content Placeholder 2"/>
          <p:cNvSpPr>
            <a:spLocks noGrp="1"/>
          </p:cNvSpPr>
          <p:nvPr>
            <p:ph idx="1"/>
          </p:nvPr>
        </p:nvSpPr>
        <p:spPr/>
        <p:txBody>
          <a:bodyPr>
            <a:normAutofit/>
          </a:bodyPr>
          <a:lstStyle/>
          <a:p>
            <a:r>
              <a:rPr lang="fa-IR" sz="2800" dirty="0" smtClean="0">
                <a:solidFill>
                  <a:srgbClr val="FFC000"/>
                </a:solidFill>
              </a:rPr>
              <a:t>صنایع </a:t>
            </a:r>
            <a:r>
              <a:rPr lang="fa-IR" sz="2800" dirty="0">
                <a:solidFill>
                  <a:srgbClr val="FFC000"/>
                </a:solidFill>
              </a:rPr>
              <a:t>کارگاهی از قبیل تراشکاری ،اهنگری ،تعمیر گاه ماشین الات ووسایل کشاورزی وکارگاه </a:t>
            </a:r>
            <a:r>
              <a:rPr lang="fa-IR" sz="2800" dirty="0" smtClean="0">
                <a:solidFill>
                  <a:srgbClr val="FFC000"/>
                </a:solidFill>
              </a:rPr>
              <a:t>قالیبافی میباشد.</a:t>
            </a:r>
            <a:endParaRPr lang="fa-IR" sz="2800" dirty="0">
              <a:solidFill>
                <a:srgbClr val="FFC000"/>
              </a:solidFill>
            </a:endParaRPr>
          </a:p>
          <a:p>
            <a:endParaRPr lang="fa-IR" sz="2800" dirty="0">
              <a:solidFill>
                <a:srgbClr val="FFC000"/>
              </a:solidFill>
            </a:endParaRPr>
          </a:p>
        </p:txBody>
      </p:sp>
      <p:pic>
        <p:nvPicPr>
          <p:cNvPr id="7170" name="Picture 2" descr="H:\DSC_0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29200" y="3565585"/>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H:\DSC_03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132" y="2667000"/>
            <a:ext cx="3352800" cy="3759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6769271"/>
      </p:ext>
    </p:extLst>
  </p:cSld>
  <p:clrMapOvr>
    <a:masterClrMapping/>
  </p:clrMapOvr>
  <mc:AlternateContent xmlns:mc="http://schemas.openxmlformats.org/markup-compatibility/2006">
    <mc:Choice xmlns:p14="http://schemas.microsoft.com/office/powerpoint/2010/main" Requires="p14">
      <p:transition spd="slow" p14:dur="1400" advTm="7239">
        <p14:ripple/>
      </p:transition>
    </mc:Choice>
    <mc:Fallback>
      <p:transition spd="slow" advTm="723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7171"/>
                                        </p:tgtEl>
                                        <p:attrNameLst>
                                          <p:attrName>style.color</p:attrName>
                                        </p:attrNameLst>
                                      </p:cBhvr>
                                      <p:to>
                                        <a:schemeClr val="bg1"/>
                                      </p:to>
                                    </p:animClr>
                                    <p:animClr clrSpc="rgb" dir="cw">
                                      <p:cBhvr>
                                        <p:cTn id="7" dur="250" autoRev="1" fill="remove"/>
                                        <p:tgtEl>
                                          <p:spTgt spid="7171"/>
                                        </p:tgtEl>
                                        <p:attrNameLst>
                                          <p:attrName>fillcolor</p:attrName>
                                        </p:attrNameLst>
                                      </p:cBhvr>
                                      <p:to>
                                        <a:schemeClr val="bg1"/>
                                      </p:to>
                                    </p:animClr>
                                    <p:set>
                                      <p:cBhvr>
                                        <p:cTn id="8" dur="250" autoRev="1" fill="remove"/>
                                        <p:tgtEl>
                                          <p:spTgt spid="7171"/>
                                        </p:tgtEl>
                                        <p:attrNameLst>
                                          <p:attrName>fill.type</p:attrName>
                                        </p:attrNameLst>
                                      </p:cBhvr>
                                      <p:to>
                                        <p:strVal val="solid"/>
                                      </p:to>
                                    </p:set>
                                    <p:set>
                                      <p:cBhvr>
                                        <p:cTn id="9" dur="250" autoRev="1" fill="remove"/>
                                        <p:tgtEl>
                                          <p:spTgt spid="717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randombar(horizontal)">
                                      <p:cBhvr>
                                        <p:cTn id="1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rPr>
              <a:t>کاربری آموزشی:</a:t>
            </a:r>
          </a:p>
        </p:txBody>
      </p:sp>
      <p:sp>
        <p:nvSpPr>
          <p:cNvPr id="3" name="Content Placeholder 2"/>
          <p:cNvSpPr>
            <a:spLocks noGrp="1"/>
          </p:cNvSpPr>
          <p:nvPr>
            <p:ph idx="1"/>
          </p:nvPr>
        </p:nvSpPr>
        <p:spPr/>
        <p:txBody>
          <a:bodyPr>
            <a:normAutofit/>
          </a:bodyPr>
          <a:lstStyle/>
          <a:p>
            <a:r>
              <a:rPr lang="fa-IR" sz="2800" dirty="0" smtClean="0">
                <a:solidFill>
                  <a:srgbClr val="FFC000"/>
                </a:solidFill>
              </a:rPr>
              <a:t>این </a:t>
            </a:r>
            <a:r>
              <a:rPr lang="fa-IR" sz="2800" dirty="0">
                <a:solidFill>
                  <a:srgbClr val="FFC000"/>
                </a:solidFill>
              </a:rPr>
              <a:t>کاربری شامل یک باب مدرسه ابتدائی می باشد که951 متر مربع </a:t>
            </a:r>
            <a:r>
              <a:rPr lang="fa-IR" sz="2800" dirty="0" smtClean="0">
                <a:solidFill>
                  <a:srgbClr val="FFC000"/>
                </a:solidFill>
              </a:rPr>
              <a:t>وسعت بوده وسرانه77/3مترمربع </a:t>
            </a:r>
            <a:r>
              <a:rPr lang="fa-IR" sz="2800" dirty="0">
                <a:solidFill>
                  <a:srgbClr val="FFC000"/>
                </a:solidFill>
              </a:rPr>
              <a:t>یک درصد از سطح محدوده خدماتی روستا راشامل می شود</a:t>
            </a:r>
          </a:p>
        </p:txBody>
      </p:sp>
      <p:pic>
        <p:nvPicPr>
          <p:cNvPr id="4098" name="Picture 2" descr="C:\Users\PARSIAN\Desktop\azxسفیدان عتیق\سفیدان عتیق\مدرسه\Photo02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604" y="3352800"/>
            <a:ext cx="3454401" cy="25908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ARSIAN\Desktop\azxسفیدان عتیق\سفیدان عتیق\مدرسه\Photo03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7338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092381"/>
      </p:ext>
    </p:extLst>
  </p:cSld>
  <p:clrMapOvr>
    <a:masterClrMapping/>
  </p:clrMapOvr>
  <mc:AlternateContent xmlns:mc="http://schemas.openxmlformats.org/markup-compatibility/2006">
    <mc:Choice xmlns:p14="http://schemas.microsoft.com/office/powerpoint/2010/main" Requires="p14">
      <p:transition spd="slow" p14:dur="1300" advTm="8237">
        <p14:pan dir="u"/>
      </p:transition>
    </mc:Choice>
    <mc:Fallback>
      <p:transition spd="slow" advTm="8237">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normAutofit fontScale="90000"/>
          </a:bodyPr>
          <a:lstStyle/>
          <a:p>
            <a:r>
              <a:rPr lang="fa-IR" dirty="0">
                <a:solidFill>
                  <a:srgbClr val="FF0000"/>
                </a:solidFill>
              </a:rPr>
              <a:t>نحوه دفع فاضلاب ها :</a:t>
            </a:r>
            <a:br>
              <a:rPr lang="fa-IR" dirty="0">
                <a:solidFill>
                  <a:srgbClr val="FF0000"/>
                </a:solidFill>
              </a:rPr>
            </a:br>
            <a:endParaRPr lang="fa-IR" dirty="0">
              <a:solidFill>
                <a:srgbClr val="FF0000"/>
              </a:solidFill>
            </a:endParaRPr>
          </a:p>
        </p:txBody>
      </p:sp>
      <p:sp>
        <p:nvSpPr>
          <p:cNvPr id="3" name="Content Placeholder 2"/>
          <p:cNvSpPr>
            <a:spLocks noGrp="1"/>
          </p:cNvSpPr>
          <p:nvPr>
            <p:ph idx="1"/>
          </p:nvPr>
        </p:nvSpPr>
        <p:spPr/>
        <p:txBody>
          <a:bodyPr>
            <a:normAutofit/>
          </a:bodyPr>
          <a:lstStyle/>
          <a:p>
            <a:r>
              <a:rPr lang="fa-IR" sz="2800" dirty="0" smtClean="0">
                <a:solidFill>
                  <a:srgbClr val="FFC000"/>
                </a:solidFill>
              </a:rPr>
              <a:t>قسمتی </a:t>
            </a:r>
            <a:r>
              <a:rPr lang="fa-IR" sz="2800" dirty="0">
                <a:solidFill>
                  <a:srgbClr val="FFC000"/>
                </a:solidFill>
              </a:rPr>
              <a:t>از ابهای سطحی جذب زمین می شوند وقسمتی از این ابها دردر جهت شیب عابر به سمت شرق روستا که سطحی پایین تر از سایر روستا دارد جریان می یابد به دلیل خاکی بودن عابر جریان ابهای سطحی گل الودگی عابر رابه دنبال داشته که همین حاصل موجب الودگی زیست محیطی در روستا شده که تاثیرات منفی این عامل در فصول سرد سال وهنگام بارندگی های فصلی محسوس تر می باشد</a:t>
            </a:r>
          </a:p>
          <a:p>
            <a:endParaRPr lang="fa-IR" sz="2800" dirty="0">
              <a:solidFill>
                <a:srgbClr val="FFC000"/>
              </a:solidFill>
            </a:endParaRPr>
          </a:p>
        </p:txBody>
      </p:sp>
    </p:spTree>
    <p:extLst>
      <p:ext uri="{BB962C8B-B14F-4D97-AF65-F5344CB8AC3E}">
        <p14:creationId xmlns:p14="http://schemas.microsoft.com/office/powerpoint/2010/main" val="2659480371"/>
      </p:ext>
    </p:extLst>
  </p:cSld>
  <p:clrMapOvr>
    <a:masterClrMapping/>
  </p:clrMapOvr>
  <mc:AlternateContent xmlns:mc="http://schemas.openxmlformats.org/markup-compatibility/2006">
    <mc:Choice xmlns:p14="http://schemas.microsoft.com/office/powerpoint/2010/main" Requires="p14">
      <p:transition spd="slow" p14:dur="900" advTm="5574">
        <p14:warp dir="in"/>
      </p:transition>
    </mc:Choice>
    <mc:Fallback>
      <p:transition spd="slow" advTm="5574">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a:solidFill>
                  <a:srgbClr val="FF0000"/>
                </a:solidFill>
              </a:rPr>
              <a:t>بررسی تحولات جمعتی روستا در دوره های مختلف سرشماری  :</a:t>
            </a:r>
            <a:br>
              <a:rPr lang="fa-IR" sz="2800" dirty="0">
                <a:solidFill>
                  <a:srgbClr val="FF0000"/>
                </a:solidFill>
              </a:rPr>
            </a:br>
            <a:endParaRPr lang="fa-IR" sz="2800" dirty="0">
              <a:solidFill>
                <a:srgbClr val="FF0000"/>
              </a:solidFill>
            </a:endParaRPr>
          </a:p>
        </p:txBody>
      </p:sp>
      <p:sp>
        <p:nvSpPr>
          <p:cNvPr id="3" name="Content Placeholder 2"/>
          <p:cNvSpPr>
            <a:spLocks noGrp="1"/>
          </p:cNvSpPr>
          <p:nvPr>
            <p:ph idx="1"/>
          </p:nvPr>
        </p:nvSpPr>
        <p:spPr/>
        <p:txBody>
          <a:bodyPr>
            <a:normAutofit/>
          </a:bodyPr>
          <a:lstStyle/>
          <a:p>
            <a:r>
              <a:rPr lang="fa-IR" sz="2400" dirty="0" smtClean="0">
                <a:solidFill>
                  <a:srgbClr val="FFC000"/>
                </a:solidFill>
              </a:rPr>
              <a:t>جمعیت </a:t>
            </a:r>
            <a:r>
              <a:rPr lang="fa-IR" sz="2400" dirty="0">
                <a:solidFill>
                  <a:srgbClr val="FFC000"/>
                </a:solidFill>
              </a:rPr>
              <a:t>روستا در سال 1388 برابر با 252نفر که از51خانوار تشکیل شده است </a:t>
            </a:r>
          </a:p>
          <a:p>
            <a:r>
              <a:rPr lang="fa-IR" sz="2400" dirty="0">
                <a:solidFill>
                  <a:srgbClr val="FFC000"/>
                </a:solidFill>
              </a:rPr>
              <a:t>زاد وولد روستا:</a:t>
            </a:r>
          </a:p>
          <a:p>
            <a:r>
              <a:rPr lang="fa-IR" sz="2400" dirty="0">
                <a:solidFill>
                  <a:srgbClr val="FFC000"/>
                </a:solidFill>
              </a:rPr>
              <a:t>میزان موالید برای سال1388 محاسبه شده است وتعدادی جمعیت میانه سال 1387الی 1388(254)نفر است بدین ترتیب میزا ن موالید</a:t>
            </a:r>
          </a:p>
          <a:p>
            <a:endParaRPr lang="fa-IR" sz="2400" dirty="0">
              <a:solidFill>
                <a:srgbClr val="FFC000"/>
              </a:solidFill>
            </a:endParaRPr>
          </a:p>
        </p:txBody>
      </p:sp>
      <p:pic>
        <p:nvPicPr>
          <p:cNvPr id="1026" name="Picture 2" descr="C:\Users\PARSIAN\Desktop\azxسفیدان عتیق\سفیدان عتیق\خانه بهداشت\Photo03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810000"/>
            <a:ext cx="3149601" cy="2362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RSIAN\Desktop\azxسفیدان عتیق\سفیدان عتیق\خانه بهداشت\Photo02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3936" y="4724400"/>
            <a:ext cx="2590800" cy="1943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38600" y="3429000"/>
            <a:ext cx="4572000" cy="1200329"/>
          </a:xfrm>
          <a:prstGeom prst="rect">
            <a:avLst/>
          </a:prstGeom>
        </p:spPr>
        <p:txBody>
          <a:bodyPr>
            <a:spAutoFit/>
          </a:bodyPr>
          <a:lstStyle/>
          <a:p>
            <a:pPr algn="r"/>
            <a:r>
              <a:rPr lang="fa-IR" sz="2400" dirty="0">
                <a:solidFill>
                  <a:srgbClr val="FFC000"/>
                </a:solidFill>
              </a:rPr>
              <a:t>میزان مرگ ومیر</a:t>
            </a:r>
          </a:p>
          <a:p>
            <a:pPr algn="ctr"/>
            <a:r>
              <a:rPr lang="fa-IR" sz="2400" dirty="0">
                <a:solidFill>
                  <a:srgbClr val="FFC000"/>
                </a:solidFill>
              </a:rPr>
              <a:t>طبق آمار خانه بهداشت  روستای سفیدان درسال1390ـ6نفر اعلام </a:t>
            </a:r>
            <a:r>
              <a:rPr lang="fa-IR" sz="2400" dirty="0" smtClean="0">
                <a:solidFill>
                  <a:srgbClr val="FFC000"/>
                </a:solidFill>
              </a:rPr>
              <a:t>شده .</a:t>
            </a:r>
            <a:endParaRPr lang="fa-IR" sz="2400" dirty="0">
              <a:solidFill>
                <a:srgbClr val="FFC000"/>
              </a:solidFill>
            </a:endParaRPr>
          </a:p>
        </p:txBody>
      </p:sp>
    </p:spTree>
    <p:extLst>
      <p:ext uri="{BB962C8B-B14F-4D97-AF65-F5344CB8AC3E}">
        <p14:creationId xmlns:p14="http://schemas.microsoft.com/office/powerpoint/2010/main" val="421141114"/>
      </p:ext>
    </p:extLst>
  </p:cSld>
  <p:clrMapOvr>
    <a:masterClrMapping/>
  </p:clrMapOvr>
  <mc:AlternateContent xmlns:mc="http://schemas.openxmlformats.org/markup-compatibility/2006">
    <mc:Choice xmlns:p14="http://schemas.microsoft.com/office/powerpoint/2010/main" Requires="p14">
      <p:transition spd="slow" p14:dur="1400" advTm="6301">
        <p14:doors dir="vert"/>
      </p:transition>
    </mc:Choice>
    <mc:Fallback>
      <p:transition spd="slow" advTm="6301">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r>
              <a:rPr lang="fa-IR" sz="2800" dirty="0">
                <a:solidFill>
                  <a:srgbClr val="FFC000"/>
                </a:solidFill>
              </a:rPr>
              <a:t>تعداد بیکاران روستا به نسبت جمعیت 10سال به بالای روستای به ازای هر100نفر محاسبه می شود که در روستای سفیدان عتیق نرخ بیکاری8نفر به ازای 100 نفز </a:t>
            </a:r>
            <a:r>
              <a:rPr lang="fa-IR" sz="2800" dirty="0" smtClean="0">
                <a:solidFill>
                  <a:srgbClr val="FFC000"/>
                </a:solidFill>
              </a:rPr>
              <a:t>م باشد.</a:t>
            </a:r>
            <a:endParaRPr lang="fa-IR" sz="2800" dirty="0">
              <a:solidFill>
                <a:srgbClr val="FFC000"/>
              </a:solidFill>
            </a:endParaRPr>
          </a:p>
        </p:txBody>
      </p:sp>
      <p:pic>
        <p:nvPicPr>
          <p:cNvPr id="5122" name="Picture 2" descr="E:\hamed\azxسفیدان عتیق\عکس\Photo02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0480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5613068"/>
      </p:ext>
    </p:extLst>
  </p:cSld>
  <p:clrMapOvr>
    <a:masterClrMapping/>
  </p:clrMapOvr>
  <mc:AlternateContent xmlns:mc="http://schemas.openxmlformats.org/markup-compatibility/2006">
    <mc:Choice xmlns:p14="http://schemas.microsoft.com/office/powerpoint/2010/main" Requires="p14">
      <p:transition spd="slow" p14:dur="1300" advTm="6725">
        <p14:pan dir="u"/>
      </p:transition>
    </mc:Choice>
    <mc:Fallback>
      <p:transition spd="slow" advTm="67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676400"/>
          </a:xfrm>
        </p:spPr>
        <p:txBody>
          <a:bodyPr>
            <a:noAutofit/>
          </a:bodyPr>
          <a:lstStyle/>
          <a:p>
            <a:r>
              <a:rPr lang="fa-IR" sz="2800" dirty="0" smtClean="0">
                <a:solidFill>
                  <a:srgbClr val="FF0000"/>
                </a:solidFill>
              </a:rPr>
              <a:t>کاربری صنعتی تجاری:</a:t>
            </a:r>
            <a:br>
              <a:rPr lang="fa-IR" sz="2800" dirty="0" smtClean="0">
                <a:solidFill>
                  <a:srgbClr val="FF0000"/>
                </a:solidFill>
              </a:rPr>
            </a:br>
            <a:r>
              <a:rPr lang="fa-IR" sz="2800" dirty="0">
                <a:solidFill>
                  <a:srgbClr val="FF0000"/>
                </a:solidFill>
              </a:rPr>
              <a:t/>
            </a:r>
            <a:br>
              <a:rPr lang="fa-IR" sz="2800" dirty="0">
                <a:solidFill>
                  <a:srgbClr val="FF0000"/>
                </a:solidFill>
              </a:rPr>
            </a:br>
            <a:r>
              <a:rPr lang="fa-IR" sz="2800" dirty="0" smtClean="0">
                <a:solidFill>
                  <a:srgbClr val="FFC000"/>
                </a:solidFill>
              </a:rPr>
              <a:t>دراین شرکت18نفرمشغول کارند،وسعت شرکت1500مترمربع میباشد.</a:t>
            </a:r>
            <a:endParaRPr lang="fa-IR" sz="2800" dirty="0">
              <a:solidFill>
                <a:srgbClr val="FF0000"/>
              </a:solidFill>
            </a:endParaRPr>
          </a:p>
        </p:txBody>
      </p:sp>
      <p:pic>
        <p:nvPicPr>
          <p:cNvPr id="1026" name="Picture 2" descr="C:\Users\PARSIAN\Desktop\azxسفیدان عتیق\عکس\Photo029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590800"/>
            <a:ext cx="6858000"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418878"/>
      </p:ext>
    </p:extLst>
  </p:cSld>
  <p:clrMapOvr>
    <a:masterClrMapping/>
  </p:clrMapOvr>
  <mc:AlternateContent xmlns:mc="http://schemas.openxmlformats.org/markup-compatibility/2006">
    <mc:Choice xmlns:p14="http://schemas.microsoft.com/office/powerpoint/2010/main" Requires="p14">
      <p:transition spd="slow" advTm="5862">
        <p14:flash/>
      </p:transition>
    </mc:Choice>
    <mc:Fallback>
      <p:transition spd="slow" advTm="5862">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r>
              <a:rPr lang="fa-IR" dirty="0" smtClean="0">
                <a:solidFill>
                  <a:srgbClr val="FF0000"/>
                </a:solidFill>
              </a:rPr>
              <a:t>                         پروژه روستا</a:t>
            </a:r>
          </a:p>
          <a:p>
            <a:endParaRPr lang="fa-IR" dirty="0" smtClean="0">
              <a:solidFill>
                <a:srgbClr val="FF0000"/>
              </a:solidFill>
            </a:endParaRPr>
          </a:p>
          <a:p>
            <a:r>
              <a:rPr lang="fa-IR" dirty="0" smtClean="0">
                <a:solidFill>
                  <a:srgbClr val="FFC000"/>
                </a:solidFill>
              </a:rPr>
              <a:t>روستاسفیدان عتیق</a:t>
            </a:r>
          </a:p>
          <a:p>
            <a:endParaRPr lang="fa-IR" dirty="0" smtClean="0">
              <a:solidFill>
                <a:schemeClr val="bg1"/>
              </a:solidFill>
            </a:endParaRPr>
          </a:p>
          <a:p>
            <a:r>
              <a:rPr lang="fa-IR" dirty="0" smtClean="0">
                <a:solidFill>
                  <a:srgbClr val="FFC000"/>
                </a:solidFill>
              </a:rPr>
              <a:t>ارائه دهنده:داود کاظمی</a:t>
            </a:r>
          </a:p>
          <a:p>
            <a:pPr marL="0" indent="0">
              <a:buNone/>
            </a:pPr>
            <a:endParaRPr lang="fa-IR" dirty="0">
              <a:solidFill>
                <a:srgbClr val="FFC000"/>
              </a:solidFill>
            </a:endParaRPr>
          </a:p>
          <a:p>
            <a:r>
              <a:rPr lang="fa-IR" dirty="0" smtClean="0">
                <a:solidFill>
                  <a:srgbClr val="FFC000"/>
                </a:solidFill>
              </a:rPr>
              <a:t>استاد راهنما:ذاکری</a:t>
            </a:r>
            <a:endParaRPr lang="fa-IR" dirty="0">
              <a:solidFill>
                <a:srgbClr val="FFC000"/>
              </a:solidFill>
            </a:endParaRPr>
          </a:p>
        </p:txBody>
      </p:sp>
    </p:spTree>
    <p:extLst>
      <p:ext uri="{BB962C8B-B14F-4D97-AF65-F5344CB8AC3E}">
        <p14:creationId xmlns:p14="http://schemas.microsoft.com/office/powerpoint/2010/main" val="3828756461"/>
      </p:ext>
    </p:extLst>
  </p:cSld>
  <p:clrMapOvr>
    <a:masterClrMapping/>
  </p:clrMapOvr>
  <p:transition spd="slow" advTm="362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fa-IR" sz="2800" dirty="0" smtClean="0">
                <a:solidFill>
                  <a:srgbClr val="FF0000"/>
                </a:solidFill>
              </a:rPr>
              <a:t>کاربری صنعتی تجاری:</a:t>
            </a:r>
            <a:br>
              <a:rPr lang="fa-IR" sz="2800" dirty="0" smtClean="0">
                <a:solidFill>
                  <a:srgbClr val="FF0000"/>
                </a:solidFill>
              </a:rPr>
            </a:br>
            <a:r>
              <a:rPr lang="fa-IR" sz="2800" dirty="0" smtClean="0">
                <a:solidFill>
                  <a:srgbClr val="FF0000"/>
                </a:solidFill>
              </a:rPr>
              <a:t/>
            </a:r>
            <a:br>
              <a:rPr lang="fa-IR" sz="2800" dirty="0" smtClean="0">
                <a:solidFill>
                  <a:srgbClr val="FF0000"/>
                </a:solidFill>
              </a:rPr>
            </a:br>
            <a:endParaRPr lang="fa-IR" sz="2800" dirty="0">
              <a:solidFill>
                <a:srgbClr val="FF0000"/>
              </a:solidFill>
            </a:endParaRPr>
          </a:p>
        </p:txBody>
      </p:sp>
      <p:sp>
        <p:nvSpPr>
          <p:cNvPr id="3" name="Content Placeholder 2"/>
          <p:cNvSpPr>
            <a:spLocks noGrp="1"/>
          </p:cNvSpPr>
          <p:nvPr>
            <p:ph idx="1"/>
          </p:nvPr>
        </p:nvSpPr>
        <p:spPr/>
        <p:txBody>
          <a:bodyPr/>
          <a:lstStyle/>
          <a:p>
            <a:endParaRPr lang="fa-IR" dirty="0"/>
          </a:p>
        </p:txBody>
      </p:sp>
      <p:pic>
        <p:nvPicPr>
          <p:cNvPr id="1029" name="Picture 5" descr="H:\DSC_03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2000" y="2971800"/>
            <a:ext cx="3257326" cy="23989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DSC_03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57800" y="3657600"/>
            <a:ext cx="3008553" cy="22842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59320928"/>
      </p:ext>
    </p:extLst>
  </p:cSld>
  <p:clrMapOvr>
    <a:masterClrMapping/>
  </p:clrMapOvr>
  <mc:AlternateContent xmlns:mc="http://schemas.openxmlformats.org/markup-compatibility/2006">
    <mc:Choice xmlns:p14="http://schemas.microsoft.com/office/powerpoint/2010/main" Requires="p14">
      <p:transition spd="slow" p14:dur="2000" advTm="6177"/>
    </mc:Choice>
    <mc:Fallback>
      <p:transition spd="slow" advTm="61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anim calcmode="lin" valueType="num">
                                      <p:cBhvr>
                                        <p:cTn id="8" dur="2000" fill="hold"/>
                                        <p:tgtEl>
                                          <p:spTgt spid="1029"/>
                                        </p:tgtEl>
                                        <p:attrNameLst>
                                          <p:attrName>ppt_w</p:attrName>
                                        </p:attrNameLst>
                                      </p:cBhvr>
                                      <p:tavLst>
                                        <p:tav tm="0" fmla="#ppt_w*sin(2.5*pi*$)">
                                          <p:val>
                                            <p:fltVal val="0"/>
                                          </p:val>
                                        </p:tav>
                                        <p:tav tm="100000">
                                          <p:val>
                                            <p:fltVal val="1"/>
                                          </p:val>
                                        </p:tav>
                                      </p:tavLst>
                                    </p:anim>
                                    <p:anim calcmode="lin" valueType="num">
                                      <p:cBhvr>
                                        <p:cTn id="9"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wipe(down)">
                                      <p:cBhvr>
                                        <p:cTn id="14" dur="580">
                                          <p:stCondLst>
                                            <p:cond delay="0"/>
                                          </p:stCondLst>
                                        </p:cTn>
                                        <p:tgtEl>
                                          <p:spTgt spid="1030"/>
                                        </p:tgtEl>
                                      </p:cBhvr>
                                    </p:animEffect>
                                    <p:anim calcmode="lin" valueType="num">
                                      <p:cBhvr>
                                        <p:cTn id="15"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30"/>
                                        </p:tgtEl>
                                      </p:cBhvr>
                                      <p:to x="100000" y="60000"/>
                                    </p:animScale>
                                    <p:animScale>
                                      <p:cBhvr>
                                        <p:cTn id="21" dur="166" decel="50000">
                                          <p:stCondLst>
                                            <p:cond delay="676"/>
                                          </p:stCondLst>
                                        </p:cTn>
                                        <p:tgtEl>
                                          <p:spTgt spid="1030"/>
                                        </p:tgtEl>
                                      </p:cBhvr>
                                      <p:to x="100000" y="100000"/>
                                    </p:animScale>
                                    <p:animScale>
                                      <p:cBhvr>
                                        <p:cTn id="22" dur="26">
                                          <p:stCondLst>
                                            <p:cond delay="1312"/>
                                          </p:stCondLst>
                                        </p:cTn>
                                        <p:tgtEl>
                                          <p:spTgt spid="1030"/>
                                        </p:tgtEl>
                                      </p:cBhvr>
                                      <p:to x="100000" y="80000"/>
                                    </p:animScale>
                                    <p:animScale>
                                      <p:cBhvr>
                                        <p:cTn id="23" dur="166" decel="50000">
                                          <p:stCondLst>
                                            <p:cond delay="1338"/>
                                          </p:stCondLst>
                                        </p:cTn>
                                        <p:tgtEl>
                                          <p:spTgt spid="1030"/>
                                        </p:tgtEl>
                                      </p:cBhvr>
                                      <p:to x="100000" y="100000"/>
                                    </p:animScale>
                                    <p:animScale>
                                      <p:cBhvr>
                                        <p:cTn id="24" dur="26">
                                          <p:stCondLst>
                                            <p:cond delay="1642"/>
                                          </p:stCondLst>
                                        </p:cTn>
                                        <p:tgtEl>
                                          <p:spTgt spid="1030"/>
                                        </p:tgtEl>
                                      </p:cBhvr>
                                      <p:to x="100000" y="90000"/>
                                    </p:animScale>
                                    <p:animScale>
                                      <p:cBhvr>
                                        <p:cTn id="25" dur="166" decel="50000">
                                          <p:stCondLst>
                                            <p:cond delay="1668"/>
                                          </p:stCondLst>
                                        </p:cTn>
                                        <p:tgtEl>
                                          <p:spTgt spid="1030"/>
                                        </p:tgtEl>
                                      </p:cBhvr>
                                      <p:to x="100000" y="100000"/>
                                    </p:animScale>
                                    <p:animScale>
                                      <p:cBhvr>
                                        <p:cTn id="26" dur="26">
                                          <p:stCondLst>
                                            <p:cond delay="1808"/>
                                          </p:stCondLst>
                                        </p:cTn>
                                        <p:tgtEl>
                                          <p:spTgt spid="1030"/>
                                        </p:tgtEl>
                                      </p:cBhvr>
                                      <p:to x="100000" y="95000"/>
                                    </p:animScale>
                                    <p:animScale>
                                      <p:cBhvr>
                                        <p:cTn id="27"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normAutofit fontScale="90000"/>
          </a:bodyPr>
          <a:lstStyle/>
          <a:p>
            <a:r>
              <a:rPr lang="fa-IR" dirty="0" smtClean="0">
                <a:solidFill>
                  <a:srgbClr val="FF0000"/>
                </a:solidFill>
              </a:rPr>
              <a:t>مسجد چهارده معصوم روستای سفیدان:</a:t>
            </a:r>
            <a:br>
              <a:rPr lang="fa-IR" dirty="0" smtClean="0">
                <a:solidFill>
                  <a:srgbClr val="FF0000"/>
                </a:solidFill>
              </a:rPr>
            </a:br>
            <a:r>
              <a:rPr lang="fa-IR" dirty="0">
                <a:solidFill>
                  <a:srgbClr val="FFC000"/>
                </a:solidFill>
              </a:rPr>
              <a:t/>
            </a:r>
            <a:br>
              <a:rPr lang="fa-IR" dirty="0">
                <a:solidFill>
                  <a:srgbClr val="FFC000"/>
                </a:solidFill>
              </a:rPr>
            </a:br>
            <a:r>
              <a:rPr lang="fa-IR" dirty="0" smtClean="0">
                <a:solidFill>
                  <a:srgbClr val="FFC000"/>
                </a:solidFill>
              </a:rPr>
              <a:t>این مسجد درسال1388تاسیس شده و650مترمربع میباشد.</a:t>
            </a:r>
            <a:endParaRPr lang="fa-IR" dirty="0">
              <a:solidFill>
                <a:srgbClr val="FFC000"/>
              </a:solidFill>
            </a:endParaRPr>
          </a:p>
        </p:txBody>
      </p:sp>
      <p:pic>
        <p:nvPicPr>
          <p:cNvPr id="3074" name="Picture 2" descr="C:\Users\PARSIAN\Desktop\azxسفیدان عتیق\سفیدان عتیق\مسجد\Photo0324.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371850"/>
            <a:ext cx="4038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RSIAN\Desktop\azxسفیدان عتیق\سفیدان عتیق\مسجد\Photo032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962400"/>
            <a:ext cx="2971800" cy="2228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68070270"/>
      </p:ext>
    </p:extLst>
  </p:cSld>
  <p:clrMapOvr>
    <a:masterClrMapping/>
  </p:clrMapOvr>
  <mc:AlternateContent xmlns:mc="http://schemas.openxmlformats.org/markup-compatibility/2006">
    <mc:Choice xmlns:p14="http://schemas.microsoft.com/office/powerpoint/2010/main" Requires="p14">
      <p:transition spd="med" p14:dur="700" advTm="10040">
        <p:fade/>
      </p:transition>
    </mc:Choice>
    <mc:Fallback>
      <p:transition spd="med" advTm="100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80">
                                          <p:stCondLst>
                                            <p:cond delay="0"/>
                                          </p:stCondLst>
                                        </p:cTn>
                                        <p:tgtEl>
                                          <p:spTgt spid="3075"/>
                                        </p:tgtEl>
                                      </p:cBhvr>
                                    </p:animEffect>
                                    <p:anim calcmode="lin" valueType="num">
                                      <p:cBhvr>
                                        <p:cTn id="13"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8" dur="26">
                                          <p:stCondLst>
                                            <p:cond delay="650"/>
                                          </p:stCondLst>
                                        </p:cTn>
                                        <p:tgtEl>
                                          <p:spTgt spid="3075"/>
                                        </p:tgtEl>
                                      </p:cBhvr>
                                      <p:to x="100000" y="60000"/>
                                    </p:animScale>
                                    <p:animScale>
                                      <p:cBhvr>
                                        <p:cTn id="19" dur="166" decel="50000">
                                          <p:stCondLst>
                                            <p:cond delay="676"/>
                                          </p:stCondLst>
                                        </p:cTn>
                                        <p:tgtEl>
                                          <p:spTgt spid="3075"/>
                                        </p:tgtEl>
                                      </p:cBhvr>
                                      <p:to x="100000" y="100000"/>
                                    </p:animScale>
                                    <p:animScale>
                                      <p:cBhvr>
                                        <p:cTn id="20" dur="26">
                                          <p:stCondLst>
                                            <p:cond delay="1312"/>
                                          </p:stCondLst>
                                        </p:cTn>
                                        <p:tgtEl>
                                          <p:spTgt spid="3075"/>
                                        </p:tgtEl>
                                      </p:cBhvr>
                                      <p:to x="100000" y="80000"/>
                                    </p:animScale>
                                    <p:animScale>
                                      <p:cBhvr>
                                        <p:cTn id="21" dur="166" decel="50000">
                                          <p:stCondLst>
                                            <p:cond delay="1338"/>
                                          </p:stCondLst>
                                        </p:cTn>
                                        <p:tgtEl>
                                          <p:spTgt spid="3075"/>
                                        </p:tgtEl>
                                      </p:cBhvr>
                                      <p:to x="100000" y="100000"/>
                                    </p:animScale>
                                    <p:animScale>
                                      <p:cBhvr>
                                        <p:cTn id="22" dur="26">
                                          <p:stCondLst>
                                            <p:cond delay="1642"/>
                                          </p:stCondLst>
                                        </p:cTn>
                                        <p:tgtEl>
                                          <p:spTgt spid="3075"/>
                                        </p:tgtEl>
                                      </p:cBhvr>
                                      <p:to x="100000" y="90000"/>
                                    </p:animScale>
                                    <p:animScale>
                                      <p:cBhvr>
                                        <p:cTn id="23" dur="166" decel="50000">
                                          <p:stCondLst>
                                            <p:cond delay="1668"/>
                                          </p:stCondLst>
                                        </p:cTn>
                                        <p:tgtEl>
                                          <p:spTgt spid="3075"/>
                                        </p:tgtEl>
                                      </p:cBhvr>
                                      <p:to x="100000" y="100000"/>
                                    </p:animScale>
                                    <p:animScale>
                                      <p:cBhvr>
                                        <p:cTn id="24" dur="26">
                                          <p:stCondLst>
                                            <p:cond delay="1808"/>
                                          </p:stCondLst>
                                        </p:cTn>
                                        <p:tgtEl>
                                          <p:spTgt spid="3075"/>
                                        </p:tgtEl>
                                      </p:cBhvr>
                                      <p:to x="100000" y="95000"/>
                                    </p:animScale>
                                    <p:animScale>
                                      <p:cBhvr>
                                        <p:cTn id="25" dur="166" decel="50000">
                                          <p:stCondLst>
                                            <p:cond delay="1834"/>
                                          </p:stCondLst>
                                        </p:cTn>
                                        <p:tgtEl>
                                          <p:spTgt spid="3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fa-IR" sz="2800" dirty="0">
                <a:solidFill>
                  <a:srgbClr val="FF0000"/>
                </a:solidFill>
              </a:rPr>
              <a:t>بررسی نوع مصالح بکاررفته سختمانهای موجوددروستا:</a:t>
            </a:r>
            <a:br>
              <a:rPr lang="fa-IR" sz="2800" dirty="0">
                <a:solidFill>
                  <a:srgbClr val="FF0000"/>
                </a:solidFill>
              </a:rPr>
            </a:br>
            <a:endParaRPr lang="fa-IR" sz="2800" dirty="0">
              <a:solidFill>
                <a:srgbClr val="FF0000"/>
              </a:solidFill>
            </a:endParaRPr>
          </a:p>
        </p:txBody>
      </p:sp>
      <p:sp>
        <p:nvSpPr>
          <p:cNvPr id="3" name="Content Placeholder 2"/>
          <p:cNvSpPr>
            <a:spLocks noGrp="1"/>
          </p:cNvSpPr>
          <p:nvPr>
            <p:ph idx="1"/>
          </p:nvPr>
        </p:nvSpPr>
        <p:spPr/>
        <p:txBody>
          <a:bodyPr>
            <a:normAutofit/>
          </a:bodyPr>
          <a:lstStyle/>
          <a:p>
            <a:r>
              <a:rPr lang="fa-IR" sz="2800" dirty="0" smtClean="0">
                <a:solidFill>
                  <a:srgbClr val="FFC000"/>
                </a:solidFill>
              </a:rPr>
              <a:t>1:بناهای </a:t>
            </a:r>
            <a:r>
              <a:rPr lang="fa-IR" sz="2800" dirty="0">
                <a:solidFill>
                  <a:srgbClr val="FFC000"/>
                </a:solidFill>
              </a:rPr>
              <a:t>بادوام :شامل ساختمانهای اسکلت فلزی بتن ارمه اجری تیراهن وسنگ اهن میباشد </a:t>
            </a:r>
          </a:p>
          <a:p>
            <a:r>
              <a:rPr lang="fa-IR" sz="2800" dirty="0">
                <a:solidFill>
                  <a:srgbClr val="FFC000"/>
                </a:solidFill>
              </a:rPr>
              <a:t>2:بناهای نیمه دوام :شامل ساختمانهای بلوک سیمانی اجری تیر چوبی وسنگ وتمام اجری </a:t>
            </a:r>
          </a:p>
          <a:p>
            <a:r>
              <a:rPr lang="fa-IR" sz="2800" dirty="0">
                <a:solidFill>
                  <a:srgbClr val="FFC000"/>
                </a:solidFill>
              </a:rPr>
              <a:t>3:بناهای کم دوام ساختمانهای ساخته شده ازچوب وخشت تماموتمام چوب وخشت وگل میباشد.</a:t>
            </a:r>
          </a:p>
          <a:p>
            <a:r>
              <a:rPr lang="fa-IR" sz="2800" dirty="0">
                <a:solidFill>
                  <a:srgbClr val="FFC000"/>
                </a:solidFill>
              </a:rPr>
              <a:t>4:بناهای بی دوام شامل حصیر چادر آلونک  زاغه وکبر میگردد</a:t>
            </a:r>
          </a:p>
          <a:p>
            <a:endParaRPr lang="fa-IR" sz="2800" dirty="0">
              <a:solidFill>
                <a:srgbClr val="FFC000"/>
              </a:solidFill>
            </a:endParaRPr>
          </a:p>
        </p:txBody>
      </p:sp>
    </p:spTree>
    <p:extLst>
      <p:ext uri="{BB962C8B-B14F-4D97-AF65-F5344CB8AC3E}">
        <p14:creationId xmlns:p14="http://schemas.microsoft.com/office/powerpoint/2010/main" val="480826908"/>
      </p:ext>
    </p:extLst>
  </p:cSld>
  <p:clrMapOvr>
    <a:masterClrMapping/>
  </p:clrMapOvr>
  <mc:AlternateContent xmlns:mc="http://schemas.openxmlformats.org/markup-compatibility/2006">
    <mc:Choice xmlns:p14="http://schemas.microsoft.com/office/powerpoint/2010/main" Requires="p14">
      <p:transition spd="slow" p14:dur="800" advTm="10543">
        <p14:flythrough/>
      </p:transition>
    </mc:Choice>
    <mc:Fallback>
      <p:transition spd="slow" advTm="10543">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04800"/>
            <a:ext cx="8229600" cy="1727664"/>
          </a:xfrm>
        </p:spPr>
        <p:txBody>
          <a:bodyPr>
            <a:normAutofit/>
          </a:bodyPr>
          <a:lstStyle/>
          <a:p>
            <a:r>
              <a:rPr lang="fa-IR" sz="2800" dirty="0" smtClean="0">
                <a:solidFill>
                  <a:srgbClr val="FF0000"/>
                </a:solidFill>
              </a:rPr>
              <a:t>بافت قدیمی روستا:</a:t>
            </a:r>
            <a:br>
              <a:rPr lang="fa-IR" sz="2800" dirty="0" smtClean="0">
                <a:solidFill>
                  <a:srgbClr val="FF0000"/>
                </a:solidFill>
              </a:rPr>
            </a:br>
            <a:r>
              <a:rPr lang="fa-IR" sz="2800" dirty="0" smtClean="0">
                <a:solidFill>
                  <a:srgbClr val="FF0000"/>
                </a:solidFill>
              </a:rPr>
              <a:t/>
            </a:r>
            <a:br>
              <a:rPr lang="fa-IR" sz="2800" dirty="0" smtClean="0">
                <a:solidFill>
                  <a:srgbClr val="FF0000"/>
                </a:solidFill>
              </a:rPr>
            </a:br>
            <a:r>
              <a:rPr lang="fa-IR" sz="2800" dirty="0" smtClean="0">
                <a:solidFill>
                  <a:srgbClr val="FFC000"/>
                </a:solidFill>
              </a:rPr>
              <a:t>که بیشترمصالح کاه وخشت میباشد.</a:t>
            </a:r>
            <a:endParaRPr lang="fa-IR" sz="2800" dirty="0">
              <a:solidFill>
                <a:srgbClr val="FF0000"/>
              </a:solidFill>
            </a:endParaRPr>
          </a:p>
        </p:txBody>
      </p:sp>
      <p:pic>
        <p:nvPicPr>
          <p:cNvPr id="4098" name="Picture 2" descr="C:\Users\PARSIAN\Desktop\azxسفیدان عتیق\سفیدان عتیق\خانه قدیمی1\Photo036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183936"/>
            <a:ext cx="3931708" cy="294878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ARSIAN\Desktop\azxسفیدان عتیق\سفیدان عتیق\خانه قدیمی1\Photo03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2200" y="22860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10527350"/>
      </p:ext>
    </p:extLst>
  </p:cSld>
  <p:clrMapOvr>
    <a:masterClrMapping/>
  </p:clrMapOvr>
  <mc:AlternateContent xmlns:mc="http://schemas.openxmlformats.org/markup-compatibility/2006">
    <mc:Choice xmlns:p14="http://schemas.microsoft.com/office/powerpoint/2010/main" Requires="p14">
      <p:transition spd="slow" p14:dur="2000" advTm="8007">
        <p14:prism isContent="1"/>
      </p:transition>
    </mc:Choice>
    <mc:Fallback>
      <p:transition spd="slow" advTm="80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 calcmode="lin" valueType="num">
                                      <p:cBhvr>
                                        <p:cTn id="13" dur="1000" fill="hold"/>
                                        <p:tgtEl>
                                          <p:spTgt spid="4098"/>
                                        </p:tgtEl>
                                        <p:attrNameLst>
                                          <p:attrName>style.rotation</p:attrName>
                                        </p:attrNameLst>
                                      </p:cBhvr>
                                      <p:tavLst>
                                        <p:tav tm="0">
                                          <p:val>
                                            <p:fltVal val="90"/>
                                          </p:val>
                                        </p:tav>
                                        <p:tav tm="100000">
                                          <p:val>
                                            <p:fltVal val="0"/>
                                          </p:val>
                                        </p:tav>
                                      </p:tavLst>
                                    </p:anim>
                                    <p:animEffect transition="in" filter="fade">
                                      <p:cBhvr>
                                        <p:cTn id="14" dur="1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2000"/>
                                        <p:tgtEl>
                                          <p:spTgt spid="4099"/>
                                        </p:tgtEl>
                                      </p:cBhvr>
                                    </p:animEffect>
                                    <p:anim calcmode="lin" valueType="num">
                                      <p:cBhvr>
                                        <p:cTn id="20" dur="2000" fill="hold"/>
                                        <p:tgtEl>
                                          <p:spTgt spid="4099"/>
                                        </p:tgtEl>
                                        <p:attrNameLst>
                                          <p:attrName>ppt_w</p:attrName>
                                        </p:attrNameLst>
                                      </p:cBhvr>
                                      <p:tavLst>
                                        <p:tav tm="0" fmla="#ppt_w*sin(2.5*pi*$)">
                                          <p:val>
                                            <p:fltVal val="0"/>
                                          </p:val>
                                        </p:tav>
                                        <p:tav tm="100000">
                                          <p:val>
                                            <p:fltVal val="1"/>
                                          </p:val>
                                        </p:tav>
                                      </p:tavLst>
                                    </p:anim>
                                    <p:anim calcmode="lin" valueType="num">
                                      <p:cBhvr>
                                        <p:cTn id="21" dur="2000" fill="hold"/>
                                        <p:tgtEl>
                                          <p:spTgt spid="40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371600"/>
          </a:xfrm>
        </p:spPr>
        <p:txBody>
          <a:bodyPr>
            <a:normAutofit fontScale="90000"/>
          </a:bodyPr>
          <a:lstStyle/>
          <a:p>
            <a:r>
              <a:rPr lang="fa-IR" dirty="0" smtClean="0">
                <a:solidFill>
                  <a:srgbClr val="FF0000"/>
                </a:solidFill>
              </a:rPr>
              <a:t>بافت جدید روستا:</a:t>
            </a:r>
            <a:r>
              <a:rPr lang="fa-IR" dirty="0" smtClean="0">
                <a:solidFill>
                  <a:srgbClr val="FFC000"/>
                </a:solidFill>
              </a:rPr>
              <a:t/>
            </a:r>
            <a:br>
              <a:rPr lang="fa-IR" dirty="0" smtClean="0">
                <a:solidFill>
                  <a:srgbClr val="FFC000"/>
                </a:solidFill>
              </a:rPr>
            </a:br>
            <a:r>
              <a:rPr lang="fa-IR" dirty="0">
                <a:solidFill>
                  <a:srgbClr val="FFC000"/>
                </a:solidFill>
              </a:rPr>
              <a:t/>
            </a:r>
            <a:br>
              <a:rPr lang="fa-IR" dirty="0">
                <a:solidFill>
                  <a:srgbClr val="FFC000"/>
                </a:solidFill>
              </a:rPr>
            </a:br>
            <a:r>
              <a:rPr lang="fa-IR" sz="3100" dirty="0" smtClean="0">
                <a:solidFill>
                  <a:srgbClr val="FFC000"/>
                </a:solidFill>
              </a:rPr>
              <a:t>مصالح این روستا ازآجروسیمان ،آهن وبتن میباشد.</a:t>
            </a:r>
            <a:endParaRPr lang="fa-IR" sz="3100" dirty="0">
              <a:solidFill>
                <a:srgbClr val="FFC000"/>
              </a:solidFill>
            </a:endParaRPr>
          </a:p>
        </p:txBody>
      </p:sp>
      <p:pic>
        <p:nvPicPr>
          <p:cNvPr id="5122" name="Picture 2" descr="C:\Users\PARSIAN\Desktop\azxسفیدان عتیق\سفیدان عتیق\خانه جدید و قدیمی\Photo037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438400"/>
            <a:ext cx="31496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ARSIAN\Desktop\azxسفیدان عتیق\سفیدان عتیق\خانه جدید و قدیمی\Photo03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057" y="2438400"/>
            <a:ext cx="3962400" cy="297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99320103"/>
      </p:ext>
    </p:extLst>
  </p:cSld>
  <p:clrMapOvr>
    <a:masterClrMapping/>
  </p:clrMapOvr>
  <mc:AlternateContent xmlns:mc="http://schemas.openxmlformats.org/markup-compatibility/2006">
    <mc:Choice xmlns:p14="http://schemas.microsoft.com/office/powerpoint/2010/main" Requires="p14">
      <p:transition spd="slow" advTm="5154">
        <p14:flash/>
      </p:transition>
    </mc:Choice>
    <mc:Fallback>
      <p:transition spd="slow" advTm="515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p:cTn id="14" dur="1000" fill="hold"/>
                                        <p:tgtEl>
                                          <p:spTgt spid="5122"/>
                                        </p:tgtEl>
                                        <p:attrNameLst>
                                          <p:attrName>ppt_w</p:attrName>
                                        </p:attrNameLst>
                                      </p:cBhvr>
                                      <p:tavLst>
                                        <p:tav tm="0">
                                          <p:val>
                                            <p:fltVal val="0"/>
                                          </p:val>
                                        </p:tav>
                                        <p:tav tm="100000">
                                          <p:val>
                                            <p:strVal val="#ppt_w"/>
                                          </p:val>
                                        </p:tav>
                                      </p:tavLst>
                                    </p:anim>
                                    <p:anim calcmode="lin" valueType="num">
                                      <p:cBhvr>
                                        <p:cTn id="15" dur="1000" fill="hold"/>
                                        <p:tgtEl>
                                          <p:spTgt spid="5122"/>
                                        </p:tgtEl>
                                        <p:attrNameLst>
                                          <p:attrName>ppt_h</p:attrName>
                                        </p:attrNameLst>
                                      </p:cBhvr>
                                      <p:tavLst>
                                        <p:tav tm="0">
                                          <p:val>
                                            <p:fltVal val="0"/>
                                          </p:val>
                                        </p:tav>
                                        <p:tav tm="100000">
                                          <p:val>
                                            <p:strVal val="#ppt_h"/>
                                          </p:val>
                                        </p:tav>
                                      </p:tavLst>
                                    </p:anim>
                                    <p:anim calcmode="lin" valueType="num">
                                      <p:cBhvr>
                                        <p:cTn id="16" dur="1000" fill="hold"/>
                                        <p:tgtEl>
                                          <p:spTgt spid="5122"/>
                                        </p:tgtEl>
                                        <p:attrNameLst>
                                          <p:attrName>style.rotation</p:attrName>
                                        </p:attrNameLst>
                                      </p:cBhvr>
                                      <p:tavLst>
                                        <p:tav tm="0">
                                          <p:val>
                                            <p:fltVal val="90"/>
                                          </p:val>
                                        </p:tav>
                                        <p:tav tm="100000">
                                          <p:val>
                                            <p:fltVal val="0"/>
                                          </p:val>
                                        </p:tav>
                                      </p:tavLst>
                                    </p:anim>
                                    <p:animEffect transition="in" filter="fade">
                                      <p:cBhvr>
                                        <p:cTn id="1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fa-IR" sz="2800" dirty="0">
                <a:solidFill>
                  <a:srgbClr val="FF0000"/>
                </a:solidFill>
              </a:rPr>
              <a:t>بررسی بافت روستا :</a:t>
            </a:r>
            <a:br>
              <a:rPr lang="fa-IR" sz="2800" dirty="0">
                <a:solidFill>
                  <a:srgbClr val="FF0000"/>
                </a:solidFill>
              </a:rPr>
            </a:br>
            <a:endParaRPr lang="fa-IR" sz="2800" dirty="0">
              <a:solidFill>
                <a:srgbClr val="FF0000"/>
              </a:solidFill>
            </a:endParaRPr>
          </a:p>
        </p:txBody>
      </p:sp>
      <p:sp>
        <p:nvSpPr>
          <p:cNvPr id="3" name="Content Placeholder 2"/>
          <p:cNvSpPr>
            <a:spLocks noGrp="1"/>
          </p:cNvSpPr>
          <p:nvPr>
            <p:ph idx="1"/>
          </p:nvPr>
        </p:nvSpPr>
        <p:spPr/>
        <p:txBody>
          <a:bodyPr>
            <a:normAutofit/>
          </a:bodyPr>
          <a:lstStyle/>
          <a:p>
            <a:r>
              <a:rPr lang="fa-IR" sz="2800" dirty="0" smtClean="0">
                <a:solidFill>
                  <a:srgbClr val="FFC000"/>
                </a:solidFill>
              </a:rPr>
              <a:t>بافت </a:t>
            </a:r>
            <a:r>
              <a:rPr lang="fa-IR" sz="2800" dirty="0">
                <a:solidFill>
                  <a:srgbClr val="FFC000"/>
                </a:solidFill>
              </a:rPr>
              <a:t>این روستا فرسوده بوده بطوریکه بیش از 94درصد ازسطح بناهای موجودروستا فرسوده میباشدازاین میزان 16/49تخریبی بوده نیازمند نوسازی میباشدو34/35هرمترونیازمندی به بازسازی میباشد.</a:t>
            </a:r>
          </a:p>
          <a:p>
            <a:endParaRPr lang="fa-IR" sz="2800" dirty="0">
              <a:solidFill>
                <a:srgbClr val="FFC000"/>
              </a:solidFill>
            </a:endParaRPr>
          </a:p>
        </p:txBody>
      </p:sp>
    </p:spTree>
    <p:extLst>
      <p:ext uri="{BB962C8B-B14F-4D97-AF65-F5344CB8AC3E}">
        <p14:creationId xmlns:p14="http://schemas.microsoft.com/office/powerpoint/2010/main" val="529904829"/>
      </p:ext>
    </p:extLst>
  </p:cSld>
  <p:clrMapOvr>
    <a:masterClrMapping/>
  </p:clrMapOvr>
  <p:transition spd="slow" advTm="2907">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FF0000"/>
                </a:solidFill>
              </a:rPr>
              <a:t>زمین فوتبال روستای سفیدان عتیق:</a:t>
            </a:r>
            <a:endParaRPr lang="fa-IR" sz="2800" dirty="0">
              <a:solidFill>
                <a:srgbClr val="FF0000"/>
              </a:solidFill>
            </a:endParaRPr>
          </a:p>
        </p:txBody>
      </p:sp>
      <p:sp>
        <p:nvSpPr>
          <p:cNvPr id="3" name="Content Placeholder 2"/>
          <p:cNvSpPr>
            <a:spLocks noGrp="1"/>
          </p:cNvSpPr>
          <p:nvPr>
            <p:ph idx="1"/>
          </p:nvPr>
        </p:nvSpPr>
        <p:spPr/>
        <p:txBody>
          <a:bodyPr/>
          <a:lstStyle/>
          <a:p>
            <a:endParaRPr lang="fa-IR" dirty="0"/>
          </a:p>
        </p:txBody>
      </p:sp>
      <p:pic>
        <p:nvPicPr>
          <p:cNvPr id="2050" name="Picture 2" descr="H:\DSC_0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133600"/>
            <a:ext cx="79248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DSC_04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657600"/>
            <a:ext cx="2813539" cy="21101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96299915"/>
      </p:ext>
    </p:extLst>
  </p:cSld>
  <p:clrMapOvr>
    <a:masterClrMapping/>
  </p:clrMapOvr>
  <p:transition spd="slow" advTm="578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500" fill="hold"/>
                                        <p:tgtEl>
                                          <p:spTgt spid="2051"/>
                                        </p:tgtEl>
                                        <p:attrNameLst>
                                          <p:attrName>ppt_w</p:attrName>
                                        </p:attrNameLst>
                                      </p:cBhvr>
                                      <p:tavLst>
                                        <p:tav tm="0">
                                          <p:val>
                                            <p:fltVal val="0"/>
                                          </p:val>
                                        </p:tav>
                                        <p:tav tm="100000">
                                          <p:val>
                                            <p:strVal val="#ppt_w"/>
                                          </p:val>
                                        </p:tav>
                                      </p:tavLst>
                                    </p:anim>
                                    <p:anim calcmode="lin" valueType="num">
                                      <p:cBhvr>
                                        <p:cTn id="14" dur="500" fill="hold"/>
                                        <p:tgtEl>
                                          <p:spTgt spid="2051"/>
                                        </p:tgtEl>
                                        <p:attrNameLst>
                                          <p:attrName>ppt_h</p:attrName>
                                        </p:attrNameLst>
                                      </p:cBhvr>
                                      <p:tavLst>
                                        <p:tav tm="0">
                                          <p:val>
                                            <p:fltVal val="0"/>
                                          </p:val>
                                        </p:tav>
                                        <p:tav tm="100000">
                                          <p:val>
                                            <p:strVal val="#ppt_h"/>
                                          </p:val>
                                        </p:tav>
                                      </p:tavLst>
                                    </p:anim>
                                    <p:animEffect transition="in" filter="fade">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1143000"/>
          </a:xfrm>
        </p:spPr>
        <p:txBody>
          <a:bodyPr>
            <a:normAutofit fontScale="90000"/>
          </a:bodyPr>
          <a:lstStyle/>
          <a:p>
            <a:r>
              <a:rPr lang="fa-IR" sz="2800" dirty="0" smtClean="0">
                <a:solidFill>
                  <a:srgbClr val="FF0000"/>
                </a:solidFill>
              </a:rPr>
              <a:t>نانوایی روستا:</a:t>
            </a:r>
            <a:br>
              <a:rPr lang="fa-IR" sz="2800" dirty="0" smtClean="0">
                <a:solidFill>
                  <a:srgbClr val="FF0000"/>
                </a:solidFill>
              </a:rPr>
            </a:br>
            <a:r>
              <a:rPr lang="fa-IR" sz="2800" dirty="0">
                <a:solidFill>
                  <a:srgbClr val="FF0000"/>
                </a:solidFill>
              </a:rPr>
              <a:t/>
            </a:r>
            <a:br>
              <a:rPr lang="fa-IR" sz="2800" dirty="0">
                <a:solidFill>
                  <a:srgbClr val="FF0000"/>
                </a:solidFill>
              </a:rPr>
            </a:br>
            <a:r>
              <a:rPr lang="fa-IR" sz="2800" dirty="0" smtClean="0">
                <a:solidFill>
                  <a:srgbClr val="FF0000"/>
                </a:solidFill>
              </a:rPr>
              <a:t/>
            </a:r>
            <a:br>
              <a:rPr lang="fa-IR" sz="2800" dirty="0" smtClean="0">
                <a:solidFill>
                  <a:srgbClr val="FF0000"/>
                </a:solidFill>
              </a:rPr>
            </a:br>
            <a:r>
              <a:rPr lang="fa-IR" sz="2800" dirty="0" smtClean="0">
                <a:solidFill>
                  <a:srgbClr val="FFC000"/>
                </a:solidFill>
              </a:rPr>
              <a:t>این مکان30مترمربع بوده وحدود3نفردراین نانوایی کارمی کنند.</a:t>
            </a:r>
            <a:endParaRPr lang="fa-IR" sz="2800" dirty="0">
              <a:solidFill>
                <a:srgbClr val="FFC000"/>
              </a:solidFill>
            </a:endParaRPr>
          </a:p>
        </p:txBody>
      </p:sp>
      <p:pic>
        <p:nvPicPr>
          <p:cNvPr id="3074" name="Picture 2" descr="H:\DSC_043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352800"/>
            <a:ext cx="4236508" cy="2895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14341690"/>
      </p:ext>
    </p:extLst>
  </p:cSld>
  <p:clrMapOvr>
    <a:masterClrMapping/>
  </p:clrMapOvr>
  <mc:AlternateContent xmlns:mc="http://schemas.openxmlformats.org/markup-compatibility/2006">
    <mc:Choice xmlns:p14="http://schemas.microsoft.com/office/powerpoint/2010/main" Requires="p14">
      <p:transition spd="slow" p14:dur="2000" advTm="6340"/>
    </mc:Choice>
    <mc:Fallback>
      <p:transition spd="slow" advTm="6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FF0000"/>
                </a:solidFill>
              </a:rPr>
              <a:t>کاربری معین:</a:t>
            </a:r>
            <a:endParaRPr lang="fa-IR" sz="2800" dirty="0">
              <a:solidFill>
                <a:srgbClr val="FF0000"/>
              </a:solidFill>
            </a:endParaRPr>
          </a:p>
        </p:txBody>
      </p:sp>
      <p:sp>
        <p:nvSpPr>
          <p:cNvPr id="3" name="Content Placeholder 2"/>
          <p:cNvSpPr>
            <a:spLocks noGrp="1"/>
          </p:cNvSpPr>
          <p:nvPr>
            <p:ph idx="1"/>
          </p:nvPr>
        </p:nvSpPr>
        <p:spPr/>
        <p:txBody>
          <a:bodyPr>
            <a:normAutofit/>
          </a:bodyPr>
          <a:lstStyle/>
          <a:p>
            <a:r>
              <a:rPr lang="fa-IR" sz="2800" dirty="0" smtClean="0">
                <a:solidFill>
                  <a:srgbClr val="FFC000"/>
                </a:solidFill>
              </a:rPr>
              <a:t>این مکان درشمال روستا دربالای تپه ای واقع شده است.</a:t>
            </a:r>
            <a:endParaRPr lang="fa-IR" sz="2800" dirty="0">
              <a:solidFill>
                <a:srgbClr val="FFC000"/>
              </a:solidFill>
            </a:endParaRPr>
          </a:p>
        </p:txBody>
      </p:sp>
      <p:pic>
        <p:nvPicPr>
          <p:cNvPr id="4098" name="Picture 2" descr="H:\DSC008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819400"/>
            <a:ext cx="30988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DSC008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162300"/>
            <a:ext cx="3454400" cy="2590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7103727"/>
      </p:ext>
    </p:extLst>
  </p:cSld>
  <p:clrMapOvr>
    <a:masterClrMapping/>
  </p:clrMapOvr>
  <mc:AlternateContent xmlns:mc="http://schemas.openxmlformats.org/markup-compatibility/2006">
    <mc:Choice xmlns:p14="http://schemas.microsoft.com/office/powerpoint/2010/main" Requires="p14">
      <p:transition spd="slow" p14:dur="1200" advTm="6470">
        <p:dissolve/>
      </p:transition>
    </mc:Choice>
    <mc:Fallback>
      <p:transition spd="slow" advTm="647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098"/>
                                        </p:tgtEl>
                                      </p:cBhvr>
                                    </p:animEffect>
                                    <p:animScale>
                                      <p:cBhvr>
                                        <p:cTn id="12" dur="250" autoRev="1" fill="hold"/>
                                        <p:tgtEl>
                                          <p:spTgt spid="40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با </a:t>
            </a:r>
            <a:r>
              <a:rPr lang="fa-IR" dirty="0" smtClean="0">
                <a:solidFill>
                  <a:srgbClr val="FF0000"/>
                </a:solidFill>
              </a:rPr>
              <a:t>تشکر:</a:t>
            </a:r>
            <a:endParaRPr lang="fa-IR" dirty="0">
              <a:solidFill>
                <a:srgbClr val="FF0000"/>
              </a:solidFill>
            </a:endParaRPr>
          </a:p>
        </p:txBody>
      </p:sp>
      <p:pic>
        <p:nvPicPr>
          <p:cNvPr id="1026" name="Picture 2" descr="F:\Aks khodam\Recovered_JPEG Digital Camera_9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905000"/>
            <a:ext cx="5989108" cy="44918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40602923"/>
      </p:ext>
    </p:extLst>
  </p:cSld>
  <p:clrMapOvr>
    <a:masterClrMapping/>
  </p:clrMapOvr>
  <mc:AlternateContent xmlns:mc="http://schemas.openxmlformats.org/markup-compatibility/2006">
    <mc:Choice xmlns:p14="http://schemas.microsoft.com/office/powerpoint/2010/main" Requires="p14">
      <p:transition spd="slow" p14:dur="3900" advTm="4378">
        <p14:glitter pattern="hexagon"/>
      </p:transition>
    </mc:Choice>
    <mc:Fallback>
      <p:transition spd="slow" advTm="437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solidFill>
                  <a:srgbClr val="FF0000"/>
                </a:solidFill>
              </a:rPr>
              <a:t>نقشه تقسیمات کشور:</a:t>
            </a:r>
            <a:endParaRPr lang="fa-IR" sz="3200" dirty="0">
              <a:solidFill>
                <a:srgbClr val="FF000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85681" y="2194479"/>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10138237"/>
      </p:ext>
    </p:extLst>
  </p:cSld>
  <p:clrMapOvr>
    <a:masterClrMapping/>
  </p:clrMapOvr>
  <p:transition spd="slow" advTm="435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a:solidFill>
                  <a:srgbClr val="FF0000"/>
                </a:solidFill>
              </a:rPr>
              <a:t>نقشه </a:t>
            </a:r>
            <a:r>
              <a:rPr lang="fa-IR" sz="3200" dirty="0" smtClean="0">
                <a:solidFill>
                  <a:srgbClr val="FF0000"/>
                </a:solidFill>
              </a:rPr>
              <a:t>تقسیمات استان آذربایجان شرقی:</a:t>
            </a:r>
            <a:endParaRPr lang="fa-IR" sz="3200" dirty="0">
              <a:solidFill>
                <a:srgbClr val="FF0000"/>
              </a:solidFill>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85681" y="2194479"/>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51729227"/>
      </p:ext>
    </p:extLst>
  </p:cSld>
  <p:clrMapOvr>
    <a:masterClrMapping/>
  </p:clrMapOvr>
  <mc:AlternateContent xmlns:mc="http://schemas.openxmlformats.org/markup-compatibility/2006">
    <mc:Choice xmlns:p14="http://schemas.microsoft.com/office/powerpoint/2010/main" Requires="p14">
      <p:transition spd="slow" p14:dur="1600" advTm="4220">
        <p14:gallery dir="l"/>
      </p:transition>
    </mc:Choice>
    <mc:Fallback>
      <p:transition spd="slow" advTm="42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04800"/>
            <a:ext cx="8229600" cy="1270464"/>
          </a:xfrm>
        </p:spPr>
        <p:txBody>
          <a:bodyPr>
            <a:normAutofit/>
          </a:bodyPr>
          <a:lstStyle/>
          <a:p>
            <a:r>
              <a:rPr lang="fa-IR" sz="3600" dirty="0" smtClean="0">
                <a:solidFill>
                  <a:srgbClr val="FF0000"/>
                </a:solidFill>
              </a:rPr>
              <a:t>تقسیمات شهرتبریز:</a:t>
            </a:r>
            <a:endParaRPr lang="en-US" sz="3600" dirty="0">
              <a:solidFill>
                <a:srgbClr val="FF0000"/>
              </a:solidFill>
            </a:endParaRPr>
          </a:p>
        </p:txBody>
      </p:sp>
      <p:pic>
        <p:nvPicPr>
          <p:cNvPr id="4" name="Picture 2" descr="C:\Users\novin\Desktop\Ahad\map_tabriz_orig.jpg"/>
          <p:cNvPicPr>
            <a:picLocks noGrp="1" noChangeAspect="1" noChangeArrowheads="1"/>
          </p:cNvPicPr>
          <p:nvPr>
            <p:ph idx="1"/>
          </p:nvPr>
        </p:nvPicPr>
        <p:blipFill>
          <a:blip r:embed="rId4" cstate="print"/>
          <a:stretch>
            <a:fillRect/>
          </a:stretch>
        </p:blipFill>
        <p:spPr bwMode="auto">
          <a:xfrm>
            <a:off x="228600" y="1371600"/>
            <a:ext cx="8610600" cy="5334000"/>
          </a:xfrm>
          <a:prstGeom prst="rect">
            <a:avLst/>
          </a:prstGeom>
          <a:noFill/>
          <a:ln>
            <a:solidFill>
              <a:schemeClr val="tx1"/>
            </a:solidFill>
          </a:ln>
        </p:spPr>
      </p:pic>
      <p:sp>
        <p:nvSpPr>
          <p:cNvPr id="2" name="Rectangle 1"/>
          <p:cNvSpPr/>
          <p:nvPr/>
        </p:nvSpPr>
        <p:spPr>
          <a:xfrm rot="20168059">
            <a:off x="4550727" y="4082816"/>
            <a:ext cx="455458" cy="2862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838200" y="5135592"/>
            <a:ext cx="5334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Down Arrow 5"/>
          <p:cNvSpPr/>
          <p:nvPr/>
        </p:nvSpPr>
        <p:spPr>
          <a:xfrm>
            <a:off x="5715000" y="1752600"/>
            <a:ext cx="484632" cy="978408"/>
          </a:xfrm>
          <a:prstGeom prst="down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ustDataLst>
      <p:tags r:id="rId1"/>
    </p:custDataLst>
    <p:extLst>
      <p:ext uri="{BB962C8B-B14F-4D97-AF65-F5344CB8AC3E}">
        <p14:creationId xmlns:p14="http://schemas.microsoft.com/office/powerpoint/2010/main" val="3323071814"/>
      </p:ext>
    </p:extLst>
  </p:cSld>
  <p:clrMapOvr>
    <a:masterClrMapping/>
  </p:clrMapOvr>
  <mc:AlternateContent xmlns:mc="http://schemas.openxmlformats.org/markup-compatibility/2006">
    <mc:Choice xmlns:p14="http://schemas.microsoft.com/office/powerpoint/2010/main" Requires="p14">
      <p:transition spd="slow" p14:dur="3000" advTm="3104">
        <p14:shred/>
      </p:transition>
    </mc:Choice>
    <mc:Fallback>
      <p:transition spd="slow" advTm="310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راه اصلی روستا:</a:t>
            </a:r>
            <a:endParaRPr lang="fa-IR" dirty="0">
              <a:solidFill>
                <a:srgbClr val="FF0000"/>
              </a:solidFill>
            </a:endParaRPr>
          </a:p>
        </p:txBody>
      </p:sp>
      <p:pic>
        <p:nvPicPr>
          <p:cNvPr id="2050" name="Picture 2" descr="C:\Users\PARSIAN\Desktop\azxسفیدان عتیق\سفیدان عتیق\راه\Photo0293.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828800"/>
            <a:ext cx="3941233" cy="29559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RSIAN\Desktop\azxسفیدان عتیق\سفیدان عتیق\راه\Photo03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419600"/>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RSIAN\Desktop\azxسفیدان عتیق\عکس\Photo028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752600"/>
            <a:ext cx="1981200" cy="14859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9899477"/>
      </p:ext>
    </p:extLst>
  </p:cSld>
  <p:clrMapOvr>
    <a:masterClrMapping/>
  </p:clrMapOvr>
  <mc:AlternateContent xmlns:mc="http://schemas.openxmlformats.org/markup-compatibility/2006">
    <mc:Choice xmlns:p14="http://schemas.microsoft.com/office/powerpoint/2010/main" Requires="p14">
      <p:transition spd="slow" p14:dur="800" advTm="3359">
        <p:circle/>
      </p:transition>
    </mc:Choice>
    <mc:Fallback>
      <p:transition spd="slow" advTm="3359">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راه فرعی روستا:</a:t>
            </a:r>
            <a:endParaRPr lang="fa-IR" dirty="0">
              <a:solidFill>
                <a:srgbClr val="FF0000"/>
              </a:solidFill>
            </a:endParaRPr>
          </a:p>
        </p:txBody>
      </p:sp>
      <p:pic>
        <p:nvPicPr>
          <p:cNvPr id="2050" name="Picture 2" descr="C:\Users\PARSIAN\Desktop\azxسفیدان عتیق\عکس\Photo021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28850"/>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RSIAN\Desktop\azxسفیدان عتیق\عکس\Photo0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943100"/>
            <a:ext cx="3759200" cy="3695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2461305"/>
      </p:ext>
    </p:extLst>
  </p:cSld>
  <p:clrMapOvr>
    <a:masterClrMapping/>
  </p:clrMapOvr>
  <p:transition spd="slow" advTm="6436">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500" fill="hold"/>
                                        <p:tgtEl>
                                          <p:spTgt spid="2051"/>
                                        </p:tgtEl>
                                        <p:attrNameLst>
                                          <p:attrName>ppt_w</p:attrName>
                                        </p:attrNameLst>
                                      </p:cBhvr>
                                      <p:tavLst>
                                        <p:tav tm="0">
                                          <p:val>
                                            <p:fltVal val="0"/>
                                          </p:val>
                                        </p:tav>
                                        <p:tav tm="100000">
                                          <p:val>
                                            <p:strVal val="#ppt_w"/>
                                          </p:val>
                                        </p:tav>
                                      </p:tavLst>
                                    </p:anim>
                                    <p:anim calcmode="lin" valueType="num">
                                      <p:cBhvr>
                                        <p:cTn id="20" dur="500" fill="hold"/>
                                        <p:tgtEl>
                                          <p:spTgt spid="2051"/>
                                        </p:tgtEl>
                                        <p:attrNameLst>
                                          <p:attrName>ppt_h</p:attrName>
                                        </p:attrNameLst>
                                      </p:cBhvr>
                                      <p:tavLst>
                                        <p:tav tm="0">
                                          <p:val>
                                            <p:fltVal val="0"/>
                                          </p:val>
                                        </p:tav>
                                        <p:tav tm="100000">
                                          <p:val>
                                            <p:strVal val="#ppt_h"/>
                                          </p:val>
                                        </p:tav>
                                      </p:tavLst>
                                    </p:anim>
                                    <p:animEffect transition="in" filter="fade">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r>
              <a:rPr lang="fa-IR" dirty="0" smtClean="0">
                <a:solidFill>
                  <a:srgbClr val="FF0000"/>
                </a:solidFill>
              </a:rPr>
              <a:t>جمعیت روستا:</a:t>
            </a:r>
            <a:endParaRPr lang="fa-IR" dirty="0">
              <a:solidFill>
                <a:srgbClr val="FF0000"/>
              </a:solidFill>
            </a:endParaRPr>
          </a:p>
        </p:txBody>
      </p:sp>
      <p:sp>
        <p:nvSpPr>
          <p:cNvPr id="3" name="Content Placeholder 2"/>
          <p:cNvSpPr>
            <a:spLocks noGrp="1"/>
          </p:cNvSpPr>
          <p:nvPr>
            <p:ph idx="1"/>
          </p:nvPr>
        </p:nvSpPr>
        <p:spPr/>
        <p:txBody>
          <a:bodyPr/>
          <a:lstStyle/>
          <a:p>
            <a:r>
              <a:rPr lang="fa-IR" dirty="0">
                <a:solidFill>
                  <a:srgbClr val="FFC000"/>
                </a:solidFill>
              </a:rPr>
              <a:t>جمعیت روستا طبق سرشماری روستا در سال 1390</a:t>
            </a:r>
          </a:p>
          <a:p>
            <a:r>
              <a:rPr lang="fa-IR" dirty="0">
                <a:solidFill>
                  <a:srgbClr val="FFC000"/>
                </a:solidFill>
              </a:rPr>
              <a:t>تعداد خانوار : 62</a:t>
            </a:r>
          </a:p>
          <a:p>
            <a:r>
              <a:rPr lang="fa-IR" dirty="0">
                <a:solidFill>
                  <a:srgbClr val="FFC000"/>
                </a:solidFill>
              </a:rPr>
              <a:t>تعداد مرد :124</a:t>
            </a:r>
          </a:p>
          <a:p>
            <a:r>
              <a:rPr lang="fa-IR" dirty="0">
                <a:solidFill>
                  <a:srgbClr val="FFC000"/>
                </a:solidFill>
              </a:rPr>
              <a:t>تعدادزن :116</a:t>
            </a:r>
          </a:p>
          <a:p>
            <a:r>
              <a:rPr lang="fa-IR" dirty="0">
                <a:solidFill>
                  <a:srgbClr val="FFC000"/>
                </a:solidFill>
              </a:rPr>
              <a:t>جمعیت کل 240نفر</a:t>
            </a:r>
          </a:p>
          <a:p>
            <a:endParaRPr lang="fa-IR" dirty="0">
              <a:solidFill>
                <a:srgbClr val="FFC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430" y="2687638"/>
            <a:ext cx="4457170" cy="33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728836"/>
      </p:ext>
    </p:extLst>
  </p:cSld>
  <p:clrMapOvr>
    <a:masterClrMapping/>
  </p:clrMapOvr>
  <mc:AlternateContent xmlns:mc="http://schemas.openxmlformats.org/markup-compatibility/2006">
    <mc:Choice xmlns:p14="http://schemas.microsoft.com/office/powerpoint/2010/main" Requires="p14">
      <p:transition spd="slow" p14:dur="1200" advTm="4326">
        <p:dissolve/>
      </p:transition>
    </mc:Choice>
    <mc:Fallback>
      <p:transition spd="slow" advTm="4326">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normAutofit fontScale="90000"/>
          </a:bodyPr>
          <a:lstStyle/>
          <a:p>
            <a:r>
              <a:rPr lang="fa-IR" dirty="0">
                <a:solidFill>
                  <a:srgbClr val="FF0000"/>
                </a:solidFill>
              </a:rPr>
              <a:t>تاریخچه ی روستا :</a:t>
            </a:r>
            <a:br>
              <a:rPr lang="fa-IR" dirty="0">
                <a:solidFill>
                  <a:srgbClr val="FF0000"/>
                </a:solidFill>
              </a:rPr>
            </a:br>
            <a:endParaRPr lang="fa-IR" dirty="0">
              <a:solidFill>
                <a:srgbClr val="FF0000"/>
              </a:solidFill>
            </a:endParaRPr>
          </a:p>
        </p:txBody>
      </p:sp>
      <p:sp>
        <p:nvSpPr>
          <p:cNvPr id="3" name="Content Placeholder 2"/>
          <p:cNvSpPr>
            <a:spLocks noGrp="1"/>
          </p:cNvSpPr>
          <p:nvPr>
            <p:ph idx="1"/>
          </p:nvPr>
        </p:nvSpPr>
        <p:spPr/>
        <p:txBody>
          <a:bodyPr/>
          <a:lstStyle/>
          <a:p>
            <a:r>
              <a:rPr lang="fa-IR" dirty="0" smtClean="0">
                <a:solidFill>
                  <a:srgbClr val="FFC000"/>
                </a:solidFill>
              </a:rPr>
              <a:t>روستای </a:t>
            </a:r>
            <a:r>
              <a:rPr lang="fa-IR" dirty="0">
                <a:solidFill>
                  <a:srgbClr val="FFC000"/>
                </a:solidFill>
              </a:rPr>
              <a:t>سفیدان عتیق (داش اسپران) یکی ازروستاهای دهستان اسپران  ازبخش مرکزی تبریز می باشدکه دارای طول جغرافیای  46درجه 22دقیقه وعرض جغرافیای38درجه و14دقیقه است. راه دسترسی به </a:t>
            </a:r>
            <a:r>
              <a:rPr lang="fa-IR" dirty="0" smtClean="0">
                <a:solidFill>
                  <a:srgbClr val="FFC000"/>
                </a:solidFill>
              </a:rPr>
              <a:t>روستا2اسفالته </a:t>
            </a:r>
            <a:r>
              <a:rPr lang="fa-IR" dirty="0">
                <a:solidFill>
                  <a:srgbClr val="FFC000"/>
                </a:solidFill>
              </a:rPr>
              <a:t>می باشد . وباشبیه </a:t>
            </a:r>
            <a:r>
              <a:rPr lang="fa-IR" dirty="0" smtClean="0">
                <a:solidFill>
                  <a:srgbClr val="FFC000"/>
                </a:solidFill>
              </a:rPr>
              <a:t>بودن روستابه </a:t>
            </a:r>
            <a:r>
              <a:rPr lang="fa-IR" dirty="0">
                <a:solidFill>
                  <a:srgbClr val="FFC000"/>
                </a:solidFill>
              </a:rPr>
              <a:t>دلیل سفید بودن سطوح سنگی منطقه است</a:t>
            </a:r>
            <a:r>
              <a:rPr lang="fa-IR" dirty="0"/>
              <a:t>. </a:t>
            </a:r>
          </a:p>
        </p:txBody>
      </p:sp>
    </p:spTree>
    <p:extLst>
      <p:ext uri="{BB962C8B-B14F-4D97-AF65-F5344CB8AC3E}">
        <p14:creationId xmlns:p14="http://schemas.microsoft.com/office/powerpoint/2010/main" val="3265273995"/>
      </p:ext>
    </p:extLst>
  </p:cSld>
  <p:clrMapOvr>
    <a:masterClrMapping/>
  </p:clrMapOvr>
  <mc:AlternateContent xmlns:mc="http://schemas.openxmlformats.org/markup-compatibility/2006">
    <mc:Choice xmlns:p14="http://schemas.microsoft.com/office/powerpoint/2010/main" Requires="p14">
      <p:transition spd="slow" p14:dur="4000" advTm="3167">
        <p14:vortex dir="r"/>
      </p:transition>
    </mc:Choice>
    <mc:Fallback>
      <p:transition spd="slow" advTm="3167">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10.xml><?xml version="1.0" encoding="utf-8"?>
<p:tagLst xmlns:a="http://schemas.openxmlformats.org/drawingml/2006/main" xmlns:r="http://schemas.openxmlformats.org/officeDocument/2006/relationships" xmlns:p="http://schemas.openxmlformats.org/presentationml/2006/main">
  <p:tag name="TIMING" val="|1.8|2.1"/>
</p:tagLst>
</file>

<file path=ppt/tags/tag11.xml><?xml version="1.0" encoding="utf-8"?>
<p:tagLst xmlns:a="http://schemas.openxmlformats.org/drawingml/2006/main" xmlns:r="http://schemas.openxmlformats.org/officeDocument/2006/relationships" xmlns:p="http://schemas.openxmlformats.org/presentationml/2006/main">
  <p:tag name="TIMING" val="|3.5|1.7"/>
</p:tagLst>
</file>

<file path=ppt/tags/tag12.xml><?xml version="1.0" encoding="utf-8"?>
<p:tagLst xmlns:a="http://schemas.openxmlformats.org/drawingml/2006/main" xmlns:r="http://schemas.openxmlformats.org/officeDocument/2006/relationships" xmlns:p="http://schemas.openxmlformats.org/presentationml/2006/main">
  <p:tag name="TIMING" val="|1.5|2.1|1.4"/>
</p:tagLst>
</file>

<file path=ppt/tags/tag13.xml><?xml version="1.0" encoding="utf-8"?>
<p:tagLst xmlns:a="http://schemas.openxmlformats.org/drawingml/2006/main" xmlns:r="http://schemas.openxmlformats.org/officeDocument/2006/relationships" xmlns:p="http://schemas.openxmlformats.org/presentationml/2006/main">
  <p:tag name="TIMING" val="|0.8|2.4"/>
</p:tagLst>
</file>

<file path=ppt/tags/tag14.xml><?xml version="1.0" encoding="utf-8"?>
<p:tagLst xmlns:a="http://schemas.openxmlformats.org/drawingml/2006/main" xmlns:r="http://schemas.openxmlformats.org/officeDocument/2006/relationships" xmlns:p="http://schemas.openxmlformats.org/presentationml/2006/main">
  <p:tag name="TIMING" val="|2.1|1.2"/>
</p:tagLst>
</file>

<file path=ppt/tags/tag15.xml><?xml version="1.0" encoding="utf-8"?>
<p:tagLst xmlns:a="http://schemas.openxmlformats.org/drawingml/2006/main" xmlns:r="http://schemas.openxmlformats.org/officeDocument/2006/relationships" xmlns:p="http://schemas.openxmlformats.org/presentationml/2006/main">
  <p:tag name="TIMING" val="|2.9"/>
</p:tagLst>
</file>

<file path=ppt/tags/tag16.xml><?xml version="1.0" encoding="utf-8"?>
<p:tagLst xmlns:a="http://schemas.openxmlformats.org/drawingml/2006/main" xmlns:r="http://schemas.openxmlformats.org/officeDocument/2006/relationships" xmlns:p="http://schemas.openxmlformats.org/presentationml/2006/main">
  <p:tag name="TIMING" val="|3.2|2"/>
</p:tagLst>
</file>

<file path=ppt/tags/tag17.xml><?xml version="1.0" encoding="utf-8"?>
<p:tagLst xmlns:a="http://schemas.openxmlformats.org/drawingml/2006/main" xmlns:r="http://schemas.openxmlformats.org/officeDocument/2006/relationships" xmlns:p="http://schemas.openxmlformats.org/presentationml/2006/main">
  <p:tag name="TIMING" val="|0.6"/>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2"/>
</p:tagLst>
</file>

<file path=ppt/tags/tag5.xml><?xml version="1.0" encoding="utf-8"?>
<p:tagLst xmlns:a="http://schemas.openxmlformats.org/drawingml/2006/main" xmlns:r="http://schemas.openxmlformats.org/officeDocument/2006/relationships" xmlns:p="http://schemas.openxmlformats.org/presentationml/2006/main">
  <p:tag name="TIMING" val="|2.6|1.2|1.4"/>
</p:tagLst>
</file>

<file path=ppt/tags/tag6.xml><?xml version="1.0" encoding="utf-8"?>
<p:tagLst xmlns:a="http://schemas.openxmlformats.org/drawingml/2006/main" xmlns:r="http://schemas.openxmlformats.org/officeDocument/2006/relationships" xmlns:p="http://schemas.openxmlformats.org/presentationml/2006/main">
  <p:tag name="TIMING" val="|4.3"/>
</p:tagLst>
</file>

<file path=ppt/tags/tag7.xml><?xml version="1.0" encoding="utf-8"?>
<p:tagLst xmlns:a="http://schemas.openxmlformats.org/drawingml/2006/main" xmlns:r="http://schemas.openxmlformats.org/officeDocument/2006/relationships" xmlns:p="http://schemas.openxmlformats.org/presentationml/2006/main">
  <p:tag name="TIMING" val="|7.2|1.4"/>
</p:tagLst>
</file>

<file path=ppt/tags/tag8.xml><?xml version="1.0" encoding="utf-8"?>
<p:tagLst xmlns:a="http://schemas.openxmlformats.org/drawingml/2006/main" xmlns:r="http://schemas.openxmlformats.org/officeDocument/2006/relationships" xmlns:p="http://schemas.openxmlformats.org/presentationml/2006/main">
  <p:tag name="TIMING" val="|3.4|1.8"/>
</p:tagLst>
</file>

<file path=ppt/tags/tag9.xml><?xml version="1.0" encoding="utf-8"?>
<p:tagLst xmlns:a="http://schemas.openxmlformats.org/drawingml/2006/main" xmlns:r="http://schemas.openxmlformats.org/officeDocument/2006/relationships" xmlns:p="http://schemas.openxmlformats.org/presentationml/2006/main">
  <p:tag name="TIMING" val="|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1002</TotalTime>
  <Words>632</Words>
  <Application>Microsoft Office PowerPoint</Application>
  <PresentationFormat>On-screen Show (4:3)</PresentationFormat>
  <Paragraphs>63</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Foundry</vt:lpstr>
      <vt:lpstr>بسم الله الرحمن الرحیم</vt:lpstr>
      <vt:lpstr>PowerPoint Presentation</vt:lpstr>
      <vt:lpstr>نقشه تقسیمات کشور:</vt:lpstr>
      <vt:lpstr>نقشه تقسیمات استان آذربایجان شرقی:</vt:lpstr>
      <vt:lpstr>تقسیمات شهرتبریز:</vt:lpstr>
      <vt:lpstr>راه اصلی روستا:</vt:lpstr>
      <vt:lpstr>راه فرعی روستا:</vt:lpstr>
      <vt:lpstr>جمعیت روستا:</vt:lpstr>
      <vt:lpstr>تاریخچه ی روستا : </vt:lpstr>
      <vt:lpstr>زبان ومذهب روستای سفیدان عتیق  : </vt:lpstr>
      <vt:lpstr>کاربری اداری: </vt:lpstr>
      <vt:lpstr>آب روستا:</vt:lpstr>
      <vt:lpstr>بررسی وضعیت اقتصادی روستا: </vt:lpstr>
      <vt:lpstr>صنایع کارگاهی ودستی: </vt:lpstr>
      <vt:lpstr>کاربری آموزشی:</vt:lpstr>
      <vt:lpstr>نحوه دفع فاضلاب ها : </vt:lpstr>
      <vt:lpstr>بررسی تحولات جمعتی روستا در دوره های مختلف سرشماری  : </vt:lpstr>
      <vt:lpstr>PowerPoint Presentation</vt:lpstr>
      <vt:lpstr>کاربری صنعتی تجاری:  دراین شرکت18نفرمشغول کارند،وسعت شرکت1500مترمربع میباشد.</vt:lpstr>
      <vt:lpstr>کاربری صنعتی تجاری:  </vt:lpstr>
      <vt:lpstr>مسجد چهارده معصوم روستای سفیدان:  این مسجد درسال1388تاسیس شده و650مترمربع میباشد.</vt:lpstr>
      <vt:lpstr>بررسی نوع مصالح بکاررفته سختمانهای موجوددروستا: </vt:lpstr>
      <vt:lpstr>بافت قدیمی روستا:  که بیشترمصالح کاه وخشت میباشد.</vt:lpstr>
      <vt:lpstr>بافت جدید روستا:  مصالح این روستا ازآجروسیمان ،آهن وبتن میباشد.</vt:lpstr>
      <vt:lpstr>بررسی بافت روستا : </vt:lpstr>
      <vt:lpstr>زمین فوتبال روستای سفیدان عتیق:</vt:lpstr>
      <vt:lpstr>نانوایی روستا:   این مکان30مترمربع بوده وحدود3نفردراین نانوایی کارمی کنند.</vt:lpstr>
      <vt:lpstr>کاربری معین:</vt:lpstr>
      <vt:lpstr>با تشکر: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user</dc:creator>
  <cp:lastModifiedBy>PARSIAN</cp:lastModifiedBy>
  <cp:revision>48</cp:revision>
  <dcterms:created xsi:type="dcterms:W3CDTF">2012-12-27T04:01:52Z</dcterms:created>
  <dcterms:modified xsi:type="dcterms:W3CDTF">2013-05-17T20:20:05Z</dcterms:modified>
</cp:coreProperties>
</file>