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7" r:id="rId3"/>
    <p:sldId id="272" r:id="rId4"/>
    <p:sldId id="292" r:id="rId5"/>
    <p:sldId id="293" r:id="rId6"/>
    <p:sldId id="294" r:id="rId7"/>
    <p:sldId id="274" r:id="rId8"/>
    <p:sldId id="275" r:id="rId9"/>
    <p:sldId id="276" r:id="rId10"/>
    <p:sldId id="277" r:id="rId11"/>
    <p:sldId id="279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1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B Yekan" panose="00000400000000000000" pitchFamily="2" charset="-7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B Yekan" panose="00000400000000000000" pitchFamily="2" charset="-7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B Yekan" panose="00000400000000000000" pitchFamily="2" charset="-7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B Yekan" panose="00000400000000000000" pitchFamily="2" charset="-7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B Yekan" panose="00000400000000000000" pitchFamily="2" charset="-78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B Yekan" panose="00000400000000000000" pitchFamily="2" charset="-78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B Yekan" panose="00000400000000000000" pitchFamily="2" charset="-78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B Yekan" panose="00000400000000000000" pitchFamily="2" charset="-78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B Yekan" panose="00000400000000000000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D3F128-D31C-4F33-B785-706031B58C21}" type="datetimeFigureOut">
              <a:rPr lang="fa-IR"/>
              <a:pPr>
                <a:defRPr/>
              </a:pPr>
              <a:t>09/19/1439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anose="020B0604020202020204" pitchFamily="34" charset="0"/>
              </a:defRPr>
            </a:lvl1pPr>
          </a:lstStyle>
          <a:p>
            <a:fld id="{F4D088FD-0663-4240-AABC-56ABF178D65E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499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fld id="{EAC528BB-9EB3-49FD-9DF7-1C3211BCB2A3}" type="slidenum">
              <a:rPr lang="en-US">
                <a:latin typeface="Times New Roman" panose="02020603050405020304" pitchFamily="18" charset="0"/>
                <a:cs typeface="Homa" panose="00000400000000000000" pitchFamily="2" charset="-78"/>
              </a:rPr>
              <a:pPr eaLnBrk="1" hangingPunct="1"/>
              <a:t>4</a:t>
            </a:fld>
            <a:endParaRPr lang="en-US">
              <a:latin typeface="Times New Roman" panose="02020603050405020304" pitchFamily="18" charset="0"/>
              <a:cs typeface="Homa" panose="00000400000000000000" pitchFamily="2" charset="-7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8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fld id="{19121A83-50DE-493B-B0F1-3935DC4FCE33}" type="slidenum">
              <a:rPr lang="en-US">
                <a:latin typeface="Times New Roman" panose="02020603050405020304" pitchFamily="18" charset="0"/>
                <a:cs typeface="Homa" panose="00000400000000000000" pitchFamily="2" charset="-78"/>
              </a:rPr>
              <a:pPr eaLnBrk="1" hangingPunct="1"/>
              <a:t>5</a:t>
            </a:fld>
            <a:endParaRPr lang="en-US">
              <a:latin typeface="Times New Roman" panose="02020603050405020304" pitchFamily="18" charset="0"/>
              <a:cs typeface="Homa" panose="00000400000000000000" pitchFamily="2" charset="-7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42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fld id="{6E2A3DA5-5B2B-4A4E-BA8B-79176E0A326D}" type="slidenum">
              <a:rPr lang="en-US">
                <a:latin typeface="Times New Roman" panose="02020603050405020304" pitchFamily="18" charset="0"/>
                <a:cs typeface="Homa" panose="00000400000000000000" pitchFamily="2" charset="-78"/>
              </a:rPr>
              <a:pPr eaLnBrk="1" hangingPunct="1"/>
              <a:t>6</a:t>
            </a:fld>
            <a:endParaRPr lang="en-US">
              <a:latin typeface="Times New Roman" panose="02020603050405020304" pitchFamily="18" charset="0"/>
              <a:cs typeface="Homa" panose="00000400000000000000" pitchFamily="2" charset="-7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028B7-AF25-4CFF-9BA0-36C7009C60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31E1-4B76-4CBE-93D1-770C1E48350C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1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FC4F5-A2A8-4203-9B2E-30E619513F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3B0EC-D466-40D6-AA50-207B80DE0968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2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9ECD1-390F-401A-A353-527CB2CAFA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5FA4-CDCA-4F95-9D6E-8BFA686B3AED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3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47CCF-69AC-4A6F-9D53-5BFFD3C1AD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5617-5602-4B6C-BC79-2D4B0E2F51D1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4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39F17-C262-40F9-A2FA-5AFA13BA6E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7C6C9-3AED-4D59-94B7-F8017ABCD5F7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CB3AF-B353-41B4-A554-CCE6D3D339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81D5-2863-4473-B0F2-9F1A54A8AD93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6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2BBD0-E25A-4553-A33E-4B1D26BCF2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0C970-D9FB-40D7-B1C7-388B2F1A57A8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3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2E1D6-9026-45C7-BB7F-9267BE1AD6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9E2F8-17DA-45B7-8EE9-BBFF08933050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4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D9FD0-A69F-4FE7-8AF8-444369447E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8D7EF-AD54-4CD9-8FD5-A8C52CCF25FF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7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5F91C-ECCD-4312-B84B-6FE0DE89D9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F914A-1BB5-43D0-B983-466980D3E3FC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0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9385B-4AAE-4741-83D5-21FF59E9C7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BCB0-9F85-452C-87F1-2B7D45C8930B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599B6628-31BE-4DF3-9898-A371C6866C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3C66B5-4899-49FB-9E9F-F105E027F500}" type="datetime1">
              <a:rPr lang="en-US"/>
              <a:pPr>
                <a:defRPr/>
              </a:pPr>
              <a:t>6/2/2018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228600" y="-76200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  <a:cs typeface="B Yekan" pitchFamily="2" charset="-7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  <a:cs typeface="B Yekan" pitchFamily="2" charset="-7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  <a:cs typeface="B Yekan" pitchFamily="2" charset="-7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  <a:cs typeface="B Yekan" pitchFamily="2" charset="-7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  <a:cs typeface="B Yekan" pitchFamily="2" charset="-7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  <a:cs typeface="B Yekan" pitchFamily="2" charset="-7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  <a:cs typeface="B Yekan" pitchFamily="2" charset="-7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  <a:cs typeface="B Yekan" pitchFamily="2" charset="-78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0" y="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287338" y="1890713"/>
            <a:ext cx="7772400" cy="3810000"/>
          </a:xfrm>
          <a:prstGeom prst="irregularSeal2">
            <a:avLst/>
          </a:prstGeom>
          <a:gradFill rotWithShape="0">
            <a:gsLst>
              <a:gs pos="0">
                <a:srgbClr val="339966"/>
              </a:gs>
              <a:gs pos="50000">
                <a:srgbClr val="BBDDCC"/>
              </a:gs>
              <a:gs pos="100000">
                <a:srgbClr val="3399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eaLnBrk="1" hangingPunct="1"/>
            <a:r>
              <a:rPr lang="fa-IR" sz="2400" b="1" dirty="0">
                <a:solidFill>
                  <a:srgbClr val="000066"/>
                </a:solidFill>
              </a:rPr>
              <a:t>نگهداری تعمیرات در ایزو </a:t>
            </a:r>
          </a:p>
          <a:p>
            <a:pPr algn="r" eaLnBrk="1" hangingPunct="1"/>
            <a:r>
              <a:rPr lang="fa-IR" sz="2400" b="1" dirty="0">
                <a:solidFill>
                  <a:srgbClr val="000066"/>
                </a:solidFill>
              </a:rPr>
              <a:t>             و الزامات آن</a:t>
            </a:r>
            <a:endParaRPr lang="en-US" sz="1000" dirty="0">
              <a:solidFill>
                <a:srgbClr val="0000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پروژه و پایان نامه مهندسی صنایع و مدیریت </a:t>
            </a:r>
            <a:r>
              <a:rPr lang="en-US" dirty="0"/>
              <a:t>telegram.me/</a:t>
            </a:r>
            <a:r>
              <a:rPr lang="en-US" dirty="0" err="1"/>
              <a:t>ieproject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1295400"/>
            <a:ext cx="721995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800600" y="152400"/>
            <a:ext cx="3124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4953000" y="463550"/>
            <a:ext cx="2760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نمونه فرم لیست تجهیزات: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00600" y="152400"/>
            <a:ext cx="3124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5029200" y="3810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نمونه فرم شناسنامه تجهیزات: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8393113" cy="562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600200" y="228600"/>
            <a:ext cx="5638800" cy="914400"/>
          </a:xfrm>
          <a:prstGeom prst="bevel">
            <a:avLst>
              <a:gd name="adj" fmla="val 12500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روش اجرایی نگهداری تعمیرات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Pentagon 5"/>
          <p:cNvSpPr/>
          <p:nvPr/>
        </p:nvSpPr>
        <p:spPr>
          <a:xfrm rot="10800000">
            <a:off x="5664200" y="1447800"/>
            <a:ext cx="2286000" cy="839788"/>
          </a:xfrm>
          <a:prstGeom prst="homePlate">
            <a:avLst>
              <a:gd name="adj" fmla="val 4589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6096000" y="163195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>
                <a:cs typeface="B Jadid" panose="00000700000000000000" pitchFamily="2" charset="-78"/>
              </a:rPr>
              <a:t>شرح روش اجرایی :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533400" y="2438400"/>
            <a:ext cx="7315200" cy="4038600"/>
          </a:xfrm>
          <a:prstGeom prst="round2Diag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762000" y="2590800"/>
            <a:ext cx="693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endParaRPr lang="fa-IR"/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609600" y="2590800"/>
            <a:ext cx="7239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2:پرسنل واحد توليد موظف به انجام سرويسهاي نگهداري روزانه و هفتگي دستگاه ها مطابق دستورالعمل هاي راه اندازي و استفاده  از دستگاه مي باشند و در فرم سوابق سرويسهاي روزانه و هفتگي پس از انجام</a:t>
            </a:r>
            <a:r>
              <a:rPr lang="en-US"/>
              <a:t>,</a:t>
            </a:r>
            <a:r>
              <a:rPr lang="fa-IR"/>
              <a:t> علامت مي زند اين فرم دركنار دستگاه قرار  داده شده و سرپرست  توليد به صورت هفتگي پس از سركشي هاي دوره اي محل تائيد را تكميل مي نمايد و مسئول نگهداري و تعميرات نظارت لازم را به عمل مي آورد. </a:t>
            </a:r>
          </a:p>
        </p:txBody>
      </p:sp>
      <p:pic>
        <p:nvPicPr>
          <p:cNvPr id="13320" name="Picture 12" descr="D:\CLIPART\STANDARD\STDDIR4\PE0184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19097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00600" y="152400"/>
            <a:ext cx="3124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105400" y="3810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نمونه فرم سرویس روزانه :</a:t>
            </a:r>
          </a:p>
        </p:txBody>
      </p:sp>
      <p:pic>
        <p:nvPicPr>
          <p:cNvPr id="1434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1724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00600" y="152400"/>
            <a:ext cx="3124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5105400" y="3810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نمونه فرم سرویس ماهیانه :</a:t>
            </a:r>
          </a:p>
        </p:txBody>
      </p:sp>
      <p:pic>
        <p:nvPicPr>
          <p:cNvPr id="1536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79660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600200" y="228600"/>
            <a:ext cx="5638800" cy="914400"/>
          </a:xfrm>
          <a:prstGeom prst="bevel">
            <a:avLst>
              <a:gd name="adj" fmla="val 12500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روش اجرایی نگهداری تعمیرات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Pentagon 5"/>
          <p:cNvSpPr/>
          <p:nvPr/>
        </p:nvSpPr>
        <p:spPr>
          <a:xfrm rot="10800000">
            <a:off x="5664200" y="1447800"/>
            <a:ext cx="2286000" cy="839788"/>
          </a:xfrm>
          <a:prstGeom prst="homePlate">
            <a:avLst>
              <a:gd name="adj" fmla="val 4589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6096000" y="163195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>
                <a:cs typeface="B Jadid" panose="00000700000000000000" pitchFamily="2" charset="-78"/>
              </a:rPr>
              <a:t>شرح روش اجرایی :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533400" y="2438400"/>
            <a:ext cx="7315200" cy="4038600"/>
          </a:xfrm>
          <a:prstGeom prst="round2Diag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533400" y="26670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 تعميرات اضطراري :تعميرات اضطراري به تعميراتي اطلاق مي شود كه خرابي دستگاه از قبل مشخص نبوده و اين موضوع كاملاً بصورت اتفاقي صورت پذيرد. در چنين شرايطي فرم درخواست تعميرات توسط سرپرست توليد (درخواست كننده) پر شده و پس از اخذ تائيديه هاي لازم به واحد نگهداري و تعميرات ارجاع مي گردد. </a:t>
            </a:r>
          </a:p>
        </p:txBody>
      </p:sp>
      <p:pic>
        <p:nvPicPr>
          <p:cNvPr id="16391" name="Picture 9" descr="D:\CLIPART\STANDARD\STDDIR4\PE0187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57700"/>
            <a:ext cx="2362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450138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800600" y="152400"/>
            <a:ext cx="3124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5105400" y="3810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نمونه فرم درخواست تعمیرات: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600200" y="228600"/>
            <a:ext cx="5638800" cy="914400"/>
          </a:xfrm>
          <a:prstGeom prst="bevel">
            <a:avLst>
              <a:gd name="adj" fmla="val 12500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روش اجرایی نگهداری تعمیرات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Pentagon 4"/>
          <p:cNvSpPr/>
          <p:nvPr/>
        </p:nvSpPr>
        <p:spPr>
          <a:xfrm rot="10800000">
            <a:off x="5664200" y="1447800"/>
            <a:ext cx="2286000" cy="839788"/>
          </a:xfrm>
          <a:prstGeom prst="homePlate">
            <a:avLst>
              <a:gd name="adj" fmla="val 4589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6096000" y="163195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>
                <a:cs typeface="B Jadid" panose="00000700000000000000" pitchFamily="2" charset="-78"/>
              </a:rPr>
              <a:t>شرح روش اجرایی :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533400" y="2438400"/>
            <a:ext cx="7315200" cy="4038600"/>
          </a:xfrm>
          <a:prstGeom prst="round2Diag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533400" y="26670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 در صورت امكان تعمير دستگاه در داخل سازمان مسئول واحد نگهداري و تعميرات، در صورت نياز تعميركار واجد صلاحيت را از درون سازمان به عنوان تعمير كار كمكي تعيين نموده و با بررسي درخواست تعمير، تعميرات لازم را بر روي دستگاه انجام مي دهد. اگر در عمليات تعمير بر روي دستگاه نياز به قطعات يدكي باشد، مسئول نگهداري و تعميرات فرم درخواست كالا از انبار را تكميل نموده و آن را به انبار اقلام عمومي و فني تحويل مي نمايد.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219200"/>
            <a:ext cx="78295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800600" y="152400"/>
            <a:ext cx="3124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5105400" y="3810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نمونه فرم درخواست قطعه: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600200" y="228600"/>
            <a:ext cx="5638800" cy="914400"/>
          </a:xfrm>
          <a:prstGeom prst="bevel">
            <a:avLst>
              <a:gd name="adj" fmla="val 12500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روش اجرایی نگهداری تعمیرات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Pentagon 4"/>
          <p:cNvSpPr/>
          <p:nvPr/>
        </p:nvSpPr>
        <p:spPr>
          <a:xfrm rot="10800000">
            <a:off x="5664200" y="1447800"/>
            <a:ext cx="2286000" cy="839788"/>
          </a:xfrm>
          <a:prstGeom prst="homePlate">
            <a:avLst>
              <a:gd name="adj" fmla="val 4589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6096000" y="163195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>
                <a:cs typeface="B Jadid" panose="00000700000000000000" pitchFamily="2" charset="-78"/>
              </a:rPr>
              <a:t>شرح روش اجرایی :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533400" y="2438400"/>
            <a:ext cx="7315200" cy="4038600"/>
          </a:xfrm>
          <a:prstGeom prst="round2Diag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533400" y="2667000"/>
            <a:ext cx="731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مسئول نگهداري و تعميرات جهت سرويس و راه اندازي ماشين آلات بايستي دستورالعمل هاي مرتبط را تهيه و همراه آموزش به مدير يا سرپرست واحد مرتبط تحويل داده و دستورالعمل را كنار دستگاه نصب نمايد. آموزش دستورالعمل به پرسنل جزو وظايف مدير يا سرپرست واحد بوده و اطمينان از آموزش ديدن اپراتورها وظيفه مسئول نگهداري و تعميرات مي باشد.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Grp="1" noChangeArrowheads="1"/>
          </p:cNvSpPr>
          <p:nvPr>
            <p:ph type="title"/>
          </p:nvPr>
        </p:nvSpPr>
        <p:spPr bwMode="auto"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CC00"/>
              </a:gs>
              <a:gs pos="100000">
                <a:srgbClr val="AAEEAA"/>
              </a:gs>
            </a:gsLst>
            <a:path path="rect">
              <a:fillToRect t="100000" r="100000"/>
            </a:path>
          </a:gradFill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dirty="0">
                <a:solidFill>
                  <a:srgbClr val="FF0066"/>
                </a:solidFill>
              </a:rPr>
              <a:t>معرفي سازمان بين المللي استاندارد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0" y="1447800"/>
            <a:ext cx="830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114800" y="1905000"/>
            <a:ext cx="95567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r>
              <a:rPr lang="en-US" sz="15600" b="1"/>
              <a:t>I</a:t>
            </a:r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038725" y="1905000"/>
            <a:ext cx="128587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r>
              <a:rPr lang="en-US" sz="15600" b="1"/>
              <a:t>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199188" y="1873250"/>
            <a:ext cx="1725612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r>
              <a:rPr lang="en-US" sz="15600" b="1"/>
              <a:t>O</a:t>
            </a:r>
            <a:endParaRPr lang="en-US" b="1"/>
          </a:p>
        </p:txBody>
      </p:sp>
      <p:cxnSp>
        <p:nvCxnSpPr>
          <p:cNvPr id="9" name="AutoShape 12"/>
          <p:cNvCxnSpPr>
            <a:cxnSpLocks noChangeShapeType="1"/>
          </p:cNvCxnSpPr>
          <p:nvPr/>
        </p:nvCxnSpPr>
        <p:spPr bwMode="auto">
          <a:xfrm rot="5400000">
            <a:off x="3862388" y="4413250"/>
            <a:ext cx="768350" cy="692150"/>
          </a:xfrm>
          <a:prstGeom prst="bentConnector2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1"/>
          <p:cNvCxnSpPr>
            <a:cxnSpLocks noChangeShapeType="1"/>
          </p:cNvCxnSpPr>
          <p:nvPr/>
        </p:nvCxnSpPr>
        <p:spPr bwMode="auto">
          <a:xfrm rot="5400000">
            <a:off x="4636294" y="4750594"/>
            <a:ext cx="1257300" cy="595312"/>
          </a:xfrm>
          <a:prstGeom prst="bentConnector2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13"/>
          <p:cNvCxnSpPr>
            <a:cxnSpLocks noChangeShapeType="1"/>
          </p:cNvCxnSpPr>
          <p:nvPr/>
        </p:nvCxnSpPr>
        <p:spPr bwMode="auto">
          <a:xfrm rot="5400000">
            <a:off x="5767388" y="4914900"/>
            <a:ext cx="1866900" cy="723900"/>
          </a:xfrm>
          <a:prstGeom prst="bentConnector2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143000" y="4876800"/>
            <a:ext cx="2743200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en-US" b="1">
                <a:solidFill>
                  <a:srgbClr val="FF0066"/>
                </a:solidFill>
              </a:rPr>
              <a:t>International</a:t>
            </a:r>
            <a:endParaRPr lang="en-US">
              <a:solidFill>
                <a:srgbClr val="FF0066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209800" y="5410200"/>
            <a:ext cx="2743200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en-US" b="1">
                <a:solidFill>
                  <a:srgbClr val="FF0066"/>
                </a:solidFill>
              </a:rPr>
              <a:t>Standard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81400" y="5943600"/>
            <a:ext cx="2743200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en-US" b="1">
                <a:solidFill>
                  <a:srgbClr val="FF0066"/>
                </a:solidFill>
              </a:rPr>
              <a:t>Organization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361238" y="4275137"/>
            <a:ext cx="2819400" cy="365125"/>
          </a:xfrm>
        </p:spPr>
        <p:txBody>
          <a:bodyPr/>
          <a:lstStyle/>
          <a:p>
            <a:pPr>
              <a:defRPr/>
            </a:pPr>
            <a:r>
              <a:rPr lang="fa-IR" dirty="0"/>
              <a:t>پروژه و پایان نامه مهندسی صنایع و مدیریت </a:t>
            </a:r>
            <a:r>
              <a:rPr lang="en-US" dirty="0"/>
              <a:t>telegram.me/</a:t>
            </a:r>
            <a:r>
              <a:rPr lang="en-US" dirty="0" err="1"/>
              <a:t>ieproject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9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utoUpdateAnimBg="0"/>
      <p:bldP spid="7" grpId="0" autoUpdateAnimBg="0"/>
      <p:bldP spid="8" grpId="0" autoUpdateAnimBg="0"/>
      <p:bldP spid="12" grpId="0" animBg="1" autoUpdateAnimBg="0"/>
      <p:bldP spid="13" grpId="0" animBg="1" autoUpdateAnimBg="0"/>
      <p:bldP spid="1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00600" y="152400"/>
            <a:ext cx="3124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5105400" y="381000"/>
            <a:ext cx="281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rtl="1" eaLnBrk="1" hangingPunct="1"/>
            <a:r>
              <a:rPr lang="fa-IR"/>
              <a:t>نمونه فرم دستورالعمل کار بادستگاه:</a:t>
            </a:r>
          </a:p>
        </p:txBody>
      </p:sp>
      <p:pic>
        <p:nvPicPr>
          <p:cNvPr id="2150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193800"/>
            <a:ext cx="6161087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600200" y="228600"/>
            <a:ext cx="5638800" cy="914400"/>
          </a:xfrm>
          <a:prstGeom prst="bevel">
            <a:avLst>
              <a:gd name="adj" fmla="val 12500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روش اجرایی نگهداری تعمیرات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Pentagon 4"/>
          <p:cNvSpPr/>
          <p:nvPr/>
        </p:nvSpPr>
        <p:spPr>
          <a:xfrm rot="10800000">
            <a:off x="5664200" y="1447800"/>
            <a:ext cx="2286000" cy="839788"/>
          </a:xfrm>
          <a:prstGeom prst="homePlate">
            <a:avLst>
              <a:gd name="adj" fmla="val 4589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6096000" y="163195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>
                <a:cs typeface="B Jadid" panose="00000700000000000000" pitchFamily="2" charset="-78"/>
              </a:rPr>
              <a:t>شرح روش اجرایی :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533400" y="2438400"/>
            <a:ext cx="7315200" cy="4038600"/>
          </a:xfrm>
          <a:prstGeom prst="round2Diag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33400" y="2667000"/>
            <a:ext cx="731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جهت بهبود مداوم اثر بخشي و كارآيي تجهيزات توليدي، مدير كارخانه به همراه مسئول واحد نگهداري و تعميرات موظف مي باشند بصورت دوره اي هر شش ماه يكبار اقدام به بررسي سوابق تعميرات انجام شده اضطراري، نگهداري نموده و در صورت نياز گزارشاتي در خصوص بهبود فعاليتهاي مرتبط با كاهش هزينه هاي تعميرات به مدير تضمين كيفيت ارائه دهند.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14400" y="4457700"/>
          <a:ext cx="4267200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Clip" r:id="rId3" imgW="2309813" imgH="3176588" progId="MS_ClipArt_Gallery.5">
                  <p:embed/>
                </p:oleObj>
              </mc:Choice>
              <mc:Fallback>
                <p:oleObj name="Clip" r:id="rId3" imgW="2309813" imgH="3176588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57700"/>
                        <a:ext cx="4267200" cy="1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00600" y="152400"/>
            <a:ext cx="3124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5105400" y="3810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rtl="1" eaLnBrk="1" hangingPunct="1"/>
            <a:r>
              <a:rPr lang="fa-IR"/>
              <a:t>نمونه فرم سوابق تعمیرات:</a:t>
            </a:r>
          </a:p>
        </p:txBody>
      </p:sp>
      <p:pic>
        <p:nvPicPr>
          <p:cNvPr id="2355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79121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95400" y="5545447"/>
            <a:ext cx="54864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B Farnaz" pitchFamily="2" charset="-78"/>
              </a:rPr>
              <a:t>پایان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B Farnaz" pitchFamily="2" charset="-78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381000" y="609600"/>
            <a:ext cx="7391400" cy="4724400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762000" y="838200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منبع:</a:t>
            </a:r>
          </a:p>
          <a:p>
            <a:pPr algn="r" rtl="1" eaLnBrk="1" hangingPunct="1"/>
            <a:r>
              <a:rPr lang="fa-IR"/>
              <a:t>متن استاندارد ایزو9001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42875"/>
            <a:ext cx="8418513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19550" y="142875"/>
            <a:ext cx="4267200" cy="25844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FFC000"/>
                </a:solidFill>
                <a:latin typeface="+mn-lt"/>
                <a:cs typeface="+mn-cs"/>
              </a:rPr>
              <a:t>أَلاْیمانُ أَرْبَعَةُ أَرْكان:</a:t>
            </a:r>
            <a:endParaRPr lang="en-US" b="1" dirty="0">
              <a:solidFill>
                <a:srgbClr val="FFC000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FFC000"/>
                </a:solidFill>
                <a:latin typeface="+mn-lt"/>
                <a:cs typeface="+mn-cs"/>
              </a:rPr>
              <a:t> أَلتَّوَكُّلُ عَلَى اللّهِ، وَ الرِّضا بِقَضاءِ اللّهِ وَ التَّسْلیمُ لاَِمْرِاللّهِ، وَ التَّفْویضُ إِلَى اللّهِ</a:t>
            </a:r>
            <a:r>
              <a:rPr lang="en-US" b="1" dirty="0">
                <a:solidFill>
                  <a:srgbClr val="FFC000"/>
                </a:solidFill>
                <a:latin typeface="+mn-lt"/>
                <a:cs typeface="+mn-cs"/>
              </a:rPr>
              <a:t> 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b="1" cap="all" dirty="0">
              <a:solidFill>
                <a:srgbClr val="FFC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50000" endPos="50000" dist="5004" dir="5400000" sy="-100000"/>
              </a:effectLst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cap="all" dirty="0">
                <a:solidFill>
                  <a:srgbClr val="FFC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4" dir="5400000" sy="-100000"/>
                </a:effectLst>
                <a:latin typeface="+mn-lt"/>
                <a:cs typeface="+mn-cs"/>
              </a:rPr>
              <a:t>ایمان چهار ركن دارد: 1ـ توكّل بر خدا 2ـ رضا به قضاى خدا 3ـ تسلیم به امر خدا4ـ واگذاشتن كار به خدا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cap="all" dirty="0">
                <a:solidFill>
                  <a:srgbClr val="FFC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4" dir="5400000" sy="-100000"/>
                </a:effectLst>
                <a:latin typeface="+mn-lt"/>
                <a:cs typeface="+mn-cs"/>
              </a:rPr>
              <a:t>                                                    امام رضا(ع)</a:t>
            </a:r>
            <a:endParaRPr lang="en-US" b="1" dirty="0">
              <a:solidFill>
                <a:srgbClr val="FFC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50000" endPos="50000" dist="5004" dir="5400000" sy="-100000"/>
              </a:effectLst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b="1" dirty="0">
              <a:solidFill>
                <a:srgbClr val="FFC000"/>
              </a:solidFill>
              <a:latin typeface="+mn-lt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Grp="1" noChangeArrowheads="1"/>
          </p:cNvSpPr>
          <p:nvPr>
            <p:ph type="title"/>
          </p:nvPr>
        </p:nvSpPr>
        <p:spPr bwMode="auto">
          <a:prstGeom prst="downArrowCallout">
            <a:avLst>
              <a:gd name="adj1" fmla="val 174630"/>
              <a:gd name="adj2" fmla="val 341667"/>
              <a:gd name="adj3" fmla="val 33333"/>
              <a:gd name="adj4" fmla="val 66667"/>
            </a:avLst>
          </a:prstGeom>
          <a:gradFill rotWithShape="0">
            <a:gsLst>
              <a:gs pos="0">
                <a:schemeClr val="bg1"/>
              </a:gs>
              <a:gs pos="50000">
                <a:srgbClr val="FF8DDC"/>
              </a:gs>
              <a:gs pos="100000">
                <a:schemeClr val="bg1"/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2857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SA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26" charset="0"/>
                <a:cs typeface="B Titr" pitchFamily="10" charset="-78"/>
              </a:rPr>
              <a:t>الزامات مستند سازي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26" charset="0"/>
                <a:cs typeface="B Titr" pitchFamily="10" charset="-78"/>
              </a:rPr>
              <a:t>iso9001</a:t>
            </a:r>
            <a:r>
              <a:rPr lang="en-US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26" charset="0"/>
                <a:cs typeface="B Titr" pitchFamily="10" charset="-78"/>
              </a:rPr>
              <a:t> </a:t>
            </a:r>
            <a:r>
              <a:rPr lang="ar-SA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26" charset="0"/>
                <a:cs typeface="B Titr" pitchFamily="10" charset="-78"/>
              </a:rPr>
              <a:t>در </a:t>
            </a:r>
            <a:r>
              <a:rPr lang="ar-SA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26" charset="0"/>
                <a:cs typeface="B Titr" pitchFamily="10" charset="-78"/>
              </a:rPr>
              <a:t>ويرايش </a:t>
            </a:r>
            <a:r>
              <a:rPr lang="ar-SA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26" charset="0"/>
                <a:cs typeface="B Titr" pitchFamily="10" charset="-78"/>
              </a:rPr>
              <a:t>2008</a:t>
            </a:r>
            <a:r>
              <a:rPr lang="ar-SA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26" charset="0"/>
                <a:cs typeface="B Titr" pitchFamily="10" charset="-78"/>
              </a:rPr>
              <a:t/>
            </a:r>
            <a:br>
              <a:rPr lang="ar-SA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26" charset="0"/>
                <a:cs typeface="B Titr" pitchFamily="10" charset="-78"/>
              </a:rPr>
            </a:br>
            <a:endParaRPr lang="ar-SA" sz="25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26" charset="0"/>
              <a:cs typeface="B Titr" pitchFamily="10" charset="-78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0" y="12954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41450" y="1479550"/>
            <a:ext cx="4502150" cy="1117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FF8DDC"/>
                </a:solidFill>
              </a:rPr>
              <a:t>ISO 9000 : 2008</a:t>
            </a:r>
            <a:endParaRPr lang="en-US">
              <a:solidFill>
                <a:srgbClr val="FF8DDC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47800" y="2597150"/>
            <a:ext cx="4495800" cy="3651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ar-SA" sz="2800">
                <a:solidFill>
                  <a:srgbClr val="FF8DDC"/>
                </a:solidFill>
              </a:rPr>
              <a:t>  1- خط مشي كيفيت</a:t>
            </a:r>
          </a:p>
          <a:p>
            <a:pPr algn="r" rtl="1" eaLnBrk="1" hangingPunct="1"/>
            <a:r>
              <a:rPr lang="ar-SA" sz="2800">
                <a:solidFill>
                  <a:srgbClr val="FF8DDC"/>
                </a:solidFill>
              </a:rPr>
              <a:t>  2- اهداف كيفيت</a:t>
            </a:r>
          </a:p>
          <a:p>
            <a:pPr algn="r" rtl="1" eaLnBrk="1" hangingPunct="1"/>
            <a:r>
              <a:rPr lang="ar-SA" sz="2800">
                <a:solidFill>
                  <a:srgbClr val="FF8DDC"/>
                </a:solidFill>
              </a:rPr>
              <a:t>  3- نظامنامة كيفيت</a:t>
            </a:r>
          </a:p>
          <a:p>
            <a:pPr algn="r" rtl="1" eaLnBrk="1" hangingPunct="1"/>
            <a:r>
              <a:rPr lang="ar-SA" sz="2800">
                <a:solidFill>
                  <a:srgbClr val="FF8DDC"/>
                </a:solidFill>
              </a:rPr>
              <a:t>  4- فرايندهاي كاري</a:t>
            </a:r>
          </a:p>
          <a:p>
            <a:pPr algn="r" rtl="1" eaLnBrk="1" hangingPunct="1"/>
            <a:r>
              <a:rPr lang="ar-SA" sz="2800">
                <a:solidFill>
                  <a:srgbClr val="FF8DDC"/>
                </a:solidFill>
              </a:rPr>
              <a:t>  5- روشهاي اجرايي</a:t>
            </a:r>
          </a:p>
          <a:p>
            <a:pPr algn="r" rtl="1" eaLnBrk="1" hangingPunct="1"/>
            <a:r>
              <a:rPr lang="ar-SA" sz="2800">
                <a:solidFill>
                  <a:srgbClr val="FF8DDC"/>
                </a:solidFill>
              </a:rPr>
              <a:t>  6- دستورالعملهاي كاري</a:t>
            </a:r>
          </a:p>
          <a:p>
            <a:pPr algn="r" rtl="1" eaLnBrk="1" hangingPunct="1"/>
            <a:r>
              <a:rPr lang="ar-SA" sz="2800">
                <a:solidFill>
                  <a:srgbClr val="FF8DDC"/>
                </a:solidFill>
              </a:rPr>
              <a:t>  7- فرم‌ها و سوابق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animBg="1" autoUpdateAnimBg="0"/>
      <p:bldP spid="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663700" y="304800"/>
            <a:ext cx="5715000" cy="1752600"/>
          </a:xfrm>
          <a:prstGeom prst="downArrowCallout">
            <a:avLst>
              <a:gd name="adj1" fmla="val 79529"/>
              <a:gd name="adj2" fmla="val 163043"/>
              <a:gd name="adj3" fmla="val 33333"/>
              <a:gd name="adj4" fmla="val 6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ar-SA" sz="3600">
                <a:solidFill>
                  <a:srgbClr val="6600FF"/>
                </a:solidFill>
                <a:cs typeface="B Titr" panose="00000700000000000000" pitchFamily="2" charset="-78"/>
              </a:rPr>
              <a:t>تعريف خط مشي كيفيت</a:t>
            </a:r>
          </a:p>
          <a:p>
            <a:pPr algn="ctr" eaLnBrk="1" hangingPunct="1"/>
            <a:r>
              <a:rPr lang="en-US" sz="3600">
                <a:solidFill>
                  <a:srgbClr val="6600FF"/>
                </a:solidFill>
              </a:rPr>
              <a:t>Quality Policy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14400" y="2819400"/>
            <a:ext cx="7315200" cy="3200400"/>
          </a:xfrm>
          <a:prstGeom prst="rect">
            <a:avLst/>
          </a:prstGeom>
          <a:gradFill rotWithShape="0">
            <a:gsLst>
              <a:gs pos="0">
                <a:srgbClr val="FCFFF9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endParaRPr lang="fa-IR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292225" y="3070225"/>
            <a:ext cx="6807200" cy="249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eaLnBrk="1" hangingPunct="1"/>
            <a:r>
              <a:rPr lang="ar-SA" sz="3200">
                <a:solidFill>
                  <a:srgbClr val="99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مقاصد و جهت گيري كلي يك سازمان در رابطه</a:t>
            </a:r>
          </a:p>
          <a:p>
            <a:pPr eaLnBrk="1" hangingPunct="1"/>
            <a:r>
              <a:rPr lang="ar-SA" sz="3200">
                <a:solidFill>
                  <a:srgbClr val="99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با كيفيت كه رسماً بوسيلة مديريت ردة بالا اعلام</a:t>
            </a:r>
          </a:p>
          <a:p>
            <a:pPr eaLnBrk="1" hangingPunct="1"/>
            <a:r>
              <a:rPr lang="ar-SA" sz="3200">
                <a:solidFill>
                  <a:srgbClr val="99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شده باشد .</a:t>
            </a:r>
          </a:p>
          <a:p>
            <a:pPr eaLnBrk="1" hangingPunct="1"/>
            <a:r>
              <a:rPr lang="en-US" sz="1400">
                <a:solidFill>
                  <a:srgbClr val="99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</a:p>
          <a:p>
            <a:pPr eaLnBrk="1" hangingPunct="1"/>
            <a:r>
              <a:rPr lang="ar-SA" sz="2400" b="1">
                <a:solidFill>
                  <a:srgbClr val="FF9900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    </a:t>
            </a:r>
            <a:r>
              <a:rPr lang="ar-SA" sz="2400" b="1">
                <a:solidFill>
                  <a:schemeClr val="bg2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توجه :</a:t>
            </a:r>
            <a:r>
              <a:rPr lang="ar-SA" sz="2400" b="1">
                <a:solidFill>
                  <a:srgbClr val="6600FF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 خط مشي كيفيت بايد با سياست كلي سازمان سازگار</a:t>
            </a:r>
          </a:p>
          <a:p>
            <a:pPr eaLnBrk="1" hangingPunct="1"/>
            <a:r>
              <a:rPr lang="ar-SA" sz="2400" b="1">
                <a:solidFill>
                  <a:srgbClr val="6600FF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    بوده و چارچوبي را براي تعيين اهداف كيفيت فراهم نمايد .</a:t>
            </a:r>
            <a:endParaRPr lang="ar-SA" sz="3200" b="1">
              <a:solidFill>
                <a:srgbClr val="6600FF"/>
              </a:solidFill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  <p:bldP spid="19461" grpId="0" animBg="1" autoUpdateAnimBg="0"/>
      <p:bldP spid="1946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524000" y="304800"/>
            <a:ext cx="61722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ar-SA" sz="3200">
                <a:cs typeface="B Titr" panose="00000700000000000000" pitchFamily="2" charset="-78"/>
              </a:rPr>
              <a:t>تعريف اهداف كيفيت </a:t>
            </a:r>
            <a:r>
              <a:rPr lang="en-US" b="1">
                <a:cs typeface="B Titr" panose="00000700000000000000" pitchFamily="2" charset="-78"/>
              </a:rPr>
              <a:t>Quality Objectives</a:t>
            </a:r>
            <a:endParaRPr lang="ar-SA" sz="3200">
              <a:cs typeface="B Titr" panose="00000700000000000000" pitchFamily="2" charset="-78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1524000" y="2362200"/>
            <a:ext cx="6172200" cy="1371600"/>
          </a:xfrm>
          <a:prstGeom prst="flowChartDocument">
            <a:avLst/>
          </a:prstGeom>
          <a:gradFill rotWithShape="0">
            <a:gsLst>
              <a:gs pos="0">
                <a:srgbClr val="F0FFE1"/>
              </a:gs>
              <a:gs pos="100000">
                <a:srgbClr val="99FF33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ar-SA" sz="3600"/>
              <a:t>موارد تعيين شده و همسو با </a:t>
            </a:r>
          </a:p>
          <a:p>
            <a:pPr algn="ctr" eaLnBrk="1" hangingPunct="1"/>
            <a:r>
              <a:rPr lang="ar-SA" sz="3600"/>
              <a:t>خط مشي كيفيت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3400" y="4038600"/>
            <a:ext cx="80010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ar-SA" sz="2800">
                <a:solidFill>
                  <a:srgbClr val="990000"/>
                </a:solidFill>
                <a:cs typeface="B Nazanin" panose="00000400000000000000" pitchFamily="2" charset="-78"/>
              </a:rPr>
              <a:t>توجه 1</a:t>
            </a:r>
            <a:r>
              <a:rPr lang="ar-SA">
                <a:cs typeface="B Nazanin" panose="00000400000000000000" pitchFamily="2" charset="-78"/>
              </a:rPr>
              <a:t> </a:t>
            </a:r>
            <a:r>
              <a:rPr lang="ar-SA">
                <a:solidFill>
                  <a:srgbClr val="990000"/>
                </a:solidFill>
                <a:cs typeface="B Nazanin" panose="00000400000000000000" pitchFamily="2" charset="-78"/>
              </a:rPr>
              <a:t>:</a:t>
            </a:r>
            <a:r>
              <a:rPr lang="ar-SA"/>
              <a:t> اهداف كيفيت بايد بر اساس خط مشي كيفيت سازمان باشند .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33400" y="5029200"/>
            <a:ext cx="8001000" cy="1219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ar-SA" sz="2800">
                <a:solidFill>
                  <a:srgbClr val="990000"/>
                </a:solidFill>
                <a:cs typeface="B Nazanin" panose="00000400000000000000" pitchFamily="2" charset="-78"/>
              </a:rPr>
              <a:t>توجه 2</a:t>
            </a:r>
            <a:r>
              <a:rPr lang="ar-SA"/>
              <a:t> </a:t>
            </a:r>
            <a:r>
              <a:rPr lang="ar-SA">
                <a:solidFill>
                  <a:srgbClr val="990000"/>
                </a:solidFill>
              </a:rPr>
              <a:t>:</a:t>
            </a:r>
            <a:r>
              <a:rPr lang="ar-SA"/>
              <a:t> اهداف كيفيت در سطوح مختلف سازمان تعيين مي‌شوند و بايد</a:t>
            </a:r>
          </a:p>
          <a:p>
            <a:pPr algn="ctr" eaLnBrk="1" hangingPunct="1"/>
            <a:r>
              <a:rPr lang="ar-SA"/>
              <a:t>قابل اندازه‌گيري باشند 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  <p:bldP spid="23557" grpId="0" animBg="1" autoUpdateAnimBg="0"/>
      <p:bldP spid="23558" grpId="0" animBg="1" autoUpdateAnimBg="0"/>
      <p:bldP spid="2355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1371600" y="381000"/>
            <a:ext cx="6400800" cy="1066800"/>
          </a:xfrm>
          <a:prstGeom prst="downArrowCallout">
            <a:avLst>
              <a:gd name="adj1" fmla="val 140167"/>
              <a:gd name="adj2" fmla="val 300000"/>
              <a:gd name="adj3" fmla="val 33333"/>
              <a:gd name="adj4" fmla="val 66667"/>
            </a:avLst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ctr" eaLnBrk="1" hangingPunct="1"/>
            <a:r>
              <a:rPr lang="ar-SA" sz="3200">
                <a:solidFill>
                  <a:srgbClr val="000066"/>
                </a:solidFill>
                <a:cs typeface="B Titr" panose="00000700000000000000" pitchFamily="2" charset="-78"/>
              </a:rPr>
              <a:t>تعريف نظامنامة كيفيت</a:t>
            </a:r>
            <a:r>
              <a:rPr lang="ar-SA">
                <a:solidFill>
                  <a:srgbClr val="000066"/>
                </a:solidFill>
                <a:cs typeface="B Titr" panose="00000700000000000000" pitchFamily="2" charset="-78"/>
              </a:rPr>
              <a:t> </a:t>
            </a:r>
            <a:r>
              <a:rPr lang="en-US" sz="2800" b="1">
                <a:solidFill>
                  <a:srgbClr val="000066"/>
                </a:solidFill>
                <a:cs typeface="B Titr" panose="00000700000000000000" pitchFamily="2" charset="-78"/>
              </a:rPr>
              <a:t>Quality Manual</a:t>
            </a:r>
            <a:endParaRPr lang="ar-SA">
              <a:solidFill>
                <a:srgbClr val="000066"/>
              </a:solidFill>
              <a:cs typeface="B Titr" panose="00000700000000000000" pitchFamily="2" charset="-78"/>
            </a:endParaRP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1066800" y="2362200"/>
            <a:ext cx="7010400" cy="3276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>
                <a:solidFill>
                  <a:srgbClr val="000066"/>
                </a:solidFill>
                <a:latin typeface="Times New Roman" pitchFamily="26" charset="0"/>
                <a:cs typeface="B Titr" pitchFamily="10" charset="-78"/>
              </a:rPr>
              <a:t>مدركي كه در آن سيستم مديريت كيفيت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>
                <a:solidFill>
                  <a:srgbClr val="000066"/>
                </a:solidFill>
                <a:latin typeface="Times New Roman" pitchFamily="26" charset="0"/>
                <a:cs typeface="B Titr" pitchFamily="10" charset="-78"/>
              </a:rPr>
              <a:t>يك سازمان تشريح شده است 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>
                <a:solidFill>
                  <a:srgbClr val="000066"/>
                </a:solidFill>
                <a:latin typeface="Times New Roman" pitchFamily="26" charset="0"/>
                <a:cs typeface="B Titr" pitchFamily="10" charset="-78"/>
              </a:rPr>
              <a:t>توجه : </a:t>
            </a:r>
            <a:r>
              <a:rPr lang="ar-SA">
                <a:solidFill>
                  <a:srgbClr val="000066"/>
                </a:solidFill>
                <a:latin typeface="Times New Roman" pitchFamily="26" charset="0"/>
                <a:cs typeface="B Titr" pitchFamily="10" charset="-78"/>
              </a:rPr>
              <a:t>جزئيات نظامنامة كيفيت ممكن است به تناسب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>
                <a:solidFill>
                  <a:srgbClr val="000066"/>
                </a:solidFill>
                <a:latin typeface="Times New Roman" pitchFamily="26" charset="0"/>
                <a:cs typeface="B Titr" pitchFamily="10" charset="-78"/>
              </a:rPr>
              <a:t>اندازه و پيچيدگي سازمانها تغيير نمايد 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 autoUpdateAnimBg="0"/>
      <p:bldP spid="4608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714500" y="228600"/>
            <a:ext cx="5638800" cy="9144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تعريف روش اجرايي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Procedure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066800" y="1371600"/>
            <a:ext cx="6934200" cy="1371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طريقة مشخص شده‌اي براي اجراي يك فعاليت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يا يك فرايند .</a:t>
            </a:r>
          </a:p>
        </p:txBody>
      </p:sp>
      <p:sp>
        <p:nvSpPr>
          <p:cNvPr id="2" name="Round Diagonal Corner Rectangle 1"/>
          <p:cNvSpPr/>
          <p:nvPr/>
        </p:nvSpPr>
        <p:spPr>
          <a:xfrm>
            <a:off x="228600" y="3124200"/>
            <a:ext cx="7772400" cy="35814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715000" y="3733800"/>
            <a:ext cx="2133600" cy="1752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000066"/>
                </a:solidFill>
              </a:rPr>
              <a:t>اعــم روشهـاي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000066"/>
                </a:solidFill>
              </a:rPr>
              <a:t>اجــرايي مـورد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000066"/>
                </a:solidFill>
              </a:rPr>
              <a:t>نياز در ويرايش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000066"/>
                </a:solidFill>
              </a:rPr>
              <a:t>ســـال </a:t>
            </a:r>
            <a:r>
              <a:rPr lang="ar-SA" sz="2000" b="1" dirty="0">
                <a:solidFill>
                  <a:srgbClr val="000066"/>
                </a:solidFill>
              </a:rPr>
              <a:t>2008</a:t>
            </a:r>
            <a:r>
              <a:rPr lang="ar-SA" sz="2000" dirty="0">
                <a:solidFill>
                  <a:srgbClr val="000066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000066"/>
                </a:solidFill>
              </a:rPr>
              <a:t>استانـــــدارد</a:t>
            </a:r>
            <a:r>
              <a:rPr lang="ar-SA" sz="1400" dirty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371600" y="3332163"/>
            <a:ext cx="2743200" cy="498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روش اجرايي كنترل مدارك و داده‌ها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371600" y="3830638"/>
            <a:ext cx="27432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روش اجرايي كنترل سوابق كيفيت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374775" y="4375150"/>
            <a:ext cx="27432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روش اجرايي كنترل محصول نامنطبق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371600" y="4879975"/>
            <a:ext cx="2746375" cy="492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روش اجرايي مميزي داخلي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1371600" y="5370513"/>
            <a:ext cx="2743200" cy="5730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روش اجرايي اقدامات اصلاحي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371600" y="5943600"/>
            <a:ext cx="2746375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روش اجرايي اقدامات پيشگيرانه</a:t>
            </a:r>
          </a:p>
        </p:txBody>
      </p:sp>
      <p:cxnSp>
        <p:nvCxnSpPr>
          <p:cNvPr id="42" name="AutoShape 16"/>
          <p:cNvCxnSpPr>
            <a:cxnSpLocks noChangeShapeType="1"/>
            <a:endCxn id="25" idx="3"/>
          </p:cNvCxnSpPr>
          <p:nvPr/>
        </p:nvCxnSpPr>
        <p:spPr bwMode="auto">
          <a:xfrm rot="10800000">
            <a:off x="4114800" y="3581400"/>
            <a:ext cx="1385888" cy="12985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16"/>
          <p:cNvCxnSpPr>
            <a:cxnSpLocks noChangeShapeType="1"/>
          </p:cNvCxnSpPr>
          <p:nvPr/>
        </p:nvCxnSpPr>
        <p:spPr bwMode="auto">
          <a:xfrm rot="10800000">
            <a:off x="4114800" y="4097338"/>
            <a:ext cx="1385888" cy="78263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16"/>
          <p:cNvCxnSpPr>
            <a:cxnSpLocks noChangeShapeType="1"/>
          </p:cNvCxnSpPr>
          <p:nvPr/>
        </p:nvCxnSpPr>
        <p:spPr bwMode="auto">
          <a:xfrm rot="10800000">
            <a:off x="4117975" y="4627563"/>
            <a:ext cx="1411288" cy="25241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16"/>
          <p:cNvCxnSpPr>
            <a:cxnSpLocks noChangeShapeType="1"/>
          </p:cNvCxnSpPr>
          <p:nvPr/>
        </p:nvCxnSpPr>
        <p:spPr bwMode="auto">
          <a:xfrm rot="10800000" flipV="1">
            <a:off x="4146550" y="4879975"/>
            <a:ext cx="1382713" cy="24606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16"/>
          <p:cNvCxnSpPr>
            <a:cxnSpLocks noChangeShapeType="1"/>
          </p:cNvCxnSpPr>
          <p:nvPr/>
        </p:nvCxnSpPr>
        <p:spPr bwMode="auto">
          <a:xfrm rot="10800000" flipV="1">
            <a:off x="4146550" y="4879975"/>
            <a:ext cx="1354138" cy="8143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AutoShape 16"/>
          <p:cNvCxnSpPr>
            <a:cxnSpLocks noChangeShapeType="1"/>
          </p:cNvCxnSpPr>
          <p:nvPr/>
        </p:nvCxnSpPr>
        <p:spPr bwMode="auto">
          <a:xfrm rot="10800000" flipV="1">
            <a:off x="4121150" y="4879975"/>
            <a:ext cx="1433513" cy="14160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57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67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72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  <p:bldP spid="29" grpId="0" animBg="1" autoUpdateAnimBg="0"/>
      <p:bldP spid="3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600200" y="228600"/>
            <a:ext cx="5638800" cy="914400"/>
          </a:xfrm>
          <a:prstGeom prst="bevel">
            <a:avLst>
              <a:gd name="adj" fmla="val 12500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روش اجرایی نگهداری تعمیرات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33400" y="1752600"/>
            <a:ext cx="7162800" cy="4495800"/>
          </a:xfrm>
          <a:prstGeom prst="round2Diag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685800" y="2057400"/>
            <a:ext cx="6858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   هدف:  </a:t>
            </a:r>
          </a:p>
          <a:p>
            <a:pPr algn="r" rtl="1" eaLnBrk="1" hangingPunct="1"/>
            <a:r>
              <a:rPr lang="fa-IR"/>
              <a:t> انجام فعاليتهاي نگهداري و تعميرات با جهت گيري برنامه ريزي شده، پيشگيرانه و پيش بينانه به منظور حصول اطمينان از سلامت تجهيزات و ماشين آلات در زمان بكارگيري و استمرار قابليت فرآيند ایزو   </a:t>
            </a:r>
          </a:p>
          <a:p>
            <a:pPr algn="r" rtl="1" eaLnBrk="1" hangingPunct="1"/>
            <a:endParaRPr lang="fa-IR"/>
          </a:p>
          <a:p>
            <a:pPr algn="r" rtl="1" eaLnBrk="1" hangingPunct="1"/>
            <a:r>
              <a:rPr lang="fa-IR"/>
              <a:t>دامنه كاربرد: </a:t>
            </a:r>
          </a:p>
          <a:p>
            <a:pPr algn="r" rtl="1" eaLnBrk="1" hangingPunct="1"/>
            <a:r>
              <a:rPr lang="fa-IR"/>
              <a:t>كليه ماشين آلات و تجهيزات توليدي</a:t>
            </a:r>
          </a:p>
          <a:p>
            <a:pPr algn="r" rtl="1" eaLnBrk="1" hangingPunct="1"/>
            <a:endParaRPr lang="fa-IR"/>
          </a:p>
          <a:p>
            <a:pPr algn="r" rtl="1" eaLnBrk="1" hangingPunct="1"/>
            <a:r>
              <a:rPr lang="fa-IR"/>
              <a:t>مسئوليت : </a:t>
            </a:r>
          </a:p>
          <a:p>
            <a:pPr algn="r" rtl="1" eaLnBrk="1" hangingPunct="1"/>
            <a:r>
              <a:rPr lang="fa-IR"/>
              <a:t>مسئوليت نگهداري و تعميرات ماشين آلات و تجهيزات  توليدي به عهده مسئول نگهداري و تعميرات  با نظارت  مدير كارخانه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600200" y="228600"/>
            <a:ext cx="5638800" cy="914400"/>
          </a:xfrm>
          <a:prstGeom prst="bevel">
            <a:avLst>
              <a:gd name="adj" fmla="val 12500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روش اجرایی نگهداری تعمیرات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Pentagon 4"/>
          <p:cNvSpPr/>
          <p:nvPr/>
        </p:nvSpPr>
        <p:spPr>
          <a:xfrm rot="10800000">
            <a:off x="5664200" y="1447800"/>
            <a:ext cx="2286000" cy="839788"/>
          </a:xfrm>
          <a:prstGeom prst="homePlate">
            <a:avLst>
              <a:gd name="adj" fmla="val 4589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096000" y="163195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>
                <a:cs typeface="B Jadid" panose="00000700000000000000" pitchFamily="2" charset="-78"/>
              </a:rPr>
              <a:t>شرح روش اجرایی :</a:t>
            </a:r>
          </a:p>
        </p:txBody>
      </p:sp>
      <p:sp>
        <p:nvSpPr>
          <p:cNvPr id="7" name="Round Same Side Corner Rectangle 6"/>
          <p:cNvSpPr/>
          <p:nvPr/>
        </p:nvSpPr>
        <p:spPr>
          <a:xfrm>
            <a:off x="304800" y="2438400"/>
            <a:ext cx="7391400" cy="4038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304800" y="2971800"/>
            <a:ext cx="723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B Yekan" panose="00000400000000000000" pitchFamily="2" charset="-78"/>
              </a:defRPr>
            </a:lvl9pPr>
          </a:lstStyle>
          <a:p>
            <a:pPr algn="r" rtl="1" eaLnBrk="1" hangingPunct="1"/>
            <a:r>
              <a:rPr lang="fa-IR"/>
              <a:t>1: مسئول نگهداري و تعميرات فهرست كليه ماشين آلات و تجهيزات توليدي را در فرم فهرست  ماشين آلات ثبت نموده </a:t>
            </a:r>
          </a:p>
          <a:p>
            <a:pPr algn="r" rtl="1" eaLnBrk="1" hangingPunct="1"/>
            <a:r>
              <a:rPr lang="fa-IR"/>
              <a:t> براي هريك از ماشين آلات فرم  شناسنامه ماشين آلات تكميل  مي نمايد.  </a:t>
            </a:r>
          </a:p>
        </p:txBody>
      </p:sp>
      <p:pic>
        <p:nvPicPr>
          <p:cNvPr id="10247" name="Picture 9" descr="D:\CLIPART\STANDARD\STDDIR4\PE0187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57700"/>
            <a:ext cx="2362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پروژه و پایان نامه مهندسی صنایع و مدیریت </a:t>
            </a:r>
            <a:r>
              <a:rPr lang="en-US"/>
              <a:t>telegram.me/ieproject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ain">
      <a:majorFont>
        <a:latin typeface="Calibri"/>
        <a:ea typeface=""/>
        <a:cs typeface="B Yekan"/>
      </a:majorFont>
      <a:minorFont>
        <a:latin typeface="Calibri"/>
        <a:ea typeface=""/>
        <a:cs typeface="B Yeka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631</TotalTime>
  <Words>746</Words>
  <Application>Microsoft Office PowerPoint</Application>
  <PresentationFormat>On-screen Show (4:3)</PresentationFormat>
  <Paragraphs>122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B Farnaz</vt:lpstr>
      <vt:lpstr>B Jadid</vt:lpstr>
      <vt:lpstr>B Mitra</vt:lpstr>
      <vt:lpstr>B Nazanin</vt:lpstr>
      <vt:lpstr>B Titr</vt:lpstr>
      <vt:lpstr>B Yekan</vt:lpstr>
      <vt:lpstr>Calibri</vt:lpstr>
      <vt:lpstr>Homa</vt:lpstr>
      <vt:lpstr>Tahoma</vt:lpstr>
      <vt:lpstr>Times New Roman</vt:lpstr>
      <vt:lpstr>Adjacency</vt:lpstr>
      <vt:lpstr>Clip</vt:lpstr>
      <vt:lpstr>PowerPoint Presentation</vt:lpstr>
      <vt:lpstr>معرفي سازمان بين المللي استاندارد</vt:lpstr>
      <vt:lpstr>الزامات مستند سازي iso9001 در ويرايش 2008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arefeh</dc:creator>
  <cp:lastModifiedBy>omid</cp:lastModifiedBy>
  <cp:revision>37</cp:revision>
  <dcterms:created xsi:type="dcterms:W3CDTF">2014-10-20T08:24:12Z</dcterms:created>
  <dcterms:modified xsi:type="dcterms:W3CDTF">2018-06-02T13:52:36Z</dcterms:modified>
</cp:coreProperties>
</file>