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757"/>
    <a:srgbClr val="FF9900"/>
    <a:srgbClr val="6B9F25"/>
    <a:srgbClr val="7C9659"/>
    <a:srgbClr val="32E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3" d="100"/>
          <a:sy n="53"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D7D5D-8816-4522-87E8-C2A6F33F7B96}" type="doc">
      <dgm:prSet loTypeId="urn:microsoft.com/office/officeart/2008/layout/VerticalCurvedList" loCatId="list" qsTypeId="urn:microsoft.com/office/officeart/2005/8/quickstyle/simple1" qsCatId="simple" csTypeId="urn:microsoft.com/office/officeart/2005/8/colors/accent2_2" csCatId="accent2" phldr="1"/>
      <dgm:spPr>
        <a:scene3d>
          <a:camera prst="orthographicFront">
            <a:rot lat="0" lon="0" rev="0"/>
          </a:camera>
          <a:lightRig rig="glow" dir="t">
            <a:rot lat="0" lon="0" rev="4800000"/>
          </a:lightRig>
        </a:scene3d>
      </dgm:spPr>
      <dgm:t>
        <a:bodyPr/>
        <a:lstStyle/>
        <a:p>
          <a:endParaRPr lang="en-US"/>
        </a:p>
      </dgm:t>
    </dgm:pt>
    <dgm:pt modelId="{4831F873-57EF-4C80-9DDC-0146F50CA8D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a-IR" sz="2400" dirty="0" smtClean="0">
              <a:ln w="0"/>
              <a:solidFill>
                <a:schemeClr val="tx1"/>
              </a:solidFill>
              <a:effectLst>
                <a:outerShdw blurRad="38100" dist="38100" dir="2700000" algn="tl" rotWithShape="0">
                  <a:srgbClr val="000000">
                    <a:alpha val="43137"/>
                  </a:srgbClr>
                </a:outerShdw>
              </a:effectLst>
              <a:cs typeface="B Titr" panose="00000700000000000000" pitchFamily="2" charset="-78"/>
            </a:rPr>
            <a:t>زاویه شیار</a:t>
          </a:r>
          <a:endParaRPr lang="en-US" sz="2400" dirty="0">
            <a:solidFill>
              <a:schemeClr val="tx1"/>
            </a:solidFill>
            <a:effectLst>
              <a:outerShdw blurRad="38100" dist="38100" dir="2700000" algn="tl" rotWithShape="0">
                <a:srgbClr val="000000">
                  <a:alpha val="43137"/>
                </a:srgbClr>
              </a:outerShdw>
            </a:effectLst>
            <a:cs typeface="B Titr" panose="00000700000000000000" pitchFamily="2" charset="-78"/>
          </a:endParaRPr>
        </a:p>
      </dgm:t>
    </dgm:pt>
    <dgm:pt modelId="{C8E7B219-83D7-4E97-86D9-7CFF36C3857F}" type="parTrans" cxnId="{B822B658-03FE-4A31-8086-8E9A3DD2599E}">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98B94FEA-E37D-4BA8-86DC-F8E688F88EDA}" type="sibTrans" cxnId="{B822B658-03FE-4A31-8086-8E9A3DD2599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400">
            <a:solidFill>
              <a:schemeClr val="tx1"/>
            </a:solidFill>
            <a:effectLst>
              <a:outerShdw blurRad="38100" dist="38100" dir="2700000" algn="tl">
                <a:srgbClr val="000000">
                  <a:alpha val="43137"/>
                </a:srgbClr>
              </a:outerShdw>
            </a:effectLst>
            <a:cs typeface="B Titr" panose="00000700000000000000" pitchFamily="2" charset="-78"/>
          </a:endParaRPr>
        </a:p>
      </dgm:t>
    </dgm:pt>
    <dgm:pt modelId="{F52EEDCB-98A8-4E23-8120-6E9521D97D9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a-IR" sz="2400" dirty="0" smtClean="0">
              <a:ln w="0"/>
              <a:solidFill>
                <a:schemeClr val="tx1"/>
              </a:solidFill>
              <a:effectLst>
                <a:outerShdw blurRad="38100" dist="38100" dir="2700000" algn="tl" rotWithShape="0">
                  <a:srgbClr val="000000">
                    <a:alpha val="43137"/>
                  </a:srgbClr>
                </a:outerShdw>
              </a:effectLst>
              <a:cs typeface="B Titr" panose="00000700000000000000" pitchFamily="2" charset="-78"/>
            </a:rPr>
            <a:t>دهانه ریشه</a:t>
          </a:r>
          <a:endParaRPr lang="en-US" sz="2400" dirty="0">
            <a:solidFill>
              <a:schemeClr val="tx1"/>
            </a:solidFill>
            <a:effectLst>
              <a:outerShdw blurRad="38100" dist="38100" dir="2700000" algn="tl" rotWithShape="0">
                <a:srgbClr val="000000">
                  <a:alpha val="43137"/>
                </a:srgbClr>
              </a:outerShdw>
            </a:effectLst>
            <a:cs typeface="B Titr" panose="00000700000000000000" pitchFamily="2" charset="-78"/>
          </a:endParaRPr>
        </a:p>
      </dgm:t>
    </dgm:pt>
    <dgm:pt modelId="{294323B4-A0D5-4FA7-A71C-BCFBAE4692AB}" type="parTrans" cxnId="{E8A378A0-F09A-4D6E-93A1-FFDECABCB689}">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3423E47F-154D-4083-B4A3-BB3E4B68DA39}" type="sibTrans" cxnId="{E8A378A0-F09A-4D6E-93A1-FFDECABCB689}">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B0E5B662-FF67-4496-90C9-DB7B916E04A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a-IR" sz="2400" dirty="0" smtClean="0">
              <a:ln w="0"/>
              <a:solidFill>
                <a:schemeClr val="tx1"/>
              </a:solidFill>
              <a:effectLst>
                <a:outerShdw blurRad="38100" dist="38100" dir="2700000" algn="tl" rotWithShape="0">
                  <a:srgbClr val="000000">
                    <a:alpha val="43137"/>
                  </a:srgbClr>
                </a:outerShdw>
              </a:effectLst>
              <a:cs typeface="B Titr" panose="00000700000000000000" pitchFamily="2" charset="-78"/>
            </a:rPr>
            <a:t>ترازبندی اتصال</a:t>
          </a:r>
          <a:endParaRPr lang="en-US" sz="2400" dirty="0">
            <a:solidFill>
              <a:schemeClr val="tx1"/>
            </a:solidFill>
            <a:effectLst>
              <a:outerShdw blurRad="38100" dist="38100" dir="2700000" algn="tl" rotWithShape="0">
                <a:srgbClr val="000000">
                  <a:alpha val="43137"/>
                </a:srgbClr>
              </a:outerShdw>
            </a:effectLst>
            <a:cs typeface="B Titr" panose="00000700000000000000" pitchFamily="2" charset="-78"/>
          </a:endParaRPr>
        </a:p>
      </dgm:t>
    </dgm:pt>
    <dgm:pt modelId="{5E049968-8076-4D27-AE17-710D52CE066A}" type="parTrans" cxnId="{6FC62952-E9E5-4618-998A-0DCE61975CFD}">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F041321E-17C6-4E15-83D3-7063D8721973}" type="sibTrans" cxnId="{6FC62952-E9E5-4618-998A-0DCE61975CFD}">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35CE982F-B1DC-4214-94E8-A876CFFE726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a-IR" sz="2400" dirty="0" smtClean="0">
              <a:ln w="0"/>
              <a:solidFill>
                <a:schemeClr val="tx1"/>
              </a:solidFill>
              <a:effectLst>
                <a:outerShdw blurRad="38100" dist="38100" dir="2700000" algn="tl" rotWithShape="0">
                  <a:srgbClr val="000000">
                    <a:alpha val="43137"/>
                  </a:srgbClr>
                </a:outerShdw>
              </a:effectLst>
              <a:cs typeface="B Titr" panose="00000700000000000000" pitchFamily="2" charset="-78"/>
            </a:rPr>
            <a:t>پشت بند</a:t>
          </a:r>
          <a:endParaRPr lang="en-US" sz="2400" dirty="0">
            <a:solidFill>
              <a:schemeClr val="tx1"/>
            </a:solidFill>
            <a:effectLst>
              <a:outerShdw blurRad="38100" dist="38100" dir="2700000" algn="tl" rotWithShape="0">
                <a:srgbClr val="000000">
                  <a:alpha val="43137"/>
                </a:srgbClr>
              </a:outerShdw>
            </a:effectLst>
            <a:cs typeface="B Titr" panose="00000700000000000000" pitchFamily="2" charset="-78"/>
          </a:endParaRPr>
        </a:p>
      </dgm:t>
    </dgm:pt>
    <dgm:pt modelId="{10258DDC-CF23-4246-A6A4-D812BE02DA09}" type="parTrans" cxnId="{3F5B2C2A-B15D-46DA-95FD-7145EFC23013}">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2A4B81EE-995C-43CC-8445-694F8F687A19}" type="sibTrans" cxnId="{3F5B2C2A-B15D-46DA-95FD-7145EFC23013}">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28C3B02D-197C-4D32-A822-E629D00C058A}">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a-IR" sz="2400" dirty="0" smtClean="0">
              <a:ln w="0"/>
              <a:solidFill>
                <a:schemeClr val="tx1"/>
              </a:solidFill>
              <a:effectLst>
                <a:outerShdw blurRad="38100" dist="38100" dir="2700000" algn="tl" rotWithShape="0">
                  <a:srgbClr val="000000">
                    <a:alpha val="43137"/>
                  </a:srgbClr>
                </a:outerShdw>
              </a:effectLst>
              <a:cs typeface="B Titr" panose="00000700000000000000" pitchFamily="2" charset="-78"/>
            </a:rPr>
            <a:t>الکترود مصرفی</a:t>
          </a:r>
          <a:endParaRPr lang="en-US" sz="2400" dirty="0">
            <a:solidFill>
              <a:schemeClr val="tx1"/>
            </a:solidFill>
            <a:effectLst>
              <a:outerShdw blurRad="38100" dist="38100" dir="2700000" algn="tl" rotWithShape="0">
                <a:srgbClr val="000000">
                  <a:alpha val="43137"/>
                </a:srgbClr>
              </a:outerShdw>
            </a:effectLst>
            <a:cs typeface="B Titr" panose="00000700000000000000" pitchFamily="2" charset="-78"/>
          </a:endParaRPr>
        </a:p>
      </dgm:t>
    </dgm:pt>
    <dgm:pt modelId="{ACCB5599-DF54-4B7B-A00C-111196F4467D}" type="parTrans" cxnId="{E701D870-373D-47EF-8AFB-6A9CD70286A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8AB33660-21BF-451C-9FA2-270D01D3EE11}" type="sibTrans" cxnId="{E701D870-373D-47EF-8AFB-6A9CD70286A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E94FDF53-F595-4A58-9888-000A3F0836B4}">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a-IR" sz="2400" dirty="0" smtClean="0">
              <a:ln w="0"/>
              <a:solidFill>
                <a:schemeClr val="tx1"/>
              </a:solidFill>
              <a:effectLst>
                <a:outerShdw blurRad="38100" dist="38100" dir="2700000" algn="tl" rotWithShape="0">
                  <a:srgbClr val="000000">
                    <a:alpha val="43137"/>
                  </a:srgbClr>
                </a:outerShdw>
              </a:effectLst>
              <a:cs typeface="B Titr" panose="00000700000000000000" pitchFamily="2" charset="-78"/>
            </a:rPr>
            <a:t>تمیز بودن اتصال</a:t>
          </a:r>
          <a:endParaRPr lang="en-US" sz="2400" dirty="0">
            <a:solidFill>
              <a:schemeClr val="tx1"/>
            </a:solidFill>
            <a:effectLst>
              <a:outerShdw blurRad="38100" dist="38100" dir="2700000" algn="tl" rotWithShape="0">
                <a:srgbClr val="000000">
                  <a:alpha val="43137"/>
                </a:srgbClr>
              </a:outerShdw>
            </a:effectLst>
            <a:cs typeface="B Titr" panose="00000700000000000000" pitchFamily="2" charset="-78"/>
          </a:endParaRPr>
        </a:p>
      </dgm:t>
    </dgm:pt>
    <dgm:pt modelId="{30119B78-D240-416B-933F-224C95A25A3D}" type="parTrans" cxnId="{58B9545A-6B13-45A7-8FB0-B3306C29D70F}">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5DC7C7B8-2EE3-457F-B955-5166B7A042DF}" type="sibTrans" cxnId="{58B9545A-6B13-45A7-8FB0-B3306C29D70F}">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EEE05EFD-C2BC-4190-BC1D-0A3AD2492C9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fa-IR" sz="2400" dirty="0" smtClean="0">
              <a:solidFill>
                <a:schemeClr val="tx1"/>
              </a:solidFill>
              <a:effectLst>
                <a:outerShdw blurRad="38100" dist="38100" dir="2700000" algn="tl">
                  <a:srgbClr val="000000">
                    <a:alpha val="43137"/>
                  </a:srgbClr>
                </a:outerShdw>
              </a:effectLst>
              <a:cs typeface="B Titr" panose="00000700000000000000" pitchFamily="2" charset="-78"/>
            </a:rPr>
            <a:t>پیش گرم کردن</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dgm:t>
    </dgm:pt>
    <dgm:pt modelId="{D6ADA6E9-64C3-4E20-B7FF-BFBA9AFA657A}" type="parTrans" cxnId="{95E86C1D-B4BC-4787-847E-E9606B66B354}">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40E54849-832C-43D0-8AA8-E232820450EC}" type="sibTrans" cxnId="{95E86C1D-B4BC-4787-847E-E9606B66B354}">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1EE9AB6F-DA03-47E0-BFC6-18AFC1EAB1A3}" type="pres">
      <dgm:prSet presAssocID="{299D7D5D-8816-4522-87E8-C2A6F33F7B96}" presName="Name0" presStyleCnt="0">
        <dgm:presLayoutVars>
          <dgm:chMax val="7"/>
          <dgm:chPref val="7"/>
          <dgm:dir val="rev"/>
        </dgm:presLayoutVars>
      </dgm:prSet>
      <dgm:spPr/>
      <dgm:t>
        <a:bodyPr/>
        <a:lstStyle/>
        <a:p>
          <a:endParaRPr lang="en-US"/>
        </a:p>
      </dgm:t>
    </dgm:pt>
    <dgm:pt modelId="{CCAF5C2A-6E35-4052-902C-E710597D23AA}" type="pres">
      <dgm:prSet presAssocID="{299D7D5D-8816-4522-87E8-C2A6F33F7B96}" presName="Nam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BFCBE0A-0754-491D-8E86-B5E323751DC1}" type="pres">
      <dgm:prSet presAssocID="{299D7D5D-8816-4522-87E8-C2A6F33F7B96}" presName="cycl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316CA57-D9A7-4668-8698-1516B0FD2E52}" type="pres">
      <dgm:prSet presAssocID="{299D7D5D-8816-4522-87E8-C2A6F33F7B96}" presName="srcNode" presStyleLbl="node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CBA26C2-9E3F-4892-9033-C1CEB6D6601A}" type="pres">
      <dgm:prSet presAssocID="{299D7D5D-8816-4522-87E8-C2A6F33F7B96}" presName="conn" presStyleLbl="parChTrans1D2" presStyleIdx="0" presStyleCnt="1"/>
      <dgm:spPr/>
      <dgm:t>
        <a:bodyPr/>
        <a:lstStyle/>
        <a:p>
          <a:endParaRPr lang="en-US"/>
        </a:p>
      </dgm:t>
    </dgm:pt>
    <dgm:pt modelId="{241476A8-872C-413E-BC28-C08478B5D9B1}" type="pres">
      <dgm:prSet presAssocID="{299D7D5D-8816-4522-87E8-C2A6F33F7B96}" presName="extraNode" presStyleLbl="node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E24E462-E8E6-4C79-A827-3FE2BBC45131}" type="pres">
      <dgm:prSet presAssocID="{299D7D5D-8816-4522-87E8-C2A6F33F7B96}" presName="dstNode" presStyleLbl="node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7E80442-F87B-4EC8-B17E-B859ACFD5875}" type="pres">
      <dgm:prSet presAssocID="{4831F873-57EF-4C80-9DDC-0146F50CA8D5}" presName="text_1" presStyleLbl="node1" presStyleIdx="0" presStyleCnt="7">
        <dgm:presLayoutVars>
          <dgm:bulletEnabled val="1"/>
        </dgm:presLayoutVars>
      </dgm:prSet>
      <dgm:spPr/>
      <dgm:t>
        <a:bodyPr/>
        <a:lstStyle/>
        <a:p>
          <a:endParaRPr lang="en-US"/>
        </a:p>
      </dgm:t>
    </dgm:pt>
    <dgm:pt modelId="{AACE1118-EF48-491A-8BB2-DDE9A9A123E4}" type="pres">
      <dgm:prSet presAssocID="{4831F873-57EF-4C80-9DDC-0146F50CA8D5}" presName="accent_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D8D35D3-5BAD-4D1B-9229-246AC384BDD4}" type="pres">
      <dgm:prSet presAssocID="{4831F873-57EF-4C80-9DDC-0146F50CA8D5}" presName="accentRepeatNode" presStyleLbl="solidFgAcc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6C6F4A19-EE87-408F-998B-509C53BDF1C9}" type="pres">
      <dgm:prSet presAssocID="{F52EEDCB-98A8-4E23-8120-6E9521D97D95}" presName="text_2" presStyleLbl="node1" presStyleIdx="1" presStyleCnt="7">
        <dgm:presLayoutVars>
          <dgm:bulletEnabled val="1"/>
        </dgm:presLayoutVars>
      </dgm:prSet>
      <dgm:spPr/>
      <dgm:t>
        <a:bodyPr/>
        <a:lstStyle/>
        <a:p>
          <a:endParaRPr lang="en-US"/>
        </a:p>
      </dgm:t>
    </dgm:pt>
    <dgm:pt modelId="{3A4609CE-233B-4810-A378-3A94F2285248}" type="pres">
      <dgm:prSet presAssocID="{F52EEDCB-98A8-4E23-8120-6E9521D97D95}" presName="accent_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99294A0-7340-4C20-9398-718E2D88FE3A}" type="pres">
      <dgm:prSet presAssocID="{F52EEDCB-98A8-4E23-8120-6E9521D97D95}" presName="accentRepeatNode" presStyleLbl="solidFgAcc1" presStyleIdx="1"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426874DC-DFC1-4665-94D4-FFDE2027B624}" type="pres">
      <dgm:prSet presAssocID="{B0E5B662-FF67-4496-90C9-DB7B916E04A9}" presName="text_3" presStyleLbl="node1" presStyleIdx="2" presStyleCnt="7">
        <dgm:presLayoutVars>
          <dgm:bulletEnabled val="1"/>
        </dgm:presLayoutVars>
      </dgm:prSet>
      <dgm:spPr/>
      <dgm:t>
        <a:bodyPr/>
        <a:lstStyle/>
        <a:p>
          <a:endParaRPr lang="en-US"/>
        </a:p>
      </dgm:t>
    </dgm:pt>
    <dgm:pt modelId="{703F3225-CC5D-4D42-91F4-2DAA2EC6B1C8}" type="pres">
      <dgm:prSet presAssocID="{B0E5B662-FF67-4496-90C9-DB7B916E04A9}" presName="accent_3"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AFABC85-1D0B-4282-A535-A909622B3C77}" type="pres">
      <dgm:prSet presAssocID="{B0E5B662-FF67-4496-90C9-DB7B916E04A9}" presName="accentRepeatNode" presStyleLbl="solidFgAcc1" presStyleIdx="2"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C8DA295-6802-48F7-8834-F10E0803604A}" type="pres">
      <dgm:prSet presAssocID="{35CE982F-B1DC-4214-94E8-A876CFFE7261}" presName="text_4" presStyleLbl="node1" presStyleIdx="3" presStyleCnt="7">
        <dgm:presLayoutVars>
          <dgm:bulletEnabled val="1"/>
        </dgm:presLayoutVars>
      </dgm:prSet>
      <dgm:spPr/>
      <dgm:t>
        <a:bodyPr/>
        <a:lstStyle/>
        <a:p>
          <a:endParaRPr lang="en-US"/>
        </a:p>
      </dgm:t>
    </dgm:pt>
    <dgm:pt modelId="{9A120CED-A978-41FA-8C91-4AF74B306E38}" type="pres">
      <dgm:prSet presAssocID="{35CE982F-B1DC-4214-94E8-A876CFFE7261}" presName="accent_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CAFD7E32-D6B5-4FC7-9350-1B1A6438E5EC}" type="pres">
      <dgm:prSet presAssocID="{35CE982F-B1DC-4214-94E8-A876CFFE7261}" presName="accentRepeatNode" presStyleLbl="solidFgAcc1" presStyleIdx="3"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2C86232-8112-49C8-809A-13A31D856706}" type="pres">
      <dgm:prSet presAssocID="{28C3B02D-197C-4D32-A822-E629D00C058A}" presName="text_5" presStyleLbl="node1" presStyleIdx="4" presStyleCnt="7">
        <dgm:presLayoutVars>
          <dgm:bulletEnabled val="1"/>
        </dgm:presLayoutVars>
      </dgm:prSet>
      <dgm:spPr/>
      <dgm:t>
        <a:bodyPr/>
        <a:lstStyle/>
        <a:p>
          <a:endParaRPr lang="en-US"/>
        </a:p>
      </dgm:t>
    </dgm:pt>
    <dgm:pt modelId="{B35FE845-5D8B-4DAE-8277-69C1C63BA763}" type="pres">
      <dgm:prSet presAssocID="{28C3B02D-197C-4D32-A822-E629D00C058A}" presName="accent_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44E99D55-3BF0-4865-9603-1B41741D2C99}" type="pres">
      <dgm:prSet presAssocID="{28C3B02D-197C-4D32-A822-E629D00C058A}" presName="accentRepeatNode" presStyleLbl="solidFgAcc1" presStyleIdx="4"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B22B3CD-2A32-4ED0-A89B-224F7C186622}" type="pres">
      <dgm:prSet presAssocID="{E94FDF53-F595-4A58-9888-000A3F0836B4}" presName="text_6" presStyleLbl="node1" presStyleIdx="5" presStyleCnt="7">
        <dgm:presLayoutVars>
          <dgm:bulletEnabled val="1"/>
        </dgm:presLayoutVars>
      </dgm:prSet>
      <dgm:spPr/>
      <dgm:t>
        <a:bodyPr/>
        <a:lstStyle/>
        <a:p>
          <a:endParaRPr lang="en-US"/>
        </a:p>
      </dgm:t>
    </dgm:pt>
    <dgm:pt modelId="{8DFE25A1-CAEE-4B34-9A6E-43FF40C1E55E}" type="pres">
      <dgm:prSet presAssocID="{E94FDF53-F595-4A58-9888-000A3F0836B4}" presName="accent_6"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578ED95-F97C-4678-A703-A58C2902DDA3}" type="pres">
      <dgm:prSet presAssocID="{E94FDF53-F595-4A58-9888-000A3F0836B4}" presName="accentRepeatNode" presStyleLbl="solidFgAcc1" presStyleIdx="5"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A3F4B7A-D8D7-4A9A-8EAE-E522F7CE4517}" type="pres">
      <dgm:prSet presAssocID="{EEE05EFD-C2BC-4190-BC1D-0A3AD2492C93}" presName="text_7" presStyleLbl="node1" presStyleIdx="6" presStyleCnt="7">
        <dgm:presLayoutVars>
          <dgm:bulletEnabled val="1"/>
        </dgm:presLayoutVars>
      </dgm:prSet>
      <dgm:spPr/>
      <dgm:t>
        <a:bodyPr/>
        <a:lstStyle/>
        <a:p>
          <a:endParaRPr lang="en-US"/>
        </a:p>
      </dgm:t>
    </dgm:pt>
    <dgm:pt modelId="{30E952BB-903C-4EFE-9C61-D494BE548230}" type="pres">
      <dgm:prSet presAssocID="{EEE05EFD-C2BC-4190-BC1D-0A3AD2492C93}" presName="accent_7"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6806313-5F2E-4B8A-9F8A-F49021123F1E}" type="pres">
      <dgm:prSet presAssocID="{EEE05EFD-C2BC-4190-BC1D-0A3AD2492C93}" presName="accentRepeatNode" presStyleLbl="solidFgAcc1" presStyleIdx="6"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Lst>
  <dgm:cxnLst>
    <dgm:cxn modelId="{A14C763B-5C1A-4FD2-9EF7-007A8F845602}" type="presOf" srcId="{B0E5B662-FF67-4496-90C9-DB7B916E04A9}" destId="{426874DC-DFC1-4665-94D4-FFDE2027B624}" srcOrd="0" destOrd="0" presId="urn:microsoft.com/office/officeart/2008/layout/VerticalCurvedList"/>
    <dgm:cxn modelId="{6FC62952-E9E5-4618-998A-0DCE61975CFD}" srcId="{299D7D5D-8816-4522-87E8-C2A6F33F7B96}" destId="{B0E5B662-FF67-4496-90C9-DB7B916E04A9}" srcOrd="2" destOrd="0" parTransId="{5E049968-8076-4D27-AE17-710D52CE066A}" sibTransId="{F041321E-17C6-4E15-83D3-7063D8721973}"/>
    <dgm:cxn modelId="{E701D870-373D-47EF-8AFB-6A9CD70286A2}" srcId="{299D7D5D-8816-4522-87E8-C2A6F33F7B96}" destId="{28C3B02D-197C-4D32-A822-E629D00C058A}" srcOrd="4" destOrd="0" parTransId="{ACCB5599-DF54-4B7B-A00C-111196F4467D}" sibTransId="{8AB33660-21BF-451C-9FA2-270D01D3EE11}"/>
    <dgm:cxn modelId="{3D33604B-F9C3-453A-97A4-06E5FA10BAC9}" type="presOf" srcId="{EEE05EFD-C2BC-4190-BC1D-0A3AD2492C93}" destId="{7A3F4B7A-D8D7-4A9A-8EAE-E522F7CE4517}" srcOrd="0" destOrd="0" presId="urn:microsoft.com/office/officeart/2008/layout/VerticalCurvedList"/>
    <dgm:cxn modelId="{B822B658-03FE-4A31-8086-8E9A3DD2599E}" srcId="{299D7D5D-8816-4522-87E8-C2A6F33F7B96}" destId="{4831F873-57EF-4C80-9DDC-0146F50CA8D5}" srcOrd="0" destOrd="0" parTransId="{C8E7B219-83D7-4E97-86D9-7CFF36C3857F}" sibTransId="{98B94FEA-E37D-4BA8-86DC-F8E688F88EDA}"/>
    <dgm:cxn modelId="{E8A378A0-F09A-4D6E-93A1-FFDECABCB689}" srcId="{299D7D5D-8816-4522-87E8-C2A6F33F7B96}" destId="{F52EEDCB-98A8-4E23-8120-6E9521D97D95}" srcOrd="1" destOrd="0" parTransId="{294323B4-A0D5-4FA7-A71C-BCFBAE4692AB}" sibTransId="{3423E47F-154D-4083-B4A3-BB3E4B68DA39}"/>
    <dgm:cxn modelId="{95E86C1D-B4BC-4787-847E-E9606B66B354}" srcId="{299D7D5D-8816-4522-87E8-C2A6F33F7B96}" destId="{EEE05EFD-C2BC-4190-BC1D-0A3AD2492C93}" srcOrd="6" destOrd="0" parTransId="{D6ADA6E9-64C3-4E20-B7FF-BFBA9AFA657A}" sibTransId="{40E54849-832C-43D0-8AA8-E232820450EC}"/>
    <dgm:cxn modelId="{31FD69E3-0135-4677-B09E-939829F12324}" type="presOf" srcId="{35CE982F-B1DC-4214-94E8-A876CFFE7261}" destId="{EC8DA295-6802-48F7-8834-F10E0803604A}" srcOrd="0" destOrd="0" presId="urn:microsoft.com/office/officeart/2008/layout/VerticalCurvedList"/>
    <dgm:cxn modelId="{1B9B9D3D-D8AA-4EF9-A9CC-A7B22F5D7DA4}" type="presOf" srcId="{299D7D5D-8816-4522-87E8-C2A6F33F7B96}" destId="{1EE9AB6F-DA03-47E0-BFC6-18AFC1EAB1A3}" srcOrd="0" destOrd="0" presId="urn:microsoft.com/office/officeart/2008/layout/VerticalCurvedList"/>
    <dgm:cxn modelId="{3F5B2C2A-B15D-46DA-95FD-7145EFC23013}" srcId="{299D7D5D-8816-4522-87E8-C2A6F33F7B96}" destId="{35CE982F-B1DC-4214-94E8-A876CFFE7261}" srcOrd="3" destOrd="0" parTransId="{10258DDC-CF23-4246-A6A4-D812BE02DA09}" sibTransId="{2A4B81EE-995C-43CC-8445-694F8F687A19}"/>
    <dgm:cxn modelId="{8011ED82-B722-434E-BEAA-3F31357F7CD8}" type="presOf" srcId="{28C3B02D-197C-4D32-A822-E629D00C058A}" destId="{52C86232-8112-49C8-809A-13A31D856706}" srcOrd="0" destOrd="0" presId="urn:microsoft.com/office/officeart/2008/layout/VerticalCurvedList"/>
    <dgm:cxn modelId="{7C04253E-5F32-4F53-8794-6FBE31D2CFCC}" type="presOf" srcId="{F52EEDCB-98A8-4E23-8120-6E9521D97D95}" destId="{6C6F4A19-EE87-408F-998B-509C53BDF1C9}" srcOrd="0" destOrd="0" presId="urn:microsoft.com/office/officeart/2008/layout/VerticalCurvedList"/>
    <dgm:cxn modelId="{3B853D8E-3F54-4667-9EEA-8C2414A1D70C}" type="presOf" srcId="{E94FDF53-F595-4A58-9888-000A3F0836B4}" destId="{DB22B3CD-2A32-4ED0-A89B-224F7C186622}" srcOrd="0" destOrd="0" presId="urn:microsoft.com/office/officeart/2008/layout/VerticalCurvedList"/>
    <dgm:cxn modelId="{75B58667-A9DA-4BC1-AABB-64672FDDA4E0}" type="presOf" srcId="{4831F873-57EF-4C80-9DDC-0146F50CA8D5}" destId="{57E80442-F87B-4EC8-B17E-B859ACFD5875}" srcOrd="0" destOrd="0" presId="urn:microsoft.com/office/officeart/2008/layout/VerticalCurvedList"/>
    <dgm:cxn modelId="{58B9545A-6B13-45A7-8FB0-B3306C29D70F}" srcId="{299D7D5D-8816-4522-87E8-C2A6F33F7B96}" destId="{E94FDF53-F595-4A58-9888-000A3F0836B4}" srcOrd="5" destOrd="0" parTransId="{30119B78-D240-416B-933F-224C95A25A3D}" sibTransId="{5DC7C7B8-2EE3-457F-B955-5166B7A042DF}"/>
    <dgm:cxn modelId="{08F58D78-298F-4507-8701-35C67E877C86}" type="presOf" srcId="{98B94FEA-E37D-4BA8-86DC-F8E688F88EDA}" destId="{7CBA26C2-9E3F-4892-9033-C1CEB6D6601A}" srcOrd="0" destOrd="0" presId="urn:microsoft.com/office/officeart/2008/layout/VerticalCurvedList"/>
    <dgm:cxn modelId="{5C3034CB-9804-4D18-9789-9B5ED811F36C}" type="presParOf" srcId="{1EE9AB6F-DA03-47E0-BFC6-18AFC1EAB1A3}" destId="{CCAF5C2A-6E35-4052-902C-E710597D23AA}" srcOrd="0" destOrd="0" presId="urn:microsoft.com/office/officeart/2008/layout/VerticalCurvedList"/>
    <dgm:cxn modelId="{C6ECA0C9-8AA5-460A-8597-580B7EC34AA5}" type="presParOf" srcId="{CCAF5C2A-6E35-4052-902C-E710597D23AA}" destId="{7BFCBE0A-0754-491D-8E86-B5E323751DC1}" srcOrd="0" destOrd="0" presId="urn:microsoft.com/office/officeart/2008/layout/VerticalCurvedList"/>
    <dgm:cxn modelId="{13F567C4-85A8-40D6-AF10-D40872158A49}" type="presParOf" srcId="{7BFCBE0A-0754-491D-8E86-B5E323751DC1}" destId="{D316CA57-D9A7-4668-8698-1516B0FD2E52}" srcOrd="0" destOrd="0" presId="urn:microsoft.com/office/officeart/2008/layout/VerticalCurvedList"/>
    <dgm:cxn modelId="{1AE0F10A-1398-4EB2-BF1F-D81057966D8D}" type="presParOf" srcId="{7BFCBE0A-0754-491D-8E86-B5E323751DC1}" destId="{7CBA26C2-9E3F-4892-9033-C1CEB6D6601A}" srcOrd="1" destOrd="0" presId="urn:microsoft.com/office/officeart/2008/layout/VerticalCurvedList"/>
    <dgm:cxn modelId="{EFB5124F-E51E-4EE6-9A75-6BD6B1C9C11C}" type="presParOf" srcId="{7BFCBE0A-0754-491D-8E86-B5E323751DC1}" destId="{241476A8-872C-413E-BC28-C08478B5D9B1}" srcOrd="2" destOrd="0" presId="urn:microsoft.com/office/officeart/2008/layout/VerticalCurvedList"/>
    <dgm:cxn modelId="{EA670A80-BE48-4E21-BB25-9425606F9689}" type="presParOf" srcId="{7BFCBE0A-0754-491D-8E86-B5E323751DC1}" destId="{9E24E462-E8E6-4C79-A827-3FE2BBC45131}" srcOrd="3" destOrd="0" presId="urn:microsoft.com/office/officeart/2008/layout/VerticalCurvedList"/>
    <dgm:cxn modelId="{0979F2D5-E09C-4CC7-BAC5-3D04EA1645CE}" type="presParOf" srcId="{CCAF5C2A-6E35-4052-902C-E710597D23AA}" destId="{57E80442-F87B-4EC8-B17E-B859ACFD5875}" srcOrd="1" destOrd="0" presId="urn:microsoft.com/office/officeart/2008/layout/VerticalCurvedList"/>
    <dgm:cxn modelId="{D73CA8A3-D55D-48C7-8A82-6FFF9A7DC53E}" type="presParOf" srcId="{CCAF5C2A-6E35-4052-902C-E710597D23AA}" destId="{AACE1118-EF48-491A-8BB2-DDE9A9A123E4}" srcOrd="2" destOrd="0" presId="urn:microsoft.com/office/officeart/2008/layout/VerticalCurvedList"/>
    <dgm:cxn modelId="{6D5EA00B-A82D-47A5-9075-74F2AF9752E9}" type="presParOf" srcId="{AACE1118-EF48-491A-8BB2-DDE9A9A123E4}" destId="{9D8D35D3-5BAD-4D1B-9229-246AC384BDD4}" srcOrd="0" destOrd="0" presId="urn:microsoft.com/office/officeart/2008/layout/VerticalCurvedList"/>
    <dgm:cxn modelId="{78533DAF-65AF-480B-98AC-A4A513264FFB}" type="presParOf" srcId="{CCAF5C2A-6E35-4052-902C-E710597D23AA}" destId="{6C6F4A19-EE87-408F-998B-509C53BDF1C9}" srcOrd="3" destOrd="0" presId="urn:microsoft.com/office/officeart/2008/layout/VerticalCurvedList"/>
    <dgm:cxn modelId="{4B4B5315-88FA-46FE-9BE6-FEE22E319EAE}" type="presParOf" srcId="{CCAF5C2A-6E35-4052-902C-E710597D23AA}" destId="{3A4609CE-233B-4810-A378-3A94F2285248}" srcOrd="4" destOrd="0" presId="urn:microsoft.com/office/officeart/2008/layout/VerticalCurvedList"/>
    <dgm:cxn modelId="{F2C80F4D-DE28-4252-A97F-F7BD0B030815}" type="presParOf" srcId="{3A4609CE-233B-4810-A378-3A94F2285248}" destId="{D99294A0-7340-4C20-9398-718E2D88FE3A}" srcOrd="0" destOrd="0" presId="urn:microsoft.com/office/officeart/2008/layout/VerticalCurvedList"/>
    <dgm:cxn modelId="{C3164790-9499-4CC1-A793-7566DA0883D4}" type="presParOf" srcId="{CCAF5C2A-6E35-4052-902C-E710597D23AA}" destId="{426874DC-DFC1-4665-94D4-FFDE2027B624}" srcOrd="5" destOrd="0" presId="urn:microsoft.com/office/officeart/2008/layout/VerticalCurvedList"/>
    <dgm:cxn modelId="{B74C0A5A-8B10-4A4C-902F-08AABF8E2164}" type="presParOf" srcId="{CCAF5C2A-6E35-4052-902C-E710597D23AA}" destId="{703F3225-CC5D-4D42-91F4-2DAA2EC6B1C8}" srcOrd="6" destOrd="0" presId="urn:microsoft.com/office/officeart/2008/layout/VerticalCurvedList"/>
    <dgm:cxn modelId="{2F762B39-1F7D-490C-8663-63360A17124E}" type="presParOf" srcId="{703F3225-CC5D-4D42-91F4-2DAA2EC6B1C8}" destId="{AAFABC85-1D0B-4282-A535-A909622B3C77}" srcOrd="0" destOrd="0" presId="urn:microsoft.com/office/officeart/2008/layout/VerticalCurvedList"/>
    <dgm:cxn modelId="{6F7EC9C4-6D2D-4C27-BD95-F7CC39A3B976}" type="presParOf" srcId="{CCAF5C2A-6E35-4052-902C-E710597D23AA}" destId="{EC8DA295-6802-48F7-8834-F10E0803604A}" srcOrd="7" destOrd="0" presId="urn:microsoft.com/office/officeart/2008/layout/VerticalCurvedList"/>
    <dgm:cxn modelId="{3F4BB8CE-F6C9-4F94-9824-32C312ABC1F3}" type="presParOf" srcId="{CCAF5C2A-6E35-4052-902C-E710597D23AA}" destId="{9A120CED-A978-41FA-8C91-4AF74B306E38}" srcOrd="8" destOrd="0" presId="urn:microsoft.com/office/officeart/2008/layout/VerticalCurvedList"/>
    <dgm:cxn modelId="{C6B7A534-F8DD-4680-A212-714C507D3E36}" type="presParOf" srcId="{9A120CED-A978-41FA-8C91-4AF74B306E38}" destId="{CAFD7E32-D6B5-4FC7-9350-1B1A6438E5EC}" srcOrd="0" destOrd="0" presId="urn:microsoft.com/office/officeart/2008/layout/VerticalCurvedList"/>
    <dgm:cxn modelId="{3B9AFF03-FD28-4ED7-8FDA-DCAF0A4A135E}" type="presParOf" srcId="{CCAF5C2A-6E35-4052-902C-E710597D23AA}" destId="{52C86232-8112-49C8-809A-13A31D856706}" srcOrd="9" destOrd="0" presId="urn:microsoft.com/office/officeart/2008/layout/VerticalCurvedList"/>
    <dgm:cxn modelId="{A4AD9E33-158D-42B5-86E7-052EEF2613AB}" type="presParOf" srcId="{CCAF5C2A-6E35-4052-902C-E710597D23AA}" destId="{B35FE845-5D8B-4DAE-8277-69C1C63BA763}" srcOrd="10" destOrd="0" presId="urn:microsoft.com/office/officeart/2008/layout/VerticalCurvedList"/>
    <dgm:cxn modelId="{69363617-0FD0-45AD-A99B-95EF5082F879}" type="presParOf" srcId="{B35FE845-5D8B-4DAE-8277-69C1C63BA763}" destId="{44E99D55-3BF0-4865-9603-1B41741D2C99}" srcOrd="0" destOrd="0" presId="urn:microsoft.com/office/officeart/2008/layout/VerticalCurvedList"/>
    <dgm:cxn modelId="{AE01B746-4D30-4823-ABF1-BDF76A3386B7}" type="presParOf" srcId="{CCAF5C2A-6E35-4052-902C-E710597D23AA}" destId="{DB22B3CD-2A32-4ED0-A89B-224F7C186622}" srcOrd="11" destOrd="0" presId="urn:microsoft.com/office/officeart/2008/layout/VerticalCurvedList"/>
    <dgm:cxn modelId="{E0BD6EFE-A904-4B08-80DF-F9C0F4D1AC77}" type="presParOf" srcId="{CCAF5C2A-6E35-4052-902C-E710597D23AA}" destId="{8DFE25A1-CAEE-4B34-9A6E-43FF40C1E55E}" srcOrd="12" destOrd="0" presId="urn:microsoft.com/office/officeart/2008/layout/VerticalCurvedList"/>
    <dgm:cxn modelId="{F0DA23E1-B036-40FF-AAE5-C9FC51C45A44}" type="presParOf" srcId="{8DFE25A1-CAEE-4B34-9A6E-43FF40C1E55E}" destId="{B578ED95-F97C-4678-A703-A58C2902DDA3}" srcOrd="0" destOrd="0" presId="urn:microsoft.com/office/officeart/2008/layout/VerticalCurvedList"/>
    <dgm:cxn modelId="{222EF1A0-0B1F-42CC-8BD2-0195B9A9D4B9}" type="presParOf" srcId="{CCAF5C2A-6E35-4052-902C-E710597D23AA}" destId="{7A3F4B7A-D8D7-4A9A-8EAE-E522F7CE4517}" srcOrd="13" destOrd="0" presId="urn:microsoft.com/office/officeart/2008/layout/VerticalCurvedList"/>
    <dgm:cxn modelId="{FA9A5342-8510-4537-8E88-6CB2315EF45C}" type="presParOf" srcId="{CCAF5C2A-6E35-4052-902C-E710597D23AA}" destId="{30E952BB-903C-4EFE-9C61-D494BE548230}" srcOrd="14" destOrd="0" presId="urn:microsoft.com/office/officeart/2008/layout/VerticalCurvedList"/>
    <dgm:cxn modelId="{3B3A556E-69C5-42DB-AA35-3B929908FA54}" type="presParOf" srcId="{30E952BB-903C-4EFE-9C61-D494BE548230}" destId="{B6806313-5F2E-4B8A-9F8A-F49021123F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D7D5D-8816-4522-87E8-C2A6F33F7B96}" type="doc">
      <dgm:prSet loTypeId="urn:microsoft.com/office/officeart/2008/layout/VerticalCurvedList" loCatId="list" qsTypeId="urn:microsoft.com/office/officeart/2005/8/quickstyle/simple1" qsCatId="simple" csTypeId="urn:microsoft.com/office/officeart/2005/8/colors/accent2_2" csCatId="accent2" phldr="1"/>
      <dgm:spPr>
        <a:scene3d>
          <a:camera prst="orthographicFront">
            <a:rot lat="0" lon="0" rev="0"/>
          </a:camera>
          <a:lightRig rig="glow" dir="t">
            <a:rot lat="0" lon="0" rev="4800000"/>
          </a:lightRig>
        </a:scene3d>
      </dgm:spPr>
      <dgm:t>
        <a:bodyPr/>
        <a:lstStyle/>
        <a:p>
          <a:endParaRPr lang="en-US"/>
        </a:p>
      </dgm:t>
    </dgm:pt>
    <dgm:pt modelId="{4831F873-57EF-4C80-9DDC-0146F50CA8D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ln w="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rPr>
            <a:t>Groove angl</a:t>
          </a:r>
          <a:endParaRPr lang="en-US" sz="2400" dirty="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endParaRPr>
        </a:p>
      </dgm:t>
    </dgm:pt>
    <dgm:pt modelId="{C8E7B219-83D7-4E97-86D9-7CFF36C3857F}" type="parTrans" cxnId="{B822B658-03FE-4A31-8086-8E9A3DD2599E}">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98B94FEA-E37D-4BA8-86DC-F8E688F88EDA}" type="sibTrans" cxnId="{B822B658-03FE-4A31-8086-8E9A3DD2599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400">
            <a:solidFill>
              <a:schemeClr val="tx1"/>
            </a:solidFill>
            <a:effectLst>
              <a:outerShdw blurRad="38100" dist="38100" dir="2700000" algn="tl">
                <a:srgbClr val="000000">
                  <a:alpha val="43137"/>
                </a:srgbClr>
              </a:outerShdw>
            </a:effectLst>
            <a:latin typeface="Script MT Bold" panose="03040602040607080904" pitchFamily="66" charset="0"/>
            <a:cs typeface="B Titr" panose="00000700000000000000" pitchFamily="2" charset="-78"/>
          </a:endParaRPr>
        </a:p>
      </dgm:t>
    </dgm:pt>
    <dgm:pt modelId="{F52EEDCB-98A8-4E23-8120-6E9521D97D9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ln w="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rPr>
            <a:t>Root opening</a:t>
          </a:r>
          <a:endParaRPr lang="en-US" sz="2400" dirty="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endParaRPr>
        </a:p>
      </dgm:t>
    </dgm:pt>
    <dgm:pt modelId="{294323B4-A0D5-4FA7-A71C-BCFBAE4692AB}" type="parTrans" cxnId="{E8A378A0-F09A-4D6E-93A1-FFDECABCB689}">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3423E47F-154D-4083-B4A3-BB3E4B68DA39}" type="sibTrans" cxnId="{E8A378A0-F09A-4D6E-93A1-FFDECABCB689}">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B0E5B662-FF67-4496-90C9-DB7B916E04A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ln w="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rPr>
            <a:t>Joint alignment</a:t>
          </a:r>
          <a:endParaRPr lang="en-US" sz="2400" dirty="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endParaRPr>
        </a:p>
      </dgm:t>
    </dgm:pt>
    <dgm:pt modelId="{5E049968-8076-4D27-AE17-710D52CE066A}" type="parTrans" cxnId="{6FC62952-E9E5-4618-998A-0DCE61975CFD}">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F041321E-17C6-4E15-83D3-7063D8721973}" type="sibTrans" cxnId="{6FC62952-E9E5-4618-998A-0DCE61975CFD}">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35CE982F-B1DC-4214-94E8-A876CFFE726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rPr>
            <a:t>Backing</a:t>
          </a:r>
          <a:endParaRPr lang="en-US" sz="2400" dirty="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endParaRPr>
        </a:p>
      </dgm:t>
    </dgm:pt>
    <dgm:pt modelId="{10258DDC-CF23-4246-A6A4-D812BE02DA09}" type="parTrans" cxnId="{3F5B2C2A-B15D-46DA-95FD-7145EFC23013}">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2A4B81EE-995C-43CC-8445-694F8F687A19}" type="sibTrans" cxnId="{3F5B2C2A-B15D-46DA-95FD-7145EFC23013}">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28C3B02D-197C-4D32-A822-E629D00C058A}">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ln w="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rPr>
            <a:t>Consumable insert </a:t>
          </a:r>
          <a:endParaRPr lang="en-US" sz="2400" dirty="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endParaRPr>
        </a:p>
      </dgm:t>
    </dgm:pt>
    <dgm:pt modelId="{ACCB5599-DF54-4B7B-A00C-111196F4467D}" type="parTrans" cxnId="{E701D870-373D-47EF-8AFB-6A9CD70286A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8AB33660-21BF-451C-9FA2-270D01D3EE11}" type="sibTrans" cxnId="{E701D870-373D-47EF-8AFB-6A9CD70286A2}">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E94FDF53-F595-4A58-9888-000A3F0836B4}">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ln w="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rPr>
            <a:t>Joint cleanliness</a:t>
          </a:r>
          <a:endParaRPr lang="en-US" sz="2400" dirty="0">
            <a:solidFill>
              <a:schemeClr val="tx1"/>
            </a:solidFill>
            <a:effectLst>
              <a:outerShdw blurRad="38100" dist="38100" dir="2700000" algn="tl" rotWithShape="0">
                <a:srgbClr val="000000">
                  <a:alpha val="43137"/>
                </a:srgbClr>
              </a:outerShdw>
            </a:effectLst>
            <a:latin typeface="Script MT Bold" panose="03040602040607080904" pitchFamily="66" charset="0"/>
            <a:cs typeface="B Titr" panose="00000700000000000000" pitchFamily="2" charset="-78"/>
          </a:endParaRPr>
        </a:p>
      </dgm:t>
    </dgm:pt>
    <dgm:pt modelId="{30119B78-D240-416B-933F-224C95A25A3D}" type="parTrans" cxnId="{58B9545A-6B13-45A7-8FB0-B3306C29D70F}">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5DC7C7B8-2EE3-457F-B955-5166B7A042DF}" type="sibTrans" cxnId="{58B9545A-6B13-45A7-8FB0-B3306C29D70F}">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EEE05EFD-C2BC-4190-BC1D-0A3AD2492C9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outerShdw blurRad="38100" dist="38100" dir="2700000" algn="tl">
                  <a:srgbClr val="000000">
                    <a:alpha val="43137"/>
                  </a:srgbClr>
                </a:outerShdw>
              </a:effectLst>
              <a:latin typeface="Script MT Bold" panose="03040602040607080904" pitchFamily="66" charset="0"/>
              <a:cs typeface="B Titr" panose="00000700000000000000" pitchFamily="2" charset="-78"/>
            </a:rPr>
            <a:t>Tack welds</a:t>
          </a:r>
          <a:endParaRPr lang="en-US" sz="2400" dirty="0">
            <a:solidFill>
              <a:schemeClr val="tx1"/>
            </a:solidFill>
            <a:effectLst>
              <a:outerShdw blurRad="38100" dist="38100" dir="2700000" algn="tl">
                <a:srgbClr val="000000">
                  <a:alpha val="43137"/>
                </a:srgbClr>
              </a:outerShdw>
            </a:effectLst>
            <a:latin typeface="Script MT Bold" panose="03040602040607080904" pitchFamily="66" charset="0"/>
            <a:cs typeface="B Titr" panose="00000700000000000000" pitchFamily="2" charset="-78"/>
          </a:endParaRPr>
        </a:p>
      </dgm:t>
    </dgm:pt>
    <dgm:pt modelId="{D6ADA6E9-64C3-4E20-B7FF-BFBA9AFA657A}" type="parTrans" cxnId="{95E86C1D-B4BC-4787-847E-E9606B66B354}">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40E54849-832C-43D0-8AA8-E232820450EC}" type="sibTrans" cxnId="{95E86C1D-B4BC-4787-847E-E9606B66B354}">
      <dgm:prSet/>
      <dgm:spPr/>
      <dgm:t>
        <a:bodyPr/>
        <a:lstStyle/>
        <a:p>
          <a:endParaRPr lang="en-US" sz="2400">
            <a:solidFill>
              <a:schemeClr val="tx1"/>
            </a:solidFill>
            <a:effectLst>
              <a:outerShdw blurRad="38100" dist="38100" dir="2700000" algn="tl">
                <a:srgbClr val="000000">
                  <a:alpha val="43137"/>
                </a:srgbClr>
              </a:outerShdw>
            </a:effectLst>
          </a:endParaRPr>
        </a:p>
      </dgm:t>
    </dgm:pt>
    <dgm:pt modelId="{1EE9AB6F-DA03-47E0-BFC6-18AFC1EAB1A3}" type="pres">
      <dgm:prSet presAssocID="{299D7D5D-8816-4522-87E8-C2A6F33F7B96}" presName="Name0" presStyleCnt="0">
        <dgm:presLayoutVars>
          <dgm:chMax val="7"/>
          <dgm:chPref val="7"/>
          <dgm:dir/>
        </dgm:presLayoutVars>
      </dgm:prSet>
      <dgm:spPr/>
      <dgm:t>
        <a:bodyPr/>
        <a:lstStyle/>
        <a:p>
          <a:endParaRPr lang="en-US"/>
        </a:p>
      </dgm:t>
    </dgm:pt>
    <dgm:pt modelId="{CCAF5C2A-6E35-4052-902C-E710597D23AA}" type="pres">
      <dgm:prSet presAssocID="{299D7D5D-8816-4522-87E8-C2A6F33F7B96}" presName="Nam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BFCBE0A-0754-491D-8E86-B5E323751DC1}" type="pres">
      <dgm:prSet presAssocID="{299D7D5D-8816-4522-87E8-C2A6F33F7B96}" presName="cycl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316CA57-D9A7-4668-8698-1516B0FD2E52}" type="pres">
      <dgm:prSet presAssocID="{299D7D5D-8816-4522-87E8-C2A6F33F7B96}" presName="srcNode" presStyleLbl="node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CBA26C2-9E3F-4892-9033-C1CEB6D6601A}" type="pres">
      <dgm:prSet presAssocID="{299D7D5D-8816-4522-87E8-C2A6F33F7B96}" presName="conn" presStyleLbl="parChTrans1D2" presStyleIdx="0" presStyleCnt="1"/>
      <dgm:spPr/>
      <dgm:t>
        <a:bodyPr/>
        <a:lstStyle/>
        <a:p>
          <a:endParaRPr lang="en-US"/>
        </a:p>
      </dgm:t>
    </dgm:pt>
    <dgm:pt modelId="{241476A8-872C-413E-BC28-C08478B5D9B1}" type="pres">
      <dgm:prSet presAssocID="{299D7D5D-8816-4522-87E8-C2A6F33F7B96}" presName="extraNode" presStyleLbl="node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E24E462-E8E6-4C79-A827-3FE2BBC45131}" type="pres">
      <dgm:prSet presAssocID="{299D7D5D-8816-4522-87E8-C2A6F33F7B96}" presName="dstNode" presStyleLbl="node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7E80442-F87B-4EC8-B17E-B859ACFD5875}" type="pres">
      <dgm:prSet presAssocID="{4831F873-57EF-4C80-9DDC-0146F50CA8D5}" presName="text_1" presStyleLbl="node1" presStyleIdx="0" presStyleCnt="7">
        <dgm:presLayoutVars>
          <dgm:bulletEnabled val="1"/>
        </dgm:presLayoutVars>
      </dgm:prSet>
      <dgm:spPr/>
      <dgm:t>
        <a:bodyPr/>
        <a:lstStyle/>
        <a:p>
          <a:endParaRPr lang="en-US"/>
        </a:p>
      </dgm:t>
    </dgm:pt>
    <dgm:pt modelId="{AACE1118-EF48-491A-8BB2-DDE9A9A123E4}" type="pres">
      <dgm:prSet presAssocID="{4831F873-57EF-4C80-9DDC-0146F50CA8D5}" presName="accent_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9D8D35D3-5BAD-4D1B-9229-246AC384BDD4}" type="pres">
      <dgm:prSet presAssocID="{4831F873-57EF-4C80-9DDC-0146F50CA8D5}" presName="accentRepeatNode" presStyleLbl="solidFgAcc1" presStyleIdx="0"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6C6F4A19-EE87-408F-998B-509C53BDF1C9}" type="pres">
      <dgm:prSet presAssocID="{F52EEDCB-98A8-4E23-8120-6E9521D97D95}" presName="text_2" presStyleLbl="node1" presStyleIdx="1" presStyleCnt="7">
        <dgm:presLayoutVars>
          <dgm:bulletEnabled val="1"/>
        </dgm:presLayoutVars>
      </dgm:prSet>
      <dgm:spPr/>
      <dgm:t>
        <a:bodyPr/>
        <a:lstStyle/>
        <a:p>
          <a:endParaRPr lang="en-US"/>
        </a:p>
      </dgm:t>
    </dgm:pt>
    <dgm:pt modelId="{3A4609CE-233B-4810-A378-3A94F2285248}" type="pres">
      <dgm:prSet presAssocID="{F52EEDCB-98A8-4E23-8120-6E9521D97D95}" presName="accent_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99294A0-7340-4C20-9398-718E2D88FE3A}" type="pres">
      <dgm:prSet presAssocID="{F52EEDCB-98A8-4E23-8120-6E9521D97D95}" presName="accentRepeatNode" presStyleLbl="solidFgAcc1" presStyleIdx="1"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426874DC-DFC1-4665-94D4-FFDE2027B624}" type="pres">
      <dgm:prSet presAssocID="{B0E5B662-FF67-4496-90C9-DB7B916E04A9}" presName="text_3" presStyleLbl="node1" presStyleIdx="2" presStyleCnt="7">
        <dgm:presLayoutVars>
          <dgm:bulletEnabled val="1"/>
        </dgm:presLayoutVars>
      </dgm:prSet>
      <dgm:spPr/>
      <dgm:t>
        <a:bodyPr/>
        <a:lstStyle/>
        <a:p>
          <a:endParaRPr lang="en-US"/>
        </a:p>
      </dgm:t>
    </dgm:pt>
    <dgm:pt modelId="{703F3225-CC5D-4D42-91F4-2DAA2EC6B1C8}" type="pres">
      <dgm:prSet presAssocID="{B0E5B662-FF67-4496-90C9-DB7B916E04A9}" presName="accent_3"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AAFABC85-1D0B-4282-A535-A909622B3C77}" type="pres">
      <dgm:prSet presAssocID="{B0E5B662-FF67-4496-90C9-DB7B916E04A9}" presName="accentRepeatNode" presStyleLbl="solidFgAcc1" presStyleIdx="2"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C8DA295-6802-48F7-8834-F10E0803604A}" type="pres">
      <dgm:prSet presAssocID="{35CE982F-B1DC-4214-94E8-A876CFFE7261}" presName="text_4" presStyleLbl="node1" presStyleIdx="3" presStyleCnt="7">
        <dgm:presLayoutVars>
          <dgm:bulletEnabled val="1"/>
        </dgm:presLayoutVars>
      </dgm:prSet>
      <dgm:spPr/>
      <dgm:t>
        <a:bodyPr/>
        <a:lstStyle/>
        <a:p>
          <a:endParaRPr lang="en-US"/>
        </a:p>
      </dgm:t>
    </dgm:pt>
    <dgm:pt modelId="{9A120CED-A978-41FA-8C91-4AF74B306E38}" type="pres">
      <dgm:prSet presAssocID="{35CE982F-B1DC-4214-94E8-A876CFFE7261}" presName="accent_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CAFD7E32-D6B5-4FC7-9350-1B1A6438E5EC}" type="pres">
      <dgm:prSet presAssocID="{35CE982F-B1DC-4214-94E8-A876CFFE7261}" presName="accentRepeatNode" presStyleLbl="solidFgAcc1" presStyleIdx="3"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2C86232-8112-49C8-809A-13A31D856706}" type="pres">
      <dgm:prSet presAssocID="{28C3B02D-197C-4D32-A822-E629D00C058A}" presName="text_5" presStyleLbl="node1" presStyleIdx="4" presStyleCnt="7">
        <dgm:presLayoutVars>
          <dgm:bulletEnabled val="1"/>
        </dgm:presLayoutVars>
      </dgm:prSet>
      <dgm:spPr/>
      <dgm:t>
        <a:bodyPr/>
        <a:lstStyle/>
        <a:p>
          <a:endParaRPr lang="en-US"/>
        </a:p>
      </dgm:t>
    </dgm:pt>
    <dgm:pt modelId="{B35FE845-5D8B-4DAE-8277-69C1C63BA763}" type="pres">
      <dgm:prSet presAssocID="{28C3B02D-197C-4D32-A822-E629D00C058A}" presName="accent_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44E99D55-3BF0-4865-9603-1B41741D2C99}" type="pres">
      <dgm:prSet presAssocID="{28C3B02D-197C-4D32-A822-E629D00C058A}" presName="accentRepeatNode" presStyleLbl="solidFgAcc1" presStyleIdx="4"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B22B3CD-2A32-4ED0-A89B-224F7C186622}" type="pres">
      <dgm:prSet presAssocID="{E94FDF53-F595-4A58-9888-000A3F0836B4}" presName="text_6" presStyleLbl="node1" presStyleIdx="5" presStyleCnt="7">
        <dgm:presLayoutVars>
          <dgm:bulletEnabled val="1"/>
        </dgm:presLayoutVars>
      </dgm:prSet>
      <dgm:spPr/>
      <dgm:t>
        <a:bodyPr/>
        <a:lstStyle/>
        <a:p>
          <a:endParaRPr lang="en-US"/>
        </a:p>
      </dgm:t>
    </dgm:pt>
    <dgm:pt modelId="{8DFE25A1-CAEE-4B34-9A6E-43FF40C1E55E}" type="pres">
      <dgm:prSet presAssocID="{E94FDF53-F595-4A58-9888-000A3F0836B4}" presName="accent_6"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578ED95-F97C-4678-A703-A58C2902DDA3}" type="pres">
      <dgm:prSet presAssocID="{E94FDF53-F595-4A58-9888-000A3F0836B4}" presName="accentRepeatNode" presStyleLbl="solidFgAcc1" presStyleIdx="5"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7A3F4B7A-D8D7-4A9A-8EAE-E522F7CE4517}" type="pres">
      <dgm:prSet presAssocID="{EEE05EFD-C2BC-4190-BC1D-0A3AD2492C93}" presName="text_7" presStyleLbl="node1" presStyleIdx="6" presStyleCnt="7">
        <dgm:presLayoutVars>
          <dgm:bulletEnabled val="1"/>
        </dgm:presLayoutVars>
      </dgm:prSet>
      <dgm:spPr/>
      <dgm:t>
        <a:bodyPr/>
        <a:lstStyle/>
        <a:p>
          <a:endParaRPr lang="en-US"/>
        </a:p>
      </dgm:t>
    </dgm:pt>
    <dgm:pt modelId="{30E952BB-903C-4EFE-9C61-D494BE548230}" type="pres">
      <dgm:prSet presAssocID="{EEE05EFD-C2BC-4190-BC1D-0A3AD2492C93}" presName="accent_7"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6806313-5F2E-4B8A-9F8A-F49021123F1E}" type="pres">
      <dgm:prSet presAssocID="{EEE05EFD-C2BC-4190-BC1D-0A3AD2492C93}" presName="accentRepeatNode" presStyleLbl="solidFgAcc1" presStyleIdx="6" presStyleCnt="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Lst>
  <dgm:cxnLst>
    <dgm:cxn modelId="{AE9B59AD-FFAF-4C82-9569-E4DCEB4C4163}" type="presOf" srcId="{4831F873-57EF-4C80-9DDC-0146F50CA8D5}" destId="{57E80442-F87B-4EC8-B17E-B859ACFD5875}" srcOrd="0" destOrd="0" presId="urn:microsoft.com/office/officeart/2008/layout/VerticalCurvedList"/>
    <dgm:cxn modelId="{6FC62952-E9E5-4618-998A-0DCE61975CFD}" srcId="{299D7D5D-8816-4522-87E8-C2A6F33F7B96}" destId="{B0E5B662-FF67-4496-90C9-DB7B916E04A9}" srcOrd="2" destOrd="0" parTransId="{5E049968-8076-4D27-AE17-710D52CE066A}" sibTransId="{F041321E-17C6-4E15-83D3-7063D8721973}"/>
    <dgm:cxn modelId="{E701D870-373D-47EF-8AFB-6A9CD70286A2}" srcId="{299D7D5D-8816-4522-87E8-C2A6F33F7B96}" destId="{28C3B02D-197C-4D32-A822-E629D00C058A}" srcOrd="4" destOrd="0" parTransId="{ACCB5599-DF54-4B7B-A00C-111196F4467D}" sibTransId="{8AB33660-21BF-451C-9FA2-270D01D3EE11}"/>
    <dgm:cxn modelId="{B822B658-03FE-4A31-8086-8E9A3DD2599E}" srcId="{299D7D5D-8816-4522-87E8-C2A6F33F7B96}" destId="{4831F873-57EF-4C80-9DDC-0146F50CA8D5}" srcOrd="0" destOrd="0" parTransId="{C8E7B219-83D7-4E97-86D9-7CFF36C3857F}" sibTransId="{98B94FEA-E37D-4BA8-86DC-F8E688F88EDA}"/>
    <dgm:cxn modelId="{E8A378A0-F09A-4D6E-93A1-FFDECABCB689}" srcId="{299D7D5D-8816-4522-87E8-C2A6F33F7B96}" destId="{F52EEDCB-98A8-4E23-8120-6E9521D97D95}" srcOrd="1" destOrd="0" parTransId="{294323B4-A0D5-4FA7-A71C-BCFBAE4692AB}" sibTransId="{3423E47F-154D-4083-B4A3-BB3E4B68DA39}"/>
    <dgm:cxn modelId="{95E86C1D-B4BC-4787-847E-E9606B66B354}" srcId="{299D7D5D-8816-4522-87E8-C2A6F33F7B96}" destId="{EEE05EFD-C2BC-4190-BC1D-0A3AD2492C93}" srcOrd="6" destOrd="0" parTransId="{D6ADA6E9-64C3-4E20-B7FF-BFBA9AFA657A}" sibTransId="{40E54849-832C-43D0-8AA8-E232820450EC}"/>
    <dgm:cxn modelId="{2C79E839-6B7F-4802-93CB-44007A748B7F}" type="presOf" srcId="{B0E5B662-FF67-4496-90C9-DB7B916E04A9}" destId="{426874DC-DFC1-4665-94D4-FFDE2027B624}" srcOrd="0" destOrd="0" presId="urn:microsoft.com/office/officeart/2008/layout/VerticalCurvedList"/>
    <dgm:cxn modelId="{2145C74A-E20B-496F-A02F-B789B23282AE}" type="presOf" srcId="{EEE05EFD-C2BC-4190-BC1D-0A3AD2492C93}" destId="{7A3F4B7A-D8D7-4A9A-8EAE-E522F7CE4517}" srcOrd="0" destOrd="0" presId="urn:microsoft.com/office/officeart/2008/layout/VerticalCurvedList"/>
    <dgm:cxn modelId="{46366E65-FE05-4CCF-9DF2-C2A3CBAD0C97}" type="presOf" srcId="{35CE982F-B1DC-4214-94E8-A876CFFE7261}" destId="{EC8DA295-6802-48F7-8834-F10E0803604A}" srcOrd="0" destOrd="0" presId="urn:microsoft.com/office/officeart/2008/layout/VerticalCurvedList"/>
    <dgm:cxn modelId="{3F5B2C2A-B15D-46DA-95FD-7145EFC23013}" srcId="{299D7D5D-8816-4522-87E8-C2A6F33F7B96}" destId="{35CE982F-B1DC-4214-94E8-A876CFFE7261}" srcOrd="3" destOrd="0" parTransId="{10258DDC-CF23-4246-A6A4-D812BE02DA09}" sibTransId="{2A4B81EE-995C-43CC-8445-694F8F687A19}"/>
    <dgm:cxn modelId="{8FD9BD09-4F18-4AF3-847B-74A0712F6017}" type="presOf" srcId="{E94FDF53-F595-4A58-9888-000A3F0836B4}" destId="{DB22B3CD-2A32-4ED0-A89B-224F7C186622}" srcOrd="0" destOrd="0" presId="urn:microsoft.com/office/officeart/2008/layout/VerticalCurvedList"/>
    <dgm:cxn modelId="{D304D8AB-CC5D-4554-AC77-C5D3ED6C6938}" type="presOf" srcId="{28C3B02D-197C-4D32-A822-E629D00C058A}" destId="{52C86232-8112-49C8-809A-13A31D856706}" srcOrd="0" destOrd="0" presId="urn:microsoft.com/office/officeart/2008/layout/VerticalCurvedList"/>
    <dgm:cxn modelId="{9207C426-35A6-499D-888F-29B30B48F6D6}" type="presOf" srcId="{98B94FEA-E37D-4BA8-86DC-F8E688F88EDA}" destId="{7CBA26C2-9E3F-4892-9033-C1CEB6D6601A}" srcOrd="0" destOrd="0" presId="urn:microsoft.com/office/officeart/2008/layout/VerticalCurvedList"/>
    <dgm:cxn modelId="{58B9545A-6B13-45A7-8FB0-B3306C29D70F}" srcId="{299D7D5D-8816-4522-87E8-C2A6F33F7B96}" destId="{E94FDF53-F595-4A58-9888-000A3F0836B4}" srcOrd="5" destOrd="0" parTransId="{30119B78-D240-416B-933F-224C95A25A3D}" sibTransId="{5DC7C7B8-2EE3-457F-B955-5166B7A042DF}"/>
    <dgm:cxn modelId="{742881EC-1D02-4D0D-BEA0-5259EA73EAEF}" type="presOf" srcId="{299D7D5D-8816-4522-87E8-C2A6F33F7B96}" destId="{1EE9AB6F-DA03-47E0-BFC6-18AFC1EAB1A3}" srcOrd="0" destOrd="0" presId="urn:microsoft.com/office/officeart/2008/layout/VerticalCurvedList"/>
    <dgm:cxn modelId="{76F38A76-04FA-4DDD-8E32-B14317AF828E}" type="presOf" srcId="{F52EEDCB-98A8-4E23-8120-6E9521D97D95}" destId="{6C6F4A19-EE87-408F-998B-509C53BDF1C9}" srcOrd="0" destOrd="0" presId="urn:microsoft.com/office/officeart/2008/layout/VerticalCurvedList"/>
    <dgm:cxn modelId="{9EEE1378-DAC5-4105-A7F9-322D4B0DA90D}" type="presParOf" srcId="{1EE9AB6F-DA03-47E0-BFC6-18AFC1EAB1A3}" destId="{CCAF5C2A-6E35-4052-902C-E710597D23AA}" srcOrd="0" destOrd="0" presId="urn:microsoft.com/office/officeart/2008/layout/VerticalCurvedList"/>
    <dgm:cxn modelId="{5E27BB5D-9E26-4CE2-992B-779964A13E19}" type="presParOf" srcId="{CCAF5C2A-6E35-4052-902C-E710597D23AA}" destId="{7BFCBE0A-0754-491D-8E86-B5E323751DC1}" srcOrd="0" destOrd="0" presId="urn:microsoft.com/office/officeart/2008/layout/VerticalCurvedList"/>
    <dgm:cxn modelId="{A2CF5B23-A788-42C0-AB26-54F6B5BC293E}" type="presParOf" srcId="{7BFCBE0A-0754-491D-8E86-B5E323751DC1}" destId="{D316CA57-D9A7-4668-8698-1516B0FD2E52}" srcOrd="0" destOrd="0" presId="urn:microsoft.com/office/officeart/2008/layout/VerticalCurvedList"/>
    <dgm:cxn modelId="{E4DC40A9-CE98-40B6-B17D-365335B465F2}" type="presParOf" srcId="{7BFCBE0A-0754-491D-8E86-B5E323751DC1}" destId="{7CBA26C2-9E3F-4892-9033-C1CEB6D6601A}" srcOrd="1" destOrd="0" presId="urn:microsoft.com/office/officeart/2008/layout/VerticalCurvedList"/>
    <dgm:cxn modelId="{F1BA0DE9-7F34-4FEB-8E97-8214182F465D}" type="presParOf" srcId="{7BFCBE0A-0754-491D-8E86-B5E323751DC1}" destId="{241476A8-872C-413E-BC28-C08478B5D9B1}" srcOrd="2" destOrd="0" presId="urn:microsoft.com/office/officeart/2008/layout/VerticalCurvedList"/>
    <dgm:cxn modelId="{F4F1A00F-F979-4DFA-8BF0-4922FE203BF9}" type="presParOf" srcId="{7BFCBE0A-0754-491D-8E86-B5E323751DC1}" destId="{9E24E462-E8E6-4C79-A827-3FE2BBC45131}" srcOrd="3" destOrd="0" presId="urn:microsoft.com/office/officeart/2008/layout/VerticalCurvedList"/>
    <dgm:cxn modelId="{78570B6A-3C7A-43B2-8968-E47B4A79BF57}" type="presParOf" srcId="{CCAF5C2A-6E35-4052-902C-E710597D23AA}" destId="{57E80442-F87B-4EC8-B17E-B859ACFD5875}" srcOrd="1" destOrd="0" presId="urn:microsoft.com/office/officeart/2008/layout/VerticalCurvedList"/>
    <dgm:cxn modelId="{9690F7F8-A646-4542-B27F-A663E48524F4}" type="presParOf" srcId="{CCAF5C2A-6E35-4052-902C-E710597D23AA}" destId="{AACE1118-EF48-491A-8BB2-DDE9A9A123E4}" srcOrd="2" destOrd="0" presId="urn:microsoft.com/office/officeart/2008/layout/VerticalCurvedList"/>
    <dgm:cxn modelId="{D67D8385-306A-42E4-8CEA-9ED7D968CB9F}" type="presParOf" srcId="{AACE1118-EF48-491A-8BB2-DDE9A9A123E4}" destId="{9D8D35D3-5BAD-4D1B-9229-246AC384BDD4}" srcOrd="0" destOrd="0" presId="urn:microsoft.com/office/officeart/2008/layout/VerticalCurvedList"/>
    <dgm:cxn modelId="{313A56A7-8129-4996-A238-478DD83653E4}" type="presParOf" srcId="{CCAF5C2A-6E35-4052-902C-E710597D23AA}" destId="{6C6F4A19-EE87-408F-998B-509C53BDF1C9}" srcOrd="3" destOrd="0" presId="urn:microsoft.com/office/officeart/2008/layout/VerticalCurvedList"/>
    <dgm:cxn modelId="{67F2CFAA-9DBC-4269-A219-A41E1DEF3B07}" type="presParOf" srcId="{CCAF5C2A-6E35-4052-902C-E710597D23AA}" destId="{3A4609CE-233B-4810-A378-3A94F2285248}" srcOrd="4" destOrd="0" presId="urn:microsoft.com/office/officeart/2008/layout/VerticalCurvedList"/>
    <dgm:cxn modelId="{05C90F95-5EEC-41F0-B068-48D2AFE49870}" type="presParOf" srcId="{3A4609CE-233B-4810-A378-3A94F2285248}" destId="{D99294A0-7340-4C20-9398-718E2D88FE3A}" srcOrd="0" destOrd="0" presId="urn:microsoft.com/office/officeart/2008/layout/VerticalCurvedList"/>
    <dgm:cxn modelId="{25DECC66-670D-402D-A44D-A826BDCCD62E}" type="presParOf" srcId="{CCAF5C2A-6E35-4052-902C-E710597D23AA}" destId="{426874DC-DFC1-4665-94D4-FFDE2027B624}" srcOrd="5" destOrd="0" presId="urn:microsoft.com/office/officeart/2008/layout/VerticalCurvedList"/>
    <dgm:cxn modelId="{CF5B7BB8-1E22-47F4-8F5B-8B70EB7D2199}" type="presParOf" srcId="{CCAF5C2A-6E35-4052-902C-E710597D23AA}" destId="{703F3225-CC5D-4D42-91F4-2DAA2EC6B1C8}" srcOrd="6" destOrd="0" presId="urn:microsoft.com/office/officeart/2008/layout/VerticalCurvedList"/>
    <dgm:cxn modelId="{087FD5C4-7D60-4F75-BA7D-8F2F20C17DA6}" type="presParOf" srcId="{703F3225-CC5D-4D42-91F4-2DAA2EC6B1C8}" destId="{AAFABC85-1D0B-4282-A535-A909622B3C77}" srcOrd="0" destOrd="0" presId="urn:microsoft.com/office/officeart/2008/layout/VerticalCurvedList"/>
    <dgm:cxn modelId="{60DB3370-7867-4462-A877-EEC268C009E7}" type="presParOf" srcId="{CCAF5C2A-6E35-4052-902C-E710597D23AA}" destId="{EC8DA295-6802-48F7-8834-F10E0803604A}" srcOrd="7" destOrd="0" presId="urn:microsoft.com/office/officeart/2008/layout/VerticalCurvedList"/>
    <dgm:cxn modelId="{538777BF-C17D-41FD-BE1C-742143C435D7}" type="presParOf" srcId="{CCAF5C2A-6E35-4052-902C-E710597D23AA}" destId="{9A120CED-A978-41FA-8C91-4AF74B306E38}" srcOrd="8" destOrd="0" presId="urn:microsoft.com/office/officeart/2008/layout/VerticalCurvedList"/>
    <dgm:cxn modelId="{B55FF009-E2D9-48C3-9EC2-A874BC70AE06}" type="presParOf" srcId="{9A120CED-A978-41FA-8C91-4AF74B306E38}" destId="{CAFD7E32-D6B5-4FC7-9350-1B1A6438E5EC}" srcOrd="0" destOrd="0" presId="urn:microsoft.com/office/officeart/2008/layout/VerticalCurvedList"/>
    <dgm:cxn modelId="{EC1BF44B-2079-4E65-9878-907A65B1A830}" type="presParOf" srcId="{CCAF5C2A-6E35-4052-902C-E710597D23AA}" destId="{52C86232-8112-49C8-809A-13A31D856706}" srcOrd="9" destOrd="0" presId="urn:microsoft.com/office/officeart/2008/layout/VerticalCurvedList"/>
    <dgm:cxn modelId="{2D7EBCCC-A7B0-4CC5-958E-5FEC46743D95}" type="presParOf" srcId="{CCAF5C2A-6E35-4052-902C-E710597D23AA}" destId="{B35FE845-5D8B-4DAE-8277-69C1C63BA763}" srcOrd="10" destOrd="0" presId="urn:microsoft.com/office/officeart/2008/layout/VerticalCurvedList"/>
    <dgm:cxn modelId="{303EA491-D323-43D9-B3D7-3883B8C1D2EB}" type="presParOf" srcId="{B35FE845-5D8B-4DAE-8277-69C1C63BA763}" destId="{44E99D55-3BF0-4865-9603-1B41741D2C99}" srcOrd="0" destOrd="0" presId="urn:microsoft.com/office/officeart/2008/layout/VerticalCurvedList"/>
    <dgm:cxn modelId="{BFCD3620-8B50-40B4-A317-4C3AB51D78A1}" type="presParOf" srcId="{CCAF5C2A-6E35-4052-902C-E710597D23AA}" destId="{DB22B3CD-2A32-4ED0-A89B-224F7C186622}" srcOrd="11" destOrd="0" presId="urn:microsoft.com/office/officeart/2008/layout/VerticalCurvedList"/>
    <dgm:cxn modelId="{DAAC9382-C9B6-4A33-918F-DBD2A65D630D}" type="presParOf" srcId="{CCAF5C2A-6E35-4052-902C-E710597D23AA}" destId="{8DFE25A1-CAEE-4B34-9A6E-43FF40C1E55E}" srcOrd="12" destOrd="0" presId="urn:microsoft.com/office/officeart/2008/layout/VerticalCurvedList"/>
    <dgm:cxn modelId="{98578BFF-C6B3-455C-A538-46AB0E6A7BE8}" type="presParOf" srcId="{8DFE25A1-CAEE-4B34-9A6E-43FF40C1E55E}" destId="{B578ED95-F97C-4678-A703-A58C2902DDA3}" srcOrd="0" destOrd="0" presId="urn:microsoft.com/office/officeart/2008/layout/VerticalCurvedList"/>
    <dgm:cxn modelId="{07355712-88D4-48F9-803D-C60EF5B0426E}" type="presParOf" srcId="{CCAF5C2A-6E35-4052-902C-E710597D23AA}" destId="{7A3F4B7A-D8D7-4A9A-8EAE-E522F7CE4517}" srcOrd="13" destOrd="0" presId="urn:microsoft.com/office/officeart/2008/layout/VerticalCurvedList"/>
    <dgm:cxn modelId="{284A6B23-8106-4D37-9178-DE2CBB20CB6C}" type="presParOf" srcId="{CCAF5C2A-6E35-4052-902C-E710597D23AA}" destId="{30E952BB-903C-4EFE-9C61-D494BE548230}" srcOrd="14" destOrd="0" presId="urn:microsoft.com/office/officeart/2008/layout/VerticalCurvedList"/>
    <dgm:cxn modelId="{0552C895-6A93-4286-89D7-EFD5E5C3E6E9}" type="presParOf" srcId="{30E952BB-903C-4EFE-9C61-D494BE548230}" destId="{B6806313-5F2E-4B8A-9F8A-F49021123F1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361869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173837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25163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167397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428162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102330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410310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67970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248764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133967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07515-7657-489D-A9FD-0A7AC1D92344}" type="datetimeFigureOut">
              <a:rPr lang="en-US" smtClean="0"/>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433B5A-DEC2-472D-ACFA-7E7C9CA76C0A}" type="slidenum">
              <a:rPr lang="en-US" smtClean="0"/>
              <a:t>‹#›</a:t>
            </a:fld>
            <a:endParaRPr lang="en-US" dirty="0"/>
          </a:p>
        </p:txBody>
      </p:sp>
    </p:spTree>
    <p:extLst>
      <p:ext uri="{BB962C8B-B14F-4D97-AF65-F5344CB8AC3E}">
        <p14:creationId xmlns:p14="http://schemas.microsoft.com/office/powerpoint/2010/main" val="283721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07515-7657-489D-A9FD-0A7AC1D92344}" type="datetimeFigureOut">
              <a:rPr lang="en-US" smtClean="0"/>
              <a:t>6/9/2021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33B5A-DEC2-472D-ACFA-7E7C9CA76C0A}" type="slidenum">
              <a:rPr lang="en-US" smtClean="0"/>
              <a:t>‹#›</a:t>
            </a:fld>
            <a:endParaRPr lang="en-US" dirty="0"/>
          </a:p>
        </p:txBody>
      </p:sp>
    </p:spTree>
    <p:extLst>
      <p:ext uri="{BB962C8B-B14F-4D97-AF65-F5344CB8AC3E}">
        <p14:creationId xmlns:p14="http://schemas.microsoft.com/office/powerpoint/2010/main" val="151457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144" y="478301"/>
            <a:ext cx="9144000" cy="1564259"/>
          </a:xfrm>
        </p:spPr>
        <p:txBody>
          <a:bodyPr>
            <a:noAutofit/>
          </a:bodyPr>
          <a:lstStyle/>
          <a:p>
            <a:r>
              <a:rPr lang="en-US" sz="9600" dirty="0">
                <a:ln w="0"/>
                <a:solidFill>
                  <a:schemeClr val="accent1"/>
                </a:solidFill>
                <a:effectLst>
                  <a:outerShdw blurRad="38100" dist="25400" dir="5400000" algn="ctr" rotWithShape="0">
                    <a:srgbClr val="6E747A">
                      <a:alpha val="43000"/>
                    </a:srgbClr>
                  </a:outerShdw>
                </a:effectLst>
                <a:latin typeface="110_Besmellah" pitchFamily="2" charset="0"/>
              </a:rPr>
              <a:t>1</a:t>
            </a:r>
          </a:p>
        </p:txBody>
      </p:sp>
      <p:sp>
        <p:nvSpPr>
          <p:cNvPr id="3" name="Subtitle 2"/>
          <p:cNvSpPr>
            <a:spLocks noGrp="1"/>
          </p:cNvSpPr>
          <p:nvPr>
            <p:ph type="subTitle" idx="1"/>
          </p:nvPr>
        </p:nvSpPr>
        <p:spPr>
          <a:xfrm>
            <a:off x="7941211" y="4387583"/>
            <a:ext cx="3404380" cy="409501"/>
          </a:xfrm>
        </p:spPr>
        <p:style>
          <a:lnRef idx="0">
            <a:schemeClr val="accent4"/>
          </a:lnRef>
          <a:fillRef idx="3">
            <a:schemeClr val="accent4"/>
          </a:fillRef>
          <a:effectRef idx="3">
            <a:schemeClr val="accent4"/>
          </a:effectRef>
          <a:fontRef idx="minor">
            <a:schemeClr val="lt1"/>
          </a:fontRef>
        </p:style>
        <p:txBody>
          <a:bodyPr>
            <a:normAutofit fontScale="55000" lnSpcReduction="20000"/>
          </a:bodyPr>
          <a:lstStyle/>
          <a:p>
            <a:r>
              <a:rPr lang="fa-I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Zar" panose="00000400000000000000" pitchFamily="2" charset="-78"/>
              </a:rPr>
              <a:t>گردآوری : علی محمدی</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Zar"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75" y="2217116"/>
            <a:ext cx="6211612" cy="3871905"/>
          </a:xfrm>
          <a:prstGeom prst="rect">
            <a:avLst/>
          </a:prstGeom>
          <a:ln>
            <a:noFill/>
          </a:ln>
          <a:effectLst>
            <a:outerShdw blurRad="190500" algn="tl" rotWithShape="0">
              <a:srgbClr val="000000">
                <a:alpha val="70000"/>
              </a:srgbClr>
            </a:outerShdw>
          </a:effectLst>
        </p:spPr>
      </p:pic>
      <p:sp>
        <p:nvSpPr>
          <p:cNvPr id="7" name="Subtitle 2"/>
          <p:cNvSpPr txBox="1">
            <a:spLocks/>
          </p:cNvSpPr>
          <p:nvPr/>
        </p:nvSpPr>
        <p:spPr>
          <a:xfrm>
            <a:off x="7568417" y="3474719"/>
            <a:ext cx="4149969" cy="478633"/>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2  Zar" panose="00000400000000000000" pitchFamily="2" charset="-78"/>
              </a:rPr>
              <a:t>مجله تخصصی ایستگاه عمران</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2  Zar" panose="00000400000000000000" pitchFamily="2" charset="-78"/>
            </a:endParaRPr>
          </a:p>
        </p:txBody>
      </p:sp>
      <p:pic>
        <p:nvPicPr>
          <p:cNvPr id="9" name="Picture 8" descr="Z:\newtek\_backgrounds_1.02\Tim\pptemp5\big_star.png"/>
          <p:cNvPicPr>
            <a:picLocks noChangeAspect="1" noChangeArrowheads="1"/>
          </p:cNvPicPr>
          <p:nvPr/>
        </p:nvPicPr>
        <p:blipFill>
          <a:blip r:embed="rId3" cstate="print">
            <a:clrChange>
              <a:clrFrom>
                <a:srgbClr val="D1B284"/>
              </a:clrFrom>
              <a:clrTo>
                <a:srgbClr val="D1B284">
                  <a:alpha val="0"/>
                </a:srgbClr>
              </a:clrTo>
            </a:clrChange>
            <a:duotone>
              <a:prstClr val="black"/>
              <a:srgbClr val="F3F757">
                <a:tint val="45000"/>
                <a:satMod val="400000"/>
              </a:srgbClr>
            </a:duotone>
            <a:extLst>
              <a:ext uri="{28A0092B-C50C-407E-A947-70E740481C1C}">
                <a14:useLocalDpi xmlns:a14="http://schemas.microsoft.com/office/drawing/2010/main" val="0"/>
              </a:ext>
            </a:extLst>
          </a:blip>
          <a:srcRect/>
          <a:stretch>
            <a:fillRect/>
          </a:stretch>
        </p:blipFill>
        <p:spPr bwMode="auto">
          <a:xfrm>
            <a:off x="10339306" y="2281254"/>
            <a:ext cx="1006285" cy="10062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descr="Z:\newtek\_backgrounds_1.02\Tim\pptemp5\big_star.png"/>
          <p:cNvPicPr>
            <a:picLocks noChangeAspect="1" noChangeArrowheads="1"/>
          </p:cNvPicPr>
          <p:nvPr/>
        </p:nvPicPr>
        <p:blipFill>
          <a:blip r:embed="rId3" cstate="print">
            <a:clrChange>
              <a:clrFrom>
                <a:srgbClr val="D1B284"/>
              </a:clrFrom>
              <a:clrTo>
                <a:srgbClr val="D1B284">
                  <a:alpha val="0"/>
                </a:srgbClr>
              </a:clrTo>
            </a:clrChange>
            <a:duotone>
              <a:prstClr val="black"/>
              <a:srgbClr val="F3F757">
                <a:tint val="45000"/>
                <a:satMod val="400000"/>
              </a:srgbClr>
            </a:duotone>
            <a:extLst>
              <a:ext uri="{28A0092B-C50C-407E-A947-70E740481C1C}">
                <a14:useLocalDpi xmlns:a14="http://schemas.microsoft.com/office/drawing/2010/main" val="0"/>
              </a:ext>
            </a:extLst>
          </a:blip>
          <a:srcRect/>
          <a:stretch>
            <a:fillRect/>
          </a:stretch>
        </p:blipFill>
        <p:spPr bwMode="auto">
          <a:xfrm>
            <a:off x="9289505" y="2281255"/>
            <a:ext cx="1006285" cy="10062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descr="Z:\newtek\_backgrounds_1.02\Tim\pptemp5\big_star.png"/>
          <p:cNvPicPr>
            <a:picLocks noChangeAspect="1" noChangeArrowheads="1"/>
          </p:cNvPicPr>
          <p:nvPr/>
        </p:nvPicPr>
        <p:blipFill>
          <a:blip r:embed="rId3" cstate="print">
            <a:clrChange>
              <a:clrFrom>
                <a:srgbClr val="D1B284"/>
              </a:clrFrom>
              <a:clrTo>
                <a:srgbClr val="D1B284">
                  <a:alpha val="0"/>
                </a:srgbClr>
              </a:clrTo>
            </a:clrChange>
            <a:duotone>
              <a:prstClr val="black"/>
              <a:srgbClr val="F3F757">
                <a:tint val="45000"/>
                <a:satMod val="400000"/>
              </a:srgbClr>
            </a:duotone>
            <a:extLst>
              <a:ext uri="{28A0092B-C50C-407E-A947-70E740481C1C}">
                <a14:useLocalDpi xmlns:a14="http://schemas.microsoft.com/office/drawing/2010/main" val="0"/>
              </a:ext>
            </a:extLst>
          </a:blip>
          <a:srcRect/>
          <a:stretch>
            <a:fillRect/>
          </a:stretch>
        </p:blipFill>
        <p:spPr bwMode="auto">
          <a:xfrm>
            <a:off x="8239704" y="2281255"/>
            <a:ext cx="1006285" cy="10062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7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1"/>
          <p:cNvSpPr txBox="1">
            <a:spLocks/>
          </p:cNvSpPr>
          <p:nvPr/>
        </p:nvSpPr>
        <p:spPr>
          <a:xfrm>
            <a:off x="2785404" y="590844"/>
            <a:ext cx="6621194" cy="8018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a-IR" sz="4800" dirty="0" smtClean="0">
                <a:ln w="0"/>
                <a:solidFill>
                  <a:schemeClr val="bg1"/>
                </a:solidFill>
                <a:effectLst>
                  <a:outerShdw blurRad="38100" dist="19050" dir="2700000" algn="tl" rotWithShape="0">
                    <a:schemeClr val="dk1">
                      <a:alpha val="40000"/>
                    </a:schemeClr>
                  </a:outerShdw>
                </a:effectLst>
                <a:cs typeface="2  Titr" panose="00000700000000000000" pitchFamily="2" charset="-78"/>
              </a:rPr>
              <a:t>راه هایی کنترل خزش</a:t>
            </a:r>
            <a:endParaRPr lang="en-US" sz="4800" dirty="0">
              <a:ln w="0"/>
              <a:solidFill>
                <a:schemeClr val="bg1"/>
              </a:solidFill>
              <a:effectLst>
                <a:outerShdw blurRad="38100" dist="19050" dir="2700000" algn="tl" rotWithShape="0">
                  <a:schemeClr val="dk1">
                    <a:alpha val="40000"/>
                  </a:schemeClr>
                </a:outerShdw>
              </a:effectLst>
              <a:cs typeface="2  Titr" panose="00000700000000000000" pitchFamily="2" charset="-78"/>
            </a:endParaRPr>
          </a:p>
        </p:txBody>
      </p:sp>
      <p:sp>
        <p:nvSpPr>
          <p:cNvPr id="5" name="Subtitle 2"/>
          <p:cNvSpPr txBox="1">
            <a:spLocks/>
          </p:cNvSpPr>
          <p:nvPr/>
        </p:nvSpPr>
        <p:spPr>
          <a:xfrm>
            <a:off x="916416" y="1744393"/>
            <a:ext cx="10359170" cy="4487594"/>
          </a:xfrm>
          <a:prstGeom prst="rect">
            <a:avLst/>
          </a:prstGeom>
        </p:spPr>
        <p:style>
          <a:lnRef idx="0">
            <a:schemeClr val="accent6"/>
          </a:lnRef>
          <a:fillRef idx="3">
            <a:schemeClr val="accent6"/>
          </a:fillRef>
          <a:effectRef idx="3">
            <a:schemeClr val="accent6"/>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endParaRPr lang="fa-IR" sz="3600" dirty="0" smtClean="0">
              <a:ln w="0"/>
              <a:solidFill>
                <a:schemeClr val="tx1"/>
              </a:solidFill>
              <a:effectLst>
                <a:outerShdw blurRad="38100" dist="19050" dir="2700000" algn="tl" rotWithShape="0">
                  <a:schemeClr val="dk1">
                    <a:alpha val="40000"/>
                  </a:schemeClr>
                </a:outerShdw>
              </a:effectLst>
              <a:cs typeface="2  Titr" panose="00000700000000000000" pitchFamily="2" charset="-78"/>
            </a:endParaRPr>
          </a:p>
          <a:p>
            <a:pPr marL="0" indent="0" algn="ctr">
              <a:buNone/>
            </a:pPr>
            <a:r>
              <a:rPr lang="fa-IR" sz="3600" b="1" dirty="0" smtClean="0">
                <a:ln w="0"/>
                <a:solidFill>
                  <a:schemeClr val="bg1"/>
                </a:solidFill>
                <a:effectLst>
                  <a:outerShdw blurRad="38100" dist="19050" dir="2700000" algn="tl" rotWithShape="0">
                    <a:schemeClr val="dk1">
                      <a:alpha val="40000"/>
                    </a:schemeClr>
                  </a:outerShdw>
                </a:effectLst>
                <a:cs typeface="2  Titr" panose="00000700000000000000" pitchFamily="2" charset="-78"/>
              </a:rPr>
              <a:t>استفاده از بتن با مقاومت بالا</a:t>
            </a:r>
          </a:p>
          <a:p>
            <a:pPr marL="0" indent="0" algn="ctr">
              <a:buNone/>
            </a:pPr>
            <a:r>
              <a:rPr lang="fa-IR" sz="3600" b="1" dirty="0" smtClean="0">
                <a:ln w="0"/>
                <a:solidFill>
                  <a:schemeClr val="bg1"/>
                </a:solidFill>
                <a:effectLst>
                  <a:outerShdw blurRad="38100" dist="19050" dir="2700000" algn="tl" rotWithShape="0">
                    <a:schemeClr val="dk1">
                      <a:alpha val="40000"/>
                    </a:schemeClr>
                  </a:outerShdw>
                </a:effectLst>
                <a:cs typeface="2  Titr" panose="00000700000000000000" pitchFamily="2" charset="-78"/>
              </a:rPr>
              <a:t>استفاده ازمیلگرد</a:t>
            </a:r>
          </a:p>
          <a:p>
            <a:pPr marL="0" indent="0" algn="ctr">
              <a:buNone/>
            </a:pPr>
            <a:r>
              <a:rPr lang="fa-IR" sz="3600" b="1" dirty="0" smtClean="0">
                <a:ln w="0"/>
                <a:solidFill>
                  <a:schemeClr val="bg1"/>
                </a:solidFill>
                <a:effectLst>
                  <a:outerShdw blurRad="38100" dist="19050" dir="2700000" algn="tl" rotWithShape="0">
                    <a:schemeClr val="dk1">
                      <a:alpha val="40000"/>
                    </a:schemeClr>
                  </a:outerShdw>
                </a:effectLst>
                <a:cs typeface="2  Titr" panose="00000700000000000000" pitchFamily="2" charset="-78"/>
              </a:rPr>
              <a:t>کاهش حجم خمیر سیمان نسبت به سنگدانه</a:t>
            </a:r>
          </a:p>
          <a:p>
            <a:pPr marL="0" indent="0" algn="ctr">
              <a:buNone/>
            </a:pPr>
            <a:r>
              <a:rPr lang="fa-IR" sz="3600" b="1" dirty="0" smtClean="0">
                <a:ln w="0"/>
                <a:solidFill>
                  <a:schemeClr val="bg1"/>
                </a:solidFill>
                <a:effectLst>
                  <a:outerShdw blurRad="38100" dist="19050" dir="2700000" algn="tl" rotWithShape="0">
                    <a:schemeClr val="dk1">
                      <a:alpha val="40000"/>
                    </a:schemeClr>
                  </a:outerShdw>
                </a:effectLst>
                <a:cs typeface="2  Titr" panose="00000700000000000000" pitchFamily="2" charset="-78"/>
              </a:rPr>
              <a:t>استفاده از عمل آوری بخار تحت فشار</a:t>
            </a:r>
          </a:p>
          <a:p>
            <a:pPr marL="0" indent="0" algn="ctr">
              <a:buNone/>
            </a:pPr>
            <a:r>
              <a:rPr lang="fa-IR" sz="3600" b="1" dirty="0" smtClean="0">
                <a:ln w="0"/>
                <a:solidFill>
                  <a:schemeClr val="bg1"/>
                </a:solidFill>
                <a:effectLst>
                  <a:outerShdw blurRad="38100" dist="19050" dir="2700000" algn="tl" rotWithShape="0">
                    <a:schemeClr val="dk1">
                      <a:alpha val="40000"/>
                    </a:schemeClr>
                  </a:outerShdw>
                </a:effectLst>
                <a:cs typeface="2  Titr" panose="00000700000000000000" pitchFamily="2" charset="-78"/>
              </a:rPr>
              <a:t>به تعویق انداختن بارگذاری تا زمانی بتن به مقاومت خود برسد</a:t>
            </a:r>
            <a:endParaRPr lang="en-US" sz="3600" b="1" dirty="0">
              <a:ln w="0"/>
              <a:solidFill>
                <a:schemeClr val="bg1"/>
              </a:solidFill>
              <a:effectLst>
                <a:outerShdw blurRad="38100" dist="19050" dir="2700000" algn="tl" rotWithShape="0">
                  <a:schemeClr val="dk1">
                    <a:alpha val="40000"/>
                  </a:schemeClr>
                </a:outerShdw>
              </a:effectLst>
              <a:cs typeface="2  Titr" panose="00000700000000000000" pitchFamily="2" charset="-78"/>
            </a:endParaRPr>
          </a:p>
        </p:txBody>
      </p:sp>
    </p:spTree>
    <p:extLst>
      <p:ext uri="{BB962C8B-B14F-4D97-AF65-F5344CB8AC3E}">
        <p14:creationId xmlns:p14="http://schemas.microsoft.com/office/powerpoint/2010/main" val="1840923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 y="565527"/>
            <a:ext cx="6787165" cy="5847755"/>
          </a:xfrm>
          <a:prstGeom prst="rect">
            <a:avLst/>
          </a:prstGeom>
        </p:spPr>
        <p:txBody>
          <a:bodyPr wrap="square">
            <a:spAutoFit/>
          </a:bodyPr>
          <a:lstStyle/>
          <a:p>
            <a:pPr algn="just" rtl="1"/>
            <a:r>
              <a:rPr lang="fa-IR" sz="2200" dirty="0">
                <a:cs typeface="2  Nazanin" panose="00000400000000000000" pitchFamily="2" charset="-78"/>
              </a:rPr>
              <a:t>آرون لاسونسنری مجارستانی(</a:t>
            </a:r>
            <a:r>
              <a:rPr lang="en-US" sz="2200" dirty="0">
                <a:cs typeface="2  Nazanin" panose="00000400000000000000" pitchFamily="2" charset="-78"/>
              </a:rPr>
              <a:t>Aron </a:t>
            </a:r>
            <a:r>
              <a:rPr lang="en-US" sz="2200" dirty="0" smtClean="0">
                <a:cs typeface="2  Nazanin" panose="00000400000000000000" pitchFamily="2" charset="-78"/>
              </a:rPr>
              <a:t>Losonczi</a:t>
            </a:r>
            <a:r>
              <a:rPr lang="fa-IR" sz="2200" dirty="0" smtClean="0">
                <a:cs typeface="2  Nazanin" panose="00000400000000000000" pitchFamily="2" charset="-78"/>
              </a:rPr>
              <a:t>)</a:t>
            </a:r>
            <a:r>
              <a:rPr lang="en-US" sz="2200" dirty="0" smtClean="0">
                <a:cs typeface="2  Nazanin" panose="00000400000000000000" pitchFamily="2" charset="-78"/>
              </a:rPr>
              <a:t> </a:t>
            </a:r>
            <a:r>
              <a:rPr lang="fa-IR" sz="2200" dirty="0">
                <a:cs typeface="2  Nazanin" panose="00000400000000000000" pitchFamily="2" charset="-78"/>
              </a:rPr>
              <a:t>نوع جدیدی ازبتن را ایجاد کرد وآن را توسعه بخشید که نوررا از خود عبور می دهد.</a:t>
            </a:r>
            <a:br>
              <a:rPr lang="fa-IR" sz="2200" dirty="0">
                <a:cs typeface="2  Nazanin" panose="00000400000000000000" pitchFamily="2" charset="-78"/>
              </a:rPr>
            </a:br>
            <a:r>
              <a:rPr lang="fa-IR" sz="2200" dirty="0">
                <a:cs typeface="2  Nazanin" panose="00000400000000000000" pitchFamily="2" charset="-78"/>
              </a:rPr>
              <a:t>- بتن عبور دهنده نور امروزه به عنوان یک متریال ساختمانی جدید با قابلیت استفاده بالا مطرح است. این متریال ترکیبی از فیبرهای نوری و ذرات بتن است و می تواند به عنوان بلوکها و یا پانلهای پیش ساخته ساختمانی مورداستفاده قرارگیرد.فیبرها بخاطر اندازه کوچکشان با بتن مخلوط شده و ترکیبی ازیک متریال دانه بندی شده را تشکیل می دهند.به این ترتیب نتیجه کارصرفاً ترکیب دومتریال شیشه وبتن نیست،بلکه یک متریال جدید سوم که از لحاظ ساختار درونی و همچنین سطوح بیرونی کاملاً همگن است به دست می آید.</a:t>
            </a:r>
          </a:p>
          <a:p>
            <a:pPr algn="just" rtl="1"/>
            <a:r>
              <a:rPr lang="fa-IR" sz="2200" dirty="0">
                <a:cs typeface="2  Nazanin" panose="00000400000000000000" pitchFamily="2" charset="-78"/>
              </a:rPr>
              <a:t>فیبرهای شیشه باعث نفوذ نور به داخل شیشه می شوند، جالبترین حالت این پدیده نمایش سایه ها دروجه مقابل ضلع نورخورده است، همچنین رنگ نوری که از پشت این بتن دیده می شود ثابت است به عنوان مثال اگر نورسبز به پشت بلوک بتابد درجلوی آن سایه ها سبز دیده می شود. هزاران فیبر شیشه ای نوری به صورت موازی کنارهم بین دووجه اصلی بلوک بتن قرار می گیرند،نسبت فیبرها بسیارکم وحدود 4درصد کل میزان بلوک ها است. علاوه بر این ، فیبرها به خاطر اندازه کوچکشان با بتن مخلوط شده وتبدیل به یک جزء ساختاری می شوند بنابراین سطح بیرون بتن همگن و یکنواخت باقی می ماند.</a:t>
            </a:r>
          </a:p>
        </p:txBody>
      </p:sp>
      <p:sp>
        <p:nvSpPr>
          <p:cNvPr id="4" name="Rectangle 3"/>
          <p:cNvSpPr/>
          <p:nvPr/>
        </p:nvSpPr>
        <p:spPr>
          <a:xfrm>
            <a:off x="8086494" y="874620"/>
            <a:ext cx="2589170" cy="523220"/>
          </a:xfrm>
          <a:prstGeom prst="rect">
            <a:avLst/>
          </a:prstGeom>
        </p:spPr>
        <p:txBody>
          <a:bodyPr wrap="none">
            <a:spAutoFit/>
          </a:bodyPr>
          <a:lstStyle/>
          <a:p>
            <a:r>
              <a:rPr lang="fa-IR" sz="2800" dirty="0">
                <a:ln w="0"/>
                <a:effectLst>
                  <a:outerShdw blurRad="38100" dist="19050" dir="2700000" algn="tl" rotWithShape="0">
                    <a:schemeClr val="dk1">
                      <a:alpha val="40000"/>
                    </a:schemeClr>
                  </a:outerShdw>
                </a:effectLst>
                <a:cs typeface="B Davat" panose="00000400000000000000" pitchFamily="2" charset="-78"/>
              </a:rPr>
              <a:t>بتن با خاصیت عبور نور</a:t>
            </a:r>
            <a:endParaRPr lang="en-US" sz="2800" dirty="0">
              <a:ln w="0"/>
              <a:effectLst>
                <a:outerShdw blurRad="38100" dist="19050" dir="2700000" algn="tl" rotWithShape="0">
                  <a:schemeClr val="dk1">
                    <a:alpha val="40000"/>
                  </a:schemeClr>
                </a:outerShdw>
              </a:effectLst>
              <a:cs typeface="B Davat" panose="00000400000000000000" pitchFamily="2" charset="-78"/>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502" y="1635616"/>
            <a:ext cx="4495154" cy="4282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7836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4699" y="529403"/>
            <a:ext cx="5028941" cy="584775"/>
          </a:xfrm>
          <a:prstGeom prst="rect">
            <a:avLst/>
          </a:prstGeom>
        </p:spPr>
        <p:txBody>
          <a:bodyPr wrap="none">
            <a:spAutoFit/>
          </a:bodyPr>
          <a:lstStyle/>
          <a:p>
            <a:r>
              <a:rPr lang="fa-IR" sz="3200" b="1" dirty="0">
                <a:ln w="0"/>
                <a:effectLst>
                  <a:outerShdw blurRad="38100" dist="38100" dir="2700000" algn="tl">
                    <a:srgbClr val="000000">
                      <a:alpha val="43137"/>
                    </a:srgbClr>
                  </a:outerShdw>
                </a:effectLst>
                <a:latin typeface="Tahoma" panose="020B0604030504040204" pitchFamily="34" charset="0"/>
                <a:cs typeface="2  Nazanin" panose="00000400000000000000" pitchFamily="2" charset="-78"/>
              </a:rPr>
              <a:t>هتـلی بی نظیـر در کـف اقیـانوس</a:t>
            </a:r>
            <a:endParaRPr lang="en-US" sz="3600" b="1" dirty="0">
              <a:ln w="0"/>
              <a:effectLst>
                <a:outerShdw blurRad="38100" dist="38100" dir="2700000" algn="tl">
                  <a:srgbClr val="000000">
                    <a:alpha val="43137"/>
                  </a:srgbClr>
                </a:outerShdw>
              </a:effectLst>
              <a:cs typeface="2  Nazanin" panose="00000400000000000000" pitchFamily="2" charset="-78"/>
            </a:endParaRPr>
          </a:p>
        </p:txBody>
      </p:sp>
      <p:sp>
        <p:nvSpPr>
          <p:cNvPr id="3" name="Rectangle 2"/>
          <p:cNvSpPr/>
          <p:nvPr/>
        </p:nvSpPr>
        <p:spPr>
          <a:xfrm>
            <a:off x="676330" y="1648300"/>
            <a:ext cx="10985678" cy="4093428"/>
          </a:xfrm>
          <a:prstGeom prst="rect">
            <a:avLst/>
          </a:prstGeom>
        </p:spPr>
        <p:txBody>
          <a:bodyPr wrap="square">
            <a:spAutoFit/>
          </a:bodyPr>
          <a:lstStyle/>
          <a:p>
            <a:pPr algn="ctr" rtl="1"/>
            <a:r>
              <a:rPr lang="fa-IR" sz="2000" dirty="0">
                <a:cs typeface="B Compset" panose="00000400000000000000" pitchFamily="2" charset="-78"/>
              </a:rPr>
              <a:t/>
            </a:r>
            <a:br>
              <a:rPr lang="fa-IR" sz="2000" dirty="0">
                <a:cs typeface="B Compset" panose="00000400000000000000" pitchFamily="2" charset="-78"/>
              </a:rPr>
            </a:br>
            <a:r>
              <a:rPr lang="fa-IR" sz="2000" dirty="0">
                <a:cs typeface="B Compset" panose="00000400000000000000" pitchFamily="2" charset="-78"/>
              </a:rPr>
              <a:t>تصور کنید قدم به ساختمانی می‌گذارید و وقتی وارد آسانسور می شوید، به جای اینکه به سمت بالارفته و نمایی وسیع از شهر و یا ساحل دریا دیده شود، به عمق ۶۰ متری زیر آب بروید و با ماهیانی که در آب جابجا می‌شوند روبرو ‌شوید! نه این یک فیلم یا رمان تخیلی اوایل قرن بیستم نیست و قرار نیست به یک پایگاه مخفی در اعماق آب بروید؛ این هتلی است که یک گروه طراح قرار است در دبی و در سواحل خلیج فارس به آن رنگ واقعیت ببخشند.</a:t>
            </a:r>
            <a:br>
              <a:rPr lang="fa-IR" sz="2000" dirty="0">
                <a:cs typeface="B Compset" panose="00000400000000000000" pitchFamily="2" charset="-78"/>
              </a:rPr>
            </a:br>
            <a:r>
              <a:rPr lang="fa-IR" sz="2000" dirty="0">
                <a:cs typeface="B Compset" panose="00000400000000000000" pitchFamily="2" charset="-78"/>
              </a:rPr>
              <a:t/>
            </a:r>
            <a:br>
              <a:rPr lang="fa-IR" sz="2000" dirty="0">
                <a:cs typeface="B Compset" panose="00000400000000000000" pitchFamily="2" charset="-78"/>
              </a:rPr>
            </a:br>
            <a:r>
              <a:rPr lang="fa-IR" sz="2000" dirty="0">
                <a:cs typeface="B Compset" panose="00000400000000000000" pitchFamily="2" charset="-78"/>
              </a:rPr>
              <a:t>به نوشته مجله معماری؛ یک شرکت سوئیسی با نام دی.او.تی (</a:t>
            </a:r>
            <a:r>
              <a:rPr lang="en-US" sz="2000" dirty="0">
                <a:cs typeface="B Compset" panose="00000400000000000000" pitchFamily="2" charset="-78"/>
              </a:rPr>
              <a:t>deep ocean </a:t>
            </a:r>
            <a:r>
              <a:rPr lang="en-US" sz="2000" dirty="0" smtClean="0">
                <a:cs typeface="B Compset" panose="00000400000000000000" pitchFamily="2" charset="-78"/>
              </a:rPr>
              <a:t>technology</a:t>
            </a:r>
            <a:r>
              <a:rPr lang="fa-IR" sz="2000" dirty="0" smtClean="0">
                <a:cs typeface="B Compset" panose="00000400000000000000" pitchFamily="2" charset="-78"/>
              </a:rPr>
              <a:t>)</a:t>
            </a:r>
            <a:r>
              <a:rPr lang="en-US" sz="2000" dirty="0" smtClean="0">
                <a:cs typeface="B Compset" panose="00000400000000000000" pitchFamily="2" charset="-78"/>
              </a:rPr>
              <a:t> </a:t>
            </a:r>
            <a:r>
              <a:rPr lang="fa-IR" sz="2000" dirty="0">
                <a:cs typeface="B Compset" panose="00000400000000000000" pitchFamily="2" charset="-78"/>
              </a:rPr>
              <a:t>به تازگی طرح هتلی آبی دیسکی شکل خود را برای ساخت در دبی به تصویب رسانده‌اند که نیمی از این هتل یعنی ۲۱ طبقه از آن در اعماق آب خواهد بود و نیم دیگر آن بر روی آب ساخته خواهد شد.</a:t>
            </a:r>
            <a:br>
              <a:rPr lang="fa-IR" sz="2000" dirty="0">
                <a:cs typeface="B Compset" panose="00000400000000000000" pitchFamily="2" charset="-78"/>
              </a:rPr>
            </a:br>
            <a:r>
              <a:rPr lang="fa-IR" sz="2000" dirty="0">
                <a:cs typeface="B Compset" panose="00000400000000000000" pitchFamily="2" charset="-78"/>
              </a:rPr>
              <a:t/>
            </a:r>
            <a:br>
              <a:rPr lang="fa-IR" sz="2000" dirty="0">
                <a:cs typeface="B Compset" panose="00000400000000000000" pitchFamily="2" charset="-78"/>
              </a:rPr>
            </a:br>
            <a:r>
              <a:rPr lang="fa-IR" sz="2000" dirty="0">
                <a:cs typeface="B Compset" panose="00000400000000000000" pitchFamily="2" charset="-78"/>
              </a:rPr>
              <a:t>البته این اولین باری نیست که ایده ساخت چنین هتلی مطرح می‌شود اما در مرتبه گذشته که اتفاقا باز هم در دبی مطرح شده بود، طرح کاملا راکد شده و پروژه آغاز نشد. با وجود فناوری بکار رفته در ساخت این هتل و لذت و استفاده انسان‌ها از آن، به نظر چنین بنایی باعث بیشتر شدن تخریب محیط زیست خواهد شد.</a:t>
            </a:r>
            <a:endParaRPr lang="fa-IR" sz="2000" dirty="0">
              <a:effectLst/>
              <a:cs typeface="B Compse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149885" y="5894232"/>
            <a:ext cx="762000" cy="762000"/>
          </a:xfrm>
          <a:prstGeom prst="rect">
            <a:avLst/>
          </a:prstGeom>
        </p:spPr>
      </p:pic>
    </p:spTree>
    <p:extLst>
      <p:ext uri="{BB962C8B-B14F-4D97-AF65-F5344CB8AC3E}">
        <p14:creationId xmlns:p14="http://schemas.microsoft.com/office/powerpoint/2010/main" val="1831701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60" y="204250"/>
            <a:ext cx="5391778" cy="6441249"/>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684" y="1150416"/>
            <a:ext cx="6001395" cy="45489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3145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0" y="851373"/>
            <a:ext cx="7096260" cy="584775"/>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latin typeface="Tahoma" panose="020B0604030504040204" pitchFamily="34" charset="0"/>
                <a:cs typeface="MRT_Poster" panose="00000700000000000000" pitchFamily="2" charset="-78"/>
              </a:rPr>
              <a:t>نمایـشگاهی از کلکسیـون </a:t>
            </a:r>
            <a:r>
              <a:rPr lang="en-US" sz="2800" b="1" dirty="0" smtClean="0">
                <a:effectLst>
                  <a:outerShdw blurRad="38100" dist="38100" dir="2700000" algn="tl">
                    <a:srgbClr val="000000">
                      <a:alpha val="43137"/>
                    </a:srgbClr>
                  </a:outerShdw>
                </a:effectLst>
                <a:latin typeface="Vani" panose="020B0502040204020203" pitchFamily="34" charset="0"/>
                <a:cs typeface="Vani" panose="020B0502040204020203" pitchFamily="34" charset="0"/>
              </a:rPr>
              <a:t>BMW</a:t>
            </a:r>
            <a:r>
              <a:rPr lang="fa-IR" sz="3200" b="1" dirty="0" smtClean="0">
                <a:effectLst>
                  <a:outerShdw blurRad="38100" dist="38100" dir="2700000" algn="tl">
                    <a:srgbClr val="000000">
                      <a:alpha val="43137"/>
                    </a:srgbClr>
                  </a:outerShdw>
                </a:effectLst>
                <a:latin typeface="Tahoma" panose="020B0604030504040204" pitchFamily="34" charset="0"/>
                <a:cs typeface="MRT_Poster" panose="00000700000000000000" pitchFamily="2" charset="-78"/>
              </a:rPr>
              <a:t> در </a:t>
            </a:r>
            <a:r>
              <a:rPr lang="fa-IR" sz="3200" b="1" dirty="0">
                <a:effectLst>
                  <a:outerShdw blurRad="38100" dist="38100" dir="2700000" algn="tl">
                    <a:srgbClr val="000000">
                      <a:alpha val="43137"/>
                    </a:srgbClr>
                  </a:outerShdw>
                </a:effectLst>
                <a:latin typeface="Tahoma" panose="020B0604030504040204" pitchFamily="34" charset="0"/>
                <a:cs typeface="MRT_Poster" panose="00000700000000000000" pitchFamily="2" charset="-78"/>
              </a:rPr>
              <a:t>شهـر مونیـخ</a:t>
            </a:r>
            <a:endParaRPr lang="en-US" sz="3600" dirty="0">
              <a:effectLst>
                <a:outerShdw blurRad="38100" dist="38100" dir="2700000" algn="tl">
                  <a:srgbClr val="000000">
                    <a:alpha val="43137"/>
                  </a:srgbClr>
                </a:outerShdw>
              </a:effectLst>
              <a:cs typeface="MRT_Poster" panose="00000700000000000000" pitchFamily="2" charset="-78"/>
            </a:endParaRPr>
          </a:p>
        </p:txBody>
      </p:sp>
      <p:sp>
        <p:nvSpPr>
          <p:cNvPr id="3" name="Rectangle 2"/>
          <p:cNvSpPr/>
          <p:nvPr/>
        </p:nvSpPr>
        <p:spPr>
          <a:xfrm>
            <a:off x="611749" y="2371120"/>
            <a:ext cx="10818252" cy="3170099"/>
          </a:xfrm>
          <a:prstGeom prst="rect">
            <a:avLst/>
          </a:prstGeom>
        </p:spPr>
        <p:txBody>
          <a:bodyPr wrap="square">
            <a:spAutoFit/>
          </a:bodyPr>
          <a:lstStyle/>
          <a:p>
            <a:pPr algn="ctr"/>
            <a:r>
              <a:rPr lang="fa-IR" sz="2000" dirty="0">
                <a:cs typeface="B Yekan" panose="00000400000000000000" pitchFamily="2" charset="-78"/>
              </a:rPr>
              <a:t>این نمایشگاه که اولین مکان بعنوان موزه بی ام و می باشد در دهکده المپیک مونیخ کشور آلمان واقع شده است. جاییکه علاوه بر موزه و نمایشگاه، کارخانه و دفتر مرکزی این خودروسازی در آن قرار دارد. در موزه </a:t>
            </a:r>
            <a:r>
              <a:rPr lang="en-US" sz="2000" dirty="0">
                <a:cs typeface="B Yekan" panose="00000400000000000000" pitchFamily="2" charset="-78"/>
              </a:rPr>
              <a:t>BMW </a:t>
            </a:r>
            <a:r>
              <a:rPr lang="fa-IR" sz="2000" dirty="0">
                <a:cs typeface="B Yekan" panose="00000400000000000000" pitchFamily="2" charset="-78"/>
              </a:rPr>
              <a:t>که ظاهر آن مانند یک دالون پیچ خورده است، انواع مختلف ماشین ها و قطعات به کار رفته در بی ام و از اولین سری تا جدیدترین مدل ها قابل مشاهده است. از سری های لوکس این برند گرفته تا مدل های اسپورت که در زمان خود جایگاه بهترین خودروهای جهان را داشت.</a:t>
            </a:r>
          </a:p>
          <a:p>
            <a:pPr algn="ctr"/>
            <a:endParaRPr lang="fa-IR" sz="2000" dirty="0">
              <a:cs typeface="B Yekan" panose="00000400000000000000" pitchFamily="2" charset="-78"/>
            </a:endParaRPr>
          </a:p>
          <a:p>
            <a:pPr algn="ctr"/>
            <a:r>
              <a:rPr lang="fa-IR" sz="2000" dirty="0">
                <a:cs typeface="B Yekan" panose="00000400000000000000" pitchFamily="2" charset="-78"/>
              </a:rPr>
              <a:t>موزه </a:t>
            </a:r>
            <a:r>
              <a:rPr lang="en-US" sz="2000" dirty="0">
                <a:cs typeface="B Yekan" panose="00000400000000000000" pitchFamily="2" charset="-78"/>
              </a:rPr>
              <a:t>BMW </a:t>
            </a:r>
            <a:r>
              <a:rPr lang="fa-IR" sz="2000" dirty="0">
                <a:cs typeface="B Yekan" panose="00000400000000000000" pitchFamily="2" charset="-78"/>
              </a:rPr>
              <a:t>که نقش بسزایی در نمایش میراث و سنن گروه </a:t>
            </a:r>
            <a:r>
              <a:rPr lang="en-US" sz="2000" dirty="0">
                <a:cs typeface="B Yekan" panose="00000400000000000000" pitchFamily="2" charset="-78"/>
              </a:rPr>
              <a:t>BMW </a:t>
            </a:r>
            <a:r>
              <a:rPr lang="fa-IR" sz="2000" dirty="0">
                <a:cs typeface="B Yekan" panose="00000400000000000000" pitchFamily="2" charset="-78"/>
              </a:rPr>
              <a:t>داشته، جلوه‌گر تجربیات، پیشرفت و فن‌آوری محصولات این شركت در طول سالهای فعالیت آن نیز هست. این مجموعه با وسعتی معادل 5000 متر مربع و 120 غرفه متنوع مكان بسیار مناسب و در خور توجهی برای بازدیدكنندگان فراهم آورده كه هر بخش بازتاب دهنده اهمیت و نقش پررنگ این شركت در عرصه جهانی است. </a:t>
            </a:r>
            <a:endParaRPr lang="en-US" sz="2000" dirty="0">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189593" y="5894231"/>
            <a:ext cx="762000" cy="762000"/>
          </a:xfrm>
          <a:prstGeom prst="rect">
            <a:avLst/>
          </a:prstGeom>
        </p:spPr>
      </p:pic>
    </p:spTree>
    <p:extLst>
      <p:ext uri="{BB962C8B-B14F-4D97-AF65-F5344CB8AC3E}">
        <p14:creationId xmlns:p14="http://schemas.microsoft.com/office/powerpoint/2010/main" val="424895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34000">
              <a:schemeClr val="bg1"/>
            </a:gs>
            <a:gs pos="100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029" y="107535"/>
            <a:ext cx="4643102" cy="3004751"/>
          </a:xfrm>
          <a:prstGeom prst="rect">
            <a:avLst/>
          </a:prstGeom>
          <a:ln w="228600" cap="sq" cmpd="thickThin">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309" y="3321708"/>
            <a:ext cx="5089715" cy="32937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35" y="3321708"/>
            <a:ext cx="5089715" cy="32937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93567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3000"/>
                    </a14:imgEffect>
                    <a14:imgEffect>
                      <a14:colorTemperature colorTemp="11200"/>
                    </a14:imgEffect>
                    <a14:imgEffect>
                      <a14:saturation sat="200000"/>
                    </a14:imgEffect>
                    <a14:imgEffect>
                      <a14:brightnessContrast bright="-48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8300" y="2174890"/>
            <a:ext cx="11221330" cy="3600986"/>
          </a:xfrm>
          <a:prstGeom prst="rect">
            <a:avLst/>
          </a:prstGeom>
        </p:spPr>
        <p:txBody>
          <a:bodyPr wrap="square">
            <a:spAutoFit/>
          </a:bodyPr>
          <a:lstStyle/>
          <a:p>
            <a:pPr algn="ctr"/>
            <a:r>
              <a:rPr lang="fa-IR" sz="1000" b="1" dirty="0">
                <a:solidFill>
                  <a:schemeClr val="bg1"/>
                </a:solidFill>
                <a:latin typeface="Tahoma" panose="020B0604030504040204" pitchFamily="34" charset="0"/>
                <a:cs typeface="2  Nazanin" panose="00000400000000000000" pitchFamily="2" charset="-78"/>
              </a:rPr>
              <a:t/>
            </a:r>
            <a:br>
              <a:rPr lang="fa-IR" sz="1000" b="1" dirty="0">
                <a:solidFill>
                  <a:schemeClr val="bg1"/>
                </a:solidFill>
                <a:latin typeface="Tahoma" panose="020B0604030504040204" pitchFamily="34" charset="0"/>
                <a:cs typeface="2  Nazanin" panose="00000400000000000000" pitchFamily="2" charset="-78"/>
              </a:rPr>
            </a:br>
            <a:r>
              <a:rPr lang="fa-IR" sz="2400" b="1" dirty="0">
                <a:solidFill>
                  <a:schemeClr val="bg1"/>
                </a:solidFill>
                <a:latin typeface="Tahoma" panose="020B0604030504040204" pitchFamily="34" charset="0"/>
                <a:cs typeface="2  Nazanin" panose="00000400000000000000" pitchFamily="2" charset="-78"/>
              </a:rPr>
              <a:t>موزه لوور را می‌توان مشهورترین موزه دنیا دانست و بدون تردید وجود نام این موزه در صدر فهرست بهترین موزه‌های دنیا كاملا منطقی و قابل پذیرش است. این موزه در ابتدا قصر یكی از پادشاهان سلسله بوربون‌ها در فرانسه بوده كه در حدود 200 سال پیش به موزه تبدیل شد.</a:t>
            </a:r>
            <a:br>
              <a:rPr lang="fa-IR" sz="2400" b="1" dirty="0">
                <a:solidFill>
                  <a:schemeClr val="bg1"/>
                </a:solidFill>
                <a:latin typeface="Tahoma" panose="020B0604030504040204" pitchFamily="34" charset="0"/>
                <a:cs typeface="2  Nazanin" panose="00000400000000000000" pitchFamily="2" charset="-78"/>
              </a:rPr>
            </a:br>
            <a:r>
              <a:rPr lang="fa-IR" sz="2400" b="1" dirty="0" smtClean="0">
                <a:solidFill>
                  <a:schemeClr val="bg1"/>
                </a:solidFill>
                <a:latin typeface="Tahoma" panose="020B0604030504040204" pitchFamily="34" charset="0"/>
                <a:cs typeface="2  Nazanin" panose="00000400000000000000" pitchFamily="2" charset="-78"/>
              </a:rPr>
              <a:t>اشیای </a:t>
            </a:r>
            <a:r>
              <a:rPr lang="fa-IR" sz="2400" b="1" dirty="0">
                <a:solidFill>
                  <a:schemeClr val="bg1"/>
                </a:solidFill>
                <a:latin typeface="Tahoma" panose="020B0604030504040204" pitchFamily="34" charset="0"/>
                <a:cs typeface="2  Nazanin" panose="00000400000000000000" pitchFamily="2" charset="-78"/>
              </a:rPr>
              <a:t>این موزه از سراسر جهان و مربوط به طیف وسیع زندگی انسان از ابتدایی‌ترین مرحله تمدن تا نیمه‌ابتدایی قرن نوزدهم را شامل می‌شود. تقریبا از هر هنرمند مشهوری كه در دنیا وجود دارد، می‌توان اثری در این موزه پیدا كرد و در این میان، بدون تردید مشهورترین اثر موجود تابلوی مشهور مونالیزا اثر لئوناردو داوینچی است. این جمله در مورد موزه لوور مشهور است كه تنها با دیدن این موزه می‌توان نیمی از آثار هنری تمدن‌های مختلف جهان را دید.</a:t>
            </a:r>
            <a:r>
              <a:rPr lang="fa-IR" sz="1000" b="1" dirty="0">
                <a:solidFill>
                  <a:schemeClr val="bg1"/>
                </a:solidFill>
                <a:latin typeface="Tahoma" panose="020B0604030504040204" pitchFamily="34" charset="0"/>
                <a:cs typeface="2  Nazanin" panose="00000400000000000000" pitchFamily="2" charset="-78"/>
              </a:rPr>
              <a:t/>
            </a:r>
            <a:br>
              <a:rPr lang="fa-IR" sz="1000" b="1" dirty="0">
                <a:solidFill>
                  <a:schemeClr val="bg1"/>
                </a:solidFill>
                <a:latin typeface="Tahoma" panose="020B0604030504040204" pitchFamily="34" charset="0"/>
                <a:cs typeface="2  Nazanin" panose="00000400000000000000" pitchFamily="2" charset="-78"/>
              </a:rPr>
            </a:br>
            <a:r>
              <a:rPr lang="fa-IR" sz="800" dirty="0">
                <a:solidFill>
                  <a:schemeClr val="bg1"/>
                </a:solidFill>
                <a:latin typeface="Tahoma" panose="020B0604030504040204" pitchFamily="34" charset="0"/>
                <a:cs typeface="B Yekan" panose="00000400000000000000" pitchFamily="2" charset="-78"/>
              </a:rPr>
              <a:t/>
            </a:r>
            <a:br>
              <a:rPr lang="fa-IR" sz="800" dirty="0">
                <a:solidFill>
                  <a:schemeClr val="bg1"/>
                </a:solidFill>
                <a:latin typeface="Tahoma" panose="020B0604030504040204" pitchFamily="34" charset="0"/>
                <a:cs typeface="B Yekan" panose="00000400000000000000" pitchFamily="2" charset="-78"/>
              </a:rPr>
            </a:br>
            <a:endParaRPr lang="en-US" dirty="0">
              <a:solidFill>
                <a:schemeClr val="bg1"/>
              </a:solidFill>
              <a:cs typeface="B Yekan" panose="00000400000000000000" pitchFamily="2" charset="-78"/>
            </a:endParaRPr>
          </a:p>
        </p:txBody>
      </p:sp>
      <p:sp>
        <p:nvSpPr>
          <p:cNvPr id="3" name="Rectangle 2"/>
          <p:cNvSpPr/>
          <p:nvPr/>
        </p:nvSpPr>
        <p:spPr>
          <a:xfrm>
            <a:off x="4511041" y="512395"/>
            <a:ext cx="3704492" cy="1323439"/>
          </a:xfrm>
          <a:prstGeom prst="rect">
            <a:avLst/>
          </a:prstGeom>
        </p:spPr>
        <p:txBody>
          <a:bodyPr wrap="square">
            <a:spAutoFit/>
          </a:bodyPr>
          <a:lstStyle/>
          <a:p>
            <a:r>
              <a:rPr lang="fa-I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cs typeface="B Titr" panose="00000700000000000000" pitchFamily="2" charset="-78"/>
              </a:rPr>
              <a:t>موزه لوور پاریس</a:t>
            </a:r>
            <a:r>
              <a:rPr lang="fa-I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cs typeface="B Titr" panose="00000700000000000000" pitchFamily="2" charset="-78"/>
              </a:rPr>
              <a:t/>
            </a:r>
            <a:br>
              <a:rPr lang="fa-I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homa" panose="020B0604030504040204" pitchFamily="34" charset="0"/>
                <a:cs typeface="B Titr" panose="00000700000000000000" pitchFamily="2" charset="-78"/>
              </a:rPr>
            </a:b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Titr" panose="00000700000000000000" pitchFamily="2" charset="-78"/>
            </a:endParaRPr>
          </a:p>
        </p:txBody>
      </p:sp>
    </p:spTree>
    <p:extLst>
      <p:ext uri="{BB962C8B-B14F-4D97-AF65-F5344CB8AC3E}">
        <p14:creationId xmlns:p14="http://schemas.microsoft.com/office/powerpoint/2010/main" val="2558366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wdDnDiag">
          <a:fgClr>
            <a:schemeClr val="bg2"/>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6230" y="171942"/>
            <a:ext cx="6524223" cy="1325563"/>
          </a:xfrm>
        </p:spPr>
        <p:txBody>
          <a:bodyPr>
            <a:normAutofit/>
          </a:bodyPr>
          <a:lstStyle/>
          <a:p>
            <a:r>
              <a:rPr lang="fa-IR" sz="3600" dirty="0" smtClean="0">
                <a:effectLst>
                  <a:outerShdw blurRad="38100" dist="38100" dir="2700000" algn="tl">
                    <a:srgbClr val="000000">
                      <a:alpha val="43137"/>
                    </a:srgbClr>
                  </a:outerShdw>
                </a:effectLst>
                <a:cs typeface="2  Zar" panose="00000400000000000000" pitchFamily="2" charset="-78"/>
              </a:rPr>
              <a:t>9 طراحی که عصر حاضر را دگرگون کردند</a:t>
            </a:r>
            <a:endParaRPr lang="en-US" sz="3600" dirty="0">
              <a:effectLst>
                <a:outerShdw blurRad="38100" dist="38100" dir="2700000" algn="tl">
                  <a:srgbClr val="000000">
                    <a:alpha val="43137"/>
                  </a:srgbClr>
                </a:outerShdw>
              </a:effectLst>
              <a:cs typeface="2  Zar" panose="00000400000000000000" pitchFamily="2" charset="-78"/>
            </a:endParaRPr>
          </a:p>
        </p:txBody>
      </p:sp>
      <p:sp>
        <p:nvSpPr>
          <p:cNvPr id="3" name="Rectangle 2"/>
          <p:cNvSpPr/>
          <p:nvPr/>
        </p:nvSpPr>
        <p:spPr>
          <a:xfrm>
            <a:off x="8873543" y="1376897"/>
            <a:ext cx="2839692" cy="5632311"/>
          </a:xfrm>
          <a:prstGeom prst="rect">
            <a:avLst/>
          </a:prstGeom>
        </p:spPr>
        <p:txBody>
          <a:bodyPr wrap="square">
            <a:spAutoFit/>
          </a:bodyPr>
          <a:lstStyle/>
          <a:p>
            <a:pPr algn="r" rtl="1">
              <a:lnSpc>
                <a:spcPct val="150000"/>
              </a:lnSpc>
            </a:pPr>
            <a:r>
              <a:rPr lang="fa-IR" sz="2400" dirty="0">
                <a:solidFill>
                  <a:srgbClr val="000000"/>
                </a:solidFill>
                <a:cs typeface="2  Nazanin" panose="00000400000000000000" pitchFamily="2" charset="-78"/>
              </a:rPr>
              <a:t>1-اَندری </a:t>
            </a:r>
            <a:r>
              <a:rPr lang="fa-IR" sz="2400" dirty="0" smtClean="0">
                <a:solidFill>
                  <a:srgbClr val="000000"/>
                </a:solidFill>
                <a:cs typeface="2  Nazanin" panose="00000400000000000000" pitchFamily="2" charset="-78"/>
              </a:rPr>
              <a:t>پاتمن</a:t>
            </a:r>
          </a:p>
          <a:p>
            <a:pPr algn="r" rtl="1">
              <a:lnSpc>
                <a:spcPct val="150000"/>
              </a:lnSpc>
            </a:pPr>
            <a:r>
              <a:rPr lang="fa-IR" sz="2400" dirty="0" smtClean="0">
                <a:cs typeface="2  Nazanin" panose="00000400000000000000" pitchFamily="2" charset="-78"/>
              </a:rPr>
              <a:t>۲-زاها حدید</a:t>
            </a:r>
          </a:p>
          <a:p>
            <a:pPr algn="r" rtl="1">
              <a:lnSpc>
                <a:spcPct val="150000"/>
              </a:lnSpc>
            </a:pPr>
            <a:r>
              <a:rPr lang="fa-IR" sz="2400" dirty="0">
                <a:cs typeface="2  Nazanin" panose="00000400000000000000" pitchFamily="2" charset="-78"/>
              </a:rPr>
              <a:t>۳- کِلی </a:t>
            </a:r>
            <a:r>
              <a:rPr lang="fa-IR" sz="2400" dirty="0" smtClean="0">
                <a:cs typeface="2  Nazanin" panose="00000400000000000000" pitchFamily="2" charset="-78"/>
              </a:rPr>
              <a:t>هاپن</a:t>
            </a:r>
          </a:p>
          <a:p>
            <a:pPr algn="r" rtl="1">
              <a:lnSpc>
                <a:spcPct val="150000"/>
              </a:lnSpc>
            </a:pPr>
            <a:r>
              <a:rPr lang="fa-IR" sz="2400" dirty="0">
                <a:cs typeface="2  Nazanin" panose="00000400000000000000" pitchFamily="2" charset="-78"/>
              </a:rPr>
              <a:t>۴-هِلا </a:t>
            </a:r>
            <a:r>
              <a:rPr lang="fa-IR" sz="2400" dirty="0" smtClean="0">
                <a:cs typeface="2  Nazanin" panose="00000400000000000000" pitchFamily="2" charset="-78"/>
              </a:rPr>
              <a:t>جانجریس</a:t>
            </a:r>
            <a:r>
              <a:rPr lang="fa-IR" sz="2400" dirty="0">
                <a:cs typeface="2  Nazanin" panose="00000400000000000000" pitchFamily="2" charset="-78"/>
              </a:rPr>
              <a:t/>
            </a:r>
            <a:br>
              <a:rPr lang="fa-IR" sz="2400" dirty="0">
                <a:cs typeface="2  Nazanin" panose="00000400000000000000" pitchFamily="2" charset="-78"/>
              </a:rPr>
            </a:br>
            <a:r>
              <a:rPr lang="fa-IR" sz="2400" dirty="0">
                <a:cs typeface="2  Nazanin" panose="00000400000000000000" pitchFamily="2" charset="-78"/>
              </a:rPr>
              <a:t>۵-پاتریشا </a:t>
            </a:r>
            <a:r>
              <a:rPr lang="fa-IR" sz="2400" dirty="0" smtClean="0">
                <a:cs typeface="2  Nazanin" panose="00000400000000000000" pitchFamily="2" charset="-78"/>
              </a:rPr>
              <a:t>لیگورا</a:t>
            </a:r>
          </a:p>
          <a:p>
            <a:pPr algn="r" rtl="1">
              <a:lnSpc>
                <a:spcPct val="150000"/>
              </a:lnSpc>
            </a:pPr>
            <a:r>
              <a:rPr lang="fa-IR" sz="2400" dirty="0">
                <a:cs typeface="2  Nazanin" panose="00000400000000000000" pitchFamily="2" charset="-78"/>
              </a:rPr>
              <a:t>۶-مَتلی کِراست </a:t>
            </a:r>
            <a:endParaRPr lang="fa-IR" sz="2400" dirty="0" smtClean="0">
              <a:cs typeface="2  Nazanin" panose="00000400000000000000" pitchFamily="2" charset="-78"/>
            </a:endParaRPr>
          </a:p>
          <a:p>
            <a:pPr algn="r" rtl="1">
              <a:lnSpc>
                <a:spcPct val="150000"/>
              </a:lnSpc>
            </a:pPr>
            <a:r>
              <a:rPr lang="fa-IR" sz="2400" dirty="0">
                <a:cs typeface="2  Nazanin" panose="00000400000000000000" pitchFamily="2" charset="-78"/>
              </a:rPr>
              <a:t>۷-کدی ون </a:t>
            </a:r>
            <a:r>
              <a:rPr lang="fa-IR" sz="2400" dirty="0" smtClean="0">
                <a:cs typeface="2  Nazanin" panose="00000400000000000000" pitchFamily="2" charset="-78"/>
              </a:rPr>
              <a:t>ایجک</a:t>
            </a:r>
          </a:p>
          <a:p>
            <a:pPr algn="r" rtl="1">
              <a:lnSpc>
                <a:spcPct val="150000"/>
              </a:lnSpc>
            </a:pPr>
            <a:r>
              <a:rPr lang="fa-IR" sz="2400" dirty="0">
                <a:cs typeface="2  Nazanin" panose="00000400000000000000" pitchFamily="2" charset="-78"/>
              </a:rPr>
              <a:t>۸- </a:t>
            </a:r>
            <a:r>
              <a:rPr lang="fa-IR" sz="2400" dirty="0" smtClean="0">
                <a:cs typeface="2  Nazanin" panose="00000400000000000000" pitchFamily="2" charset="-78"/>
              </a:rPr>
              <a:t>گروه </a:t>
            </a:r>
            <a:r>
              <a:rPr lang="en-US" sz="2000" dirty="0" smtClean="0">
                <a:latin typeface="Vani" panose="020B0502040204020203" pitchFamily="34" charset="0"/>
                <a:cs typeface="Vani" panose="020B0502040204020203" pitchFamily="34" charset="0"/>
              </a:rPr>
              <a:t>Front Design</a:t>
            </a:r>
            <a:endParaRPr lang="fa-IR" sz="2400" dirty="0" smtClean="0">
              <a:latin typeface="Vani" panose="020B0502040204020203" pitchFamily="34" charset="0"/>
              <a:cs typeface="2  Nazanin" panose="00000400000000000000" pitchFamily="2" charset="-78"/>
            </a:endParaRPr>
          </a:p>
          <a:p>
            <a:pPr algn="r" rtl="1">
              <a:lnSpc>
                <a:spcPct val="150000"/>
              </a:lnSpc>
            </a:pPr>
            <a:r>
              <a:rPr lang="fa-IR" sz="2400" dirty="0">
                <a:cs typeface="2  Nazanin" panose="00000400000000000000" pitchFamily="2" charset="-78"/>
              </a:rPr>
              <a:t>۹-ایندیا مهدوی </a:t>
            </a:r>
            <a:endParaRPr lang="fa-IR" sz="2400" dirty="0" smtClean="0">
              <a:cs typeface="2  Nazanin" panose="00000400000000000000" pitchFamily="2" charset="-78"/>
            </a:endParaRPr>
          </a:p>
          <a:p>
            <a:pPr algn="r" rtl="1"/>
            <a:endParaRPr lang="en-US" dirty="0"/>
          </a:p>
          <a:p>
            <a:pPr algn="r" rtl="1"/>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22" y="1809849"/>
            <a:ext cx="6096000" cy="4295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465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32243" cy="6858000"/>
          </a:xfrm>
          <a:prstGeom prst="rect">
            <a:avLst/>
          </a:prstGeom>
        </p:spPr>
      </p:pic>
      <p:sp>
        <p:nvSpPr>
          <p:cNvPr id="15" name="Rectangle 14"/>
          <p:cNvSpPr/>
          <p:nvPr/>
        </p:nvSpPr>
        <p:spPr>
          <a:xfrm>
            <a:off x="4532242" y="3277556"/>
            <a:ext cx="7659757" cy="3416320"/>
          </a:xfrm>
          <a:prstGeom prst="rect">
            <a:avLst/>
          </a:prstGeom>
        </p:spPr>
        <p:txBody>
          <a:bodyPr wrap="square">
            <a:spAutoFit/>
          </a:bodyPr>
          <a:lstStyle/>
          <a:p>
            <a:pPr algn="ctr"/>
            <a:r>
              <a:rPr lang="fa-IR" sz="2400" dirty="0">
                <a:cs typeface="2  Mitra" panose="00000400000000000000" pitchFamily="2" charset="-78"/>
              </a:rPr>
              <a:t>برج موزه هزاره، یکی‌ از چندین طرح طراحی شده توسط معماران که شروع به ریشه دوانیدن در شهر میامی خواهد کرد، در جریان سرمایه گذاری‌ها در املاک و ساختمان تغییراتی ایجاد می‌‌کند که به تنهایی توسط محل آب نماها تا معماری که گران و مجلل می‌‌باشد، تحت تاثیر قرار می‌‌دهد.</a:t>
            </a:r>
            <a:br>
              <a:rPr lang="fa-IR" sz="2400" dirty="0">
                <a:cs typeface="2  Mitra" panose="00000400000000000000" pitchFamily="2" charset="-78"/>
              </a:rPr>
            </a:br>
            <a:r>
              <a:rPr lang="fa-IR" sz="2400" dirty="0">
                <a:cs typeface="2  Mitra" panose="00000400000000000000" pitchFamily="2" charset="-78"/>
              </a:rPr>
              <a:t/>
            </a:r>
            <a:br>
              <a:rPr lang="fa-IR" sz="2400" dirty="0">
                <a:cs typeface="2  Mitra" panose="00000400000000000000" pitchFamily="2" charset="-78"/>
              </a:rPr>
            </a:br>
            <a:r>
              <a:rPr lang="fa-IR" sz="2400" dirty="0">
                <a:cs typeface="2  Mitra" panose="00000400000000000000" pitchFamily="2" charset="-78"/>
              </a:rPr>
              <a:t>یک ساختمان کندویی ۸۳ طبقه‌ای که از ۵۴۰۰ تا ۱۱۰۰۰ فوت مربعی و امکانات رفاهی‌ مانند آسانسور‌های شخصی‌، اتاق‌های رسانه‌ای و کتابخانه‌ها را نمایان می‌‌سازد، ۵ تا ۱۵ میلیون دلار در هر واحد هزینه خواهد داشت.</a:t>
            </a:r>
            <a:br>
              <a:rPr lang="fa-IR" sz="2400" dirty="0">
                <a:cs typeface="2  Mitra" panose="00000400000000000000" pitchFamily="2" charset="-78"/>
              </a:rPr>
            </a:br>
            <a:endParaRPr lang="en-US" sz="2400" dirty="0">
              <a:cs typeface="2  Mitra" panose="00000400000000000000" pitchFamily="2" charset="-78"/>
            </a:endParaRPr>
          </a:p>
        </p:txBody>
      </p:sp>
      <p:sp>
        <p:nvSpPr>
          <p:cNvPr id="16" name="Rectangle 15"/>
          <p:cNvSpPr/>
          <p:nvPr/>
        </p:nvSpPr>
        <p:spPr>
          <a:xfrm>
            <a:off x="4532243" y="1777583"/>
            <a:ext cx="7659757"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prstClr val="black"/>
                </a:solidFill>
                <a:effectLst/>
                <a:uLnTx/>
                <a:uFillTx/>
                <a:latin typeface="Trebuchet MS" panose="020B0603020202020204"/>
                <a:cs typeface="2  Nazanin" panose="00000400000000000000" pitchFamily="2" charset="-78"/>
              </a:rPr>
              <a:t> </a:t>
            </a:r>
            <a:r>
              <a:rPr kumimoji="0" lang="fa-IR" sz="2400" i="0" u="none" strike="noStrike" kern="0" cap="none" spc="0" normalizeH="0" baseline="0" noProof="0" dirty="0" smtClean="0">
                <a:ln>
                  <a:noFill/>
                </a:ln>
                <a:solidFill>
                  <a:prstClr val="black"/>
                </a:solidFill>
                <a:effectLst/>
                <a:uLnTx/>
                <a:uFillTx/>
                <a:latin typeface="Trebuchet MS" panose="020B0603020202020204"/>
                <a:cs typeface="2  Mitra" panose="00000400000000000000" pitchFamily="2" charset="-78"/>
              </a:rPr>
              <a:t>این برج به عنوان اولین آسمانخراش طراحی شده توسط زاها حدید، زینت بخش خط آسمان نیمکره غربی می‌‌باشد.</a:t>
            </a:r>
            <a:r>
              <a:rPr lang="fa-IR" sz="2400" kern="0" dirty="0">
                <a:solidFill>
                  <a:prstClr val="black"/>
                </a:solidFill>
                <a:latin typeface="Trebuchet MS" panose="020B0603020202020204"/>
                <a:cs typeface="2  Mitra" panose="00000400000000000000" pitchFamily="2" charset="-78"/>
              </a:rPr>
              <a:t> </a:t>
            </a:r>
            <a:r>
              <a:rPr kumimoji="0" lang="fa-IR" sz="2400" i="0" u="none" strike="noStrike" kern="0" cap="none" spc="0" normalizeH="0" baseline="0" noProof="0" dirty="0" smtClean="0">
                <a:ln>
                  <a:noFill/>
                </a:ln>
                <a:solidFill>
                  <a:prstClr val="black"/>
                </a:solidFill>
                <a:effectLst/>
                <a:uLnTx/>
                <a:uFillTx/>
                <a:latin typeface="Trebuchet MS" panose="020B0603020202020204"/>
                <a:cs typeface="2  Mitra" panose="00000400000000000000" pitchFamily="2" charset="-78"/>
              </a:rPr>
              <a:t> این برج ۶۰ طبقه که دارای چند مالک می‌‌باشد، نقشه برج را با اسکلت بتنی‌ برجسته‌ای می‌‌پوشاند. </a:t>
            </a:r>
            <a:endParaRPr kumimoji="0" lang="en-US" sz="1600" i="0" u="none" strike="noStrike" kern="0" cap="none" spc="0" normalizeH="0" baseline="0" noProof="0" dirty="0" smtClean="0">
              <a:ln>
                <a:noFill/>
              </a:ln>
              <a:solidFill>
                <a:sysClr val="windowText" lastClr="000000"/>
              </a:solidFill>
              <a:effectLst/>
              <a:uLnTx/>
              <a:uFillTx/>
              <a:cs typeface="2  Mitra" panose="00000400000000000000" pitchFamily="2" charset="-78"/>
            </a:endParaRPr>
          </a:p>
        </p:txBody>
      </p:sp>
      <p:sp>
        <p:nvSpPr>
          <p:cNvPr id="17" name="Rectangle 16"/>
          <p:cNvSpPr/>
          <p:nvPr/>
        </p:nvSpPr>
        <p:spPr>
          <a:xfrm>
            <a:off x="6205767" y="596404"/>
            <a:ext cx="4115229" cy="584775"/>
          </a:xfrm>
          <a:prstGeom prst="rect">
            <a:avLst/>
          </a:prstGeom>
        </p:spPr>
        <p:txBody>
          <a:bodyPr wrap="none">
            <a:spAutoFit/>
          </a:bodyPr>
          <a:lstStyle/>
          <a:p>
            <a:pPr lvl="0" defTabSz="457200"/>
            <a:r>
              <a:rPr lang="fa-IR" sz="3200" b="1" dirty="0">
                <a:ln w="6600">
                  <a:solidFill>
                    <a:srgbClr val="BC356F"/>
                  </a:solidFill>
                  <a:prstDash val="solid"/>
                </a:ln>
                <a:solidFill>
                  <a:srgbClr val="FFFFFF"/>
                </a:solidFill>
                <a:effectLst>
                  <a:outerShdw dist="38100" dir="2700000" algn="tl" rotWithShape="0">
                    <a:srgbClr val="BC356F"/>
                  </a:outerShdw>
                </a:effectLst>
                <a:latin typeface="Trebuchet MS" panose="020B0603020202020204"/>
                <a:cs typeface="2  Titr" panose="00000700000000000000" pitchFamily="2" charset="-78"/>
              </a:rPr>
              <a:t>برج موزه هزاره زاها حدید </a:t>
            </a:r>
          </a:p>
        </p:txBody>
      </p:sp>
    </p:spTree>
    <p:extLst>
      <p:ext uri="{BB962C8B-B14F-4D97-AF65-F5344CB8AC3E}">
        <p14:creationId xmlns:p14="http://schemas.microsoft.com/office/powerpoint/2010/main" val="113728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5242" y="4108361"/>
            <a:ext cx="3818296" cy="23864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obliqueTopRight"/>
            <a:lightRig rig="twoPt" dir="t">
              <a:rot lat="0" lon="0" rev="7200000"/>
            </a:lightRig>
          </a:scene3d>
          <a:sp3d prstMaterial="matte">
            <a:bevelT w="22860" h="12700"/>
            <a:contourClr>
              <a:srgbClr val="FFFFFF"/>
            </a:contourClr>
          </a:sp3d>
        </p:spPr>
      </p:pic>
      <p:sp>
        <p:nvSpPr>
          <p:cNvPr id="4" name="Title 1"/>
          <p:cNvSpPr>
            <a:spLocks noGrp="1"/>
          </p:cNvSpPr>
          <p:nvPr>
            <p:ph type="title"/>
          </p:nvPr>
        </p:nvSpPr>
        <p:spPr>
          <a:xfrm>
            <a:off x="8590208" y="185334"/>
            <a:ext cx="3287752" cy="965131"/>
          </a:xfrm>
        </p:spPr>
        <p:txBody>
          <a:bodyPr>
            <a:noAutofit/>
          </a:bodyPr>
          <a:lstStyle/>
          <a:p>
            <a:r>
              <a:rPr lang="fa-IR" sz="4800" dirty="0" smtClean="0">
                <a:cs typeface="MRT_Poster_13" panose="00000700000000000000" pitchFamily="2" charset="-78"/>
              </a:rPr>
              <a:t>هتل برج العرب</a:t>
            </a:r>
          </a:p>
        </p:txBody>
      </p:sp>
      <p:sp>
        <p:nvSpPr>
          <p:cNvPr id="5" name="Content Placeholder 2"/>
          <p:cNvSpPr txBox="1">
            <a:spLocks/>
          </p:cNvSpPr>
          <p:nvPr/>
        </p:nvSpPr>
        <p:spPr>
          <a:xfrm>
            <a:off x="406768" y="1403938"/>
            <a:ext cx="11471192" cy="279457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fa-IR" dirty="0" smtClean="0">
                <a:latin typeface="Matura MT Script Capitals" panose="03020802060602070202" pitchFamily="66" charset="0"/>
                <a:cs typeface="MRT_Saadi Ultra" panose="00000700000000000000" pitchFamily="2" charset="-78"/>
              </a:rPr>
              <a:t>ساختمان این برج ۳۲۱ متر ارتفاع دارد و در جزیره‌ای مصنوعی قرار دارد کوچک‌ترین اتاق هتل ۱۶۹ و بزرگ‌ترین اتاق آن ۷۸۰ متر مربع مساحت دارند.</a:t>
            </a:r>
          </a:p>
          <a:p>
            <a:pPr marL="0" indent="0" algn="ctr" rtl="1">
              <a:buFont typeface="Arial" panose="020B0604020202020204" pitchFamily="34" charset="0"/>
              <a:buNone/>
            </a:pPr>
            <a:r>
              <a:rPr lang="fa-IR" dirty="0" smtClean="0">
                <a:latin typeface="Matura MT Script Capitals" panose="03020802060602070202" pitchFamily="66" charset="0"/>
                <a:cs typeface="MRT_Saadi Ultra" panose="00000700000000000000" pitchFamily="2" charset="-78"/>
              </a:rPr>
              <a:t>طراحی جالب این هتل به شکل حرف </a:t>
            </a:r>
            <a:r>
              <a:rPr lang="en-US" dirty="0" smtClean="0">
                <a:latin typeface="Matura MT Script Capitals" panose="03020802060602070202" pitchFamily="66" charset="0"/>
                <a:cs typeface="MRT_Saadi Ultra" panose="00000700000000000000" pitchFamily="2" charset="-78"/>
              </a:rPr>
              <a:t>V </a:t>
            </a:r>
            <a:r>
              <a:rPr lang="fa-IR" dirty="0" smtClean="0">
                <a:latin typeface="Matura MT Script Capitals" panose="03020802060602070202" pitchFamily="66" charset="0"/>
                <a:cs typeface="MRT_Saadi Ultra" panose="00000700000000000000" pitchFamily="2" charset="-78"/>
              </a:rPr>
              <a:t>خمیده می‌باشد که یک دکل به آن متصل شده‌است.در فضای بین دکل و اسکلت اصلی </a:t>
            </a:r>
            <a:r>
              <a:rPr lang="en-US" dirty="0" smtClean="0">
                <a:latin typeface="Matura MT Script Capitals" panose="03020802060602070202" pitchFamily="66" charset="0"/>
                <a:cs typeface="MRT_Saadi Ultra" panose="00000700000000000000" pitchFamily="2" charset="-78"/>
              </a:rPr>
              <a:t>V </a:t>
            </a:r>
            <a:r>
              <a:rPr lang="fa-IR" dirty="0" smtClean="0">
                <a:latin typeface="Matura MT Script Capitals" panose="03020802060602070202" pitchFamily="66" charset="0"/>
                <a:cs typeface="MRT_Saadi Ultra" panose="00000700000000000000" pitchFamily="2" charset="-78"/>
              </a:rPr>
              <a:t>شکل بخش ساختمانی برج به صورت خمیده قرار دارد. به واسطه این طراحی در روز  بدنه سفید برج یک نور شیری و لطیفی را داخل هتل ایجاد می‌کند در حالیکه شیشه شفاف جلو، مقدار زیادی نور و روشنایی ایجاد می‌کند. در شب نیز با بکار بردن نور پردازیهای صورت گرفته نمای زیبایی دارد.</a:t>
            </a:r>
          </a:p>
          <a:p>
            <a:pPr marL="0" indent="0" algn="ctr" rtl="1">
              <a:buFont typeface="Arial" panose="020B0604020202020204" pitchFamily="34" charset="0"/>
              <a:buNone/>
            </a:pPr>
            <a:endParaRPr lang="fa-IR" dirty="0" smtClean="0">
              <a:latin typeface="Matura MT Script Capitals" panose="03020802060602070202" pitchFamily="66" charset="0"/>
              <a:cs typeface="MRT_Saadi Ultra" panose="00000700000000000000" pitchFamily="2" charset="-78"/>
            </a:endParaRPr>
          </a:p>
          <a:p>
            <a:pPr marL="0" indent="0" algn="ctr" rtl="1">
              <a:buFont typeface="Arial" panose="020B0604020202020204" pitchFamily="34" charset="0"/>
              <a:buNone/>
            </a:pPr>
            <a:endParaRPr lang="en-US" dirty="0">
              <a:latin typeface="Matura MT Script Capitals" panose="03020802060602070202" pitchFamily="66" charset="0"/>
              <a:cs typeface="MRT_Saadi Ultra" panose="00000700000000000000" pitchFamily="2" charset="-78"/>
            </a:endParaRPr>
          </a:p>
        </p:txBody>
      </p:sp>
    </p:spTree>
    <p:extLst>
      <p:ext uri="{BB962C8B-B14F-4D97-AF65-F5344CB8AC3E}">
        <p14:creationId xmlns:p14="http://schemas.microsoft.com/office/powerpoint/2010/main" val="1200312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609861" y="2587034"/>
            <a:ext cx="5974410" cy="22554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a:ln w="0"/>
              <a:effectLst>
                <a:outerShdw blurRad="38100" dist="19050" dir="2700000" algn="tl" rotWithShape="0">
                  <a:schemeClr val="dk1">
                    <a:alpha val="40000"/>
                  </a:schemeClr>
                </a:outerShdw>
              </a:effectLst>
              <a:cs typeface="2  Zar"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473" y="1958695"/>
            <a:ext cx="8835053" cy="43261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2045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63" y="441246"/>
            <a:ext cx="4450724" cy="768216"/>
          </a:xfrm>
        </p:spPr>
        <p:txBody>
          <a:bodyPr>
            <a:normAutofit fontScale="90000"/>
          </a:bodyPr>
          <a:lstStyle/>
          <a:p>
            <a:pPr algn="ctr"/>
            <a:r>
              <a:rPr lang="fa-IR" sz="3200" dirty="0" smtClean="0">
                <a:effectLst>
                  <a:outerShdw blurRad="38100" dist="38100" dir="2700000" algn="tl">
                    <a:srgbClr val="000000">
                      <a:alpha val="43137"/>
                    </a:srgbClr>
                  </a:outerShdw>
                </a:effectLst>
                <a:cs typeface="2  Farnaz" panose="00000400000000000000" pitchFamily="2" charset="-78"/>
              </a:rPr>
              <a:t>سیستم اتوماسیون ساختمان</a:t>
            </a:r>
            <a:endParaRPr lang="en-US" sz="3200" dirty="0">
              <a:effectLst>
                <a:outerShdw blurRad="38100" dist="38100" dir="2700000" algn="tl">
                  <a:srgbClr val="000000">
                    <a:alpha val="43137"/>
                  </a:srgbClr>
                </a:outerShdw>
              </a:effectLst>
              <a:cs typeface="2  Farnaz" panose="00000400000000000000" pitchFamily="2" charset="-78"/>
            </a:endParaRPr>
          </a:p>
        </p:txBody>
      </p:sp>
      <p:sp>
        <p:nvSpPr>
          <p:cNvPr id="3" name="TextBox 2"/>
          <p:cNvSpPr txBox="1"/>
          <p:nvPr/>
        </p:nvSpPr>
        <p:spPr>
          <a:xfrm>
            <a:off x="4141630" y="3259830"/>
            <a:ext cx="7585657" cy="2246769"/>
          </a:xfrm>
          <a:prstGeom prst="rect">
            <a:avLst/>
          </a:prstGeom>
          <a:noFill/>
        </p:spPr>
        <p:txBody>
          <a:bodyPr wrap="square" rtlCol="0">
            <a:spAutoFit/>
          </a:bodyPr>
          <a:lstStyle/>
          <a:p>
            <a:pPr marL="285750" indent="-285750" algn="r" rtl="1">
              <a:buFont typeface="Wingdings" panose="05000000000000000000" pitchFamily="2" charset="2"/>
              <a:buChar char="q"/>
            </a:pPr>
            <a:r>
              <a:rPr lang="fa-IR" sz="2000" dirty="0" smtClean="0">
                <a:cs typeface="2  Yekan" panose="00000400000000000000" pitchFamily="2" charset="-78"/>
              </a:rPr>
              <a:t>کنترل روشنایی</a:t>
            </a:r>
          </a:p>
          <a:p>
            <a:pPr marL="285750" indent="-285750" algn="r" rtl="1">
              <a:buFont typeface="Wingdings" panose="05000000000000000000" pitchFamily="2" charset="2"/>
              <a:buChar char="q"/>
            </a:pPr>
            <a:r>
              <a:rPr lang="fa-IR" sz="2000" dirty="0" smtClean="0">
                <a:cs typeface="2  Yekan" panose="00000400000000000000" pitchFamily="2" charset="-78"/>
              </a:rPr>
              <a:t>کنترل پرده ها</a:t>
            </a:r>
          </a:p>
          <a:p>
            <a:pPr marL="285750" indent="-285750" algn="r" rtl="1">
              <a:buFont typeface="Wingdings" panose="05000000000000000000" pitchFamily="2" charset="2"/>
              <a:buChar char="q"/>
            </a:pPr>
            <a:r>
              <a:rPr lang="fa-IR" sz="2000" dirty="0" smtClean="0">
                <a:cs typeface="2  Yekan" panose="00000400000000000000" pitchFamily="2" charset="-78"/>
              </a:rPr>
              <a:t>کنترل تردد</a:t>
            </a:r>
          </a:p>
          <a:p>
            <a:pPr marL="285750" indent="-285750" algn="r" rtl="1">
              <a:buFont typeface="Wingdings" panose="05000000000000000000" pitchFamily="2" charset="2"/>
              <a:buChar char="q"/>
            </a:pPr>
            <a:r>
              <a:rPr lang="fa-IR" sz="2000" dirty="0" smtClean="0">
                <a:cs typeface="2  Yekan" panose="00000400000000000000" pitchFamily="2" charset="-78"/>
              </a:rPr>
              <a:t>سیستم امنیتی</a:t>
            </a:r>
          </a:p>
          <a:p>
            <a:pPr marL="285750" indent="-285750" algn="r" rtl="1">
              <a:buFont typeface="Wingdings" panose="05000000000000000000" pitchFamily="2" charset="2"/>
              <a:buChar char="q"/>
            </a:pPr>
            <a:r>
              <a:rPr lang="fa-IR" sz="2000" dirty="0" smtClean="0">
                <a:cs typeface="2  Yekan" panose="00000400000000000000" pitchFamily="2" charset="-78"/>
              </a:rPr>
              <a:t>کنترل سیستم گرمایش و سرمایش</a:t>
            </a:r>
          </a:p>
          <a:p>
            <a:pPr marL="285750" indent="-285750" algn="r" rtl="1">
              <a:buFont typeface="Wingdings" panose="05000000000000000000" pitchFamily="2" charset="2"/>
              <a:buChar char="q"/>
            </a:pPr>
            <a:r>
              <a:rPr lang="fa-IR" sz="2000" dirty="0" smtClean="0">
                <a:cs typeface="2  Yekan" panose="00000400000000000000" pitchFamily="2" charset="-78"/>
              </a:rPr>
              <a:t>کنترل سیستم های صوتی و تصویری</a:t>
            </a:r>
          </a:p>
          <a:p>
            <a:pPr marL="285750" indent="-285750" algn="r" rtl="1">
              <a:buFont typeface="Wingdings" panose="05000000000000000000" pitchFamily="2" charset="2"/>
              <a:buChar char="q"/>
            </a:pPr>
            <a:r>
              <a:rPr lang="fa-IR" sz="2000" dirty="0" smtClean="0">
                <a:cs typeface="2  Yekan" panose="00000400000000000000" pitchFamily="2" charset="-78"/>
              </a:rPr>
              <a:t>کنترل از طریق تبلت + گوشی هوشمند + ریموت</a:t>
            </a:r>
            <a:endParaRPr lang="en-US" sz="2000" dirty="0">
              <a:cs typeface="2  Yekan" panose="00000400000000000000" pitchFamily="2" charset="-78"/>
            </a:endParaRPr>
          </a:p>
        </p:txBody>
      </p:sp>
      <p:sp>
        <p:nvSpPr>
          <p:cNvPr id="4" name="Rectangle 3"/>
          <p:cNvSpPr/>
          <p:nvPr/>
        </p:nvSpPr>
        <p:spPr>
          <a:xfrm>
            <a:off x="257577" y="1880703"/>
            <a:ext cx="11727287" cy="707886"/>
          </a:xfrm>
          <a:prstGeom prst="rect">
            <a:avLst/>
          </a:prstGeom>
        </p:spPr>
        <p:txBody>
          <a:bodyPr wrap="square">
            <a:spAutoFit/>
          </a:bodyPr>
          <a:lstStyle/>
          <a:p>
            <a:pPr algn="ctr"/>
            <a:r>
              <a:rPr lang="fa-IR" sz="20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cs typeface="2  Yekan" panose="00000400000000000000" pitchFamily="2" charset="-78"/>
              </a:rPr>
              <a:t>" يك ساختمان هوشمند ساختماني است كه در بر دارنده محيطي پويا و مقرون به صرفه   بوسيله يكپارچه كردن چهار عنصر اصلي يعني سيستمها، ساختار، سرويس ها، مديريت و رابطه ميان آنها مي باشد" </a:t>
            </a:r>
            <a:endParaRPr lang="en-US" sz="2000" dirty="0">
              <a:effectLst>
                <a:outerShdw blurRad="38100" dist="38100" dir="2700000" algn="tl">
                  <a:srgbClr val="000000">
                    <a:alpha val="43137"/>
                  </a:srgbClr>
                </a:outerShdw>
              </a:effectLst>
              <a:cs typeface="2  Yeka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22" y="3259830"/>
            <a:ext cx="5400542" cy="2700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4329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bg1">
                <a:tint val="93000"/>
                <a:satMod val="150000"/>
                <a:shade val="98000"/>
                <a:lumMod val="102000"/>
              </a:schemeClr>
            </a:gs>
            <a:gs pos="50000">
              <a:schemeClr val="bg1">
                <a:tint val="93000"/>
                <a:satMod val="150000"/>
                <a:shade val="98000"/>
                <a:lumMod val="102000"/>
              </a:schemeClr>
            </a:gs>
            <a:gs pos="100000">
              <a:schemeClr val="bg1">
                <a:shade val="63000"/>
                <a:satMod val="12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8085" y="481034"/>
            <a:ext cx="2931017" cy="1325563"/>
          </a:xfrm>
        </p:spPr>
        <p:txBody>
          <a:bodyPr/>
          <a:lstStyle/>
          <a:p>
            <a:pPr algn="r"/>
            <a:r>
              <a:rPr lang="fa-IR" dirty="0" smtClean="0">
                <a:effectLst>
                  <a:outerShdw blurRad="38100" dist="38100" dir="2700000" algn="tl">
                    <a:srgbClr val="000000">
                      <a:alpha val="43137"/>
                    </a:srgbClr>
                  </a:outerShdw>
                </a:effectLst>
                <a:cs typeface="2  Farnaz" panose="00000400000000000000" pitchFamily="2" charset="-78"/>
              </a:rPr>
              <a:t>دتایل عمرانی</a:t>
            </a:r>
            <a:endParaRPr lang="en-US" dirty="0">
              <a:effectLst>
                <a:outerShdw blurRad="38100" dist="38100" dir="2700000" algn="tl">
                  <a:srgbClr val="000000">
                    <a:alpha val="43137"/>
                  </a:srgbClr>
                </a:outerShdw>
              </a:effectLst>
              <a:cs typeface="2  Farnaz" panose="00000400000000000000" pitchFamily="2" charset="-78"/>
            </a:endParaRPr>
          </a:p>
        </p:txBody>
      </p:sp>
      <p:pic>
        <p:nvPicPr>
          <p:cNvPr id="5" name="Picture 4"/>
          <p:cNvPicPr>
            <a:picLocks noChangeAspect="1"/>
          </p:cNvPicPr>
          <p:nvPr/>
        </p:nvPicPr>
        <p:blipFill>
          <a:blip r:embed="rId2"/>
          <a:stretch>
            <a:fillRect/>
          </a:stretch>
        </p:blipFill>
        <p:spPr>
          <a:xfrm>
            <a:off x="875764" y="704235"/>
            <a:ext cx="6439436" cy="5840701"/>
          </a:xfrm>
          <a:prstGeom prst="rect">
            <a:avLst/>
          </a:prstGeom>
        </p:spPr>
      </p:pic>
      <p:sp>
        <p:nvSpPr>
          <p:cNvPr id="6" name="Title 1"/>
          <p:cNvSpPr txBox="1">
            <a:spLocks/>
          </p:cNvSpPr>
          <p:nvPr/>
        </p:nvSpPr>
        <p:spPr>
          <a:xfrm>
            <a:off x="7315200" y="3397075"/>
            <a:ext cx="4038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a-IR" dirty="0" smtClean="0">
                <a:effectLst>
                  <a:outerShdw blurRad="38100" dist="38100" dir="2700000" algn="tl">
                    <a:srgbClr val="000000">
                      <a:alpha val="43137"/>
                    </a:srgbClr>
                  </a:outerShdw>
                </a:effectLst>
                <a:cs typeface="2  Titr" panose="00000700000000000000" pitchFamily="2" charset="-78"/>
              </a:rPr>
              <a:t>عایق بندی جانپناه</a:t>
            </a:r>
            <a:endParaRPr lang="en-US" dirty="0">
              <a:effectLst>
                <a:outerShdw blurRad="38100" dist="38100" dir="2700000" algn="tl">
                  <a:srgbClr val="000000">
                    <a:alpha val="43137"/>
                  </a:srgbClr>
                </a:outerShdw>
              </a:effectLst>
              <a:cs typeface="2  Titr" panose="00000700000000000000" pitchFamily="2" charset="-78"/>
            </a:endParaRPr>
          </a:p>
        </p:txBody>
      </p:sp>
    </p:spTree>
    <p:extLst>
      <p:ext uri="{BB962C8B-B14F-4D97-AF65-F5344CB8AC3E}">
        <p14:creationId xmlns:p14="http://schemas.microsoft.com/office/powerpoint/2010/main" val="4011150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816010" y="303744"/>
            <a:ext cx="10684824" cy="787790"/>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dirty="0" smtClean="0">
                <a:solidFill>
                  <a:schemeClr val="bg1"/>
                </a:solidFill>
                <a:effectLst>
                  <a:outerShdw blurRad="38100" dist="38100" dir="2700000" algn="tl">
                    <a:srgbClr val="000000">
                      <a:alpha val="43137"/>
                    </a:srgbClr>
                  </a:outerShdw>
                </a:effectLst>
                <a:cs typeface="B Titr" panose="00000700000000000000" pitchFamily="2" charset="-78"/>
              </a:rPr>
              <a:t>مواردی که قبل از جوشکاری باید در نظر گرفته شود</a:t>
            </a:r>
            <a:endParaRPr lang="en-US" dirty="0">
              <a:solidFill>
                <a:schemeClr val="bg1"/>
              </a:solidFill>
              <a:effectLst>
                <a:outerShdw blurRad="38100" dist="38100" dir="2700000" algn="tl">
                  <a:srgbClr val="000000">
                    <a:alpha val="43137"/>
                  </a:srgbClr>
                </a:outerShdw>
              </a:effectLst>
              <a:cs typeface="B Titr" panose="00000700000000000000" pitchFamily="2" charset="-78"/>
            </a:endParaRPr>
          </a:p>
        </p:txBody>
      </p:sp>
      <p:graphicFrame>
        <p:nvGraphicFramePr>
          <p:cNvPr id="9" name="Diagram 8"/>
          <p:cNvGraphicFramePr/>
          <p:nvPr>
            <p:extLst/>
          </p:nvPr>
        </p:nvGraphicFramePr>
        <p:xfrm>
          <a:off x="6624749" y="1343831"/>
          <a:ext cx="4876085" cy="5514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nvPr>
        </p:nvGraphicFramePr>
        <p:xfrm>
          <a:off x="816010" y="1343831"/>
          <a:ext cx="4876085" cy="5514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29331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65915" y="2567782"/>
          <a:ext cx="10419010" cy="2429221"/>
        </p:xfrm>
        <a:graphic>
          <a:graphicData uri="http://schemas.openxmlformats.org/drawingml/2006/table">
            <a:tbl>
              <a:tblPr firstRow="1" bandRow="1">
                <a:effectLst>
                  <a:outerShdw blurRad="50800" dist="38100" dir="5400000" algn="t" rotWithShape="0">
                    <a:prstClr val="black">
                      <a:alpha val="40000"/>
                    </a:prstClr>
                  </a:outerShdw>
                </a:effectLst>
                <a:tableStyleId>{16D9F66E-5EB9-4882-86FB-DCBF35E3C3E4}</a:tableStyleId>
              </a:tblPr>
              <a:tblGrid>
                <a:gridCol w="4167604"/>
                <a:gridCol w="2083802"/>
                <a:gridCol w="2083802"/>
                <a:gridCol w="2083802"/>
              </a:tblGrid>
              <a:tr h="761407">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تغییر شکل نسبی در هنگام گسیختگی</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تنش گسیختگی</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تنش</a:t>
                      </a:r>
                      <a:r>
                        <a:rPr lang="fa-IR" sz="2400" baseline="0" dirty="0" smtClean="0">
                          <a:effectLst>
                            <a:outerShdw blurRad="38100" dist="38100" dir="2700000" algn="tl">
                              <a:srgbClr val="000000">
                                <a:alpha val="43137"/>
                              </a:srgbClr>
                            </a:outerShdw>
                          </a:effectLst>
                          <a:cs typeface="2  Titr" panose="00000700000000000000" pitchFamily="2" charset="-78"/>
                        </a:rPr>
                        <a:t> جاری شدن</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نوع فولاد میلگرد</a:t>
                      </a:r>
                      <a:endParaRPr lang="en-US" sz="2400" dirty="0">
                        <a:effectLst>
                          <a:outerShdw blurRad="38100" dist="38100" dir="2700000" algn="tl">
                            <a:srgbClr val="000000">
                              <a:alpha val="43137"/>
                            </a:srgbClr>
                          </a:outerShdw>
                        </a:effectLst>
                        <a:cs typeface="2  Titr" panose="00000700000000000000" pitchFamily="2" charset="-78"/>
                      </a:endParaRPr>
                    </a:p>
                  </a:txBody>
                  <a:tcPr/>
                </a:tc>
              </a:tr>
              <a:tr h="643944">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25 %</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3800</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2300</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en-US" sz="2400" dirty="0" smtClean="0">
                          <a:effectLst>
                            <a:outerShdw blurRad="38100" dist="38100" dir="2700000" algn="tl">
                              <a:srgbClr val="000000">
                                <a:alpha val="43137"/>
                              </a:srgbClr>
                            </a:outerShdw>
                          </a:effectLst>
                          <a:latin typeface="Cooper Black" panose="0208090404030B020404" pitchFamily="18" charset="0"/>
                          <a:cs typeface="2  Titr" panose="00000700000000000000" pitchFamily="2" charset="-78"/>
                        </a:rPr>
                        <a:t>Al</a:t>
                      </a:r>
                      <a:endParaRPr lang="en-US" sz="2400" dirty="0">
                        <a:effectLst>
                          <a:outerShdw blurRad="38100" dist="38100" dir="2700000" algn="tl">
                            <a:srgbClr val="000000">
                              <a:alpha val="43137"/>
                            </a:srgbClr>
                          </a:outerShdw>
                        </a:effectLst>
                        <a:latin typeface="Cooper Black" panose="0208090404030B020404" pitchFamily="18" charset="0"/>
                        <a:cs typeface="2  Titr" panose="00000700000000000000" pitchFamily="2" charset="-78"/>
                      </a:endParaRPr>
                    </a:p>
                  </a:txBody>
                  <a:tcPr/>
                </a:tc>
              </a:tr>
              <a:tr h="566670">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19 %</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5000</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3200</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en-US" sz="2400" dirty="0" smtClean="0">
                          <a:effectLst>
                            <a:outerShdw blurRad="38100" dist="38100" dir="2700000" algn="tl">
                              <a:srgbClr val="000000">
                                <a:alpha val="43137"/>
                              </a:srgbClr>
                            </a:outerShdw>
                          </a:effectLst>
                          <a:latin typeface="Cooper Black" panose="0208090404030B020404" pitchFamily="18" charset="0"/>
                          <a:cs typeface="2  Titr" panose="00000700000000000000" pitchFamily="2" charset="-78"/>
                        </a:rPr>
                        <a:t>All</a:t>
                      </a:r>
                      <a:endParaRPr lang="en-US" sz="2400" dirty="0">
                        <a:effectLst>
                          <a:outerShdw blurRad="38100" dist="38100" dir="2700000" algn="tl">
                            <a:srgbClr val="000000">
                              <a:alpha val="43137"/>
                            </a:srgbClr>
                          </a:outerShdw>
                        </a:effectLst>
                        <a:latin typeface="Cooper Black" panose="0208090404030B020404" pitchFamily="18" charset="0"/>
                        <a:cs typeface="2  Titr" panose="00000700000000000000" pitchFamily="2" charset="-78"/>
                      </a:endParaRPr>
                    </a:p>
                  </a:txBody>
                  <a:tcPr/>
                </a:tc>
              </a:tr>
              <a:tr h="450761">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14</a:t>
                      </a:r>
                      <a:r>
                        <a:rPr lang="fa-IR" sz="2400" baseline="0" dirty="0" smtClean="0">
                          <a:effectLst>
                            <a:outerShdw blurRad="38100" dist="38100" dir="2700000" algn="tl">
                              <a:srgbClr val="000000">
                                <a:alpha val="43137"/>
                              </a:srgbClr>
                            </a:outerShdw>
                          </a:effectLst>
                          <a:cs typeface="2  Titr" panose="00000700000000000000" pitchFamily="2" charset="-78"/>
                        </a:rPr>
                        <a:t> %</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6000</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4200</a:t>
                      </a:r>
                      <a:endParaRPr lang="en-US" sz="2400" dirty="0">
                        <a:effectLst>
                          <a:outerShdw blurRad="38100" dist="38100" dir="2700000" algn="tl">
                            <a:srgbClr val="000000">
                              <a:alpha val="43137"/>
                            </a:srgbClr>
                          </a:outerShdw>
                        </a:effectLst>
                        <a:cs typeface="2  Titr" panose="00000700000000000000" pitchFamily="2" charset="-78"/>
                      </a:endParaRPr>
                    </a:p>
                  </a:txBody>
                  <a:tcPr/>
                </a:tc>
                <a:tc>
                  <a:txBody>
                    <a:bodyPr/>
                    <a:lstStyle/>
                    <a:p>
                      <a:pPr algn="ctr"/>
                      <a:r>
                        <a:rPr lang="en-US" sz="2400" dirty="0" smtClean="0">
                          <a:effectLst>
                            <a:outerShdw blurRad="38100" dist="38100" dir="2700000" algn="tl">
                              <a:srgbClr val="000000">
                                <a:alpha val="43137"/>
                              </a:srgbClr>
                            </a:outerShdw>
                          </a:effectLst>
                          <a:latin typeface="Cooper Black" panose="0208090404030B020404" pitchFamily="18" charset="0"/>
                          <a:cs typeface="2  Titr" panose="00000700000000000000" pitchFamily="2" charset="-78"/>
                        </a:rPr>
                        <a:t>Alll</a:t>
                      </a:r>
                      <a:endParaRPr lang="en-US" sz="2400" dirty="0">
                        <a:effectLst>
                          <a:outerShdw blurRad="38100" dist="38100" dir="2700000" algn="tl">
                            <a:srgbClr val="000000">
                              <a:alpha val="43137"/>
                            </a:srgbClr>
                          </a:outerShdw>
                        </a:effectLst>
                        <a:latin typeface="Cooper Black" panose="0208090404030B020404" pitchFamily="18" charset="0"/>
                        <a:cs typeface="2  Titr" panose="00000700000000000000" pitchFamily="2" charset="-78"/>
                      </a:endParaRPr>
                    </a:p>
                  </a:txBody>
                  <a:tcPr/>
                </a:tc>
              </a:tr>
            </a:tbl>
          </a:graphicData>
        </a:graphic>
      </p:graphicFrame>
      <p:sp>
        <p:nvSpPr>
          <p:cNvPr id="5" name="Rectangle 4"/>
          <p:cNvSpPr/>
          <p:nvPr/>
        </p:nvSpPr>
        <p:spPr>
          <a:xfrm>
            <a:off x="2009104" y="1364019"/>
            <a:ext cx="8706119" cy="5847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a-IR" sz="3200" dirty="0" smtClean="0">
                <a:solidFill>
                  <a:schemeClr val="bg1"/>
                </a:solidFill>
                <a:effectLst>
                  <a:outerShdw blurRad="38100" dist="38100" dir="2700000" algn="tl">
                    <a:srgbClr val="000000">
                      <a:alpha val="43137"/>
                    </a:srgbClr>
                  </a:outerShdw>
                </a:effectLst>
                <a:cs typeface="2  Titr" panose="00000700000000000000" pitchFamily="2" charset="-78"/>
              </a:rPr>
              <a:t>مشخصات مکانیکی فولادهای تولیدی کارخانه فولاد ایران   </a:t>
            </a:r>
            <a:endParaRPr lang="en-US" sz="3200" dirty="0">
              <a:solidFill>
                <a:schemeClr val="bg1"/>
              </a:solidFill>
              <a:effectLst>
                <a:outerShdw blurRad="38100" dist="38100" dir="2700000" algn="tl">
                  <a:srgbClr val="000000">
                    <a:alpha val="43137"/>
                  </a:srgbClr>
                </a:outerShdw>
              </a:effectLst>
              <a:cs typeface="2  Titr" panose="00000700000000000000" pitchFamily="2" charset="-78"/>
            </a:endParaRPr>
          </a:p>
        </p:txBody>
      </p:sp>
    </p:spTree>
    <p:extLst>
      <p:ext uri="{BB962C8B-B14F-4D97-AF65-F5344CB8AC3E}">
        <p14:creationId xmlns:p14="http://schemas.microsoft.com/office/powerpoint/2010/main" val="4172698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20501" y="1967891"/>
          <a:ext cx="11268228" cy="3954607"/>
        </p:xfrm>
        <a:graphic>
          <a:graphicData uri="http://schemas.openxmlformats.org/drawingml/2006/table">
            <a:tbl>
              <a:tblPr firstRow="1" bandRow="1">
                <a:tableStyleId>{9D7B26C5-4107-4FEC-AEDC-1716B250A1EF}</a:tableStyleId>
              </a:tblPr>
              <a:tblGrid>
                <a:gridCol w="1878038"/>
                <a:gridCol w="1878038"/>
                <a:gridCol w="1878038"/>
                <a:gridCol w="1878038"/>
                <a:gridCol w="1878038"/>
                <a:gridCol w="1878038"/>
              </a:tblGrid>
              <a:tr h="869012">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نرمی سیمان</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90 روزه</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28 روزه</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7 روزه</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 روزه</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800" dirty="0" smtClean="0">
                          <a:effectLst>
                            <a:outerShdw blurRad="38100" dist="38100" dir="2700000" algn="tl">
                              <a:srgbClr val="000000">
                                <a:alpha val="43137"/>
                              </a:srgbClr>
                            </a:outerShdw>
                          </a:effectLst>
                          <a:cs typeface="2  Titr" panose="00000700000000000000" pitchFamily="2" charset="-78"/>
                        </a:rPr>
                        <a:t>نوع سیمان</a:t>
                      </a:r>
                      <a:endParaRPr lang="en-US" sz="28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7119">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1800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100 %</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100 %</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100 %</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100</a:t>
                      </a:r>
                      <a:r>
                        <a:rPr lang="fa-IR" sz="2400" baseline="0" dirty="0" smtClean="0">
                          <a:effectLst>
                            <a:outerShdw blurRad="38100" dist="38100" dir="2700000" algn="tl">
                              <a:srgbClr val="000000">
                                <a:alpha val="43137"/>
                              </a:srgbClr>
                            </a:outerShdw>
                          </a:effectLst>
                          <a:cs typeface="2  Titr" panose="00000700000000000000" pitchFamily="2" charset="-78"/>
                        </a:rPr>
                        <a:t> %</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800" dirty="0" smtClean="0">
                          <a:effectLst>
                            <a:outerShdw blurRad="38100" dist="38100" dir="2700000" algn="tl">
                              <a:srgbClr val="000000">
                                <a:alpha val="43137"/>
                              </a:srgbClr>
                            </a:outerShdw>
                          </a:effectLst>
                          <a:cs typeface="2  Titr" panose="00000700000000000000" pitchFamily="2" charset="-78"/>
                        </a:rPr>
                        <a:t>یک</a:t>
                      </a:r>
                      <a:endParaRPr lang="en-US" sz="28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7119">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1800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100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90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85</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75</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800" dirty="0" smtClean="0">
                          <a:effectLst>
                            <a:outerShdw blurRad="38100" dist="38100" dir="2700000" algn="tl">
                              <a:srgbClr val="000000">
                                <a:alpha val="43137"/>
                              </a:srgbClr>
                            </a:outerShdw>
                          </a:effectLst>
                          <a:cs typeface="2  Titr" panose="00000700000000000000" pitchFamily="2" charset="-78"/>
                        </a:rPr>
                        <a:t>دو</a:t>
                      </a:r>
                      <a:endParaRPr lang="en-US" sz="28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7119">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2600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100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110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120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190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800" dirty="0" smtClean="0">
                          <a:effectLst>
                            <a:outerShdw blurRad="38100" dist="38100" dir="2700000" algn="tl">
                              <a:srgbClr val="000000">
                                <a:alpha val="43137"/>
                              </a:srgbClr>
                            </a:outerShdw>
                          </a:effectLst>
                          <a:cs typeface="2  Titr" panose="00000700000000000000" pitchFamily="2" charset="-78"/>
                        </a:rPr>
                        <a:t>سه</a:t>
                      </a:r>
                      <a:endParaRPr lang="en-US" sz="28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7119">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1900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100</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75</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55</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effectLst>
                            <a:outerShdw blurRad="38100" dist="38100" dir="2700000" algn="tl">
                              <a:srgbClr val="000000">
                                <a:alpha val="43137"/>
                              </a:srgbClr>
                            </a:outerShdw>
                          </a:effectLst>
                          <a:cs typeface="2  Titr" panose="00000700000000000000" pitchFamily="2" charset="-78"/>
                        </a:rPr>
                        <a:t>55</a:t>
                      </a:r>
                      <a:endParaRPr lang="en-US" sz="24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800" dirty="0" smtClean="0">
                          <a:effectLst>
                            <a:outerShdw blurRad="38100" dist="38100" dir="2700000" algn="tl">
                              <a:srgbClr val="000000">
                                <a:alpha val="43137"/>
                              </a:srgbClr>
                            </a:outerShdw>
                          </a:effectLst>
                          <a:cs typeface="2  Titr" panose="00000700000000000000" pitchFamily="2" charset="-78"/>
                        </a:rPr>
                        <a:t>چهار</a:t>
                      </a:r>
                      <a:endParaRPr lang="en-US" sz="28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7119">
                <a:tc>
                  <a:txBody>
                    <a:bodyPr/>
                    <a:lstStyle/>
                    <a:p>
                      <a:pPr algn="ctr"/>
                      <a:r>
                        <a:rPr lang="fa-IR" sz="2400" dirty="0" smtClean="0">
                          <a:cs typeface="2  Titr" panose="00000700000000000000" pitchFamily="2" charset="-78"/>
                        </a:rPr>
                        <a:t>1900</a:t>
                      </a:r>
                      <a:endParaRPr lang="en-US" sz="2400" dirty="0">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cs typeface="2  Titr" panose="00000700000000000000" pitchFamily="2" charset="-78"/>
                        </a:rPr>
                        <a:t>100</a:t>
                      </a:r>
                      <a:endParaRPr lang="en-US" sz="2400" dirty="0">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cs typeface="2  Titr" panose="00000700000000000000" pitchFamily="2" charset="-78"/>
                        </a:rPr>
                        <a:t>85</a:t>
                      </a:r>
                      <a:endParaRPr lang="en-US" sz="2400" dirty="0">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cs typeface="2  Titr" panose="00000700000000000000" pitchFamily="2" charset="-78"/>
                        </a:rPr>
                        <a:t>75</a:t>
                      </a:r>
                      <a:endParaRPr lang="en-US" sz="2400" dirty="0">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400" dirty="0" smtClean="0">
                          <a:cs typeface="2  Titr" panose="00000700000000000000" pitchFamily="2" charset="-78"/>
                        </a:rPr>
                        <a:t>65</a:t>
                      </a:r>
                      <a:endParaRPr lang="en-US" sz="2400" dirty="0">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2800" dirty="0" smtClean="0">
                          <a:cs typeface="2  Titr" panose="00000700000000000000" pitchFamily="2" charset="-78"/>
                        </a:rPr>
                        <a:t>پنج</a:t>
                      </a:r>
                      <a:endParaRPr lang="en-US" sz="2800" dirty="0">
                        <a:cs typeface="2  Titr" panose="000007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ectangle 8"/>
          <p:cNvSpPr/>
          <p:nvPr/>
        </p:nvSpPr>
        <p:spPr>
          <a:xfrm>
            <a:off x="2751731" y="993503"/>
            <a:ext cx="6734536" cy="646331"/>
          </a:xfrm>
          <a:prstGeom prst="rect">
            <a:avLst/>
          </a:prstGeom>
        </p:spPr>
        <p:txBody>
          <a:bodyPr wrap="none">
            <a:spAutoFit/>
          </a:bodyPr>
          <a:lstStyle/>
          <a:p>
            <a:r>
              <a:rPr lang="fa-IR" sz="3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2  Titr" panose="00000700000000000000" pitchFamily="2" charset="-78"/>
              </a:rPr>
              <a:t>درصد مقاومت فشاری انواع سیمان پرتلند</a:t>
            </a:r>
            <a:endParaRPr lang="en-U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cs typeface="2  Titr" panose="00000700000000000000" pitchFamily="2" charset="-78"/>
            </a:endParaRPr>
          </a:p>
        </p:txBody>
      </p:sp>
    </p:spTree>
    <p:extLst>
      <p:ext uri="{BB962C8B-B14F-4D97-AF65-F5344CB8AC3E}">
        <p14:creationId xmlns:p14="http://schemas.microsoft.com/office/powerpoint/2010/main" val="3208985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927277" y="1698460"/>
              <a:ext cx="10212948" cy="3481899"/>
            </p:xfrm>
            <a:graphic>
              <a:graphicData uri="http://schemas.openxmlformats.org/drawingml/2006/table">
                <a:tbl>
                  <a:tblPr firstRow="1" bandRow="1">
                    <a:tableStyleId>{616DA210-FB5B-4158-B5E0-FEB733F419BA}</a:tableStyleId>
                  </a:tblPr>
                  <a:tblGrid>
                    <a:gridCol w="2553237"/>
                    <a:gridCol w="2553237"/>
                    <a:gridCol w="2553237"/>
                    <a:gridCol w="2553237"/>
                  </a:tblGrid>
                  <a:tr h="67773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aseline="0" dirty="0" smtClean="0">
                              <a:effectLst>
                                <a:outerShdw blurRad="38100" dist="38100" dir="2700000" algn="tl">
                                  <a:srgbClr val="000000">
                                    <a:alpha val="43137"/>
                                  </a:srgbClr>
                                </a:outerShdw>
                              </a:effectLst>
                              <a:cs typeface="2  Titr" panose="00000700000000000000" pitchFamily="2" charset="-78"/>
                            </a:rPr>
                            <a:t>)</a:t>
                          </a:r>
                          <a:r>
                            <a:rPr lang="en-US" sz="2000" baseline="0" dirty="0" smtClean="0">
                              <a:effectLst>
                                <a:outerShdw blurRad="38100" dist="38100" dir="2700000" algn="tl">
                                  <a:srgbClr val="000000">
                                    <a:alpha val="43137"/>
                                  </a:srgbClr>
                                </a:outerShdw>
                              </a:effectLst>
                              <a:cs typeface="2  Titr" panose="00000700000000000000" pitchFamily="2" charset="-78"/>
                            </a:rPr>
                            <a:t> D</a:t>
                          </a:r>
                          <a:r>
                            <a:rPr lang="fa-IR" sz="2000" dirty="0" smtClean="0">
                              <a:effectLst>
                                <a:outerShdw blurRad="38100" dist="38100" dir="2700000" algn="tl">
                                  <a:srgbClr val="000000">
                                    <a:alpha val="43137"/>
                                  </a:srgbClr>
                                </a:outerShdw>
                              </a:effectLst>
                              <a:cs typeface="2  Titr" panose="00000700000000000000" pitchFamily="2" charset="-78"/>
                            </a:rPr>
                            <a:t>حداقل قطر</a:t>
                          </a:r>
                          <a:r>
                            <a:rPr lang="fa-IR" sz="2000" baseline="0" dirty="0" smtClean="0">
                              <a:effectLst>
                                <a:outerShdw blurRad="38100" dist="38100" dir="2700000" algn="tl">
                                  <a:srgbClr val="000000">
                                    <a:alpha val="43137"/>
                                  </a:srgbClr>
                                </a:outerShdw>
                              </a:effectLst>
                              <a:cs typeface="2  Titr" panose="00000700000000000000" pitchFamily="2" charset="-78"/>
                            </a:rPr>
                            <a:t> خم (</a:t>
                          </a:r>
                          <a:endParaRPr lang="en-US" sz="2000" dirty="0" smtClean="0">
                            <a:effectLst>
                              <a:outerShdw blurRad="38100" dist="38100" dir="2700000" algn="tl">
                                <a:srgbClr val="000000">
                                  <a:alpha val="43137"/>
                                </a:srgbClr>
                              </a:outerShdw>
                            </a:effectLst>
                            <a:cs typeface="2  Titr" panose="00000700000000000000"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bg1">
                            <a:lumMod val="85000"/>
                          </a:schemeClr>
                        </a:solidFill>
                      </a:tcPr>
                    </a:tc>
                    <a:tc hMerge="1">
                      <a:txBody>
                        <a:bodyPr/>
                        <a:lstStyle/>
                        <a:p>
                          <a:pPr algn="ctr"/>
                          <a:endParaRPr lang="en-US" sz="2000" dirty="0">
                            <a:cs typeface="2  Titr" panose="00000700000000000000" pitchFamily="2" charset="-78"/>
                          </a:endParaRPr>
                        </a:p>
                      </a:txBody>
                      <a:tcPr/>
                    </a:tc>
                    <a:tc hMerge="1">
                      <a:txBody>
                        <a:bodyPr/>
                        <a:lstStyle/>
                        <a:p>
                          <a:pPr algn="ctr"/>
                          <a:endParaRPr lang="en-US" sz="2000" dirty="0">
                            <a:cs typeface="2  Titr" panose="00000700000000000000" pitchFamily="2" charset="-78"/>
                          </a:endParaRPr>
                        </a:p>
                      </a:txBody>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نوع</a:t>
                          </a:r>
                          <a:r>
                            <a:rPr lang="fa-IR" sz="2000" baseline="0" dirty="0" smtClean="0">
                              <a:effectLst>
                                <a:outerShdw blurRad="38100" dist="38100" dir="2700000" algn="tl">
                                  <a:srgbClr val="000000">
                                    <a:alpha val="43137"/>
                                  </a:srgbClr>
                                </a:outerShdw>
                              </a:effectLst>
                              <a:cs typeface="2  Titr" panose="00000700000000000000" pitchFamily="2" charset="-78"/>
                            </a:rPr>
                            <a:t> میلگرد</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r>
                  <a:tr h="677739">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فولاد</a:t>
                          </a:r>
                          <a:r>
                            <a:rPr lang="fa-IR" sz="2000" baseline="0" dirty="0" smtClean="0">
                              <a:effectLst>
                                <a:outerShdw blurRad="38100" dist="38100" dir="2700000" algn="tl">
                                  <a:srgbClr val="000000">
                                    <a:alpha val="43137"/>
                                  </a:srgbClr>
                                </a:outerShdw>
                              </a:effectLst>
                              <a:cs typeface="2  Titr" panose="00000700000000000000" pitchFamily="2" charset="-78"/>
                            </a:rPr>
                            <a:t> سخت</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فولاد نیمه سخت</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فولاد نرمه</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قطر</a:t>
                          </a:r>
                          <a:r>
                            <a:rPr lang="fa-IR" sz="2000" baseline="0" dirty="0" smtClean="0">
                              <a:effectLst>
                                <a:outerShdw blurRad="38100" dist="38100" dir="2700000" algn="tl">
                                  <a:srgbClr val="000000">
                                    <a:alpha val="43137"/>
                                  </a:srgbClr>
                                </a:outerShdw>
                              </a:effectLst>
                              <a:cs typeface="2  Titr" panose="00000700000000000000" pitchFamily="2" charset="-78"/>
                            </a:rPr>
                            <a:t> میلگرد</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r h="677739">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6</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5</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5</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کمتر از 28 میلیمتر</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r h="677739">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8</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6</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5</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28</a:t>
                          </a:r>
                          <a:r>
                            <a:rPr lang="fa-IR" sz="2000" baseline="0" dirty="0" smtClean="0">
                              <a:effectLst>
                                <a:outerShdw blurRad="38100" dist="38100" dir="2700000" algn="tl">
                                  <a:srgbClr val="000000">
                                    <a:alpha val="43137"/>
                                  </a:srgbClr>
                                </a:outerShdw>
                              </a:effectLst>
                              <a:cs typeface="2  Titr" panose="00000700000000000000" pitchFamily="2" charset="-78"/>
                            </a:rPr>
                            <a:t> تا 34 میلیمتر</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r h="677739">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10</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10</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7</a:t>
                          </a:r>
                          <a:r>
                            <a:rPr lang="en-US" sz="2000" dirty="0" smtClean="0">
                              <a:effectLst>
                                <a:outerShdw blurRad="38100" dist="38100" dir="2700000" algn="tl">
                                  <a:srgbClr val="000000">
                                    <a:alpha val="43137"/>
                                  </a:srgbClr>
                                </a:outerShdw>
                              </a:effectLst>
                              <a:cs typeface="2  Titr" panose="00000700000000000000" pitchFamily="2" charset="-78"/>
                            </a:rPr>
                            <a:t> </a:t>
                          </a:r>
                          <a14:m>
                            <m:oMath xmlns:m="http://schemas.openxmlformats.org/officeDocument/2006/math">
                              <m:sSub>
                                <m:sSubPr>
                                  <m:ctrlPr>
                                    <a:rPr lang="fa-IR" sz="200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ctrlPr>
                                </m:sSubPr>
                                <m:e>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𝑑</m:t>
                                  </m:r>
                                </m:e>
                                <m:sub>
                                  <m:r>
                                    <a:rPr lang="en-US" sz="2000" b="0" i="1" smtClean="0">
                                      <a:effectLst>
                                        <a:outerShdw blurRad="38100" dist="38100" dir="2700000" algn="tl">
                                          <a:srgbClr val="000000">
                                            <a:alpha val="43137"/>
                                          </a:srgbClr>
                                        </a:outerShdw>
                                      </a:effectLst>
                                      <a:latin typeface="Cambria Math" panose="02040503050406030204" pitchFamily="18" charset="0"/>
                                      <a:cs typeface="2  Titr" panose="00000700000000000000" pitchFamily="2" charset="-78"/>
                                    </a:rPr>
                                    <m:t>𝑏</m:t>
                                  </m:r>
                                </m:sub>
                              </m:sSub>
                            </m:oMath>
                          </a14:m>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2">
                            <a:lumMod val="40000"/>
                            <a:lumOff val="6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36 تا 55 میلیمتر</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bl>
              </a:graphicData>
            </a:graphic>
          </p:graphicFrame>
        </mc:Choice>
        <mc:Fallback xmlns="">
          <p:graphicFrame>
            <p:nvGraphicFramePr>
              <p:cNvPr id="5" name="Table 4"/>
              <p:cNvGraphicFramePr>
                <a:graphicFrameLocks noGrp="1"/>
              </p:cNvGraphicFramePr>
              <p:nvPr>
                <p:extLst/>
              </p:nvPr>
            </p:nvGraphicFramePr>
            <p:xfrm>
              <a:off x="927277" y="1698460"/>
              <a:ext cx="10212948" cy="3411996"/>
            </p:xfrm>
            <a:graphic>
              <a:graphicData uri="http://schemas.openxmlformats.org/drawingml/2006/table">
                <a:tbl>
                  <a:tblPr firstRow="1" bandRow="1">
                    <a:tableStyleId>{616DA210-FB5B-4158-B5E0-FEB733F419BA}</a:tableStyleId>
                  </a:tblPr>
                  <a:tblGrid>
                    <a:gridCol w="2553237"/>
                    <a:gridCol w="2553237"/>
                    <a:gridCol w="2553237"/>
                    <a:gridCol w="2553237"/>
                  </a:tblGrid>
                  <a:tr h="7010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aseline="0" dirty="0" smtClean="0">
                              <a:effectLst>
                                <a:outerShdw blurRad="38100" dist="38100" dir="2700000" algn="tl">
                                  <a:srgbClr val="000000">
                                    <a:alpha val="43137"/>
                                  </a:srgbClr>
                                </a:outerShdw>
                              </a:effectLst>
                              <a:cs typeface="2  Titr" panose="00000700000000000000" pitchFamily="2" charset="-78"/>
                            </a:rPr>
                            <a:t>)</a:t>
                          </a:r>
                          <a:r>
                            <a:rPr lang="en-US" sz="2000" baseline="0" dirty="0" smtClean="0">
                              <a:effectLst>
                                <a:outerShdw blurRad="38100" dist="38100" dir="2700000" algn="tl">
                                  <a:srgbClr val="000000">
                                    <a:alpha val="43137"/>
                                  </a:srgbClr>
                                </a:outerShdw>
                              </a:effectLst>
                              <a:cs typeface="2  Titr" panose="00000700000000000000" pitchFamily="2" charset="-78"/>
                            </a:rPr>
                            <a:t> D</a:t>
                          </a:r>
                          <a:r>
                            <a:rPr lang="fa-IR" sz="2000" dirty="0" smtClean="0">
                              <a:effectLst>
                                <a:outerShdw blurRad="38100" dist="38100" dir="2700000" algn="tl">
                                  <a:srgbClr val="000000">
                                    <a:alpha val="43137"/>
                                  </a:srgbClr>
                                </a:outerShdw>
                              </a:effectLst>
                              <a:cs typeface="2  Titr" panose="00000700000000000000" pitchFamily="2" charset="-78"/>
                            </a:rPr>
                            <a:t>حداقل قطر</a:t>
                          </a:r>
                          <a:r>
                            <a:rPr lang="fa-IR" sz="2000" baseline="0" dirty="0" smtClean="0">
                              <a:effectLst>
                                <a:outerShdw blurRad="38100" dist="38100" dir="2700000" algn="tl">
                                  <a:srgbClr val="000000">
                                    <a:alpha val="43137"/>
                                  </a:srgbClr>
                                </a:outerShdw>
                              </a:effectLst>
                              <a:cs typeface="2  Titr" panose="00000700000000000000" pitchFamily="2" charset="-78"/>
                            </a:rPr>
                            <a:t> خم (</a:t>
                          </a:r>
                          <a:endParaRPr lang="en-US" sz="2000" dirty="0" smtClean="0">
                            <a:effectLst>
                              <a:outerShdw blurRad="38100" dist="38100" dir="2700000" algn="tl">
                                <a:srgbClr val="000000">
                                  <a:alpha val="43137"/>
                                </a:srgbClr>
                              </a:outerShdw>
                            </a:effectLst>
                            <a:cs typeface="2  Titr" panose="00000700000000000000"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bg1">
                            <a:lumMod val="85000"/>
                          </a:schemeClr>
                        </a:solidFill>
                      </a:tcPr>
                    </a:tc>
                    <a:tc hMerge="1">
                      <a:txBody>
                        <a:bodyPr/>
                        <a:lstStyle/>
                        <a:p>
                          <a:pPr algn="ctr"/>
                          <a:endParaRPr lang="en-US" sz="2000" dirty="0">
                            <a:cs typeface="2  Titr" panose="00000700000000000000" pitchFamily="2" charset="-78"/>
                          </a:endParaRPr>
                        </a:p>
                      </a:txBody>
                      <a:tcPr/>
                    </a:tc>
                    <a:tc hMerge="1">
                      <a:txBody>
                        <a:bodyPr/>
                        <a:lstStyle/>
                        <a:p>
                          <a:pPr algn="ctr"/>
                          <a:endParaRPr lang="en-US" sz="2000" dirty="0">
                            <a:cs typeface="2  Titr" panose="00000700000000000000" pitchFamily="2" charset="-78"/>
                          </a:endParaRPr>
                        </a:p>
                      </a:txBody>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نوع</a:t>
                          </a:r>
                          <a:r>
                            <a:rPr lang="fa-IR" sz="2000" baseline="0" dirty="0" smtClean="0">
                              <a:effectLst>
                                <a:outerShdw blurRad="38100" dist="38100" dir="2700000" algn="tl">
                                  <a:srgbClr val="000000">
                                    <a:alpha val="43137"/>
                                  </a:srgbClr>
                                </a:outerShdw>
                              </a:effectLst>
                              <a:cs typeface="2  Titr" panose="00000700000000000000" pitchFamily="2" charset="-78"/>
                            </a:rPr>
                            <a:t> میلگرد</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r>
                  <a:tr h="677739">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فولاد</a:t>
                          </a:r>
                          <a:r>
                            <a:rPr lang="fa-IR" sz="2000" baseline="0" dirty="0" smtClean="0">
                              <a:effectLst>
                                <a:outerShdw blurRad="38100" dist="38100" dir="2700000" algn="tl">
                                  <a:srgbClr val="000000">
                                    <a:alpha val="43137"/>
                                  </a:srgbClr>
                                </a:outerShdw>
                              </a:effectLst>
                              <a:cs typeface="2  Titr" panose="00000700000000000000" pitchFamily="2" charset="-78"/>
                            </a:rPr>
                            <a:t> سخت</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فولاد نیمه سخت</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فولاد نرمه</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قطر</a:t>
                          </a:r>
                          <a:r>
                            <a:rPr lang="fa-IR" sz="2000" baseline="0" dirty="0" smtClean="0">
                              <a:effectLst>
                                <a:outerShdw blurRad="38100" dist="38100" dir="2700000" algn="tl">
                                  <a:srgbClr val="000000">
                                    <a:alpha val="43137"/>
                                  </a:srgbClr>
                                </a:outerShdw>
                              </a:effectLst>
                              <a:cs typeface="2  Titr" panose="00000700000000000000" pitchFamily="2" charset="-78"/>
                            </a:rPr>
                            <a:t> میلگرد</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r h="677739">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477" t="-212613" r="-300716" b="-203604"/>
                          </a:stretch>
                        </a:blipFill>
                      </a:tcPr>
                    </a:tc>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100477" t="-212613" r="-200716" b="-203604"/>
                          </a:stretch>
                        </a:blipFill>
                      </a:tcPr>
                    </a:tc>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200477" t="-212613" r="-100716" b="-203604"/>
                          </a:stretch>
                        </a:blip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کمتر از 28 میلیمتر</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r h="677739">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477" t="-309821" r="-300716" b="-101786"/>
                          </a:stretch>
                        </a:blipFill>
                      </a:tcPr>
                    </a:tc>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100477" t="-309821" r="-200716" b="-101786"/>
                          </a:stretch>
                        </a:blipFill>
                      </a:tcPr>
                    </a:tc>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200477" t="-309821" r="-100716" b="-101786"/>
                          </a:stretch>
                        </a:blip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28</a:t>
                          </a:r>
                          <a:r>
                            <a:rPr lang="fa-IR" sz="2000" baseline="0" dirty="0" smtClean="0">
                              <a:effectLst>
                                <a:outerShdw blurRad="38100" dist="38100" dir="2700000" algn="tl">
                                  <a:srgbClr val="000000">
                                    <a:alpha val="43137"/>
                                  </a:srgbClr>
                                </a:outerShdw>
                              </a:effectLst>
                              <a:cs typeface="2  Titr" panose="00000700000000000000" pitchFamily="2" charset="-78"/>
                            </a:rPr>
                            <a:t> تا 34 میلیمتر</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r h="677739">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477" t="-413514" r="-300716" b="-2703"/>
                          </a:stretch>
                        </a:blipFill>
                      </a:tcPr>
                    </a:tc>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100477" t="-413514" r="-200716" b="-2703"/>
                          </a:stretch>
                        </a:blipFill>
                      </a:tcPr>
                    </a:tc>
                    <a:tc>
                      <a:txBody>
                        <a:bodyPr/>
                        <a:lstStyle/>
                        <a:p>
                          <a:endParaRPr lang="en-US"/>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blipFill rotWithShape="0">
                          <a:blip r:embed="rId2"/>
                          <a:stretch>
                            <a:fillRect l="-200477" t="-413514" r="-100716" b="-2703"/>
                          </a:stretch>
                        </a:blipFill>
                      </a:tcPr>
                    </a:tc>
                    <a:tc>
                      <a:txBody>
                        <a:bodyPr/>
                        <a:lstStyle/>
                        <a:p>
                          <a:pPr algn="ctr"/>
                          <a:r>
                            <a:rPr lang="fa-IR" sz="2000" dirty="0" smtClean="0">
                              <a:effectLst>
                                <a:outerShdw blurRad="38100" dist="38100" dir="2700000" algn="tl">
                                  <a:srgbClr val="000000">
                                    <a:alpha val="43137"/>
                                  </a:srgbClr>
                                </a:outerShdw>
                              </a:effectLst>
                              <a:cs typeface="2  Titr" panose="00000700000000000000" pitchFamily="2" charset="-78"/>
                            </a:rPr>
                            <a:t>36 تا 55 میلیمتر</a:t>
                          </a:r>
                          <a:endParaRPr lang="en-US" sz="2000" dirty="0">
                            <a:effectLst>
                              <a:outerShdw blurRad="38100" dist="38100" dir="2700000" algn="tl">
                                <a:srgbClr val="000000">
                                  <a:alpha val="43137"/>
                                </a:srgbClr>
                              </a:outerShdw>
                            </a:effectLst>
                            <a:cs typeface="2  Titr" panose="00000700000000000000" pitchFamily="2" charset="-78"/>
                          </a:endParaRPr>
                        </a:p>
                      </a:txBody>
                      <a:tcP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ysDash"/>
                          <a:round/>
                          <a:headEnd type="none" w="med" len="med"/>
                          <a:tailEnd type="none" w="med" len="med"/>
                        </a:lnB>
                        <a:solidFill>
                          <a:schemeClr val="accent4">
                            <a:lumMod val="20000"/>
                            <a:lumOff val="80000"/>
                          </a:schemeClr>
                        </a:solidFill>
                      </a:tcPr>
                    </a:tc>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9154304" y="5994509"/>
                <a:ext cx="2717442" cy="461665"/>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3">
                <a:schemeClr val="accent3"/>
              </a:fillRef>
              <a:effectRef idx="2">
                <a:schemeClr val="accent3"/>
              </a:effectRef>
              <a:fontRef idx="minor">
                <a:schemeClr val="lt1"/>
              </a:fontRef>
            </p:style>
            <p:txBody>
              <a:bodyPr wrap="square">
                <a:spAutoFit/>
              </a:bodyPr>
              <a:lstStyle/>
              <a:p>
                <a:pPr algn="l"/>
                <a:r>
                  <a:rPr lang="fa-IR" sz="2400" dirty="0" smtClean="0">
                    <a:ln w="0"/>
                    <a:solidFill>
                      <a:schemeClr val="tx1"/>
                    </a:solidFill>
                    <a:effectLst>
                      <a:outerShdw blurRad="38100" dist="19050" dir="2700000" algn="tl" rotWithShape="0">
                        <a:schemeClr val="dk1">
                          <a:alpha val="40000"/>
                        </a:schemeClr>
                      </a:outerShdw>
                    </a:effectLst>
                    <a:cs typeface="2  Titr" panose="00000700000000000000" pitchFamily="2" charset="-78"/>
                  </a:rPr>
                  <a:t> = قطر اسمی میلگرد</a:t>
                </a:r>
                <a14:m>
                  <m:oMath xmlns:m="http://schemas.openxmlformats.org/officeDocument/2006/math">
                    <m:sSub>
                      <m:sSubPr>
                        <m:ctrlPr>
                          <a:rPr lang="fa-IR" sz="24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2  Titr" panose="00000700000000000000" pitchFamily="2" charset="-78"/>
                          </a:rPr>
                        </m:ctrlPr>
                      </m:sSubPr>
                      <m:e>
                        <m:r>
                          <a:rPr lang="en-US" sz="24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2  Titr" panose="00000700000000000000" pitchFamily="2" charset="-78"/>
                          </a:rPr>
                          <m:t>𝑑</m:t>
                        </m:r>
                      </m:e>
                      <m:sub>
                        <m:r>
                          <a:rPr lang="en-US" sz="24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2  Titr" panose="00000700000000000000" pitchFamily="2" charset="-78"/>
                          </a:rPr>
                          <m:t>𝑏</m:t>
                        </m:r>
                      </m:sub>
                    </m:sSub>
                  </m:oMath>
                </a14:m>
                <a:endParaRPr lang="en-US" sz="2400" dirty="0">
                  <a:ln w="0"/>
                  <a:solidFill>
                    <a:schemeClr val="tx1"/>
                  </a:solidFill>
                  <a:effectLst>
                    <a:outerShdw blurRad="38100" dist="19050" dir="2700000" algn="tl" rotWithShape="0">
                      <a:schemeClr val="dk1">
                        <a:alpha val="40000"/>
                      </a:schemeClr>
                    </a:outerShdw>
                  </a:effectLst>
                </a:endParaRPr>
              </a:p>
            </p:txBody>
          </p:sp>
        </mc:Choice>
        <mc:Fallback xmlns="">
          <p:sp>
            <p:nvSpPr>
              <p:cNvPr id="7" name="Rectangle 6"/>
              <p:cNvSpPr>
                <a:spLocks noRot="1" noChangeAspect="1" noMove="1" noResize="1" noEditPoints="1" noAdjustHandles="1" noChangeArrowheads="1" noChangeShapeType="1" noTextEdit="1"/>
              </p:cNvSpPr>
              <p:nvPr/>
            </p:nvSpPr>
            <p:spPr>
              <a:xfrm>
                <a:off x="9154304" y="5994509"/>
                <a:ext cx="2717442" cy="461665"/>
              </a:xfrm>
              <a:prstGeom prst="rect">
                <a:avLst/>
              </a:prstGeom>
              <a:blipFill rotWithShape="0">
                <a:blip r:embed="rId3"/>
                <a:stretch>
                  <a:fillRect l="-3548" t="-7407" b="-29630"/>
                </a:stretch>
              </a:blipFill>
              <a:ln>
                <a:noFill/>
              </a:ln>
              <a:effectLst/>
            </p:spPr>
            <p:txBody>
              <a:bodyPr/>
              <a:lstStyle/>
              <a:p>
                <a:r>
                  <a:rPr lang="en-US">
                    <a:noFill/>
                  </a:rPr>
                  <a:t> </a:t>
                </a:r>
              </a:p>
            </p:txBody>
          </p:sp>
        </mc:Fallback>
      </mc:AlternateContent>
      <p:sp>
        <p:nvSpPr>
          <p:cNvPr id="8" name="Rectangle 7"/>
          <p:cNvSpPr/>
          <p:nvPr/>
        </p:nvSpPr>
        <p:spPr>
          <a:xfrm>
            <a:off x="3459120" y="6010243"/>
            <a:ext cx="2717442"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dirty="0" smtClean="0">
                <a:solidFill>
                  <a:schemeClr val="tx1"/>
                </a:solidFill>
                <a:effectLst>
                  <a:outerShdw blurRad="38100" dist="38100" dir="2700000" algn="tl">
                    <a:srgbClr val="000000">
                      <a:alpha val="43137"/>
                    </a:srgbClr>
                  </a:outerShdw>
                </a:effectLst>
                <a:cs typeface="2  Titr" panose="00000700000000000000" pitchFamily="2" charset="-78"/>
              </a:rPr>
              <a:t>S300=</a:t>
            </a:r>
            <a:r>
              <a:rPr lang="fa-IR" sz="2400" dirty="0" smtClean="0">
                <a:solidFill>
                  <a:schemeClr val="tx1"/>
                </a:solidFill>
                <a:effectLst>
                  <a:outerShdw blurRad="38100" dist="38100" dir="2700000" algn="tl">
                    <a:srgbClr val="000000">
                      <a:alpha val="43137"/>
                    </a:srgbClr>
                  </a:outerShdw>
                </a:effectLst>
                <a:cs typeface="2  Titr" panose="00000700000000000000" pitchFamily="2" charset="-78"/>
              </a:rPr>
              <a:t>فولاد نیمه سخت</a:t>
            </a:r>
            <a:endParaRPr lang="en-US" sz="24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6306712" y="5994506"/>
            <a:ext cx="2717442"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dirty="0" smtClean="0">
                <a:solidFill>
                  <a:schemeClr val="tx1"/>
                </a:solidFill>
                <a:effectLst>
                  <a:outerShdw blurRad="38100" dist="38100" dir="2700000" algn="tl">
                    <a:srgbClr val="000000">
                      <a:alpha val="43137"/>
                    </a:srgbClr>
                  </a:outerShdw>
                </a:effectLst>
                <a:cs typeface="2  Titr" panose="00000700000000000000" pitchFamily="2" charset="-78"/>
              </a:rPr>
              <a:t>S220=</a:t>
            </a:r>
            <a:r>
              <a:rPr lang="fa-IR" sz="2400" dirty="0" smtClean="0">
                <a:solidFill>
                  <a:schemeClr val="tx1"/>
                </a:solidFill>
                <a:effectLst>
                  <a:outerShdw blurRad="38100" dist="38100" dir="2700000" algn="tl">
                    <a:srgbClr val="000000">
                      <a:alpha val="43137"/>
                    </a:srgbClr>
                  </a:outerShdw>
                </a:effectLst>
                <a:cs typeface="2  Titr" panose="00000700000000000000" pitchFamily="2" charset="-78"/>
              </a:rPr>
              <a:t>فولاد نرمه</a:t>
            </a:r>
            <a:endParaRPr lang="en-US" sz="2400" dirty="0">
              <a:solidFill>
                <a:schemeClr val="tx1"/>
              </a:solidFill>
              <a:effectLst>
                <a:outerShdw blurRad="38100" dist="38100" dir="2700000" algn="tl">
                  <a:srgbClr val="000000">
                    <a:alpha val="43137"/>
                  </a:srgbClr>
                </a:outerShdw>
              </a:effectLst>
            </a:endParaRPr>
          </a:p>
        </p:txBody>
      </p:sp>
      <p:sp>
        <p:nvSpPr>
          <p:cNvPr id="10" name="Rectangle 9"/>
          <p:cNvSpPr/>
          <p:nvPr/>
        </p:nvSpPr>
        <p:spPr>
          <a:xfrm>
            <a:off x="611528" y="6010243"/>
            <a:ext cx="2717442"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sz="2400" dirty="0" smtClean="0">
                <a:solidFill>
                  <a:schemeClr val="tx1"/>
                </a:solidFill>
                <a:effectLst>
                  <a:outerShdw blurRad="38100" dist="38100" dir="2700000" algn="tl">
                    <a:srgbClr val="000000">
                      <a:alpha val="43137"/>
                    </a:srgbClr>
                  </a:outerShdw>
                </a:effectLst>
                <a:cs typeface="2  Titr" panose="00000700000000000000" pitchFamily="2" charset="-78"/>
              </a:rPr>
              <a:t>S220=</a:t>
            </a:r>
            <a:r>
              <a:rPr lang="fa-IR" sz="2400" dirty="0" smtClean="0">
                <a:solidFill>
                  <a:schemeClr val="tx1"/>
                </a:solidFill>
                <a:effectLst>
                  <a:outerShdw blurRad="38100" dist="38100" dir="2700000" algn="tl">
                    <a:srgbClr val="000000">
                      <a:alpha val="43137"/>
                    </a:srgbClr>
                  </a:outerShdw>
                </a:effectLst>
                <a:cs typeface="2  Titr" panose="00000700000000000000" pitchFamily="2" charset="-78"/>
              </a:rPr>
              <a:t>فولاد نرمه</a:t>
            </a:r>
            <a:endParaRPr lang="en-US" sz="2400"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3159314" y="529269"/>
            <a:ext cx="586484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a-IR" sz="3200" dirty="0" smtClean="0">
                <a:solidFill>
                  <a:schemeClr val="tx1"/>
                </a:solidFill>
                <a:effectLst>
                  <a:glow rad="139700">
                    <a:schemeClr val="accent3">
                      <a:satMod val="175000"/>
                      <a:alpha val="40000"/>
                    </a:schemeClr>
                  </a:glow>
                  <a:outerShdw blurRad="38100" dist="38100" dir="2700000" algn="tl">
                    <a:srgbClr val="000000">
                      <a:alpha val="43137"/>
                    </a:srgbClr>
                  </a:outerShdw>
                </a:effectLst>
                <a:cs typeface="2  Titr" panose="00000700000000000000" pitchFamily="2" charset="-78"/>
              </a:rPr>
              <a:t>حداقل قطر خم های میلگرد های اصلی</a:t>
            </a:r>
            <a:endParaRPr lang="en-US" sz="3200" dirty="0">
              <a:solidFill>
                <a:schemeClr val="tx1"/>
              </a:solidFill>
              <a:effectLst>
                <a:glow rad="139700">
                  <a:schemeClr val="accent3">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782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effectLst>
                  <a:outerShdw blurRad="38100" dist="38100" dir="2700000" algn="tl">
                    <a:srgbClr val="000000">
                      <a:alpha val="43137"/>
                    </a:srgbClr>
                  </a:outerShdw>
                </a:effectLst>
                <a:cs typeface="2  Titr" panose="00000700000000000000" pitchFamily="2" charset="-78"/>
              </a:rPr>
              <a:t>سقف های جدید کوبیاکس</a:t>
            </a:r>
            <a:endParaRPr lang="en-US" dirty="0">
              <a:effectLst>
                <a:outerShdw blurRad="38100" dist="38100" dir="2700000" algn="tl">
                  <a:srgbClr val="000000">
                    <a:alpha val="43137"/>
                  </a:srgbClr>
                </a:outerShdw>
              </a:effectLst>
              <a:cs typeface="2  Titr"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988" y="3481948"/>
            <a:ext cx="2619510" cy="297127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77055" y="1801488"/>
            <a:ext cx="11237890" cy="1569660"/>
          </a:xfrm>
          <a:prstGeom prst="rect">
            <a:avLst/>
          </a:prstGeom>
        </p:spPr>
        <p:txBody>
          <a:bodyPr wrap="square">
            <a:spAutoFit/>
          </a:bodyPr>
          <a:lstStyle/>
          <a:p>
            <a:pPr algn="ctr" rtl="1"/>
            <a:r>
              <a:rPr lang="ar-AE" sz="2400" b="1" dirty="0" smtClean="0">
                <a:effectLst/>
                <a:latin typeface="Arabic Typesetting" panose="03020402040406030203" pitchFamily="66" charset="-78"/>
                <a:cs typeface="Arabic Typesetting" panose="03020402040406030203" pitchFamily="66" charset="-78"/>
              </a:rPr>
              <a:t>اساس طراحی تکنولوژی</a:t>
            </a:r>
            <a:r>
              <a:rPr lang="fa-IR" sz="2400" b="1" dirty="0" smtClean="0">
                <a:effectLst/>
                <a:latin typeface="Arabic Typesetting" panose="03020402040406030203" pitchFamily="66" charset="-78"/>
                <a:cs typeface="Arabic Typesetting" panose="03020402040406030203" pitchFamily="66" charset="-78"/>
              </a:rPr>
              <a:t> </a:t>
            </a:r>
            <a:r>
              <a:rPr lang="en-US" sz="2400" b="1" dirty="0" smtClean="0">
                <a:effectLst/>
                <a:latin typeface="Arabic Typesetting" panose="03020402040406030203" pitchFamily="66" charset="-78"/>
                <a:cs typeface="Arabic Typesetting" panose="03020402040406030203" pitchFamily="66" charset="-78"/>
              </a:rPr>
              <a:t>Cobiax</a:t>
            </a:r>
            <a:r>
              <a:rPr lang="fa-IR" sz="2400" b="1" dirty="0" smtClean="0">
                <a:effectLst/>
                <a:latin typeface="Arabic Typesetting" panose="03020402040406030203" pitchFamily="66" charset="-78"/>
                <a:cs typeface="Arabic Typesetting" panose="03020402040406030203" pitchFamily="66" charset="-78"/>
              </a:rPr>
              <a:t> </a:t>
            </a:r>
            <a:r>
              <a:rPr lang="en-US" sz="2400" b="1" dirty="0" smtClean="0">
                <a:effectLst/>
                <a:latin typeface="Arabic Typesetting" panose="03020402040406030203" pitchFamily="66" charset="-78"/>
                <a:cs typeface="Arabic Typesetting" panose="03020402040406030203" pitchFamily="66" charset="-78"/>
              </a:rPr>
              <a:t> </a:t>
            </a:r>
            <a:r>
              <a:rPr lang="ar-AE" sz="2400" b="1" dirty="0" smtClean="0">
                <a:effectLst/>
                <a:latin typeface="Arabic Typesetting" panose="03020402040406030203" pitchFamily="66" charset="-78"/>
                <a:cs typeface="Arabic Typesetting" panose="03020402040406030203" pitchFamily="66" charset="-78"/>
              </a:rPr>
              <a:t>مبنی است بر سقف سازه ای با ویژگی «سقف دال ۲ طرفه» مشابه سقف های بتنی دال ۲ طرفه مرسوم با این تفاوت که هسته بتن مرکزی در محل هایی که کاربرد سازه ای ندارد با گوی های توخالی جایگزین می گردد. (جنس این گوی ها پلی اتیلن بازیافت یا پلی پروپیلن می باشد)</a:t>
            </a:r>
            <a:endParaRPr lang="ar-AE" sz="2400" dirty="0" smtClean="0">
              <a:effectLst/>
              <a:latin typeface="Arabic Typesetting" panose="03020402040406030203" pitchFamily="66" charset="-78"/>
              <a:cs typeface="Arabic Typesetting" panose="03020402040406030203" pitchFamily="66" charset="-78"/>
            </a:endParaRPr>
          </a:p>
          <a:p>
            <a:pPr algn="ctr" rtl="1"/>
            <a:r>
              <a:rPr lang="ar-AE" sz="2400" b="1" dirty="0" smtClean="0">
                <a:effectLst/>
                <a:latin typeface="Arabic Typesetting" panose="03020402040406030203" pitchFamily="66" charset="-78"/>
                <a:cs typeface="Arabic Typesetting" panose="03020402040406030203" pitchFamily="66" charset="-78"/>
              </a:rPr>
              <a:t>بدین صورت که این گوی ها در حد فاصل مش های میلگردی بالا و پایین قرار می گیرند. با توجه به اینکه در دال های بتنی ۲ طرفه مشکل تحمل نیروی برشی وجود ندارد، مشکل طراحی این نوع سقف بر مبنای حذف قسمتی از بتن میانی و ایفای عملکرد دال ۲ طرفه می باشد.</a:t>
            </a:r>
            <a:endParaRPr lang="ar-AE" sz="2400" dirty="0">
              <a:effectLst/>
              <a:latin typeface="Arabic Typesetting" panose="03020402040406030203" pitchFamily="66" charset="-78"/>
              <a:cs typeface="Arabic Typesetting" panose="03020402040406030203" pitchFamily="66" charset="-7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0561" y="3481948"/>
            <a:ext cx="4109430" cy="297127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17" y="3481948"/>
            <a:ext cx="4456908" cy="2971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6867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952" y="368135"/>
            <a:ext cx="11234057" cy="6187044"/>
          </a:xfrm>
        </p:spPr>
        <p:txBody>
          <a:bodyPr>
            <a:normAutofit fontScale="77500" lnSpcReduction="20000"/>
          </a:bodyPr>
          <a:lstStyle/>
          <a:p>
            <a:pPr marL="0" indent="0" algn="r" rtl="1">
              <a:buNone/>
            </a:pPr>
            <a:r>
              <a:rPr lang="fa-IR" sz="2600" dirty="0">
                <a:ln w="0"/>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مزایای معماری سیستم کوبیاکس عبارتند از</a:t>
            </a:r>
            <a:r>
              <a:rPr lang="fa-IR" sz="2600" dirty="0" smtClean="0">
                <a:ln w="0"/>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a:t>
            </a:r>
            <a:endParaRPr lang="en-US" sz="2600" dirty="0" smtClean="0">
              <a:ln w="0"/>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endParaRPr>
          </a:p>
          <a:p>
            <a:pPr marL="0" indent="0" algn="r" rtl="1">
              <a:buNone/>
            </a:pPr>
            <a:endParaRPr lang="fa-IR" dirty="0">
              <a:latin typeface="Adobe Arabic" panose="02040503050201020203" pitchFamily="18" charset="-78"/>
              <a:cs typeface="Adobe Arabic" panose="02040503050201020203" pitchFamily="18" charset="-78"/>
            </a:endParaRPr>
          </a:p>
          <a:p>
            <a:pPr algn="r" rtl="1">
              <a:buFont typeface="Wingdings" panose="05000000000000000000" pitchFamily="2" charset="2"/>
              <a:buChar char="v"/>
            </a:pPr>
            <a:r>
              <a:rPr lang="en-US" dirty="0" smtClean="0">
                <a:latin typeface="Adobe Arabic" panose="02040503050201020203" pitchFamily="18" charset="-78"/>
                <a:cs typeface="Adobe Arabic" panose="02040503050201020203" pitchFamily="18" charset="-78"/>
              </a:rPr>
              <a:t>   </a:t>
            </a:r>
            <a:r>
              <a:rPr lang="fa-IR" dirty="0" smtClean="0">
                <a:latin typeface="Adobe Arabic" panose="02040503050201020203" pitchFamily="18" charset="-78"/>
                <a:cs typeface="Adobe Arabic" panose="02040503050201020203" pitchFamily="18" charset="-78"/>
              </a:rPr>
              <a:t> </a:t>
            </a:r>
            <a:r>
              <a:rPr lang="fa-IR" dirty="0">
                <a:latin typeface="Adobe Arabic" panose="02040503050201020203" pitchFamily="18" charset="-78"/>
                <a:cs typeface="Adobe Arabic" panose="02040503050201020203" pitchFamily="18" charset="-78"/>
              </a:rPr>
              <a:t>انعطاف پذیری در پلان معماری (کاهش عددی ستون ها)</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قابلیت پذیرش کاربری های گوناگون</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سهولت تغییر کاربری افقی و عمودی</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امکان اجرای کنسول تا ۷ متر</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امکان ایجاد بازشو در هر شکل و اندازه در سقف</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افزایش فضای مفید (قابلیت اجرای دهانه تا ۱۸ متر بدون اجرای ستون)</a:t>
            </a:r>
          </a:p>
          <a:p>
            <a:pPr marL="0" indent="0" algn="r" rtl="1">
              <a:buNone/>
            </a:pPr>
            <a:endParaRPr lang="fa-IR" dirty="0">
              <a:latin typeface="Adobe Arabic" panose="02040503050201020203" pitchFamily="18" charset="-78"/>
              <a:cs typeface="Adobe Arabic" panose="02040503050201020203" pitchFamily="18" charset="-78"/>
            </a:endParaRPr>
          </a:p>
          <a:p>
            <a:pPr marL="0" indent="0" algn="r" rtl="1">
              <a:buNone/>
            </a:pPr>
            <a:r>
              <a:rPr lang="fa-IR" dirty="0">
                <a:latin typeface="Adobe Arabic" panose="02040503050201020203" pitchFamily="18" charset="-78"/>
                <a:cs typeface="Adobe Arabic" panose="02040503050201020203" pitchFamily="18" charset="-78"/>
              </a:rPr>
              <a:t>  </a:t>
            </a:r>
            <a:r>
              <a:rPr lang="fa-IR" sz="2600" dirty="0">
                <a:ln w="0"/>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مزایای اقتصادی سیستم کوبیاکس عبارتند از</a:t>
            </a:r>
            <a:r>
              <a:rPr lang="fa-IR" sz="2600" dirty="0" smtClean="0">
                <a:ln w="0"/>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rPr>
              <a:t>:</a:t>
            </a:r>
            <a:endParaRPr lang="en-US" sz="2600" dirty="0" smtClean="0">
              <a:ln w="0"/>
              <a:effectLst>
                <a:outerShdw blurRad="38100" dist="19050" dir="2700000" algn="tl" rotWithShape="0">
                  <a:schemeClr val="dk1">
                    <a:alpha val="40000"/>
                  </a:schemeClr>
                </a:outerShdw>
              </a:effectLst>
              <a:latin typeface="Adobe Arabic" panose="02040503050201020203" pitchFamily="18" charset="-78"/>
              <a:cs typeface="2  Titr" panose="00000700000000000000" pitchFamily="2" charset="-78"/>
            </a:endParaRPr>
          </a:p>
          <a:p>
            <a:pPr marL="0" indent="0" algn="r" rtl="1">
              <a:buNone/>
            </a:pPr>
            <a:endParaRPr lang="fa-IR" dirty="0">
              <a:latin typeface="Adobe Arabic" panose="02040503050201020203" pitchFamily="18" charset="-78"/>
              <a:cs typeface="Adobe Arabic" panose="02040503050201020203" pitchFamily="18" charset="-78"/>
            </a:endParaRP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a:t>
            </a:r>
            <a:r>
              <a:rPr lang="en-US" dirty="0" smtClean="0">
                <a:latin typeface="Adobe Arabic" panose="02040503050201020203" pitchFamily="18" charset="-78"/>
                <a:cs typeface="Adobe Arabic" panose="02040503050201020203" pitchFamily="18" charset="-78"/>
              </a:rPr>
              <a:t>   </a:t>
            </a:r>
            <a:r>
              <a:rPr lang="fa-IR" dirty="0" smtClean="0">
                <a:latin typeface="Adobe Arabic" panose="02040503050201020203" pitchFamily="18" charset="-78"/>
                <a:cs typeface="Adobe Arabic" panose="02040503050201020203" pitchFamily="18" charset="-78"/>
              </a:rPr>
              <a:t>کاهش </a:t>
            </a:r>
            <a:r>
              <a:rPr lang="fa-IR" dirty="0">
                <a:latin typeface="Adobe Arabic" panose="02040503050201020203" pitchFamily="18" charset="-78"/>
                <a:cs typeface="Adobe Arabic" panose="02040503050201020203" pitchFamily="18" charset="-78"/>
              </a:rPr>
              <a:t>مصرف بتن</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کاهش المان های سازه ای</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کاهش مصرف آرماتور</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کاهش زمان ساخت</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کاهش هزینه های اجرای تأسیسات (حذف تیرها و مشکلات ناشی از آویز تیرها)</a:t>
            </a:r>
          </a:p>
          <a:p>
            <a:pPr algn="r" rtl="1">
              <a:buFont typeface="Wingdings" panose="05000000000000000000" pitchFamily="2" charset="2"/>
              <a:buChar char="v"/>
            </a:pPr>
            <a:r>
              <a:rPr lang="fa-IR" dirty="0">
                <a:latin typeface="Adobe Arabic" panose="02040503050201020203" pitchFamily="18" charset="-78"/>
                <a:cs typeface="Adobe Arabic" panose="02040503050201020203" pitchFamily="18" charset="-78"/>
              </a:rPr>
              <a:t>    کاهش ارتفاع کلی سازه به دلیل بهینه سازی ارتفاع سقف</a:t>
            </a:r>
          </a:p>
          <a:p>
            <a:pPr marL="0" indent="0" algn="r" rtl="1">
              <a:buNone/>
            </a:pPr>
            <a:endParaRPr lang="fa-IR" dirty="0">
              <a:latin typeface="Adobe Arabic" panose="02040503050201020203" pitchFamily="18" charset="-78"/>
              <a:cs typeface="Adobe Arabic" panose="02040503050201020203" pitchFamily="18" charset="-78"/>
            </a:endParaRPr>
          </a:p>
          <a:p>
            <a:pPr marL="0" indent="0" algn="r" rtl="1">
              <a:buNone/>
            </a:pPr>
            <a:endParaRPr lang="fa-IR" dirty="0">
              <a:latin typeface="Adobe Arabic" panose="02040503050201020203" pitchFamily="18" charset="-78"/>
              <a:cs typeface="Adobe Arabic" panose="02040503050201020203" pitchFamily="18" charset="-78"/>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67" y="1223282"/>
            <a:ext cx="4286250" cy="447675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6318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75211"/>
            <a:ext cx="10515600" cy="815477"/>
          </a:xfrm>
        </p:spPr>
        <p:txBody>
          <a:bodyPr>
            <a:normAutofit fontScale="90000"/>
          </a:bodyPr>
          <a:lstStyle/>
          <a:p>
            <a:pPr marL="0" marR="0" algn="ctr" rtl="1">
              <a:lnSpc>
                <a:spcPct val="150000"/>
              </a:lnSpc>
              <a:spcBef>
                <a:spcPts val="0"/>
              </a:spcBef>
              <a:spcAft>
                <a:spcPts val="0"/>
              </a:spcAft>
            </a:pP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Traffic" panose="00000400000000000000" pitchFamily="2" charset="-78"/>
              </a:rPr>
              <a:t>بتن کفی (بتن سبک) (</a:t>
            </a:r>
            <a:r>
              <a:rPr lang="en-US"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Traffic" panose="00000400000000000000" pitchFamily="2" charset="-78"/>
              </a:rPr>
              <a:t>foam </a:t>
            </a:r>
            <a:r>
              <a:rPr lang="en-US"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Traffic" panose="00000400000000000000" pitchFamily="2" charset="-78"/>
              </a:rPr>
              <a:t>concrete</a:t>
            </a: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Traffic" panose="00000400000000000000" pitchFamily="2" charset="-78"/>
              </a:rPr>
              <a:t>)</a:t>
            </a:r>
            <a:r>
              <a:rPr lang="en-US" sz="4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Nazanin" panose="00000400000000000000" pitchFamily="2" charset="-78"/>
              </a:rPr>
              <a:t/>
            </a:r>
            <a:br>
              <a:rPr lang="en-US" sz="4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Nazanin" panose="00000400000000000000" pitchFamily="2" charset="-78"/>
              </a:rPr>
            </a:br>
            <a:endParaRPr lang="en-US"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normAutofit fontScale="70000" lnSpcReduction="20000"/>
          </a:bodyPr>
          <a:lstStyle/>
          <a:p>
            <a:pPr marL="0" marR="0" indent="0" algn="just" rtl="1">
              <a:lnSpc>
                <a:spcPct val="150000"/>
              </a:lnSpc>
              <a:spcBef>
                <a:spcPts val="0"/>
              </a:spcBef>
              <a:spcAft>
                <a:spcPts val="0"/>
              </a:spcAft>
              <a:buNone/>
            </a:pPr>
            <a:r>
              <a:rPr lang="fa-IR" dirty="0">
                <a:latin typeface="Times New Roman" panose="02020603050405020304" pitchFamily="18" charset="0"/>
                <a:ea typeface="Times New Roman" panose="02020603050405020304" pitchFamily="18" charset="0"/>
                <a:cs typeface="2  Nazanin" panose="00000400000000000000" pitchFamily="2" charset="-78"/>
              </a:rPr>
              <a:t>مواد تشکیل دهنده : سیمان ،ماسه ،آهک (بسته به نوع بتن کفی)، مواد حبابزا،آب،میکروسیلیس،فوق روان کننده ها(</a:t>
            </a:r>
            <a:r>
              <a:rPr lang="en-US" dirty="0">
                <a:latin typeface="Times New Roman" panose="02020603050405020304" pitchFamily="18" charset="0"/>
                <a:ea typeface="Times New Roman" panose="02020603050405020304" pitchFamily="18" charset="0"/>
                <a:cs typeface="2  Nazanin" panose="00000400000000000000" pitchFamily="2" charset="-78"/>
              </a:rPr>
              <a:t>super plasticizer</a:t>
            </a:r>
            <a:r>
              <a:rPr lang="fa-IR" dirty="0">
                <a:latin typeface="Times New Roman" panose="02020603050405020304" pitchFamily="18" charset="0"/>
                <a:ea typeface="Times New Roman" panose="02020603050405020304" pitchFamily="18" charset="0"/>
                <a:cs typeface="2  Nazanin" panose="00000400000000000000" pitchFamily="2" charset="-78"/>
              </a:rPr>
              <a:t>)،خاکستر بادی(</a:t>
            </a:r>
            <a:r>
              <a:rPr lang="en-US" dirty="0">
                <a:latin typeface="Times New Roman" panose="02020603050405020304" pitchFamily="18" charset="0"/>
                <a:ea typeface="Times New Roman" panose="02020603050405020304" pitchFamily="18" charset="0"/>
                <a:cs typeface="2  Nazanin" panose="00000400000000000000" pitchFamily="2" charset="-78"/>
              </a:rPr>
              <a:t>fly Asl</a:t>
            </a:r>
            <a:r>
              <a:rPr lang="fa-IR" dirty="0">
                <a:latin typeface="Times New Roman" panose="02020603050405020304" pitchFamily="18" charset="0"/>
                <a:ea typeface="Times New Roman" panose="02020603050405020304" pitchFamily="18" charset="0"/>
                <a:cs typeface="2  Nazanin" panose="00000400000000000000" pitchFamily="2" charset="-78"/>
              </a:rPr>
              <a:t>)، الیاف پروپلین ،پلون </a:t>
            </a:r>
            <a:r>
              <a:rPr lang="en-US" sz="2400" dirty="0" smtClean="0">
                <a:latin typeface="Times New Roman" panose="02020603050405020304" pitchFamily="18" charset="0"/>
                <a:ea typeface="Times New Roman" panose="02020603050405020304" pitchFamily="18" charset="0"/>
                <a:cs typeface="2  Nazanin" panose="00000400000000000000" pitchFamily="2" charset="-78"/>
              </a:rPr>
              <a:t> .</a:t>
            </a:r>
            <a:r>
              <a:rPr lang="fa-IR" dirty="0" smtClean="0">
                <a:latin typeface="Times New Roman" panose="02020603050405020304" pitchFamily="18" charset="0"/>
                <a:ea typeface="Times New Roman" panose="02020603050405020304" pitchFamily="18" charset="0"/>
                <a:cs typeface="2  Nazanin" panose="00000400000000000000" pitchFamily="2" charset="-78"/>
              </a:rPr>
              <a:t>اولین </a:t>
            </a:r>
            <a:r>
              <a:rPr lang="fa-IR" dirty="0">
                <a:latin typeface="Times New Roman" panose="02020603050405020304" pitchFamily="18" charset="0"/>
                <a:ea typeface="Times New Roman" panose="02020603050405020304" pitchFamily="18" charset="0"/>
                <a:cs typeface="2  Nazanin" panose="00000400000000000000" pitchFamily="2" charset="-78"/>
              </a:rPr>
              <a:t>بار در کشور سوئد در سال 1914 بدست آمد </a:t>
            </a:r>
            <a:endParaRPr lang="en-US" sz="2400" dirty="0">
              <a:latin typeface="Times New Roman" panose="02020603050405020304" pitchFamily="18" charset="0"/>
              <a:ea typeface="Times New Roman" panose="02020603050405020304" pitchFamily="18" charset="0"/>
              <a:cs typeface="2  Nazanin" panose="00000400000000000000" pitchFamily="2" charset="-78"/>
            </a:endParaRPr>
          </a:p>
          <a:p>
            <a:pPr marL="0" indent="0" algn="just" rtl="1">
              <a:lnSpc>
                <a:spcPct val="150000"/>
              </a:lnSpc>
              <a:spcBef>
                <a:spcPts val="0"/>
              </a:spcBef>
              <a:buNone/>
            </a:pPr>
            <a:r>
              <a:rPr lang="fa-IR" dirty="0">
                <a:latin typeface="Times New Roman" panose="02020603050405020304" pitchFamily="18" charset="0"/>
                <a:ea typeface="Times New Roman" panose="02020603050405020304" pitchFamily="18" charset="0"/>
                <a:cs typeface="2  Nazanin" panose="00000400000000000000" pitchFamily="2" charset="-78"/>
              </a:rPr>
              <a:t>طرز تهیه: ماده کف زا در ضمن اختلاط با آب در دستگاه مخصوص و با سرعت زیادی حباب های هوا را تولید و تثبیت نموده و کف حصال که کاملا پایدار می باشد در ضمن اختلاط با ملات سیمان و ماسه بادی در دستگاه مخلوط کن تولید خمیری روان می کند که به صورت درجا در قالب های فلزی یاپلاستیکی قابل استفاده است. پس از خشک شدن با توجه به درصد ماسه وسیمان دارای وزن 300الی 1600کیلو گرم برمتر مکعب است .</a:t>
            </a:r>
            <a:endParaRPr lang="en-US" sz="2400" dirty="0">
              <a:latin typeface="Times New Roman" panose="02020603050405020304" pitchFamily="18" charset="0"/>
              <a:ea typeface="Times New Roman" panose="02020603050405020304" pitchFamily="18" charset="0"/>
              <a:cs typeface="2  Nazanin" panose="00000400000000000000" pitchFamily="2" charset="-78"/>
            </a:endParaRPr>
          </a:p>
          <a:p>
            <a:pPr marL="0" indent="0" algn="r" rtl="1">
              <a:buNone/>
            </a:pPr>
            <a:endParaRPr lang="en-US" dirty="0">
              <a:cs typeface="2  Nazanin" panose="00000400000000000000" pitchFamily="2" charset="-78"/>
            </a:endParaRPr>
          </a:p>
        </p:txBody>
      </p:sp>
    </p:spTree>
    <p:extLst>
      <p:ext uri="{BB962C8B-B14F-4D97-AF65-F5344CB8AC3E}">
        <p14:creationId xmlns:p14="http://schemas.microsoft.com/office/powerpoint/2010/main" val="4079960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45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40526"/>
            <a:ext cx="10515600" cy="750162"/>
          </a:xfrm>
        </p:spPr>
        <p:txBody>
          <a:bodyPr>
            <a:normAutofit fontScale="90000"/>
          </a:bodyPr>
          <a:lstStyle/>
          <a:p>
            <a:pPr algn="ct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Titr" panose="00000700000000000000" pitchFamily="2" charset="-78"/>
              </a:rPr>
              <a:t>انواع تیر ها </a:t>
            </a:r>
            <a:r>
              <a:rPr lang="en-US"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Nazanin" panose="00000400000000000000" pitchFamily="2" charset="-78"/>
              </a:rPr>
              <a:t/>
            </a:r>
            <a:br>
              <a:rPr lang="en-US"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B Nazanin" panose="00000400000000000000" pitchFamily="2" charset="-78"/>
              </a:rPr>
            </a:br>
            <a:endParaRPr lang="en-US"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746760" y="1934207"/>
            <a:ext cx="10515600" cy="4222479"/>
          </a:xfrm>
        </p:spPr>
        <p:txBody>
          <a:bodyPr/>
          <a:lstStyle/>
          <a:p>
            <a:pPr marL="0" indent="0" algn="r">
              <a:buNone/>
            </a:pP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1- تیربتن مسلح با آرماتور برشی جان   </a:t>
            </a:r>
            <a:endParaRPr lang="en-US"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endParaRPr>
          </a:p>
          <a:p>
            <a:pPr marL="0" indent="0" algn="r">
              <a:buNone/>
            </a:pP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2- </a:t>
            </a: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تیر با خاموت </a:t>
            </a: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قائم</a:t>
            </a:r>
            <a:endParaRPr lang="en-US"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endParaRPr>
          </a:p>
          <a:p>
            <a:pPr marL="0" indent="0" algn="r">
              <a:buNone/>
            </a:pP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3- </a:t>
            </a: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تیر با ارتفاع </a:t>
            </a: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زیاد</a:t>
            </a:r>
          </a:p>
          <a:p>
            <a:pPr marL="0" indent="0" algn="r">
              <a:buNone/>
            </a:pP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4- تیرهای با ارتفاع  خیلی </a:t>
            </a: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زیاد</a:t>
            </a:r>
          </a:p>
          <a:p>
            <a:pPr marL="0" indent="0" algn="r">
              <a:buNone/>
            </a:pP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5- </a:t>
            </a: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تیرهای یک دهانه </a:t>
            </a: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وکنسول</a:t>
            </a:r>
          </a:p>
          <a:p>
            <a:pPr marL="0" indent="0" algn="r">
              <a:buNone/>
            </a:pP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6- تیرهای بتنی پیوسته </a:t>
            </a:r>
            <a:endParaRPr lang="en-US"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endParaRPr>
          </a:p>
          <a:p>
            <a:pPr marL="0" indent="0" algn="r">
              <a:buNone/>
            </a:pP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7-تیرهای بتنی عمیق با حفره های </a:t>
            </a: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سرویس</a:t>
            </a:r>
          </a:p>
          <a:p>
            <a:pPr marL="0" indent="0" algn="r">
              <a:buNone/>
            </a:pPr>
            <a:r>
              <a:rPr lang="fa-IR"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8- </a:t>
            </a:r>
            <a:r>
              <a:rPr lang="fa-IR"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2  Nazanin" panose="00000400000000000000" pitchFamily="2" charset="-78"/>
              </a:rPr>
              <a:t>تیرهای بتنی مدور</a:t>
            </a:r>
            <a:endParaRPr lang="en-US" dirty="0">
              <a:ln w="0"/>
              <a:effectLst>
                <a:outerShdw blurRad="38100" dist="19050" dir="2700000" algn="tl" rotWithShape="0">
                  <a:schemeClr val="dk1">
                    <a:alpha val="40000"/>
                  </a:schemeClr>
                </a:outerShdw>
              </a:effectLst>
              <a:cs typeface="2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48938"/>
            <a:ext cx="3763782" cy="4365987"/>
          </a:xfrm>
          <a:prstGeom prst="rect">
            <a:avLst/>
          </a:prstGeom>
        </p:spPr>
      </p:pic>
    </p:spTree>
    <p:extLst>
      <p:ext uri="{BB962C8B-B14F-4D97-AF65-F5344CB8AC3E}">
        <p14:creationId xmlns:p14="http://schemas.microsoft.com/office/powerpoint/2010/main" val="1971949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7646"/>
            <a:ext cx="10515600" cy="1067979"/>
          </a:xfrm>
        </p:spPr>
        <p:txBody>
          <a:bodyPr>
            <a:normAutofit fontScale="90000"/>
          </a:bodyPr>
          <a:lstStyle/>
          <a:p>
            <a:pPr lvl="0" algn="ctr" rtl="1" fontAlgn="base">
              <a:lnSpc>
                <a:spcPct val="100000"/>
              </a:lnSpc>
              <a:spcAft>
                <a:spcPct val="0"/>
              </a:spcAft>
            </a:pPr>
            <a:r>
              <a:rPr lang="fa-IR" sz="4000" dirty="0">
                <a:ln w="0"/>
                <a:effectLst>
                  <a:outerShdw blurRad="38100" dist="19050" dir="2700000" algn="tl" rotWithShape="0">
                    <a:schemeClr val="dk1">
                      <a:alpha val="40000"/>
                    </a:schemeClr>
                  </a:outerShdw>
                </a:effectLst>
                <a:latin typeface="Arial" panose="020B0604020202020204" pitchFamily="34" charset="0"/>
                <a:cs typeface="2  Titr" panose="00000700000000000000" pitchFamily="2" charset="-78"/>
              </a:rPr>
              <a:t>كانكس تاشونده سيار</a:t>
            </a:r>
            <a:r>
              <a:rPr lang="en-US" sz="3200" dirty="0">
                <a:solidFill>
                  <a:srgbClr val="FFC000"/>
                </a:solidFill>
                <a:latin typeface="Arial" panose="020B0604020202020204" pitchFamily="34" charset="0"/>
                <a:cs typeface="Nazanin" panose="00000400000000000000" pitchFamily="2" charset="-78"/>
              </a:rPr>
              <a:t/>
            </a:r>
            <a:br>
              <a:rPr lang="en-US" sz="3200" dirty="0">
                <a:solidFill>
                  <a:srgbClr val="FFC000"/>
                </a:solidFill>
                <a:latin typeface="Arial" panose="020B0604020202020204" pitchFamily="34" charset="0"/>
                <a:cs typeface="Nazanin" panose="00000400000000000000" pitchFamily="2" charset="-78"/>
              </a:rPr>
            </a:br>
            <a:endParaRPr lang="en-US" dirty="0"/>
          </a:p>
        </p:txBody>
      </p:sp>
      <p:sp>
        <p:nvSpPr>
          <p:cNvPr id="3" name="Content Placeholder 2"/>
          <p:cNvSpPr>
            <a:spLocks noGrp="1"/>
          </p:cNvSpPr>
          <p:nvPr>
            <p:ph idx="1"/>
          </p:nvPr>
        </p:nvSpPr>
        <p:spPr>
          <a:xfrm>
            <a:off x="6096000" y="2090056"/>
            <a:ext cx="5632329" cy="3656013"/>
          </a:xfrm>
        </p:spPr>
        <p:txBody>
          <a:bodyPr>
            <a:normAutofit fontScale="77500" lnSpcReduction="20000"/>
          </a:bodyPr>
          <a:lstStyle/>
          <a:p>
            <a:pPr marL="0" indent="0" algn="ctr" rtl="1">
              <a:buNone/>
            </a:pPr>
            <a:endParaRPr lang="fa-IR" sz="3000" dirty="0" smtClean="0">
              <a:latin typeface="Adobe Arabic" panose="02040503050201020203" pitchFamily="18" charset="-78"/>
              <a:cs typeface="Adobe Arabic" panose="02040503050201020203" pitchFamily="18" charset="-78"/>
            </a:endParaRPr>
          </a:p>
          <a:p>
            <a:pPr marL="0" indent="0" algn="ctr" rtl="1">
              <a:buNone/>
            </a:pPr>
            <a:r>
              <a:rPr lang="fa-IR" sz="3000" b="1" dirty="0" smtClean="0">
                <a:latin typeface="Adobe Arabic" panose="02040503050201020203" pitchFamily="18" charset="-78"/>
                <a:cs typeface="Adobe Arabic" panose="02040503050201020203" pitchFamily="18" charset="-78"/>
              </a:rPr>
              <a:t>مبتكر </a:t>
            </a:r>
            <a:r>
              <a:rPr lang="fa-IR" sz="3000" b="1" dirty="0">
                <a:latin typeface="Adobe Arabic" panose="02040503050201020203" pitchFamily="18" charset="-78"/>
                <a:cs typeface="Adobe Arabic" panose="02040503050201020203" pitchFamily="18" charset="-78"/>
              </a:rPr>
              <a:t>طرح توانسته با استفاده از مواد اوليه فلزي، اتاقك تاشونده سيار بسازد كه مي‌توان آن را به آساني هنگام بروز سيلاب، زلزله يا حوادث ديگر به كار </a:t>
            </a:r>
            <a:r>
              <a:rPr lang="fa-IR" sz="3000" b="1" dirty="0" smtClean="0">
                <a:latin typeface="Adobe Arabic" panose="02040503050201020203" pitchFamily="18" charset="-78"/>
                <a:cs typeface="Adobe Arabic" panose="02040503050201020203" pitchFamily="18" charset="-78"/>
              </a:rPr>
              <a:t>گرفت</a:t>
            </a:r>
            <a:r>
              <a:rPr lang="en-US" sz="3000" b="1" dirty="0">
                <a:latin typeface="Adobe Arabic" panose="02040503050201020203" pitchFamily="18" charset="-78"/>
                <a:cs typeface="Adobe Arabic" panose="02040503050201020203" pitchFamily="18" charset="-78"/>
              </a:rPr>
              <a:t> </a:t>
            </a:r>
            <a:r>
              <a:rPr lang="fa-IR" sz="3000" b="1" dirty="0" smtClean="0">
                <a:latin typeface="Adobe Arabic" panose="02040503050201020203" pitchFamily="18" charset="-78"/>
                <a:cs typeface="Adobe Arabic" panose="02040503050201020203" pitchFamily="18" charset="-78"/>
              </a:rPr>
              <a:t> هدف </a:t>
            </a:r>
            <a:r>
              <a:rPr lang="fa-IR" sz="3000" b="1" dirty="0">
                <a:latin typeface="Adobe Arabic" panose="02040503050201020203" pitchFamily="18" charset="-78"/>
                <a:cs typeface="Adobe Arabic" panose="02040503050201020203" pitchFamily="18" charset="-78"/>
              </a:rPr>
              <a:t>از ساخت اين كانكس آسان‌سازي روند امدادرساني هنگام بروز حوادث و سرعت بخشيدن به عمليات اسكان آسيب ديدگان و افزايش امنيت اسكان در مناطق آسيب ديده </a:t>
            </a:r>
            <a:r>
              <a:rPr lang="fa-IR" sz="3000" b="1" dirty="0" smtClean="0">
                <a:latin typeface="Adobe Arabic" panose="02040503050201020203" pitchFamily="18" charset="-78"/>
                <a:cs typeface="Adobe Arabic" panose="02040503050201020203" pitchFamily="18" charset="-78"/>
              </a:rPr>
              <a:t>است اتاقك </a:t>
            </a:r>
            <a:r>
              <a:rPr lang="fa-IR" sz="3000" b="1" dirty="0">
                <a:latin typeface="Adobe Arabic" panose="02040503050201020203" pitchFamily="18" charset="-78"/>
                <a:cs typeface="Adobe Arabic" panose="02040503050201020203" pitchFamily="18" charset="-78"/>
              </a:rPr>
              <a:t>تاشونده در ظرفيت‌هاي</a:t>
            </a:r>
            <a:r>
              <a:rPr lang="en-US" sz="3000" b="1" dirty="0">
                <a:latin typeface="Adobe Arabic" panose="02040503050201020203" pitchFamily="18" charset="-78"/>
                <a:cs typeface="Adobe Arabic" panose="02040503050201020203" pitchFamily="18" charset="-78"/>
              </a:rPr>
              <a:t> ‪ </a:t>
            </a:r>
            <a:r>
              <a:rPr lang="fa-IR" sz="3000" b="1" dirty="0">
                <a:latin typeface="Adobe Arabic" panose="02040503050201020203" pitchFamily="18" charset="-78"/>
                <a:cs typeface="Adobe Arabic" panose="02040503050201020203" pitchFamily="18" charset="-78"/>
              </a:rPr>
              <a:t>۱۲تا ‪ ۱۴متر مربع قابل ساخت است و به راحتي مي‌توان ‪ ۱۰تا ‪ ۱۲عدد از اين نوع اتاقك‌ها را با يك دستگاه تريلر منتقل كرد</a:t>
            </a:r>
            <a:r>
              <a:rPr lang="en-US" sz="3000" b="1" dirty="0">
                <a:latin typeface="Adobe Arabic" panose="02040503050201020203" pitchFamily="18" charset="-78"/>
                <a:cs typeface="Adobe Arabic" panose="02040503050201020203" pitchFamily="18" charset="-78"/>
              </a:rPr>
              <a:t>.</a:t>
            </a:r>
            <a:r>
              <a:rPr lang="en-US" b="1" dirty="0">
                <a:latin typeface="Adobe Arabic" panose="02040503050201020203" pitchFamily="18" charset="-78"/>
                <a:cs typeface="Adobe Arabic" panose="02040503050201020203" pitchFamily="18" charset="-78"/>
              </a:rPr>
              <a:t/>
            </a:r>
            <a:br>
              <a:rPr lang="en-US" b="1" dirty="0">
                <a:latin typeface="Adobe Arabic" panose="02040503050201020203" pitchFamily="18" charset="-78"/>
                <a:cs typeface="Adobe Arabic" panose="02040503050201020203" pitchFamily="18" charset="-78"/>
              </a:rPr>
            </a:br>
            <a:endParaRPr lang="en-US" b="1"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56253"/>
            <a:ext cx="5053088" cy="37898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256002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669" y="1384665"/>
            <a:ext cx="6115594" cy="1423850"/>
          </a:xfrm>
        </p:spPr>
        <p:txBody>
          <a:bodyPr>
            <a:normAutofit/>
          </a:bodyPr>
          <a:lstStyle/>
          <a:p>
            <a:pPr lvl="0" algn="ctr" rtl="1" fontAlgn="base">
              <a:lnSpc>
                <a:spcPct val="100000"/>
              </a:lnSpc>
              <a:spcAft>
                <a:spcPct val="0"/>
              </a:spcAft>
            </a:pPr>
            <a:r>
              <a:rPr lang="ar-SA" sz="3200" dirty="0">
                <a:ln w="0"/>
                <a:effectLst>
                  <a:outerShdw blurRad="38100" dist="19050" dir="2700000" algn="tl" rotWithShape="0">
                    <a:schemeClr val="dk1">
                      <a:alpha val="40000"/>
                    </a:schemeClr>
                  </a:outerShdw>
                </a:effectLst>
                <a:latin typeface="Arial" panose="020B0604020202020204" pitchFamily="34" charset="0"/>
                <a:cs typeface="2  Titr" panose="00000700000000000000" pitchFamily="2" charset="-78"/>
              </a:rPr>
              <a:t>بتن جلا يافته</a:t>
            </a:r>
            <a:r>
              <a:rPr lang="en-US" sz="3200" b="1" dirty="0">
                <a:solidFill>
                  <a:srgbClr val="FFC000"/>
                </a:solidFill>
                <a:latin typeface="Arial" panose="020B0604020202020204" pitchFamily="34" charset="0"/>
                <a:cs typeface="Nazanin" panose="00000400000000000000" pitchFamily="2" charset="-78"/>
              </a:rPr>
              <a:t/>
            </a:r>
            <a:br>
              <a:rPr lang="en-US" sz="3200" b="1" dirty="0">
                <a:solidFill>
                  <a:srgbClr val="FFC000"/>
                </a:solidFill>
                <a:latin typeface="Arial" panose="020B0604020202020204" pitchFamily="34" charset="0"/>
                <a:cs typeface="Nazanin" panose="00000400000000000000" pitchFamily="2" charset="-78"/>
              </a:rPr>
            </a:br>
            <a:endParaRPr lang="en-US" dirty="0"/>
          </a:p>
        </p:txBody>
      </p:sp>
      <p:sp>
        <p:nvSpPr>
          <p:cNvPr id="3" name="Content Placeholder 2"/>
          <p:cNvSpPr>
            <a:spLocks noGrp="1"/>
          </p:cNvSpPr>
          <p:nvPr>
            <p:ph idx="1"/>
          </p:nvPr>
        </p:nvSpPr>
        <p:spPr>
          <a:xfrm>
            <a:off x="4807132" y="2467996"/>
            <a:ext cx="6546668" cy="3551329"/>
          </a:xfrm>
          <a:ln>
            <a:noFill/>
          </a:ln>
          <a:effectLst/>
          <a:scene3d>
            <a:camera prst="orthographicFront">
              <a:rot lat="0" lon="0" rev="0"/>
            </a:camera>
            <a:lightRig rig="contrasting" dir="t">
              <a:rot lat="0" lon="0" rev="7800000"/>
            </a:lightRig>
          </a:scene3d>
          <a:sp3d>
            <a:bevelT w="139700" h="139700"/>
          </a:sp3d>
        </p:spPr>
        <p:style>
          <a:lnRef idx="0">
            <a:schemeClr val="dk1"/>
          </a:lnRef>
          <a:fillRef idx="3">
            <a:schemeClr val="dk1"/>
          </a:fillRef>
          <a:effectRef idx="3">
            <a:schemeClr val="dk1"/>
          </a:effectRef>
          <a:fontRef idx="minor">
            <a:schemeClr val="lt1"/>
          </a:fontRef>
        </p:style>
        <p:txBody>
          <a:bodyPr>
            <a:normAutofit fontScale="77500" lnSpcReduction="20000"/>
          </a:bodyPr>
          <a:lstStyle/>
          <a:p>
            <a:pPr marL="0" lvl="0" indent="0" algn="ctr" rtl="1" fontAlgn="base">
              <a:lnSpc>
                <a:spcPct val="100000"/>
              </a:lnSpc>
              <a:spcBef>
                <a:spcPct val="0"/>
              </a:spcBef>
              <a:spcAft>
                <a:spcPct val="0"/>
              </a:spcAft>
              <a:buNone/>
            </a:pPr>
            <a:r>
              <a:rPr lang="ar-SA" sz="2500" dirty="0">
                <a:latin typeface="Adobe Arabic" panose="02040503050201020203" pitchFamily="18" charset="-78"/>
                <a:cs typeface="2  Nazanin" panose="00000400000000000000" pitchFamily="2" charset="-78"/>
              </a:rPr>
              <a:t>بتن جلا يافته يا پرداخت شده، تکنيک نسبتاً جديدي است که براي تغيير سطوح دال هاي بتني جديد و يا قديمي به کفي جذاب، پايدار ، نهايي و آماده استفاده بکار مي رود. شرکت رترو پليت پيشگام اين روش از بتن هاي سائيده شده، جلا يافته و سخت کننده هاي شيميايي يا همان متراکم کننده ها از دهه 1990 مي باشد که سيستم آن تا امروز در بيش از 100 ميليون فوت مربع از سطوح بتني استفاده گرديده است. شيوه رترو پليت با پيوستن تکنولوژي اروپايي سايش و جلا دهي سنگي با عوامل متراکم کننده بتن که در آمريکاي شمالي استفاده ميگردد، توسعه داده شد.</a:t>
            </a:r>
            <a:endParaRPr lang="fa-IR" sz="2500" dirty="0">
              <a:latin typeface="Adobe Arabic" panose="02040503050201020203" pitchFamily="18" charset="-78"/>
              <a:cs typeface="2  Nazanin" panose="00000400000000000000" pitchFamily="2" charset="-78"/>
            </a:endParaRPr>
          </a:p>
          <a:p>
            <a:pPr marL="0" indent="0">
              <a:buNone/>
            </a:pPr>
            <a:endParaRPr lang="en-US" dirty="0">
              <a:latin typeface="Adobe Arabic" panose="02040503050201020203" pitchFamily="18" charset="-78"/>
              <a:cs typeface="Adobe Arabic" panose="02040503050201020203" pitchFamily="18" charset="-78"/>
            </a:endParaRPr>
          </a:p>
        </p:txBody>
      </p:sp>
      <p:pic>
        <p:nvPicPr>
          <p:cNvPr id="4" name="Picture 3" descr="http://archnoise.com/Construction%20Materials/No07/RetroPla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8" y="1027069"/>
            <a:ext cx="3952875" cy="55530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24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53" y="0"/>
            <a:ext cx="10515600" cy="1149775"/>
          </a:xfrm>
        </p:spPr>
        <p:txBody>
          <a:bodyPr>
            <a:normAutofit/>
          </a:bodyPr>
          <a:lstStyle/>
          <a:p>
            <a:pPr algn="ctr"/>
            <a:r>
              <a:rPr lang="fa-IR" sz="4800" dirty="0" smtClean="0">
                <a:cs typeface="MRT_Poster_12" panose="00000700000000000000" pitchFamily="2" charset="-78"/>
              </a:rPr>
              <a:t>ایده های جدید آشپزخانه مدرن</a:t>
            </a:r>
            <a:endParaRPr lang="en-US" sz="4800" dirty="0">
              <a:cs typeface="MRT_Poster_12"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36" y="4019359"/>
            <a:ext cx="4754352" cy="2674323"/>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36" y="1210160"/>
            <a:ext cx="4754352" cy="267432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401" y="4019359"/>
            <a:ext cx="4754352" cy="2674323"/>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401" y="1210161"/>
            <a:ext cx="4754352" cy="26743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2479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1289</Words>
  <Application>Microsoft Office PowerPoint</Application>
  <PresentationFormat>Widescreen</PresentationFormat>
  <Paragraphs>178</Paragraphs>
  <Slides>25</Slides>
  <Notes>0</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25</vt:i4>
      </vt:variant>
    </vt:vector>
  </HeadingPairs>
  <TitlesOfParts>
    <vt:vector size="58" baseType="lpstr">
      <vt:lpstr>110_Besmellah</vt:lpstr>
      <vt:lpstr>2  Farnaz</vt:lpstr>
      <vt:lpstr>2  Mitra</vt:lpstr>
      <vt:lpstr>2  Nazanin</vt:lpstr>
      <vt:lpstr>2  Titr</vt:lpstr>
      <vt:lpstr>2  Yekan</vt:lpstr>
      <vt:lpstr>2  Zar</vt:lpstr>
      <vt:lpstr>Adobe Arabic</vt:lpstr>
      <vt:lpstr>Arabic Typesetting</vt:lpstr>
      <vt:lpstr>Arial</vt:lpstr>
      <vt:lpstr>B Compset</vt:lpstr>
      <vt:lpstr>B Davat</vt:lpstr>
      <vt:lpstr>B Nazanin</vt:lpstr>
      <vt:lpstr>B Titr</vt:lpstr>
      <vt:lpstr>B Traffic</vt:lpstr>
      <vt:lpstr>B Yekan</vt:lpstr>
      <vt:lpstr>Calibri</vt:lpstr>
      <vt:lpstr>Calibri Light</vt:lpstr>
      <vt:lpstr>Cambria Math</vt:lpstr>
      <vt:lpstr>Cooper Black</vt:lpstr>
      <vt:lpstr>Matura MT Script Capitals</vt:lpstr>
      <vt:lpstr>MRT_Poster</vt:lpstr>
      <vt:lpstr>MRT_Poster_12</vt:lpstr>
      <vt:lpstr>MRT_Poster_13</vt:lpstr>
      <vt:lpstr>MRT_Saadi Ultra</vt:lpstr>
      <vt:lpstr>Nazanin</vt:lpstr>
      <vt:lpstr>Script MT Bold</vt:lpstr>
      <vt:lpstr>Tahoma</vt:lpstr>
      <vt:lpstr>Times New Roman</vt:lpstr>
      <vt:lpstr>Trebuchet MS</vt:lpstr>
      <vt:lpstr>Vani</vt:lpstr>
      <vt:lpstr>Wingdings</vt:lpstr>
      <vt:lpstr>Office Theme</vt:lpstr>
      <vt:lpstr>1</vt:lpstr>
      <vt:lpstr>PowerPoint Presentation</vt:lpstr>
      <vt:lpstr>سقف های جدید کوبیاکس</vt:lpstr>
      <vt:lpstr>PowerPoint Presentation</vt:lpstr>
      <vt:lpstr>بتن کفی (بتن سبک) (foam concrete) </vt:lpstr>
      <vt:lpstr>انواع تیر ها  </vt:lpstr>
      <vt:lpstr>كانكس تاشونده سيار </vt:lpstr>
      <vt:lpstr>بتن جلا يافته </vt:lpstr>
      <vt:lpstr>ایده های جدید آشپزخانه مدرن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طراحی که عصر حاضر را دگرگون کردند</vt:lpstr>
      <vt:lpstr>PowerPoint Presentation</vt:lpstr>
      <vt:lpstr>هتل برج العرب</vt:lpstr>
      <vt:lpstr>سیستم اتوماسیون ساختمان</vt:lpstr>
      <vt:lpstr>دتایل عمرانی</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MRT www.Win2Farsi.com</dc:creator>
  <cp:lastModifiedBy>omid</cp:lastModifiedBy>
  <cp:revision>23</cp:revision>
  <dcterms:created xsi:type="dcterms:W3CDTF">2015-01-19T21:32:21Z</dcterms:created>
  <dcterms:modified xsi:type="dcterms:W3CDTF">2021-06-09T17:23:32Z</dcterms:modified>
</cp:coreProperties>
</file>