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3" r:id="rId1"/>
  </p:sldMasterIdLst>
  <p:notesMasterIdLst>
    <p:notesMasterId r:id="rId32"/>
  </p:notesMasterIdLst>
  <p:sldIdLst>
    <p:sldId id="292" r:id="rId2"/>
    <p:sldId id="290" r:id="rId3"/>
    <p:sldId id="295" r:id="rId4"/>
    <p:sldId id="296" r:id="rId5"/>
    <p:sldId id="297" r:id="rId6"/>
    <p:sldId id="298" r:id="rId7"/>
    <p:sldId id="299" r:id="rId8"/>
    <p:sldId id="300" r:id="rId9"/>
    <p:sldId id="301" r:id="rId10"/>
    <p:sldId id="302" r:id="rId11"/>
    <p:sldId id="303" r:id="rId12"/>
    <p:sldId id="304" r:id="rId13"/>
    <p:sldId id="305" r:id="rId14"/>
    <p:sldId id="306" r:id="rId15"/>
    <p:sldId id="307" r:id="rId16"/>
    <p:sldId id="308" r:id="rId17"/>
    <p:sldId id="309" r:id="rId18"/>
    <p:sldId id="310" r:id="rId19"/>
    <p:sldId id="311" r:id="rId20"/>
    <p:sldId id="312" r:id="rId21"/>
    <p:sldId id="313" r:id="rId22"/>
    <p:sldId id="314" r:id="rId23"/>
    <p:sldId id="315" r:id="rId24"/>
    <p:sldId id="316" r:id="rId25"/>
    <p:sldId id="317" r:id="rId26"/>
    <p:sldId id="318" r:id="rId27"/>
    <p:sldId id="319" r:id="rId28"/>
    <p:sldId id="320" r:id="rId29"/>
    <p:sldId id="321" r:id="rId30"/>
    <p:sldId id="322" r:id="rId31"/>
  </p:sldIdLst>
  <p:sldSz cx="9144000" cy="6858000" type="screen4x3"/>
  <p:notesSz cx="6858000" cy="9144000"/>
  <p:defaultTextStyle>
    <a:defPPr>
      <a:defRPr lang="en-US"/>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27D9"/>
    <a:srgbClr val="DE5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123" autoAdjust="0"/>
  </p:normalViewPr>
  <p:slideViewPr>
    <p:cSldViewPr>
      <p:cViewPr varScale="1">
        <p:scale>
          <a:sx n="38" d="100"/>
          <a:sy n="38" d="100"/>
        </p:scale>
        <p:origin x="66"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0">
              <a:defRPr sz="1200">
                <a:latin typeface="Arial" pitchFamily="34" charset="0"/>
                <a:cs typeface="Arial" pitchFamily="34" charset="0"/>
              </a:defRPr>
            </a:lvl1pPr>
          </a:lstStyle>
          <a:p>
            <a:pPr>
              <a:defRPr/>
            </a:pPr>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rtl="0">
              <a:defRPr sz="1200">
                <a:latin typeface="Arial" pitchFamily="34" charset="0"/>
                <a:cs typeface="Arial" pitchFamily="34" charset="0"/>
              </a:defRPr>
            </a:lvl1pPr>
          </a:lstStyle>
          <a:p>
            <a:pPr>
              <a:defRPr/>
            </a:pPr>
            <a:fld id="{0395E362-944A-487B-B63C-6BFC19F88951}" type="datetimeFigureOut">
              <a:rPr lang="fa-IR"/>
              <a:pPr>
                <a:defRPr/>
              </a:pPr>
              <a:t>10/11/1439</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fa-IR"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rtl="0">
              <a:defRPr sz="1200">
                <a:latin typeface="Arial" pitchFamily="34" charset="0"/>
                <a:cs typeface="Arial" pitchFamily="34" charset="0"/>
              </a:defRPr>
            </a:lvl1pPr>
          </a:lstStyle>
          <a:p>
            <a:pPr>
              <a:defRPr/>
            </a:pPr>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lgn="l" rtl="0">
              <a:defRPr sz="1200"/>
            </a:lvl1pPr>
          </a:lstStyle>
          <a:p>
            <a:fld id="{1A086BC9-AFCB-477A-A701-F5317FA90AFA}" type="slidenum">
              <a:rPr lang="fa-IR"/>
              <a:pPr/>
              <a:t>‹#›</a:t>
            </a:fld>
            <a:endParaRPr lang="fa-IR"/>
          </a:p>
        </p:txBody>
      </p:sp>
    </p:spTree>
    <p:extLst>
      <p:ext uri="{BB962C8B-B14F-4D97-AF65-F5344CB8AC3E}">
        <p14:creationId xmlns:p14="http://schemas.microsoft.com/office/powerpoint/2010/main" val="4282149503"/>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53B6F962-C4D0-485F-8F43-065B9C685C10}" type="datetimeFigureOut">
              <a:rPr lang="en-US"/>
              <a:pPr>
                <a:defRPr/>
              </a:pPr>
              <a:t>6/24/2018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91B71A4-90A4-4521-B485-6B2CA0CA5B47}" type="slidenum">
              <a:rPr lang="en-US"/>
              <a:pPr/>
              <a:t>‹#›</a:t>
            </a:fld>
            <a:endParaRPr lang="en-US"/>
          </a:p>
        </p:txBody>
      </p:sp>
    </p:spTree>
    <p:extLst>
      <p:ext uri="{BB962C8B-B14F-4D97-AF65-F5344CB8AC3E}">
        <p14:creationId xmlns:p14="http://schemas.microsoft.com/office/powerpoint/2010/main" val="3499362924"/>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61E5E747-3151-4745-AFC9-F2B57DE37F23}" type="datetimeFigureOut">
              <a:rPr lang="en-US"/>
              <a:pPr>
                <a:defRPr/>
              </a:pPr>
              <a:t>6/24/2018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2718263-39D6-43B9-B293-D96F19C7E3EE}" type="slidenum">
              <a:rPr lang="en-US"/>
              <a:pPr/>
              <a:t>‹#›</a:t>
            </a:fld>
            <a:endParaRPr lang="en-US"/>
          </a:p>
        </p:txBody>
      </p:sp>
    </p:spTree>
    <p:extLst>
      <p:ext uri="{BB962C8B-B14F-4D97-AF65-F5344CB8AC3E}">
        <p14:creationId xmlns:p14="http://schemas.microsoft.com/office/powerpoint/2010/main" val="77239185"/>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B11B34E2-0536-48C0-AC5F-6E991D572A51}" type="datetimeFigureOut">
              <a:rPr lang="en-US"/>
              <a:pPr>
                <a:defRPr/>
              </a:pPr>
              <a:t>6/24/2018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AAA94C4-61DD-4876-B66A-FA78B384D358}" type="slidenum">
              <a:rPr lang="en-US"/>
              <a:pPr/>
              <a:t>‹#›</a:t>
            </a:fld>
            <a:endParaRPr lang="en-US"/>
          </a:p>
        </p:txBody>
      </p:sp>
    </p:spTree>
    <p:extLst>
      <p:ext uri="{BB962C8B-B14F-4D97-AF65-F5344CB8AC3E}">
        <p14:creationId xmlns:p14="http://schemas.microsoft.com/office/powerpoint/2010/main" val="1976370542"/>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EF6BA40A-C0DB-40CC-BD09-6C39E6FD7D03}" type="datetimeFigureOut">
              <a:rPr lang="en-US"/>
              <a:pPr>
                <a:defRPr/>
              </a:pPr>
              <a:t>6/24/2018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E3A8708-B9C2-4F4A-93B2-BEFF5D2C7399}" type="slidenum">
              <a:rPr lang="en-US"/>
              <a:pPr/>
              <a:t>‹#›</a:t>
            </a:fld>
            <a:endParaRPr lang="en-US"/>
          </a:p>
        </p:txBody>
      </p:sp>
    </p:spTree>
    <p:extLst>
      <p:ext uri="{BB962C8B-B14F-4D97-AF65-F5344CB8AC3E}">
        <p14:creationId xmlns:p14="http://schemas.microsoft.com/office/powerpoint/2010/main" val="4156312142"/>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3DE4CFB-C1B7-412B-BC72-33F14439E348}" type="datetimeFigureOut">
              <a:rPr lang="en-US"/>
              <a:pPr>
                <a:defRPr/>
              </a:pPr>
              <a:t>6/24/2018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BA150B0-979A-4075-B098-1370545045B4}" type="slidenum">
              <a:rPr lang="en-US"/>
              <a:pPr/>
              <a:t>‹#›</a:t>
            </a:fld>
            <a:endParaRPr lang="en-US"/>
          </a:p>
        </p:txBody>
      </p:sp>
    </p:spTree>
    <p:extLst>
      <p:ext uri="{BB962C8B-B14F-4D97-AF65-F5344CB8AC3E}">
        <p14:creationId xmlns:p14="http://schemas.microsoft.com/office/powerpoint/2010/main" val="2032931592"/>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DED0DADA-C878-499C-B8B2-13F4F66550E2}" type="datetimeFigureOut">
              <a:rPr lang="en-US"/>
              <a:pPr>
                <a:defRPr/>
              </a:pPr>
              <a:t>6/24/2018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D0BF4C67-5EA9-4812-9770-433C55B2D26F}" type="slidenum">
              <a:rPr lang="en-US"/>
              <a:pPr/>
              <a:t>‹#›</a:t>
            </a:fld>
            <a:endParaRPr lang="en-US"/>
          </a:p>
        </p:txBody>
      </p:sp>
    </p:spTree>
    <p:extLst>
      <p:ext uri="{BB962C8B-B14F-4D97-AF65-F5344CB8AC3E}">
        <p14:creationId xmlns:p14="http://schemas.microsoft.com/office/powerpoint/2010/main" val="2734906177"/>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CF494709-47BE-48F8-B71F-BEAF009EEBEB}" type="datetimeFigureOut">
              <a:rPr lang="en-US"/>
              <a:pPr>
                <a:defRPr/>
              </a:pPr>
              <a:t>6/24/2018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781F4300-62A3-427E-B1BD-53D8E3903CB1}" type="slidenum">
              <a:rPr lang="en-US"/>
              <a:pPr/>
              <a:t>‹#›</a:t>
            </a:fld>
            <a:endParaRPr lang="en-US"/>
          </a:p>
        </p:txBody>
      </p:sp>
    </p:spTree>
    <p:extLst>
      <p:ext uri="{BB962C8B-B14F-4D97-AF65-F5344CB8AC3E}">
        <p14:creationId xmlns:p14="http://schemas.microsoft.com/office/powerpoint/2010/main" val="2967765017"/>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1BA22F7A-0B59-45B1-8E98-F2A82EB6BBFF}" type="datetimeFigureOut">
              <a:rPr lang="en-US"/>
              <a:pPr>
                <a:defRPr/>
              </a:pPr>
              <a:t>6/24/2018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A20AF6F1-3B3D-449E-AF68-53FFAC59E5BE}" type="slidenum">
              <a:rPr lang="en-US"/>
              <a:pPr/>
              <a:t>‹#›</a:t>
            </a:fld>
            <a:endParaRPr lang="en-US"/>
          </a:p>
        </p:txBody>
      </p:sp>
    </p:spTree>
    <p:extLst>
      <p:ext uri="{BB962C8B-B14F-4D97-AF65-F5344CB8AC3E}">
        <p14:creationId xmlns:p14="http://schemas.microsoft.com/office/powerpoint/2010/main" val="2362048994"/>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751A77E-61E2-4924-A240-F73996D104D5}" type="datetimeFigureOut">
              <a:rPr lang="en-US"/>
              <a:pPr>
                <a:defRPr/>
              </a:pPr>
              <a:t>6/24/2018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243AB887-7B9C-45EE-9343-F3F06CA84F5E}" type="slidenum">
              <a:rPr lang="en-US"/>
              <a:pPr/>
              <a:t>‹#›</a:t>
            </a:fld>
            <a:endParaRPr lang="en-US"/>
          </a:p>
        </p:txBody>
      </p:sp>
    </p:spTree>
    <p:extLst>
      <p:ext uri="{BB962C8B-B14F-4D97-AF65-F5344CB8AC3E}">
        <p14:creationId xmlns:p14="http://schemas.microsoft.com/office/powerpoint/2010/main" val="874666592"/>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E04D699-5171-4399-88AF-87CDFE108DFB}" type="datetimeFigureOut">
              <a:rPr lang="en-US"/>
              <a:pPr>
                <a:defRPr/>
              </a:pPr>
              <a:t>6/24/2018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43D1710-0B99-4FB6-B80C-4CAB3E958932}" type="slidenum">
              <a:rPr lang="en-US"/>
              <a:pPr/>
              <a:t>‹#›</a:t>
            </a:fld>
            <a:endParaRPr lang="en-US"/>
          </a:p>
        </p:txBody>
      </p:sp>
    </p:spTree>
    <p:extLst>
      <p:ext uri="{BB962C8B-B14F-4D97-AF65-F5344CB8AC3E}">
        <p14:creationId xmlns:p14="http://schemas.microsoft.com/office/powerpoint/2010/main" val="1100284872"/>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13A10CE-0102-4B83-9145-0CD225051EFA}" type="datetimeFigureOut">
              <a:rPr lang="en-US"/>
              <a:pPr>
                <a:defRPr/>
              </a:pPr>
              <a:t>6/24/2018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A24DEAC-3EB9-40AE-A6E5-C8AD47D1828B}" type="slidenum">
              <a:rPr lang="en-US"/>
              <a:pPr/>
              <a:t>‹#›</a:t>
            </a:fld>
            <a:endParaRPr lang="en-US"/>
          </a:p>
        </p:txBody>
      </p:sp>
    </p:spTree>
    <p:extLst>
      <p:ext uri="{BB962C8B-B14F-4D97-AF65-F5344CB8AC3E}">
        <p14:creationId xmlns:p14="http://schemas.microsoft.com/office/powerpoint/2010/main" val="2883291374"/>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rtl="0">
              <a:defRPr sz="1200">
                <a:solidFill>
                  <a:schemeClr val="tx1">
                    <a:tint val="75000"/>
                  </a:schemeClr>
                </a:solidFill>
                <a:latin typeface="Arial" pitchFamily="34" charset="0"/>
                <a:cs typeface="Arial" pitchFamily="34" charset="0"/>
              </a:defRPr>
            </a:lvl1pPr>
          </a:lstStyle>
          <a:p>
            <a:pPr>
              <a:defRPr/>
            </a:pPr>
            <a:fld id="{DFECC846-79E8-46C8-B7C2-308859699042}" type="datetimeFigureOut">
              <a:rPr lang="en-US"/>
              <a:pPr>
                <a:defRPr/>
              </a:pPr>
              <a:t>6/24/2018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rtl="0">
              <a:defRPr sz="1200">
                <a:solidFill>
                  <a:schemeClr val="tx1">
                    <a:tint val="75000"/>
                  </a:schemeClr>
                </a:solidFill>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l" rtl="0">
              <a:defRPr sz="1200">
                <a:solidFill>
                  <a:srgbClr val="898989"/>
                </a:solidFill>
              </a:defRPr>
            </a:lvl1pPr>
          </a:lstStyle>
          <a:p>
            <a:fld id="{782E23CE-5E34-4F63-8932-AD4A4F9372F4}" type="slidenum">
              <a:rPr lang="en-US"/>
              <a:pPr/>
              <a:t>‹#›</a:t>
            </a:fld>
            <a:endParaRPr lang="en-US"/>
          </a:p>
        </p:txBody>
      </p:sp>
      <p:sp>
        <p:nvSpPr>
          <p:cNvPr id="7" name="Rectangle 6"/>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transition spd="slow">
    <p:wipe/>
  </p:transition>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defRPr>
      </a:lvl2pPr>
      <a:lvl3pPr algn="ctr" rtl="1" eaLnBrk="0" fontAlgn="base" hangingPunct="0">
        <a:spcBef>
          <a:spcPct val="0"/>
        </a:spcBef>
        <a:spcAft>
          <a:spcPct val="0"/>
        </a:spcAft>
        <a:defRPr sz="4400">
          <a:solidFill>
            <a:schemeClr val="tx1"/>
          </a:solidFill>
          <a:latin typeface="Calibri" pitchFamily="34" charset="0"/>
        </a:defRPr>
      </a:lvl3pPr>
      <a:lvl4pPr algn="ctr" rtl="1" eaLnBrk="0" fontAlgn="base" hangingPunct="0">
        <a:spcBef>
          <a:spcPct val="0"/>
        </a:spcBef>
        <a:spcAft>
          <a:spcPct val="0"/>
        </a:spcAft>
        <a:defRPr sz="4400">
          <a:solidFill>
            <a:schemeClr val="tx1"/>
          </a:solidFill>
          <a:latin typeface="Calibri" pitchFamily="34" charset="0"/>
        </a:defRPr>
      </a:lvl4pPr>
      <a:lvl5pPr algn="ctr" rtl="1" eaLnBrk="0" fontAlgn="base" hangingPunct="0">
        <a:spcBef>
          <a:spcPct val="0"/>
        </a:spcBef>
        <a:spcAft>
          <a:spcPct val="0"/>
        </a:spcAft>
        <a:defRPr sz="4400">
          <a:solidFill>
            <a:schemeClr val="tx1"/>
          </a:solidFill>
          <a:latin typeface="Calibri" pitchFamily="34" charset="0"/>
        </a:defRPr>
      </a:lvl5pPr>
      <a:lvl6pPr marL="457200" algn="ctr" rtl="1" fontAlgn="base">
        <a:spcBef>
          <a:spcPct val="0"/>
        </a:spcBef>
        <a:spcAft>
          <a:spcPct val="0"/>
        </a:spcAft>
        <a:defRPr sz="4400">
          <a:solidFill>
            <a:schemeClr val="tx1"/>
          </a:solidFill>
          <a:latin typeface="Calibri" pitchFamily="34" charset="0"/>
        </a:defRPr>
      </a:lvl6pPr>
      <a:lvl7pPr marL="914400" algn="ctr" rtl="1" fontAlgn="base">
        <a:spcBef>
          <a:spcPct val="0"/>
        </a:spcBef>
        <a:spcAft>
          <a:spcPct val="0"/>
        </a:spcAft>
        <a:defRPr sz="4400">
          <a:solidFill>
            <a:schemeClr val="tx1"/>
          </a:solidFill>
          <a:latin typeface="Calibri" pitchFamily="34" charset="0"/>
        </a:defRPr>
      </a:lvl7pPr>
      <a:lvl8pPr marL="1371600" algn="ctr" rtl="1" fontAlgn="base">
        <a:spcBef>
          <a:spcPct val="0"/>
        </a:spcBef>
        <a:spcAft>
          <a:spcPct val="0"/>
        </a:spcAft>
        <a:defRPr sz="4400">
          <a:solidFill>
            <a:schemeClr val="tx1"/>
          </a:solidFill>
          <a:latin typeface="Calibri" pitchFamily="34" charset="0"/>
        </a:defRPr>
      </a:lvl8pPr>
      <a:lvl9pPr marL="1828800" algn="ctr" rtl="1" fontAlgn="base">
        <a:spcBef>
          <a:spcPct val="0"/>
        </a:spcBef>
        <a:spcAft>
          <a:spcPct val="0"/>
        </a:spcAft>
        <a:defRPr sz="4400">
          <a:solidFill>
            <a:schemeClr val="tx1"/>
          </a:solidFill>
          <a:latin typeface="Calibri" pitchFamily="34" charset="0"/>
        </a:defRPr>
      </a:lvl9pPr>
    </p:titleStyle>
    <p:bodyStyle>
      <a:lvl1pPr marL="342900" indent="-342900" algn="r" rtl="1"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4648200" y="428604"/>
            <a:ext cx="4495800" cy="2369880"/>
          </a:xfrm>
          <a:prstGeom prst="rect">
            <a:avLst/>
          </a:prstGeom>
          <a:effectLst>
            <a:innerShdw blurRad="114300">
              <a:prstClr val="black"/>
            </a:innerShdw>
            <a:reflection blurRad="6350" stA="52000" endA="300" endPos="35000" dir="5400000" sy="-100000" algn="bl" rotWithShape="0"/>
            <a:softEdge rad="317500"/>
          </a:effectLst>
          <a:scene3d>
            <a:camera prst="isometricOffAxis2Left"/>
            <a:lightRig rig="threePt" dir="t"/>
          </a:scene3d>
        </p:spPr>
        <p:style>
          <a:lnRef idx="0">
            <a:scrgbClr r="0" g="0" b="0"/>
          </a:lnRef>
          <a:fillRef idx="1001">
            <a:schemeClr val="lt1"/>
          </a:fillRef>
          <a:effectRef idx="0">
            <a:scrgbClr r="0" g="0" b="0"/>
          </a:effectRef>
          <a:fontRef idx="major"/>
        </p:style>
        <p:txBody>
          <a:bodyPr rtlCol="1">
            <a:spAutoFit/>
            <a:scene3d>
              <a:camera prst="orthographicFront"/>
              <a:lightRig rig="soft" dir="tl">
                <a:rot lat="0" lon="0" rev="0"/>
              </a:lightRig>
            </a:scene3d>
            <a:sp3d extrusionH="57150" contourW="25400" prstMaterial="matte">
              <a:bevelT w="25400" h="55880"/>
              <a:contourClr>
                <a:schemeClr val="accent2">
                  <a:tint val="20000"/>
                </a:schemeClr>
              </a:contourClr>
            </a:sp3d>
          </a:bodyPr>
          <a:lstStyle/>
          <a:p>
            <a:pPr algn="ctr">
              <a:defRPr/>
            </a:pPr>
            <a:r>
              <a:rPr lang="fa-IR" sz="7400" b="1" spc="50" dirty="0">
                <a:ln w="11430"/>
                <a:solidFill>
                  <a:srgbClr val="EA0000"/>
                </a:solidFill>
                <a:effectLst>
                  <a:glow rad="228600">
                    <a:schemeClr val="accent2">
                      <a:satMod val="175000"/>
                      <a:alpha val="40000"/>
                    </a:schemeClr>
                  </a:glow>
                  <a:outerShdw blurRad="60007" dist="310007" dir="7680000" sy="30000" kx="1300200" algn="ctr" rotWithShape="0">
                    <a:prstClr val="black">
                      <a:alpha val="32000"/>
                    </a:prstClr>
                  </a:outerShdw>
                  <a:reflection blurRad="6350" stA="55000" endA="300" endPos="45500" dir="5400000" sy="-100000" algn="bl" rotWithShape="0"/>
                </a:effectLst>
                <a:cs typeface="B Siavash" pitchFamily="2" charset="-78"/>
              </a:rPr>
              <a:t>ماليه بين الملل</a:t>
            </a:r>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1266" name="Group 17"/>
          <p:cNvGrpSpPr>
            <a:grpSpLocks/>
          </p:cNvGrpSpPr>
          <p:nvPr/>
        </p:nvGrpSpPr>
        <p:grpSpPr bwMode="auto">
          <a:xfrm>
            <a:off x="1643063" y="1357313"/>
            <a:ext cx="5064125" cy="4714875"/>
            <a:chOff x="1570810" y="1286654"/>
            <a:chExt cx="5064162" cy="4714908"/>
          </a:xfrm>
        </p:grpSpPr>
        <p:cxnSp>
          <p:nvCxnSpPr>
            <p:cNvPr id="8" name="Straight Arrow Connector 7"/>
            <p:cNvCxnSpPr/>
            <p:nvPr/>
          </p:nvCxnSpPr>
          <p:spPr>
            <a:xfrm flipV="1">
              <a:off x="1572397" y="3713958"/>
              <a:ext cx="5062575" cy="1111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785850" y="3643314"/>
              <a:ext cx="4714908" cy="1587"/>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grpSp>
      <p:sp>
        <p:nvSpPr>
          <p:cNvPr id="13" name="Freeform 12"/>
          <p:cNvSpPr/>
          <p:nvPr/>
        </p:nvSpPr>
        <p:spPr>
          <a:xfrm>
            <a:off x="2286000" y="4214813"/>
            <a:ext cx="5070475" cy="1701800"/>
          </a:xfrm>
          <a:custGeom>
            <a:avLst/>
            <a:gdLst>
              <a:gd name="connsiteX0" fmla="*/ 2895600 w 2895600"/>
              <a:gd name="connsiteY0" fmla="*/ 53340 h 1318260"/>
              <a:gd name="connsiteX1" fmla="*/ 1874520 w 2895600"/>
              <a:gd name="connsiteY1" fmla="*/ 22860 h 1318260"/>
              <a:gd name="connsiteX2" fmla="*/ 1051560 w 2895600"/>
              <a:gd name="connsiteY2" fmla="*/ 190500 h 1318260"/>
              <a:gd name="connsiteX3" fmla="*/ 426720 w 2895600"/>
              <a:gd name="connsiteY3" fmla="*/ 495300 h 1318260"/>
              <a:gd name="connsiteX4" fmla="*/ 152400 w 2895600"/>
              <a:gd name="connsiteY4" fmla="*/ 815340 h 1318260"/>
              <a:gd name="connsiteX5" fmla="*/ 30480 w 2895600"/>
              <a:gd name="connsiteY5" fmla="*/ 1226820 h 1318260"/>
              <a:gd name="connsiteX6" fmla="*/ 0 w 2895600"/>
              <a:gd name="connsiteY6" fmla="*/ 1318260 h 13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1318260">
                <a:moveTo>
                  <a:pt x="2895600" y="53340"/>
                </a:moveTo>
                <a:cubicBezTo>
                  <a:pt x="2538730" y="26670"/>
                  <a:pt x="2181860" y="0"/>
                  <a:pt x="1874520" y="22860"/>
                </a:cubicBezTo>
                <a:cubicBezTo>
                  <a:pt x="1567180" y="45720"/>
                  <a:pt x="1292860" y="111760"/>
                  <a:pt x="1051560" y="190500"/>
                </a:cubicBezTo>
                <a:cubicBezTo>
                  <a:pt x="810260" y="269240"/>
                  <a:pt x="576580" y="391160"/>
                  <a:pt x="426720" y="495300"/>
                </a:cubicBezTo>
                <a:cubicBezTo>
                  <a:pt x="276860" y="599440"/>
                  <a:pt x="218440" y="693420"/>
                  <a:pt x="152400" y="815340"/>
                </a:cubicBezTo>
                <a:cubicBezTo>
                  <a:pt x="86360" y="937260"/>
                  <a:pt x="55880" y="1143000"/>
                  <a:pt x="30480" y="1226820"/>
                </a:cubicBezTo>
                <a:cubicBezTo>
                  <a:pt x="5080" y="1310640"/>
                  <a:pt x="2540" y="1314450"/>
                  <a:pt x="0" y="1318260"/>
                </a:cubicBezTo>
              </a:path>
            </a:pathLst>
          </a:custGeom>
          <a:ln w="28575"/>
        </p:spPr>
        <p:style>
          <a:lnRef idx="1">
            <a:schemeClr val="dk1"/>
          </a:lnRef>
          <a:fillRef idx="0">
            <a:schemeClr val="dk1"/>
          </a:fillRef>
          <a:effectRef idx="0">
            <a:schemeClr val="dk1"/>
          </a:effectRef>
          <a:fontRef idx="minor">
            <a:schemeClr val="tx1"/>
          </a:fontRef>
        </p:style>
        <p:txBody>
          <a:bodyPr anchor="ctr"/>
          <a:lstStyle/>
          <a:p>
            <a:pPr algn="ctr">
              <a:defRPr/>
            </a:pPr>
            <a:endParaRPr lang="en-US"/>
          </a:p>
        </p:txBody>
      </p:sp>
      <p:sp>
        <p:nvSpPr>
          <p:cNvPr id="14" name="Freeform 13"/>
          <p:cNvSpPr/>
          <p:nvPr/>
        </p:nvSpPr>
        <p:spPr>
          <a:xfrm>
            <a:off x="2571750" y="1428750"/>
            <a:ext cx="4962525" cy="1595438"/>
          </a:xfrm>
          <a:custGeom>
            <a:avLst/>
            <a:gdLst>
              <a:gd name="connsiteX0" fmla="*/ 0 w 2834640"/>
              <a:gd name="connsiteY0" fmla="*/ 0 h 1236980"/>
              <a:gd name="connsiteX1" fmla="*/ 274320 w 2834640"/>
              <a:gd name="connsiteY1" fmla="*/ 594360 h 1236980"/>
              <a:gd name="connsiteX2" fmla="*/ 929640 w 2834640"/>
              <a:gd name="connsiteY2" fmla="*/ 990600 h 1236980"/>
              <a:gd name="connsiteX3" fmla="*/ 1645920 w 2834640"/>
              <a:gd name="connsiteY3" fmla="*/ 1203960 h 1236980"/>
              <a:gd name="connsiteX4" fmla="*/ 2484120 w 2834640"/>
              <a:gd name="connsiteY4" fmla="*/ 1188720 h 1236980"/>
              <a:gd name="connsiteX5" fmla="*/ 2834640 w 2834640"/>
              <a:gd name="connsiteY5" fmla="*/ 1173480 h 1236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34640" h="1236980">
                <a:moveTo>
                  <a:pt x="0" y="0"/>
                </a:moveTo>
                <a:cubicBezTo>
                  <a:pt x="59690" y="214630"/>
                  <a:pt x="119380" y="429260"/>
                  <a:pt x="274320" y="594360"/>
                </a:cubicBezTo>
                <a:cubicBezTo>
                  <a:pt x="429260" y="759460"/>
                  <a:pt x="701040" y="889000"/>
                  <a:pt x="929640" y="990600"/>
                </a:cubicBezTo>
                <a:cubicBezTo>
                  <a:pt x="1158240" y="1092200"/>
                  <a:pt x="1386840" y="1170940"/>
                  <a:pt x="1645920" y="1203960"/>
                </a:cubicBezTo>
                <a:cubicBezTo>
                  <a:pt x="1905000" y="1236980"/>
                  <a:pt x="2286000" y="1193800"/>
                  <a:pt x="2484120" y="1188720"/>
                </a:cubicBezTo>
                <a:cubicBezTo>
                  <a:pt x="2682240" y="1183640"/>
                  <a:pt x="2834640" y="1173480"/>
                  <a:pt x="2834640" y="1173480"/>
                </a:cubicBezTo>
              </a:path>
            </a:pathLst>
          </a:custGeom>
          <a:ln w="38100">
            <a:prstDash val="sysDash"/>
          </a:ln>
        </p:spPr>
        <p:style>
          <a:lnRef idx="1">
            <a:schemeClr val="accent2"/>
          </a:lnRef>
          <a:fillRef idx="0">
            <a:schemeClr val="accent2"/>
          </a:fillRef>
          <a:effectRef idx="0">
            <a:schemeClr val="accent2"/>
          </a:effectRef>
          <a:fontRef idx="minor">
            <a:schemeClr val="tx1"/>
          </a:fontRef>
        </p:style>
        <p:txBody>
          <a:bodyPr anchor="ctr"/>
          <a:lstStyle/>
          <a:p>
            <a:pPr algn="ctr">
              <a:defRPr/>
            </a:pPr>
            <a:endParaRPr lang="en-US" dirty="0"/>
          </a:p>
        </p:txBody>
      </p:sp>
      <p:sp>
        <p:nvSpPr>
          <p:cNvPr id="15" name="Freeform 14"/>
          <p:cNvSpPr/>
          <p:nvPr/>
        </p:nvSpPr>
        <p:spPr>
          <a:xfrm>
            <a:off x="2214563" y="1785938"/>
            <a:ext cx="4962525" cy="1595437"/>
          </a:xfrm>
          <a:custGeom>
            <a:avLst/>
            <a:gdLst>
              <a:gd name="connsiteX0" fmla="*/ 0 w 2834640"/>
              <a:gd name="connsiteY0" fmla="*/ 0 h 1236980"/>
              <a:gd name="connsiteX1" fmla="*/ 274320 w 2834640"/>
              <a:gd name="connsiteY1" fmla="*/ 594360 h 1236980"/>
              <a:gd name="connsiteX2" fmla="*/ 929640 w 2834640"/>
              <a:gd name="connsiteY2" fmla="*/ 990600 h 1236980"/>
              <a:gd name="connsiteX3" fmla="*/ 1645920 w 2834640"/>
              <a:gd name="connsiteY3" fmla="*/ 1203960 h 1236980"/>
              <a:gd name="connsiteX4" fmla="*/ 2484120 w 2834640"/>
              <a:gd name="connsiteY4" fmla="*/ 1188720 h 1236980"/>
              <a:gd name="connsiteX5" fmla="*/ 2834640 w 2834640"/>
              <a:gd name="connsiteY5" fmla="*/ 1173480 h 1236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34640" h="1236980">
                <a:moveTo>
                  <a:pt x="0" y="0"/>
                </a:moveTo>
                <a:cubicBezTo>
                  <a:pt x="59690" y="214630"/>
                  <a:pt x="119380" y="429260"/>
                  <a:pt x="274320" y="594360"/>
                </a:cubicBezTo>
                <a:cubicBezTo>
                  <a:pt x="429260" y="759460"/>
                  <a:pt x="701040" y="889000"/>
                  <a:pt x="929640" y="990600"/>
                </a:cubicBezTo>
                <a:cubicBezTo>
                  <a:pt x="1158240" y="1092200"/>
                  <a:pt x="1386840" y="1170940"/>
                  <a:pt x="1645920" y="1203960"/>
                </a:cubicBezTo>
                <a:cubicBezTo>
                  <a:pt x="1905000" y="1236980"/>
                  <a:pt x="2286000" y="1193800"/>
                  <a:pt x="2484120" y="1188720"/>
                </a:cubicBezTo>
                <a:cubicBezTo>
                  <a:pt x="2682240" y="1183640"/>
                  <a:pt x="2834640" y="1173480"/>
                  <a:pt x="2834640" y="1173480"/>
                </a:cubicBezTo>
              </a:path>
            </a:pathLst>
          </a:custGeom>
          <a:ln w="38100"/>
        </p:spPr>
        <p:style>
          <a:lnRef idx="1">
            <a:schemeClr val="accent2"/>
          </a:lnRef>
          <a:fillRef idx="0">
            <a:schemeClr val="accent2"/>
          </a:fillRef>
          <a:effectRef idx="0">
            <a:schemeClr val="accent2"/>
          </a:effectRef>
          <a:fontRef idx="minor">
            <a:schemeClr val="tx1"/>
          </a:fontRef>
        </p:style>
        <p:txBody>
          <a:bodyPr anchor="ctr"/>
          <a:lstStyle/>
          <a:p>
            <a:pPr algn="ctr">
              <a:defRPr/>
            </a:pPr>
            <a:endParaRPr lang="en-US" dirty="0"/>
          </a:p>
        </p:txBody>
      </p:sp>
      <p:cxnSp>
        <p:nvCxnSpPr>
          <p:cNvPr id="17" name="Straight Arrow Connector 16"/>
          <p:cNvCxnSpPr/>
          <p:nvPr/>
        </p:nvCxnSpPr>
        <p:spPr>
          <a:xfrm rot="5400000" flipH="1" flipV="1">
            <a:off x="4751388" y="3106738"/>
            <a:ext cx="357187" cy="15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571625" y="4714875"/>
            <a:ext cx="6072188"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571625" y="5214938"/>
            <a:ext cx="6072188" cy="158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6965950" y="4965700"/>
            <a:ext cx="35718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400000" flipH="1" flipV="1">
            <a:off x="6465888" y="4965700"/>
            <a:ext cx="357188" cy="15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flipH="1" flipV="1">
            <a:off x="1672431" y="3040857"/>
            <a:ext cx="3368675" cy="1588"/>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714500" y="2428875"/>
            <a:ext cx="1652588" cy="1588"/>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1277" name="TextBox 32"/>
          <p:cNvSpPr txBox="1">
            <a:spLocks noChangeArrowheads="1"/>
          </p:cNvSpPr>
          <p:nvPr/>
        </p:nvSpPr>
        <p:spPr bwMode="auto">
          <a:xfrm>
            <a:off x="857250" y="2214563"/>
            <a:ext cx="571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b="1">
                <a:latin typeface="Arial" panose="020B0604020202020204" pitchFamily="34" charset="0"/>
                <a:cs typeface="B Homa" panose="00000400000000000000" pitchFamily="2" charset="-78"/>
              </a:rPr>
              <a:t>E7</a:t>
            </a:r>
          </a:p>
        </p:txBody>
      </p:sp>
      <p:sp>
        <p:nvSpPr>
          <p:cNvPr id="11278" name="TextBox 33"/>
          <p:cNvSpPr txBox="1">
            <a:spLocks noChangeArrowheads="1"/>
          </p:cNvSpPr>
          <p:nvPr/>
        </p:nvSpPr>
        <p:spPr bwMode="auto">
          <a:xfrm>
            <a:off x="3357563" y="2071688"/>
            <a:ext cx="428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b="1">
                <a:latin typeface="Arial" panose="020B0604020202020204" pitchFamily="34" charset="0"/>
                <a:cs typeface="B Homa" panose="00000400000000000000" pitchFamily="2" charset="-78"/>
              </a:rPr>
              <a:t>7</a:t>
            </a:r>
          </a:p>
        </p:txBody>
      </p:sp>
      <p:sp>
        <p:nvSpPr>
          <p:cNvPr id="11279" name="TextBox 34"/>
          <p:cNvSpPr txBox="1">
            <a:spLocks noChangeArrowheads="1"/>
          </p:cNvSpPr>
          <p:nvPr/>
        </p:nvSpPr>
        <p:spPr bwMode="auto">
          <a:xfrm>
            <a:off x="2286000" y="5286375"/>
            <a:ext cx="500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b="1">
                <a:latin typeface="Arial" panose="020B0604020202020204" pitchFamily="34" charset="0"/>
                <a:cs typeface="B Homa" panose="00000400000000000000" pitchFamily="2" charset="-78"/>
              </a:rPr>
              <a:t>5</a:t>
            </a:r>
          </a:p>
        </p:txBody>
      </p:sp>
      <p:sp>
        <p:nvSpPr>
          <p:cNvPr id="11280" name="TextBox 35"/>
          <p:cNvSpPr txBox="1">
            <a:spLocks noChangeArrowheads="1"/>
          </p:cNvSpPr>
          <p:nvPr/>
        </p:nvSpPr>
        <p:spPr bwMode="auto">
          <a:xfrm>
            <a:off x="2786063" y="4286250"/>
            <a:ext cx="5000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b="1">
                <a:latin typeface="Arial" panose="020B0604020202020204" pitchFamily="34" charset="0"/>
                <a:cs typeface="B Homa" panose="00000400000000000000" pitchFamily="2" charset="-78"/>
              </a:rPr>
              <a:t>4</a:t>
            </a:r>
          </a:p>
        </p:txBody>
      </p:sp>
      <p:sp>
        <p:nvSpPr>
          <p:cNvPr id="11281" name="TextBox 36"/>
          <p:cNvSpPr txBox="1">
            <a:spLocks noChangeArrowheads="1"/>
          </p:cNvSpPr>
          <p:nvPr/>
        </p:nvSpPr>
        <p:spPr bwMode="auto">
          <a:xfrm>
            <a:off x="2928938" y="2857500"/>
            <a:ext cx="3571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b="1">
                <a:latin typeface="Arial" panose="020B0604020202020204" pitchFamily="34" charset="0"/>
                <a:cs typeface="B Homa" panose="00000400000000000000" pitchFamily="2" charset="-78"/>
              </a:rPr>
              <a:t>6</a:t>
            </a:r>
          </a:p>
        </p:txBody>
      </p:sp>
    </p:spTree>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381000" y="304800"/>
            <a:ext cx="8305800" cy="1066800"/>
          </a:xfrm>
        </p:spPr>
        <p:txBody>
          <a:bodyPr/>
          <a:lstStyle/>
          <a:p>
            <a:r>
              <a:rPr lang="fa-IR" altLang="en-US" sz="5000" b="1" smtClean="0">
                <a:solidFill>
                  <a:srgbClr val="8027D9"/>
                </a:solidFill>
                <a:cs typeface="B Homa" panose="00000400000000000000" pitchFamily="2" charset="-78"/>
              </a:rPr>
              <a:t>پدیده </a:t>
            </a:r>
            <a:r>
              <a:rPr lang="en-US" altLang="en-US" sz="5000" b="1" smtClean="0">
                <a:solidFill>
                  <a:srgbClr val="8027D9"/>
                </a:solidFill>
                <a:cs typeface="B Homa" panose="00000400000000000000" pitchFamily="2" charset="-78"/>
              </a:rPr>
              <a:t>Over Shooting</a:t>
            </a:r>
          </a:p>
        </p:txBody>
      </p:sp>
      <p:sp>
        <p:nvSpPr>
          <p:cNvPr id="12291" name="Subtitle 2"/>
          <p:cNvSpPr>
            <a:spLocks noGrp="1"/>
          </p:cNvSpPr>
          <p:nvPr>
            <p:ph type="subTitle" idx="1"/>
          </p:nvPr>
        </p:nvSpPr>
        <p:spPr>
          <a:xfrm>
            <a:off x="381000" y="1676400"/>
            <a:ext cx="8305800" cy="4800600"/>
          </a:xfrm>
        </p:spPr>
        <p:txBody>
          <a:bodyPr/>
          <a:lstStyle/>
          <a:p>
            <a:pPr algn="just">
              <a:lnSpc>
                <a:spcPct val="150000"/>
              </a:lnSpc>
            </a:pPr>
            <a:r>
              <a:rPr lang="fa-IR" altLang="en-US" b="1" smtClean="0">
                <a:solidFill>
                  <a:schemeClr val="tx1"/>
                </a:solidFill>
                <a:cs typeface="B Homa" panose="00000400000000000000" pitchFamily="2" charset="-78"/>
              </a:rPr>
              <a:t>به افزایش اولیه نرخ ارز پدیده </a:t>
            </a:r>
            <a:r>
              <a:rPr lang="en-US" altLang="en-US" b="1" smtClean="0">
                <a:solidFill>
                  <a:schemeClr val="tx1"/>
                </a:solidFill>
                <a:cs typeface="B Homa" panose="00000400000000000000" pitchFamily="2" charset="-78"/>
              </a:rPr>
              <a:t>Over Shooting</a:t>
            </a:r>
            <a:r>
              <a:rPr lang="fa-IR" altLang="en-US" b="1" smtClean="0">
                <a:solidFill>
                  <a:schemeClr val="tx1"/>
                </a:solidFill>
                <a:cs typeface="B Homa" panose="00000400000000000000" pitchFamily="2" charset="-78"/>
              </a:rPr>
              <a:t> می گویند.</a:t>
            </a:r>
          </a:p>
          <a:p>
            <a:pPr algn="just">
              <a:lnSpc>
                <a:spcPct val="150000"/>
              </a:lnSpc>
            </a:pPr>
            <a:r>
              <a:rPr lang="fa-IR" altLang="en-US" b="1" smtClean="0">
                <a:solidFill>
                  <a:schemeClr val="tx1"/>
                </a:solidFill>
                <a:cs typeface="B Homa" panose="00000400000000000000" pitchFamily="2" charset="-78"/>
              </a:rPr>
              <a:t>با افزایش عرضه پول، نرخ بهره در کوتاه مدت کاهش یافته و در بلند مدت دوباره به میزان اولیه باز می گردد.قیمت ها در کوتاه مدت تغییر محسوسی نکرده ولی در بلند مدت افزایش می یابد.پس شدت تغییر نرخ ارز در کوتاه مدت بیشتر از بلند مدت است.</a:t>
            </a:r>
            <a:endParaRPr lang="en-US" altLang="en-US" b="1" smtClean="0">
              <a:solidFill>
                <a:schemeClr val="tx1"/>
              </a:solidFill>
              <a:cs typeface="B Homa" panose="00000400000000000000" pitchFamily="2" charset="-78"/>
            </a:endParaRPr>
          </a:p>
        </p:txBody>
      </p:sp>
    </p:spTree>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31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3013" y="214313"/>
            <a:ext cx="304800" cy="141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2"/>
          <p:cNvPicPr>
            <a:picLocks noChangeAspect="1" noChangeArrowheads="1"/>
          </p:cNvPicPr>
          <p:nvPr/>
        </p:nvPicPr>
        <p:blipFill>
          <a:blip r:embed="rId3">
            <a:lum bright="-40000" contrast="40000"/>
          </a:blip>
          <a:srcRect/>
          <a:stretch>
            <a:fillRect/>
          </a:stretch>
        </p:blipFill>
        <p:spPr bwMode="auto">
          <a:xfrm>
            <a:off x="428625" y="500063"/>
            <a:ext cx="6310313" cy="5929312"/>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57188"/>
            <a:ext cx="8634413" cy="1295400"/>
          </a:xfrm>
        </p:spPr>
        <p:txBody>
          <a:bodyPr>
            <a:normAutofit fontScale="90000"/>
          </a:bodyPr>
          <a:lstStyle/>
          <a:p>
            <a:pPr algn="r">
              <a:defRPr/>
            </a:pPr>
            <a:r>
              <a:rPr lang="fa-IR" sz="3600" dirty="0" smtClean="0">
                <a:cs typeface="B Homa" pitchFamily="2" charset="-78"/>
              </a:rPr>
              <a:t/>
            </a:r>
            <a:br>
              <a:rPr lang="fa-IR" sz="3600" dirty="0" smtClean="0">
                <a:cs typeface="B Homa" pitchFamily="2" charset="-78"/>
              </a:rPr>
            </a:br>
            <a:r>
              <a:rPr lang="fa-IR" sz="3600" dirty="0">
                <a:cs typeface="B Homa" pitchFamily="2" charset="-78"/>
              </a:rPr>
              <a:t/>
            </a:r>
            <a:br>
              <a:rPr lang="fa-IR" sz="3600" dirty="0">
                <a:cs typeface="B Homa" pitchFamily="2" charset="-78"/>
              </a:rPr>
            </a:br>
            <a:r>
              <a:rPr lang="fa-IR" b="1" dirty="0" smtClean="0">
                <a:solidFill>
                  <a:srgbClr val="8027D9"/>
                </a:solidFill>
                <a:cs typeface="B Homa" pitchFamily="2" charset="-78"/>
              </a:rPr>
              <a:t>تاثیر سطح عمومی قیمت ها  بر روی نرخ ارز با روش رقابت پذیری</a:t>
            </a:r>
            <a:r>
              <a:rPr lang="fa-IR" sz="4000" dirty="0" smtClean="0">
                <a:cs typeface="B Homa" pitchFamily="2" charset="-78"/>
              </a:rPr>
              <a:t/>
            </a:r>
            <a:br>
              <a:rPr lang="fa-IR" sz="4000" dirty="0" smtClean="0">
                <a:cs typeface="B Homa" pitchFamily="2" charset="-78"/>
              </a:rPr>
            </a:br>
            <a:r>
              <a:rPr lang="fa-IR" sz="3600" dirty="0" smtClean="0">
                <a:cs typeface="B Homa" pitchFamily="2" charset="-78"/>
              </a:rPr>
              <a:t> </a:t>
            </a:r>
            <a:r>
              <a:rPr lang="fa-IR" sz="3600" dirty="0">
                <a:cs typeface="B Homa" pitchFamily="2" charset="-78"/>
              </a:rPr>
              <a:t/>
            </a:r>
            <a:br>
              <a:rPr lang="fa-IR" sz="3600" dirty="0">
                <a:cs typeface="B Homa" pitchFamily="2" charset="-78"/>
              </a:rPr>
            </a:br>
            <a:endParaRPr lang="en-US" sz="3600" dirty="0">
              <a:cs typeface="B Homa" pitchFamily="2" charset="-78"/>
            </a:endParaRPr>
          </a:p>
        </p:txBody>
      </p:sp>
      <p:sp>
        <p:nvSpPr>
          <p:cNvPr id="14339" name="Subtitle 2"/>
          <p:cNvSpPr>
            <a:spLocks noGrp="1"/>
          </p:cNvSpPr>
          <p:nvPr>
            <p:ph type="subTitle" idx="1"/>
          </p:nvPr>
        </p:nvSpPr>
        <p:spPr>
          <a:xfrm>
            <a:off x="485775" y="1714500"/>
            <a:ext cx="8229600" cy="4495800"/>
          </a:xfrm>
        </p:spPr>
        <p:txBody>
          <a:bodyPr/>
          <a:lstStyle/>
          <a:p>
            <a:pPr algn="just">
              <a:lnSpc>
                <a:spcPct val="150000"/>
              </a:lnSpc>
            </a:pPr>
            <a:r>
              <a:rPr lang="fa-IR" altLang="en-US" sz="3300" b="1" smtClean="0">
                <a:solidFill>
                  <a:schemeClr val="tx1"/>
                </a:solidFill>
                <a:cs typeface="B Homa" panose="00000400000000000000" pitchFamily="2" charset="-78"/>
              </a:rPr>
              <a:t>با افزایش سطح عمومی قیمت ها در داخل، شاخص رقابت پذیری ما در مقابل سایر کشورها کاهش می یابد. در این صورت صادرات ما کم و واردات زیاد می شود. در نتیجه عرضه ارز کاهش و تقاضای ارز افزایش می یابد و اینها باعث می شوند که نرخ ارز افزایش یابد.</a:t>
            </a:r>
          </a:p>
          <a:p>
            <a:pPr algn="just">
              <a:lnSpc>
                <a:spcPct val="150000"/>
              </a:lnSpc>
            </a:pPr>
            <a:endParaRPr lang="en-US" altLang="en-US" sz="3300" smtClean="0">
              <a:solidFill>
                <a:schemeClr val="tx1"/>
              </a:solidFill>
              <a:cs typeface="B Homa" panose="00000400000000000000" pitchFamily="2" charset="-78"/>
            </a:endParaRPr>
          </a:p>
        </p:txBody>
      </p:sp>
    </p:spTree>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7188" y="1285875"/>
            <a:ext cx="8229600" cy="4419600"/>
          </a:xfrm>
        </p:spPr>
        <p:txBody>
          <a:bodyPr>
            <a:normAutofit lnSpcReduction="10000"/>
          </a:bodyPr>
          <a:lstStyle/>
          <a:p>
            <a:pPr algn="just">
              <a:lnSpc>
                <a:spcPct val="150000"/>
              </a:lnSpc>
              <a:buFont typeface="Arial" charset="0"/>
              <a:buNone/>
              <a:defRPr/>
            </a:pPr>
            <a:r>
              <a:rPr lang="fa-IR" sz="3600" b="1" dirty="0" smtClean="0">
                <a:solidFill>
                  <a:schemeClr val="tx1"/>
                </a:solidFill>
                <a:cs typeface="B Homa" pitchFamily="2" charset="-78"/>
              </a:rPr>
              <a:t>برخی از دلایل </a:t>
            </a:r>
            <a:r>
              <a:rPr lang="fa-IR" sz="3600" b="1" dirty="0">
                <a:solidFill>
                  <a:schemeClr val="tx1"/>
                </a:solidFill>
                <a:cs typeface="B Homa" pitchFamily="2" charset="-78"/>
              </a:rPr>
              <a:t>افزایش قیمت های داخلی:</a:t>
            </a:r>
          </a:p>
          <a:p>
            <a:pPr marL="457200" indent="-457200" algn="just">
              <a:lnSpc>
                <a:spcPct val="150000"/>
              </a:lnSpc>
              <a:buFont typeface="Arial" panose="020B0604020202020204" pitchFamily="34" charset="0"/>
              <a:buChar char="•"/>
              <a:defRPr/>
            </a:pPr>
            <a:r>
              <a:rPr lang="fa-IR" sz="3600" b="1" dirty="0" smtClean="0">
                <a:solidFill>
                  <a:schemeClr val="tx1"/>
                </a:solidFill>
                <a:cs typeface="B Homa" pitchFamily="2" charset="-78"/>
              </a:rPr>
              <a:t>افزایش قیمت نهاده ها</a:t>
            </a:r>
          </a:p>
          <a:p>
            <a:pPr marL="457200" indent="-457200" algn="just">
              <a:lnSpc>
                <a:spcPct val="150000"/>
              </a:lnSpc>
              <a:buFont typeface="Arial" panose="020B0604020202020204" pitchFamily="34" charset="0"/>
              <a:buChar char="•"/>
              <a:defRPr/>
            </a:pPr>
            <a:r>
              <a:rPr lang="fa-IR" sz="3600" b="1" dirty="0" smtClean="0">
                <a:solidFill>
                  <a:schemeClr val="tx1"/>
                </a:solidFill>
                <a:cs typeface="B Homa" pitchFamily="2" charset="-78"/>
              </a:rPr>
              <a:t>کاهش بهره ور ی داخلی </a:t>
            </a:r>
          </a:p>
          <a:p>
            <a:pPr marL="457200" indent="-457200" algn="just">
              <a:lnSpc>
                <a:spcPct val="150000"/>
              </a:lnSpc>
              <a:buFont typeface="Arial" panose="020B0604020202020204" pitchFamily="34" charset="0"/>
              <a:buChar char="•"/>
              <a:defRPr/>
            </a:pPr>
            <a:r>
              <a:rPr lang="fa-IR" sz="3600" b="1" dirty="0" smtClean="0">
                <a:solidFill>
                  <a:schemeClr val="tx1"/>
                </a:solidFill>
                <a:cs typeface="B Homa" pitchFamily="2" charset="-78"/>
              </a:rPr>
              <a:t>بالا رفتن هزینه های تولید</a:t>
            </a:r>
            <a:endParaRPr lang="fa-IR" sz="3600" b="1" dirty="0">
              <a:solidFill>
                <a:schemeClr val="tx1"/>
              </a:solidFill>
              <a:cs typeface="B Homa" pitchFamily="2" charset="-78"/>
            </a:endParaRPr>
          </a:p>
        </p:txBody>
      </p:sp>
    </p:spTree>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ctrTitle"/>
          </p:nvPr>
        </p:nvSpPr>
        <p:spPr>
          <a:xfrm>
            <a:off x="152400" y="71438"/>
            <a:ext cx="8534400" cy="1295400"/>
          </a:xfrm>
        </p:spPr>
        <p:txBody>
          <a:bodyPr/>
          <a:lstStyle/>
          <a:p>
            <a:r>
              <a:rPr lang="fa-IR" altLang="en-US" sz="3600" b="1" smtClean="0">
                <a:solidFill>
                  <a:srgbClr val="7030A0"/>
                </a:solidFill>
                <a:cs typeface="B Homa" panose="00000400000000000000" pitchFamily="2" charset="-78"/>
              </a:rPr>
              <a:t/>
            </a:r>
            <a:br>
              <a:rPr lang="fa-IR" altLang="en-US" sz="3600" b="1" smtClean="0">
                <a:solidFill>
                  <a:srgbClr val="7030A0"/>
                </a:solidFill>
                <a:cs typeface="B Homa" panose="00000400000000000000" pitchFamily="2" charset="-78"/>
              </a:rPr>
            </a:br>
            <a:r>
              <a:rPr lang="fa-IR" altLang="en-US" sz="3600" b="1" smtClean="0">
                <a:solidFill>
                  <a:srgbClr val="7030A0"/>
                </a:solidFill>
                <a:cs typeface="B Homa" panose="00000400000000000000" pitchFamily="2" charset="-78"/>
              </a:rPr>
              <a:t/>
            </a:r>
            <a:br>
              <a:rPr lang="fa-IR" altLang="en-US" sz="3600" b="1" smtClean="0">
                <a:solidFill>
                  <a:srgbClr val="7030A0"/>
                </a:solidFill>
                <a:cs typeface="B Homa" panose="00000400000000000000" pitchFamily="2" charset="-78"/>
              </a:rPr>
            </a:br>
            <a:r>
              <a:rPr lang="fa-IR" altLang="en-US" sz="3600" b="1" smtClean="0">
                <a:solidFill>
                  <a:srgbClr val="7030A0"/>
                </a:solidFill>
                <a:cs typeface="B Homa" panose="00000400000000000000" pitchFamily="2" charset="-78"/>
              </a:rPr>
              <a:t>فرم جبری</a:t>
            </a:r>
            <a:br>
              <a:rPr lang="fa-IR" altLang="en-US" sz="3600" b="1" smtClean="0">
                <a:solidFill>
                  <a:srgbClr val="7030A0"/>
                </a:solidFill>
                <a:cs typeface="B Homa" panose="00000400000000000000" pitchFamily="2" charset="-78"/>
              </a:rPr>
            </a:br>
            <a:r>
              <a:rPr lang="fa-IR" altLang="en-US" sz="3600" b="1" smtClean="0">
                <a:solidFill>
                  <a:srgbClr val="7030A0"/>
                </a:solidFill>
                <a:cs typeface="B Homa" panose="00000400000000000000" pitchFamily="2" charset="-78"/>
              </a:rPr>
              <a:t> </a:t>
            </a:r>
            <a:br>
              <a:rPr lang="fa-IR" altLang="en-US" sz="3600" b="1" smtClean="0">
                <a:solidFill>
                  <a:srgbClr val="7030A0"/>
                </a:solidFill>
                <a:cs typeface="B Homa" panose="00000400000000000000" pitchFamily="2" charset="-78"/>
              </a:rPr>
            </a:br>
            <a:endParaRPr lang="en-US" altLang="en-US" sz="3600" b="1" smtClean="0">
              <a:solidFill>
                <a:srgbClr val="7030A0"/>
              </a:solidFill>
              <a:cs typeface="B Homa" panose="00000400000000000000" pitchFamily="2" charset="-78"/>
            </a:endParaRPr>
          </a:p>
        </p:txBody>
      </p:sp>
      <p:sp>
        <p:nvSpPr>
          <p:cNvPr id="3" name="Subtitle 2"/>
          <p:cNvSpPr>
            <a:spLocks noGrp="1" noRot="1" noChangeAspect="1" noMove="1" noResize="1" noEditPoints="1" noAdjustHandles="1" noChangeArrowheads="1" noChangeShapeType="1" noTextEdit="1"/>
          </p:cNvSpPr>
          <p:nvPr>
            <p:ph type="subTitle" idx="1"/>
          </p:nvPr>
        </p:nvSpPr>
        <p:spPr>
          <a:xfrm>
            <a:off x="381000" y="1524000"/>
            <a:ext cx="8229600" cy="4953000"/>
          </a:xfrm>
          <a:blipFill rotWithShape="1">
            <a:blip r:embed="rId2"/>
            <a:stretch>
              <a:fillRect l="-1630"/>
            </a:stretch>
          </a:blipFill>
          <a:ln>
            <a:miter lim="800000"/>
            <a:headEnd/>
            <a:tailEnd/>
          </a:ln>
          <a:extLst/>
        </p:spPr>
        <p:txBody>
          <a:bodyPr/>
          <a:lstStyle/>
          <a:p>
            <a:pPr>
              <a:buFont typeface="Arial" charset="0"/>
              <a:buNone/>
              <a:defRPr/>
            </a:pPr>
            <a:r>
              <a:rPr lang="en-US" dirty="0">
                <a:noFill/>
              </a:rPr>
              <a:t> </a:t>
            </a:r>
          </a:p>
        </p:txBody>
      </p:sp>
    </p:spTree>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Title 1"/>
          <p:cNvSpPr>
            <a:spLocks noGrp="1"/>
          </p:cNvSpPr>
          <p:nvPr>
            <p:ph type="ctrTitle"/>
          </p:nvPr>
        </p:nvSpPr>
        <p:spPr>
          <a:xfrm>
            <a:off x="152400" y="304800"/>
            <a:ext cx="8534400" cy="1295400"/>
          </a:xfrm>
        </p:spPr>
        <p:txBody>
          <a:bodyPr/>
          <a:lstStyle/>
          <a:p>
            <a:pPr algn="r"/>
            <a:r>
              <a:rPr lang="fa-IR" altLang="en-US" sz="3600" b="1" smtClean="0">
                <a:solidFill>
                  <a:srgbClr val="7030A0"/>
                </a:solidFill>
                <a:cs typeface="B Homa" panose="00000400000000000000" pitchFamily="2" charset="-78"/>
              </a:rPr>
              <a:t/>
            </a:r>
            <a:br>
              <a:rPr lang="fa-IR" altLang="en-US" sz="3600" b="1" smtClean="0">
                <a:solidFill>
                  <a:srgbClr val="7030A0"/>
                </a:solidFill>
                <a:cs typeface="B Homa" panose="00000400000000000000" pitchFamily="2" charset="-78"/>
              </a:rPr>
            </a:br>
            <a:r>
              <a:rPr lang="fa-IR" altLang="en-US" sz="3600" b="1" smtClean="0">
                <a:solidFill>
                  <a:srgbClr val="7030A0"/>
                </a:solidFill>
                <a:cs typeface="B Homa" panose="00000400000000000000" pitchFamily="2" charset="-78"/>
              </a:rPr>
              <a:t/>
            </a:r>
            <a:br>
              <a:rPr lang="fa-IR" altLang="en-US" sz="3600" b="1" smtClean="0">
                <a:solidFill>
                  <a:srgbClr val="7030A0"/>
                </a:solidFill>
                <a:cs typeface="B Homa" panose="00000400000000000000" pitchFamily="2" charset="-78"/>
              </a:rPr>
            </a:br>
            <a:r>
              <a:rPr lang="fa-IR" altLang="en-US" sz="3600" b="1" smtClean="0">
                <a:solidFill>
                  <a:srgbClr val="7030A0"/>
                </a:solidFill>
                <a:cs typeface="B Homa" panose="00000400000000000000" pitchFamily="2" charset="-78"/>
              </a:rPr>
              <a:t>عرضه و تقاضای ارز داخلی</a:t>
            </a:r>
            <a:br>
              <a:rPr lang="fa-IR" altLang="en-US" sz="3600" b="1" smtClean="0">
                <a:solidFill>
                  <a:srgbClr val="7030A0"/>
                </a:solidFill>
                <a:cs typeface="B Homa" panose="00000400000000000000" pitchFamily="2" charset="-78"/>
              </a:rPr>
            </a:br>
            <a:r>
              <a:rPr lang="fa-IR" altLang="en-US" sz="3600" b="1" smtClean="0">
                <a:solidFill>
                  <a:srgbClr val="7030A0"/>
                </a:solidFill>
                <a:cs typeface="B Homa" panose="00000400000000000000" pitchFamily="2" charset="-78"/>
              </a:rPr>
              <a:t> </a:t>
            </a:r>
            <a:br>
              <a:rPr lang="fa-IR" altLang="en-US" sz="3600" b="1" smtClean="0">
                <a:solidFill>
                  <a:srgbClr val="7030A0"/>
                </a:solidFill>
                <a:cs typeface="B Homa" panose="00000400000000000000" pitchFamily="2" charset="-78"/>
              </a:rPr>
            </a:br>
            <a:endParaRPr lang="en-US" altLang="en-US" sz="3600" b="1" smtClean="0">
              <a:solidFill>
                <a:srgbClr val="7030A0"/>
              </a:solidFill>
              <a:cs typeface="B Homa" panose="00000400000000000000" pitchFamily="2" charset="-78"/>
            </a:endParaRPr>
          </a:p>
        </p:txBody>
      </p:sp>
      <p:pic>
        <p:nvPicPr>
          <p:cNvPr id="17411" name="Picture 5"/>
          <p:cNvPicPr>
            <a:picLocks noChangeAspect="1" noChangeArrowheads="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1258888" y="1828800"/>
            <a:ext cx="6626225"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ctrTitle"/>
          </p:nvPr>
        </p:nvSpPr>
        <p:spPr>
          <a:xfrm>
            <a:off x="152400" y="304800"/>
            <a:ext cx="8534400" cy="1295400"/>
          </a:xfrm>
        </p:spPr>
        <p:txBody>
          <a:bodyPr/>
          <a:lstStyle/>
          <a:p>
            <a:pPr algn="r"/>
            <a:r>
              <a:rPr lang="fa-IR" altLang="en-US" sz="3600" b="1" smtClean="0">
                <a:solidFill>
                  <a:srgbClr val="7030A0"/>
                </a:solidFill>
                <a:cs typeface="B Homa" panose="00000400000000000000" pitchFamily="2" charset="-78"/>
              </a:rPr>
              <a:t/>
            </a:r>
            <a:br>
              <a:rPr lang="fa-IR" altLang="en-US" sz="3600" b="1" smtClean="0">
                <a:solidFill>
                  <a:srgbClr val="7030A0"/>
                </a:solidFill>
                <a:cs typeface="B Homa" panose="00000400000000000000" pitchFamily="2" charset="-78"/>
              </a:rPr>
            </a:br>
            <a:r>
              <a:rPr lang="fa-IR" altLang="en-US" sz="3600" b="1" smtClean="0">
                <a:solidFill>
                  <a:srgbClr val="7030A0"/>
                </a:solidFill>
                <a:cs typeface="B Homa" panose="00000400000000000000" pitchFamily="2" charset="-78"/>
              </a:rPr>
              <a:t/>
            </a:r>
            <a:br>
              <a:rPr lang="fa-IR" altLang="en-US" sz="3600" b="1" smtClean="0">
                <a:solidFill>
                  <a:srgbClr val="7030A0"/>
                </a:solidFill>
                <a:cs typeface="B Homa" panose="00000400000000000000" pitchFamily="2" charset="-78"/>
              </a:rPr>
            </a:br>
            <a:r>
              <a:rPr lang="fa-IR" altLang="en-US" sz="3600" b="1" smtClean="0">
                <a:solidFill>
                  <a:srgbClr val="7030A0"/>
                </a:solidFill>
                <a:cs typeface="B Homa" panose="00000400000000000000" pitchFamily="2" charset="-78"/>
              </a:rPr>
              <a:t>عرضه و تقاضای ارز خارجی</a:t>
            </a:r>
            <a:br>
              <a:rPr lang="fa-IR" altLang="en-US" sz="3600" b="1" smtClean="0">
                <a:solidFill>
                  <a:srgbClr val="7030A0"/>
                </a:solidFill>
                <a:cs typeface="B Homa" panose="00000400000000000000" pitchFamily="2" charset="-78"/>
              </a:rPr>
            </a:br>
            <a:r>
              <a:rPr lang="fa-IR" altLang="en-US" sz="3600" b="1" smtClean="0">
                <a:solidFill>
                  <a:srgbClr val="7030A0"/>
                </a:solidFill>
                <a:cs typeface="B Homa" panose="00000400000000000000" pitchFamily="2" charset="-78"/>
              </a:rPr>
              <a:t> </a:t>
            </a:r>
            <a:br>
              <a:rPr lang="fa-IR" altLang="en-US" sz="3600" b="1" smtClean="0">
                <a:solidFill>
                  <a:srgbClr val="7030A0"/>
                </a:solidFill>
                <a:cs typeface="B Homa" panose="00000400000000000000" pitchFamily="2" charset="-78"/>
              </a:rPr>
            </a:br>
            <a:endParaRPr lang="en-US" altLang="en-US" sz="3600" b="1" smtClean="0">
              <a:solidFill>
                <a:srgbClr val="7030A0"/>
              </a:solidFill>
              <a:cs typeface="B Homa" panose="00000400000000000000" pitchFamily="2" charset="-78"/>
            </a:endParaRPr>
          </a:p>
        </p:txBody>
      </p:sp>
      <p:pic>
        <p:nvPicPr>
          <p:cNvPr id="18435" name="Picture 2"/>
          <p:cNvPicPr>
            <a:picLocks noChangeAspect="1" noChangeArrowheads="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1143000" y="2133600"/>
            <a:ext cx="6858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252413" y="71438"/>
            <a:ext cx="8534400" cy="1295400"/>
          </a:xfrm>
        </p:spPr>
        <p:txBody>
          <a:bodyPr/>
          <a:lstStyle/>
          <a:p>
            <a:pPr algn="r"/>
            <a:r>
              <a:rPr lang="fa-IR" altLang="en-US" sz="4000" smtClean="0">
                <a:cs typeface="B Homa" panose="00000400000000000000" pitchFamily="2" charset="-78"/>
              </a:rPr>
              <a:t/>
            </a:r>
            <a:br>
              <a:rPr lang="fa-IR" altLang="en-US" sz="4000" smtClean="0">
                <a:cs typeface="B Homa" panose="00000400000000000000" pitchFamily="2" charset="-78"/>
              </a:rPr>
            </a:br>
            <a:r>
              <a:rPr lang="fa-IR" altLang="en-US" sz="4000" b="1" smtClean="0">
                <a:solidFill>
                  <a:srgbClr val="8027D9"/>
                </a:solidFill>
                <a:cs typeface="B Homa" panose="00000400000000000000" pitchFamily="2" charset="-78"/>
              </a:rPr>
              <a:t/>
            </a:r>
            <a:br>
              <a:rPr lang="fa-IR" altLang="en-US" sz="4000" b="1" smtClean="0">
                <a:solidFill>
                  <a:srgbClr val="8027D9"/>
                </a:solidFill>
                <a:cs typeface="B Homa" panose="00000400000000000000" pitchFamily="2" charset="-78"/>
              </a:rPr>
            </a:br>
            <a:r>
              <a:rPr lang="fa-IR" altLang="en-US" sz="4000" b="1" smtClean="0">
                <a:solidFill>
                  <a:srgbClr val="8027D9"/>
                </a:solidFill>
                <a:cs typeface="B Homa" panose="00000400000000000000" pitchFamily="2" charset="-78"/>
              </a:rPr>
              <a:t>شواهد آماری حاکی از تورم فزاینده</a:t>
            </a:r>
            <a:br>
              <a:rPr lang="fa-IR" altLang="en-US" sz="4000" b="1" smtClean="0">
                <a:solidFill>
                  <a:srgbClr val="8027D9"/>
                </a:solidFill>
                <a:cs typeface="B Homa" panose="00000400000000000000" pitchFamily="2" charset="-78"/>
              </a:rPr>
            </a:br>
            <a:r>
              <a:rPr lang="fa-IR" altLang="en-US" sz="4000" smtClean="0">
                <a:cs typeface="B Homa" panose="00000400000000000000" pitchFamily="2" charset="-78"/>
              </a:rPr>
              <a:t> </a:t>
            </a:r>
            <a:br>
              <a:rPr lang="fa-IR" altLang="en-US" sz="4000" smtClean="0">
                <a:cs typeface="B Homa" panose="00000400000000000000" pitchFamily="2" charset="-78"/>
              </a:rPr>
            </a:br>
            <a:endParaRPr lang="en-US" altLang="en-US" sz="4000" smtClean="0">
              <a:cs typeface="B Homa" panose="00000400000000000000" pitchFamily="2" charset="-78"/>
            </a:endParaRPr>
          </a:p>
        </p:txBody>
      </p:sp>
      <p:sp>
        <p:nvSpPr>
          <p:cNvPr id="19459" name="Subtitle 2"/>
          <p:cNvSpPr>
            <a:spLocks noGrp="1"/>
          </p:cNvSpPr>
          <p:nvPr>
            <p:ph type="subTitle" idx="1"/>
          </p:nvPr>
        </p:nvSpPr>
        <p:spPr>
          <a:xfrm>
            <a:off x="357188" y="1214438"/>
            <a:ext cx="8501062" cy="5500687"/>
          </a:xfrm>
        </p:spPr>
        <p:txBody>
          <a:bodyPr/>
          <a:lstStyle/>
          <a:p>
            <a:pPr algn="just">
              <a:lnSpc>
                <a:spcPct val="150000"/>
              </a:lnSpc>
            </a:pPr>
            <a:r>
              <a:rPr lang="fa-IR" altLang="en-US" sz="3300" b="1" smtClean="0">
                <a:solidFill>
                  <a:schemeClr val="tx1"/>
                </a:solidFill>
                <a:cs typeface="B Homa" panose="00000400000000000000" pitchFamily="2" charset="-78"/>
              </a:rPr>
              <a:t>نرخ ارز خیلی به سیاست های پولی حساس است چون از دو کانال نرخ بهره و سطح عمومی قیمت ها تاثیر می پذیرد.</a:t>
            </a:r>
          </a:p>
          <a:p>
            <a:pPr algn="r">
              <a:lnSpc>
                <a:spcPct val="150000"/>
              </a:lnSpc>
            </a:pPr>
            <a:r>
              <a:rPr lang="fa-IR" altLang="en-US" sz="3300" b="1" smtClean="0">
                <a:solidFill>
                  <a:schemeClr val="tx1"/>
                </a:solidFill>
                <a:cs typeface="B Homa" panose="00000400000000000000" pitchFamily="2" charset="-78"/>
              </a:rPr>
              <a:t>برای مثال اوایل دهه 90 در روسیه، اواسط دهه 70 در ایتالیا و در ایران در دهه 60 به دلیل هزینه های جنگ،که قیمت ها شدیدا افزایش یافت و باعث افزایش حجم پول در اقتصاد شد و افزایش شدید نرخ ارز را به دنبال داشت.   </a:t>
            </a:r>
            <a:r>
              <a:rPr lang="fa-IR" altLang="en-US" sz="2800" smtClean="0">
                <a:solidFill>
                  <a:schemeClr val="tx1"/>
                </a:solidFill>
                <a:cs typeface="B Homa" panose="00000400000000000000" pitchFamily="2" charset="-78"/>
              </a:rPr>
              <a:t/>
            </a:r>
            <a:br>
              <a:rPr lang="fa-IR" altLang="en-US" sz="2800" smtClean="0">
                <a:solidFill>
                  <a:schemeClr val="tx1"/>
                </a:solidFill>
                <a:cs typeface="B Homa" panose="00000400000000000000" pitchFamily="2" charset="-78"/>
              </a:rPr>
            </a:br>
            <a:endParaRPr lang="en-US" altLang="en-US" sz="2800" smtClean="0">
              <a:solidFill>
                <a:schemeClr val="tx1"/>
              </a:solidFill>
              <a:cs typeface="B Homa" panose="00000400000000000000" pitchFamily="2" charset="-78"/>
            </a:endParaRPr>
          </a:p>
        </p:txBody>
      </p:sp>
    </p:spTree>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0"/>
            <a:ext cx="8534400" cy="1295400"/>
          </a:xfrm>
        </p:spPr>
        <p:txBody>
          <a:bodyPr>
            <a:normAutofit fontScale="90000"/>
          </a:bodyPr>
          <a:lstStyle/>
          <a:p>
            <a:pPr algn="r">
              <a:defRPr/>
            </a:pPr>
            <a:r>
              <a:rPr lang="fa-IR" sz="3600" dirty="0" smtClean="0">
                <a:cs typeface="B Homa" pitchFamily="2" charset="-78"/>
              </a:rPr>
              <a:t/>
            </a:r>
            <a:br>
              <a:rPr lang="fa-IR" sz="3600" dirty="0" smtClean="0">
                <a:cs typeface="B Homa" pitchFamily="2" charset="-78"/>
              </a:rPr>
            </a:br>
            <a:r>
              <a:rPr lang="fa-IR" sz="3600" dirty="0">
                <a:cs typeface="B Homa" pitchFamily="2" charset="-78"/>
              </a:rPr>
              <a:t/>
            </a:r>
            <a:br>
              <a:rPr lang="fa-IR" sz="3600" dirty="0">
                <a:cs typeface="B Homa" pitchFamily="2" charset="-78"/>
              </a:rPr>
            </a:br>
            <a:r>
              <a:rPr lang="fa-IR" b="1" dirty="0" smtClean="0">
                <a:solidFill>
                  <a:srgbClr val="8027D9"/>
                </a:solidFill>
                <a:cs typeface="B Homa" pitchFamily="2" charset="-78"/>
              </a:rPr>
              <a:t>پدیده دلاریزه شدن:</a:t>
            </a:r>
            <a:r>
              <a:rPr lang="fa-IR" sz="4000" dirty="0" smtClean="0">
                <a:cs typeface="B Homa" pitchFamily="2" charset="-78"/>
              </a:rPr>
              <a:t/>
            </a:r>
            <a:br>
              <a:rPr lang="fa-IR" sz="4000" dirty="0" smtClean="0">
                <a:cs typeface="B Homa" pitchFamily="2" charset="-78"/>
              </a:rPr>
            </a:br>
            <a:r>
              <a:rPr lang="fa-IR" sz="3600" dirty="0" smtClean="0">
                <a:cs typeface="B Homa" pitchFamily="2" charset="-78"/>
              </a:rPr>
              <a:t> </a:t>
            </a:r>
            <a:r>
              <a:rPr lang="fa-IR" sz="3600" dirty="0">
                <a:cs typeface="B Homa" pitchFamily="2" charset="-78"/>
              </a:rPr>
              <a:t/>
            </a:r>
            <a:br>
              <a:rPr lang="fa-IR" sz="3600" dirty="0">
                <a:cs typeface="B Homa" pitchFamily="2" charset="-78"/>
              </a:rPr>
            </a:br>
            <a:endParaRPr lang="en-US" sz="3600" dirty="0">
              <a:cs typeface="B Homa" pitchFamily="2" charset="-78"/>
            </a:endParaRPr>
          </a:p>
        </p:txBody>
      </p:sp>
      <p:sp>
        <p:nvSpPr>
          <p:cNvPr id="20483" name="Subtitle 2"/>
          <p:cNvSpPr>
            <a:spLocks noGrp="1"/>
          </p:cNvSpPr>
          <p:nvPr>
            <p:ph type="subTitle" idx="1"/>
          </p:nvPr>
        </p:nvSpPr>
        <p:spPr>
          <a:xfrm>
            <a:off x="381000" y="1357313"/>
            <a:ext cx="8405813" cy="4976812"/>
          </a:xfrm>
        </p:spPr>
        <p:txBody>
          <a:bodyPr/>
          <a:lstStyle/>
          <a:p>
            <a:pPr algn="r">
              <a:lnSpc>
                <a:spcPct val="150000"/>
              </a:lnSpc>
            </a:pPr>
            <a:r>
              <a:rPr lang="fa-IR" altLang="en-US" b="1" smtClean="0">
                <a:solidFill>
                  <a:schemeClr val="tx1"/>
                </a:solidFill>
                <a:cs typeface="B Homa" panose="00000400000000000000" pitchFamily="2" charset="-78"/>
              </a:rPr>
              <a:t>در کشورهایی که در سالیان بلند تورم مزمن داشته اند و این تورم بالا می باشد ممکن است پدیده ای دلاریزه شدن در اقتصاد به وجودآید. یعنی در معاملات عاملین اقتصادی به جای پول داخلی ازیک پول محکم خارجی استفاده  می کنند. مانند دلار. چون ارزش پول داخلی لحظه به لحظه در حال کاهش می باشد.این قضیه در ایران، آرژانتین، زیمباوه و آلمان پس از جنگ جهانی به وقوع پیوسته است.</a:t>
            </a:r>
            <a:br>
              <a:rPr lang="fa-IR" altLang="en-US" b="1" smtClean="0">
                <a:solidFill>
                  <a:schemeClr val="tx1"/>
                </a:solidFill>
                <a:cs typeface="B Homa" panose="00000400000000000000" pitchFamily="2" charset="-78"/>
              </a:rPr>
            </a:br>
            <a:endParaRPr lang="en-US" altLang="en-US" b="1" smtClean="0">
              <a:solidFill>
                <a:schemeClr val="tx1"/>
              </a:solidFill>
              <a:cs typeface="B Homa" panose="00000400000000000000" pitchFamily="2" charset="-78"/>
            </a:endParaRPr>
          </a:p>
        </p:txBody>
      </p:sp>
    </p:spTree>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2564904"/>
            <a:ext cx="8215370" cy="2650046"/>
          </a:xfrm>
          <a:ln>
            <a:miter lim="800000"/>
            <a:headEnd/>
            <a:tailEnd/>
          </a:ln>
          <a:extLst/>
        </p:spPr>
        <p:txBody>
          <a:bodyPr/>
          <a:lstStyle/>
          <a:p>
            <a:pPr algn="ctr">
              <a:buFont typeface="Arial" panose="020B0604020202020204" pitchFamily="34" charset="0"/>
              <a:buNone/>
              <a:defRPr/>
            </a:pPr>
            <a:r>
              <a:rPr lang="fa-IR" sz="6500" dirty="0" smtClean="0">
                <a:solidFill>
                  <a:schemeClr val="accent6">
                    <a:lumMod val="75000"/>
                  </a:schemeClr>
                </a:solidFill>
                <a:cs typeface="B Siavash" pitchFamily="2" charset="-78"/>
              </a:rPr>
              <a:t>ارتباط بین پول و نرخ ارز در بلند مدت</a:t>
            </a:r>
            <a:endParaRPr lang="fa-IR" sz="65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6">
                  <a:lumMod val="75000"/>
                </a:schemeClr>
              </a:solidFill>
              <a:effectLst>
                <a:outerShdw blurRad="41275" dist="12700" dir="12000000" algn="tl" rotWithShape="0">
                  <a:srgbClr val="000000">
                    <a:alpha val="40000"/>
                  </a:srgbClr>
                </a:outerShdw>
              </a:effectLst>
              <a:cs typeface="B Siavash" pitchFamily="2" charset="-78"/>
            </a:endParaRPr>
          </a:p>
          <a:p>
            <a:pPr>
              <a:buFont typeface="Arial" panose="020B0604020202020204" pitchFamily="34" charset="0"/>
              <a:buNone/>
              <a:defRPr/>
            </a:pPr>
            <a:endParaRPr lang="fa-IR" sz="9500" dirty="0"/>
          </a:p>
        </p:txBody>
      </p:sp>
    </p:spTree>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Title 1"/>
          <p:cNvSpPr>
            <a:spLocks noGrp="1"/>
          </p:cNvSpPr>
          <p:nvPr>
            <p:ph type="ctrTitle"/>
          </p:nvPr>
        </p:nvSpPr>
        <p:spPr>
          <a:xfrm>
            <a:off x="214313" y="71438"/>
            <a:ext cx="8705850" cy="1295400"/>
          </a:xfrm>
        </p:spPr>
        <p:txBody>
          <a:bodyPr/>
          <a:lstStyle/>
          <a:p>
            <a:r>
              <a:rPr lang="fa-IR" altLang="en-US" sz="4000" smtClean="0">
                <a:cs typeface="B Homa" panose="00000400000000000000" pitchFamily="2" charset="-78"/>
              </a:rPr>
              <a:t/>
            </a:r>
            <a:br>
              <a:rPr lang="fa-IR" altLang="en-US" sz="4000" smtClean="0">
                <a:cs typeface="B Homa" panose="00000400000000000000" pitchFamily="2" charset="-78"/>
              </a:rPr>
            </a:br>
            <a:r>
              <a:rPr lang="fa-IR" altLang="en-US" sz="4000" smtClean="0">
                <a:cs typeface="B Homa" panose="00000400000000000000" pitchFamily="2" charset="-78"/>
              </a:rPr>
              <a:t/>
            </a:r>
            <a:br>
              <a:rPr lang="fa-IR" altLang="en-US" sz="4000" smtClean="0">
                <a:cs typeface="B Homa" panose="00000400000000000000" pitchFamily="2" charset="-78"/>
              </a:rPr>
            </a:br>
            <a:r>
              <a:rPr lang="fa-IR" altLang="en-US" sz="4000" b="1" smtClean="0">
                <a:solidFill>
                  <a:srgbClr val="8027D9"/>
                </a:solidFill>
                <a:cs typeface="B Homa" panose="00000400000000000000" pitchFamily="2" charset="-78"/>
              </a:rPr>
              <a:t>برابری قدرت خریدمطلق</a:t>
            </a:r>
            <a:br>
              <a:rPr lang="fa-IR" altLang="en-US" sz="4000" b="1" smtClean="0">
                <a:solidFill>
                  <a:srgbClr val="8027D9"/>
                </a:solidFill>
                <a:cs typeface="B Homa" panose="00000400000000000000" pitchFamily="2" charset="-78"/>
              </a:rPr>
            </a:br>
            <a:r>
              <a:rPr lang="fa-IR" altLang="en-US" sz="4000" b="1" smtClean="0">
                <a:solidFill>
                  <a:srgbClr val="8027D9"/>
                </a:solidFill>
                <a:cs typeface="B Homa" panose="00000400000000000000" pitchFamily="2" charset="-78"/>
              </a:rPr>
              <a:t> (</a:t>
            </a:r>
            <a:r>
              <a:rPr lang="en-US" altLang="en-US" sz="4000" b="1" u="sng" smtClean="0">
                <a:solidFill>
                  <a:srgbClr val="8027D9"/>
                </a:solidFill>
                <a:cs typeface="B Homa" panose="00000400000000000000" pitchFamily="2" charset="-78"/>
              </a:rPr>
              <a:t>P</a:t>
            </a:r>
            <a:r>
              <a:rPr lang="en-US" altLang="en-US" sz="4000" b="1" smtClean="0">
                <a:solidFill>
                  <a:srgbClr val="8027D9"/>
                </a:solidFill>
                <a:cs typeface="B Homa" panose="00000400000000000000" pitchFamily="2" charset="-78"/>
              </a:rPr>
              <a:t>urchasing </a:t>
            </a:r>
            <a:r>
              <a:rPr lang="en-US" altLang="en-US" sz="4000" b="1" u="sng" smtClean="0">
                <a:solidFill>
                  <a:srgbClr val="8027D9"/>
                </a:solidFill>
                <a:cs typeface="B Homa" panose="00000400000000000000" pitchFamily="2" charset="-78"/>
              </a:rPr>
              <a:t>P</a:t>
            </a:r>
            <a:r>
              <a:rPr lang="en-US" altLang="en-US" sz="4000" b="1" smtClean="0">
                <a:solidFill>
                  <a:srgbClr val="8027D9"/>
                </a:solidFill>
                <a:cs typeface="B Homa" panose="00000400000000000000" pitchFamily="2" charset="-78"/>
              </a:rPr>
              <a:t>ower </a:t>
            </a:r>
            <a:r>
              <a:rPr lang="en-US" altLang="en-US" sz="4000" b="1" u="sng" smtClean="0">
                <a:solidFill>
                  <a:srgbClr val="8027D9"/>
                </a:solidFill>
                <a:cs typeface="B Homa" panose="00000400000000000000" pitchFamily="2" charset="-78"/>
              </a:rPr>
              <a:t>P</a:t>
            </a:r>
            <a:r>
              <a:rPr lang="en-US" altLang="en-US" sz="4000" b="1" smtClean="0">
                <a:solidFill>
                  <a:srgbClr val="8027D9"/>
                </a:solidFill>
                <a:cs typeface="B Homa" panose="00000400000000000000" pitchFamily="2" charset="-78"/>
              </a:rPr>
              <a:t>irating</a:t>
            </a:r>
            <a:r>
              <a:rPr lang="fa-IR" altLang="en-US" sz="4000" b="1" smtClean="0">
                <a:solidFill>
                  <a:srgbClr val="8027D9"/>
                </a:solidFill>
                <a:cs typeface="B Homa" panose="00000400000000000000" pitchFamily="2" charset="-78"/>
              </a:rPr>
              <a:t>)</a:t>
            </a:r>
            <a:r>
              <a:rPr lang="fa-IR" altLang="en-US" sz="4000" smtClean="0">
                <a:cs typeface="B Homa" panose="00000400000000000000" pitchFamily="2" charset="-78"/>
              </a:rPr>
              <a:t/>
            </a:r>
            <a:br>
              <a:rPr lang="fa-IR" altLang="en-US" sz="4000" smtClean="0">
                <a:cs typeface="B Homa" panose="00000400000000000000" pitchFamily="2" charset="-78"/>
              </a:rPr>
            </a:br>
            <a:r>
              <a:rPr lang="fa-IR" altLang="en-US" sz="4000" smtClean="0">
                <a:cs typeface="B Homa" panose="00000400000000000000" pitchFamily="2" charset="-78"/>
              </a:rPr>
              <a:t> </a:t>
            </a:r>
            <a:br>
              <a:rPr lang="fa-IR" altLang="en-US" sz="4000" smtClean="0">
                <a:cs typeface="B Homa" panose="00000400000000000000" pitchFamily="2" charset="-78"/>
              </a:rPr>
            </a:br>
            <a:endParaRPr lang="en-US" altLang="en-US" sz="4000" smtClean="0">
              <a:cs typeface="B Homa" panose="00000400000000000000" pitchFamily="2" charset="-78"/>
            </a:endParaRPr>
          </a:p>
        </p:txBody>
      </p:sp>
      <p:sp>
        <p:nvSpPr>
          <p:cNvPr id="21507" name="Subtitle 2"/>
          <p:cNvSpPr>
            <a:spLocks noGrp="1"/>
          </p:cNvSpPr>
          <p:nvPr>
            <p:ph type="subTitle" idx="1"/>
          </p:nvPr>
        </p:nvSpPr>
        <p:spPr>
          <a:xfrm>
            <a:off x="381000" y="1404938"/>
            <a:ext cx="8334375" cy="4953000"/>
          </a:xfrm>
        </p:spPr>
        <p:txBody>
          <a:bodyPr/>
          <a:lstStyle/>
          <a:p>
            <a:pPr algn="r">
              <a:lnSpc>
                <a:spcPct val="150000"/>
              </a:lnSpc>
            </a:pPr>
            <a:r>
              <a:rPr lang="fa-IR" altLang="en-US" b="1" smtClean="0">
                <a:solidFill>
                  <a:schemeClr val="tx1"/>
                </a:solidFill>
                <a:cs typeface="B Homa" panose="00000400000000000000" pitchFamily="2" charset="-78"/>
              </a:rPr>
              <a:t>تئوری برابری قدرت خرید بیان می کند که ارزش پول یک کشور در مقایسه باپول سایر کشورهابراساس قدرت خریدنسبی ان کشورتعیین می شود. </a:t>
            </a:r>
          </a:p>
          <a:p>
            <a:pPr algn="r">
              <a:lnSpc>
                <a:spcPct val="150000"/>
              </a:lnSpc>
            </a:pPr>
            <a:r>
              <a:rPr lang="fa-IR" altLang="en-US" b="1" smtClean="0">
                <a:solidFill>
                  <a:schemeClr val="tx1"/>
                </a:solidFill>
                <a:cs typeface="B Homa" panose="00000400000000000000" pitchFamily="2" charset="-78"/>
              </a:rPr>
              <a:t>برای مثال اگر یک سبد کالایی داشته باشیم که قیمت آن در داخل  10000ریال مد باشد و همین سبدکالا را در کشور ژاپن به قیمت 1000 ین بخریم، در این صورت نرخ ین برای ما برابر با 10 ریال است</a:t>
            </a:r>
            <a:r>
              <a:rPr lang="fa-IR" altLang="en-US" sz="2800" b="1" smtClean="0">
                <a:solidFill>
                  <a:schemeClr val="tx1"/>
                </a:solidFill>
                <a:cs typeface="B Homa" panose="00000400000000000000" pitchFamily="2" charset="-78"/>
              </a:rPr>
              <a:t>.</a:t>
            </a:r>
            <a:endParaRPr lang="en-US" altLang="en-US" sz="2800" b="1" smtClean="0">
              <a:solidFill>
                <a:schemeClr val="tx1"/>
              </a:solidFill>
              <a:cs typeface="B Homa" panose="00000400000000000000" pitchFamily="2" charset="-78"/>
            </a:endParaRPr>
          </a:p>
        </p:txBody>
      </p:sp>
    </p:spTree>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le 1"/>
          <p:cNvSpPr>
            <a:spLocks noGrp="1"/>
          </p:cNvSpPr>
          <p:nvPr>
            <p:ph type="ctrTitle"/>
          </p:nvPr>
        </p:nvSpPr>
        <p:spPr>
          <a:xfrm>
            <a:off x="152400" y="142875"/>
            <a:ext cx="8534400" cy="1295400"/>
          </a:xfrm>
        </p:spPr>
        <p:txBody>
          <a:bodyPr/>
          <a:lstStyle/>
          <a:p>
            <a:r>
              <a:rPr lang="fa-IR" altLang="en-US" sz="4000" smtClean="0">
                <a:cs typeface="B Homa" panose="00000400000000000000" pitchFamily="2" charset="-78"/>
              </a:rPr>
              <a:t/>
            </a:r>
            <a:br>
              <a:rPr lang="fa-IR" altLang="en-US" sz="4000" smtClean="0">
                <a:cs typeface="B Homa" panose="00000400000000000000" pitchFamily="2" charset="-78"/>
              </a:rPr>
            </a:br>
            <a:r>
              <a:rPr lang="fa-IR" altLang="en-US" sz="4000" b="1" smtClean="0">
                <a:solidFill>
                  <a:srgbClr val="8027D9"/>
                </a:solidFill>
                <a:cs typeface="B Homa" panose="00000400000000000000" pitchFamily="2" charset="-78"/>
              </a:rPr>
              <a:t/>
            </a:r>
            <a:br>
              <a:rPr lang="fa-IR" altLang="en-US" sz="4000" b="1" smtClean="0">
                <a:solidFill>
                  <a:srgbClr val="8027D9"/>
                </a:solidFill>
                <a:cs typeface="B Homa" panose="00000400000000000000" pitchFamily="2" charset="-78"/>
              </a:rPr>
            </a:br>
            <a:r>
              <a:rPr lang="fa-IR" altLang="en-US" sz="4000" b="1" smtClean="0">
                <a:solidFill>
                  <a:srgbClr val="8027D9"/>
                </a:solidFill>
                <a:cs typeface="B Homa" panose="00000400000000000000" pitchFamily="2" charset="-78"/>
              </a:rPr>
              <a:t>چرایی مناسب نبودن شاخص برابری قدرت خرید برای تعیین نرخ ارز</a:t>
            </a:r>
            <a:br>
              <a:rPr lang="fa-IR" altLang="en-US" sz="4000" b="1" smtClean="0">
                <a:solidFill>
                  <a:srgbClr val="8027D9"/>
                </a:solidFill>
                <a:cs typeface="B Homa" panose="00000400000000000000" pitchFamily="2" charset="-78"/>
              </a:rPr>
            </a:br>
            <a:r>
              <a:rPr lang="fa-IR" altLang="en-US" sz="4000" smtClean="0">
                <a:cs typeface="B Homa" panose="00000400000000000000" pitchFamily="2" charset="-78"/>
              </a:rPr>
              <a:t> </a:t>
            </a:r>
            <a:br>
              <a:rPr lang="fa-IR" altLang="en-US" sz="4000" smtClean="0">
                <a:cs typeface="B Homa" panose="00000400000000000000" pitchFamily="2" charset="-78"/>
              </a:rPr>
            </a:br>
            <a:endParaRPr lang="en-US" altLang="en-US" sz="4000" smtClean="0">
              <a:cs typeface="B Homa" panose="00000400000000000000" pitchFamily="2" charset="-78"/>
            </a:endParaRPr>
          </a:p>
        </p:txBody>
      </p:sp>
      <p:sp>
        <p:nvSpPr>
          <p:cNvPr id="22531" name="Subtitle 2"/>
          <p:cNvSpPr>
            <a:spLocks noGrp="1"/>
          </p:cNvSpPr>
          <p:nvPr>
            <p:ph type="subTitle" idx="1"/>
          </p:nvPr>
        </p:nvSpPr>
        <p:spPr>
          <a:xfrm>
            <a:off x="357188" y="1404938"/>
            <a:ext cx="8405812" cy="5095875"/>
          </a:xfrm>
        </p:spPr>
        <p:txBody>
          <a:bodyPr/>
          <a:lstStyle/>
          <a:p>
            <a:pPr algn="just">
              <a:lnSpc>
                <a:spcPct val="150000"/>
              </a:lnSpc>
            </a:pPr>
            <a:r>
              <a:rPr lang="fa-IR" altLang="en-US" b="1" smtClean="0">
                <a:solidFill>
                  <a:schemeClr val="tx1"/>
                </a:solidFill>
                <a:cs typeface="B Homa" panose="00000400000000000000" pitchFamily="2" charset="-78"/>
              </a:rPr>
              <a:t>به دو دلیل برابری قدرت خرید ملاک خوبی برای تعین برخ ارز نیست:</a:t>
            </a:r>
          </a:p>
          <a:p>
            <a:pPr algn="just">
              <a:lnSpc>
                <a:spcPct val="150000"/>
              </a:lnSpc>
            </a:pPr>
            <a:r>
              <a:rPr lang="fa-IR" altLang="en-US" b="1" smtClean="0">
                <a:solidFill>
                  <a:schemeClr val="tx1"/>
                </a:solidFill>
                <a:cs typeface="B Homa" panose="00000400000000000000" pitchFamily="2" charset="-78"/>
              </a:rPr>
              <a:t>1- عوامل  موثر دیگری غیر ازسطح عمومی قیمت ها دخیل هستند مثل نرخ بهره و محدودیت های وارداتی  و انواع سیاستهای  تعرفه ای در داخل  وخارج وهزینه حمل و نقل و...</a:t>
            </a:r>
          </a:p>
          <a:p>
            <a:pPr algn="just">
              <a:lnSpc>
                <a:spcPct val="150000"/>
              </a:lnSpc>
            </a:pPr>
            <a:r>
              <a:rPr lang="fa-IR" altLang="en-US" b="1" smtClean="0">
                <a:solidFill>
                  <a:schemeClr val="tx1"/>
                </a:solidFill>
                <a:cs typeface="B Homa" panose="00000400000000000000" pitchFamily="2" charset="-78"/>
              </a:rPr>
              <a:t>2- متفاوت  بودن سبد ها در کشورهای مختلف</a:t>
            </a:r>
            <a:endParaRPr lang="en-US" altLang="en-US" b="1" smtClean="0">
              <a:solidFill>
                <a:schemeClr val="tx1"/>
              </a:solidFill>
              <a:cs typeface="B Homa" panose="00000400000000000000" pitchFamily="2" charset="-78"/>
            </a:endParaRPr>
          </a:p>
        </p:txBody>
      </p:sp>
    </p:spTree>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fa-IR" altLang="en-US" sz="5000" b="1" smtClean="0">
                <a:solidFill>
                  <a:srgbClr val="8027D9"/>
                </a:solidFill>
                <a:cs typeface="B Homa" panose="00000400000000000000" pitchFamily="2" charset="-78"/>
              </a:rPr>
              <a:t>نظریه </a:t>
            </a:r>
            <a:r>
              <a:rPr lang="en-US" altLang="en-US" sz="5000" b="1" smtClean="0">
                <a:solidFill>
                  <a:srgbClr val="8027D9"/>
                </a:solidFill>
                <a:cs typeface="B Homa" panose="00000400000000000000" pitchFamily="2" charset="-78"/>
              </a:rPr>
              <a:t>p.p.p</a:t>
            </a:r>
            <a:r>
              <a:rPr lang="fa-IR" altLang="en-US" sz="5000" b="1" smtClean="0">
                <a:solidFill>
                  <a:srgbClr val="8027D9"/>
                </a:solidFill>
                <a:cs typeface="B Homa" panose="00000400000000000000" pitchFamily="2" charset="-78"/>
              </a:rPr>
              <a:t> نسبی</a:t>
            </a:r>
            <a:endParaRPr lang="en-US" altLang="en-US" sz="5000" b="1" smtClean="0">
              <a:solidFill>
                <a:srgbClr val="8027D9"/>
              </a:solidFill>
              <a:cs typeface="B Homa" panose="00000400000000000000" pitchFamily="2" charset="-78"/>
            </a:endParaRPr>
          </a:p>
        </p:txBody>
      </p:sp>
      <p:sp>
        <p:nvSpPr>
          <p:cNvPr id="3" name="Content Placeholder 2"/>
          <p:cNvSpPr>
            <a:spLocks noGrp="1" noRot="1" noChangeAspect="1" noMove="1" noResize="1" noEditPoints="1" noAdjustHandles="1" noChangeArrowheads="1" noChangeShapeType="1" noTextEdit="1"/>
          </p:cNvSpPr>
          <p:nvPr>
            <p:ph idx="1"/>
          </p:nvPr>
        </p:nvSpPr>
        <p:spPr>
          <a:xfrm>
            <a:off x="457200" y="1676400"/>
            <a:ext cx="8229600" cy="4800599"/>
          </a:xfrm>
          <a:blipFill rotWithShape="1">
            <a:blip r:embed="rId2"/>
            <a:stretch>
              <a:fillRect l="-2889" r="-1556"/>
            </a:stretch>
          </a:blipFill>
          <a:ln>
            <a:miter lim="800000"/>
            <a:headEnd/>
            <a:tailEnd/>
          </a:ln>
          <a:extLst/>
        </p:spPr>
        <p:txBody>
          <a:bodyPr rIns="0"/>
          <a:lstStyle/>
          <a:p>
            <a:pPr>
              <a:buFont typeface="Arial" charset="0"/>
              <a:buChar char="•"/>
              <a:defRPr/>
            </a:pPr>
            <a:r>
              <a:rPr lang="en-US" dirty="0">
                <a:noFill/>
              </a:rPr>
              <a:t> </a:t>
            </a:r>
          </a:p>
        </p:txBody>
      </p:sp>
    </p:spTree>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Title 1"/>
          <p:cNvSpPr>
            <a:spLocks noGrp="1"/>
          </p:cNvSpPr>
          <p:nvPr>
            <p:ph type="ctrTitle"/>
          </p:nvPr>
        </p:nvSpPr>
        <p:spPr>
          <a:xfrm>
            <a:off x="180975" y="776288"/>
            <a:ext cx="8534400" cy="1295400"/>
          </a:xfrm>
        </p:spPr>
        <p:txBody>
          <a:bodyPr/>
          <a:lstStyle/>
          <a:p>
            <a:pPr algn="r"/>
            <a:r>
              <a:rPr lang="fa-IR" altLang="en-US" sz="5000" smtClean="0">
                <a:cs typeface="B Homa" panose="00000400000000000000" pitchFamily="2" charset="-78"/>
              </a:rPr>
              <a:t/>
            </a:r>
            <a:br>
              <a:rPr lang="fa-IR" altLang="en-US" sz="5000" smtClean="0">
                <a:cs typeface="B Homa" panose="00000400000000000000" pitchFamily="2" charset="-78"/>
              </a:rPr>
            </a:br>
            <a:r>
              <a:rPr lang="fa-IR" altLang="en-US" sz="5000" b="1" smtClean="0">
                <a:solidFill>
                  <a:srgbClr val="8027D9"/>
                </a:solidFill>
                <a:cs typeface="B Homa" panose="00000400000000000000" pitchFamily="2" charset="-78"/>
              </a:rPr>
              <a:t>عوامل دیگر موثر بر نرخ ارز:</a:t>
            </a:r>
            <a:r>
              <a:rPr lang="fa-IR" altLang="en-US" sz="5000" smtClean="0">
                <a:cs typeface="B Homa" panose="00000400000000000000" pitchFamily="2" charset="-78"/>
              </a:rPr>
              <a:t/>
            </a:r>
            <a:br>
              <a:rPr lang="fa-IR" altLang="en-US" sz="5000" smtClean="0">
                <a:cs typeface="B Homa" panose="00000400000000000000" pitchFamily="2" charset="-78"/>
              </a:rPr>
            </a:br>
            <a:r>
              <a:rPr lang="fa-IR" altLang="en-US" sz="5000" smtClean="0">
                <a:cs typeface="B Homa" panose="00000400000000000000" pitchFamily="2" charset="-78"/>
              </a:rPr>
              <a:t> </a:t>
            </a:r>
            <a:br>
              <a:rPr lang="fa-IR" altLang="en-US" sz="5000" smtClean="0">
                <a:cs typeface="B Homa" panose="00000400000000000000" pitchFamily="2" charset="-78"/>
              </a:rPr>
            </a:br>
            <a:endParaRPr lang="en-US" altLang="en-US" sz="5000" smtClean="0">
              <a:cs typeface="B Homa" panose="00000400000000000000" pitchFamily="2" charset="-78"/>
            </a:endParaRPr>
          </a:p>
        </p:txBody>
      </p:sp>
      <p:sp>
        <p:nvSpPr>
          <p:cNvPr id="24579" name="Subtitle 2"/>
          <p:cNvSpPr>
            <a:spLocks noGrp="1"/>
          </p:cNvSpPr>
          <p:nvPr>
            <p:ph type="subTitle" idx="1"/>
          </p:nvPr>
        </p:nvSpPr>
        <p:spPr>
          <a:xfrm>
            <a:off x="381000" y="1981200"/>
            <a:ext cx="8229600" cy="4495800"/>
          </a:xfrm>
        </p:spPr>
        <p:txBody>
          <a:bodyPr/>
          <a:lstStyle/>
          <a:p>
            <a:pPr>
              <a:lnSpc>
                <a:spcPct val="150000"/>
              </a:lnSpc>
            </a:pPr>
            <a:r>
              <a:rPr lang="fa-IR" altLang="en-US" sz="3600" b="1" smtClean="0">
                <a:solidFill>
                  <a:schemeClr val="tx1"/>
                </a:solidFill>
                <a:cs typeface="B Homa" panose="00000400000000000000" pitchFamily="2" charset="-78"/>
              </a:rPr>
              <a:t>1- تغیرات در حساب جاری</a:t>
            </a:r>
          </a:p>
          <a:p>
            <a:pPr>
              <a:lnSpc>
                <a:spcPct val="150000"/>
              </a:lnSpc>
            </a:pPr>
            <a:r>
              <a:rPr lang="fa-IR" altLang="en-US" sz="3600" b="1" smtClean="0">
                <a:solidFill>
                  <a:schemeClr val="tx1"/>
                </a:solidFill>
                <a:cs typeface="B Homa" panose="00000400000000000000" pitchFamily="2" charset="-78"/>
              </a:rPr>
              <a:t>2- انتظارات </a:t>
            </a:r>
          </a:p>
          <a:p>
            <a:pPr>
              <a:lnSpc>
                <a:spcPct val="150000"/>
              </a:lnSpc>
            </a:pPr>
            <a:r>
              <a:rPr lang="fa-IR" altLang="en-US" sz="3600" b="1" smtClean="0">
                <a:solidFill>
                  <a:schemeClr val="tx1"/>
                </a:solidFill>
                <a:cs typeface="B Homa" panose="00000400000000000000" pitchFamily="2" charset="-78"/>
              </a:rPr>
              <a:t>3- عوامل غیر اقتصادی</a:t>
            </a:r>
            <a:endParaRPr lang="en-US" altLang="en-US" sz="3600" b="1" smtClean="0">
              <a:solidFill>
                <a:schemeClr val="tx1"/>
              </a:solidFill>
              <a:cs typeface="B Homa" panose="00000400000000000000" pitchFamily="2" charset="-78"/>
            </a:endParaRPr>
          </a:p>
        </p:txBody>
      </p:sp>
    </p:spTree>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itle 1"/>
          <p:cNvSpPr>
            <a:spLocks noGrp="1"/>
          </p:cNvSpPr>
          <p:nvPr>
            <p:ph type="ctrTitle"/>
          </p:nvPr>
        </p:nvSpPr>
        <p:spPr>
          <a:xfrm>
            <a:off x="495300" y="285750"/>
            <a:ext cx="8077200" cy="1066800"/>
          </a:xfrm>
        </p:spPr>
        <p:txBody>
          <a:bodyPr/>
          <a:lstStyle/>
          <a:p>
            <a:pPr algn="r"/>
            <a:r>
              <a:rPr lang="fa-IR" altLang="en-US" sz="4000" smtClean="0">
                <a:cs typeface="B Homa" panose="00000400000000000000" pitchFamily="2" charset="-78"/>
              </a:rPr>
              <a:t/>
            </a:r>
            <a:br>
              <a:rPr lang="fa-IR" altLang="en-US" sz="4000" smtClean="0">
                <a:cs typeface="B Homa" panose="00000400000000000000" pitchFamily="2" charset="-78"/>
              </a:rPr>
            </a:br>
            <a:r>
              <a:rPr lang="fa-IR" altLang="en-US" sz="4000" b="1" smtClean="0">
                <a:solidFill>
                  <a:srgbClr val="8027D9"/>
                </a:solidFill>
                <a:cs typeface="B Homa" panose="00000400000000000000" pitchFamily="2" charset="-78"/>
              </a:rPr>
              <a:t/>
            </a:r>
            <a:br>
              <a:rPr lang="fa-IR" altLang="en-US" sz="4000" b="1" smtClean="0">
                <a:solidFill>
                  <a:srgbClr val="8027D9"/>
                </a:solidFill>
                <a:cs typeface="B Homa" panose="00000400000000000000" pitchFamily="2" charset="-78"/>
              </a:rPr>
            </a:br>
            <a:r>
              <a:rPr lang="fa-IR" altLang="en-US" sz="4000" b="1" smtClean="0">
                <a:solidFill>
                  <a:srgbClr val="8027D9"/>
                </a:solidFill>
                <a:cs typeface="B Homa" panose="00000400000000000000" pitchFamily="2" charset="-78"/>
              </a:rPr>
              <a:t>تغییرات در حساب جاری:</a:t>
            </a:r>
            <a:br>
              <a:rPr lang="fa-IR" altLang="en-US" sz="4000" b="1" smtClean="0">
                <a:solidFill>
                  <a:srgbClr val="8027D9"/>
                </a:solidFill>
                <a:cs typeface="B Homa" panose="00000400000000000000" pitchFamily="2" charset="-78"/>
              </a:rPr>
            </a:br>
            <a:r>
              <a:rPr lang="fa-IR" altLang="en-US" sz="4000" smtClean="0">
                <a:cs typeface="B Homa" panose="00000400000000000000" pitchFamily="2" charset="-78"/>
              </a:rPr>
              <a:t/>
            </a:r>
            <a:br>
              <a:rPr lang="fa-IR" altLang="en-US" sz="4000" smtClean="0">
                <a:cs typeface="B Homa" panose="00000400000000000000" pitchFamily="2" charset="-78"/>
              </a:rPr>
            </a:br>
            <a:r>
              <a:rPr lang="fa-IR" altLang="en-US" sz="4000" smtClean="0">
                <a:cs typeface="B Homa" panose="00000400000000000000" pitchFamily="2" charset="-78"/>
              </a:rPr>
              <a:t> </a:t>
            </a:r>
            <a:br>
              <a:rPr lang="fa-IR" altLang="en-US" sz="4000" smtClean="0">
                <a:cs typeface="B Homa" panose="00000400000000000000" pitchFamily="2" charset="-78"/>
              </a:rPr>
            </a:br>
            <a:endParaRPr lang="en-US" altLang="en-US" sz="4000" smtClean="0">
              <a:cs typeface="B Homa" panose="00000400000000000000" pitchFamily="2" charset="-78"/>
            </a:endParaRPr>
          </a:p>
        </p:txBody>
      </p:sp>
      <p:sp>
        <p:nvSpPr>
          <p:cNvPr id="3" name="Subtitle 2"/>
          <p:cNvSpPr>
            <a:spLocks noGrp="1"/>
          </p:cNvSpPr>
          <p:nvPr>
            <p:ph type="subTitle" idx="1"/>
          </p:nvPr>
        </p:nvSpPr>
        <p:spPr>
          <a:xfrm>
            <a:off x="381000" y="1214438"/>
            <a:ext cx="8477250" cy="5119687"/>
          </a:xfrm>
        </p:spPr>
        <p:txBody>
          <a:bodyPr>
            <a:normAutofit/>
          </a:bodyPr>
          <a:lstStyle/>
          <a:p>
            <a:pPr algn="just">
              <a:lnSpc>
                <a:spcPct val="150000"/>
              </a:lnSpc>
              <a:buFont typeface="Arial" charset="0"/>
              <a:buNone/>
              <a:defRPr/>
            </a:pPr>
            <a:r>
              <a:rPr lang="fa-IR" b="1" dirty="0" smtClean="0">
                <a:solidFill>
                  <a:schemeClr val="tx1"/>
                </a:solidFill>
                <a:cs typeface="B Homa" pitchFamily="2" charset="-78"/>
              </a:rPr>
              <a:t>هر عاملی </a:t>
            </a:r>
            <a:r>
              <a:rPr lang="fa-IR" b="1" dirty="0">
                <a:solidFill>
                  <a:schemeClr val="tx1"/>
                </a:solidFill>
                <a:cs typeface="B Homa" pitchFamily="2" charset="-78"/>
              </a:rPr>
              <a:t>که باعث بهبود حساب جاری می شود حتما ارزش پول کشور را بالا می </a:t>
            </a:r>
            <a:r>
              <a:rPr lang="fa-IR" b="1" dirty="0" smtClean="0">
                <a:solidFill>
                  <a:schemeClr val="tx1"/>
                </a:solidFill>
                <a:cs typeface="B Homa" pitchFamily="2" charset="-78"/>
              </a:rPr>
              <a:t>برد.</a:t>
            </a:r>
          </a:p>
          <a:p>
            <a:pPr algn="just">
              <a:lnSpc>
                <a:spcPct val="150000"/>
              </a:lnSpc>
              <a:buFont typeface="Arial" charset="0"/>
              <a:buNone/>
              <a:defRPr/>
            </a:pPr>
            <a:r>
              <a:rPr lang="fa-IR" b="1" dirty="0" smtClean="0">
                <a:solidFill>
                  <a:schemeClr val="tx1"/>
                </a:solidFill>
                <a:cs typeface="B Homa" pitchFamily="2" charset="-78"/>
              </a:rPr>
              <a:t>این عوامل عبارتند از:</a:t>
            </a:r>
          </a:p>
          <a:p>
            <a:pPr marL="457200" indent="-457200" algn="just">
              <a:lnSpc>
                <a:spcPct val="150000"/>
              </a:lnSpc>
              <a:buFont typeface="Arial" panose="020B0604020202020204" pitchFamily="34" charset="0"/>
              <a:buChar char="•"/>
              <a:defRPr/>
            </a:pPr>
            <a:r>
              <a:rPr lang="fa-IR" b="1" dirty="0" smtClean="0">
                <a:solidFill>
                  <a:schemeClr val="tx1"/>
                </a:solidFill>
                <a:cs typeface="B Homa" pitchFamily="2" charset="-78"/>
              </a:rPr>
              <a:t>بهره وری</a:t>
            </a:r>
          </a:p>
          <a:p>
            <a:pPr marL="457200" indent="-457200" algn="just">
              <a:lnSpc>
                <a:spcPct val="150000"/>
              </a:lnSpc>
              <a:buFont typeface="Arial" panose="020B0604020202020204" pitchFamily="34" charset="0"/>
              <a:buChar char="•"/>
              <a:defRPr/>
            </a:pPr>
            <a:r>
              <a:rPr lang="fa-IR" b="1" dirty="0" smtClean="0">
                <a:solidFill>
                  <a:schemeClr val="tx1"/>
                </a:solidFill>
                <a:cs typeface="B Homa" pitchFamily="2" charset="-78"/>
              </a:rPr>
              <a:t>کشف منابع اقتصادی جدید</a:t>
            </a:r>
          </a:p>
          <a:p>
            <a:pPr marL="457200" indent="-457200" algn="just">
              <a:lnSpc>
                <a:spcPct val="150000"/>
              </a:lnSpc>
              <a:buFont typeface="Arial" panose="020B0604020202020204" pitchFamily="34" charset="0"/>
              <a:buChar char="•"/>
              <a:defRPr/>
            </a:pPr>
            <a:r>
              <a:rPr lang="fa-IR" b="1" dirty="0" smtClean="0">
                <a:solidFill>
                  <a:schemeClr val="tx1"/>
                </a:solidFill>
                <a:cs typeface="B Homa" pitchFamily="2" charset="-78"/>
              </a:rPr>
              <a:t>افزایش صادرات و کاهش واردات</a:t>
            </a:r>
          </a:p>
          <a:p>
            <a:pPr algn="just">
              <a:lnSpc>
                <a:spcPct val="150000"/>
              </a:lnSpc>
              <a:buFont typeface="Arial" charset="0"/>
              <a:buNone/>
              <a:defRPr/>
            </a:pPr>
            <a:endParaRPr lang="fa-IR" dirty="0" smtClean="0">
              <a:solidFill>
                <a:schemeClr val="tx1"/>
              </a:solidFill>
              <a:cs typeface="B Homa" pitchFamily="2" charset="-78"/>
            </a:endParaRPr>
          </a:p>
          <a:p>
            <a:pPr algn="just">
              <a:lnSpc>
                <a:spcPct val="150000"/>
              </a:lnSpc>
              <a:buFont typeface="Arial" charset="0"/>
              <a:buNone/>
              <a:defRPr/>
            </a:pPr>
            <a:endParaRPr lang="en-US" dirty="0">
              <a:solidFill>
                <a:schemeClr val="tx1"/>
              </a:solidFill>
              <a:cs typeface="B Homa" pitchFamily="2" charset="-78"/>
            </a:endParaRPr>
          </a:p>
        </p:txBody>
      </p:sp>
    </p:spTree>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313" y="233363"/>
            <a:ext cx="8562975" cy="909637"/>
          </a:xfrm>
        </p:spPr>
        <p:txBody>
          <a:bodyPr>
            <a:normAutofit fontScale="90000"/>
          </a:bodyPr>
          <a:lstStyle/>
          <a:p>
            <a:pPr>
              <a:defRPr/>
            </a:pPr>
            <a:r>
              <a:rPr lang="fa-IR" sz="3600" dirty="0" smtClean="0">
                <a:cs typeface="B Homa" pitchFamily="2" charset="-78"/>
              </a:rPr>
              <a:t/>
            </a:r>
            <a:br>
              <a:rPr lang="fa-IR" sz="3600" dirty="0" smtClean="0">
                <a:cs typeface="B Homa" pitchFamily="2" charset="-78"/>
              </a:rPr>
            </a:br>
            <a:r>
              <a:rPr lang="fa-IR" b="1" dirty="0" smtClean="0">
                <a:solidFill>
                  <a:srgbClr val="8027D9"/>
                </a:solidFill>
                <a:cs typeface="B Homa" pitchFamily="2" charset="-78"/>
              </a:rPr>
              <a:t>بیماری هلندی</a:t>
            </a:r>
            <a:r>
              <a:rPr lang="fa-IR" sz="3600" dirty="0">
                <a:cs typeface="B Homa" pitchFamily="2" charset="-78"/>
              </a:rPr>
              <a:t/>
            </a:r>
            <a:br>
              <a:rPr lang="fa-IR" sz="3600" dirty="0">
                <a:cs typeface="B Homa" pitchFamily="2" charset="-78"/>
              </a:rPr>
            </a:br>
            <a:r>
              <a:rPr lang="fa-IR" sz="3600" dirty="0" smtClean="0">
                <a:cs typeface="B Homa" pitchFamily="2" charset="-78"/>
              </a:rPr>
              <a:t> </a:t>
            </a:r>
            <a:r>
              <a:rPr lang="fa-IR" sz="3600" dirty="0">
                <a:cs typeface="B Homa" pitchFamily="2" charset="-78"/>
              </a:rPr>
              <a:t/>
            </a:r>
            <a:br>
              <a:rPr lang="fa-IR" sz="3600" dirty="0">
                <a:cs typeface="B Homa" pitchFamily="2" charset="-78"/>
              </a:rPr>
            </a:br>
            <a:endParaRPr lang="en-US" sz="3600" dirty="0">
              <a:cs typeface="B Homa" pitchFamily="2" charset="-78"/>
            </a:endParaRPr>
          </a:p>
        </p:txBody>
      </p:sp>
      <p:sp>
        <p:nvSpPr>
          <p:cNvPr id="26627" name="Subtitle 2"/>
          <p:cNvSpPr>
            <a:spLocks noGrp="1"/>
          </p:cNvSpPr>
          <p:nvPr>
            <p:ph type="subTitle" idx="1"/>
          </p:nvPr>
        </p:nvSpPr>
        <p:spPr>
          <a:xfrm>
            <a:off x="381000" y="857250"/>
            <a:ext cx="8477250" cy="5410200"/>
          </a:xfrm>
        </p:spPr>
        <p:txBody>
          <a:bodyPr/>
          <a:lstStyle/>
          <a:p>
            <a:pPr algn="just">
              <a:lnSpc>
                <a:spcPct val="150000"/>
              </a:lnSpc>
            </a:pPr>
            <a:r>
              <a:rPr lang="fa-IR" altLang="en-US" sz="3000" b="1" smtClean="0">
                <a:solidFill>
                  <a:schemeClr val="tx1"/>
                </a:solidFill>
                <a:cs typeface="B Homa" panose="00000400000000000000" pitchFamily="2" charset="-78"/>
              </a:rPr>
              <a:t>اگر حساب جاری به علت کشف منابع جدید بهبود یابد، همواره برروی نرخ ارز تاثیر می گذارد. </a:t>
            </a:r>
          </a:p>
          <a:p>
            <a:pPr algn="just">
              <a:lnSpc>
                <a:spcPct val="150000"/>
              </a:lnSpc>
            </a:pPr>
            <a:r>
              <a:rPr lang="fa-IR" altLang="en-US" sz="3000" b="1" smtClean="0">
                <a:solidFill>
                  <a:schemeClr val="tx1"/>
                </a:solidFill>
                <a:cs typeface="B Homa" panose="00000400000000000000" pitchFamily="2" charset="-78"/>
              </a:rPr>
              <a:t>این موضوع برای اولین بار در دهه 60 میلادی در هلند اتفاق افتاد.صادرات  گاز در این کشور افزایش یافت که با افزایش ارزش پول کشور هلند صادرات  سنتی ان کشور کاهش پیدا کرد.در نتیجه اشتغال کم ورکود به وجود آمد. در انگلستان نیز با کشف منابع نفتی  ارزش پوند بالا رفت وصادرات سنتی کاهش یافت.در ایران نیز در حال حاضر این مشکل را داریم.</a:t>
            </a:r>
            <a:endParaRPr lang="en-US" altLang="en-US" sz="3000" b="1" smtClean="0">
              <a:solidFill>
                <a:schemeClr val="tx1"/>
              </a:solidFill>
              <a:cs typeface="B Homa" panose="00000400000000000000" pitchFamily="2" charset="-78"/>
            </a:endParaRPr>
          </a:p>
        </p:txBody>
      </p:sp>
    </p:spTree>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0"/>
            <a:ext cx="8534400" cy="1295400"/>
          </a:xfrm>
        </p:spPr>
        <p:txBody>
          <a:bodyPr>
            <a:normAutofit fontScale="90000"/>
          </a:bodyPr>
          <a:lstStyle/>
          <a:p>
            <a:pPr algn="r">
              <a:defRPr/>
            </a:pPr>
            <a:r>
              <a:rPr lang="fa-IR" sz="3600" dirty="0" smtClean="0">
                <a:cs typeface="B Homa" pitchFamily="2" charset="-78"/>
              </a:rPr>
              <a:t/>
            </a:r>
            <a:br>
              <a:rPr lang="fa-IR" sz="3600" dirty="0" smtClean="0">
                <a:cs typeface="B Homa" pitchFamily="2" charset="-78"/>
              </a:rPr>
            </a:br>
            <a:r>
              <a:rPr lang="fa-IR" b="1" dirty="0" smtClean="0">
                <a:solidFill>
                  <a:srgbClr val="8027D9"/>
                </a:solidFill>
                <a:cs typeface="B Homa" pitchFamily="2" charset="-78"/>
              </a:rPr>
              <a:t>راه های مقابله با بیماری هلندی</a:t>
            </a:r>
            <a:r>
              <a:rPr lang="fa-IR" sz="4000" dirty="0">
                <a:cs typeface="B Homa" pitchFamily="2" charset="-78"/>
              </a:rPr>
              <a:t/>
            </a:r>
            <a:br>
              <a:rPr lang="fa-IR" sz="4000" dirty="0">
                <a:cs typeface="B Homa" pitchFamily="2" charset="-78"/>
              </a:rPr>
            </a:br>
            <a:r>
              <a:rPr lang="fa-IR" sz="3600" dirty="0" smtClean="0">
                <a:cs typeface="B Homa" pitchFamily="2" charset="-78"/>
              </a:rPr>
              <a:t> </a:t>
            </a:r>
            <a:r>
              <a:rPr lang="fa-IR" sz="3600" dirty="0">
                <a:cs typeface="B Homa" pitchFamily="2" charset="-78"/>
              </a:rPr>
              <a:t/>
            </a:r>
            <a:br>
              <a:rPr lang="fa-IR" sz="3600" dirty="0">
                <a:cs typeface="B Homa" pitchFamily="2" charset="-78"/>
              </a:rPr>
            </a:br>
            <a:endParaRPr lang="en-US" sz="3600" dirty="0">
              <a:cs typeface="B Homa" pitchFamily="2" charset="-78"/>
            </a:endParaRPr>
          </a:p>
        </p:txBody>
      </p:sp>
      <p:sp>
        <p:nvSpPr>
          <p:cNvPr id="27651" name="Subtitle 2"/>
          <p:cNvSpPr>
            <a:spLocks noGrp="1"/>
          </p:cNvSpPr>
          <p:nvPr>
            <p:ph type="subTitle" idx="1"/>
          </p:nvPr>
        </p:nvSpPr>
        <p:spPr>
          <a:xfrm>
            <a:off x="381000" y="1285875"/>
            <a:ext cx="8229600" cy="4953000"/>
          </a:xfrm>
        </p:spPr>
        <p:txBody>
          <a:bodyPr/>
          <a:lstStyle/>
          <a:p>
            <a:pPr algn="r">
              <a:lnSpc>
                <a:spcPct val="170000"/>
              </a:lnSpc>
            </a:pPr>
            <a:r>
              <a:rPr lang="fa-IR" altLang="en-US" b="1" smtClean="0">
                <a:solidFill>
                  <a:schemeClr val="tx1"/>
                </a:solidFill>
                <a:cs typeface="B Homa" panose="00000400000000000000" pitchFamily="2" charset="-78"/>
              </a:rPr>
              <a:t>1- کاهش استخراج منابع</a:t>
            </a:r>
            <a:br>
              <a:rPr lang="fa-IR" altLang="en-US" b="1" smtClean="0">
                <a:solidFill>
                  <a:schemeClr val="tx1"/>
                </a:solidFill>
                <a:cs typeface="B Homa" panose="00000400000000000000" pitchFamily="2" charset="-78"/>
              </a:rPr>
            </a:br>
            <a:r>
              <a:rPr lang="fa-IR" altLang="en-US" b="1" smtClean="0">
                <a:solidFill>
                  <a:schemeClr val="tx1"/>
                </a:solidFill>
                <a:cs typeface="B Homa" panose="00000400000000000000" pitchFamily="2" charset="-78"/>
              </a:rPr>
              <a:t>2- تامین ارز مورد نیار، با صادرات کالاهای دیگر </a:t>
            </a:r>
            <a:br>
              <a:rPr lang="fa-IR" altLang="en-US" b="1" smtClean="0">
                <a:solidFill>
                  <a:schemeClr val="tx1"/>
                </a:solidFill>
                <a:cs typeface="B Homa" panose="00000400000000000000" pitchFamily="2" charset="-78"/>
              </a:rPr>
            </a:br>
            <a:r>
              <a:rPr lang="fa-IR" altLang="en-US" b="1" smtClean="0">
                <a:solidFill>
                  <a:schemeClr val="tx1"/>
                </a:solidFill>
                <a:cs typeface="B Homa" panose="00000400000000000000" pitchFamily="2" charset="-78"/>
              </a:rPr>
              <a:t>3- سرمایه گذاری کردن ارزهای حاصل از پول نفت در جاهای دیگر غیر از هزینه های داخلی </a:t>
            </a:r>
          </a:p>
          <a:p>
            <a:pPr algn="r">
              <a:lnSpc>
                <a:spcPct val="170000"/>
              </a:lnSpc>
            </a:pPr>
            <a:r>
              <a:rPr lang="fa-IR" altLang="en-US" b="1" smtClean="0">
                <a:solidFill>
                  <a:schemeClr val="tx1"/>
                </a:solidFill>
                <a:cs typeface="B Homa" panose="00000400000000000000" pitchFamily="2" charset="-78"/>
              </a:rPr>
              <a:t>4- استفاده کمتر از این منابع و ذخیره آن برای آیندگان</a:t>
            </a:r>
            <a:r>
              <a:rPr lang="fa-IR" altLang="en-US" smtClean="0">
                <a:solidFill>
                  <a:schemeClr val="tx1"/>
                </a:solidFill>
                <a:cs typeface="B Homa" panose="00000400000000000000" pitchFamily="2" charset="-78"/>
              </a:rPr>
              <a:t/>
            </a:r>
            <a:br>
              <a:rPr lang="fa-IR" altLang="en-US" smtClean="0">
                <a:solidFill>
                  <a:schemeClr val="tx1"/>
                </a:solidFill>
                <a:cs typeface="B Homa" panose="00000400000000000000" pitchFamily="2" charset="-78"/>
              </a:rPr>
            </a:br>
            <a:r>
              <a:rPr lang="fa-IR" altLang="en-US" smtClean="0">
                <a:solidFill>
                  <a:schemeClr val="tx1"/>
                </a:solidFill>
                <a:cs typeface="B Homa" panose="00000400000000000000" pitchFamily="2" charset="-78"/>
              </a:rPr>
              <a:t/>
            </a:r>
            <a:br>
              <a:rPr lang="fa-IR" altLang="en-US" smtClean="0">
                <a:solidFill>
                  <a:schemeClr val="tx1"/>
                </a:solidFill>
                <a:cs typeface="B Homa" panose="00000400000000000000" pitchFamily="2" charset="-78"/>
              </a:rPr>
            </a:br>
            <a:endParaRPr lang="en-US" altLang="en-US" smtClean="0">
              <a:solidFill>
                <a:schemeClr val="tx1"/>
              </a:solidFill>
              <a:cs typeface="B Homa" panose="00000400000000000000" pitchFamily="2" charset="-78"/>
            </a:endParaRPr>
          </a:p>
        </p:txBody>
      </p:sp>
    </p:spTree>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Title 1"/>
          <p:cNvSpPr>
            <a:spLocks noGrp="1"/>
          </p:cNvSpPr>
          <p:nvPr>
            <p:ph type="ctrTitle"/>
          </p:nvPr>
        </p:nvSpPr>
        <p:spPr>
          <a:xfrm>
            <a:off x="180975" y="1062038"/>
            <a:ext cx="8534400" cy="938212"/>
          </a:xfrm>
        </p:spPr>
        <p:txBody>
          <a:bodyPr/>
          <a:lstStyle/>
          <a:p>
            <a:r>
              <a:rPr lang="fa-IR" altLang="en-US" sz="5000" smtClean="0">
                <a:cs typeface="B Homa" panose="00000400000000000000" pitchFamily="2" charset="-78"/>
              </a:rPr>
              <a:t/>
            </a:r>
            <a:br>
              <a:rPr lang="fa-IR" altLang="en-US" sz="5000" smtClean="0">
                <a:cs typeface="B Homa" panose="00000400000000000000" pitchFamily="2" charset="-78"/>
              </a:rPr>
            </a:br>
            <a:r>
              <a:rPr lang="fa-IR" altLang="en-US" sz="5000" b="1" smtClean="0">
                <a:solidFill>
                  <a:srgbClr val="8027D9"/>
                </a:solidFill>
                <a:cs typeface="B Homa" panose="00000400000000000000" pitchFamily="2" charset="-78"/>
              </a:rPr>
              <a:t>انتظارات</a:t>
            </a:r>
            <a:r>
              <a:rPr lang="fa-IR" altLang="en-US" sz="5000" smtClean="0">
                <a:cs typeface="B Homa" panose="00000400000000000000" pitchFamily="2" charset="-78"/>
              </a:rPr>
              <a:t/>
            </a:r>
            <a:br>
              <a:rPr lang="fa-IR" altLang="en-US" sz="5000" smtClean="0">
                <a:cs typeface="B Homa" panose="00000400000000000000" pitchFamily="2" charset="-78"/>
              </a:rPr>
            </a:br>
            <a:r>
              <a:rPr lang="fa-IR" altLang="en-US" sz="5000" smtClean="0">
                <a:cs typeface="B Homa" panose="00000400000000000000" pitchFamily="2" charset="-78"/>
              </a:rPr>
              <a:t> </a:t>
            </a:r>
            <a:br>
              <a:rPr lang="fa-IR" altLang="en-US" sz="5000" smtClean="0">
                <a:cs typeface="B Homa" panose="00000400000000000000" pitchFamily="2" charset="-78"/>
              </a:rPr>
            </a:br>
            <a:endParaRPr lang="en-US" altLang="en-US" sz="5000" smtClean="0">
              <a:cs typeface="B Homa" panose="00000400000000000000" pitchFamily="2" charset="-78"/>
            </a:endParaRPr>
          </a:p>
        </p:txBody>
      </p:sp>
      <p:sp>
        <p:nvSpPr>
          <p:cNvPr id="28675" name="Subtitle 2"/>
          <p:cNvSpPr>
            <a:spLocks noGrp="1"/>
          </p:cNvSpPr>
          <p:nvPr>
            <p:ph type="subTitle" idx="1"/>
          </p:nvPr>
        </p:nvSpPr>
        <p:spPr>
          <a:xfrm>
            <a:off x="381000" y="1752600"/>
            <a:ext cx="8229600" cy="4191000"/>
          </a:xfrm>
        </p:spPr>
        <p:txBody>
          <a:bodyPr/>
          <a:lstStyle/>
          <a:p>
            <a:pPr>
              <a:lnSpc>
                <a:spcPct val="160000"/>
              </a:lnSpc>
            </a:pPr>
            <a:r>
              <a:rPr lang="fa-IR" altLang="en-US" sz="3300" b="1" smtClean="0">
                <a:solidFill>
                  <a:schemeClr val="tx1"/>
                </a:solidFill>
                <a:cs typeface="B Homa" panose="00000400000000000000" pitchFamily="2" charset="-78"/>
              </a:rPr>
              <a:t>اگر عاملین اقتصادی پیش بینی کنند که در آینده قیمت ها افزایش پیدا خواهند کرد آن وقت با تبدیل پول به پول های خارجی کاهش ارزش پول داخلی را تشدید خواهند کرد</a:t>
            </a:r>
            <a:r>
              <a:rPr lang="fa-IR" altLang="en-US" sz="3300" smtClean="0">
                <a:solidFill>
                  <a:schemeClr val="tx1"/>
                </a:solidFill>
                <a:cs typeface="B Homa" panose="00000400000000000000" pitchFamily="2" charset="-78"/>
              </a:rPr>
              <a:t>.</a:t>
            </a:r>
            <a:br>
              <a:rPr lang="fa-IR" altLang="en-US" sz="3300" smtClean="0">
                <a:solidFill>
                  <a:schemeClr val="tx1"/>
                </a:solidFill>
                <a:cs typeface="B Homa" panose="00000400000000000000" pitchFamily="2" charset="-78"/>
              </a:rPr>
            </a:br>
            <a:r>
              <a:rPr lang="fa-IR" altLang="en-US" sz="3300" smtClean="0">
                <a:solidFill>
                  <a:schemeClr val="tx1"/>
                </a:solidFill>
                <a:cs typeface="B Homa" panose="00000400000000000000" pitchFamily="2" charset="-78"/>
              </a:rPr>
              <a:t/>
            </a:r>
            <a:br>
              <a:rPr lang="fa-IR" altLang="en-US" sz="3300" smtClean="0">
                <a:solidFill>
                  <a:schemeClr val="tx1"/>
                </a:solidFill>
                <a:cs typeface="B Homa" panose="00000400000000000000" pitchFamily="2" charset="-78"/>
              </a:rPr>
            </a:br>
            <a:endParaRPr lang="en-US" altLang="en-US" sz="3300" smtClean="0">
              <a:solidFill>
                <a:schemeClr val="tx1"/>
              </a:solidFill>
              <a:cs typeface="B Homa" panose="00000400000000000000" pitchFamily="2" charset="-78"/>
            </a:endParaRPr>
          </a:p>
        </p:txBody>
      </p:sp>
    </p:spTree>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71438"/>
            <a:ext cx="8534400" cy="1295400"/>
          </a:xfrm>
        </p:spPr>
        <p:txBody>
          <a:bodyPr>
            <a:normAutofit fontScale="90000"/>
          </a:bodyPr>
          <a:lstStyle/>
          <a:p>
            <a:pPr algn="r">
              <a:defRPr/>
            </a:pPr>
            <a:r>
              <a:rPr lang="fa-IR" sz="3600" b="1" dirty="0" smtClean="0">
                <a:solidFill>
                  <a:srgbClr val="8027D9"/>
                </a:solidFill>
                <a:cs typeface="B Homa" pitchFamily="2" charset="-78"/>
              </a:rPr>
              <a:t/>
            </a:r>
            <a:br>
              <a:rPr lang="fa-IR" sz="3600" b="1" dirty="0" smtClean="0">
                <a:solidFill>
                  <a:srgbClr val="8027D9"/>
                </a:solidFill>
                <a:cs typeface="B Homa" pitchFamily="2" charset="-78"/>
              </a:rPr>
            </a:br>
            <a:r>
              <a:rPr lang="fa-IR" sz="4900" b="1" dirty="0" smtClean="0">
                <a:solidFill>
                  <a:srgbClr val="8027D9"/>
                </a:solidFill>
                <a:cs typeface="B Homa" pitchFamily="2" charset="-78"/>
              </a:rPr>
              <a:t>عوامل غیر اقتصادی</a:t>
            </a:r>
            <a:r>
              <a:rPr lang="fa-IR" sz="3600" b="1" dirty="0">
                <a:solidFill>
                  <a:srgbClr val="8027D9"/>
                </a:solidFill>
                <a:cs typeface="B Homa" pitchFamily="2" charset="-78"/>
              </a:rPr>
              <a:t/>
            </a:r>
            <a:br>
              <a:rPr lang="fa-IR" sz="3600" b="1" dirty="0">
                <a:solidFill>
                  <a:srgbClr val="8027D9"/>
                </a:solidFill>
                <a:cs typeface="B Homa" pitchFamily="2" charset="-78"/>
              </a:rPr>
            </a:br>
            <a:r>
              <a:rPr lang="fa-IR" sz="3600" dirty="0" smtClean="0">
                <a:cs typeface="B Homa" pitchFamily="2" charset="-78"/>
              </a:rPr>
              <a:t> </a:t>
            </a:r>
            <a:r>
              <a:rPr lang="fa-IR" sz="3600" dirty="0">
                <a:cs typeface="B Homa" pitchFamily="2" charset="-78"/>
              </a:rPr>
              <a:t/>
            </a:r>
            <a:br>
              <a:rPr lang="fa-IR" sz="3600" dirty="0">
                <a:cs typeface="B Homa" pitchFamily="2" charset="-78"/>
              </a:rPr>
            </a:br>
            <a:endParaRPr lang="en-US" sz="3600" dirty="0">
              <a:cs typeface="B Homa" pitchFamily="2" charset="-78"/>
            </a:endParaRPr>
          </a:p>
        </p:txBody>
      </p:sp>
      <p:sp>
        <p:nvSpPr>
          <p:cNvPr id="29699" name="Subtitle 2"/>
          <p:cNvSpPr>
            <a:spLocks noGrp="1"/>
          </p:cNvSpPr>
          <p:nvPr>
            <p:ph type="subTitle" idx="1"/>
          </p:nvPr>
        </p:nvSpPr>
        <p:spPr>
          <a:xfrm>
            <a:off x="381000" y="1000125"/>
            <a:ext cx="8229600" cy="4953000"/>
          </a:xfrm>
        </p:spPr>
        <p:txBody>
          <a:bodyPr/>
          <a:lstStyle/>
          <a:p>
            <a:pPr marL="457200" indent="-457200" algn="just">
              <a:lnSpc>
                <a:spcPct val="150000"/>
              </a:lnSpc>
              <a:buFont typeface="Arial" panose="020B0604020202020204" pitchFamily="34" charset="0"/>
              <a:buChar char="•"/>
            </a:pPr>
            <a:r>
              <a:rPr lang="fa-IR" altLang="en-US" sz="3400" b="1" smtClean="0">
                <a:solidFill>
                  <a:schemeClr val="tx1"/>
                </a:solidFill>
                <a:cs typeface="B Homa" panose="00000400000000000000" pitchFamily="2" charset="-78"/>
              </a:rPr>
              <a:t>جنگ</a:t>
            </a:r>
          </a:p>
          <a:p>
            <a:pPr marL="457200" indent="-457200" algn="just">
              <a:lnSpc>
                <a:spcPct val="150000"/>
              </a:lnSpc>
              <a:buFont typeface="Arial" panose="020B0604020202020204" pitchFamily="34" charset="0"/>
              <a:buChar char="•"/>
            </a:pPr>
            <a:r>
              <a:rPr lang="fa-IR" altLang="en-US" sz="3400" b="1" smtClean="0">
                <a:solidFill>
                  <a:schemeClr val="tx1"/>
                </a:solidFill>
                <a:cs typeface="B Homa" panose="00000400000000000000" pitchFamily="2" charset="-78"/>
              </a:rPr>
              <a:t>تحریم</a:t>
            </a:r>
          </a:p>
          <a:p>
            <a:pPr marL="457200" indent="-457200" algn="just">
              <a:lnSpc>
                <a:spcPct val="150000"/>
              </a:lnSpc>
              <a:buFont typeface="Arial" panose="020B0604020202020204" pitchFamily="34" charset="0"/>
              <a:buChar char="•"/>
            </a:pPr>
            <a:r>
              <a:rPr lang="fa-IR" altLang="en-US" sz="3400" b="1" smtClean="0">
                <a:solidFill>
                  <a:schemeClr val="tx1"/>
                </a:solidFill>
                <a:cs typeface="B Homa" panose="00000400000000000000" pitchFamily="2" charset="-78"/>
              </a:rPr>
              <a:t>کودتا</a:t>
            </a:r>
          </a:p>
          <a:p>
            <a:pPr marL="457200" indent="-457200" algn="just">
              <a:lnSpc>
                <a:spcPct val="150000"/>
              </a:lnSpc>
              <a:buFont typeface="Arial" panose="020B0604020202020204" pitchFamily="34" charset="0"/>
              <a:buChar char="•"/>
            </a:pPr>
            <a:r>
              <a:rPr lang="fa-IR" altLang="en-US" sz="3400" b="1" smtClean="0">
                <a:solidFill>
                  <a:schemeClr val="tx1"/>
                </a:solidFill>
                <a:cs typeface="B Homa" panose="00000400000000000000" pitchFamily="2" charset="-78"/>
              </a:rPr>
              <a:t>آشوب های داخلی</a:t>
            </a:r>
          </a:p>
          <a:p>
            <a:pPr marL="457200" indent="-457200" algn="just">
              <a:lnSpc>
                <a:spcPct val="150000"/>
              </a:lnSpc>
              <a:buFont typeface="Arial" panose="020B0604020202020204" pitchFamily="34" charset="0"/>
              <a:buChar char="•"/>
            </a:pPr>
            <a:r>
              <a:rPr lang="fa-IR" altLang="en-US" sz="3400" b="1" smtClean="0">
                <a:solidFill>
                  <a:schemeClr val="tx1"/>
                </a:solidFill>
                <a:cs typeface="B Homa" panose="00000400000000000000" pitchFamily="2" charset="-78"/>
              </a:rPr>
              <a:t>حوادث طبیعی</a:t>
            </a:r>
          </a:p>
          <a:p>
            <a:pPr marL="457200" indent="-457200" algn="just">
              <a:lnSpc>
                <a:spcPct val="150000"/>
              </a:lnSpc>
              <a:buFont typeface="Arial" panose="020B0604020202020204" pitchFamily="34" charset="0"/>
              <a:buChar char="•"/>
            </a:pPr>
            <a:r>
              <a:rPr lang="fa-IR" altLang="en-US" sz="3400" b="1" smtClean="0">
                <a:solidFill>
                  <a:schemeClr val="tx1"/>
                </a:solidFill>
                <a:cs typeface="B Homa" panose="00000400000000000000" pitchFamily="2" charset="-78"/>
              </a:rPr>
              <a:t>و ......</a:t>
            </a:r>
            <a:endParaRPr lang="en-US" altLang="en-US" sz="3400" b="1" smtClean="0">
              <a:solidFill>
                <a:schemeClr val="tx1"/>
              </a:solidFill>
              <a:cs typeface="B Homa" panose="00000400000000000000" pitchFamily="2" charset="-78"/>
            </a:endParaRPr>
          </a:p>
        </p:txBody>
      </p:sp>
    </p:spTree>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538" y="-71438"/>
            <a:ext cx="8534400" cy="1295401"/>
          </a:xfrm>
        </p:spPr>
        <p:txBody>
          <a:bodyPr>
            <a:normAutofit fontScale="90000"/>
          </a:bodyPr>
          <a:lstStyle/>
          <a:p>
            <a:pPr algn="r">
              <a:defRPr/>
            </a:pPr>
            <a:r>
              <a:rPr lang="fa-IR" sz="3600" dirty="0">
                <a:cs typeface="B Homa" pitchFamily="2" charset="-78"/>
              </a:rPr>
              <a:t/>
            </a:r>
            <a:br>
              <a:rPr lang="fa-IR" sz="3600" dirty="0">
                <a:cs typeface="B Homa" pitchFamily="2" charset="-78"/>
              </a:rPr>
            </a:br>
            <a:r>
              <a:rPr lang="fa-IR" sz="4000" b="1" dirty="0" smtClean="0">
                <a:solidFill>
                  <a:srgbClr val="8027D9"/>
                </a:solidFill>
                <a:cs typeface="B Homa" pitchFamily="2" charset="-78"/>
              </a:rPr>
              <a:t> </a:t>
            </a:r>
            <a:r>
              <a:rPr lang="fa-IR" b="1" dirty="0" smtClean="0">
                <a:solidFill>
                  <a:srgbClr val="8027D9"/>
                </a:solidFill>
                <a:cs typeface="B Homa" pitchFamily="2" charset="-78"/>
              </a:rPr>
              <a:t>نتیجه گیری</a:t>
            </a:r>
            <a:r>
              <a:rPr lang="fa-IR" sz="4000" dirty="0">
                <a:cs typeface="B Homa" pitchFamily="2" charset="-78"/>
              </a:rPr>
              <a:t/>
            </a:r>
            <a:br>
              <a:rPr lang="fa-IR" sz="4000" dirty="0">
                <a:cs typeface="B Homa" pitchFamily="2" charset="-78"/>
              </a:rPr>
            </a:br>
            <a:endParaRPr lang="en-US" sz="3600" dirty="0">
              <a:cs typeface="B Homa" pitchFamily="2" charset="-78"/>
            </a:endParaRPr>
          </a:p>
        </p:txBody>
      </p:sp>
      <p:sp>
        <p:nvSpPr>
          <p:cNvPr id="30723" name="Subtitle 2"/>
          <p:cNvSpPr>
            <a:spLocks noGrp="1"/>
          </p:cNvSpPr>
          <p:nvPr>
            <p:ph type="subTitle" idx="1"/>
          </p:nvPr>
        </p:nvSpPr>
        <p:spPr>
          <a:xfrm>
            <a:off x="500063" y="1000125"/>
            <a:ext cx="8229600" cy="5500688"/>
          </a:xfrm>
        </p:spPr>
        <p:txBody>
          <a:bodyPr/>
          <a:lstStyle/>
          <a:p>
            <a:pPr algn="just">
              <a:lnSpc>
                <a:spcPct val="150000"/>
              </a:lnSpc>
            </a:pPr>
            <a:r>
              <a:rPr lang="fa-IR" altLang="en-US" sz="3300" b="1" smtClean="0">
                <a:solidFill>
                  <a:schemeClr val="tx1"/>
                </a:solidFill>
                <a:cs typeface="B Homa" panose="00000400000000000000" pitchFamily="2" charset="-78"/>
              </a:rPr>
              <a:t>1- کاهش یا افزایش ارزش پول یک کشور الزاما پدیده بدی نیست، زیرا ممکن است برای رسیدن به اهداف مهمی باشد</a:t>
            </a:r>
          </a:p>
          <a:p>
            <a:pPr algn="just">
              <a:lnSpc>
                <a:spcPct val="150000"/>
              </a:lnSpc>
            </a:pPr>
            <a:r>
              <a:rPr lang="fa-IR" altLang="en-US" sz="3300" b="1" smtClean="0">
                <a:solidFill>
                  <a:schemeClr val="tx1"/>
                </a:solidFill>
                <a:cs typeface="B Homa" panose="00000400000000000000" pitchFamily="2" charset="-78"/>
              </a:rPr>
              <a:t>2- تورم همواره و د رهمه جا عامل مخربی بر ای اقتصاد می باشد از جمله روی نرخ ارز</a:t>
            </a:r>
          </a:p>
          <a:p>
            <a:pPr algn="just">
              <a:lnSpc>
                <a:spcPct val="150000"/>
              </a:lnSpc>
            </a:pPr>
            <a:r>
              <a:rPr lang="fa-IR" altLang="en-US" sz="3300" b="1" smtClean="0">
                <a:solidFill>
                  <a:schemeClr val="tx1"/>
                </a:solidFill>
                <a:cs typeface="B Homa" panose="00000400000000000000" pitchFamily="2" charset="-78"/>
              </a:rPr>
              <a:t>3- در دنیای واقعی نرخ ارز همواره از طریق سیاست گذاری های اقتصادی تحت تاثیر قرار می گیرد</a:t>
            </a:r>
            <a:endParaRPr lang="en-US" altLang="en-US" sz="3300" b="1" smtClean="0">
              <a:solidFill>
                <a:schemeClr val="tx1"/>
              </a:solidFill>
              <a:cs typeface="B Homa" panose="00000400000000000000" pitchFamily="2" charset="-78"/>
            </a:endParaRPr>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357188" y="571500"/>
            <a:ext cx="8305800" cy="1066800"/>
          </a:xfrm>
        </p:spPr>
        <p:txBody>
          <a:bodyPr/>
          <a:lstStyle/>
          <a:p>
            <a:r>
              <a:rPr lang="fa-IR" altLang="en-US" sz="4000" b="1" smtClean="0">
                <a:solidFill>
                  <a:srgbClr val="8027D9"/>
                </a:solidFill>
                <a:cs typeface="B Homa" panose="00000400000000000000" pitchFamily="2" charset="-78"/>
              </a:rPr>
              <a:t>پول، نرخ ارز در بلند مدت </a:t>
            </a:r>
            <a:endParaRPr lang="en-US" altLang="en-US" sz="4000" b="1" smtClean="0">
              <a:solidFill>
                <a:srgbClr val="8027D9"/>
              </a:solidFill>
              <a:cs typeface="B Homa" panose="00000400000000000000" pitchFamily="2" charset="-78"/>
            </a:endParaRPr>
          </a:p>
        </p:txBody>
      </p:sp>
      <p:sp>
        <p:nvSpPr>
          <p:cNvPr id="4099" name="Subtitle 2"/>
          <p:cNvSpPr>
            <a:spLocks noGrp="1"/>
          </p:cNvSpPr>
          <p:nvPr>
            <p:ph type="subTitle" idx="1"/>
          </p:nvPr>
        </p:nvSpPr>
        <p:spPr>
          <a:xfrm>
            <a:off x="428625" y="1714500"/>
            <a:ext cx="8305800" cy="4800600"/>
          </a:xfrm>
        </p:spPr>
        <p:txBody>
          <a:bodyPr/>
          <a:lstStyle/>
          <a:p>
            <a:pPr algn="just">
              <a:lnSpc>
                <a:spcPct val="150000"/>
              </a:lnSpc>
            </a:pPr>
            <a:r>
              <a:rPr lang="fa-IR" altLang="en-US" sz="3400" b="1" smtClean="0">
                <a:solidFill>
                  <a:schemeClr val="tx1"/>
                </a:solidFill>
                <a:cs typeface="B Homa" panose="00000400000000000000" pitchFamily="2" charset="-78"/>
              </a:rPr>
              <a:t>در بلند مدت قیمت پول خارجی بر حسب پول داخلی (نرخ ارز) همانند قیمت سایر کالاها و خدمات در اقتصاد، متناسب با افزایش حجم پول افزایش، و با کاهش حجم پول کاهش پیدا می کند.</a:t>
            </a:r>
          </a:p>
        </p:txBody>
      </p:sp>
    </p:spTree>
  </p:cSld>
  <p:clrMapOvr>
    <a:masterClrMapping/>
  </p:clrMapOvr>
  <p:transition spd="slow">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Title 1"/>
          <p:cNvSpPr>
            <a:spLocks noGrp="1"/>
          </p:cNvSpPr>
          <p:nvPr>
            <p:ph type="ctrTitle"/>
          </p:nvPr>
        </p:nvSpPr>
        <p:spPr>
          <a:xfrm>
            <a:off x="71438" y="704850"/>
            <a:ext cx="8534400" cy="1295400"/>
          </a:xfrm>
        </p:spPr>
        <p:txBody>
          <a:bodyPr/>
          <a:lstStyle/>
          <a:p>
            <a:pPr algn="r"/>
            <a:r>
              <a:rPr lang="fa-IR" altLang="en-US" sz="5000" b="1" smtClean="0">
                <a:solidFill>
                  <a:srgbClr val="8027D9"/>
                </a:solidFill>
                <a:cs typeface="B Homa" panose="00000400000000000000" pitchFamily="2" charset="-78"/>
              </a:rPr>
              <a:t/>
            </a:r>
            <a:br>
              <a:rPr lang="fa-IR" altLang="en-US" sz="5000" b="1" smtClean="0">
                <a:solidFill>
                  <a:srgbClr val="8027D9"/>
                </a:solidFill>
                <a:cs typeface="B Homa" panose="00000400000000000000" pitchFamily="2" charset="-78"/>
              </a:rPr>
            </a:br>
            <a:r>
              <a:rPr lang="fa-IR" altLang="en-US" sz="5000" b="1" smtClean="0">
                <a:solidFill>
                  <a:srgbClr val="8027D9"/>
                </a:solidFill>
                <a:cs typeface="B Homa" panose="00000400000000000000" pitchFamily="2" charset="-78"/>
              </a:rPr>
              <a:t>سیستم های ارزی:</a:t>
            </a:r>
            <a:br>
              <a:rPr lang="fa-IR" altLang="en-US" sz="5000" b="1" smtClean="0">
                <a:solidFill>
                  <a:srgbClr val="8027D9"/>
                </a:solidFill>
                <a:cs typeface="B Homa" panose="00000400000000000000" pitchFamily="2" charset="-78"/>
              </a:rPr>
            </a:br>
            <a:r>
              <a:rPr lang="fa-IR" altLang="en-US" sz="5000" smtClean="0">
                <a:cs typeface="B Homa" panose="00000400000000000000" pitchFamily="2" charset="-78"/>
              </a:rPr>
              <a:t> </a:t>
            </a:r>
            <a:br>
              <a:rPr lang="fa-IR" altLang="en-US" sz="5000" smtClean="0">
                <a:cs typeface="B Homa" panose="00000400000000000000" pitchFamily="2" charset="-78"/>
              </a:rPr>
            </a:br>
            <a:endParaRPr lang="en-US" altLang="en-US" sz="5000" smtClean="0">
              <a:cs typeface="B Homa" panose="00000400000000000000" pitchFamily="2" charset="-78"/>
            </a:endParaRPr>
          </a:p>
        </p:txBody>
      </p:sp>
      <p:sp>
        <p:nvSpPr>
          <p:cNvPr id="3" name="Subtitle 2"/>
          <p:cNvSpPr>
            <a:spLocks noGrp="1"/>
          </p:cNvSpPr>
          <p:nvPr>
            <p:ph type="subTitle" idx="1"/>
          </p:nvPr>
        </p:nvSpPr>
        <p:spPr>
          <a:xfrm>
            <a:off x="381000" y="1524000"/>
            <a:ext cx="8229600" cy="4953000"/>
          </a:xfrm>
        </p:spPr>
        <p:txBody>
          <a:bodyPr>
            <a:normAutofit fontScale="92500"/>
          </a:bodyPr>
          <a:lstStyle/>
          <a:p>
            <a:pPr algn="just">
              <a:lnSpc>
                <a:spcPct val="150000"/>
              </a:lnSpc>
              <a:buFont typeface="Arial" charset="0"/>
              <a:buNone/>
              <a:defRPr/>
            </a:pPr>
            <a:r>
              <a:rPr lang="fa-IR" sz="3400" b="1" dirty="0" smtClean="0">
                <a:solidFill>
                  <a:schemeClr val="tx1"/>
                </a:solidFill>
                <a:cs typeface="B Homa" pitchFamily="2" charset="-78"/>
              </a:rPr>
              <a:t>دو سیستم افراطی ارزی عبارتند از:</a:t>
            </a:r>
          </a:p>
          <a:p>
            <a:pPr marL="457200" indent="-457200" algn="just">
              <a:lnSpc>
                <a:spcPct val="150000"/>
              </a:lnSpc>
              <a:buFont typeface="Arial" panose="020B0604020202020204" pitchFamily="34" charset="0"/>
              <a:buChar char="•"/>
              <a:defRPr/>
            </a:pPr>
            <a:r>
              <a:rPr lang="fa-IR" sz="3400" b="1" dirty="0" smtClean="0">
                <a:solidFill>
                  <a:schemeClr val="tx1"/>
                </a:solidFill>
                <a:cs typeface="B Homa" pitchFamily="2" charset="-78"/>
              </a:rPr>
              <a:t>سیستم شناور تمیز</a:t>
            </a:r>
          </a:p>
          <a:p>
            <a:pPr algn="just">
              <a:lnSpc>
                <a:spcPct val="150000"/>
              </a:lnSpc>
              <a:buFont typeface="Arial" charset="0"/>
              <a:buNone/>
              <a:defRPr/>
            </a:pPr>
            <a:r>
              <a:rPr lang="fa-IR" sz="3400" b="1" dirty="0" smtClean="0">
                <a:solidFill>
                  <a:schemeClr val="tx1"/>
                </a:solidFill>
                <a:cs typeface="B Homa" pitchFamily="2" charset="-78"/>
              </a:rPr>
              <a:t> مکانیزم عرضه و تقاضا نرخ ارز را تعیین می کند</a:t>
            </a:r>
          </a:p>
          <a:p>
            <a:pPr marL="457200" indent="-457200" algn="just">
              <a:lnSpc>
                <a:spcPct val="150000"/>
              </a:lnSpc>
              <a:buFont typeface="Arial" panose="020B0604020202020204" pitchFamily="34" charset="0"/>
              <a:buChar char="•"/>
              <a:defRPr/>
            </a:pPr>
            <a:r>
              <a:rPr lang="fa-IR" sz="3400" b="1" dirty="0" smtClean="0">
                <a:solidFill>
                  <a:schemeClr val="tx1"/>
                </a:solidFill>
                <a:cs typeface="B Homa" pitchFamily="2" charset="-78"/>
              </a:rPr>
              <a:t>سیستم ثابت </a:t>
            </a:r>
          </a:p>
          <a:p>
            <a:pPr algn="just">
              <a:lnSpc>
                <a:spcPct val="150000"/>
              </a:lnSpc>
              <a:buFont typeface="Arial" charset="0"/>
              <a:buNone/>
              <a:defRPr/>
            </a:pPr>
            <a:r>
              <a:rPr lang="fa-IR" sz="3400" b="1" dirty="0" smtClean="0">
                <a:solidFill>
                  <a:schemeClr val="tx1"/>
                </a:solidFill>
                <a:cs typeface="B Homa" pitchFamily="2" charset="-78"/>
              </a:rPr>
              <a:t>دخالت و کنترل دولت نرخ ارز را تعین می کند</a:t>
            </a:r>
            <a:endParaRPr lang="en-US" sz="3400" b="1" dirty="0">
              <a:solidFill>
                <a:schemeClr val="tx1"/>
              </a:solidFill>
              <a:cs typeface="B Homa" pitchFamily="2" charset="-78"/>
            </a:endParaRPr>
          </a:p>
        </p:txBody>
      </p:sp>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381000" y="214313"/>
            <a:ext cx="8305800" cy="1066800"/>
          </a:xfrm>
        </p:spPr>
        <p:txBody>
          <a:bodyPr/>
          <a:lstStyle/>
          <a:p>
            <a:pPr algn="r"/>
            <a:r>
              <a:rPr lang="fa-IR" altLang="en-US" sz="3600" b="1" smtClean="0">
                <a:solidFill>
                  <a:srgbClr val="8027D9"/>
                </a:solidFill>
                <a:cs typeface="B Homa" panose="00000400000000000000" pitchFamily="2" charset="-78"/>
              </a:rPr>
              <a:t>مثال</a:t>
            </a:r>
            <a:endParaRPr lang="en-US" altLang="en-US" sz="3600" b="1" smtClean="0">
              <a:solidFill>
                <a:srgbClr val="8027D9"/>
              </a:solidFill>
              <a:cs typeface="B Homa" panose="00000400000000000000" pitchFamily="2" charset="-78"/>
            </a:endParaRPr>
          </a:p>
        </p:txBody>
      </p:sp>
      <p:sp>
        <p:nvSpPr>
          <p:cNvPr id="5123" name="Subtitle 2"/>
          <p:cNvSpPr>
            <a:spLocks noGrp="1"/>
          </p:cNvSpPr>
          <p:nvPr>
            <p:ph type="subTitle" idx="1"/>
          </p:nvPr>
        </p:nvSpPr>
        <p:spPr>
          <a:xfrm>
            <a:off x="409575" y="1071563"/>
            <a:ext cx="8305800" cy="5105400"/>
          </a:xfrm>
        </p:spPr>
        <p:txBody>
          <a:bodyPr/>
          <a:lstStyle/>
          <a:p>
            <a:pPr algn="justLow">
              <a:lnSpc>
                <a:spcPct val="150000"/>
              </a:lnSpc>
            </a:pPr>
            <a:r>
              <a:rPr lang="fa-IR" altLang="en-US" b="1" smtClean="0">
                <a:solidFill>
                  <a:schemeClr val="tx1"/>
                </a:solidFill>
                <a:cs typeface="B Homa" panose="00000400000000000000" pitchFamily="2" charset="-78"/>
              </a:rPr>
              <a:t>فرض کنید دولت بخواهد یک رفرم (اصلاح)پولی انجام دهد به طوری که پول جدید جا یگزین پول قدیم شود. مثلا 2 دلار قدیمی تبدیل به 1 دلار جدید شود.</a:t>
            </a:r>
          </a:p>
          <a:p>
            <a:pPr algn="justLow">
              <a:lnSpc>
                <a:spcPct val="150000"/>
              </a:lnSpc>
            </a:pPr>
            <a:r>
              <a:rPr lang="fa-IR" altLang="en-US" b="1" smtClean="0">
                <a:solidFill>
                  <a:schemeClr val="tx1"/>
                </a:solidFill>
                <a:cs typeface="B Homa" panose="00000400000000000000" pitchFamily="2" charset="-78"/>
              </a:rPr>
              <a:t>در این شرایط اگر قبلا هر یورو (پول خارجی) معادل 1/2 دلار بود حالا همان یورو بر حسب دلار جدید 0.6 می شود.چون قیمت همه کالاها بر حسب دلار جدید نصف شده است،ارزش پول خارجی هم نصف می شود.</a:t>
            </a:r>
          </a:p>
          <a:p>
            <a:pPr algn="justLow"/>
            <a:r>
              <a:rPr lang="en-US" altLang="en-US" sz="3000" smtClean="0">
                <a:solidFill>
                  <a:schemeClr val="tx1"/>
                </a:solidFill>
                <a:cs typeface="B Homa" panose="00000400000000000000" pitchFamily="2" charset="-78"/>
              </a:rPr>
              <a:t/>
            </a:r>
            <a:br>
              <a:rPr lang="en-US" altLang="en-US" sz="3000" smtClean="0">
                <a:solidFill>
                  <a:schemeClr val="tx1"/>
                </a:solidFill>
                <a:cs typeface="B Homa" panose="00000400000000000000" pitchFamily="2" charset="-78"/>
              </a:rPr>
            </a:br>
            <a:endParaRPr lang="en-US" altLang="en-US" sz="3000" smtClean="0">
              <a:solidFill>
                <a:schemeClr val="tx1"/>
              </a:solidFill>
              <a:cs typeface="B Homa" panose="00000400000000000000" pitchFamily="2" charset="-78"/>
            </a:endParaRPr>
          </a:p>
        </p:txBody>
      </p:sp>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Subtitle 2"/>
          <p:cNvSpPr>
            <a:spLocks noGrp="1"/>
          </p:cNvSpPr>
          <p:nvPr>
            <p:ph type="subTitle" idx="1"/>
          </p:nvPr>
        </p:nvSpPr>
        <p:spPr>
          <a:xfrm>
            <a:off x="381000" y="1371600"/>
            <a:ext cx="8305800" cy="5105400"/>
          </a:xfrm>
        </p:spPr>
        <p:txBody>
          <a:bodyPr/>
          <a:lstStyle/>
          <a:p>
            <a:pPr algn="r">
              <a:lnSpc>
                <a:spcPct val="150000"/>
              </a:lnSpc>
            </a:pPr>
            <a:r>
              <a:rPr lang="fa-IR" altLang="en-US" sz="3300" b="1" smtClean="0">
                <a:solidFill>
                  <a:schemeClr val="tx1"/>
                </a:solidFill>
                <a:cs typeface="B Homa" panose="00000400000000000000" pitchFamily="2" charset="-78"/>
              </a:rPr>
              <a:t>اگر رفرم پولی در جهت عکس باشد ،به طوری که هر 1 دلاربه 2 دلار جدید تبدیل شود قیمت ارز 2 برابر می شود.</a:t>
            </a:r>
            <a:br>
              <a:rPr lang="fa-IR" altLang="en-US" sz="3300" b="1" smtClean="0">
                <a:solidFill>
                  <a:schemeClr val="tx1"/>
                </a:solidFill>
                <a:cs typeface="B Homa" panose="00000400000000000000" pitchFamily="2" charset="-78"/>
              </a:rPr>
            </a:br>
            <a:r>
              <a:rPr lang="fa-IR" altLang="en-US" sz="3300" b="1" smtClean="0">
                <a:solidFill>
                  <a:schemeClr val="tx1"/>
                </a:solidFill>
                <a:cs typeface="B Homa" panose="00000400000000000000" pitchFamily="2" charset="-78"/>
              </a:rPr>
              <a:t>در اثر این رفرم پولی قیمت های نسبی کالاهای داخلی به خارجی ثابت باقی می ماند.</a:t>
            </a:r>
            <a:r>
              <a:rPr lang="en-US" altLang="en-US" sz="3000" smtClean="0">
                <a:solidFill>
                  <a:schemeClr val="tx1"/>
                </a:solidFill>
                <a:cs typeface="B Homa" panose="00000400000000000000" pitchFamily="2" charset="-78"/>
              </a:rPr>
              <a:t/>
            </a:r>
            <a:br>
              <a:rPr lang="en-US" altLang="en-US" sz="3000" smtClean="0">
                <a:solidFill>
                  <a:schemeClr val="tx1"/>
                </a:solidFill>
                <a:cs typeface="B Homa" panose="00000400000000000000" pitchFamily="2" charset="-78"/>
              </a:rPr>
            </a:br>
            <a:endParaRPr lang="en-US" altLang="en-US" sz="3000" smtClean="0">
              <a:solidFill>
                <a:schemeClr val="tx1"/>
              </a:solidFill>
              <a:cs typeface="B Homa" panose="00000400000000000000" pitchFamily="2" charset="-78"/>
            </a:endParaRPr>
          </a:p>
        </p:txBody>
      </p:sp>
    </p:spTree>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381000" y="304800"/>
            <a:ext cx="8305800" cy="1066800"/>
          </a:xfrm>
        </p:spPr>
        <p:txBody>
          <a:bodyPr/>
          <a:lstStyle/>
          <a:p>
            <a:r>
              <a:rPr lang="fa-IR" altLang="en-US" sz="5000" b="1" smtClean="0">
                <a:solidFill>
                  <a:srgbClr val="8027D9"/>
                </a:solidFill>
                <a:cs typeface="B Homa" panose="00000400000000000000" pitchFamily="2" charset="-78"/>
              </a:rPr>
              <a:t>نتیجه گیری:</a:t>
            </a:r>
            <a:endParaRPr lang="en-US" altLang="en-US" sz="5000" b="1" smtClean="0">
              <a:solidFill>
                <a:srgbClr val="8027D9"/>
              </a:solidFill>
              <a:cs typeface="B Homa" panose="00000400000000000000" pitchFamily="2" charset="-78"/>
            </a:endParaRPr>
          </a:p>
        </p:txBody>
      </p:sp>
      <p:sp>
        <p:nvSpPr>
          <p:cNvPr id="7171" name="Subtitle 2"/>
          <p:cNvSpPr>
            <a:spLocks noGrp="1"/>
          </p:cNvSpPr>
          <p:nvPr>
            <p:ph type="subTitle" idx="1"/>
          </p:nvPr>
        </p:nvSpPr>
        <p:spPr>
          <a:xfrm>
            <a:off x="409575" y="1428750"/>
            <a:ext cx="8305800" cy="4800600"/>
          </a:xfrm>
        </p:spPr>
        <p:txBody>
          <a:bodyPr/>
          <a:lstStyle/>
          <a:p>
            <a:pPr marL="457200" indent="-457200" algn="just">
              <a:lnSpc>
                <a:spcPct val="150000"/>
              </a:lnSpc>
              <a:buFont typeface="Wingdings" panose="05000000000000000000" pitchFamily="2" charset="2"/>
              <a:buChar char="ü"/>
            </a:pPr>
            <a:r>
              <a:rPr lang="fa-IR" altLang="en-US" sz="3300" b="1" smtClean="0">
                <a:solidFill>
                  <a:schemeClr val="tx1"/>
                </a:solidFill>
                <a:cs typeface="B Homa" panose="00000400000000000000" pitchFamily="2" charset="-78"/>
              </a:rPr>
              <a:t>اگر چنانچه با حفظ بقیه شرایط یک افزایش دائمی در عرضه ی پول کشور داشته باشیم باعث کم شدن ارزش پول آن کشور متناسب با میزان افزایش عرضه ی پول خواهد شد (</a:t>
            </a:r>
            <a:r>
              <a:rPr lang="en-US" altLang="en-US" sz="3300" b="1" smtClean="0">
                <a:solidFill>
                  <a:schemeClr val="tx1"/>
                </a:solidFill>
                <a:cs typeface="B Homa" panose="00000400000000000000" pitchFamily="2" charset="-78"/>
              </a:rPr>
              <a:t>DEP</a:t>
            </a:r>
            <a:r>
              <a:rPr lang="fa-IR" altLang="en-US" sz="3300" b="1" smtClean="0">
                <a:solidFill>
                  <a:schemeClr val="tx1"/>
                </a:solidFill>
                <a:cs typeface="B Homa" panose="00000400000000000000" pitchFamily="2" charset="-78"/>
              </a:rPr>
              <a:t>).</a:t>
            </a:r>
            <a:endParaRPr lang="en-US" altLang="en-US" sz="3300" b="1" smtClean="0">
              <a:solidFill>
                <a:schemeClr val="tx1"/>
              </a:solidFill>
              <a:cs typeface="B Homa" panose="00000400000000000000" pitchFamily="2" charset="-78"/>
            </a:endParaRPr>
          </a:p>
          <a:p>
            <a:pPr marL="457200" indent="-457200" algn="r">
              <a:lnSpc>
                <a:spcPct val="150000"/>
              </a:lnSpc>
              <a:buFont typeface="Wingdings" panose="05000000000000000000" pitchFamily="2" charset="2"/>
              <a:buChar char="ü"/>
            </a:pPr>
            <a:r>
              <a:rPr lang="fa-IR" altLang="en-US" sz="3300" b="1" smtClean="0">
                <a:solidFill>
                  <a:schemeClr val="tx1"/>
                </a:solidFill>
                <a:cs typeface="B Homa" panose="00000400000000000000" pitchFamily="2" charset="-78"/>
              </a:rPr>
              <a:t>و برعکس اگر عرضه پول کاهش یابد،ارزش پول آن کشور به طور متناسب افزایش خواهد یافت (</a:t>
            </a:r>
            <a:r>
              <a:rPr lang="en-US" altLang="en-US" sz="3300" b="1" smtClean="0">
                <a:solidFill>
                  <a:schemeClr val="tx1"/>
                </a:solidFill>
                <a:cs typeface="B Homa" panose="00000400000000000000" pitchFamily="2" charset="-78"/>
              </a:rPr>
              <a:t>APP</a:t>
            </a:r>
            <a:r>
              <a:rPr lang="fa-IR" altLang="en-US" sz="3300" b="1" smtClean="0">
                <a:solidFill>
                  <a:schemeClr val="tx1"/>
                </a:solidFill>
                <a:cs typeface="B Homa" panose="00000400000000000000" pitchFamily="2" charset="-78"/>
              </a:rPr>
              <a:t>).</a:t>
            </a:r>
            <a:r>
              <a:rPr lang="en-US" altLang="en-US" sz="2800" smtClean="0">
                <a:solidFill>
                  <a:schemeClr val="tx1"/>
                </a:solidFill>
                <a:cs typeface="B Homa" panose="00000400000000000000" pitchFamily="2" charset="-78"/>
              </a:rPr>
              <a:t/>
            </a:r>
            <a:br>
              <a:rPr lang="en-US" altLang="en-US" sz="2800" smtClean="0">
                <a:solidFill>
                  <a:schemeClr val="tx1"/>
                </a:solidFill>
                <a:cs typeface="B Homa" panose="00000400000000000000" pitchFamily="2" charset="-78"/>
              </a:rPr>
            </a:br>
            <a:r>
              <a:rPr lang="en-US" altLang="en-US" sz="2800" smtClean="0">
                <a:solidFill>
                  <a:schemeClr val="tx1"/>
                </a:solidFill>
                <a:cs typeface="B Homa" panose="00000400000000000000" pitchFamily="2" charset="-78"/>
              </a:rPr>
              <a:t/>
            </a:r>
            <a:br>
              <a:rPr lang="en-US" altLang="en-US" sz="2800" smtClean="0">
                <a:solidFill>
                  <a:schemeClr val="tx1"/>
                </a:solidFill>
                <a:cs typeface="B Homa" panose="00000400000000000000" pitchFamily="2" charset="-78"/>
              </a:rPr>
            </a:br>
            <a:endParaRPr lang="en-US" altLang="en-US" sz="2800" smtClean="0">
              <a:solidFill>
                <a:schemeClr val="tx1"/>
              </a:solidFill>
              <a:cs typeface="B Homa" panose="00000400000000000000" pitchFamily="2" charset="-78"/>
            </a:endParaRPr>
          </a:p>
        </p:txBody>
      </p:sp>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381000" y="219075"/>
            <a:ext cx="8548688" cy="1066800"/>
          </a:xfrm>
        </p:spPr>
        <p:txBody>
          <a:bodyPr/>
          <a:lstStyle/>
          <a:p>
            <a:r>
              <a:rPr lang="fa-IR" altLang="en-US" sz="3400" b="1" smtClean="0">
                <a:solidFill>
                  <a:srgbClr val="8027D9"/>
                </a:solidFill>
                <a:cs typeface="B Homa" panose="00000400000000000000" pitchFamily="2" charset="-78"/>
              </a:rPr>
              <a:t>مقایسه اثرات تغییر عرضه پول بر نرخ ارز در کوتاه مدت و بلند مدت</a:t>
            </a:r>
            <a:endParaRPr lang="en-US" altLang="en-US" sz="3400" b="1" smtClean="0">
              <a:solidFill>
                <a:srgbClr val="8027D9"/>
              </a:solidFill>
              <a:cs typeface="B Homa" panose="00000400000000000000" pitchFamily="2" charset="-78"/>
            </a:endParaRPr>
          </a:p>
        </p:txBody>
      </p:sp>
      <p:sp>
        <p:nvSpPr>
          <p:cNvPr id="8195" name="Subtitle 2"/>
          <p:cNvSpPr>
            <a:spLocks noGrp="1"/>
          </p:cNvSpPr>
          <p:nvPr>
            <p:ph type="subTitle" idx="1"/>
          </p:nvPr>
        </p:nvSpPr>
        <p:spPr>
          <a:xfrm>
            <a:off x="428625" y="1285875"/>
            <a:ext cx="8501063" cy="5429250"/>
          </a:xfrm>
        </p:spPr>
        <p:txBody>
          <a:bodyPr/>
          <a:lstStyle/>
          <a:p>
            <a:pPr algn="just">
              <a:lnSpc>
                <a:spcPct val="150000"/>
              </a:lnSpc>
            </a:pPr>
            <a:r>
              <a:rPr lang="fa-IR" altLang="en-US" b="1" smtClean="0">
                <a:solidFill>
                  <a:schemeClr val="tx1"/>
                </a:solidFill>
                <a:cs typeface="B Homa" panose="00000400000000000000" pitchFamily="2" charset="-78"/>
              </a:rPr>
              <a:t>در کوتاه مدت افزایش حجم پول باعث می شود نرخ ارز خیلی بیشتر افزایش پیدا می کند.</a:t>
            </a:r>
          </a:p>
          <a:p>
            <a:pPr algn="just">
              <a:lnSpc>
                <a:spcPct val="150000"/>
              </a:lnSpc>
            </a:pPr>
            <a:r>
              <a:rPr lang="fa-IR" altLang="en-US" b="1" smtClean="0">
                <a:solidFill>
                  <a:schemeClr val="tx1"/>
                </a:solidFill>
                <a:cs typeface="B Homa" panose="00000400000000000000" pitchFamily="2" charset="-78"/>
              </a:rPr>
              <a:t>بخشی از این افزایش مربوط به کاهش نرخ بهره بوده و بخشی دیگر در اثر افزایش تورم می باشد.</a:t>
            </a:r>
            <a:endParaRPr lang="fa-IR" altLang="en-US" sz="2800" smtClean="0">
              <a:solidFill>
                <a:schemeClr val="tx1"/>
              </a:solidFill>
              <a:cs typeface="B Homa" panose="00000400000000000000" pitchFamily="2" charset="-78"/>
            </a:endParaRPr>
          </a:p>
          <a:p>
            <a:pPr>
              <a:lnSpc>
                <a:spcPct val="150000"/>
              </a:lnSpc>
            </a:pPr>
            <a:r>
              <a:rPr lang="en-US" altLang="en-US" sz="3400" b="1" smtClean="0">
                <a:solidFill>
                  <a:srgbClr val="C00000"/>
                </a:solidFill>
                <a:cs typeface="B Homa" panose="00000400000000000000" pitchFamily="2" charset="-78"/>
              </a:rPr>
              <a:t>𝑚𝑠/𝑝↑, 𝑚𝑑/𝑝 𝑐𝑜𝑛𝑠𝑡. →P ↑→𝑒↑</a:t>
            </a:r>
          </a:p>
          <a:p>
            <a:pPr>
              <a:lnSpc>
                <a:spcPct val="150000"/>
              </a:lnSpc>
            </a:pPr>
            <a:r>
              <a:rPr lang="en-US" altLang="en-US" sz="3400" b="1" smtClean="0">
                <a:solidFill>
                  <a:srgbClr val="C00000"/>
                </a:solidFill>
                <a:cs typeface="B Homa" panose="00000400000000000000" pitchFamily="2" charset="-78"/>
              </a:rPr>
              <a:t>𝑚𝑠/𝑝↑, 𝑚𝑑/𝑝 𝑐𝑜𝑛𝑠𝑡. →𝑟↓ →𝑒↑</a:t>
            </a:r>
          </a:p>
        </p:txBody>
      </p:sp>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extBox 65"/>
          <p:cNvSpPr txBox="1">
            <a:spLocks noChangeArrowheads="1"/>
          </p:cNvSpPr>
          <p:nvPr/>
        </p:nvSpPr>
        <p:spPr bwMode="auto">
          <a:xfrm>
            <a:off x="6286500" y="2928938"/>
            <a:ext cx="214312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200" b="1">
                <a:latin typeface="Arial" panose="020B0604020202020204" pitchFamily="34" charset="0"/>
              </a:rPr>
              <a:t>R</a:t>
            </a:r>
            <a:r>
              <a:rPr lang="fa-IR" altLang="en-US" sz="2200" b="1">
                <a:latin typeface="Arial" panose="020B0604020202020204" pitchFamily="34" charset="0"/>
              </a:rPr>
              <a:t>خ+</a:t>
            </a:r>
            <a:r>
              <a:rPr lang="en-US" altLang="en-US" sz="2200" b="1">
                <a:latin typeface="Arial" panose="020B0604020202020204" pitchFamily="34" charset="0"/>
              </a:rPr>
              <a:t>Ee-E/E</a:t>
            </a:r>
          </a:p>
        </p:txBody>
      </p:sp>
      <p:grpSp>
        <p:nvGrpSpPr>
          <p:cNvPr id="9219" name="Group 18"/>
          <p:cNvGrpSpPr>
            <a:grpSpLocks/>
          </p:cNvGrpSpPr>
          <p:nvPr/>
        </p:nvGrpSpPr>
        <p:grpSpPr bwMode="auto">
          <a:xfrm>
            <a:off x="857250" y="1571625"/>
            <a:ext cx="7643813" cy="4640263"/>
            <a:chOff x="152400" y="2287215"/>
            <a:chExt cx="4365557" cy="3595425"/>
          </a:xfrm>
        </p:grpSpPr>
        <p:cxnSp>
          <p:nvCxnSpPr>
            <p:cNvPr id="10" name="Straight Connector 9"/>
            <p:cNvCxnSpPr/>
            <p:nvPr/>
          </p:nvCxnSpPr>
          <p:spPr>
            <a:xfrm rot="5400000">
              <a:off x="-723522" y="4152288"/>
              <a:ext cx="3276843" cy="1813"/>
            </a:xfrm>
            <a:prstGeom prst="line">
              <a:avLst/>
            </a:prstGeom>
          </p:spPr>
          <p:style>
            <a:lnRef idx="3">
              <a:schemeClr val="accent1"/>
            </a:lnRef>
            <a:fillRef idx="0">
              <a:schemeClr val="accent1"/>
            </a:fillRef>
            <a:effectRef idx="2">
              <a:schemeClr val="accent1"/>
            </a:effectRef>
            <a:fontRef idx="minor">
              <a:schemeClr val="tx1"/>
            </a:fontRef>
          </p:style>
        </p:cxnSp>
        <p:sp>
          <p:nvSpPr>
            <p:cNvPr id="16" name="Freeform 15"/>
            <p:cNvSpPr/>
            <p:nvPr/>
          </p:nvSpPr>
          <p:spPr>
            <a:xfrm>
              <a:off x="1143377" y="4564031"/>
              <a:ext cx="2894958" cy="1318609"/>
            </a:xfrm>
            <a:custGeom>
              <a:avLst/>
              <a:gdLst>
                <a:gd name="connsiteX0" fmla="*/ 2895600 w 2895600"/>
                <a:gd name="connsiteY0" fmla="*/ 53340 h 1318260"/>
                <a:gd name="connsiteX1" fmla="*/ 1874520 w 2895600"/>
                <a:gd name="connsiteY1" fmla="*/ 22860 h 1318260"/>
                <a:gd name="connsiteX2" fmla="*/ 1051560 w 2895600"/>
                <a:gd name="connsiteY2" fmla="*/ 190500 h 1318260"/>
                <a:gd name="connsiteX3" fmla="*/ 426720 w 2895600"/>
                <a:gd name="connsiteY3" fmla="*/ 495300 h 1318260"/>
                <a:gd name="connsiteX4" fmla="*/ 152400 w 2895600"/>
                <a:gd name="connsiteY4" fmla="*/ 815340 h 1318260"/>
                <a:gd name="connsiteX5" fmla="*/ 30480 w 2895600"/>
                <a:gd name="connsiteY5" fmla="*/ 1226820 h 1318260"/>
                <a:gd name="connsiteX6" fmla="*/ 0 w 2895600"/>
                <a:gd name="connsiteY6" fmla="*/ 1318260 h 13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1318260">
                  <a:moveTo>
                    <a:pt x="2895600" y="53340"/>
                  </a:moveTo>
                  <a:cubicBezTo>
                    <a:pt x="2538730" y="26670"/>
                    <a:pt x="2181860" y="0"/>
                    <a:pt x="1874520" y="22860"/>
                  </a:cubicBezTo>
                  <a:cubicBezTo>
                    <a:pt x="1567180" y="45720"/>
                    <a:pt x="1292860" y="111760"/>
                    <a:pt x="1051560" y="190500"/>
                  </a:cubicBezTo>
                  <a:cubicBezTo>
                    <a:pt x="810260" y="269240"/>
                    <a:pt x="576580" y="391160"/>
                    <a:pt x="426720" y="495300"/>
                  </a:cubicBezTo>
                  <a:cubicBezTo>
                    <a:pt x="276860" y="599440"/>
                    <a:pt x="218440" y="693420"/>
                    <a:pt x="152400" y="815340"/>
                  </a:cubicBezTo>
                  <a:cubicBezTo>
                    <a:pt x="86360" y="937260"/>
                    <a:pt x="55880" y="1143000"/>
                    <a:pt x="30480" y="1226820"/>
                  </a:cubicBezTo>
                  <a:cubicBezTo>
                    <a:pt x="5080" y="1310640"/>
                    <a:pt x="2540" y="1314450"/>
                    <a:pt x="0" y="1318260"/>
                  </a:cubicBezTo>
                </a:path>
              </a:pathLst>
            </a:custGeom>
            <a:ln/>
          </p:spPr>
          <p:style>
            <a:lnRef idx="3">
              <a:schemeClr val="dk1"/>
            </a:lnRef>
            <a:fillRef idx="0">
              <a:schemeClr val="dk1"/>
            </a:fillRef>
            <a:effectRef idx="2">
              <a:schemeClr val="dk1"/>
            </a:effectRef>
            <a:fontRef idx="minor">
              <a:schemeClr val="tx1"/>
            </a:fontRef>
          </p:style>
          <p:txBody>
            <a:bodyPr anchor="ctr"/>
            <a:lstStyle/>
            <a:p>
              <a:pPr algn="ctr">
                <a:defRPr/>
              </a:pPr>
              <a:endParaRPr lang="en-US"/>
            </a:p>
          </p:txBody>
        </p:sp>
        <p:cxnSp>
          <p:nvCxnSpPr>
            <p:cNvPr id="22" name="Straight Connector 21"/>
            <p:cNvCxnSpPr/>
            <p:nvPr/>
          </p:nvCxnSpPr>
          <p:spPr>
            <a:xfrm rot="5400000" flipH="1" flipV="1">
              <a:off x="952195" y="3847852"/>
              <a:ext cx="2057867" cy="1813"/>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1295696" y="2743562"/>
              <a:ext cx="906" cy="2635988"/>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29" name="Freeform 28"/>
            <p:cNvSpPr/>
            <p:nvPr/>
          </p:nvSpPr>
          <p:spPr>
            <a:xfrm>
              <a:off x="1127964" y="2591037"/>
              <a:ext cx="2834212" cy="1236196"/>
            </a:xfrm>
            <a:custGeom>
              <a:avLst/>
              <a:gdLst>
                <a:gd name="connsiteX0" fmla="*/ 0 w 2834640"/>
                <a:gd name="connsiteY0" fmla="*/ 0 h 1236980"/>
                <a:gd name="connsiteX1" fmla="*/ 274320 w 2834640"/>
                <a:gd name="connsiteY1" fmla="*/ 594360 h 1236980"/>
                <a:gd name="connsiteX2" fmla="*/ 929640 w 2834640"/>
                <a:gd name="connsiteY2" fmla="*/ 990600 h 1236980"/>
                <a:gd name="connsiteX3" fmla="*/ 1645920 w 2834640"/>
                <a:gd name="connsiteY3" fmla="*/ 1203960 h 1236980"/>
                <a:gd name="connsiteX4" fmla="*/ 2484120 w 2834640"/>
                <a:gd name="connsiteY4" fmla="*/ 1188720 h 1236980"/>
                <a:gd name="connsiteX5" fmla="*/ 2834640 w 2834640"/>
                <a:gd name="connsiteY5" fmla="*/ 1173480 h 1236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34640" h="1236980">
                  <a:moveTo>
                    <a:pt x="0" y="0"/>
                  </a:moveTo>
                  <a:cubicBezTo>
                    <a:pt x="59690" y="214630"/>
                    <a:pt x="119380" y="429260"/>
                    <a:pt x="274320" y="594360"/>
                  </a:cubicBezTo>
                  <a:cubicBezTo>
                    <a:pt x="429260" y="759460"/>
                    <a:pt x="701040" y="889000"/>
                    <a:pt x="929640" y="990600"/>
                  </a:cubicBezTo>
                  <a:cubicBezTo>
                    <a:pt x="1158240" y="1092200"/>
                    <a:pt x="1386840" y="1170940"/>
                    <a:pt x="1645920" y="1203960"/>
                  </a:cubicBezTo>
                  <a:cubicBezTo>
                    <a:pt x="1905000" y="1236980"/>
                    <a:pt x="2286000" y="1193800"/>
                    <a:pt x="2484120" y="1188720"/>
                  </a:cubicBezTo>
                  <a:cubicBezTo>
                    <a:pt x="2682240" y="1183640"/>
                    <a:pt x="2834640" y="1173480"/>
                    <a:pt x="2834640" y="1173480"/>
                  </a:cubicBezTo>
                </a:path>
              </a:pathLst>
            </a:custGeom>
            <a:ln w="38100"/>
          </p:spPr>
          <p:style>
            <a:lnRef idx="1">
              <a:schemeClr val="accent2"/>
            </a:lnRef>
            <a:fillRef idx="0">
              <a:schemeClr val="accent2"/>
            </a:fillRef>
            <a:effectRef idx="0">
              <a:schemeClr val="accent2"/>
            </a:effectRef>
            <a:fontRef idx="minor">
              <a:schemeClr val="tx1"/>
            </a:fontRef>
          </p:style>
          <p:txBody>
            <a:bodyPr anchor="ctr"/>
            <a:lstStyle/>
            <a:p>
              <a:pPr algn="ctr">
                <a:defRPr/>
              </a:pPr>
              <a:endParaRPr lang="en-US" dirty="0"/>
            </a:p>
          </p:txBody>
        </p:sp>
        <p:cxnSp>
          <p:nvCxnSpPr>
            <p:cNvPr id="35" name="Straight Arrow Connector 34"/>
            <p:cNvCxnSpPr/>
            <p:nvPr/>
          </p:nvCxnSpPr>
          <p:spPr>
            <a:xfrm rot="5400000" flipH="1" flipV="1">
              <a:off x="610009" y="2667461"/>
              <a:ext cx="608873" cy="90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rot="5400000" flipH="1" flipV="1">
              <a:off x="343640" y="3467152"/>
              <a:ext cx="1904111" cy="1813"/>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46" name="Straight Connector 45"/>
            <p:cNvCxnSpPr/>
            <p:nvPr/>
          </p:nvCxnSpPr>
          <p:spPr>
            <a:xfrm rot="10800000">
              <a:off x="913992" y="3048614"/>
              <a:ext cx="381703" cy="123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endCxn id="14" idx="2"/>
            </p:cNvCxnSpPr>
            <p:nvPr/>
          </p:nvCxnSpPr>
          <p:spPr>
            <a:xfrm>
              <a:off x="899486" y="3886275"/>
              <a:ext cx="1050817"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9229" name="TextBox 53"/>
            <p:cNvSpPr txBox="1">
              <a:spLocks noChangeArrowheads="1"/>
            </p:cNvSpPr>
            <p:nvPr/>
          </p:nvSpPr>
          <p:spPr bwMode="auto">
            <a:xfrm>
              <a:off x="381000" y="4572000"/>
              <a:ext cx="457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fa-IR" altLang="en-US" sz="1800">
                <a:latin typeface="Arial" panose="020B0604020202020204" pitchFamily="34" charset="0"/>
              </a:endParaRPr>
            </a:p>
          </p:txBody>
        </p:sp>
        <p:sp>
          <p:nvSpPr>
            <p:cNvPr id="9230" name="TextBox 81"/>
            <p:cNvSpPr txBox="1">
              <a:spLocks noChangeArrowheads="1"/>
            </p:cNvSpPr>
            <p:nvPr/>
          </p:nvSpPr>
          <p:spPr bwMode="auto">
            <a:xfrm>
              <a:off x="1670673" y="2287215"/>
              <a:ext cx="1143000" cy="310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000" b="1">
                  <a:latin typeface="Arial" panose="020B0604020202020204" pitchFamily="34" charset="0"/>
                </a:rPr>
                <a:t>R</a:t>
              </a:r>
              <a:r>
                <a:rPr lang="fa-IR" altLang="en-US" sz="2000" b="1">
                  <a:latin typeface="Arial" panose="020B0604020202020204" pitchFamily="34" charset="0"/>
                </a:rPr>
                <a:t>داخل</a:t>
              </a:r>
              <a:endParaRPr lang="en-US" altLang="en-US" sz="2000" b="1">
                <a:latin typeface="Arial" panose="020B0604020202020204" pitchFamily="34" charset="0"/>
              </a:endParaRPr>
            </a:p>
          </p:txBody>
        </p:sp>
        <p:cxnSp>
          <p:nvCxnSpPr>
            <p:cNvPr id="85" name="Straight Arrow Connector 84"/>
            <p:cNvCxnSpPr/>
            <p:nvPr/>
          </p:nvCxnSpPr>
          <p:spPr>
            <a:xfrm rot="10800000">
              <a:off x="1371855" y="2896088"/>
              <a:ext cx="533115" cy="123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88" name="Straight Arrow Connector 87"/>
            <p:cNvCxnSpPr/>
            <p:nvPr/>
          </p:nvCxnSpPr>
          <p:spPr>
            <a:xfrm rot="5400000">
              <a:off x="3163313" y="5067281"/>
              <a:ext cx="380085" cy="907"/>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90" name="Straight Arrow Connector 89"/>
            <p:cNvCxnSpPr>
              <a:endCxn id="29" idx="4"/>
            </p:cNvCxnSpPr>
            <p:nvPr/>
          </p:nvCxnSpPr>
          <p:spPr>
            <a:xfrm rot="5400000" flipH="1" flipV="1">
              <a:off x="3467023" y="3893617"/>
              <a:ext cx="259539" cy="30826"/>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9234" name="TextBox 92"/>
            <p:cNvSpPr txBox="1">
              <a:spLocks noChangeArrowheads="1"/>
            </p:cNvSpPr>
            <p:nvPr/>
          </p:nvSpPr>
          <p:spPr bwMode="auto">
            <a:xfrm>
              <a:off x="1688973" y="3837074"/>
              <a:ext cx="381000" cy="310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a-IR" altLang="en-US" sz="2000" b="1">
                  <a:latin typeface="Arial" panose="020B0604020202020204" pitchFamily="34" charset="0"/>
                  <a:cs typeface="B Homa" panose="00000400000000000000" pitchFamily="2" charset="-78"/>
                </a:rPr>
                <a:t>1</a:t>
              </a:r>
              <a:endParaRPr lang="en-US" altLang="en-US" sz="2000" b="1">
                <a:latin typeface="Arial" panose="020B0604020202020204" pitchFamily="34" charset="0"/>
                <a:cs typeface="B Homa" panose="00000400000000000000" pitchFamily="2" charset="-78"/>
              </a:endParaRPr>
            </a:p>
          </p:txBody>
        </p:sp>
        <p:cxnSp>
          <p:nvCxnSpPr>
            <p:cNvPr id="12" name="Straight Connector 11"/>
            <p:cNvCxnSpPr/>
            <p:nvPr/>
          </p:nvCxnSpPr>
          <p:spPr>
            <a:xfrm>
              <a:off x="927593" y="4335242"/>
              <a:ext cx="3590364" cy="0"/>
            </a:xfrm>
            <a:prstGeom prst="line">
              <a:avLst/>
            </a:prstGeom>
          </p:spPr>
          <p:style>
            <a:lnRef idx="3">
              <a:schemeClr val="accent1"/>
            </a:lnRef>
            <a:fillRef idx="0">
              <a:schemeClr val="accent1"/>
            </a:fillRef>
            <a:effectRef idx="2">
              <a:schemeClr val="accent1"/>
            </a:effectRef>
            <a:fontRef idx="minor">
              <a:schemeClr val="tx1"/>
            </a:fontRef>
          </p:style>
        </p:cxnSp>
        <p:sp>
          <p:nvSpPr>
            <p:cNvPr id="14" name="Freeform 13"/>
            <p:cNvSpPr/>
            <p:nvPr/>
          </p:nvSpPr>
          <p:spPr>
            <a:xfrm>
              <a:off x="990152" y="2743562"/>
              <a:ext cx="3139756" cy="1386262"/>
            </a:xfrm>
            <a:custGeom>
              <a:avLst/>
              <a:gdLst>
                <a:gd name="connsiteX0" fmla="*/ 0 w 3139440"/>
                <a:gd name="connsiteY0" fmla="*/ 0 h 1386840"/>
                <a:gd name="connsiteX1" fmla="*/ 304800 w 3139440"/>
                <a:gd name="connsiteY1" fmla="*/ 716280 h 1386840"/>
                <a:gd name="connsiteX2" fmla="*/ 960120 w 3139440"/>
                <a:gd name="connsiteY2" fmla="*/ 1143000 h 1386840"/>
                <a:gd name="connsiteX3" fmla="*/ 1645920 w 3139440"/>
                <a:gd name="connsiteY3" fmla="*/ 1325880 h 1386840"/>
                <a:gd name="connsiteX4" fmla="*/ 2514600 w 3139440"/>
                <a:gd name="connsiteY4" fmla="*/ 1325880 h 1386840"/>
                <a:gd name="connsiteX5" fmla="*/ 3048000 w 3139440"/>
                <a:gd name="connsiteY5" fmla="*/ 1325880 h 1386840"/>
                <a:gd name="connsiteX6" fmla="*/ 3063240 w 3139440"/>
                <a:gd name="connsiteY6" fmla="*/ 1386840 h 1386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9440" h="1386840">
                  <a:moveTo>
                    <a:pt x="0" y="0"/>
                  </a:moveTo>
                  <a:cubicBezTo>
                    <a:pt x="72390" y="262890"/>
                    <a:pt x="144780" y="525780"/>
                    <a:pt x="304800" y="716280"/>
                  </a:cubicBezTo>
                  <a:cubicBezTo>
                    <a:pt x="464820" y="906780"/>
                    <a:pt x="736600" y="1041400"/>
                    <a:pt x="960120" y="1143000"/>
                  </a:cubicBezTo>
                  <a:cubicBezTo>
                    <a:pt x="1183640" y="1244600"/>
                    <a:pt x="1386840" y="1295400"/>
                    <a:pt x="1645920" y="1325880"/>
                  </a:cubicBezTo>
                  <a:cubicBezTo>
                    <a:pt x="1905000" y="1356360"/>
                    <a:pt x="2514600" y="1325880"/>
                    <a:pt x="2514600" y="1325880"/>
                  </a:cubicBezTo>
                  <a:cubicBezTo>
                    <a:pt x="2748280" y="1325880"/>
                    <a:pt x="2956560" y="1315720"/>
                    <a:pt x="3048000" y="1325880"/>
                  </a:cubicBezTo>
                  <a:cubicBezTo>
                    <a:pt x="3139440" y="1336040"/>
                    <a:pt x="3101340" y="1361440"/>
                    <a:pt x="3063240" y="1386840"/>
                  </a:cubicBezTo>
                </a:path>
              </a:pathLst>
            </a:custGeom>
            <a:ln/>
          </p:spPr>
          <p:style>
            <a:lnRef idx="3">
              <a:schemeClr val="dk1"/>
            </a:lnRef>
            <a:fillRef idx="0">
              <a:schemeClr val="dk1"/>
            </a:fillRef>
            <a:effectRef idx="2">
              <a:schemeClr val="dk1"/>
            </a:effectRef>
            <a:fontRef idx="minor">
              <a:schemeClr val="tx1"/>
            </a:fontRef>
          </p:style>
          <p:txBody>
            <a:bodyPr anchor="ctr"/>
            <a:lstStyle/>
            <a:p>
              <a:pPr algn="ctr">
                <a:defRPr/>
              </a:pPr>
              <a:endParaRPr lang="en-US"/>
            </a:p>
          </p:txBody>
        </p:sp>
        <p:cxnSp>
          <p:nvCxnSpPr>
            <p:cNvPr id="18" name="Straight Connector 17"/>
            <p:cNvCxnSpPr/>
            <p:nvPr/>
          </p:nvCxnSpPr>
          <p:spPr>
            <a:xfrm flipV="1">
              <a:off x="927593" y="4888763"/>
              <a:ext cx="2978370" cy="0"/>
            </a:xfrm>
            <a:prstGeom prst="line">
              <a:avLst/>
            </a:prstGeom>
            <a:ln/>
          </p:spPr>
          <p:style>
            <a:lnRef idx="3">
              <a:schemeClr val="dk1"/>
            </a:lnRef>
            <a:fillRef idx="0">
              <a:schemeClr val="dk1"/>
            </a:fillRef>
            <a:effectRef idx="2">
              <a:schemeClr val="dk1"/>
            </a:effectRef>
            <a:fontRef idx="minor">
              <a:schemeClr val="tx1"/>
            </a:fontRef>
          </p:style>
        </p:cxnSp>
        <p:cxnSp>
          <p:nvCxnSpPr>
            <p:cNvPr id="20" name="Straight Connector 19"/>
            <p:cNvCxnSpPr/>
            <p:nvPr/>
          </p:nvCxnSpPr>
          <p:spPr>
            <a:xfrm>
              <a:off x="913992" y="5334039"/>
              <a:ext cx="3048183"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31" name="Straight Connector 30"/>
            <p:cNvCxnSpPr/>
            <p:nvPr/>
          </p:nvCxnSpPr>
          <p:spPr>
            <a:xfrm flipV="1">
              <a:off x="1980222" y="2516004"/>
              <a:ext cx="1813" cy="1751586"/>
            </a:xfrm>
            <a:prstGeom prst="line">
              <a:avLst/>
            </a:prstGeom>
            <a:ln/>
          </p:spPr>
          <p:style>
            <a:lnRef idx="3">
              <a:schemeClr val="dk1"/>
            </a:lnRef>
            <a:fillRef idx="0">
              <a:schemeClr val="dk1"/>
            </a:fillRef>
            <a:effectRef idx="2">
              <a:schemeClr val="dk1"/>
            </a:effectRef>
            <a:fontRef idx="minor">
              <a:schemeClr val="tx1"/>
            </a:fontRef>
          </p:style>
        </p:cxnSp>
        <p:cxnSp>
          <p:nvCxnSpPr>
            <p:cNvPr id="37" name="Straight Arrow Connector 36"/>
            <p:cNvCxnSpPr/>
            <p:nvPr/>
          </p:nvCxnSpPr>
          <p:spPr>
            <a:xfrm>
              <a:off x="914899" y="5639091"/>
              <a:ext cx="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241" name="TextBox 51"/>
            <p:cNvSpPr txBox="1">
              <a:spLocks noChangeArrowheads="1"/>
            </p:cNvSpPr>
            <p:nvPr/>
          </p:nvSpPr>
          <p:spPr bwMode="auto">
            <a:xfrm>
              <a:off x="514249" y="2918945"/>
              <a:ext cx="413331" cy="310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000" b="1">
                  <a:latin typeface="Arial" panose="020B0604020202020204" pitchFamily="34" charset="0"/>
                </a:rPr>
                <a:t>E3</a:t>
              </a:r>
            </a:p>
          </p:txBody>
        </p:sp>
        <p:sp>
          <p:nvSpPr>
            <p:cNvPr id="9242" name="TextBox 52"/>
            <p:cNvSpPr txBox="1">
              <a:spLocks noChangeArrowheads="1"/>
            </p:cNvSpPr>
            <p:nvPr/>
          </p:nvSpPr>
          <p:spPr bwMode="auto">
            <a:xfrm>
              <a:off x="511180" y="3693113"/>
              <a:ext cx="457200" cy="310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000" b="1">
                  <a:latin typeface="Arial" panose="020B0604020202020204" pitchFamily="34" charset="0"/>
                </a:rPr>
                <a:t>E1</a:t>
              </a:r>
            </a:p>
          </p:txBody>
        </p:sp>
        <p:sp>
          <p:nvSpPr>
            <p:cNvPr id="9243" name="TextBox 57"/>
            <p:cNvSpPr txBox="1">
              <a:spLocks noChangeArrowheads="1"/>
            </p:cNvSpPr>
            <p:nvPr/>
          </p:nvSpPr>
          <p:spPr bwMode="auto">
            <a:xfrm>
              <a:off x="152400" y="4744810"/>
              <a:ext cx="914400" cy="310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000" b="1">
                  <a:latin typeface="Arial" panose="020B0604020202020204" pitchFamily="34" charset="0"/>
                </a:rPr>
                <a:t>M1/p1</a:t>
              </a:r>
            </a:p>
          </p:txBody>
        </p:sp>
        <p:sp>
          <p:nvSpPr>
            <p:cNvPr id="9244" name="TextBox 64"/>
            <p:cNvSpPr txBox="1">
              <a:spLocks noChangeArrowheads="1"/>
            </p:cNvSpPr>
            <p:nvPr/>
          </p:nvSpPr>
          <p:spPr bwMode="auto">
            <a:xfrm>
              <a:off x="152400" y="5187630"/>
              <a:ext cx="914400" cy="310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000" b="1">
                  <a:latin typeface="Arial" panose="020B0604020202020204" pitchFamily="34" charset="0"/>
                </a:rPr>
                <a:t>M2/p2</a:t>
              </a:r>
            </a:p>
          </p:txBody>
        </p:sp>
        <p:sp>
          <p:nvSpPr>
            <p:cNvPr id="9245" name="TextBox 93"/>
            <p:cNvSpPr txBox="1">
              <a:spLocks noChangeArrowheads="1"/>
            </p:cNvSpPr>
            <p:nvPr/>
          </p:nvSpPr>
          <p:spPr bwMode="auto">
            <a:xfrm>
              <a:off x="927580" y="3394432"/>
              <a:ext cx="533400" cy="310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a-IR" altLang="en-US" sz="2000" b="1">
                  <a:latin typeface="Arial" panose="020B0604020202020204" pitchFamily="34" charset="0"/>
                  <a:cs typeface="B Homa" panose="00000400000000000000" pitchFamily="2" charset="-78"/>
                </a:rPr>
                <a:t>2</a:t>
              </a:r>
              <a:endParaRPr lang="en-US" altLang="en-US" sz="2000" b="1">
                <a:latin typeface="Arial" panose="020B0604020202020204" pitchFamily="34" charset="0"/>
                <a:cs typeface="B Homa" panose="00000400000000000000" pitchFamily="2" charset="-78"/>
              </a:endParaRPr>
            </a:p>
          </p:txBody>
        </p:sp>
        <p:sp>
          <p:nvSpPr>
            <p:cNvPr id="9246" name="TextBox 94"/>
            <p:cNvSpPr txBox="1">
              <a:spLocks noChangeArrowheads="1"/>
            </p:cNvSpPr>
            <p:nvPr/>
          </p:nvSpPr>
          <p:spPr bwMode="auto">
            <a:xfrm>
              <a:off x="954578" y="2807474"/>
              <a:ext cx="381000" cy="310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a-IR" altLang="en-US" sz="2000" b="1">
                  <a:latin typeface="Arial" panose="020B0604020202020204" pitchFamily="34" charset="0"/>
                  <a:cs typeface="B Homa" panose="00000400000000000000" pitchFamily="2" charset="-78"/>
                </a:rPr>
                <a:t>3</a:t>
              </a:r>
              <a:endParaRPr lang="en-US" altLang="en-US" sz="2000" b="1">
                <a:latin typeface="Arial" panose="020B0604020202020204" pitchFamily="34" charset="0"/>
                <a:cs typeface="B Homa" panose="00000400000000000000" pitchFamily="2" charset="-78"/>
              </a:endParaRPr>
            </a:p>
          </p:txBody>
        </p:sp>
      </p:grpSp>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381000" y="147638"/>
            <a:ext cx="8305800" cy="1066800"/>
          </a:xfrm>
        </p:spPr>
        <p:txBody>
          <a:bodyPr/>
          <a:lstStyle/>
          <a:p>
            <a:pPr algn="r"/>
            <a:r>
              <a:rPr lang="fa-IR" altLang="en-US" sz="4000" smtClean="0">
                <a:solidFill>
                  <a:srgbClr val="8027D9"/>
                </a:solidFill>
                <a:cs typeface="B Homa" panose="00000400000000000000" pitchFamily="2" charset="-78"/>
              </a:rPr>
              <a:t>اثرات تغییر عرضه پول بر نرخ ارز در بلند مدت</a:t>
            </a:r>
            <a:endParaRPr lang="en-US" altLang="en-US" sz="4000" smtClean="0">
              <a:solidFill>
                <a:srgbClr val="8027D9"/>
              </a:solidFill>
              <a:cs typeface="B Homa" panose="00000400000000000000" pitchFamily="2" charset="-78"/>
            </a:endParaRPr>
          </a:p>
        </p:txBody>
      </p:sp>
      <p:sp>
        <p:nvSpPr>
          <p:cNvPr id="10243" name="Subtitle 2"/>
          <p:cNvSpPr>
            <a:spLocks noGrp="1"/>
          </p:cNvSpPr>
          <p:nvPr>
            <p:ph type="subTitle" idx="1"/>
          </p:nvPr>
        </p:nvSpPr>
        <p:spPr>
          <a:xfrm>
            <a:off x="214313" y="1143000"/>
            <a:ext cx="8715375" cy="5334000"/>
          </a:xfrm>
        </p:spPr>
        <p:txBody>
          <a:bodyPr/>
          <a:lstStyle/>
          <a:p>
            <a:pPr algn="just">
              <a:lnSpc>
                <a:spcPct val="150000"/>
              </a:lnSpc>
            </a:pPr>
            <a:r>
              <a:rPr lang="fa-IR" altLang="en-US" b="1" smtClean="0">
                <a:solidFill>
                  <a:schemeClr val="tx1"/>
                </a:solidFill>
                <a:cs typeface="B Homa" panose="00000400000000000000" pitchFamily="2" charset="-78"/>
              </a:rPr>
              <a:t>در بلند مدت چون </a:t>
            </a:r>
            <a:r>
              <a:rPr lang="en-US" altLang="en-US" b="1" smtClean="0">
                <a:solidFill>
                  <a:schemeClr val="tx1"/>
                </a:solidFill>
                <a:cs typeface="B Homa" panose="00000400000000000000" pitchFamily="2" charset="-78"/>
              </a:rPr>
              <a:t>R</a:t>
            </a:r>
            <a:r>
              <a:rPr lang="fa-IR" altLang="en-US" b="1" smtClean="0">
                <a:solidFill>
                  <a:schemeClr val="tx1"/>
                </a:solidFill>
                <a:cs typeface="B Homa" panose="00000400000000000000" pitchFamily="2" charset="-78"/>
              </a:rPr>
              <a:t>ثابت است افزایش نرخ ارز به این شدت تغییر نمی کند.چون میزان عرضه پول دربلند مدت ثابت است، ابتدا ار نقطه 4 به 5 رفته و دوباره باز می گردیم.</a:t>
            </a:r>
            <a:endParaRPr lang="en-US" altLang="en-US" b="1" smtClean="0">
              <a:solidFill>
                <a:schemeClr val="tx1"/>
              </a:solidFill>
              <a:cs typeface="B Homa" panose="00000400000000000000" pitchFamily="2" charset="-78"/>
            </a:endParaRPr>
          </a:p>
          <a:p>
            <a:pPr algn="just">
              <a:lnSpc>
                <a:spcPct val="150000"/>
              </a:lnSpc>
            </a:pPr>
            <a:r>
              <a:rPr lang="fa-IR" altLang="en-US" b="1" smtClean="0">
                <a:solidFill>
                  <a:schemeClr val="tx1"/>
                </a:solidFill>
                <a:cs typeface="B Homa" panose="00000400000000000000" pitchFamily="2" charset="-78"/>
              </a:rPr>
              <a:t>لذا نرخ ارز متناسب با قیمت ها افزایش می یابد.</a:t>
            </a:r>
          </a:p>
          <a:p>
            <a:pPr algn="just">
              <a:lnSpc>
                <a:spcPct val="150000"/>
              </a:lnSpc>
            </a:pPr>
            <a:r>
              <a:rPr lang="fa-IR" altLang="en-US" b="1" smtClean="0">
                <a:solidFill>
                  <a:schemeClr val="tx1"/>
                </a:solidFill>
                <a:cs typeface="B Homa" panose="00000400000000000000" pitchFamily="2" charset="-78"/>
              </a:rPr>
              <a:t>اگر تعدیل نبود تمام تغییرات ایجاد شده در اقتصاد توسط نرخ ارز جذب می شد اما حالا بار نرخ ارز بر روی سایر متغیر ها هم اثر می گذارد.</a:t>
            </a:r>
          </a:p>
          <a:p>
            <a:pPr algn="just"/>
            <a:endParaRPr lang="fa-IR" altLang="en-US" b="1" smtClean="0">
              <a:solidFill>
                <a:schemeClr val="tx1"/>
              </a:solidFill>
              <a:cs typeface="B Homa" panose="00000400000000000000" pitchFamily="2" charset="-78"/>
            </a:endParaRPr>
          </a:p>
          <a:p>
            <a:pPr algn="just"/>
            <a:endParaRPr lang="en-US" altLang="en-US" b="1" smtClean="0">
              <a:solidFill>
                <a:schemeClr val="tx1"/>
              </a:solidFill>
              <a:cs typeface="B Homa" panose="00000400000000000000" pitchFamily="2" charset="-78"/>
            </a:endParaRPr>
          </a:p>
        </p:txBody>
      </p:sp>
    </p:spTree>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1004</TotalTime>
  <Words>1086</Words>
  <Application>Microsoft Office PowerPoint</Application>
  <PresentationFormat>On-screen Show (4:3)</PresentationFormat>
  <Paragraphs>97</Paragraphs>
  <Slides>30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B Homa</vt:lpstr>
      <vt:lpstr>B Siavash</vt:lpstr>
      <vt:lpstr>B Titr</vt:lpstr>
      <vt:lpstr>Calibri</vt:lpstr>
      <vt:lpstr>Tahoma</vt:lpstr>
      <vt:lpstr>Times New Roman</vt:lpstr>
      <vt:lpstr>Wingdings</vt:lpstr>
      <vt:lpstr>Office Theme</vt:lpstr>
      <vt:lpstr>PowerPoint Presentation</vt:lpstr>
      <vt:lpstr>PowerPoint Presentation</vt:lpstr>
      <vt:lpstr>پول، نرخ ارز در بلند مدت </vt:lpstr>
      <vt:lpstr>مثال</vt:lpstr>
      <vt:lpstr>PowerPoint Presentation</vt:lpstr>
      <vt:lpstr>نتیجه گیری:</vt:lpstr>
      <vt:lpstr>مقایسه اثرات تغییر عرضه پول بر نرخ ارز در کوتاه مدت و بلند مدت</vt:lpstr>
      <vt:lpstr>PowerPoint Presentation</vt:lpstr>
      <vt:lpstr>اثرات تغییر عرضه پول بر نرخ ارز در بلند مدت</vt:lpstr>
      <vt:lpstr>PowerPoint Presentation</vt:lpstr>
      <vt:lpstr>پدیده Over Shooting</vt:lpstr>
      <vt:lpstr>PowerPoint Presentation</vt:lpstr>
      <vt:lpstr>  تاثیر سطح عمومی قیمت ها  بر روی نرخ ارز با روش رقابت پذیری   </vt:lpstr>
      <vt:lpstr>PowerPoint Presentation</vt:lpstr>
      <vt:lpstr>  فرم جبری   </vt:lpstr>
      <vt:lpstr>  عرضه و تقاضای ارز داخلی   </vt:lpstr>
      <vt:lpstr>  عرضه و تقاضای ارز خارجی   </vt:lpstr>
      <vt:lpstr>  شواهد آماری حاکی از تورم فزاینده   </vt:lpstr>
      <vt:lpstr>  پدیده دلاریزه شدن:   </vt:lpstr>
      <vt:lpstr>  برابری قدرت خریدمطلق  (Purchasing Power Pirating)   </vt:lpstr>
      <vt:lpstr>  چرایی مناسب نبودن شاخص برابری قدرت خرید برای تعیین نرخ ارز   </vt:lpstr>
      <vt:lpstr>نظریه p.p.p نسبی</vt:lpstr>
      <vt:lpstr> عوامل دیگر موثر بر نرخ ارز:   </vt:lpstr>
      <vt:lpstr>  تغییرات در حساب جاری:    </vt:lpstr>
      <vt:lpstr> بیماری هلندی   </vt:lpstr>
      <vt:lpstr> راه های مقابله با بیماری هلندی   </vt:lpstr>
      <vt:lpstr> انتظارات   </vt:lpstr>
      <vt:lpstr> عوامل غیر اقتصادی   </vt:lpstr>
      <vt:lpstr>  نتیجه گیری </vt:lpstr>
      <vt:lpstr> سیستم های ارزی:   </vt:lpstr>
    </vt:vector>
  </TitlesOfParts>
  <Company>XPro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XPro</dc:creator>
  <cp:lastModifiedBy>omid</cp:lastModifiedBy>
  <cp:revision>135</cp:revision>
  <dcterms:created xsi:type="dcterms:W3CDTF">2011-12-04T13:35:30Z</dcterms:created>
  <dcterms:modified xsi:type="dcterms:W3CDTF">2018-06-24T14:03:22Z</dcterms:modified>
</cp:coreProperties>
</file>