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4"/>
  </p:notesMasterIdLst>
  <p:sldIdLst>
    <p:sldId id="281" r:id="rId2"/>
    <p:sldId id="259" r:id="rId3"/>
    <p:sldId id="260" r:id="rId4"/>
    <p:sldId id="262" r:id="rId5"/>
    <p:sldId id="263" r:id="rId6"/>
    <p:sldId id="264" r:id="rId7"/>
    <p:sldId id="265" r:id="rId8"/>
    <p:sldId id="266" r:id="rId9"/>
    <p:sldId id="267" r:id="rId10"/>
    <p:sldId id="268" r:id="rId11"/>
    <p:sldId id="269" r:id="rId12"/>
    <p:sldId id="273" r:id="rId13"/>
    <p:sldId id="270" r:id="rId14"/>
    <p:sldId id="271" r:id="rId15"/>
    <p:sldId id="272" r:id="rId16"/>
    <p:sldId id="274" r:id="rId17"/>
    <p:sldId id="275" r:id="rId18"/>
    <p:sldId id="276" r:id="rId19"/>
    <p:sldId id="277" r:id="rId20"/>
    <p:sldId id="278" r:id="rId21"/>
    <p:sldId id="279" r:id="rId22"/>
    <p:sldId id="28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dra"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E4A02"/>
    <a:srgbClr val="33CC33"/>
    <a:srgbClr val="EEC412"/>
    <a:srgbClr val="FFA401"/>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118" autoAdjust="0"/>
    <p:restoredTop sz="96069" autoAdjust="0"/>
  </p:normalViewPr>
  <p:slideViewPr>
    <p:cSldViewPr>
      <p:cViewPr varScale="1">
        <p:scale>
          <a:sx n="92" d="100"/>
          <a:sy n="92" d="100"/>
        </p:scale>
        <p:origin x="-92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CE0785-8B1D-4130-B14C-CB5CF066389B}" type="doc">
      <dgm:prSet loTypeId="urn:microsoft.com/office/officeart/2005/8/layout/radial6" loCatId="relationship" qsTypeId="urn:microsoft.com/office/officeart/2005/8/quickstyle/simple4" qsCatId="simple" csTypeId="urn:microsoft.com/office/officeart/2005/8/colors/accent1_2" csCatId="accent1" phldr="1"/>
      <dgm:spPr/>
      <dgm:t>
        <a:bodyPr/>
        <a:lstStyle/>
        <a:p>
          <a:endParaRPr lang="en-US"/>
        </a:p>
      </dgm:t>
    </dgm:pt>
    <dgm:pt modelId="{2FB4C7AE-5FCC-43C6-B78E-245F9754A0D5}">
      <dgm:prSet phldrT="[Text]"/>
      <dgm:spPr/>
      <dgm:t>
        <a:bodyPr/>
        <a:lstStyle/>
        <a:p>
          <a:r>
            <a:rPr lang="fa-IR" dirty="0" smtClean="0">
              <a:latin typeface="+mn-lt"/>
              <a:cs typeface="B Yekan" pitchFamily="2" charset="-78"/>
            </a:rPr>
            <a:t>مواد آلی</a:t>
          </a:r>
          <a:endParaRPr lang="en-US" dirty="0">
            <a:latin typeface="+mn-lt"/>
            <a:cs typeface="B Yekan" pitchFamily="2" charset="-78"/>
          </a:endParaRPr>
        </a:p>
      </dgm:t>
    </dgm:pt>
    <dgm:pt modelId="{0B0355E8-5FFF-480D-B830-A5358B4AF394}" type="parTrans" cxnId="{A7F7AFBC-2347-47B4-BC40-6BFB7EF294BA}">
      <dgm:prSet/>
      <dgm:spPr/>
      <dgm:t>
        <a:bodyPr/>
        <a:lstStyle/>
        <a:p>
          <a:endParaRPr lang="en-US">
            <a:cs typeface="B Yekan" pitchFamily="2" charset="-78"/>
          </a:endParaRPr>
        </a:p>
      </dgm:t>
    </dgm:pt>
    <dgm:pt modelId="{C699DC9A-73DD-42F6-83AB-22A3E8BA9621}" type="sibTrans" cxnId="{A7F7AFBC-2347-47B4-BC40-6BFB7EF294BA}">
      <dgm:prSet/>
      <dgm:spPr/>
      <dgm:t>
        <a:bodyPr/>
        <a:lstStyle/>
        <a:p>
          <a:endParaRPr lang="en-US">
            <a:cs typeface="B Yekan" pitchFamily="2" charset="-78"/>
          </a:endParaRPr>
        </a:p>
      </dgm:t>
    </dgm:pt>
    <dgm:pt modelId="{AF693703-CEEA-4924-BD4C-5A62DA0D33D2}">
      <dgm:prSet phldrT="[Text]" custT="1"/>
      <dgm:spPr/>
      <dgm:t>
        <a:bodyPr/>
        <a:lstStyle/>
        <a:p>
          <a:r>
            <a:rPr lang="fa-IR" sz="1600" b="1" dirty="0" smtClean="0">
              <a:cs typeface="B Yekan" pitchFamily="2" charset="-78"/>
            </a:rPr>
            <a:t>هیدرات</a:t>
          </a:r>
          <a:r>
            <a:rPr lang="en-US" sz="1600" b="1" dirty="0" smtClean="0">
              <a:cs typeface="B Yekan" pitchFamily="2" charset="-78"/>
            </a:rPr>
            <a:t> </a:t>
          </a:r>
          <a:r>
            <a:rPr lang="fa-IR" sz="1600" b="1" dirty="0" smtClean="0">
              <a:cs typeface="B Yekan" pitchFamily="2" charset="-78"/>
            </a:rPr>
            <a:t>های کربن </a:t>
          </a:r>
          <a:endParaRPr lang="en-US" sz="1600" b="1" dirty="0">
            <a:cs typeface="B Yekan" pitchFamily="2" charset="-78"/>
          </a:endParaRPr>
        </a:p>
      </dgm:t>
    </dgm:pt>
    <dgm:pt modelId="{00330F55-D303-48BA-97FF-1A3EE76F5E7B}" type="parTrans" cxnId="{499ABFDA-448B-4143-B176-3D2D91AF53F5}">
      <dgm:prSet/>
      <dgm:spPr/>
      <dgm:t>
        <a:bodyPr/>
        <a:lstStyle/>
        <a:p>
          <a:endParaRPr lang="en-US">
            <a:cs typeface="B Yekan" pitchFamily="2" charset="-78"/>
          </a:endParaRPr>
        </a:p>
      </dgm:t>
    </dgm:pt>
    <dgm:pt modelId="{53568D43-FE8B-41E3-B158-9DFFFAA77EA5}" type="sibTrans" cxnId="{499ABFDA-448B-4143-B176-3D2D91AF53F5}">
      <dgm:prSet/>
      <dgm:spPr/>
      <dgm:t>
        <a:bodyPr/>
        <a:lstStyle/>
        <a:p>
          <a:endParaRPr lang="en-US">
            <a:cs typeface="B Yekan" pitchFamily="2" charset="-78"/>
          </a:endParaRPr>
        </a:p>
      </dgm:t>
    </dgm:pt>
    <dgm:pt modelId="{B7E1B4E4-4469-436B-B07A-813CEC296334}">
      <dgm:prSet phldrT="[Text]"/>
      <dgm:spPr/>
      <dgm:t>
        <a:bodyPr/>
        <a:lstStyle/>
        <a:p>
          <a:r>
            <a:rPr lang="fa-IR" b="1" dirty="0" smtClean="0">
              <a:cs typeface="B Yekan" pitchFamily="2" charset="-78"/>
            </a:rPr>
            <a:t>پروتئین </a:t>
          </a:r>
          <a:endParaRPr lang="en-US" dirty="0">
            <a:cs typeface="B Yekan" pitchFamily="2" charset="-78"/>
          </a:endParaRPr>
        </a:p>
      </dgm:t>
    </dgm:pt>
    <dgm:pt modelId="{723FDFAD-E50A-4C77-A133-3D1779356AE3}" type="parTrans" cxnId="{BBF5386E-EAD8-4883-A542-4D4F75C8626C}">
      <dgm:prSet/>
      <dgm:spPr/>
      <dgm:t>
        <a:bodyPr/>
        <a:lstStyle/>
        <a:p>
          <a:endParaRPr lang="en-US">
            <a:cs typeface="B Yekan" pitchFamily="2" charset="-78"/>
          </a:endParaRPr>
        </a:p>
      </dgm:t>
    </dgm:pt>
    <dgm:pt modelId="{3D7A56A3-72D8-4EC6-B875-FB0C0209F7F2}" type="sibTrans" cxnId="{BBF5386E-EAD8-4883-A542-4D4F75C8626C}">
      <dgm:prSet/>
      <dgm:spPr/>
      <dgm:t>
        <a:bodyPr/>
        <a:lstStyle/>
        <a:p>
          <a:endParaRPr lang="en-US">
            <a:cs typeface="B Yekan" pitchFamily="2" charset="-78"/>
          </a:endParaRPr>
        </a:p>
      </dgm:t>
    </dgm:pt>
    <dgm:pt modelId="{DACB563E-D2D3-47B5-AE28-E570C02F526B}">
      <dgm:prSet phldrT="[Text]"/>
      <dgm:spPr/>
      <dgm:t>
        <a:bodyPr/>
        <a:lstStyle/>
        <a:p>
          <a:r>
            <a:rPr lang="fa-IR" b="1" dirty="0" smtClean="0">
              <a:cs typeface="B Yekan" pitchFamily="2" charset="-78"/>
            </a:rPr>
            <a:t>اسیدهای نوکلئیک</a:t>
          </a:r>
          <a:endParaRPr lang="en-US" dirty="0">
            <a:cs typeface="B Yekan" pitchFamily="2" charset="-78"/>
          </a:endParaRPr>
        </a:p>
      </dgm:t>
    </dgm:pt>
    <dgm:pt modelId="{E83BCD82-F4EC-4C5E-9804-804C7E311BF3}" type="parTrans" cxnId="{CEAD4107-C890-45FA-A948-29FD431247F3}">
      <dgm:prSet/>
      <dgm:spPr/>
      <dgm:t>
        <a:bodyPr/>
        <a:lstStyle/>
        <a:p>
          <a:endParaRPr lang="en-US">
            <a:cs typeface="B Yekan" pitchFamily="2" charset="-78"/>
          </a:endParaRPr>
        </a:p>
      </dgm:t>
    </dgm:pt>
    <dgm:pt modelId="{0623F42E-FACC-42EC-ADB0-EEAD6486CFD8}" type="sibTrans" cxnId="{CEAD4107-C890-45FA-A948-29FD431247F3}">
      <dgm:prSet/>
      <dgm:spPr/>
      <dgm:t>
        <a:bodyPr/>
        <a:lstStyle/>
        <a:p>
          <a:endParaRPr lang="en-US">
            <a:cs typeface="B Yekan" pitchFamily="2" charset="-78"/>
          </a:endParaRPr>
        </a:p>
      </dgm:t>
    </dgm:pt>
    <dgm:pt modelId="{C4DA3DA3-7F22-4B09-82E2-7B5D460AD164}">
      <dgm:prSet/>
      <dgm:spPr/>
      <dgm:t>
        <a:bodyPr/>
        <a:lstStyle/>
        <a:p>
          <a:r>
            <a:rPr lang="fa-IR" b="1" dirty="0" smtClean="0">
              <a:cs typeface="B Yekan" pitchFamily="2" charset="-78"/>
            </a:rPr>
            <a:t>  لیپیدها </a:t>
          </a:r>
          <a:endParaRPr lang="en-US" dirty="0">
            <a:cs typeface="B Yekan" pitchFamily="2" charset="-78"/>
          </a:endParaRPr>
        </a:p>
      </dgm:t>
    </dgm:pt>
    <dgm:pt modelId="{0CD7CBD0-16E8-4209-82CF-6AAB3E28E0B2}" type="sibTrans" cxnId="{6CDCCAB9-E34A-48E7-8E56-EB77C6B6547F}">
      <dgm:prSet/>
      <dgm:spPr/>
      <dgm:t>
        <a:bodyPr/>
        <a:lstStyle/>
        <a:p>
          <a:endParaRPr lang="en-US">
            <a:cs typeface="B Yekan" pitchFamily="2" charset="-78"/>
          </a:endParaRPr>
        </a:p>
      </dgm:t>
    </dgm:pt>
    <dgm:pt modelId="{EC63F639-AFED-41D6-A8D3-6304BA2D909D}" type="parTrans" cxnId="{6CDCCAB9-E34A-48E7-8E56-EB77C6B6547F}">
      <dgm:prSet/>
      <dgm:spPr/>
      <dgm:t>
        <a:bodyPr/>
        <a:lstStyle/>
        <a:p>
          <a:endParaRPr lang="en-US">
            <a:cs typeface="B Yekan" pitchFamily="2" charset="-78"/>
          </a:endParaRPr>
        </a:p>
      </dgm:t>
    </dgm:pt>
    <dgm:pt modelId="{85629029-91D8-4A52-B0B9-E707F3EC4201}" type="pres">
      <dgm:prSet presAssocID="{29CE0785-8B1D-4130-B14C-CB5CF066389B}" presName="Name0" presStyleCnt="0">
        <dgm:presLayoutVars>
          <dgm:chMax val="1"/>
          <dgm:dir/>
          <dgm:animLvl val="ctr"/>
          <dgm:resizeHandles val="exact"/>
        </dgm:presLayoutVars>
      </dgm:prSet>
      <dgm:spPr/>
      <dgm:t>
        <a:bodyPr/>
        <a:lstStyle/>
        <a:p>
          <a:endParaRPr lang="en-US"/>
        </a:p>
      </dgm:t>
    </dgm:pt>
    <dgm:pt modelId="{E9071838-A480-43BE-B63B-BFC32904D881}" type="pres">
      <dgm:prSet presAssocID="{2FB4C7AE-5FCC-43C6-B78E-245F9754A0D5}" presName="centerShape" presStyleLbl="node0" presStyleIdx="0" presStyleCnt="1"/>
      <dgm:spPr/>
      <dgm:t>
        <a:bodyPr/>
        <a:lstStyle/>
        <a:p>
          <a:endParaRPr lang="en-US"/>
        </a:p>
      </dgm:t>
    </dgm:pt>
    <dgm:pt modelId="{32195406-0CE0-40E3-96E1-C6AF2525604C}" type="pres">
      <dgm:prSet presAssocID="{AF693703-CEEA-4924-BD4C-5A62DA0D33D2}" presName="node" presStyleLbl="node1" presStyleIdx="0" presStyleCnt="4">
        <dgm:presLayoutVars>
          <dgm:bulletEnabled val="1"/>
        </dgm:presLayoutVars>
      </dgm:prSet>
      <dgm:spPr/>
      <dgm:t>
        <a:bodyPr/>
        <a:lstStyle/>
        <a:p>
          <a:endParaRPr lang="en-US"/>
        </a:p>
      </dgm:t>
    </dgm:pt>
    <dgm:pt modelId="{7B6CB02F-22FF-4C83-95FA-6577FCEFA201}" type="pres">
      <dgm:prSet presAssocID="{AF693703-CEEA-4924-BD4C-5A62DA0D33D2}" presName="dummy" presStyleCnt="0"/>
      <dgm:spPr/>
      <dgm:t>
        <a:bodyPr/>
        <a:lstStyle/>
        <a:p>
          <a:pPr rtl="1"/>
          <a:endParaRPr lang="fa-IR"/>
        </a:p>
      </dgm:t>
    </dgm:pt>
    <dgm:pt modelId="{27E57903-DD99-4D20-9D5C-1FE190A8AC94}" type="pres">
      <dgm:prSet presAssocID="{53568D43-FE8B-41E3-B158-9DFFFAA77EA5}" presName="sibTrans" presStyleLbl="sibTrans2D1" presStyleIdx="0" presStyleCnt="4"/>
      <dgm:spPr/>
      <dgm:t>
        <a:bodyPr/>
        <a:lstStyle/>
        <a:p>
          <a:endParaRPr lang="en-US"/>
        </a:p>
      </dgm:t>
    </dgm:pt>
    <dgm:pt modelId="{5E8A407B-92E7-48C0-9D46-AAF29D53A591}" type="pres">
      <dgm:prSet presAssocID="{B7E1B4E4-4469-436B-B07A-813CEC296334}" presName="node" presStyleLbl="node1" presStyleIdx="1" presStyleCnt="4">
        <dgm:presLayoutVars>
          <dgm:bulletEnabled val="1"/>
        </dgm:presLayoutVars>
      </dgm:prSet>
      <dgm:spPr/>
      <dgm:t>
        <a:bodyPr/>
        <a:lstStyle/>
        <a:p>
          <a:endParaRPr lang="en-US"/>
        </a:p>
      </dgm:t>
    </dgm:pt>
    <dgm:pt modelId="{B5FBA8D0-CFCE-455C-A6EA-7FBD6F7855EE}" type="pres">
      <dgm:prSet presAssocID="{B7E1B4E4-4469-436B-B07A-813CEC296334}" presName="dummy" presStyleCnt="0"/>
      <dgm:spPr/>
      <dgm:t>
        <a:bodyPr/>
        <a:lstStyle/>
        <a:p>
          <a:pPr rtl="1"/>
          <a:endParaRPr lang="fa-IR"/>
        </a:p>
      </dgm:t>
    </dgm:pt>
    <dgm:pt modelId="{A40DE349-9102-4DD8-B9A0-DBFE3D90C60C}" type="pres">
      <dgm:prSet presAssocID="{3D7A56A3-72D8-4EC6-B875-FB0C0209F7F2}" presName="sibTrans" presStyleLbl="sibTrans2D1" presStyleIdx="1" presStyleCnt="4"/>
      <dgm:spPr/>
      <dgm:t>
        <a:bodyPr/>
        <a:lstStyle/>
        <a:p>
          <a:endParaRPr lang="en-US"/>
        </a:p>
      </dgm:t>
    </dgm:pt>
    <dgm:pt modelId="{5128E6BB-4E93-4166-A6A7-E2392C1F3A52}" type="pres">
      <dgm:prSet presAssocID="{DACB563E-D2D3-47B5-AE28-E570C02F526B}" presName="node" presStyleLbl="node1" presStyleIdx="2" presStyleCnt="4">
        <dgm:presLayoutVars>
          <dgm:bulletEnabled val="1"/>
        </dgm:presLayoutVars>
      </dgm:prSet>
      <dgm:spPr/>
      <dgm:t>
        <a:bodyPr/>
        <a:lstStyle/>
        <a:p>
          <a:endParaRPr lang="en-US"/>
        </a:p>
      </dgm:t>
    </dgm:pt>
    <dgm:pt modelId="{4DB4D870-5E2A-4D55-8243-449E7CFC2137}" type="pres">
      <dgm:prSet presAssocID="{DACB563E-D2D3-47B5-AE28-E570C02F526B}" presName="dummy" presStyleCnt="0"/>
      <dgm:spPr/>
      <dgm:t>
        <a:bodyPr/>
        <a:lstStyle/>
        <a:p>
          <a:pPr rtl="1"/>
          <a:endParaRPr lang="fa-IR"/>
        </a:p>
      </dgm:t>
    </dgm:pt>
    <dgm:pt modelId="{75DB6D5C-E2AD-4111-A6E5-D7741D89DE23}" type="pres">
      <dgm:prSet presAssocID="{0623F42E-FACC-42EC-ADB0-EEAD6486CFD8}" presName="sibTrans" presStyleLbl="sibTrans2D1" presStyleIdx="2" presStyleCnt="4"/>
      <dgm:spPr/>
      <dgm:t>
        <a:bodyPr/>
        <a:lstStyle/>
        <a:p>
          <a:endParaRPr lang="en-US"/>
        </a:p>
      </dgm:t>
    </dgm:pt>
    <dgm:pt modelId="{B3D6179F-F049-46F8-B6ED-8BF3EC739B2F}" type="pres">
      <dgm:prSet presAssocID="{C4DA3DA3-7F22-4B09-82E2-7B5D460AD164}" presName="node" presStyleLbl="node1" presStyleIdx="3" presStyleCnt="4">
        <dgm:presLayoutVars>
          <dgm:bulletEnabled val="1"/>
        </dgm:presLayoutVars>
      </dgm:prSet>
      <dgm:spPr/>
      <dgm:t>
        <a:bodyPr/>
        <a:lstStyle/>
        <a:p>
          <a:endParaRPr lang="en-US"/>
        </a:p>
      </dgm:t>
    </dgm:pt>
    <dgm:pt modelId="{12352C1A-E08D-475A-949C-4C007D1598D8}" type="pres">
      <dgm:prSet presAssocID="{C4DA3DA3-7F22-4B09-82E2-7B5D460AD164}" presName="dummy" presStyleCnt="0"/>
      <dgm:spPr/>
      <dgm:t>
        <a:bodyPr/>
        <a:lstStyle/>
        <a:p>
          <a:pPr rtl="1"/>
          <a:endParaRPr lang="fa-IR"/>
        </a:p>
      </dgm:t>
    </dgm:pt>
    <dgm:pt modelId="{13F6714B-7E93-4695-9E61-532E7F97F995}" type="pres">
      <dgm:prSet presAssocID="{0CD7CBD0-16E8-4209-82CF-6AAB3E28E0B2}" presName="sibTrans" presStyleLbl="sibTrans2D1" presStyleIdx="3" presStyleCnt="4"/>
      <dgm:spPr/>
      <dgm:t>
        <a:bodyPr/>
        <a:lstStyle/>
        <a:p>
          <a:endParaRPr lang="en-US"/>
        </a:p>
      </dgm:t>
    </dgm:pt>
  </dgm:ptLst>
  <dgm:cxnLst>
    <dgm:cxn modelId="{499ABFDA-448B-4143-B176-3D2D91AF53F5}" srcId="{2FB4C7AE-5FCC-43C6-B78E-245F9754A0D5}" destId="{AF693703-CEEA-4924-BD4C-5A62DA0D33D2}" srcOrd="0" destOrd="0" parTransId="{00330F55-D303-48BA-97FF-1A3EE76F5E7B}" sibTransId="{53568D43-FE8B-41E3-B158-9DFFFAA77EA5}"/>
    <dgm:cxn modelId="{8A3BA3E7-D8EC-4216-B702-6A0D683989EE}" type="presOf" srcId="{DACB563E-D2D3-47B5-AE28-E570C02F526B}" destId="{5128E6BB-4E93-4166-A6A7-E2392C1F3A52}" srcOrd="0" destOrd="0" presId="urn:microsoft.com/office/officeart/2005/8/layout/radial6"/>
    <dgm:cxn modelId="{BC1A43CF-051B-40B0-A97E-24312197EDC1}" type="presOf" srcId="{0CD7CBD0-16E8-4209-82CF-6AAB3E28E0B2}" destId="{13F6714B-7E93-4695-9E61-532E7F97F995}" srcOrd="0" destOrd="0" presId="urn:microsoft.com/office/officeart/2005/8/layout/radial6"/>
    <dgm:cxn modelId="{5CC8CFFB-5132-4A10-9AC4-99E43CDE34C7}" type="presOf" srcId="{B7E1B4E4-4469-436B-B07A-813CEC296334}" destId="{5E8A407B-92E7-48C0-9D46-AAF29D53A591}" srcOrd="0" destOrd="0" presId="urn:microsoft.com/office/officeart/2005/8/layout/radial6"/>
    <dgm:cxn modelId="{439B598D-51FB-46FB-9145-E59784F4BD58}" type="presOf" srcId="{C4DA3DA3-7F22-4B09-82E2-7B5D460AD164}" destId="{B3D6179F-F049-46F8-B6ED-8BF3EC739B2F}" srcOrd="0" destOrd="0" presId="urn:microsoft.com/office/officeart/2005/8/layout/radial6"/>
    <dgm:cxn modelId="{CEAD4107-C890-45FA-A948-29FD431247F3}" srcId="{2FB4C7AE-5FCC-43C6-B78E-245F9754A0D5}" destId="{DACB563E-D2D3-47B5-AE28-E570C02F526B}" srcOrd="2" destOrd="0" parTransId="{E83BCD82-F4EC-4C5E-9804-804C7E311BF3}" sibTransId="{0623F42E-FACC-42EC-ADB0-EEAD6486CFD8}"/>
    <dgm:cxn modelId="{F49CBADA-DDFD-46C6-B297-C994B65A48C8}" type="presOf" srcId="{29CE0785-8B1D-4130-B14C-CB5CF066389B}" destId="{85629029-91D8-4A52-B0B9-E707F3EC4201}" srcOrd="0" destOrd="0" presId="urn:microsoft.com/office/officeart/2005/8/layout/radial6"/>
    <dgm:cxn modelId="{FDE50AEA-E022-4768-99EB-9D179853C375}" type="presOf" srcId="{3D7A56A3-72D8-4EC6-B875-FB0C0209F7F2}" destId="{A40DE349-9102-4DD8-B9A0-DBFE3D90C60C}" srcOrd="0" destOrd="0" presId="urn:microsoft.com/office/officeart/2005/8/layout/radial6"/>
    <dgm:cxn modelId="{6CDCCAB9-E34A-48E7-8E56-EB77C6B6547F}" srcId="{2FB4C7AE-5FCC-43C6-B78E-245F9754A0D5}" destId="{C4DA3DA3-7F22-4B09-82E2-7B5D460AD164}" srcOrd="3" destOrd="0" parTransId="{EC63F639-AFED-41D6-A8D3-6304BA2D909D}" sibTransId="{0CD7CBD0-16E8-4209-82CF-6AAB3E28E0B2}"/>
    <dgm:cxn modelId="{8B61DBB5-5D40-4FCE-B1AA-45BB4362F82F}" type="presOf" srcId="{2FB4C7AE-5FCC-43C6-B78E-245F9754A0D5}" destId="{E9071838-A480-43BE-B63B-BFC32904D881}" srcOrd="0" destOrd="0" presId="urn:microsoft.com/office/officeart/2005/8/layout/radial6"/>
    <dgm:cxn modelId="{6F993FCC-85A3-4A46-A9B7-FBDD17EB1BA1}" type="presOf" srcId="{53568D43-FE8B-41E3-B158-9DFFFAA77EA5}" destId="{27E57903-DD99-4D20-9D5C-1FE190A8AC94}" srcOrd="0" destOrd="0" presId="urn:microsoft.com/office/officeart/2005/8/layout/radial6"/>
    <dgm:cxn modelId="{EC8D6ECD-BF84-4353-B95B-5F3C77EDF468}" type="presOf" srcId="{0623F42E-FACC-42EC-ADB0-EEAD6486CFD8}" destId="{75DB6D5C-E2AD-4111-A6E5-D7741D89DE23}" srcOrd="0" destOrd="0" presId="urn:microsoft.com/office/officeart/2005/8/layout/radial6"/>
    <dgm:cxn modelId="{A7F7AFBC-2347-47B4-BC40-6BFB7EF294BA}" srcId="{29CE0785-8B1D-4130-B14C-CB5CF066389B}" destId="{2FB4C7AE-5FCC-43C6-B78E-245F9754A0D5}" srcOrd="0" destOrd="0" parTransId="{0B0355E8-5FFF-480D-B830-A5358B4AF394}" sibTransId="{C699DC9A-73DD-42F6-83AB-22A3E8BA9621}"/>
    <dgm:cxn modelId="{BBF5386E-EAD8-4883-A542-4D4F75C8626C}" srcId="{2FB4C7AE-5FCC-43C6-B78E-245F9754A0D5}" destId="{B7E1B4E4-4469-436B-B07A-813CEC296334}" srcOrd="1" destOrd="0" parTransId="{723FDFAD-E50A-4C77-A133-3D1779356AE3}" sibTransId="{3D7A56A3-72D8-4EC6-B875-FB0C0209F7F2}"/>
    <dgm:cxn modelId="{76949F03-933E-487F-A418-A2A464048445}" type="presOf" srcId="{AF693703-CEEA-4924-BD4C-5A62DA0D33D2}" destId="{32195406-0CE0-40E3-96E1-C6AF2525604C}" srcOrd="0" destOrd="0" presId="urn:microsoft.com/office/officeart/2005/8/layout/radial6"/>
    <dgm:cxn modelId="{3D41F520-5C2D-4BD7-8F65-9335F4E90BC9}" type="presParOf" srcId="{85629029-91D8-4A52-B0B9-E707F3EC4201}" destId="{E9071838-A480-43BE-B63B-BFC32904D881}" srcOrd="0" destOrd="0" presId="urn:microsoft.com/office/officeart/2005/8/layout/radial6"/>
    <dgm:cxn modelId="{CF812ABB-EC3F-4A41-85F2-B6A6CABCD373}" type="presParOf" srcId="{85629029-91D8-4A52-B0B9-E707F3EC4201}" destId="{32195406-0CE0-40E3-96E1-C6AF2525604C}" srcOrd="1" destOrd="0" presId="urn:microsoft.com/office/officeart/2005/8/layout/radial6"/>
    <dgm:cxn modelId="{0FF4F04D-9568-43EC-B907-A188A8D942B8}" type="presParOf" srcId="{85629029-91D8-4A52-B0B9-E707F3EC4201}" destId="{7B6CB02F-22FF-4C83-95FA-6577FCEFA201}" srcOrd="2" destOrd="0" presId="urn:microsoft.com/office/officeart/2005/8/layout/radial6"/>
    <dgm:cxn modelId="{FF26A1D8-6EAE-4701-8B66-2FC27FE5B8FD}" type="presParOf" srcId="{85629029-91D8-4A52-B0B9-E707F3EC4201}" destId="{27E57903-DD99-4D20-9D5C-1FE190A8AC94}" srcOrd="3" destOrd="0" presId="urn:microsoft.com/office/officeart/2005/8/layout/radial6"/>
    <dgm:cxn modelId="{329922B4-C45F-4B5F-B594-FE7AA621B428}" type="presParOf" srcId="{85629029-91D8-4A52-B0B9-E707F3EC4201}" destId="{5E8A407B-92E7-48C0-9D46-AAF29D53A591}" srcOrd="4" destOrd="0" presId="urn:microsoft.com/office/officeart/2005/8/layout/radial6"/>
    <dgm:cxn modelId="{2616EE89-2092-4F40-B2BC-64C93FF2C06F}" type="presParOf" srcId="{85629029-91D8-4A52-B0B9-E707F3EC4201}" destId="{B5FBA8D0-CFCE-455C-A6EA-7FBD6F7855EE}" srcOrd="5" destOrd="0" presId="urn:microsoft.com/office/officeart/2005/8/layout/radial6"/>
    <dgm:cxn modelId="{D2C0708B-013D-4067-AE5C-D840CED9AEB7}" type="presParOf" srcId="{85629029-91D8-4A52-B0B9-E707F3EC4201}" destId="{A40DE349-9102-4DD8-B9A0-DBFE3D90C60C}" srcOrd="6" destOrd="0" presId="urn:microsoft.com/office/officeart/2005/8/layout/radial6"/>
    <dgm:cxn modelId="{BF3FB5D9-D598-492C-9D4A-E06EBF8A2546}" type="presParOf" srcId="{85629029-91D8-4A52-B0B9-E707F3EC4201}" destId="{5128E6BB-4E93-4166-A6A7-E2392C1F3A52}" srcOrd="7" destOrd="0" presId="urn:microsoft.com/office/officeart/2005/8/layout/radial6"/>
    <dgm:cxn modelId="{0397EEDD-F931-4FAB-A342-C88AC004A1E6}" type="presParOf" srcId="{85629029-91D8-4A52-B0B9-E707F3EC4201}" destId="{4DB4D870-5E2A-4D55-8243-449E7CFC2137}" srcOrd="8" destOrd="0" presId="urn:microsoft.com/office/officeart/2005/8/layout/radial6"/>
    <dgm:cxn modelId="{7126D216-CB98-4D63-AFD2-BA330D1C1FCE}" type="presParOf" srcId="{85629029-91D8-4A52-B0B9-E707F3EC4201}" destId="{75DB6D5C-E2AD-4111-A6E5-D7741D89DE23}" srcOrd="9" destOrd="0" presId="urn:microsoft.com/office/officeart/2005/8/layout/radial6"/>
    <dgm:cxn modelId="{6F684401-91B3-4925-ABC8-C8483AD75704}" type="presParOf" srcId="{85629029-91D8-4A52-B0B9-E707F3EC4201}" destId="{B3D6179F-F049-46F8-B6ED-8BF3EC739B2F}" srcOrd="10" destOrd="0" presId="urn:microsoft.com/office/officeart/2005/8/layout/radial6"/>
    <dgm:cxn modelId="{7305D108-6FA4-492B-99E2-3A72C6AA5FC2}" type="presParOf" srcId="{85629029-91D8-4A52-B0B9-E707F3EC4201}" destId="{12352C1A-E08D-475A-949C-4C007D1598D8}" srcOrd="11" destOrd="0" presId="urn:microsoft.com/office/officeart/2005/8/layout/radial6"/>
    <dgm:cxn modelId="{0048C1C7-D8D1-4B37-A627-624F9DADF2E5}" type="presParOf" srcId="{85629029-91D8-4A52-B0B9-E707F3EC4201}" destId="{13F6714B-7E93-4695-9E61-532E7F97F995}" srcOrd="12" destOrd="0" presId="urn:microsoft.com/office/officeart/2005/8/layout/radial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AECA20-6F8A-4D15-BFA0-7E88D0CD1EFE}" type="doc">
      <dgm:prSet loTypeId="urn:microsoft.com/office/officeart/2005/8/layout/chevron2" loCatId="list" qsTypeId="urn:microsoft.com/office/officeart/2005/8/quickstyle/simple4" qsCatId="simple" csTypeId="urn:microsoft.com/office/officeart/2005/8/colors/accent1_2" csCatId="accent1" phldr="1"/>
      <dgm:spPr/>
      <dgm:t>
        <a:bodyPr/>
        <a:lstStyle/>
        <a:p>
          <a:endParaRPr lang="en-US"/>
        </a:p>
      </dgm:t>
    </dgm:pt>
    <dgm:pt modelId="{7D533618-AABA-4D1F-9108-D7A8F61A1E01}">
      <dgm:prSet phldrT="[Text]"/>
      <dgm:spPr/>
      <dgm:t>
        <a:bodyPr/>
        <a:lstStyle/>
        <a:p>
          <a:pPr algn="ctr"/>
          <a:r>
            <a:rPr lang="fa-IR" dirty="0" smtClean="0">
              <a:cs typeface="B Yekan" pitchFamily="2" charset="-78"/>
            </a:rPr>
            <a:t>1</a:t>
          </a:r>
          <a:endParaRPr lang="en-US" dirty="0">
            <a:cs typeface="B Yekan" pitchFamily="2" charset="-78"/>
          </a:endParaRPr>
        </a:p>
      </dgm:t>
    </dgm:pt>
    <dgm:pt modelId="{9C5B79E4-6296-4A67-BA80-6E4102EB5F33}" type="parTrans" cxnId="{EABF6205-6C7D-4666-A951-F3AC4098306F}">
      <dgm:prSet/>
      <dgm:spPr/>
      <dgm:t>
        <a:bodyPr/>
        <a:lstStyle/>
        <a:p>
          <a:pPr algn="ctr"/>
          <a:endParaRPr lang="en-US"/>
        </a:p>
      </dgm:t>
    </dgm:pt>
    <dgm:pt modelId="{DD5B396C-160C-4C38-97EC-E15EC58845F0}" type="sibTrans" cxnId="{EABF6205-6C7D-4666-A951-F3AC4098306F}">
      <dgm:prSet/>
      <dgm:spPr/>
      <dgm:t>
        <a:bodyPr/>
        <a:lstStyle/>
        <a:p>
          <a:pPr algn="ctr"/>
          <a:endParaRPr lang="en-US"/>
        </a:p>
      </dgm:t>
    </dgm:pt>
    <dgm:pt modelId="{227CB2C2-05D4-4F28-BF94-3BD022CAADB2}">
      <dgm:prSet phldrT="[Text]"/>
      <dgm:spPr/>
      <dgm:t>
        <a:bodyPr/>
        <a:lstStyle/>
        <a:p>
          <a:pPr algn="ctr" rtl="1"/>
          <a:r>
            <a:rPr lang="fa-IR" b="1" dirty="0" smtClean="0">
              <a:cs typeface="B Yekan" pitchFamily="2" charset="-78"/>
            </a:rPr>
            <a:t>منو ساکارید ها</a:t>
          </a:r>
          <a:endParaRPr lang="en-US" b="1" dirty="0">
            <a:cs typeface="B Yekan" pitchFamily="2" charset="-78"/>
          </a:endParaRPr>
        </a:p>
      </dgm:t>
    </dgm:pt>
    <dgm:pt modelId="{925C9E30-4626-4F58-8057-71D1F9C1C095}" type="parTrans" cxnId="{3B658A95-B299-49BD-A818-BB7A85E587F5}">
      <dgm:prSet/>
      <dgm:spPr/>
      <dgm:t>
        <a:bodyPr/>
        <a:lstStyle/>
        <a:p>
          <a:pPr algn="ctr"/>
          <a:endParaRPr lang="en-US"/>
        </a:p>
      </dgm:t>
    </dgm:pt>
    <dgm:pt modelId="{EAF32B64-08F3-4395-B40F-561E4F8C8459}" type="sibTrans" cxnId="{3B658A95-B299-49BD-A818-BB7A85E587F5}">
      <dgm:prSet/>
      <dgm:spPr/>
      <dgm:t>
        <a:bodyPr/>
        <a:lstStyle/>
        <a:p>
          <a:pPr algn="ctr"/>
          <a:endParaRPr lang="en-US"/>
        </a:p>
      </dgm:t>
    </dgm:pt>
    <dgm:pt modelId="{59312B64-F141-4A42-A29E-04491FE9CE47}">
      <dgm:prSet phldrT="[Text]"/>
      <dgm:spPr/>
      <dgm:t>
        <a:bodyPr/>
        <a:lstStyle/>
        <a:p>
          <a:pPr algn="ctr"/>
          <a:r>
            <a:rPr lang="fa-IR" dirty="0" smtClean="0">
              <a:cs typeface="B Yekan" pitchFamily="2" charset="-78"/>
            </a:rPr>
            <a:t>2</a:t>
          </a:r>
          <a:endParaRPr lang="en-US" dirty="0">
            <a:cs typeface="B Yekan" pitchFamily="2" charset="-78"/>
          </a:endParaRPr>
        </a:p>
      </dgm:t>
    </dgm:pt>
    <dgm:pt modelId="{ED425493-0301-48AD-93FA-82507B594544}" type="parTrans" cxnId="{CE5720F6-BE49-4F4F-BAB3-16A6A9C39837}">
      <dgm:prSet/>
      <dgm:spPr/>
      <dgm:t>
        <a:bodyPr/>
        <a:lstStyle/>
        <a:p>
          <a:pPr algn="ctr"/>
          <a:endParaRPr lang="en-US"/>
        </a:p>
      </dgm:t>
    </dgm:pt>
    <dgm:pt modelId="{37F17A92-B357-442A-9998-18C38D3DBDEB}" type="sibTrans" cxnId="{CE5720F6-BE49-4F4F-BAB3-16A6A9C39837}">
      <dgm:prSet/>
      <dgm:spPr/>
      <dgm:t>
        <a:bodyPr/>
        <a:lstStyle/>
        <a:p>
          <a:pPr algn="ctr"/>
          <a:endParaRPr lang="en-US"/>
        </a:p>
      </dgm:t>
    </dgm:pt>
    <dgm:pt modelId="{3CF114D9-9779-4F3E-9B43-93608FD03251}">
      <dgm:prSet phldrT="[Text]"/>
      <dgm:spPr/>
      <dgm:t>
        <a:bodyPr/>
        <a:lstStyle/>
        <a:p>
          <a:pPr algn="ctr" rtl="1"/>
          <a:r>
            <a:rPr lang="fa-IR" b="1" dirty="0" smtClean="0">
              <a:cs typeface="B Yekan" pitchFamily="2" charset="-78"/>
            </a:rPr>
            <a:t>دی ساکارید ها </a:t>
          </a:r>
          <a:endParaRPr lang="en-US" b="1" dirty="0">
            <a:cs typeface="B Yekan" pitchFamily="2" charset="-78"/>
          </a:endParaRPr>
        </a:p>
      </dgm:t>
    </dgm:pt>
    <dgm:pt modelId="{F0F13A3C-653A-46E0-93D2-0FB3B3FC4810}" type="parTrans" cxnId="{6AC9A362-03FF-40AF-A060-4B0557D85285}">
      <dgm:prSet/>
      <dgm:spPr/>
      <dgm:t>
        <a:bodyPr/>
        <a:lstStyle/>
        <a:p>
          <a:pPr algn="ctr"/>
          <a:endParaRPr lang="en-US"/>
        </a:p>
      </dgm:t>
    </dgm:pt>
    <dgm:pt modelId="{753F661A-BB99-4707-9E8B-16B8C8FD5721}" type="sibTrans" cxnId="{6AC9A362-03FF-40AF-A060-4B0557D85285}">
      <dgm:prSet/>
      <dgm:spPr/>
      <dgm:t>
        <a:bodyPr/>
        <a:lstStyle/>
        <a:p>
          <a:pPr algn="ctr"/>
          <a:endParaRPr lang="en-US"/>
        </a:p>
      </dgm:t>
    </dgm:pt>
    <dgm:pt modelId="{83592695-65F3-4958-8B5E-0FCE6B439B70}">
      <dgm:prSet phldrT="[Text]"/>
      <dgm:spPr/>
      <dgm:t>
        <a:bodyPr/>
        <a:lstStyle/>
        <a:p>
          <a:pPr algn="ctr"/>
          <a:r>
            <a:rPr lang="fa-IR" dirty="0" smtClean="0">
              <a:cs typeface="B Yekan" pitchFamily="2" charset="-78"/>
            </a:rPr>
            <a:t>3</a:t>
          </a:r>
          <a:endParaRPr lang="en-US" dirty="0">
            <a:cs typeface="B Yekan" pitchFamily="2" charset="-78"/>
          </a:endParaRPr>
        </a:p>
      </dgm:t>
    </dgm:pt>
    <dgm:pt modelId="{E3F50A50-092A-42AC-A5A2-DF0B6FE45CBC}" type="parTrans" cxnId="{08DD5087-A215-4C4E-940F-2E0DFAC290FA}">
      <dgm:prSet/>
      <dgm:spPr/>
      <dgm:t>
        <a:bodyPr/>
        <a:lstStyle/>
        <a:p>
          <a:pPr algn="ctr"/>
          <a:endParaRPr lang="en-US"/>
        </a:p>
      </dgm:t>
    </dgm:pt>
    <dgm:pt modelId="{1EF01384-4754-4017-8C6C-F9C62FED5637}" type="sibTrans" cxnId="{08DD5087-A215-4C4E-940F-2E0DFAC290FA}">
      <dgm:prSet/>
      <dgm:spPr/>
      <dgm:t>
        <a:bodyPr/>
        <a:lstStyle/>
        <a:p>
          <a:pPr algn="ctr"/>
          <a:endParaRPr lang="en-US"/>
        </a:p>
      </dgm:t>
    </dgm:pt>
    <dgm:pt modelId="{0FCA0D1D-EFE4-44C1-81AC-52CC2B0E7D9F}">
      <dgm:prSet phldrT="[Text]"/>
      <dgm:spPr/>
      <dgm:t>
        <a:bodyPr/>
        <a:lstStyle/>
        <a:p>
          <a:pPr algn="ctr" rtl="1"/>
          <a:r>
            <a:rPr lang="fa-IR" b="1" dirty="0" smtClean="0">
              <a:cs typeface="B Yekan" pitchFamily="2" charset="-78"/>
            </a:rPr>
            <a:t>پلی ساکارید ها</a:t>
          </a:r>
          <a:endParaRPr lang="en-US" b="1" dirty="0">
            <a:cs typeface="B Yekan" pitchFamily="2" charset="-78"/>
          </a:endParaRPr>
        </a:p>
      </dgm:t>
    </dgm:pt>
    <dgm:pt modelId="{5ED0C197-01DC-4F4D-BD26-587D93A77FB6}" type="parTrans" cxnId="{A5B5B738-9359-4DB2-949A-86EB8C238D74}">
      <dgm:prSet/>
      <dgm:spPr/>
      <dgm:t>
        <a:bodyPr/>
        <a:lstStyle/>
        <a:p>
          <a:pPr algn="ctr"/>
          <a:endParaRPr lang="en-US"/>
        </a:p>
      </dgm:t>
    </dgm:pt>
    <dgm:pt modelId="{996F2B62-2623-4126-B585-93B79D9E4116}" type="sibTrans" cxnId="{A5B5B738-9359-4DB2-949A-86EB8C238D74}">
      <dgm:prSet/>
      <dgm:spPr/>
      <dgm:t>
        <a:bodyPr/>
        <a:lstStyle/>
        <a:p>
          <a:pPr algn="ctr"/>
          <a:endParaRPr lang="en-US"/>
        </a:p>
      </dgm:t>
    </dgm:pt>
    <dgm:pt modelId="{E7408CD2-6A96-41D0-A576-3D33609A686C}" type="pres">
      <dgm:prSet presAssocID="{8EAECA20-6F8A-4D15-BFA0-7E88D0CD1EFE}" presName="linearFlow" presStyleCnt="0">
        <dgm:presLayoutVars>
          <dgm:dir/>
          <dgm:animLvl val="lvl"/>
          <dgm:resizeHandles val="exact"/>
        </dgm:presLayoutVars>
      </dgm:prSet>
      <dgm:spPr/>
      <dgm:t>
        <a:bodyPr/>
        <a:lstStyle/>
        <a:p>
          <a:endParaRPr lang="en-US"/>
        </a:p>
      </dgm:t>
    </dgm:pt>
    <dgm:pt modelId="{56F48F75-666F-4012-B601-0EB5CE460DD2}" type="pres">
      <dgm:prSet presAssocID="{7D533618-AABA-4D1F-9108-D7A8F61A1E01}" presName="composite" presStyleCnt="0"/>
      <dgm:spPr/>
      <dgm:t>
        <a:bodyPr/>
        <a:lstStyle/>
        <a:p>
          <a:pPr rtl="1"/>
          <a:endParaRPr lang="fa-IR"/>
        </a:p>
      </dgm:t>
    </dgm:pt>
    <dgm:pt modelId="{754DD503-F290-44DA-9338-5F5BF72351B6}" type="pres">
      <dgm:prSet presAssocID="{7D533618-AABA-4D1F-9108-D7A8F61A1E01}" presName="parentText" presStyleLbl="alignNode1" presStyleIdx="0" presStyleCnt="3">
        <dgm:presLayoutVars>
          <dgm:chMax val="1"/>
          <dgm:bulletEnabled val="1"/>
        </dgm:presLayoutVars>
      </dgm:prSet>
      <dgm:spPr/>
      <dgm:t>
        <a:bodyPr/>
        <a:lstStyle/>
        <a:p>
          <a:endParaRPr lang="en-US"/>
        </a:p>
      </dgm:t>
    </dgm:pt>
    <dgm:pt modelId="{CC126503-F2CC-42B0-A40F-DDA65A291918}" type="pres">
      <dgm:prSet presAssocID="{7D533618-AABA-4D1F-9108-D7A8F61A1E01}" presName="descendantText" presStyleLbl="alignAcc1" presStyleIdx="0" presStyleCnt="3">
        <dgm:presLayoutVars>
          <dgm:bulletEnabled val="1"/>
        </dgm:presLayoutVars>
      </dgm:prSet>
      <dgm:spPr/>
      <dgm:t>
        <a:bodyPr/>
        <a:lstStyle/>
        <a:p>
          <a:endParaRPr lang="en-US"/>
        </a:p>
      </dgm:t>
    </dgm:pt>
    <dgm:pt modelId="{AF02AB4C-EACE-4D9C-8EFD-C7D5F1464527}" type="pres">
      <dgm:prSet presAssocID="{DD5B396C-160C-4C38-97EC-E15EC58845F0}" presName="sp" presStyleCnt="0"/>
      <dgm:spPr/>
      <dgm:t>
        <a:bodyPr/>
        <a:lstStyle/>
        <a:p>
          <a:pPr rtl="1"/>
          <a:endParaRPr lang="fa-IR"/>
        </a:p>
      </dgm:t>
    </dgm:pt>
    <dgm:pt modelId="{D6978210-0722-47D8-9DD0-D728090D9AB9}" type="pres">
      <dgm:prSet presAssocID="{59312B64-F141-4A42-A29E-04491FE9CE47}" presName="composite" presStyleCnt="0"/>
      <dgm:spPr/>
      <dgm:t>
        <a:bodyPr/>
        <a:lstStyle/>
        <a:p>
          <a:pPr rtl="1"/>
          <a:endParaRPr lang="fa-IR"/>
        </a:p>
      </dgm:t>
    </dgm:pt>
    <dgm:pt modelId="{F8F6DC73-32B5-47F9-9841-14BE1F38E49E}" type="pres">
      <dgm:prSet presAssocID="{59312B64-F141-4A42-A29E-04491FE9CE47}" presName="parentText" presStyleLbl="alignNode1" presStyleIdx="1" presStyleCnt="3">
        <dgm:presLayoutVars>
          <dgm:chMax val="1"/>
          <dgm:bulletEnabled val="1"/>
        </dgm:presLayoutVars>
      </dgm:prSet>
      <dgm:spPr/>
      <dgm:t>
        <a:bodyPr/>
        <a:lstStyle/>
        <a:p>
          <a:endParaRPr lang="en-US"/>
        </a:p>
      </dgm:t>
    </dgm:pt>
    <dgm:pt modelId="{1414A46F-6655-411B-B2B7-27A4BD5CF64C}" type="pres">
      <dgm:prSet presAssocID="{59312B64-F141-4A42-A29E-04491FE9CE47}" presName="descendantText" presStyleLbl="alignAcc1" presStyleIdx="1" presStyleCnt="3">
        <dgm:presLayoutVars>
          <dgm:bulletEnabled val="1"/>
        </dgm:presLayoutVars>
      </dgm:prSet>
      <dgm:spPr/>
      <dgm:t>
        <a:bodyPr/>
        <a:lstStyle/>
        <a:p>
          <a:endParaRPr lang="en-US"/>
        </a:p>
      </dgm:t>
    </dgm:pt>
    <dgm:pt modelId="{FB761B2E-31DA-40E7-B0C5-0C131DAA7420}" type="pres">
      <dgm:prSet presAssocID="{37F17A92-B357-442A-9998-18C38D3DBDEB}" presName="sp" presStyleCnt="0"/>
      <dgm:spPr/>
      <dgm:t>
        <a:bodyPr/>
        <a:lstStyle/>
        <a:p>
          <a:pPr rtl="1"/>
          <a:endParaRPr lang="fa-IR"/>
        </a:p>
      </dgm:t>
    </dgm:pt>
    <dgm:pt modelId="{851F3F59-E173-4DD6-B904-08FC4AA17B33}" type="pres">
      <dgm:prSet presAssocID="{83592695-65F3-4958-8B5E-0FCE6B439B70}" presName="composite" presStyleCnt="0"/>
      <dgm:spPr/>
      <dgm:t>
        <a:bodyPr/>
        <a:lstStyle/>
        <a:p>
          <a:pPr rtl="1"/>
          <a:endParaRPr lang="fa-IR"/>
        </a:p>
      </dgm:t>
    </dgm:pt>
    <dgm:pt modelId="{2FA134D9-9AF8-43BA-A109-277F09AF05FE}" type="pres">
      <dgm:prSet presAssocID="{83592695-65F3-4958-8B5E-0FCE6B439B70}" presName="parentText" presStyleLbl="alignNode1" presStyleIdx="2" presStyleCnt="3">
        <dgm:presLayoutVars>
          <dgm:chMax val="1"/>
          <dgm:bulletEnabled val="1"/>
        </dgm:presLayoutVars>
      </dgm:prSet>
      <dgm:spPr/>
      <dgm:t>
        <a:bodyPr/>
        <a:lstStyle/>
        <a:p>
          <a:endParaRPr lang="en-US"/>
        </a:p>
      </dgm:t>
    </dgm:pt>
    <dgm:pt modelId="{73BF3F5A-D151-41E1-BA00-64FCE97A07AF}" type="pres">
      <dgm:prSet presAssocID="{83592695-65F3-4958-8B5E-0FCE6B439B70}" presName="descendantText" presStyleLbl="alignAcc1" presStyleIdx="2" presStyleCnt="3">
        <dgm:presLayoutVars>
          <dgm:bulletEnabled val="1"/>
        </dgm:presLayoutVars>
      </dgm:prSet>
      <dgm:spPr/>
      <dgm:t>
        <a:bodyPr/>
        <a:lstStyle/>
        <a:p>
          <a:endParaRPr lang="en-US"/>
        </a:p>
      </dgm:t>
    </dgm:pt>
  </dgm:ptLst>
  <dgm:cxnLst>
    <dgm:cxn modelId="{08DD5087-A215-4C4E-940F-2E0DFAC290FA}" srcId="{8EAECA20-6F8A-4D15-BFA0-7E88D0CD1EFE}" destId="{83592695-65F3-4958-8B5E-0FCE6B439B70}" srcOrd="2" destOrd="0" parTransId="{E3F50A50-092A-42AC-A5A2-DF0B6FE45CBC}" sibTransId="{1EF01384-4754-4017-8C6C-F9C62FED5637}"/>
    <dgm:cxn modelId="{E9CBA036-A055-435F-ABCB-B40AF090A374}" type="presOf" srcId="{59312B64-F141-4A42-A29E-04491FE9CE47}" destId="{F8F6DC73-32B5-47F9-9841-14BE1F38E49E}" srcOrd="0" destOrd="0" presId="urn:microsoft.com/office/officeart/2005/8/layout/chevron2"/>
    <dgm:cxn modelId="{13E80B3E-6B52-472A-B13F-ADD59182DF87}" type="presOf" srcId="{227CB2C2-05D4-4F28-BF94-3BD022CAADB2}" destId="{CC126503-F2CC-42B0-A40F-DDA65A291918}" srcOrd="0" destOrd="0" presId="urn:microsoft.com/office/officeart/2005/8/layout/chevron2"/>
    <dgm:cxn modelId="{3B658A95-B299-49BD-A818-BB7A85E587F5}" srcId="{7D533618-AABA-4D1F-9108-D7A8F61A1E01}" destId="{227CB2C2-05D4-4F28-BF94-3BD022CAADB2}" srcOrd="0" destOrd="0" parTransId="{925C9E30-4626-4F58-8057-71D1F9C1C095}" sibTransId="{EAF32B64-08F3-4395-B40F-561E4F8C8459}"/>
    <dgm:cxn modelId="{960F156D-765E-48F1-A137-6DDC879E2A21}" type="presOf" srcId="{83592695-65F3-4958-8B5E-0FCE6B439B70}" destId="{2FA134D9-9AF8-43BA-A109-277F09AF05FE}" srcOrd="0" destOrd="0" presId="urn:microsoft.com/office/officeart/2005/8/layout/chevron2"/>
    <dgm:cxn modelId="{EABF6205-6C7D-4666-A951-F3AC4098306F}" srcId="{8EAECA20-6F8A-4D15-BFA0-7E88D0CD1EFE}" destId="{7D533618-AABA-4D1F-9108-D7A8F61A1E01}" srcOrd="0" destOrd="0" parTransId="{9C5B79E4-6296-4A67-BA80-6E4102EB5F33}" sibTransId="{DD5B396C-160C-4C38-97EC-E15EC58845F0}"/>
    <dgm:cxn modelId="{00B9F0B4-293D-4F6B-8F98-FF4CC4979831}" type="presOf" srcId="{0FCA0D1D-EFE4-44C1-81AC-52CC2B0E7D9F}" destId="{73BF3F5A-D151-41E1-BA00-64FCE97A07AF}" srcOrd="0" destOrd="0" presId="urn:microsoft.com/office/officeart/2005/8/layout/chevron2"/>
    <dgm:cxn modelId="{6AC9A362-03FF-40AF-A060-4B0557D85285}" srcId="{59312B64-F141-4A42-A29E-04491FE9CE47}" destId="{3CF114D9-9779-4F3E-9B43-93608FD03251}" srcOrd="0" destOrd="0" parTransId="{F0F13A3C-653A-46E0-93D2-0FB3B3FC4810}" sibTransId="{753F661A-BB99-4707-9E8B-16B8C8FD5721}"/>
    <dgm:cxn modelId="{1E761EEF-A2A6-4C8D-B8A3-51C4D0A22DC1}" type="presOf" srcId="{8EAECA20-6F8A-4D15-BFA0-7E88D0CD1EFE}" destId="{E7408CD2-6A96-41D0-A576-3D33609A686C}" srcOrd="0" destOrd="0" presId="urn:microsoft.com/office/officeart/2005/8/layout/chevron2"/>
    <dgm:cxn modelId="{CE5720F6-BE49-4F4F-BAB3-16A6A9C39837}" srcId="{8EAECA20-6F8A-4D15-BFA0-7E88D0CD1EFE}" destId="{59312B64-F141-4A42-A29E-04491FE9CE47}" srcOrd="1" destOrd="0" parTransId="{ED425493-0301-48AD-93FA-82507B594544}" sibTransId="{37F17A92-B357-442A-9998-18C38D3DBDEB}"/>
    <dgm:cxn modelId="{A5B5B738-9359-4DB2-949A-86EB8C238D74}" srcId="{83592695-65F3-4958-8B5E-0FCE6B439B70}" destId="{0FCA0D1D-EFE4-44C1-81AC-52CC2B0E7D9F}" srcOrd="0" destOrd="0" parTransId="{5ED0C197-01DC-4F4D-BD26-587D93A77FB6}" sibTransId="{996F2B62-2623-4126-B585-93B79D9E4116}"/>
    <dgm:cxn modelId="{695A8BD4-CF91-4327-B720-AA43E9D81CF8}" type="presOf" srcId="{7D533618-AABA-4D1F-9108-D7A8F61A1E01}" destId="{754DD503-F290-44DA-9338-5F5BF72351B6}" srcOrd="0" destOrd="0" presId="urn:microsoft.com/office/officeart/2005/8/layout/chevron2"/>
    <dgm:cxn modelId="{2340AC62-AA05-45BE-ABCA-AA3919988C49}" type="presOf" srcId="{3CF114D9-9779-4F3E-9B43-93608FD03251}" destId="{1414A46F-6655-411B-B2B7-27A4BD5CF64C}" srcOrd="0" destOrd="0" presId="urn:microsoft.com/office/officeart/2005/8/layout/chevron2"/>
    <dgm:cxn modelId="{9646879D-C2CD-4803-B1FA-0DED7ECD7F25}" type="presParOf" srcId="{E7408CD2-6A96-41D0-A576-3D33609A686C}" destId="{56F48F75-666F-4012-B601-0EB5CE460DD2}" srcOrd="0" destOrd="0" presId="urn:microsoft.com/office/officeart/2005/8/layout/chevron2"/>
    <dgm:cxn modelId="{FEF6C8EF-AF91-40C9-825B-A039DE12FED6}" type="presParOf" srcId="{56F48F75-666F-4012-B601-0EB5CE460DD2}" destId="{754DD503-F290-44DA-9338-5F5BF72351B6}" srcOrd="0" destOrd="0" presId="urn:microsoft.com/office/officeart/2005/8/layout/chevron2"/>
    <dgm:cxn modelId="{335539D5-61A7-4166-AADB-18048F11711D}" type="presParOf" srcId="{56F48F75-666F-4012-B601-0EB5CE460DD2}" destId="{CC126503-F2CC-42B0-A40F-DDA65A291918}" srcOrd="1" destOrd="0" presId="urn:microsoft.com/office/officeart/2005/8/layout/chevron2"/>
    <dgm:cxn modelId="{B368190E-CA71-4F23-A723-799ED14EECA9}" type="presParOf" srcId="{E7408CD2-6A96-41D0-A576-3D33609A686C}" destId="{AF02AB4C-EACE-4D9C-8EFD-C7D5F1464527}" srcOrd="1" destOrd="0" presId="urn:microsoft.com/office/officeart/2005/8/layout/chevron2"/>
    <dgm:cxn modelId="{F2583C4A-DFB9-4E7D-A474-CC8CD34029C5}" type="presParOf" srcId="{E7408CD2-6A96-41D0-A576-3D33609A686C}" destId="{D6978210-0722-47D8-9DD0-D728090D9AB9}" srcOrd="2" destOrd="0" presId="urn:microsoft.com/office/officeart/2005/8/layout/chevron2"/>
    <dgm:cxn modelId="{9BE25181-B8F7-4430-93A1-794952CA2E06}" type="presParOf" srcId="{D6978210-0722-47D8-9DD0-D728090D9AB9}" destId="{F8F6DC73-32B5-47F9-9841-14BE1F38E49E}" srcOrd="0" destOrd="0" presId="urn:microsoft.com/office/officeart/2005/8/layout/chevron2"/>
    <dgm:cxn modelId="{8BEE5304-08DF-4749-BD54-928CC6586E13}" type="presParOf" srcId="{D6978210-0722-47D8-9DD0-D728090D9AB9}" destId="{1414A46F-6655-411B-B2B7-27A4BD5CF64C}" srcOrd="1" destOrd="0" presId="urn:microsoft.com/office/officeart/2005/8/layout/chevron2"/>
    <dgm:cxn modelId="{E0DC5D7B-5FC9-489B-947E-D103C009AC14}" type="presParOf" srcId="{E7408CD2-6A96-41D0-A576-3D33609A686C}" destId="{FB761B2E-31DA-40E7-B0C5-0C131DAA7420}" srcOrd="3" destOrd="0" presId="urn:microsoft.com/office/officeart/2005/8/layout/chevron2"/>
    <dgm:cxn modelId="{7D43AC73-A26F-4AC7-BBB3-F9787904CBA4}" type="presParOf" srcId="{E7408CD2-6A96-41D0-A576-3D33609A686C}" destId="{851F3F59-E173-4DD6-B904-08FC4AA17B33}" srcOrd="4" destOrd="0" presId="urn:microsoft.com/office/officeart/2005/8/layout/chevron2"/>
    <dgm:cxn modelId="{B3B21BDE-BAE5-4D80-9FF7-5DE6676FB09B}" type="presParOf" srcId="{851F3F59-E173-4DD6-B904-08FC4AA17B33}" destId="{2FA134D9-9AF8-43BA-A109-277F09AF05FE}" srcOrd="0" destOrd="0" presId="urn:microsoft.com/office/officeart/2005/8/layout/chevron2"/>
    <dgm:cxn modelId="{5F2CAAB5-73A7-4961-9161-704CDFEF26C3}" type="presParOf" srcId="{851F3F59-E173-4DD6-B904-08FC4AA17B33}" destId="{73BF3F5A-D151-41E1-BA00-64FCE97A07AF}"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F6714B-7E93-4695-9E61-532E7F97F995}">
      <dsp:nvSpPr>
        <dsp:cNvPr id="0" name=""/>
        <dsp:cNvSpPr/>
      </dsp:nvSpPr>
      <dsp:spPr>
        <a:xfrm>
          <a:off x="1911359" y="478640"/>
          <a:ext cx="3187681" cy="3187681"/>
        </a:xfrm>
        <a:prstGeom prst="blockArc">
          <a:avLst>
            <a:gd name="adj1" fmla="val 10800000"/>
            <a:gd name="adj2" fmla="val 162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DB6D5C-E2AD-4111-A6E5-D7741D89DE23}">
      <dsp:nvSpPr>
        <dsp:cNvPr id="0" name=""/>
        <dsp:cNvSpPr/>
      </dsp:nvSpPr>
      <dsp:spPr>
        <a:xfrm>
          <a:off x="1911359" y="478640"/>
          <a:ext cx="3187681" cy="3187681"/>
        </a:xfrm>
        <a:prstGeom prst="blockArc">
          <a:avLst>
            <a:gd name="adj1" fmla="val 5400000"/>
            <a:gd name="adj2" fmla="val 108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0DE349-9102-4DD8-B9A0-DBFE3D90C60C}">
      <dsp:nvSpPr>
        <dsp:cNvPr id="0" name=""/>
        <dsp:cNvSpPr/>
      </dsp:nvSpPr>
      <dsp:spPr>
        <a:xfrm>
          <a:off x="1911359" y="478640"/>
          <a:ext cx="3187681" cy="3187681"/>
        </a:xfrm>
        <a:prstGeom prst="blockArc">
          <a:avLst>
            <a:gd name="adj1" fmla="val 0"/>
            <a:gd name="adj2" fmla="val 54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E57903-DD99-4D20-9D5C-1FE190A8AC94}">
      <dsp:nvSpPr>
        <dsp:cNvPr id="0" name=""/>
        <dsp:cNvSpPr/>
      </dsp:nvSpPr>
      <dsp:spPr>
        <a:xfrm>
          <a:off x="1911359" y="478640"/>
          <a:ext cx="3187681" cy="3187681"/>
        </a:xfrm>
        <a:prstGeom prst="blockArc">
          <a:avLst>
            <a:gd name="adj1" fmla="val 16200000"/>
            <a:gd name="adj2" fmla="val 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071838-A480-43BE-B63B-BFC32904D881}">
      <dsp:nvSpPr>
        <dsp:cNvPr id="0" name=""/>
        <dsp:cNvSpPr/>
      </dsp:nvSpPr>
      <dsp:spPr>
        <a:xfrm>
          <a:off x="2770956" y="1338237"/>
          <a:ext cx="1468487" cy="1468487"/>
        </a:xfrm>
        <a:prstGeom prst="ellipse">
          <a:avLst/>
        </a:prstGeom>
        <a:gradFill rotWithShape="1">
          <a:gsLst>
            <a:gs pos="0">
              <a:schemeClr val="accent2">
                <a:tint val="73000"/>
                <a:satMod val="150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lin ang="5400000" scaled="1"/>
        </a:gradFill>
        <a:ln w="9525" cap="flat" cmpd="sng" algn="ctr">
          <a:solidFill>
            <a:schemeClr val="accent2">
              <a:shade val="60000"/>
              <a:satMod val="300000"/>
            </a:schemeClr>
          </a:solidFill>
          <a:prstDash val="solid"/>
        </a:ln>
        <a:effectLst>
          <a:glow rad="70000">
            <a:schemeClr val="accent2">
              <a:tint val="30000"/>
              <a:shade val="95000"/>
              <a:satMod val="300000"/>
              <a:alpha val="50000"/>
            </a:schemeClr>
          </a:glow>
        </a:effectLst>
      </dsp:spPr>
      <dsp:style>
        <a:lnRef idx="1">
          <a:schemeClr val="accent2"/>
        </a:lnRef>
        <a:fillRef idx="3">
          <a:schemeClr val="accent2"/>
        </a:fillRef>
        <a:effectRef idx="2">
          <a:schemeClr val="accent2"/>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fa-IR" sz="3500" kern="1200" dirty="0" smtClean="0">
              <a:latin typeface="+mn-lt"/>
              <a:cs typeface="Kamran" pitchFamily="2" charset="-78"/>
            </a:rPr>
            <a:t>مواد آلی</a:t>
          </a:r>
          <a:endParaRPr lang="en-US" sz="3500" kern="1200" dirty="0">
            <a:latin typeface="+mn-lt"/>
            <a:cs typeface="Kamran" pitchFamily="2" charset="-78"/>
          </a:endParaRPr>
        </a:p>
      </dsp:txBody>
      <dsp:txXfrm>
        <a:off x="2770956" y="1338237"/>
        <a:ext cx="1468487" cy="1468487"/>
      </dsp:txXfrm>
    </dsp:sp>
    <dsp:sp modelId="{32195406-0CE0-40E3-96E1-C6AF2525604C}">
      <dsp:nvSpPr>
        <dsp:cNvPr id="0" name=""/>
        <dsp:cNvSpPr/>
      </dsp:nvSpPr>
      <dsp:spPr>
        <a:xfrm>
          <a:off x="2991229" y="1675"/>
          <a:ext cx="1027940" cy="1027940"/>
        </a:xfrm>
        <a:prstGeom prst="ellipse">
          <a:avLst/>
        </a:prstGeom>
        <a:gradFill rotWithShape="1">
          <a:gsLst>
            <a:gs pos="0">
              <a:schemeClr val="dk1">
                <a:tint val="73000"/>
                <a:satMod val="150000"/>
              </a:schemeClr>
            </a:gs>
            <a:gs pos="25000">
              <a:schemeClr val="dk1">
                <a:tint val="96000"/>
                <a:shade val="80000"/>
                <a:satMod val="105000"/>
              </a:schemeClr>
            </a:gs>
            <a:gs pos="38000">
              <a:schemeClr val="dk1">
                <a:tint val="96000"/>
                <a:shade val="59000"/>
                <a:satMod val="120000"/>
              </a:schemeClr>
            </a:gs>
            <a:gs pos="55000">
              <a:schemeClr val="dk1">
                <a:shade val="57000"/>
                <a:satMod val="120000"/>
              </a:schemeClr>
            </a:gs>
            <a:gs pos="80000">
              <a:schemeClr val="dk1">
                <a:shade val="56000"/>
                <a:satMod val="145000"/>
              </a:schemeClr>
            </a:gs>
            <a:gs pos="88000">
              <a:schemeClr val="dk1">
                <a:shade val="63000"/>
                <a:satMod val="160000"/>
              </a:schemeClr>
            </a:gs>
            <a:gs pos="100000">
              <a:schemeClr val="dk1">
                <a:tint val="99555"/>
                <a:satMod val="155000"/>
              </a:schemeClr>
            </a:gs>
          </a:gsLst>
          <a:lin ang="5400000" scaled="1"/>
        </a:gradFill>
        <a:ln w="9525" cap="flat" cmpd="sng" algn="ctr">
          <a:solidFill>
            <a:schemeClr val="dk1">
              <a:shade val="60000"/>
              <a:satMod val="300000"/>
            </a:schemeClr>
          </a:solidFill>
          <a:prstDash val="solid"/>
        </a:ln>
        <a:effectLst>
          <a:glow rad="70000">
            <a:schemeClr val="dk1">
              <a:tint val="30000"/>
              <a:shade val="95000"/>
              <a:satMod val="300000"/>
              <a:alpha val="50000"/>
            </a:schemeClr>
          </a:glow>
        </a:effectLst>
      </dsp:spPr>
      <dsp:style>
        <a:lnRef idx="1">
          <a:schemeClr val="dk1"/>
        </a:lnRef>
        <a:fillRef idx="3">
          <a:schemeClr val="dk1"/>
        </a:fillRef>
        <a:effectRef idx="2">
          <a:schemeClr val="dk1"/>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b="1" kern="1200" dirty="0" smtClean="0">
              <a:cs typeface="Zar" pitchFamily="2" charset="-78"/>
            </a:rPr>
            <a:t>هیدرات</a:t>
          </a:r>
          <a:r>
            <a:rPr lang="en-US" sz="1600" b="1" kern="1200" dirty="0" smtClean="0">
              <a:cs typeface="Zar" pitchFamily="2" charset="-78"/>
            </a:rPr>
            <a:t> </a:t>
          </a:r>
          <a:r>
            <a:rPr lang="fa-IR" sz="1600" b="1" kern="1200" dirty="0" smtClean="0">
              <a:cs typeface="Zar" pitchFamily="2" charset="-78"/>
            </a:rPr>
            <a:t>های کربن </a:t>
          </a:r>
          <a:endParaRPr lang="en-US" sz="1600" b="1" kern="1200" dirty="0">
            <a:cs typeface="Kamran" pitchFamily="2" charset="-78"/>
          </a:endParaRPr>
        </a:p>
      </dsp:txBody>
      <dsp:txXfrm>
        <a:off x="2991229" y="1675"/>
        <a:ext cx="1027940" cy="1027940"/>
      </dsp:txXfrm>
    </dsp:sp>
    <dsp:sp modelId="{5E8A407B-92E7-48C0-9D46-AAF29D53A591}">
      <dsp:nvSpPr>
        <dsp:cNvPr id="0" name=""/>
        <dsp:cNvSpPr/>
      </dsp:nvSpPr>
      <dsp:spPr>
        <a:xfrm>
          <a:off x="4548064" y="1558511"/>
          <a:ext cx="1027940" cy="1027940"/>
        </a:xfrm>
        <a:prstGeom prst="ellipse">
          <a:avLst/>
        </a:prstGeom>
        <a:gradFill rotWithShape="1">
          <a:gsLst>
            <a:gs pos="0">
              <a:schemeClr val="dk1">
                <a:tint val="73000"/>
                <a:satMod val="150000"/>
              </a:schemeClr>
            </a:gs>
            <a:gs pos="25000">
              <a:schemeClr val="dk1">
                <a:tint val="96000"/>
                <a:shade val="80000"/>
                <a:satMod val="105000"/>
              </a:schemeClr>
            </a:gs>
            <a:gs pos="38000">
              <a:schemeClr val="dk1">
                <a:tint val="96000"/>
                <a:shade val="59000"/>
                <a:satMod val="120000"/>
              </a:schemeClr>
            </a:gs>
            <a:gs pos="55000">
              <a:schemeClr val="dk1">
                <a:shade val="57000"/>
                <a:satMod val="120000"/>
              </a:schemeClr>
            </a:gs>
            <a:gs pos="80000">
              <a:schemeClr val="dk1">
                <a:shade val="56000"/>
                <a:satMod val="145000"/>
              </a:schemeClr>
            </a:gs>
            <a:gs pos="88000">
              <a:schemeClr val="dk1">
                <a:shade val="63000"/>
                <a:satMod val="160000"/>
              </a:schemeClr>
            </a:gs>
            <a:gs pos="100000">
              <a:schemeClr val="dk1">
                <a:tint val="99555"/>
                <a:satMod val="155000"/>
              </a:schemeClr>
            </a:gs>
          </a:gsLst>
          <a:lin ang="5400000" scaled="1"/>
        </a:gradFill>
        <a:ln w="9525" cap="flat" cmpd="sng" algn="ctr">
          <a:solidFill>
            <a:schemeClr val="dk1">
              <a:shade val="60000"/>
              <a:satMod val="300000"/>
            </a:schemeClr>
          </a:solidFill>
          <a:prstDash val="solid"/>
        </a:ln>
        <a:effectLst>
          <a:glow rad="70000">
            <a:schemeClr val="dk1">
              <a:tint val="30000"/>
              <a:shade val="95000"/>
              <a:satMod val="300000"/>
              <a:alpha val="50000"/>
            </a:schemeClr>
          </a:glow>
        </a:effectLst>
      </dsp:spPr>
      <dsp:style>
        <a:lnRef idx="1">
          <a:schemeClr val="dk1"/>
        </a:lnRef>
        <a:fillRef idx="3">
          <a:schemeClr val="dk1"/>
        </a:fillRef>
        <a:effectRef idx="2">
          <a:schemeClr val="dk1"/>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b="1" kern="1200" dirty="0" smtClean="0">
              <a:cs typeface="Zar" pitchFamily="2" charset="-78"/>
            </a:rPr>
            <a:t>پروتئین </a:t>
          </a:r>
          <a:endParaRPr lang="en-US" sz="1600" kern="1200" dirty="0"/>
        </a:p>
      </dsp:txBody>
      <dsp:txXfrm>
        <a:off x="4548064" y="1558511"/>
        <a:ext cx="1027940" cy="1027940"/>
      </dsp:txXfrm>
    </dsp:sp>
    <dsp:sp modelId="{5128E6BB-4E93-4166-A6A7-E2392C1F3A52}">
      <dsp:nvSpPr>
        <dsp:cNvPr id="0" name=""/>
        <dsp:cNvSpPr/>
      </dsp:nvSpPr>
      <dsp:spPr>
        <a:xfrm>
          <a:off x="2991229" y="3115346"/>
          <a:ext cx="1027940" cy="1027940"/>
        </a:xfrm>
        <a:prstGeom prst="ellipse">
          <a:avLst/>
        </a:prstGeom>
        <a:gradFill rotWithShape="1">
          <a:gsLst>
            <a:gs pos="0">
              <a:schemeClr val="dk1">
                <a:tint val="73000"/>
                <a:satMod val="150000"/>
              </a:schemeClr>
            </a:gs>
            <a:gs pos="25000">
              <a:schemeClr val="dk1">
                <a:tint val="96000"/>
                <a:shade val="80000"/>
                <a:satMod val="105000"/>
              </a:schemeClr>
            </a:gs>
            <a:gs pos="38000">
              <a:schemeClr val="dk1">
                <a:tint val="96000"/>
                <a:shade val="59000"/>
                <a:satMod val="120000"/>
              </a:schemeClr>
            </a:gs>
            <a:gs pos="55000">
              <a:schemeClr val="dk1">
                <a:shade val="57000"/>
                <a:satMod val="120000"/>
              </a:schemeClr>
            </a:gs>
            <a:gs pos="80000">
              <a:schemeClr val="dk1">
                <a:shade val="56000"/>
                <a:satMod val="145000"/>
              </a:schemeClr>
            </a:gs>
            <a:gs pos="88000">
              <a:schemeClr val="dk1">
                <a:shade val="63000"/>
                <a:satMod val="160000"/>
              </a:schemeClr>
            </a:gs>
            <a:gs pos="100000">
              <a:schemeClr val="dk1">
                <a:tint val="99555"/>
                <a:satMod val="155000"/>
              </a:schemeClr>
            </a:gs>
          </a:gsLst>
          <a:lin ang="5400000" scaled="1"/>
        </a:gradFill>
        <a:ln w="9525" cap="flat" cmpd="sng" algn="ctr">
          <a:solidFill>
            <a:schemeClr val="dk1">
              <a:shade val="60000"/>
              <a:satMod val="300000"/>
            </a:schemeClr>
          </a:solidFill>
          <a:prstDash val="solid"/>
        </a:ln>
        <a:effectLst>
          <a:glow rad="70000">
            <a:schemeClr val="dk1">
              <a:tint val="30000"/>
              <a:shade val="95000"/>
              <a:satMod val="300000"/>
              <a:alpha val="50000"/>
            </a:schemeClr>
          </a:glow>
        </a:effectLst>
      </dsp:spPr>
      <dsp:style>
        <a:lnRef idx="1">
          <a:schemeClr val="dk1"/>
        </a:lnRef>
        <a:fillRef idx="3">
          <a:schemeClr val="dk1"/>
        </a:fillRef>
        <a:effectRef idx="2">
          <a:schemeClr val="dk1"/>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b="1" kern="1200" dirty="0" smtClean="0">
              <a:cs typeface="Zar" pitchFamily="2" charset="-78"/>
            </a:rPr>
            <a:t>اسیدهای نوکلئیک</a:t>
          </a:r>
          <a:endParaRPr lang="en-US" sz="1600" kern="1200" dirty="0"/>
        </a:p>
      </dsp:txBody>
      <dsp:txXfrm>
        <a:off x="2991229" y="3115346"/>
        <a:ext cx="1027940" cy="1027940"/>
      </dsp:txXfrm>
    </dsp:sp>
    <dsp:sp modelId="{B3D6179F-F049-46F8-B6ED-8BF3EC739B2F}">
      <dsp:nvSpPr>
        <dsp:cNvPr id="0" name=""/>
        <dsp:cNvSpPr/>
      </dsp:nvSpPr>
      <dsp:spPr>
        <a:xfrm>
          <a:off x="1434394" y="1558511"/>
          <a:ext cx="1027940" cy="1027940"/>
        </a:xfrm>
        <a:prstGeom prst="ellipse">
          <a:avLst/>
        </a:prstGeom>
        <a:gradFill rotWithShape="1">
          <a:gsLst>
            <a:gs pos="0">
              <a:schemeClr val="dk1">
                <a:tint val="73000"/>
                <a:satMod val="150000"/>
              </a:schemeClr>
            </a:gs>
            <a:gs pos="25000">
              <a:schemeClr val="dk1">
                <a:tint val="96000"/>
                <a:shade val="80000"/>
                <a:satMod val="105000"/>
              </a:schemeClr>
            </a:gs>
            <a:gs pos="38000">
              <a:schemeClr val="dk1">
                <a:tint val="96000"/>
                <a:shade val="59000"/>
                <a:satMod val="120000"/>
              </a:schemeClr>
            </a:gs>
            <a:gs pos="55000">
              <a:schemeClr val="dk1">
                <a:shade val="57000"/>
                <a:satMod val="120000"/>
              </a:schemeClr>
            </a:gs>
            <a:gs pos="80000">
              <a:schemeClr val="dk1">
                <a:shade val="56000"/>
                <a:satMod val="145000"/>
              </a:schemeClr>
            </a:gs>
            <a:gs pos="88000">
              <a:schemeClr val="dk1">
                <a:shade val="63000"/>
                <a:satMod val="160000"/>
              </a:schemeClr>
            </a:gs>
            <a:gs pos="100000">
              <a:schemeClr val="dk1">
                <a:tint val="99555"/>
                <a:satMod val="155000"/>
              </a:schemeClr>
            </a:gs>
          </a:gsLst>
          <a:lin ang="5400000" scaled="1"/>
        </a:gradFill>
        <a:ln w="9525" cap="flat" cmpd="sng" algn="ctr">
          <a:solidFill>
            <a:schemeClr val="dk1">
              <a:shade val="60000"/>
              <a:satMod val="300000"/>
            </a:schemeClr>
          </a:solidFill>
          <a:prstDash val="solid"/>
        </a:ln>
        <a:effectLst>
          <a:glow rad="70000">
            <a:schemeClr val="dk1">
              <a:tint val="30000"/>
              <a:shade val="95000"/>
              <a:satMod val="300000"/>
              <a:alpha val="50000"/>
            </a:schemeClr>
          </a:glow>
        </a:effectLst>
      </dsp:spPr>
      <dsp:style>
        <a:lnRef idx="1">
          <a:schemeClr val="dk1"/>
        </a:lnRef>
        <a:fillRef idx="3">
          <a:schemeClr val="dk1"/>
        </a:fillRef>
        <a:effectRef idx="2">
          <a:schemeClr val="dk1"/>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b="1" kern="1200" dirty="0" smtClean="0">
              <a:cs typeface="Zar" pitchFamily="2" charset="-78"/>
            </a:rPr>
            <a:t>  لیپیدها </a:t>
          </a:r>
          <a:endParaRPr lang="en-US" sz="1600" kern="1200" dirty="0"/>
        </a:p>
      </dsp:txBody>
      <dsp:txXfrm>
        <a:off x="1434394" y="1558511"/>
        <a:ext cx="1027940" cy="10279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4DD503-F290-44DA-9338-5F5BF72351B6}">
      <dsp:nvSpPr>
        <dsp:cNvPr id="0" name=""/>
        <dsp:cNvSpPr/>
      </dsp:nvSpPr>
      <dsp:spPr>
        <a:xfrm rot="5400000">
          <a:off x="-116822" y="117833"/>
          <a:ext cx="778813" cy="545169"/>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a-IR" sz="1500" kern="1200" dirty="0" smtClean="0"/>
            <a:t>1</a:t>
          </a:r>
          <a:endParaRPr lang="en-US" sz="1500" kern="1200" dirty="0"/>
        </a:p>
      </dsp:txBody>
      <dsp:txXfrm rot="5400000">
        <a:off x="-116822" y="117833"/>
        <a:ext cx="778813" cy="545169"/>
      </dsp:txXfrm>
    </dsp:sp>
    <dsp:sp modelId="{CC126503-F2CC-42B0-A40F-DDA65A291918}">
      <dsp:nvSpPr>
        <dsp:cNvPr id="0" name=""/>
        <dsp:cNvSpPr/>
      </dsp:nvSpPr>
      <dsp:spPr>
        <a:xfrm rot="5400000">
          <a:off x="2838870" y="-2292689"/>
          <a:ext cx="506229" cy="5093630"/>
        </a:xfrm>
        <a:prstGeom prst="round2SameRect">
          <a:avLst/>
        </a:prstGeom>
        <a:gradFill rotWithShape="1">
          <a:gsLst>
            <a:gs pos="0">
              <a:schemeClr val="accent3">
                <a:tint val="1000"/>
              </a:schemeClr>
            </a:gs>
            <a:gs pos="68000">
              <a:schemeClr val="accent3">
                <a:tint val="77000"/>
              </a:schemeClr>
            </a:gs>
            <a:gs pos="81000">
              <a:schemeClr val="accent3">
                <a:tint val="79000"/>
              </a:schemeClr>
            </a:gs>
            <a:gs pos="86000">
              <a:schemeClr val="accent3">
                <a:tint val="73000"/>
              </a:schemeClr>
            </a:gs>
            <a:gs pos="100000">
              <a:schemeClr val="accent3">
                <a:tint val="35000"/>
              </a:schemeClr>
            </a:gs>
          </a:gsLst>
          <a:lin ang="5400000" scaled="1"/>
        </a:gradFill>
        <a:ln w="9525" cap="flat" cmpd="sng" algn="ctr">
          <a:solidFill>
            <a:schemeClr val="accent3">
              <a:shade val="60000"/>
              <a:satMod val="300000"/>
            </a:schemeClr>
          </a:solidFill>
          <a:prstDash val="solid"/>
        </a:ln>
        <a:effectLst>
          <a:glow rad="63500">
            <a:schemeClr val="accent3">
              <a:tint val="30000"/>
              <a:shade val="95000"/>
              <a:satMod val="300000"/>
              <a:alpha val="50000"/>
            </a:schemeClr>
          </a:glo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63576" tIns="14605" rIns="14605" bIns="14605" numCol="1" spcCol="1270" anchor="ctr" anchorCtr="0">
          <a:noAutofit/>
        </a:bodyPr>
        <a:lstStyle/>
        <a:p>
          <a:pPr marL="228600" lvl="1" indent="-228600" algn="ctr" defTabSz="1022350" rtl="1">
            <a:lnSpc>
              <a:spcPct val="90000"/>
            </a:lnSpc>
            <a:spcBef>
              <a:spcPct val="0"/>
            </a:spcBef>
            <a:spcAft>
              <a:spcPct val="15000"/>
            </a:spcAft>
            <a:buChar char="••"/>
          </a:pPr>
          <a:r>
            <a:rPr lang="fa-IR" sz="2300" b="1" kern="1200" dirty="0" smtClean="0">
              <a:cs typeface="Zar" pitchFamily="2" charset="-78"/>
            </a:rPr>
            <a:t>منو ساکارید ها</a:t>
          </a:r>
          <a:endParaRPr lang="en-US" sz="2300" b="1" kern="1200" dirty="0">
            <a:cs typeface="Zar" pitchFamily="2" charset="-78"/>
          </a:endParaRPr>
        </a:p>
      </dsp:txBody>
      <dsp:txXfrm rot="5400000">
        <a:off x="2838870" y="-2292689"/>
        <a:ext cx="506229" cy="5093630"/>
      </dsp:txXfrm>
    </dsp:sp>
    <dsp:sp modelId="{F8F6DC73-32B5-47F9-9841-14BE1F38E49E}">
      <dsp:nvSpPr>
        <dsp:cNvPr id="0" name=""/>
        <dsp:cNvSpPr/>
      </dsp:nvSpPr>
      <dsp:spPr>
        <a:xfrm rot="5400000">
          <a:off x="-116822" y="733096"/>
          <a:ext cx="778813" cy="545169"/>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a-IR" sz="1500" kern="1200" dirty="0" smtClean="0"/>
            <a:t>2</a:t>
          </a:r>
          <a:endParaRPr lang="en-US" sz="1500" kern="1200" dirty="0"/>
        </a:p>
      </dsp:txBody>
      <dsp:txXfrm rot="5400000">
        <a:off x="-116822" y="733096"/>
        <a:ext cx="778813" cy="545169"/>
      </dsp:txXfrm>
    </dsp:sp>
    <dsp:sp modelId="{1414A46F-6655-411B-B2B7-27A4BD5CF64C}">
      <dsp:nvSpPr>
        <dsp:cNvPr id="0" name=""/>
        <dsp:cNvSpPr/>
      </dsp:nvSpPr>
      <dsp:spPr>
        <a:xfrm rot="5400000">
          <a:off x="2838870" y="-1677426"/>
          <a:ext cx="506229" cy="5093630"/>
        </a:xfrm>
        <a:prstGeom prst="round2SameRect">
          <a:avLst/>
        </a:prstGeom>
        <a:gradFill rotWithShape="1">
          <a:gsLst>
            <a:gs pos="0">
              <a:schemeClr val="accent3">
                <a:tint val="1000"/>
              </a:schemeClr>
            </a:gs>
            <a:gs pos="68000">
              <a:schemeClr val="accent3">
                <a:tint val="77000"/>
              </a:schemeClr>
            </a:gs>
            <a:gs pos="81000">
              <a:schemeClr val="accent3">
                <a:tint val="79000"/>
              </a:schemeClr>
            </a:gs>
            <a:gs pos="86000">
              <a:schemeClr val="accent3">
                <a:tint val="73000"/>
              </a:schemeClr>
            </a:gs>
            <a:gs pos="100000">
              <a:schemeClr val="accent3">
                <a:tint val="35000"/>
              </a:schemeClr>
            </a:gs>
          </a:gsLst>
          <a:lin ang="5400000" scaled="1"/>
        </a:gradFill>
        <a:ln w="9525" cap="flat" cmpd="sng" algn="ctr">
          <a:solidFill>
            <a:schemeClr val="accent3">
              <a:shade val="60000"/>
              <a:satMod val="300000"/>
            </a:schemeClr>
          </a:solidFill>
          <a:prstDash val="solid"/>
        </a:ln>
        <a:effectLst>
          <a:glow rad="63500">
            <a:schemeClr val="accent3">
              <a:tint val="30000"/>
              <a:shade val="95000"/>
              <a:satMod val="300000"/>
              <a:alpha val="50000"/>
            </a:schemeClr>
          </a:glo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63576" tIns="14605" rIns="14605" bIns="14605" numCol="1" spcCol="1270" anchor="ctr" anchorCtr="0">
          <a:noAutofit/>
        </a:bodyPr>
        <a:lstStyle/>
        <a:p>
          <a:pPr marL="228600" lvl="1" indent="-228600" algn="ctr" defTabSz="1022350" rtl="1">
            <a:lnSpc>
              <a:spcPct val="90000"/>
            </a:lnSpc>
            <a:spcBef>
              <a:spcPct val="0"/>
            </a:spcBef>
            <a:spcAft>
              <a:spcPct val="15000"/>
            </a:spcAft>
            <a:buChar char="••"/>
          </a:pPr>
          <a:r>
            <a:rPr lang="fa-IR" sz="2300" b="1" kern="1200" dirty="0" smtClean="0">
              <a:cs typeface="Zar" pitchFamily="2" charset="-78"/>
            </a:rPr>
            <a:t>دی ساکارید ها </a:t>
          </a:r>
          <a:endParaRPr lang="en-US" sz="2300" b="1" kern="1200" dirty="0">
            <a:cs typeface="Zar" pitchFamily="2" charset="-78"/>
          </a:endParaRPr>
        </a:p>
      </dsp:txBody>
      <dsp:txXfrm rot="5400000">
        <a:off x="2838870" y="-1677426"/>
        <a:ext cx="506229" cy="5093630"/>
      </dsp:txXfrm>
    </dsp:sp>
    <dsp:sp modelId="{2FA134D9-9AF8-43BA-A109-277F09AF05FE}">
      <dsp:nvSpPr>
        <dsp:cNvPr id="0" name=""/>
        <dsp:cNvSpPr/>
      </dsp:nvSpPr>
      <dsp:spPr>
        <a:xfrm rot="5400000">
          <a:off x="-116822" y="1348359"/>
          <a:ext cx="778813" cy="545169"/>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a-IR" sz="1500" kern="1200" dirty="0" smtClean="0"/>
            <a:t>3</a:t>
          </a:r>
          <a:endParaRPr lang="en-US" sz="1500" kern="1200" dirty="0"/>
        </a:p>
      </dsp:txBody>
      <dsp:txXfrm rot="5400000">
        <a:off x="-116822" y="1348359"/>
        <a:ext cx="778813" cy="545169"/>
      </dsp:txXfrm>
    </dsp:sp>
    <dsp:sp modelId="{73BF3F5A-D151-41E1-BA00-64FCE97A07AF}">
      <dsp:nvSpPr>
        <dsp:cNvPr id="0" name=""/>
        <dsp:cNvSpPr/>
      </dsp:nvSpPr>
      <dsp:spPr>
        <a:xfrm rot="5400000">
          <a:off x="2838870" y="-1062163"/>
          <a:ext cx="506229" cy="5093630"/>
        </a:xfrm>
        <a:prstGeom prst="round2SameRect">
          <a:avLst/>
        </a:prstGeom>
        <a:gradFill rotWithShape="1">
          <a:gsLst>
            <a:gs pos="0">
              <a:schemeClr val="accent3">
                <a:tint val="1000"/>
              </a:schemeClr>
            </a:gs>
            <a:gs pos="68000">
              <a:schemeClr val="accent3">
                <a:tint val="77000"/>
              </a:schemeClr>
            </a:gs>
            <a:gs pos="81000">
              <a:schemeClr val="accent3">
                <a:tint val="79000"/>
              </a:schemeClr>
            </a:gs>
            <a:gs pos="86000">
              <a:schemeClr val="accent3">
                <a:tint val="73000"/>
              </a:schemeClr>
            </a:gs>
            <a:gs pos="100000">
              <a:schemeClr val="accent3">
                <a:tint val="35000"/>
              </a:schemeClr>
            </a:gs>
          </a:gsLst>
          <a:lin ang="5400000" scaled="1"/>
        </a:gradFill>
        <a:ln w="9525" cap="flat" cmpd="sng" algn="ctr">
          <a:solidFill>
            <a:schemeClr val="accent3">
              <a:shade val="60000"/>
              <a:satMod val="300000"/>
            </a:schemeClr>
          </a:solidFill>
          <a:prstDash val="solid"/>
        </a:ln>
        <a:effectLst>
          <a:glow rad="63500">
            <a:schemeClr val="accent3">
              <a:tint val="30000"/>
              <a:shade val="95000"/>
              <a:satMod val="300000"/>
              <a:alpha val="50000"/>
            </a:schemeClr>
          </a:glo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63576" tIns="14605" rIns="14605" bIns="14605" numCol="1" spcCol="1270" anchor="ctr" anchorCtr="0">
          <a:noAutofit/>
        </a:bodyPr>
        <a:lstStyle/>
        <a:p>
          <a:pPr marL="228600" lvl="1" indent="-228600" algn="ctr" defTabSz="1022350" rtl="1">
            <a:lnSpc>
              <a:spcPct val="90000"/>
            </a:lnSpc>
            <a:spcBef>
              <a:spcPct val="0"/>
            </a:spcBef>
            <a:spcAft>
              <a:spcPct val="15000"/>
            </a:spcAft>
            <a:buChar char="••"/>
          </a:pPr>
          <a:r>
            <a:rPr lang="fa-IR" sz="2300" b="1" kern="1200" dirty="0" smtClean="0">
              <a:cs typeface="Zar" pitchFamily="2" charset="-78"/>
            </a:rPr>
            <a:t>پلی ساکارید ها</a:t>
          </a:r>
          <a:endParaRPr lang="en-US" sz="2300" b="1" kern="1200" dirty="0">
            <a:cs typeface="Zar" pitchFamily="2" charset="-78"/>
          </a:endParaRPr>
        </a:p>
      </dsp:txBody>
      <dsp:txXfrm rot="5400000">
        <a:off x="2838870" y="-1062163"/>
        <a:ext cx="506229" cy="509363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CB1678-CF23-4506-909D-A388CAA95D3B}" type="datetimeFigureOut">
              <a:rPr lang="en-US" smtClean="0"/>
              <a:pPr/>
              <a:t>10/22/2012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66C42E-FD9C-45A3-A0F7-044F42AC2DC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66C42E-FD9C-45A3-A0F7-044F42AC2DCF}"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DFA0124-4EE7-46AC-9377-4F379880CC65}" type="datetime1">
              <a:rPr lang="en-US" smtClean="0"/>
              <a:t>10/22/2012</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en-US" smtClean="0"/>
              <a:t>www.pptxha.rozblog.com</a:t>
            </a:r>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F95DF1BF-BF89-4EAD-B408-4C14CA32E37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05B0D62-F7A9-43B0-873D-A01DB2DE1165}" type="datetime1">
              <a:rPr lang="en-US" smtClean="0"/>
              <a:t>10/22/2012</a:t>
            </a:fld>
            <a:endParaRPr lang="en-US"/>
          </a:p>
        </p:txBody>
      </p:sp>
      <p:sp>
        <p:nvSpPr>
          <p:cNvPr id="5" name="Footer Placeholder 4"/>
          <p:cNvSpPr>
            <a:spLocks noGrp="1"/>
          </p:cNvSpPr>
          <p:nvPr>
            <p:ph type="ftr" sz="quarter" idx="11"/>
          </p:nvPr>
        </p:nvSpPr>
        <p:spPr/>
        <p:txBody>
          <a:bodyPr/>
          <a:lstStyle>
            <a:extLst/>
          </a:lstStyle>
          <a:p>
            <a:r>
              <a:rPr lang="en-US" smtClean="0"/>
              <a:t>www.pptxha.rozblog.com</a:t>
            </a:r>
            <a:endParaRPr lang="en-US"/>
          </a:p>
        </p:txBody>
      </p:sp>
      <p:sp>
        <p:nvSpPr>
          <p:cNvPr id="6" name="Slide Number Placeholder 5"/>
          <p:cNvSpPr>
            <a:spLocks noGrp="1"/>
          </p:cNvSpPr>
          <p:nvPr>
            <p:ph type="sldNum" sz="quarter" idx="12"/>
          </p:nvPr>
        </p:nvSpPr>
        <p:spPr/>
        <p:txBody>
          <a:bodyPr/>
          <a:lstStyle>
            <a:extLst/>
          </a:lstStyle>
          <a:p>
            <a:fld id="{F95DF1BF-BF89-4EAD-B408-4C14CA32E37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BF19B8FA-E5A4-4A31-89C5-32D895F82E00}" type="datetime1">
              <a:rPr lang="en-US" smtClean="0"/>
              <a:t>10/22/2012</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r>
              <a:rPr lang="en-US" smtClean="0"/>
              <a:t>www.pptxha.rozblog.com</a:t>
            </a:r>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F95DF1BF-BF89-4EAD-B408-4C14CA32E37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3E2E2AD-2674-47A8-B81C-6DF61B525EEB}" type="datetime1">
              <a:rPr lang="en-US" smtClean="0"/>
              <a:t>10/22/2012</a:t>
            </a:fld>
            <a:endParaRPr lang="en-US"/>
          </a:p>
        </p:txBody>
      </p:sp>
      <p:sp>
        <p:nvSpPr>
          <p:cNvPr id="5" name="Footer Placeholder 4"/>
          <p:cNvSpPr>
            <a:spLocks noGrp="1"/>
          </p:cNvSpPr>
          <p:nvPr>
            <p:ph type="ftr" sz="quarter" idx="11"/>
          </p:nvPr>
        </p:nvSpPr>
        <p:spPr/>
        <p:txBody>
          <a:bodyPr/>
          <a:lstStyle>
            <a:extLst/>
          </a:lstStyle>
          <a:p>
            <a:r>
              <a:rPr lang="en-US" smtClean="0"/>
              <a:t>www.pptxha.rozblog.com</a:t>
            </a:r>
            <a:endParaRPr lang="en-US"/>
          </a:p>
        </p:txBody>
      </p:sp>
      <p:sp>
        <p:nvSpPr>
          <p:cNvPr id="6" name="Slide Number Placeholder 5"/>
          <p:cNvSpPr>
            <a:spLocks noGrp="1"/>
          </p:cNvSpPr>
          <p:nvPr>
            <p:ph type="sldNum" sz="quarter" idx="12"/>
          </p:nvPr>
        </p:nvSpPr>
        <p:spPr/>
        <p:txBody>
          <a:bodyPr/>
          <a:lstStyle>
            <a:extLst/>
          </a:lstStyle>
          <a:p>
            <a:fld id="{F95DF1BF-BF89-4EAD-B408-4C14CA32E37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572D621-2D61-4D6F-AEB7-3B4D23F620F6}" type="datetime1">
              <a:rPr lang="en-US" smtClean="0"/>
              <a:t>10/22/2012</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en-US" smtClean="0"/>
              <a:t>www.pptxha.rozblog.com</a:t>
            </a:r>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F95DF1BF-BF89-4EAD-B408-4C14CA32E37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563A34E-805E-4236-B7D4-DC50E784DA88}" type="datetime1">
              <a:rPr lang="en-US" smtClean="0"/>
              <a:t>10/22/2012</a:t>
            </a:fld>
            <a:endParaRPr lang="en-US"/>
          </a:p>
        </p:txBody>
      </p:sp>
      <p:sp>
        <p:nvSpPr>
          <p:cNvPr id="6" name="Footer Placeholder 5"/>
          <p:cNvSpPr>
            <a:spLocks noGrp="1"/>
          </p:cNvSpPr>
          <p:nvPr>
            <p:ph type="ftr" sz="quarter" idx="11"/>
          </p:nvPr>
        </p:nvSpPr>
        <p:spPr/>
        <p:txBody>
          <a:bodyPr/>
          <a:lstStyle>
            <a:extLst/>
          </a:lstStyle>
          <a:p>
            <a:r>
              <a:rPr lang="en-US" smtClean="0"/>
              <a:t>www.pptxha.rozblog.com</a:t>
            </a:r>
            <a:endParaRPr lang="en-US"/>
          </a:p>
        </p:txBody>
      </p:sp>
      <p:sp>
        <p:nvSpPr>
          <p:cNvPr id="7" name="Slide Number Placeholder 6"/>
          <p:cNvSpPr>
            <a:spLocks noGrp="1"/>
          </p:cNvSpPr>
          <p:nvPr>
            <p:ph type="sldNum" sz="quarter" idx="12"/>
          </p:nvPr>
        </p:nvSpPr>
        <p:spPr/>
        <p:txBody>
          <a:bodyPr/>
          <a:lstStyle>
            <a:extLst/>
          </a:lstStyle>
          <a:p>
            <a:fld id="{F95DF1BF-BF89-4EAD-B408-4C14CA32E37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FB2AE19-5ACB-45EA-904A-8384E8B1533C}" type="datetime1">
              <a:rPr lang="en-US" smtClean="0"/>
              <a:t>10/22/2012</a:t>
            </a:fld>
            <a:endParaRPr lang="en-US"/>
          </a:p>
        </p:txBody>
      </p:sp>
      <p:sp>
        <p:nvSpPr>
          <p:cNvPr id="8" name="Footer Placeholder 7"/>
          <p:cNvSpPr>
            <a:spLocks noGrp="1"/>
          </p:cNvSpPr>
          <p:nvPr>
            <p:ph type="ftr" sz="quarter" idx="11"/>
          </p:nvPr>
        </p:nvSpPr>
        <p:spPr/>
        <p:txBody>
          <a:bodyPr/>
          <a:lstStyle>
            <a:extLst/>
          </a:lstStyle>
          <a:p>
            <a:r>
              <a:rPr lang="en-US" smtClean="0"/>
              <a:t>www.pptxha.rozblog.com</a:t>
            </a:r>
            <a:endParaRPr lang="en-US"/>
          </a:p>
        </p:txBody>
      </p:sp>
      <p:sp>
        <p:nvSpPr>
          <p:cNvPr id="9" name="Slide Number Placeholder 8"/>
          <p:cNvSpPr>
            <a:spLocks noGrp="1"/>
          </p:cNvSpPr>
          <p:nvPr>
            <p:ph type="sldNum" sz="quarter" idx="12"/>
          </p:nvPr>
        </p:nvSpPr>
        <p:spPr/>
        <p:txBody>
          <a:bodyPr/>
          <a:lstStyle>
            <a:extLst/>
          </a:lstStyle>
          <a:p>
            <a:fld id="{F95DF1BF-BF89-4EAD-B408-4C14CA32E37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7579C08-FF3E-4C63-8E52-42D5221D2D05}" type="datetime1">
              <a:rPr lang="en-US" smtClean="0"/>
              <a:t>10/22/2012</a:t>
            </a:fld>
            <a:endParaRPr lang="en-US"/>
          </a:p>
        </p:txBody>
      </p:sp>
      <p:sp>
        <p:nvSpPr>
          <p:cNvPr id="4" name="Footer Placeholder 3"/>
          <p:cNvSpPr>
            <a:spLocks noGrp="1"/>
          </p:cNvSpPr>
          <p:nvPr>
            <p:ph type="ftr" sz="quarter" idx="11"/>
          </p:nvPr>
        </p:nvSpPr>
        <p:spPr/>
        <p:txBody>
          <a:bodyPr/>
          <a:lstStyle>
            <a:extLst/>
          </a:lstStyle>
          <a:p>
            <a:r>
              <a:rPr lang="en-US" smtClean="0"/>
              <a:t>www.pptxha.rozblog.com</a:t>
            </a:r>
            <a:endParaRPr lang="en-US"/>
          </a:p>
        </p:txBody>
      </p:sp>
      <p:sp>
        <p:nvSpPr>
          <p:cNvPr id="5" name="Slide Number Placeholder 4"/>
          <p:cNvSpPr>
            <a:spLocks noGrp="1"/>
          </p:cNvSpPr>
          <p:nvPr>
            <p:ph type="sldNum" sz="quarter" idx="12"/>
          </p:nvPr>
        </p:nvSpPr>
        <p:spPr/>
        <p:txBody>
          <a:bodyPr/>
          <a:lstStyle>
            <a:extLst/>
          </a:lstStyle>
          <a:p>
            <a:fld id="{F95DF1BF-BF89-4EAD-B408-4C14CA32E37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94140C0F-43D1-4FF1-B9B9-B3B1A57D2313}" type="datetime1">
              <a:rPr lang="en-US" smtClean="0"/>
              <a:t>10/22/2012</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r>
              <a:rPr lang="en-US" smtClean="0"/>
              <a:t>www.pptxha.rozblog.com</a:t>
            </a:r>
            <a:endParaRPr lang="en-US"/>
          </a:p>
        </p:txBody>
      </p:sp>
      <p:sp>
        <p:nvSpPr>
          <p:cNvPr id="4" name="Slide Number Placeholder 3"/>
          <p:cNvSpPr>
            <a:spLocks noGrp="1"/>
          </p:cNvSpPr>
          <p:nvPr>
            <p:ph type="sldNum" sz="quarter" idx="12"/>
          </p:nvPr>
        </p:nvSpPr>
        <p:spPr/>
        <p:txBody>
          <a:bodyPr/>
          <a:lstStyle>
            <a:extLst/>
          </a:lstStyle>
          <a:p>
            <a:fld id="{F95DF1BF-BF89-4EAD-B408-4C14CA32E37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F009E26-7683-4638-8F7C-28AB4A0614FB}" type="datetime1">
              <a:rPr lang="en-US" smtClean="0"/>
              <a:t>10/22/2012</a:t>
            </a:fld>
            <a:endParaRPr lang="en-US"/>
          </a:p>
        </p:txBody>
      </p:sp>
      <p:sp>
        <p:nvSpPr>
          <p:cNvPr id="6" name="Footer Placeholder 5"/>
          <p:cNvSpPr>
            <a:spLocks noGrp="1"/>
          </p:cNvSpPr>
          <p:nvPr>
            <p:ph type="ftr" sz="quarter" idx="11"/>
          </p:nvPr>
        </p:nvSpPr>
        <p:spPr/>
        <p:txBody>
          <a:bodyPr/>
          <a:lstStyle>
            <a:extLst/>
          </a:lstStyle>
          <a:p>
            <a:r>
              <a:rPr lang="en-US" smtClean="0"/>
              <a:t>www.pptxha.rozblog.com</a:t>
            </a:r>
            <a:endParaRPr lang="en-US"/>
          </a:p>
        </p:txBody>
      </p:sp>
      <p:sp>
        <p:nvSpPr>
          <p:cNvPr id="7" name="Slide Number Placeholder 6"/>
          <p:cNvSpPr>
            <a:spLocks noGrp="1"/>
          </p:cNvSpPr>
          <p:nvPr>
            <p:ph type="sldNum" sz="quarter" idx="12"/>
          </p:nvPr>
        </p:nvSpPr>
        <p:spPr/>
        <p:txBody>
          <a:bodyPr/>
          <a:lstStyle>
            <a:extLst/>
          </a:lstStyle>
          <a:p>
            <a:fld id="{F95DF1BF-BF89-4EAD-B408-4C14CA32E37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BB2FF00B-307F-4872-8D50-8F5F8CFE4ED4}" type="datetime1">
              <a:rPr lang="en-US" smtClean="0"/>
              <a:t>10/22/2012</a:t>
            </a:fld>
            <a:endParaRPr lang="en-US"/>
          </a:p>
        </p:txBody>
      </p:sp>
      <p:sp>
        <p:nvSpPr>
          <p:cNvPr id="6" name="Footer Placeholder 5"/>
          <p:cNvSpPr>
            <a:spLocks noGrp="1"/>
          </p:cNvSpPr>
          <p:nvPr>
            <p:ph type="ftr" sz="quarter" idx="11"/>
          </p:nvPr>
        </p:nvSpPr>
        <p:spPr/>
        <p:txBody>
          <a:bodyPr/>
          <a:lstStyle>
            <a:extLst/>
          </a:lstStyle>
          <a:p>
            <a:r>
              <a:rPr lang="en-US" smtClean="0"/>
              <a:t>www.pptxha.rozblog.com</a:t>
            </a:r>
            <a:endParaRPr lang="en-US"/>
          </a:p>
        </p:txBody>
      </p:sp>
      <p:sp>
        <p:nvSpPr>
          <p:cNvPr id="7" name="Slide Number Placeholder 6"/>
          <p:cNvSpPr>
            <a:spLocks noGrp="1"/>
          </p:cNvSpPr>
          <p:nvPr>
            <p:ph type="sldNum" sz="quarter" idx="12"/>
          </p:nvPr>
        </p:nvSpPr>
        <p:spPr/>
        <p:txBody>
          <a:bodyPr/>
          <a:lstStyle>
            <a:extLst/>
          </a:lstStyle>
          <a:p>
            <a:fld id="{F95DF1BF-BF89-4EAD-B408-4C14CA32E376}"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A87D965-0020-4FC9-8168-2B750909890C}" type="datetime1">
              <a:rPr lang="en-US" smtClean="0"/>
              <a:t>10/22/2012</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en-US" smtClean="0"/>
              <a:t>www.pptxha.rozblog.com</a:t>
            </a:r>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95DF1BF-BF89-4EAD-B408-4C14CA32E3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08.sw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762000"/>
            <a:ext cx="5119468" cy="1447800"/>
          </a:xfrm>
        </p:spPr>
        <p:txBody>
          <a:bodyPr/>
          <a:lstStyle/>
          <a:p>
            <a:r>
              <a:rPr lang="fa-IR" sz="6000" dirty="0" smtClean="0">
                <a:effectLst>
                  <a:glow rad="63500">
                    <a:schemeClr val="accent3">
                      <a:satMod val="175000"/>
                      <a:alpha val="40000"/>
                    </a:schemeClr>
                  </a:glow>
                  <a:outerShdw blurRad="50800" dist="38100" dir="16200000" rotWithShape="0">
                    <a:prstClr val="black">
                      <a:alpha val="40000"/>
                    </a:prstClr>
                  </a:outerShdw>
                  <a:reflection blurRad="6350" stA="55000" endA="50" endPos="85000" dir="5400000" sy="-100000" algn="bl" rotWithShape="0"/>
                </a:effectLst>
                <a:cs typeface="B Medad" pitchFamily="2" charset="-78"/>
              </a:rPr>
              <a:t>زیست اول دبیرستان</a:t>
            </a:r>
            <a:endParaRPr lang="fa-IR" sz="6000" dirty="0">
              <a:effectLst>
                <a:glow rad="63500">
                  <a:schemeClr val="accent3">
                    <a:satMod val="175000"/>
                    <a:alpha val="40000"/>
                  </a:schemeClr>
                </a:glow>
                <a:outerShdw blurRad="50800" dist="38100" dir="16200000" rotWithShape="0">
                  <a:prstClr val="black">
                    <a:alpha val="40000"/>
                  </a:prstClr>
                </a:outerShdw>
                <a:reflection blurRad="6350" stA="55000" endA="50" endPos="85000" dir="5400000" sy="-100000" algn="bl" rotWithShape="0"/>
              </a:effectLst>
              <a:cs typeface="B Medad" pitchFamily="2" charset="-78"/>
            </a:endParaRPr>
          </a:p>
        </p:txBody>
      </p:sp>
      <p:sp>
        <p:nvSpPr>
          <p:cNvPr id="3" name="Subtitle 2"/>
          <p:cNvSpPr>
            <a:spLocks noGrp="1"/>
          </p:cNvSpPr>
          <p:nvPr>
            <p:ph type="subTitle" idx="1"/>
          </p:nvPr>
        </p:nvSpPr>
        <p:spPr>
          <a:xfrm>
            <a:off x="3352800" y="3048000"/>
            <a:ext cx="5114778" cy="1101248"/>
          </a:xfrm>
          <a:ln>
            <a:noFill/>
          </a:ln>
          <a:effectLst>
            <a:glow rad="139700">
              <a:schemeClr val="accent2">
                <a:satMod val="175000"/>
                <a:alpha val="40000"/>
              </a:schemeClr>
            </a:glow>
            <a:reflection blurRad="6350" stA="50000" endA="300" endPos="55000" dir="5400000" sy="-100000" algn="bl" rotWithShape="0"/>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a:normAutofit/>
          </a:bodyPr>
          <a:lstStyle/>
          <a:p>
            <a:pPr algn="ctr"/>
            <a:r>
              <a:rPr lang="fa-IR" sz="6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reflection blurRad="6350" stA="55000" endA="300" endPos="45500" dir="5400000" sy="-100000" algn="bl" rotWithShape="0"/>
                </a:effectLst>
                <a:cs typeface="B Sorkhpust" pitchFamily="2" charset="-78"/>
              </a:rPr>
              <a:t>ساختار شیمیای</a:t>
            </a:r>
            <a:endParaRPr lang="fa-IR" sz="6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reflection blurRad="6350" stA="55000" endA="300" endPos="45500" dir="5400000" sy="-100000" algn="bl" rotWithShape="0"/>
              </a:effectLst>
              <a:cs typeface="B Sorkhpust" pitchFamily="2" charset="-78"/>
            </a:endParaRPr>
          </a:p>
        </p:txBody>
      </p:sp>
      <p:sp>
        <p:nvSpPr>
          <p:cNvPr id="4" name="Teardrop 3"/>
          <p:cNvSpPr/>
          <p:nvPr/>
        </p:nvSpPr>
        <p:spPr>
          <a:xfrm>
            <a:off x="2667000" y="3048000"/>
            <a:ext cx="685800" cy="685800"/>
          </a:xfrm>
          <a:prstGeom prst="teardrop">
            <a:avLst/>
          </a:prstGeom>
          <a:effectLst>
            <a:glow rad="63500">
              <a:schemeClr val="accent2">
                <a:satMod val="175000"/>
                <a:alpha val="40000"/>
              </a:schemeClr>
            </a:glow>
            <a:outerShdw blurRad="50800" dist="25000" dir="5400000" rotWithShape="0">
              <a:schemeClr val="accent6">
                <a:shade val="30000"/>
                <a:satMod val="150000"/>
                <a:alpha val="38000"/>
              </a:schemeClr>
            </a:outerShdw>
          </a:effectLst>
        </p:spPr>
        <p:style>
          <a:lnRef idx="1">
            <a:schemeClr val="accent6"/>
          </a:lnRef>
          <a:fillRef idx="2">
            <a:schemeClr val="accent6"/>
          </a:fillRef>
          <a:effectRef idx="1">
            <a:schemeClr val="accent6"/>
          </a:effectRef>
          <a:fontRef idx="minor">
            <a:schemeClr val="dk1"/>
          </a:fontRef>
        </p:style>
        <p:txBody>
          <a:bodyPr rtlCol="1" anchor="ctr"/>
          <a:lstStyle/>
          <a:p>
            <a:pPr algn="ctr"/>
            <a:r>
              <a:rPr lang="fa-IR"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Yekan" pitchFamily="2" charset="-78"/>
              </a:rPr>
              <a:t>3</a:t>
            </a:r>
            <a:endParaRPr lang="fa-IR" sz="6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Yekan" pitchFamily="2" charset="-78"/>
            </a:endParaRPr>
          </a:p>
        </p:txBody>
      </p:sp>
      <p:pic>
        <p:nvPicPr>
          <p:cNvPr id="1026" name="Picture 2" descr="D:\Desktop Wallpapers\Desktop Wallpaper (77).jpg"/>
          <p:cNvPicPr>
            <a:picLocks noChangeAspect="1" noChangeArrowheads="1"/>
          </p:cNvPicPr>
          <p:nvPr/>
        </p:nvPicPr>
        <p:blipFill>
          <a:blip r:embed="rId2" cstate="print"/>
          <a:srcRect/>
          <a:stretch>
            <a:fillRect/>
          </a:stretch>
        </p:blipFill>
        <p:spPr bwMode="auto">
          <a:xfrm>
            <a:off x="0" y="0"/>
            <a:ext cx="2667000" cy="3581400"/>
          </a:xfrm>
          <a:prstGeom prst="rect">
            <a:avLst/>
          </a:prstGeom>
          <a:noFill/>
        </p:spPr>
      </p:pic>
      <p:pic>
        <p:nvPicPr>
          <p:cNvPr id="1027" name="Picture 3" descr="D:\Desktop Wallpapers\Desktop Wallpaper (78).jpg"/>
          <p:cNvPicPr>
            <a:picLocks noChangeAspect="1" noChangeArrowheads="1"/>
          </p:cNvPicPr>
          <p:nvPr/>
        </p:nvPicPr>
        <p:blipFill>
          <a:blip r:embed="rId3" cstate="print"/>
          <a:srcRect/>
          <a:stretch>
            <a:fillRect/>
          </a:stretch>
        </p:blipFill>
        <p:spPr bwMode="auto">
          <a:xfrm>
            <a:off x="0" y="3581400"/>
            <a:ext cx="2667000" cy="3276600"/>
          </a:xfrm>
          <a:prstGeom prst="rect">
            <a:avLst/>
          </a:prstGeom>
          <a:noFill/>
        </p:spPr>
      </p:pic>
      <p:sp>
        <p:nvSpPr>
          <p:cNvPr id="8" name="TextBox 7"/>
          <p:cNvSpPr txBox="1"/>
          <p:nvPr/>
        </p:nvSpPr>
        <p:spPr>
          <a:xfrm>
            <a:off x="3276600" y="4648200"/>
            <a:ext cx="5105400" cy="1938992"/>
          </a:xfrm>
          <a:prstGeom prst="rect">
            <a:avLst/>
          </a:prstGeom>
          <a:ln>
            <a:noFill/>
          </a:ln>
          <a:effectLst>
            <a:glow rad="63500">
              <a:schemeClr val="accent4">
                <a:satMod val="175000"/>
                <a:alpha val="40000"/>
              </a:schemeClr>
            </a:glow>
            <a:outerShdw blurRad="149987" dist="250190" dir="8460000" algn="ctr">
              <a:srgbClr val="000000">
                <a:alpha val="28000"/>
              </a:srgbClr>
            </a:outerShdw>
          </a:effectLst>
          <a:scene3d>
            <a:camera prst="perspectiveAbove"/>
            <a:lightRig rig="contrasting" dir="t">
              <a:rot lat="0" lon="0" rev="1500000"/>
            </a:lightRig>
          </a:scene3d>
          <a:sp3d prstMaterial="metal">
            <a:bevelT w="88900" h="88900"/>
          </a:sp3d>
        </p:spPr>
        <p:style>
          <a:lnRef idx="3">
            <a:schemeClr val="lt1"/>
          </a:lnRef>
          <a:fillRef idx="1">
            <a:schemeClr val="accent4"/>
          </a:fillRef>
          <a:effectRef idx="1">
            <a:schemeClr val="accent4"/>
          </a:effectRef>
          <a:fontRef idx="minor">
            <a:schemeClr val="lt1"/>
          </a:fontRef>
        </p:style>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 Jadid" pitchFamily="2" charset="-78"/>
              </a:rPr>
              <a:t>PPTXHA         </a:t>
            </a:r>
            <a:r>
              <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 Jadid" pitchFamily="2" charset="-78"/>
              </a:rPr>
              <a:t>تهیه کننده:</a:t>
            </a:r>
            <a:endPar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 Jadid" pitchFamily="2" charset="-78"/>
            </a:endParaRPr>
          </a:p>
          <a:p>
            <a:pPr algn="r"/>
            <a:endPar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 Jadid" pitchFamily="2" charset="-78"/>
            </a:endParaRPr>
          </a:p>
          <a:p>
            <a:pPr algn="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 Jadid" pitchFamily="2" charset="-78"/>
              </a:rPr>
              <a:t>-------------------------</a:t>
            </a:r>
            <a:r>
              <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 Jadid" pitchFamily="2" charset="-78"/>
              </a:rPr>
              <a:t>معلم مربوطه:</a:t>
            </a:r>
            <a:endPar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 Jadid" pitchFamily="2" charset="-78"/>
            </a:endParaRPr>
          </a:p>
          <a:p>
            <a:pPr algn="r"/>
            <a:endPar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 Jadid" pitchFamily="2" charset="-78"/>
            </a:endParaRPr>
          </a:p>
          <a:p>
            <a:pPr algn="r"/>
            <a:r>
              <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 Jadid" pitchFamily="2" charset="-78"/>
              </a:rPr>
              <a:t>موضوع:     زیست اول دبیرستان فصل 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1143000"/>
          </a:xfrm>
        </p:spPr>
        <p:txBody>
          <a:bodyPr>
            <a:normAutofit/>
          </a:bodyPr>
          <a:lstStyle/>
          <a:p>
            <a:pPr algn="ctr"/>
            <a:r>
              <a:rPr lang="fa-IR" sz="4000" b="1" dirty="0" smtClean="0">
                <a:solidFill>
                  <a:srgbClr val="EEC412"/>
                </a:solidFill>
                <a:cs typeface="P Homa" pitchFamily="2" charset="-78"/>
              </a:rPr>
              <a:t>پلی ساکارید ها</a:t>
            </a:r>
            <a:endParaRPr lang="en-US" sz="4000" dirty="0">
              <a:solidFill>
                <a:srgbClr val="EEC412"/>
              </a:solidFill>
              <a:cs typeface="P Homa" pitchFamily="2" charset="-78"/>
            </a:endParaRPr>
          </a:p>
        </p:txBody>
      </p:sp>
      <p:sp>
        <p:nvSpPr>
          <p:cNvPr id="3" name="Content Placeholder 2"/>
          <p:cNvSpPr>
            <a:spLocks noGrp="1"/>
          </p:cNvSpPr>
          <p:nvPr>
            <p:ph idx="1"/>
          </p:nvPr>
        </p:nvSpPr>
        <p:spPr>
          <a:xfrm>
            <a:off x="685800" y="1600201"/>
            <a:ext cx="7467600" cy="2133600"/>
          </a:xfrm>
        </p:spPr>
        <p:txBody>
          <a:bodyPr>
            <a:normAutofit/>
          </a:bodyPr>
          <a:lstStyle/>
          <a:p>
            <a:pPr algn="r" rtl="1"/>
            <a:r>
              <a:rPr lang="fa-IR" sz="1800" b="1" dirty="0" smtClean="0">
                <a:solidFill>
                  <a:srgbClr val="33CC33"/>
                </a:solidFill>
                <a:cs typeface="B Yekan" pitchFamily="2" charset="-78"/>
              </a:rPr>
              <a:t>پلی ساکارید ها: </a:t>
            </a:r>
            <a:r>
              <a:rPr lang="fa-IR" sz="1800" b="1" dirty="0" smtClean="0">
                <a:cs typeface="B Yekan" pitchFamily="2" charset="-78"/>
              </a:rPr>
              <a:t>ترکیب تعداد زیادی منوساکارید پلی ساکارید را می سازد. </a:t>
            </a:r>
            <a:endParaRPr lang="en-US" sz="1800" b="1" dirty="0" smtClean="0">
              <a:cs typeface="B Yekan" pitchFamily="2" charset="-78"/>
            </a:endParaRPr>
          </a:p>
          <a:p>
            <a:pPr algn="r" rtl="1"/>
            <a:r>
              <a:rPr lang="fa-IR" sz="1800" b="1" dirty="0" smtClean="0">
                <a:cs typeface="B Yekan" pitchFamily="2" charset="-78"/>
              </a:rPr>
              <a:t>نشاسته پلی ساکاریدی است که از ترکیب تعداد زیادی گلوکز تشکیل شده.</a:t>
            </a:r>
            <a:endParaRPr lang="en-US" sz="1800" b="1" dirty="0" smtClean="0">
              <a:cs typeface="B Yekan" pitchFamily="2" charset="-78"/>
            </a:endParaRPr>
          </a:p>
          <a:p>
            <a:pPr algn="r" rtl="1"/>
            <a:r>
              <a:rPr lang="fa-IR" sz="1800" b="1" dirty="0" smtClean="0">
                <a:cs typeface="B Yekan" pitchFamily="2" charset="-78"/>
              </a:rPr>
              <a:t> در گیاهان گلوکز ساخته شده به صورت نشاسته ذخیره می شود چون محلول در آب نیست وبرای ذخیره بهتر است .</a:t>
            </a:r>
            <a:endParaRPr lang="en-US" sz="1800" b="1" dirty="0" smtClean="0">
              <a:cs typeface="B Yekan" pitchFamily="2" charset="-78"/>
            </a:endParaRPr>
          </a:p>
          <a:p>
            <a:pPr algn="r" rtl="1"/>
            <a:r>
              <a:rPr lang="fa-IR" sz="1800" b="1" dirty="0" smtClean="0">
                <a:cs typeface="B Yekan" pitchFamily="2" charset="-78"/>
              </a:rPr>
              <a:t>در شکل زیر عکس میکروسکوپی از ذخیره نشاسته در سیب زمینی را می بینید. </a:t>
            </a:r>
          </a:p>
          <a:p>
            <a:pPr algn="r"/>
            <a:endParaRPr lang="en-US" sz="1800" dirty="0">
              <a:cs typeface="B Yekan" pitchFamily="2" charset="-78"/>
            </a:endParaRPr>
          </a:p>
        </p:txBody>
      </p:sp>
      <p:pic>
        <p:nvPicPr>
          <p:cNvPr id="4" name="Picture 3" descr="potato.gif"/>
          <p:cNvPicPr>
            <a:picLocks noChangeAspect="1"/>
          </p:cNvPicPr>
          <p:nvPr/>
        </p:nvPicPr>
        <p:blipFill>
          <a:blip r:embed="rId2" cstate="print"/>
          <a:stretch>
            <a:fillRect/>
          </a:stretch>
        </p:blipFill>
        <p:spPr>
          <a:xfrm>
            <a:off x="304800" y="3841955"/>
            <a:ext cx="3657600" cy="26350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Footer Placeholder 4"/>
          <p:cNvSpPr>
            <a:spLocks noGrp="1"/>
          </p:cNvSpPr>
          <p:nvPr>
            <p:ph type="ftr" sz="quarter" idx="11"/>
          </p:nvPr>
        </p:nvSpPr>
        <p:spPr/>
        <p:txBody>
          <a:bodyPr/>
          <a:lstStyle/>
          <a:p>
            <a:r>
              <a:rPr lang="en-US" smtClean="0"/>
              <a:t>www.pptxha.rozblog.com</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7200"/>
            <a:ext cx="7467600" cy="1905000"/>
          </a:xfrm>
        </p:spPr>
        <p:style>
          <a:lnRef idx="3">
            <a:schemeClr val="lt1"/>
          </a:lnRef>
          <a:fillRef idx="1">
            <a:schemeClr val="accent6"/>
          </a:fillRef>
          <a:effectRef idx="1">
            <a:schemeClr val="accent6"/>
          </a:effectRef>
          <a:fontRef idx="minor">
            <a:schemeClr val="lt1"/>
          </a:fontRef>
        </p:style>
        <p:txBody>
          <a:bodyPr>
            <a:normAutofit/>
          </a:bodyPr>
          <a:lstStyle/>
          <a:p>
            <a:pPr algn="r" rtl="1"/>
            <a:r>
              <a:rPr lang="fa-IR" sz="1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Yekan" pitchFamily="2" charset="-78"/>
              </a:rPr>
              <a:t> سلولز پلی ساکاریدی است که مانند نشاسته از تعداد زیادی گلوکز تشکیل شده و شاید بیشترین مولکول آلی باشد که در طبیعت یافت می شود. </a:t>
            </a:r>
            <a:endParaRPr lang="en-US" sz="1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Yekan" pitchFamily="2" charset="-78"/>
            </a:endParaRPr>
          </a:p>
          <a:p>
            <a:pPr algn="r" rtl="1"/>
            <a:r>
              <a:rPr lang="fa-IR" sz="1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Yekan" pitchFamily="2" charset="-78"/>
              </a:rPr>
              <a:t>چوب ماده ای است که بیشتر آن از سلولز ساخته شده ولی پنبه از سلولز خالص است، کاغذ هم مقدار زیادی سلولز دارد.</a:t>
            </a:r>
            <a:endParaRPr lang="en-US" sz="1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Yekan" pitchFamily="2" charset="-78"/>
            </a:endParaRPr>
          </a:p>
          <a:p>
            <a:pPr algn="r" rtl="1"/>
            <a:r>
              <a:rPr lang="fa-IR" sz="1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Yekan" pitchFamily="2" charset="-78"/>
              </a:rPr>
              <a:t> سلولز در دیواره سلولی گیاهان نقش استحکام دارد. </a:t>
            </a:r>
          </a:p>
        </p:txBody>
      </p:sp>
      <p:pic>
        <p:nvPicPr>
          <p:cNvPr id="4" name="Picture 3" descr="Preston2.gif"/>
          <p:cNvPicPr>
            <a:picLocks noChangeAspect="1"/>
          </p:cNvPicPr>
          <p:nvPr/>
        </p:nvPicPr>
        <p:blipFill>
          <a:blip r:embed="rId2" cstate="print"/>
          <a:stretch>
            <a:fillRect/>
          </a:stretch>
        </p:blipFill>
        <p:spPr>
          <a:xfrm>
            <a:off x="228600" y="2762250"/>
            <a:ext cx="2952750" cy="2800350"/>
          </a:xfrm>
          <a:prstGeom prst="rect">
            <a:avLst/>
          </a:prstGeom>
          <a:ln>
            <a:noFill/>
          </a:ln>
          <a:effectLst>
            <a:outerShdw blurRad="50800" dist="38100" dir="10800000" algn="r" rotWithShape="0">
              <a:prstClr val="black">
                <a:alpha val="40000"/>
              </a:prstClr>
            </a:outerShdw>
          </a:effectLst>
        </p:spPr>
      </p:pic>
      <p:sp>
        <p:nvSpPr>
          <p:cNvPr id="5" name="Rectangle 4"/>
          <p:cNvSpPr/>
          <p:nvPr/>
        </p:nvSpPr>
        <p:spPr>
          <a:xfrm>
            <a:off x="3352800" y="2430482"/>
            <a:ext cx="4800600" cy="3970318"/>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r" rtl="1"/>
            <a:r>
              <a:rPr lang="fa-IR"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Yekan" pitchFamily="2" charset="-78"/>
              </a:rPr>
              <a:t>گلیکوژن شباهت زیادی به نشاسته دارد، به همین دلیل به آن نشاسته حیوانی نیز می گویند.</a:t>
            </a:r>
            <a:endPar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Yekan" pitchFamily="2" charset="-78"/>
            </a:endParaRPr>
          </a:p>
          <a:p>
            <a:pPr algn="r" rtl="1"/>
            <a:r>
              <a:rPr lang="fa-IR"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Yekan" pitchFamily="2" charset="-78"/>
              </a:rPr>
              <a:t> گلوکز در جانوران به شکل گلیکوژن ذخیره می شود</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Yekan" pitchFamily="2" charset="-78"/>
              </a:rPr>
              <a:t> </a:t>
            </a:r>
            <a:r>
              <a:rPr lang="fa-IR"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Yekan" pitchFamily="2" charset="-78"/>
              </a:rPr>
              <a:t>.</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Yekan" pitchFamily="2" charset="-78"/>
              </a:rPr>
              <a:t> </a:t>
            </a:r>
            <a:r>
              <a:rPr lang="fa-IR"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Yekan" pitchFamily="2" charset="-78"/>
              </a:rPr>
              <a:t>در کبد این ذخیره نقش مهمی دارد، وقتی مقدار قند خون (گلوکز) از حد معینی کمتر شد گلیکوژن ذخیره شده در کبد وارد خون شده ونیاز بدن به انرژی رایج را تامین می کند. </a:t>
            </a:r>
            <a:endPar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Yekan" pitchFamily="2" charset="-78"/>
            </a:endParaRPr>
          </a:p>
          <a:p>
            <a:pPr algn="r" rtl="1"/>
            <a:r>
              <a:rPr lang="fa-IR"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Yekan" pitchFamily="2" charset="-78"/>
              </a:rPr>
              <a:t>حال این پرسش پیش می آید که با توجه به اینکه هر سه پلی ساکارید فوق از منو ساکارید گلوکز ساخته شده ، تفاوت آنها در چیست؟ اگر به شکل مولکولی این پلی ساکارید ها دقت کنیم متوجه می شویم که تفاوت در به هم وصل شدن منو ساکارید ها یا بهتر بگوئیم پیوند های بین آنها علت این تفاوت ها است.</a:t>
            </a:r>
            <a:endParaRPr lang="fa-IR"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Yekan" pitchFamily="2" charset="-78"/>
            </a:endParaRPr>
          </a:p>
        </p:txBody>
      </p:sp>
      <p:sp>
        <p:nvSpPr>
          <p:cNvPr id="7" name="Rectangle 6"/>
          <p:cNvSpPr/>
          <p:nvPr/>
        </p:nvSpPr>
        <p:spPr>
          <a:xfrm>
            <a:off x="0" y="6488668"/>
            <a:ext cx="6096000" cy="36933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rtl="1"/>
            <a:r>
              <a:rPr lang="fa-IR"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Yekan" pitchFamily="2" charset="-78"/>
              </a:rPr>
              <a:t>در صفحه بعد تصویر گلیکوژن ذخیره شده در کبد</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Yekan" pitchFamily="2" charset="-78"/>
              </a:rPr>
              <a:t> </a:t>
            </a:r>
            <a:r>
              <a:rPr lang="fa-IR"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Yekan" pitchFamily="2" charset="-78"/>
              </a:rPr>
              <a:t> را خواهید دید</a:t>
            </a:r>
            <a:endParaRPr lang="fa-IR"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Yekan" pitchFamily="2" charset="-78"/>
            </a:endParaRPr>
          </a:p>
        </p:txBody>
      </p:sp>
      <p:sp>
        <p:nvSpPr>
          <p:cNvPr id="6" name="Footer Placeholder 5"/>
          <p:cNvSpPr>
            <a:spLocks noGrp="1"/>
          </p:cNvSpPr>
          <p:nvPr>
            <p:ph type="ftr" sz="quarter" idx="11"/>
          </p:nvPr>
        </p:nvSpPr>
        <p:spPr/>
        <p:txBody>
          <a:bodyPr/>
          <a:lstStyle/>
          <a:p>
            <a:r>
              <a:rPr lang="en-US" smtClean="0"/>
              <a:t>www.pptxha.rozblog.com</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33800" y="76200"/>
            <a:ext cx="4419600" cy="1143000"/>
          </a:xfrm>
        </p:spPr>
        <p:txBody>
          <a:bodyPr>
            <a:noAutofit/>
          </a:bodyPr>
          <a:lstStyle/>
          <a:p>
            <a:pPr algn="ctr"/>
            <a:r>
              <a:rPr lang="fa-IR" sz="36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P Davat" pitchFamily="2" charset="-78"/>
              </a:rPr>
              <a:t>گلیکوژن ذخیره شده در کبد</a:t>
            </a:r>
            <a:endParaRPr lang="en-US" sz="3600"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P Davat" pitchFamily="2" charset="-78"/>
            </a:endParaRPr>
          </a:p>
        </p:txBody>
      </p:sp>
      <p:pic>
        <p:nvPicPr>
          <p:cNvPr id="5" name="Content Placeholder 3" descr="9-Glycogen%2520in%2520hepatocytes.jpg"/>
          <p:cNvPicPr>
            <a:picLocks noGrp="1" noChangeAspect="1"/>
          </p:cNvPicPr>
          <p:nvPr>
            <p:ph idx="1"/>
          </p:nvPr>
        </p:nvPicPr>
        <p:blipFill>
          <a:blip r:embed="rId2" cstate="print"/>
          <a:stretch>
            <a:fillRect/>
          </a:stretch>
        </p:blipFill>
        <p:spPr>
          <a:xfrm>
            <a:off x="457200" y="1630362"/>
            <a:ext cx="6462184" cy="4846638"/>
          </a:xfrm>
          <a:prstGeom prst="rect">
            <a:avLst/>
          </a:prstGeom>
          <a:ln>
            <a:noFill/>
          </a:ln>
          <a:effectLst>
            <a:softEdge rad="112500"/>
          </a:effectLst>
        </p:spPr>
        <p:style>
          <a:lnRef idx="3">
            <a:schemeClr val="lt1"/>
          </a:lnRef>
          <a:fillRef idx="1">
            <a:schemeClr val="dk1"/>
          </a:fillRef>
          <a:effectRef idx="1">
            <a:schemeClr val="dk1"/>
          </a:effectRef>
          <a:fontRef idx="minor">
            <a:schemeClr val="lt1"/>
          </a:fontRef>
        </p:style>
      </p:pic>
      <p:sp>
        <p:nvSpPr>
          <p:cNvPr id="6" name="Footer Placeholder 5"/>
          <p:cNvSpPr>
            <a:spLocks noGrp="1"/>
          </p:cNvSpPr>
          <p:nvPr>
            <p:ph type="ftr" sz="quarter" idx="11"/>
          </p:nvPr>
        </p:nvSpPr>
        <p:spPr/>
        <p:txBody>
          <a:bodyPr/>
          <a:lstStyle/>
          <a:p>
            <a:r>
              <a:rPr lang="en-US" smtClean="0"/>
              <a:t>www.pptxha.rozblog.com</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ycogen.3.p.jpg"/>
          <p:cNvPicPr>
            <a:picLocks noChangeAspect="1"/>
          </p:cNvPicPr>
          <p:nvPr/>
        </p:nvPicPr>
        <p:blipFill>
          <a:blip r:embed="rId2" cstate="print"/>
          <a:stretch>
            <a:fillRect/>
          </a:stretch>
        </p:blipFill>
        <p:spPr>
          <a:xfrm>
            <a:off x="381000" y="1524000"/>
            <a:ext cx="5816600" cy="4362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itle 6"/>
          <p:cNvSpPr>
            <a:spLocks noGrp="1"/>
          </p:cNvSpPr>
          <p:nvPr>
            <p:ph type="title"/>
          </p:nvPr>
        </p:nvSpPr>
        <p:spPr>
          <a:xfrm>
            <a:off x="5715000" y="457200"/>
            <a:ext cx="2590800" cy="762000"/>
          </a:xfrm>
        </p:spPr>
        <p:txBody>
          <a:bodyPr/>
          <a:lstStyle/>
          <a:p>
            <a:pPr algn="ctr"/>
            <a:r>
              <a:rPr lang="fa-IR" b="1" dirty="0" smtClean="0">
                <a:solidFill>
                  <a:srgbClr val="EEC412"/>
                </a:solidFill>
                <a:cs typeface="P Homa" pitchFamily="2" charset="-78"/>
              </a:rPr>
              <a:t>گلیکوژن</a:t>
            </a:r>
            <a:endParaRPr lang="en-US" b="1" dirty="0">
              <a:solidFill>
                <a:srgbClr val="EEC412"/>
              </a:solidFill>
              <a:cs typeface="P Homa" pitchFamily="2" charset="-78"/>
            </a:endParaRPr>
          </a:p>
        </p:txBody>
      </p:sp>
      <p:sp>
        <p:nvSpPr>
          <p:cNvPr id="4" name="Footer Placeholder 3"/>
          <p:cNvSpPr>
            <a:spLocks noGrp="1"/>
          </p:cNvSpPr>
          <p:nvPr>
            <p:ph type="ftr" sz="quarter" idx="11"/>
          </p:nvPr>
        </p:nvSpPr>
        <p:spPr/>
        <p:txBody>
          <a:bodyPr/>
          <a:lstStyle/>
          <a:p>
            <a:r>
              <a:rPr lang="en-US" smtClean="0"/>
              <a:t>www.pptxha.rozblog.com</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0"/>
            <a:ext cx="3581400" cy="1143000"/>
          </a:xfrm>
        </p:spPr>
        <p:txBody>
          <a:bodyPr>
            <a:normAutofit/>
          </a:bodyPr>
          <a:lstStyle/>
          <a:p>
            <a:pPr algn="ctr"/>
            <a:r>
              <a:rPr lang="fa-IR" sz="6600" cap="none"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B Kourosh" pitchFamily="2" charset="-78"/>
              </a:rPr>
              <a:t>  لیپیدها</a:t>
            </a:r>
            <a:endParaRPr lang="en-US" sz="6600" cap="none"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B Kourosh" pitchFamily="2" charset="-78"/>
            </a:endParaRPr>
          </a:p>
        </p:txBody>
      </p:sp>
      <p:sp>
        <p:nvSpPr>
          <p:cNvPr id="3" name="Content Placeholder 2"/>
          <p:cNvSpPr>
            <a:spLocks noGrp="1"/>
          </p:cNvSpPr>
          <p:nvPr>
            <p:ph idx="1"/>
          </p:nvPr>
        </p:nvSpPr>
        <p:spPr>
          <a:xfrm>
            <a:off x="152400" y="1524000"/>
            <a:ext cx="7924800" cy="4846320"/>
          </a:xfrm>
        </p:spPr>
        <p:txBody>
          <a:bodyPr>
            <a:normAutofit/>
          </a:bodyPr>
          <a:lstStyle/>
          <a:p>
            <a:pPr algn="r">
              <a:buNone/>
            </a:pPr>
            <a:r>
              <a:rPr lang="fa-IR" sz="1800" dirty="0" smtClean="0">
                <a:cs typeface="B Yekan" pitchFamily="2" charset="-78"/>
              </a:rPr>
              <a:t>لیپید ها انواع مختلفی دارند بعضی از آنها را مثل روغن نباتی به عنوان غذا مصرف می کنیم .</a:t>
            </a:r>
            <a:endParaRPr lang="en-US" sz="1800" dirty="0" smtClean="0">
              <a:cs typeface="B Yekan" pitchFamily="2" charset="-78"/>
            </a:endParaRPr>
          </a:p>
          <a:p>
            <a:pPr algn="r">
              <a:buNone/>
            </a:pPr>
            <a:r>
              <a:rPr lang="fa-IR" sz="1800" dirty="0" smtClean="0">
                <a:cs typeface="B Yekan" pitchFamily="2" charset="-78"/>
              </a:rPr>
              <a:t>موم زنبور عسل هم یک نوع لیپید است ،شاید برگ گیاهانی که چرب هستند و آب در روی آنها به شکل قطراتی باقی می ماند دیده باشید.</a:t>
            </a:r>
            <a:endParaRPr lang="en-US" sz="1800" dirty="0" smtClean="0">
              <a:cs typeface="B Yekan" pitchFamily="2" charset="-78"/>
            </a:endParaRPr>
          </a:p>
          <a:p>
            <a:pPr algn="r">
              <a:buNone/>
            </a:pPr>
            <a:r>
              <a:rPr lang="fa-IR" sz="1800" dirty="0" smtClean="0">
                <a:cs typeface="B Yekan" pitchFamily="2" charset="-78"/>
              </a:rPr>
              <a:t>این مواد همگی یک ویژگی مشترک دارند وآن اینکه </a:t>
            </a:r>
            <a:r>
              <a:rPr lang="fa-IR" sz="1800" dirty="0" smtClean="0">
                <a:solidFill>
                  <a:srgbClr val="FE4A02"/>
                </a:solidFill>
                <a:cs typeface="B Yekan" pitchFamily="2" charset="-78"/>
              </a:rPr>
              <a:t>در آب حل نمی شوند </a:t>
            </a:r>
            <a:r>
              <a:rPr lang="fa-IR" sz="1800" dirty="0" smtClean="0">
                <a:cs typeface="B Yekan" pitchFamily="2" charset="-78"/>
              </a:rPr>
              <a:t>. جالب است بدانید که لپیدها هم مانند هیدراتهای کربن از سه عنصر کربن ( قبلا گفتیم در همه مواد آلی کربن وجود دارد) ، هیدروژن واکسیژن ساخته شده اند. </a:t>
            </a:r>
            <a:endParaRPr lang="en-US" sz="1800" dirty="0" smtClean="0">
              <a:cs typeface="B Yekan" pitchFamily="2" charset="-78"/>
            </a:endParaRPr>
          </a:p>
          <a:p>
            <a:pPr algn="r">
              <a:buNone/>
            </a:pPr>
            <a:r>
              <a:rPr lang="fa-IR" sz="1800" dirty="0" smtClean="0">
                <a:cs typeface="B Yekan" pitchFamily="2" charset="-78"/>
              </a:rPr>
              <a:t>پس این همه تفاوت از کجا ناشی می شود؟ نسبت این عناصر در هیداتهای کربن ولپیدها با یکدیگر متفاوت است. </a:t>
            </a:r>
            <a:endParaRPr lang="en-US" sz="1800" dirty="0" smtClean="0">
              <a:cs typeface="B Yekan" pitchFamily="2" charset="-78"/>
            </a:endParaRPr>
          </a:p>
          <a:p>
            <a:pPr algn="r">
              <a:buNone/>
            </a:pPr>
            <a:endParaRPr lang="en-US" sz="1800" dirty="0" smtClean="0">
              <a:cs typeface="B Yekan" pitchFamily="2" charset="-78"/>
            </a:endParaRPr>
          </a:p>
          <a:p>
            <a:pPr algn="ctr">
              <a:buNone/>
            </a:pPr>
            <a:r>
              <a:rPr lang="fa-IR" sz="2000" dirty="0" smtClean="0">
                <a:solidFill>
                  <a:srgbClr val="33CC33"/>
                </a:solidFill>
                <a:cs typeface="B Yekan" pitchFamily="2" charset="-78"/>
              </a:rPr>
              <a:t>به عنوان مثال اگر ما آب و خاک را با نسبتهای متفاوت مخلوط کنیم ، ترکیب ما شکلهای متفاوتی بدست می آوریم ،روغنی نباتی شامل معروفترین لپید به نام </a:t>
            </a:r>
            <a:r>
              <a:rPr lang="en-US" sz="2000" dirty="0" smtClean="0">
                <a:solidFill>
                  <a:srgbClr val="33CC33"/>
                </a:solidFill>
                <a:cs typeface="B Yekan" pitchFamily="2" charset="-78"/>
              </a:rPr>
              <a:t>.</a:t>
            </a:r>
            <a:r>
              <a:rPr lang="fa-IR" sz="2000" dirty="0" smtClean="0">
                <a:solidFill>
                  <a:srgbClr val="33CC33"/>
                </a:solidFill>
                <a:cs typeface="B Yekan" pitchFamily="2" charset="-78"/>
              </a:rPr>
              <a:t>تری گلیسرید است</a:t>
            </a:r>
            <a:endParaRPr lang="en-US" sz="2000" dirty="0">
              <a:solidFill>
                <a:srgbClr val="33CC33"/>
              </a:solidFill>
              <a:cs typeface="B Yekan" pitchFamily="2" charset="-78"/>
            </a:endParaRPr>
          </a:p>
        </p:txBody>
      </p:sp>
      <p:sp>
        <p:nvSpPr>
          <p:cNvPr id="4" name="Footer Placeholder 3"/>
          <p:cNvSpPr>
            <a:spLocks noGrp="1"/>
          </p:cNvSpPr>
          <p:nvPr>
            <p:ph type="ftr" sz="quarter" idx="11"/>
          </p:nvPr>
        </p:nvSpPr>
        <p:spPr/>
        <p:txBody>
          <a:bodyPr/>
          <a:lstStyle/>
          <a:p>
            <a:r>
              <a:rPr lang="en-US" smtClean="0"/>
              <a:t>www.pptxha.rozblog.com</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543800" cy="2895600"/>
          </a:xfrm>
        </p:spPr>
        <p:style>
          <a:lnRef idx="3">
            <a:schemeClr val="lt1"/>
          </a:lnRef>
          <a:fillRef idx="1">
            <a:schemeClr val="accent4"/>
          </a:fillRef>
          <a:effectRef idx="1">
            <a:schemeClr val="accent4"/>
          </a:effectRef>
          <a:fontRef idx="minor">
            <a:schemeClr val="lt1"/>
          </a:fontRef>
        </p:style>
        <p:txBody>
          <a:bodyPr>
            <a:noAutofit/>
          </a:bodyPr>
          <a:lstStyle/>
          <a:p>
            <a:pPr algn="r"/>
            <a:r>
              <a:rPr lang="fa-IR" sz="24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Yekan" pitchFamily="2" charset="-78"/>
              </a:rPr>
              <a:t>تری کلیسرید شامل سه اسید چرب و یک مولکول گلیسرول است ، اسید چرب قسمتی از مولکول است که بزرگی یا کوچک بودن مولکول و نوع آن را تعیین می کند. </a:t>
            </a:r>
            <a:r>
              <a:rPr lang="en-US" sz="24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Yekan" pitchFamily="2" charset="-78"/>
              </a:rPr>
              <a:t/>
            </a:r>
            <a:br>
              <a:rPr lang="en-US" sz="24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Yekan" pitchFamily="2" charset="-78"/>
              </a:rPr>
            </a:br>
            <a:r>
              <a:rPr lang="fa-IR" sz="24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Yekan" pitchFamily="2" charset="-78"/>
              </a:rPr>
              <a:t>گلیسرول هم قسمت ثابت در مولکول می باشد . هرچه اندازه اسیدهای چرب بزرگتر باشند مولکول سنگینتر و نقطه ذوب آن بالا می رود . </a:t>
            </a:r>
            <a:br>
              <a:rPr lang="fa-IR" sz="24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Yekan" pitchFamily="2" charset="-78"/>
              </a:rPr>
            </a:br>
            <a:r>
              <a:rPr lang="fa-IR" sz="24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Yekan" pitchFamily="2" charset="-78"/>
              </a:rPr>
              <a:t>البته در روغن های نباتی انواع دیگری از چربی ها هم وجود دارند که در مورد آنها در فصل تغذیه بیشتر صحبت می کنیم.</a:t>
            </a:r>
            <a:endParaRPr lang="en-US" sz="2400"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Yekan" pitchFamily="2" charset="-78"/>
            </a:endParaRPr>
          </a:p>
        </p:txBody>
      </p:sp>
      <p:pic>
        <p:nvPicPr>
          <p:cNvPr id="4" name="Picture 3" descr="triglyceride_molecule4.jpg"/>
          <p:cNvPicPr>
            <a:picLocks noChangeAspect="1"/>
          </p:cNvPicPr>
          <p:nvPr/>
        </p:nvPicPr>
        <p:blipFill>
          <a:blip r:embed="rId2" cstate="print"/>
          <a:stretch>
            <a:fillRect/>
          </a:stretch>
        </p:blipFill>
        <p:spPr>
          <a:xfrm>
            <a:off x="1524000" y="3676650"/>
            <a:ext cx="5182973" cy="2876550"/>
          </a:xfrm>
          <a:prstGeom prst="rect">
            <a:avLst/>
          </a:prstGeom>
          <a:ln>
            <a:noFill/>
          </a:ln>
          <a:effectLst>
            <a:softEdge rad="112500"/>
          </a:effectLst>
        </p:spPr>
      </p:pic>
      <p:sp>
        <p:nvSpPr>
          <p:cNvPr id="5" name="Footer Placeholder 4"/>
          <p:cNvSpPr>
            <a:spLocks noGrp="1"/>
          </p:cNvSpPr>
          <p:nvPr>
            <p:ph type="ftr" sz="quarter" idx="11"/>
          </p:nvPr>
        </p:nvSpPr>
        <p:spPr/>
        <p:txBody>
          <a:bodyPr/>
          <a:lstStyle/>
          <a:p>
            <a:r>
              <a:rPr lang="en-US" smtClean="0"/>
              <a:t>www.pptxha.rozblog.com</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7467600" cy="3352800"/>
          </a:xfrm>
        </p:spPr>
        <p:style>
          <a:lnRef idx="3">
            <a:schemeClr val="lt1"/>
          </a:lnRef>
          <a:fillRef idx="1">
            <a:schemeClr val="accent5"/>
          </a:fillRef>
          <a:effectRef idx="1">
            <a:schemeClr val="accent5"/>
          </a:effectRef>
          <a:fontRef idx="minor">
            <a:schemeClr val="lt1"/>
          </a:fontRef>
        </p:style>
        <p:txBody>
          <a:bodyPr>
            <a:noAutofit/>
          </a:bodyPr>
          <a:lstStyle/>
          <a:p>
            <a:pPr algn="r"/>
            <a:r>
              <a:rPr lang="fa-IR" sz="2400" dirty="0" smtClean="0">
                <a:cs typeface="B Yekan" pitchFamily="2" charset="-78"/>
              </a:rPr>
              <a:t>پروتئین ها هم از سه عنصر کربن، هیدروژن واکسیژن تشکیل شده اند اما بر خلاف گروهای قبلی عنصر نیتروژن و در بعضی از آنها گوگرد هم وجود دارد.</a:t>
            </a:r>
            <a:r>
              <a:rPr lang="en-US" sz="2400" dirty="0" smtClean="0">
                <a:cs typeface="B Yekan" pitchFamily="2" charset="-78"/>
              </a:rPr>
              <a:t/>
            </a:r>
            <a:br>
              <a:rPr lang="en-US" sz="2400" dirty="0" smtClean="0">
                <a:cs typeface="B Yekan" pitchFamily="2" charset="-78"/>
              </a:rPr>
            </a:br>
            <a:r>
              <a:rPr lang="fa-IR" sz="2400" dirty="0" smtClean="0">
                <a:cs typeface="B Yekan" pitchFamily="2" charset="-78"/>
              </a:rPr>
              <a:t> از ابتدا منظور از پروتئین مواد آلی بودند که نیتروژن هم داشتند و این می تواند مهمترین تفاوت این گروه از مواد آلی با گروهای قبلی باشد.</a:t>
            </a:r>
            <a:r>
              <a:rPr lang="en-US" sz="2400" dirty="0" smtClean="0">
                <a:cs typeface="B Yekan" pitchFamily="2" charset="-78"/>
              </a:rPr>
              <a:t/>
            </a:r>
            <a:br>
              <a:rPr lang="en-US" sz="2400" dirty="0" smtClean="0">
                <a:cs typeface="B Yekan" pitchFamily="2" charset="-78"/>
              </a:rPr>
            </a:br>
            <a:r>
              <a:rPr lang="fa-IR" sz="2400" dirty="0" smtClean="0">
                <a:cs typeface="B Yekan" pitchFamily="2" charset="-78"/>
              </a:rPr>
              <a:t>( در شکل پائین شکل فضایی و کلی پروتئین نشان داده شده واسید های آمینه تشکیل دهنده آن مشخص نشده اند) پروتئین ها از واحد هایی به نام اسید آمینه تشکیل شده اند .</a:t>
            </a:r>
            <a:endParaRPr lang="en-US" sz="2400" dirty="0">
              <a:cs typeface="B Yekan" pitchFamily="2" charset="-78"/>
            </a:endParaRPr>
          </a:p>
        </p:txBody>
      </p:sp>
      <p:sp>
        <p:nvSpPr>
          <p:cNvPr id="4" name="Title 1"/>
          <p:cNvSpPr txBox="1">
            <a:spLocks/>
          </p:cNvSpPr>
          <p:nvPr/>
        </p:nvSpPr>
        <p:spPr>
          <a:xfrm>
            <a:off x="5105400" y="0"/>
            <a:ext cx="2971800" cy="914400"/>
          </a:xfrm>
          <a:prstGeom prst="rect">
            <a:avLst/>
          </a:prstGeom>
        </p:spPr>
        <p:txBody>
          <a:bodyPr vert="horz" lIns="45720" rIns="4572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sz="5400" b="1" i="0" u="none" strike="noStrike" kern="120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j-ea"/>
                <a:cs typeface="B Chini" pitchFamily="2" charset="-78"/>
              </a:rPr>
              <a:t>پروتئین ها</a:t>
            </a:r>
            <a:endParaRPr kumimoji="0" lang="en-US" sz="5400" b="1" i="0" u="none" strike="noStrike" kern="1200" normalizeH="0" baseline="0" noProof="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j-ea"/>
              <a:cs typeface="B Chini" pitchFamily="2" charset="-78"/>
            </a:endParaRPr>
          </a:p>
        </p:txBody>
      </p:sp>
      <p:pic>
        <p:nvPicPr>
          <p:cNvPr id="6" name="Picture 5" descr="Pr_image.jpg"/>
          <p:cNvPicPr>
            <a:picLocks noChangeAspect="1"/>
          </p:cNvPicPr>
          <p:nvPr/>
        </p:nvPicPr>
        <p:blipFill>
          <a:blip r:embed="rId2" cstate="print"/>
          <a:stretch>
            <a:fillRect/>
          </a:stretch>
        </p:blipFill>
        <p:spPr>
          <a:xfrm>
            <a:off x="609600" y="4772500"/>
            <a:ext cx="1828800" cy="16283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Footer Placeholder 4"/>
          <p:cNvSpPr>
            <a:spLocks noGrp="1"/>
          </p:cNvSpPr>
          <p:nvPr>
            <p:ph type="ftr" sz="quarter" idx="11"/>
          </p:nvPr>
        </p:nvSpPr>
        <p:spPr/>
        <p:txBody>
          <a:bodyPr/>
          <a:lstStyle/>
          <a:p>
            <a:r>
              <a:rPr lang="en-US" smtClean="0"/>
              <a:t>www.pptxha.rozblog.com</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077200" cy="5973762"/>
          </a:xfrm>
        </p:spPr>
        <p:txBody>
          <a:bodyPr>
            <a:noAutofit/>
          </a:bodyPr>
          <a:lstStyle/>
          <a:p>
            <a:pPr algn="r" rtl="1"/>
            <a:r>
              <a:rPr lang="fa-IR" sz="1800" dirty="0" smtClean="0">
                <a:solidFill>
                  <a:schemeClr val="tx1"/>
                </a:solidFill>
                <a:latin typeface="+mn-lt"/>
                <a:ea typeface="+mn-ea"/>
                <a:cs typeface="B Yekan" pitchFamily="2" charset="-78"/>
              </a:rPr>
              <a:t>مجموعا 20 نوع اسیدآمینه وجود دارد که با ترکیب شدن آنها با هم، پروتئین های مختلف را می سازند.</a:t>
            </a:r>
            <a:br>
              <a:rPr lang="fa-IR" sz="1800" dirty="0" smtClean="0">
                <a:solidFill>
                  <a:schemeClr val="tx1"/>
                </a:solidFill>
                <a:latin typeface="+mn-lt"/>
                <a:ea typeface="+mn-ea"/>
                <a:cs typeface="B Yekan" pitchFamily="2" charset="-78"/>
              </a:rPr>
            </a:br>
            <a:r>
              <a:rPr lang="en-US" sz="1800" dirty="0" smtClean="0">
                <a:solidFill>
                  <a:schemeClr val="tx1"/>
                </a:solidFill>
                <a:latin typeface="+mn-lt"/>
                <a:ea typeface="+mn-ea"/>
                <a:cs typeface="B Yekan" pitchFamily="2" charset="-78"/>
              </a:rPr>
              <a:t/>
            </a:r>
            <a:br>
              <a:rPr lang="en-US" sz="1800" dirty="0" smtClean="0">
                <a:solidFill>
                  <a:schemeClr val="tx1"/>
                </a:solidFill>
                <a:latin typeface="+mn-lt"/>
                <a:ea typeface="+mn-ea"/>
                <a:cs typeface="B Yekan" pitchFamily="2" charset="-78"/>
              </a:rPr>
            </a:br>
            <a:r>
              <a:rPr lang="fa-IR" sz="1800" dirty="0" smtClean="0">
                <a:solidFill>
                  <a:schemeClr val="tx1"/>
                </a:solidFill>
                <a:latin typeface="+mn-lt"/>
                <a:ea typeface="+mn-ea"/>
                <a:cs typeface="B Yekan" pitchFamily="2" charset="-78"/>
              </a:rPr>
              <a:t> در تصاویر صفحه بعد شکل مولکولی دو نوع از اسید آمینه نشان داده شده است.</a:t>
            </a:r>
            <a:br>
              <a:rPr lang="fa-IR" sz="1800" dirty="0" smtClean="0">
                <a:solidFill>
                  <a:schemeClr val="tx1"/>
                </a:solidFill>
                <a:latin typeface="+mn-lt"/>
                <a:ea typeface="+mn-ea"/>
                <a:cs typeface="B Yekan" pitchFamily="2" charset="-78"/>
              </a:rPr>
            </a:br>
            <a:r>
              <a:rPr lang="fa-IR" sz="1800" dirty="0" smtClean="0">
                <a:solidFill>
                  <a:schemeClr val="tx1"/>
                </a:solidFill>
                <a:latin typeface="+mn-lt"/>
                <a:ea typeface="+mn-ea"/>
                <a:cs typeface="B Yekan" pitchFamily="2" charset="-78"/>
              </a:rPr>
              <a:t/>
            </a:r>
            <a:br>
              <a:rPr lang="fa-IR" sz="1800" dirty="0" smtClean="0">
                <a:solidFill>
                  <a:schemeClr val="tx1"/>
                </a:solidFill>
                <a:latin typeface="+mn-lt"/>
                <a:ea typeface="+mn-ea"/>
                <a:cs typeface="B Yekan" pitchFamily="2" charset="-78"/>
              </a:rPr>
            </a:br>
            <a:r>
              <a:rPr lang="fa-IR" sz="1800" dirty="0" smtClean="0">
                <a:solidFill>
                  <a:schemeClr val="tx1"/>
                </a:solidFill>
                <a:latin typeface="+mn-lt"/>
                <a:ea typeface="+mn-ea"/>
                <a:cs typeface="B Yekan" pitchFamily="2" charset="-78"/>
              </a:rPr>
              <a:t>زیاد بودن تعداد واحدهای سازنده و بزرگ بودن اکثر مولکول پروتئین باعث شده تا از نظر کار و شکل تنوع زیادی پیدا کنند البته موادی که به عنوان پروتئین می شناسیم پروتئین خالص نیستند ولی برای درک موضوع می توان پروتئینهای که در شیر و تخم مرغ به شکل محلول هستند یا در گوشت به شکل جامد یا رشته ای مثال زد.</a:t>
            </a:r>
            <a:br>
              <a:rPr lang="fa-IR" sz="1800" dirty="0" smtClean="0">
                <a:solidFill>
                  <a:schemeClr val="tx1"/>
                </a:solidFill>
                <a:latin typeface="+mn-lt"/>
                <a:ea typeface="+mn-ea"/>
                <a:cs typeface="B Yekan" pitchFamily="2" charset="-78"/>
              </a:rPr>
            </a:br>
            <a:r>
              <a:rPr lang="fa-IR" sz="1800" dirty="0" smtClean="0">
                <a:solidFill>
                  <a:schemeClr val="tx1"/>
                </a:solidFill>
                <a:latin typeface="+mn-lt"/>
                <a:ea typeface="+mn-ea"/>
                <a:cs typeface="B Yekan" pitchFamily="2" charset="-78"/>
              </a:rPr>
              <a:t> پروتین ها نقشها ی مهم و متعددی در بدن از نظر ساختمانی ، انتقال ، حرکتی ، تاثیر در واکنشهای سلول ، ایمنی و.... دارند . </a:t>
            </a:r>
            <a:br>
              <a:rPr lang="fa-IR" sz="1800" dirty="0" smtClean="0">
                <a:solidFill>
                  <a:schemeClr val="tx1"/>
                </a:solidFill>
                <a:latin typeface="+mn-lt"/>
                <a:ea typeface="+mn-ea"/>
                <a:cs typeface="B Yekan" pitchFamily="2" charset="-78"/>
              </a:rPr>
            </a:br>
            <a:r>
              <a:rPr lang="fa-IR" sz="1800" dirty="0" smtClean="0">
                <a:solidFill>
                  <a:schemeClr val="tx1"/>
                </a:solidFill>
                <a:latin typeface="+mn-lt"/>
                <a:ea typeface="+mn-ea"/>
                <a:cs typeface="B Yekan" pitchFamily="2" charset="-78"/>
              </a:rPr>
              <a:t/>
            </a:r>
            <a:br>
              <a:rPr lang="fa-IR" sz="1800" dirty="0" smtClean="0">
                <a:solidFill>
                  <a:schemeClr val="tx1"/>
                </a:solidFill>
                <a:latin typeface="+mn-lt"/>
                <a:ea typeface="+mn-ea"/>
                <a:cs typeface="B Yekan" pitchFamily="2" charset="-78"/>
              </a:rPr>
            </a:br>
            <a:r>
              <a:rPr lang="fa-IR" sz="1800" dirty="0" smtClean="0">
                <a:solidFill>
                  <a:schemeClr val="tx1"/>
                </a:solidFill>
                <a:latin typeface="+mn-lt"/>
                <a:ea typeface="+mn-ea"/>
                <a:cs typeface="B Yekan" pitchFamily="2" charset="-78"/>
              </a:rPr>
              <a:t>اما نقشهای عمده آنها در بدن شامل :</a:t>
            </a:r>
            <a:br>
              <a:rPr lang="fa-IR" sz="1800" dirty="0" smtClean="0">
                <a:solidFill>
                  <a:schemeClr val="tx1"/>
                </a:solidFill>
                <a:latin typeface="+mn-lt"/>
                <a:ea typeface="+mn-ea"/>
                <a:cs typeface="B Yekan" pitchFamily="2" charset="-78"/>
              </a:rPr>
            </a:br>
            <a:r>
              <a:rPr lang="fa-IR" sz="1800" dirty="0" smtClean="0">
                <a:solidFill>
                  <a:schemeClr val="tx1"/>
                </a:solidFill>
                <a:latin typeface="+mn-lt"/>
                <a:ea typeface="+mn-ea"/>
                <a:cs typeface="B Yekan" pitchFamily="2" charset="-78"/>
              </a:rPr>
              <a:t>    </a:t>
            </a:r>
            <a:br>
              <a:rPr lang="fa-IR" sz="1800" dirty="0" smtClean="0">
                <a:solidFill>
                  <a:schemeClr val="tx1"/>
                </a:solidFill>
                <a:latin typeface="+mn-lt"/>
                <a:ea typeface="+mn-ea"/>
                <a:cs typeface="B Yekan" pitchFamily="2" charset="-78"/>
              </a:rPr>
            </a:br>
            <a:r>
              <a:rPr lang="fa-IR" sz="1800" dirty="0" smtClean="0">
                <a:solidFill>
                  <a:schemeClr val="tx1"/>
                </a:solidFill>
                <a:latin typeface="+mn-lt"/>
                <a:ea typeface="+mn-ea"/>
                <a:cs typeface="B Yekan" pitchFamily="2" charset="-78"/>
              </a:rPr>
              <a:t> 1-   انتقال : پروتئینی به نام هموگلوبین در گلبولهای قرمز خون وجود دارد که کار انتقال گازهای تنفسی به</a:t>
            </a:r>
            <a:r>
              <a:rPr lang="en-US" sz="1800" dirty="0" smtClean="0">
                <a:solidFill>
                  <a:schemeClr val="tx1"/>
                </a:solidFill>
                <a:latin typeface="+mn-lt"/>
                <a:ea typeface="+mn-ea"/>
                <a:cs typeface="B Yekan" pitchFamily="2" charset="-78"/>
              </a:rPr>
              <a:t> </a:t>
            </a:r>
            <a:r>
              <a:rPr lang="fa-IR" sz="1800" dirty="0" smtClean="0">
                <a:solidFill>
                  <a:schemeClr val="tx1"/>
                </a:solidFill>
                <a:latin typeface="+mn-lt"/>
                <a:ea typeface="+mn-ea"/>
                <a:cs typeface="B Yekan" pitchFamily="2" charset="-78"/>
              </a:rPr>
              <a:t>خصوص اکسیژن را دارد.</a:t>
            </a:r>
            <a:br>
              <a:rPr lang="fa-IR" sz="1800" dirty="0" smtClean="0">
                <a:solidFill>
                  <a:schemeClr val="tx1"/>
                </a:solidFill>
                <a:latin typeface="+mn-lt"/>
                <a:ea typeface="+mn-ea"/>
                <a:cs typeface="B Yekan" pitchFamily="2" charset="-78"/>
              </a:rPr>
            </a:br>
            <a:r>
              <a:rPr lang="fa-IR" sz="1800" dirty="0" smtClean="0">
                <a:solidFill>
                  <a:schemeClr val="tx1"/>
                </a:solidFill>
                <a:latin typeface="+mn-lt"/>
                <a:ea typeface="+mn-ea"/>
                <a:cs typeface="B Yekan" pitchFamily="2" charset="-78"/>
              </a:rPr>
              <a:t/>
            </a:r>
            <a:br>
              <a:rPr lang="fa-IR" sz="1800" dirty="0" smtClean="0">
                <a:solidFill>
                  <a:schemeClr val="tx1"/>
                </a:solidFill>
                <a:latin typeface="+mn-lt"/>
                <a:ea typeface="+mn-ea"/>
                <a:cs typeface="B Yekan" pitchFamily="2" charset="-78"/>
              </a:rPr>
            </a:br>
            <a:r>
              <a:rPr lang="fa-IR" sz="1800" dirty="0" smtClean="0">
                <a:solidFill>
                  <a:schemeClr val="tx1"/>
                </a:solidFill>
                <a:latin typeface="+mn-lt"/>
                <a:ea typeface="+mn-ea"/>
                <a:cs typeface="B Yekan" pitchFamily="2" charset="-78"/>
              </a:rPr>
              <a:t> 2-  پروتئین های ماهیچه که با انقباض خود باعث حرکت بدن می شوند، این پروتئین ها به شکل رشته</a:t>
            </a:r>
            <a:r>
              <a:rPr lang="en-US" sz="1800" dirty="0" smtClean="0">
                <a:solidFill>
                  <a:schemeClr val="tx1"/>
                </a:solidFill>
                <a:latin typeface="+mn-lt"/>
                <a:ea typeface="+mn-ea"/>
                <a:cs typeface="B Yekan" pitchFamily="2" charset="-78"/>
              </a:rPr>
              <a:t> </a:t>
            </a:r>
            <a:r>
              <a:rPr lang="fa-IR" sz="1800" dirty="0" smtClean="0">
                <a:solidFill>
                  <a:schemeClr val="tx1"/>
                </a:solidFill>
                <a:latin typeface="+mn-lt"/>
                <a:ea typeface="+mn-ea"/>
                <a:cs typeface="B Yekan" pitchFamily="2" charset="-78"/>
              </a:rPr>
              <a:t>هستند.</a:t>
            </a:r>
            <a:br>
              <a:rPr lang="fa-IR" sz="1800" dirty="0" smtClean="0">
                <a:solidFill>
                  <a:schemeClr val="tx1"/>
                </a:solidFill>
                <a:latin typeface="+mn-lt"/>
                <a:ea typeface="+mn-ea"/>
                <a:cs typeface="B Yekan" pitchFamily="2" charset="-78"/>
              </a:rPr>
            </a:br>
            <a:r>
              <a:rPr lang="en-US" sz="1800" dirty="0" smtClean="0">
                <a:solidFill>
                  <a:schemeClr val="tx1"/>
                </a:solidFill>
                <a:latin typeface="+mn-lt"/>
                <a:ea typeface="+mn-ea"/>
                <a:cs typeface="B Yekan" pitchFamily="2" charset="-78"/>
              </a:rPr>
              <a:t/>
            </a:r>
            <a:br>
              <a:rPr lang="en-US" sz="1800" dirty="0" smtClean="0">
                <a:solidFill>
                  <a:schemeClr val="tx1"/>
                </a:solidFill>
                <a:latin typeface="+mn-lt"/>
                <a:ea typeface="+mn-ea"/>
                <a:cs typeface="B Yekan" pitchFamily="2" charset="-78"/>
              </a:rPr>
            </a:br>
            <a:r>
              <a:rPr lang="fa-IR" sz="1800" dirty="0" smtClean="0">
                <a:solidFill>
                  <a:schemeClr val="tx1"/>
                </a:solidFill>
                <a:latin typeface="+mn-lt"/>
                <a:ea typeface="+mn-ea"/>
                <a:cs typeface="B Yekan" pitchFamily="2" charset="-78"/>
              </a:rPr>
              <a:t>3- آنزیم ها – که به خاطر نقش مهم آنها در زیر جداگانه توضیح داده می شود.</a:t>
            </a:r>
            <a:r>
              <a:rPr lang="fa-IR" sz="2000" b="1" dirty="0" smtClean="0">
                <a:solidFill>
                  <a:srgbClr val="FFFF00"/>
                </a:solidFill>
                <a:latin typeface="KaiTi" pitchFamily="49" charset="-122"/>
                <a:ea typeface="KaiTi" pitchFamily="49" charset="-122"/>
                <a:cs typeface="Kamran" pitchFamily="2" charset="-78"/>
              </a:rPr>
              <a:t/>
            </a:r>
            <a:br>
              <a:rPr lang="fa-IR" sz="2000" b="1" dirty="0" smtClean="0">
                <a:solidFill>
                  <a:srgbClr val="FFFF00"/>
                </a:solidFill>
                <a:latin typeface="KaiTi" pitchFamily="49" charset="-122"/>
                <a:ea typeface="KaiTi" pitchFamily="49" charset="-122"/>
                <a:cs typeface="Kamran" pitchFamily="2" charset="-78"/>
              </a:rPr>
            </a:br>
            <a:endParaRPr lang="en-US" sz="1800" dirty="0">
              <a:solidFill>
                <a:srgbClr val="FFFF00"/>
              </a:solidFill>
              <a:latin typeface="KaiTi" pitchFamily="49" charset="-122"/>
              <a:ea typeface="KaiTi" pitchFamily="49" charset="-122"/>
              <a:cs typeface="Kamran" pitchFamily="2" charset="-78"/>
            </a:endParaRPr>
          </a:p>
        </p:txBody>
      </p:sp>
      <p:sp>
        <p:nvSpPr>
          <p:cNvPr id="3" name="Footer Placeholder 2"/>
          <p:cNvSpPr>
            <a:spLocks noGrp="1"/>
          </p:cNvSpPr>
          <p:nvPr>
            <p:ph type="ftr" sz="quarter" idx="11"/>
          </p:nvPr>
        </p:nvSpPr>
        <p:spPr/>
        <p:txBody>
          <a:bodyPr/>
          <a:lstStyle/>
          <a:p>
            <a:r>
              <a:rPr lang="en-US" smtClean="0"/>
              <a:t>www.pptxha.rozblog.com</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58762"/>
            <a:ext cx="5486400" cy="1173162"/>
          </a:xfrm>
        </p:spPr>
        <p:txBody>
          <a:bodyPr>
            <a:normAutofit/>
          </a:bodyPr>
          <a:lstStyle/>
          <a:p>
            <a:pPr algn="ctr"/>
            <a:r>
              <a:rPr lang="fa-IR" sz="3200"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10800000" algn="r" rotWithShape="0">
                    <a:prstClr val="black">
                      <a:alpha val="40000"/>
                    </a:prstClr>
                  </a:outerShdw>
                  <a:reflection blurRad="6350" stA="55000" endA="50" endPos="85000" dist="29997" dir="5400000" sy="-100000" algn="bl" rotWithShape="0"/>
                </a:effectLst>
                <a:cs typeface="P Jadid" pitchFamily="2" charset="-78"/>
              </a:rPr>
              <a:t>شکل مولکولی دو نوع از اسید آمینه</a:t>
            </a:r>
            <a:endParaRPr lang="en-US" sz="2400"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10800000" algn="r" rotWithShape="0">
                  <a:prstClr val="black">
                    <a:alpha val="40000"/>
                  </a:prstClr>
                </a:outerShdw>
                <a:reflection blurRad="6350" stA="55000" endA="50" endPos="85000" dist="29997" dir="5400000" sy="-100000" algn="bl" rotWithShape="0"/>
              </a:effectLst>
              <a:cs typeface="P Jadid" pitchFamily="2" charset="-78"/>
            </a:endParaRPr>
          </a:p>
        </p:txBody>
      </p:sp>
      <p:pic>
        <p:nvPicPr>
          <p:cNvPr id="4" name="Picture 3" descr="amino_acid.gif"/>
          <p:cNvPicPr>
            <a:picLocks noChangeAspect="1"/>
          </p:cNvPicPr>
          <p:nvPr/>
        </p:nvPicPr>
        <p:blipFill>
          <a:blip r:embed="rId2" cstate="print"/>
          <a:stretch>
            <a:fillRect/>
          </a:stretch>
        </p:blipFill>
        <p:spPr>
          <a:xfrm>
            <a:off x="609600" y="2057400"/>
            <a:ext cx="3221182" cy="3429000"/>
          </a:xfrm>
          <a:prstGeom prst="roundRect">
            <a:avLst>
              <a:gd name="adj" fmla="val 16667"/>
            </a:avLst>
          </a:prstGeom>
          <a:ln>
            <a:noFill/>
          </a:ln>
          <a:effectLst>
            <a:outerShdw blurRad="63500" sx="102000" sy="102000" algn="ctr" rotWithShape="0">
              <a:prstClr val="black">
                <a:alpha val="40000"/>
              </a:prst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alanine.gif"/>
          <p:cNvPicPr>
            <a:picLocks noChangeAspect="1"/>
          </p:cNvPicPr>
          <p:nvPr/>
        </p:nvPicPr>
        <p:blipFill>
          <a:blip r:embed="rId3" cstate="print"/>
          <a:stretch>
            <a:fillRect/>
          </a:stretch>
        </p:blipFill>
        <p:spPr>
          <a:xfrm>
            <a:off x="4419600" y="3055880"/>
            <a:ext cx="3341810" cy="1744720"/>
          </a:xfrm>
          <a:prstGeom prst="rect">
            <a:avLst/>
          </a:prstGeom>
          <a:ln>
            <a:noFill/>
          </a:ln>
          <a:effectLst>
            <a:outerShdw blurRad="190500" algn="tl" rotWithShape="0">
              <a:srgbClr val="000000">
                <a:alpha val="70000"/>
              </a:srgbClr>
            </a:outerShdw>
            <a:reflection blurRad="6350" stA="50000" endA="300" endPos="55000" dir="5400000" sy="-100000" algn="bl" rotWithShape="0"/>
          </a:effectLst>
        </p:spPr>
      </p:pic>
      <p:sp>
        <p:nvSpPr>
          <p:cNvPr id="6" name="Footer Placeholder 5"/>
          <p:cNvSpPr>
            <a:spLocks noGrp="1"/>
          </p:cNvSpPr>
          <p:nvPr>
            <p:ph type="ftr" sz="quarter" idx="11"/>
          </p:nvPr>
        </p:nvSpPr>
        <p:spPr/>
        <p:txBody>
          <a:bodyPr/>
          <a:lstStyle/>
          <a:p>
            <a:r>
              <a:rPr lang="en-US" smtClean="0"/>
              <a:t>www.pptxha.rozblog.com</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239000" cy="1143000"/>
          </a:xfrm>
        </p:spPr>
        <p:txBody>
          <a:bodyPr>
            <a:normAutofit/>
          </a:bodyPr>
          <a:lstStyle/>
          <a:p>
            <a:pPr algn="ctr"/>
            <a:r>
              <a:rPr lang="fa-IR" sz="4400" b="1" dirty="0" smtClean="0">
                <a:latin typeface="10.15 Saturday Night [R] (BRK)" pitchFamily="2" charset="0"/>
                <a:cs typeface="P Jadid" pitchFamily="2" charset="-78"/>
              </a:rPr>
              <a:t>آنزیم ها</a:t>
            </a:r>
            <a:endParaRPr lang="en-US" sz="4400" dirty="0">
              <a:latin typeface="10.15 Saturday Night [R] (BRK)" pitchFamily="2" charset="0"/>
              <a:cs typeface="P Jadid" pitchFamily="2" charset="-78"/>
            </a:endParaRPr>
          </a:p>
        </p:txBody>
      </p:sp>
      <p:sp>
        <p:nvSpPr>
          <p:cNvPr id="3" name="Content Placeholder 2"/>
          <p:cNvSpPr>
            <a:spLocks noGrp="1"/>
          </p:cNvSpPr>
          <p:nvPr>
            <p:ph idx="1"/>
          </p:nvPr>
        </p:nvSpPr>
        <p:spPr>
          <a:xfrm>
            <a:off x="0" y="1371600"/>
            <a:ext cx="8153400" cy="4846320"/>
          </a:xfrm>
        </p:spPr>
        <p:txBody>
          <a:bodyPr numCol="1" rtlCol="1">
            <a:noAutofit/>
          </a:bodyPr>
          <a:lstStyle/>
          <a:p>
            <a:pPr algn="r" rtl="1">
              <a:buFont typeface="Wingdings" pitchFamily="2" charset="2"/>
              <a:buChar char="v"/>
            </a:pPr>
            <a:r>
              <a:rPr lang="fa-IR" sz="1800" dirty="0" smtClean="0">
                <a:cs typeface="B Yekan" pitchFamily="2" charset="-78"/>
              </a:rPr>
              <a:t>آنزیم ها: </a:t>
            </a:r>
          </a:p>
          <a:p>
            <a:pPr algn="r" rtl="1">
              <a:buNone/>
            </a:pPr>
            <a:endParaRPr lang="fa-IR" sz="1800" dirty="0" smtClean="0">
              <a:cs typeface="B Yekan" pitchFamily="2" charset="-78"/>
            </a:endParaRPr>
          </a:p>
          <a:p>
            <a:pPr algn="r" rtl="1">
              <a:buFont typeface="Wingdings" pitchFamily="2" charset="2"/>
              <a:buChar char="v"/>
            </a:pPr>
            <a:r>
              <a:rPr lang="fa-IR" sz="1800" dirty="0" smtClean="0">
                <a:cs typeface="B Yekan" pitchFamily="2" charset="-78"/>
              </a:rPr>
              <a:t> آنزیم ها: حال که به صفحه مونیتور نگاه می کنید ، سرتان را به اطراف برمی گردانید ،غذایی که می خورید و به شما انرژی می دهد ، نفس می کشید و....... اگر لازم باشد در باره تمام کارهایی را که آانزیم ها ، انجام آنها را امکان پذیر می کنند توضیح دهیم فصل خیلی  طولانی می شد.</a:t>
            </a:r>
            <a:endParaRPr lang="en-US" sz="1800" dirty="0" smtClean="0">
              <a:cs typeface="B Yekan" pitchFamily="2" charset="-78"/>
            </a:endParaRPr>
          </a:p>
          <a:p>
            <a:pPr algn="r" rtl="1">
              <a:buFont typeface="Wingdings" pitchFamily="2" charset="2"/>
              <a:buChar char="v"/>
            </a:pPr>
            <a:endParaRPr lang="fa-IR" sz="1800" dirty="0" smtClean="0">
              <a:cs typeface="B Yekan" pitchFamily="2" charset="-78"/>
            </a:endParaRPr>
          </a:p>
          <a:p>
            <a:pPr algn="r" rtl="1">
              <a:buFont typeface="Wingdings" pitchFamily="2" charset="2"/>
              <a:buChar char="v"/>
            </a:pPr>
            <a:r>
              <a:rPr lang="fa-IR" sz="1800" dirty="0" smtClean="0">
                <a:cs typeface="B Yekan" pitchFamily="2" charset="-78"/>
              </a:rPr>
              <a:t>آیا تمام این کارها را آنزیم ها به تنهایی آنجام می دهند؟ اگر به سطر قبلی کمی دقت کنید نوشته شده که ، آنزیمها انجام این کارها را</a:t>
            </a:r>
            <a:r>
              <a:rPr lang="fa-IR" sz="1800" u="sng" dirty="0" smtClean="0">
                <a:cs typeface="B Yekan" pitchFamily="2" charset="-78"/>
              </a:rPr>
              <a:t> امکان پذیر </a:t>
            </a:r>
            <a:r>
              <a:rPr lang="fa-IR" sz="1800" dirty="0" smtClean="0">
                <a:cs typeface="B Yekan" pitchFamily="2" charset="-78"/>
              </a:rPr>
              <a:t>می کنند .</a:t>
            </a:r>
            <a:endParaRPr lang="en-US" sz="1800" dirty="0" smtClean="0">
              <a:cs typeface="B Yekan" pitchFamily="2" charset="-78"/>
            </a:endParaRPr>
          </a:p>
          <a:p>
            <a:pPr algn="r" rtl="1">
              <a:buFont typeface="Wingdings" pitchFamily="2" charset="2"/>
              <a:buChar char="v"/>
            </a:pPr>
            <a:endParaRPr lang="en-US" sz="1800" dirty="0" smtClean="0">
              <a:cs typeface="B Yekan" pitchFamily="2" charset="-78"/>
            </a:endParaRPr>
          </a:p>
          <a:p>
            <a:pPr algn="r" rtl="1">
              <a:buFont typeface="Wingdings" pitchFamily="2" charset="2"/>
              <a:buChar char="v"/>
            </a:pPr>
            <a:r>
              <a:rPr lang="fa-IR" sz="1800" dirty="0" smtClean="0">
                <a:cs typeface="B Yekan" pitchFamily="2" charset="-78"/>
              </a:rPr>
              <a:t>شما سنگ بزرگی را که در شیب کوه قرار گرفته در نظر بگیرید. اگر با یک چوب به عنوان اهرم امکان حرکت دادن سنگ وجود داشته باشد، سنگ با انرژی زیادی شروع به حرکت می کند. یعنی ما با یک اهرم و صرف مقدار کمی انرژی باعث آزاد شدن انرژی نهفته در سنگ شدیم .</a:t>
            </a:r>
            <a:endParaRPr lang="en-US" sz="1800" dirty="0" smtClean="0">
              <a:cs typeface="B Yekan" pitchFamily="2" charset="-78"/>
            </a:endParaRPr>
          </a:p>
          <a:p>
            <a:pPr algn="r" rtl="1">
              <a:buFont typeface="Wingdings" pitchFamily="2" charset="2"/>
              <a:buChar char="v"/>
            </a:pPr>
            <a:endParaRPr lang="en-US" sz="1800" dirty="0" smtClean="0">
              <a:cs typeface="B Yekan" pitchFamily="2" charset="-78"/>
            </a:endParaRPr>
          </a:p>
          <a:p>
            <a:pPr algn="r" rtl="1">
              <a:buFont typeface="Wingdings" pitchFamily="2" charset="2"/>
              <a:buChar char="v"/>
            </a:pPr>
            <a:r>
              <a:rPr lang="fa-IR" sz="1800" dirty="0" smtClean="0">
                <a:cs typeface="B Yekan" pitchFamily="2" charset="-78"/>
              </a:rPr>
              <a:t> سقوط بهمن هم همین حالت را دارد. کار ما با حرکت اهرم و صدایی نسبتا شدید در کوه می تواند نقش آنزیم را داشته باشد تا انرژی عظیم آنها آزاد شود.</a:t>
            </a:r>
          </a:p>
          <a:p>
            <a:pPr algn="l" rtl="1">
              <a:buFont typeface="Wingdings" pitchFamily="2" charset="2"/>
              <a:buChar char="v"/>
            </a:pPr>
            <a:endParaRPr lang="en-US" sz="1800" dirty="0">
              <a:cs typeface="B Yekan" pitchFamily="2" charset="-78"/>
            </a:endParaRPr>
          </a:p>
        </p:txBody>
      </p:sp>
      <p:sp>
        <p:nvSpPr>
          <p:cNvPr id="4" name="Footer Placeholder 3"/>
          <p:cNvSpPr>
            <a:spLocks noGrp="1"/>
          </p:cNvSpPr>
          <p:nvPr>
            <p:ph type="ftr" sz="quarter" idx="11"/>
          </p:nvPr>
        </p:nvSpPr>
        <p:spPr/>
        <p:txBody>
          <a:bodyPr/>
          <a:lstStyle/>
          <a:p>
            <a:r>
              <a:rPr lang="en-US" smtClean="0"/>
              <a:t>www.pptxha.rozblog.com</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52400" y="228600"/>
            <a:ext cx="7467600" cy="1143000"/>
          </a:xfrm>
        </p:spPr>
        <p:txBody>
          <a:bodyPr>
            <a:normAutofit/>
          </a:bodyPr>
          <a:lstStyle/>
          <a:p>
            <a:pPr algn="ctr"/>
            <a:r>
              <a:rPr lang="fa-IR" sz="54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Zar" pitchFamily="2" charset="-78"/>
              </a:rPr>
              <a:t>مواد معدني</a:t>
            </a:r>
            <a:endParaRPr lang="en-US" sz="5400"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Content Placeholder 2"/>
          <p:cNvSpPr>
            <a:spLocks noGrp="1"/>
          </p:cNvSpPr>
          <p:nvPr>
            <p:ph idx="1"/>
          </p:nvPr>
        </p:nvSpPr>
        <p:spPr>
          <a:xfrm>
            <a:off x="228600" y="1676400"/>
            <a:ext cx="8001000" cy="1600200"/>
          </a:xfrm>
        </p:spPr>
        <p:txBody>
          <a:bodyPr>
            <a:noAutofit/>
          </a:bodyPr>
          <a:lstStyle/>
          <a:p>
            <a:pPr algn="r">
              <a:buNone/>
            </a:pPr>
            <a:r>
              <a:rPr lang="fa-IR" sz="1400" dirty="0" smtClean="0">
                <a:latin typeface="Adobe Arabic"/>
                <a:cs typeface="B Yekan" pitchFamily="2" charset="-78"/>
              </a:rPr>
              <a:t>عنصرها و واکنش هاي شيميايي موجودات زنده، هيچ تفاوتي با عنصرها و واکنش هاي شيميايي اشياء ديگه ندارن.</a:t>
            </a:r>
            <a:br>
              <a:rPr lang="fa-IR" sz="1400" dirty="0" smtClean="0">
                <a:latin typeface="Adobe Arabic"/>
                <a:cs typeface="B Yekan" pitchFamily="2" charset="-78"/>
              </a:rPr>
            </a:br>
            <a:r>
              <a:rPr lang="fa-IR" sz="1400" dirty="0" smtClean="0">
                <a:latin typeface="Adobe Arabic"/>
                <a:cs typeface="B Yekan" pitchFamily="2" charset="-78"/>
              </a:rPr>
              <a:t>تا حالا بيشتر از 100 نوع ماده که بهشون عنصرهاي شيميايي مي گن، شناخته شده.همونطور که هممون ميدونيم، اتم، کوچکترين واحد سازنده ماده ست. از ترکيب اين اتمها با همديگه، مولکولها به وجود مي آن. مواد در بدن موجودات زنده به دو گروه مواد معدني و مواد آلي تقسيم مي شن.</a:t>
            </a:r>
            <a:br>
              <a:rPr lang="fa-IR" sz="1400" dirty="0" smtClean="0">
                <a:latin typeface="Adobe Arabic"/>
                <a:cs typeface="B Yekan" pitchFamily="2" charset="-78"/>
              </a:rPr>
            </a:br>
            <a:endParaRPr lang="en-US" sz="1400" dirty="0">
              <a:latin typeface="Adobe Arabic"/>
              <a:cs typeface="B Yekan" pitchFamily="2" charset="-78"/>
            </a:endParaRPr>
          </a:p>
        </p:txBody>
      </p:sp>
      <p:sp>
        <p:nvSpPr>
          <p:cNvPr id="9" name="TextBox 8"/>
          <p:cNvSpPr txBox="1"/>
          <p:nvPr/>
        </p:nvSpPr>
        <p:spPr>
          <a:xfrm>
            <a:off x="6934200" y="1600200"/>
            <a:ext cx="184731" cy="369332"/>
          </a:xfrm>
          <a:prstGeom prst="rect">
            <a:avLst/>
          </a:prstGeom>
          <a:noFill/>
        </p:spPr>
        <p:txBody>
          <a:bodyPr wrap="none" rtlCol="0">
            <a:spAutoFit/>
          </a:bodyPr>
          <a:lstStyle/>
          <a:p>
            <a:endParaRPr lang="en-US" dirty="0"/>
          </a:p>
        </p:txBody>
      </p:sp>
      <p:pic>
        <p:nvPicPr>
          <p:cNvPr id="10" name="Picture 9" descr="L00913250778.jpg"/>
          <p:cNvPicPr>
            <a:picLocks noChangeAspect="1"/>
          </p:cNvPicPr>
          <p:nvPr/>
        </p:nvPicPr>
        <p:blipFill>
          <a:blip r:embed="rId4" cstate="print"/>
          <a:stretch>
            <a:fillRect/>
          </a:stretch>
        </p:blipFill>
        <p:spPr>
          <a:xfrm>
            <a:off x="228600" y="3962400"/>
            <a:ext cx="3769605" cy="2503018"/>
          </a:xfrm>
          <a:prstGeom prst="rect">
            <a:avLst/>
          </a:prstGeom>
          <a:ln>
            <a:noFill/>
          </a:ln>
          <a:effectLst>
            <a:softEdge rad="112500"/>
          </a:effectLst>
        </p:spPr>
      </p:pic>
      <p:pic>
        <p:nvPicPr>
          <p:cNvPr id="11" name="Picture 10" descr="mp_photo.jpg"/>
          <p:cNvPicPr>
            <a:picLocks noChangeAspect="1"/>
          </p:cNvPicPr>
          <p:nvPr/>
        </p:nvPicPr>
        <p:blipFill>
          <a:blip r:embed="rId5" cstate="print"/>
          <a:stretch>
            <a:fillRect/>
          </a:stretch>
        </p:blipFill>
        <p:spPr>
          <a:xfrm>
            <a:off x="5498977" y="4191000"/>
            <a:ext cx="1892423" cy="19293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Footer Placeholder 6"/>
          <p:cNvSpPr>
            <a:spLocks noGrp="1"/>
          </p:cNvSpPr>
          <p:nvPr>
            <p:ph type="ftr" sz="quarter" idx="11"/>
          </p:nvPr>
        </p:nvSpPr>
        <p:spPr/>
        <p:txBody>
          <a:bodyPr/>
          <a:lstStyle/>
          <a:p>
            <a:r>
              <a:rPr lang="en-US" smtClean="0"/>
              <a:t>www.pptxha.rozblog.com</a:t>
            </a:r>
            <a:endParaRPr lang="en-US"/>
          </a:p>
        </p:txBody>
      </p:sp>
    </p:spTree>
    <p:custDataLst>
      <p:tags r:id="rId1"/>
    </p:custDataLst>
  </p:cSld>
  <p:clrMapOvr>
    <a:masterClrMapping/>
  </p:clrMapOvr>
  <p:transition advTm="3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path" presetSubtype="0" accel="50000" decel="50000" fill="hold" grpId="0" nodeType="withEffect">
                                  <p:stCondLst>
                                    <p:cond delay="0"/>
                                  </p:stCondLst>
                                  <p:childTnLst>
                                    <p:animMotion origin="layout" path="M -0.09166 0.13889 C -0.08836 0.29699 -0.07604 0.41065 -0.06371 0.41065 C -0.05139 0.41065 -0.0408 0.29699 -0.03732 0.13889 C -0.03177 0.29699 -0.02135 0.41065 -0.00868 0.41065 C 0.00348 0.41065 0.01424 0.29699 0.01754 0.13889 C 0.02275 0.29699 0.03351 0.41065 0.04566 0.41065 C 0.05834 0.41065 0.07049 0.29699 0.07396 0.13889 C 0.07761 0.29699 0.08837 0.41065 0.10243 0.41065 C 0.11302 0.41065 0.125 0.29699 0.12917 0.13889 C 0.13247 0.29699 0.14462 0.41065 0.15712 0.41065 C 0.1691 0.41065 0.18004 0.29699 0.18368 0.13889 C 0.18907 0.29699 0.19931 0.41065 0.21198 0.41065 C 0.22414 0.41065 0.2349 0.29699 0.24028 0.13889 C 0.24358 0.29699 0.25434 0.41065 0.2665 0.41065 C 0.27917 0.41065 0.2967 0.22546 0.3 0.06736 C 0.30365 0.22546 0.30903 0.41065 0.32327 0.41065 C 0.33542 0.41065 0.34601 0.29699 0.35 0.13889 " pathEditMode="relative" rAng="0" ptsTypes="fffffffffffffffff">
                                      <p:cBhvr>
                                        <p:cTn id="6" dur="3000" fill="hold"/>
                                        <p:tgtEl>
                                          <p:spTgt spid="8"/>
                                        </p:tgtEl>
                                        <p:attrNameLst>
                                          <p:attrName>ppt_x</p:attrName>
                                          <p:attrName>ppt_y</p:attrName>
                                        </p:attrNameLst>
                                      </p:cBhvr>
                                      <p:rCtr x="221" y="100"/>
                                    </p:animMotion>
                                  </p:childTnLst>
                                </p:cTn>
                              </p:par>
                              <p:par>
                                <p:cTn id="7" presetID="41" presetClass="path" presetSubtype="0" accel="50000" decel="50000" fill="hold" grpId="0" nodeType="withEffect">
                                  <p:stCondLst>
                                    <p:cond delay="0"/>
                                  </p:stCondLst>
                                  <p:childTnLst>
                                    <p:animMotion origin="layout" path="M -0.21823 0.09259 C -0.22222 0.08194 -0.23628 0.07106 -0.24114 0.07106 C -0.27222 0.07106 -0.30416 0.23773 -0.30416 0.40439 C -0.30416 0.32037 -0.32013 0.23773 -0.33524 0.23773 C -0.35121 0.23773 -0.36632 0.32175 -0.36632 0.40439 C -0.36632 0.36296 -0.3743 0.32037 -0.38229 0.32037 C -0.39027 0.32037 -0.39826 0.3618 -0.39826 0.40439 C -0.39826 0.3831 -0.40225 0.36296 -0.40625 0.36296 C -0.41024 0.36296 -0.41423 0.38425 -0.41423 0.40439 C -0.41423 0.39375 -0.41632 0.3831 -0.41823 0.3831 C -0.41927 0.3831 -0.42222 0.39375 -0.42222 0.40439 C -0.42222 0.39907 -0.42326 0.39375 -0.4243 0.39375 C -0.4243 0.39236 -0.42638 0.39907 -0.42638 0.40439 C -0.42638 0.40162 -0.42638 0.39907 -0.42743 0.39907 C -0.42743 0.40046 -0.42847 0.40185 -0.42847 0.40439 C -0.42847 0.403 -0.42847 0.40162 -0.42847 0.40046 C -0.42951 0.40046 -0.42951 0.40185 -0.42951 0.40324 C -0.43055 0.40324 -0.43055 0.40185 -0.43055 0.40046 C -0.43159 0.40046 -0.43159 0.40185 -0.43159 0.40324 " pathEditMode="relative" rAng="0" ptsTypes="fffffffffffffffffff">
                                      <p:cBhvr>
                                        <p:cTn id="8" dur="1000" fill="hold"/>
                                        <p:tgtEl>
                                          <p:spTgt spid="3">
                                            <p:txEl>
                                              <p:pRg st="0" end="0"/>
                                            </p:txEl>
                                          </p:spTgt>
                                        </p:tgtEl>
                                        <p:attrNameLst>
                                          <p:attrName>ppt_x</p:attrName>
                                          <p:attrName>ppt_y</p:attrName>
                                        </p:attrNameLst>
                                      </p:cBhvr>
                                      <p:rCtr x="-107" y="145"/>
                                    </p:animMotion>
                                  </p:childTnLst>
                                </p:cTn>
                              </p:par>
                              <p:par>
                                <p:cTn id="9" presetID="13" presetClass="entr" presetSubtype="16"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plus(in)">
                                      <p:cBhvr>
                                        <p:cTn id="11" dur="2000"/>
                                        <p:tgtEl>
                                          <p:spTgt spid="11"/>
                                        </p:tgtEl>
                                      </p:cBhvr>
                                    </p:animEffect>
                                  </p:childTnLst>
                                </p:cTn>
                              </p:par>
                              <p:par>
                                <p:cTn id="12" presetID="2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edge">
                                      <p:cBhvr>
                                        <p:cTn id="1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467600" cy="3276600"/>
          </a:xfrm>
        </p:spPr>
        <p:style>
          <a:lnRef idx="3">
            <a:schemeClr val="lt1"/>
          </a:lnRef>
          <a:fillRef idx="1">
            <a:schemeClr val="accent5"/>
          </a:fillRef>
          <a:effectRef idx="1">
            <a:schemeClr val="accent5"/>
          </a:effectRef>
          <a:fontRef idx="minor">
            <a:schemeClr val="lt1"/>
          </a:fontRef>
        </p:style>
        <p:txBody>
          <a:bodyPr>
            <a:normAutofit lnSpcReduction="10000"/>
          </a:bodyPr>
          <a:lstStyle/>
          <a:p>
            <a:pPr algn="r" rtl="1">
              <a:buFont typeface="Wingdings" pitchFamily="2" charset="2"/>
              <a:buChar char="ü"/>
            </a:pPr>
            <a:r>
              <a:rPr lang="fa-IR" sz="2000" dirty="0" smtClean="0">
                <a:solidFill>
                  <a:schemeClr val="bg1"/>
                </a:solidFill>
                <a:effectLst>
                  <a:outerShdw blurRad="38100" dist="38100" dir="2700000" algn="tl">
                    <a:srgbClr val="000000">
                      <a:alpha val="43137"/>
                    </a:srgbClr>
                  </a:outerShdw>
                </a:effectLst>
                <a:cs typeface="B Yekan" pitchFamily="2" charset="-78"/>
              </a:rPr>
              <a:t> آنزیم ها در سلول واکنشهای شیمیایی را ، راه می اندازند و باعث سرعت بخشیدن به انجام آنها می شوند، اما جالب اینکه در این فعل و انفعال خود نه مصرف می شوند و نه تغییر می کنند .</a:t>
            </a:r>
            <a:endParaRPr lang="en-US" sz="2000" dirty="0" smtClean="0">
              <a:solidFill>
                <a:schemeClr val="bg1"/>
              </a:solidFill>
              <a:effectLst>
                <a:outerShdw blurRad="38100" dist="38100" dir="2700000" algn="tl">
                  <a:srgbClr val="000000">
                    <a:alpha val="43137"/>
                  </a:srgbClr>
                </a:outerShdw>
              </a:effectLst>
              <a:cs typeface="B Yekan" pitchFamily="2" charset="-78"/>
            </a:endParaRPr>
          </a:p>
          <a:p>
            <a:pPr algn="r" rtl="1">
              <a:buFont typeface="Wingdings" pitchFamily="2" charset="2"/>
              <a:buChar char="ü"/>
            </a:pPr>
            <a:r>
              <a:rPr lang="fa-IR" sz="2000" dirty="0" smtClean="0">
                <a:solidFill>
                  <a:schemeClr val="bg1"/>
                </a:solidFill>
                <a:effectLst>
                  <a:outerShdw blurRad="38100" dist="38100" dir="2700000" algn="tl">
                    <a:srgbClr val="000000">
                      <a:alpha val="43137"/>
                    </a:srgbClr>
                  </a:outerShdw>
                </a:effectLst>
                <a:cs typeface="B Yekan" pitchFamily="2" charset="-78"/>
              </a:rPr>
              <a:t> در سلولها هر لحظه واکنشهای زیادی در حال انجام است ، مانند تبدبل نور به پیام های عصبی،در سلولهای شبکیه چشم که باعث دیدن ما می شود ، دو ماده وجود دارد که وقتی نور با آنها برخورد می کند از هم جدا شده و همین جدا شدن پیام عصبی رابه وجود می آورد ، از این مواد در سلولهای شبکیه زیاد است ولی در نور شدید تعداد زیادی از آنها از هم جدا می شوند و برای اینکه سلول بتواند نوری که به آن می رسد تبدیل به پیام عصبی کند با ید دوباره این مواد را سریعا به هم متصل کند و این عمل جز با کمک آنزیم آمکان پذیر نیست.</a:t>
            </a:r>
          </a:p>
          <a:p>
            <a:pPr algn="r" rtl="1">
              <a:buFont typeface="Wingdings" pitchFamily="2" charset="2"/>
              <a:buChar char="ü"/>
            </a:pPr>
            <a:endParaRPr lang="en-US" sz="2000" dirty="0">
              <a:solidFill>
                <a:schemeClr val="bg1"/>
              </a:solidFill>
              <a:effectLst>
                <a:outerShdw blurRad="38100" dist="38100" dir="2700000" algn="tl">
                  <a:srgbClr val="000000">
                    <a:alpha val="43137"/>
                  </a:srgbClr>
                </a:outerShdw>
              </a:effectLst>
              <a:cs typeface="B Yekan" pitchFamily="2" charset="-78"/>
            </a:endParaRPr>
          </a:p>
        </p:txBody>
      </p:sp>
      <p:pic>
        <p:nvPicPr>
          <p:cNvPr id="4" name="Picture 3" descr="b.17.jpg"/>
          <p:cNvPicPr>
            <a:picLocks noChangeAspect="1"/>
          </p:cNvPicPr>
          <p:nvPr/>
        </p:nvPicPr>
        <p:blipFill>
          <a:blip r:embed="rId2" cstate="print"/>
          <a:stretch>
            <a:fillRect/>
          </a:stretch>
        </p:blipFill>
        <p:spPr>
          <a:xfrm>
            <a:off x="381000" y="4114800"/>
            <a:ext cx="3355596" cy="24384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descr="d2zistaz1-23.gif"/>
          <p:cNvPicPr>
            <a:picLocks noChangeAspect="1"/>
          </p:cNvPicPr>
          <p:nvPr/>
        </p:nvPicPr>
        <p:blipFill>
          <a:blip r:embed="rId3" cstate="print"/>
          <a:stretch>
            <a:fillRect/>
          </a:stretch>
        </p:blipFill>
        <p:spPr>
          <a:xfrm>
            <a:off x="5105400" y="4114800"/>
            <a:ext cx="2362200" cy="2362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Footer Placeholder 5"/>
          <p:cNvSpPr>
            <a:spLocks noGrp="1"/>
          </p:cNvSpPr>
          <p:nvPr>
            <p:ph type="ftr" sz="quarter" idx="11"/>
          </p:nvPr>
        </p:nvSpPr>
        <p:spPr/>
        <p:txBody>
          <a:bodyPr/>
          <a:lstStyle/>
          <a:p>
            <a:r>
              <a:rPr lang="en-US" smtClean="0"/>
              <a:t>www.pptxha.rozblog.com</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normAutofit/>
          </a:bodyPr>
          <a:lstStyle/>
          <a:p>
            <a:pPr algn="ctr"/>
            <a:r>
              <a:rPr lang="fa-IR" sz="4800" b="1" dirty="0" smtClean="0">
                <a:cs typeface="B Kourosh" pitchFamily="2" charset="-78"/>
              </a:rPr>
              <a:t>نحوه عمل آنزیم ها :</a:t>
            </a:r>
            <a:endParaRPr lang="en-US" sz="4800" dirty="0">
              <a:cs typeface="B Kourosh" pitchFamily="2" charset="-78"/>
            </a:endParaRPr>
          </a:p>
        </p:txBody>
      </p:sp>
      <p:sp>
        <p:nvSpPr>
          <p:cNvPr id="3" name="Content Placeholder 2"/>
          <p:cNvSpPr>
            <a:spLocks noGrp="1"/>
          </p:cNvSpPr>
          <p:nvPr>
            <p:ph idx="1"/>
          </p:nvPr>
        </p:nvSpPr>
        <p:spPr>
          <a:xfrm>
            <a:off x="609600" y="1295400"/>
            <a:ext cx="7467600" cy="3048000"/>
          </a:xfrm>
          <a:effectLst>
            <a:outerShdw blurRad="50800" dist="38100" dir="10800000" algn="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ormAutofit/>
          </a:bodyPr>
          <a:lstStyle/>
          <a:p>
            <a:pPr algn="r" rtl="1">
              <a:buFont typeface="Wingdings" pitchFamily="2" charset="2"/>
              <a:buChar char="v"/>
            </a:pPr>
            <a:r>
              <a:rPr lang="fa-IR" sz="2000" dirty="0" smtClean="0">
                <a:cs typeface="B Yekan" pitchFamily="2" charset="-78"/>
              </a:rPr>
              <a:t>  آنزیم ها مانند دیگر پروتئین ها ساختمانی سه بعدی دارند، قسمتی از آنزیم هم که پیش ماده به آن می چسبد و جایگاه فعال نام دارد نیز ساختمانی سه بعدی دارد. (هر ماده ای یا موادی که برای جدا شدن از هم، اتصال ، یا هر تغییری به جایگاه فعال آنزیم بچسبد پیش ماده نام دارد) این ساختمان سه بعدی در هر آنزیم با آنزیم دیگر متفاوت است .برای مثال می توان به قفل وکلید اشاره کرد ، هر کلیدی قفل را نمی تواند باز کند مگر دندانه های آن دقیقا </a:t>
            </a:r>
            <a:r>
              <a:rPr lang="fa-IR" sz="2000" u="sng" dirty="0" smtClean="0">
                <a:cs typeface="B Yekan" pitchFamily="2" charset="-78"/>
              </a:rPr>
              <a:t>مکمل</a:t>
            </a:r>
            <a:r>
              <a:rPr lang="fa-IR" sz="2000" dirty="0" smtClean="0">
                <a:cs typeface="B Yekan" pitchFamily="2" charset="-78"/>
              </a:rPr>
              <a:t> قفل باشد ، جایگاه فعال آنزیم (قسمت زرد رنگ شکل)که پیش ماده (substrate) به آن می چسبد هم شکل خاصی دارد .</a:t>
            </a:r>
            <a:endParaRPr lang="en-US" sz="2000" dirty="0">
              <a:cs typeface="B Yekan" pitchFamily="2" charset="-78"/>
            </a:endParaRPr>
          </a:p>
        </p:txBody>
      </p:sp>
      <p:pic>
        <p:nvPicPr>
          <p:cNvPr id="4" name="Picture 3" descr="enzyme.jpg"/>
          <p:cNvPicPr>
            <a:picLocks noChangeAspect="1"/>
          </p:cNvPicPr>
          <p:nvPr/>
        </p:nvPicPr>
        <p:blipFill>
          <a:blip r:embed="rId2" cstate="print"/>
          <a:stretch>
            <a:fillRect/>
          </a:stretch>
        </p:blipFill>
        <p:spPr>
          <a:xfrm>
            <a:off x="228600" y="4535904"/>
            <a:ext cx="3352800" cy="1941096"/>
          </a:xfrm>
          <a:prstGeom prst="round2DiagRect">
            <a:avLst>
              <a:gd name="adj1" fmla="val 16667"/>
              <a:gd name="adj2" fmla="val 2928"/>
            </a:avLst>
          </a:prstGeom>
          <a:ln w="88900" cap="sq">
            <a:solidFill>
              <a:srgbClr val="FFFFFF"/>
            </a:solidFill>
            <a:miter lim="800000"/>
          </a:ln>
          <a:effectLst>
            <a:outerShdw blurRad="254000" algn="tl" rotWithShape="0">
              <a:srgbClr val="000000">
                <a:alpha val="43000"/>
              </a:srgbClr>
            </a:outerShdw>
          </a:effectLst>
        </p:spPr>
      </p:pic>
      <p:sp>
        <p:nvSpPr>
          <p:cNvPr id="5" name="Footer Placeholder 4"/>
          <p:cNvSpPr>
            <a:spLocks noGrp="1"/>
          </p:cNvSpPr>
          <p:nvPr>
            <p:ph type="ftr" sz="quarter" idx="11"/>
          </p:nvPr>
        </p:nvSpPr>
        <p:spPr/>
        <p:txBody>
          <a:bodyPr/>
          <a:lstStyle/>
          <a:p>
            <a:r>
              <a:rPr lang="en-US" smtClean="0"/>
              <a:t>www.pptxha.rozblog.com</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7924800" cy="5943600"/>
          </a:xfrm>
        </p:spPr>
        <p:style>
          <a:lnRef idx="1">
            <a:schemeClr val="dk1"/>
          </a:lnRef>
          <a:fillRef idx="3">
            <a:schemeClr val="dk1"/>
          </a:fillRef>
          <a:effectRef idx="2">
            <a:schemeClr val="dk1"/>
          </a:effectRef>
          <a:fontRef idx="minor">
            <a:schemeClr val="lt1"/>
          </a:fontRef>
        </p:style>
        <p:txBody>
          <a:bodyPr>
            <a:normAutofit/>
          </a:bodyPr>
          <a:lstStyle/>
          <a:p>
            <a:pPr algn="r" rtl="1"/>
            <a:r>
              <a:rPr lang="fa-IR" sz="1800" dirty="0" smtClean="0">
                <a:cs typeface="B Yekan" pitchFamily="2" charset="-78"/>
              </a:rPr>
              <a:t>همانطور که در شکل بالا دیده می شود ، پیش ماده به جایگاه فعال آنزیم متصل شده و بعد از تغییراتی به عنوان محصول (product) یا محصولات ( </a:t>
            </a:r>
            <a:r>
              <a:rPr lang="en-US" sz="1800" dirty="0" smtClean="0">
                <a:cs typeface="B Yekan" pitchFamily="2" charset="-78"/>
              </a:rPr>
              <a:t> </a:t>
            </a:r>
            <a:r>
              <a:rPr lang="fa-IR" sz="1800" dirty="0" smtClean="0">
                <a:cs typeface="B Yekan" pitchFamily="2" charset="-78"/>
              </a:rPr>
              <a:t>products</a:t>
            </a:r>
            <a:r>
              <a:rPr lang="fa-IR" sz="1800" b="1" dirty="0" smtClean="0">
                <a:cs typeface="B Yekan" pitchFamily="2" charset="-78"/>
              </a:rPr>
              <a:t>)</a:t>
            </a:r>
            <a:r>
              <a:rPr lang="en-US" sz="1800" b="1" dirty="0" smtClean="0">
                <a:cs typeface="B Yekan" pitchFamily="2" charset="-78"/>
              </a:rPr>
              <a:t> </a:t>
            </a:r>
            <a:r>
              <a:rPr lang="fa-IR" sz="1800" dirty="0" smtClean="0">
                <a:cs typeface="B Yekan" pitchFamily="2" charset="-78"/>
              </a:rPr>
              <a:t>از آن جدا می شود.</a:t>
            </a:r>
            <a:endParaRPr lang="en-US" sz="1800" dirty="0" smtClean="0">
              <a:cs typeface="B Yekan" pitchFamily="2" charset="-78"/>
            </a:endParaRPr>
          </a:p>
          <a:p>
            <a:pPr algn="r" rtl="1"/>
            <a:endParaRPr lang="en-US" sz="1800" dirty="0" smtClean="0">
              <a:cs typeface="B Yekan" pitchFamily="2" charset="-78"/>
            </a:endParaRPr>
          </a:p>
          <a:p>
            <a:pPr algn="r" rtl="1"/>
            <a:r>
              <a:rPr lang="fa-IR" sz="1800" dirty="0" smtClean="0">
                <a:cs typeface="B Yekan" pitchFamily="2" charset="-78"/>
              </a:rPr>
              <a:t> محصول ماده ای است که هدف آنزیم تولید آن ماده است . برا ی مثال دی ساکارید مالتوز که در جوانه جو وجود دارد ازدو منو ساکارید گلوگز تشکیل شده ، بدن ما برای اینکه از گلوگز موجود در مالتوز استفاده کند با ید دی ساکارید را تجزیه کند  در اینجا مالتوز  به عنوان پیش ماده و گلوکز ها ، محصول به حساب می آیند . </a:t>
            </a:r>
            <a:endParaRPr lang="en-US" sz="1800" dirty="0" smtClean="0">
              <a:cs typeface="B Yekan" pitchFamily="2" charset="-78"/>
            </a:endParaRPr>
          </a:p>
          <a:p>
            <a:pPr algn="r" rtl="1"/>
            <a:endParaRPr lang="en-US" sz="1800" dirty="0" smtClean="0">
              <a:cs typeface="B Yekan" pitchFamily="2" charset="-78"/>
            </a:endParaRPr>
          </a:p>
          <a:p>
            <a:pPr algn="r" rtl="1"/>
            <a:r>
              <a:rPr lang="fa-IR" sz="1800" dirty="0" smtClean="0">
                <a:cs typeface="B Yekan" pitchFamily="2" charset="-78"/>
              </a:rPr>
              <a:t>آنزیمی این کار را انجام می دهد باید شکل جایگاه فعالش مکمل شکل مالتوز باشد تامالتوز  بتوانند به جایگاه فعال متصل شود. برا ی تجزیه ساکارز که شکلش با مالتوز فرق دارد ، نیاز به آنزیم دیگری است. پس هر واکنشی برای انجام شدن آنزیم مخصوص به خود را لازم دارد. </a:t>
            </a:r>
          </a:p>
          <a:p>
            <a:pPr algn="r" rtl="1"/>
            <a:r>
              <a:rPr lang="fa-IR" sz="1800" dirty="0" smtClean="0">
                <a:cs typeface="B Yekan" pitchFamily="2" charset="-78"/>
              </a:rPr>
              <a:t> دما سرعت آنزیم را افزایش می دهد ، چون شانس برخورد پیش ماده و جایگاه فعال را زیاد می کند اما دمای بیش از 45 درجه  شکل فضایی آنزیم ها را  تغییر می دهد ، در نتیجه شکل جایگاه فعال نیز تغییر کرده و پیش ماده نمی تواند به آن متصل شود ، در این حالت از سرعت واکنش آنزیم کاسته می شود. </a:t>
            </a:r>
          </a:p>
          <a:p>
            <a:pPr algn="r" rtl="1"/>
            <a:r>
              <a:rPr lang="fa-IR" sz="1800" dirty="0" smtClean="0">
                <a:cs typeface="B Yekan" pitchFamily="2" charset="-78"/>
              </a:rPr>
              <a:t>     </a:t>
            </a:r>
          </a:p>
          <a:p>
            <a:pPr algn="r" rtl="1"/>
            <a:r>
              <a:rPr lang="fa-IR" sz="1800" dirty="0" smtClean="0">
                <a:cs typeface="B Yekan" pitchFamily="2" charset="-78"/>
              </a:rPr>
              <a:t>اسیدهای نوکلئیک: </a:t>
            </a:r>
          </a:p>
          <a:p>
            <a:pPr algn="r" rtl="1"/>
            <a:r>
              <a:rPr lang="fa-IR" sz="1800" dirty="0" smtClean="0">
                <a:cs typeface="B Yekan" pitchFamily="2" charset="-78"/>
              </a:rPr>
              <a:t>شامل مولکولهای DNA و RNA  می باشد که آنها را در فصلهای بعدی مطالعه خواهیم کرد .</a:t>
            </a:r>
          </a:p>
          <a:p>
            <a:pPr algn="r"/>
            <a:endParaRPr lang="en-US" sz="1800" dirty="0">
              <a:cs typeface="B Yekan" pitchFamily="2" charset="-78"/>
            </a:endParaRPr>
          </a:p>
        </p:txBody>
      </p:sp>
      <p:sp>
        <p:nvSpPr>
          <p:cNvPr id="4" name="Footer Placeholder 3"/>
          <p:cNvSpPr>
            <a:spLocks noGrp="1"/>
          </p:cNvSpPr>
          <p:nvPr>
            <p:ph type="ftr" sz="quarter" idx="11"/>
          </p:nvPr>
        </p:nvSpPr>
        <p:spPr/>
        <p:txBody>
          <a:bodyPr/>
          <a:lstStyle/>
          <a:p>
            <a:r>
              <a:rPr lang="en-US" smtClean="0"/>
              <a:t>www.pptxha.rozblog.com</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vert="horz" lIns="45720" tIns="0" rIns="45720" bIns="0" anchor="b" anchorCtr="0">
            <a:normAutofit/>
          </a:bodyPr>
          <a:lstStyle/>
          <a:p>
            <a:pPr algn="ctr"/>
            <a:r>
              <a:rPr lang="fa-IR" sz="54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Zar" pitchFamily="2" charset="-78"/>
              </a:rPr>
              <a:t>مفهوم مواد معدني</a:t>
            </a:r>
            <a:endParaRPr lang="en-US" sz="5400"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Zar" pitchFamily="2" charset="-78"/>
            </a:endParaRPr>
          </a:p>
        </p:txBody>
      </p:sp>
      <p:sp>
        <p:nvSpPr>
          <p:cNvPr id="3" name="Content Placeholder 2"/>
          <p:cNvSpPr>
            <a:spLocks noGrp="1"/>
          </p:cNvSpPr>
          <p:nvPr>
            <p:ph idx="1"/>
          </p:nvPr>
        </p:nvSpPr>
        <p:spPr>
          <a:xfrm>
            <a:off x="609600" y="1600200"/>
            <a:ext cx="7467600" cy="2743200"/>
          </a:xfrm>
        </p:spPr>
        <p:txBody>
          <a:bodyPr>
            <a:noAutofit/>
          </a:bodyPr>
          <a:lstStyle/>
          <a:p>
            <a:pPr algn="r">
              <a:buNone/>
            </a:pPr>
            <a:r>
              <a:rPr lang="fa-IR" sz="1400" dirty="0" smtClean="0">
                <a:latin typeface="Adobe Arabic"/>
                <a:cs typeface="B Yekan" pitchFamily="2" charset="-78"/>
              </a:rPr>
              <a:t>موجودات زنده، بعضي مواد معدني موجود در طبيعت رو به شکل مواد آلي در ميارن و از اون استفاده مي کنن.</a:t>
            </a:r>
            <a:br>
              <a:rPr lang="fa-IR" sz="1400" dirty="0" smtClean="0">
                <a:latin typeface="Adobe Arabic"/>
                <a:cs typeface="B Yekan" pitchFamily="2" charset="-78"/>
              </a:rPr>
            </a:br>
            <a:r>
              <a:rPr lang="fa-IR" sz="1400" dirty="0" smtClean="0">
                <a:latin typeface="Adobe Arabic"/>
                <a:cs typeface="B Yekan" pitchFamily="2" charset="-78"/>
              </a:rPr>
              <a:t>هيدروژن، اکسيژن، کربن و نيتروژن، بيشتر از 99 درصد وزن سلولها رو تشکيل مي دن. </a:t>
            </a:r>
          </a:p>
          <a:p>
            <a:pPr algn="r">
              <a:buNone/>
            </a:pPr>
            <a:endParaRPr lang="fa-IR" sz="1400" dirty="0" smtClean="0">
              <a:latin typeface="Adobe Arabic"/>
              <a:cs typeface="B Yekan" pitchFamily="2" charset="-78"/>
            </a:endParaRPr>
          </a:p>
          <a:p>
            <a:pPr algn="r">
              <a:buNone/>
            </a:pPr>
            <a:r>
              <a:rPr lang="fa-IR" sz="1400" dirty="0" smtClean="0">
                <a:latin typeface="Adobe Arabic"/>
                <a:cs typeface="B Yekan" pitchFamily="2" charset="-78"/>
              </a:rPr>
              <a:t>آب، يکي از مهمترين مواد معدني موجود در طبيعت و نيز در بدن موجودات زنده ست و 50 تا 95 درصد وزن پيکر بيشتر موجودات زنده رو در بر مي گيره.در مورد اهميت آب، اين رو بدونين که فقط تعداد کمي از کنشهای سلول بدون حضور آب انجام مي گيره.</a:t>
            </a:r>
            <a:r>
              <a:rPr lang="fa-IR" sz="2400" dirty="0" smtClean="0">
                <a:cs typeface="Zar" pitchFamily="2" charset="-78"/>
              </a:rPr>
              <a:t/>
            </a:r>
            <a:br>
              <a:rPr lang="fa-IR" sz="2400" dirty="0" smtClean="0">
                <a:cs typeface="Zar" pitchFamily="2" charset="-78"/>
              </a:rPr>
            </a:br>
            <a:endParaRPr lang="en-US" sz="2400" dirty="0">
              <a:cs typeface="Zar" pitchFamily="2" charset="-78"/>
            </a:endParaRPr>
          </a:p>
        </p:txBody>
      </p:sp>
      <p:pic>
        <p:nvPicPr>
          <p:cNvPr id="5" name="Picture 4" descr="chart_1.jpg"/>
          <p:cNvPicPr>
            <a:picLocks noChangeAspect="1"/>
          </p:cNvPicPr>
          <p:nvPr/>
        </p:nvPicPr>
        <p:blipFill>
          <a:blip r:embed="rId2" cstate="print"/>
          <a:stretch>
            <a:fillRect/>
          </a:stretch>
        </p:blipFill>
        <p:spPr>
          <a:xfrm>
            <a:off x="2438400" y="3962400"/>
            <a:ext cx="3352800" cy="2511093"/>
          </a:xfrm>
          <a:prstGeom prst="rect">
            <a:avLst/>
          </a:prstGeom>
          <a:ln>
            <a:noFill/>
          </a:ln>
          <a:effectLst>
            <a:outerShdw blurRad="292100" dist="139700" dir="2700000" algn="tl" rotWithShape="0">
              <a:srgbClr val="333333">
                <a:alpha val="65000"/>
              </a:srgbClr>
            </a:outerShdw>
          </a:effectLst>
        </p:spPr>
      </p:pic>
      <p:sp>
        <p:nvSpPr>
          <p:cNvPr id="6" name="Footer Placeholder 5"/>
          <p:cNvSpPr>
            <a:spLocks noGrp="1"/>
          </p:cNvSpPr>
          <p:nvPr>
            <p:ph type="ftr" sz="quarter" idx="11"/>
          </p:nvPr>
        </p:nvSpPr>
        <p:spPr/>
        <p:txBody>
          <a:bodyPr/>
          <a:lstStyle/>
          <a:p>
            <a:r>
              <a:rPr lang="en-US" smtClean="0"/>
              <a:t>www.pptxha.rozblog.com</a:t>
            </a:r>
            <a:endParaRPr lang="en-US"/>
          </a:p>
        </p:txBody>
      </p:sp>
    </p:spTree>
  </p:cSld>
  <p:clrMapOvr>
    <a:masterClrMapping/>
  </p:clrMapOvr>
  <p:transition advTm="2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26"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par>
                                <p:cTn id="27" presetID="26" presetClass="entr" presetSubtype="0"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down)">
                                      <p:cBhvr>
                                        <p:cTn id="29" dur="580">
                                          <p:stCondLst>
                                            <p:cond delay="0"/>
                                          </p:stCondLst>
                                        </p:cTn>
                                        <p:tgtEl>
                                          <p:spTgt spid="3">
                                            <p:txEl>
                                              <p:pRg st="2" end="2"/>
                                            </p:txEl>
                                          </p:spTgt>
                                        </p:tgtEl>
                                      </p:cBhvr>
                                    </p:animEffect>
                                    <p:anim calcmode="lin" valueType="num">
                                      <p:cBhvr>
                                        <p:cTn id="3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3">
                                            <p:txEl>
                                              <p:pRg st="2" end="2"/>
                                            </p:txEl>
                                          </p:spTgt>
                                        </p:tgtEl>
                                      </p:cBhvr>
                                      <p:to x="100000" y="60000"/>
                                    </p:animScale>
                                    <p:animScale>
                                      <p:cBhvr>
                                        <p:cTn id="36" dur="166" decel="50000">
                                          <p:stCondLst>
                                            <p:cond delay="676"/>
                                          </p:stCondLst>
                                        </p:cTn>
                                        <p:tgtEl>
                                          <p:spTgt spid="3">
                                            <p:txEl>
                                              <p:pRg st="2" end="2"/>
                                            </p:txEl>
                                          </p:spTgt>
                                        </p:tgtEl>
                                      </p:cBhvr>
                                      <p:to x="100000" y="100000"/>
                                    </p:animScale>
                                    <p:animScale>
                                      <p:cBhvr>
                                        <p:cTn id="37" dur="26">
                                          <p:stCondLst>
                                            <p:cond delay="1312"/>
                                          </p:stCondLst>
                                        </p:cTn>
                                        <p:tgtEl>
                                          <p:spTgt spid="3">
                                            <p:txEl>
                                              <p:pRg st="2" end="2"/>
                                            </p:txEl>
                                          </p:spTgt>
                                        </p:tgtEl>
                                      </p:cBhvr>
                                      <p:to x="100000" y="80000"/>
                                    </p:animScale>
                                    <p:animScale>
                                      <p:cBhvr>
                                        <p:cTn id="38" dur="166" decel="50000">
                                          <p:stCondLst>
                                            <p:cond delay="1338"/>
                                          </p:stCondLst>
                                        </p:cTn>
                                        <p:tgtEl>
                                          <p:spTgt spid="3">
                                            <p:txEl>
                                              <p:pRg st="2" end="2"/>
                                            </p:txEl>
                                          </p:spTgt>
                                        </p:tgtEl>
                                      </p:cBhvr>
                                      <p:to x="100000" y="100000"/>
                                    </p:animScale>
                                    <p:animScale>
                                      <p:cBhvr>
                                        <p:cTn id="39" dur="26">
                                          <p:stCondLst>
                                            <p:cond delay="1642"/>
                                          </p:stCondLst>
                                        </p:cTn>
                                        <p:tgtEl>
                                          <p:spTgt spid="3">
                                            <p:txEl>
                                              <p:pRg st="2" end="2"/>
                                            </p:txEl>
                                          </p:spTgt>
                                        </p:tgtEl>
                                      </p:cBhvr>
                                      <p:to x="100000" y="90000"/>
                                    </p:animScale>
                                    <p:animScale>
                                      <p:cBhvr>
                                        <p:cTn id="40" dur="166" decel="50000">
                                          <p:stCondLst>
                                            <p:cond delay="1668"/>
                                          </p:stCondLst>
                                        </p:cTn>
                                        <p:tgtEl>
                                          <p:spTgt spid="3">
                                            <p:txEl>
                                              <p:pRg st="2" end="2"/>
                                            </p:txEl>
                                          </p:spTgt>
                                        </p:tgtEl>
                                      </p:cBhvr>
                                      <p:to x="100000" y="100000"/>
                                    </p:animScale>
                                    <p:animScale>
                                      <p:cBhvr>
                                        <p:cTn id="41" dur="26">
                                          <p:stCondLst>
                                            <p:cond delay="1808"/>
                                          </p:stCondLst>
                                        </p:cTn>
                                        <p:tgtEl>
                                          <p:spTgt spid="3">
                                            <p:txEl>
                                              <p:pRg st="2" end="2"/>
                                            </p:txEl>
                                          </p:spTgt>
                                        </p:tgtEl>
                                      </p:cBhvr>
                                      <p:to x="100000" y="95000"/>
                                    </p:animScale>
                                    <p:animScale>
                                      <p:cBhvr>
                                        <p:cTn id="42"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467600" cy="1143000"/>
          </a:xfrm>
        </p:spPr>
        <p:txBody>
          <a:bodyPr>
            <a:noAutofit/>
          </a:bodyPr>
          <a:lstStyle/>
          <a:p>
            <a:pPr marL="274320" indent="-274320" algn="r">
              <a:spcBef>
                <a:spcPts val="600"/>
              </a:spcBef>
              <a:buClr>
                <a:schemeClr val="tx2"/>
              </a:buClr>
              <a:buSzPct val="73000"/>
            </a:pPr>
            <a:r>
              <a:rPr lang="fa-IR" sz="1400" cap="none" dirty="0" smtClean="0">
                <a:ln w="10541" cmpd="sng">
                  <a:solidFill>
                    <a:srgbClr val="7D7D7D">
                      <a:tint val="100000"/>
                      <a:shade val="100000"/>
                      <a:satMod val="110000"/>
                    </a:srgbClr>
                  </a:solidFill>
                  <a:prstDash val="solid"/>
                </a:ln>
                <a:solidFill>
                  <a:sysClr val="windowText" lastClr="000000"/>
                </a:solidFill>
                <a:latin typeface="Adobe Arabic"/>
                <a:ea typeface="+mn-ea"/>
                <a:cs typeface="B Yekan" pitchFamily="2" charset="-78"/>
              </a:rPr>
              <a:t>دي اکسيدکربن و اکسيژن هم پيوسته بين موجودات زنده و محيط مبادله مي شن.</a:t>
            </a:r>
            <a:br>
              <a:rPr lang="fa-IR" sz="1400" cap="none" dirty="0" smtClean="0">
                <a:ln w="10541" cmpd="sng">
                  <a:solidFill>
                    <a:srgbClr val="7D7D7D">
                      <a:tint val="100000"/>
                      <a:shade val="100000"/>
                      <a:satMod val="110000"/>
                    </a:srgbClr>
                  </a:solidFill>
                  <a:prstDash val="solid"/>
                </a:ln>
                <a:solidFill>
                  <a:sysClr val="windowText" lastClr="000000"/>
                </a:solidFill>
                <a:latin typeface="Adobe Arabic"/>
                <a:ea typeface="+mn-ea"/>
                <a:cs typeface="B Yekan" pitchFamily="2" charset="-78"/>
              </a:rPr>
            </a:br>
            <a:r>
              <a:rPr lang="fa-IR" sz="1400" cap="none" dirty="0" smtClean="0">
                <a:ln w="10541" cmpd="sng">
                  <a:solidFill>
                    <a:srgbClr val="7D7D7D">
                      <a:tint val="100000"/>
                      <a:shade val="100000"/>
                      <a:satMod val="110000"/>
                    </a:srgbClr>
                  </a:solidFill>
                  <a:prstDash val="solid"/>
                </a:ln>
                <a:solidFill>
                  <a:sysClr val="windowText" lastClr="000000"/>
                </a:solidFill>
                <a:latin typeface="Adobe Arabic"/>
                <a:ea typeface="+mn-ea"/>
                <a:cs typeface="B Yekan" pitchFamily="2" charset="-78"/>
              </a:rPr>
              <a:t>کلريدها، کربناتها، فسفاتها و سولفاتها هم در ساختار بخشهايي از بدن موجودات زنده وجود دارن و به انجام خيلي از واکنشهاي زيستي بدن کمک مي کنن. </a:t>
            </a:r>
            <a:br>
              <a:rPr lang="fa-IR" sz="1400" cap="none" dirty="0" smtClean="0">
                <a:ln w="10541" cmpd="sng">
                  <a:solidFill>
                    <a:srgbClr val="7D7D7D">
                      <a:tint val="100000"/>
                      <a:shade val="100000"/>
                      <a:satMod val="110000"/>
                    </a:srgbClr>
                  </a:solidFill>
                  <a:prstDash val="solid"/>
                </a:ln>
                <a:solidFill>
                  <a:sysClr val="windowText" lastClr="000000"/>
                </a:solidFill>
                <a:latin typeface="Adobe Arabic"/>
                <a:ea typeface="+mn-ea"/>
                <a:cs typeface="B Yekan" pitchFamily="2" charset="-78"/>
              </a:rPr>
            </a:br>
            <a:r>
              <a:rPr lang="fa-IR" sz="1400" cap="none" dirty="0" smtClean="0">
                <a:ln w="10541" cmpd="sng">
                  <a:solidFill>
                    <a:srgbClr val="7D7D7D">
                      <a:tint val="100000"/>
                      <a:shade val="100000"/>
                      <a:satMod val="110000"/>
                    </a:srgbClr>
                  </a:solidFill>
                  <a:prstDash val="solid"/>
                </a:ln>
                <a:solidFill>
                  <a:sysClr val="windowText" lastClr="000000"/>
                </a:solidFill>
                <a:latin typeface="Adobe Arabic"/>
                <a:ea typeface="+mn-ea"/>
                <a:cs typeface="B Yekan" pitchFamily="2" charset="-78"/>
              </a:rPr>
              <a:t/>
            </a:r>
            <a:br>
              <a:rPr lang="fa-IR" sz="1400" cap="none" dirty="0" smtClean="0">
                <a:ln w="10541" cmpd="sng">
                  <a:solidFill>
                    <a:srgbClr val="7D7D7D">
                      <a:tint val="100000"/>
                      <a:shade val="100000"/>
                      <a:satMod val="110000"/>
                    </a:srgbClr>
                  </a:solidFill>
                  <a:prstDash val="solid"/>
                </a:ln>
                <a:solidFill>
                  <a:sysClr val="windowText" lastClr="000000"/>
                </a:solidFill>
                <a:latin typeface="Adobe Arabic"/>
                <a:ea typeface="+mn-ea"/>
                <a:cs typeface="B Yekan" pitchFamily="2" charset="-78"/>
              </a:rPr>
            </a:br>
            <a:r>
              <a:rPr lang="fa-IR" sz="1400" cap="none" dirty="0" smtClean="0">
                <a:ln w="10541" cmpd="sng">
                  <a:solidFill>
                    <a:srgbClr val="7D7D7D">
                      <a:tint val="100000"/>
                      <a:shade val="100000"/>
                      <a:satMod val="110000"/>
                    </a:srgbClr>
                  </a:solidFill>
                  <a:prstDash val="solid"/>
                </a:ln>
                <a:solidFill>
                  <a:sysClr val="windowText" lastClr="000000"/>
                </a:solidFill>
                <a:latin typeface="Adobe Arabic"/>
                <a:ea typeface="+mn-ea"/>
                <a:cs typeface="B Yekan" pitchFamily="2" charset="-78"/>
              </a:rPr>
              <a:t>يونهاي مثبت غيرآلي مثل هيدروژن، سديم، کلسيم، پتاسيم و منيزيم و يونهايي که بار منفي دارن مثل يونهاي هيدروکسيل،کربنات، بي کربنات، فسفات،کلر وسولفات </a:t>
            </a:r>
            <a:r>
              <a:rPr lang="en-US" sz="1400" cap="none" dirty="0" smtClean="0">
                <a:ln w="10541" cmpd="sng">
                  <a:solidFill>
                    <a:srgbClr val="7D7D7D">
                      <a:tint val="100000"/>
                      <a:shade val="100000"/>
                      <a:satMod val="110000"/>
                    </a:srgbClr>
                  </a:solidFill>
                  <a:prstDash val="solid"/>
                </a:ln>
                <a:solidFill>
                  <a:sysClr val="windowText" lastClr="000000"/>
                </a:solidFill>
                <a:latin typeface="Adobe Arabic"/>
                <a:ea typeface="+mn-ea"/>
                <a:cs typeface="B Yekan" pitchFamily="2" charset="-78"/>
              </a:rPr>
              <a:t> .</a:t>
            </a:r>
            <a:r>
              <a:rPr lang="fa-IR" sz="1400" cap="none" dirty="0" smtClean="0">
                <a:ln w="10541" cmpd="sng">
                  <a:solidFill>
                    <a:srgbClr val="7D7D7D">
                      <a:tint val="100000"/>
                      <a:shade val="100000"/>
                      <a:satMod val="110000"/>
                    </a:srgbClr>
                  </a:solidFill>
                  <a:prstDash val="solid"/>
                </a:ln>
                <a:solidFill>
                  <a:sysClr val="windowText" lastClr="000000"/>
                </a:solidFill>
                <a:latin typeface="Adobe Arabic"/>
                <a:ea typeface="+mn-ea"/>
                <a:cs typeface="B Yekan" pitchFamily="2" charset="-78"/>
              </a:rPr>
              <a:t>در سلولها به حالت محلول وجود دارن</a:t>
            </a:r>
            <a:endParaRPr lang="en-US" sz="1400" cap="none" dirty="0" smtClean="0">
              <a:ln w="10541" cmpd="sng">
                <a:solidFill>
                  <a:srgbClr val="7D7D7D">
                    <a:tint val="100000"/>
                    <a:shade val="100000"/>
                    <a:satMod val="110000"/>
                  </a:srgbClr>
                </a:solidFill>
                <a:prstDash val="solid"/>
              </a:ln>
              <a:solidFill>
                <a:sysClr val="windowText" lastClr="000000"/>
              </a:solidFill>
              <a:latin typeface="Adobe Arabic"/>
              <a:ea typeface="+mn-ea"/>
              <a:cs typeface="B Yekan" pitchFamily="2" charset="-78"/>
            </a:endParaRPr>
          </a:p>
        </p:txBody>
      </p:sp>
      <p:pic>
        <p:nvPicPr>
          <p:cNvPr id="4" name="Picture 3" descr="oxcycle.jpg"/>
          <p:cNvPicPr>
            <a:picLocks noChangeAspect="1"/>
          </p:cNvPicPr>
          <p:nvPr/>
        </p:nvPicPr>
        <p:blipFill>
          <a:blip r:embed="rId2" cstate="print"/>
          <a:stretch>
            <a:fillRect/>
          </a:stretch>
        </p:blipFill>
        <p:spPr>
          <a:xfrm>
            <a:off x="304800" y="2819400"/>
            <a:ext cx="4343400" cy="3398650"/>
          </a:xfrm>
          <a:prstGeom prst="rect">
            <a:avLst/>
          </a:prstGeom>
          <a:ln>
            <a:noFill/>
          </a:ln>
          <a:effectLst>
            <a:outerShdw blurRad="292100" dist="139700" dir="2700000" algn="tl" rotWithShape="0">
              <a:srgbClr val="333333">
                <a:alpha val="65000"/>
              </a:srgbClr>
            </a:outerShdw>
          </a:effectLst>
        </p:spPr>
      </p:pic>
      <p:pic>
        <p:nvPicPr>
          <p:cNvPr id="5" name="Picture 4" descr="94122-034-4CFCFCC7.jpg"/>
          <p:cNvPicPr>
            <a:picLocks noChangeAspect="1"/>
          </p:cNvPicPr>
          <p:nvPr/>
        </p:nvPicPr>
        <p:blipFill>
          <a:blip r:embed="rId3" cstate="print"/>
          <a:stretch>
            <a:fillRect/>
          </a:stretch>
        </p:blipFill>
        <p:spPr>
          <a:xfrm>
            <a:off x="4724400" y="3124200"/>
            <a:ext cx="2960914" cy="2590800"/>
          </a:xfrm>
          <a:prstGeom prst="rect">
            <a:avLst/>
          </a:prstGeom>
          <a:ln>
            <a:noFill/>
          </a:ln>
          <a:effectLst>
            <a:outerShdw blurRad="292100" dist="139700" dir="2700000" algn="tl" rotWithShape="0">
              <a:srgbClr val="333333">
                <a:alpha val="65000"/>
              </a:srgbClr>
            </a:outerShdw>
          </a:effectLst>
        </p:spPr>
      </p:pic>
      <p:sp>
        <p:nvSpPr>
          <p:cNvPr id="6" name="Footer Placeholder 5"/>
          <p:cNvSpPr>
            <a:spLocks noGrp="1"/>
          </p:cNvSpPr>
          <p:nvPr>
            <p:ph type="ftr" sz="quarter" idx="11"/>
          </p:nvPr>
        </p:nvSpPr>
        <p:spPr/>
        <p:txBody>
          <a:bodyPr/>
          <a:lstStyle/>
          <a:p>
            <a:r>
              <a:rPr lang="en-US" smtClean="0"/>
              <a:t>www.pptxha.rozblog.com</a:t>
            </a:r>
            <a:endParaRPr lang="en-US"/>
          </a:p>
        </p:txBody>
      </p:sp>
    </p:spTree>
  </p:cSld>
  <p:clrMapOvr>
    <a:masterClrMapping/>
  </p:clrMapOvr>
  <p:transition advTm="9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par>
                                <p:cTn id="11" presetID="26"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par>
                                <p:cTn id="27" presetID="54" presetClass="entr" presetSubtype="0" accel="10000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strVal val="#ppt_w*0.05"/>
                                          </p:val>
                                        </p:tav>
                                        <p:tav tm="100000">
                                          <p:val>
                                            <p:strVal val="#ppt_w"/>
                                          </p:val>
                                        </p:tav>
                                      </p:tavLst>
                                    </p:anim>
                                    <p:anim calcmode="lin" valueType="num">
                                      <p:cBhvr>
                                        <p:cTn id="30" dur="500" fill="hold"/>
                                        <p:tgtEl>
                                          <p:spTgt spid="2"/>
                                        </p:tgtEl>
                                        <p:attrNameLst>
                                          <p:attrName>ppt_h</p:attrName>
                                        </p:attrNameLst>
                                      </p:cBhvr>
                                      <p:tavLst>
                                        <p:tav tm="0">
                                          <p:val>
                                            <p:strVal val="#ppt_h"/>
                                          </p:val>
                                        </p:tav>
                                        <p:tav tm="100000">
                                          <p:val>
                                            <p:strVal val="#ppt_h"/>
                                          </p:val>
                                        </p:tav>
                                      </p:tavLst>
                                    </p:anim>
                                    <p:anim calcmode="lin" valueType="num">
                                      <p:cBhvr>
                                        <p:cTn id="31" dur="500" fill="hold"/>
                                        <p:tgtEl>
                                          <p:spTgt spid="2"/>
                                        </p:tgtEl>
                                        <p:attrNameLst>
                                          <p:attrName>ppt_x</p:attrName>
                                        </p:attrNameLst>
                                      </p:cBhvr>
                                      <p:tavLst>
                                        <p:tav tm="0">
                                          <p:val>
                                            <p:strVal val="#ppt_x-.2"/>
                                          </p:val>
                                        </p:tav>
                                        <p:tav tm="100000">
                                          <p:val>
                                            <p:strVal val="#ppt_x"/>
                                          </p:val>
                                        </p:tav>
                                      </p:tavLst>
                                    </p:anim>
                                    <p:anim calcmode="lin" valueType="num">
                                      <p:cBhvr>
                                        <p:cTn id="32" dur="500" fill="hold"/>
                                        <p:tgtEl>
                                          <p:spTgt spid="2"/>
                                        </p:tgtEl>
                                        <p:attrNameLst>
                                          <p:attrName>ppt_y</p:attrName>
                                        </p:attrNameLst>
                                      </p:cBhvr>
                                      <p:tavLst>
                                        <p:tav tm="0">
                                          <p:val>
                                            <p:strVal val="#ppt_y"/>
                                          </p:val>
                                        </p:tav>
                                        <p:tav tm="100000">
                                          <p:val>
                                            <p:strVal val="#ppt_y"/>
                                          </p:val>
                                        </p:tav>
                                      </p:tavLst>
                                    </p:anim>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86600" cy="1143000"/>
          </a:xfrm>
        </p:spPr>
        <p:txBody>
          <a:bodyPr/>
          <a:lstStyle/>
          <a:p>
            <a:pPr algn="ctr"/>
            <a:r>
              <a:rPr lang="fa-IR" cap="none"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Zar" pitchFamily="2" charset="-78"/>
              </a:rPr>
              <a:t>ساختار سلول</a:t>
            </a:r>
            <a:endParaRPr lang="en-US" cap="none"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Zar" pitchFamily="2" charset="-78"/>
            </a:endParaRPr>
          </a:p>
        </p:txBody>
      </p:sp>
      <p:sp>
        <p:nvSpPr>
          <p:cNvPr id="3" name="Content Placeholder 2"/>
          <p:cNvSpPr>
            <a:spLocks noGrp="1"/>
          </p:cNvSpPr>
          <p:nvPr>
            <p:ph idx="1"/>
          </p:nvPr>
        </p:nvSpPr>
        <p:spPr>
          <a:xfrm>
            <a:off x="457200" y="1600200"/>
            <a:ext cx="7239000" cy="4525963"/>
          </a:xfrm>
        </p:spPr>
        <p:txBody>
          <a:bodyPr/>
          <a:lstStyle/>
          <a:p>
            <a:r>
              <a:rPr lang="fa-IR" sz="1400" b="1" dirty="0" smtClean="0">
                <a:ln w="10541" cmpd="sng">
                  <a:solidFill>
                    <a:srgbClr val="7D7D7D">
                      <a:tint val="100000"/>
                      <a:shade val="100000"/>
                      <a:satMod val="110000"/>
                    </a:srgbClr>
                  </a:solidFill>
                  <a:prstDash val="solid"/>
                </a:ln>
                <a:solidFill>
                  <a:sysClr val="windowText" lastClr="000000"/>
                </a:solidFill>
                <a:latin typeface="Adobe Arabic"/>
                <a:cs typeface="B Yekan" pitchFamily="2" charset="-78"/>
              </a:rPr>
              <a:t>برای مشاهده ساختار سلول روی دکمه زیر فشار دهید</a:t>
            </a:r>
            <a:endParaRPr lang="en-US" sz="1400" b="1" dirty="0" smtClean="0">
              <a:ln w="10541" cmpd="sng">
                <a:solidFill>
                  <a:srgbClr val="7D7D7D">
                    <a:tint val="100000"/>
                    <a:shade val="100000"/>
                    <a:satMod val="110000"/>
                  </a:srgbClr>
                </a:solidFill>
                <a:prstDash val="solid"/>
              </a:ln>
              <a:solidFill>
                <a:sysClr val="windowText" lastClr="000000"/>
              </a:solidFill>
              <a:latin typeface="Adobe Arabic"/>
              <a:cs typeface="B Yekan" pitchFamily="2" charset="-78"/>
            </a:endParaRPr>
          </a:p>
          <a:p>
            <a:pPr algn="ctr"/>
            <a:endParaRPr lang="en-US" dirty="0" smtClean="0">
              <a:cs typeface="Zar" pitchFamily="2" charset="-78"/>
            </a:endParaRPr>
          </a:p>
          <a:p>
            <a:pPr algn="ctr"/>
            <a:endParaRPr lang="en-US" dirty="0" smtClean="0">
              <a:cs typeface="Zar" pitchFamily="2" charset="-78"/>
            </a:endParaRPr>
          </a:p>
          <a:p>
            <a:pPr algn="ctr"/>
            <a:endParaRPr lang="en-US" dirty="0" smtClean="0">
              <a:cs typeface="Zar" pitchFamily="2" charset="-78"/>
            </a:endParaRPr>
          </a:p>
          <a:p>
            <a:pPr algn="ctr"/>
            <a:endParaRPr lang="en-US" dirty="0">
              <a:cs typeface="Zar" pitchFamily="2" charset="-78"/>
            </a:endParaRPr>
          </a:p>
        </p:txBody>
      </p:sp>
      <p:sp>
        <p:nvSpPr>
          <p:cNvPr id="4" name="Content Placeholder 2">
            <a:hlinkClick r:id="rId2" action="ppaction://hlinkfile"/>
          </p:cNvPr>
          <p:cNvSpPr txBox="1">
            <a:spLocks/>
          </p:cNvSpPr>
          <p:nvPr/>
        </p:nvSpPr>
        <p:spPr>
          <a:xfrm>
            <a:off x="2438400" y="3581400"/>
            <a:ext cx="2971800" cy="838200"/>
          </a:xfrm>
          <a:prstGeom prst="rect">
            <a:avLst/>
          </a:prstGeom>
          <a:ln>
            <a:noFill/>
          </a:ln>
          <a:effectLst>
            <a:outerShdw blurRad="149987" dist="250190" dir="8460000" algn="ctr">
              <a:srgbClr val="000000">
                <a:alpha val="28000"/>
              </a:srgbClr>
            </a:outerShdw>
            <a:reflection blurRad="6350" stA="50000" endA="300" endPos="55500" dist="50800" dir="5400000" sy="-100000" algn="bl" rotWithShape="0"/>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6"/>
          </a:fillRef>
          <a:effectRef idx="1">
            <a:schemeClr val="accent6"/>
          </a:effectRef>
          <a:fontRef idx="minor">
            <a:schemeClr val="lt1"/>
          </a:fontRef>
        </p:style>
        <p:txBody>
          <a:bodyPr vert="horz">
            <a:noAutofit/>
          </a:bodyPr>
          <a:lstStyle/>
          <a:p>
            <a:pPr marL="420624" marR="0" lvl="0" indent="-384048" algn="ctr" defTabSz="914400" rtl="0" eaLnBrk="1" fontAlgn="auto" latinLnBrk="0" hangingPunct="1">
              <a:lnSpc>
                <a:spcPct val="100000"/>
              </a:lnSpc>
              <a:spcBef>
                <a:spcPct val="20000"/>
              </a:spcBef>
              <a:spcAft>
                <a:spcPts val="0"/>
              </a:spcAft>
              <a:buClr>
                <a:schemeClr val="accent1"/>
              </a:buClr>
              <a:buSzPct val="80000"/>
              <a:tabLst/>
              <a:defRPr/>
            </a:pPr>
            <a:r>
              <a:rPr lang="fa-IR" sz="4800" dirty="0" smtClean="0">
                <a:cs typeface="Zar" pitchFamily="2" charset="-78"/>
              </a:rPr>
              <a:t>مشاهده</a:t>
            </a:r>
            <a:endParaRPr kumimoji="0" lang="en-US" sz="4800" b="0" i="0" u="none" strike="noStrike" kern="1200" cap="none" spc="0" normalizeH="0" baseline="0" noProof="0" dirty="0">
              <a:ln>
                <a:noFill/>
              </a:ln>
              <a:solidFill>
                <a:schemeClr val="tx1"/>
              </a:solidFill>
              <a:effectLst/>
              <a:uLnTx/>
              <a:uFillTx/>
              <a:latin typeface="+mn-lt"/>
              <a:ea typeface="+mn-ea"/>
              <a:cs typeface="Zar" pitchFamily="2" charset="-78"/>
            </a:endParaRPr>
          </a:p>
        </p:txBody>
      </p:sp>
      <p:sp>
        <p:nvSpPr>
          <p:cNvPr id="5" name="Footer Placeholder 4"/>
          <p:cNvSpPr>
            <a:spLocks noGrp="1"/>
          </p:cNvSpPr>
          <p:nvPr>
            <p:ph type="ftr" sz="quarter" idx="11"/>
          </p:nvPr>
        </p:nvSpPr>
        <p:spPr/>
        <p:txBody>
          <a:bodyPr/>
          <a:lstStyle/>
          <a:p>
            <a:r>
              <a:rPr lang="en-US" smtClean="0"/>
              <a:t>www.pptxha.rozblog.com</a:t>
            </a:r>
            <a:endParaRPr lang="en-US"/>
          </a:p>
        </p:txBody>
      </p:sp>
    </p:spTree>
  </p:cSld>
  <p:clrMapOvr>
    <a:masterClrMapping/>
  </p:clrMapOvr>
  <p:transition advTm="234"/>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28600"/>
            <a:ext cx="7239000" cy="1143000"/>
          </a:xfrm>
        </p:spPr>
        <p:txBody>
          <a:bodyPr>
            <a:normAutofit/>
          </a:bodyPr>
          <a:lstStyle/>
          <a:p>
            <a:pPr rtl="1"/>
            <a:r>
              <a:rPr lang="fa-IR" sz="3200"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Yekan" pitchFamily="2" charset="-78"/>
              </a:rPr>
              <a:t>مواد آلی)organic materials)</a:t>
            </a:r>
            <a:endParaRPr lang="fa-IR" sz="3200"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Yekan" pitchFamily="2" charset="-78"/>
            </a:endParaRPr>
          </a:p>
        </p:txBody>
      </p:sp>
      <p:sp>
        <p:nvSpPr>
          <p:cNvPr id="4" name="Title 1"/>
          <p:cNvSpPr>
            <a:spLocks noGrp="1"/>
          </p:cNvSpPr>
          <p:nvPr>
            <p:ph idx="1"/>
          </p:nvPr>
        </p:nvSpPr>
        <p:spPr>
          <a:xfrm>
            <a:off x="228600" y="1371600"/>
            <a:ext cx="8001000" cy="457200"/>
          </a:xfrm>
        </p:spPr>
        <p:txBody>
          <a:bodyPr>
            <a:normAutofit/>
          </a:bodyPr>
          <a:lstStyle/>
          <a:p>
            <a:pPr marL="420624" indent="-384048">
              <a:spcBef>
                <a:spcPct val="20000"/>
              </a:spcBef>
              <a:buClr>
                <a:schemeClr val="accent1"/>
              </a:buClr>
              <a:buSzPct val="80000"/>
              <a:buNone/>
            </a:pPr>
            <a:r>
              <a:rPr lang="fa-IR" sz="1400" b="1" dirty="0" smtClean="0">
                <a:ln w="10541" cmpd="sng">
                  <a:solidFill>
                    <a:srgbClr val="7D7D7D">
                      <a:tint val="100000"/>
                      <a:shade val="100000"/>
                      <a:satMod val="110000"/>
                    </a:srgbClr>
                  </a:solidFill>
                  <a:prstDash val="solid"/>
                </a:ln>
                <a:solidFill>
                  <a:sysClr val="windowText" lastClr="000000"/>
                </a:solidFill>
                <a:latin typeface="Adobe Arabic"/>
                <a:cs typeface="B Yekan" pitchFamily="2" charset="-78"/>
              </a:rPr>
              <a:t>موادی که معمولا توسط موجود زنده ساخته می شود(در آزمایشگاه هم امکان تولید مواد آلی وجود دارد) .</a:t>
            </a:r>
            <a:endParaRPr lang="en-US" sz="1400" b="1" dirty="0" smtClean="0">
              <a:ln w="10541" cmpd="sng">
                <a:solidFill>
                  <a:srgbClr val="7D7D7D">
                    <a:tint val="100000"/>
                    <a:shade val="100000"/>
                    <a:satMod val="110000"/>
                  </a:srgbClr>
                </a:solidFill>
                <a:prstDash val="solid"/>
              </a:ln>
              <a:solidFill>
                <a:sysClr val="windowText" lastClr="000000"/>
              </a:solidFill>
              <a:latin typeface="Adobe Arabic"/>
              <a:cs typeface="B Yekan" pitchFamily="2" charset="-78"/>
            </a:endParaRPr>
          </a:p>
        </p:txBody>
      </p:sp>
      <p:sp>
        <p:nvSpPr>
          <p:cNvPr id="5" name="Title 1"/>
          <p:cNvSpPr txBox="1">
            <a:spLocks/>
          </p:cNvSpPr>
          <p:nvPr/>
        </p:nvSpPr>
        <p:spPr>
          <a:xfrm>
            <a:off x="457200" y="1981200"/>
            <a:ext cx="8077200" cy="1066800"/>
          </a:xfrm>
          <a:prstGeom prst="rect">
            <a:avLst/>
          </a:prstGeom>
        </p:spPr>
        <p:txBody>
          <a:bodyPr vert="horz">
            <a:noAutofit/>
          </a:bodyPr>
          <a:lstStyle/>
          <a:p>
            <a:pPr marL="420624" lvl="0" indent="-384048" algn="r" rtl="1">
              <a:spcBef>
                <a:spcPct val="20000"/>
              </a:spcBef>
              <a:buClr>
                <a:schemeClr val="accent1"/>
              </a:buClr>
              <a:buSzPct val="80000"/>
            </a:pPr>
            <a:r>
              <a:rPr lang="en-US" sz="1400" b="1" dirty="0" smtClean="0">
                <a:ln w="10541" cmpd="sng">
                  <a:solidFill>
                    <a:srgbClr val="7D7D7D">
                      <a:tint val="100000"/>
                      <a:shade val="100000"/>
                      <a:satMod val="110000"/>
                    </a:srgbClr>
                  </a:solidFill>
                  <a:prstDash val="solid"/>
                </a:ln>
                <a:solidFill>
                  <a:sysClr val="windowText" lastClr="000000"/>
                </a:solidFill>
                <a:latin typeface="Adobe Arabic"/>
                <a:cs typeface="B Yekan" pitchFamily="2" charset="-78"/>
              </a:rPr>
              <a:t>                </a:t>
            </a:r>
            <a:r>
              <a:rPr lang="fa-IR" sz="1400" b="1" dirty="0" smtClean="0">
                <a:ln w="10541" cmpd="sng">
                  <a:solidFill>
                    <a:srgbClr val="7D7D7D">
                      <a:tint val="100000"/>
                      <a:shade val="100000"/>
                      <a:satMod val="110000"/>
                    </a:srgbClr>
                  </a:solidFill>
                  <a:prstDash val="solid"/>
                </a:ln>
                <a:solidFill>
                  <a:sysClr val="windowText" lastClr="000000"/>
                </a:solidFill>
                <a:latin typeface="Adobe Arabic"/>
                <a:cs typeface="B Yekan" pitchFamily="2" charset="-78"/>
              </a:rPr>
              <a:t>یکی از تفاوتهای این مواد با مواد معدنی این است که در همه این ترکیبات کربن وجود دارد </a:t>
            </a:r>
            <a:r>
              <a:rPr lang="en-US" sz="1400" b="1" dirty="0" smtClean="0">
                <a:ln w="10541" cmpd="sng">
                  <a:solidFill>
                    <a:srgbClr val="7D7D7D">
                      <a:tint val="100000"/>
                      <a:shade val="100000"/>
                      <a:satMod val="110000"/>
                    </a:srgbClr>
                  </a:solidFill>
                  <a:prstDash val="solid"/>
                </a:ln>
                <a:solidFill>
                  <a:sysClr val="windowText" lastClr="000000"/>
                </a:solidFill>
                <a:latin typeface="Adobe Arabic"/>
                <a:cs typeface="B Yekan" pitchFamily="2" charset="-78"/>
              </a:rPr>
              <a:t> </a:t>
            </a:r>
            <a:r>
              <a:rPr lang="fa-IR" sz="1400" b="1" dirty="0" smtClean="0">
                <a:ln w="10541" cmpd="sng">
                  <a:solidFill>
                    <a:srgbClr val="7D7D7D">
                      <a:tint val="100000"/>
                      <a:shade val="100000"/>
                      <a:satMod val="110000"/>
                    </a:srgbClr>
                  </a:solidFill>
                  <a:prstDash val="solid"/>
                </a:ln>
                <a:solidFill>
                  <a:sysClr val="windowText" lastClr="000000"/>
                </a:solidFill>
                <a:latin typeface="Adobe Arabic"/>
                <a:cs typeface="B Yekan" pitchFamily="2" charset="-78"/>
              </a:rPr>
              <a:t>و زنجیره ای </a:t>
            </a:r>
            <a:r>
              <a:rPr lang="en-US" sz="1400" b="1" dirty="0" smtClean="0">
                <a:ln w="10541" cmpd="sng">
                  <a:solidFill>
                    <a:srgbClr val="7D7D7D">
                      <a:tint val="100000"/>
                      <a:shade val="100000"/>
                      <a:satMod val="110000"/>
                    </a:srgbClr>
                  </a:solidFill>
                  <a:prstDash val="solid"/>
                </a:ln>
                <a:solidFill>
                  <a:sysClr val="windowText" lastClr="000000"/>
                </a:solidFill>
                <a:latin typeface="Adobe Arabic"/>
                <a:cs typeface="B Yekan" pitchFamily="2" charset="-78"/>
              </a:rPr>
              <a:t> </a:t>
            </a:r>
            <a:r>
              <a:rPr lang="fa-IR" sz="1400" b="1" dirty="0" smtClean="0">
                <a:ln w="10541" cmpd="sng">
                  <a:solidFill>
                    <a:srgbClr val="7D7D7D">
                      <a:tint val="100000"/>
                      <a:shade val="100000"/>
                      <a:satMod val="110000"/>
                    </a:srgbClr>
                  </a:solidFill>
                  <a:prstDash val="solid"/>
                </a:ln>
                <a:solidFill>
                  <a:sysClr val="windowText" lastClr="000000"/>
                </a:solidFill>
                <a:latin typeface="Adobe Arabic"/>
                <a:cs typeface="B Yekan" pitchFamily="2" charset="-78"/>
              </a:rPr>
              <a:t>از کربن</a:t>
            </a:r>
            <a:r>
              <a:rPr lang="en-US" sz="1400" b="1" dirty="0" smtClean="0">
                <a:ln w="10541" cmpd="sng">
                  <a:solidFill>
                    <a:srgbClr val="7D7D7D">
                      <a:tint val="100000"/>
                      <a:shade val="100000"/>
                      <a:satMod val="110000"/>
                    </a:srgbClr>
                  </a:solidFill>
                  <a:prstDash val="solid"/>
                </a:ln>
                <a:solidFill>
                  <a:sysClr val="windowText" lastClr="000000"/>
                </a:solidFill>
                <a:latin typeface="Adobe Arabic"/>
                <a:cs typeface="B Yekan" pitchFamily="2" charset="-78"/>
              </a:rPr>
              <a:t> </a:t>
            </a:r>
            <a:r>
              <a:rPr lang="fa-IR" sz="1400" b="1" dirty="0" smtClean="0">
                <a:ln w="10541" cmpd="sng">
                  <a:solidFill>
                    <a:srgbClr val="7D7D7D">
                      <a:tint val="100000"/>
                      <a:shade val="100000"/>
                      <a:satMod val="110000"/>
                    </a:srgbClr>
                  </a:solidFill>
                  <a:prstDash val="solid"/>
                </a:ln>
                <a:solidFill>
                  <a:sysClr val="windowText" lastClr="000000"/>
                </a:solidFill>
                <a:latin typeface="Adobe Arabic"/>
                <a:cs typeface="B Yekan" pitchFamily="2" charset="-78"/>
              </a:rPr>
              <a:t>اسکلت اصلی مولکولهای این مواد را می سازد. بعضی از مولکولهای مواد آلی اندازه</a:t>
            </a:r>
            <a:r>
              <a:rPr lang="en-US" sz="1400" b="1" dirty="0" smtClean="0">
                <a:ln w="10541" cmpd="sng">
                  <a:solidFill>
                    <a:srgbClr val="7D7D7D">
                      <a:tint val="100000"/>
                      <a:shade val="100000"/>
                      <a:satMod val="110000"/>
                    </a:srgbClr>
                  </a:solidFill>
                  <a:prstDash val="solid"/>
                </a:ln>
                <a:solidFill>
                  <a:sysClr val="windowText" lastClr="000000"/>
                </a:solidFill>
                <a:latin typeface="Adobe Arabic"/>
                <a:cs typeface="B Yekan" pitchFamily="2" charset="-78"/>
              </a:rPr>
              <a:t> </a:t>
            </a:r>
            <a:r>
              <a:rPr lang="fa-IR" sz="1400" b="1" dirty="0" smtClean="0">
                <a:ln w="10541" cmpd="sng">
                  <a:solidFill>
                    <a:srgbClr val="7D7D7D">
                      <a:tint val="100000"/>
                      <a:shade val="100000"/>
                      <a:satMod val="110000"/>
                    </a:srgbClr>
                  </a:solidFill>
                  <a:prstDash val="solid"/>
                </a:ln>
                <a:solidFill>
                  <a:sysClr val="windowText" lastClr="000000"/>
                </a:solidFill>
                <a:latin typeface="Adobe Arabic"/>
                <a:cs typeface="B Yekan" pitchFamily="2" charset="-78"/>
              </a:rPr>
              <a:t> بزرگی دارند با بعضی از </a:t>
            </a:r>
            <a:r>
              <a:rPr lang="en-US" sz="1400" b="1" dirty="0" smtClean="0">
                <a:ln w="10541" cmpd="sng">
                  <a:solidFill>
                    <a:srgbClr val="7D7D7D">
                      <a:tint val="100000"/>
                      <a:shade val="100000"/>
                      <a:satMod val="110000"/>
                    </a:srgbClr>
                  </a:solidFill>
                  <a:prstDash val="solid"/>
                </a:ln>
                <a:solidFill>
                  <a:sysClr val="windowText" lastClr="000000"/>
                </a:solidFill>
                <a:latin typeface="Adobe Arabic"/>
                <a:cs typeface="B Yekan" pitchFamily="2" charset="-78"/>
              </a:rPr>
              <a:t> </a:t>
            </a:r>
            <a:r>
              <a:rPr lang="fa-IR" sz="1400" b="1" dirty="0" smtClean="0">
                <a:ln w="10541" cmpd="sng">
                  <a:solidFill>
                    <a:srgbClr val="7D7D7D">
                      <a:tint val="100000"/>
                      <a:shade val="100000"/>
                      <a:satMod val="110000"/>
                    </a:srgbClr>
                  </a:solidFill>
                  <a:prstDash val="solid"/>
                </a:ln>
                <a:solidFill>
                  <a:sysClr val="windowText" lastClr="000000"/>
                </a:solidFill>
                <a:latin typeface="Adobe Arabic"/>
                <a:cs typeface="B Yekan" pitchFamily="2" charset="-78"/>
              </a:rPr>
              <a:t>آنها</a:t>
            </a:r>
            <a:r>
              <a:rPr lang="en-US" sz="1400" b="1" dirty="0" smtClean="0">
                <a:ln w="10541" cmpd="sng">
                  <a:solidFill>
                    <a:srgbClr val="7D7D7D">
                      <a:tint val="100000"/>
                      <a:shade val="100000"/>
                      <a:satMod val="110000"/>
                    </a:srgbClr>
                  </a:solidFill>
                  <a:prstDash val="solid"/>
                </a:ln>
                <a:solidFill>
                  <a:sysClr val="windowText" lastClr="000000"/>
                </a:solidFill>
                <a:latin typeface="Adobe Arabic"/>
                <a:cs typeface="B Yekan" pitchFamily="2" charset="-78"/>
              </a:rPr>
              <a:t> </a:t>
            </a:r>
            <a:r>
              <a:rPr lang="fa-IR" sz="1400" b="1" dirty="0" smtClean="0">
                <a:ln w="10541" cmpd="sng">
                  <a:solidFill>
                    <a:srgbClr val="7D7D7D">
                      <a:tint val="100000"/>
                      <a:shade val="100000"/>
                      <a:satMod val="110000"/>
                    </a:srgbClr>
                  </a:solidFill>
                  <a:prstDash val="solid"/>
                </a:ln>
                <a:solidFill>
                  <a:sysClr val="windowText" lastClr="000000"/>
                </a:solidFill>
                <a:latin typeface="Adobe Arabic"/>
                <a:cs typeface="B Yekan" pitchFamily="2" charset="-78"/>
              </a:rPr>
              <a:t>در</a:t>
            </a:r>
            <a:r>
              <a:rPr lang="en-US" sz="1400" b="1" dirty="0" smtClean="0">
                <a:ln w="10541" cmpd="sng">
                  <a:solidFill>
                    <a:srgbClr val="7D7D7D">
                      <a:tint val="100000"/>
                      <a:shade val="100000"/>
                      <a:satMod val="110000"/>
                    </a:srgbClr>
                  </a:solidFill>
                  <a:prstDash val="solid"/>
                </a:ln>
                <a:solidFill>
                  <a:sysClr val="windowText" lastClr="000000"/>
                </a:solidFill>
                <a:latin typeface="Adobe Arabic"/>
                <a:cs typeface="B Yekan" pitchFamily="2" charset="-78"/>
              </a:rPr>
              <a:t> </a:t>
            </a:r>
            <a:r>
              <a:rPr lang="fa-IR" sz="1400" b="1" dirty="0" smtClean="0">
                <a:ln w="10541" cmpd="sng">
                  <a:solidFill>
                    <a:srgbClr val="7D7D7D">
                      <a:tint val="100000"/>
                      <a:shade val="100000"/>
                      <a:satMod val="110000"/>
                    </a:srgbClr>
                  </a:solidFill>
                  <a:prstDash val="solid"/>
                </a:ln>
                <a:solidFill>
                  <a:sysClr val="windowText" lastClr="000000"/>
                </a:solidFill>
                <a:latin typeface="Adobe Arabic"/>
                <a:cs typeface="B Yekan" pitchFamily="2" charset="-78"/>
              </a:rPr>
              <a:t>این بخش آشنا می شویم .</a:t>
            </a:r>
            <a:endParaRPr lang="en-US" sz="1400" b="1" dirty="0" smtClean="0">
              <a:ln w="10541" cmpd="sng">
                <a:solidFill>
                  <a:srgbClr val="7D7D7D">
                    <a:tint val="100000"/>
                    <a:shade val="100000"/>
                    <a:satMod val="110000"/>
                  </a:srgbClr>
                </a:solidFill>
                <a:prstDash val="solid"/>
              </a:ln>
              <a:solidFill>
                <a:sysClr val="windowText" lastClr="000000"/>
              </a:solidFill>
              <a:latin typeface="Adobe Arabic"/>
              <a:cs typeface="B Yekan" pitchFamily="2" charset="-78"/>
            </a:endParaRPr>
          </a:p>
        </p:txBody>
      </p:sp>
      <p:graphicFrame>
        <p:nvGraphicFramePr>
          <p:cNvPr id="8" name="Content Placeholder 7"/>
          <p:cNvGraphicFramePr>
            <a:graphicFrameLocks/>
          </p:cNvGraphicFramePr>
          <p:nvPr/>
        </p:nvGraphicFramePr>
        <p:xfrm>
          <a:off x="1066800" y="2971800"/>
          <a:ext cx="63246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11"/>
          </p:nvPr>
        </p:nvSpPr>
        <p:spPr/>
        <p:txBody>
          <a:bodyPr/>
          <a:lstStyle/>
          <a:p>
            <a:r>
              <a:rPr lang="en-US" smtClean="0"/>
              <a:t>www.pptxha.rozblog.com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additive="base">
                                        <p:cTn id="10" dur="3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1" dur="3000" fill="hold"/>
                                        <p:tgtEl>
                                          <p:spTgt spid="4">
                                            <p:txEl>
                                              <p:pRg st="0" end="0"/>
                                            </p:txEl>
                                          </p:spTgt>
                                        </p:tgtEl>
                                        <p:attrNameLst>
                                          <p:attrName>ppt_y</p:attrName>
                                        </p:attrNameLst>
                                      </p:cBhvr>
                                      <p:tavLst>
                                        <p:tav tm="0">
                                          <p:val>
                                            <p:strVal val="1+#ppt_h/2"/>
                                          </p:val>
                                        </p:tav>
                                        <p:tav tm="100000">
                                          <p:val>
                                            <p:strVal val="#ppt_y"/>
                                          </p:val>
                                        </p:tav>
                                      </p:tavLst>
                                    </p:anim>
                                  </p:childTnLst>
                                </p:cTn>
                              </p:par>
                              <p:par>
                                <p:cTn id="12" presetID="2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edge">
                                      <p:cBhvr>
                                        <p:cTn id="14" dur="2000"/>
                                        <p:tgtEl>
                                          <p:spTgt spid="5"/>
                                        </p:tgtEl>
                                      </p:cBhvr>
                                    </p:animEffect>
                                  </p:childTnLst>
                                </p:cTn>
                              </p:par>
                              <p:par>
                                <p:cTn id="15" presetID="58" presetClass="entr" presetSubtype="0" accel="10000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0" fill="hold"/>
                                        <p:tgtEl>
                                          <p:spTgt spid="8"/>
                                        </p:tgtEl>
                                        <p:attrNameLst>
                                          <p:attrName>ppt_w</p:attrName>
                                        </p:attrNameLst>
                                      </p:cBhvr>
                                      <p:tavLst>
                                        <p:tav tm="0">
                                          <p:val>
                                            <p:strVal val="#ppt_w*2.5"/>
                                          </p:val>
                                        </p:tav>
                                        <p:tav tm="100000">
                                          <p:val>
                                            <p:strVal val="#ppt_w"/>
                                          </p:val>
                                        </p:tav>
                                      </p:tavLst>
                                    </p:anim>
                                    <p:anim calcmode="lin" valueType="num">
                                      <p:cBhvr>
                                        <p:cTn id="18" dur="5000" fill="hold"/>
                                        <p:tgtEl>
                                          <p:spTgt spid="8"/>
                                        </p:tgtEl>
                                        <p:attrNameLst>
                                          <p:attrName>ppt_h</p:attrName>
                                        </p:attrNameLst>
                                      </p:cBhvr>
                                      <p:tavLst>
                                        <p:tav tm="0">
                                          <p:val>
                                            <p:strVal val="#ppt_h*0.01"/>
                                          </p:val>
                                        </p:tav>
                                        <p:tav tm="100000">
                                          <p:val>
                                            <p:strVal val="#ppt_h"/>
                                          </p:val>
                                        </p:tav>
                                      </p:tavLst>
                                    </p:anim>
                                    <p:anim calcmode="lin" valueType="num">
                                      <p:cBhvr>
                                        <p:cTn id="19" dur="5000" fill="hold"/>
                                        <p:tgtEl>
                                          <p:spTgt spid="8"/>
                                        </p:tgtEl>
                                        <p:attrNameLst>
                                          <p:attrName>ppt_x</p:attrName>
                                        </p:attrNameLst>
                                      </p:cBhvr>
                                      <p:tavLst>
                                        <p:tav tm="0">
                                          <p:val>
                                            <p:strVal val="#ppt_x"/>
                                          </p:val>
                                        </p:tav>
                                        <p:tav tm="100000">
                                          <p:val>
                                            <p:strVal val="#ppt_x"/>
                                          </p:val>
                                        </p:tav>
                                      </p:tavLst>
                                    </p:anim>
                                    <p:anim calcmode="lin" valueType="num">
                                      <p:cBhvr>
                                        <p:cTn id="20" dur="5000" fill="hold"/>
                                        <p:tgtEl>
                                          <p:spTgt spid="8"/>
                                        </p:tgtEl>
                                        <p:attrNameLst>
                                          <p:attrName>ppt_y</p:attrName>
                                        </p:attrNameLst>
                                      </p:cBhvr>
                                      <p:tavLst>
                                        <p:tav tm="0">
                                          <p:val>
                                            <p:strVal val="#ppt_h+1"/>
                                          </p:val>
                                        </p:tav>
                                        <p:tav tm="100000">
                                          <p:val>
                                            <p:strVal val="#ppt_y"/>
                                          </p:val>
                                        </p:tav>
                                      </p:tavLst>
                                    </p:anim>
                                    <p:animEffect transition="in" filter="fade">
                                      <p:cBhvr>
                                        <p:cTn id="21"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p:bldGraphic spid="8"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152400"/>
            <a:ext cx="3733800" cy="12192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P Jadid" pitchFamily="2" charset="-78"/>
              </a:rPr>
              <a:t>هیدرات های کربن</a:t>
            </a:r>
            <a:endParaRPr lang="en-US" sz="4000"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P Jadid" pitchFamily="2" charset="-78"/>
            </a:endParaRPr>
          </a:p>
        </p:txBody>
      </p:sp>
      <p:sp>
        <p:nvSpPr>
          <p:cNvPr id="3" name="Content Placeholder 2"/>
          <p:cNvSpPr>
            <a:spLocks noGrp="1"/>
          </p:cNvSpPr>
          <p:nvPr>
            <p:ph idx="1"/>
          </p:nvPr>
        </p:nvSpPr>
        <p:spPr>
          <a:xfrm>
            <a:off x="381000" y="1524001"/>
            <a:ext cx="7467600" cy="1219200"/>
          </a:xfrm>
        </p:spPr>
        <p:txBody>
          <a:bodyPr>
            <a:normAutofit/>
          </a:bodyPr>
          <a:lstStyle/>
          <a:p>
            <a:pPr algn="r">
              <a:buNone/>
            </a:pPr>
            <a:r>
              <a:rPr lang="fa-IR" sz="1800" b="1" dirty="0" smtClean="0">
                <a:cs typeface="B Yekan" pitchFamily="2" charset="-78"/>
              </a:rPr>
              <a:t>گروهی از مواد آلی در طبیعت به وفور یافت می شوند وبه عنوان مواد غذایی ذخیره و اسکلت سلولی گیاهان عمل می کند. درفصل بعد می بینیم که قسمت عمده غذای انسان را تشکیل داده وبیشتر انرژی ما از آنها تامین می شود . </a:t>
            </a:r>
          </a:p>
        </p:txBody>
      </p:sp>
      <p:sp>
        <p:nvSpPr>
          <p:cNvPr id="4" name="Content Placeholder 2"/>
          <p:cNvSpPr txBox="1">
            <a:spLocks/>
          </p:cNvSpPr>
          <p:nvPr/>
        </p:nvSpPr>
        <p:spPr>
          <a:xfrm>
            <a:off x="381000" y="2971800"/>
            <a:ext cx="7467600" cy="1219200"/>
          </a:xfrm>
          <a:prstGeom prst="rect">
            <a:avLst/>
          </a:prstGeom>
        </p:spPr>
        <p:txBody>
          <a:bodyPr vert="horz">
            <a:normAutofit/>
          </a:bodyPr>
          <a:lstStyle/>
          <a:p>
            <a:pPr algn="r" rtl="1"/>
            <a:r>
              <a:rPr lang="fa-IR" b="1" dirty="0" smtClean="0">
                <a:cs typeface="B Yekan" pitchFamily="2" charset="-78"/>
              </a:rPr>
              <a:t>هیدراتهای کربن </a:t>
            </a:r>
            <a:r>
              <a:rPr lang="en-US" b="1" dirty="0" smtClean="0">
                <a:cs typeface="B Yekan" pitchFamily="2" charset="-78"/>
              </a:rPr>
              <a:t> </a:t>
            </a:r>
            <a:r>
              <a:rPr lang="fa-IR" b="1" dirty="0" smtClean="0">
                <a:cs typeface="B Yekan" pitchFamily="2" charset="-78"/>
              </a:rPr>
              <a:t>چون جزء</a:t>
            </a:r>
            <a:r>
              <a:rPr lang="en-US" b="1" dirty="0" smtClean="0">
                <a:cs typeface="B Yekan" pitchFamily="2" charset="-78"/>
              </a:rPr>
              <a:t> </a:t>
            </a:r>
            <a:r>
              <a:rPr lang="fa-IR" b="1" dirty="0" smtClean="0">
                <a:cs typeface="B Yekan" pitchFamily="2" charset="-78"/>
              </a:rPr>
              <a:t> مواد آلی</a:t>
            </a:r>
            <a:r>
              <a:rPr lang="en-US" b="1" dirty="0" smtClean="0">
                <a:cs typeface="B Yekan" pitchFamily="2" charset="-78"/>
              </a:rPr>
              <a:t> </a:t>
            </a:r>
            <a:r>
              <a:rPr lang="fa-IR" b="1" dirty="0" smtClean="0">
                <a:cs typeface="B Yekan" pitchFamily="2" charset="-78"/>
              </a:rPr>
              <a:t> هستند پس</a:t>
            </a:r>
            <a:r>
              <a:rPr lang="en-US" b="1" dirty="0" smtClean="0">
                <a:cs typeface="B Yekan" pitchFamily="2" charset="-78"/>
              </a:rPr>
              <a:t> </a:t>
            </a:r>
            <a:r>
              <a:rPr lang="fa-IR" b="1" dirty="0" smtClean="0">
                <a:cs typeface="B Yekan" pitchFamily="2" charset="-78"/>
              </a:rPr>
              <a:t> باید یکی از عناصر سازنده</a:t>
            </a:r>
            <a:r>
              <a:rPr lang="en-US" b="1" dirty="0" smtClean="0">
                <a:cs typeface="B Yekan" pitchFamily="2" charset="-78"/>
              </a:rPr>
              <a:t> </a:t>
            </a:r>
            <a:r>
              <a:rPr lang="fa-IR" b="1" dirty="0" smtClean="0">
                <a:cs typeface="B Yekan" pitchFamily="2" charset="-78"/>
              </a:rPr>
              <a:t> آن کربن  باشد  علاوه  بر کربن عناصر  اکسیژن  و  هیدروژن  نیز در مولکولهای هیدرات های کربن شرکت دارند. موادی مانند نشاسته، قند معمولی، شکر و پنبه هیدرات کربن هستند . </a:t>
            </a:r>
            <a:endParaRPr lang="fa-IR" b="1" dirty="0">
              <a:cs typeface="B Yekan" pitchFamily="2" charset="-78"/>
            </a:endParaRPr>
          </a:p>
        </p:txBody>
      </p:sp>
      <p:graphicFrame>
        <p:nvGraphicFramePr>
          <p:cNvPr id="5" name="Content Placeholder 3"/>
          <p:cNvGraphicFramePr>
            <a:graphicFrameLocks/>
          </p:cNvGraphicFramePr>
          <p:nvPr/>
        </p:nvGraphicFramePr>
        <p:xfrm>
          <a:off x="1295400" y="4465637"/>
          <a:ext cx="5638800" cy="2011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11"/>
          </p:nvPr>
        </p:nvSpPr>
        <p:spPr/>
        <p:txBody>
          <a:bodyPr/>
          <a:lstStyle/>
          <a:p>
            <a:r>
              <a:rPr lang="en-US" smtClean="0"/>
              <a:t>www.pptxha.rozblog.com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0" fill="hold"/>
                                        <p:tgtEl>
                                          <p:spTgt spid="4"/>
                                        </p:tgtEl>
                                        <p:attrNameLst>
                                          <p:attrName>ppt_x</p:attrName>
                                        </p:attrNameLst>
                                      </p:cBhvr>
                                      <p:tavLst>
                                        <p:tav tm="0">
                                          <p:val>
                                            <p:strVal val="#ppt_x"/>
                                          </p:val>
                                        </p:tav>
                                        <p:tav tm="100000">
                                          <p:val>
                                            <p:strVal val="#ppt_x"/>
                                          </p:val>
                                        </p:tav>
                                      </p:tavLst>
                                    </p:anim>
                                    <p:anim calcmode="lin" valueType="num">
                                      <p:cBhvr additive="base">
                                        <p:cTn id="16" dur="5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0" fill="hold"/>
                                        <p:tgtEl>
                                          <p:spTgt spid="5"/>
                                        </p:tgtEl>
                                        <p:attrNameLst>
                                          <p:attrName>ppt_x</p:attrName>
                                        </p:attrNameLst>
                                      </p:cBhvr>
                                      <p:tavLst>
                                        <p:tav tm="0">
                                          <p:val>
                                            <p:strVal val="#ppt_x"/>
                                          </p:val>
                                        </p:tav>
                                        <p:tav tm="100000">
                                          <p:val>
                                            <p:strVal val="#ppt_x"/>
                                          </p:val>
                                        </p:tav>
                                      </p:tavLst>
                                    </p:anim>
                                    <p:anim calcmode="lin" valueType="num">
                                      <p:cBhvr additive="base">
                                        <p:cTn id="20"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P spid="4" grpId="0"/>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81000"/>
            <a:ext cx="7467600" cy="1143000"/>
          </a:xfrm>
        </p:spPr>
        <p:txBody>
          <a:bodyPr/>
          <a:lstStyle/>
          <a:p>
            <a:pPr algn="ctr"/>
            <a:r>
              <a:rPr lang="fa-IR" b="1" dirty="0" smtClean="0">
                <a:cs typeface="P Jadid" pitchFamily="2" charset="-78"/>
              </a:rPr>
              <a:t>مونو ساکاریدها</a:t>
            </a:r>
            <a:endParaRPr lang="en-US" dirty="0">
              <a:cs typeface="P Jadid" pitchFamily="2" charset="-78"/>
            </a:endParaRPr>
          </a:p>
        </p:txBody>
      </p:sp>
      <p:sp>
        <p:nvSpPr>
          <p:cNvPr id="3" name="Content Placeholder 2"/>
          <p:cNvSpPr>
            <a:spLocks noGrp="1"/>
          </p:cNvSpPr>
          <p:nvPr>
            <p:ph idx="1"/>
          </p:nvPr>
        </p:nvSpPr>
        <p:spPr>
          <a:xfrm>
            <a:off x="533400" y="1143000"/>
            <a:ext cx="7239000" cy="2362200"/>
          </a:xfrm>
        </p:spPr>
        <p:style>
          <a:lnRef idx="3">
            <a:schemeClr val="lt1"/>
          </a:lnRef>
          <a:fillRef idx="1">
            <a:schemeClr val="dk1"/>
          </a:fillRef>
          <a:effectRef idx="1">
            <a:schemeClr val="dk1"/>
          </a:effectRef>
          <a:fontRef idx="minor">
            <a:schemeClr val="lt1"/>
          </a:fontRef>
        </p:style>
        <p:txBody>
          <a:bodyPr>
            <a:normAutofit/>
          </a:bodyPr>
          <a:lstStyle/>
          <a:p>
            <a:pPr algn="r">
              <a:buNone/>
            </a:pPr>
            <a:r>
              <a:rPr lang="fa-I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Yekan" pitchFamily="2" charset="-78"/>
              </a:rPr>
              <a:t>مونو پیشوندی به معنی یک و ساکارید هم به معنی مولکول قند است .</a:t>
            </a:r>
          </a:p>
          <a:p>
            <a:pPr algn="r">
              <a:buNone/>
            </a:pPr>
            <a:r>
              <a:rPr lang="fa-I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Yekan" pitchFamily="2" charset="-78"/>
              </a:rPr>
              <a:t>پس به سادگی می توان نتیجه گرفت ، منو ساکارید ها ساده ترین </a:t>
            </a: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Yekan" pitchFamily="2" charset="-78"/>
              </a:rPr>
              <a:t>.</a:t>
            </a:r>
            <a:r>
              <a:rPr lang="fa-I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Yekan" pitchFamily="2" charset="-78"/>
              </a:rPr>
              <a:t>هیدراتهای کربن هستند</a:t>
            </a: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Yekan" pitchFamily="2" charset="-78"/>
            </a:endParaRPr>
          </a:p>
          <a:p>
            <a:pPr algn="r">
              <a:buNone/>
            </a:pPr>
            <a:r>
              <a:rPr lang="fa-I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Yekan" pitchFamily="2" charset="-78"/>
              </a:rPr>
              <a:t>گلوکز منوساکاریدی است که نقش مهمی در سلول دارد به این دلیل که منبع اولیه انرژی سلول است.</a:t>
            </a: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Yekan" pitchFamily="2" charset="-78"/>
            </a:endParaRPr>
          </a:p>
          <a:p>
            <a:pPr algn="r">
              <a:buNone/>
            </a:pP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Yekan" pitchFamily="2" charset="-78"/>
            </a:endParaRPr>
          </a:p>
        </p:txBody>
      </p:sp>
      <p:pic>
        <p:nvPicPr>
          <p:cNvPr id="4" name="Picture 3" descr="glucose.jpg"/>
          <p:cNvPicPr>
            <a:picLocks noChangeAspect="1"/>
          </p:cNvPicPr>
          <p:nvPr/>
        </p:nvPicPr>
        <p:blipFill>
          <a:blip r:embed="rId2" cstate="print"/>
          <a:stretch>
            <a:fillRect/>
          </a:stretch>
        </p:blipFill>
        <p:spPr>
          <a:xfrm>
            <a:off x="533400" y="3782517"/>
            <a:ext cx="2133600" cy="2465883"/>
          </a:xfrm>
          <a:prstGeom prst="rect">
            <a:avLst/>
          </a:prstGeom>
          <a:ln>
            <a:noFill/>
          </a:ln>
          <a:effectLst>
            <a:outerShdw blurRad="292100" dist="139700" dir="2700000" algn="tl" rotWithShape="0">
              <a:srgbClr val="333333">
                <a:alpha val="65000"/>
              </a:srgbClr>
            </a:outerShdw>
          </a:effectLst>
        </p:spPr>
      </p:pic>
      <p:pic>
        <p:nvPicPr>
          <p:cNvPr id="6" name="Picture 5" descr="Galactose-3D-balls.png"/>
          <p:cNvPicPr>
            <a:picLocks noChangeAspect="1"/>
          </p:cNvPicPr>
          <p:nvPr/>
        </p:nvPicPr>
        <p:blipFill>
          <a:blip r:embed="rId3" cstate="print"/>
          <a:stretch>
            <a:fillRect/>
          </a:stretch>
        </p:blipFill>
        <p:spPr>
          <a:xfrm>
            <a:off x="4876800" y="3733800"/>
            <a:ext cx="25146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Footer Placeholder 6"/>
          <p:cNvSpPr>
            <a:spLocks noGrp="1"/>
          </p:cNvSpPr>
          <p:nvPr>
            <p:ph type="ftr" sz="quarter" idx="11"/>
          </p:nvPr>
        </p:nvSpPr>
        <p:spPr/>
        <p:txBody>
          <a:bodyPr/>
          <a:lstStyle/>
          <a:p>
            <a:r>
              <a:rPr lang="en-US" smtClean="0"/>
              <a:t>www.pptxha.rozblog.com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additive="base">
                                        <p:cTn id="14"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0" presetID="22" presetClass="entr" presetSubtype="4"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152400"/>
            <a:ext cx="3352800" cy="762000"/>
          </a:xfrm>
        </p:spPr>
        <p:txBody>
          <a:bodyPr/>
          <a:lstStyle/>
          <a:p>
            <a:pPr algn="ctr"/>
            <a:r>
              <a:rPr lang="fa-IR" b="1" dirty="0" smtClean="0">
                <a:solidFill>
                  <a:srgbClr val="EEC412"/>
                </a:solidFill>
                <a:cs typeface="B Tanab" pitchFamily="2" charset="-78"/>
              </a:rPr>
              <a:t>دی ساکارید ها</a:t>
            </a:r>
            <a:endParaRPr lang="en-US" dirty="0">
              <a:solidFill>
                <a:srgbClr val="EEC412"/>
              </a:solidFill>
              <a:cs typeface="B Tanab" pitchFamily="2" charset="-78"/>
            </a:endParaRPr>
          </a:p>
        </p:txBody>
      </p:sp>
      <p:sp>
        <p:nvSpPr>
          <p:cNvPr id="3" name="Content Placeholder 2"/>
          <p:cNvSpPr>
            <a:spLocks noGrp="1"/>
          </p:cNvSpPr>
          <p:nvPr>
            <p:ph idx="1"/>
          </p:nvPr>
        </p:nvSpPr>
        <p:spPr>
          <a:xfrm>
            <a:off x="685800" y="1371600"/>
            <a:ext cx="7467600" cy="1752599"/>
          </a:xfrm>
        </p:spPr>
        <p:txBody>
          <a:bodyPr>
            <a:noAutofit/>
          </a:bodyPr>
          <a:lstStyle/>
          <a:p>
            <a:pPr algn="r">
              <a:buNone/>
            </a:pPr>
            <a:r>
              <a:rPr lang="fa-IR" sz="1800" b="1" dirty="0" smtClean="0">
                <a:solidFill>
                  <a:srgbClr val="33CC33"/>
                </a:solidFill>
                <a:cs typeface="B Yekan" pitchFamily="2" charset="-78"/>
              </a:rPr>
              <a:t>دی ساکارید ها </a:t>
            </a:r>
            <a:r>
              <a:rPr lang="fa-IR" sz="1800" b="1" dirty="0" smtClean="0">
                <a:cs typeface="B Yekan" pitchFamily="2" charset="-78"/>
              </a:rPr>
              <a:t>: از ترکیب دو منوساکارید و از دست دادن یک مولکول آب، دی ساکارید تشکیل می شود .</a:t>
            </a:r>
            <a:endParaRPr lang="en-US" sz="1800" b="1" dirty="0" smtClean="0">
              <a:cs typeface="B Yekan" pitchFamily="2" charset="-78"/>
            </a:endParaRPr>
          </a:p>
          <a:p>
            <a:pPr algn="r">
              <a:buNone/>
            </a:pPr>
            <a:r>
              <a:rPr lang="fa-IR" sz="1800" b="1" dirty="0" smtClean="0">
                <a:cs typeface="B Yekan" pitchFamily="2" charset="-78"/>
              </a:rPr>
              <a:t> مالتوز دی ساکاریدی است که از ترکیب دو گلوکز تشکیل شده است .</a:t>
            </a:r>
          </a:p>
          <a:p>
            <a:pPr algn="r">
              <a:buNone/>
            </a:pPr>
            <a:r>
              <a:rPr lang="fa-IR" sz="1800" b="1" dirty="0" smtClean="0">
                <a:cs typeface="B Yekan" pitchFamily="2" charset="-78"/>
              </a:rPr>
              <a:t> و ساکارز دی ساکاریدی است که از ترکیب دو مونوساکارید گلوکز و فروکتوز درست شده است.</a:t>
            </a:r>
          </a:p>
          <a:p>
            <a:pPr algn="r">
              <a:buNone/>
            </a:pPr>
            <a:endParaRPr lang="en-US" sz="1800" dirty="0">
              <a:cs typeface="B Yekan" pitchFamily="2" charset="-78"/>
            </a:endParaRPr>
          </a:p>
        </p:txBody>
      </p:sp>
      <p:pic>
        <p:nvPicPr>
          <p:cNvPr id="4" name="Picture 3" descr="maltose.jpg"/>
          <p:cNvPicPr>
            <a:picLocks noChangeAspect="1"/>
          </p:cNvPicPr>
          <p:nvPr/>
        </p:nvPicPr>
        <p:blipFill>
          <a:blip r:embed="rId2" cstate="print"/>
          <a:stretch>
            <a:fillRect/>
          </a:stretch>
        </p:blipFill>
        <p:spPr>
          <a:xfrm>
            <a:off x="4572000" y="3314700"/>
            <a:ext cx="3228975" cy="2857500"/>
          </a:xfrm>
          <a:prstGeom prst="rect">
            <a:avLst/>
          </a:prstGeom>
          <a:ln>
            <a:noFill/>
          </a:ln>
          <a:effectLst>
            <a:outerShdw blurRad="292100" dist="139700" dir="2700000" algn="tl" rotWithShape="0">
              <a:srgbClr val="333333">
                <a:alpha val="65000"/>
              </a:srgbClr>
            </a:outerShdw>
          </a:effectLst>
        </p:spPr>
      </p:pic>
      <p:pic>
        <p:nvPicPr>
          <p:cNvPr id="5" name="Picture 4" descr="untitled.bmp"/>
          <p:cNvPicPr>
            <a:picLocks noChangeAspect="1"/>
          </p:cNvPicPr>
          <p:nvPr/>
        </p:nvPicPr>
        <p:blipFill>
          <a:blip r:embed="rId3" cstate="print"/>
          <a:stretch>
            <a:fillRect/>
          </a:stretch>
        </p:blipFill>
        <p:spPr>
          <a:xfrm>
            <a:off x="152400" y="3200400"/>
            <a:ext cx="4352381" cy="3142857"/>
          </a:xfrm>
          <a:prstGeom prst="rect">
            <a:avLst/>
          </a:prstGeom>
          <a:ln>
            <a:noFill/>
          </a:ln>
          <a:effectLst>
            <a:softEdge rad="112500"/>
          </a:effectLst>
        </p:spPr>
      </p:pic>
      <p:sp>
        <p:nvSpPr>
          <p:cNvPr id="6" name="Footer Placeholder 5"/>
          <p:cNvSpPr>
            <a:spLocks noGrp="1"/>
          </p:cNvSpPr>
          <p:nvPr>
            <p:ph type="ftr" sz="quarter" idx="11"/>
          </p:nvPr>
        </p:nvSpPr>
        <p:spPr/>
        <p:txBody>
          <a:bodyPr/>
          <a:lstStyle/>
          <a:p>
            <a:r>
              <a:rPr lang="en-US" smtClean="0"/>
              <a:t>www.pptxha.rozblog.com</a:t>
            </a:r>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0.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880</TotalTime>
  <Words>974</Words>
  <Application>Microsoft Office PowerPoint</Application>
  <PresentationFormat>On-screen Show (4:3)</PresentationFormat>
  <Paragraphs>116</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Opulent</vt:lpstr>
      <vt:lpstr>زیست اول دبیرستان</vt:lpstr>
      <vt:lpstr>مواد معدني</vt:lpstr>
      <vt:lpstr>مفهوم مواد معدني</vt:lpstr>
      <vt:lpstr>دي اکسيدکربن و اکسيژن هم پيوسته بين موجودات زنده و محيط مبادله مي شن. کلريدها، کربناتها، فسفاتها و سولفاتها هم در ساختار بخشهايي از بدن موجودات زنده وجود دارن و به انجام خيلي از واکنشهاي زيستي بدن کمک مي کنن.   يونهاي مثبت غيرآلي مثل هيدروژن، سديم، کلسيم، پتاسيم و منيزيم و يونهايي که بار منفي دارن مثل يونهاي هيدروکسيل،کربنات، بي کربنات، فسفات،کلر وسولفات  .در سلولها به حالت محلول وجود دارن</vt:lpstr>
      <vt:lpstr>ساختار سلول</vt:lpstr>
      <vt:lpstr>مواد آلی)organic materials)</vt:lpstr>
      <vt:lpstr>هیدرات های کربن</vt:lpstr>
      <vt:lpstr>مونو ساکاریدها</vt:lpstr>
      <vt:lpstr>دی ساکارید ها</vt:lpstr>
      <vt:lpstr>پلی ساکارید ها</vt:lpstr>
      <vt:lpstr>Slide 11</vt:lpstr>
      <vt:lpstr>گلیکوژن ذخیره شده در کبد</vt:lpstr>
      <vt:lpstr>گلیکوژن</vt:lpstr>
      <vt:lpstr>  لیپیدها</vt:lpstr>
      <vt:lpstr>تری کلیسرید شامل سه اسید چرب و یک مولکول گلیسرول است ، اسید چرب قسمتی از مولکول است که بزرگی یا کوچک بودن مولکول و نوع آن را تعیین می کند.  گلیسرول هم قسمت ثابت در مولکول می باشد . هرچه اندازه اسیدهای چرب بزرگتر باشند مولکول سنگینتر و نقطه ذوب آن بالا می رود .  البته در روغن های نباتی انواع دیگری از چربی ها هم وجود دارند که در مورد آنها در فصل تغذیه بیشتر صحبت می کنیم.</vt:lpstr>
      <vt:lpstr>پروتئین ها هم از سه عنصر کربن، هیدروژن واکسیژن تشکیل شده اند اما بر خلاف گروهای قبلی عنصر نیتروژن و در بعضی از آنها گوگرد هم وجود دارد.  از ابتدا منظور از پروتئین مواد آلی بودند که نیتروژن هم داشتند و این می تواند مهمترین تفاوت این گروه از مواد آلی با گروهای قبلی باشد. ( در شکل پائین شکل فضایی و کلی پروتئین نشان داده شده واسید های آمینه تشکیل دهنده آن مشخص نشده اند) پروتئین ها از واحد هایی به نام اسید آمینه تشکیل شده اند .</vt:lpstr>
      <vt:lpstr>مجموعا 20 نوع اسیدآمینه وجود دارد که با ترکیب شدن آنها با هم، پروتئین های مختلف را می سازند.   در تصاویر صفحه بعد شکل مولکولی دو نوع از اسید آمینه نشان داده شده است.  زیاد بودن تعداد واحدهای سازنده و بزرگ بودن اکثر مولکول پروتئین باعث شده تا از نظر کار و شکل تنوع زیادی پیدا کنند البته موادی که به عنوان پروتئین می شناسیم پروتئین خالص نیستند ولی برای درک موضوع می توان پروتئینهای که در شیر و تخم مرغ به شکل محلول هستند یا در گوشت به شکل جامد یا رشته ای مثال زد.  پروتین ها نقشها ی مهم و متعددی در بدن از نظر ساختمانی ، انتقال ، حرکتی ، تاثیر در واکنشهای سلول ، ایمنی و.... دارند .   اما نقشهای عمده آنها در بدن شامل :       1-   انتقال : پروتئینی به نام هموگلوبین در گلبولهای قرمز خون وجود دارد که کار انتقال گازهای تنفسی به خصوص اکسیژن را دارد.   2-  پروتئین های ماهیچه که با انقباض خود باعث حرکت بدن می شوند، این پروتئین ها به شکل رشته هستند.  3- آنزیم ها – که به خاطر نقش مهم آنها در زیر جداگانه توضیح داده می شود. </vt:lpstr>
      <vt:lpstr>شکل مولکولی دو نوع از اسید آمینه</vt:lpstr>
      <vt:lpstr>آنزیم ها</vt:lpstr>
      <vt:lpstr>Slide 20</vt:lpstr>
      <vt:lpstr>نحوه عمل آنزیم ها :</vt:lpstr>
      <vt:lpstr>Slide 22</vt:lpstr>
    </vt:vector>
  </TitlesOfParts>
  <Company>MRT www.Win2Farsi.com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sadra</dc:creator>
  <cp:lastModifiedBy>sajjad</cp:lastModifiedBy>
  <cp:revision>49</cp:revision>
  <dcterms:created xsi:type="dcterms:W3CDTF">2008-10-25T11:45:20Z</dcterms:created>
  <dcterms:modified xsi:type="dcterms:W3CDTF">2012-10-22T17:02:17Z</dcterms:modified>
</cp:coreProperties>
</file>