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8104C7-50EC-4C9F-A4F8-84D215455438}" type="datetimeFigureOut">
              <a:rPr lang="fa-IR" smtClean="0"/>
              <a:t>02/02/1438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ED74665-2293-49BE-9828-2C02B25C5236}"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8104C7-50EC-4C9F-A4F8-84D215455438}" type="datetimeFigureOut">
              <a:rPr lang="fa-IR" smtClean="0"/>
              <a:t>02/02/1438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ED74665-2293-49BE-9828-2C02B25C5236}"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8104C7-50EC-4C9F-A4F8-84D215455438}" type="datetimeFigureOut">
              <a:rPr lang="fa-IR" smtClean="0"/>
              <a:t>02/02/1438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ED74665-2293-49BE-9828-2C02B25C5236}"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8104C7-50EC-4C9F-A4F8-84D215455438}" type="datetimeFigureOut">
              <a:rPr lang="fa-IR" smtClean="0"/>
              <a:t>02/02/1438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ED74665-2293-49BE-9828-2C02B25C5236}"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8104C7-50EC-4C9F-A4F8-84D215455438}" type="datetimeFigureOut">
              <a:rPr lang="fa-IR" smtClean="0"/>
              <a:t>02/02/1438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ED74665-2293-49BE-9828-2C02B25C5236}"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8104C7-50EC-4C9F-A4F8-84D215455438}" type="datetimeFigureOut">
              <a:rPr lang="fa-IR" smtClean="0"/>
              <a:t>02/02/1438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ED74665-2293-49BE-9828-2C02B25C5236}"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8104C7-50EC-4C9F-A4F8-84D215455438}" type="datetimeFigureOut">
              <a:rPr lang="fa-IR" smtClean="0"/>
              <a:t>02/02/1438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ED74665-2293-49BE-9828-2C02B25C5236}"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8104C7-50EC-4C9F-A4F8-84D215455438}" type="datetimeFigureOut">
              <a:rPr lang="fa-IR" smtClean="0"/>
              <a:t>02/02/1438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ED74665-2293-49BE-9828-2C02B25C5236}"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104C7-50EC-4C9F-A4F8-84D215455438}" type="datetimeFigureOut">
              <a:rPr lang="fa-IR" smtClean="0"/>
              <a:t>02/02/1438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ED74665-2293-49BE-9828-2C02B25C5236}"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104C7-50EC-4C9F-A4F8-84D215455438}" type="datetimeFigureOut">
              <a:rPr lang="fa-IR" smtClean="0"/>
              <a:t>02/02/1438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ED74665-2293-49BE-9828-2C02B25C5236}"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104C7-50EC-4C9F-A4F8-84D215455438}" type="datetimeFigureOut">
              <a:rPr lang="fa-IR" smtClean="0"/>
              <a:t>02/02/1438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ED74665-2293-49BE-9828-2C02B25C5236}" type="slidenum">
              <a:rPr lang="fa-IR" smtClean="0"/>
              <a:t>‹#›</a:t>
            </a:fld>
            <a:endParaRPr lang="fa-IR"/>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218104C7-50EC-4C9F-A4F8-84D215455438}" type="datetimeFigureOut">
              <a:rPr lang="fa-IR" smtClean="0"/>
              <a:t>02/02/1438</a:t>
            </a:fld>
            <a:endParaRPr lang="fa-I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fa-I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FED74665-2293-49BE-9828-2C02B25C5236}"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1" eaLnBrk="1" latinLnBrk="0" hangingPunct="1">
        <a:spcBef>
          <a:spcPct val="0"/>
        </a:spcBef>
        <a:buNone/>
        <a:defRPr sz="3200" kern="1200">
          <a:solidFill>
            <a:schemeClr val="tx1">
              <a:lumMod val="75000"/>
              <a:lumOff val="25000"/>
            </a:schemeClr>
          </a:solidFill>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9073" y="1676400"/>
            <a:ext cx="7924800" cy="3886200"/>
          </a:xfrm>
        </p:spPr>
        <p:txBody>
          <a:bodyPr>
            <a:normAutofit/>
          </a:bodyPr>
          <a:lstStyle/>
          <a:p>
            <a:pPr algn="ctr"/>
            <a:r>
              <a:rPr lang="fa-IR" sz="8000" b="1" dirty="0" smtClean="0">
                <a:solidFill>
                  <a:schemeClr val="tx1"/>
                </a:solidFill>
                <a:cs typeface="B Lotus" pitchFamily="2" charset="-78"/>
              </a:rPr>
              <a:t>خانواده موفق</a:t>
            </a:r>
            <a:br>
              <a:rPr lang="fa-IR" sz="8000" b="1" dirty="0" smtClean="0">
                <a:solidFill>
                  <a:schemeClr val="tx1"/>
                </a:solidFill>
                <a:cs typeface="B Lotus" pitchFamily="2" charset="-78"/>
              </a:rPr>
            </a:br>
            <a:r>
              <a:rPr lang="fa-IR" sz="3200" b="1" dirty="0" smtClean="0">
                <a:solidFill>
                  <a:schemeClr val="tx1"/>
                </a:solidFill>
                <a:cs typeface="B Lotus" pitchFamily="2" charset="-78"/>
              </a:rPr>
              <a:t/>
            </a:r>
            <a:br>
              <a:rPr lang="fa-IR" sz="3200" b="1" dirty="0" smtClean="0">
                <a:solidFill>
                  <a:schemeClr val="tx1"/>
                </a:solidFill>
                <a:cs typeface="B Lotus" pitchFamily="2" charset="-78"/>
              </a:rPr>
            </a:br>
            <a:r>
              <a:rPr lang="fa-IR" sz="4400" b="1" dirty="0" smtClean="0">
                <a:solidFill>
                  <a:schemeClr val="tx1"/>
                </a:solidFill>
                <a:cs typeface="B Lotus" pitchFamily="2" charset="-78"/>
              </a:rPr>
              <a:t>بر اساس بیانات جناب آقای دکتر حبشی در دوره های آموزش خانواده </a:t>
            </a:r>
            <a:endParaRPr lang="fa-IR" sz="8000" b="1" dirty="0">
              <a:solidFill>
                <a:schemeClr val="tx1"/>
              </a:solidFill>
              <a:cs typeface="B Lotus" pitchFamily="2" charset="-78"/>
            </a:endParaRPr>
          </a:p>
        </p:txBody>
      </p:sp>
      <p:sp>
        <p:nvSpPr>
          <p:cNvPr id="5" name="Title 1"/>
          <p:cNvSpPr txBox="1">
            <a:spLocks/>
          </p:cNvSpPr>
          <p:nvPr/>
        </p:nvSpPr>
        <p:spPr>
          <a:xfrm>
            <a:off x="1507273" y="762000"/>
            <a:ext cx="6248400" cy="1142999"/>
          </a:xfrm>
          <a:prstGeom prst="rect">
            <a:avLst/>
          </a:prstGeom>
        </p:spPr>
        <p:txBody>
          <a:bodyPr vert="horz" lIns="91440" tIns="45720" rIns="91440" bIns="45720" rtlCol="1" anchor="ctr">
            <a:normAutofit fontScale="77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fa-IR" sz="8000" b="1" dirty="0" smtClean="0">
                <a:cs typeface="B Lotus" pitchFamily="2" charset="-78"/>
              </a:rPr>
              <a:t>به نام پیوند دهنده قلبها</a:t>
            </a:r>
            <a:endParaRPr lang="fa-IR" sz="8000" b="1" dirty="0">
              <a:cs typeface="B Lotus" pitchFamily="2" charset="-78"/>
            </a:endParaRPr>
          </a:p>
        </p:txBody>
      </p:sp>
    </p:spTree>
    <p:extLst>
      <p:ext uri="{BB962C8B-B14F-4D97-AF65-F5344CB8AC3E}">
        <p14:creationId xmlns:p14="http://schemas.microsoft.com/office/powerpoint/2010/main" val="4273297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800" b="1" dirty="0">
                <a:solidFill>
                  <a:schemeClr val="tx1"/>
                </a:solidFill>
                <a:cs typeface="B Karim" pitchFamily="2" charset="-78"/>
              </a:rPr>
              <a:t>اجزاء اقتدار مرد: </a:t>
            </a:r>
            <a:r>
              <a:rPr lang="fa-IR" sz="4800" b="1" dirty="0" smtClean="0">
                <a:solidFill>
                  <a:schemeClr val="tx1"/>
                </a:solidFill>
                <a:cs typeface="B Lotus" pitchFamily="2" charset="-78"/>
              </a:rPr>
              <a:t>جرأت و جسارت</a:t>
            </a:r>
            <a:endParaRPr lang="fa-IR" sz="4800" b="1" dirty="0">
              <a:solidFill>
                <a:schemeClr val="tx1"/>
              </a:solidFill>
              <a:cs typeface="B Lotus" pitchFamily="2" charset="-78"/>
            </a:endParaRPr>
          </a:p>
        </p:txBody>
      </p:sp>
      <p:sp>
        <p:nvSpPr>
          <p:cNvPr id="3" name="Content Placeholder 2"/>
          <p:cNvSpPr>
            <a:spLocks noGrp="1"/>
          </p:cNvSpPr>
          <p:nvPr>
            <p:ph idx="1"/>
          </p:nvPr>
        </p:nvSpPr>
        <p:spPr/>
        <p:txBody>
          <a:bodyPr>
            <a:normAutofit/>
          </a:bodyPr>
          <a:lstStyle/>
          <a:p>
            <a:r>
              <a:rPr lang="fa-IR" sz="2400" dirty="0" smtClean="0">
                <a:solidFill>
                  <a:schemeClr val="tx1"/>
                </a:solidFill>
                <a:cs typeface="B Nazanin" pitchFamily="2" charset="-78"/>
              </a:rPr>
              <a:t>خداوند برای تأمین اقتدار مرد در روانش </a:t>
            </a:r>
            <a:r>
              <a:rPr lang="fa-IR" sz="2400" b="1" u="sng" dirty="0" smtClean="0">
                <a:solidFill>
                  <a:schemeClr val="tx1"/>
                </a:solidFill>
                <a:cs typeface="B Nazanin" pitchFamily="2" charset="-78"/>
              </a:rPr>
              <a:t>جرأت و جسارت </a:t>
            </a:r>
            <a:r>
              <a:rPr lang="fa-IR" sz="2400" dirty="0" smtClean="0">
                <a:solidFill>
                  <a:schemeClr val="tx1"/>
                </a:solidFill>
                <a:cs typeface="B Nazanin" pitchFamily="2" charset="-78"/>
              </a:rPr>
              <a:t>را قرار داده است.</a:t>
            </a:r>
          </a:p>
          <a:p>
            <a:r>
              <a:rPr lang="fa-IR" sz="2400" dirty="0" smtClean="0">
                <a:solidFill>
                  <a:schemeClr val="tx1"/>
                </a:solidFill>
                <a:cs typeface="B Nazanin" pitchFamily="2" charset="-78"/>
              </a:rPr>
              <a:t>در روان زن نقطه مقابل جرأت و جسارت یعنی </a:t>
            </a:r>
            <a:r>
              <a:rPr lang="fa-IR" sz="2400" b="1" u="sng" dirty="0" smtClean="0">
                <a:solidFill>
                  <a:schemeClr val="tx1"/>
                </a:solidFill>
                <a:cs typeface="B Nazanin" pitchFamily="2" charset="-78"/>
              </a:rPr>
              <a:t>پرهیز و کناره گیری</a:t>
            </a:r>
            <a:r>
              <a:rPr lang="fa-IR" sz="2400" b="1" dirty="0" smtClean="0">
                <a:solidFill>
                  <a:schemeClr val="tx1"/>
                </a:solidFill>
                <a:cs typeface="B Nazanin" pitchFamily="2" charset="-78"/>
              </a:rPr>
              <a:t> </a:t>
            </a:r>
            <a:r>
              <a:rPr lang="fa-IR" sz="2400" dirty="0" smtClean="0">
                <a:solidFill>
                  <a:schemeClr val="tx1"/>
                </a:solidFill>
                <a:cs typeface="B Nazanin" pitchFamily="2" charset="-78"/>
              </a:rPr>
              <a:t>قرار داده شده است.</a:t>
            </a:r>
          </a:p>
          <a:p>
            <a:r>
              <a:rPr lang="fa-IR" sz="2400" dirty="0" smtClean="0">
                <a:solidFill>
                  <a:schemeClr val="tx1"/>
                </a:solidFill>
                <a:cs typeface="B Nazanin" pitchFamily="2" charset="-78"/>
              </a:rPr>
              <a:t>عموما مردها بدون هیچ ابایی در بطن کار قرار می گیرند درحالیکه خانمها با ملاحظه و بافاصله عمل می کنند.</a:t>
            </a:r>
          </a:p>
          <a:p>
            <a:r>
              <a:rPr lang="fa-IR" sz="2400" dirty="0" smtClean="0">
                <a:solidFill>
                  <a:schemeClr val="tx1"/>
                </a:solidFill>
                <a:cs typeface="B Nazanin" pitchFamily="2" charset="-78"/>
              </a:rPr>
              <a:t>برای خانمها با ملاحظه بودن و بافاصله عمل کردن صحیح است و اگر زن جسور شد از توانایی هایش فاصله گرفته است</a:t>
            </a:r>
            <a:endParaRPr lang="fa-IR" sz="2400" dirty="0">
              <a:solidFill>
                <a:schemeClr val="tx1"/>
              </a:solidFill>
              <a:cs typeface="B Nazanin" pitchFamily="2" charset="-78"/>
            </a:endParaRPr>
          </a:p>
        </p:txBody>
      </p:sp>
    </p:spTree>
    <p:extLst>
      <p:ext uri="{BB962C8B-B14F-4D97-AF65-F5344CB8AC3E}">
        <p14:creationId xmlns:p14="http://schemas.microsoft.com/office/powerpoint/2010/main" val="115462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524958" cy="924475"/>
          </a:xfrm>
        </p:spPr>
        <p:txBody>
          <a:bodyPr>
            <a:normAutofit fontScale="90000"/>
          </a:bodyPr>
          <a:lstStyle/>
          <a:p>
            <a:pPr algn="ctr"/>
            <a:r>
              <a:rPr lang="fa-IR" sz="3600" b="1" dirty="0" smtClean="0">
                <a:solidFill>
                  <a:schemeClr val="tx1"/>
                </a:solidFill>
                <a:cs typeface="B Lotus" pitchFamily="2" charset="-78"/>
              </a:rPr>
              <a:t>آقایان از جرأت و جسارتشان چگونه استفاده می کنند؟</a:t>
            </a:r>
            <a:endParaRPr lang="fa-IR" sz="3600" b="1" dirty="0">
              <a:solidFill>
                <a:schemeClr val="tx1"/>
              </a:solidFill>
              <a:cs typeface="B Lotus" pitchFamily="2" charset="-78"/>
            </a:endParaRPr>
          </a:p>
        </p:txBody>
      </p:sp>
      <p:sp>
        <p:nvSpPr>
          <p:cNvPr id="3" name="Content Placeholder 2"/>
          <p:cNvSpPr>
            <a:spLocks noGrp="1"/>
          </p:cNvSpPr>
          <p:nvPr>
            <p:ph idx="1"/>
          </p:nvPr>
        </p:nvSpPr>
        <p:spPr/>
        <p:txBody>
          <a:bodyPr>
            <a:normAutofit/>
          </a:bodyPr>
          <a:lstStyle/>
          <a:p>
            <a:r>
              <a:rPr lang="fa-IR" sz="2800" dirty="0" smtClean="0">
                <a:solidFill>
                  <a:schemeClr val="tx1"/>
                </a:solidFill>
                <a:cs typeface="B Nazanin" pitchFamily="2" charset="-78"/>
              </a:rPr>
              <a:t>یکی از هنرهای عظیم انسان این است که وسیله را درست بکار گیرد</a:t>
            </a:r>
          </a:p>
          <a:p>
            <a:r>
              <a:rPr lang="fa-IR" sz="2800" dirty="0" smtClean="0">
                <a:solidFill>
                  <a:schemeClr val="tx1"/>
                </a:solidFill>
                <a:cs typeface="B Nazanin" pitchFamily="2" charset="-78"/>
              </a:rPr>
              <a:t>برتری بر زن: آقا به سبب داشتن جرأت و جسارت احساس می کند که جنسش مقدم بر زن است</a:t>
            </a:r>
          </a:p>
          <a:p>
            <a:r>
              <a:rPr lang="fa-IR" sz="2800" dirty="0" smtClean="0">
                <a:solidFill>
                  <a:schemeClr val="tx1"/>
                </a:solidFill>
                <a:cs typeface="B Nazanin" pitchFamily="2" charset="-78"/>
              </a:rPr>
              <a:t>آقا: (این خانمها (ضعیفه) از یک سوسک می ترسند)</a:t>
            </a:r>
          </a:p>
          <a:p>
            <a:r>
              <a:rPr lang="fa-IR" sz="2800" dirty="0" smtClean="0">
                <a:solidFill>
                  <a:schemeClr val="tx1"/>
                </a:solidFill>
                <a:cs typeface="B Nazanin" pitchFamily="2" charset="-78"/>
              </a:rPr>
              <a:t>آقایان جرأت و جسارتشان را به رخ همسرشان می کشند مثلا در رانندگی</a:t>
            </a:r>
          </a:p>
          <a:p>
            <a:endParaRPr lang="fa-IR" sz="2800" dirty="0">
              <a:solidFill>
                <a:schemeClr val="tx1"/>
              </a:solidFill>
              <a:cs typeface="B Nazanin" pitchFamily="2" charset="-78"/>
            </a:endParaRPr>
          </a:p>
        </p:txBody>
      </p:sp>
    </p:spTree>
    <p:extLst>
      <p:ext uri="{BB962C8B-B14F-4D97-AF65-F5344CB8AC3E}">
        <p14:creationId xmlns:p14="http://schemas.microsoft.com/office/powerpoint/2010/main" val="222497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09442" y="675724"/>
            <a:ext cx="7372558" cy="924475"/>
          </a:xfrm>
        </p:spPr>
        <p:txBody>
          <a:bodyPr>
            <a:normAutofit fontScale="90000"/>
          </a:bodyPr>
          <a:lstStyle/>
          <a:p>
            <a:pPr algn="ctr"/>
            <a:r>
              <a:rPr lang="fa-IR" sz="3600" b="1" dirty="0" smtClean="0">
                <a:solidFill>
                  <a:schemeClr val="tx1"/>
                </a:solidFill>
                <a:cs typeface="B Lotus" pitchFamily="2" charset="-78"/>
              </a:rPr>
              <a:t>آقایان از جرأت و جسارتشان چگونه استفاده می کنند؟</a:t>
            </a:r>
            <a:endParaRPr lang="fa-IR" sz="3600" b="1" dirty="0">
              <a:solidFill>
                <a:schemeClr val="tx1"/>
              </a:solidFill>
              <a:cs typeface="B Lotus" pitchFamily="2" charset="-78"/>
            </a:endParaRPr>
          </a:p>
        </p:txBody>
      </p:sp>
      <p:sp>
        <p:nvSpPr>
          <p:cNvPr id="3" name="Content Placeholder 2"/>
          <p:cNvSpPr>
            <a:spLocks noGrp="1"/>
          </p:cNvSpPr>
          <p:nvPr>
            <p:ph idx="1"/>
          </p:nvPr>
        </p:nvSpPr>
        <p:spPr>
          <a:xfrm>
            <a:off x="762000" y="1600200"/>
            <a:ext cx="7619999" cy="4791998"/>
          </a:xfrm>
        </p:spPr>
        <p:txBody>
          <a:bodyPr>
            <a:noAutofit/>
          </a:bodyPr>
          <a:lstStyle/>
          <a:p>
            <a:r>
              <a:rPr lang="fa-IR" sz="2800" dirty="0" smtClean="0">
                <a:solidFill>
                  <a:schemeClr val="tx1"/>
                </a:solidFill>
                <a:cs typeface="B Nazanin" pitchFamily="2" charset="-78"/>
              </a:rPr>
              <a:t>گاهی اوقات آقایان از جرات و جسارت برای آزار همسرشان استفاده می کنند </a:t>
            </a:r>
          </a:p>
          <a:p>
            <a:pPr marL="0" indent="0">
              <a:buNone/>
            </a:pPr>
            <a:r>
              <a:rPr lang="fa-IR" sz="2800" b="1" dirty="0" smtClean="0">
                <a:solidFill>
                  <a:schemeClr val="tx1"/>
                </a:solidFill>
                <a:cs typeface="B Nazanin" pitchFamily="2" charset="-78"/>
              </a:rPr>
              <a:t>	مثلا : </a:t>
            </a:r>
            <a:r>
              <a:rPr lang="fa-IR" sz="2800" dirty="0" smtClean="0">
                <a:solidFill>
                  <a:schemeClr val="tx1"/>
                </a:solidFill>
                <a:cs typeface="B Nazanin" pitchFamily="2" charset="-78"/>
              </a:rPr>
              <a:t>تهدید با صدای بلند:(الان زنگ می زنم به مامانت بیاد 	تکلیف ما را روشن کنه)- هنگام رفتن به مسافرت؛ آقا:(خانم 	اشهدت را گفته ای ، جاده مرگ و میر هم دارد) </a:t>
            </a:r>
          </a:p>
          <a:p>
            <a:pPr marL="0" indent="0">
              <a:buNone/>
            </a:pPr>
            <a:r>
              <a:rPr lang="fa-IR" sz="2800" dirty="0" smtClean="0">
                <a:solidFill>
                  <a:schemeClr val="tx1"/>
                </a:solidFill>
                <a:cs typeface="B Nazanin" pitchFamily="2" charset="-78"/>
              </a:rPr>
              <a:t>	بدهی های مالی؛ آقا:(زندان نریم خوبه، از کجا بیاریم سررسید 	چک نزدیکه)</a:t>
            </a:r>
          </a:p>
          <a:p>
            <a:r>
              <a:rPr lang="fa-IR" sz="2800" dirty="0" smtClean="0">
                <a:solidFill>
                  <a:schemeClr val="tx1"/>
                </a:solidFill>
                <a:cs typeface="B Nazanin" pitchFamily="2" charset="-78"/>
              </a:rPr>
              <a:t>مرد از زن انتظار دارد جرأت و جسارت داشته باشد. </a:t>
            </a:r>
          </a:p>
          <a:p>
            <a:pPr marL="0" indent="0">
              <a:buNone/>
            </a:pPr>
            <a:r>
              <a:rPr lang="fa-IR" sz="2800" dirty="0">
                <a:solidFill>
                  <a:schemeClr val="tx1"/>
                </a:solidFill>
                <a:cs typeface="B Nazanin" pitchFamily="2" charset="-78"/>
              </a:rPr>
              <a:t>	</a:t>
            </a:r>
            <a:r>
              <a:rPr lang="fa-IR" sz="2800" dirty="0" smtClean="0">
                <a:solidFill>
                  <a:schemeClr val="tx1"/>
                </a:solidFill>
                <a:cs typeface="B Nazanin" pitchFamily="2" charset="-78"/>
              </a:rPr>
              <a:t>مثال:  آقا:(اینکه کاری نداره . به مامانت زنگ بزن بگو امشب نمی 	آییم) (عرضه این کار را هم نداری)</a:t>
            </a:r>
          </a:p>
        </p:txBody>
      </p:sp>
    </p:spTree>
    <p:extLst>
      <p:ext uri="{BB962C8B-B14F-4D97-AF65-F5344CB8AC3E}">
        <p14:creationId xmlns:p14="http://schemas.microsoft.com/office/powerpoint/2010/main" val="146200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b="1" dirty="0" smtClean="0">
                <a:solidFill>
                  <a:schemeClr val="tx1"/>
                </a:solidFill>
                <a:cs typeface="B Lotus" pitchFamily="2" charset="-78"/>
              </a:rPr>
              <a:t>جرأت و جسارت زن≠لطافت زن</a:t>
            </a:r>
            <a:endParaRPr lang="fa-IR" sz="4000" b="1" dirty="0">
              <a:solidFill>
                <a:schemeClr val="tx1"/>
              </a:solidFill>
              <a:cs typeface="B Lotus" pitchFamily="2" charset="-78"/>
            </a:endParaRPr>
          </a:p>
        </p:txBody>
      </p:sp>
      <p:sp>
        <p:nvSpPr>
          <p:cNvPr id="3" name="Content Placeholder 2"/>
          <p:cNvSpPr>
            <a:spLocks noGrp="1"/>
          </p:cNvSpPr>
          <p:nvPr>
            <p:ph idx="1"/>
          </p:nvPr>
        </p:nvSpPr>
        <p:spPr/>
        <p:txBody>
          <a:bodyPr>
            <a:noAutofit/>
          </a:bodyPr>
          <a:lstStyle/>
          <a:p>
            <a:r>
              <a:rPr lang="fa-IR" sz="2000" dirty="0" smtClean="0">
                <a:solidFill>
                  <a:schemeClr val="tx1"/>
                </a:solidFill>
                <a:cs typeface="B Nazanin" pitchFamily="2" charset="-78"/>
              </a:rPr>
              <a:t>اگر زن جسور شود لطافتش کشته خواهد شد</a:t>
            </a:r>
          </a:p>
          <a:p>
            <a:r>
              <a:rPr lang="fa-IR" sz="2000" dirty="0" smtClean="0">
                <a:solidFill>
                  <a:schemeClr val="tx1"/>
                </a:solidFill>
                <a:cs typeface="B Nazanin" pitchFamily="2" charset="-78"/>
              </a:rPr>
              <a:t>زن جسور وقتی همسر می شود با شوهرش هیاهو می کند</a:t>
            </a:r>
          </a:p>
          <a:p>
            <a:r>
              <a:rPr lang="fa-IR" sz="2000" dirty="0" smtClean="0">
                <a:solidFill>
                  <a:schemeClr val="tx1"/>
                </a:solidFill>
                <a:cs typeface="B Nazanin" pitchFamily="2" charset="-78"/>
              </a:rPr>
              <a:t>زن جسور وقتی مادر می شود به راحتی بچه را می زند، هلش می دهد و با خشونت با او برخورد می کند</a:t>
            </a:r>
          </a:p>
          <a:p>
            <a:r>
              <a:rPr lang="fa-IR" sz="2000" dirty="0" smtClean="0">
                <a:solidFill>
                  <a:schemeClr val="tx1"/>
                </a:solidFill>
                <a:cs typeface="B Nazanin" pitchFamily="2" charset="-78"/>
              </a:rPr>
              <a:t>نگاههای تند(گرد کردن چشمها)، فریادهای بلند، حالت کلام که در آن جیغ باشد، پرتاب اشیاء و غیره نشانه های لطیف نبودن زن است </a:t>
            </a:r>
          </a:p>
          <a:p>
            <a:r>
              <a:rPr lang="fa-IR" sz="2000" dirty="0" smtClean="0">
                <a:solidFill>
                  <a:schemeClr val="tx1"/>
                </a:solidFill>
                <a:cs typeface="B Nazanin" pitchFamily="2" charset="-78"/>
              </a:rPr>
              <a:t>این حالتهای منفی عاری از لطافت، مرد را از زن بیزار و بی میل می کند. مرد با جسارت زن می جنگد</a:t>
            </a:r>
          </a:p>
          <a:p>
            <a:r>
              <a:rPr lang="fa-IR" sz="2000" dirty="0" smtClean="0">
                <a:solidFill>
                  <a:schemeClr val="tx1"/>
                </a:solidFill>
                <a:cs typeface="B Nazanin" pitchFamily="2" charset="-78"/>
              </a:rPr>
              <a:t>حتی اعتراض یک زن باید همراه با لطافت باشد. مرد در مقابل اعتراضهای نازک و لطیف از خودش کرنش نشان می دهد</a:t>
            </a:r>
          </a:p>
        </p:txBody>
      </p:sp>
    </p:spTree>
    <p:extLst>
      <p:ext uri="{BB962C8B-B14F-4D97-AF65-F5344CB8AC3E}">
        <p14:creationId xmlns:p14="http://schemas.microsoft.com/office/powerpoint/2010/main" val="203061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66800" y="533400"/>
            <a:ext cx="7125113" cy="924475"/>
          </a:xfrm>
        </p:spPr>
        <p:txBody>
          <a:bodyPr/>
          <a:lstStyle/>
          <a:p>
            <a:pPr algn="ctr"/>
            <a:r>
              <a:rPr lang="fa-IR" sz="3600" b="1" dirty="0" smtClean="0">
                <a:solidFill>
                  <a:schemeClr val="tx1"/>
                </a:solidFill>
                <a:cs typeface="B Lotus" pitchFamily="2" charset="-78"/>
              </a:rPr>
              <a:t>جرأت و جسارت زن≠لطافت زن</a:t>
            </a:r>
            <a:endParaRPr lang="fa-IR" sz="3600" b="1" dirty="0">
              <a:solidFill>
                <a:schemeClr val="tx1"/>
              </a:solidFill>
              <a:cs typeface="B Lotus" pitchFamily="2" charset="-78"/>
            </a:endParaRPr>
          </a:p>
        </p:txBody>
      </p:sp>
      <p:sp>
        <p:nvSpPr>
          <p:cNvPr id="3" name="Content Placeholder 2"/>
          <p:cNvSpPr>
            <a:spLocks noGrp="1"/>
          </p:cNvSpPr>
          <p:nvPr>
            <p:ph idx="1"/>
          </p:nvPr>
        </p:nvSpPr>
        <p:spPr>
          <a:xfrm>
            <a:off x="990600" y="1600200"/>
            <a:ext cx="7125112" cy="4813437"/>
          </a:xfrm>
        </p:spPr>
        <p:txBody>
          <a:bodyPr>
            <a:noAutofit/>
          </a:bodyPr>
          <a:lstStyle/>
          <a:p>
            <a:r>
              <a:rPr lang="fa-IR" sz="2000" dirty="0" smtClean="0">
                <a:solidFill>
                  <a:schemeClr val="tx1"/>
                </a:solidFill>
                <a:cs typeface="B Nazanin" pitchFamily="2" charset="-78"/>
              </a:rPr>
              <a:t>عوض شدن جای زن و مرد در جرات و جسارت بسیار خطرناک است.</a:t>
            </a:r>
          </a:p>
          <a:p>
            <a:r>
              <a:rPr lang="fa-IR" sz="2000" dirty="0" smtClean="0">
                <a:solidFill>
                  <a:schemeClr val="tx1"/>
                </a:solidFill>
                <a:cs typeface="B Nazanin" pitchFamily="2" charset="-78"/>
              </a:rPr>
              <a:t>مردی که لطیف و نازک شد به دنبال کار و تلاش نمی رود و همیشه به دنبال کسی است که از او حمایت کند و اصطلاحا دوست دارد همیشه پذیرایی شود. اینجور اشخاص معمولا به آرایش کردن علاقه دارند. حرکاتشان زنانه می شود. اینگونه اشخاص افراد موفقی نیستند</a:t>
            </a:r>
          </a:p>
          <a:p>
            <a:r>
              <a:rPr lang="fa-IR" sz="2000" dirty="0" smtClean="0">
                <a:solidFill>
                  <a:schemeClr val="tx1"/>
                </a:solidFill>
                <a:cs typeface="B Nazanin" pitchFamily="2" charset="-78"/>
              </a:rPr>
              <a:t>متاسفانه صدا و سیما مبلغ جسارت برای زنان است و این یک فاجعه است مثلا: نمایش زنی که راننده کامیون یا واحد  یا موتوراست یا تقدیر از رزمی کاران زن در رشته خشنی مانند بوکس</a:t>
            </a:r>
          </a:p>
          <a:p>
            <a:r>
              <a:rPr lang="fa-IR" sz="2000" dirty="0" smtClean="0">
                <a:solidFill>
                  <a:schemeClr val="tx1"/>
                </a:solidFill>
                <a:cs typeface="B Nazanin" pitchFamily="2" charset="-78"/>
              </a:rPr>
              <a:t>فعالیت زنان در محیطهای کاری سخت موجب جسارت آنان شده و لطافت را از ایشان سلب می کند</a:t>
            </a:r>
          </a:p>
          <a:p>
            <a:r>
              <a:rPr lang="fa-IR" sz="2000" dirty="0" smtClean="0">
                <a:solidFill>
                  <a:schemeClr val="tx1"/>
                </a:solidFill>
                <a:cs typeface="B Nazanin" pitchFamily="2" charset="-78"/>
              </a:rPr>
              <a:t>نکته: خانواده هایی که از نعمت پسر برخوردارند باید بدانند بخشی از حضور جدی فرزند باید با پدر باشد تا جسور تربیت شود. یکی از مشکلات تربیتی که پسران با آن مواجه هستند لطافت زنانه ای است که توسط مادر یا مربیان زن مهد کودک به آنان منتقل شده است. </a:t>
            </a:r>
            <a:endParaRPr lang="fa-IR" sz="2000" dirty="0">
              <a:solidFill>
                <a:schemeClr val="tx1"/>
              </a:solidFill>
              <a:cs typeface="B Nazanin" pitchFamily="2" charset="-78"/>
            </a:endParaRPr>
          </a:p>
        </p:txBody>
      </p:sp>
    </p:spTree>
    <p:extLst>
      <p:ext uri="{BB962C8B-B14F-4D97-AF65-F5344CB8AC3E}">
        <p14:creationId xmlns:p14="http://schemas.microsoft.com/office/powerpoint/2010/main" val="3828689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800" b="1" dirty="0">
                <a:solidFill>
                  <a:schemeClr val="tx1"/>
                </a:solidFill>
                <a:cs typeface="B Karim" pitchFamily="2" charset="-78"/>
              </a:rPr>
              <a:t>اجزاء اقتدار مرد: </a:t>
            </a:r>
            <a:r>
              <a:rPr lang="fa-IR" sz="4800" dirty="0" smtClean="0">
                <a:solidFill>
                  <a:schemeClr val="tx1"/>
                </a:solidFill>
                <a:cs typeface="B Lotus" pitchFamily="2" charset="-78"/>
              </a:rPr>
              <a:t>سرعت</a:t>
            </a:r>
            <a:endParaRPr lang="fa-IR" sz="4800" dirty="0">
              <a:solidFill>
                <a:schemeClr val="tx1"/>
              </a:solidFill>
              <a:cs typeface="B Lotus" pitchFamily="2" charset="-78"/>
            </a:endParaRPr>
          </a:p>
        </p:txBody>
      </p:sp>
      <p:sp>
        <p:nvSpPr>
          <p:cNvPr id="3" name="Content Placeholder 2"/>
          <p:cNvSpPr>
            <a:spLocks noGrp="1"/>
          </p:cNvSpPr>
          <p:nvPr>
            <p:ph idx="1"/>
          </p:nvPr>
        </p:nvSpPr>
        <p:spPr/>
        <p:txBody>
          <a:bodyPr>
            <a:normAutofit/>
          </a:bodyPr>
          <a:lstStyle/>
          <a:p>
            <a:r>
              <a:rPr lang="fa-IR" sz="2400" dirty="0" smtClean="0">
                <a:solidFill>
                  <a:schemeClr val="tx1"/>
                </a:solidFill>
                <a:cs typeface="B Nazanin" pitchFamily="2" charset="-78"/>
              </a:rPr>
              <a:t>یکی دیگر از ویژگیهای روانی مرد که برای تامین اقتدارش ضروری است سرعت است. آقایان سریعند</a:t>
            </a:r>
          </a:p>
          <a:p>
            <a:r>
              <a:rPr lang="fa-IR" sz="2400" dirty="0" smtClean="0">
                <a:solidFill>
                  <a:schemeClr val="tx1"/>
                </a:solidFill>
                <a:cs typeface="B Nazanin" pitchFamily="2" charset="-78"/>
              </a:rPr>
              <a:t>یکی از ایرادهایی که دائما مرد به جنس زن می گیرد سرعت است. آقا:(سریعتر باش، زود حاضر شو)</a:t>
            </a:r>
          </a:p>
          <a:p>
            <a:r>
              <a:rPr lang="fa-IR" sz="2400" dirty="0" smtClean="0">
                <a:solidFill>
                  <a:schemeClr val="tx1"/>
                </a:solidFill>
                <a:cs typeface="B Nazanin" pitchFamily="2" charset="-78"/>
              </a:rPr>
              <a:t>سرعت زن را مسموم می کند و با لطافتش منافات دارد</a:t>
            </a:r>
          </a:p>
          <a:p>
            <a:r>
              <a:rPr lang="fa-IR" sz="2400" dirty="0" smtClean="0">
                <a:solidFill>
                  <a:schemeClr val="tx1"/>
                </a:solidFill>
                <a:cs typeface="B Nazanin" pitchFamily="2" charset="-78"/>
              </a:rPr>
              <a:t>مرد با </a:t>
            </a:r>
            <a:r>
              <a:rPr lang="fa-IR" sz="2400" b="1" u="sng" dirty="0" smtClean="0">
                <a:solidFill>
                  <a:schemeClr val="tx1"/>
                </a:solidFill>
                <a:cs typeface="B Nazanin" pitchFamily="2" charset="-78"/>
              </a:rPr>
              <a:t>سرعت</a:t>
            </a:r>
            <a:r>
              <a:rPr lang="fa-IR" sz="2400" dirty="0" smtClean="0">
                <a:solidFill>
                  <a:schemeClr val="tx1"/>
                </a:solidFill>
                <a:cs typeface="B Nazanin" pitchFamily="2" charset="-78"/>
              </a:rPr>
              <a:t> دادن به زن </a:t>
            </a:r>
            <a:r>
              <a:rPr lang="fa-IR" sz="2400" b="1" u="sng" dirty="0" smtClean="0">
                <a:solidFill>
                  <a:schemeClr val="tx1"/>
                </a:solidFill>
                <a:cs typeface="B Nazanin" pitchFamily="2" charset="-78"/>
              </a:rPr>
              <a:t>لذت و بهره را در او از بین برده و  آرامش و تمرکز را در او خراب می کند</a:t>
            </a:r>
          </a:p>
          <a:p>
            <a:r>
              <a:rPr lang="fa-IR" sz="2400" dirty="0" smtClean="0">
                <a:solidFill>
                  <a:schemeClr val="tx1"/>
                </a:solidFill>
                <a:cs typeface="B Nazanin" pitchFamily="2" charset="-78"/>
              </a:rPr>
              <a:t>زن به خاطر سرعت از موش می ترسد</a:t>
            </a:r>
            <a:endParaRPr lang="fa-IR" sz="2400" dirty="0">
              <a:solidFill>
                <a:schemeClr val="tx1"/>
              </a:solidFill>
              <a:cs typeface="B Nazanin" pitchFamily="2" charset="-78"/>
            </a:endParaRPr>
          </a:p>
        </p:txBody>
      </p:sp>
    </p:spTree>
    <p:extLst>
      <p:ext uri="{BB962C8B-B14F-4D97-AF65-F5344CB8AC3E}">
        <p14:creationId xmlns:p14="http://schemas.microsoft.com/office/powerpoint/2010/main" val="227648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5400" b="1" dirty="0">
                <a:solidFill>
                  <a:schemeClr val="tx1"/>
                </a:solidFill>
                <a:cs typeface="B Karim" pitchFamily="2" charset="-78"/>
              </a:rPr>
              <a:t>اجزاء اقتدار مرد: </a:t>
            </a:r>
            <a:r>
              <a:rPr lang="fa-IR" sz="5400" dirty="0" smtClean="0">
                <a:solidFill>
                  <a:schemeClr val="tx1"/>
                </a:solidFill>
                <a:cs typeface="B Lotus" pitchFamily="2" charset="-78"/>
              </a:rPr>
              <a:t>شدت</a:t>
            </a:r>
            <a:endParaRPr lang="fa-IR" sz="5400" dirty="0">
              <a:solidFill>
                <a:schemeClr val="tx1"/>
              </a:solidFill>
              <a:cs typeface="B Lotus" pitchFamily="2" charset="-78"/>
            </a:endParaRPr>
          </a:p>
        </p:txBody>
      </p:sp>
      <p:sp>
        <p:nvSpPr>
          <p:cNvPr id="3" name="Content Placeholder 2"/>
          <p:cNvSpPr>
            <a:spLocks noGrp="1"/>
          </p:cNvSpPr>
          <p:nvPr>
            <p:ph idx="1"/>
          </p:nvPr>
        </p:nvSpPr>
        <p:spPr/>
        <p:txBody>
          <a:bodyPr>
            <a:noAutofit/>
          </a:bodyPr>
          <a:lstStyle/>
          <a:p>
            <a:r>
              <a:rPr lang="fa-IR" sz="2400" dirty="0" smtClean="0">
                <a:solidFill>
                  <a:schemeClr val="tx1"/>
                </a:solidFill>
                <a:cs typeface="B Nazanin" pitchFamily="2" charset="-78"/>
              </a:rPr>
              <a:t>یکی دیگر از ضروریات اقتدار در مرد شدت است. شدت برای مرد لازم است.</a:t>
            </a:r>
          </a:p>
          <a:p>
            <a:r>
              <a:rPr lang="fa-IR" sz="2400" dirty="0" smtClean="0">
                <a:solidFill>
                  <a:schemeClr val="tx1"/>
                </a:solidFill>
                <a:cs typeface="B Nazanin" pitchFamily="2" charset="-78"/>
              </a:rPr>
              <a:t>وارد کردن شدت بر زن موجب سلب آسایش او می شود</a:t>
            </a:r>
          </a:p>
          <a:p>
            <a:r>
              <a:rPr lang="fa-IR" sz="2400" dirty="0" smtClean="0">
                <a:solidFill>
                  <a:schemeClr val="tx1"/>
                </a:solidFill>
                <a:cs typeface="B Nazanin" pitchFamily="2" charset="-78"/>
              </a:rPr>
              <a:t>محبتهای همراه با شدت برای زن لذتبخش نمی باشد</a:t>
            </a:r>
          </a:p>
          <a:p>
            <a:r>
              <a:rPr lang="fa-IR" sz="2400" dirty="0" smtClean="0">
                <a:solidFill>
                  <a:schemeClr val="tx1"/>
                </a:solidFill>
                <a:cs typeface="B Nazanin" pitchFamily="2" charset="-78"/>
              </a:rPr>
              <a:t>اگر مردی زنش را یکبار کتک بزند زن تا آخر عمر هر وقت مرد به او نزدیک شود احساس کتک خواهد کرد.</a:t>
            </a:r>
          </a:p>
          <a:p>
            <a:r>
              <a:rPr lang="fa-IR" sz="2400" dirty="0" smtClean="0">
                <a:solidFill>
                  <a:schemeClr val="tx1"/>
                </a:solidFill>
                <a:cs typeface="B Nazanin" pitchFamily="2" charset="-78"/>
              </a:rPr>
              <a:t>خانمها باید بدانند خیلی از شدتها ویژگی است و عمدی نیست. مثال : بررسی نحوه آشنایی اولیه یک مرد و یک زن با یک کودک غریبه</a:t>
            </a:r>
            <a:endParaRPr lang="fa-IR" sz="2400" dirty="0">
              <a:solidFill>
                <a:schemeClr val="tx1"/>
              </a:solidFill>
              <a:cs typeface="B Nazanin" pitchFamily="2" charset="-78"/>
            </a:endParaRPr>
          </a:p>
        </p:txBody>
      </p:sp>
    </p:spTree>
    <p:extLst>
      <p:ext uri="{BB962C8B-B14F-4D97-AF65-F5344CB8AC3E}">
        <p14:creationId xmlns:p14="http://schemas.microsoft.com/office/powerpoint/2010/main" val="154452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125113" cy="924475"/>
          </a:xfrm>
        </p:spPr>
        <p:txBody>
          <a:bodyPr/>
          <a:lstStyle/>
          <a:p>
            <a:pPr algn="ctr"/>
            <a:r>
              <a:rPr lang="fa-IR" sz="4000" b="1" dirty="0" smtClean="0">
                <a:solidFill>
                  <a:schemeClr val="tx1"/>
                </a:solidFill>
                <a:cs typeface="B Lotus" pitchFamily="2" charset="-78"/>
              </a:rPr>
              <a:t>بررسی اثر سرعت و شدت بر روابط جنسی</a:t>
            </a:r>
            <a:endParaRPr lang="fa-IR" sz="4000" b="1" dirty="0">
              <a:solidFill>
                <a:schemeClr val="tx1"/>
              </a:solidFill>
              <a:cs typeface="B Lotus" pitchFamily="2" charset="-78"/>
            </a:endParaRPr>
          </a:p>
        </p:txBody>
      </p:sp>
      <p:sp>
        <p:nvSpPr>
          <p:cNvPr id="3" name="Content Placeholder 2"/>
          <p:cNvSpPr>
            <a:spLocks noGrp="1"/>
          </p:cNvSpPr>
          <p:nvPr>
            <p:ph idx="1"/>
          </p:nvPr>
        </p:nvSpPr>
        <p:spPr>
          <a:xfrm>
            <a:off x="990600" y="1371600"/>
            <a:ext cx="7125112" cy="4876800"/>
          </a:xfrm>
        </p:spPr>
        <p:txBody>
          <a:bodyPr>
            <a:noAutofit/>
          </a:bodyPr>
          <a:lstStyle/>
          <a:p>
            <a:r>
              <a:rPr lang="fa-IR" sz="2400" dirty="0" smtClean="0">
                <a:solidFill>
                  <a:schemeClr val="tx1"/>
                </a:solidFill>
                <a:cs typeface="B Nazanin" pitchFamily="2" charset="-78"/>
              </a:rPr>
              <a:t>خانمها نیاز جنسی بیشتری نسبت به مرد دارند</a:t>
            </a:r>
          </a:p>
          <a:p>
            <a:r>
              <a:rPr lang="fa-IR" sz="2400" dirty="0" smtClean="0">
                <a:solidFill>
                  <a:schemeClr val="tx1"/>
                </a:solidFill>
                <a:cs typeface="B Nazanin" pitchFamily="2" charset="-78"/>
              </a:rPr>
              <a:t>اوج لذت جنسی(آستانه حد ارضاء) در زن 2 برابر مرد است</a:t>
            </a:r>
          </a:p>
          <a:p>
            <a:r>
              <a:rPr lang="fa-IR" sz="2400" dirty="0" smtClean="0">
                <a:solidFill>
                  <a:schemeClr val="tx1"/>
                </a:solidFill>
                <a:cs typeface="B Nazanin" pitchFamily="2" charset="-78"/>
              </a:rPr>
              <a:t>زمان باقیماندن در کفه اوج جنسی(زمان برداشت) در خانمها حداقل 10 برابر آقایان است.</a:t>
            </a:r>
          </a:p>
          <a:p>
            <a:r>
              <a:rPr lang="fa-IR" sz="2400" dirty="0" smtClean="0">
                <a:solidFill>
                  <a:schemeClr val="tx1"/>
                </a:solidFill>
                <a:cs typeface="B Nazanin" pitchFamily="2" charset="-78"/>
              </a:rPr>
              <a:t>با وجود موارد بالا چرا اکثر زنها از بستر جنسی گریزانند؟</a:t>
            </a:r>
          </a:p>
          <a:p>
            <a:r>
              <a:rPr lang="fa-IR" sz="2400" dirty="0" smtClean="0">
                <a:solidFill>
                  <a:schemeClr val="tx1"/>
                </a:solidFill>
                <a:cs typeface="B Nazanin" pitchFamily="2" charset="-78"/>
              </a:rPr>
              <a:t>چرا اغلب خانمها شروع کننده نیستند؟ چرا فاصله می اندازند؟</a:t>
            </a:r>
          </a:p>
          <a:p>
            <a:r>
              <a:rPr lang="fa-IR" sz="2400" b="1" dirty="0" smtClean="0">
                <a:solidFill>
                  <a:schemeClr val="tx1"/>
                </a:solidFill>
                <a:cs typeface="B Nazanin" pitchFamily="2" charset="-78"/>
              </a:rPr>
              <a:t>چون آقایان در روابط جنسی سرعت و شدت به خرج می دهند</a:t>
            </a:r>
          </a:p>
          <a:p>
            <a:r>
              <a:rPr lang="fa-IR" sz="2400" dirty="0" smtClean="0">
                <a:solidFill>
                  <a:schemeClr val="tx1"/>
                </a:solidFill>
                <a:cs typeface="B Nazanin" pitchFamily="2" charset="-78"/>
              </a:rPr>
              <a:t>سرعت و شدت مانع لذت و بهره زنها شده و آرامش و تمرکز آنها را به هم می زند</a:t>
            </a:r>
          </a:p>
          <a:p>
            <a:r>
              <a:rPr lang="fa-IR" sz="2400" dirty="0" smtClean="0">
                <a:solidFill>
                  <a:schemeClr val="tx1"/>
                </a:solidFill>
                <a:cs typeface="B Nazanin" pitchFamily="2" charset="-78"/>
              </a:rPr>
              <a:t>بستر جنسی محل </a:t>
            </a:r>
            <a:r>
              <a:rPr lang="fa-IR" sz="2400" b="1" dirty="0" smtClean="0">
                <a:solidFill>
                  <a:schemeClr val="tx1"/>
                </a:solidFill>
                <a:cs typeface="B Nazanin" pitchFamily="2" charset="-78"/>
              </a:rPr>
              <a:t>لذت، بهره، آرامش و تمرکز </a:t>
            </a:r>
            <a:r>
              <a:rPr lang="fa-IR" sz="2400" dirty="0" smtClean="0">
                <a:solidFill>
                  <a:schemeClr val="tx1"/>
                </a:solidFill>
                <a:cs typeface="B Nazanin" pitchFamily="2" charset="-78"/>
              </a:rPr>
              <a:t>است و بدون اینها نتیجه بایسته حاصل نمی شود</a:t>
            </a:r>
            <a:endParaRPr lang="fa-IR" sz="2400" dirty="0">
              <a:solidFill>
                <a:schemeClr val="tx1"/>
              </a:solidFill>
              <a:cs typeface="B Nazanin" pitchFamily="2" charset="-78"/>
            </a:endParaRPr>
          </a:p>
        </p:txBody>
      </p:sp>
    </p:spTree>
    <p:extLst>
      <p:ext uri="{BB962C8B-B14F-4D97-AF65-F5344CB8AC3E}">
        <p14:creationId xmlns:p14="http://schemas.microsoft.com/office/powerpoint/2010/main" val="3047911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90600" y="457200"/>
            <a:ext cx="7125113" cy="924475"/>
          </a:xfrm>
        </p:spPr>
        <p:txBody>
          <a:bodyPr/>
          <a:lstStyle/>
          <a:p>
            <a:pPr algn="ctr"/>
            <a:r>
              <a:rPr lang="fa-IR" sz="4000" b="1" dirty="0" smtClean="0">
                <a:solidFill>
                  <a:schemeClr val="tx1"/>
                </a:solidFill>
                <a:cs typeface="B Lotus" pitchFamily="2" charset="-78"/>
              </a:rPr>
              <a:t>بررسی اثر سرعت و شدت بر روابط جنسی</a:t>
            </a:r>
            <a:endParaRPr lang="fa-IR" sz="4000" b="1" dirty="0">
              <a:solidFill>
                <a:schemeClr val="tx1"/>
              </a:solidFill>
              <a:cs typeface="B Lotus" pitchFamily="2" charset="-78"/>
            </a:endParaRPr>
          </a:p>
        </p:txBody>
      </p:sp>
      <p:sp>
        <p:nvSpPr>
          <p:cNvPr id="3" name="Content Placeholder 2"/>
          <p:cNvSpPr>
            <a:spLocks noGrp="1"/>
          </p:cNvSpPr>
          <p:nvPr>
            <p:ph idx="1"/>
          </p:nvPr>
        </p:nvSpPr>
        <p:spPr>
          <a:xfrm>
            <a:off x="1009443" y="1600201"/>
            <a:ext cx="7125112" cy="4648199"/>
          </a:xfrm>
        </p:spPr>
        <p:txBody>
          <a:bodyPr>
            <a:noAutofit/>
          </a:bodyPr>
          <a:lstStyle/>
          <a:p>
            <a:r>
              <a:rPr lang="fa-IR" sz="2400" dirty="0" smtClean="0">
                <a:solidFill>
                  <a:schemeClr val="tx1"/>
                </a:solidFill>
                <a:cs typeface="B Nazanin" pitchFamily="2" charset="-78"/>
              </a:rPr>
              <a:t>امام صادق(ع) به مردها فرمود: مثل خوک و سگ به بستر جنسی نروید. پرسیدند: یابن رسول الله(ص) یعنی چه؟ فرمودند: شدید و ناگهانی (شدت ، سرعت) </a:t>
            </a:r>
          </a:p>
          <a:p>
            <a:r>
              <a:rPr lang="fa-IR" sz="2400" dirty="0" smtClean="0">
                <a:solidFill>
                  <a:schemeClr val="tx1"/>
                </a:solidFill>
                <a:cs typeface="B Nazanin" pitchFamily="2" charset="-78"/>
              </a:rPr>
              <a:t>سپس فرمودند: ما در فقه نکاح برایتان سه مرحله گذاشتیم:</a:t>
            </a:r>
          </a:p>
          <a:p>
            <a:r>
              <a:rPr lang="fa-IR" sz="2400" u="sng" dirty="0" smtClean="0">
                <a:solidFill>
                  <a:schemeClr val="tx1"/>
                </a:solidFill>
                <a:cs typeface="B Nazanin" pitchFamily="2" charset="-78"/>
              </a:rPr>
              <a:t>مغازله</a:t>
            </a:r>
            <a:r>
              <a:rPr lang="fa-IR" sz="2400" dirty="0" smtClean="0">
                <a:solidFill>
                  <a:schemeClr val="tx1"/>
                </a:solidFill>
                <a:cs typeface="B Nazanin" pitchFamily="2" charset="-78"/>
              </a:rPr>
              <a:t>: حرفهای قشنگ و لطیف بزنند(سیستم جنسی زن وقتی با او حرف لطیف زده می شود آماده شده و بدنش شل می شود)</a:t>
            </a:r>
          </a:p>
          <a:p>
            <a:r>
              <a:rPr lang="fa-IR" sz="2400" u="sng" dirty="0" smtClean="0">
                <a:solidFill>
                  <a:schemeClr val="tx1"/>
                </a:solidFill>
                <a:cs typeface="B Nazanin" pitchFamily="2" charset="-78"/>
              </a:rPr>
              <a:t>ملاعبه</a:t>
            </a:r>
            <a:r>
              <a:rPr lang="fa-IR" sz="2400" dirty="0" smtClean="0">
                <a:solidFill>
                  <a:schemeClr val="tx1"/>
                </a:solidFill>
                <a:cs typeface="B Nazanin" pitchFamily="2" charset="-78"/>
              </a:rPr>
              <a:t>: بازی کردن، ناز و نوازش</a:t>
            </a:r>
          </a:p>
          <a:p>
            <a:r>
              <a:rPr lang="fa-IR" sz="2400" u="sng" dirty="0" smtClean="0">
                <a:solidFill>
                  <a:schemeClr val="tx1"/>
                </a:solidFill>
                <a:cs typeface="B Nazanin" pitchFamily="2" charset="-78"/>
              </a:rPr>
              <a:t>مقاربه</a:t>
            </a:r>
            <a:r>
              <a:rPr lang="fa-IR" sz="2400" dirty="0" smtClean="0">
                <a:solidFill>
                  <a:schemeClr val="tx1"/>
                </a:solidFill>
                <a:cs typeface="B Nazanin" pitchFamily="2" charset="-78"/>
              </a:rPr>
              <a:t>: تبادل دستگاههای جنسی</a:t>
            </a:r>
          </a:p>
          <a:p>
            <a:r>
              <a:rPr lang="fa-IR" sz="2400" dirty="0" smtClean="0">
                <a:solidFill>
                  <a:schemeClr val="tx1"/>
                </a:solidFill>
                <a:cs typeface="B Nazanin" pitchFamily="2" charset="-78"/>
              </a:rPr>
              <a:t>نتیجه اینکه بدون دومرحله اول وارد مرحله آخر شدن باعث می شود زن حوزه جنسی اش را نسبت به مرد سفت بگیرد(گارد بگیرد)</a:t>
            </a:r>
            <a:endParaRPr lang="fa-IR" sz="2400" dirty="0">
              <a:solidFill>
                <a:schemeClr val="tx1"/>
              </a:solidFill>
              <a:cs typeface="B Nazanin" pitchFamily="2" charset="-78"/>
            </a:endParaRPr>
          </a:p>
        </p:txBody>
      </p:sp>
    </p:spTree>
    <p:extLst>
      <p:ext uri="{BB962C8B-B14F-4D97-AF65-F5344CB8AC3E}">
        <p14:creationId xmlns:p14="http://schemas.microsoft.com/office/powerpoint/2010/main" val="1839980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391400" cy="924475"/>
          </a:xfrm>
        </p:spPr>
        <p:txBody>
          <a:bodyPr/>
          <a:lstStyle/>
          <a:p>
            <a:pPr algn="ctr"/>
            <a:r>
              <a:rPr lang="fa-IR" sz="4000" b="1" dirty="0" smtClean="0">
                <a:solidFill>
                  <a:schemeClr val="tx1"/>
                </a:solidFill>
                <a:cs typeface="B Lotus" pitchFamily="2" charset="-78"/>
              </a:rPr>
              <a:t>مردها از اقتدارشان چگونه استفاده می کنند؟</a:t>
            </a:r>
            <a:endParaRPr lang="fa-IR" sz="4000" b="1" dirty="0">
              <a:solidFill>
                <a:schemeClr val="tx1"/>
              </a:solidFill>
              <a:cs typeface="B Lotus" pitchFamily="2" charset="-78"/>
            </a:endParaRPr>
          </a:p>
        </p:txBody>
      </p:sp>
      <p:sp>
        <p:nvSpPr>
          <p:cNvPr id="3" name="Content Placeholder 2"/>
          <p:cNvSpPr>
            <a:spLocks noGrp="1"/>
          </p:cNvSpPr>
          <p:nvPr>
            <p:ph idx="1"/>
          </p:nvPr>
        </p:nvSpPr>
        <p:spPr>
          <a:xfrm>
            <a:off x="990600" y="1447800"/>
            <a:ext cx="7125112" cy="4563398"/>
          </a:xfrm>
        </p:spPr>
        <p:txBody>
          <a:bodyPr>
            <a:normAutofit/>
          </a:bodyPr>
          <a:lstStyle/>
          <a:p>
            <a:r>
              <a:rPr lang="fa-IR" sz="2400" dirty="0" smtClean="0">
                <a:solidFill>
                  <a:schemeClr val="tx1"/>
                </a:solidFill>
                <a:cs typeface="B Nazanin" pitchFamily="2" charset="-78"/>
              </a:rPr>
              <a:t>از آنجائیکه اقتدار ایجاد قدرت می کند: عموما مردها از اقتدار ترجمه غلط </a:t>
            </a:r>
            <a:r>
              <a:rPr lang="fa-IR" sz="2400" b="1" u="sng" dirty="0" smtClean="0">
                <a:solidFill>
                  <a:schemeClr val="tx1"/>
                </a:solidFill>
                <a:cs typeface="B Nazanin" pitchFamily="2" charset="-78"/>
              </a:rPr>
              <a:t>سلطه</a:t>
            </a:r>
            <a:r>
              <a:rPr lang="fa-IR" sz="2400" dirty="0" smtClean="0">
                <a:solidFill>
                  <a:schemeClr val="tx1"/>
                </a:solidFill>
                <a:cs typeface="B Nazanin" pitchFamily="2" charset="-78"/>
              </a:rPr>
              <a:t> را برداشت می کنند</a:t>
            </a:r>
          </a:p>
          <a:p>
            <a:r>
              <a:rPr lang="fa-IR" sz="2400" dirty="0" smtClean="0">
                <a:solidFill>
                  <a:schemeClr val="tx1"/>
                </a:solidFill>
                <a:cs typeface="B Nazanin" pitchFamily="2" charset="-78"/>
              </a:rPr>
              <a:t>(بشین)(به من نگاه کن)(اگر یکبار دیگر حرف بزنی)(می خوای بخواه، نمی خوای نخواه)(صدات در نیاد)(گفتم برنج بزار)</a:t>
            </a:r>
          </a:p>
          <a:p>
            <a:r>
              <a:rPr lang="fa-IR" sz="2400" dirty="0" smtClean="0">
                <a:solidFill>
                  <a:schemeClr val="tx1"/>
                </a:solidFill>
                <a:cs typeface="B Nazanin" pitchFamily="2" charset="-78"/>
              </a:rPr>
              <a:t>مردهای سلطه گر در محیط خانواده فرعون هستند و ادعای خدایی می کنند فقط مصر آنها کوچکتر است.</a:t>
            </a:r>
          </a:p>
          <a:p>
            <a:r>
              <a:rPr lang="fa-IR" sz="2400" dirty="0">
                <a:solidFill>
                  <a:schemeClr val="tx1"/>
                </a:solidFill>
                <a:cs typeface="B Nazanin" pitchFamily="2" charset="-78"/>
              </a:rPr>
              <a:t>گاهی مردها فکر می کنند که خانمها دنبال زن سالاری هستند. این کاملا غلط است زن برای شکستن سلطه مرد به سمت سالار شدن حرکت می کند </a:t>
            </a:r>
          </a:p>
          <a:p>
            <a:endParaRPr lang="fa-IR" sz="2400" dirty="0">
              <a:solidFill>
                <a:schemeClr val="tx1"/>
              </a:solidFill>
              <a:cs typeface="B Nazanin" pitchFamily="2" charset="-78"/>
            </a:endParaRPr>
          </a:p>
        </p:txBody>
      </p:sp>
    </p:spTree>
    <p:extLst>
      <p:ext uri="{BB962C8B-B14F-4D97-AF65-F5344CB8AC3E}">
        <p14:creationId xmlns:p14="http://schemas.microsoft.com/office/powerpoint/2010/main" val="1203194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b="1" dirty="0" smtClean="0">
                <a:solidFill>
                  <a:schemeClr val="tx1"/>
                </a:solidFill>
                <a:cs typeface="B Lotus" pitchFamily="2" charset="-78"/>
              </a:rPr>
              <a:t>بنیانهای روانی زن و مرد</a:t>
            </a:r>
            <a:endParaRPr lang="fa-IR" sz="4000" b="1" dirty="0">
              <a:solidFill>
                <a:schemeClr val="tx1"/>
              </a:solidFill>
              <a:cs typeface="B Lotus" pitchFamily="2" charset="-78"/>
            </a:endParaRPr>
          </a:p>
        </p:txBody>
      </p:sp>
      <p:sp>
        <p:nvSpPr>
          <p:cNvPr id="3" name="Content Placeholder 2"/>
          <p:cNvSpPr>
            <a:spLocks noGrp="1"/>
          </p:cNvSpPr>
          <p:nvPr>
            <p:ph idx="1"/>
          </p:nvPr>
        </p:nvSpPr>
        <p:spPr/>
        <p:txBody>
          <a:bodyPr>
            <a:noAutofit/>
          </a:bodyPr>
          <a:lstStyle/>
          <a:p>
            <a:r>
              <a:rPr lang="fa-IR" sz="2400" dirty="0">
                <a:solidFill>
                  <a:schemeClr val="tx1"/>
                </a:solidFill>
                <a:cs typeface="B Nazanin" pitchFamily="2" charset="-78"/>
              </a:rPr>
              <a:t>می خواهیم ببینیم در روح و روان زن مرد </a:t>
            </a:r>
            <a:r>
              <a:rPr lang="fa-IR" sz="2400" dirty="0" smtClean="0">
                <a:solidFill>
                  <a:schemeClr val="tx1"/>
                </a:solidFill>
                <a:cs typeface="B Nazanin" pitchFamily="2" charset="-78"/>
              </a:rPr>
              <a:t>چه مواردی هست </a:t>
            </a:r>
            <a:r>
              <a:rPr lang="fa-IR" sz="2400" dirty="0">
                <a:solidFill>
                  <a:schemeClr val="tx1"/>
                </a:solidFill>
                <a:cs typeface="B Nazanin" pitchFamily="2" charset="-78"/>
              </a:rPr>
              <a:t>که </a:t>
            </a:r>
            <a:r>
              <a:rPr lang="fa-IR" sz="2400" dirty="0" smtClean="0">
                <a:solidFill>
                  <a:schemeClr val="tx1"/>
                </a:solidFill>
                <a:cs typeface="B Nazanin" pitchFamily="2" charset="-78"/>
              </a:rPr>
              <a:t>اگر آنها را </a:t>
            </a:r>
            <a:r>
              <a:rPr lang="fa-IR" sz="2400" dirty="0">
                <a:solidFill>
                  <a:schemeClr val="tx1"/>
                </a:solidFill>
                <a:cs typeface="B Nazanin" pitchFamily="2" charset="-78"/>
              </a:rPr>
              <a:t>لحاظ کنیم می </a:t>
            </a:r>
            <a:r>
              <a:rPr lang="fa-IR" sz="2400" dirty="0" smtClean="0">
                <a:solidFill>
                  <a:schemeClr val="tx1"/>
                </a:solidFill>
                <a:cs typeface="B Nazanin" pitchFamily="2" charset="-78"/>
              </a:rPr>
              <a:t>توانیم </a:t>
            </a:r>
            <a:r>
              <a:rPr lang="fa-IR" sz="2400" dirty="0">
                <a:solidFill>
                  <a:schemeClr val="tx1"/>
                </a:solidFill>
                <a:cs typeface="B Nazanin" pitchFamily="2" charset="-78"/>
              </a:rPr>
              <a:t>زندگی خوبی داشته </a:t>
            </a:r>
            <a:r>
              <a:rPr lang="fa-IR" sz="2400" dirty="0" smtClean="0">
                <a:solidFill>
                  <a:schemeClr val="tx1"/>
                </a:solidFill>
                <a:cs typeface="B Nazanin" pitchFamily="2" charset="-78"/>
              </a:rPr>
              <a:t>باشیم</a:t>
            </a:r>
          </a:p>
          <a:p>
            <a:r>
              <a:rPr lang="fa-IR" sz="2400" dirty="0" smtClean="0">
                <a:solidFill>
                  <a:schemeClr val="tx1"/>
                </a:solidFill>
                <a:cs typeface="B Nazanin" pitchFamily="2" charset="-78"/>
              </a:rPr>
              <a:t>مواردی </a:t>
            </a:r>
            <a:r>
              <a:rPr lang="fa-IR" sz="2400" dirty="0">
                <a:solidFill>
                  <a:schemeClr val="tx1"/>
                </a:solidFill>
                <a:cs typeface="B Nazanin" pitchFamily="2" charset="-78"/>
              </a:rPr>
              <a:t>که می خواهیم اشاره کنیم ربطی به اکتساب مرد و زن ندارد </a:t>
            </a:r>
            <a:r>
              <a:rPr lang="fa-IR" sz="2400" dirty="0" smtClean="0">
                <a:solidFill>
                  <a:schemeClr val="tx1"/>
                </a:solidFill>
                <a:cs typeface="B Nazanin" pitchFamily="2" charset="-78"/>
              </a:rPr>
              <a:t>و به فرهنگ، آموزش، </a:t>
            </a:r>
            <a:r>
              <a:rPr lang="fa-IR" sz="2400" dirty="0">
                <a:solidFill>
                  <a:schemeClr val="tx1"/>
                </a:solidFill>
                <a:cs typeface="B Nazanin" pitchFamily="2" charset="-78"/>
              </a:rPr>
              <a:t>محیط زندگی و </a:t>
            </a:r>
            <a:r>
              <a:rPr lang="fa-IR" sz="2400" dirty="0" smtClean="0">
                <a:solidFill>
                  <a:schemeClr val="tx1"/>
                </a:solidFill>
                <a:cs typeface="B Nazanin" pitchFamily="2" charset="-78"/>
              </a:rPr>
              <a:t>غیره </a:t>
            </a:r>
            <a:r>
              <a:rPr lang="fa-IR" sz="2400" dirty="0">
                <a:solidFill>
                  <a:schemeClr val="tx1"/>
                </a:solidFill>
                <a:cs typeface="B Nazanin" pitchFamily="2" charset="-78"/>
              </a:rPr>
              <a:t>مرتبط </a:t>
            </a:r>
            <a:r>
              <a:rPr lang="fa-IR" sz="2400" dirty="0" smtClean="0">
                <a:solidFill>
                  <a:schemeClr val="tx1"/>
                </a:solidFill>
                <a:cs typeface="B Nazanin" pitchFamily="2" charset="-78"/>
              </a:rPr>
              <a:t>نیست</a:t>
            </a:r>
          </a:p>
          <a:p>
            <a:r>
              <a:rPr lang="fa-IR" sz="2400" dirty="0" smtClean="0">
                <a:solidFill>
                  <a:schemeClr val="tx1"/>
                </a:solidFill>
                <a:cs typeface="B Nazanin" pitchFamily="2" charset="-78"/>
              </a:rPr>
              <a:t>مثال </a:t>
            </a:r>
            <a:r>
              <a:rPr lang="fa-IR" sz="2400" dirty="0">
                <a:solidFill>
                  <a:schemeClr val="tx1"/>
                </a:solidFill>
                <a:cs typeface="B Nazanin" pitchFamily="2" charset="-78"/>
              </a:rPr>
              <a:t>اینکه آب خیس است سنگ سفت </a:t>
            </a:r>
            <a:r>
              <a:rPr lang="fa-IR" sz="2400" dirty="0" smtClean="0">
                <a:solidFill>
                  <a:schemeClr val="tx1"/>
                </a:solidFill>
                <a:cs typeface="B Nazanin" pitchFamily="2" charset="-78"/>
              </a:rPr>
              <a:t>است. خداوند </a:t>
            </a:r>
            <a:r>
              <a:rPr lang="fa-IR" sz="2400" dirty="0">
                <a:solidFill>
                  <a:schemeClr val="tx1"/>
                </a:solidFill>
                <a:cs typeface="B Nazanin" pitchFamily="2" charset="-78"/>
              </a:rPr>
              <a:t>ویژگی که به سنگ داده </a:t>
            </a:r>
            <a:r>
              <a:rPr lang="fa-IR" sz="2400" dirty="0" smtClean="0">
                <a:solidFill>
                  <a:schemeClr val="tx1"/>
                </a:solidFill>
                <a:cs typeface="B Nazanin" pitchFamily="2" charset="-78"/>
              </a:rPr>
              <a:t>را </a:t>
            </a:r>
            <a:r>
              <a:rPr lang="fa-IR" sz="2400" dirty="0">
                <a:solidFill>
                  <a:schemeClr val="tx1"/>
                </a:solidFill>
                <a:cs typeface="B Nazanin" pitchFamily="2" charset="-78"/>
              </a:rPr>
              <a:t>به آب نداده است. روز روشن است و شب تاریک</a:t>
            </a:r>
            <a:r>
              <a:rPr lang="fa-IR" sz="2400" dirty="0" smtClean="0">
                <a:solidFill>
                  <a:schemeClr val="tx1"/>
                </a:solidFill>
                <a:cs typeface="B Nazanin" pitchFamily="2" charset="-78"/>
              </a:rPr>
              <a:t>. این </a:t>
            </a:r>
            <a:r>
              <a:rPr lang="fa-IR" sz="2400" dirty="0">
                <a:solidFill>
                  <a:schemeClr val="tx1"/>
                </a:solidFill>
                <a:cs typeface="B Nazanin" pitchFamily="2" charset="-78"/>
              </a:rPr>
              <a:t>کیفیت تکوین شده الهی است </a:t>
            </a:r>
            <a:endParaRPr lang="fa-IR" sz="2400" dirty="0" smtClean="0">
              <a:solidFill>
                <a:schemeClr val="tx1"/>
              </a:solidFill>
              <a:cs typeface="B Nazanin" pitchFamily="2" charset="-78"/>
            </a:endParaRPr>
          </a:p>
          <a:p>
            <a:r>
              <a:rPr lang="fa-IR" sz="2400" dirty="0">
                <a:solidFill>
                  <a:schemeClr val="tx1"/>
                </a:solidFill>
                <a:cs typeface="B Nazanin" pitchFamily="2" charset="-78"/>
              </a:rPr>
              <a:t>می خواهیم ببینیم خداوند به زن </a:t>
            </a:r>
            <a:r>
              <a:rPr lang="fa-IR" sz="2400" dirty="0" smtClean="0">
                <a:solidFill>
                  <a:schemeClr val="tx1"/>
                </a:solidFill>
                <a:cs typeface="B Nazanin" pitchFamily="2" charset="-78"/>
              </a:rPr>
              <a:t>و مرد </a:t>
            </a:r>
            <a:r>
              <a:rPr lang="fa-IR" sz="2400" dirty="0">
                <a:solidFill>
                  <a:schemeClr val="tx1"/>
                </a:solidFill>
                <a:cs typeface="B Nazanin" pitchFamily="2" charset="-78"/>
              </a:rPr>
              <a:t>چه داده است؟</a:t>
            </a:r>
          </a:p>
        </p:txBody>
      </p:sp>
    </p:spTree>
    <p:extLst>
      <p:ext uri="{BB962C8B-B14F-4D97-AF65-F5344CB8AC3E}">
        <p14:creationId xmlns:p14="http://schemas.microsoft.com/office/powerpoint/2010/main" val="1254554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b="1" dirty="0" smtClean="0">
                <a:solidFill>
                  <a:schemeClr val="tx1"/>
                </a:solidFill>
                <a:cs typeface="B Lotus" pitchFamily="2" charset="-78"/>
              </a:rPr>
              <a:t>معنای اصلی اقتدار مرد چیست؟</a:t>
            </a:r>
            <a:endParaRPr lang="fa-IR" sz="4000" b="1" dirty="0">
              <a:solidFill>
                <a:schemeClr val="tx1"/>
              </a:solidFill>
              <a:cs typeface="B Lotus" pitchFamily="2" charset="-78"/>
            </a:endParaRPr>
          </a:p>
        </p:txBody>
      </p:sp>
      <p:sp>
        <p:nvSpPr>
          <p:cNvPr id="3" name="Content Placeholder 2"/>
          <p:cNvSpPr>
            <a:spLocks noGrp="1"/>
          </p:cNvSpPr>
          <p:nvPr>
            <p:ph idx="1"/>
          </p:nvPr>
        </p:nvSpPr>
        <p:spPr/>
        <p:txBody>
          <a:bodyPr>
            <a:normAutofit/>
          </a:bodyPr>
          <a:lstStyle/>
          <a:p>
            <a:r>
              <a:rPr lang="fa-IR" sz="2800" dirty="0" smtClean="0">
                <a:solidFill>
                  <a:schemeClr val="tx1"/>
                </a:solidFill>
                <a:cs typeface="B Nazanin" pitchFamily="2" charset="-78"/>
              </a:rPr>
              <a:t>چرا خداوند مرد را مقتدر آفریده است؟</a:t>
            </a:r>
          </a:p>
          <a:p>
            <a:r>
              <a:rPr lang="fa-IR" sz="2800" dirty="0" smtClean="0">
                <a:solidFill>
                  <a:schemeClr val="tx1"/>
                </a:solidFill>
                <a:cs typeface="B Nazanin" pitchFamily="2" charset="-78"/>
              </a:rPr>
              <a:t>آیا هدف خداوند سلطه مرد بر زن بوده است؟</a:t>
            </a:r>
          </a:p>
          <a:p>
            <a:r>
              <a:rPr lang="fa-IR" sz="2800" dirty="0" smtClean="0">
                <a:solidFill>
                  <a:schemeClr val="tx1"/>
                </a:solidFill>
                <a:cs typeface="B Nazanin" pitchFamily="2" charset="-78"/>
              </a:rPr>
              <a:t>خداوند در سوره نساء آیه 34 می فرماید: الرجال قوامون علی النساء</a:t>
            </a:r>
          </a:p>
          <a:p>
            <a:r>
              <a:rPr lang="fa-IR" sz="2800" dirty="0" smtClean="0">
                <a:solidFill>
                  <a:schemeClr val="tx1"/>
                </a:solidFill>
                <a:cs typeface="B Nazanin" pitchFamily="2" charset="-78"/>
              </a:rPr>
              <a:t>آیا معنای این </a:t>
            </a:r>
            <a:r>
              <a:rPr lang="fa-IR" sz="2800" dirty="0">
                <a:solidFill>
                  <a:schemeClr val="tx1"/>
                </a:solidFill>
                <a:cs typeface="B Nazanin" pitchFamily="2" charset="-78"/>
              </a:rPr>
              <a:t>آیه برتری بر زن </a:t>
            </a:r>
            <a:r>
              <a:rPr lang="fa-IR" sz="2800" dirty="0" smtClean="0">
                <a:solidFill>
                  <a:schemeClr val="tx1"/>
                </a:solidFill>
                <a:cs typeface="B Nazanin" pitchFamily="2" charset="-78"/>
              </a:rPr>
              <a:t>و  مرد سالاری است؟</a:t>
            </a:r>
          </a:p>
          <a:p>
            <a:r>
              <a:rPr lang="fa-IR" sz="2800" dirty="0" smtClean="0">
                <a:solidFill>
                  <a:schemeClr val="tx1"/>
                </a:solidFill>
                <a:cs typeface="B Nazanin" pitchFamily="2" charset="-78"/>
              </a:rPr>
              <a:t>تفسیر صحیح این آیه چیست؟ به تفسیر المیزان حضرت علامه طباطبایی مراجعه می کنیم</a:t>
            </a:r>
          </a:p>
        </p:txBody>
      </p:sp>
    </p:spTree>
    <p:extLst>
      <p:ext uri="{BB962C8B-B14F-4D97-AF65-F5344CB8AC3E}">
        <p14:creationId xmlns:p14="http://schemas.microsoft.com/office/powerpoint/2010/main" val="3426286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5400" dirty="0">
                <a:solidFill>
                  <a:schemeClr val="tx1"/>
                </a:solidFill>
                <a:cs typeface="B Nazanin" pitchFamily="2" charset="-78"/>
              </a:rPr>
              <a:t>الرجال قوامون علی </a:t>
            </a:r>
            <a:r>
              <a:rPr lang="fa-IR" sz="5400" dirty="0" smtClean="0">
                <a:solidFill>
                  <a:schemeClr val="tx1"/>
                </a:solidFill>
                <a:cs typeface="B Nazanin" pitchFamily="2" charset="-78"/>
              </a:rPr>
              <a:t>النساء</a:t>
            </a:r>
            <a:endParaRPr lang="fa-IR" sz="5400" dirty="0">
              <a:solidFill>
                <a:schemeClr val="tx1"/>
              </a:solidFill>
            </a:endParaRPr>
          </a:p>
        </p:txBody>
      </p:sp>
      <p:sp>
        <p:nvSpPr>
          <p:cNvPr id="12" name="Content Placeholder 2"/>
          <p:cNvSpPr>
            <a:spLocks noGrp="1"/>
          </p:cNvSpPr>
          <p:nvPr>
            <p:ph idx="1"/>
          </p:nvPr>
        </p:nvSpPr>
        <p:spPr>
          <a:xfrm>
            <a:off x="3657600" y="1600200"/>
            <a:ext cx="5029200" cy="4525963"/>
          </a:xfrm>
        </p:spPr>
        <p:txBody>
          <a:bodyPr>
            <a:normAutofit/>
          </a:bodyPr>
          <a:lstStyle/>
          <a:p>
            <a:r>
              <a:rPr lang="fa-IR" sz="2800" dirty="0" smtClean="0">
                <a:solidFill>
                  <a:schemeClr val="tx1"/>
                </a:solidFill>
                <a:cs typeface="B Nazanin" pitchFamily="2" charset="-78"/>
              </a:rPr>
              <a:t>معمولا نهالی که ضعیف است را با یک چوب همایل می کنند تا خم نشود و </a:t>
            </a:r>
            <a:r>
              <a:rPr lang="fa-IR" sz="2800" b="1" dirty="0" smtClean="0">
                <a:solidFill>
                  <a:schemeClr val="tx1"/>
                </a:solidFill>
                <a:cs typeface="B Nazanin" pitchFamily="2" charset="-78"/>
              </a:rPr>
              <a:t>نهال به آن تکیه کند</a:t>
            </a:r>
          </a:p>
          <a:p>
            <a:r>
              <a:rPr lang="fa-IR" sz="2800" dirty="0" smtClean="0">
                <a:solidFill>
                  <a:schemeClr val="tx1"/>
                </a:solidFill>
                <a:cs typeface="B Nazanin" pitchFamily="2" charset="-78"/>
              </a:rPr>
              <a:t>عرب به این همایل قوام می گوید. قوام یعنی اقامه دهنده، برپاکننده ، نگهدارنده و پایه</a:t>
            </a:r>
          </a:p>
          <a:p>
            <a:r>
              <a:rPr lang="fa-IR" sz="2800" dirty="0" smtClean="0">
                <a:solidFill>
                  <a:schemeClr val="tx1"/>
                </a:solidFill>
                <a:cs typeface="B Nazanin" pitchFamily="2" charset="-78"/>
              </a:rPr>
              <a:t>پس بنابرقول قرآن مردها نگهدارنده و تکیه گاه زنها هستند تا آنان نشکنند.</a:t>
            </a:r>
          </a:p>
        </p:txBody>
      </p:sp>
      <p:sp>
        <p:nvSpPr>
          <p:cNvPr id="5" name="Tree"/>
          <p:cNvSpPr>
            <a:spLocks noEditPoints="1" noChangeArrowheads="1"/>
          </p:cNvSpPr>
          <p:nvPr/>
        </p:nvSpPr>
        <p:spPr bwMode="auto">
          <a:xfrm>
            <a:off x="456270" y="1295400"/>
            <a:ext cx="2134529" cy="2590800"/>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fa-IR"/>
          </a:p>
        </p:txBody>
      </p:sp>
      <p:cxnSp>
        <p:nvCxnSpPr>
          <p:cNvPr id="7" name="Straight Connector 6"/>
          <p:cNvCxnSpPr/>
          <p:nvPr/>
        </p:nvCxnSpPr>
        <p:spPr>
          <a:xfrm>
            <a:off x="1886415" y="1371600"/>
            <a:ext cx="0" cy="2590800"/>
          </a:xfrm>
          <a:prstGeom prst="line">
            <a:avLst/>
          </a:prstGeom>
          <a:ln w="571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940312" y="1447800"/>
            <a:ext cx="3165088" cy="1295400"/>
          </a:xfrm>
          <a:prstGeom prst="straightConnector1">
            <a:avLst/>
          </a:prstGeom>
          <a:ln w="38100">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Firewall"/>
          <p:cNvSpPr>
            <a:spLocks noEditPoints="1" noChangeArrowheads="1"/>
          </p:cNvSpPr>
          <p:nvPr/>
        </p:nvSpPr>
        <p:spPr bwMode="auto">
          <a:xfrm>
            <a:off x="1198044" y="4658447"/>
            <a:ext cx="650979" cy="1464703"/>
          </a:xfrm>
          <a:custGeom>
            <a:avLst/>
            <a:gdLst>
              <a:gd name="T0" fmla="*/ 0 w 21600"/>
              <a:gd name="T1" fmla="*/ 0 h 21600"/>
              <a:gd name="T2" fmla="*/ 10800 w 21600"/>
              <a:gd name="T3" fmla="*/ 0 h 21600"/>
              <a:gd name="T4" fmla="*/ 21600 w 21600"/>
              <a:gd name="T5" fmla="*/ 0 h 21600"/>
              <a:gd name="T6" fmla="*/ 21060 w 21600"/>
              <a:gd name="T7" fmla="*/ 10800 h 21600"/>
              <a:gd name="T8" fmla="*/ 21060 w 21600"/>
              <a:gd name="T9" fmla="*/ 21600 h 21600"/>
              <a:gd name="T10" fmla="*/ 10800 w 21600"/>
              <a:gd name="T11" fmla="*/ 21600 h 21600"/>
              <a:gd name="T12" fmla="*/ 540 w 21600"/>
              <a:gd name="T13" fmla="*/ 21600 h 21600"/>
              <a:gd name="T14" fmla="*/ 540 w 21600"/>
              <a:gd name="T15" fmla="*/ 10800 h 21600"/>
              <a:gd name="T16" fmla="*/ 761 w 21600"/>
              <a:gd name="T17" fmla="*/ 22454 h 21600"/>
              <a:gd name="T18" fmla="*/ 21069 w 21600"/>
              <a:gd name="T19" fmla="*/ 32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540" y="4628"/>
                </a:moveTo>
                <a:lnTo>
                  <a:pt x="0" y="4628"/>
                </a:lnTo>
                <a:lnTo>
                  <a:pt x="0" y="0"/>
                </a:lnTo>
                <a:lnTo>
                  <a:pt x="21600" y="0"/>
                </a:lnTo>
                <a:lnTo>
                  <a:pt x="21600" y="4628"/>
                </a:lnTo>
                <a:lnTo>
                  <a:pt x="21060" y="4628"/>
                </a:lnTo>
                <a:lnTo>
                  <a:pt x="21060" y="21600"/>
                </a:lnTo>
                <a:lnTo>
                  <a:pt x="540" y="21600"/>
                </a:lnTo>
                <a:lnTo>
                  <a:pt x="540" y="4628"/>
                </a:lnTo>
                <a:close/>
              </a:path>
              <a:path w="21600" h="21600" extrusionOk="0">
                <a:moveTo>
                  <a:pt x="540" y="4628"/>
                </a:moveTo>
                <a:lnTo>
                  <a:pt x="540" y="6171"/>
                </a:lnTo>
                <a:lnTo>
                  <a:pt x="2700" y="6171"/>
                </a:lnTo>
                <a:lnTo>
                  <a:pt x="2700" y="4628"/>
                </a:lnTo>
                <a:lnTo>
                  <a:pt x="540" y="4628"/>
                </a:lnTo>
                <a:close/>
              </a:path>
              <a:path w="21600" h="21600" extrusionOk="0">
                <a:moveTo>
                  <a:pt x="2700" y="4628"/>
                </a:moveTo>
                <a:lnTo>
                  <a:pt x="2700" y="6171"/>
                </a:lnTo>
                <a:lnTo>
                  <a:pt x="4860" y="6171"/>
                </a:lnTo>
                <a:lnTo>
                  <a:pt x="4860" y="4628"/>
                </a:lnTo>
                <a:lnTo>
                  <a:pt x="2700" y="4628"/>
                </a:lnTo>
                <a:close/>
              </a:path>
              <a:path w="21600" h="21600" extrusionOk="0">
                <a:moveTo>
                  <a:pt x="4860" y="4628"/>
                </a:moveTo>
                <a:lnTo>
                  <a:pt x="4860" y="6171"/>
                </a:lnTo>
                <a:lnTo>
                  <a:pt x="7020" y="6171"/>
                </a:lnTo>
                <a:lnTo>
                  <a:pt x="7020" y="4628"/>
                </a:lnTo>
                <a:lnTo>
                  <a:pt x="4860" y="4628"/>
                </a:lnTo>
                <a:close/>
              </a:path>
              <a:path w="21600" h="21600" extrusionOk="0">
                <a:moveTo>
                  <a:pt x="7020" y="4628"/>
                </a:moveTo>
                <a:lnTo>
                  <a:pt x="7020" y="6171"/>
                </a:lnTo>
                <a:lnTo>
                  <a:pt x="9180" y="6171"/>
                </a:lnTo>
                <a:lnTo>
                  <a:pt x="9180" y="4628"/>
                </a:lnTo>
                <a:lnTo>
                  <a:pt x="7020" y="4628"/>
                </a:lnTo>
                <a:close/>
              </a:path>
              <a:path w="21600" h="21600" extrusionOk="0">
                <a:moveTo>
                  <a:pt x="9180" y="4628"/>
                </a:moveTo>
                <a:lnTo>
                  <a:pt x="9180" y="6171"/>
                </a:lnTo>
                <a:lnTo>
                  <a:pt x="11340" y="6171"/>
                </a:lnTo>
                <a:lnTo>
                  <a:pt x="11340" y="4628"/>
                </a:lnTo>
                <a:lnTo>
                  <a:pt x="9180" y="4628"/>
                </a:lnTo>
                <a:close/>
              </a:path>
              <a:path w="21600" h="21600" extrusionOk="0">
                <a:moveTo>
                  <a:pt x="11340" y="4628"/>
                </a:moveTo>
                <a:lnTo>
                  <a:pt x="11340" y="6171"/>
                </a:lnTo>
                <a:lnTo>
                  <a:pt x="13500" y="6171"/>
                </a:lnTo>
                <a:lnTo>
                  <a:pt x="13500" y="4628"/>
                </a:lnTo>
                <a:lnTo>
                  <a:pt x="11340" y="4628"/>
                </a:lnTo>
                <a:close/>
              </a:path>
              <a:path w="21600" h="21600" extrusionOk="0">
                <a:moveTo>
                  <a:pt x="13500" y="4628"/>
                </a:moveTo>
                <a:lnTo>
                  <a:pt x="13500" y="6171"/>
                </a:lnTo>
                <a:lnTo>
                  <a:pt x="15660" y="6171"/>
                </a:lnTo>
                <a:lnTo>
                  <a:pt x="15660" y="4628"/>
                </a:lnTo>
                <a:lnTo>
                  <a:pt x="13500" y="4628"/>
                </a:lnTo>
                <a:close/>
              </a:path>
              <a:path w="21600" h="21600" extrusionOk="0">
                <a:moveTo>
                  <a:pt x="15660" y="4628"/>
                </a:moveTo>
                <a:lnTo>
                  <a:pt x="15660" y="6171"/>
                </a:lnTo>
                <a:lnTo>
                  <a:pt x="17820" y="6171"/>
                </a:lnTo>
                <a:lnTo>
                  <a:pt x="17820" y="4628"/>
                </a:lnTo>
                <a:lnTo>
                  <a:pt x="15660" y="4628"/>
                </a:lnTo>
                <a:close/>
              </a:path>
              <a:path w="21600" h="21600" extrusionOk="0">
                <a:moveTo>
                  <a:pt x="17820" y="4628"/>
                </a:moveTo>
                <a:lnTo>
                  <a:pt x="17820" y="6171"/>
                </a:lnTo>
                <a:lnTo>
                  <a:pt x="19980" y="6171"/>
                </a:lnTo>
                <a:lnTo>
                  <a:pt x="19980" y="4628"/>
                </a:lnTo>
                <a:lnTo>
                  <a:pt x="17820" y="4628"/>
                </a:lnTo>
                <a:close/>
              </a:path>
              <a:path w="21600" h="21600" extrusionOk="0">
                <a:moveTo>
                  <a:pt x="1620" y="6171"/>
                </a:moveTo>
                <a:lnTo>
                  <a:pt x="1620" y="7714"/>
                </a:lnTo>
                <a:lnTo>
                  <a:pt x="3779" y="7714"/>
                </a:lnTo>
                <a:lnTo>
                  <a:pt x="3779" y="6171"/>
                </a:lnTo>
                <a:lnTo>
                  <a:pt x="1620" y="6171"/>
                </a:lnTo>
                <a:close/>
              </a:path>
              <a:path w="21600" h="21600" extrusionOk="0">
                <a:moveTo>
                  <a:pt x="3779" y="6171"/>
                </a:moveTo>
                <a:lnTo>
                  <a:pt x="3779" y="7714"/>
                </a:lnTo>
                <a:lnTo>
                  <a:pt x="5940" y="7714"/>
                </a:lnTo>
                <a:lnTo>
                  <a:pt x="5940" y="6171"/>
                </a:lnTo>
                <a:lnTo>
                  <a:pt x="3779" y="6171"/>
                </a:lnTo>
                <a:close/>
              </a:path>
              <a:path w="21600" h="21600" extrusionOk="0">
                <a:moveTo>
                  <a:pt x="5940" y="6171"/>
                </a:moveTo>
                <a:lnTo>
                  <a:pt x="5940" y="7714"/>
                </a:lnTo>
                <a:lnTo>
                  <a:pt x="8100" y="7714"/>
                </a:lnTo>
                <a:lnTo>
                  <a:pt x="8100" y="6171"/>
                </a:lnTo>
                <a:lnTo>
                  <a:pt x="5940" y="6171"/>
                </a:lnTo>
                <a:close/>
              </a:path>
              <a:path w="21600" h="21600" extrusionOk="0">
                <a:moveTo>
                  <a:pt x="8100" y="6171"/>
                </a:moveTo>
                <a:lnTo>
                  <a:pt x="8100" y="7714"/>
                </a:lnTo>
                <a:lnTo>
                  <a:pt x="10260" y="7714"/>
                </a:lnTo>
                <a:lnTo>
                  <a:pt x="10260" y="6171"/>
                </a:lnTo>
                <a:lnTo>
                  <a:pt x="8100" y="6171"/>
                </a:lnTo>
                <a:close/>
              </a:path>
              <a:path w="21600" h="21600" extrusionOk="0">
                <a:moveTo>
                  <a:pt x="10260" y="6171"/>
                </a:moveTo>
                <a:lnTo>
                  <a:pt x="10260" y="7714"/>
                </a:lnTo>
                <a:lnTo>
                  <a:pt x="12419" y="7714"/>
                </a:lnTo>
                <a:lnTo>
                  <a:pt x="12419" y="6171"/>
                </a:lnTo>
                <a:lnTo>
                  <a:pt x="10260" y="6171"/>
                </a:lnTo>
                <a:close/>
              </a:path>
              <a:path w="21600" h="21600" extrusionOk="0">
                <a:moveTo>
                  <a:pt x="12419" y="6171"/>
                </a:moveTo>
                <a:lnTo>
                  <a:pt x="12419" y="7714"/>
                </a:lnTo>
                <a:lnTo>
                  <a:pt x="14580" y="7714"/>
                </a:lnTo>
                <a:lnTo>
                  <a:pt x="14580" y="6171"/>
                </a:lnTo>
                <a:lnTo>
                  <a:pt x="12419" y="6171"/>
                </a:lnTo>
                <a:close/>
              </a:path>
              <a:path w="21600" h="21600" extrusionOk="0">
                <a:moveTo>
                  <a:pt x="14580" y="6171"/>
                </a:moveTo>
                <a:lnTo>
                  <a:pt x="14580" y="7714"/>
                </a:lnTo>
                <a:lnTo>
                  <a:pt x="16740" y="7714"/>
                </a:lnTo>
                <a:lnTo>
                  <a:pt x="16740" y="6171"/>
                </a:lnTo>
                <a:lnTo>
                  <a:pt x="14580" y="6171"/>
                </a:lnTo>
                <a:close/>
              </a:path>
              <a:path w="21600" h="21600" extrusionOk="0">
                <a:moveTo>
                  <a:pt x="16740" y="6171"/>
                </a:moveTo>
                <a:lnTo>
                  <a:pt x="16740" y="7714"/>
                </a:lnTo>
                <a:lnTo>
                  <a:pt x="18900" y="7714"/>
                </a:lnTo>
                <a:lnTo>
                  <a:pt x="18900" y="6171"/>
                </a:lnTo>
                <a:lnTo>
                  <a:pt x="16740" y="6171"/>
                </a:lnTo>
                <a:close/>
              </a:path>
              <a:path w="21600" h="21600" extrusionOk="0">
                <a:moveTo>
                  <a:pt x="18900" y="6171"/>
                </a:moveTo>
                <a:lnTo>
                  <a:pt x="18900" y="7714"/>
                </a:lnTo>
                <a:lnTo>
                  <a:pt x="21060" y="7714"/>
                </a:lnTo>
                <a:lnTo>
                  <a:pt x="21060" y="6171"/>
                </a:lnTo>
                <a:lnTo>
                  <a:pt x="18900" y="6171"/>
                </a:lnTo>
                <a:close/>
              </a:path>
              <a:path w="21600" h="21600" extrusionOk="0">
                <a:moveTo>
                  <a:pt x="540" y="7714"/>
                </a:moveTo>
                <a:lnTo>
                  <a:pt x="540" y="9257"/>
                </a:lnTo>
                <a:lnTo>
                  <a:pt x="2700" y="9257"/>
                </a:lnTo>
                <a:lnTo>
                  <a:pt x="2700" y="7714"/>
                </a:lnTo>
                <a:lnTo>
                  <a:pt x="540" y="7714"/>
                </a:lnTo>
                <a:close/>
              </a:path>
              <a:path w="21600" h="21600" extrusionOk="0">
                <a:moveTo>
                  <a:pt x="2700" y="7714"/>
                </a:moveTo>
                <a:lnTo>
                  <a:pt x="2700" y="9257"/>
                </a:lnTo>
                <a:lnTo>
                  <a:pt x="4860" y="9257"/>
                </a:lnTo>
                <a:lnTo>
                  <a:pt x="4860" y="7714"/>
                </a:lnTo>
                <a:lnTo>
                  <a:pt x="2700" y="7714"/>
                </a:lnTo>
                <a:close/>
              </a:path>
              <a:path w="21600" h="21600" extrusionOk="0">
                <a:moveTo>
                  <a:pt x="4860" y="7714"/>
                </a:moveTo>
                <a:lnTo>
                  <a:pt x="4860" y="9257"/>
                </a:lnTo>
                <a:lnTo>
                  <a:pt x="7020" y="9257"/>
                </a:lnTo>
                <a:lnTo>
                  <a:pt x="7020" y="7714"/>
                </a:lnTo>
                <a:lnTo>
                  <a:pt x="4860" y="7714"/>
                </a:lnTo>
                <a:close/>
              </a:path>
              <a:path w="21600" h="21600" extrusionOk="0">
                <a:moveTo>
                  <a:pt x="7020" y="7714"/>
                </a:moveTo>
                <a:lnTo>
                  <a:pt x="7020" y="9257"/>
                </a:lnTo>
                <a:lnTo>
                  <a:pt x="9180" y="9257"/>
                </a:lnTo>
                <a:lnTo>
                  <a:pt x="9180" y="7714"/>
                </a:lnTo>
                <a:lnTo>
                  <a:pt x="7020" y="7714"/>
                </a:lnTo>
                <a:close/>
              </a:path>
              <a:path w="21600" h="21600" extrusionOk="0">
                <a:moveTo>
                  <a:pt x="9180" y="7714"/>
                </a:moveTo>
                <a:lnTo>
                  <a:pt x="9180" y="9257"/>
                </a:lnTo>
                <a:lnTo>
                  <a:pt x="11340" y="9257"/>
                </a:lnTo>
                <a:lnTo>
                  <a:pt x="11340" y="7714"/>
                </a:lnTo>
                <a:lnTo>
                  <a:pt x="9180" y="7714"/>
                </a:lnTo>
                <a:close/>
              </a:path>
              <a:path w="21600" h="21600" extrusionOk="0">
                <a:moveTo>
                  <a:pt x="11340" y="7714"/>
                </a:moveTo>
                <a:lnTo>
                  <a:pt x="11340" y="9257"/>
                </a:lnTo>
                <a:lnTo>
                  <a:pt x="13500" y="9257"/>
                </a:lnTo>
                <a:lnTo>
                  <a:pt x="13500" y="7714"/>
                </a:lnTo>
                <a:lnTo>
                  <a:pt x="11340" y="7714"/>
                </a:lnTo>
                <a:close/>
              </a:path>
              <a:path w="21600" h="21600" extrusionOk="0">
                <a:moveTo>
                  <a:pt x="13500" y="7714"/>
                </a:moveTo>
                <a:lnTo>
                  <a:pt x="13500" y="9257"/>
                </a:lnTo>
                <a:lnTo>
                  <a:pt x="15660" y="9257"/>
                </a:lnTo>
                <a:lnTo>
                  <a:pt x="15660" y="7714"/>
                </a:lnTo>
                <a:lnTo>
                  <a:pt x="13500" y="7714"/>
                </a:lnTo>
                <a:close/>
              </a:path>
              <a:path w="21600" h="21600" extrusionOk="0">
                <a:moveTo>
                  <a:pt x="15660" y="7714"/>
                </a:moveTo>
                <a:lnTo>
                  <a:pt x="15660" y="9257"/>
                </a:lnTo>
                <a:lnTo>
                  <a:pt x="17820" y="9257"/>
                </a:lnTo>
                <a:lnTo>
                  <a:pt x="17820" y="7714"/>
                </a:lnTo>
                <a:lnTo>
                  <a:pt x="15660" y="7714"/>
                </a:lnTo>
                <a:close/>
              </a:path>
              <a:path w="21600" h="21600" extrusionOk="0">
                <a:moveTo>
                  <a:pt x="17820" y="7714"/>
                </a:moveTo>
                <a:lnTo>
                  <a:pt x="17820" y="9257"/>
                </a:lnTo>
                <a:lnTo>
                  <a:pt x="19980" y="9257"/>
                </a:lnTo>
                <a:lnTo>
                  <a:pt x="19980" y="7714"/>
                </a:lnTo>
                <a:lnTo>
                  <a:pt x="17820" y="7714"/>
                </a:lnTo>
                <a:close/>
              </a:path>
              <a:path w="21600" h="21600" extrusionOk="0">
                <a:moveTo>
                  <a:pt x="1620" y="9257"/>
                </a:moveTo>
                <a:lnTo>
                  <a:pt x="1620" y="10800"/>
                </a:lnTo>
                <a:lnTo>
                  <a:pt x="3779" y="10800"/>
                </a:lnTo>
                <a:lnTo>
                  <a:pt x="3779" y="9257"/>
                </a:lnTo>
                <a:lnTo>
                  <a:pt x="1620" y="9257"/>
                </a:lnTo>
                <a:close/>
              </a:path>
              <a:path w="21600" h="21600" extrusionOk="0">
                <a:moveTo>
                  <a:pt x="3779" y="9257"/>
                </a:moveTo>
                <a:lnTo>
                  <a:pt x="3779" y="10800"/>
                </a:lnTo>
                <a:lnTo>
                  <a:pt x="5940" y="10800"/>
                </a:lnTo>
                <a:lnTo>
                  <a:pt x="5940" y="9257"/>
                </a:lnTo>
                <a:lnTo>
                  <a:pt x="3779" y="9257"/>
                </a:lnTo>
                <a:close/>
              </a:path>
              <a:path w="21600" h="21600" extrusionOk="0">
                <a:moveTo>
                  <a:pt x="5940" y="9257"/>
                </a:moveTo>
                <a:lnTo>
                  <a:pt x="5940" y="10800"/>
                </a:lnTo>
                <a:lnTo>
                  <a:pt x="8100" y="10800"/>
                </a:lnTo>
                <a:lnTo>
                  <a:pt x="8100" y="9257"/>
                </a:lnTo>
                <a:lnTo>
                  <a:pt x="5940" y="9257"/>
                </a:lnTo>
                <a:close/>
              </a:path>
              <a:path w="21600" h="21600" extrusionOk="0">
                <a:moveTo>
                  <a:pt x="8100" y="9257"/>
                </a:moveTo>
                <a:lnTo>
                  <a:pt x="8100" y="10800"/>
                </a:lnTo>
                <a:lnTo>
                  <a:pt x="10260" y="10800"/>
                </a:lnTo>
                <a:lnTo>
                  <a:pt x="10260" y="9257"/>
                </a:lnTo>
                <a:lnTo>
                  <a:pt x="8100" y="9257"/>
                </a:lnTo>
                <a:close/>
              </a:path>
              <a:path w="21600" h="21600" extrusionOk="0">
                <a:moveTo>
                  <a:pt x="10260" y="9257"/>
                </a:moveTo>
                <a:lnTo>
                  <a:pt x="10260" y="10800"/>
                </a:lnTo>
                <a:lnTo>
                  <a:pt x="12419" y="10800"/>
                </a:lnTo>
                <a:lnTo>
                  <a:pt x="12419" y="9257"/>
                </a:lnTo>
                <a:lnTo>
                  <a:pt x="10260" y="9257"/>
                </a:lnTo>
                <a:close/>
              </a:path>
              <a:path w="21600" h="21600" extrusionOk="0">
                <a:moveTo>
                  <a:pt x="12419" y="9257"/>
                </a:moveTo>
                <a:lnTo>
                  <a:pt x="12419" y="10800"/>
                </a:lnTo>
                <a:lnTo>
                  <a:pt x="14580" y="10800"/>
                </a:lnTo>
                <a:lnTo>
                  <a:pt x="14580" y="9257"/>
                </a:lnTo>
                <a:lnTo>
                  <a:pt x="12419" y="9257"/>
                </a:lnTo>
                <a:close/>
              </a:path>
              <a:path w="21600" h="21600" extrusionOk="0">
                <a:moveTo>
                  <a:pt x="14580" y="9257"/>
                </a:moveTo>
                <a:lnTo>
                  <a:pt x="14580" y="10800"/>
                </a:lnTo>
                <a:lnTo>
                  <a:pt x="16740" y="10800"/>
                </a:lnTo>
                <a:lnTo>
                  <a:pt x="16740" y="9257"/>
                </a:lnTo>
                <a:lnTo>
                  <a:pt x="14580" y="9257"/>
                </a:lnTo>
                <a:close/>
              </a:path>
              <a:path w="21600" h="21600" extrusionOk="0">
                <a:moveTo>
                  <a:pt x="16740" y="9257"/>
                </a:moveTo>
                <a:lnTo>
                  <a:pt x="16740" y="10800"/>
                </a:lnTo>
                <a:lnTo>
                  <a:pt x="18900" y="10800"/>
                </a:lnTo>
                <a:lnTo>
                  <a:pt x="18900" y="9257"/>
                </a:lnTo>
                <a:lnTo>
                  <a:pt x="16740" y="9257"/>
                </a:lnTo>
                <a:close/>
              </a:path>
              <a:path w="21600" h="21600" extrusionOk="0">
                <a:moveTo>
                  <a:pt x="18900" y="9257"/>
                </a:moveTo>
                <a:lnTo>
                  <a:pt x="18900" y="10800"/>
                </a:lnTo>
                <a:lnTo>
                  <a:pt x="21060" y="10800"/>
                </a:lnTo>
                <a:lnTo>
                  <a:pt x="21060" y="9257"/>
                </a:lnTo>
                <a:lnTo>
                  <a:pt x="18900" y="9257"/>
                </a:lnTo>
                <a:close/>
              </a:path>
              <a:path w="21600" h="21600" extrusionOk="0">
                <a:moveTo>
                  <a:pt x="540" y="10800"/>
                </a:moveTo>
                <a:lnTo>
                  <a:pt x="540" y="12342"/>
                </a:lnTo>
                <a:lnTo>
                  <a:pt x="2700" y="12342"/>
                </a:lnTo>
                <a:lnTo>
                  <a:pt x="2700" y="10800"/>
                </a:lnTo>
                <a:lnTo>
                  <a:pt x="540" y="10800"/>
                </a:lnTo>
                <a:close/>
              </a:path>
              <a:path w="21600" h="21600" extrusionOk="0">
                <a:moveTo>
                  <a:pt x="2700" y="10800"/>
                </a:moveTo>
                <a:lnTo>
                  <a:pt x="2700" y="12342"/>
                </a:lnTo>
                <a:lnTo>
                  <a:pt x="4860" y="12342"/>
                </a:lnTo>
                <a:lnTo>
                  <a:pt x="4860" y="10800"/>
                </a:lnTo>
                <a:lnTo>
                  <a:pt x="2700" y="10800"/>
                </a:lnTo>
                <a:close/>
              </a:path>
              <a:path w="21600" h="21600" extrusionOk="0">
                <a:moveTo>
                  <a:pt x="4860" y="10800"/>
                </a:moveTo>
                <a:lnTo>
                  <a:pt x="4860" y="12342"/>
                </a:lnTo>
                <a:lnTo>
                  <a:pt x="7020" y="12342"/>
                </a:lnTo>
                <a:lnTo>
                  <a:pt x="7020" y="10800"/>
                </a:lnTo>
                <a:lnTo>
                  <a:pt x="4860" y="10800"/>
                </a:lnTo>
                <a:close/>
              </a:path>
              <a:path w="21600" h="21600" extrusionOk="0">
                <a:moveTo>
                  <a:pt x="7020" y="10800"/>
                </a:moveTo>
                <a:lnTo>
                  <a:pt x="7020" y="12342"/>
                </a:lnTo>
                <a:lnTo>
                  <a:pt x="9180" y="12342"/>
                </a:lnTo>
                <a:lnTo>
                  <a:pt x="9180" y="10800"/>
                </a:lnTo>
                <a:lnTo>
                  <a:pt x="7020" y="10800"/>
                </a:lnTo>
                <a:close/>
              </a:path>
              <a:path w="21600" h="21600" extrusionOk="0">
                <a:moveTo>
                  <a:pt x="9180" y="10800"/>
                </a:moveTo>
                <a:lnTo>
                  <a:pt x="9180" y="12342"/>
                </a:lnTo>
                <a:lnTo>
                  <a:pt x="11340" y="12342"/>
                </a:lnTo>
                <a:lnTo>
                  <a:pt x="11340" y="10800"/>
                </a:lnTo>
                <a:lnTo>
                  <a:pt x="9180" y="10800"/>
                </a:lnTo>
                <a:close/>
              </a:path>
              <a:path w="21600" h="21600" extrusionOk="0">
                <a:moveTo>
                  <a:pt x="11340" y="10800"/>
                </a:moveTo>
                <a:lnTo>
                  <a:pt x="11340" y="12342"/>
                </a:lnTo>
                <a:lnTo>
                  <a:pt x="13500" y="12342"/>
                </a:lnTo>
                <a:lnTo>
                  <a:pt x="13500" y="10800"/>
                </a:lnTo>
                <a:lnTo>
                  <a:pt x="11340" y="10800"/>
                </a:lnTo>
                <a:close/>
              </a:path>
              <a:path w="21600" h="21600" extrusionOk="0">
                <a:moveTo>
                  <a:pt x="13500" y="10800"/>
                </a:moveTo>
                <a:lnTo>
                  <a:pt x="13500" y="12342"/>
                </a:lnTo>
                <a:lnTo>
                  <a:pt x="15660" y="12342"/>
                </a:lnTo>
                <a:lnTo>
                  <a:pt x="15660" y="10800"/>
                </a:lnTo>
                <a:lnTo>
                  <a:pt x="13500" y="10800"/>
                </a:lnTo>
                <a:close/>
              </a:path>
              <a:path w="21600" h="21600" extrusionOk="0">
                <a:moveTo>
                  <a:pt x="15660" y="10800"/>
                </a:moveTo>
                <a:lnTo>
                  <a:pt x="15660" y="12342"/>
                </a:lnTo>
                <a:lnTo>
                  <a:pt x="17820" y="12342"/>
                </a:lnTo>
                <a:lnTo>
                  <a:pt x="17820" y="10800"/>
                </a:lnTo>
                <a:lnTo>
                  <a:pt x="15660" y="10800"/>
                </a:lnTo>
                <a:close/>
              </a:path>
              <a:path w="21600" h="21600" extrusionOk="0">
                <a:moveTo>
                  <a:pt x="17820" y="10800"/>
                </a:moveTo>
                <a:lnTo>
                  <a:pt x="17820" y="12342"/>
                </a:lnTo>
                <a:lnTo>
                  <a:pt x="19980" y="12342"/>
                </a:lnTo>
                <a:lnTo>
                  <a:pt x="19980" y="10800"/>
                </a:lnTo>
                <a:lnTo>
                  <a:pt x="17820" y="10800"/>
                </a:lnTo>
                <a:close/>
              </a:path>
              <a:path w="21600" h="21600" extrusionOk="0">
                <a:moveTo>
                  <a:pt x="1620" y="12342"/>
                </a:moveTo>
                <a:lnTo>
                  <a:pt x="1620" y="13885"/>
                </a:lnTo>
                <a:lnTo>
                  <a:pt x="3779" y="13885"/>
                </a:lnTo>
                <a:lnTo>
                  <a:pt x="3779" y="12342"/>
                </a:lnTo>
                <a:lnTo>
                  <a:pt x="1620" y="12342"/>
                </a:lnTo>
                <a:close/>
              </a:path>
              <a:path w="21600" h="21600" extrusionOk="0">
                <a:moveTo>
                  <a:pt x="3779" y="12342"/>
                </a:moveTo>
                <a:lnTo>
                  <a:pt x="3779" y="13885"/>
                </a:lnTo>
                <a:lnTo>
                  <a:pt x="5940" y="13885"/>
                </a:lnTo>
                <a:lnTo>
                  <a:pt x="5940" y="12342"/>
                </a:lnTo>
                <a:lnTo>
                  <a:pt x="3779" y="12342"/>
                </a:lnTo>
                <a:close/>
              </a:path>
              <a:path w="21600" h="21600" extrusionOk="0">
                <a:moveTo>
                  <a:pt x="5940" y="12342"/>
                </a:moveTo>
                <a:lnTo>
                  <a:pt x="5940" y="13885"/>
                </a:lnTo>
                <a:lnTo>
                  <a:pt x="8100" y="13885"/>
                </a:lnTo>
                <a:lnTo>
                  <a:pt x="8100" y="12342"/>
                </a:lnTo>
                <a:lnTo>
                  <a:pt x="5940" y="12342"/>
                </a:lnTo>
                <a:close/>
              </a:path>
              <a:path w="21600" h="21600" extrusionOk="0">
                <a:moveTo>
                  <a:pt x="8100" y="12342"/>
                </a:moveTo>
                <a:lnTo>
                  <a:pt x="8100" y="13885"/>
                </a:lnTo>
                <a:lnTo>
                  <a:pt x="10260" y="13885"/>
                </a:lnTo>
                <a:lnTo>
                  <a:pt x="10260" y="12342"/>
                </a:lnTo>
                <a:lnTo>
                  <a:pt x="8100" y="12342"/>
                </a:lnTo>
                <a:close/>
              </a:path>
              <a:path w="21600" h="21600" extrusionOk="0">
                <a:moveTo>
                  <a:pt x="10260" y="12342"/>
                </a:moveTo>
                <a:lnTo>
                  <a:pt x="10260" y="13885"/>
                </a:lnTo>
                <a:lnTo>
                  <a:pt x="12419" y="13885"/>
                </a:lnTo>
                <a:lnTo>
                  <a:pt x="12419" y="12342"/>
                </a:lnTo>
                <a:lnTo>
                  <a:pt x="10260" y="12342"/>
                </a:lnTo>
                <a:close/>
              </a:path>
              <a:path w="21600" h="21600" extrusionOk="0">
                <a:moveTo>
                  <a:pt x="12419" y="12342"/>
                </a:moveTo>
                <a:lnTo>
                  <a:pt x="12419" y="13885"/>
                </a:lnTo>
                <a:lnTo>
                  <a:pt x="14580" y="13885"/>
                </a:lnTo>
                <a:lnTo>
                  <a:pt x="14580" y="12342"/>
                </a:lnTo>
                <a:lnTo>
                  <a:pt x="12419" y="12342"/>
                </a:lnTo>
                <a:close/>
              </a:path>
              <a:path w="21600" h="21600" extrusionOk="0">
                <a:moveTo>
                  <a:pt x="14580" y="12342"/>
                </a:moveTo>
                <a:lnTo>
                  <a:pt x="14580" y="13885"/>
                </a:lnTo>
                <a:lnTo>
                  <a:pt x="16740" y="13885"/>
                </a:lnTo>
                <a:lnTo>
                  <a:pt x="16740" y="12342"/>
                </a:lnTo>
                <a:lnTo>
                  <a:pt x="14580" y="12342"/>
                </a:lnTo>
                <a:close/>
              </a:path>
              <a:path w="21600" h="21600" extrusionOk="0">
                <a:moveTo>
                  <a:pt x="16740" y="12342"/>
                </a:moveTo>
                <a:lnTo>
                  <a:pt x="16740" y="13885"/>
                </a:lnTo>
                <a:lnTo>
                  <a:pt x="18900" y="13885"/>
                </a:lnTo>
                <a:lnTo>
                  <a:pt x="18900" y="12342"/>
                </a:lnTo>
                <a:lnTo>
                  <a:pt x="16740" y="12342"/>
                </a:lnTo>
                <a:close/>
              </a:path>
              <a:path w="21600" h="21600" extrusionOk="0">
                <a:moveTo>
                  <a:pt x="18900" y="12342"/>
                </a:moveTo>
                <a:lnTo>
                  <a:pt x="18900" y="13885"/>
                </a:lnTo>
                <a:lnTo>
                  <a:pt x="21060" y="13885"/>
                </a:lnTo>
                <a:lnTo>
                  <a:pt x="21060" y="12342"/>
                </a:lnTo>
                <a:lnTo>
                  <a:pt x="18900" y="12342"/>
                </a:lnTo>
                <a:close/>
              </a:path>
              <a:path w="21600" h="21600" extrusionOk="0">
                <a:moveTo>
                  <a:pt x="540" y="13885"/>
                </a:moveTo>
                <a:lnTo>
                  <a:pt x="540" y="15428"/>
                </a:lnTo>
                <a:lnTo>
                  <a:pt x="2700" y="15428"/>
                </a:lnTo>
                <a:lnTo>
                  <a:pt x="2700" y="13885"/>
                </a:lnTo>
                <a:lnTo>
                  <a:pt x="540" y="13885"/>
                </a:lnTo>
                <a:close/>
              </a:path>
              <a:path w="21600" h="21600" extrusionOk="0">
                <a:moveTo>
                  <a:pt x="2700" y="13885"/>
                </a:moveTo>
                <a:lnTo>
                  <a:pt x="2700" y="15428"/>
                </a:lnTo>
                <a:lnTo>
                  <a:pt x="4860" y="15428"/>
                </a:lnTo>
                <a:lnTo>
                  <a:pt x="4860" y="13885"/>
                </a:lnTo>
                <a:lnTo>
                  <a:pt x="2700" y="13885"/>
                </a:lnTo>
                <a:close/>
              </a:path>
              <a:path w="21600" h="21600" extrusionOk="0">
                <a:moveTo>
                  <a:pt x="4860" y="13885"/>
                </a:moveTo>
                <a:lnTo>
                  <a:pt x="4860" y="15428"/>
                </a:lnTo>
                <a:lnTo>
                  <a:pt x="7020" y="15428"/>
                </a:lnTo>
                <a:lnTo>
                  <a:pt x="7020" y="13885"/>
                </a:lnTo>
                <a:lnTo>
                  <a:pt x="4860" y="13885"/>
                </a:lnTo>
                <a:close/>
              </a:path>
              <a:path w="21600" h="21600" extrusionOk="0">
                <a:moveTo>
                  <a:pt x="7020" y="13885"/>
                </a:moveTo>
                <a:lnTo>
                  <a:pt x="7020" y="15428"/>
                </a:lnTo>
                <a:lnTo>
                  <a:pt x="9180" y="15428"/>
                </a:lnTo>
                <a:lnTo>
                  <a:pt x="9180" y="13885"/>
                </a:lnTo>
                <a:lnTo>
                  <a:pt x="7020" y="13885"/>
                </a:lnTo>
                <a:close/>
              </a:path>
              <a:path w="21600" h="21600" extrusionOk="0">
                <a:moveTo>
                  <a:pt x="9180" y="13885"/>
                </a:moveTo>
                <a:lnTo>
                  <a:pt x="9180" y="15428"/>
                </a:lnTo>
                <a:lnTo>
                  <a:pt x="11340" y="15428"/>
                </a:lnTo>
                <a:lnTo>
                  <a:pt x="11340" y="13885"/>
                </a:lnTo>
                <a:lnTo>
                  <a:pt x="9180" y="13885"/>
                </a:lnTo>
                <a:close/>
              </a:path>
              <a:path w="21600" h="21600" extrusionOk="0">
                <a:moveTo>
                  <a:pt x="11340" y="13885"/>
                </a:moveTo>
                <a:lnTo>
                  <a:pt x="11340" y="15428"/>
                </a:lnTo>
                <a:lnTo>
                  <a:pt x="13500" y="15428"/>
                </a:lnTo>
                <a:lnTo>
                  <a:pt x="13500" y="13885"/>
                </a:lnTo>
                <a:lnTo>
                  <a:pt x="11340" y="13885"/>
                </a:lnTo>
                <a:close/>
              </a:path>
              <a:path w="21600" h="21600" extrusionOk="0">
                <a:moveTo>
                  <a:pt x="13500" y="13885"/>
                </a:moveTo>
                <a:lnTo>
                  <a:pt x="13500" y="15428"/>
                </a:lnTo>
                <a:lnTo>
                  <a:pt x="15660" y="15428"/>
                </a:lnTo>
                <a:lnTo>
                  <a:pt x="15660" y="13885"/>
                </a:lnTo>
                <a:lnTo>
                  <a:pt x="13500" y="13885"/>
                </a:lnTo>
                <a:close/>
              </a:path>
              <a:path w="21600" h="21600" extrusionOk="0">
                <a:moveTo>
                  <a:pt x="15660" y="13885"/>
                </a:moveTo>
                <a:lnTo>
                  <a:pt x="15660" y="15428"/>
                </a:lnTo>
                <a:lnTo>
                  <a:pt x="17820" y="15428"/>
                </a:lnTo>
                <a:lnTo>
                  <a:pt x="17820" y="13885"/>
                </a:lnTo>
                <a:lnTo>
                  <a:pt x="15660" y="13885"/>
                </a:lnTo>
                <a:close/>
              </a:path>
              <a:path w="21600" h="21600" extrusionOk="0">
                <a:moveTo>
                  <a:pt x="17820" y="13885"/>
                </a:moveTo>
                <a:lnTo>
                  <a:pt x="17820" y="15428"/>
                </a:lnTo>
                <a:lnTo>
                  <a:pt x="19980" y="15428"/>
                </a:lnTo>
                <a:lnTo>
                  <a:pt x="19980" y="13885"/>
                </a:lnTo>
                <a:lnTo>
                  <a:pt x="17820" y="13885"/>
                </a:lnTo>
                <a:close/>
              </a:path>
              <a:path w="21600" h="21600" extrusionOk="0">
                <a:moveTo>
                  <a:pt x="1620" y="15428"/>
                </a:moveTo>
                <a:lnTo>
                  <a:pt x="1620" y="16971"/>
                </a:lnTo>
                <a:lnTo>
                  <a:pt x="3779" y="16971"/>
                </a:lnTo>
                <a:lnTo>
                  <a:pt x="3779" y="15428"/>
                </a:lnTo>
                <a:lnTo>
                  <a:pt x="1620" y="15428"/>
                </a:lnTo>
                <a:close/>
              </a:path>
              <a:path w="21600" h="21600" extrusionOk="0">
                <a:moveTo>
                  <a:pt x="3779" y="15428"/>
                </a:moveTo>
                <a:lnTo>
                  <a:pt x="3779" y="16971"/>
                </a:lnTo>
                <a:lnTo>
                  <a:pt x="5940" y="16971"/>
                </a:lnTo>
                <a:lnTo>
                  <a:pt x="5940" y="15428"/>
                </a:lnTo>
                <a:lnTo>
                  <a:pt x="3779" y="15428"/>
                </a:lnTo>
                <a:close/>
              </a:path>
              <a:path w="21600" h="21600" extrusionOk="0">
                <a:moveTo>
                  <a:pt x="5940" y="15428"/>
                </a:moveTo>
                <a:lnTo>
                  <a:pt x="5940" y="16971"/>
                </a:lnTo>
                <a:lnTo>
                  <a:pt x="8100" y="16971"/>
                </a:lnTo>
                <a:lnTo>
                  <a:pt x="8100" y="15428"/>
                </a:lnTo>
                <a:lnTo>
                  <a:pt x="5940" y="15428"/>
                </a:lnTo>
                <a:close/>
              </a:path>
              <a:path w="21600" h="21600" extrusionOk="0">
                <a:moveTo>
                  <a:pt x="8100" y="15428"/>
                </a:moveTo>
                <a:lnTo>
                  <a:pt x="8100" y="16971"/>
                </a:lnTo>
                <a:lnTo>
                  <a:pt x="10260" y="16971"/>
                </a:lnTo>
                <a:lnTo>
                  <a:pt x="10260" y="15428"/>
                </a:lnTo>
                <a:lnTo>
                  <a:pt x="8100" y="15428"/>
                </a:lnTo>
                <a:close/>
              </a:path>
              <a:path w="21600" h="21600" extrusionOk="0">
                <a:moveTo>
                  <a:pt x="10260" y="15428"/>
                </a:moveTo>
                <a:lnTo>
                  <a:pt x="10260" y="16971"/>
                </a:lnTo>
                <a:lnTo>
                  <a:pt x="12419" y="16971"/>
                </a:lnTo>
                <a:lnTo>
                  <a:pt x="12419" y="15428"/>
                </a:lnTo>
                <a:lnTo>
                  <a:pt x="10260" y="15428"/>
                </a:lnTo>
                <a:close/>
              </a:path>
              <a:path w="21600" h="21600" extrusionOk="0">
                <a:moveTo>
                  <a:pt x="12419" y="15428"/>
                </a:moveTo>
                <a:lnTo>
                  <a:pt x="12419" y="16971"/>
                </a:lnTo>
                <a:lnTo>
                  <a:pt x="14580" y="16971"/>
                </a:lnTo>
                <a:lnTo>
                  <a:pt x="14580" y="15428"/>
                </a:lnTo>
                <a:lnTo>
                  <a:pt x="12419" y="15428"/>
                </a:lnTo>
                <a:close/>
              </a:path>
              <a:path w="21600" h="21600" extrusionOk="0">
                <a:moveTo>
                  <a:pt x="14580" y="15428"/>
                </a:moveTo>
                <a:lnTo>
                  <a:pt x="14580" y="16971"/>
                </a:lnTo>
                <a:lnTo>
                  <a:pt x="16740" y="16971"/>
                </a:lnTo>
                <a:lnTo>
                  <a:pt x="16740" y="15428"/>
                </a:lnTo>
                <a:lnTo>
                  <a:pt x="14580" y="15428"/>
                </a:lnTo>
                <a:close/>
              </a:path>
              <a:path w="21600" h="21600" extrusionOk="0">
                <a:moveTo>
                  <a:pt x="16740" y="15428"/>
                </a:moveTo>
                <a:lnTo>
                  <a:pt x="16740" y="16971"/>
                </a:lnTo>
                <a:lnTo>
                  <a:pt x="18900" y="16971"/>
                </a:lnTo>
                <a:lnTo>
                  <a:pt x="18900" y="15428"/>
                </a:lnTo>
                <a:lnTo>
                  <a:pt x="16740" y="15428"/>
                </a:lnTo>
                <a:close/>
              </a:path>
              <a:path w="21600" h="21600" extrusionOk="0">
                <a:moveTo>
                  <a:pt x="18900" y="15428"/>
                </a:moveTo>
                <a:lnTo>
                  <a:pt x="18900" y="16971"/>
                </a:lnTo>
                <a:lnTo>
                  <a:pt x="21060" y="16971"/>
                </a:lnTo>
                <a:lnTo>
                  <a:pt x="21060" y="15428"/>
                </a:lnTo>
                <a:lnTo>
                  <a:pt x="18900" y="15428"/>
                </a:lnTo>
                <a:close/>
              </a:path>
              <a:path w="21600" h="21600" extrusionOk="0">
                <a:moveTo>
                  <a:pt x="540" y="16971"/>
                </a:moveTo>
                <a:lnTo>
                  <a:pt x="540" y="18514"/>
                </a:lnTo>
                <a:lnTo>
                  <a:pt x="2700" y="18514"/>
                </a:lnTo>
                <a:lnTo>
                  <a:pt x="2700" y="16971"/>
                </a:lnTo>
                <a:lnTo>
                  <a:pt x="540" y="16971"/>
                </a:lnTo>
                <a:close/>
              </a:path>
              <a:path w="21600" h="21600" extrusionOk="0">
                <a:moveTo>
                  <a:pt x="2700" y="16971"/>
                </a:moveTo>
                <a:lnTo>
                  <a:pt x="2700" y="18514"/>
                </a:lnTo>
                <a:lnTo>
                  <a:pt x="4860" y="18514"/>
                </a:lnTo>
                <a:lnTo>
                  <a:pt x="4860" y="16971"/>
                </a:lnTo>
                <a:lnTo>
                  <a:pt x="2700" y="16971"/>
                </a:lnTo>
                <a:close/>
              </a:path>
              <a:path w="21600" h="21600" extrusionOk="0">
                <a:moveTo>
                  <a:pt x="4860" y="16971"/>
                </a:moveTo>
                <a:lnTo>
                  <a:pt x="4860" y="18514"/>
                </a:lnTo>
                <a:lnTo>
                  <a:pt x="7020" y="18514"/>
                </a:lnTo>
                <a:lnTo>
                  <a:pt x="7020" y="16971"/>
                </a:lnTo>
                <a:lnTo>
                  <a:pt x="4860" y="16971"/>
                </a:lnTo>
                <a:close/>
              </a:path>
              <a:path w="21600" h="21600" extrusionOk="0">
                <a:moveTo>
                  <a:pt x="7020" y="16971"/>
                </a:moveTo>
                <a:lnTo>
                  <a:pt x="7020" y="18514"/>
                </a:lnTo>
                <a:lnTo>
                  <a:pt x="9180" y="18514"/>
                </a:lnTo>
                <a:lnTo>
                  <a:pt x="9180" y="16971"/>
                </a:lnTo>
                <a:lnTo>
                  <a:pt x="7020" y="16971"/>
                </a:lnTo>
                <a:close/>
              </a:path>
              <a:path w="21600" h="21600" extrusionOk="0">
                <a:moveTo>
                  <a:pt x="9180" y="16971"/>
                </a:moveTo>
                <a:lnTo>
                  <a:pt x="9180" y="18514"/>
                </a:lnTo>
                <a:lnTo>
                  <a:pt x="11340" y="18514"/>
                </a:lnTo>
                <a:lnTo>
                  <a:pt x="11340" y="16971"/>
                </a:lnTo>
                <a:lnTo>
                  <a:pt x="9180" y="16971"/>
                </a:lnTo>
                <a:close/>
              </a:path>
              <a:path w="21600" h="21600" extrusionOk="0">
                <a:moveTo>
                  <a:pt x="11340" y="16971"/>
                </a:moveTo>
                <a:lnTo>
                  <a:pt x="11340" y="18514"/>
                </a:lnTo>
                <a:lnTo>
                  <a:pt x="13500" y="18514"/>
                </a:lnTo>
                <a:lnTo>
                  <a:pt x="13500" y="16971"/>
                </a:lnTo>
                <a:lnTo>
                  <a:pt x="11340" y="16971"/>
                </a:lnTo>
                <a:close/>
              </a:path>
              <a:path w="21600" h="21600" extrusionOk="0">
                <a:moveTo>
                  <a:pt x="13500" y="16971"/>
                </a:moveTo>
                <a:lnTo>
                  <a:pt x="13500" y="18514"/>
                </a:lnTo>
                <a:lnTo>
                  <a:pt x="15660" y="18514"/>
                </a:lnTo>
                <a:lnTo>
                  <a:pt x="15660" y="16971"/>
                </a:lnTo>
                <a:lnTo>
                  <a:pt x="13500" y="16971"/>
                </a:lnTo>
                <a:close/>
              </a:path>
              <a:path w="21600" h="21600" extrusionOk="0">
                <a:moveTo>
                  <a:pt x="15660" y="16971"/>
                </a:moveTo>
                <a:lnTo>
                  <a:pt x="15660" y="18514"/>
                </a:lnTo>
                <a:lnTo>
                  <a:pt x="17820" y="18514"/>
                </a:lnTo>
                <a:lnTo>
                  <a:pt x="17820" y="16971"/>
                </a:lnTo>
                <a:lnTo>
                  <a:pt x="15660" y="16971"/>
                </a:lnTo>
                <a:close/>
              </a:path>
              <a:path w="21600" h="21600" extrusionOk="0">
                <a:moveTo>
                  <a:pt x="17820" y="16971"/>
                </a:moveTo>
                <a:lnTo>
                  <a:pt x="17820" y="18514"/>
                </a:lnTo>
                <a:lnTo>
                  <a:pt x="19980" y="18514"/>
                </a:lnTo>
                <a:lnTo>
                  <a:pt x="19980" y="16971"/>
                </a:lnTo>
                <a:lnTo>
                  <a:pt x="17820" y="16971"/>
                </a:lnTo>
                <a:close/>
              </a:path>
              <a:path w="21600" h="21600" extrusionOk="0">
                <a:moveTo>
                  <a:pt x="1620" y="18514"/>
                </a:moveTo>
                <a:lnTo>
                  <a:pt x="1620" y="20057"/>
                </a:lnTo>
                <a:lnTo>
                  <a:pt x="3779" y="20057"/>
                </a:lnTo>
                <a:lnTo>
                  <a:pt x="3779" y="18514"/>
                </a:lnTo>
                <a:lnTo>
                  <a:pt x="1620" y="18514"/>
                </a:lnTo>
                <a:close/>
              </a:path>
              <a:path w="21600" h="21600" extrusionOk="0">
                <a:moveTo>
                  <a:pt x="3779" y="18514"/>
                </a:moveTo>
                <a:lnTo>
                  <a:pt x="3779" y="20057"/>
                </a:lnTo>
                <a:lnTo>
                  <a:pt x="5940" y="20057"/>
                </a:lnTo>
                <a:lnTo>
                  <a:pt x="5940" y="18514"/>
                </a:lnTo>
                <a:lnTo>
                  <a:pt x="3779" y="18514"/>
                </a:lnTo>
                <a:close/>
              </a:path>
              <a:path w="21600" h="21600" extrusionOk="0">
                <a:moveTo>
                  <a:pt x="5940" y="18514"/>
                </a:moveTo>
                <a:lnTo>
                  <a:pt x="5940" y="20057"/>
                </a:lnTo>
                <a:lnTo>
                  <a:pt x="8100" y="20057"/>
                </a:lnTo>
                <a:lnTo>
                  <a:pt x="8100" y="18514"/>
                </a:lnTo>
                <a:lnTo>
                  <a:pt x="5940" y="18514"/>
                </a:lnTo>
                <a:close/>
              </a:path>
              <a:path w="21600" h="21600" extrusionOk="0">
                <a:moveTo>
                  <a:pt x="8100" y="18514"/>
                </a:moveTo>
                <a:lnTo>
                  <a:pt x="8100" y="20057"/>
                </a:lnTo>
                <a:lnTo>
                  <a:pt x="10260" y="20057"/>
                </a:lnTo>
                <a:lnTo>
                  <a:pt x="10260" y="18514"/>
                </a:lnTo>
                <a:lnTo>
                  <a:pt x="8100" y="18514"/>
                </a:lnTo>
                <a:close/>
              </a:path>
              <a:path w="21600" h="21600" extrusionOk="0">
                <a:moveTo>
                  <a:pt x="10260" y="18514"/>
                </a:moveTo>
                <a:lnTo>
                  <a:pt x="10260" y="20057"/>
                </a:lnTo>
                <a:lnTo>
                  <a:pt x="12419" y="20057"/>
                </a:lnTo>
                <a:lnTo>
                  <a:pt x="12419" y="18514"/>
                </a:lnTo>
                <a:lnTo>
                  <a:pt x="10260" y="18514"/>
                </a:lnTo>
                <a:close/>
              </a:path>
              <a:path w="21600" h="21600" extrusionOk="0">
                <a:moveTo>
                  <a:pt x="12419" y="18514"/>
                </a:moveTo>
                <a:lnTo>
                  <a:pt x="12419" y="20057"/>
                </a:lnTo>
                <a:lnTo>
                  <a:pt x="14580" y="20057"/>
                </a:lnTo>
                <a:lnTo>
                  <a:pt x="14580" y="18514"/>
                </a:lnTo>
                <a:lnTo>
                  <a:pt x="12419" y="18514"/>
                </a:lnTo>
                <a:close/>
              </a:path>
              <a:path w="21600" h="21600" extrusionOk="0">
                <a:moveTo>
                  <a:pt x="14580" y="18514"/>
                </a:moveTo>
                <a:lnTo>
                  <a:pt x="14580" y="20057"/>
                </a:lnTo>
                <a:lnTo>
                  <a:pt x="16740" y="20057"/>
                </a:lnTo>
                <a:lnTo>
                  <a:pt x="16740" y="18514"/>
                </a:lnTo>
                <a:lnTo>
                  <a:pt x="14580" y="18514"/>
                </a:lnTo>
                <a:close/>
              </a:path>
              <a:path w="21600" h="21600" extrusionOk="0">
                <a:moveTo>
                  <a:pt x="16740" y="18514"/>
                </a:moveTo>
                <a:lnTo>
                  <a:pt x="16740" y="20057"/>
                </a:lnTo>
                <a:lnTo>
                  <a:pt x="18900" y="20057"/>
                </a:lnTo>
                <a:lnTo>
                  <a:pt x="18900" y="18514"/>
                </a:lnTo>
                <a:lnTo>
                  <a:pt x="16740" y="18514"/>
                </a:lnTo>
                <a:close/>
              </a:path>
              <a:path w="21600" h="21600" extrusionOk="0">
                <a:moveTo>
                  <a:pt x="18900" y="18514"/>
                </a:moveTo>
                <a:lnTo>
                  <a:pt x="18900" y="20057"/>
                </a:lnTo>
                <a:lnTo>
                  <a:pt x="21060" y="20057"/>
                </a:lnTo>
                <a:lnTo>
                  <a:pt x="21060" y="18514"/>
                </a:lnTo>
                <a:lnTo>
                  <a:pt x="18900" y="18514"/>
                </a:lnTo>
                <a:close/>
              </a:path>
              <a:path w="21600" h="21600" extrusionOk="0">
                <a:moveTo>
                  <a:pt x="540" y="20057"/>
                </a:moveTo>
                <a:lnTo>
                  <a:pt x="540" y="21600"/>
                </a:lnTo>
                <a:lnTo>
                  <a:pt x="2700" y="21600"/>
                </a:lnTo>
                <a:lnTo>
                  <a:pt x="2700" y="20057"/>
                </a:lnTo>
                <a:lnTo>
                  <a:pt x="540" y="20057"/>
                </a:lnTo>
                <a:close/>
              </a:path>
              <a:path w="21600" h="21600" extrusionOk="0">
                <a:moveTo>
                  <a:pt x="2700" y="20057"/>
                </a:moveTo>
                <a:lnTo>
                  <a:pt x="2700" y="21600"/>
                </a:lnTo>
                <a:lnTo>
                  <a:pt x="4860" y="21600"/>
                </a:lnTo>
                <a:lnTo>
                  <a:pt x="4860" y="20057"/>
                </a:lnTo>
                <a:lnTo>
                  <a:pt x="2700" y="20057"/>
                </a:lnTo>
                <a:close/>
              </a:path>
              <a:path w="21600" h="21600" extrusionOk="0">
                <a:moveTo>
                  <a:pt x="4860" y="20057"/>
                </a:moveTo>
                <a:lnTo>
                  <a:pt x="4860" y="21600"/>
                </a:lnTo>
                <a:lnTo>
                  <a:pt x="7020" y="21600"/>
                </a:lnTo>
                <a:lnTo>
                  <a:pt x="7020" y="20057"/>
                </a:lnTo>
                <a:lnTo>
                  <a:pt x="4860" y="20057"/>
                </a:lnTo>
                <a:close/>
              </a:path>
              <a:path w="21600" h="21600" extrusionOk="0">
                <a:moveTo>
                  <a:pt x="7020" y="20057"/>
                </a:moveTo>
                <a:lnTo>
                  <a:pt x="7020" y="21600"/>
                </a:lnTo>
                <a:lnTo>
                  <a:pt x="9180" y="21600"/>
                </a:lnTo>
                <a:lnTo>
                  <a:pt x="9180" y="20057"/>
                </a:lnTo>
                <a:lnTo>
                  <a:pt x="7020" y="20057"/>
                </a:lnTo>
                <a:close/>
              </a:path>
              <a:path w="21600" h="21600" extrusionOk="0">
                <a:moveTo>
                  <a:pt x="9180" y="20057"/>
                </a:moveTo>
                <a:lnTo>
                  <a:pt x="9180" y="21600"/>
                </a:lnTo>
                <a:lnTo>
                  <a:pt x="11340" y="21600"/>
                </a:lnTo>
                <a:lnTo>
                  <a:pt x="11340" y="20057"/>
                </a:lnTo>
                <a:lnTo>
                  <a:pt x="9180" y="20057"/>
                </a:lnTo>
                <a:close/>
              </a:path>
              <a:path w="21600" h="21600" extrusionOk="0">
                <a:moveTo>
                  <a:pt x="11340" y="20057"/>
                </a:moveTo>
                <a:lnTo>
                  <a:pt x="11340" y="21600"/>
                </a:lnTo>
                <a:lnTo>
                  <a:pt x="13500" y="21600"/>
                </a:lnTo>
                <a:lnTo>
                  <a:pt x="13500" y="20057"/>
                </a:lnTo>
                <a:lnTo>
                  <a:pt x="11340" y="20057"/>
                </a:lnTo>
                <a:close/>
              </a:path>
              <a:path w="21600" h="21600" extrusionOk="0">
                <a:moveTo>
                  <a:pt x="13500" y="20057"/>
                </a:moveTo>
                <a:lnTo>
                  <a:pt x="13500" y="21600"/>
                </a:lnTo>
                <a:lnTo>
                  <a:pt x="15660" y="21600"/>
                </a:lnTo>
                <a:lnTo>
                  <a:pt x="15660" y="20057"/>
                </a:lnTo>
                <a:lnTo>
                  <a:pt x="13500" y="20057"/>
                </a:lnTo>
                <a:close/>
              </a:path>
              <a:path w="21600" h="21600" extrusionOk="0">
                <a:moveTo>
                  <a:pt x="15660" y="20057"/>
                </a:moveTo>
                <a:lnTo>
                  <a:pt x="15660" y="21600"/>
                </a:lnTo>
                <a:lnTo>
                  <a:pt x="17820" y="21600"/>
                </a:lnTo>
                <a:lnTo>
                  <a:pt x="17820" y="20057"/>
                </a:lnTo>
                <a:lnTo>
                  <a:pt x="15660" y="20057"/>
                </a:lnTo>
                <a:close/>
              </a:path>
              <a:path w="21600" h="21600" extrusionOk="0">
                <a:moveTo>
                  <a:pt x="17820" y="20057"/>
                </a:moveTo>
                <a:lnTo>
                  <a:pt x="17820" y="21600"/>
                </a:lnTo>
                <a:lnTo>
                  <a:pt x="19980" y="21600"/>
                </a:lnTo>
                <a:lnTo>
                  <a:pt x="19980" y="20057"/>
                </a:lnTo>
                <a:lnTo>
                  <a:pt x="17820" y="20057"/>
                </a:lnTo>
                <a:close/>
              </a:path>
              <a:path w="21600" h="21600" extrusionOk="0">
                <a:moveTo>
                  <a:pt x="19980" y="4628"/>
                </a:moveTo>
                <a:lnTo>
                  <a:pt x="21060" y="4628"/>
                </a:lnTo>
                <a:lnTo>
                  <a:pt x="21060" y="6171"/>
                </a:lnTo>
                <a:lnTo>
                  <a:pt x="19980" y="6171"/>
                </a:lnTo>
                <a:lnTo>
                  <a:pt x="19980" y="4628"/>
                </a:lnTo>
                <a:close/>
              </a:path>
            </a:pathLst>
          </a:custGeom>
          <a:solidFill>
            <a:srgbClr val="99663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fa-IR" dirty="0"/>
          </a:p>
        </p:txBody>
      </p:sp>
      <p:sp>
        <p:nvSpPr>
          <p:cNvPr id="17" name="desk1"/>
          <p:cNvSpPr>
            <a:spLocks noEditPoints="1" noChangeArrowheads="1"/>
          </p:cNvSpPr>
          <p:nvPr/>
        </p:nvSpPr>
        <p:spPr bwMode="auto">
          <a:xfrm>
            <a:off x="1013019" y="4222681"/>
            <a:ext cx="1023936" cy="430595"/>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algn="ctr"/>
            <a:r>
              <a:rPr lang="fa-IR" dirty="0" smtClean="0"/>
              <a:t>زن</a:t>
            </a:r>
            <a:endParaRPr lang="fa-IR" dirty="0"/>
          </a:p>
        </p:txBody>
      </p:sp>
      <p:sp>
        <p:nvSpPr>
          <p:cNvPr id="18" name="TextBox 17"/>
          <p:cNvSpPr txBox="1"/>
          <p:nvPr/>
        </p:nvSpPr>
        <p:spPr>
          <a:xfrm>
            <a:off x="1310317" y="4626851"/>
            <a:ext cx="533400" cy="369332"/>
          </a:xfrm>
          <a:prstGeom prst="rect">
            <a:avLst/>
          </a:prstGeom>
          <a:noFill/>
        </p:spPr>
        <p:txBody>
          <a:bodyPr wrap="square" rtlCol="1">
            <a:spAutoFit/>
          </a:bodyPr>
          <a:lstStyle/>
          <a:p>
            <a:r>
              <a:rPr lang="fa-IR" dirty="0" smtClean="0"/>
              <a:t>مرد</a:t>
            </a:r>
            <a:endParaRPr lang="fa-IR" dirty="0"/>
          </a:p>
        </p:txBody>
      </p:sp>
      <p:sp>
        <p:nvSpPr>
          <p:cNvPr id="19" name="TextBox 18"/>
          <p:cNvSpPr txBox="1"/>
          <p:nvPr/>
        </p:nvSpPr>
        <p:spPr>
          <a:xfrm>
            <a:off x="798637" y="6208015"/>
            <a:ext cx="1616120" cy="369332"/>
          </a:xfrm>
          <a:prstGeom prst="rect">
            <a:avLst/>
          </a:prstGeom>
          <a:noFill/>
        </p:spPr>
        <p:txBody>
          <a:bodyPr wrap="square" rtlCol="1">
            <a:spAutoFit/>
          </a:bodyPr>
          <a:lstStyle/>
          <a:p>
            <a:pPr algn="ctr"/>
            <a:r>
              <a:rPr lang="fa-IR" dirty="0" smtClean="0">
                <a:cs typeface="B Nazanin" pitchFamily="2" charset="-78"/>
              </a:rPr>
              <a:t>مرد تکیه گاه زن</a:t>
            </a:r>
            <a:endParaRPr lang="fa-IR" dirty="0">
              <a:cs typeface="B Nazanin" pitchFamily="2" charset="-78"/>
            </a:endParaRPr>
          </a:p>
        </p:txBody>
      </p:sp>
    </p:spTree>
    <p:extLst>
      <p:ext uri="{BB962C8B-B14F-4D97-AF65-F5344CB8AC3E}">
        <p14:creationId xmlns:p14="http://schemas.microsoft.com/office/powerpoint/2010/main" val="189387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125113" cy="924475"/>
          </a:xfrm>
        </p:spPr>
        <p:txBody>
          <a:bodyPr/>
          <a:lstStyle/>
          <a:p>
            <a:pPr algn="ctr"/>
            <a:r>
              <a:rPr lang="fa-IR" sz="5400" b="1" dirty="0" smtClean="0">
                <a:solidFill>
                  <a:schemeClr val="tx1"/>
                </a:solidFill>
                <a:cs typeface="B Lotus" pitchFamily="2" charset="-78"/>
              </a:rPr>
              <a:t>مرد مقتدر:محکم</a:t>
            </a:r>
            <a:endParaRPr lang="fa-IR" sz="5400" b="1" dirty="0">
              <a:solidFill>
                <a:schemeClr val="tx1"/>
              </a:solidFill>
              <a:cs typeface="B Lotus" pitchFamily="2" charset="-78"/>
            </a:endParaRPr>
          </a:p>
        </p:txBody>
      </p:sp>
      <p:sp>
        <p:nvSpPr>
          <p:cNvPr id="3" name="Content Placeholder 2"/>
          <p:cNvSpPr>
            <a:spLocks noGrp="1"/>
          </p:cNvSpPr>
          <p:nvPr>
            <p:ph idx="1"/>
          </p:nvPr>
        </p:nvSpPr>
        <p:spPr>
          <a:xfrm>
            <a:off x="609600" y="1447800"/>
            <a:ext cx="7601155" cy="5029199"/>
          </a:xfrm>
        </p:spPr>
        <p:txBody>
          <a:bodyPr>
            <a:noAutofit/>
          </a:bodyPr>
          <a:lstStyle/>
          <a:p>
            <a:r>
              <a:rPr lang="fa-IR" sz="2400" dirty="0" smtClean="0">
                <a:solidFill>
                  <a:schemeClr val="tx1"/>
                </a:solidFill>
                <a:cs typeface="B Nazanin" pitchFamily="2" charset="-78"/>
              </a:rPr>
              <a:t>انسان به جایی تکیه می کند که محکم بوده وسست نباشد پس مرد مقتدر باید محکم باشد</a:t>
            </a:r>
          </a:p>
          <a:p>
            <a:r>
              <a:rPr lang="fa-IR" sz="2400" dirty="0" smtClean="0">
                <a:solidFill>
                  <a:schemeClr val="tx1"/>
                </a:solidFill>
                <a:cs typeface="B Nazanin" pitchFamily="2" charset="-78"/>
              </a:rPr>
              <a:t>مردی که دهان بین است و تا مسئله ای پیش می آید نگاه می کند ببیند پدر و مادرش چه می گویند مرد سستی است</a:t>
            </a:r>
          </a:p>
          <a:p>
            <a:r>
              <a:rPr lang="fa-IR" sz="2400" dirty="0" smtClean="0">
                <a:solidFill>
                  <a:schemeClr val="tx1"/>
                </a:solidFill>
                <a:cs typeface="B Nazanin" pitchFamily="2" charset="-78"/>
              </a:rPr>
              <a:t>زنها از مرد سست بیزارند حتی در جسم هم به مرد عضلانی بیشتر علاقه مندند.</a:t>
            </a:r>
          </a:p>
          <a:p>
            <a:r>
              <a:rPr lang="fa-IR" sz="2400" dirty="0" smtClean="0">
                <a:solidFill>
                  <a:schemeClr val="tx1"/>
                </a:solidFill>
                <a:cs typeface="B Nazanin" pitchFamily="2" charset="-78"/>
              </a:rPr>
              <a:t>خیلی وقتها سستی مرد اجازه گفتن خیلی حرفها را به زن نمی دهد. چون مرد به علت سستی سریع (های و هوی) می کند.</a:t>
            </a:r>
          </a:p>
          <a:p>
            <a:r>
              <a:rPr lang="fa-IR" sz="2400" dirty="0" smtClean="0">
                <a:solidFill>
                  <a:schemeClr val="tx1"/>
                </a:solidFill>
                <a:cs typeface="B Nazanin" pitchFamily="2" charset="-78"/>
              </a:rPr>
              <a:t>مادر به علت سستی مرد به کودک 4 ساله اش سفارش می کند</a:t>
            </a:r>
            <a:r>
              <a:rPr lang="fa-IR" sz="2400" dirty="0" smtClean="0">
                <a:solidFill>
                  <a:schemeClr val="tx1"/>
                </a:solidFill>
                <a:cs typeface="B Nazanin" pitchFamily="2" charset="-78"/>
                <a:sym typeface="Wingdings" pitchFamily="2" charset="2"/>
              </a:rPr>
              <a:t>:(صدای اسباب بازیهات در نیاد که بابات از جا می پره)</a:t>
            </a:r>
          </a:p>
          <a:p>
            <a:r>
              <a:rPr lang="fa-IR" sz="2400" dirty="0" smtClean="0">
                <a:solidFill>
                  <a:schemeClr val="tx1"/>
                </a:solidFill>
                <a:cs typeface="B Nazanin" pitchFamily="2" charset="-78"/>
                <a:sym typeface="Wingdings" pitchFamily="2" charset="2"/>
              </a:rPr>
              <a:t>پسری مزاحم دختری می شود. مادر دختر جرات نمی کند موضوع را با پدر خانه در میان بگذارد. این مرد استحکام لازم را ندارد</a:t>
            </a:r>
            <a:endParaRPr lang="fa-IR" sz="2400" dirty="0" smtClean="0">
              <a:solidFill>
                <a:schemeClr val="tx1"/>
              </a:solidFill>
              <a:cs typeface="B Nazanin" pitchFamily="2" charset="-78"/>
            </a:endParaRPr>
          </a:p>
        </p:txBody>
      </p:sp>
    </p:spTree>
    <p:extLst>
      <p:ext uri="{BB962C8B-B14F-4D97-AF65-F5344CB8AC3E}">
        <p14:creationId xmlns:p14="http://schemas.microsoft.com/office/powerpoint/2010/main" val="2122555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125113" cy="924475"/>
          </a:xfrm>
        </p:spPr>
        <p:txBody>
          <a:bodyPr/>
          <a:lstStyle/>
          <a:p>
            <a:pPr algn="ctr"/>
            <a:r>
              <a:rPr lang="fa-IR" sz="4800" b="1" dirty="0" smtClean="0">
                <a:solidFill>
                  <a:schemeClr val="tx1"/>
                </a:solidFill>
                <a:cs typeface="B Lotus" pitchFamily="2" charset="-78"/>
              </a:rPr>
              <a:t>مرد مقتدر: امن</a:t>
            </a:r>
            <a:endParaRPr lang="fa-IR" sz="4800" b="1" dirty="0">
              <a:solidFill>
                <a:schemeClr val="tx1"/>
              </a:solidFill>
              <a:cs typeface="B Lotus" pitchFamily="2" charset="-78"/>
            </a:endParaRPr>
          </a:p>
        </p:txBody>
      </p:sp>
      <p:sp>
        <p:nvSpPr>
          <p:cNvPr id="3" name="Content Placeholder 2"/>
          <p:cNvSpPr>
            <a:spLocks noGrp="1"/>
          </p:cNvSpPr>
          <p:nvPr>
            <p:ph idx="1"/>
          </p:nvPr>
        </p:nvSpPr>
        <p:spPr>
          <a:xfrm>
            <a:off x="838200" y="1371600"/>
            <a:ext cx="7601157" cy="4800599"/>
          </a:xfrm>
        </p:spPr>
        <p:txBody>
          <a:bodyPr>
            <a:noAutofit/>
          </a:bodyPr>
          <a:lstStyle/>
          <a:p>
            <a:r>
              <a:rPr lang="fa-IR" sz="2400" dirty="0" smtClean="0">
                <a:solidFill>
                  <a:schemeClr val="tx1"/>
                </a:solidFill>
                <a:cs typeface="B Nazanin" pitchFamily="2" charset="-78"/>
              </a:rPr>
              <a:t>انسان اگر حس کند تکیه گاهش امن نیست و احتمال فرو ریختن دارد به آن تکیه نمی کند</a:t>
            </a:r>
          </a:p>
          <a:p>
            <a:r>
              <a:rPr lang="fa-IR" sz="2400" dirty="0" smtClean="0">
                <a:solidFill>
                  <a:schemeClr val="tx1"/>
                </a:solidFill>
                <a:cs typeface="B Nazanin" pitchFamily="2" charset="-78"/>
              </a:rPr>
              <a:t>اعضای خانواده باید امنیت را در پدر احساس کنند تا بتوانند مشکلاتشان را با او درمیان بگذارند</a:t>
            </a:r>
          </a:p>
          <a:p>
            <a:r>
              <a:rPr lang="fa-IR" sz="2400" dirty="0" smtClean="0">
                <a:solidFill>
                  <a:schemeClr val="tx1"/>
                </a:solidFill>
                <a:cs typeface="B Nazanin" pitchFamily="2" charset="-78"/>
              </a:rPr>
              <a:t>مرد مقتدر بجای تهدید ، فشار و اضطراب ؛ به خانواده اش تأمین می دهد</a:t>
            </a:r>
          </a:p>
          <a:p>
            <a:r>
              <a:rPr lang="fa-IR" sz="2400" dirty="0" smtClean="0">
                <a:solidFill>
                  <a:schemeClr val="tx1"/>
                </a:solidFill>
                <a:cs typeface="B Nazanin" pitchFamily="2" charset="-78"/>
              </a:rPr>
              <a:t>مردی امن است که وقتی همسرش اظهار ناامنی می کند به او امنیت ببخشد. زن:(با این مشکلات اقتصادی چطوری زندگی کنیم) مرد:( من اینجا چکارم؟ اول خدای رازق بعد من هستم. اصلا نترس)</a:t>
            </a:r>
          </a:p>
          <a:p>
            <a:r>
              <a:rPr lang="fa-IR" sz="2400" dirty="0" smtClean="0">
                <a:solidFill>
                  <a:schemeClr val="tx1"/>
                </a:solidFill>
                <a:cs typeface="B Nazanin" pitchFamily="2" charset="-78"/>
              </a:rPr>
              <a:t>اگر مرد تکیه گاه امنی باشد، زن که ذاتا تکیه خواه است از این تکیه گاه لذت می برد </a:t>
            </a:r>
            <a:endParaRPr lang="fa-IR" sz="2400" dirty="0">
              <a:solidFill>
                <a:schemeClr val="tx1"/>
              </a:solidFill>
              <a:cs typeface="B Nazanin" pitchFamily="2" charset="-78"/>
            </a:endParaRPr>
          </a:p>
        </p:txBody>
      </p:sp>
    </p:spTree>
    <p:extLst>
      <p:ext uri="{BB962C8B-B14F-4D97-AF65-F5344CB8AC3E}">
        <p14:creationId xmlns:p14="http://schemas.microsoft.com/office/powerpoint/2010/main" val="2219596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381000"/>
            <a:ext cx="7125113" cy="1219199"/>
          </a:xfrm>
        </p:spPr>
        <p:txBody>
          <a:bodyPr>
            <a:noAutofit/>
          </a:bodyPr>
          <a:lstStyle/>
          <a:p>
            <a:pPr algn="ctr"/>
            <a:r>
              <a:rPr lang="fa-IR" sz="4000" dirty="0">
                <a:solidFill>
                  <a:schemeClr val="tx1"/>
                </a:solidFill>
                <a:cs typeface="B Lotus" pitchFamily="2" charset="-78"/>
              </a:rPr>
              <a:t>خانمها با اقتدار مرد چه برخوردی می کنند</a:t>
            </a:r>
            <a:r>
              <a:rPr lang="fa-IR" sz="4000" dirty="0" smtClean="0">
                <a:solidFill>
                  <a:schemeClr val="tx1"/>
                </a:solidFill>
                <a:cs typeface="B Lotus" pitchFamily="2" charset="-78"/>
              </a:rPr>
              <a:t>؟</a:t>
            </a:r>
            <a:br>
              <a:rPr lang="fa-IR" sz="4000" dirty="0" smtClean="0">
                <a:solidFill>
                  <a:schemeClr val="tx1"/>
                </a:solidFill>
                <a:cs typeface="B Lotus" pitchFamily="2" charset="-78"/>
              </a:rPr>
            </a:br>
            <a:r>
              <a:rPr lang="fa-IR" sz="4000" b="1" dirty="0" smtClean="0">
                <a:solidFill>
                  <a:schemeClr val="tx1"/>
                </a:solidFill>
                <a:cs typeface="B Lotus" pitchFamily="2" charset="-78"/>
              </a:rPr>
              <a:t>جدل</a:t>
            </a:r>
            <a:endParaRPr lang="fa-IR" sz="4000" b="1" dirty="0">
              <a:solidFill>
                <a:schemeClr val="tx1"/>
              </a:solidFill>
              <a:cs typeface="B Lotus" pitchFamily="2" charset="-78"/>
            </a:endParaRPr>
          </a:p>
        </p:txBody>
      </p:sp>
      <p:sp>
        <p:nvSpPr>
          <p:cNvPr id="3" name="Content Placeholder 2"/>
          <p:cNvSpPr>
            <a:spLocks noGrp="1"/>
          </p:cNvSpPr>
          <p:nvPr>
            <p:ph idx="1"/>
          </p:nvPr>
        </p:nvSpPr>
        <p:spPr/>
        <p:txBody>
          <a:bodyPr>
            <a:noAutofit/>
          </a:bodyPr>
          <a:lstStyle/>
          <a:p>
            <a:r>
              <a:rPr lang="fa-IR" sz="2000" dirty="0" smtClean="0">
                <a:solidFill>
                  <a:schemeClr val="tx1"/>
                </a:solidFill>
                <a:cs typeface="B Nazanin" pitchFamily="2" charset="-78"/>
              </a:rPr>
              <a:t>یکی از رفتارهایی که خانمها زیاد انجام می دهند و اقتدار مرد را می شکنند ، </a:t>
            </a:r>
            <a:r>
              <a:rPr lang="fa-IR" sz="2000" b="1" u="sng" dirty="0" smtClean="0">
                <a:solidFill>
                  <a:schemeClr val="tx1"/>
                </a:solidFill>
                <a:cs typeface="B Nazanin" pitchFamily="2" charset="-78"/>
              </a:rPr>
              <a:t>جدل با مرد </a:t>
            </a:r>
            <a:r>
              <a:rPr lang="fa-IR" sz="2000" dirty="0" smtClean="0">
                <a:solidFill>
                  <a:schemeClr val="tx1"/>
                </a:solidFill>
                <a:cs typeface="B Nazanin" pitchFamily="2" charset="-78"/>
              </a:rPr>
              <a:t>است</a:t>
            </a:r>
          </a:p>
          <a:p>
            <a:r>
              <a:rPr lang="fa-IR" sz="2000" dirty="0" smtClean="0">
                <a:solidFill>
                  <a:schemeClr val="tx1"/>
                </a:solidFill>
                <a:cs typeface="B Nazanin" pitchFamily="2" charset="-78"/>
              </a:rPr>
              <a:t>منظور خانمها از جدل اینست که </a:t>
            </a:r>
            <a:r>
              <a:rPr lang="fa-IR" sz="2000" u="sng" dirty="0" smtClean="0">
                <a:solidFill>
                  <a:schemeClr val="tx1"/>
                </a:solidFill>
                <a:cs typeface="B Nazanin" pitchFamily="2" charset="-78"/>
              </a:rPr>
              <a:t>من را هم ببین </a:t>
            </a:r>
            <a:r>
              <a:rPr lang="fa-IR" sz="2000" dirty="0" smtClean="0">
                <a:solidFill>
                  <a:schemeClr val="tx1"/>
                </a:solidFill>
                <a:cs typeface="B Nazanin" pitchFamily="2" charset="-78"/>
              </a:rPr>
              <a:t>، </a:t>
            </a:r>
            <a:r>
              <a:rPr lang="fa-IR" sz="2000" u="sng" dirty="0" smtClean="0">
                <a:solidFill>
                  <a:schemeClr val="tx1"/>
                </a:solidFill>
                <a:cs typeface="B Nazanin" pitchFamily="2" charset="-78"/>
              </a:rPr>
              <a:t>به من هم اعتنا کن</a:t>
            </a:r>
            <a:endParaRPr lang="fa-IR" sz="2000" dirty="0" smtClean="0">
              <a:solidFill>
                <a:schemeClr val="tx1"/>
              </a:solidFill>
              <a:cs typeface="B Nazanin" pitchFamily="2" charset="-78"/>
            </a:endParaRPr>
          </a:p>
          <a:p>
            <a:r>
              <a:rPr lang="fa-IR" sz="2000" dirty="0" smtClean="0">
                <a:solidFill>
                  <a:schemeClr val="tx1"/>
                </a:solidFill>
                <a:cs typeface="B Nazanin" pitchFamily="2" charset="-78"/>
              </a:rPr>
              <a:t>برداشت مرد از جدل زن اینست که </a:t>
            </a:r>
            <a:r>
              <a:rPr lang="fa-IR" sz="2000" u="sng" dirty="0" smtClean="0">
                <a:solidFill>
                  <a:schemeClr val="tx1"/>
                </a:solidFill>
                <a:cs typeface="B Nazanin" pitchFamily="2" charset="-78"/>
              </a:rPr>
              <a:t>اقتدار تو اقتدار کاملی نیست، تو معیوب و ناقص هستی</a:t>
            </a:r>
          </a:p>
          <a:p>
            <a:r>
              <a:rPr lang="fa-IR" sz="2000" dirty="0" smtClean="0">
                <a:solidFill>
                  <a:schemeClr val="tx1"/>
                </a:solidFill>
                <a:cs typeface="B Nazanin" pitchFamily="2" charset="-78"/>
              </a:rPr>
              <a:t>در جدل ، موضوع برای مرد مهم نیست بلکه در مبارزه با جدل زن می خواهد بگوید من معیوب و ناقص نیستم</a:t>
            </a:r>
          </a:p>
          <a:p>
            <a:r>
              <a:rPr lang="fa-IR" sz="2000" dirty="0" smtClean="0">
                <a:solidFill>
                  <a:schemeClr val="tx1"/>
                </a:solidFill>
                <a:cs typeface="B Nazanin" pitchFamily="2" charset="-78"/>
              </a:rPr>
              <a:t>مثال: اگر مردی اشتباها بگوید این ماژیک قرمز است، زن نباید مستقیما بگوید خیر این ماژیک آبی است چون با این کار مردش را می شکند. باید بگوید</a:t>
            </a:r>
            <a:r>
              <a:rPr lang="fa-IR" sz="2000" dirty="0" smtClean="0">
                <a:solidFill>
                  <a:schemeClr val="tx1"/>
                </a:solidFill>
                <a:cs typeface="B Nazanin" pitchFamily="2" charset="-78"/>
                <a:sym typeface="Wingdings" pitchFamily="2" charset="2"/>
              </a:rPr>
              <a:t>:( اِ چرا این ماژیک قرمز نیست) اینجا مرد می فهمد اشتباه کرده لذا زن باید سریع مرد را از خرد شدن نجات دهد و بگوید:( می دونی چرا تو فکر کردی این ماژیک قرمزه، تقصیر منه، از بس در این ماژیکها را جابجا می کنم). </a:t>
            </a:r>
            <a:r>
              <a:rPr lang="fa-IR" sz="2000" b="1" u="sng" dirty="0" smtClean="0">
                <a:solidFill>
                  <a:schemeClr val="tx1"/>
                </a:solidFill>
                <a:cs typeface="B Nazanin" pitchFamily="2" charset="-78"/>
                <a:sym typeface="Wingdings" pitchFamily="2" charset="2"/>
              </a:rPr>
              <a:t>مرد برای چنین زنی می میرد</a:t>
            </a:r>
            <a:endParaRPr lang="fa-IR" sz="2000" b="1" u="sng" dirty="0">
              <a:solidFill>
                <a:schemeClr val="tx1"/>
              </a:solidFill>
              <a:cs typeface="B Nazanin" pitchFamily="2" charset="-78"/>
            </a:endParaRPr>
          </a:p>
        </p:txBody>
      </p:sp>
    </p:spTree>
    <p:extLst>
      <p:ext uri="{BB962C8B-B14F-4D97-AF65-F5344CB8AC3E}">
        <p14:creationId xmlns:p14="http://schemas.microsoft.com/office/powerpoint/2010/main" val="3171481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pPr algn="ctr"/>
            <a:r>
              <a:rPr lang="fa-IR" sz="4000" dirty="0">
                <a:solidFill>
                  <a:schemeClr val="tx1"/>
                </a:solidFill>
                <a:cs typeface="B Lotus" pitchFamily="2" charset="-78"/>
              </a:rPr>
              <a:t>خانمها با اقتدار مرد چه برخوردی می کنند</a:t>
            </a:r>
            <a:r>
              <a:rPr lang="fa-IR" sz="4000" dirty="0" smtClean="0">
                <a:solidFill>
                  <a:schemeClr val="tx1"/>
                </a:solidFill>
                <a:cs typeface="B Lotus" pitchFamily="2" charset="-78"/>
              </a:rPr>
              <a:t>؟</a:t>
            </a:r>
            <a:br>
              <a:rPr lang="fa-IR" sz="4000" dirty="0" smtClean="0">
                <a:solidFill>
                  <a:schemeClr val="tx1"/>
                </a:solidFill>
                <a:cs typeface="B Lotus" pitchFamily="2" charset="-78"/>
              </a:rPr>
            </a:br>
            <a:r>
              <a:rPr lang="fa-IR" sz="4000" b="1" dirty="0" smtClean="0">
                <a:solidFill>
                  <a:schemeClr val="tx1"/>
                </a:solidFill>
                <a:cs typeface="B Lotus" pitchFamily="2" charset="-78"/>
              </a:rPr>
              <a:t>قهر</a:t>
            </a:r>
            <a:endParaRPr lang="fa-IR" sz="4000" b="1" dirty="0">
              <a:solidFill>
                <a:schemeClr val="tx1"/>
              </a:solidFill>
              <a:cs typeface="B Lotus" pitchFamily="2" charset="-78"/>
            </a:endParaRPr>
          </a:p>
        </p:txBody>
      </p:sp>
      <p:sp>
        <p:nvSpPr>
          <p:cNvPr id="3" name="Content Placeholder 2"/>
          <p:cNvSpPr>
            <a:spLocks noGrp="1"/>
          </p:cNvSpPr>
          <p:nvPr>
            <p:ph idx="1"/>
          </p:nvPr>
        </p:nvSpPr>
        <p:spPr>
          <a:xfrm>
            <a:off x="990600" y="1752600"/>
            <a:ext cx="7125112" cy="4280037"/>
          </a:xfrm>
        </p:spPr>
        <p:txBody>
          <a:bodyPr>
            <a:noAutofit/>
          </a:bodyPr>
          <a:lstStyle/>
          <a:p>
            <a:r>
              <a:rPr lang="fa-IR" sz="2800" dirty="0" smtClean="0">
                <a:solidFill>
                  <a:schemeClr val="tx1"/>
                </a:solidFill>
                <a:cs typeface="B Nazanin" pitchFamily="2" charset="-78"/>
              </a:rPr>
              <a:t>از جدل بدتر قهر است</a:t>
            </a:r>
          </a:p>
          <a:p>
            <a:r>
              <a:rPr lang="fa-IR" sz="2800" dirty="0" smtClean="0">
                <a:solidFill>
                  <a:schemeClr val="tx1"/>
                </a:solidFill>
                <a:cs typeface="B Nazanin" pitchFamily="2" charset="-78"/>
              </a:rPr>
              <a:t>خانمها چرا قهر می کنند؟می خواهند بگویند: </a:t>
            </a:r>
            <a:r>
              <a:rPr lang="fa-IR" sz="2800" u="sng" dirty="0" smtClean="0">
                <a:solidFill>
                  <a:schemeClr val="tx1"/>
                </a:solidFill>
                <a:cs typeface="B Nazanin" pitchFamily="2" charset="-78"/>
              </a:rPr>
              <a:t>کم هستی، زیادتر باش</a:t>
            </a:r>
          </a:p>
          <a:p>
            <a:r>
              <a:rPr lang="fa-IR" sz="2800" dirty="0" smtClean="0">
                <a:solidFill>
                  <a:schemeClr val="tx1"/>
                </a:solidFill>
                <a:cs typeface="B Nazanin" pitchFamily="2" charset="-78"/>
              </a:rPr>
              <a:t>آقا برداشتش از قهر اینست که زن می گوید : </a:t>
            </a:r>
            <a:r>
              <a:rPr lang="fa-IR" sz="2800" u="sng" dirty="0" smtClean="0">
                <a:solidFill>
                  <a:schemeClr val="tx1"/>
                </a:solidFill>
                <a:cs typeface="B Nazanin" pitchFamily="2" charset="-78"/>
              </a:rPr>
              <a:t>بود و نبودت یکی است</a:t>
            </a:r>
          </a:p>
          <a:p>
            <a:r>
              <a:rPr lang="fa-IR" sz="2800" dirty="0" smtClean="0">
                <a:solidFill>
                  <a:schemeClr val="tx1"/>
                </a:solidFill>
                <a:cs typeface="B Nazanin" pitchFamily="2" charset="-78"/>
              </a:rPr>
              <a:t>قهر ضربه زیادی به اقتدار یک مرد می زند لذا اگر زن  یک ساعت قهر می کند، مرد تا مدتها دست از سرش برنمی دارد. مرد</a:t>
            </a:r>
            <a:r>
              <a:rPr lang="fa-IR" sz="2800" dirty="0" smtClean="0">
                <a:solidFill>
                  <a:schemeClr val="tx1"/>
                </a:solidFill>
                <a:cs typeface="B Nazanin" pitchFamily="2" charset="-78"/>
                <a:sym typeface="Wingdings" pitchFamily="2" charset="2"/>
              </a:rPr>
              <a:t>:(چیه برگشتی عرضه قهر کردن نداشتی؟ مادرت نگهت نداشت؟)</a:t>
            </a:r>
            <a:endParaRPr lang="fa-IR" sz="2800" dirty="0" smtClean="0">
              <a:solidFill>
                <a:schemeClr val="tx1"/>
              </a:solidFill>
              <a:cs typeface="B Nazanin" pitchFamily="2" charset="-78"/>
            </a:endParaRPr>
          </a:p>
        </p:txBody>
      </p:sp>
    </p:spTree>
    <p:extLst>
      <p:ext uri="{BB962C8B-B14F-4D97-AF65-F5344CB8AC3E}">
        <p14:creationId xmlns:p14="http://schemas.microsoft.com/office/powerpoint/2010/main" val="133855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6000" b="1" dirty="0" smtClean="0">
                <a:solidFill>
                  <a:schemeClr val="tx1"/>
                </a:solidFill>
                <a:cs typeface="B Lotus" pitchFamily="2" charset="-78"/>
              </a:rPr>
              <a:t>قهر</a:t>
            </a:r>
            <a:endParaRPr lang="fa-IR" sz="6000" b="1" dirty="0">
              <a:solidFill>
                <a:schemeClr val="tx1"/>
              </a:solidFill>
              <a:cs typeface="B Lotus" pitchFamily="2" charset="-78"/>
            </a:endParaRPr>
          </a:p>
        </p:txBody>
      </p:sp>
      <p:sp>
        <p:nvSpPr>
          <p:cNvPr id="5" name="Firewall"/>
          <p:cNvSpPr>
            <a:spLocks noEditPoints="1" noChangeArrowheads="1"/>
          </p:cNvSpPr>
          <p:nvPr/>
        </p:nvSpPr>
        <p:spPr bwMode="auto">
          <a:xfrm>
            <a:off x="1526487" y="3352800"/>
            <a:ext cx="650979" cy="1464703"/>
          </a:xfrm>
          <a:custGeom>
            <a:avLst/>
            <a:gdLst>
              <a:gd name="T0" fmla="*/ 0 w 21600"/>
              <a:gd name="T1" fmla="*/ 0 h 21600"/>
              <a:gd name="T2" fmla="*/ 10800 w 21600"/>
              <a:gd name="T3" fmla="*/ 0 h 21600"/>
              <a:gd name="T4" fmla="*/ 21600 w 21600"/>
              <a:gd name="T5" fmla="*/ 0 h 21600"/>
              <a:gd name="T6" fmla="*/ 21060 w 21600"/>
              <a:gd name="T7" fmla="*/ 10800 h 21600"/>
              <a:gd name="T8" fmla="*/ 21060 w 21600"/>
              <a:gd name="T9" fmla="*/ 21600 h 21600"/>
              <a:gd name="T10" fmla="*/ 10800 w 21600"/>
              <a:gd name="T11" fmla="*/ 21600 h 21600"/>
              <a:gd name="T12" fmla="*/ 540 w 21600"/>
              <a:gd name="T13" fmla="*/ 21600 h 21600"/>
              <a:gd name="T14" fmla="*/ 540 w 21600"/>
              <a:gd name="T15" fmla="*/ 10800 h 21600"/>
              <a:gd name="T16" fmla="*/ 761 w 21600"/>
              <a:gd name="T17" fmla="*/ 22454 h 21600"/>
              <a:gd name="T18" fmla="*/ 21069 w 21600"/>
              <a:gd name="T19" fmla="*/ 32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540" y="4628"/>
                </a:moveTo>
                <a:lnTo>
                  <a:pt x="0" y="4628"/>
                </a:lnTo>
                <a:lnTo>
                  <a:pt x="0" y="0"/>
                </a:lnTo>
                <a:lnTo>
                  <a:pt x="21600" y="0"/>
                </a:lnTo>
                <a:lnTo>
                  <a:pt x="21600" y="4628"/>
                </a:lnTo>
                <a:lnTo>
                  <a:pt x="21060" y="4628"/>
                </a:lnTo>
                <a:lnTo>
                  <a:pt x="21060" y="21600"/>
                </a:lnTo>
                <a:lnTo>
                  <a:pt x="540" y="21600"/>
                </a:lnTo>
                <a:lnTo>
                  <a:pt x="540" y="4628"/>
                </a:lnTo>
                <a:close/>
              </a:path>
              <a:path w="21600" h="21600" extrusionOk="0">
                <a:moveTo>
                  <a:pt x="540" y="4628"/>
                </a:moveTo>
                <a:lnTo>
                  <a:pt x="540" y="6171"/>
                </a:lnTo>
                <a:lnTo>
                  <a:pt x="2700" y="6171"/>
                </a:lnTo>
                <a:lnTo>
                  <a:pt x="2700" y="4628"/>
                </a:lnTo>
                <a:lnTo>
                  <a:pt x="540" y="4628"/>
                </a:lnTo>
                <a:close/>
              </a:path>
              <a:path w="21600" h="21600" extrusionOk="0">
                <a:moveTo>
                  <a:pt x="2700" y="4628"/>
                </a:moveTo>
                <a:lnTo>
                  <a:pt x="2700" y="6171"/>
                </a:lnTo>
                <a:lnTo>
                  <a:pt x="4860" y="6171"/>
                </a:lnTo>
                <a:lnTo>
                  <a:pt x="4860" y="4628"/>
                </a:lnTo>
                <a:lnTo>
                  <a:pt x="2700" y="4628"/>
                </a:lnTo>
                <a:close/>
              </a:path>
              <a:path w="21600" h="21600" extrusionOk="0">
                <a:moveTo>
                  <a:pt x="4860" y="4628"/>
                </a:moveTo>
                <a:lnTo>
                  <a:pt x="4860" y="6171"/>
                </a:lnTo>
                <a:lnTo>
                  <a:pt x="7020" y="6171"/>
                </a:lnTo>
                <a:lnTo>
                  <a:pt x="7020" y="4628"/>
                </a:lnTo>
                <a:lnTo>
                  <a:pt x="4860" y="4628"/>
                </a:lnTo>
                <a:close/>
              </a:path>
              <a:path w="21600" h="21600" extrusionOk="0">
                <a:moveTo>
                  <a:pt x="7020" y="4628"/>
                </a:moveTo>
                <a:lnTo>
                  <a:pt x="7020" y="6171"/>
                </a:lnTo>
                <a:lnTo>
                  <a:pt x="9180" y="6171"/>
                </a:lnTo>
                <a:lnTo>
                  <a:pt x="9180" y="4628"/>
                </a:lnTo>
                <a:lnTo>
                  <a:pt x="7020" y="4628"/>
                </a:lnTo>
                <a:close/>
              </a:path>
              <a:path w="21600" h="21600" extrusionOk="0">
                <a:moveTo>
                  <a:pt x="9180" y="4628"/>
                </a:moveTo>
                <a:lnTo>
                  <a:pt x="9180" y="6171"/>
                </a:lnTo>
                <a:lnTo>
                  <a:pt x="11340" y="6171"/>
                </a:lnTo>
                <a:lnTo>
                  <a:pt x="11340" y="4628"/>
                </a:lnTo>
                <a:lnTo>
                  <a:pt x="9180" y="4628"/>
                </a:lnTo>
                <a:close/>
              </a:path>
              <a:path w="21600" h="21600" extrusionOk="0">
                <a:moveTo>
                  <a:pt x="11340" y="4628"/>
                </a:moveTo>
                <a:lnTo>
                  <a:pt x="11340" y="6171"/>
                </a:lnTo>
                <a:lnTo>
                  <a:pt x="13500" y="6171"/>
                </a:lnTo>
                <a:lnTo>
                  <a:pt x="13500" y="4628"/>
                </a:lnTo>
                <a:lnTo>
                  <a:pt x="11340" y="4628"/>
                </a:lnTo>
                <a:close/>
              </a:path>
              <a:path w="21600" h="21600" extrusionOk="0">
                <a:moveTo>
                  <a:pt x="13500" y="4628"/>
                </a:moveTo>
                <a:lnTo>
                  <a:pt x="13500" y="6171"/>
                </a:lnTo>
                <a:lnTo>
                  <a:pt x="15660" y="6171"/>
                </a:lnTo>
                <a:lnTo>
                  <a:pt x="15660" y="4628"/>
                </a:lnTo>
                <a:lnTo>
                  <a:pt x="13500" y="4628"/>
                </a:lnTo>
                <a:close/>
              </a:path>
              <a:path w="21600" h="21600" extrusionOk="0">
                <a:moveTo>
                  <a:pt x="15660" y="4628"/>
                </a:moveTo>
                <a:lnTo>
                  <a:pt x="15660" y="6171"/>
                </a:lnTo>
                <a:lnTo>
                  <a:pt x="17820" y="6171"/>
                </a:lnTo>
                <a:lnTo>
                  <a:pt x="17820" y="4628"/>
                </a:lnTo>
                <a:lnTo>
                  <a:pt x="15660" y="4628"/>
                </a:lnTo>
                <a:close/>
              </a:path>
              <a:path w="21600" h="21600" extrusionOk="0">
                <a:moveTo>
                  <a:pt x="17820" y="4628"/>
                </a:moveTo>
                <a:lnTo>
                  <a:pt x="17820" y="6171"/>
                </a:lnTo>
                <a:lnTo>
                  <a:pt x="19980" y="6171"/>
                </a:lnTo>
                <a:lnTo>
                  <a:pt x="19980" y="4628"/>
                </a:lnTo>
                <a:lnTo>
                  <a:pt x="17820" y="4628"/>
                </a:lnTo>
                <a:close/>
              </a:path>
              <a:path w="21600" h="21600" extrusionOk="0">
                <a:moveTo>
                  <a:pt x="1620" y="6171"/>
                </a:moveTo>
                <a:lnTo>
                  <a:pt x="1620" y="7714"/>
                </a:lnTo>
                <a:lnTo>
                  <a:pt x="3779" y="7714"/>
                </a:lnTo>
                <a:lnTo>
                  <a:pt x="3779" y="6171"/>
                </a:lnTo>
                <a:lnTo>
                  <a:pt x="1620" y="6171"/>
                </a:lnTo>
                <a:close/>
              </a:path>
              <a:path w="21600" h="21600" extrusionOk="0">
                <a:moveTo>
                  <a:pt x="3779" y="6171"/>
                </a:moveTo>
                <a:lnTo>
                  <a:pt x="3779" y="7714"/>
                </a:lnTo>
                <a:lnTo>
                  <a:pt x="5940" y="7714"/>
                </a:lnTo>
                <a:lnTo>
                  <a:pt x="5940" y="6171"/>
                </a:lnTo>
                <a:lnTo>
                  <a:pt x="3779" y="6171"/>
                </a:lnTo>
                <a:close/>
              </a:path>
              <a:path w="21600" h="21600" extrusionOk="0">
                <a:moveTo>
                  <a:pt x="5940" y="6171"/>
                </a:moveTo>
                <a:lnTo>
                  <a:pt x="5940" y="7714"/>
                </a:lnTo>
                <a:lnTo>
                  <a:pt x="8100" y="7714"/>
                </a:lnTo>
                <a:lnTo>
                  <a:pt x="8100" y="6171"/>
                </a:lnTo>
                <a:lnTo>
                  <a:pt x="5940" y="6171"/>
                </a:lnTo>
                <a:close/>
              </a:path>
              <a:path w="21600" h="21600" extrusionOk="0">
                <a:moveTo>
                  <a:pt x="8100" y="6171"/>
                </a:moveTo>
                <a:lnTo>
                  <a:pt x="8100" y="7714"/>
                </a:lnTo>
                <a:lnTo>
                  <a:pt x="10260" y="7714"/>
                </a:lnTo>
                <a:lnTo>
                  <a:pt x="10260" y="6171"/>
                </a:lnTo>
                <a:lnTo>
                  <a:pt x="8100" y="6171"/>
                </a:lnTo>
                <a:close/>
              </a:path>
              <a:path w="21600" h="21600" extrusionOk="0">
                <a:moveTo>
                  <a:pt x="10260" y="6171"/>
                </a:moveTo>
                <a:lnTo>
                  <a:pt x="10260" y="7714"/>
                </a:lnTo>
                <a:lnTo>
                  <a:pt x="12419" y="7714"/>
                </a:lnTo>
                <a:lnTo>
                  <a:pt x="12419" y="6171"/>
                </a:lnTo>
                <a:lnTo>
                  <a:pt x="10260" y="6171"/>
                </a:lnTo>
                <a:close/>
              </a:path>
              <a:path w="21600" h="21600" extrusionOk="0">
                <a:moveTo>
                  <a:pt x="12419" y="6171"/>
                </a:moveTo>
                <a:lnTo>
                  <a:pt x="12419" y="7714"/>
                </a:lnTo>
                <a:lnTo>
                  <a:pt x="14580" y="7714"/>
                </a:lnTo>
                <a:lnTo>
                  <a:pt x="14580" y="6171"/>
                </a:lnTo>
                <a:lnTo>
                  <a:pt x="12419" y="6171"/>
                </a:lnTo>
                <a:close/>
              </a:path>
              <a:path w="21600" h="21600" extrusionOk="0">
                <a:moveTo>
                  <a:pt x="14580" y="6171"/>
                </a:moveTo>
                <a:lnTo>
                  <a:pt x="14580" y="7714"/>
                </a:lnTo>
                <a:lnTo>
                  <a:pt x="16740" y="7714"/>
                </a:lnTo>
                <a:lnTo>
                  <a:pt x="16740" y="6171"/>
                </a:lnTo>
                <a:lnTo>
                  <a:pt x="14580" y="6171"/>
                </a:lnTo>
                <a:close/>
              </a:path>
              <a:path w="21600" h="21600" extrusionOk="0">
                <a:moveTo>
                  <a:pt x="16740" y="6171"/>
                </a:moveTo>
                <a:lnTo>
                  <a:pt x="16740" y="7714"/>
                </a:lnTo>
                <a:lnTo>
                  <a:pt x="18900" y="7714"/>
                </a:lnTo>
                <a:lnTo>
                  <a:pt x="18900" y="6171"/>
                </a:lnTo>
                <a:lnTo>
                  <a:pt x="16740" y="6171"/>
                </a:lnTo>
                <a:close/>
              </a:path>
              <a:path w="21600" h="21600" extrusionOk="0">
                <a:moveTo>
                  <a:pt x="18900" y="6171"/>
                </a:moveTo>
                <a:lnTo>
                  <a:pt x="18900" y="7714"/>
                </a:lnTo>
                <a:lnTo>
                  <a:pt x="21060" y="7714"/>
                </a:lnTo>
                <a:lnTo>
                  <a:pt x="21060" y="6171"/>
                </a:lnTo>
                <a:lnTo>
                  <a:pt x="18900" y="6171"/>
                </a:lnTo>
                <a:close/>
              </a:path>
              <a:path w="21600" h="21600" extrusionOk="0">
                <a:moveTo>
                  <a:pt x="540" y="7714"/>
                </a:moveTo>
                <a:lnTo>
                  <a:pt x="540" y="9257"/>
                </a:lnTo>
                <a:lnTo>
                  <a:pt x="2700" y="9257"/>
                </a:lnTo>
                <a:lnTo>
                  <a:pt x="2700" y="7714"/>
                </a:lnTo>
                <a:lnTo>
                  <a:pt x="540" y="7714"/>
                </a:lnTo>
                <a:close/>
              </a:path>
              <a:path w="21600" h="21600" extrusionOk="0">
                <a:moveTo>
                  <a:pt x="2700" y="7714"/>
                </a:moveTo>
                <a:lnTo>
                  <a:pt x="2700" y="9257"/>
                </a:lnTo>
                <a:lnTo>
                  <a:pt x="4860" y="9257"/>
                </a:lnTo>
                <a:lnTo>
                  <a:pt x="4860" y="7714"/>
                </a:lnTo>
                <a:lnTo>
                  <a:pt x="2700" y="7714"/>
                </a:lnTo>
                <a:close/>
              </a:path>
              <a:path w="21600" h="21600" extrusionOk="0">
                <a:moveTo>
                  <a:pt x="4860" y="7714"/>
                </a:moveTo>
                <a:lnTo>
                  <a:pt x="4860" y="9257"/>
                </a:lnTo>
                <a:lnTo>
                  <a:pt x="7020" y="9257"/>
                </a:lnTo>
                <a:lnTo>
                  <a:pt x="7020" y="7714"/>
                </a:lnTo>
                <a:lnTo>
                  <a:pt x="4860" y="7714"/>
                </a:lnTo>
                <a:close/>
              </a:path>
              <a:path w="21600" h="21600" extrusionOk="0">
                <a:moveTo>
                  <a:pt x="7020" y="7714"/>
                </a:moveTo>
                <a:lnTo>
                  <a:pt x="7020" y="9257"/>
                </a:lnTo>
                <a:lnTo>
                  <a:pt x="9180" y="9257"/>
                </a:lnTo>
                <a:lnTo>
                  <a:pt x="9180" y="7714"/>
                </a:lnTo>
                <a:lnTo>
                  <a:pt x="7020" y="7714"/>
                </a:lnTo>
                <a:close/>
              </a:path>
              <a:path w="21600" h="21600" extrusionOk="0">
                <a:moveTo>
                  <a:pt x="9180" y="7714"/>
                </a:moveTo>
                <a:lnTo>
                  <a:pt x="9180" y="9257"/>
                </a:lnTo>
                <a:lnTo>
                  <a:pt x="11340" y="9257"/>
                </a:lnTo>
                <a:lnTo>
                  <a:pt x="11340" y="7714"/>
                </a:lnTo>
                <a:lnTo>
                  <a:pt x="9180" y="7714"/>
                </a:lnTo>
                <a:close/>
              </a:path>
              <a:path w="21600" h="21600" extrusionOk="0">
                <a:moveTo>
                  <a:pt x="11340" y="7714"/>
                </a:moveTo>
                <a:lnTo>
                  <a:pt x="11340" y="9257"/>
                </a:lnTo>
                <a:lnTo>
                  <a:pt x="13500" y="9257"/>
                </a:lnTo>
                <a:lnTo>
                  <a:pt x="13500" y="7714"/>
                </a:lnTo>
                <a:lnTo>
                  <a:pt x="11340" y="7714"/>
                </a:lnTo>
                <a:close/>
              </a:path>
              <a:path w="21600" h="21600" extrusionOk="0">
                <a:moveTo>
                  <a:pt x="13500" y="7714"/>
                </a:moveTo>
                <a:lnTo>
                  <a:pt x="13500" y="9257"/>
                </a:lnTo>
                <a:lnTo>
                  <a:pt x="15660" y="9257"/>
                </a:lnTo>
                <a:lnTo>
                  <a:pt x="15660" y="7714"/>
                </a:lnTo>
                <a:lnTo>
                  <a:pt x="13500" y="7714"/>
                </a:lnTo>
                <a:close/>
              </a:path>
              <a:path w="21600" h="21600" extrusionOk="0">
                <a:moveTo>
                  <a:pt x="15660" y="7714"/>
                </a:moveTo>
                <a:lnTo>
                  <a:pt x="15660" y="9257"/>
                </a:lnTo>
                <a:lnTo>
                  <a:pt x="17820" y="9257"/>
                </a:lnTo>
                <a:lnTo>
                  <a:pt x="17820" y="7714"/>
                </a:lnTo>
                <a:lnTo>
                  <a:pt x="15660" y="7714"/>
                </a:lnTo>
                <a:close/>
              </a:path>
              <a:path w="21600" h="21600" extrusionOk="0">
                <a:moveTo>
                  <a:pt x="17820" y="7714"/>
                </a:moveTo>
                <a:lnTo>
                  <a:pt x="17820" y="9257"/>
                </a:lnTo>
                <a:lnTo>
                  <a:pt x="19980" y="9257"/>
                </a:lnTo>
                <a:lnTo>
                  <a:pt x="19980" y="7714"/>
                </a:lnTo>
                <a:lnTo>
                  <a:pt x="17820" y="7714"/>
                </a:lnTo>
                <a:close/>
              </a:path>
              <a:path w="21600" h="21600" extrusionOk="0">
                <a:moveTo>
                  <a:pt x="1620" y="9257"/>
                </a:moveTo>
                <a:lnTo>
                  <a:pt x="1620" y="10800"/>
                </a:lnTo>
                <a:lnTo>
                  <a:pt x="3779" y="10800"/>
                </a:lnTo>
                <a:lnTo>
                  <a:pt x="3779" y="9257"/>
                </a:lnTo>
                <a:lnTo>
                  <a:pt x="1620" y="9257"/>
                </a:lnTo>
                <a:close/>
              </a:path>
              <a:path w="21600" h="21600" extrusionOk="0">
                <a:moveTo>
                  <a:pt x="3779" y="9257"/>
                </a:moveTo>
                <a:lnTo>
                  <a:pt x="3779" y="10800"/>
                </a:lnTo>
                <a:lnTo>
                  <a:pt x="5940" y="10800"/>
                </a:lnTo>
                <a:lnTo>
                  <a:pt x="5940" y="9257"/>
                </a:lnTo>
                <a:lnTo>
                  <a:pt x="3779" y="9257"/>
                </a:lnTo>
                <a:close/>
              </a:path>
              <a:path w="21600" h="21600" extrusionOk="0">
                <a:moveTo>
                  <a:pt x="5940" y="9257"/>
                </a:moveTo>
                <a:lnTo>
                  <a:pt x="5940" y="10800"/>
                </a:lnTo>
                <a:lnTo>
                  <a:pt x="8100" y="10800"/>
                </a:lnTo>
                <a:lnTo>
                  <a:pt x="8100" y="9257"/>
                </a:lnTo>
                <a:lnTo>
                  <a:pt x="5940" y="9257"/>
                </a:lnTo>
                <a:close/>
              </a:path>
              <a:path w="21600" h="21600" extrusionOk="0">
                <a:moveTo>
                  <a:pt x="8100" y="9257"/>
                </a:moveTo>
                <a:lnTo>
                  <a:pt x="8100" y="10800"/>
                </a:lnTo>
                <a:lnTo>
                  <a:pt x="10260" y="10800"/>
                </a:lnTo>
                <a:lnTo>
                  <a:pt x="10260" y="9257"/>
                </a:lnTo>
                <a:lnTo>
                  <a:pt x="8100" y="9257"/>
                </a:lnTo>
                <a:close/>
              </a:path>
              <a:path w="21600" h="21600" extrusionOk="0">
                <a:moveTo>
                  <a:pt x="10260" y="9257"/>
                </a:moveTo>
                <a:lnTo>
                  <a:pt x="10260" y="10800"/>
                </a:lnTo>
                <a:lnTo>
                  <a:pt x="12419" y="10800"/>
                </a:lnTo>
                <a:lnTo>
                  <a:pt x="12419" y="9257"/>
                </a:lnTo>
                <a:lnTo>
                  <a:pt x="10260" y="9257"/>
                </a:lnTo>
                <a:close/>
              </a:path>
              <a:path w="21600" h="21600" extrusionOk="0">
                <a:moveTo>
                  <a:pt x="12419" y="9257"/>
                </a:moveTo>
                <a:lnTo>
                  <a:pt x="12419" y="10800"/>
                </a:lnTo>
                <a:lnTo>
                  <a:pt x="14580" y="10800"/>
                </a:lnTo>
                <a:lnTo>
                  <a:pt x="14580" y="9257"/>
                </a:lnTo>
                <a:lnTo>
                  <a:pt x="12419" y="9257"/>
                </a:lnTo>
                <a:close/>
              </a:path>
              <a:path w="21600" h="21600" extrusionOk="0">
                <a:moveTo>
                  <a:pt x="14580" y="9257"/>
                </a:moveTo>
                <a:lnTo>
                  <a:pt x="14580" y="10800"/>
                </a:lnTo>
                <a:lnTo>
                  <a:pt x="16740" y="10800"/>
                </a:lnTo>
                <a:lnTo>
                  <a:pt x="16740" y="9257"/>
                </a:lnTo>
                <a:lnTo>
                  <a:pt x="14580" y="9257"/>
                </a:lnTo>
                <a:close/>
              </a:path>
              <a:path w="21600" h="21600" extrusionOk="0">
                <a:moveTo>
                  <a:pt x="16740" y="9257"/>
                </a:moveTo>
                <a:lnTo>
                  <a:pt x="16740" y="10800"/>
                </a:lnTo>
                <a:lnTo>
                  <a:pt x="18900" y="10800"/>
                </a:lnTo>
                <a:lnTo>
                  <a:pt x="18900" y="9257"/>
                </a:lnTo>
                <a:lnTo>
                  <a:pt x="16740" y="9257"/>
                </a:lnTo>
                <a:close/>
              </a:path>
              <a:path w="21600" h="21600" extrusionOk="0">
                <a:moveTo>
                  <a:pt x="18900" y="9257"/>
                </a:moveTo>
                <a:lnTo>
                  <a:pt x="18900" y="10800"/>
                </a:lnTo>
                <a:lnTo>
                  <a:pt x="21060" y="10800"/>
                </a:lnTo>
                <a:lnTo>
                  <a:pt x="21060" y="9257"/>
                </a:lnTo>
                <a:lnTo>
                  <a:pt x="18900" y="9257"/>
                </a:lnTo>
                <a:close/>
              </a:path>
              <a:path w="21600" h="21600" extrusionOk="0">
                <a:moveTo>
                  <a:pt x="540" y="10800"/>
                </a:moveTo>
                <a:lnTo>
                  <a:pt x="540" y="12342"/>
                </a:lnTo>
                <a:lnTo>
                  <a:pt x="2700" y="12342"/>
                </a:lnTo>
                <a:lnTo>
                  <a:pt x="2700" y="10800"/>
                </a:lnTo>
                <a:lnTo>
                  <a:pt x="540" y="10800"/>
                </a:lnTo>
                <a:close/>
              </a:path>
              <a:path w="21600" h="21600" extrusionOk="0">
                <a:moveTo>
                  <a:pt x="2700" y="10800"/>
                </a:moveTo>
                <a:lnTo>
                  <a:pt x="2700" y="12342"/>
                </a:lnTo>
                <a:lnTo>
                  <a:pt x="4860" y="12342"/>
                </a:lnTo>
                <a:lnTo>
                  <a:pt x="4860" y="10800"/>
                </a:lnTo>
                <a:lnTo>
                  <a:pt x="2700" y="10800"/>
                </a:lnTo>
                <a:close/>
              </a:path>
              <a:path w="21600" h="21600" extrusionOk="0">
                <a:moveTo>
                  <a:pt x="4860" y="10800"/>
                </a:moveTo>
                <a:lnTo>
                  <a:pt x="4860" y="12342"/>
                </a:lnTo>
                <a:lnTo>
                  <a:pt x="7020" y="12342"/>
                </a:lnTo>
                <a:lnTo>
                  <a:pt x="7020" y="10800"/>
                </a:lnTo>
                <a:lnTo>
                  <a:pt x="4860" y="10800"/>
                </a:lnTo>
                <a:close/>
              </a:path>
              <a:path w="21600" h="21600" extrusionOk="0">
                <a:moveTo>
                  <a:pt x="7020" y="10800"/>
                </a:moveTo>
                <a:lnTo>
                  <a:pt x="7020" y="12342"/>
                </a:lnTo>
                <a:lnTo>
                  <a:pt x="9180" y="12342"/>
                </a:lnTo>
                <a:lnTo>
                  <a:pt x="9180" y="10800"/>
                </a:lnTo>
                <a:lnTo>
                  <a:pt x="7020" y="10800"/>
                </a:lnTo>
                <a:close/>
              </a:path>
              <a:path w="21600" h="21600" extrusionOk="0">
                <a:moveTo>
                  <a:pt x="9180" y="10800"/>
                </a:moveTo>
                <a:lnTo>
                  <a:pt x="9180" y="12342"/>
                </a:lnTo>
                <a:lnTo>
                  <a:pt x="11340" y="12342"/>
                </a:lnTo>
                <a:lnTo>
                  <a:pt x="11340" y="10800"/>
                </a:lnTo>
                <a:lnTo>
                  <a:pt x="9180" y="10800"/>
                </a:lnTo>
                <a:close/>
              </a:path>
              <a:path w="21600" h="21600" extrusionOk="0">
                <a:moveTo>
                  <a:pt x="11340" y="10800"/>
                </a:moveTo>
                <a:lnTo>
                  <a:pt x="11340" y="12342"/>
                </a:lnTo>
                <a:lnTo>
                  <a:pt x="13500" y="12342"/>
                </a:lnTo>
                <a:lnTo>
                  <a:pt x="13500" y="10800"/>
                </a:lnTo>
                <a:lnTo>
                  <a:pt x="11340" y="10800"/>
                </a:lnTo>
                <a:close/>
              </a:path>
              <a:path w="21600" h="21600" extrusionOk="0">
                <a:moveTo>
                  <a:pt x="13500" y="10800"/>
                </a:moveTo>
                <a:lnTo>
                  <a:pt x="13500" y="12342"/>
                </a:lnTo>
                <a:lnTo>
                  <a:pt x="15660" y="12342"/>
                </a:lnTo>
                <a:lnTo>
                  <a:pt x="15660" y="10800"/>
                </a:lnTo>
                <a:lnTo>
                  <a:pt x="13500" y="10800"/>
                </a:lnTo>
                <a:close/>
              </a:path>
              <a:path w="21600" h="21600" extrusionOk="0">
                <a:moveTo>
                  <a:pt x="15660" y="10800"/>
                </a:moveTo>
                <a:lnTo>
                  <a:pt x="15660" y="12342"/>
                </a:lnTo>
                <a:lnTo>
                  <a:pt x="17820" y="12342"/>
                </a:lnTo>
                <a:lnTo>
                  <a:pt x="17820" y="10800"/>
                </a:lnTo>
                <a:lnTo>
                  <a:pt x="15660" y="10800"/>
                </a:lnTo>
                <a:close/>
              </a:path>
              <a:path w="21600" h="21600" extrusionOk="0">
                <a:moveTo>
                  <a:pt x="17820" y="10800"/>
                </a:moveTo>
                <a:lnTo>
                  <a:pt x="17820" y="12342"/>
                </a:lnTo>
                <a:lnTo>
                  <a:pt x="19980" y="12342"/>
                </a:lnTo>
                <a:lnTo>
                  <a:pt x="19980" y="10800"/>
                </a:lnTo>
                <a:lnTo>
                  <a:pt x="17820" y="10800"/>
                </a:lnTo>
                <a:close/>
              </a:path>
              <a:path w="21600" h="21600" extrusionOk="0">
                <a:moveTo>
                  <a:pt x="1620" y="12342"/>
                </a:moveTo>
                <a:lnTo>
                  <a:pt x="1620" y="13885"/>
                </a:lnTo>
                <a:lnTo>
                  <a:pt x="3779" y="13885"/>
                </a:lnTo>
                <a:lnTo>
                  <a:pt x="3779" y="12342"/>
                </a:lnTo>
                <a:lnTo>
                  <a:pt x="1620" y="12342"/>
                </a:lnTo>
                <a:close/>
              </a:path>
              <a:path w="21600" h="21600" extrusionOk="0">
                <a:moveTo>
                  <a:pt x="3779" y="12342"/>
                </a:moveTo>
                <a:lnTo>
                  <a:pt x="3779" y="13885"/>
                </a:lnTo>
                <a:lnTo>
                  <a:pt x="5940" y="13885"/>
                </a:lnTo>
                <a:lnTo>
                  <a:pt x="5940" y="12342"/>
                </a:lnTo>
                <a:lnTo>
                  <a:pt x="3779" y="12342"/>
                </a:lnTo>
                <a:close/>
              </a:path>
              <a:path w="21600" h="21600" extrusionOk="0">
                <a:moveTo>
                  <a:pt x="5940" y="12342"/>
                </a:moveTo>
                <a:lnTo>
                  <a:pt x="5940" y="13885"/>
                </a:lnTo>
                <a:lnTo>
                  <a:pt x="8100" y="13885"/>
                </a:lnTo>
                <a:lnTo>
                  <a:pt x="8100" y="12342"/>
                </a:lnTo>
                <a:lnTo>
                  <a:pt x="5940" y="12342"/>
                </a:lnTo>
                <a:close/>
              </a:path>
              <a:path w="21600" h="21600" extrusionOk="0">
                <a:moveTo>
                  <a:pt x="8100" y="12342"/>
                </a:moveTo>
                <a:lnTo>
                  <a:pt x="8100" y="13885"/>
                </a:lnTo>
                <a:lnTo>
                  <a:pt x="10260" y="13885"/>
                </a:lnTo>
                <a:lnTo>
                  <a:pt x="10260" y="12342"/>
                </a:lnTo>
                <a:lnTo>
                  <a:pt x="8100" y="12342"/>
                </a:lnTo>
                <a:close/>
              </a:path>
              <a:path w="21600" h="21600" extrusionOk="0">
                <a:moveTo>
                  <a:pt x="10260" y="12342"/>
                </a:moveTo>
                <a:lnTo>
                  <a:pt x="10260" y="13885"/>
                </a:lnTo>
                <a:lnTo>
                  <a:pt x="12419" y="13885"/>
                </a:lnTo>
                <a:lnTo>
                  <a:pt x="12419" y="12342"/>
                </a:lnTo>
                <a:lnTo>
                  <a:pt x="10260" y="12342"/>
                </a:lnTo>
                <a:close/>
              </a:path>
              <a:path w="21600" h="21600" extrusionOk="0">
                <a:moveTo>
                  <a:pt x="12419" y="12342"/>
                </a:moveTo>
                <a:lnTo>
                  <a:pt x="12419" y="13885"/>
                </a:lnTo>
                <a:lnTo>
                  <a:pt x="14580" y="13885"/>
                </a:lnTo>
                <a:lnTo>
                  <a:pt x="14580" y="12342"/>
                </a:lnTo>
                <a:lnTo>
                  <a:pt x="12419" y="12342"/>
                </a:lnTo>
                <a:close/>
              </a:path>
              <a:path w="21600" h="21600" extrusionOk="0">
                <a:moveTo>
                  <a:pt x="14580" y="12342"/>
                </a:moveTo>
                <a:lnTo>
                  <a:pt x="14580" y="13885"/>
                </a:lnTo>
                <a:lnTo>
                  <a:pt x="16740" y="13885"/>
                </a:lnTo>
                <a:lnTo>
                  <a:pt x="16740" y="12342"/>
                </a:lnTo>
                <a:lnTo>
                  <a:pt x="14580" y="12342"/>
                </a:lnTo>
                <a:close/>
              </a:path>
              <a:path w="21600" h="21600" extrusionOk="0">
                <a:moveTo>
                  <a:pt x="16740" y="12342"/>
                </a:moveTo>
                <a:lnTo>
                  <a:pt x="16740" y="13885"/>
                </a:lnTo>
                <a:lnTo>
                  <a:pt x="18900" y="13885"/>
                </a:lnTo>
                <a:lnTo>
                  <a:pt x="18900" y="12342"/>
                </a:lnTo>
                <a:lnTo>
                  <a:pt x="16740" y="12342"/>
                </a:lnTo>
                <a:close/>
              </a:path>
              <a:path w="21600" h="21600" extrusionOk="0">
                <a:moveTo>
                  <a:pt x="18900" y="12342"/>
                </a:moveTo>
                <a:lnTo>
                  <a:pt x="18900" y="13885"/>
                </a:lnTo>
                <a:lnTo>
                  <a:pt x="21060" y="13885"/>
                </a:lnTo>
                <a:lnTo>
                  <a:pt x="21060" y="12342"/>
                </a:lnTo>
                <a:lnTo>
                  <a:pt x="18900" y="12342"/>
                </a:lnTo>
                <a:close/>
              </a:path>
              <a:path w="21600" h="21600" extrusionOk="0">
                <a:moveTo>
                  <a:pt x="540" y="13885"/>
                </a:moveTo>
                <a:lnTo>
                  <a:pt x="540" y="15428"/>
                </a:lnTo>
                <a:lnTo>
                  <a:pt x="2700" y="15428"/>
                </a:lnTo>
                <a:lnTo>
                  <a:pt x="2700" y="13885"/>
                </a:lnTo>
                <a:lnTo>
                  <a:pt x="540" y="13885"/>
                </a:lnTo>
                <a:close/>
              </a:path>
              <a:path w="21600" h="21600" extrusionOk="0">
                <a:moveTo>
                  <a:pt x="2700" y="13885"/>
                </a:moveTo>
                <a:lnTo>
                  <a:pt x="2700" y="15428"/>
                </a:lnTo>
                <a:lnTo>
                  <a:pt x="4860" y="15428"/>
                </a:lnTo>
                <a:lnTo>
                  <a:pt x="4860" y="13885"/>
                </a:lnTo>
                <a:lnTo>
                  <a:pt x="2700" y="13885"/>
                </a:lnTo>
                <a:close/>
              </a:path>
              <a:path w="21600" h="21600" extrusionOk="0">
                <a:moveTo>
                  <a:pt x="4860" y="13885"/>
                </a:moveTo>
                <a:lnTo>
                  <a:pt x="4860" y="15428"/>
                </a:lnTo>
                <a:lnTo>
                  <a:pt x="7020" y="15428"/>
                </a:lnTo>
                <a:lnTo>
                  <a:pt x="7020" y="13885"/>
                </a:lnTo>
                <a:lnTo>
                  <a:pt x="4860" y="13885"/>
                </a:lnTo>
                <a:close/>
              </a:path>
              <a:path w="21600" h="21600" extrusionOk="0">
                <a:moveTo>
                  <a:pt x="7020" y="13885"/>
                </a:moveTo>
                <a:lnTo>
                  <a:pt x="7020" y="15428"/>
                </a:lnTo>
                <a:lnTo>
                  <a:pt x="9180" y="15428"/>
                </a:lnTo>
                <a:lnTo>
                  <a:pt x="9180" y="13885"/>
                </a:lnTo>
                <a:lnTo>
                  <a:pt x="7020" y="13885"/>
                </a:lnTo>
                <a:close/>
              </a:path>
              <a:path w="21600" h="21600" extrusionOk="0">
                <a:moveTo>
                  <a:pt x="9180" y="13885"/>
                </a:moveTo>
                <a:lnTo>
                  <a:pt x="9180" y="15428"/>
                </a:lnTo>
                <a:lnTo>
                  <a:pt x="11340" y="15428"/>
                </a:lnTo>
                <a:lnTo>
                  <a:pt x="11340" y="13885"/>
                </a:lnTo>
                <a:lnTo>
                  <a:pt x="9180" y="13885"/>
                </a:lnTo>
                <a:close/>
              </a:path>
              <a:path w="21600" h="21600" extrusionOk="0">
                <a:moveTo>
                  <a:pt x="11340" y="13885"/>
                </a:moveTo>
                <a:lnTo>
                  <a:pt x="11340" y="15428"/>
                </a:lnTo>
                <a:lnTo>
                  <a:pt x="13500" y="15428"/>
                </a:lnTo>
                <a:lnTo>
                  <a:pt x="13500" y="13885"/>
                </a:lnTo>
                <a:lnTo>
                  <a:pt x="11340" y="13885"/>
                </a:lnTo>
                <a:close/>
              </a:path>
              <a:path w="21600" h="21600" extrusionOk="0">
                <a:moveTo>
                  <a:pt x="13500" y="13885"/>
                </a:moveTo>
                <a:lnTo>
                  <a:pt x="13500" y="15428"/>
                </a:lnTo>
                <a:lnTo>
                  <a:pt x="15660" y="15428"/>
                </a:lnTo>
                <a:lnTo>
                  <a:pt x="15660" y="13885"/>
                </a:lnTo>
                <a:lnTo>
                  <a:pt x="13500" y="13885"/>
                </a:lnTo>
                <a:close/>
              </a:path>
              <a:path w="21600" h="21600" extrusionOk="0">
                <a:moveTo>
                  <a:pt x="15660" y="13885"/>
                </a:moveTo>
                <a:lnTo>
                  <a:pt x="15660" y="15428"/>
                </a:lnTo>
                <a:lnTo>
                  <a:pt x="17820" y="15428"/>
                </a:lnTo>
                <a:lnTo>
                  <a:pt x="17820" y="13885"/>
                </a:lnTo>
                <a:lnTo>
                  <a:pt x="15660" y="13885"/>
                </a:lnTo>
                <a:close/>
              </a:path>
              <a:path w="21600" h="21600" extrusionOk="0">
                <a:moveTo>
                  <a:pt x="17820" y="13885"/>
                </a:moveTo>
                <a:lnTo>
                  <a:pt x="17820" y="15428"/>
                </a:lnTo>
                <a:lnTo>
                  <a:pt x="19980" y="15428"/>
                </a:lnTo>
                <a:lnTo>
                  <a:pt x="19980" y="13885"/>
                </a:lnTo>
                <a:lnTo>
                  <a:pt x="17820" y="13885"/>
                </a:lnTo>
                <a:close/>
              </a:path>
              <a:path w="21600" h="21600" extrusionOk="0">
                <a:moveTo>
                  <a:pt x="1620" y="15428"/>
                </a:moveTo>
                <a:lnTo>
                  <a:pt x="1620" y="16971"/>
                </a:lnTo>
                <a:lnTo>
                  <a:pt x="3779" y="16971"/>
                </a:lnTo>
                <a:lnTo>
                  <a:pt x="3779" y="15428"/>
                </a:lnTo>
                <a:lnTo>
                  <a:pt x="1620" y="15428"/>
                </a:lnTo>
                <a:close/>
              </a:path>
              <a:path w="21600" h="21600" extrusionOk="0">
                <a:moveTo>
                  <a:pt x="3779" y="15428"/>
                </a:moveTo>
                <a:lnTo>
                  <a:pt x="3779" y="16971"/>
                </a:lnTo>
                <a:lnTo>
                  <a:pt x="5940" y="16971"/>
                </a:lnTo>
                <a:lnTo>
                  <a:pt x="5940" y="15428"/>
                </a:lnTo>
                <a:lnTo>
                  <a:pt x="3779" y="15428"/>
                </a:lnTo>
                <a:close/>
              </a:path>
              <a:path w="21600" h="21600" extrusionOk="0">
                <a:moveTo>
                  <a:pt x="5940" y="15428"/>
                </a:moveTo>
                <a:lnTo>
                  <a:pt x="5940" y="16971"/>
                </a:lnTo>
                <a:lnTo>
                  <a:pt x="8100" y="16971"/>
                </a:lnTo>
                <a:lnTo>
                  <a:pt x="8100" y="15428"/>
                </a:lnTo>
                <a:lnTo>
                  <a:pt x="5940" y="15428"/>
                </a:lnTo>
                <a:close/>
              </a:path>
              <a:path w="21600" h="21600" extrusionOk="0">
                <a:moveTo>
                  <a:pt x="8100" y="15428"/>
                </a:moveTo>
                <a:lnTo>
                  <a:pt x="8100" y="16971"/>
                </a:lnTo>
                <a:lnTo>
                  <a:pt x="10260" y="16971"/>
                </a:lnTo>
                <a:lnTo>
                  <a:pt x="10260" y="15428"/>
                </a:lnTo>
                <a:lnTo>
                  <a:pt x="8100" y="15428"/>
                </a:lnTo>
                <a:close/>
              </a:path>
              <a:path w="21600" h="21600" extrusionOk="0">
                <a:moveTo>
                  <a:pt x="10260" y="15428"/>
                </a:moveTo>
                <a:lnTo>
                  <a:pt x="10260" y="16971"/>
                </a:lnTo>
                <a:lnTo>
                  <a:pt x="12419" y="16971"/>
                </a:lnTo>
                <a:lnTo>
                  <a:pt x="12419" y="15428"/>
                </a:lnTo>
                <a:lnTo>
                  <a:pt x="10260" y="15428"/>
                </a:lnTo>
                <a:close/>
              </a:path>
              <a:path w="21600" h="21600" extrusionOk="0">
                <a:moveTo>
                  <a:pt x="12419" y="15428"/>
                </a:moveTo>
                <a:lnTo>
                  <a:pt x="12419" y="16971"/>
                </a:lnTo>
                <a:lnTo>
                  <a:pt x="14580" y="16971"/>
                </a:lnTo>
                <a:lnTo>
                  <a:pt x="14580" y="15428"/>
                </a:lnTo>
                <a:lnTo>
                  <a:pt x="12419" y="15428"/>
                </a:lnTo>
                <a:close/>
              </a:path>
              <a:path w="21600" h="21600" extrusionOk="0">
                <a:moveTo>
                  <a:pt x="14580" y="15428"/>
                </a:moveTo>
                <a:lnTo>
                  <a:pt x="14580" y="16971"/>
                </a:lnTo>
                <a:lnTo>
                  <a:pt x="16740" y="16971"/>
                </a:lnTo>
                <a:lnTo>
                  <a:pt x="16740" y="15428"/>
                </a:lnTo>
                <a:lnTo>
                  <a:pt x="14580" y="15428"/>
                </a:lnTo>
                <a:close/>
              </a:path>
              <a:path w="21600" h="21600" extrusionOk="0">
                <a:moveTo>
                  <a:pt x="16740" y="15428"/>
                </a:moveTo>
                <a:lnTo>
                  <a:pt x="16740" y="16971"/>
                </a:lnTo>
                <a:lnTo>
                  <a:pt x="18900" y="16971"/>
                </a:lnTo>
                <a:lnTo>
                  <a:pt x="18900" y="15428"/>
                </a:lnTo>
                <a:lnTo>
                  <a:pt x="16740" y="15428"/>
                </a:lnTo>
                <a:close/>
              </a:path>
              <a:path w="21600" h="21600" extrusionOk="0">
                <a:moveTo>
                  <a:pt x="18900" y="15428"/>
                </a:moveTo>
                <a:lnTo>
                  <a:pt x="18900" y="16971"/>
                </a:lnTo>
                <a:lnTo>
                  <a:pt x="21060" y="16971"/>
                </a:lnTo>
                <a:lnTo>
                  <a:pt x="21060" y="15428"/>
                </a:lnTo>
                <a:lnTo>
                  <a:pt x="18900" y="15428"/>
                </a:lnTo>
                <a:close/>
              </a:path>
              <a:path w="21600" h="21600" extrusionOk="0">
                <a:moveTo>
                  <a:pt x="540" y="16971"/>
                </a:moveTo>
                <a:lnTo>
                  <a:pt x="540" y="18514"/>
                </a:lnTo>
                <a:lnTo>
                  <a:pt x="2700" y="18514"/>
                </a:lnTo>
                <a:lnTo>
                  <a:pt x="2700" y="16971"/>
                </a:lnTo>
                <a:lnTo>
                  <a:pt x="540" y="16971"/>
                </a:lnTo>
                <a:close/>
              </a:path>
              <a:path w="21600" h="21600" extrusionOk="0">
                <a:moveTo>
                  <a:pt x="2700" y="16971"/>
                </a:moveTo>
                <a:lnTo>
                  <a:pt x="2700" y="18514"/>
                </a:lnTo>
                <a:lnTo>
                  <a:pt x="4860" y="18514"/>
                </a:lnTo>
                <a:lnTo>
                  <a:pt x="4860" y="16971"/>
                </a:lnTo>
                <a:lnTo>
                  <a:pt x="2700" y="16971"/>
                </a:lnTo>
                <a:close/>
              </a:path>
              <a:path w="21600" h="21600" extrusionOk="0">
                <a:moveTo>
                  <a:pt x="4860" y="16971"/>
                </a:moveTo>
                <a:lnTo>
                  <a:pt x="4860" y="18514"/>
                </a:lnTo>
                <a:lnTo>
                  <a:pt x="7020" y="18514"/>
                </a:lnTo>
                <a:lnTo>
                  <a:pt x="7020" y="16971"/>
                </a:lnTo>
                <a:lnTo>
                  <a:pt x="4860" y="16971"/>
                </a:lnTo>
                <a:close/>
              </a:path>
              <a:path w="21600" h="21600" extrusionOk="0">
                <a:moveTo>
                  <a:pt x="7020" y="16971"/>
                </a:moveTo>
                <a:lnTo>
                  <a:pt x="7020" y="18514"/>
                </a:lnTo>
                <a:lnTo>
                  <a:pt x="9180" y="18514"/>
                </a:lnTo>
                <a:lnTo>
                  <a:pt x="9180" y="16971"/>
                </a:lnTo>
                <a:lnTo>
                  <a:pt x="7020" y="16971"/>
                </a:lnTo>
                <a:close/>
              </a:path>
              <a:path w="21600" h="21600" extrusionOk="0">
                <a:moveTo>
                  <a:pt x="9180" y="16971"/>
                </a:moveTo>
                <a:lnTo>
                  <a:pt x="9180" y="18514"/>
                </a:lnTo>
                <a:lnTo>
                  <a:pt x="11340" y="18514"/>
                </a:lnTo>
                <a:lnTo>
                  <a:pt x="11340" y="16971"/>
                </a:lnTo>
                <a:lnTo>
                  <a:pt x="9180" y="16971"/>
                </a:lnTo>
                <a:close/>
              </a:path>
              <a:path w="21600" h="21600" extrusionOk="0">
                <a:moveTo>
                  <a:pt x="11340" y="16971"/>
                </a:moveTo>
                <a:lnTo>
                  <a:pt x="11340" y="18514"/>
                </a:lnTo>
                <a:lnTo>
                  <a:pt x="13500" y="18514"/>
                </a:lnTo>
                <a:lnTo>
                  <a:pt x="13500" y="16971"/>
                </a:lnTo>
                <a:lnTo>
                  <a:pt x="11340" y="16971"/>
                </a:lnTo>
                <a:close/>
              </a:path>
              <a:path w="21600" h="21600" extrusionOk="0">
                <a:moveTo>
                  <a:pt x="13500" y="16971"/>
                </a:moveTo>
                <a:lnTo>
                  <a:pt x="13500" y="18514"/>
                </a:lnTo>
                <a:lnTo>
                  <a:pt x="15660" y="18514"/>
                </a:lnTo>
                <a:lnTo>
                  <a:pt x="15660" y="16971"/>
                </a:lnTo>
                <a:lnTo>
                  <a:pt x="13500" y="16971"/>
                </a:lnTo>
                <a:close/>
              </a:path>
              <a:path w="21600" h="21600" extrusionOk="0">
                <a:moveTo>
                  <a:pt x="15660" y="16971"/>
                </a:moveTo>
                <a:lnTo>
                  <a:pt x="15660" y="18514"/>
                </a:lnTo>
                <a:lnTo>
                  <a:pt x="17820" y="18514"/>
                </a:lnTo>
                <a:lnTo>
                  <a:pt x="17820" y="16971"/>
                </a:lnTo>
                <a:lnTo>
                  <a:pt x="15660" y="16971"/>
                </a:lnTo>
                <a:close/>
              </a:path>
              <a:path w="21600" h="21600" extrusionOk="0">
                <a:moveTo>
                  <a:pt x="17820" y="16971"/>
                </a:moveTo>
                <a:lnTo>
                  <a:pt x="17820" y="18514"/>
                </a:lnTo>
                <a:lnTo>
                  <a:pt x="19980" y="18514"/>
                </a:lnTo>
                <a:lnTo>
                  <a:pt x="19980" y="16971"/>
                </a:lnTo>
                <a:lnTo>
                  <a:pt x="17820" y="16971"/>
                </a:lnTo>
                <a:close/>
              </a:path>
              <a:path w="21600" h="21600" extrusionOk="0">
                <a:moveTo>
                  <a:pt x="1620" y="18514"/>
                </a:moveTo>
                <a:lnTo>
                  <a:pt x="1620" y="20057"/>
                </a:lnTo>
                <a:lnTo>
                  <a:pt x="3779" y="20057"/>
                </a:lnTo>
                <a:lnTo>
                  <a:pt x="3779" y="18514"/>
                </a:lnTo>
                <a:lnTo>
                  <a:pt x="1620" y="18514"/>
                </a:lnTo>
                <a:close/>
              </a:path>
              <a:path w="21600" h="21600" extrusionOk="0">
                <a:moveTo>
                  <a:pt x="3779" y="18514"/>
                </a:moveTo>
                <a:lnTo>
                  <a:pt x="3779" y="20057"/>
                </a:lnTo>
                <a:lnTo>
                  <a:pt x="5940" y="20057"/>
                </a:lnTo>
                <a:lnTo>
                  <a:pt x="5940" y="18514"/>
                </a:lnTo>
                <a:lnTo>
                  <a:pt x="3779" y="18514"/>
                </a:lnTo>
                <a:close/>
              </a:path>
              <a:path w="21600" h="21600" extrusionOk="0">
                <a:moveTo>
                  <a:pt x="5940" y="18514"/>
                </a:moveTo>
                <a:lnTo>
                  <a:pt x="5940" y="20057"/>
                </a:lnTo>
                <a:lnTo>
                  <a:pt x="8100" y="20057"/>
                </a:lnTo>
                <a:lnTo>
                  <a:pt x="8100" y="18514"/>
                </a:lnTo>
                <a:lnTo>
                  <a:pt x="5940" y="18514"/>
                </a:lnTo>
                <a:close/>
              </a:path>
              <a:path w="21600" h="21600" extrusionOk="0">
                <a:moveTo>
                  <a:pt x="8100" y="18514"/>
                </a:moveTo>
                <a:lnTo>
                  <a:pt x="8100" y="20057"/>
                </a:lnTo>
                <a:lnTo>
                  <a:pt x="10260" y="20057"/>
                </a:lnTo>
                <a:lnTo>
                  <a:pt x="10260" y="18514"/>
                </a:lnTo>
                <a:lnTo>
                  <a:pt x="8100" y="18514"/>
                </a:lnTo>
                <a:close/>
              </a:path>
              <a:path w="21600" h="21600" extrusionOk="0">
                <a:moveTo>
                  <a:pt x="10260" y="18514"/>
                </a:moveTo>
                <a:lnTo>
                  <a:pt x="10260" y="20057"/>
                </a:lnTo>
                <a:lnTo>
                  <a:pt x="12419" y="20057"/>
                </a:lnTo>
                <a:lnTo>
                  <a:pt x="12419" y="18514"/>
                </a:lnTo>
                <a:lnTo>
                  <a:pt x="10260" y="18514"/>
                </a:lnTo>
                <a:close/>
              </a:path>
              <a:path w="21600" h="21600" extrusionOk="0">
                <a:moveTo>
                  <a:pt x="12419" y="18514"/>
                </a:moveTo>
                <a:lnTo>
                  <a:pt x="12419" y="20057"/>
                </a:lnTo>
                <a:lnTo>
                  <a:pt x="14580" y="20057"/>
                </a:lnTo>
                <a:lnTo>
                  <a:pt x="14580" y="18514"/>
                </a:lnTo>
                <a:lnTo>
                  <a:pt x="12419" y="18514"/>
                </a:lnTo>
                <a:close/>
              </a:path>
              <a:path w="21600" h="21600" extrusionOk="0">
                <a:moveTo>
                  <a:pt x="14580" y="18514"/>
                </a:moveTo>
                <a:lnTo>
                  <a:pt x="14580" y="20057"/>
                </a:lnTo>
                <a:lnTo>
                  <a:pt x="16740" y="20057"/>
                </a:lnTo>
                <a:lnTo>
                  <a:pt x="16740" y="18514"/>
                </a:lnTo>
                <a:lnTo>
                  <a:pt x="14580" y="18514"/>
                </a:lnTo>
                <a:close/>
              </a:path>
              <a:path w="21600" h="21600" extrusionOk="0">
                <a:moveTo>
                  <a:pt x="16740" y="18514"/>
                </a:moveTo>
                <a:lnTo>
                  <a:pt x="16740" y="20057"/>
                </a:lnTo>
                <a:lnTo>
                  <a:pt x="18900" y="20057"/>
                </a:lnTo>
                <a:lnTo>
                  <a:pt x="18900" y="18514"/>
                </a:lnTo>
                <a:lnTo>
                  <a:pt x="16740" y="18514"/>
                </a:lnTo>
                <a:close/>
              </a:path>
              <a:path w="21600" h="21600" extrusionOk="0">
                <a:moveTo>
                  <a:pt x="18900" y="18514"/>
                </a:moveTo>
                <a:lnTo>
                  <a:pt x="18900" y="20057"/>
                </a:lnTo>
                <a:lnTo>
                  <a:pt x="21060" y="20057"/>
                </a:lnTo>
                <a:lnTo>
                  <a:pt x="21060" y="18514"/>
                </a:lnTo>
                <a:lnTo>
                  <a:pt x="18900" y="18514"/>
                </a:lnTo>
                <a:close/>
              </a:path>
              <a:path w="21600" h="21600" extrusionOk="0">
                <a:moveTo>
                  <a:pt x="540" y="20057"/>
                </a:moveTo>
                <a:lnTo>
                  <a:pt x="540" y="21600"/>
                </a:lnTo>
                <a:lnTo>
                  <a:pt x="2700" y="21600"/>
                </a:lnTo>
                <a:lnTo>
                  <a:pt x="2700" y="20057"/>
                </a:lnTo>
                <a:lnTo>
                  <a:pt x="540" y="20057"/>
                </a:lnTo>
                <a:close/>
              </a:path>
              <a:path w="21600" h="21600" extrusionOk="0">
                <a:moveTo>
                  <a:pt x="2700" y="20057"/>
                </a:moveTo>
                <a:lnTo>
                  <a:pt x="2700" y="21600"/>
                </a:lnTo>
                <a:lnTo>
                  <a:pt x="4860" y="21600"/>
                </a:lnTo>
                <a:lnTo>
                  <a:pt x="4860" y="20057"/>
                </a:lnTo>
                <a:lnTo>
                  <a:pt x="2700" y="20057"/>
                </a:lnTo>
                <a:close/>
              </a:path>
              <a:path w="21600" h="21600" extrusionOk="0">
                <a:moveTo>
                  <a:pt x="4860" y="20057"/>
                </a:moveTo>
                <a:lnTo>
                  <a:pt x="4860" y="21600"/>
                </a:lnTo>
                <a:lnTo>
                  <a:pt x="7020" y="21600"/>
                </a:lnTo>
                <a:lnTo>
                  <a:pt x="7020" y="20057"/>
                </a:lnTo>
                <a:lnTo>
                  <a:pt x="4860" y="20057"/>
                </a:lnTo>
                <a:close/>
              </a:path>
              <a:path w="21600" h="21600" extrusionOk="0">
                <a:moveTo>
                  <a:pt x="7020" y="20057"/>
                </a:moveTo>
                <a:lnTo>
                  <a:pt x="7020" y="21600"/>
                </a:lnTo>
                <a:lnTo>
                  <a:pt x="9180" y="21600"/>
                </a:lnTo>
                <a:lnTo>
                  <a:pt x="9180" y="20057"/>
                </a:lnTo>
                <a:lnTo>
                  <a:pt x="7020" y="20057"/>
                </a:lnTo>
                <a:close/>
              </a:path>
              <a:path w="21600" h="21600" extrusionOk="0">
                <a:moveTo>
                  <a:pt x="9180" y="20057"/>
                </a:moveTo>
                <a:lnTo>
                  <a:pt x="9180" y="21600"/>
                </a:lnTo>
                <a:lnTo>
                  <a:pt x="11340" y="21600"/>
                </a:lnTo>
                <a:lnTo>
                  <a:pt x="11340" y="20057"/>
                </a:lnTo>
                <a:lnTo>
                  <a:pt x="9180" y="20057"/>
                </a:lnTo>
                <a:close/>
              </a:path>
              <a:path w="21600" h="21600" extrusionOk="0">
                <a:moveTo>
                  <a:pt x="11340" y="20057"/>
                </a:moveTo>
                <a:lnTo>
                  <a:pt x="11340" y="21600"/>
                </a:lnTo>
                <a:lnTo>
                  <a:pt x="13500" y="21600"/>
                </a:lnTo>
                <a:lnTo>
                  <a:pt x="13500" y="20057"/>
                </a:lnTo>
                <a:lnTo>
                  <a:pt x="11340" y="20057"/>
                </a:lnTo>
                <a:close/>
              </a:path>
              <a:path w="21600" h="21600" extrusionOk="0">
                <a:moveTo>
                  <a:pt x="13500" y="20057"/>
                </a:moveTo>
                <a:lnTo>
                  <a:pt x="13500" y="21600"/>
                </a:lnTo>
                <a:lnTo>
                  <a:pt x="15660" y="21600"/>
                </a:lnTo>
                <a:lnTo>
                  <a:pt x="15660" y="20057"/>
                </a:lnTo>
                <a:lnTo>
                  <a:pt x="13500" y="20057"/>
                </a:lnTo>
                <a:close/>
              </a:path>
              <a:path w="21600" h="21600" extrusionOk="0">
                <a:moveTo>
                  <a:pt x="15660" y="20057"/>
                </a:moveTo>
                <a:lnTo>
                  <a:pt x="15660" y="21600"/>
                </a:lnTo>
                <a:lnTo>
                  <a:pt x="17820" y="21600"/>
                </a:lnTo>
                <a:lnTo>
                  <a:pt x="17820" y="20057"/>
                </a:lnTo>
                <a:lnTo>
                  <a:pt x="15660" y="20057"/>
                </a:lnTo>
                <a:close/>
              </a:path>
              <a:path w="21600" h="21600" extrusionOk="0">
                <a:moveTo>
                  <a:pt x="17820" y="20057"/>
                </a:moveTo>
                <a:lnTo>
                  <a:pt x="17820" y="21600"/>
                </a:lnTo>
                <a:lnTo>
                  <a:pt x="19980" y="21600"/>
                </a:lnTo>
                <a:lnTo>
                  <a:pt x="19980" y="20057"/>
                </a:lnTo>
                <a:lnTo>
                  <a:pt x="17820" y="20057"/>
                </a:lnTo>
                <a:close/>
              </a:path>
              <a:path w="21600" h="21600" extrusionOk="0">
                <a:moveTo>
                  <a:pt x="19980" y="4628"/>
                </a:moveTo>
                <a:lnTo>
                  <a:pt x="21060" y="4628"/>
                </a:lnTo>
                <a:lnTo>
                  <a:pt x="21060" y="6171"/>
                </a:lnTo>
                <a:lnTo>
                  <a:pt x="19980" y="6171"/>
                </a:lnTo>
                <a:lnTo>
                  <a:pt x="19980" y="4628"/>
                </a:lnTo>
                <a:close/>
              </a:path>
            </a:pathLst>
          </a:custGeom>
          <a:solidFill>
            <a:srgbClr val="99663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fa-IR" dirty="0"/>
          </a:p>
        </p:txBody>
      </p:sp>
      <p:sp>
        <p:nvSpPr>
          <p:cNvPr id="6" name="desk1"/>
          <p:cNvSpPr>
            <a:spLocks noEditPoints="1" noChangeArrowheads="1"/>
          </p:cNvSpPr>
          <p:nvPr/>
        </p:nvSpPr>
        <p:spPr bwMode="auto">
          <a:xfrm>
            <a:off x="1410162" y="2816675"/>
            <a:ext cx="1023936" cy="430595"/>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algn="ctr"/>
            <a:r>
              <a:rPr lang="fa-IR" dirty="0" smtClean="0"/>
              <a:t>زن</a:t>
            </a:r>
            <a:endParaRPr lang="fa-IR" dirty="0"/>
          </a:p>
        </p:txBody>
      </p:sp>
      <p:sp>
        <p:nvSpPr>
          <p:cNvPr id="7" name="Firewall"/>
          <p:cNvSpPr>
            <a:spLocks noEditPoints="1" noChangeArrowheads="1"/>
          </p:cNvSpPr>
          <p:nvPr/>
        </p:nvSpPr>
        <p:spPr bwMode="auto">
          <a:xfrm>
            <a:off x="3657600" y="3247269"/>
            <a:ext cx="650979" cy="1464703"/>
          </a:xfrm>
          <a:custGeom>
            <a:avLst/>
            <a:gdLst>
              <a:gd name="T0" fmla="*/ 0 w 21600"/>
              <a:gd name="T1" fmla="*/ 0 h 21600"/>
              <a:gd name="T2" fmla="*/ 10800 w 21600"/>
              <a:gd name="T3" fmla="*/ 0 h 21600"/>
              <a:gd name="T4" fmla="*/ 21600 w 21600"/>
              <a:gd name="T5" fmla="*/ 0 h 21600"/>
              <a:gd name="T6" fmla="*/ 21060 w 21600"/>
              <a:gd name="T7" fmla="*/ 10800 h 21600"/>
              <a:gd name="T8" fmla="*/ 21060 w 21600"/>
              <a:gd name="T9" fmla="*/ 21600 h 21600"/>
              <a:gd name="T10" fmla="*/ 10800 w 21600"/>
              <a:gd name="T11" fmla="*/ 21600 h 21600"/>
              <a:gd name="T12" fmla="*/ 540 w 21600"/>
              <a:gd name="T13" fmla="*/ 21600 h 21600"/>
              <a:gd name="T14" fmla="*/ 540 w 21600"/>
              <a:gd name="T15" fmla="*/ 10800 h 21600"/>
              <a:gd name="T16" fmla="*/ 761 w 21600"/>
              <a:gd name="T17" fmla="*/ 22454 h 21600"/>
              <a:gd name="T18" fmla="*/ 21069 w 21600"/>
              <a:gd name="T19" fmla="*/ 32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540" y="4628"/>
                </a:moveTo>
                <a:lnTo>
                  <a:pt x="0" y="4628"/>
                </a:lnTo>
                <a:lnTo>
                  <a:pt x="0" y="0"/>
                </a:lnTo>
                <a:lnTo>
                  <a:pt x="21600" y="0"/>
                </a:lnTo>
                <a:lnTo>
                  <a:pt x="21600" y="4628"/>
                </a:lnTo>
                <a:lnTo>
                  <a:pt x="21060" y="4628"/>
                </a:lnTo>
                <a:lnTo>
                  <a:pt x="21060" y="21600"/>
                </a:lnTo>
                <a:lnTo>
                  <a:pt x="540" y="21600"/>
                </a:lnTo>
                <a:lnTo>
                  <a:pt x="540" y="4628"/>
                </a:lnTo>
                <a:close/>
              </a:path>
              <a:path w="21600" h="21600" extrusionOk="0">
                <a:moveTo>
                  <a:pt x="540" y="4628"/>
                </a:moveTo>
                <a:lnTo>
                  <a:pt x="540" y="6171"/>
                </a:lnTo>
                <a:lnTo>
                  <a:pt x="2700" y="6171"/>
                </a:lnTo>
                <a:lnTo>
                  <a:pt x="2700" y="4628"/>
                </a:lnTo>
                <a:lnTo>
                  <a:pt x="540" y="4628"/>
                </a:lnTo>
                <a:close/>
              </a:path>
              <a:path w="21600" h="21600" extrusionOk="0">
                <a:moveTo>
                  <a:pt x="2700" y="4628"/>
                </a:moveTo>
                <a:lnTo>
                  <a:pt x="2700" y="6171"/>
                </a:lnTo>
                <a:lnTo>
                  <a:pt x="4860" y="6171"/>
                </a:lnTo>
                <a:lnTo>
                  <a:pt x="4860" y="4628"/>
                </a:lnTo>
                <a:lnTo>
                  <a:pt x="2700" y="4628"/>
                </a:lnTo>
                <a:close/>
              </a:path>
              <a:path w="21600" h="21600" extrusionOk="0">
                <a:moveTo>
                  <a:pt x="4860" y="4628"/>
                </a:moveTo>
                <a:lnTo>
                  <a:pt x="4860" y="6171"/>
                </a:lnTo>
                <a:lnTo>
                  <a:pt x="7020" y="6171"/>
                </a:lnTo>
                <a:lnTo>
                  <a:pt x="7020" y="4628"/>
                </a:lnTo>
                <a:lnTo>
                  <a:pt x="4860" y="4628"/>
                </a:lnTo>
                <a:close/>
              </a:path>
              <a:path w="21600" h="21600" extrusionOk="0">
                <a:moveTo>
                  <a:pt x="7020" y="4628"/>
                </a:moveTo>
                <a:lnTo>
                  <a:pt x="7020" y="6171"/>
                </a:lnTo>
                <a:lnTo>
                  <a:pt x="9180" y="6171"/>
                </a:lnTo>
                <a:lnTo>
                  <a:pt x="9180" y="4628"/>
                </a:lnTo>
                <a:lnTo>
                  <a:pt x="7020" y="4628"/>
                </a:lnTo>
                <a:close/>
              </a:path>
              <a:path w="21600" h="21600" extrusionOk="0">
                <a:moveTo>
                  <a:pt x="9180" y="4628"/>
                </a:moveTo>
                <a:lnTo>
                  <a:pt x="9180" y="6171"/>
                </a:lnTo>
                <a:lnTo>
                  <a:pt x="11340" y="6171"/>
                </a:lnTo>
                <a:lnTo>
                  <a:pt x="11340" y="4628"/>
                </a:lnTo>
                <a:lnTo>
                  <a:pt x="9180" y="4628"/>
                </a:lnTo>
                <a:close/>
              </a:path>
              <a:path w="21600" h="21600" extrusionOk="0">
                <a:moveTo>
                  <a:pt x="11340" y="4628"/>
                </a:moveTo>
                <a:lnTo>
                  <a:pt x="11340" y="6171"/>
                </a:lnTo>
                <a:lnTo>
                  <a:pt x="13500" y="6171"/>
                </a:lnTo>
                <a:lnTo>
                  <a:pt x="13500" y="4628"/>
                </a:lnTo>
                <a:lnTo>
                  <a:pt x="11340" y="4628"/>
                </a:lnTo>
                <a:close/>
              </a:path>
              <a:path w="21600" h="21600" extrusionOk="0">
                <a:moveTo>
                  <a:pt x="13500" y="4628"/>
                </a:moveTo>
                <a:lnTo>
                  <a:pt x="13500" y="6171"/>
                </a:lnTo>
                <a:lnTo>
                  <a:pt x="15660" y="6171"/>
                </a:lnTo>
                <a:lnTo>
                  <a:pt x="15660" y="4628"/>
                </a:lnTo>
                <a:lnTo>
                  <a:pt x="13500" y="4628"/>
                </a:lnTo>
                <a:close/>
              </a:path>
              <a:path w="21600" h="21600" extrusionOk="0">
                <a:moveTo>
                  <a:pt x="15660" y="4628"/>
                </a:moveTo>
                <a:lnTo>
                  <a:pt x="15660" y="6171"/>
                </a:lnTo>
                <a:lnTo>
                  <a:pt x="17820" y="6171"/>
                </a:lnTo>
                <a:lnTo>
                  <a:pt x="17820" y="4628"/>
                </a:lnTo>
                <a:lnTo>
                  <a:pt x="15660" y="4628"/>
                </a:lnTo>
                <a:close/>
              </a:path>
              <a:path w="21600" h="21600" extrusionOk="0">
                <a:moveTo>
                  <a:pt x="17820" y="4628"/>
                </a:moveTo>
                <a:lnTo>
                  <a:pt x="17820" y="6171"/>
                </a:lnTo>
                <a:lnTo>
                  <a:pt x="19980" y="6171"/>
                </a:lnTo>
                <a:lnTo>
                  <a:pt x="19980" y="4628"/>
                </a:lnTo>
                <a:lnTo>
                  <a:pt x="17820" y="4628"/>
                </a:lnTo>
                <a:close/>
              </a:path>
              <a:path w="21600" h="21600" extrusionOk="0">
                <a:moveTo>
                  <a:pt x="1620" y="6171"/>
                </a:moveTo>
                <a:lnTo>
                  <a:pt x="1620" y="7714"/>
                </a:lnTo>
                <a:lnTo>
                  <a:pt x="3779" y="7714"/>
                </a:lnTo>
                <a:lnTo>
                  <a:pt x="3779" y="6171"/>
                </a:lnTo>
                <a:lnTo>
                  <a:pt x="1620" y="6171"/>
                </a:lnTo>
                <a:close/>
              </a:path>
              <a:path w="21600" h="21600" extrusionOk="0">
                <a:moveTo>
                  <a:pt x="3779" y="6171"/>
                </a:moveTo>
                <a:lnTo>
                  <a:pt x="3779" y="7714"/>
                </a:lnTo>
                <a:lnTo>
                  <a:pt x="5940" y="7714"/>
                </a:lnTo>
                <a:lnTo>
                  <a:pt x="5940" y="6171"/>
                </a:lnTo>
                <a:lnTo>
                  <a:pt x="3779" y="6171"/>
                </a:lnTo>
                <a:close/>
              </a:path>
              <a:path w="21600" h="21600" extrusionOk="0">
                <a:moveTo>
                  <a:pt x="5940" y="6171"/>
                </a:moveTo>
                <a:lnTo>
                  <a:pt x="5940" y="7714"/>
                </a:lnTo>
                <a:lnTo>
                  <a:pt x="8100" y="7714"/>
                </a:lnTo>
                <a:lnTo>
                  <a:pt x="8100" y="6171"/>
                </a:lnTo>
                <a:lnTo>
                  <a:pt x="5940" y="6171"/>
                </a:lnTo>
                <a:close/>
              </a:path>
              <a:path w="21600" h="21600" extrusionOk="0">
                <a:moveTo>
                  <a:pt x="8100" y="6171"/>
                </a:moveTo>
                <a:lnTo>
                  <a:pt x="8100" y="7714"/>
                </a:lnTo>
                <a:lnTo>
                  <a:pt x="10260" y="7714"/>
                </a:lnTo>
                <a:lnTo>
                  <a:pt x="10260" y="6171"/>
                </a:lnTo>
                <a:lnTo>
                  <a:pt x="8100" y="6171"/>
                </a:lnTo>
                <a:close/>
              </a:path>
              <a:path w="21600" h="21600" extrusionOk="0">
                <a:moveTo>
                  <a:pt x="10260" y="6171"/>
                </a:moveTo>
                <a:lnTo>
                  <a:pt x="10260" y="7714"/>
                </a:lnTo>
                <a:lnTo>
                  <a:pt x="12419" y="7714"/>
                </a:lnTo>
                <a:lnTo>
                  <a:pt x="12419" y="6171"/>
                </a:lnTo>
                <a:lnTo>
                  <a:pt x="10260" y="6171"/>
                </a:lnTo>
                <a:close/>
              </a:path>
              <a:path w="21600" h="21600" extrusionOk="0">
                <a:moveTo>
                  <a:pt x="12419" y="6171"/>
                </a:moveTo>
                <a:lnTo>
                  <a:pt x="12419" y="7714"/>
                </a:lnTo>
                <a:lnTo>
                  <a:pt x="14580" y="7714"/>
                </a:lnTo>
                <a:lnTo>
                  <a:pt x="14580" y="6171"/>
                </a:lnTo>
                <a:lnTo>
                  <a:pt x="12419" y="6171"/>
                </a:lnTo>
                <a:close/>
              </a:path>
              <a:path w="21600" h="21600" extrusionOk="0">
                <a:moveTo>
                  <a:pt x="14580" y="6171"/>
                </a:moveTo>
                <a:lnTo>
                  <a:pt x="14580" y="7714"/>
                </a:lnTo>
                <a:lnTo>
                  <a:pt x="16740" y="7714"/>
                </a:lnTo>
                <a:lnTo>
                  <a:pt x="16740" y="6171"/>
                </a:lnTo>
                <a:lnTo>
                  <a:pt x="14580" y="6171"/>
                </a:lnTo>
                <a:close/>
              </a:path>
              <a:path w="21600" h="21600" extrusionOk="0">
                <a:moveTo>
                  <a:pt x="16740" y="6171"/>
                </a:moveTo>
                <a:lnTo>
                  <a:pt x="16740" y="7714"/>
                </a:lnTo>
                <a:lnTo>
                  <a:pt x="18900" y="7714"/>
                </a:lnTo>
                <a:lnTo>
                  <a:pt x="18900" y="6171"/>
                </a:lnTo>
                <a:lnTo>
                  <a:pt x="16740" y="6171"/>
                </a:lnTo>
                <a:close/>
              </a:path>
              <a:path w="21600" h="21600" extrusionOk="0">
                <a:moveTo>
                  <a:pt x="18900" y="6171"/>
                </a:moveTo>
                <a:lnTo>
                  <a:pt x="18900" y="7714"/>
                </a:lnTo>
                <a:lnTo>
                  <a:pt x="21060" y="7714"/>
                </a:lnTo>
                <a:lnTo>
                  <a:pt x="21060" y="6171"/>
                </a:lnTo>
                <a:lnTo>
                  <a:pt x="18900" y="6171"/>
                </a:lnTo>
                <a:close/>
              </a:path>
              <a:path w="21600" h="21600" extrusionOk="0">
                <a:moveTo>
                  <a:pt x="540" y="7714"/>
                </a:moveTo>
                <a:lnTo>
                  <a:pt x="540" y="9257"/>
                </a:lnTo>
                <a:lnTo>
                  <a:pt x="2700" y="9257"/>
                </a:lnTo>
                <a:lnTo>
                  <a:pt x="2700" y="7714"/>
                </a:lnTo>
                <a:lnTo>
                  <a:pt x="540" y="7714"/>
                </a:lnTo>
                <a:close/>
              </a:path>
              <a:path w="21600" h="21600" extrusionOk="0">
                <a:moveTo>
                  <a:pt x="2700" y="7714"/>
                </a:moveTo>
                <a:lnTo>
                  <a:pt x="2700" y="9257"/>
                </a:lnTo>
                <a:lnTo>
                  <a:pt x="4860" y="9257"/>
                </a:lnTo>
                <a:lnTo>
                  <a:pt x="4860" y="7714"/>
                </a:lnTo>
                <a:lnTo>
                  <a:pt x="2700" y="7714"/>
                </a:lnTo>
                <a:close/>
              </a:path>
              <a:path w="21600" h="21600" extrusionOk="0">
                <a:moveTo>
                  <a:pt x="4860" y="7714"/>
                </a:moveTo>
                <a:lnTo>
                  <a:pt x="4860" y="9257"/>
                </a:lnTo>
                <a:lnTo>
                  <a:pt x="7020" y="9257"/>
                </a:lnTo>
                <a:lnTo>
                  <a:pt x="7020" y="7714"/>
                </a:lnTo>
                <a:lnTo>
                  <a:pt x="4860" y="7714"/>
                </a:lnTo>
                <a:close/>
              </a:path>
              <a:path w="21600" h="21600" extrusionOk="0">
                <a:moveTo>
                  <a:pt x="7020" y="7714"/>
                </a:moveTo>
                <a:lnTo>
                  <a:pt x="7020" y="9257"/>
                </a:lnTo>
                <a:lnTo>
                  <a:pt x="9180" y="9257"/>
                </a:lnTo>
                <a:lnTo>
                  <a:pt x="9180" y="7714"/>
                </a:lnTo>
                <a:lnTo>
                  <a:pt x="7020" y="7714"/>
                </a:lnTo>
                <a:close/>
              </a:path>
              <a:path w="21600" h="21600" extrusionOk="0">
                <a:moveTo>
                  <a:pt x="9180" y="7714"/>
                </a:moveTo>
                <a:lnTo>
                  <a:pt x="9180" y="9257"/>
                </a:lnTo>
                <a:lnTo>
                  <a:pt x="11340" y="9257"/>
                </a:lnTo>
                <a:lnTo>
                  <a:pt x="11340" y="7714"/>
                </a:lnTo>
                <a:lnTo>
                  <a:pt x="9180" y="7714"/>
                </a:lnTo>
                <a:close/>
              </a:path>
              <a:path w="21600" h="21600" extrusionOk="0">
                <a:moveTo>
                  <a:pt x="11340" y="7714"/>
                </a:moveTo>
                <a:lnTo>
                  <a:pt x="11340" y="9257"/>
                </a:lnTo>
                <a:lnTo>
                  <a:pt x="13500" y="9257"/>
                </a:lnTo>
                <a:lnTo>
                  <a:pt x="13500" y="7714"/>
                </a:lnTo>
                <a:lnTo>
                  <a:pt x="11340" y="7714"/>
                </a:lnTo>
                <a:close/>
              </a:path>
              <a:path w="21600" h="21600" extrusionOk="0">
                <a:moveTo>
                  <a:pt x="13500" y="7714"/>
                </a:moveTo>
                <a:lnTo>
                  <a:pt x="13500" y="9257"/>
                </a:lnTo>
                <a:lnTo>
                  <a:pt x="15660" y="9257"/>
                </a:lnTo>
                <a:lnTo>
                  <a:pt x="15660" y="7714"/>
                </a:lnTo>
                <a:lnTo>
                  <a:pt x="13500" y="7714"/>
                </a:lnTo>
                <a:close/>
              </a:path>
              <a:path w="21600" h="21600" extrusionOk="0">
                <a:moveTo>
                  <a:pt x="15660" y="7714"/>
                </a:moveTo>
                <a:lnTo>
                  <a:pt x="15660" y="9257"/>
                </a:lnTo>
                <a:lnTo>
                  <a:pt x="17820" y="9257"/>
                </a:lnTo>
                <a:lnTo>
                  <a:pt x="17820" y="7714"/>
                </a:lnTo>
                <a:lnTo>
                  <a:pt x="15660" y="7714"/>
                </a:lnTo>
                <a:close/>
              </a:path>
              <a:path w="21600" h="21600" extrusionOk="0">
                <a:moveTo>
                  <a:pt x="17820" y="7714"/>
                </a:moveTo>
                <a:lnTo>
                  <a:pt x="17820" y="9257"/>
                </a:lnTo>
                <a:lnTo>
                  <a:pt x="19980" y="9257"/>
                </a:lnTo>
                <a:lnTo>
                  <a:pt x="19980" y="7714"/>
                </a:lnTo>
                <a:lnTo>
                  <a:pt x="17820" y="7714"/>
                </a:lnTo>
                <a:close/>
              </a:path>
              <a:path w="21600" h="21600" extrusionOk="0">
                <a:moveTo>
                  <a:pt x="1620" y="9257"/>
                </a:moveTo>
                <a:lnTo>
                  <a:pt x="1620" y="10800"/>
                </a:lnTo>
                <a:lnTo>
                  <a:pt x="3779" y="10800"/>
                </a:lnTo>
                <a:lnTo>
                  <a:pt x="3779" y="9257"/>
                </a:lnTo>
                <a:lnTo>
                  <a:pt x="1620" y="9257"/>
                </a:lnTo>
                <a:close/>
              </a:path>
              <a:path w="21600" h="21600" extrusionOk="0">
                <a:moveTo>
                  <a:pt x="3779" y="9257"/>
                </a:moveTo>
                <a:lnTo>
                  <a:pt x="3779" y="10800"/>
                </a:lnTo>
                <a:lnTo>
                  <a:pt x="5940" y="10800"/>
                </a:lnTo>
                <a:lnTo>
                  <a:pt x="5940" y="9257"/>
                </a:lnTo>
                <a:lnTo>
                  <a:pt x="3779" y="9257"/>
                </a:lnTo>
                <a:close/>
              </a:path>
              <a:path w="21600" h="21600" extrusionOk="0">
                <a:moveTo>
                  <a:pt x="5940" y="9257"/>
                </a:moveTo>
                <a:lnTo>
                  <a:pt x="5940" y="10800"/>
                </a:lnTo>
                <a:lnTo>
                  <a:pt x="8100" y="10800"/>
                </a:lnTo>
                <a:lnTo>
                  <a:pt x="8100" y="9257"/>
                </a:lnTo>
                <a:lnTo>
                  <a:pt x="5940" y="9257"/>
                </a:lnTo>
                <a:close/>
              </a:path>
              <a:path w="21600" h="21600" extrusionOk="0">
                <a:moveTo>
                  <a:pt x="8100" y="9257"/>
                </a:moveTo>
                <a:lnTo>
                  <a:pt x="8100" y="10800"/>
                </a:lnTo>
                <a:lnTo>
                  <a:pt x="10260" y="10800"/>
                </a:lnTo>
                <a:lnTo>
                  <a:pt x="10260" y="9257"/>
                </a:lnTo>
                <a:lnTo>
                  <a:pt x="8100" y="9257"/>
                </a:lnTo>
                <a:close/>
              </a:path>
              <a:path w="21600" h="21600" extrusionOk="0">
                <a:moveTo>
                  <a:pt x="10260" y="9257"/>
                </a:moveTo>
                <a:lnTo>
                  <a:pt x="10260" y="10800"/>
                </a:lnTo>
                <a:lnTo>
                  <a:pt x="12419" y="10800"/>
                </a:lnTo>
                <a:lnTo>
                  <a:pt x="12419" y="9257"/>
                </a:lnTo>
                <a:lnTo>
                  <a:pt x="10260" y="9257"/>
                </a:lnTo>
                <a:close/>
              </a:path>
              <a:path w="21600" h="21600" extrusionOk="0">
                <a:moveTo>
                  <a:pt x="12419" y="9257"/>
                </a:moveTo>
                <a:lnTo>
                  <a:pt x="12419" y="10800"/>
                </a:lnTo>
                <a:lnTo>
                  <a:pt x="14580" y="10800"/>
                </a:lnTo>
                <a:lnTo>
                  <a:pt x="14580" y="9257"/>
                </a:lnTo>
                <a:lnTo>
                  <a:pt x="12419" y="9257"/>
                </a:lnTo>
                <a:close/>
              </a:path>
              <a:path w="21600" h="21600" extrusionOk="0">
                <a:moveTo>
                  <a:pt x="14580" y="9257"/>
                </a:moveTo>
                <a:lnTo>
                  <a:pt x="14580" y="10800"/>
                </a:lnTo>
                <a:lnTo>
                  <a:pt x="16740" y="10800"/>
                </a:lnTo>
                <a:lnTo>
                  <a:pt x="16740" y="9257"/>
                </a:lnTo>
                <a:lnTo>
                  <a:pt x="14580" y="9257"/>
                </a:lnTo>
                <a:close/>
              </a:path>
              <a:path w="21600" h="21600" extrusionOk="0">
                <a:moveTo>
                  <a:pt x="16740" y="9257"/>
                </a:moveTo>
                <a:lnTo>
                  <a:pt x="16740" y="10800"/>
                </a:lnTo>
                <a:lnTo>
                  <a:pt x="18900" y="10800"/>
                </a:lnTo>
                <a:lnTo>
                  <a:pt x="18900" y="9257"/>
                </a:lnTo>
                <a:lnTo>
                  <a:pt x="16740" y="9257"/>
                </a:lnTo>
                <a:close/>
              </a:path>
              <a:path w="21600" h="21600" extrusionOk="0">
                <a:moveTo>
                  <a:pt x="18900" y="9257"/>
                </a:moveTo>
                <a:lnTo>
                  <a:pt x="18900" y="10800"/>
                </a:lnTo>
                <a:lnTo>
                  <a:pt x="21060" y="10800"/>
                </a:lnTo>
                <a:lnTo>
                  <a:pt x="21060" y="9257"/>
                </a:lnTo>
                <a:lnTo>
                  <a:pt x="18900" y="9257"/>
                </a:lnTo>
                <a:close/>
              </a:path>
              <a:path w="21600" h="21600" extrusionOk="0">
                <a:moveTo>
                  <a:pt x="540" y="10800"/>
                </a:moveTo>
                <a:lnTo>
                  <a:pt x="540" y="12342"/>
                </a:lnTo>
                <a:lnTo>
                  <a:pt x="2700" y="12342"/>
                </a:lnTo>
                <a:lnTo>
                  <a:pt x="2700" y="10800"/>
                </a:lnTo>
                <a:lnTo>
                  <a:pt x="540" y="10800"/>
                </a:lnTo>
                <a:close/>
              </a:path>
              <a:path w="21600" h="21600" extrusionOk="0">
                <a:moveTo>
                  <a:pt x="2700" y="10800"/>
                </a:moveTo>
                <a:lnTo>
                  <a:pt x="2700" y="12342"/>
                </a:lnTo>
                <a:lnTo>
                  <a:pt x="4860" y="12342"/>
                </a:lnTo>
                <a:lnTo>
                  <a:pt x="4860" y="10800"/>
                </a:lnTo>
                <a:lnTo>
                  <a:pt x="2700" y="10800"/>
                </a:lnTo>
                <a:close/>
              </a:path>
              <a:path w="21600" h="21600" extrusionOk="0">
                <a:moveTo>
                  <a:pt x="4860" y="10800"/>
                </a:moveTo>
                <a:lnTo>
                  <a:pt x="4860" y="12342"/>
                </a:lnTo>
                <a:lnTo>
                  <a:pt x="7020" y="12342"/>
                </a:lnTo>
                <a:lnTo>
                  <a:pt x="7020" y="10800"/>
                </a:lnTo>
                <a:lnTo>
                  <a:pt x="4860" y="10800"/>
                </a:lnTo>
                <a:close/>
              </a:path>
              <a:path w="21600" h="21600" extrusionOk="0">
                <a:moveTo>
                  <a:pt x="7020" y="10800"/>
                </a:moveTo>
                <a:lnTo>
                  <a:pt x="7020" y="12342"/>
                </a:lnTo>
                <a:lnTo>
                  <a:pt x="9180" y="12342"/>
                </a:lnTo>
                <a:lnTo>
                  <a:pt x="9180" y="10800"/>
                </a:lnTo>
                <a:lnTo>
                  <a:pt x="7020" y="10800"/>
                </a:lnTo>
                <a:close/>
              </a:path>
              <a:path w="21600" h="21600" extrusionOk="0">
                <a:moveTo>
                  <a:pt x="9180" y="10800"/>
                </a:moveTo>
                <a:lnTo>
                  <a:pt x="9180" y="12342"/>
                </a:lnTo>
                <a:lnTo>
                  <a:pt x="11340" y="12342"/>
                </a:lnTo>
                <a:lnTo>
                  <a:pt x="11340" y="10800"/>
                </a:lnTo>
                <a:lnTo>
                  <a:pt x="9180" y="10800"/>
                </a:lnTo>
                <a:close/>
              </a:path>
              <a:path w="21600" h="21600" extrusionOk="0">
                <a:moveTo>
                  <a:pt x="11340" y="10800"/>
                </a:moveTo>
                <a:lnTo>
                  <a:pt x="11340" y="12342"/>
                </a:lnTo>
                <a:lnTo>
                  <a:pt x="13500" y="12342"/>
                </a:lnTo>
                <a:lnTo>
                  <a:pt x="13500" y="10800"/>
                </a:lnTo>
                <a:lnTo>
                  <a:pt x="11340" y="10800"/>
                </a:lnTo>
                <a:close/>
              </a:path>
              <a:path w="21600" h="21600" extrusionOk="0">
                <a:moveTo>
                  <a:pt x="13500" y="10800"/>
                </a:moveTo>
                <a:lnTo>
                  <a:pt x="13500" y="12342"/>
                </a:lnTo>
                <a:lnTo>
                  <a:pt x="15660" y="12342"/>
                </a:lnTo>
                <a:lnTo>
                  <a:pt x="15660" y="10800"/>
                </a:lnTo>
                <a:lnTo>
                  <a:pt x="13500" y="10800"/>
                </a:lnTo>
                <a:close/>
              </a:path>
              <a:path w="21600" h="21600" extrusionOk="0">
                <a:moveTo>
                  <a:pt x="15660" y="10800"/>
                </a:moveTo>
                <a:lnTo>
                  <a:pt x="15660" y="12342"/>
                </a:lnTo>
                <a:lnTo>
                  <a:pt x="17820" y="12342"/>
                </a:lnTo>
                <a:lnTo>
                  <a:pt x="17820" y="10800"/>
                </a:lnTo>
                <a:lnTo>
                  <a:pt x="15660" y="10800"/>
                </a:lnTo>
                <a:close/>
              </a:path>
              <a:path w="21600" h="21600" extrusionOk="0">
                <a:moveTo>
                  <a:pt x="17820" y="10800"/>
                </a:moveTo>
                <a:lnTo>
                  <a:pt x="17820" y="12342"/>
                </a:lnTo>
                <a:lnTo>
                  <a:pt x="19980" y="12342"/>
                </a:lnTo>
                <a:lnTo>
                  <a:pt x="19980" y="10800"/>
                </a:lnTo>
                <a:lnTo>
                  <a:pt x="17820" y="10800"/>
                </a:lnTo>
                <a:close/>
              </a:path>
              <a:path w="21600" h="21600" extrusionOk="0">
                <a:moveTo>
                  <a:pt x="1620" y="12342"/>
                </a:moveTo>
                <a:lnTo>
                  <a:pt x="1620" y="13885"/>
                </a:lnTo>
                <a:lnTo>
                  <a:pt x="3779" y="13885"/>
                </a:lnTo>
                <a:lnTo>
                  <a:pt x="3779" y="12342"/>
                </a:lnTo>
                <a:lnTo>
                  <a:pt x="1620" y="12342"/>
                </a:lnTo>
                <a:close/>
              </a:path>
              <a:path w="21600" h="21600" extrusionOk="0">
                <a:moveTo>
                  <a:pt x="3779" y="12342"/>
                </a:moveTo>
                <a:lnTo>
                  <a:pt x="3779" y="13885"/>
                </a:lnTo>
                <a:lnTo>
                  <a:pt x="5940" y="13885"/>
                </a:lnTo>
                <a:lnTo>
                  <a:pt x="5940" y="12342"/>
                </a:lnTo>
                <a:lnTo>
                  <a:pt x="3779" y="12342"/>
                </a:lnTo>
                <a:close/>
              </a:path>
              <a:path w="21600" h="21600" extrusionOk="0">
                <a:moveTo>
                  <a:pt x="5940" y="12342"/>
                </a:moveTo>
                <a:lnTo>
                  <a:pt x="5940" y="13885"/>
                </a:lnTo>
                <a:lnTo>
                  <a:pt x="8100" y="13885"/>
                </a:lnTo>
                <a:lnTo>
                  <a:pt x="8100" y="12342"/>
                </a:lnTo>
                <a:lnTo>
                  <a:pt x="5940" y="12342"/>
                </a:lnTo>
                <a:close/>
              </a:path>
              <a:path w="21600" h="21600" extrusionOk="0">
                <a:moveTo>
                  <a:pt x="8100" y="12342"/>
                </a:moveTo>
                <a:lnTo>
                  <a:pt x="8100" y="13885"/>
                </a:lnTo>
                <a:lnTo>
                  <a:pt x="10260" y="13885"/>
                </a:lnTo>
                <a:lnTo>
                  <a:pt x="10260" y="12342"/>
                </a:lnTo>
                <a:lnTo>
                  <a:pt x="8100" y="12342"/>
                </a:lnTo>
                <a:close/>
              </a:path>
              <a:path w="21600" h="21600" extrusionOk="0">
                <a:moveTo>
                  <a:pt x="10260" y="12342"/>
                </a:moveTo>
                <a:lnTo>
                  <a:pt x="10260" y="13885"/>
                </a:lnTo>
                <a:lnTo>
                  <a:pt x="12419" y="13885"/>
                </a:lnTo>
                <a:lnTo>
                  <a:pt x="12419" y="12342"/>
                </a:lnTo>
                <a:lnTo>
                  <a:pt x="10260" y="12342"/>
                </a:lnTo>
                <a:close/>
              </a:path>
              <a:path w="21600" h="21600" extrusionOk="0">
                <a:moveTo>
                  <a:pt x="12419" y="12342"/>
                </a:moveTo>
                <a:lnTo>
                  <a:pt x="12419" y="13885"/>
                </a:lnTo>
                <a:lnTo>
                  <a:pt x="14580" y="13885"/>
                </a:lnTo>
                <a:lnTo>
                  <a:pt x="14580" y="12342"/>
                </a:lnTo>
                <a:lnTo>
                  <a:pt x="12419" y="12342"/>
                </a:lnTo>
                <a:close/>
              </a:path>
              <a:path w="21600" h="21600" extrusionOk="0">
                <a:moveTo>
                  <a:pt x="14580" y="12342"/>
                </a:moveTo>
                <a:lnTo>
                  <a:pt x="14580" y="13885"/>
                </a:lnTo>
                <a:lnTo>
                  <a:pt x="16740" y="13885"/>
                </a:lnTo>
                <a:lnTo>
                  <a:pt x="16740" y="12342"/>
                </a:lnTo>
                <a:lnTo>
                  <a:pt x="14580" y="12342"/>
                </a:lnTo>
                <a:close/>
              </a:path>
              <a:path w="21600" h="21600" extrusionOk="0">
                <a:moveTo>
                  <a:pt x="16740" y="12342"/>
                </a:moveTo>
                <a:lnTo>
                  <a:pt x="16740" y="13885"/>
                </a:lnTo>
                <a:lnTo>
                  <a:pt x="18900" y="13885"/>
                </a:lnTo>
                <a:lnTo>
                  <a:pt x="18900" y="12342"/>
                </a:lnTo>
                <a:lnTo>
                  <a:pt x="16740" y="12342"/>
                </a:lnTo>
                <a:close/>
              </a:path>
              <a:path w="21600" h="21600" extrusionOk="0">
                <a:moveTo>
                  <a:pt x="18900" y="12342"/>
                </a:moveTo>
                <a:lnTo>
                  <a:pt x="18900" y="13885"/>
                </a:lnTo>
                <a:lnTo>
                  <a:pt x="21060" y="13885"/>
                </a:lnTo>
                <a:lnTo>
                  <a:pt x="21060" y="12342"/>
                </a:lnTo>
                <a:lnTo>
                  <a:pt x="18900" y="12342"/>
                </a:lnTo>
                <a:close/>
              </a:path>
              <a:path w="21600" h="21600" extrusionOk="0">
                <a:moveTo>
                  <a:pt x="540" y="13885"/>
                </a:moveTo>
                <a:lnTo>
                  <a:pt x="540" y="15428"/>
                </a:lnTo>
                <a:lnTo>
                  <a:pt x="2700" y="15428"/>
                </a:lnTo>
                <a:lnTo>
                  <a:pt x="2700" y="13885"/>
                </a:lnTo>
                <a:lnTo>
                  <a:pt x="540" y="13885"/>
                </a:lnTo>
                <a:close/>
              </a:path>
              <a:path w="21600" h="21600" extrusionOk="0">
                <a:moveTo>
                  <a:pt x="2700" y="13885"/>
                </a:moveTo>
                <a:lnTo>
                  <a:pt x="2700" y="15428"/>
                </a:lnTo>
                <a:lnTo>
                  <a:pt x="4860" y="15428"/>
                </a:lnTo>
                <a:lnTo>
                  <a:pt x="4860" y="13885"/>
                </a:lnTo>
                <a:lnTo>
                  <a:pt x="2700" y="13885"/>
                </a:lnTo>
                <a:close/>
              </a:path>
              <a:path w="21600" h="21600" extrusionOk="0">
                <a:moveTo>
                  <a:pt x="4860" y="13885"/>
                </a:moveTo>
                <a:lnTo>
                  <a:pt x="4860" y="15428"/>
                </a:lnTo>
                <a:lnTo>
                  <a:pt x="7020" y="15428"/>
                </a:lnTo>
                <a:lnTo>
                  <a:pt x="7020" y="13885"/>
                </a:lnTo>
                <a:lnTo>
                  <a:pt x="4860" y="13885"/>
                </a:lnTo>
                <a:close/>
              </a:path>
              <a:path w="21600" h="21600" extrusionOk="0">
                <a:moveTo>
                  <a:pt x="7020" y="13885"/>
                </a:moveTo>
                <a:lnTo>
                  <a:pt x="7020" y="15428"/>
                </a:lnTo>
                <a:lnTo>
                  <a:pt x="9180" y="15428"/>
                </a:lnTo>
                <a:lnTo>
                  <a:pt x="9180" y="13885"/>
                </a:lnTo>
                <a:lnTo>
                  <a:pt x="7020" y="13885"/>
                </a:lnTo>
                <a:close/>
              </a:path>
              <a:path w="21600" h="21600" extrusionOk="0">
                <a:moveTo>
                  <a:pt x="9180" y="13885"/>
                </a:moveTo>
                <a:lnTo>
                  <a:pt x="9180" y="15428"/>
                </a:lnTo>
                <a:lnTo>
                  <a:pt x="11340" y="15428"/>
                </a:lnTo>
                <a:lnTo>
                  <a:pt x="11340" y="13885"/>
                </a:lnTo>
                <a:lnTo>
                  <a:pt x="9180" y="13885"/>
                </a:lnTo>
                <a:close/>
              </a:path>
              <a:path w="21600" h="21600" extrusionOk="0">
                <a:moveTo>
                  <a:pt x="11340" y="13885"/>
                </a:moveTo>
                <a:lnTo>
                  <a:pt x="11340" y="15428"/>
                </a:lnTo>
                <a:lnTo>
                  <a:pt x="13500" y="15428"/>
                </a:lnTo>
                <a:lnTo>
                  <a:pt x="13500" y="13885"/>
                </a:lnTo>
                <a:lnTo>
                  <a:pt x="11340" y="13885"/>
                </a:lnTo>
                <a:close/>
              </a:path>
              <a:path w="21600" h="21600" extrusionOk="0">
                <a:moveTo>
                  <a:pt x="13500" y="13885"/>
                </a:moveTo>
                <a:lnTo>
                  <a:pt x="13500" y="15428"/>
                </a:lnTo>
                <a:lnTo>
                  <a:pt x="15660" y="15428"/>
                </a:lnTo>
                <a:lnTo>
                  <a:pt x="15660" y="13885"/>
                </a:lnTo>
                <a:lnTo>
                  <a:pt x="13500" y="13885"/>
                </a:lnTo>
                <a:close/>
              </a:path>
              <a:path w="21600" h="21600" extrusionOk="0">
                <a:moveTo>
                  <a:pt x="15660" y="13885"/>
                </a:moveTo>
                <a:lnTo>
                  <a:pt x="15660" y="15428"/>
                </a:lnTo>
                <a:lnTo>
                  <a:pt x="17820" y="15428"/>
                </a:lnTo>
                <a:lnTo>
                  <a:pt x="17820" y="13885"/>
                </a:lnTo>
                <a:lnTo>
                  <a:pt x="15660" y="13885"/>
                </a:lnTo>
                <a:close/>
              </a:path>
              <a:path w="21600" h="21600" extrusionOk="0">
                <a:moveTo>
                  <a:pt x="17820" y="13885"/>
                </a:moveTo>
                <a:lnTo>
                  <a:pt x="17820" y="15428"/>
                </a:lnTo>
                <a:lnTo>
                  <a:pt x="19980" y="15428"/>
                </a:lnTo>
                <a:lnTo>
                  <a:pt x="19980" y="13885"/>
                </a:lnTo>
                <a:lnTo>
                  <a:pt x="17820" y="13885"/>
                </a:lnTo>
                <a:close/>
              </a:path>
              <a:path w="21600" h="21600" extrusionOk="0">
                <a:moveTo>
                  <a:pt x="1620" y="15428"/>
                </a:moveTo>
                <a:lnTo>
                  <a:pt x="1620" y="16971"/>
                </a:lnTo>
                <a:lnTo>
                  <a:pt x="3779" y="16971"/>
                </a:lnTo>
                <a:lnTo>
                  <a:pt x="3779" y="15428"/>
                </a:lnTo>
                <a:lnTo>
                  <a:pt x="1620" y="15428"/>
                </a:lnTo>
                <a:close/>
              </a:path>
              <a:path w="21600" h="21600" extrusionOk="0">
                <a:moveTo>
                  <a:pt x="3779" y="15428"/>
                </a:moveTo>
                <a:lnTo>
                  <a:pt x="3779" y="16971"/>
                </a:lnTo>
                <a:lnTo>
                  <a:pt x="5940" y="16971"/>
                </a:lnTo>
                <a:lnTo>
                  <a:pt x="5940" y="15428"/>
                </a:lnTo>
                <a:lnTo>
                  <a:pt x="3779" y="15428"/>
                </a:lnTo>
                <a:close/>
              </a:path>
              <a:path w="21600" h="21600" extrusionOk="0">
                <a:moveTo>
                  <a:pt x="5940" y="15428"/>
                </a:moveTo>
                <a:lnTo>
                  <a:pt x="5940" y="16971"/>
                </a:lnTo>
                <a:lnTo>
                  <a:pt x="8100" y="16971"/>
                </a:lnTo>
                <a:lnTo>
                  <a:pt x="8100" y="15428"/>
                </a:lnTo>
                <a:lnTo>
                  <a:pt x="5940" y="15428"/>
                </a:lnTo>
                <a:close/>
              </a:path>
              <a:path w="21600" h="21600" extrusionOk="0">
                <a:moveTo>
                  <a:pt x="8100" y="15428"/>
                </a:moveTo>
                <a:lnTo>
                  <a:pt x="8100" y="16971"/>
                </a:lnTo>
                <a:lnTo>
                  <a:pt x="10260" y="16971"/>
                </a:lnTo>
                <a:lnTo>
                  <a:pt x="10260" y="15428"/>
                </a:lnTo>
                <a:lnTo>
                  <a:pt x="8100" y="15428"/>
                </a:lnTo>
                <a:close/>
              </a:path>
              <a:path w="21600" h="21600" extrusionOk="0">
                <a:moveTo>
                  <a:pt x="10260" y="15428"/>
                </a:moveTo>
                <a:lnTo>
                  <a:pt x="10260" y="16971"/>
                </a:lnTo>
                <a:lnTo>
                  <a:pt x="12419" y="16971"/>
                </a:lnTo>
                <a:lnTo>
                  <a:pt x="12419" y="15428"/>
                </a:lnTo>
                <a:lnTo>
                  <a:pt x="10260" y="15428"/>
                </a:lnTo>
                <a:close/>
              </a:path>
              <a:path w="21600" h="21600" extrusionOk="0">
                <a:moveTo>
                  <a:pt x="12419" y="15428"/>
                </a:moveTo>
                <a:lnTo>
                  <a:pt x="12419" y="16971"/>
                </a:lnTo>
                <a:lnTo>
                  <a:pt x="14580" y="16971"/>
                </a:lnTo>
                <a:lnTo>
                  <a:pt x="14580" y="15428"/>
                </a:lnTo>
                <a:lnTo>
                  <a:pt x="12419" y="15428"/>
                </a:lnTo>
                <a:close/>
              </a:path>
              <a:path w="21600" h="21600" extrusionOk="0">
                <a:moveTo>
                  <a:pt x="14580" y="15428"/>
                </a:moveTo>
                <a:lnTo>
                  <a:pt x="14580" y="16971"/>
                </a:lnTo>
                <a:lnTo>
                  <a:pt x="16740" y="16971"/>
                </a:lnTo>
                <a:lnTo>
                  <a:pt x="16740" y="15428"/>
                </a:lnTo>
                <a:lnTo>
                  <a:pt x="14580" y="15428"/>
                </a:lnTo>
                <a:close/>
              </a:path>
              <a:path w="21600" h="21600" extrusionOk="0">
                <a:moveTo>
                  <a:pt x="16740" y="15428"/>
                </a:moveTo>
                <a:lnTo>
                  <a:pt x="16740" y="16971"/>
                </a:lnTo>
                <a:lnTo>
                  <a:pt x="18900" y="16971"/>
                </a:lnTo>
                <a:lnTo>
                  <a:pt x="18900" y="15428"/>
                </a:lnTo>
                <a:lnTo>
                  <a:pt x="16740" y="15428"/>
                </a:lnTo>
                <a:close/>
              </a:path>
              <a:path w="21600" h="21600" extrusionOk="0">
                <a:moveTo>
                  <a:pt x="18900" y="15428"/>
                </a:moveTo>
                <a:lnTo>
                  <a:pt x="18900" y="16971"/>
                </a:lnTo>
                <a:lnTo>
                  <a:pt x="21060" y="16971"/>
                </a:lnTo>
                <a:lnTo>
                  <a:pt x="21060" y="15428"/>
                </a:lnTo>
                <a:lnTo>
                  <a:pt x="18900" y="15428"/>
                </a:lnTo>
                <a:close/>
              </a:path>
              <a:path w="21600" h="21600" extrusionOk="0">
                <a:moveTo>
                  <a:pt x="540" y="16971"/>
                </a:moveTo>
                <a:lnTo>
                  <a:pt x="540" y="18514"/>
                </a:lnTo>
                <a:lnTo>
                  <a:pt x="2700" y="18514"/>
                </a:lnTo>
                <a:lnTo>
                  <a:pt x="2700" y="16971"/>
                </a:lnTo>
                <a:lnTo>
                  <a:pt x="540" y="16971"/>
                </a:lnTo>
                <a:close/>
              </a:path>
              <a:path w="21600" h="21600" extrusionOk="0">
                <a:moveTo>
                  <a:pt x="2700" y="16971"/>
                </a:moveTo>
                <a:lnTo>
                  <a:pt x="2700" y="18514"/>
                </a:lnTo>
                <a:lnTo>
                  <a:pt x="4860" y="18514"/>
                </a:lnTo>
                <a:lnTo>
                  <a:pt x="4860" y="16971"/>
                </a:lnTo>
                <a:lnTo>
                  <a:pt x="2700" y="16971"/>
                </a:lnTo>
                <a:close/>
              </a:path>
              <a:path w="21600" h="21600" extrusionOk="0">
                <a:moveTo>
                  <a:pt x="4860" y="16971"/>
                </a:moveTo>
                <a:lnTo>
                  <a:pt x="4860" y="18514"/>
                </a:lnTo>
                <a:lnTo>
                  <a:pt x="7020" y="18514"/>
                </a:lnTo>
                <a:lnTo>
                  <a:pt x="7020" y="16971"/>
                </a:lnTo>
                <a:lnTo>
                  <a:pt x="4860" y="16971"/>
                </a:lnTo>
                <a:close/>
              </a:path>
              <a:path w="21600" h="21600" extrusionOk="0">
                <a:moveTo>
                  <a:pt x="7020" y="16971"/>
                </a:moveTo>
                <a:lnTo>
                  <a:pt x="7020" y="18514"/>
                </a:lnTo>
                <a:lnTo>
                  <a:pt x="9180" y="18514"/>
                </a:lnTo>
                <a:lnTo>
                  <a:pt x="9180" y="16971"/>
                </a:lnTo>
                <a:lnTo>
                  <a:pt x="7020" y="16971"/>
                </a:lnTo>
                <a:close/>
              </a:path>
              <a:path w="21600" h="21600" extrusionOk="0">
                <a:moveTo>
                  <a:pt x="9180" y="16971"/>
                </a:moveTo>
                <a:lnTo>
                  <a:pt x="9180" y="18514"/>
                </a:lnTo>
                <a:lnTo>
                  <a:pt x="11340" y="18514"/>
                </a:lnTo>
                <a:lnTo>
                  <a:pt x="11340" y="16971"/>
                </a:lnTo>
                <a:lnTo>
                  <a:pt x="9180" y="16971"/>
                </a:lnTo>
                <a:close/>
              </a:path>
              <a:path w="21600" h="21600" extrusionOk="0">
                <a:moveTo>
                  <a:pt x="11340" y="16971"/>
                </a:moveTo>
                <a:lnTo>
                  <a:pt x="11340" y="18514"/>
                </a:lnTo>
                <a:lnTo>
                  <a:pt x="13500" y="18514"/>
                </a:lnTo>
                <a:lnTo>
                  <a:pt x="13500" y="16971"/>
                </a:lnTo>
                <a:lnTo>
                  <a:pt x="11340" y="16971"/>
                </a:lnTo>
                <a:close/>
              </a:path>
              <a:path w="21600" h="21600" extrusionOk="0">
                <a:moveTo>
                  <a:pt x="13500" y="16971"/>
                </a:moveTo>
                <a:lnTo>
                  <a:pt x="13500" y="18514"/>
                </a:lnTo>
                <a:lnTo>
                  <a:pt x="15660" y="18514"/>
                </a:lnTo>
                <a:lnTo>
                  <a:pt x="15660" y="16971"/>
                </a:lnTo>
                <a:lnTo>
                  <a:pt x="13500" y="16971"/>
                </a:lnTo>
                <a:close/>
              </a:path>
              <a:path w="21600" h="21600" extrusionOk="0">
                <a:moveTo>
                  <a:pt x="15660" y="16971"/>
                </a:moveTo>
                <a:lnTo>
                  <a:pt x="15660" y="18514"/>
                </a:lnTo>
                <a:lnTo>
                  <a:pt x="17820" y="18514"/>
                </a:lnTo>
                <a:lnTo>
                  <a:pt x="17820" y="16971"/>
                </a:lnTo>
                <a:lnTo>
                  <a:pt x="15660" y="16971"/>
                </a:lnTo>
                <a:close/>
              </a:path>
              <a:path w="21600" h="21600" extrusionOk="0">
                <a:moveTo>
                  <a:pt x="17820" y="16971"/>
                </a:moveTo>
                <a:lnTo>
                  <a:pt x="17820" y="18514"/>
                </a:lnTo>
                <a:lnTo>
                  <a:pt x="19980" y="18514"/>
                </a:lnTo>
                <a:lnTo>
                  <a:pt x="19980" y="16971"/>
                </a:lnTo>
                <a:lnTo>
                  <a:pt x="17820" y="16971"/>
                </a:lnTo>
                <a:close/>
              </a:path>
              <a:path w="21600" h="21600" extrusionOk="0">
                <a:moveTo>
                  <a:pt x="1620" y="18514"/>
                </a:moveTo>
                <a:lnTo>
                  <a:pt x="1620" y="20057"/>
                </a:lnTo>
                <a:lnTo>
                  <a:pt x="3779" y="20057"/>
                </a:lnTo>
                <a:lnTo>
                  <a:pt x="3779" y="18514"/>
                </a:lnTo>
                <a:lnTo>
                  <a:pt x="1620" y="18514"/>
                </a:lnTo>
                <a:close/>
              </a:path>
              <a:path w="21600" h="21600" extrusionOk="0">
                <a:moveTo>
                  <a:pt x="3779" y="18514"/>
                </a:moveTo>
                <a:lnTo>
                  <a:pt x="3779" y="20057"/>
                </a:lnTo>
                <a:lnTo>
                  <a:pt x="5940" y="20057"/>
                </a:lnTo>
                <a:lnTo>
                  <a:pt x="5940" y="18514"/>
                </a:lnTo>
                <a:lnTo>
                  <a:pt x="3779" y="18514"/>
                </a:lnTo>
                <a:close/>
              </a:path>
              <a:path w="21600" h="21600" extrusionOk="0">
                <a:moveTo>
                  <a:pt x="5940" y="18514"/>
                </a:moveTo>
                <a:lnTo>
                  <a:pt x="5940" y="20057"/>
                </a:lnTo>
                <a:lnTo>
                  <a:pt x="8100" y="20057"/>
                </a:lnTo>
                <a:lnTo>
                  <a:pt x="8100" y="18514"/>
                </a:lnTo>
                <a:lnTo>
                  <a:pt x="5940" y="18514"/>
                </a:lnTo>
                <a:close/>
              </a:path>
              <a:path w="21600" h="21600" extrusionOk="0">
                <a:moveTo>
                  <a:pt x="8100" y="18514"/>
                </a:moveTo>
                <a:lnTo>
                  <a:pt x="8100" y="20057"/>
                </a:lnTo>
                <a:lnTo>
                  <a:pt x="10260" y="20057"/>
                </a:lnTo>
                <a:lnTo>
                  <a:pt x="10260" y="18514"/>
                </a:lnTo>
                <a:lnTo>
                  <a:pt x="8100" y="18514"/>
                </a:lnTo>
                <a:close/>
              </a:path>
              <a:path w="21600" h="21600" extrusionOk="0">
                <a:moveTo>
                  <a:pt x="10260" y="18514"/>
                </a:moveTo>
                <a:lnTo>
                  <a:pt x="10260" y="20057"/>
                </a:lnTo>
                <a:lnTo>
                  <a:pt x="12419" y="20057"/>
                </a:lnTo>
                <a:lnTo>
                  <a:pt x="12419" y="18514"/>
                </a:lnTo>
                <a:lnTo>
                  <a:pt x="10260" y="18514"/>
                </a:lnTo>
                <a:close/>
              </a:path>
              <a:path w="21600" h="21600" extrusionOk="0">
                <a:moveTo>
                  <a:pt x="12419" y="18514"/>
                </a:moveTo>
                <a:lnTo>
                  <a:pt x="12419" y="20057"/>
                </a:lnTo>
                <a:lnTo>
                  <a:pt x="14580" y="20057"/>
                </a:lnTo>
                <a:lnTo>
                  <a:pt x="14580" y="18514"/>
                </a:lnTo>
                <a:lnTo>
                  <a:pt x="12419" y="18514"/>
                </a:lnTo>
                <a:close/>
              </a:path>
              <a:path w="21600" h="21600" extrusionOk="0">
                <a:moveTo>
                  <a:pt x="14580" y="18514"/>
                </a:moveTo>
                <a:lnTo>
                  <a:pt x="14580" y="20057"/>
                </a:lnTo>
                <a:lnTo>
                  <a:pt x="16740" y="20057"/>
                </a:lnTo>
                <a:lnTo>
                  <a:pt x="16740" y="18514"/>
                </a:lnTo>
                <a:lnTo>
                  <a:pt x="14580" y="18514"/>
                </a:lnTo>
                <a:close/>
              </a:path>
              <a:path w="21600" h="21600" extrusionOk="0">
                <a:moveTo>
                  <a:pt x="16740" y="18514"/>
                </a:moveTo>
                <a:lnTo>
                  <a:pt x="16740" y="20057"/>
                </a:lnTo>
                <a:lnTo>
                  <a:pt x="18900" y="20057"/>
                </a:lnTo>
                <a:lnTo>
                  <a:pt x="18900" y="18514"/>
                </a:lnTo>
                <a:lnTo>
                  <a:pt x="16740" y="18514"/>
                </a:lnTo>
                <a:close/>
              </a:path>
              <a:path w="21600" h="21600" extrusionOk="0">
                <a:moveTo>
                  <a:pt x="18900" y="18514"/>
                </a:moveTo>
                <a:lnTo>
                  <a:pt x="18900" y="20057"/>
                </a:lnTo>
                <a:lnTo>
                  <a:pt x="21060" y="20057"/>
                </a:lnTo>
                <a:lnTo>
                  <a:pt x="21060" y="18514"/>
                </a:lnTo>
                <a:lnTo>
                  <a:pt x="18900" y="18514"/>
                </a:lnTo>
                <a:close/>
              </a:path>
              <a:path w="21600" h="21600" extrusionOk="0">
                <a:moveTo>
                  <a:pt x="540" y="20057"/>
                </a:moveTo>
                <a:lnTo>
                  <a:pt x="540" y="21600"/>
                </a:lnTo>
                <a:lnTo>
                  <a:pt x="2700" y="21600"/>
                </a:lnTo>
                <a:lnTo>
                  <a:pt x="2700" y="20057"/>
                </a:lnTo>
                <a:lnTo>
                  <a:pt x="540" y="20057"/>
                </a:lnTo>
                <a:close/>
              </a:path>
              <a:path w="21600" h="21600" extrusionOk="0">
                <a:moveTo>
                  <a:pt x="2700" y="20057"/>
                </a:moveTo>
                <a:lnTo>
                  <a:pt x="2700" y="21600"/>
                </a:lnTo>
                <a:lnTo>
                  <a:pt x="4860" y="21600"/>
                </a:lnTo>
                <a:lnTo>
                  <a:pt x="4860" y="20057"/>
                </a:lnTo>
                <a:lnTo>
                  <a:pt x="2700" y="20057"/>
                </a:lnTo>
                <a:close/>
              </a:path>
              <a:path w="21600" h="21600" extrusionOk="0">
                <a:moveTo>
                  <a:pt x="4860" y="20057"/>
                </a:moveTo>
                <a:lnTo>
                  <a:pt x="4860" y="21600"/>
                </a:lnTo>
                <a:lnTo>
                  <a:pt x="7020" y="21600"/>
                </a:lnTo>
                <a:lnTo>
                  <a:pt x="7020" y="20057"/>
                </a:lnTo>
                <a:lnTo>
                  <a:pt x="4860" y="20057"/>
                </a:lnTo>
                <a:close/>
              </a:path>
              <a:path w="21600" h="21600" extrusionOk="0">
                <a:moveTo>
                  <a:pt x="7020" y="20057"/>
                </a:moveTo>
                <a:lnTo>
                  <a:pt x="7020" y="21600"/>
                </a:lnTo>
                <a:lnTo>
                  <a:pt x="9180" y="21600"/>
                </a:lnTo>
                <a:lnTo>
                  <a:pt x="9180" y="20057"/>
                </a:lnTo>
                <a:lnTo>
                  <a:pt x="7020" y="20057"/>
                </a:lnTo>
                <a:close/>
              </a:path>
              <a:path w="21600" h="21600" extrusionOk="0">
                <a:moveTo>
                  <a:pt x="9180" y="20057"/>
                </a:moveTo>
                <a:lnTo>
                  <a:pt x="9180" y="21600"/>
                </a:lnTo>
                <a:lnTo>
                  <a:pt x="11340" y="21600"/>
                </a:lnTo>
                <a:lnTo>
                  <a:pt x="11340" y="20057"/>
                </a:lnTo>
                <a:lnTo>
                  <a:pt x="9180" y="20057"/>
                </a:lnTo>
                <a:close/>
              </a:path>
              <a:path w="21600" h="21600" extrusionOk="0">
                <a:moveTo>
                  <a:pt x="11340" y="20057"/>
                </a:moveTo>
                <a:lnTo>
                  <a:pt x="11340" y="21600"/>
                </a:lnTo>
                <a:lnTo>
                  <a:pt x="13500" y="21600"/>
                </a:lnTo>
                <a:lnTo>
                  <a:pt x="13500" y="20057"/>
                </a:lnTo>
                <a:lnTo>
                  <a:pt x="11340" y="20057"/>
                </a:lnTo>
                <a:close/>
              </a:path>
              <a:path w="21600" h="21600" extrusionOk="0">
                <a:moveTo>
                  <a:pt x="13500" y="20057"/>
                </a:moveTo>
                <a:lnTo>
                  <a:pt x="13500" y="21600"/>
                </a:lnTo>
                <a:lnTo>
                  <a:pt x="15660" y="21600"/>
                </a:lnTo>
                <a:lnTo>
                  <a:pt x="15660" y="20057"/>
                </a:lnTo>
                <a:lnTo>
                  <a:pt x="13500" y="20057"/>
                </a:lnTo>
                <a:close/>
              </a:path>
              <a:path w="21600" h="21600" extrusionOk="0">
                <a:moveTo>
                  <a:pt x="15660" y="20057"/>
                </a:moveTo>
                <a:lnTo>
                  <a:pt x="15660" y="21600"/>
                </a:lnTo>
                <a:lnTo>
                  <a:pt x="17820" y="21600"/>
                </a:lnTo>
                <a:lnTo>
                  <a:pt x="17820" y="20057"/>
                </a:lnTo>
                <a:lnTo>
                  <a:pt x="15660" y="20057"/>
                </a:lnTo>
                <a:close/>
              </a:path>
              <a:path w="21600" h="21600" extrusionOk="0">
                <a:moveTo>
                  <a:pt x="17820" y="20057"/>
                </a:moveTo>
                <a:lnTo>
                  <a:pt x="17820" y="21600"/>
                </a:lnTo>
                <a:lnTo>
                  <a:pt x="19980" y="21600"/>
                </a:lnTo>
                <a:lnTo>
                  <a:pt x="19980" y="20057"/>
                </a:lnTo>
                <a:lnTo>
                  <a:pt x="17820" y="20057"/>
                </a:lnTo>
                <a:close/>
              </a:path>
              <a:path w="21600" h="21600" extrusionOk="0">
                <a:moveTo>
                  <a:pt x="19980" y="4628"/>
                </a:moveTo>
                <a:lnTo>
                  <a:pt x="21060" y="4628"/>
                </a:lnTo>
                <a:lnTo>
                  <a:pt x="21060" y="6171"/>
                </a:lnTo>
                <a:lnTo>
                  <a:pt x="19980" y="6171"/>
                </a:lnTo>
                <a:lnTo>
                  <a:pt x="19980" y="4628"/>
                </a:lnTo>
                <a:close/>
              </a:path>
            </a:pathLst>
          </a:custGeom>
          <a:solidFill>
            <a:srgbClr val="99663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fa-IR"/>
          </a:p>
        </p:txBody>
      </p:sp>
      <p:sp>
        <p:nvSpPr>
          <p:cNvPr id="8" name="desk1"/>
          <p:cNvSpPr>
            <a:spLocks noEditPoints="1" noChangeArrowheads="1"/>
          </p:cNvSpPr>
          <p:nvPr/>
        </p:nvSpPr>
        <p:spPr bwMode="auto">
          <a:xfrm>
            <a:off x="4512036" y="3247270"/>
            <a:ext cx="1023936" cy="430595"/>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a-IR"/>
          </a:p>
        </p:txBody>
      </p:sp>
      <p:sp>
        <p:nvSpPr>
          <p:cNvPr id="9" name="Firewall"/>
          <p:cNvSpPr>
            <a:spLocks noEditPoints="1" noChangeArrowheads="1"/>
          </p:cNvSpPr>
          <p:nvPr/>
        </p:nvSpPr>
        <p:spPr bwMode="auto">
          <a:xfrm>
            <a:off x="6367464" y="3247270"/>
            <a:ext cx="650979" cy="1464703"/>
          </a:xfrm>
          <a:custGeom>
            <a:avLst/>
            <a:gdLst>
              <a:gd name="T0" fmla="*/ 0 w 21600"/>
              <a:gd name="T1" fmla="*/ 0 h 21600"/>
              <a:gd name="T2" fmla="*/ 10800 w 21600"/>
              <a:gd name="T3" fmla="*/ 0 h 21600"/>
              <a:gd name="T4" fmla="*/ 21600 w 21600"/>
              <a:gd name="T5" fmla="*/ 0 h 21600"/>
              <a:gd name="T6" fmla="*/ 21060 w 21600"/>
              <a:gd name="T7" fmla="*/ 10800 h 21600"/>
              <a:gd name="T8" fmla="*/ 21060 w 21600"/>
              <a:gd name="T9" fmla="*/ 21600 h 21600"/>
              <a:gd name="T10" fmla="*/ 10800 w 21600"/>
              <a:gd name="T11" fmla="*/ 21600 h 21600"/>
              <a:gd name="T12" fmla="*/ 540 w 21600"/>
              <a:gd name="T13" fmla="*/ 21600 h 21600"/>
              <a:gd name="T14" fmla="*/ 540 w 21600"/>
              <a:gd name="T15" fmla="*/ 10800 h 21600"/>
              <a:gd name="T16" fmla="*/ 761 w 21600"/>
              <a:gd name="T17" fmla="*/ 22454 h 21600"/>
              <a:gd name="T18" fmla="*/ 21069 w 21600"/>
              <a:gd name="T19" fmla="*/ 32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540" y="4628"/>
                </a:moveTo>
                <a:lnTo>
                  <a:pt x="0" y="4628"/>
                </a:lnTo>
                <a:lnTo>
                  <a:pt x="0" y="0"/>
                </a:lnTo>
                <a:lnTo>
                  <a:pt x="21600" y="0"/>
                </a:lnTo>
                <a:lnTo>
                  <a:pt x="21600" y="4628"/>
                </a:lnTo>
                <a:lnTo>
                  <a:pt x="21060" y="4628"/>
                </a:lnTo>
                <a:lnTo>
                  <a:pt x="21060" y="21600"/>
                </a:lnTo>
                <a:lnTo>
                  <a:pt x="540" y="21600"/>
                </a:lnTo>
                <a:lnTo>
                  <a:pt x="540" y="4628"/>
                </a:lnTo>
                <a:close/>
              </a:path>
              <a:path w="21600" h="21600" extrusionOk="0">
                <a:moveTo>
                  <a:pt x="540" y="4628"/>
                </a:moveTo>
                <a:lnTo>
                  <a:pt x="540" y="6171"/>
                </a:lnTo>
                <a:lnTo>
                  <a:pt x="2700" y="6171"/>
                </a:lnTo>
                <a:lnTo>
                  <a:pt x="2700" y="4628"/>
                </a:lnTo>
                <a:lnTo>
                  <a:pt x="540" y="4628"/>
                </a:lnTo>
                <a:close/>
              </a:path>
              <a:path w="21600" h="21600" extrusionOk="0">
                <a:moveTo>
                  <a:pt x="2700" y="4628"/>
                </a:moveTo>
                <a:lnTo>
                  <a:pt x="2700" y="6171"/>
                </a:lnTo>
                <a:lnTo>
                  <a:pt x="4860" y="6171"/>
                </a:lnTo>
                <a:lnTo>
                  <a:pt x="4860" y="4628"/>
                </a:lnTo>
                <a:lnTo>
                  <a:pt x="2700" y="4628"/>
                </a:lnTo>
                <a:close/>
              </a:path>
              <a:path w="21600" h="21600" extrusionOk="0">
                <a:moveTo>
                  <a:pt x="4860" y="4628"/>
                </a:moveTo>
                <a:lnTo>
                  <a:pt x="4860" y="6171"/>
                </a:lnTo>
                <a:lnTo>
                  <a:pt x="7020" y="6171"/>
                </a:lnTo>
                <a:lnTo>
                  <a:pt x="7020" y="4628"/>
                </a:lnTo>
                <a:lnTo>
                  <a:pt x="4860" y="4628"/>
                </a:lnTo>
                <a:close/>
              </a:path>
              <a:path w="21600" h="21600" extrusionOk="0">
                <a:moveTo>
                  <a:pt x="7020" y="4628"/>
                </a:moveTo>
                <a:lnTo>
                  <a:pt x="7020" y="6171"/>
                </a:lnTo>
                <a:lnTo>
                  <a:pt x="9180" y="6171"/>
                </a:lnTo>
                <a:lnTo>
                  <a:pt x="9180" y="4628"/>
                </a:lnTo>
                <a:lnTo>
                  <a:pt x="7020" y="4628"/>
                </a:lnTo>
                <a:close/>
              </a:path>
              <a:path w="21600" h="21600" extrusionOk="0">
                <a:moveTo>
                  <a:pt x="9180" y="4628"/>
                </a:moveTo>
                <a:lnTo>
                  <a:pt x="9180" y="6171"/>
                </a:lnTo>
                <a:lnTo>
                  <a:pt x="11340" y="6171"/>
                </a:lnTo>
                <a:lnTo>
                  <a:pt x="11340" y="4628"/>
                </a:lnTo>
                <a:lnTo>
                  <a:pt x="9180" y="4628"/>
                </a:lnTo>
                <a:close/>
              </a:path>
              <a:path w="21600" h="21600" extrusionOk="0">
                <a:moveTo>
                  <a:pt x="11340" y="4628"/>
                </a:moveTo>
                <a:lnTo>
                  <a:pt x="11340" y="6171"/>
                </a:lnTo>
                <a:lnTo>
                  <a:pt x="13500" y="6171"/>
                </a:lnTo>
                <a:lnTo>
                  <a:pt x="13500" y="4628"/>
                </a:lnTo>
                <a:lnTo>
                  <a:pt x="11340" y="4628"/>
                </a:lnTo>
                <a:close/>
              </a:path>
              <a:path w="21600" h="21600" extrusionOk="0">
                <a:moveTo>
                  <a:pt x="13500" y="4628"/>
                </a:moveTo>
                <a:lnTo>
                  <a:pt x="13500" y="6171"/>
                </a:lnTo>
                <a:lnTo>
                  <a:pt x="15660" y="6171"/>
                </a:lnTo>
                <a:lnTo>
                  <a:pt x="15660" y="4628"/>
                </a:lnTo>
                <a:lnTo>
                  <a:pt x="13500" y="4628"/>
                </a:lnTo>
                <a:close/>
              </a:path>
              <a:path w="21600" h="21600" extrusionOk="0">
                <a:moveTo>
                  <a:pt x="15660" y="4628"/>
                </a:moveTo>
                <a:lnTo>
                  <a:pt x="15660" y="6171"/>
                </a:lnTo>
                <a:lnTo>
                  <a:pt x="17820" y="6171"/>
                </a:lnTo>
                <a:lnTo>
                  <a:pt x="17820" y="4628"/>
                </a:lnTo>
                <a:lnTo>
                  <a:pt x="15660" y="4628"/>
                </a:lnTo>
                <a:close/>
              </a:path>
              <a:path w="21600" h="21600" extrusionOk="0">
                <a:moveTo>
                  <a:pt x="17820" y="4628"/>
                </a:moveTo>
                <a:lnTo>
                  <a:pt x="17820" y="6171"/>
                </a:lnTo>
                <a:lnTo>
                  <a:pt x="19980" y="6171"/>
                </a:lnTo>
                <a:lnTo>
                  <a:pt x="19980" y="4628"/>
                </a:lnTo>
                <a:lnTo>
                  <a:pt x="17820" y="4628"/>
                </a:lnTo>
                <a:close/>
              </a:path>
              <a:path w="21600" h="21600" extrusionOk="0">
                <a:moveTo>
                  <a:pt x="1620" y="6171"/>
                </a:moveTo>
                <a:lnTo>
                  <a:pt x="1620" y="7714"/>
                </a:lnTo>
                <a:lnTo>
                  <a:pt x="3779" y="7714"/>
                </a:lnTo>
                <a:lnTo>
                  <a:pt x="3779" y="6171"/>
                </a:lnTo>
                <a:lnTo>
                  <a:pt x="1620" y="6171"/>
                </a:lnTo>
                <a:close/>
              </a:path>
              <a:path w="21600" h="21600" extrusionOk="0">
                <a:moveTo>
                  <a:pt x="3779" y="6171"/>
                </a:moveTo>
                <a:lnTo>
                  <a:pt x="3779" y="7714"/>
                </a:lnTo>
                <a:lnTo>
                  <a:pt x="5940" y="7714"/>
                </a:lnTo>
                <a:lnTo>
                  <a:pt x="5940" y="6171"/>
                </a:lnTo>
                <a:lnTo>
                  <a:pt x="3779" y="6171"/>
                </a:lnTo>
                <a:close/>
              </a:path>
              <a:path w="21600" h="21600" extrusionOk="0">
                <a:moveTo>
                  <a:pt x="5940" y="6171"/>
                </a:moveTo>
                <a:lnTo>
                  <a:pt x="5940" y="7714"/>
                </a:lnTo>
                <a:lnTo>
                  <a:pt x="8100" y="7714"/>
                </a:lnTo>
                <a:lnTo>
                  <a:pt x="8100" y="6171"/>
                </a:lnTo>
                <a:lnTo>
                  <a:pt x="5940" y="6171"/>
                </a:lnTo>
                <a:close/>
              </a:path>
              <a:path w="21600" h="21600" extrusionOk="0">
                <a:moveTo>
                  <a:pt x="8100" y="6171"/>
                </a:moveTo>
                <a:lnTo>
                  <a:pt x="8100" y="7714"/>
                </a:lnTo>
                <a:lnTo>
                  <a:pt x="10260" y="7714"/>
                </a:lnTo>
                <a:lnTo>
                  <a:pt x="10260" y="6171"/>
                </a:lnTo>
                <a:lnTo>
                  <a:pt x="8100" y="6171"/>
                </a:lnTo>
                <a:close/>
              </a:path>
              <a:path w="21600" h="21600" extrusionOk="0">
                <a:moveTo>
                  <a:pt x="10260" y="6171"/>
                </a:moveTo>
                <a:lnTo>
                  <a:pt x="10260" y="7714"/>
                </a:lnTo>
                <a:lnTo>
                  <a:pt x="12419" y="7714"/>
                </a:lnTo>
                <a:lnTo>
                  <a:pt x="12419" y="6171"/>
                </a:lnTo>
                <a:lnTo>
                  <a:pt x="10260" y="6171"/>
                </a:lnTo>
                <a:close/>
              </a:path>
              <a:path w="21600" h="21600" extrusionOk="0">
                <a:moveTo>
                  <a:pt x="12419" y="6171"/>
                </a:moveTo>
                <a:lnTo>
                  <a:pt x="12419" y="7714"/>
                </a:lnTo>
                <a:lnTo>
                  <a:pt x="14580" y="7714"/>
                </a:lnTo>
                <a:lnTo>
                  <a:pt x="14580" y="6171"/>
                </a:lnTo>
                <a:lnTo>
                  <a:pt x="12419" y="6171"/>
                </a:lnTo>
                <a:close/>
              </a:path>
              <a:path w="21600" h="21600" extrusionOk="0">
                <a:moveTo>
                  <a:pt x="14580" y="6171"/>
                </a:moveTo>
                <a:lnTo>
                  <a:pt x="14580" y="7714"/>
                </a:lnTo>
                <a:lnTo>
                  <a:pt x="16740" y="7714"/>
                </a:lnTo>
                <a:lnTo>
                  <a:pt x="16740" y="6171"/>
                </a:lnTo>
                <a:lnTo>
                  <a:pt x="14580" y="6171"/>
                </a:lnTo>
                <a:close/>
              </a:path>
              <a:path w="21600" h="21600" extrusionOk="0">
                <a:moveTo>
                  <a:pt x="16740" y="6171"/>
                </a:moveTo>
                <a:lnTo>
                  <a:pt x="16740" y="7714"/>
                </a:lnTo>
                <a:lnTo>
                  <a:pt x="18900" y="7714"/>
                </a:lnTo>
                <a:lnTo>
                  <a:pt x="18900" y="6171"/>
                </a:lnTo>
                <a:lnTo>
                  <a:pt x="16740" y="6171"/>
                </a:lnTo>
                <a:close/>
              </a:path>
              <a:path w="21600" h="21600" extrusionOk="0">
                <a:moveTo>
                  <a:pt x="18900" y="6171"/>
                </a:moveTo>
                <a:lnTo>
                  <a:pt x="18900" y="7714"/>
                </a:lnTo>
                <a:lnTo>
                  <a:pt x="21060" y="7714"/>
                </a:lnTo>
                <a:lnTo>
                  <a:pt x="21060" y="6171"/>
                </a:lnTo>
                <a:lnTo>
                  <a:pt x="18900" y="6171"/>
                </a:lnTo>
                <a:close/>
              </a:path>
              <a:path w="21600" h="21600" extrusionOk="0">
                <a:moveTo>
                  <a:pt x="540" y="7714"/>
                </a:moveTo>
                <a:lnTo>
                  <a:pt x="540" y="9257"/>
                </a:lnTo>
                <a:lnTo>
                  <a:pt x="2700" y="9257"/>
                </a:lnTo>
                <a:lnTo>
                  <a:pt x="2700" y="7714"/>
                </a:lnTo>
                <a:lnTo>
                  <a:pt x="540" y="7714"/>
                </a:lnTo>
                <a:close/>
              </a:path>
              <a:path w="21600" h="21600" extrusionOk="0">
                <a:moveTo>
                  <a:pt x="2700" y="7714"/>
                </a:moveTo>
                <a:lnTo>
                  <a:pt x="2700" y="9257"/>
                </a:lnTo>
                <a:lnTo>
                  <a:pt x="4860" y="9257"/>
                </a:lnTo>
                <a:lnTo>
                  <a:pt x="4860" y="7714"/>
                </a:lnTo>
                <a:lnTo>
                  <a:pt x="2700" y="7714"/>
                </a:lnTo>
                <a:close/>
              </a:path>
              <a:path w="21600" h="21600" extrusionOk="0">
                <a:moveTo>
                  <a:pt x="4860" y="7714"/>
                </a:moveTo>
                <a:lnTo>
                  <a:pt x="4860" y="9257"/>
                </a:lnTo>
                <a:lnTo>
                  <a:pt x="7020" y="9257"/>
                </a:lnTo>
                <a:lnTo>
                  <a:pt x="7020" y="7714"/>
                </a:lnTo>
                <a:lnTo>
                  <a:pt x="4860" y="7714"/>
                </a:lnTo>
                <a:close/>
              </a:path>
              <a:path w="21600" h="21600" extrusionOk="0">
                <a:moveTo>
                  <a:pt x="7020" y="7714"/>
                </a:moveTo>
                <a:lnTo>
                  <a:pt x="7020" y="9257"/>
                </a:lnTo>
                <a:lnTo>
                  <a:pt x="9180" y="9257"/>
                </a:lnTo>
                <a:lnTo>
                  <a:pt x="9180" y="7714"/>
                </a:lnTo>
                <a:lnTo>
                  <a:pt x="7020" y="7714"/>
                </a:lnTo>
                <a:close/>
              </a:path>
              <a:path w="21600" h="21600" extrusionOk="0">
                <a:moveTo>
                  <a:pt x="9180" y="7714"/>
                </a:moveTo>
                <a:lnTo>
                  <a:pt x="9180" y="9257"/>
                </a:lnTo>
                <a:lnTo>
                  <a:pt x="11340" y="9257"/>
                </a:lnTo>
                <a:lnTo>
                  <a:pt x="11340" y="7714"/>
                </a:lnTo>
                <a:lnTo>
                  <a:pt x="9180" y="7714"/>
                </a:lnTo>
                <a:close/>
              </a:path>
              <a:path w="21600" h="21600" extrusionOk="0">
                <a:moveTo>
                  <a:pt x="11340" y="7714"/>
                </a:moveTo>
                <a:lnTo>
                  <a:pt x="11340" y="9257"/>
                </a:lnTo>
                <a:lnTo>
                  <a:pt x="13500" y="9257"/>
                </a:lnTo>
                <a:lnTo>
                  <a:pt x="13500" y="7714"/>
                </a:lnTo>
                <a:lnTo>
                  <a:pt x="11340" y="7714"/>
                </a:lnTo>
                <a:close/>
              </a:path>
              <a:path w="21600" h="21600" extrusionOk="0">
                <a:moveTo>
                  <a:pt x="13500" y="7714"/>
                </a:moveTo>
                <a:lnTo>
                  <a:pt x="13500" y="9257"/>
                </a:lnTo>
                <a:lnTo>
                  <a:pt x="15660" y="9257"/>
                </a:lnTo>
                <a:lnTo>
                  <a:pt x="15660" y="7714"/>
                </a:lnTo>
                <a:lnTo>
                  <a:pt x="13500" y="7714"/>
                </a:lnTo>
                <a:close/>
              </a:path>
              <a:path w="21600" h="21600" extrusionOk="0">
                <a:moveTo>
                  <a:pt x="15660" y="7714"/>
                </a:moveTo>
                <a:lnTo>
                  <a:pt x="15660" y="9257"/>
                </a:lnTo>
                <a:lnTo>
                  <a:pt x="17820" y="9257"/>
                </a:lnTo>
                <a:lnTo>
                  <a:pt x="17820" y="7714"/>
                </a:lnTo>
                <a:lnTo>
                  <a:pt x="15660" y="7714"/>
                </a:lnTo>
                <a:close/>
              </a:path>
              <a:path w="21600" h="21600" extrusionOk="0">
                <a:moveTo>
                  <a:pt x="17820" y="7714"/>
                </a:moveTo>
                <a:lnTo>
                  <a:pt x="17820" y="9257"/>
                </a:lnTo>
                <a:lnTo>
                  <a:pt x="19980" y="9257"/>
                </a:lnTo>
                <a:lnTo>
                  <a:pt x="19980" y="7714"/>
                </a:lnTo>
                <a:lnTo>
                  <a:pt x="17820" y="7714"/>
                </a:lnTo>
                <a:close/>
              </a:path>
              <a:path w="21600" h="21600" extrusionOk="0">
                <a:moveTo>
                  <a:pt x="1620" y="9257"/>
                </a:moveTo>
                <a:lnTo>
                  <a:pt x="1620" y="10800"/>
                </a:lnTo>
                <a:lnTo>
                  <a:pt x="3779" y="10800"/>
                </a:lnTo>
                <a:lnTo>
                  <a:pt x="3779" y="9257"/>
                </a:lnTo>
                <a:lnTo>
                  <a:pt x="1620" y="9257"/>
                </a:lnTo>
                <a:close/>
              </a:path>
              <a:path w="21600" h="21600" extrusionOk="0">
                <a:moveTo>
                  <a:pt x="3779" y="9257"/>
                </a:moveTo>
                <a:lnTo>
                  <a:pt x="3779" y="10800"/>
                </a:lnTo>
                <a:lnTo>
                  <a:pt x="5940" y="10800"/>
                </a:lnTo>
                <a:lnTo>
                  <a:pt x="5940" y="9257"/>
                </a:lnTo>
                <a:lnTo>
                  <a:pt x="3779" y="9257"/>
                </a:lnTo>
                <a:close/>
              </a:path>
              <a:path w="21600" h="21600" extrusionOk="0">
                <a:moveTo>
                  <a:pt x="5940" y="9257"/>
                </a:moveTo>
                <a:lnTo>
                  <a:pt x="5940" y="10800"/>
                </a:lnTo>
                <a:lnTo>
                  <a:pt x="8100" y="10800"/>
                </a:lnTo>
                <a:lnTo>
                  <a:pt x="8100" y="9257"/>
                </a:lnTo>
                <a:lnTo>
                  <a:pt x="5940" y="9257"/>
                </a:lnTo>
                <a:close/>
              </a:path>
              <a:path w="21600" h="21600" extrusionOk="0">
                <a:moveTo>
                  <a:pt x="8100" y="9257"/>
                </a:moveTo>
                <a:lnTo>
                  <a:pt x="8100" y="10800"/>
                </a:lnTo>
                <a:lnTo>
                  <a:pt x="10260" y="10800"/>
                </a:lnTo>
                <a:lnTo>
                  <a:pt x="10260" y="9257"/>
                </a:lnTo>
                <a:lnTo>
                  <a:pt x="8100" y="9257"/>
                </a:lnTo>
                <a:close/>
              </a:path>
              <a:path w="21600" h="21600" extrusionOk="0">
                <a:moveTo>
                  <a:pt x="10260" y="9257"/>
                </a:moveTo>
                <a:lnTo>
                  <a:pt x="10260" y="10800"/>
                </a:lnTo>
                <a:lnTo>
                  <a:pt x="12419" y="10800"/>
                </a:lnTo>
                <a:lnTo>
                  <a:pt x="12419" y="9257"/>
                </a:lnTo>
                <a:lnTo>
                  <a:pt x="10260" y="9257"/>
                </a:lnTo>
                <a:close/>
              </a:path>
              <a:path w="21600" h="21600" extrusionOk="0">
                <a:moveTo>
                  <a:pt x="12419" y="9257"/>
                </a:moveTo>
                <a:lnTo>
                  <a:pt x="12419" y="10800"/>
                </a:lnTo>
                <a:lnTo>
                  <a:pt x="14580" y="10800"/>
                </a:lnTo>
                <a:lnTo>
                  <a:pt x="14580" y="9257"/>
                </a:lnTo>
                <a:lnTo>
                  <a:pt x="12419" y="9257"/>
                </a:lnTo>
                <a:close/>
              </a:path>
              <a:path w="21600" h="21600" extrusionOk="0">
                <a:moveTo>
                  <a:pt x="14580" y="9257"/>
                </a:moveTo>
                <a:lnTo>
                  <a:pt x="14580" y="10800"/>
                </a:lnTo>
                <a:lnTo>
                  <a:pt x="16740" y="10800"/>
                </a:lnTo>
                <a:lnTo>
                  <a:pt x="16740" y="9257"/>
                </a:lnTo>
                <a:lnTo>
                  <a:pt x="14580" y="9257"/>
                </a:lnTo>
                <a:close/>
              </a:path>
              <a:path w="21600" h="21600" extrusionOk="0">
                <a:moveTo>
                  <a:pt x="16740" y="9257"/>
                </a:moveTo>
                <a:lnTo>
                  <a:pt x="16740" y="10800"/>
                </a:lnTo>
                <a:lnTo>
                  <a:pt x="18900" y="10800"/>
                </a:lnTo>
                <a:lnTo>
                  <a:pt x="18900" y="9257"/>
                </a:lnTo>
                <a:lnTo>
                  <a:pt x="16740" y="9257"/>
                </a:lnTo>
                <a:close/>
              </a:path>
              <a:path w="21600" h="21600" extrusionOk="0">
                <a:moveTo>
                  <a:pt x="18900" y="9257"/>
                </a:moveTo>
                <a:lnTo>
                  <a:pt x="18900" y="10800"/>
                </a:lnTo>
                <a:lnTo>
                  <a:pt x="21060" y="10800"/>
                </a:lnTo>
                <a:lnTo>
                  <a:pt x="21060" y="9257"/>
                </a:lnTo>
                <a:lnTo>
                  <a:pt x="18900" y="9257"/>
                </a:lnTo>
                <a:close/>
              </a:path>
              <a:path w="21600" h="21600" extrusionOk="0">
                <a:moveTo>
                  <a:pt x="540" y="10800"/>
                </a:moveTo>
                <a:lnTo>
                  <a:pt x="540" y="12342"/>
                </a:lnTo>
                <a:lnTo>
                  <a:pt x="2700" y="12342"/>
                </a:lnTo>
                <a:lnTo>
                  <a:pt x="2700" y="10800"/>
                </a:lnTo>
                <a:lnTo>
                  <a:pt x="540" y="10800"/>
                </a:lnTo>
                <a:close/>
              </a:path>
              <a:path w="21600" h="21600" extrusionOk="0">
                <a:moveTo>
                  <a:pt x="2700" y="10800"/>
                </a:moveTo>
                <a:lnTo>
                  <a:pt x="2700" y="12342"/>
                </a:lnTo>
                <a:lnTo>
                  <a:pt x="4860" y="12342"/>
                </a:lnTo>
                <a:lnTo>
                  <a:pt x="4860" y="10800"/>
                </a:lnTo>
                <a:lnTo>
                  <a:pt x="2700" y="10800"/>
                </a:lnTo>
                <a:close/>
              </a:path>
              <a:path w="21600" h="21600" extrusionOk="0">
                <a:moveTo>
                  <a:pt x="4860" y="10800"/>
                </a:moveTo>
                <a:lnTo>
                  <a:pt x="4860" y="12342"/>
                </a:lnTo>
                <a:lnTo>
                  <a:pt x="7020" y="12342"/>
                </a:lnTo>
                <a:lnTo>
                  <a:pt x="7020" y="10800"/>
                </a:lnTo>
                <a:lnTo>
                  <a:pt x="4860" y="10800"/>
                </a:lnTo>
                <a:close/>
              </a:path>
              <a:path w="21600" h="21600" extrusionOk="0">
                <a:moveTo>
                  <a:pt x="7020" y="10800"/>
                </a:moveTo>
                <a:lnTo>
                  <a:pt x="7020" y="12342"/>
                </a:lnTo>
                <a:lnTo>
                  <a:pt x="9180" y="12342"/>
                </a:lnTo>
                <a:lnTo>
                  <a:pt x="9180" y="10800"/>
                </a:lnTo>
                <a:lnTo>
                  <a:pt x="7020" y="10800"/>
                </a:lnTo>
                <a:close/>
              </a:path>
              <a:path w="21600" h="21600" extrusionOk="0">
                <a:moveTo>
                  <a:pt x="9180" y="10800"/>
                </a:moveTo>
                <a:lnTo>
                  <a:pt x="9180" y="12342"/>
                </a:lnTo>
                <a:lnTo>
                  <a:pt x="11340" y="12342"/>
                </a:lnTo>
                <a:lnTo>
                  <a:pt x="11340" y="10800"/>
                </a:lnTo>
                <a:lnTo>
                  <a:pt x="9180" y="10800"/>
                </a:lnTo>
                <a:close/>
              </a:path>
              <a:path w="21600" h="21600" extrusionOk="0">
                <a:moveTo>
                  <a:pt x="11340" y="10800"/>
                </a:moveTo>
                <a:lnTo>
                  <a:pt x="11340" y="12342"/>
                </a:lnTo>
                <a:lnTo>
                  <a:pt x="13500" y="12342"/>
                </a:lnTo>
                <a:lnTo>
                  <a:pt x="13500" y="10800"/>
                </a:lnTo>
                <a:lnTo>
                  <a:pt x="11340" y="10800"/>
                </a:lnTo>
                <a:close/>
              </a:path>
              <a:path w="21600" h="21600" extrusionOk="0">
                <a:moveTo>
                  <a:pt x="13500" y="10800"/>
                </a:moveTo>
                <a:lnTo>
                  <a:pt x="13500" y="12342"/>
                </a:lnTo>
                <a:lnTo>
                  <a:pt x="15660" y="12342"/>
                </a:lnTo>
                <a:lnTo>
                  <a:pt x="15660" y="10800"/>
                </a:lnTo>
                <a:lnTo>
                  <a:pt x="13500" y="10800"/>
                </a:lnTo>
                <a:close/>
              </a:path>
              <a:path w="21600" h="21600" extrusionOk="0">
                <a:moveTo>
                  <a:pt x="15660" y="10800"/>
                </a:moveTo>
                <a:lnTo>
                  <a:pt x="15660" y="12342"/>
                </a:lnTo>
                <a:lnTo>
                  <a:pt x="17820" y="12342"/>
                </a:lnTo>
                <a:lnTo>
                  <a:pt x="17820" y="10800"/>
                </a:lnTo>
                <a:lnTo>
                  <a:pt x="15660" y="10800"/>
                </a:lnTo>
                <a:close/>
              </a:path>
              <a:path w="21600" h="21600" extrusionOk="0">
                <a:moveTo>
                  <a:pt x="17820" y="10800"/>
                </a:moveTo>
                <a:lnTo>
                  <a:pt x="17820" y="12342"/>
                </a:lnTo>
                <a:lnTo>
                  <a:pt x="19980" y="12342"/>
                </a:lnTo>
                <a:lnTo>
                  <a:pt x="19980" y="10800"/>
                </a:lnTo>
                <a:lnTo>
                  <a:pt x="17820" y="10800"/>
                </a:lnTo>
                <a:close/>
              </a:path>
              <a:path w="21600" h="21600" extrusionOk="0">
                <a:moveTo>
                  <a:pt x="1620" y="12342"/>
                </a:moveTo>
                <a:lnTo>
                  <a:pt x="1620" y="13885"/>
                </a:lnTo>
                <a:lnTo>
                  <a:pt x="3779" y="13885"/>
                </a:lnTo>
                <a:lnTo>
                  <a:pt x="3779" y="12342"/>
                </a:lnTo>
                <a:lnTo>
                  <a:pt x="1620" y="12342"/>
                </a:lnTo>
                <a:close/>
              </a:path>
              <a:path w="21600" h="21600" extrusionOk="0">
                <a:moveTo>
                  <a:pt x="3779" y="12342"/>
                </a:moveTo>
                <a:lnTo>
                  <a:pt x="3779" y="13885"/>
                </a:lnTo>
                <a:lnTo>
                  <a:pt x="5940" y="13885"/>
                </a:lnTo>
                <a:lnTo>
                  <a:pt x="5940" y="12342"/>
                </a:lnTo>
                <a:lnTo>
                  <a:pt x="3779" y="12342"/>
                </a:lnTo>
                <a:close/>
              </a:path>
              <a:path w="21600" h="21600" extrusionOk="0">
                <a:moveTo>
                  <a:pt x="5940" y="12342"/>
                </a:moveTo>
                <a:lnTo>
                  <a:pt x="5940" y="13885"/>
                </a:lnTo>
                <a:lnTo>
                  <a:pt x="8100" y="13885"/>
                </a:lnTo>
                <a:lnTo>
                  <a:pt x="8100" y="12342"/>
                </a:lnTo>
                <a:lnTo>
                  <a:pt x="5940" y="12342"/>
                </a:lnTo>
                <a:close/>
              </a:path>
              <a:path w="21600" h="21600" extrusionOk="0">
                <a:moveTo>
                  <a:pt x="8100" y="12342"/>
                </a:moveTo>
                <a:lnTo>
                  <a:pt x="8100" y="13885"/>
                </a:lnTo>
                <a:lnTo>
                  <a:pt x="10260" y="13885"/>
                </a:lnTo>
                <a:lnTo>
                  <a:pt x="10260" y="12342"/>
                </a:lnTo>
                <a:lnTo>
                  <a:pt x="8100" y="12342"/>
                </a:lnTo>
                <a:close/>
              </a:path>
              <a:path w="21600" h="21600" extrusionOk="0">
                <a:moveTo>
                  <a:pt x="10260" y="12342"/>
                </a:moveTo>
                <a:lnTo>
                  <a:pt x="10260" y="13885"/>
                </a:lnTo>
                <a:lnTo>
                  <a:pt x="12419" y="13885"/>
                </a:lnTo>
                <a:lnTo>
                  <a:pt x="12419" y="12342"/>
                </a:lnTo>
                <a:lnTo>
                  <a:pt x="10260" y="12342"/>
                </a:lnTo>
                <a:close/>
              </a:path>
              <a:path w="21600" h="21600" extrusionOk="0">
                <a:moveTo>
                  <a:pt x="12419" y="12342"/>
                </a:moveTo>
                <a:lnTo>
                  <a:pt x="12419" y="13885"/>
                </a:lnTo>
                <a:lnTo>
                  <a:pt x="14580" y="13885"/>
                </a:lnTo>
                <a:lnTo>
                  <a:pt x="14580" y="12342"/>
                </a:lnTo>
                <a:lnTo>
                  <a:pt x="12419" y="12342"/>
                </a:lnTo>
                <a:close/>
              </a:path>
              <a:path w="21600" h="21600" extrusionOk="0">
                <a:moveTo>
                  <a:pt x="14580" y="12342"/>
                </a:moveTo>
                <a:lnTo>
                  <a:pt x="14580" y="13885"/>
                </a:lnTo>
                <a:lnTo>
                  <a:pt x="16740" y="13885"/>
                </a:lnTo>
                <a:lnTo>
                  <a:pt x="16740" y="12342"/>
                </a:lnTo>
                <a:lnTo>
                  <a:pt x="14580" y="12342"/>
                </a:lnTo>
                <a:close/>
              </a:path>
              <a:path w="21600" h="21600" extrusionOk="0">
                <a:moveTo>
                  <a:pt x="16740" y="12342"/>
                </a:moveTo>
                <a:lnTo>
                  <a:pt x="16740" y="13885"/>
                </a:lnTo>
                <a:lnTo>
                  <a:pt x="18900" y="13885"/>
                </a:lnTo>
                <a:lnTo>
                  <a:pt x="18900" y="12342"/>
                </a:lnTo>
                <a:lnTo>
                  <a:pt x="16740" y="12342"/>
                </a:lnTo>
                <a:close/>
              </a:path>
              <a:path w="21600" h="21600" extrusionOk="0">
                <a:moveTo>
                  <a:pt x="18900" y="12342"/>
                </a:moveTo>
                <a:lnTo>
                  <a:pt x="18900" y="13885"/>
                </a:lnTo>
                <a:lnTo>
                  <a:pt x="21060" y="13885"/>
                </a:lnTo>
                <a:lnTo>
                  <a:pt x="21060" y="12342"/>
                </a:lnTo>
                <a:lnTo>
                  <a:pt x="18900" y="12342"/>
                </a:lnTo>
                <a:close/>
              </a:path>
              <a:path w="21600" h="21600" extrusionOk="0">
                <a:moveTo>
                  <a:pt x="540" y="13885"/>
                </a:moveTo>
                <a:lnTo>
                  <a:pt x="540" y="15428"/>
                </a:lnTo>
                <a:lnTo>
                  <a:pt x="2700" y="15428"/>
                </a:lnTo>
                <a:lnTo>
                  <a:pt x="2700" y="13885"/>
                </a:lnTo>
                <a:lnTo>
                  <a:pt x="540" y="13885"/>
                </a:lnTo>
                <a:close/>
              </a:path>
              <a:path w="21600" h="21600" extrusionOk="0">
                <a:moveTo>
                  <a:pt x="2700" y="13885"/>
                </a:moveTo>
                <a:lnTo>
                  <a:pt x="2700" y="15428"/>
                </a:lnTo>
                <a:lnTo>
                  <a:pt x="4860" y="15428"/>
                </a:lnTo>
                <a:lnTo>
                  <a:pt x="4860" y="13885"/>
                </a:lnTo>
                <a:lnTo>
                  <a:pt x="2700" y="13885"/>
                </a:lnTo>
                <a:close/>
              </a:path>
              <a:path w="21600" h="21600" extrusionOk="0">
                <a:moveTo>
                  <a:pt x="4860" y="13885"/>
                </a:moveTo>
                <a:lnTo>
                  <a:pt x="4860" y="15428"/>
                </a:lnTo>
                <a:lnTo>
                  <a:pt x="7020" y="15428"/>
                </a:lnTo>
                <a:lnTo>
                  <a:pt x="7020" y="13885"/>
                </a:lnTo>
                <a:lnTo>
                  <a:pt x="4860" y="13885"/>
                </a:lnTo>
                <a:close/>
              </a:path>
              <a:path w="21600" h="21600" extrusionOk="0">
                <a:moveTo>
                  <a:pt x="7020" y="13885"/>
                </a:moveTo>
                <a:lnTo>
                  <a:pt x="7020" y="15428"/>
                </a:lnTo>
                <a:lnTo>
                  <a:pt x="9180" y="15428"/>
                </a:lnTo>
                <a:lnTo>
                  <a:pt x="9180" y="13885"/>
                </a:lnTo>
                <a:lnTo>
                  <a:pt x="7020" y="13885"/>
                </a:lnTo>
                <a:close/>
              </a:path>
              <a:path w="21600" h="21600" extrusionOk="0">
                <a:moveTo>
                  <a:pt x="9180" y="13885"/>
                </a:moveTo>
                <a:lnTo>
                  <a:pt x="9180" y="15428"/>
                </a:lnTo>
                <a:lnTo>
                  <a:pt x="11340" y="15428"/>
                </a:lnTo>
                <a:lnTo>
                  <a:pt x="11340" y="13885"/>
                </a:lnTo>
                <a:lnTo>
                  <a:pt x="9180" y="13885"/>
                </a:lnTo>
                <a:close/>
              </a:path>
              <a:path w="21600" h="21600" extrusionOk="0">
                <a:moveTo>
                  <a:pt x="11340" y="13885"/>
                </a:moveTo>
                <a:lnTo>
                  <a:pt x="11340" y="15428"/>
                </a:lnTo>
                <a:lnTo>
                  <a:pt x="13500" y="15428"/>
                </a:lnTo>
                <a:lnTo>
                  <a:pt x="13500" y="13885"/>
                </a:lnTo>
                <a:lnTo>
                  <a:pt x="11340" y="13885"/>
                </a:lnTo>
                <a:close/>
              </a:path>
              <a:path w="21600" h="21600" extrusionOk="0">
                <a:moveTo>
                  <a:pt x="13500" y="13885"/>
                </a:moveTo>
                <a:lnTo>
                  <a:pt x="13500" y="15428"/>
                </a:lnTo>
                <a:lnTo>
                  <a:pt x="15660" y="15428"/>
                </a:lnTo>
                <a:lnTo>
                  <a:pt x="15660" y="13885"/>
                </a:lnTo>
                <a:lnTo>
                  <a:pt x="13500" y="13885"/>
                </a:lnTo>
                <a:close/>
              </a:path>
              <a:path w="21600" h="21600" extrusionOk="0">
                <a:moveTo>
                  <a:pt x="15660" y="13885"/>
                </a:moveTo>
                <a:lnTo>
                  <a:pt x="15660" y="15428"/>
                </a:lnTo>
                <a:lnTo>
                  <a:pt x="17820" y="15428"/>
                </a:lnTo>
                <a:lnTo>
                  <a:pt x="17820" y="13885"/>
                </a:lnTo>
                <a:lnTo>
                  <a:pt x="15660" y="13885"/>
                </a:lnTo>
                <a:close/>
              </a:path>
              <a:path w="21600" h="21600" extrusionOk="0">
                <a:moveTo>
                  <a:pt x="17820" y="13885"/>
                </a:moveTo>
                <a:lnTo>
                  <a:pt x="17820" y="15428"/>
                </a:lnTo>
                <a:lnTo>
                  <a:pt x="19980" y="15428"/>
                </a:lnTo>
                <a:lnTo>
                  <a:pt x="19980" y="13885"/>
                </a:lnTo>
                <a:lnTo>
                  <a:pt x="17820" y="13885"/>
                </a:lnTo>
                <a:close/>
              </a:path>
              <a:path w="21600" h="21600" extrusionOk="0">
                <a:moveTo>
                  <a:pt x="1620" y="15428"/>
                </a:moveTo>
                <a:lnTo>
                  <a:pt x="1620" y="16971"/>
                </a:lnTo>
                <a:lnTo>
                  <a:pt x="3779" y="16971"/>
                </a:lnTo>
                <a:lnTo>
                  <a:pt x="3779" y="15428"/>
                </a:lnTo>
                <a:lnTo>
                  <a:pt x="1620" y="15428"/>
                </a:lnTo>
                <a:close/>
              </a:path>
              <a:path w="21600" h="21600" extrusionOk="0">
                <a:moveTo>
                  <a:pt x="3779" y="15428"/>
                </a:moveTo>
                <a:lnTo>
                  <a:pt x="3779" y="16971"/>
                </a:lnTo>
                <a:lnTo>
                  <a:pt x="5940" y="16971"/>
                </a:lnTo>
                <a:lnTo>
                  <a:pt x="5940" y="15428"/>
                </a:lnTo>
                <a:lnTo>
                  <a:pt x="3779" y="15428"/>
                </a:lnTo>
                <a:close/>
              </a:path>
              <a:path w="21600" h="21600" extrusionOk="0">
                <a:moveTo>
                  <a:pt x="5940" y="15428"/>
                </a:moveTo>
                <a:lnTo>
                  <a:pt x="5940" y="16971"/>
                </a:lnTo>
                <a:lnTo>
                  <a:pt x="8100" y="16971"/>
                </a:lnTo>
                <a:lnTo>
                  <a:pt x="8100" y="15428"/>
                </a:lnTo>
                <a:lnTo>
                  <a:pt x="5940" y="15428"/>
                </a:lnTo>
                <a:close/>
              </a:path>
              <a:path w="21600" h="21600" extrusionOk="0">
                <a:moveTo>
                  <a:pt x="8100" y="15428"/>
                </a:moveTo>
                <a:lnTo>
                  <a:pt x="8100" y="16971"/>
                </a:lnTo>
                <a:lnTo>
                  <a:pt x="10260" y="16971"/>
                </a:lnTo>
                <a:lnTo>
                  <a:pt x="10260" y="15428"/>
                </a:lnTo>
                <a:lnTo>
                  <a:pt x="8100" y="15428"/>
                </a:lnTo>
                <a:close/>
              </a:path>
              <a:path w="21600" h="21600" extrusionOk="0">
                <a:moveTo>
                  <a:pt x="10260" y="15428"/>
                </a:moveTo>
                <a:lnTo>
                  <a:pt x="10260" y="16971"/>
                </a:lnTo>
                <a:lnTo>
                  <a:pt x="12419" y="16971"/>
                </a:lnTo>
                <a:lnTo>
                  <a:pt x="12419" y="15428"/>
                </a:lnTo>
                <a:lnTo>
                  <a:pt x="10260" y="15428"/>
                </a:lnTo>
                <a:close/>
              </a:path>
              <a:path w="21600" h="21600" extrusionOk="0">
                <a:moveTo>
                  <a:pt x="12419" y="15428"/>
                </a:moveTo>
                <a:lnTo>
                  <a:pt x="12419" y="16971"/>
                </a:lnTo>
                <a:lnTo>
                  <a:pt x="14580" y="16971"/>
                </a:lnTo>
                <a:lnTo>
                  <a:pt x="14580" y="15428"/>
                </a:lnTo>
                <a:lnTo>
                  <a:pt x="12419" y="15428"/>
                </a:lnTo>
                <a:close/>
              </a:path>
              <a:path w="21600" h="21600" extrusionOk="0">
                <a:moveTo>
                  <a:pt x="14580" y="15428"/>
                </a:moveTo>
                <a:lnTo>
                  <a:pt x="14580" y="16971"/>
                </a:lnTo>
                <a:lnTo>
                  <a:pt x="16740" y="16971"/>
                </a:lnTo>
                <a:lnTo>
                  <a:pt x="16740" y="15428"/>
                </a:lnTo>
                <a:lnTo>
                  <a:pt x="14580" y="15428"/>
                </a:lnTo>
                <a:close/>
              </a:path>
              <a:path w="21600" h="21600" extrusionOk="0">
                <a:moveTo>
                  <a:pt x="16740" y="15428"/>
                </a:moveTo>
                <a:lnTo>
                  <a:pt x="16740" y="16971"/>
                </a:lnTo>
                <a:lnTo>
                  <a:pt x="18900" y="16971"/>
                </a:lnTo>
                <a:lnTo>
                  <a:pt x="18900" y="15428"/>
                </a:lnTo>
                <a:lnTo>
                  <a:pt x="16740" y="15428"/>
                </a:lnTo>
                <a:close/>
              </a:path>
              <a:path w="21600" h="21600" extrusionOk="0">
                <a:moveTo>
                  <a:pt x="18900" y="15428"/>
                </a:moveTo>
                <a:lnTo>
                  <a:pt x="18900" y="16971"/>
                </a:lnTo>
                <a:lnTo>
                  <a:pt x="21060" y="16971"/>
                </a:lnTo>
                <a:lnTo>
                  <a:pt x="21060" y="15428"/>
                </a:lnTo>
                <a:lnTo>
                  <a:pt x="18900" y="15428"/>
                </a:lnTo>
                <a:close/>
              </a:path>
              <a:path w="21600" h="21600" extrusionOk="0">
                <a:moveTo>
                  <a:pt x="540" y="16971"/>
                </a:moveTo>
                <a:lnTo>
                  <a:pt x="540" y="18514"/>
                </a:lnTo>
                <a:lnTo>
                  <a:pt x="2700" y="18514"/>
                </a:lnTo>
                <a:lnTo>
                  <a:pt x="2700" y="16971"/>
                </a:lnTo>
                <a:lnTo>
                  <a:pt x="540" y="16971"/>
                </a:lnTo>
                <a:close/>
              </a:path>
              <a:path w="21600" h="21600" extrusionOk="0">
                <a:moveTo>
                  <a:pt x="2700" y="16971"/>
                </a:moveTo>
                <a:lnTo>
                  <a:pt x="2700" y="18514"/>
                </a:lnTo>
                <a:lnTo>
                  <a:pt x="4860" y="18514"/>
                </a:lnTo>
                <a:lnTo>
                  <a:pt x="4860" y="16971"/>
                </a:lnTo>
                <a:lnTo>
                  <a:pt x="2700" y="16971"/>
                </a:lnTo>
                <a:close/>
              </a:path>
              <a:path w="21600" h="21600" extrusionOk="0">
                <a:moveTo>
                  <a:pt x="4860" y="16971"/>
                </a:moveTo>
                <a:lnTo>
                  <a:pt x="4860" y="18514"/>
                </a:lnTo>
                <a:lnTo>
                  <a:pt x="7020" y="18514"/>
                </a:lnTo>
                <a:lnTo>
                  <a:pt x="7020" y="16971"/>
                </a:lnTo>
                <a:lnTo>
                  <a:pt x="4860" y="16971"/>
                </a:lnTo>
                <a:close/>
              </a:path>
              <a:path w="21600" h="21600" extrusionOk="0">
                <a:moveTo>
                  <a:pt x="7020" y="16971"/>
                </a:moveTo>
                <a:lnTo>
                  <a:pt x="7020" y="18514"/>
                </a:lnTo>
                <a:lnTo>
                  <a:pt x="9180" y="18514"/>
                </a:lnTo>
                <a:lnTo>
                  <a:pt x="9180" y="16971"/>
                </a:lnTo>
                <a:lnTo>
                  <a:pt x="7020" y="16971"/>
                </a:lnTo>
                <a:close/>
              </a:path>
              <a:path w="21600" h="21600" extrusionOk="0">
                <a:moveTo>
                  <a:pt x="9180" y="16971"/>
                </a:moveTo>
                <a:lnTo>
                  <a:pt x="9180" y="18514"/>
                </a:lnTo>
                <a:lnTo>
                  <a:pt x="11340" y="18514"/>
                </a:lnTo>
                <a:lnTo>
                  <a:pt x="11340" y="16971"/>
                </a:lnTo>
                <a:lnTo>
                  <a:pt x="9180" y="16971"/>
                </a:lnTo>
                <a:close/>
              </a:path>
              <a:path w="21600" h="21600" extrusionOk="0">
                <a:moveTo>
                  <a:pt x="11340" y="16971"/>
                </a:moveTo>
                <a:lnTo>
                  <a:pt x="11340" y="18514"/>
                </a:lnTo>
                <a:lnTo>
                  <a:pt x="13500" y="18514"/>
                </a:lnTo>
                <a:lnTo>
                  <a:pt x="13500" y="16971"/>
                </a:lnTo>
                <a:lnTo>
                  <a:pt x="11340" y="16971"/>
                </a:lnTo>
                <a:close/>
              </a:path>
              <a:path w="21600" h="21600" extrusionOk="0">
                <a:moveTo>
                  <a:pt x="13500" y="16971"/>
                </a:moveTo>
                <a:lnTo>
                  <a:pt x="13500" y="18514"/>
                </a:lnTo>
                <a:lnTo>
                  <a:pt x="15660" y="18514"/>
                </a:lnTo>
                <a:lnTo>
                  <a:pt x="15660" y="16971"/>
                </a:lnTo>
                <a:lnTo>
                  <a:pt x="13500" y="16971"/>
                </a:lnTo>
                <a:close/>
              </a:path>
              <a:path w="21600" h="21600" extrusionOk="0">
                <a:moveTo>
                  <a:pt x="15660" y="16971"/>
                </a:moveTo>
                <a:lnTo>
                  <a:pt x="15660" y="18514"/>
                </a:lnTo>
                <a:lnTo>
                  <a:pt x="17820" y="18514"/>
                </a:lnTo>
                <a:lnTo>
                  <a:pt x="17820" y="16971"/>
                </a:lnTo>
                <a:lnTo>
                  <a:pt x="15660" y="16971"/>
                </a:lnTo>
                <a:close/>
              </a:path>
              <a:path w="21600" h="21600" extrusionOk="0">
                <a:moveTo>
                  <a:pt x="17820" y="16971"/>
                </a:moveTo>
                <a:lnTo>
                  <a:pt x="17820" y="18514"/>
                </a:lnTo>
                <a:lnTo>
                  <a:pt x="19980" y="18514"/>
                </a:lnTo>
                <a:lnTo>
                  <a:pt x="19980" y="16971"/>
                </a:lnTo>
                <a:lnTo>
                  <a:pt x="17820" y="16971"/>
                </a:lnTo>
                <a:close/>
              </a:path>
              <a:path w="21600" h="21600" extrusionOk="0">
                <a:moveTo>
                  <a:pt x="1620" y="18514"/>
                </a:moveTo>
                <a:lnTo>
                  <a:pt x="1620" y="20057"/>
                </a:lnTo>
                <a:lnTo>
                  <a:pt x="3779" y="20057"/>
                </a:lnTo>
                <a:lnTo>
                  <a:pt x="3779" y="18514"/>
                </a:lnTo>
                <a:lnTo>
                  <a:pt x="1620" y="18514"/>
                </a:lnTo>
                <a:close/>
              </a:path>
              <a:path w="21600" h="21600" extrusionOk="0">
                <a:moveTo>
                  <a:pt x="3779" y="18514"/>
                </a:moveTo>
                <a:lnTo>
                  <a:pt x="3779" y="20057"/>
                </a:lnTo>
                <a:lnTo>
                  <a:pt x="5940" y="20057"/>
                </a:lnTo>
                <a:lnTo>
                  <a:pt x="5940" y="18514"/>
                </a:lnTo>
                <a:lnTo>
                  <a:pt x="3779" y="18514"/>
                </a:lnTo>
                <a:close/>
              </a:path>
              <a:path w="21600" h="21600" extrusionOk="0">
                <a:moveTo>
                  <a:pt x="5940" y="18514"/>
                </a:moveTo>
                <a:lnTo>
                  <a:pt x="5940" y="20057"/>
                </a:lnTo>
                <a:lnTo>
                  <a:pt x="8100" y="20057"/>
                </a:lnTo>
                <a:lnTo>
                  <a:pt x="8100" y="18514"/>
                </a:lnTo>
                <a:lnTo>
                  <a:pt x="5940" y="18514"/>
                </a:lnTo>
                <a:close/>
              </a:path>
              <a:path w="21600" h="21600" extrusionOk="0">
                <a:moveTo>
                  <a:pt x="8100" y="18514"/>
                </a:moveTo>
                <a:lnTo>
                  <a:pt x="8100" y="20057"/>
                </a:lnTo>
                <a:lnTo>
                  <a:pt x="10260" y="20057"/>
                </a:lnTo>
                <a:lnTo>
                  <a:pt x="10260" y="18514"/>
                </a:lnTo>
                <a:lnTo>
                  <a:pt x="8100" y="18514"/>
                </a:lnTo>
                <a:close/>
              </a:path>
              <a:path w="21600" h="21600" extrusionOk="0">
                <a:moveTo>
                  <a:pt x="10260" y="18514"/>
                </a:moveTo>
                <a:lnTo>
                  <a:pt x="10260" y="20057"/>
                </a:lnTo>
                <a:lnTo>
                  <a:pt x="12419" y="20057"/>
                </a:lnTo>
                <a:lnTo>
                  <a:pt x="12419" y="18514"/>
                </a:lnTo>
                <a:lnTo>
                  <a:pt x="10260" y="18514"/>
                </a:lnTo>
                <a:close/>
              </a:path>
              <a:path w="21600" h="21600" extrusionOk="0">
                <a:moveTo>
                  <a:pt x="12419" y="18514"/>
                </a:moveTo>
                <a:lnTo>
                  <a:pt x="12419" y="20057"/>
                </a:lnTo>
                <a:lnTo>
                  <a:pt x="14580" y="20057"/>
                </a:lnTo>
                <a:lnTo>
                  <a:pt x="14580" y="18514"/>
                </a:lnTo>
                <a:lnTo>
                  <a:pt x="12419" y="18514"/>
                </a:lnTo>
                <a:close/>
              </a:path>
              <a:path w="21600" h="21600" extrusionOk="0">
                <a:moveTo>
                  <a:pt x="14580" y="18514"/>
                </a:moveTo>
                <a:lnTo>
                  <a:pt x="14580" y="20057"/>
                </a:lnTo>
                <a:lnTo>
                  <a:pt x="16740" y="20057"/>
                </a:lnTo>
                <a:lnTo>
                  <a:pt x="16740" y="18514"/>
                </a:lnTo>
                <a:lnTo>
                  <a:pt x="14580" y="18514"/>
                </a:lnTo>
                <a:close/>
              </a:path>
              <a:path w="21600" h="21600" extrusionOk="0">
                <a:moveTo>
                  <a:pt x="16740" y="18514"/>
                </a:moveTo>
                <a:lnTo>
                  <a:pt x="16740" y="20057"/>
                </a:lnTo>
                <a:lnTo>
                  <a:pt x="18900" y="20057"/>
                </a:lnTo>
                <a:lnTo>
                  <a:pt x="18900" y="18514"/>
                </a:lnTo>
                <a:lnTo>
                  <a:pt x="16740" y="18514"/>
                </a:lnTo>
                <a:close/>
              </a:path>
              <a:path w="21600" h="21600" extrusionOk="0">
                <a:moveTo>
                  <a:pt x="18900" y="18514"/>
                </a:moveTo>
                <a:lnTo>
                  <a:pt x="18900" y="20057"/>
                </a:lnTo>
                <a:lnTo>
                  <a:pt x="21060" y="20057"/>
                </a:lnTo>
                <a:lnTo>
                  <a:pt x="21060" y="18514"/>
                </a:lnTo>
                <a:lnTo>
                  <a:pt x="18900" y="18514"/>
                </a:lnTo>
                <a:close/>
              </a:path>
              <a:path w="21600" h="21600" extrusionOk="0">
                <a:moveTo>
                  <a:pt x="540" y="20057"/>
                </a:moveTo>
                <a:lnTo>
                  <a:pt x="540" y="21600"/>
                </a:lnTo>
                <a:lnTo>
                  <a:pt x="2700" y="21600"/>
                </a:lnTo>
                <a:lnTo>
                  <a:pt x="2700" y="20057"/>
                </a:lnTo>
                <a:lnTo>
                  <a:pt x="540" y="20057"/>
                </a:lnTo>
                <a:close/>
              </a:path>
              <a:path w="21600" h="21600" extrusionOk="0">
                <a:moveTo>
                  <a:pt x="2700" y="20057"/>
                </a:moveTo>
                <a:lnTo>
                  <a:pt x="2700" y="21600"/>
                </a:lnTo>
                <a:lnTo>
                  <a:pt x="4860" y="21600"/>
                </a:lnTo>
                <a:lnTo>
                  <a:pt x="4860" y="20057"/>
                </a:lnTo>
                <a:lnTo>
                  <a:pt x="2700" y="20057"/>
                </a:lnTo>
                <a:close/>
              </a:path>
              <a:path w="21600" h="21600" extrusionOk="0">
                <a:moveTo>
                  <a:pt x="4860" y="20057"/>
                </a:moveTo>
                <a:lnTo>
                  <a:pt x="4860" y="21600"/>
                </a:lnTo>
                <a:lnTo>
                  <a:pt x="7020" y="21600"/>
                </a:lnTo>
                <a:lnTo>
                  <a:pt x="7020" y="20057"/>
                </a:lnTo>
                <a:lnTo>
                  <a:pt x="4860" y="20057"/>
                </a:lnTo>
                <a:close/>
              </a:path>
              <a:path w="21600" h="21600" extrusionOk="0">
                <a:moveTo>
                  <a:pt x="7020" y="20057"/>
                </a:moveTo>
                <a:lnTo>
                  <a:pt x="7020" y="21600"/>
                </a:lnTo>
                <a:lnTo>
                  <a:pt x="9180" y="21600"/>
                </a:lnTo>
                <a:lnTo>
                  <a:pt x="9180" y="20057"/>
                </a:lnTo>
                <a:lnTo>
                  <a:pt x="7020" y="20057"/>
                </a:lnTo>
                <a:close/>
              </a:path>
              <a:path w="21600" h="21600" extrusionOk="0">
                <a:moveTo>
                  <a:pt x="9180" y="20057"/>
                </a:moveTo>
                <a:lnTo>
                  <a:pt x="9180" y="21600"/>
                </a:lnTo>
                <a:lnTo>
                  <a:pt x="11340" y="21600"/>
                </a:lnTo>
                <a:lnTo>
                  <a:pt x="11340" y="20057"/>
                </a:lnTo>
                <a:lnTo>
                  <a:pt x="9180" y="20057"/>
                </a:lnTo>
                <a:close/>
              </a:path>
              <a:path w="21600" h="21600" extrusionOk="0">
                <a:moveTo>
                  <a:pt x="11340" y="20057"/>
                </a:moveTo>
                <a:lnTo>
                  <a:pt x="11340" y="21600"/>
                </a:lnTo>
                <a:lnTo>
                  <a:pt x="13500" y="21600"/>
                </a:lnTo>
                <a:lnTo>
                  <a:pt x="13500" y="20057"/>
                </a:lnTo>
                <a:lnTo>
                  <a:pt x="11340" y="20057"/>
                </a:lnTo>
                <a:close/>
              </a:path>
              <a:path w="21600" h="21600" extrusionOk="0">
                <a:moveTo>
                  <a:pt x="13500" y="20057"/>
                </a:moveTo>
                <a:lnTo>
                  <a:pt x="13500" y="21600"/>
                </a:lnTo>
                <a:lnTo>
                  <a:pt x="15660" y="21600"/>
                </a:lnTo>
                <a:lnTo>
                  <a:pt x="15660" y="20057"/>
                </a:lnTo>
                <a:lnTo>
                  <a:pt x="13500" y="20057"/>
                </a:lnTo>
                <a:close/>
              </a:path>
              <a:path w="21600" h="21600" extrusionOk="0">
                <a:moveTo>
                  <a:pt x="15660" y="20057"/>
                </a:moveTo>
                <a:lnTo>
                  <a:pt x="15660" y="21600"/>
                </a:lnTo>
                <a:lnTo>
                  <a:pt x="17820" y="21600"/>
                </a:lnTo>
                <a:lnTo>
                  <a:pt x="17820" y="20057"/>
                </a:lnTo>
                <a:lnTo>
                  <a:pt x="15660" y="20057"/>
                </a:lnTo>
                <a:close/>
              </a:path>
              <a:path w="21600" h="21600" extrusionOk="0">
                <a:moveTo>
                  <a:pt x="17820" y="20057"/>
                </a:moveTo>
                <a:lnTo>
                  <a:pt x="17820" y="21600"/>
                </a:lnTo>
                <a:lnTo>
                  <a:pt x="19980" y="21600"/>
                </a:lnTo>
                <a:lnTo>
                  <a:pt x="19980" y="20057"/>
                </a:lnTo>
                <a:lnTo>
                  <a:pt x="17820" y="20057"/>
                </a:lnTo>
                <a:close/>
              </a:path>
              <a:path w="21600" h="21600" extrusionOk="0">
                <a:moveTo>
                  <a:pt x="19980" y="4628"/>
                </a:moveTo>
                <a:lnTo>
                  <a:pt x="21060" y="4628"/>
                </a:lnTo>
                <a:lnTo>
                  <a:pt x="21060" y="6171"/>
                </a:lnTo>
                <a:lnTo>
                  <a:pt x="19980" y="6171"/>
                </a:lnTo>
                <a:lnTo>
                  <a:pt x="19980" y="4628"/>
                </a:lnTo>
                <a:close/>
              </a:path>
            </a:pathLst>
          </a:custGeom>
          <a:solidFill>
            <a:srgbClr val="99663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fa-IR"/>
          </a:p>
        </p:txBody>
      </p:sp>
      <p:sp>
        <p:nvSpPr>
          <p:cNvPr id="10" name="desk1"/>
          <p:cNvSpPr>
            <a:spLocks noEditPoints="1" noChangeArrowheads="1"/>
          </p:cNvSpPr>
          <p:nvPr/>
        </p:nvSpPr>
        <p:spPr bwMode="auto">
          <a:xfrm>
            <a:off x="7313118" y="3247270"/>
            <a:ext cx="1023936" cy="430595"/>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a-IR"/>
          </a:p>
        </p:txBody>
      </p:sp>
      <p:sp>
        <p:nvSpPr>
          <p:cNvPr id="15" name="Curved Down Arrow 14"/>
          <p:cNvSpPr/>
          <p:nvPr/>
        </p:nvSpPr>
        <p:spPr>
          <a:xfrm>
            <a:off x="3836581" y="2388964"/>
            <a:ext cx="1350911" cy="855421"/>
          </a:xfrm>
          <a:prstGeom prst="curvedDownArrow">
            <a:avLst>
              <a:gd name="adj1" fmla="val 25000"/>
              <a:gd name="adj2" fmla="val 50000"/>
              <a:gd name="adj3" fmla="val 2760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6" name="Curved Up Arrow 15"/>
          <p:cNvSpPr/>
          <p:nvPr/>
        </p:nvSpPr>
        <p:spPr>
          <a:xfrm rot="10800000">
            <a:off x="6542272" y="2494922"/>
            <a:ext cx="1393456" cy="75234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7" name="Multiply 16"/>
          <p:cNvSpPr/>
          <p:nvPr/>
        </p:nvSpPr>
        <p:spPr>
          <a:xfrm>
            <a:off x="6857813" y="2065769"/>
            <a:ext cx="917285" cy="858306"/>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8" name="TextBox 17"/>
          <p:cNvSpPr txBox="1"/>
          <p:nvPr/>
        </p:nvSpPr>
        <p:spPr>
          <a:xfrm>
            <a:off x="1638760" y="3321204"/>
            <a:ext cx="533400" cy="369332"/>
          </a:xfrm>
          <a:prstGeom prst="rect">
            <a:avLst/>
          </a:prstGeom>
          <a:noFill/>
        </p:spPr>
        <p:txBody>
          <a:bodyPr wrap="square" rtlCol="1">
            <a:spAutoFit/>
          </a:bodyPr>
          <a:lstStyle/>
          <a:p>
            <a:r>
              <a:rPr lang="fa-IR" dirty="0" smtClean="0"/>
              <a:t>مرد</a:t>
            </a:r>
            <a:endParaRPr lang="fa-IR" dirty="0"/>
          </a:p>
        </p:txBody>
      </p:sp>
      <p:sp>
        <p:nvSpPr>
          <p:cNvPr id="19" name="TextBox 18"/>
          <p:cNvSpPr txBox="1"/>
          <p:nvPr/>
        </p:nvSpPr>
        <p:spPr>
          <a:xfrm>
            <a:off x="2895600" y="4763869"/>
            <a:ext cx="2971800" cy="646331"/>
          </a:xfrm>
          <a:prstGeom prst="rect">
            <a:avLst/>
          </a:prstGeom>
          <a:noFill/>
        </p:spPr>
        <p:txBody>
          <a:bodyPr wrap="square" rtlCol="1">
            <a:spAutoFit/>
          </a:bodyPr>
          <a:lstStyle/>
          <a:p>
            <a:pPr algn="ctr"/>
            <a:r>
              <a:rPr lang="fa-IR" b="1" dirty="0" smtClean="0">
                <a:cs typeface="B Nazanin" pitchFamily="2" charset="-78"/>
              </a:rPr>
              <a:t>قهر</a:t>
            </a:r>
          </a:p>
          <a:p>
            <a:pPr algn="ctr"/>
            <a:r>
              <a:rPr lang="fa-IR" dirty="0" smtClean="0">
                <a:cs typeface="B Nazanin" pitchFamily="2" charset="-78"/>
              </a:rPr>
              <a:t>زن نمی خواهد مرد تکیه گاهش باشد</a:t>
            </a:r>
            <a:endParaRPr lang="fa-IR" dirty="0">
              <a:cs typeface="B Nazanin" pitchFamily="2" charset="-78"/>
            </a:endParaRPr>
          </a:p>
        </p:txBody>
      </p:sp>
      <p:sp>
        <p:nvSpPr>
          <p:cNvPr id="20" name="TextBox 19"/>
          <p:cNvSpPr txBox="1"/>
          <p:nvPr/>
        </p:nvSpPr>
        <p:spPr>
          <a:xfrm>
            <a:off x="5715000" y="4817503"/>
            <a:ext cx="3048000" cy="646331"/>
          </a:xfrm>
          <a:prstGeom prst="rect">
            <a:avLst/>
          </a:prstGeom>
          <a:noFill/>
        </p:spPr>
        <p:txBody>
          <a:bodyPr wrap="square" rtlCol="1">
            <a:spAutoFit/>
          </a:bodyPr>
          <a:lstStyle/>
          <a:p>
            <a:pPr algn="ctr"/>
            <a:r>
              <a:rPr lang="fa-IR" b="1" dirty="0" smtClean="0">
                <a:cs typeface="B Nazanin" pitchFamily="2" charset="-78"/>
              </a:rPr>
              <a:t>پشیمانی از قهر</a:t>
            </a:r>
          </a:p>
          <a:p>
            <a:pPr algn="ctr"/>
            <a:r>
              <a:rPr lang="fa-IR" dirty="0" smtClean="0">
                <a:cs typeface="B Nazanin" pitchFamily="2" charset="-78"/>
              </a:rPr>
              <a:t>مرد حاضر نیست به زن تکیه گاه بدهد</a:t>
            </a:r>
            <a:endParaRPr lang="fa-IR" dirty="0">
              <a:cs typeface="B Nazanin" pitchFamily="2" charset="-78"/>
            </a:endParaRPr>
          </a:p>
        </p:txBody>
      </p:sp>
      <p:sp>
        <p:nvSpPr>
          <p:cNvPr id="21" name="TextBox 20"/>
          <p:cNvSpPr txBox="1"/>
          <p:nvPr/>
        </p:nvSpPr>
        <p:spPr>
          <a:xfrm>
            <a:off x="1127080" y="4902368"/>
            <a:ext cx="1616120" cy="369332"/>
          </a:xfrm>
          <a:prstGeom prst="rect">
            <a:avLst/>
          </a:prstGeom>
          <a:noFill/>
        </p:spPr>
        <p:txBody>
          <a:bodyPr wrap="square" rtlCol="1">
            <a:spAutoFit/>
          </a:bodyPr>
          <a:lstStyle/>
          <a:p>
            <a:pPr algn="ctr"/>
            <a:r>
              <a:rPr lang="fa-IR" b="1" dirty="0" smtClean="0">
                <a:cs typeface="B Nazanin" pitchFamily="2" charset="-78"/>
              </a:rPr>
              <a:t>مرد تکیه گاه زن</a:t>
            </a:r>
            <a:endParaRPr lang="fa-IR" b="1" dirty="0">
              <a:cs typeface="B Nazanin" pitchFamily="2" charset="-78"/>
            </a:endParaRPr>
          </a:p>
        </p:txBody>
      </p:sp>
    </p:spTree>
    <p:extLst>
      <p:ext uri="{BB962C8B-B14F-4D97-AF65-F5344CB8AC3E}">
        <p14:creationId xmlns:p14="http://schemas.microsoft.com/office/powerpoint/2010/main" val="363502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pPr algn="ctr"/>
            <a:r>
              <a:rPr lang="fa-IR" sz="4000" dirty="0">
                <a:solidFill>
                  <a:schemeClr val="tx1"/>
                </a:solidFill>
                <a:cs typeface="B Lotus" pitchFamily="2" charset="-78"/>
              </a:rPr>
              <a:t>خانمها با اقتدار مرد چه برخوردی می کنند</a:t>
            </a:r>
            <a:r>
              <a:rPr lang="fa-IR" sz="4000" dirty="0" smtClean="0">
                <a:solidFill>
                  <a:schemeClr val="tx1"/>
                </a:solidFill>
                <a:cs typeface="B Lotus" pitchFamily="2" charset="-78"/>
              </a:rPr>
              <a:t>؟</a:t>
            </a:r>
            <a:br>
              <a:rPr lang="fa-IR" sz="4000" dirty="0" smtClean="0">
                <a:solidFill>
                  <a:schemeClr val="tx1"/>
                </a:solidFill>
                <a:cs typeface="B Lotus" pitchFamily="2" charset="-78"/>
              </a:rPr>
            </a:br>
            <a:r>
              <a:rPr lang="fa-IR" sz="4000" b="1" dirty="0" smtClean="0">
                <a:solidFill>
                  <a:schemeClr val="tx1"/>
                </a:solidFill>
                <a:cs typeface="B Lotus" pitchFamily="2" charset="-78"/>
              </a:rPr>
              <a:t>گریه</a:t>
            </a:r>
            <a:endParaRPr lang="fa-IR" sz="4000" b="1" dirty="0">
              <a:solidFill>
                <a:schemeClr val="tx1"/>
              </a:solidFill>
              <a:cs typeface="B Lotus" pitchFamily="2" charset="-78"/>
            </a:endParaRPr>
          </a:p>
        </p:txBody>
      </p:sp>
      <p:sp>
        <p:nvSpPr>
          <p:cNvPr id="3" name="Content Placeholder 2"/>
          <p:cNvSpPr>
            <a:spLocks noGrp="1"/>
          </p:cNvSpPr>
          <p:nvPr>
            <p:ph idx="1"/>
          </p:nvPr>
        </p:nvSpPr>
        <p:spPr/>
        <p:txBody>
          <a:bodyPr>
            <a:noAutofit/>
          </a:bodyPr>
          <a:lstStyle/>
          <a:p>
            <a:r>
              <a:rPr lang="fa-IR" sz="2400" dirty="0" smtClean="0">
                <a:solidFill>
                  <a:schemeClr val="tx1"/>
                </a:solidFill>
                <a:cs typeface="B Nazanin" pitchFamily="2" charset="-78"/>
              </a:rPr>
              <a:t>از قهر بدتر: </a:t>
            </a:r>
            <a:r>
              <a:rPr lang="fa-IR" sz="2400" b="1" u="sng" dirty="0" smtClean="0">
                <a:solidFill>
                  <a:schemeClr val="tx1"/>
                </a:solidFill>
                <a:cs typeface="B Nazanin" pitchFamily="2" charset="-78"/>
              </a:rPr>
              <a:t>گریه</a:t>
            </a:r>
            <a:r>
              <a:rPr lang="fa-IR" sz="2400" dirty="0" smtClean="0">
                <a:solidFill>
                  <a:schemeClr val="tx1"/>
                </a:solidFill>
                <a:cs typeface="B Nazanin" pitchFamily="2" charset="-78"/>
              </a:rPr>
              <a:t> از دست مرد است</a:t>
            </a:r>
          </a:p>
          <a:p>
            <a:r>
              <a:rPr lang="fa-IR" sz="2400" dirty="0" smtClean="0">
                <a:solidFill>
                  <a:schemeClr val="tx1"/>
                </a:solidFill>
                <a:cs typeface="B Nazanin" pitchFamily="2" charset="-78"/>
              </a:rPr>
              <a:t>خانم چرا گریه می کند؟ می خواهد به مرد بگوید: </a:t>
            </a:r>
            <a:r>
              <a:rPr lang="fa-IR" sz="2400" u="sng" dirty="0" smtClean="0">
                <a:solidFill>
                  <a:schemeClr val="tx1"/>
                </a:solidFill>
                <a:cs typeface="B Nazanin" pitchFamily="2" charset="-78"/>
              </a:rPr>
              <a:t>شکسته ام، مرا دریاب</a:t>
            </a:r>
          </a:p>
          <a:p>
            <a:r>
              <a:rPr lang="fa-IR" sz="2400" dirty="0" smtClean="0">
                <a:solidFill>
                  <a:schemeClr val="tx1"/>
                </a:solidFill>
                <a:cs typeface="B Nazanin" pitchFamily="2" charset="-78"/>
              </a:rPr>
              <a:t>برداشت مرد از گریه زن اینست که: </a:t>
            </a:r>
            <a:r>
              <a:rPr lang="fa-IR" sz="2400" u="sng" dirty="0" smtClean="0">
                <a:solidFill>
                  <a:schemeClr val="tx1"/>
                </a:solidFill>
                <a:cs typeface="B Nazanin" pitchFamily="2" charset="-78"/>
              </a:rPr>
              <a:t>گم شو، آزاری</a:t>
            </a:r>
          </a:p>
          <a:p>
            <a:r>
              <a:rPr lang="fa-IR" sz="2400" dirty="0" smtClean="0">
                <a:solidFill>
                  <a:schemeClr val="tx1"/>
                </a:solidFill>
                <a:cs typeface="B Nazanin" pitchFamily="2" charset="-78"/>
              </a:rPr>
              <a:t>مرد در مقابل گریه زن موضع می گیرد:( باز مثل بچه ها گریه کرد) به سمت زن حمله می کند:(چرا گریه می کنی؟)</a:t>
            </a:r>
          </a:p>
          <a:p>
            <a:r>
              <a:rPr lang="fa-IR" sz="2400" dirty="0" smtClean="0">
                <a:solidFill>
                  <a:schemeClr val="tx1"/>
                </a:solidFill>
                <a:cs typeface="B Nazanin" pitchFamily="2" charset="-78"/>
              </a:rPr>
              <a:t>اگر مرد ضعیفی باشد خودش را می زند: (آره من بدم. ما به درد هم نمی خوریم)</a:t>
            </a:r>
          </a:p>
          <a:p>
            <a:r>
              <a:rPr lang="fa-IR" sz="2400" dirty="0" smtClean="0">
                <a:solidFill>
                  <a:schemeClr val="tx1"/>
                </a:solidFill>
                <a:cs typeface="B Nazanin" pitchFamily="2" charset="-78"/>
              </a:rPr>
              <a:t>حتی مردی که زنش را در آغوش می گیرد می خواهد از شر گریه کردن او خلاص شود. این آغوش از سر لطف نیست</a:t>
            </a:r>
            <a:endParaRPr lang="fa-IR" sz="2400" dirty="0">
              <a:solidFill>
                <a:schemeClr val="tx1"/>
              </a:solidFill>
              <a:cs typeface="B Nazanin" pitchFamily="2" charset="-78"/>
            </a:endParaRPr>
          </a:p>
        </p:txBody>
      </p:sp>
    </p:spTree>
    <p:extLst>
      <p:ext uri="{BB962C8B-B14F-4D97-AF65-F5344CB8AC3E}">
        <p14:creationId xmlns:p14="http://schemas.microsoft.com/office/powerpoint/2010/main" val="3522221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pPr algn="ctr"/>
            <a:r>
              <a:rPr lang="fa-IR" sz="4000" dirty="0">
                <a:solidFill>
                  <a:schemeClr val="tx1"/>
                </a:solidFill>
                <a:cs typeface="B Lotus" pitchFamily="2" charset="-78"/>
              </a:rPr>
              <a:t>خانمها با اقتدار مرد چه برخوردی می کنند</a:t>
            </a:r>
            <a:r>
              <a:rPr lang="fa-IR" sz="4000" dirty="0" smtClean="0">
                <a:solidFill>
                  <a:schemeClr val="tx1"/>
                </a:solidFill>
                <a:cs typeface="B Lotus" pitchFamily="2" charset="-78"/>
              </a:rPr>
              <a:t>؟</a:t>
            </a:r>
            <a:br>
              <a:rPr lang="fa-IR" sz="4000" dirty="0" smtClean="0">
                <a:solidFill>
                  <a:schemeClr val="tx1"/>
                </a:solidFill>
                <a:cs typeface="B Lotus" pitchFamily="2" charset="-78"/>
              </a:rPr>
            </a:br>
            <a:r>
              <a:rPr lang="fa-IR" sz="4000" b="1" dirty="0" smtClean="0">
                <a:solidFill>
                  <a:schemeClr val="tx1"/>
                </a:solidFill>
                <a:cs typeface="B Lotus" pitchFamily="2" charset="-78"/>
              </a:rPr>
              <a:t>گریه</a:t>
            </a:r>
            <a:endParaRPr lang="fa-IR" sz="4000" b="1" dirty="0">
              <a:solidFill>
                <a:schemeClr val="tx1"/>
              </a:solidFill>
              <a:cs typeface="B Lotus" pitchFamily="2" charset="-78"/>
            </a:endParaRPr>
          </a:p>
        </p:txBody>
      </p:sp>
      <p:sp>
        <p:nvSpPr>
          <p:cNvPr id="3" name="Content Placeholder 2"/>
          <p:cNvSpPr>
            <a:spLocks noGrp="1"/>
          </p:cNvSpPr>
          <p:nvPr>
            <p:ph idx="1"/>
          </p:nvPr>
        </p:nvSpPr>
        <p:spPr>
          <a:xfrm>
            <a:off x="1009443" y="1807361"/>
            <a:ext cx="7125112" cy="4364839"/>
          </a:xfrm>
        </p:spPr>
        <p:txBody>
          <a:bodyPr>
            <a:noAutofit/>
          </a:bodyPr>
          <a:lstStyle/>
          <a:p>
            <a:r>
              <a:rPr lang="fa-IR" sz="2000" b="1" dirty="0" smtClean="0">
                <a:solidFill>
                  <a:schemeClr val="tx1"/>
                </a:solidFill>
                <a:cs typeface="B Nazanin" pitchFamily="2" charset="-78"/>
              </a:rPr>
              <a:t>جای گریه زن کجاست؟ کجا باید گریه کند تا اقتدار مرد را نشکند؟</a:t>
            </a:r>
          </a:p>
          <a:p>
            <a:r>
              <a:rPr lang="fa-IR" sz="2000" b="1" u="sng" dirty="0" smtClean="0">
                <a:solidFill>
                  <a:schemeClr val="tx1"/>
                </a:solidFill>
                <a:cs typeface="B Nazanin" pitchFamily="2" charset="-78"/>
              </a:rPr>
              <a:t>جای گریه زن بر شانه مرد </a:t>
            </a:r>
            <a:r>
              <a:rPr lang="fa-IR" sz="2000" dirty="0" smtClean="0">
                <a:solidFill>
                  <a:schemeClr val="tx1"/>
                </a:solidFill>
                <a:cs typeface="B Nazanin" pitchFamily="2" charset="-78"/>
              </a:rPr>
              <a:t>است. </a:t>
            </a:r>
          </a:p>
          <a:p>
            <a:r>
              <a:rPr lang="fa-IR" sz="2000" dirty="0" smtClean="0">
                <a:solidFill>
                  <a:schemeClr val="tx1"/>
                </a:solidFill>
                <a:cs typeface="B Nazanin" pitchFamily="2" charset="-78"/>
              </a:rPr>
              <a:t>اولین پیامی که به مرد داده می شود اینست که </a:t>
            </a:r>
            <a:r>
              <a:rPr lang="fa-IR" sz="2000" u="sng" dirty="0" smtClean="0">
                <a:solidFill>
                  <a:schemeClr val="tx1"/>
                </a:solidFill>
                <a:cs typeface="B Nazanin" pitchFamily="2" charset="-78"/>
              </a:rPr>
              <a:t>خیلی احساس شکستن می کنم</a:t>
            </a:r>
            <a:r>
              <a:rPr lang="fa-IR" sz="2000" dirty="0" smtClean="0">
                <a:solidFill>
                  <a:schemeClr val="tx1"/>
                </a:solidFill>
                <a:cs typeface="B Nazanin" pitchFamily="2" charset="-78"/>
              </a:rPr>
              <a:t>. به مرد نمی گوید: با من چه کردی   بلکه می گوید: بر من چه می گذرد. </a:t>
            </a:r>
          </a:p>
          <a:p>
            <a:r>
              <a:rPr lang="fa-IR" sz="2000" dirty="0" smtClean="0">
                <a:solidFill>
                  <a:schemeClr val="tx1"/>
                </a:solidFill>
                <a:cs typeface="B Nazanin" pitchFamily="2" charset="-78"/>
              </a:rPr>
              <a:t>یعنی تو مأمنی، نمی گوید: برو گمشو</a:t>
            </a:r>
          </a:p>
          <a:p>
            <a:r>
              <a:rPr lang="fa-IR" sz="2000" dirty="0" smtClean="0">
                <a:solidFill>
                  <a:schemeClr val="tx1"/>
                </a:solidFill>
                <a:cs typeface="B Nazanin" pitchFamily="2" charset="-78"/>
              </a:rPr>
              <a:t>وقتی خانم سر را که بر شانه همسر گذاشت باید بداند چه بگوید: (من شکسته ام. این روزها زود گریه ام می گیرد. حالت افسردگی و شکست زیادی دارم)</a:t>
            </a:r>
          </a:p>
          <a:p>
            <a:r>
              <a:rPr lang="fa-IR" sz="2000" dirty="0" smtClean="0">
                <a:solidFill>
                  <a:schemeClr val="tx1"/>
                </a:solidFill>
                <a:cs typeface="B Nazanin" pitchFamily="2" charset="-78"/>
              </a:rPr>
              <a:t>گریه کوتاه باشد سپس حالت شکستگی از بین برود بعد از مدت کوتاهی بگوید: (تو باعث آرامش من هستی)</a:t>
            </a:r>
          </a:p>
          <a:p>
            <a:r>
              <a:rPr lang="fa-IR" sz="2000" dirty="0" smtClean="0">
                <a:solidFill>
                  <a:schemeClr val="tx1"/>
                </a:solidFill>
                <a:cs typeface="B Nazanin" pitchFamily="2" charset="-78"/>
              </a:rPr>
              <a:t>اینجا مرد احساس اقتدار و پایه بودن می کند و دوباره کاری که موجبات گریه زن را فراهم کند انجام نمی دهد</a:t>
            </a:r>
            <a:endParaRPr lang="fa-IR" sz="2000" dirty="0">
              <a:solidFill>
                <a:schemeClr val="tx1"/>
              </a:solidFill>
              <a:cs typeface="B Nazanin" pitchFamily="2" charset="-78"/>
            </a:endParaRPr>
          </a:p>
        </p:txBody>
      </p:sp>
    </p:spTree>
    <p:extLst>
      <p:ext uri="{BB962C8B-B14F-4D97-AF65-F5344CB8AC3E}">
        <p14:creationId xmlns:p14="http://schemas.microsoft.com/office/powerpoint/2010/main" val="3651277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pPr algn="ctr"/>
            <a:r>
              <a:rPr lang="fa-IR" sz="4000" dirty="0">
                <a:solidFill>
                  <a:schemeClr val="tx1"/>
                </a:solidFill>
                <a:cs typeface="B Lotus" pitchFamily="2" charset="-78"/>
              </a:rPr>
              <a:t>خانمها با اقتدار مرد چه برخوردی می کنند</a:t>
            </a:r>
            <a:r>
              <a:rPr lang="fa-IR" sz="4000" dirty="0" smtClean="0">
                <a:solidFill>
                  <a:schemeClr val="tx1"/>
                </a:solidFill>
                <a:cs typeface="B Lotus" pitchFamily="2" charset="-78"/>
              </a:rPr>
              <a:t>؟</a:t>
            </a:r>
            <a:br>
              <a:rPr lang="fa-IR" sz="4000" dirty="0" smtClean="0">
                <a:solidFill>
                  <a:schemeClr val="tx1"/>
                </a:solidFill>
                <a:cs typeface="B Lotus" pitchFamily="2" charset="-78"/>
              </a:rPr>
            </a:br>
            <a:r>
              <a:rPr lang="fa-IR" sz="4000" b="1" dirty="0" smtClean="0">
                <a:solidFill>
                  <a:schemeClr val="tx1"/>
                </a:solidFill>
                <a:cs typeface="B Lotus" pitchFamily="2" charset="-78"/>
              </a:rPr>
              <a:t>پرخاش</a:t>
            </a:r>
            <a:endParaRPr lang="fa-IR" sz="4000" b="1" dirty="0">
              <a:solidFill>
                <a:schemeClr val="tx1"/>
              </a:solidFill>
              <a:cs typeface="B Lotus" pitchFamily="2" charset="-78"/>
            </a:endParaRPr>
          </a:p>
        </p:txBody>
      </p:sp>
      <p:sp>
        <p:nvSpPr>
          <p:cNvPr id="3" name="Content Placeholder 2"/>
          <p:cNvSpPr>
            <a:spLocks noGrp="1"/>
          </p:cNvSpPr>
          <p:nvPr>
            <p:ph idx="1"/>
          </p:nvPr>
        </p:nvSpPr>
        <p:spPr/>
        <p:txBody>
          <a:bodyPr>
            <a:normAutofit/>
          </a:bodyPr>
          <a:lstStyle/>
          <a:p>
            <a:r>
              <a:rPr lang="fa-IR" sz="2800" dirty="0" smtClean="0">
                <a:solidFill>
                  <a:schemeClr val="tx1"/>
                </a:solidFill>
                <a:cs typeface="B Nazanin" pitchFamily="2" charset="-78"/>
              </a:rPr>
              <a:t>اقتدارشکن ترین مورد </a:t>
            </a:r>
            <a:r>
              <a:rPr lang="fa-IR" sz="2800" b="1" u="sng" dirty="0" smtClean="0">
                <a:solidFill>
                  <a:schemeClr val="tx1"/>
                </a:solidFill>
                <a:cs typeface="B Nazanin" pitchFamily="2" charset="-78"/>
              </a:rPr>
              <a:t>پرخاش زن بر مرد </a:t>
            </a:r>
            <a:r>
              <a:rPr lang="fa-IR" sz="2800" dirty="0" smtClean="0">
                <a:solidFill>
                  <a:schemeClr val="tx1"/>
                </a:solidFill>
                <a:cs typeface="B Nazanin" pitchFamily="2" charset="-78"/>
              </a:rPr>
              <a:t>است. بالاخص اگر </a:t>
            </a:r>
            <a:r>
              <a:rPr lang="fa-IR" sz="2800" u="sng" dirty="0" smtClean="0">
                <a:solidFill>
                  <a:schemeClr val="tx1"/>
                </a:solidFill>
                <a:cs typeface="B Nazanin" pitchFamily="2" charset="-78"/>
              </a:rPr>
              <a:t>پرخاش مکرر </a:t>
            </a:r>
            <a:r>
              <a:rPr lang="fa-IR" sz="2800" dirty="0" smtClean="0">
                <a:solidFill>
                  <a:schemeClr val="tx1"/>
                </a:solidFill>
                <a:cs typeface="B Nazanin" pitchFamily="2" charset="-78"/>
              </a:rPr>
              <a:t>باشد</a:t>
            </a:r>
          </a:p>
          <a:p>
            <a:r>
              <a:rPr lang="fa-IR" sz="2800" dirty="0" smtClean="0">
                <a:solidFill>
                  <a:schemeClr val="tx1"/>
                </a:solidFill>
                <a:cs typeface="B Nazanin" pitchFamily="2" charset="-78"/>
              </a:rPr>
              <a:t>زن چرا پرخاش می کند؟ می خواهد به مرد بگوید: (</a:t>
            </a:r>
            <a:r>
              <a:rPr lang="fa-IR" sz="2800" u="sng" dirty="0" smtClean="0">
                <a:solidFill>
                  <a:schemeClr val="tx1"/>
                </a:solidFill>
                <a:cs typeface="B Nazanin" pitchFamily="2" charset="-78"/>
              </a:rPr>
              <a:t>بهم ریخته و داغونم</a:t>
            </a:r>
            <a:r>
              <a:rPr lang="fa-IR" sz="2800" dirty="0" smtClean="0">
                <a:solidFill>
                  <a:schemeClr val="tx1"/>
                </a:solidFill>
                <a:cs typeface="B Nazanin" pitchFamily="2" charset="-78"/>
              </a:rPr>
              <a:t>)</a:t>
            </a:r>
          </a:p>
          <a:p>
            <a:r>
              <a:rPr lang="fa-IR" sz="2800" dirty="0" smtClean="0">
                <a:solidFill>
                  <a:schemeClr val="tx1"/>
                </a:solidFill>
                <a:cs typeface="B Nazanin" pitchFamily="2" charset="-78"/>
              </a:rPr>
              <a:t>برداشت مرد از پرخاشهای مکرر زن اینست که :( </a:t>
            </a:r>
            <a:r>
              <a:rPr lang="fa-IR" sz="2800" u="sng" dirty="0" smtClean="0">
                <a:solidFill>
                  <a:schemeClr val="tx1"/>
                </a:solidFill>
                <a:cs typeface="B Nazanin" pitchFamily="2" charset="-78"/>
              </a:rPr>
              <a:t>این زندگی بدرد نمی خورد به سراغ طلاق برویم</a:t>
            </a:r>
            <a:r>
              <a:rPr lang="fa-IR" sz="2800" dirty="0" smtClean="0">
                <a:solidFill>
                  <a:schemeClr val="tx1"/>
                </a:solidFill>
                <a:cs typeface="B Nazanin" pitchFamily="2" charset="-78"/>
              </a:rPr>
              <a:t>)</a:t>
            </a:r>
          </a:p>
          <a:p>
            <a:r>
              <a:rPr lang="fa-IR" sz="2800" dirty="0" smtClean="0">
                <a:solidFill>
                  <a:schemeClr val="tx1"/>
                </a:solidFill>
                <a:cs typeface="B Nazanin" pitchFamily="2" charset="-78"/>
              </a:rPr>
              <a:t>در این مورد مرد نسبت به زن احساس تأمین نمی کند و دنبال طلاق می رود.</a:t>
            </a:r>
            <a:endParaRPr lang="fa-IR" sz="2800" dirty="0">
              <a:solidFill>
                <a:schemeClr val="tx1"/>
              </a:solidFill>
              <a:cs typeface="B Nazanin" pitchFamily="2" charset="-78"/>
            </a:endParaRPr>
          </a:p>
        </p:txBody>
      </p:sp>
    </p:spTree>
    <p:extLst>
      <p:ext uri="{BB962C8B-B14F-4D97-AF65-F5344CB8AC3E}">
        <p14:creationId xmlns:p14="http://schemas.microsoft.com/office/powerpoint/2010/main" val="3736965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96229"/>
            <a:ext cx="7125113" cy="924475"/>
          </a:xfrm>
        </p:spPr>
        <p:txBody>
          <a:bodyPr/>
          <a:lstStyle/>
          <a:p>
            <a:pPr algn="ctr"/>
            <a:r>
              <a:rPr lang="fa-IR" sz="5400" b="1" dirty="0" smtClean="0">
                <a:solidFill>
                  <a:schemeClr val="tx1"/>
                </a:solidFill>
                <a:cs typeface="B Lotus" pitchFamily="2" charset="-78"/>
              </a:rPr>
              <a:t>مثال</a:t>
            </a:r>
            <a:endParaRPr lang="fa-IR" sz="5400" b="1" dirty="0">
              <a:solidFill>
                <a:schemeClr val="tx1"/>
              </a:solidFill>
              <a:cs typeface="B Lotus"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828800"/>
            <a:ext cx="2133600" cy="30900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Content Placeholder 2"/>
          <p:cNvSpPr>
            <a:spLocks noGrp="1"/>
          </p:cNvSpPr>
          <p:nvPr>
            <p:ph idx="1"/>
          </p:nvPr>
        </p:nvSpPr>
        <p:spPr>
          <a:xfrm>
            <a:off x="2901176" y="1295400"/>
            <a:ext cx="5238955" cy="4876799"/>
          </a:xfrm>
        </p:spPr>
        <p:txBody>
          <a:bodyPr>
            <a:normAutofit/>
          </a:bodyPr>
          <a:lstStyle/>
          <a:p>
            <a:r>
              <a:rPr lang="fa-IR" sz="2400" dirty="0">
                <a:solidFill>
                  <a:schemeClr val="tx1"/>
                </a:solidFill>
                <a:cs typeface="B Nazanin" pitchFamily="2" charset="-78"/>
              </a:rPr>
              <a:t>در بدن انسان اعضایی وجود دارد. </a:t>
            </a:r>
            <a:r>
              <a:rPr lang="fa-IR" sz="2400" dirty="0" smtClean="0">
                <a:solidFill>
                  <a:schemeClr val="tx1"/>
                </a:solidFill>
                <a:cs typeface="B Nazanin" pitchFamily="2" charset="-78"/>
              </a:rPr>
              <a:t>مانند : قلب ،ریه ،سیستم گوارش.   </a:t>
            </a:r>
            <a:r>
              <a:rPr lang="fa-IR" sz="2400" dirty="0">
                <a:solidFill>
                  <a:schemeClr val="tx1"/>
                </a:solidFill>
                <a:cs typeface="B Nazanin" pitchFamily="2" charset="-78"/>
              </a:rPr>
              <a:t>اینها دارای یک </a:t>
            </a:r>
            <a:r>
              <a:rPr lang="fa-IR" sz="2400" b="1" u="sng" dirty="0">
                <a:solidFill>
                  <a:schemeClr val="tx1"/>
                </a:solidFill>
                <a:cs typeface="B Nazanin" pitchFamily="2" charset="-78"/>
              </a:rPr>
              <a:t>کارکرد</a:t>
            </a:r>
            <a:r>
              <a:rPr lang="fa-IR" sz="2400" b="1" dirty="0">
                <a:solidFill>
                  <a:schemeClr val="tx1"/>
                </a:solidFill>
                <a:cs typeface="B Nazanin" pitchFamily="2" charset="-78"/>
              </a:rPr>
              <a:t>هایی</a:t>
            </a:r>
            <a:r>
              <a:rPr lang="fa-IR" sz="2400" dirty="0">
                <a:solidFill>
                  <a:schemeClr val="tx1"/>
                </a:solidFill>
                <a:cs typeface="B Nazanin" pitchFamily="2" charset="-78"/>
              </a:rPr>
              <a:t> هستند مثلا قلب گردش خون </a:t>
            </a:r>
            <a:r>
              <a:rPr lang="fa-IR" sz="2400" dirty="0" smtClean="0">
                <a:solidFill>
                  <a:schemeClr val="tx1"/>
                </a:solidFill>
                <a:cs typeface="B Nazanin" pitchFamily="2" charset="-78"/>
              </a:rPr>
              <a:t>،ریه </a:t>
            </a:r>
            <a:r>
              <a:rPr lang="fa-IR" sz="2400" dirty="0">
                <a:solidFill>
                  <a:schemeClr val="tx1"/>
                </a:solidFill>
                <a:cs typeface="B Nazanin" pitchFamily="2" charset="-78"/>
              </a:rPr>
              <a:t>تنفس </a:t>
            </a:r>
            <a:r>
              <a:rPr lang="fa-IR" sz="2400" dirty="0" smtClean="0">
                <a:solidFill>
                  <a:schemeClr val="tx1"/>
                </a:solidFill>
                <a:cs typeface="B Nazanin" pitchFamily="2" charset="-78"/>
              </a:rPr>
              <a:t>،گوارش </a:t>
            </a:r>
            <a:r>
              <a:rPr lang="fa-IR" sz="2400" dirty="0">
                <a:solidFill>
                  <a:schemeClr val="tx1"/>
                </a:solidFill>
                <a:cs typeface="B Nazanin" pitchFamily="2" charset="-78"/>
              </a:rPr>
              <a:t>هضم </a:t>
            </a:r>
            <a:r>
              <a:rPr lang="fa-IR" sz="2400">
                <a:solidFill>
                  <a:schemeClr val="tx1"/>
                </a:solidFill>
                <a:cs typeface="B Nazanin" pitchFamily="2" charset="-78"/>
              </a:rPr>
              <a:t>و </a:t>
            </a:r>
            <a:r>
              <a:rPr lang="fa-IR" sz="2400" smtClean="0">
                <a:solidFill>
                  <a:schemeClr val="tx1"/>
                </a:solidFill>
                <a:cs typeface="B Nazanin" pitchFamily="2" charset="-78"/>
              </a:rPr>
              <a:t>جزب </a:t>
            </a:r>
            <a:r>
              <a:rPr lang="fa-IR" sz="2400" dirty="0" smtClean="0">
                <a:solidFill>
                  <a:schemeClr val="tx1"/>
                </a:solidFill>
                <a:cs typeface="B Nazanin" pitchFamily="2" charset="-78"/>
              </a:rPr>
              <a:t>و عضلات </a:t>
            </a:r>
            <a:r>
              <a:rPr lang="fa-IR" sz="2400" dirty="0">
                <a:solidFill>
                  <a:schemeClr val="tx1"/>
                </a:solidFill>
                <a:cs typeface="B Nazanin" pitchFamily="2" charset="-78"/>
              </a:rPr>
              <a:t>حرکت را ممکن می </a:t>
            </a:r>
            <a:r>
              <a:rPr lang="fa-IR" sz="2400" dirty="0" smtClean="0">
                <a:solidFill>
                  <a:schemeClr val="tx1"/>
                </a:solidFill>
                <a:cs typeface="B Nazanin" pitchFamily="2" charset="-78"/>
              </a:rPr>
              <a:t>کنند.</a:t>
            </a:r>
          </a:p>
          <a:p>
            <a:r>
              <a:rPr lang="fa-IR" sz="2400" dirty="0">
                <a:solidFill>
                  <a:schemeClr val="tx1"/>
                </a:solidFill>
                <a:cs typeface="B Nazanin" pitchFamily="2" charset="-78"/>
              </a:rPr>
              <a:t>اگر بخواهیم این اعضا کارکردهایشان را درست انجام دهند باید بر یک </a:t>
            </a:r>
            <a:r>
              <a:rPr lang="fa-IR" sz="2400" b="1" u="sng" dirty="0">
                <a:solidFill>
                  <a:schemeClr val="tx1"/>
                </a:solidFill>
                <a:cs typeface="B Nazanin" pitchFamily="2" charset="-78"/>
              </a:rPr>
              <a:t>پایه</a:t>
            </a:r>
            <a:r>
              <a:rPr lang="fa-IR" sz="2400" dirty="0">
                <a:solidFill>
                  <a:schemeClr val="tx1"/>
                </a:solidFill>
                <a:cs typeface="B Nazanin" pitchFamily="2" charset="-78"/>
              </a:rPr>
              <a:t> </a:t>
            </a:r>
            <a:r>
              <a:rPr lang="fa-IR" sz="2400" dirty="0" smtClean="0">
                <a:solidFill>
                  <a:schemeClr val="tx1"/>
                </a:solidFill>
                <a:cs typeface="B Nazanin" pitchFamily="2" charset="-78"/>
              </a:rPr>
              <a:t>استوار باشند</a:t>
            </a:r>
          </a:p>
          <a:p>
            <a:r>
              <a:rPr lang="fa-IR" sz="2400" dirty="0">
                <a:solidFill>
                  <a:schemeClr val="tx1"/>
                </a:solidFill>
                <a:cs typeface="B Nazanin" pitchFamily="2" charset="-78"/>
              </a:rPr>
              <a:t>این پایه در بدن </a:t>
            </a:r>
            <a:r>
              <a:rPr lang="fa-IR" sz="2400" b="1" u="sng" dirty="0" smtClean="0">
                <a:solidFill>
                  <a:schemeClr val="tx1"/>
                </a:solidFill>
                <a:cs typeface="B Nazanin" pitchFamily="2" charset="-78"/>
              </a:rPr>
              <a:t>اسکلت</a:t>
            </a:r>
            <a:r>
              <a:rPr lang="fa-IR" sz="2400" b="1" dirty="0" smtClean="0">
                <a:solidFill>
                  <a:schemeClr val="tx1"/>
                </a:solidFill>
                <a:cs typeface="B Nazanin" pitchFamily="2" charset="-78"/>
              </a:rPr>
              <a:t> </a:t>
            </a:r>
            <a:r>
              <a:rPr lang="fa-IR" sz="2400" b="1" dirty="0">
                <a:solidFill>
                  <a:schemeClr val="tx1"/>
                </a:solidFill>
                <a:cs typeface="B Nazanin" pitchFamily="2" charset="-78"/>
              </a:rPr>
              <a:t>است</a:t>
            </a:r>
            <a:r>
              <a:rPr lang="fa-IR" sz="2400" b="1" dirty="0" smtClean="0">
                <a:solidFill>
                  <a:schemeClr val="tx1"/>
                </a:solidFill>
                <a:cs typeface="B Nazanin" pitchFamily="2" charset="-78"/>
              </a:rPr>
              <a:t>.</a:t>
            </a:r>
          </a:p>
          <a:p>
            <a:r>
              <a:rPr lang="fa-IR" sz="2400" dirty="0">
                <a:solidFill>
                  <a:schemeClr val="tx1"/>
                </a:solidFill>
                <a:cs typeface="B Nazanin" pitchFamily="2" charset="-78"/>
              </a:rPr>
              <a:t>اگر اسکلت را از بدن جدا بکنند که </a:t>
            </a:r>
            <a:r>
              <a:rPr lang="fa-IR" sz="2400" b="1" u="sng" dirty="0">
                <a:solidFill>
                  <a:schemeClr val="tx1"/>
                </a:solidFill>
                <a:cs typeface="B Nazanin" pitchFamily="2" charset="-78"/>
              </a:rPr>
              <a:t>پایه کارکرد اعضای بدن است </a:t>
            </a:r>
            <a:r>
              <a:rPr lang="fa-IR" sz="2400" dirty="0" smtClean="0">
                <a:solidFill>
                  <a:schemeClr val="tx1"/>
                </a:solidFill>
                <a:cs typeface="B Nazanin" pitchFamily="2" charset="-78"/>
              </a:rPr>
              <a:t>اعضا قدرت </a:t>
            </a:r>
            <a:r>
              <a:rPr lang="fa-IR" sz="2400" dirty="0">
                <a:solidFill>
                  <a:schemeClr val="tx1"/>
                </a:solidFill>
                <a:cs typeface="B Nazanin" pitchFamily="2" charset="-78"/>
              </a:rPr>
              <a:t>به انجام کارکرد ندارند</a:t>
            </a:r>
            <a:r>
              <a:rPr lang="fa-IR" sz="2400" dirty="0" smtClean="0">
                <a:solidFill>
                  <a:schemeClr val="tx1"/>
                </a:solidFill>
                <a:cs typeface="B Nazanin" pitchFamily="2" charset="-78"/>
              </a:rPr>
              <a:t>. قلب ، </a:t>
            </a:r>
            <a:r>
              <a:rPr lang="fa-IR" sz="2400" dirty="0">
                <a:solidFill>
                  <a:schemeClr val="tx1"/>
                </a:solidFill>
                <a:cs typeface="B Nazanin" pitchFamily="2" charset="-78"/>
              </a:rPr>
              <a:t>ریه و اعضاء بدن روی زمین پهن و مچاله می </a:t>
            </a:r>
            <a:r>
              <a:rPr lang="fa-IR" sz="2400" dirty="0" smtClean="0">
                <a:solidFill>
                  <a:schemeClr val="tx1"/>
                </a:solidFill>
                <a:cs typeface="B Nazanin" pitchFamily="2" charset="-78"/>
              </a:rPr>
              <a:t>شوند.</a:t>
            </a:r>
            <a:endParaRPr lang="fa-IR" sz="2400" dirty="0">
              <a:solidFill>
                <a:schemeClr val="tx1"/>
              </a:solidFill>
              <a:cs typeface="B Nazanin" pitchFamily="2" charset="-78"/>
            </a:endParaRPr>
          </a:p>
        </p:txBody>
      </p:sp>
    </p:spTree>
    <p:extLst>
      <p:ext uri="{BB962C8B-B14F-4D97-AF65-F5344CB8AC3E}">
        <p14:creationId xmlns:p14="http://schemas.microsoft.com/office/powerpoint/2010/main" val="397144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400" b="1" dirty="0" smtClean="0">
                <a:solidFill>
                  <a:schemeClr val="tx1"/>
                </a:solidFill>
                <a:cs typeface="B Lotus" pitchFamily="2" charset="-78"/>
              </a:rPr>
              <a:t>نتیجه گیری</a:t>
            </a:r>
            <a:endParaRPr lang="fa-IR" sz="4400" b="1" dirty="0">
              <a:solidFill>
                <a:schemeClr val="tx1"/>
              </a:solidFill>
              <a:cs typeface="B Lotus" pitchFamily="2" charset="-78"/>
            </a:endParaRPr>
          </a:p>
        </p:txBody>
      </p:sp>
      <p:sp>
        <p:nvSpPr>
          <p:cNvPr id="3" name="Content Placeholder 2"/>
          <p:cNvSpPr>
            <a:spLocks noGrp="1"/>
          </p:cNvSpPr>
          <p:nvPr>
            <p:ph idx="1"/>
          </p:nvPr>
        </p:nvSpPr>
        <p:spPr>
          <a:xfrm>
            <a:off x="1066800" y="1447800"/>
            <a:ext cx="7125112" cy="4715798"/>
          </a:xfrm>
        </p:spPr>
        <p:txBody>
          <a:bodyPr>
            <a:noAutofit/>
          </a:bodyPr>
          <a:lstStyle/>
          <a:p>
            <a:r>
              <a:rPr lang="fa-IR" sz="2800" dirty="0" smtClean="0">
                <a:solidFill>
                  <a:schemeClr val="tx1"/>
                </a:solidFill>
                <a:cs typeface="B Nazanin" pitchFamily="2" charset="-78"/>
              </a:rPr>
              <a:t>مردهای نمونه با شناختی صحیح از بنیانهای جسمی و روانی خود و همسرشان ، در عین اقتدار، تکیه گاههای مستحکم و امنی برای خانواده خود هستند و  موجبات زندگی سالم و عاشقانه ای را فراهم می کنند</a:t>
            </a:r>
          </a:p>
          <a:p>
            <a:r>
              <a:rPr lang="fa-IR" sz="2800" dirty="0" smtClean="0">
                <a:solidFill>
                  <a:schemeClr val="tx1"/>
                </a:solidFill>
                <a:cs typeface="B Nazanin" pitchFamily="2" charset="-78"/>
              </a:rPr>
              <a:t>زنهای نمونه </a:t>
            </a:r>
            <a:r>
              <a:rPr lang="fa-IR" sz="2800" dirty="0">
                <a:solidFill>
                  <a:schemeClr val="tx1"/>
                </a:solidFill>
                <a:cs typeface="B Nazanin" pitchFamily="2" charset="-78"/>
              </a:rPr>
              <a:t>با شناختی </a:t>
            </a:r>
            <a:r>
              <a:rPr lang="fa-IR" sz="2800" dirty="0" smtClean="0">
                <a:solidFill>
                  <a:schemeClr val="tx1"/>
                </a:solidFill>
                <a:cs typeface="B Nazanin" pitchFamily="2" charset="-78"/>
              </a:rPr>
              <a:t>صحیح از بنیانهای </a:t>
            </a:r>
            <a:r>
              <a:rPr lang="fa-IR" sz="2800" dirty="0">
                <a:solidFill>
                  <a:schemeClr val="tx1"/>
                </a:solidFill>
                <a:cs typeface="B Nazanin" pitchFamily="2" charset="-78"/>
              </a:rPr>
              <a:t>جسمی و روانی </a:t>
            </a:r>
            <a:r>
              <a:rPr lang="fa-IR" sz="2800" dirty="0" smtClean="0">
                <a:solidFill>
                  <a:schemeClr val="tx1"/>
                </a:solidFill>
                <a:cs typeface="B Nazanin" pitchFamily="2" charset="-78"/>
              </a:rPr>
              <a:t>خود </a:t>
            </a:r>
            <a:r>
              <a:rPr lang="fa-IR" sz="2800" dirty="0">
                <a:solidFill>
                  <a:schemeClr val="tx1"/>
                </a:solidFill>
                <a:cs typeface="B Nazanin" pitchFamily="2" charset="-78"/>
              </a:rPr>
              <a:t>و همسرشان </a:t>
            </a:r>
            <a:r>
              <a:rPr lang="fa-IR" sz="2800" dirty="0" smtClean="0">
                <a:solidFill>
                  <a:schemeClr val="tx1"/>
                </a:solidFill>
                <a:cs typeface="B Nazanin" pitchFamily="2" charset="-78"/>
              </a:rPr>
              <a:t>، در زندگی بر مرد مقتدر و امن خود تکیه کرده و </a:t>
            </a:r>
            <a:r>
              <a:rPr lang="fa-IR" sz="2800" dirty="0">
                <a:solidFill>
                  <a:schemeClr val="tx1"/>
                </a:solidFill>
                <a:cs typeface="B Nazanin" pitchFamily="2" charset="-78"/>
              </a:rPr>
              <a:t>همیشه با رفتارهای صحیح </a:t>
            </a:r>
            <a:r>
              <a:rPr lang="fa-IR" sz="2800" dirty="0" smtClean="0">
                <a:solidFill>
                  <a:schemeClr val="tx1"/>
                </a:solidFill>
                <a:cs typeface="B Nazanin" pitchFamily="2" charset="-78"/>
              </a:rPr>
              <a:t>و عاشقانه اقتدار مرد را حفظ کرده و آسایش را برای خانواده به ارمغان می آورند</a:t>
            </a:r>
          </a:p>
        </p:txBody>
      </p:sp>
    </p:spTree>
    <p:extLst>
      <p:ext uri="{BB962C8B-B14F-4D97-AF65-F5344CB8AC3E}">
        <p14:creationId xmlns:p14="http://schemas.microsoft.com/office/powerpoint/2010/main" val="21328653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125113" cy="5410200"/>
          </a:xfrm>
        </p:spPr>
        <p:txBody>
          <a:bodyPr/>
          <a:lstStyle/>
          <a:p>
            <a:pPr algn="ctr"/>
            <a:r>
              <a:rPr lang="fa-IR" sz="4800" b="1" dirty="0" smtClean="0">
                <a:solidFill>
                  <a:schemeClr val="tx1"/>
                </a:solidFill>
                <a:cs typeface="B Lotus" pitchFamily="2" charset="-78"/>
              </a:rPr>
              <a:t>به امید زندگی موفق برای همه شما عزیزان</a:t>
            </a:r>
            <a:br>
              <a:rPr lang="fa-IR" sz="4800" b="1" dirty="0" smtClean="0">
                <a:solidFill>
                  <a:schemeClr val="tx1"/>
                </a:solidFill>
                <a:cs typeface="B Lotus" pitchFamily="2" charset="-78"/>
              </a:rPr>
            </a:br>
            <a:r>
              <a:rPr lang="fa-IR" sz="4800" b="1" dirty="0" smtClean="0">
                <a:solidFill>
                  <a:schemeClr val="tx1"/>
                </a:solidFill>
                <a:cs typeface="B Lotus" pitchFamily="2" charset="-78"/>
              </a:rPr>
              <a:t/>
            </a:r>
            <a:br>
              <a:rPr lang="fa-IR" sz="4800" b="1" dirty="0" smtClean="0">
                <a:solidFill>
                  <a:schemeClr val="tx1"/>
                </a:solidFill>
                <a:cs typeface="B Lotus" pitchFamily="2" charset="-78"/>
              </a:rPr>
            </a:br>
            <a:r>
              <a:rPr lang="fa-IR" sz="4800" b="1" dirty="0" smtClean="0">
                <a:solidFill>
                  <a:schemeClr val="tx1"/>
                </a:solidFill>
                <a:cs typeface="B Lotus" pitchFamily="2" charset="-78"/>
              </a:rPr>
              <a:t>والسلام علیکم و رحمه الله و برکاته</a:t>
            </a:r>
            <a:r>
              <a:rPr lang="fa-IR" sz="4800" b="1" dirty="0">
                <a:solidFill>
                  <a:schemeClr val="tx1"/>
                </a:solidFill>
                <a:cs typeface="B Lotus" pitchFamily="2" charset="-78"/>
              </a:rPr>
              <a:t/>
            </a:r>
            <a:br>
              <a:rPr lang="fa-IR" sz="4800" b="1" dirty="0">
                <a:solidFill>
                  <a:schemeClr val="tx1"/>
                </a:solidFill>
                <a:cs typeface="B Lotus" pitchFamily="2" charset="-78"/>
              </a:rPr>
            </a:br>
            <a:r>
              <a:rPr lang="fa-IR" sz="4800" b="1" dirty="0" smtClean="0">
                <a:solidFill>
                  <a:schemeClr val="tx1"/>
                </a:solidFill>
                <a:cs typeface="B Lotus" pitchFamily="2" charset="-78"/>
              </a:rPr>
              <a:t/>
            </a:r>
            <a:br>
              <a:rPr lang="fa-IR" sz="4800" b="1" dirty="0" smtClean="0">
                <a:solidFill>
                  <a:schemeClr val="tx1"/>
                </a:solidFill>
                <a:cs typeface="B Lotus" pitchFamily="2" charset="-78"/>
              </a:rPr>
            </a:br>
            <a:r>
              <a:rPr lang="fa-IR" sz="8800" b="1" dirty="0" smtClean="0">
                <a:solidFill>
                  <a:schemeClr val="tx1"/>
                </a:solidFill>
                <a:cs typeface="B Lotus" pitchFamily="2" charset="-78"/>
              </a:rPr>
              <a:t>صلوات</a:t>
            </a:r>
            <a:endParaRPr lang="fa-IR" sz="4800" b="1" dirty="0">
              <a:solidFill>
                <a:schemeClr val="tx1"/>
              </a:solidFill>
              <a:cs typeface="B Lotus" pitchFamily="2" charset="-78"/>
            </a:endParaRPr>
          </a:p>
        </p:txBody>
      </p:sp>
    </p:spTree>
    <p:extLst>
      <p:ext uri="{BB962C8B-B14F-4D97-AF65-F5344CB8AC3E}">
        <p14:creationId xmlns:p14="http://schemas.microsoft.com/office/powerpoint/2010/main" val="1295903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6600" dirty="0" smtClean="0">
                <a:solidFill>
                  <a:schemeClr val="tx1"/>
                </a:solidFill>
                <a:cs typeface="B Lotus" pitchFamily="2" charset="-78"/>
              </a:rPr>
              <a:t>مرد</a:t>
            </a:r>
            <a:endParaRPr lang="fa-IR" sz="6600" dirty="0">
              <a:solidFill>
                <a:schemeClr val="tx1"/>
              </a:solidFill>
              <a:cs typeface="B Lotus" pitchFamily="2" charset="-78"/>
            </a:endParaRPr>
          </a:p>
        </p:txBody>
      </p:sp>
      <p:sp>
        <p:nvSpPr>
          <p:cNvPr id="3" name="Content Placeholder 2"/>
          <p:cNvSpPr>
            <a:spLocks noGrp="1"/>
          </p:cNvSpPr>
          <p:nvPr>
            <p:ph idx="1"/>
          </p:nvPr>
        </p:nvSpPr>
        <p:spPr/>
        <p:txBody>
          <a:bodyPr>
            <a:normAutofit/>
          </a:bodyPr>
          <a:lstStyle/>
          <a:p>
            <a:r>
              <a:rPr lang="fa-IR" sz="2800" dirty="0">
                <a:solidFill>
                  <a:schemeClr val="tx1"/>
                </a:solidFill>
                <a:cs typeface="B Nazanin" pitchFamily="2" charset="-78"/>
              </a:rPr>
              <a:t>مرد مطابق این مثال دارای یک آثار و نتایجی است که </a:t>
            </a:r>
            <a:r>
              <a:rPr lang="fa-IR" sz="2800" b="1" u="sng" dirty="0">
                <a:solidFill>
                  <a:schemeClr val="tx1"/>
                </a:solidFill>
                <a:cs typeface="B Nazanin" pitchFamily="2" charset="-78"/>
              </a:rPr>
              <a:t>مجموعه کارکردهای مرد </a:t>
            </a:r>
            <a:r>
              <a:rPr lang="fa-IR" sz="2800" dirty="0">
                <a:solidFill>
                  <a:schemeClr val="tx1"/>
                </a:solidFill>
                <a:cs typeface="B Nazanin" pitchFamily="2" charset="-78"/>
              </a:rPr>
              <a:t>را شامل می شود اگر انتظار داشته باشیم این کارکردها </a:t>
            </a:r>
            <a:r>
              <a:rPr lang="fa-IR" sz="2800" b="1" u="sng" dirty="0">
                <a:solidFill>
                  <a:schemeClr val="tx1"/>
                </a:solidFill>
                <a:cs typeface="B Nazanin" pitchFamily="2" charset="-78"/>
              </a:rPr>
              <a:t>درست</a:t>
            </a:r>
            <a:r>
              <a:rPr lang="fa-IR" sz="2800" dirty="0">
                <a:solidFill>
                  <a:schemeClr val="tx1"/>
                </a:solidFill>
                <a:cs typeface="B Nazanin" pitchFamily="2" charset="-78"/>
              </a:rPr>
              <a:t> اعمال بشود باید یک پایه ای را در مرد پیدا کنیم که همه این آثار و نتایج </a:t>
            </a:r>
            <a:r>
              <a:rPr lang="fa-IR" sz="2800" dirty="0" smtClean="0">
                <a:solidFill>
                  <a:schemeClr val="tx1"/>
                </a:solidFill>
                <a:cs typeface="B Nazanin" pitchFamily="2" charset="-78"/>
              </a:rPr>
              <a:t>ماحصل آن </a:t>
            </a:r>
            <a:r>
              <a:rPr lang="fa-IR" sz="2800" dirty="0">
                <a:solidFill>
                  <a:schemeClr val="tx1"/>
                </a:solidFill>
                <a:cs typeface="B Nazanin" pitchFamily="2" charset="-78"/>
              </a:rPr>
              <a:t>پایه هستند به نظر شما آن پایه چیست که نقش اسکلتی در مرد دارد</a:t>
            </a:r>
            <a:r>
              <a:rPr lang="fa-IR" sz="2800" dirty="0" smtClean="0">
                <a:solidFill>
                  <a:schemeClr val="tx1"/>
                </a:solidFill>
                <a:cs typeface="B Nazanin" pitchFamily="2" charset="-78"/>
              </a:rPr>
              <a:t>؟</a:t>
            </a:r>
          </a:p>
          <a:p>
            <a:r>
              <a:rPr lang="fa-IR" sz="2800" dirty="0">
                <a:solidFill>
                  <a:schemeClr val="tx1"/>
                </a:solidFill>
                <a:cs typeface="B Nazanin" pitchFamily="2" charset="-78"/>
              </a:rPr>
              <a:t>خداوند مرد را بر </a:t>
            </a:r>
            <a:r>
              <a:rPr lang="fa-IR" sz="2800" b="1" u="sng" dirty="0">
                <a:solidFill>
                  <a:schemeClr val="tx1"/>
                </a:solidFill>
                <a:cs typeface="B Nazanin" pitchFamily="2" charset="-78"/>
              </a:rPr>
              <a:t>پایه اقتدار </a:t>
            </a:r>
            <a:r>
              <a:rPr lang="fa-IR" sz="2800" dirty="0">
                <a:solidFill>
                  <a:schemeClr val="tx1"/>
                </a:solidFill>
                <a:cs typeface="B Nazanin" pitchFamily="2" charset="-78"/>
              </a:rPr>
              <a:t>آفریده است.</a:t>
            </a:r>
          </a:p>
        </p:txBody>
      </p:sp>
    </p:spTree>
    <p:extLst>
      <p:ext uri="{BB962C8B-B14F-4D97-AF65-F5344CB8AC3E}">
        <p14:creationId xmlns:p14="http://schemas.microsoft.com/office/powerpoint/2010/main" val="47092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4400" b="1" dirty="0" smtClean="0">
                <a:solidFill>
                  <a:schemeClr val="tx1"/>
                </a:solidFill>
                <a:cs typeface="B Lotus" pitchFamily="2" charset="-78"/>
              </a:rPr>
              <a:t>در ادامه:</a:t>
            </a:r>
            <a:endParaRPr lang="fa-IR" sz="4400" b="1" dirty="0">
              <a:solidFill>
                <a:schemeClr val="tx1"/>
              </a:solidFill>
              <a:cs typeface="B Lotus" pitchFamily="2" charset="-78"/>
            </a:endParaRPr>
          </a:p>
        </p:txBody>
      </p:sp>
      <p:sp>
        <p:nvSpPr>
          <p:cNvPr id="3" name="Content Placeholder 2"/>
          <p:cNvSpPr>
            <a:spLocks noGrp="1"/>
          </p:cNvSpPr>
          <p:nvPr>
            <p:ph idx="1"/>
          </p:nvPr>
        </p:nvSpPr>
        <p:spPr/>
        <p:txBody>
          <a:bodyPr>
            <a:normAutofit/>
          </a:bodyPr>
          <a:lstStyle/>
          <a:p>
            <a:r>
              <a:rPr lang="fa-IR" sz="3200" dirty="0">
                <a:solidFill>
                  <a:schemeClr val="tx1"/>
                </a:solidFill>
                <a:cs typeface="B Nazanin" pitchFamily="2" charset="-78"/>
              </a:rPr>
              <a:t>اول اجزاء اقتدار مرد را در جسم و روانش توضیح </a:t>
            </a:r>
            <a:r>
              <a:rPr lang="fa-IR" sz="3200" dirty="0" smtClean="0">
                <a:solidFill>
                  <a:schemeClr val="tx1"/>
                </a:solidFill>
                <a:cs typeface="B Nazanin" pitchFamily="2" charset="-78"/>
              </a:rPr>
              <a:t>می دهیم </a:t>
            </a:r>
            <a:r>
              <a:rPr lang="fa-IR" sz="3200" dirty="0">
                <a:solidFill>
                  <a:schemeClr val="tx1"/>
                </a:solidFill>
                <a:cs typeface="B Nazanin" pitchFamily="2" charset="-78"/>
              </a:rPr>
              <a:t>تا معلوم شود خداوند مرد را مقتدر آفریده در حالیکه زن را اینگونه خلق نکرده است.</a:t>
            </a:r>
            <a:r>
              <a:rPr lang="fa-IR" sz="3200" dirty="0" smtClean="0">
                <a:solidFill>
                  <a:schemeClr val="tx1"/>
                </a:solidFill>
                <a:cs typeface="B Nazanin" pitchFamily="2" charset="-78"/>
              </a:rPr>
              <a:t> </a:t>
            </a:r>
          </a:p>
          <a:p>
            <a:r>
              <a:rPr lang="fa-IR" sz="3200" dirty="0">
                <a:solidFill>
                  <a:schemeClr val="tx1"/>
                </a:solidFill>
                <a:cs typeface="B Nazanin" pitchFamily="2" charset="-78"/>
              </a:rPr>
              <a:t>آقایان از </a:t>
            </a:r>
            <a:r>
              <a:rPr lang="fa-IR" sz="3200" dirty="0" smtClean="0">
                <a:solidFill>
                  <a:schemeClr val="tx1"/>
                </a:solidFill>
                <a:cs typeface="B Nazanin" pitchFamily="2" charset="-78"/>
              </a:rPr>
              <a:t>اقتدارشان چگونه </a:t>
            </a:r>
            <a:r>
              <a:rPr lang="fa-IR" sz="3200" dirty="0">
                <a:solidFill>
                  <a:schemeClr val="tx1"/>
                </a:solidFill>
                <a:cs typeface="B Nazanin" pitchFamily="2" charset="-78"/>
              </a:rPr>
              <a:t>استفاده می </a:t>
            </a:r>
            <a:r>
              <a:rPr lang="fa-IR" sz="3200" dirty="0" smtClean="0">
                <a:solidFill>
                  <a:schemeClr val="tx1"/>
                </a:solidFill>
                <a:cs typeface="B Nazanin" pitchFamily="2" charset="-78"/>
              </a:rPr>
              <a:t>کنند؟</a:t>
            </a:r>
          </a:p>
          <a:p>
            <a:r>
              <a:rPr lang="fa-IR" sz="3200" dirty="0">
                <a:solidFill>
                  <a:schemeClr val="tx1"/>
                </a:solidFill>
                <a:cs typeface="B Nazanin" pitchFamily="2" charset="-78"/>
              </a:rPr>
              <a:t>خانمها با اقتدار مرد </a:t>
            </a:r>
            <a:r>
              <a:rPr lang="fa-IR" sz="3200" dirty="0" smtClean="0">
                <a:solidFill>
                  <a:schemeClr val="tx1"/>
                </a:solidFill>
                <a:cs typeface="B Nazanin" pitchFamily="2" charset="-78"/>
              </a:rPr>
              <a:t>چه برخوردی </a:t>
            </a:r>
            <a:r>
              <a:rPr lang="fa-IR" sz="3200" dirty="0">
                <a:solidFill>
                  <a:schemeClr val="tx1"/>
                </a:solidFill>
                <a:cs typeface="B Nazanin" pitchFamily="2" charset="-78"/>
              </a:rPr>
              <a:t>می کنند؟</a:t>
            </a:r>
          </a:p>
        </p:txBody>
      </p:sp>
    </p:spTree>
    <p:extLst>
      <p:ext uri="{BB962C8B-B14F-4D97-AF65-F5344CB8AC3E}">
        <p14:creationId xmlns:p14="http://schemas.microsoft.com/office/powerpoint/2010/main" val="156408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772400" cy="924475"/>
          </a:xfrm>
        </p:spPr>
        <p:txBody>
          <a:bodyPr/>
          <a:lstStyle/>
          <a:p>
            <a:pPr algn="ctr"/>
            <a:r>
              <a:rPr lang="fa-IR" sz="6000" b="1" dirty="0" smtClean="0">
                <a:solidFill>
                  <a:schemeClr val="tx1"/>
                </a:solidFill>
                <a:cs typeface="B Karim" pitchFamily="2" charset="-78"/>
              </a:rPr>
              <a:t>اجزاء اقتدار مرد: </a:t>
            </a:r>
            <a:r>
              <a:rPr lang="fa-IR" sz="6000" b="1" dirty="0" smtClean="0">
                <a:solidFill>
                  <a:schemeClr val="tx1"/>
                </a:solidFill>
                <a:cs typeface="B Lotus" pitchFamily="2" charset="-78"/>
              </a:rPr>
              <a:t>پوست ضخیم</a:t>
            </a:r>
            <a:endParaRPr lang="fa-IR" sz="6000" b="1" dirty="0">
              <a:solidFill>
                <a:schemeClr val="tx1"/>
              </a:solidFill>
              <a:cs typeface="B Lotus" pitchFamily="2" charset="-78"/>
            </a:endParaRPr>
          </a:p>
        </p:txBody>
      </p:sp>
      <p:sp>
        <p:nvSpPr>
          <p:cNvPr id="3" name="Content Placeholder 2"/>
          <p:cNvSpPr>
            <a:spLocks noGrp="1"/>
          </p:cNvSpPr>
          <p:nvPr>
            <p:ph idx="1"/>
          </p:nvPr>
        </p:nvSpPr>
        <p:spPr>
          <a:xfrm>
            <a:off x="457200" y="1600201"/>
            <a:ext cx="8229600" cy="4419600"/>
          </a:xfrm>
        </p:spPr>
        <p:txBody>
          <a:bodyPr>
            <a:normAutofit lnSpcReduction="10000"/>
          </a:bodyPr>
          <a:lstStyle/>
          <a:p>
            <a:r>
              <a:rPr lang="fa-IR" sz="3600" dirty="0" smtClean="0">
                <a:solidFill>
                  <a:schemeClr val="tx1"/>
                </a:solidFill>
                <a:cs typeface="B Nazanin" pitchFamily="2" charset="-78"/>
              </a:rPr>
              <a:t>خداوند به مرد </a:t>
            </a:r>
            <a:r>
              <a:rPr lang="fa-IR" sz="3600" dirty="0">
                <a:solidFill>
                  <a:schemeClr val="tx1"/>
                </a:solidFill>
                <a:cs typeface="B Nazanin" pitchFamily="2" charset="-78"/>
              </a:rPr>
              <a:t>پوست ضخیم داده </a:t>
            </a:r>
            <a:r>
              <a:rPr lang="fa-IR" sz="3600" dirty="0" smtClean="0">
                <a:solidFill>
                  <a:schemeClr val="tx1"/>
                </a:solidFill>
                <a:cs typeface="B Nazanin" pitchFamily="2" charset="-78"/>
              </a:rPr>
              <a:t>، </a:t>
            </a:r>
            <a:r>
              <a:rPr lang="fa-IR" sz="3600" dirty="0">
                <a:solidFill>
                  <a:schemeClr val="tx1"/>
                </a:solidFill>
                <a:cs typeface="B Nazanin" pitchFamily="2" charset="-78"/>
              </a:rPr>
              <a:t>درحالیکه </a:t>
            </a:r>
            <a:r>
              <a:rPr lang="fa-IR" sz="3600" dirty="0" smtClean="0">
                <a:solidFill>
                  <a:schemeClr val="tx1"/>
                </a:solidFill>
                <a:cs typeface="B Nazanin" pitchFamily="2" charset="-78"/>
              </a:rPr>
              <a:t>در جسم زن پوست نازک </a:t>
            </a:r>
            <a:r>
              <a:rPr lang="fa-IR" sz="3600" dirty="0">
                <a:solidFill>
                  <a:schemeClr val="tx1"/>
                </a:solidFill>
                <a:cs typeface="B Nazanin" pitchFamily="2" charset="-78"/>
              </a:rPr>
              <a:t>و شفاف آفریده </a:t>
            </a:r>
            <a:r>
              <a:rPr lang="fa-IR" sz="3600" dirty="0" smtClean="0">
                <a:solidFill>
                  <a:schemeClr val="tx1"/>
                </a:solidFill>
                <a:cs typeface="B Nazanin" pitchFamily="2" charset="-78"/>
              </a:rPr>
              <a:t>شده است.</a:t>
            </a:r>
          </a:p>
          <a:p>
            <a:r>
              <a:rPr lang="fa-IR" sz="3600" dirty="0" smtClean="0">
                <a:solidFill>
                  <a:schemeClr val="tx1"/>
                </a:solidFill>
                <a:cs typeface="B Nazanin" pitchFamily="2" charset="-78"/>
              </a:rPr>
              <a:t>مثال : آقایون </a:t>
            </a:r>
            <a:r>
              <a:rPr lang="fa-IR" sz="3600" dirty="0">
                <a:solidFill>
                  <a:schemeClr val="tx1"/>
                </a:solidFill>
                <a:cs typeface="B Nazanin" pitchFamily="2" charset="-78"/>
              </a:rPr>
              <a:t>به امورات و وسایل هجوم می برند اما خانمها با ملاحظه و احتیاط برخورد می کنند یک بخش عمده اش </a:t>
            </a:r>
            <a:r>
              <a:rPr lang="fa-IR" sz="3600" dirty="0" smtClean="0">
                <a:solidFill>
                  <a:schemeClr val="tx1"/>
                </a:solidFill>
                <a:cs typeface="B Nazanin" pitchFamily="2" charset="-78"/>
              </a:rPr>
              <a:t>به این تفاوت در کیفیت پوست بر میگردد.</a:t>
            </a:r>
          </a:p>
          <a:p>
            <a:r>
              <a:rPr lang="fa-IR" sz="3600" dirty="0" smtClean="0">
                <a:solidFill>
                  <a:schemeClr val="tx1"/>
                </a:solidFill>
                <a:cs typeface="B Nazanin" pitchFamily="2" charset="-78"/>
              </a:rPr>
              <a:t>حساسیت لمسی خانمها 10 برابر آقایان است و به همین نسبت آزردگی لمسی آنها زیاد و نیاز به نوازش در آنها بسیار زیاد است.</a:t>
            </a:r>
            <a:endParaRPr lang="fa-IR" sz="3600" dirty="0">
              <a:solidFill>
                <a:schemeClr val="tx1"/>
              </a:solidFill>
              <a:cs typeface="B Nazanin" pitchFamily="2" charset="-78"/>
            </a:endParaRPr>
          </a:p>
        </p:txBody>
      </p:sp>
    </p:spTree>
    <p:extLst>
      <p:ext uri="{BB962C8B-B14F-4D97-AF65-F5344CB8AC3E}">
        <p14:creationId xmlns:p14="http://schemas.microsoft.com/office/powerpoint/2010/main" val="382866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b="1" dirty="0">
                <a:solidFill>
                  <a:schemeClr val="tx1"/>
                </a:solidFill>
                <a:cs typeface="B Karim" pitchFamily="2" charset="-78"/>
              </a:rPr>
              <a:t>اجزاء اقتدار مرد: </a:t>
            </a:r>
            <a:r>
              <a:rPr lang="fa-IR" sz="4000" b="1" dirty="0" smtClean="0">
                <a:solidFill>
                  <a:schemeClr val="tx1"/>
                </a:solidFill>
                <a:cs typeface="B Lotus" pitchFamily="2" charset="-78"/>
              </a:rPr>
              <a:t>عضلات حجیم</a:t>
            </a:r>
            <a:endParaRPr lang="fa-IR" sz="4000" b="1" dirty="0">
              <a:solidFill>
                <a:schemeClr val="tx1"/>
              </a:solidFill>
              <a:cs typeface="B Lotus" pitchFamily="2" charset="-78"/>
            </a:endParaRPr>
          </a:p>
        </p:txBody>
      </p:sp>
      <p:sp>
        <p:nvSpPr>
          <p:cNvPr id="3" name="Content Placeholder 2"/>
          <p:cNvSpPr>
            <a:spLocks noGrp="1"/>
          </p:cNvSpPr>
          <p:nvPr>
            <p:ph idx="1"/>
          </p:nvPr>
        </p:nvSpPr>
        <p:spPr/>
        <p:txBody>
          <a:bodyPr>
            <a:normAutofit/>
          </a:bodyPr>
          <a:lstStyle/>
          <a:p>
            <a:r>
              <a:rPr lang="fa-IR" sz="2400" dirty="0">
                <a:solidFill>
                  <a:schemeClr val="tx1"/>
                </a:solidFill>
                <a:cs typeface="B Nazanin" pitchFamily="2" charset="-78"/>
              </a:rPr>
              <a:t>در مردها عضلات حجیم آفریده شده است </a:t>
            </a:r>
            <a:r>
              <a:rPr lang="fa-IR" sz="2400" dirty="0" smtClean="0">
                <a:solidFill>
                  <a:schemeClr val="tx1"/>
                </a:solidFill>
                <a:cs typeface="B Nazanin" pitchFamily="2" charset="-78"/>
              </a:rPr>
              <a:t>و عضلانی </a:t>
            </a:r>
            <a:r>
              <a:rPr lang="fa-IR" sz="2400" dirty="0">
                <a:solidFill>
                  <a:schemeClr val="tx1"/>
                </a:solidFill>
                <a:cs typeface="B Nazanin" pitchFamily="2" charset="-78"/>
              </a:rPr>
              <a:t>هستند در حالیکه در خانم بدن از بافت چربی بیشتری تجمع پیدا کرده </a:t>
            </a:r>
            <a:r>
              <a:rPr lang="fa-IR" sz="2400" dirty="0" smtClean="0">
                <a:solidFill>
                  <a:schemeClr val="tx1"/>
                </a:solidFill>
                <a:cs typeface="B Nazanin" pitchFamily="2" charset="-78"/>
              </a:rPr>
              <a:t>است.</a:t>
            </a:r>
          </a:p>
          <a:p>
            <a:r>
              <a:rPr lang="fa-IR" sz="2400" dirty="0">
                <a:solidFill>
                  <a:schemeClr val="tx1"/>
                </a:solidFill>
                <a:cs typeface="B Nazanin" pitchFamily="2" charset="-78"/>
              </a:rPr>
              <a:t>بافت چربی یک بافت سست است عضلاتی که در خانم هست نسبت به مرد </a:t>
            </a:r>
            <a:r>
              <a:rPr lang="fa-IR" sz="2400" dirty="0" smtClean="0">
                <a:solidFill>
                  <a:schemeClr val="tx1"/>
                </a:solidFill>
                <a:cs typeface="B Nazanin" pitchFamily="2" charset="-78"/>
              </a:rPr>
              <a:t>ظریفتر </a:t>
            </a:r>
            <a:r>
              <a:rPr lang="fa-IR" sz="2400" dirty="0">
                <a:solidFill>
                  <a:schemeClr val="tx1"/>
                </a:solidFill>
                <a:cs typeface="B Nazanin" pitchFamily="2" charset="-78"/>
              </a:rPr>
              <a:t>است </a:t>
            </a:r>
            <a:r>
              <a:rPr lang="fa-IR" sz="2400" dirty="0" smtClean="0">
                <a:solidFill>
                  <a:schemeClr val="tx1"/>
                </a:solidFill>
                <a:cs typeface="B Nazanin" pitchFamily="2" charset="-78"/>
              </a:rPr>
              <a:t>همچنین بکارگیری آن نیز </a:t>
            </a:r>
            <a:r>
              <a:rPr lang="fa-IR" sz="2400" dirty="0">
                <a:solidFill>
                  <a:schemeClr val="tx1"/>
                </a:solidFill>
                <a:cs typeface="B Nazanin" pitchFamily="2" charset="-78"/>
              </a:rPr>
              <a:t>سست تر </a:t>
            </a:r>
            <a:r>
              <a:rPr lang="fa-IR" sz="2400" dirty="0" smtClean="0">
                <a:solidFill>
                  <a:schemeClr val="tx1"/>
                </a:solidFill>
                <a:cs typeface="B Nazanin" pitchFamily="2" charset="-78"/>
              </a:rPr>
              <a:t>است</a:t>
            </a:r>
          </a:p>
          <a:p>
            <a:r>
              <a:rPr lang="fa-IR" sz="2400" b="1" dirty="0" smtClean="0">
                <a:solidFill>
                  <a:schemeClr val="tx1"/>
                </a:solidFill>
                <a:cs typeface="B Nazanin" pitchFamily="2" charset="-78"/>
              </a:rPr>
              <a:t>مثال</a:t>
            </a:r>
            <a:r>
              <a:rPr lang="fa-IR" sz="2400" dirty="0" smtClean="0">
                <a:solidFill>
                  <a:schemeClr val="tx1"/>
                </a:solidFill>
                <a:cs typeface="B Nazanin" pitchFamily="2" charset="-78"/>
              </a:rPr>
              <a:t>: هنگامیکه </a:t>
            </a:r>
            <a:r>
              <a:rPr lang="fa-IR" sz="2400" dirty="0">
                <a:solidFill>
                  <a:schemeClr val="tx1"/>
                </a:solidFill>
                <a:cs typeface="B Nazanin" pitchFamily="2" charset="-78"/>
              </a:rPr>
              <a:t>آقا و خانم </a:t>
            </a:r>
            <a:r>
              <a:rPr lang="fa-IR" sz="2400" dirty="0" smtClean="0">
                <a:solidFill>
                  <a:schemeClr val="tx1"/>
                </a:solidFill>
                <a:cs typeface="B Nazanin" pitchFamily="2" charset="-78"/>
              </a:rPr>
              <a:t>برای راهپیمایی </a:t>
            </a:r>
            <a:r>
              <a:rPr lang="fa-IR" sz="2400" dirty="0">
                <a:solidFill>
                  <a:schemeClr val="tx1"/>
                </a:solidFill>
                <a:cs typeface="B Nazanin" pitchFamily="2" charset="-78"/>
              </a:rPr>
              <a:t>با هم بخواهند در یک </a:t>
            </a:r>
            <a:r>
              <a:rPr lang="fa-IR" sz="2400" dirty="0" smtClean="0">
                <a:solidFill>
                  <a:schemeClr val="tx1"/>
                </a:solidFill>
                <a:cs typeface="B Nazanin" pitchFamily="2" charset="-78"/>
              </a:rPr>
              <a:t>مسیر </a:t>
            </a:r>
            <a:r>
              <a:rPr lang="fa-IR" sz="2400" dirty="0">
                <a:solidFill>
                  <a:schemeClr val="tx1"/>
                </a:solidFill>
                <a:cs typeface="B Nazanin" pitchFamily="2" charset="-78"/>
              </a:rPr>
              <a:t>قدم بزنند چه اتفاقی می افتد ؟ آقا جلو می افتد. آیا عمدا جلو می افتد؟ </a:t>
            </a:r>
            <a:r>
              <a:rPr lang="fa-IR" sz="2400" dirty="0" smtClean="0">
                <a:solidFill>
                  <a:schemeClr val="tx1"/>
                </a:solidFill>
                <a:cs typeface="B Nazanin" pitchFamily="2" charset="-78"/>
              </a:rPr>
              <a:t>خیرچون آقا عضلانی است </a:t>
            </a:r>
            <a:r>
              <a:rPr lang="fa-IR" sz="2400" dirty="0">
                <a:solidFill>
                  <a:schemeClr val="tx1"/>
                </a:solidFill>
                <a:cs typeface="B Nazanin" pitchFamily="2" charset="-78"/>
              </a:rPr>
              <a:t>اگر راه رفت طبیعی خودش را انجام دهد یعنی قدم زدن معمولی خودش را برود مسلما از خانم جلوتر خواهد افتاد. خیلی از خانمها از این امر شکایت کرده و </a:t>
            </a:r>
            <a:r>
              <a:rPr lang="fa-IR" sz="2400" dirty="0" smtClean="0">
                <a:solidFill>
                  <a:schemeClr val="tx1"/>
                </a:solidFill>
                <a:cs typeface="B Nazanin" pitchFamily="2" charset="-78"/>
              </a:rPr>
              <a:t>معتقدند </a:t>
            </a:r>
            <a:r>
              <a:rPr lang="fa-IR" sz="2400" dirty="0">
                <a:solidFill>
                  <a:schemeClr val="tx1"/>
                </a:solidFill>
                <a:cs typeface="B Nazanin" pitchFamily="2" charset="-78"/>
              </a:rPr>
              <a:t>که همسرشان دوست ندارد با ایشان راه </a:t>
            </a:r>
            <a:r>
              <a:rPr lang="fa-IR" sz="2400" dirty="0" smtClean="0">
                <a:solidFill>
                  <a:schemeClr val="tx1"/>
                </a:solidFill>
                <a:cs typeface="B Nazanin" pitchFamily="2" charset="-78"/>
              </a:rPr>
              <a:t>برود.</a:t>
            </a:r>
            <a:endParaRPr lang="fa-IR" sz="2400" dirty="0">
              <a:solidFill>
                <a:schemeClr val="tx1"/>
              </a:solidFill>
              <a:cs typeface="B Nazanin" pitchFamily="2" charset="-78"/>
            </a:endParaRPr>
          </a:p>
        </p:txBody>
      </p:sp>
    </p:spTree>
    <p:extLst>
      <p:ext uri="{BB962C8B-B14F-4D97-AF65-F5344CB8AC3E}">
        <p14:creationId xmlns:p14="http://schemas.microsoft.com/office/powerpoint/2010/main" val="8317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400" b="1" dirty="0">
                <a:solidFill>
                  <a:schemeClr val="tx1"/>
                </a:solidFill>
                <a:cs typeface="B Karim" pitchFamily="2" charset="-78"/>
              </a:rPr>
              <a:t>اجزاء اقتدار مرد: </a:t>
            </a:r>
            <a:r>
              <a:rPr lang="fa-IR" sz="4400" b="1" dirty="0" smtClean="0">
                <a:solidFill>
                  <a:schemeClr val="tx1"/>
                </a:solidFill>
                <a:cs typeface="B Lotus" pitchFamily="2" charset="-78"/>
              </a:rPr>
              <a:t>استخوان بندی محکم</a:t>
            </a:r>
            <a:endParaRPr lang="fa-IR" sz="4400" b="1" dirty="0">
              <a:solidFill>
                <a:schemeClr val="tx1"/>
              </a:solidFill>
              <a:cs typeface="B Lotus" pitchFamily="2" charset="-78"/>
            </a:endParaRPr>
          </a:p>
        </p:txBody>
      </p:sp>
      <p:sp>
        <p:nvSpPr>
          <p:cNvPr id="3" name="Content Placeholder 2"/>
          <p:cNvSpPr>
            <a:spLocks noGrp="1"/>
          </p:cNvSpPr>
          <p:nvPr>
            <p:ph idx="1"/>
          </p:nvPr>
        </p:nvSpPr>
        <p:spPr/>
        <p:txBody>
          <a:bodyPr>
            <a:noAutofit/>
          </a:bodyPr>
          <a:lstStyle/>
          <a:p>
            <a:r>
              <a:rPr lang="fa-IR" sz="2400" dirty="0">
                <a:solidFill>
                  <a:schemeClr val="tx1"/>
                </a:solidFill>
                <a:cs typeface="B Nazanin" pitchFamily="2" charset="-78"/>
              </a:rPr>
              <a:t>استخوان بندی در مرد محکم آفریده شده درحالیکه در خانمها استخوان بندی ظریف و سست </a:t>
            </a:r>
            <a:r>
              <a:rPr lang="fa-IR" sz="2400" dirty="0" smtClean="0">
                <a:solidFill>
                  <a:schemeClr val="tx1"/>
                </a:solidFill>
                <a:cs typeface="B Nazanin" pitchFamily="2" charset="-78"/>
              </a:rPr>
              <a:t>است</a:t>
            </a:r>
          </a:p>
          <a:p>
            <a:r>
              <a:rPr lang="fa-IR" sz="2400" dirty="0">
                <a:solidFill>
                  <a:schemeClr val="tx1"/>
                </a:solidFill>
                <a:cs typeface="B Nazanin" pitchFamily="2" charset="-78"/>
              </a:rPr>
              <a:t>اگر نگاهی به آقایان بیاندازیم در محبتشان هم این محکم بودن را می </a:t>
            </a:r>
            <a:r>
              <a:rPr lang="fa-IR" sz="2400" dirty="0" smtClean="0">
                <a:solidFill>
                  <a:schemeClr val="tx1"/>
                </a:solidFill>
                <a:cs typeface="B Nazanin" pitchFamily="2" charset="-78"/>
              </a:rPr>
              <a:t>بینیم</a:t>
            </a:r>
          </a:p>
          <a:p>
            <a:r>
              <a:rPr lang="fa-IR" sz="2400" b="1" dirty="0" smtClean="0">
                <a:solidFill>
                  <a:schemeClr val="tx1"/>
                </a:solidFill>
                <a:cs typeface="B Nazanin" pitchFamily="2" charset="-78"/>
              </a:rPr>
              <a:t>مثلا: </a:t>
            </a:r>
            <a:r>
              <a:rPr lang="fa-IR" sz="2400" dirty="0">
                <a:solidFill>
                  <a:schemeClr val="tx1"/>
                </a:solidFill>
                <a:cs typeface="B Nazanin" pitchFamily="2" charset="-78"/>
              </a:rPr>
              <a:t>ضربه میزنند، با دستشان به شانه رفیقشان می کوبند(خوبی؟)، به سینه دوستش مشت میزند(چطوری؟)، دستش را می کشد(برویم)، هلش می دهد(راه بیفت</a:t>
            </a:r>
            <a:r>
              <a:rPr lang="fa-IR" sz="2400" dirty="0" smtClean="0">
                <a:solidFill>
                  <a:schemeClr val="tx1"/>
                </a:solidFill>
                <a:cs typeface="B Nazanin" pitchFamily="2" charset="-78"/>
              </a:rPr>
              <a:t>)</a:t>
            </a:r>
          </a:p>
          <a:p>
            <a:r>
              <a:rPr lang="fa-IR" sz="2400" b="1" u="sng" dirty="0">
                <a:solidFill>
                  <a:schemeClr val="tx1"/>
                </a:solidFill>
                <a:cs typeface="B Nazanin" pitchFamily="2" charset="-78"/>
              </a:rPr>
              <a:t>گاهی آقا به خانم لطف می کند ولی خانم احساس اذیت می کند </a:t>
            </a:r>
            <a:r>
              <a:rPr lang="fa-IR" sz="2400" dirty="0">
                <a:solidFill>
                  <a:schemeClr val="tx1"/>
                </a:solidFill>
                <a:cs typeface="B Nazanin" pitchFamily="2" charset="-78"/>
              </a:rPr>
              <a:t>، </a:t>
            </a:r>
            <a:r>
              <a:rPr lang="fa-IR" sz="2400" dirty="0" smtClean="0">
                <a:solidFill>
                  <a:schemeClr val="tx1"/>
                </a:solidFill>
                <a:cs typeface="B Nazanin" pitchFamily="2" charset="-78"/>
              </a:rPr>
              <a:t>ناغافل </a:t>
            </a:r>
            <a:r>
              <a:rPr lang="fa-IR" sz="2400" dirty="0">
                <a:solidFill>
                  <a:schemeClr val="tx1"/>
                </a:solidFill>
                <a:cs typeface="B Nazanin" pitchFamily="2" charset="-78"/>
              </a:rPr>
              <a:t>دست خانم را می کشد و می گوید(بشین)  خانم:( چرا اینطوری می کنی با آدم) مرد:(می خواستم بگم بشین </a:t>
            </a:r>
            <a:r>
              <a:rPr lang="fa-IR" sz="2400" dirty="0" smtClean="0">
                <a:solidFill>
                  <a:schemeClr val="tx1"/>
                </a:solidFill>
                <a:cs typeface="B Nazanin" pitchFamily="2" charset="-78"/>
              </a:rPr>
              <a:t>دیگه)</a:t>
            </a:r>
            <a:endParaRPr lang="en-US" sz="2400" dirty="0">
              <a:solidFill>
                <a:schemeClr val="tx1"/>
              </a:solidFill>
              <a:cs typeface="B Nazanin" pitchFamily="2" charset="-78"/>
            </a:endParaRPr>
          </a:p>
        </p:txBody>
      </p:sp>
    </p:spTree>
    <p:extLst>
      <p:ext uri="{BB962C8B-B14F-4D97-AF65-F5344CB8AC3E}">
        <p14:creationId xmlns:p14="http://schemas.microsoft.com/office/powerpoint/2010/main" val="131766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800" b="1" dirty="0">
                <a:solidFill>
                  <a:schemeClr val="tx1"/>
                </a:solidFill>
                <a:cs typeface="B Karim" pitchFamily="2" charset="-78"/>
              </a:rPr>
              <a:t>اجزاء اقتدار مرد: </a:t>
            </a:r>
            <a:r>
              <a:rPr lang="fa-IR" sz="4800" b="1" dirty="0" smtClean="0">
                <a:solidFill>
                  <a:schemeClr val="tx1"/>
                </a:solidFill>
                <a:cs typeface="B Lotus" pitchFamily="2" charset="-78"/>
              </a:rPr>
              <a:t>صدای بم و پرطنین</a:t>
            </a:r>
            <a:endParaRPr lang="fa-IR" sz="4800" b="1" dirty="0">
              <a:solidFill>
                <a:schemeClr val="tx1"/>
              </a:solidFill>
              <a:cs typeface="B Lotus" pitchFamily="2" charset="-78"/>
            </a:endParaRPr>
          </a:p>
        </p:txBody>
      </p:sp>
      <p:sp>
        <p:nvSpPr>
          <p:cNvPr id="3" name="Content Placeholder 2"/>
          <p:cNvSpPr>
            <a:spLocks noGrp="1"/>
          </p:cNvSpPr>
          <p:nvPr>
            <p:ph idx="1"/>
          </p:nvPr>
        </p:nvSpPr>
        <p:spPr/>
        <p:txBody>
          <a:bodyPr>
            <a:noAutofit/>
          </a:bodyPr>
          <a:lstStyle/>
          <a:p>
            <a:r>
              <a:rPr lang="fa-IR" sz="2600" dirty="0">
                <a:solidFill>
                  <a:schemeClr val="tx1"/>
                </a:solidFill>
                <a:cs typeface="B Nazanin" pitchFamily="2" charset="-78"/>
              </a:rPr>
              <a:t>صدای مرد بم و پرطنین است</a:t>
            </a:r>
            <a:r>
              <a:rPr lang="fa-IR" sz="2600" dirty="0" smtClean="0">
                <a:solidFill>
                  <a:schemeClr val="tx1"/>
                </a:solidFill>
                <a:cs typeface="B Nazanin" pitchFamily="2" charset="-78"/>
              </a:rPr>
              <a:t>.</a:t>
            </a:r>
          </a:p>
          <a:p>
            <a:r>
              <a:rPr lang="fa-IR" sz="2600" dirty="0">
                <a:solidFill>
                  <a:schemeClr val="tx1"/>
                </a:solidFill>
                <a:cs typeface="B Nazanin" pitchFamily="2" charset="-78"/>
              </a:rPr>
              <a:t>صدای بلندش </a:t>
            </a:r>
            <a:r>
              <a:rPr lang="fa-IR" sz="2600" dirty="0" smtClean="0">
                <a:solidFill>
                  <a:schemeClr val="tx1"/>
                </a:solidFill>
                <a:cs typeface="B Nazanin" pitchFamily="2" charset="-78"/>
              </a:rPr>
              <a:t>اغلب نشانه </a:t>
            </a:r>
            <a:r>
              <a:rPr lang="fa-IR" sz="2600" dirty="0">
                <a:solidFill>
                  <a:schemeClr val="tx1"/>
                </a:solidFill>
                <a:cs typeface="B Nazanin" pitchFamily="2" charset="-78"/>
              </a:rPr>
              <a:t>داد زدن او نیست </a:t>
            </a:r>
            <a:r>
              <a:rPr lang="fa-IR" sz="2600" dirty="0" smtClean="0">
                <a:solidFill>
                  <a:schemeClr val="tx1"/>
                </a:solidFill>
                <a:cs typeface="B Nazanin" pitchFamily="2" charset="-78"/>
              </a:rPr>
              <a:t>بلکه تاکید </a:t>
            </a:r>
            <a:r>
              <a:rPr lang="fa-IR" sz="2600" dirty="0">
                <a:solidFill>
                  <a:schemeClr val="tx1"/>
                </a:solidFill>
                <a:cs typeface="B Nazanin" pitchFamily="2" charset="-78"/>
              </a:rPr>
              <a:t>می </a:t>
            </a:r>
            <a:r>
              <a:rPr lang="fa-IR" sz="2600" dirty="0" smtClean="0">
                <a:solidFill>
                  <a:schemeClr val="tx1"/>
                </a:solidFill>
                <a:cs typeface="B Nazanin" pitchFamily="2" charset="-78"/>
              </a:rPr>
              <a:t>کند</a:t>
            </a:r>
          </a:p>
          <a:p>
            <a:r>
              <a:rPr lang="fa-IR" sz="2600" dirty="0">
                <a:solidFill>
                  <a:schemeClr val="tx1"/>
                </a:solidFill>
                <a:cs typeface="B Nazanin" pitchFamily="2" charset="-78"/>
              </a:rPr>
              <a:t>خیلی وقتها آقا صحبت می کند و خانم </a:t>
            </a:r>
            <a:r>
              <a:rPr lang="fa-IR" sz="2600" dirty="0" smtClean="0">
                <a:solidFill>
                  <a:schemeClr val="tx1"/>
                </a:solidFill>
                <a:cs typeface="B Nazanin" pitchFamily="2" charset="-78"/>
              </a:rPr>
              <a:t>احساس می کند </a:t>
            </a:r>
            <a:r>
              <a:rPr lang="fa-IR" sz="2600" dirty="0">
                <a:solidFill>
                  <a:schemeClr val="tx1"/>
                </a:solidFill>
                <a:cs typeface="B Nazanin" pitchFamily="2" charset="-78"/>
              </a:rPr>
              <a:t>که آقا بد حرف می زند </a:t>
            </a:r>
            <a:r>
              <a:rPr lang="fa-IR" sz="2600" dirty="0" smtClean="0">
                <a:solidFill>
                  <a:schemeClr val="tx1"/>
                </a:solidFill>
                <a:cs typeface="B Nazanin" pitchFamily="2" charset="-78"/>
              </a:rPr>
              <a:t>.</a:t>
            </a:r>
            <a:r>
              <a:rPr lang="fa-IR" sz="2600" dirty="0">
                <a:solidFill>
                  <a:schemeClr val="tx1"/>
                </a:solidFill>
                <a:cs typeface="B Nazanin" pitchFamily="2" charset="-78"/>
              </a:rPr>
              <a:t> خانم:(با من درست صحبت کن تو عصبانی هستی)(چرا داد می زنی)  مرد: (داد نمی زنم دارم حرف می زنم) </a:t>
            </a:r>
            <a:r>
              <a:rPr lang="fa-IR" sz="2600" dirty="0" smtClean="0">
                <a:solidFill>
                  <a:schemeClr val="tx1"/>
                </a:solidFill>
                <a:cs typeface="B Nazanin" pitchFamily="2" charset="-78"/>
              </a:rPr>
              <a:t>.</a:t>
            </a:r>
          </a:p>
          <a:p>
            <a:r>
              <a:rPr lang="fa-IR" sz="2600" dirty="0">
                <a:solidFill>
                  <a:schemeClr val="tx1"/>
                </a:solidFill>
                <a:cs typeface="B Nazanin" pitchFamily="2" charset="-78"/>
              </a:rPr>
              <a:t>خانم چون ظریف است هر نوع گفتگوی طبیعی مرد را توام با ناراحتی می </a:t>
            </a:r>
            <a:r>
              <a:rPr lang="fa-IR" sz="2600" dirty="0" smtClean="0">
                <a:solidFill>
                  <a:schemeClr val="tx1"/>
                </a:solidFill>
                <a:cs typeface="B Nazanin" pitchFamily="2" charset="-78"/>
              </a:rPr>
              <a:t>داند</a:t>
            </a:r>
          </a:p>
          <a:p>
            <a:endParaRPr lang="fa-IR" sz="2600" dirty="0">
              <a:solidFill>
                <a:schemeClr val="tx1"/>
              </a:solidFill>
              <a:cs typeface="B Nazanin" pitchFamily="2" charset="-78"/>
            </a:endParaRPr>
          </a:p>
        </p:txBody>
      </p:sp>
    </p:spTree>
    <p:extLst>
      <p:ext uri="{BB962C8B-B14F-4D97-AF65-F5344CB8AC3E}">
        <p14:creationId xmlns:p14="http://schemas.microsoft.com/office/powerpoint/2010/main" val="3835897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TC102455596[[fn=Spring]]</Template>
  <TotalTime>1138</TotalTime>
  <Words>2835</Words>
  <Application>Microsoft Office PowerPoint</Application>
  <PresentationFormat>On-screen Show (4:3)</PresentationFormat>
  <Paragraphs>168</Paragraphs>
  <Slides>31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31</vt:i4>
      </vt:variant>
    </vt:vector>
  </HeadingPairs>
  <TitlesOfParts>
    <vt:vector size="42" baseType="lpstr">
      <vt:lpstr>Arial</vt:lpstr>
      <vt:lpstr>B Karim</vt:lpstr>
      <vt:lpstr>B Lotus</vt:lpstr>
      <vt:lpstr>B Nazanin</vt:lpstr>
      <vt:lpstr>Courier New</vt:lpstr>
      <vt:lpstr>Tahoma</vt:lpstr>
      <vt:lpstr>Trebuchet MS</vt:lpstr>
      <vt:lpstr>Verdana</vt:lpstr>
      <vt:lpstr>Wingdings</vt:lpstr>
      <vt:lpstr>Wingdings 2</vt:lpstr>
      <vt:lpstr>Spring</vt:lpstr>
      <vt:lpstr>خانواده موفق  بر اساس بیانات جناب آقای دکتر حبشی در دوره های آموزش خانواده </vt:lpstr>
      <vt:lpstr>بنیانهای روانی زن و مرد</vt:lpstr>
      <vt:lpstr>مثال</vt:lpstr>
      <vt:lpstr>مرد</vt:lpstr>
      <vt:lpstr>در ادامه:</vt:lpstr>
      <vt:lpstr>اجزاء اقتدار مرد: پوست ضخیم</vt:lpstr>
      <vt:lpstr>اجزاء اقتدار مرد: عضلات حجیم</vt:lpstr>
      <vt:lpstr>اجزاء اقتدار مرد: استخوان بندی محکم</vt:lpstr>
      <vt:lpstr>اجزاء اقتدار مرد: صدای بم و پرطنین</vt:lpstr>
      <vt:lpstr>اجزاء اقتدار مرد: جرأت و جسارت</vt:lpstr>
      <vt:lpstr>آقایان از جرأت و جسارتشان چگونه استفاده می کنند؟</vt:lpstr>
      <vt:lpstr>آقایان از جرأت و جسارتشان چگونه استفاده می کنند؟</vt:lpstr>
      <vt:lpstr>جرأت و جسارت زن≠لطافت زن</vt:lpstr>
      <vt:lpstr>جرأت و جسارت زن≠لطافت زن</vt:lpstr>
      <vt:lpstr>اجزاء اقتدار مرد: سرعت</vt:lpstr>
      <vt:lpstr>اجزاء اقتدار مرد: شدت</vt:lpstr>
      <vt:lpstr>بررسی اثر سرعت و شدت بر روابط جنسی</vt:lpstr>
      <vt:lpstr>بررسی اثر سرعت و شدت بر روابط جنسی</vt:lpstr>
      <vt:lpstr>مردها از اقتدارشان چگونه استفاده می کنند؟</vt:lpstr>
      <vt:lpstr>معنای اصلی اقتدار مرد چیست؟</vt:lpstr>
      <vt:lpstr>الرجال قوامون علی النساء</vt:lpstr>
      <vt:lpstr>مرد مقتدر:محکم</vt:lpstr>
      <vt:lpstr>مرد مقتدر: امن</vt:lpstr>
      <vt:lpstr>خانمها با اقتدار مرد چه برخوردی می کنند؟ جدل</vt:lpstr>
      <vt:lpstr>خانمها با اقتدار مرد چه برخوردی می کنند؟ قهر</vt:lpstr>
      <vt:lpstr>قهر</vt:lpstr>
      <vt:lpstr>خانمها با اقتدار مرد چه برخوردی می کنند؟ گریه</vt:lpstr>
      <vt:lpstr>خانمها با اقتدار مرد چه برخوردی می کنند؟ گریه</vt:lpstr>
      <vt:lpstr>خانمها با اقتدار مرد چه برخوردی می کنند؟ پرخاش</vt:lpstr>
      <vt:lpstr>نتیجه گیری</vt:lpstr>
      <vt:lpstr>به امید زندگی موفق برای همه شما عزیزان  والسلام علیکم و رحمه الله و برکاته  صلوات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خانواده موفق</dc:title>
  <dc:creator>www.ravanbonyan.com</dc:creator>
  <cp:lastModifiedBy>Samrand</cp:lastModifiedBy>
  <cp:revision>92</cp:revision>
  <dcterms:created xsi:type="dcterms:W3CDTF">2011-11-09T15:37:34Z</dcterms:created>
  <dcterms:modified xsi:type="dcterms:W3CDTF">2016-11-02T16:13:16Z</dcterms:modified>
</cp:coreProperties>
</file>