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3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184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357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5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16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6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9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1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1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3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7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0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8D02-20FD-4CBB-8374-2FBE1936A8E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908F01-1842-419A-A719-2DA42A7B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6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مکانیک کوانتومی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7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4230" y="839614"/>
            <a:ext cx="88873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واقع</a:t>
            </a:r>
            <a:r>
              <a:rPr lang="en-US" sz="2800" dirty="0" smtClean="0"/>
              <a:t>، </a:t>
            </a:r>
            <a:r>
              <a:rPr lang="en-US" sz="2800" dirty="0" err="1" smtClean="0"/>
              <a:t>هر</a:t>
            </a:r>
            <a:r>
              <a:rPr lang="en-US" sz="2800" dirty="0" smtClean="0"/>
              <a:t> </a:t>
            </a:r>
            <a:r>
              <a:rPr lang="en-US" sz="2800" dirty="0" err="1" smtClean="0"/>
              <a:t>مسئلهٔ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را</a:t>
            </a:r>
            <a:r>
              <a:rPr lang="en-US" sz="2800" dirty="0" smtClean="0"/>
              <a:t> </a:t>
            </a:r>
            <a:r>
              <a:rPr lang="en-US" sz="2800" dirty="0" err="1" smtClean="0"/>
              <a:t>ابتدا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روش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کلاسیک</a:t>
            </a:r>
            <a:r>
              <a:rPr lang="en-US" sz="2800" dirty="0" smtClean="0"/>
              <a:t> </a:t>
            </a:r>
            <a:r>
              <a:rPr lang="en-US" sz="2800" dirty="0" err="1" smtClean="0"/>
              <a:t>حل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می‌کردند</a:t>
            </a:r>
            <a:r>
              <a:rPr lang="en-US" sz="2800" dirty="0" smtClean="0"/>
              <a:t> و </a:t>
            </a:r>
            <a:r>
              <a:rPr lang="en-US" sz="2800" dirty="0" err="1" smtClean="0"/>
              <a:t>سپس</a:t>
            </a:r>
            <a:r>
              <a:rPr lang="en-US" sz="2800" dirty="0" smtClean="0"/>
              <a:t> </a:t>
            </a:r>
            <a:r>
              <a:rPr lang="en-US" sz="2800" dirty="0" err="1" smtClean="0"/>
              <a:t>جواب</a:t>
            </a:r>
            <a:r>
              <a:rPr lang="en-US" sz="2800" dirty="0" smtClean="0"/>
              <a:t> </a:t>
            </a:r>
            <a:r>
              <a:rPr lang="en-US" sz="2800" dirty="0" err="1" smtClean="0"/>
              <a:t>را</a:t>
            </a:r>
            <a:r>
              <a:rPr lang="en-US" sz="2800" dirty="0" smtClean="0"/>
              <a:t> </a:t>
            </a:r>
            <a:r>
              <a:rPr lang="en-US" sz="2800" dirty="0" err="1" smtClean="0"/>
              <a:t>یا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شرایط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وفق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می‌داند</a:t>
            </a:r>
            <a:r>
              <a:rPr lang="en-US" sz="2800" dirty="0" smtClean="0"/>
              <a:t> </a:t>
            </a:r>
            <a:r>
              <a:rPr lang="en-US" sz="2800" dirty="0" err="1" smtClean="0"/>
              <a:t>یا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اصل</a:t>
            </a:r>
            <a:r>
              <a:rPr lang="en-US" sz="2800" dirty="0" smtClean="0"/>
              <a:t> </a:t>
            </a:r>
            <a:r>
              <a:rPr lang="en-US" sz="2800" dirty="0" err="1" smtClean="0"/>
              <a:t>تطابق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زبان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درمی‌آورند</a:t>
            </a:r>
            <a:r>
              <a:rPr lang="en-US" sz="2800" dirty="0" smtClean="0"/>
              <a:t>.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عبارت</a:t>
            </a:r>
            <a:r>
              <a:rPr lang="en-US" sz="2800" dirty="0" smtClean="0"/>
              <a:t> </a:t>
            </a:r>
            <a:r>
              <a:rPr lang="en-US" sz="2800" dirty="0" err="1" smtClean="0"/>
              <a:t>دیگر</a:t>
            </a:r>
            <a:r>
              <a:rPr lang="en-US" sz="2800" dirty="0" smtClean="0"/>
              <a:t>، </a:t>
            </a:r>
            <a:r>
              <a:rPr lang="en-US" sz="2800" dirty="0" err="1" smtClean="0"/>
              <a:t>تلاش‌ها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بیشتر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اساس</a:t>
            </a:r>
            <a:r>
              <a:rPr lang="en-US" sz="2800" dirty="0" smtClean="0"/>
              <a:t> </a:t>
            </a:r>
            <a:r>
              <a:rPr lang="en-US" sz="2800" dirty="0" err="1" smtClean="0"/>
              <a:t>حدس‌های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زیرکانه</a:t>
            </a:r>
            <a:r>
              <a:rPr lang="en-US" sz="2800" dirty="0" smtClean="0"/>
              <a:t> </a:t>
            </a:r>
            <a:r>
              <a:rPr lang="en-US" sz="2800" dirty="0" err="1" smtClean="0"/>
              <a:t>بود</a:t>
            </a:r>
            <a:r>
              <a:rPr lang="en-US" sz="2800" dirty="0" smtClean="0"/>
              <a:t> </a:t>
            </a:r>
            <a:r>
              <a:rPr lang="en-US" sz="2800" dirty="0" err="1" smtClean="0"/>
              <a:t>تا</a:t>
            </a:r>
            <a:r>
              <a:rPr lang="en-US" sz="2800" dirty="0" smtClean="0"/>
              <a:t> </a:t>
            </a:r>
            <a:r>
              <a:rPr lang="en-US" sz="2800" dirty="0" err="1" smtClean="0"/>
              <a:t>استدلال‌های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منطقی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468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2148" y="311822"/>
            <a:ext cx="98498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تلاش‌ها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برای</a:t>
            </a:r>
            <a:r>
              <a:rPr lang="en-US" sz="3200" dirty="0" smtClean="0"/>
              <a:t> </a:t>
            </a:r>
            <a:r>
              <a:rPr lang="en-US" sz="3200" dirty="0" err="1" smtClean="0"/>
              <a:t>تبیین</a:t>
            </a:r>
            <a:r>
              <a:rPr lang="en-US" sz="3200" dirty="0" smtClean="0"/>
              <a:t> </a:t>
            </a:r>
            <a:r>
              <a:rPr lang="en-US" sz="3200" dirty="0" err="1" smtClean="0"/>
              <a:t>تناقضات</a:t>
            </a:r>
            <a:r>
              <a:rPr lang="en-US" sz="3200" dirty="0" smtClean="0"/>
              <a:t> و </a:t>
            </a:r>
            <a:r>
              <a:rPr lang="en-US" sz="3200" dirty="0" err="1" smtClean="0"/>
              <a:t>ابداع</a:t>
            </a:r>
            <a:r>
              <a:rPr lang="en-US" sz="3200" dirty="0" smtClean="0"/>
              <a:t> </a:t>
            </a:r>
            <a:r>
              <a:rPr lang="en-US" sz="3200" dirty="0" err="1" smtClean="0"/>
              <a:t>رهیافت‌های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جدید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تکوین</a:t>
            </a:r>
            <a:r>
              <a:rPr lang="en-US" sz="3200" dirty="0" smtClean="0"/>
              <a:t> </a:t>
            </a:r>
            <a:r>
              <a:rPr lang="en-US" sz="3200" dirty="0" err="1" smtClean="0"/>
              <a:t>ساختار</a:t>
            </a:r>
            <a:r>
              <a:rPr lang="en-US" sz="3200" dirty="0" smtClean="0"/>
              <a:t> </a:t>
            </a:r>
            <a:r>
              <a:rPr lang="en-US" sz="3200" dirty="0" err="1" smtClean="0"/>
              <a:t>جدیدی</a:t>
            </a:r>
            <a:r>
              <a:rPr lang="en-US" sz="3200" dirty="0" smtClean="0"/>
              <a:t> </a:t>
            </a:r>
            <a:r>
              <a:rPr lang="en-US" sz="3200" dirty="0" err="1" smtClean="0"/>
              <a:t>موسوم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انجامید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دو</a:t>
            </a:r>
            <a:r>
              <a:rPr lang="en-US" sz="3200" dirty="0" smtClean="0"/>
              <a:t> </a:t>
            </a:r>
            <a:r>
              <a:rPr lang="en-US" sz="3200" dirty="0" err="1" smtClean="0"/>
              <a:t>فرمول‌بندی</a:t>
            </a:r>
            <a:r>
              <a:rPr lang="en-US" sz="3200" dirty="0" smtClean="0"/>
              <a:t> </a:t>
            </a:r>
            <a:r>
              <a:rPr lang="en-US" sz="3200" dirty="0" err="1" smtClean="0"/>
              <a:t>جداگانه</a:t>
            </a:r>
            <a:r>
              <a:rPr lang="en-US" sz="3200" dirty="0" smtClean="0"/>
              <a:t> </a:t>
            </a:r>
            <a:r>
              <a:rPr lang="en-US" sz="3200" dirty="0" err="1" smtClean="0"/>
              <a:t>دارد</a:t>
            </a:r>
            <a:r>
              <a:rPr lang="en-US" sz="3200" dirty="0" smtClean="0"/>
              <a:t> (</a:t>
            </a:r>
            <a:r>
              <a:rPr lang="en-US" sz="3200" dirty="0" err="1" smtClean="0"/>
              <a:t>بعداً</a:t>
            </a:r>
            <a:r>
              <a:rPr lang="en-US" sz="3200" dirty="0" smtClean="0"/>
              <a:t> </a:t>
            </a:r>
            <a:r>
              <a:rPr lang="en-US" sz="3200" dirty="0" err="1" smtClean="0"/>
              <a:t>معلوم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دو</a:t>
            </a:r>
            <a:r>
              <a:rPr lang="en-US" sz="3200" dirty="0" smtClean="0"/>
              <a:t> </a:t>
            </a:r>
            <a:r>
              <a:rPr lang="en-US" sz="3200" dirty="0" err="1" smtClean="0"/>
              <a:t>هم‌ارزند</a:t>
            </a:r>
            <a:r>
              <a:rPr lang="en-US" sz="3200" dirty="0" smtClean="0"/>
              <a:t>):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ماتریسی</a:t>
            </a:r>
            <a:r>
              <a:rPr lang="en-US" sz="3200" dirty="0" smtClean="0"/>
              <a:t> (</a:t>
            </a:r>
            <a:r>
              <a:rPr lang="en-US" sz="3200" dirty="0" err="1" smtClean="0"/>
              <a:t>عمدتاً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کوشش</a:t>
            </a:r>
            <a:r>
              <a:rPr lang="en-US" sz="3200" dirty="0" smtClean="0"/>
              <a:t> </a:t>
            </a:r>
            <a:r>
              <a:rPr lang="en-US" sz="3200" dirty="0" err="1" smtClean="0"/>
              <a:t>هایزنبرگ</a:t>
            </a:r>
            <a:r>
              <a:rPr lang="en-US" sz="3200" dirty="0" smtClean="0"/>
              <a:t>) و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موجی</a:t>
            </a:r>
            <a:r>
              <a:rPr lang="en-US" sz="3200" dirty="0" smtClean="0"/>
              <a:t> (</a:t>
            </a:r>
            <a:r>
              <a:rPr lang="en-US" sz="3200" dirty="0" err="1" smtClean="0"/>
              <a:t>بیشتر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همت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). </a:t>
            </a:r>
            <a:r>
              <a:rPr lang="en-US" sz="3200" dirty="0" err="1" smtClean="0"/>
              <a:t>به‌طور</a:t>
            </a:r>
            <a:r>
              <a:rPr lang="en-US" sz="3200" dirty="0" smtClean="0"/>
              <a:t> </a:t>
            </a:r>
            <a:r>
              <a:rPr lang="en-US" sz="3200" dirty="0" err="1" smtClean="0"/>
              <a:t>مثال</a:t>
            </a:r>
            <a:r>
              <a:rPr lang="en-US" sz="3200" dirty="0" smtClean="0"/>
              <a:t>، </a:t>
            </a:r>
            <a:r>
              <a:rPr lang="en-US" sz="3200" dirty="0" err="1" smtClean="0"/>
              <a:t>ایدهٔ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ذرات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امواج</a:t>
            </a:r>
            <a:r>
              <a:rPr lang="en-US" sz="3200" dirty="0" smtClean="0"/>
              <a:t> </a:t>
            </a:r>
            <a:r>
              <a:rPr lang="en-US" sz="3200" dirty="0" err="1" smtClean="0"/>
              <a:t>مولّد</a:t>
            </a:r>
            <a:r>
              <a:rPr lang="en-US" sz="3200" dirty="0" smtClean="0"/>
              <a:t> </a:t>
            </a:r>
            <a:r>
              <a:rPr lang="en-US" sz="3200" dirty="0" err="1" smtClean="0"/>
              <a:t>ابداع</a:t>
            </a:r>
            <a:r>
              <a:rPr lang="en-US" sz="3200" dirty="0" smtClean="0"/>
              <a:t> </a:t>
            </a:r>
            <a:r>
              <a:rPr lang="en-US" sz="3200" dirty="0" err="1" smtClean="0"/>
              <a:t>مفهوم</a:t>
            </a:r>
            <a:r>
              <a:rPr lang="en-US" sz="3200" dirty="0" smtClean="0"/>
              <a:t> </a:t>
            </a:r>
            <a:r>
              <a:rPr lang="en-US" sz="3200" dirty="0" err="1" smtClean="0"/>
              <a:t>بسته‌های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، و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نهایت</a:t>
            </a:r>
            <a:r>
              <a:rPr lang="en-US" sz="3200" dirty="0" smtClean="0"/>
              <a:t> </a:t>
            </a:r>
            <a:r>
              <a:rPr lang="en-US" sz="3200" dirty="0" err="1" smtClean="0"/>
              <a:t>نیز</a:t>
            </a:r>
            <a:r>
              <a:rPr lang="en-US" sz="3200" dirty="0" smtClean="0"/>
              <a:t> </a:t>
            </a:r>
            <a:r>
              <a:rPr lang="en-US" sz="3200" dirty="0" err="1" smtClean="0"/>
              <a:t>تلاش</a:t>
            </a:r>
            <a:r>
              <a:rPr lang="en-US" sz="3200" dirty="0" smtClean="0"/>
              <a:t> </a:t>
            </a:r>
            <a:r>
              <a:rPr lang="en-US" sz="3200" dirty="0" err="1" smtClean="0"/>
              <a:t>برای</a:t>
            </a:r>
            <a:r>
              <a:rPr lang="en-US" sz="3200" dirty="0" smtClean="0"/>
              <a:t> </a:t>
            </a:r>
            <a:r>
              <a:rPr lang="en-US" sz="3200" dirty="0" err="1" smtClean="0"/>
              <a:t>یافتن</a:t>
            </a:r>
            <a:r>
              <a:rPr lang="en-US" sz="3200" dirty="0" smtClean="0"/>
              <a:t> </a:t>
            </a:r>
            <a:r>
              <a:rPr lang="en-US" sz="3200" dirty="0" err="1" smtClean="0"/>
              <a:t>معادلات</a:t>
            </a:r>
            <a:r>
              <a:rPr lang="en-US" sz="3200" dirty="0" smtClean="0"/>
              <a:t> </a:t>
            </a:r>
            <a:r>
              <a:rPr lang="en-US" sz="3200" dirty="0" err="1" smtClean="0"/>
              <a:t>حاکم</a:t>
            </a:r>
            <a:r>
              <a:rPr lang="en-US" sz="3200" dirty="0" smtClean="0"/>
              <a:t> </a:t>
            </a:r>
            <a:r>
              <a:rPr lang="en-US" sz="3200" dirty="0" err="1" smtClean="0"/>
              <a:t>بر</a:t>
            </a:r>
            <a:r>
              <a:rPr lang="en-US" sz="3200" dirty="0" smtClean="0"/>
              <a:t> </a:t>
            </a:r>
            <a:r>
              <a:rPr lang="en-US" sz="3200" dirty="0" err="1" smtClean="0"/>
              <a:t>تحول</a:t>
            </a:r>
            <a:r>
              <a:rPr lang="en-US" sz="3200" dirty="0" smtClean="0"/>
              <a:t> </a:t>
            </a:r>
            <a:r>
              <a:rPr lang="en-US" sz="3200" dirty="0" err="1" smtClean="0"/>
              <a:t>زمانی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بسته‌های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معادلهٔ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معادلهٔ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 </a:t>
            </a:r>
            <a:r>
              <a:rPr lang="en-US" sz="3200" dirty="0" err="1" smtClean="0"/>
              <a:t>منتهی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1083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8450" y="120270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، </a:t>
            </a:r>
            <a:r>
              <a:rPr lang="en-US" sz="3200" dirty="0" err="1" smtClean="0"/>
              <a:t>حالت</a:t>
            </a:r>
            <a:r>
              <a:rPr lang="en-US" sz="3200" dirty="0" smtClean="0"/>
              <a:t> </a:t>
            </a:r>
            <a:r>
              <a:rPr lang="en-US" sz="3200" dirty="0" err="1" smtClean="0"/>
              <a:t>هر</a:t>
            </a:r>
            <a:r>
              <a:rPr lang="en-US" sz="3200" dirty="0" smtClean="0"/>
              <a:t> </a:t>
            </a:r>
            <a:r>
              <a:rPr lang="en-US" sz="3200" dirty="0" err="1" smtClean="0"/>
              <a:t>سیستم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هر</a:t>
            </a:r>
            <a:r>
              <a:rPr lang="en-US" sz="3200" dirty="0" smtClean="0"/>
              <a:t> </a:t>
            </a:r>
            <a:r>
              <a:rPr lang="en-US" sz="3200" dirty="0" err="1" smtClean="0"/>
              <a:t>لحظه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مختلطی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می‌شود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حل</a:t>
            </a:r>
            <a:r>
              <a:rPr lang="en-US" sz="3200" dirty="0" smtClean="0"/>
              <a:t> </a:t>
            </a:r>
            <a:r>
              <a:rPr lang="en-US" sz="3200" dirty="0" err="1" smtClean="0"/>
              <a:t>معادلهٔ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دست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می‌آید</a:t>
            </a:r>
            <a:endParaRPr lang="en-US" sz="3200" dirty="0" smtClean="0"/>
          </a:p>
          <a:p>
            <a:pPr algn="r"/>
            <a:endParaRPr lang="en-US" sz="3200" dirty="0"/>
          </a:p>
          <a:p>
            <a:pPr algn="r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924" y="4011779"/>
            <a:ext cx="32575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1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50693" y="193647"/>
            <a:ext cx="88712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که</a:t>
            </a:r>
            <a:r>
              <a:rPr lang="en-US" sz="3200" dirty="0" smtClean="0"/>
              <a:t> Ψ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سیستم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،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واحد</a:t>
            </a:r>
            <a:r>
              <a:rPr lang="en-US" sz="3200" dirty="0" smtClean="0"/>
              <a:t> </a:t>
            </a:r>
            <a:r>
              <a:rPr lang="en-US" sz="3200" dirty="0" err="1" smtClean="0"/>
              <a:t>موهومی</a:t>
            </a:r>
            <a:r>
              <a:rPr lang="en-US" sz="3200" dirty="0" smtClean="0"/>
              <a:t>، ħ </a:t>
            </a:r>
            <a:r>
              <a:rPr lang="en-US" sz="3200" dirty="0" err="1" smtClean="0"/>
              <a:t>ثابت</a:t>
            </a:r>
            <a:r>
              <a:rPr lang="en-US" sz="3200" dirty="0" smtClean="0"/>
              <a:t> </a:t>
            </a:r>
            <a:r>
              <a:rPr lang="en-US" sz="3200" dirty="0" err="1" smtClean="0"/>
              <a:t>کاهیده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 و H ^ {\</a:t>
            </a:r>
            <a:r>
              <a:rPr lang="en-US" sz="3200" dirty="0" err="1" smtClean="0"/>
              <a:t>displaystyle</a:t>
            </a:r>
            <a:r>
              <a:rPr lang="en-US" sz="3200" dirty="0" smtClean="0"/>
              <a:t> {\hat {H}}} {\</a:t>
            </a:r>
            <a:r>
              <a:rPr lang="en-US" sz="3200" dirty="0" err="1" smtClean="0"/>
              <a:t>displaystyle</a:t>
            </a:r>
            <a:r>
              <a:rPr lang="en-US" sz="3200" dirty="0" smtClean="0"/>
              <a:t> {\hat {H}}} </a:t>
            </a:r>
            <a:r>
              <a:rPr lang="en-US" sz="3200" dirty="0" err="1" smtClean="0"/>
              <a:t>عملگر</a:t>
            </a:r>
            <a:r>
              <a:rPr lang="en-US" sz="3200" dirty="0" smtClean="0"/>
              <a:t> </a:t>
            </a:r>
            <a:r>
              <a:rPr lang="en-US" sz="3200" dirty="0" err="1" smtClean="0"/>
              <a:t>هامیلتونی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انرژی</a:t>
            </a:r>
            <a:r>
              <a:rPr lang="en-US" sz="3200" dirty="0" smtClean="0"/>
              <a:t> </a:t>
            </a:r>
            <a:r>
              <a:rPr lang="en-US" sz="3200" dirty="0" err="1" smtClean="0"/>
              <a:t>کل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ازای</a:t>
            </a:r>
            <a:r>
              <a:rPr lang="en-US" sz="3200" dirty="0" smtClean="0"/>
              <a:t> </a:t>
            </a:r>
            <a:r>
              <a:rPr lang="en-US" sz="3200" dirty="0" err="1" smtClean="0"/>
              <a:t>هر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داده</a:t>
            </a:r>
            <a:r>
              <a:rPr lang="en-US" sz="3200" dirty="0" smtClean="0"/>
              <a:t> </a:t>
            </a:r>
            <a:r>
              <a:rPr lang="en-US" sz="3200" dirty="0" err="1" smtClean="0"/>
              <a:t>شده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مشخص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می‌کند</a:t>
            </a:r>
            <a:r>
              <a:rPr lang="en-US" sz="3200" dirty="0" smtClean="0"/>
              <a:t> و </a:t>
            </a:r>
            <a:r>
              <a:rPr lang="en-US" sz="3200" dirty="0" err="1" smtClean="0"/>
              <a:t>شکل‌های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مختلفی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بسته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شرایط</a:t>
            </a:r>
            <a:r>
              <a:rPr lang="en-US" sz="3200" dirty="0" smtClean="0"/>
              <a:t>،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خود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می‌گیرد</a:t>
            </a:r>
            <a:r>
              <a:rPr lang="en-US" sz="3200" dirty="0" smtClean="0"/>
              <a:t>. </a:t>
            </a:r>
            <a:r>
              <a:rPr lang="en-US" sz="3200" dirty="0" err="1" smtClean="0"/>
              <a:t>معروفترین</a:t>
            </a:r>
            <a:r>
              <a:rPr lang="en-US" sz="3200" dirty="0" smtClean="0"/>
              <a:t> </a:t>
            </a:r>
            <a:r>
              <a:rPr lang="en-US" sz="3200" dirty="0" err="1" smtClean="0"/>
              <a:t>نمونه</a:t>
            </a:r>
            <a:r>
              <a:rPr lang="en-US" sz="3200" dirty="0" smtClean="0"/>
              <a:t> </a:t>
            </a:r>
            <a:r>
              <a:rPr lang="en-US" sz="3200" dirty="0" err="1" smtClean="0"/>
              <a:t>آن</a:t>
            </a:r>
            <a:r>
              <a:rPr lang="en-US" sz="3200" dirty="0" smtClean="0"/>
              <a:t> </a:t>
            </a:r>
            <a:r>
              <a:rPr lang="en-US" sz="3200" dirty="0" err="1" smtClean="0"/>
              <a:t>معادله</a:t>
            </a:r>
            <a:r>
              <a:rPr lang="en-US" sz="3200" dirty="0" smtClean="0"/>
              <a:t> </a:t>
            </a:r>
            <a:r>
              <a:rPr lang="en-US" sz="3200" dirty="0" err="1" smtClean="0"/>
              <a:t>غیر</a:t>
            </a:r>
            <a:r>
              <a:rPr lang="en-US" sz="3200" dirty="0" smtClean="0"/>
              <a:t> </a:t>
            </a:r>
            <a:r>
              <a:rPr lang="en-US" sz="3200" dirty="0" err="1" smtClean="0"/>
              <a:t>نسبیتی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 </a:t>
            </a:r>
            <a:r>
              <a:rPr lang="en-US" sz="3200" dirty="0" err="1" smtClean="0"/>
              <a:t>برای</a:t>
            </a:r>
            <a:r>
              <a:rPr lang="en-US" sz="3200" dirty="0" smtClean="0"/>
              <a:t> </a:t>
            </a:r>
            <a:r>
              <a:rPr lang="en-US" sz="3200" dirty="0" err="1" smtClean="0"/>
              <a:t>ذره‌ای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میدان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الکتریکی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حال</a:t>
            </a:r>
            <a:r>
              <a:rPr lang="en-US" sz="3200" dirty="0" smtClean="0"/>
              <a:t> </a:t>
            </a:r>
            <a:r>
              <a:rPr lang="en-US" sz="3200" dirty="0" err="1" smtClean="0"/>
              <a:t>حرکت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، </a:t>
            </a:r>
            <a:r>
              <a:rPr lang="en-US" sz="3200" dirty="0" err="1" smtClean="0"/>
              <a:t>می‌باشد</a:t>
            </a:r>
            <a:r>
              <a:rPr lang="en-US" sz="3200" dirty="0" smtClean="0"/>
              <a:t> (</a:t>
            </a:r>
            <a:r>
              <a:rPr lang="en-US" sz="3200" dirty="0" err="1" smtClean="0"/>
              <a:t>نه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میدان</a:t>
            </a:r>
            <a:r>
              <a:rPr lang="en-US" sz="3200" dirty="0" smtClean="0"/>
              <a:t> </a:t>
            </a:r>
            <a:r>
              <a:rPr lang="en-US" sz="3200" dirty="0" err="1" smtClean="0"/>
              <a:t>مغناطیسی</a:t>
            </a:r>
            <a:r>
              <a:rPr lang="en-US" sz="3200" dirty="0" smtClean="0"/>
              <a:t>).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124" y="4741946"/>
            <a:ext cx="43815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31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"/>
            <a:ext cx="1187115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/>
              <a:t>که</a:t>
            </a:r>
            <a:r>
              <a:rPr lang="en-US" sz="2800" dirty="0" smtClean="0"/>
              <a:t> m </a:t>
            </a:r>
            <a:r>
              <a:rPr lang="en-US" sz="2800" dirty="0" err="1" smtClean="0"/>
              <a:t>جرم</a:t>
            </a:r>
            <a:r>
              <a:rPr lang="en-US" sz="2800" dirty="0" smtClean="0"/>
              <a:t> </a:t>
            </a:r>
            <a:r>
              <a:rPr lang="en-US" sz="2800" dirty="0" err="1" smtClean="0"/>
              <a:t>ذره</a:t>
            </a:r>
            <a:r>
              <a:rPr lang="en-US" sz="2800" dirty="0" smtClean="0"/>
              <a:t>، V 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پتانسیل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، 2∇ </a:t>
            </a:r>
            <a:r>
              <a:rPr lang="en-US" sz="2800" dirty="0" err="1" smtClean="0"/>
              <a:t>لاپلاسین</a:t>
            </a:r>
            <a:r>
              <a:rPr lang="en-US" sz="2800" dirty="0" smtClean="0"/>
              <a:t> و </a:t>
            </a:r>
            <a:r>
              <a:rPr lang="en-US" sz="2800" dirty="0" err="1" smtClean="0"/>
              <a:t>Ψتابع</a:t>
            </a:r>
            <a:r>
              <a:rPr lang="en-US" sz="2800" dirty="0" smtClean="0"/>
              <a:t> </a:t>
            </a:r>
            <a:r>
              <a:rPr lang="en-US" sz="2800" dirty="0" err="1" smtClean="0"/>
              <a:t>موج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(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دقت</a:t>
            </a:r>
            <a:r>
              <a:rPr lang="en-US" sz="2800" dirty="0" smtClean="0"/>
              <a:t> </a:t>
            </a:r>
            <a:r>
              <a:rPr lang="en-US" sz="2800" dirty="0" err="1" smtClean="0"/>
              <a:t>بیشتر</a:t>
            </a:r>
            <a:r>
              <a:rPr lang="en-US" sz="2800" dirty="0" smtClean="0"/>
              <a:t>،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متن</a:t>
            </a:r>
            <a:r>
              <a:rPr lang="en-US" sz="2800" dirty="0" smtClean="0"/>
              <a:t>، </a:t>
            </a:r>
            <a:r>
              <a:rPr lang="en-US" sz="2800" dirty="0" err="1" smtClean="0"/>
              <a:t>تابع</a:t>
            </a:r>
            <a:r>
              <a:rPr lang="en-US" sz="2800" dirty="0" smtClean="0"/>
              <a:t> </a:t>
            </a:r>
            <a:r>
              <a:rPr lang="en-US" sz="2800" dirty="0" err="1" smtClean="0"/>
              <a:t>موج</a:t>
            </a:r>
            <a:r>
              <a:rPr lang="en-US" sz="2800" dirty="0" smtClean="0"/>
              <a:t> </a:t>
            </a:r>
            <a:r>
              <a:rPr lang="en-US" sz="2800" dirty="0" err="1" smtClean="0"/>
              <a:t>فضا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</a:t>
            </a:r>
            <a:r>
              <a:rPr lang="en-US" sz="2800" dirty="0" smtClean="0"/>
              <a:t> </a:t>
            </a:r>
            <a:r>
              <a:rPr lang="en-US" sz="2800" dirty="0" err="1" smtClean="0"/>
              <a:t>نامیده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می‌شود</a:t>
            </a:r>
            <a:r>
              <a:rPr lang="en-US" sz="2800" dirty="0" smtClean="0"/>
              <a:t>).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عبارت</a:t>
            </a:r>
            <a:r>
              <a:rPr lang="en-US" sz="2800" dirty="0" smtClean="0"/>
              <a:t> </a:t>
            </a:r>
            <a:r>
              <a:rPr lang="en-US" sz="2800" dirty="0" err="1" smtClean="0"/>
              <a:t>دیگر</a:t>
            </a:r>
            <a:r>
              <a:rPr lang="en-US" sz="2800" dirty="0" smtClean="0"/>
              <a:t>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می‌تواند</a:t>
            </a:r>
            <a:r>
              <a:rPr lang="en-US" sz="2800" dirty="0" smtClean="0"/>
              <a:t> </a:t>
            </a:r>
            <a:r>
              <a:rPr lang="en-US" sz="2800" dirty="0" err="1" smtClean="0"/>
              <a:t>اینگونه</a:t>
            </a:r>
            <a:r>
              <a:rPr lang="en-US" sz="2800" dirty="0" smtClean="0"/>
              <a:t> </a:t>
            </a:r>
            <a:r>
              <a:rPr lang="en-US" sz="2800" dirty="0" err="1" smtClean="0"/>
              <a:t>توصیف</a:t>
            </a:r>
            <a:r>
              <a:rPr lang="en-US" sz="2800" dirty="0" smtClean="0"/>
              <a:t> </a:t>
            </a:r>
            <a:r>
              <a:rPr lang="en-US" sz="2800" dirty="0" err="1" smtClean="0"/>
              <a:t>شود</a:t>
            </a:r>
            <a:r>
              <a:rPr lang="en-US" sz="2800" dirty="0" smtClean="0"/>
              <a:t>: «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کل</a:t>
            </a:r>
            <a:r>
              <a:rPr lang="en-US" sz="2800" dirty="0" smtClean="0"/>
              <a:t> </a:t>
            </a:r>
            <a:r>
              <a:rPr lang="en-US" sz="2800" dirty="0" err="1" smtClean="0"/>
              <a:t>برابر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جنبشی</a:t>
            </a:r>
            <a:r>
              <a:rPr lang="en-US" sz="2800" dirty="0" smtClean="0"/>
              <a:t> </a:t>
            </a:r>
            <a:r>
              <a:rPr lang="en-US" sz="2800" dirty="0" err="1" smtClean="0"/>
              <a:t>بعلاوه</a:t>
            </a:r>
            <a:r>
              <a:rPr lang="en-US" sz="2800" dirty="0" smtClean="0"/>
              <a:t> 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پتانسیل</a:t>
            </a:r>
            <a:r>
              <a:rPr lang="en-US" sz="2800" dirty="0" smtClean="0"/>
              <a:t>»، </a:t>
            </a:r>
            <a:r>
              <a:rPr lang="en-US" sz="2800" dirty="0" err="1" smtClean="0"/>
              <a:t>اما</a:t>
            </a:r>
            <a:r>
              <a:rPr lang="en-US" sz="2800" dirty="0" smtClean="0"/>
              <a:t> </a:t>
            </a:r>
            <a:r>
              <a:rPr lang="en-US" sz="2800" dirty="0" err="1" smtClean="0"/>
              <a:t>کلمات</a:t>
            </a:r>
            <a:r>
              <a:rPr lang="en-US" sz="2800" dirty="0" smtClean="0"/>
              <a:t> </a:t>
            </a:r>
            <a:r>
              <a:rPr lang="en-US" sz="2800" dirty="0" err="1" smtClean="0"/>
              <a:t>شکل</a:t>
            </a:r>
            <a:r>
              <a:rPr lang="en-US" sz="2800" dirty="0" smtClean="0"/>
              <a:t> </a:t>
            </a:r>
            <a:r>
              <a:rPr lang="en-US" sz="2800" dirty="0" err="1" smtClean="0"/>
              <a:t>نا</a:t>
            </a:r>
            <a:r>
              <a:rPr lang="en-US" sz="2800" dirty="0" smtClean="0"/>
              <a:t> </a:t>
            </a:r>
            <a:r>
              <a:rPr lang="en-US" sz="2800" dirty="0" err="1" smtClean="0"/>
              <a:t>مأنوسی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دلایلی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زیر</a:t>
            </a:r>
            <a:r>
              <a:rPr lang="en-US" sz="2800" dirty="0" smtClean="0"/>
              <a:t> </a:t>
            </a:r>
            <a:r>
              <a:rPr lang="en-US" sz="2800" dirty="0" err="1" smtClean="0"/>
              <a:t>شرح</a:t>
            </a:r>
            <a:r>
              <a:rPr lang="en-US" sz="2800" dirty="0" smtClean="0"/>
              <a:t> </a:t>
            </a:r>
            <a:r>
              <a:rPr lang="en-US" sz="2800" dirty="0" err="1" smtClean="0"/>
              <a:t>داده</a:t>
            </a:r>
            <a:r>
              <a:rPr lang="en-US" sz="2800" dirty="0" smtClean="0"/>
              <a:t> </a:t>
            </a:r>
            <a:r>
              <a:rPr lang="en-US" sz="2800" dirty="0" err="1" smtClean="0"/>
              <a:t>شده‌اند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خود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می‌گیرند</a:t>
            </a:r>
            <a:r>
              <a:rPr lang="en-US" sz="2800" dirty="0" smtClean="0"/>
              <a:t>.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توجه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عملگرهای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دیفرانسیلی</a:t>
            </a:r>
            <a:r>
              <a:rPr lang="en-US" sz="2800" dirty="0" smtClean="0"/>
              <a:t> </a:t>
            </a:r>
            <a:r>
              <a:rPr lang="en-US" sz="2800" dirty="0" err="1" smtClean="0"/>
              <a:t>خاص</a:t>
            </a:r>
            <a:r>
              <a:rPr lang="en-US" sz="2800" dirty="0" smtClean="0"/>
              <a:t> </a:t>
            </a:r>
            <a:r>
              <a:rPr lang="en-US" sz="2800" dirty="0" err="1" smtClean="0"/>
              <a:t>درگیر</a:t>
            </a:r>
            <a:r>
              <a:rPr lang="en-US" sz="2800" dirty="0" smtClean="0"/>
              <a:t>،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، </a:t>
            </a:r>
            <a:r>
              <a:rPr lang="en-US" sz="2800" dirty="0" err="1" smtClean="0"/>
              <a:t>یک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دیفرانسیل</a:t>
            </a:r>
            <a:r>
              <a:rPr lang="en-US" sz="2800" dirty="0" smtClean="0"/>
              <a:t> </a:t>
            </a:r>
            <a:r>
              <a:rPr lang="en-US" sz="2800" dirty="0" err="1" smtClean="0"/>
              <a:t>جزئی</a:t>
            </a:r>
            <a:r>
              <a:rPr lang="en-US" sz="2800" dirty="0" smtClean="0"/>
              <a:t> </a:t>
            </a:r>
            <a:r>
              <a:rPr lang="en-US" sz="2800" dirty="0" err="1" smtClean="0"/>
              <a:t>خطی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و </a:t>
            </a:r>
            <a:r>
              <a:rPr lang="en-US" sz="2800" dirty="0" err="1" smtClean="0"/>
              <a:t>همان‌طور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اسمش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می‌آید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موج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r>
              <a:rPr lang="en-US" sz="2800" dirty="0" err="1" smtClean="0"/>
              <a:t>لفظ</a:t>
            </a:r>
            <a:r>
              <a:rPr lang="en-US" sz="2800" dirty="0" smtClean="0"/>
              <a:t> «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شرودینگر</a:t>
            </a:r>
            <a:r>
              <a:rPr lang="en-US" sz="2800" dirty="0" smtClean="0"/>
              <a:t>»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هر</a:t>
            </a:r>
            <a:r>
              <a:rPr lang="en-US" sz="2800" dirty="0" smtClean="0"/>
              <a:t> </a:t>
            </a:r>
            <a:r>
              <a:rPr lang="en-US" sz="2800" dirty="0" err="1" smtClean="0"/>
              <a:t>دو</a:t>
            </a:r>
            <a:r>
              <a:rPr lang="en-US" sz="2800" dirty="0" smtClean="0"/>
              <a:t>،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عمومی</a:t>
            </a:r>
            <a:r>
              <a:rPr lang="en-US" sz="2800" dirty="0" smtClean="0"/>
              <a:t> (</a:t>
            </a:r>
            <a:r>
              <a:rPr lang="en-US" sz="2800" dirty="0" err="1" smtClean="0"/>
              <a:t>اولین</a:t>
            </a:r>
            <a:r>
              <a:rPr lang="en-US" sz="2800" dirty="0" smtClean="0"/>
              <a:t> </a:t>
            </a:r>
            <a:r>
              <a:rPr lang="en-US" sz="2800" dirty="0" err="1" smtClean="0"/>
              <a:t>جعبه</a:t>
            </a:r>
            <a:r>
              <a:rPr lang="en-US" sz="2800" dirty="0" smtClean="0"/>
              <a:t> </a:t>
            </a:r>
            <a:r>
              <a:rPr lang="en-US" sz="2800" dirty="0" err="1" smtClean="0"/>
              <a:t>بالا</a:t>
            </a:r>
            <a:r>
              <a:rPr lang="en-US" sz="2800" dirty="0" smtClean="0"/>
              <a:t>) </a:t>
            </a:r>
            <a:r>
              <a:rPr lang="en-US" sz="2800" dirty="0" err="1" smtClean="0"/>
              <a:t>یا</a:t>
            </a:r>
            <a:r>
              <a:rPr lang="en-US" sz="2800" dirty="0" smtClean="0"/>
              <a:t> </a:t>
            </a:r>
            <a:r>
              <a:rPr lang="en-US" sz="2800" dirty="0" err="1" smtClean="0"/>
              <a:t>نوع</a:t>
            </a:r>
            <a:r>
              <a:rPr lang="en-US" sz="2800" dirty="0" smtClean="0"/>
              <a:t> </a:t>
            </a:r>
            <a:r>
              <a:rPr lang="en-US" sz="2800" dirty="0" err="1" smtClean="0"/>
              <a:t>خاص</a:t>
            </a:r>
            <a:r>
              <a:rPr lang="en-US" sz="2800" dirty="0" smtClean="0"/>
              <a:t> </a:t>
            </a:r>
            <a:r>
              <a:rPr lang="en-US" sz="2800" dirty="0" err="1" smtClean="0"/>
              <a:t>غیر</a:t>
            </a:r>
            <a:r>
              <a:rPr lang="en-US" sz="2800" dirty="0" smtClean="0"/>
              <a:t> </a:t>
            </a:r>
            <a:r>
              <a:rPr lang="en-US" sz="2800" dirty="0" err="1" smtClean="0"/>
              <a:t>نسبیتی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 (</a:t>
            </a:r>
            <a:r>
              <a:rPr lang="en-US" sz="2800" dirty="0" err="1" smtClean="0"/>
              <a:t>دومین</a:t>
            </a:r>
            <a:r>
              <a:rPr lang="en-US" sz="2800" dirty="0" smtClean="0"/>
              <a:t> </a:t>
            </a:r>
            <a:r>
              <a:rPr lang="en-US" sz="2800" dirty="0" err="1" smtClean="0"/>
              <a:t>جعبه</a:t>
            </a:r>
            <a:r>
              <a:rPr lang="en-US" sz="2800" dirty="0" smtClean="0"/>
              <a:t> </a:t>
            </a:r>
            <a:r>
              <a:rPr lang="en-US" sz="2800" dirty="0" err="1" smtClean="0"/>
              <a:t>بالا</a:t>
            </a:r>
            <a:r>
              <a:rPr lang="en-US" sz="2800" dirty="0" smtClean="0"/>
              <a:t>) </a:t>
            </a:r>
            <a:r>
              <a:rPr lang="en-US" sz="2800" dirty="0" err="1" smtClean="0"/>
              <a:t>اشاره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می‌کند</a:t>
            </a:r>
            <a:r>
              <a:rPr lang="en-US" sz="2800" dirty="0" smtClean="0"/>
              <a:t>.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عمومی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به‌طور</a:t>
            </a:r>
            <a:r>
              <a:rPr lang="en-US" sz="2800" dirty="0" smtClean="0"/>
              <a:t> </a:t>
            </a:r>
            <a:r>
              <a:rPr lang="en-US" sz="2800" dirty="0" err="1" smtClean="0"/>
              <a:t>واقعی</a:t>
            </a:r>
            <a:r>
              <a:rPr lang="en-US" sz="2800" dirty="0" smtClean="0"/>
              <a:t> </a:t>
            </a:r>
            <a:r>
              <a:rPr lang="en-US" sz="2800" dirty="0" err="1" smtClean="0"/>
              <a:t>کاملاً</a:t>
            </a:r>
            <a:r>
              <a:rPr lang="en-US" sz="2800" dirty="0" smtClean="0"/>
              <a:t> </a:t>
            </a:r>
            <a:r>
              <a:rPr lang="en-US" sz="2800" dirty="0" err="1" smtClean="0"/>
              <a:t>عمومی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،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وسیله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و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همه</a:t>
            </a:r>
            <a:r>
              <a:rPr lang="en-US" sz="2800" dirty="0" smtClean="0"/>
              <a:t> </a:t>
            </a:r>
            <a:r>
              <a:rPr lang="en-US" sz="2800" dirty="0" err="1" smtClean="0"/>
              <a:t>چیز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دیراک</a:t>
            </a:r>
            <a:r>
              <a:rPr lang="en-US" sz="2800" dirty="0" smtClean="0"/>
              <a:t> </a:t>
            </a:r>
            <a:r>
              <a:rPr lang="en-US" sz="2800" dirty="0" err="1" smtClean="0"/>
              <a:t>گرفته</a:t>
            </a:r>
            <a:r>
              <a:rPr lang="en-US" sz="2800" dirty="0" smtClean="0"/>
              <a:t> </a:t>
            </a:r>
            <a:r>
              <a:rPr lang="en-US" sz="2800" dirty="0" err="1" smtClean="0"/>
              <a:t>تا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نظریه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وسیله</a:t>
            </a:r>
            <a:r>
              <a:rPr lang="en-US" sz="2800" dirty="0" smtClean="0"/>
              <a:t> </a:t>
            </a:r>
            <a:r>
              <a:rPr lang="en-US" sz="2800" dirty="0" err="1" smtClean="0"/>
              <a:t>تبدیل</a:t>
            </a:r>
            <a:r>
              <a:rPr lang="en-US" sz="2800" dirty="0" smtClean="0"/>
              <a:t> </a:t>
            </a:r>
            <a:r>
              <a:rPr lang="en-US" sz="2800" dirty="0" err="1" smtClean="0"/>
              <a:t>شدن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عبارات</a:t>
            </a:r>
            <a:r>
              <a:rPr lang="en-US" sz="2800" dirty="0" smtClean="0"/>
              <a:t> </a:t>
            </a:r>
            <a:r>
              <a:rPr lang="en-US" sz="2800" dirty="0" err="1" smtClean="0"/>
              <a:t>پیچیده</a:t>
            </a:r>
            <a:r>
              <a:rPr lang="en-US" sz="2800" dirty="0" smtClean="0"/>
              <a:t> </a:t>
            </a:r>
            <a:r>
              <a:rPr lang="en-US" sz="2800" dirty="0" err="1" smtClean="0"/>
              <a:t>مختلف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هامیلتونی</a:t>
            </a:r>
            <a:r>
              <a:rPr lang="en-US" sz="2800" dirty="0" smtClean="0"/>
              <a:t>، </a:t>
            </a:r>
            <a:r>
              <a:rPr lang="en-US" sz="2800" dirty="0" err="1" smtClean="0"/>
              <a:t>استفاده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می‌شود</a:t>
            </a:r>
            <a:r>
              <a:rPr lang="en-US" sz="2800" dirty="0" smtClean="0"/>
              <a:t>. </a:t>
            </a:r>
            <a:r>
              <a:rPr lang="en-US" sz="2800" dirty="0" err="1" smtClean="0"/>
              <a:t>نوع</a:t>
            </a:r>
            <a:r>
              <a:rPr lang="en-US" sz="2800" dirty="0" smtClean="0"/>
              <a:t> </a:t>
            </a:r>
            <a:r>
              <a:rPr lang="en-US" sz="2800" dirty="0" err="1" smtClean="0"/>
              <a:t>خاص</a:t>
            </a:r>
            <a:r>
              <a:rPr lang="en-US" sz="2800" dirty="0" smtClean="0"/>
              <a:t> </a:t>
            </a:r>
            <a:r>
              <a:rPr lang="en-US" sz="2800" dirty="0" err="1" smtClean="0"/>
              <a:t>غیر</a:t>
            </a:r>
            <a:r>
              <a:rPr lang="en-US" sz="2800" dirty="0" smtClean="0"/>
              <a:t> </a:t>
            </a:r>
            <a:r>
              <a:rPr lang="en-US" sz="2800" dirty="0" err="1" smtClean="0"/>
              <a:t>نسبیتی</a:t>
            </a:r>
            <a:r>
              <a:rPr lang="en-US" sz="2800" dirty="0" smtClean="0"/>
              <a:t> </a:t>
            </a:r>
            <a:r>
              <a:rPr lang="en-US" sz="2800" dirty="0" err="1" smtClean="0"/>
              <a:t>شکل</a:t>
            </a:r>
            <a:r>
              <a:rPr lang="en-US" sz="2800" dirty="0" smtClean="0"/>
              <a:t> </a:t>
            </a:r>
            <a:r>
              <a:rPr lang="en-US" sz="2800" dirty="0" err="1" smtClean="0"/>
              <a:t>ساده</a:t>
            </a:r>
            <a:r>
              <a:rPr lang="en-US" sz="2800" dirty="0" smtClean="0"/>
              <a:t> </a:t>
            </a:r>
            <a:r>
              <a:rPr lang="en-US" sz="2800" dirty="0" err="1" smtClean="0"/>
              <a:t>شده</a:t>
            </a:r>
            <a:r>
              <a:rPr lang="en-US" sz="2800" dirty="0" smtClean="0"/>
              <a:t> </a:t>
            </a:r>
            <a:r>
              <a:rPr lang="en-US" sz="2800" dirty="0" err="1" smtClean="0"/>
              <a:t>نزدیک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واقعیت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شرایط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بسیاری</a:t>
            </a:r>
            <a:r>
              <a:rPr lang="en-US" sz="2800" dirty="0" smtClean="0"/>
              <a:t> </a:t>
            </a:r>
            <a:r>
              <a:rPr lang="en-US" sz="2800" dirty="0" err="1" smtClean="0"/>
              <a:t>دقیق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و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موارد</a:t>
            </a:r>
            <a:r>
              <a:rPr lang="en-US" sz="2800" dirty="0" smtClean="0"/>
              <a:t> </a:t>
            </a:r>
            <a:r>
              <a:rPr lang="en-US" sz="2800" dirty="0" err="1" smtClean="0"/>
              <a:t>اندکی</a:t>
            </a:r>
            <a:r>
              <a:rPr lang="en-US" sz="2800" dirty="0" smtClean="0"/>
              <a:t> </a:t>
            </a:r>
            <a:r>
              <a:rPr lang="en-US" sz="2800" dirty="0" err="1" smtClean="0"/>
              <a:t>دقیق</a:t>
            </a:r>
            <a:r>
              <a:rPr lang="en-US" sz="2800" dirty="0" smtClean="0"/>
              <a:t> </a:t>
            </a:r>
            <a:r>
              <a:rPr lang="en-US" sz="2800" dirty="0" err="1" smtClean="0"/>
              <a:t>نیست</a:t>
            </a:r>
            <a:r>
              <a:rPr lang="en-US" sz="2800" dirty="0" smtClean="0"/>
              <a:t>. (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را</a:t>
            </a:r>
            <a:r>
              <a:rPr lang="en-US" sz="2800" dirty="0" smtClean="0"/>
              <a:t> </a:t>
            </a:r>
            <a:r>
              <a:rPr lang="en-US" sz="2800" dirty="0" err="1" smtClean="0"/>
              <a:t>ببینید</a:t>
            </a:r>
            <a:r>
              <a:rPr lang="en-US" sz="2800" dirty="0" smtClean="0"/>
              <a:t>)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دست</a:t>
            </a:r>
            <a:r>
              <a:rPr lang="en-US" sz="2800" dirty="0" smtClean="0"/>
              <a:t> </a:t>
            </a:r>
            <a:r>
              <a:rPr lang="en-US" sz="2800" dirty="0" err="1" smtClean="0"/>
              <a:t>آوردن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شرودینگر</a:t>
            </a:r>
            <a:r>
              <a:rPr lang="en-US" sz="2800" dirty="0" smtClean="0"/>
              <a:t>، </a:t>
            </a:r>
            <a:r>
              <a:rPr lang="en-US" sz="2800" dirty="0" err="1" smtClean="0"/>
              <a:t>عملگر</a:t>
            </a:r>
            <a:r>
              <a:rPr lang="en-US" sz="2800" dirty="0" smtClean="0"/>
              <a:t> </a:t>
            </a:r>
            <a:r>
              <a:rPr lang="en-US" sz="2800" dirty="0" err="1" smtClean="0"/>
              <a:t>هامیلتونی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سیستم</a:t>
            </a:r>
            <a:r>
              <a:rPr lang="en-US" sz="2800" dirty="0" smtClean="0"/>
              <a:t> </a:t>
            </a:r>
            <a:r>
              <a:rPr lang="en-US" sz="2800" dirty="0" err="1" smtClean="0"/>
              <a:t>جهت</a:t>
            </a:r>
            <a:r>
              <a:rPr lang="en-US" sz="2800" dirty="0" smtClean="0"/>
              <a:t> </a:t>
            </a:r>
            <a:r>
              <a:rPr lang="en-US" sz="2800" dirty="0" err="1" smtClean="0"/>
              <a:t>محاسبه</a:t>
            </a:r>
            <a:r>
              <a:rPr lang="en-US" sz="2800" dirty="0" smtClean="0"/>
              <a:t> 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پتانسیل</a:t>
            </a:r>
            <a:r>
              <a:rPr lang="en-US" sz="2800" dirty="0" smtClean="0"/>
              <a:t> و </a:t>
            </a:r>
            <a:r>
              <a:rPr lang="en-US" sz="2800" dirty="0" err="1" smtClean="0"/>
              <a:t>انرژی</a:t>
            </a:r>
            <a:r>
              <a:rPr lang="en-US" sz="2800" dirty="0" smtClean="0"/>
              <a:t> </a:t>
            </a:r>
            <a:r>
              <a:rPr lang="en-US" sz="2800" dirty="0" err="1" smtClean="0"/>
              <a:t>جنبشی</a:t>
            </a:r>
            <a:r>
              <a:rPr lang="en-US" sz="2800" dirty="0" smtClean="0"/>
              <a:t> </a:t>
            </a:r>
            <a:r>
              <a:rPr lang="en-US" sz="2800" dirty="0" err="1" smtClean="0"/>
              <a:t>ذرات</a:t>
            </a:r>
            <a:r>
              <a:rPr lang="en-US" sz="2800" dirty="0" smtClean="0"/>
              <a:t> </a:t>
            </a:r>
            <a:r>
              <a:rPr lang="en-US" sz="2800" dirty="0" err="1" smtClean="0"/>
              <a:t>تشکیل</a:t>
            </a:r>
            <a:r>
              <a:rPr lang="en-US" sz="2800" dirty="0" smtClean="0"/>
              <a:t> </a:t>
            </a:r>
            <a:r>
              <a:rPr lang="en-US" sz="2800" dirty="0" err="1" smtClean="0"/>
              <a:t>دهنده</a:t>
            </a:r>
            <a:r>
              <a:rPr lang="en-US" sz="2800" dirty="0" smtClean="0"/>
              <a:t> </a:t>
            </a:r>
            <a:r>
              <a:rPr lang="en-US" sz="2800" dirty="0" err="1" smtClean="0"/>
              <a:t>سیستم</a:t>
            </a:r>
            <a:r>
              <a:rPr lang="en-US" sz="2800" dirty="0" smtClean="0"/>
              <a:t> و </a:t>
            </a:r>
            <a:r>
              <a:rPr lang="en-US" sz="2800" dirty="0" err="1" smtClean="0"/>
              <a:t>جایگذاری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شرودینگر</a:t>
            </a:r>
            <a:r>
              <a:rPr lang="en-US" sz="2800" dirty="0" smtClean="0"/>
              <a:t> </a:t>
            </a:r>
            <a:r>
              <a:rPr lang="en-US" sz="2800" dirty="0" err="1" smtClean="0"/>
              <a:t>تنظیم</a:t>
            </a:r>
            <a:r>
              <a:rPr lang="en-US" sz="2800" dirty="0" smtClean="0"/>
              <a:t> </a:t>
            </a:r>
            <a:r>
              <a:rPr lang="en-US" sz="2800" dirty="0" err="1" smtClean="0"/>
              <a:t>شده‌است</a:t>
            </a:r>
            <a:r>
              <a:rPr lang="en-US" sz="2800" dirty="0" smtClean="0"/>
              <a:t>. </a:t>
            </a:r>
            <a:r>
              <a:rPr lang="en-US" sz="2800" dirty="0" err="1" smtClean="0"/>
              <a:t>معادله</a:t>
            </a:r>
            <a:r>
              <a:rPr lang="en-US" sz="2800" dirty="0" smtClean="0"/>
              <a:t> </a:t>
            </a:r>
            <a:r>
              <a:rPr lang="en-US" sz="2800" dirty="0" err="1" smtClean="0"/>
              <a:t>دیفرانسیل</a:t>
            </a:r>
            <a:r>
              <a:rPr lang="en-US" sz="2800" dirty="0" smtClean="0"/>
              <a:t> </a:t>
            </a:r>
            <a:r>
              <a:rPr lang="en-US" sz="2800" dirty="0" err="1" smtClean="0"/>
              <a:t>جزئی</a:t>
            </a:r>
            <a:r>
              <a:rPr lang="en-US" sz="2800" dirty="0" smtClean="0"/>
              <a:t> </a:t>
            </a:r>
            <a:r>
              <a:rPr lang="en-US" sz="2800" dirty="0" err="1" smtClean="0"/>
              <a:t>بدست</a:t>
            </a:r>
            <a:r>
              <a:rPr lang="en-US" sz="2800" dirty="0" smtClean="0"/>
              <a:t> </a:t>
            </a:r>
            <a:r>
              <a:rPr lang="en-US" sz="2800" dirty="0" err="1" smtClean="0"/>
              <a:t>آمده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تابع</a:t>
            </a:r>
            <a:r>
              <a:rPr lang="en-US" sz="2800" dirty="0" smtClean="0"/>
              <a:t> </a:t>
            </a:r>
            <a:r>
              <a:rPr lang="en-US" sz="2800" dirty="0" err="1" smtClean="0"/>
              <a:t>موج</a:t>
            </a:r>
            <a:r>
              <a:rPr lang="en-US" sz="2800" dirty="0" smtClean="0"/>
              <a:t> </a:t>
            </a:r>
            <a:r>
              <a:rPr lang="en-US" sz="2800" dirty="0" err="1" smtClean="0"/>
              <a:t>حل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می‌شود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شامل</a:t>
            </a:r>
            <a:r>
              <a:rPr lang="en-US" sz="2800" dirty="0" smtClean="0"/>
              <a:t> </a:t>
            </a:r>
            <a:r>
              <a:rPr lang="en-US" sz="2800" dirty="0" err="1" smtClean="0"/>
              <a:t>اطلاعاتی</a:t>
            </a:r>
            <a:r>
              <a:rPr lang="en-US" sz="2800" dirty="0" smtClean="0"/>
              <a:t> </a:t>
            </a:r>
            <a:r>
              <a:rPr lang="en-US" sz="2800" dirty="0" err="1" smtClean="0"/>
              <a:t>دربارهٔ</a:t>
            </a:r>
            <a:r>
              <a:rPr lang="en-US" sz="2800" dirty="0" smtClean="0"/>
              <a:t> </a:t>
            </a:r>
            <a:r>
              <a:rPr lang="en-US" sz="2800" dirty="0" err="1" smtClean="0"/>
              <a:t>سیستم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39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4863" y="271172"/>
            <a:ext cx="99621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چون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کمیتی</a:t>
            </a:r>
            <a:r>
              <a:rPr lang="en-US" sz="3200" dirty="0" smtClean="0"/>
              <a:t> </a:t>
            </a:r>
            <a:r>
              <a:rPr lang="en-US" sz="3200" dirty="0" err="1" smtClean="0"/>
              <a:t>مختلط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، </a:t>
            </a:r>
            <a:r>
              <a:rPr lang="en-US" sz="3200" dirty="0" err="1" smtClean="0"/>
              <a:t>خود</a:t>
            </a:r>
            <a:r>
              <a:rPr lang="en-US" sz="3200" dirty="0" smtClean="0"/>
              <a:t> </a:t>
            </a:r>
            <a:r>
              <a:rPr lang="en-US" sz="3200" dirty="0" err="1" smtClean="0"/>
              <a:t>مستقیماً</a:t>
            </a:r>
            <a:r>
              <a:rPr lang="en-US" sz="3200" dirty="0" smtClean="0"/>
              <a:t> </a:t>
            </a:r>
            <a:r>
              <a:rPr lang="en-US" sz="3200" dirty="0" err="1" smtClean="0"/>
              <a:t>مُبیّن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کمیتی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</a:t>
            </a:r>
            <a:r>
              <a:rPr lang="en-US" sz="3200" dirty="0" err="1" smtClean="0"/>
              <a:t>نیست</a:t>
            </a:r>
            <a:r>
              <a:rPr lang="en-US" sz="3200" dirty="0" smtClean="0"/>
              <a:t>، </a:t>
            </a:r>
            <a:r>
              <a:rPr lang="en-US" sz="3200" dirty="0" err="1" smtClean="0"/>
              <a:t>اما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استفاده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می‌توان</a:t>
            </a:r>
            <a:r>
              <a:rPr lang="en-US" sz="3200" dirty="0" smtClean="0"/>
              <a:t> </a:t>
            </a:r>
            <a:r>
              <a:rPr lang="en-US" sz="3200" dirty="0" err="1" smtClean="0"/>
              <a:t>احتمال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دست</a:t>
            </a:r>
            <a:r>
              <a:rPr lang="en-US" sz="3200" dirty="0" smtClean="0"/>
              <a:t> </a:t>
            </a:r>
            <a:r>
              <a:rPr lang="en-US" sz="3200" dirty="0" err="1" smtClean="0"/>
              <a:t>آمدن</a:t>
            </a:r>
            <a:r>
              <a:rPr lang="en-US" sz="3200" dirty="0" smtClean="0"/>
              <a:t> </a:t>
            </a:r>
            <a:r>
              <a:rPr lang="en-US" sz="3200" dirty="0" err="1" smtClean="0"/>
              <a:t>مقادیر</a:t>
            </a:r>
            <a:r>
              <a:rPr lang="en-US" sz="3200" dirty="0" smtClean="0"/>
              <a:t> </a:t>
            </a:r>
            <a:r>
              <a:rPr lang="en-US" sz="3200" dirty="0" err="1" smtClean="0"/>
              <a:t>مختلف</a:t>
            </a:r>
            <a:r>
              <a:rPr lang="en-US" sz="3200" dirty="0" smtClean="0"/>
              <a:t> </a:t>
            </a:r>
            <a:r>
              <a:rPr lang="en-US" sz="3200" dirty="0" err="1" smtClean="0"/>
              <a:t>حاصل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اندازه‌گیری</a:t>
            </a:r>
            <a:r>
              <a:rPr lang="en-US" sz="3200" dirty="0" smtClean="0"/>
              <a:t> </a:t>
            </a:r>
            <a:r>
              <a:rPr lang="en-US" sz="3200" dirty="0" err="1" smtClean="0"/>
              <a:t>هر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پیش‌بینی</a:t>
            </a:r>
            <a:r>
              <a:rPr lang="en-US" sz="3200" dirty="0" smtClean="0"/>
              <a:t> </a:t>
            </a:r>
            <a:r>
              <a:rPr lang="en-US" sz="3200" dirty="0" err="1" smtClean="0"/>
              <a:t>کرد</a:t>
            </a:r>
            <a:r>
              <a:rPr lang="en-US" sz="3200" dirty="0" smtClean="0"/>
              <a:t>.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حقیقت</a:t>
            </a:r>
            <a:r>
              <a:rPr lang="en-US" sz="3200" dirty="0" smtClean="0"/>
              <a:t>،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احتمال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ضریبی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مربع</a:t>
            </a:r>
            <a:r>
              <a:rPr lang="en-US" sz="3200" dirty="0" smtClean="0"/>
              <a:t> </a:t>
            </a:r>
            <a:r>
              <a:rPr lang="en-US" sz="3200" dirty="0" err="1" smtClean="0"/>
              <a:t>قدرمطلق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،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کمیتی</a:t>
            </a:r>
            <a:r>
              <a:rPr lang="en-US" sz="3200" dirty="0" smtClean="0"/>
              <a:t> </a:t>
            </a:r>
            <a:r>
              <a:rPr lang="en-US" sz="3200" dirty="0" err="1" smtClean="0"/>
              <a:t>حقیقی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، </a:t>
            </a:r>
            <a:r>
              <a:rPr lang="en-US" sz="3200" dirty="0" err="1" smtClean="0"/>
              <a:t>برابر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.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دانستن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مثلاً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می‌توان</a:t>
            </a:r>
            <a:r>
              <a:rPr lang="en-US" sz="3200" dirty="0" smtClean="0"/>
              <a:t> </a:t>
            </a:r>
            <a:r>
              <a:rPr lang="en-US" sz="3200" dirty="0" err="1" smtClean="0"/>
              <a:t>احتمال</a:t>
            </a:r>
            <a:r>
              <a:rPr lang="en-US" sz="3200" dirty="0" smtClean="0"/>
              <a:t> </a:t>
            </a:r>
            <a:r>
              <a:rPr lang="en-US" sz="3200" dirty="0" err="1" smtClean="0"/>
              <a:t>یافتن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الکترون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ناحیهٔ</a:t>
            </a:r>
            <a:r>
              <a:rPr lang="en-US" sz="3200" dirty="0" smtClean="0"/>
              <a:t> </a:t>
            </a:r>
            <a:r>
              <a:rPr lang="en-US" sz="3200" dirty="0" err="1" smtClean="0"/>
              <a:t>خاصی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اطراف</a:t>
            </a:r>
            <a:r>
              <a:rPr lang="en-US" sz="3200" dirty="0" smtClean="0"/>
              <a:t> </a:t>
            </a:r>
            <a:r>
              <a:rPr lang="en-US" sz="3200" dirty="0" err="1" smtClean="0"/>
              <a:t>هسته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یک</a:t>
            </a:r>
            <a:r>
              <a:rPr lang="en-US" sz="3200" dirty="0" smtClean="0"/>
              <a:t> </a:t>
            </a:r>
            <a:r>
              <a:rPr lang="en-US" sz="3200" dirty="0" err="1" smtClean="0"/>
              <a:t>زمان</a:t>
            </a:r>
            <a:r>
              <a:rPr lang="en-US" sz="3200" dirty="0" smtClean="0"/>
              <a:t> </a:t>
            </a:r>
            <a:r>
              <a:rPr lang="en-US" sz="3200" dirty="0" err="1" smtClean="0"/>
              <a:t>مشخص</a:t>
            </a:r>
            <a:r>
              <a:rPr lang="en-US" sz="3200" dirty="0" smtClean="0"/>
              <a:t> 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احتمال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دست</a:t>
            </a:r>
            <a:r>
              <a:rPr lang="en-US" sz="3200" dirty="0" smtClean="0"/>
              <a:t> </a:t>
            </a:r>
            <a:r>
              <a:rPr lang="en-US" sz="3200" dirty="0" err="1" smtClean="0"/>
              <a:t>آمدن</a:t>
            </a:r>
            <a:r>
              <a:rPr lang="en-US" sz="3200" dirty="0" smtClean="0"/>
              <a:t> </a:t>
            </a:r>
            <a:r>
              <a:rPr lang="en-US" sz="3200" dirty="0" err="1" smtClean="0"/>
              <a:t>مقدار</a:t>
            </a:r>
            <a:r>
              <a:rPr lang="en-US" sz="3200" dirty="0" smtClean="0"/>
              <a:t> </a:t>
            </a:r>
            <a:r>
              <a:rPr lang="en-US" sz="3200" dirty="0" err="1" smtClean="0"/>
              <a:t>خاصی</a:t>
            </a:r>
            <a:r>
              <a:rPr lang="en-US" sz="3200" dirty="0" smtClean="0"/>
              <a:t> </a:t>
            </a:r>
            <a:r>
              <a:rPr lang="en-US" sz="3200" dirty="0" err="1" smtClean="0"/>
              <a:t>برای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</a:t>
            </a:r>
            <a:r>
              <a:rPr lang="en-US" sz="3200" dirty="0" smtClean="0"/>
              <a:t> </a:t>
            </a:r>
            <a:r>
              <a:rPr lang="en-US" sz="3200" dirty="0" err="1" smtClean="0"/>
              <a:t>تکانهٔ</a:t>
            </a:r>
            <a:r>
              <a:rPr lang="en-US" sz="3200" dirty="0" smtClean="0"/>
              <a:t> </a:t>
            </a:r>
            <a:r>
              <a:rPr lang="en-US" sz="3200" dirty="0" err="1" smtClean="0"/>
              <a:t>زاویه‌ای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سیستم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محاسبه</a:t>
            </a:r>
            <a:r>
              <a:rPr lang="en-US" sz="3200" dirty="0" smtClean="0"/>
              <a:t> </a:t>
            </a:r>
            <a:r>
              <a:rPr lang="en-US" sz="3200" dirty="0" err="1" smtClean="0"/>
              <a:t>کرد</a:t>
            </a:r>
            <a:r>
              <a:rPr lang="en-US" sz="3200" dirty="0" smtClean="0"/>
              <a:t>. 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مثلاً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کمک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تابع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و </a:t>
            </a:r>
            <a:r>
              <a:rPr lang="en-US" sz="3200" dirty="0" err="1" smtClean="0"/>
              <a:t>توزیع</a:t>
            </a:r>
            <a:r>
              <a:rPr lang="en-US" sz="3200" dirty="0" smtClean="0"/>
              <a:t> </a:t>
            </a:r>
            <a:r>
              <a:rPr lang="en-US" sz="3200" dirty="0" err="1" smtClean="0"/>
              <a:t>احتمال</a:t>
            </a:r>
            <a:r>
              <a:rPr lang="en-US" sz="3200" dirty="0" smtClean="0"/>
              <a:t> </a:t>
            </a:r>
            <a:r>
              <a:rPr lang="en-US" sz="3200" dirty="0" err="1" smtClean="0"/>
              <a:t>به‌دست</a:t>
            </a:r>
            <a:r>
              <a:rPr lang="en-US" sz="3200" dirty="0" smtClean="0"/>
              <a:t> </a:t>
            </a:r>
            <a:r>
              <a:rPr lang="en-US" sz="3200" dirty="0" err="1" smtClean="0"/>
              <a:t>آمده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آن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می‌توان</a:t>
            </a:r>
            <a:r>
              <a:rPr lang="en-US" sz="3200" dirty="0" smtClean="0"/>
              <a:t> </a:t>
            </a:r>
            <a:r>
              <a:rPr lang="en-US" sz="3200" dirty="0" err="1" smtClean="0"/>
              <a:t>محتمل‌ترین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</a:t>
            </a:r>
            <a:r>
              <a:rPr lang="en-US" sz="3200" dirty="0" smtClean="0"/>
              <a:t> (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مکان‌های</a:t>
            </a:r>
            <a:r>
              <a:rPr lang="en-US" sz="3200" dirty="0" smtClean="0"/>
              <a:t>) </a:t>
            </a:r>
            <a:r>
              <a:rPr lang="en-US" sz="3200" dirty="0" err="1" smtClean="0"/>
              <a:t>حضور</a:t>
            </a:r>
            <a:r>
              <a:rPr lang="en-US" sz="3200" dirty="0" smtClean="0"/>
              <a:t> </a:t>
            </a:r>
            <a:r>
              <a:rPr lang="en-US" sz="3200" dirty="0" err="1" smtClean="0"/>
              <a:t>ذره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فضا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یافت</a:t>
            </a:r>
            <a:r>
              <a:rPr lang="en-US" sz="3200" dirty="0" smtClean="0"/>
              <a:t> (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مورد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الکترون‌های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اتم</a:t>
            </a:r>
            <a:r>
              <a:rPr lang="en-US" sz="3200" dirty="0" smtClean="0"/>
              <a:t> </a:t>
            </a:r>
            <a:r>
              <a:rPr lang="en-US" sz="3200" dirty="0" err="1" smtClean="0"/>
              <a:t>گاهی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آن</a:t>
            </a:r>
            <a:r>
              <a:rPr lang="en-US" sz="3200" dirty="0" smtClean="0"/>
              <a:t> </a:t>
            </a:r>
            <a:r>
              <a:rPr lang="en-US" sz="3200" dirty="0" err="1" smtClean="0"/>
              <a:t>اُربیتال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می‌گویند</a:t>
            </a:r>
            <a:r>
              <a:rPr lang="en-US" sz="3200" dirty="0" smtClean="0"/>
              <a:t>). </a:t>
            </a:r>
            <a:r>
              <a:rPr lang="en-US" sz="3200" dirty="0" err="1" smtClean="0"/>
              <a:t>البته</a:t>
            </a:r>
            <a:r>
              <a:rPr lang="en-US" sz="3200" dirty="0" smtClean="0"/>
              <a:t> </a:t>
            </a:r>
            <a:r>
              <a:rPr lang="en-US" sz="3200" dirty="0" err="1" smtClean="0"/>
              <a:t>معنی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حرف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نیست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الکترون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تمام</a:t>
            </a:r>
            <a:r>
              <a:rPr lang="en-US" sz="3200" dirty="0" smtClean="0"/>
              <a:t> </a:t>
            </a:r>
            <a:r>
              <a:rPr lang="en-US" sz="3200" dirty="0" err="1" smtClean="0"/>
              <a:t>ناحیه</a:t>
            </a:r>
            <a:r>
              <a:rPr lang="en-US" sz="3200" dirty="0" smtClean="0"/>
              <a:t> </a:t>
            </a:r>
            <a:r>
              <a:rPr lang="en-US" sz="3200" dirty="0" err="1" smtClean="0"/>
              <a:t>پخش</a:t>
            </a:r>
            <a:r>
              <a:rPr lang="en-US" sz="3200" dirty="0" smtClean="0"/>
              <a:t> </a:t>
            </a:r>
            <a:r>
              <a:rPr lang="en-US" sz="3200" dirty="0" err="1" smtClean="0"/>
              <a:t>شده‌است</a:t>
            </a:r>
            <a:r>
              <a:rPr lang="en-US" sz="3200" dirty="0" smtClean="0"/>
              <a:t>، </a:t>
            </a:r>
            <a:r>
              <a:rPr lang="en-US" sz="3200" dirty="0" err="1" smtClean="0"/>
              <a:t>بلکه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الکترون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یک</a:t>
            </a:r>
            <a:r>
              <a:rPr lang="en-US" sz="3200" dirty="0" smtClean="0"/>
              <a:t> </a:t>
            </a:r>
            <a:r>
              <a:rPr lang="en-US" sz="3200" dirty="0" err="1" smtClean="0"/>
              <a:t>ناحیه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فضا</a:t>
            </a:r>
            <a:r>
              <a:rPr lang="en-US" sz="3200" dirty="0" smtClean="0"/>
              <a:t> 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هست</a:t>
            </a:r>
            <a:r>
              <a:rPr lang="en-US" sz="3200" dirty="0" smtClean="0"/>
              <a:t> </a:t>
            </a:r>
            <a:r>
              <a:rPr lang="en-US" sz="3200" dirty="0" err="1" smtClean="0"/>
              <a:t>یا</a:t>
            </a:r>
            <a:r>
              <a:rPr lang="en-US" sz="3200" dirty="0" smtClean="0"/>
              <a:t> </a:t>
            </a:r>
            <a:r>
              <a:rPr lang="en-US" sz="3200" dirty="0" err="1" smtClean="0"/>
              <a:t>نیست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412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4863" y="335340"/>
            <a:ext cx="90798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کلاسیک</a:t>
            </a:r>
            <a:r>
              <a:rPr lang="en-US" sz="2800" dirty="0" smtClean="0"/>
              <a:t> </a:t>
            </a:r>
            <a:r>
              <a:rPr lang="en-US" sz="2800" dirty="0" err="1" smtClean="0"/>
              <a:t>پیش‌بینی</a:t>
            </a:r>
            <a:r>
              <a:rPr lang="en-US" sz="2800" dirty="0" smtClean="0"/>
              <a:t> </a:t>
            </a:r>
            <a:r>
              <a:rPr lang="en-US" sz="2800" dirty="0" err="1" smtClean="0"/>
              <a:t>تحول</a:t>
            </a:r>
            <a:r>
              <a:rPr lang="en-US" sz="2800" dirty="0" smtClean="0"/>
              <a:t> </a:t>
            </a:r>
            <a:r>
              <a:rPr lang="en-US" sz="2800" dirty="0" err="1" smtClean="0"/>
              <a:t>زمانی</a:t>
            </a:r>
            <a:r>
              <a:rPr lang="en-US" sz="2800" dirty="0" smtClean="0"/>
              <a:t> </a:t>
            </a:r>
            <a:r>
              <a:rPr lang="en-US" sz="2800" dirty="0" err="1" smtClean="0"/>
              <a:t>مقادیر</a:t>
            </a:r>
            <a:r>
              <a:rPr lang="en-US" sz="2800" dirty="0" smtClean="0"/>
              <a:t> </a:t>
            </a:r>
            <a:r>
              <a:rPr lang="en-US" sz="2800" dirty="0" err="1" smtClean="0"/>
              <a:t>کمیت‌ها</a:t>
            </a:r>
            <a:r>
              <a:rPr lang="en-US" sz="2800" dirty="0" smtClean="0"/>
              <a:t> و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مقادیر</a:t>
            </a:r>
            <a:r>
              <a:rPr lang="en-US" sz="2800" dirty="0" smtClean="0"/>
              <a:t> </a:t>
            </a:r>
            <a:r>
              <a:rPr lang="en-US" sz="2800" dirty="0" err="1" smtClean="0"/>
              <a:t>کمیت‌ها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نظریه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هر</a:t>
            </a:r>
            <a:r>
              <a:rPr lang="en-US" sz="2800" dirty="0" smtClean="0"/>
              <a:t> </a:t>
            </a:r>
            <a:r>
              <a:rPr lang="en-US" sz="2800" dirty="0" err="1" smtClean="0"/>
              <a:t>دقت</a:t>
            </a:r>
            <a:r>
              <a:rPr lang="en-US" sz="2800" dirty="0" smtClean="0"/>
              <a:t> </a:t>
            </a:r>
            <a:r>
              <a:rPr lang="en-US" sz="2800" dirty="0" err="1" smtClean="0"/>
              <a:t>دلخواه</a:t>
            </a:r>
            <a:r>
              <a:rPr lang="en-US" sz="2800" dirty="0" smtClean="0"/>
              <a:t> </a:t>
            </a:r>
            <a:r>
              <a:rPr lang="en-US" sz="2800" dirty="0" err="1" smtClean="0"/>
              <a:t>ممکن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و </a:t>
            </a:r>
            <a:r>
              <a:rPr lang="en-US" sz="2800" dirty="0" err="1" smtClean="0"/>
              <a:t>تنها</a:t>
            </a:r>
            <a:r>
              <a:rPr lang="en-US" sz="2800" dirty="0" smtClean="0"/>
              <a:t> </a:t>
            </a:r>
            <a:r>
              <a:rPr lang="en-US" sz="2800" dirty="0" err="1" smtClean="0"/>
              <a:t>محدودیتِ</a:t>
            </a:r>
            <a:r>
              <a:rPr lang="en-US" sz="2800" dirty="0" smtClean="0"/>
              <a:t> </a:t>
            </a:r>
            <a:r>
              <a:rPr lang="en-US" sz="2800" dirty="0" err="1" smtClean="0"/>
              <a:t>موجود</a:t>
            </a:r>
            <a:r>
              <a:rPr lang="en-US" sz="2800" dirty="0" smtClean="0"/>
              <a:t> </a:t>
            </a:r>
            <a:r>
              <a:rPr lang="en-US" sz="2800" dirty="0" err="1" smtClean="0"/>
              <a:t>خطای</a:t>
            </a:r>
            <a:r>
              <a:rPr lang="en-US" sz="2800" dirty="0" smtClean="0"/>
              <a:t> </a:t>
            </a:r>
            <a:r>
              <a:rPr lang="en-US" sz="2800" dirty="0" err="1" smtClean="0"/>
              <a:t>متعارف</a:t>
            </a:r>
            <a:r>
              <a:rPr lang="en-US" sz="2800" dirty="0" smtClean="0"/>
              <a:t> </a:t>
            </a:r>
            <a:r>
              <a:rPr lang="en-US" sz="2800" dirty="0" err="1" smtClean="0"/>
              <a:t>آزمایش</a:t>
            </a:r>
            <a:r>
              <a:rPr lang="en-US" sz="2800" dirty="0" smtClean="0"/>
              <a:t> و </a:t>
            </a:r>
            <a:r>
              <a:rPr lang="en-US" sz="2800" dirty="0" err="1" smtClean="0"/>
              <a:t>آزمایشگر</a:t>
            </a:r>
            <a:r>
              <a:rPr lang="en-US" sz="2800" dirty="0" smtClean="0"/>
              <a:t> </a:t>
            </a:r>
            <a:r>
              <a:rPr lang="en-US" sz="2800" dirty="0" err="1" smtClean="0"/>
              <a:t>یا</a:t>
            </a:r>
            <a:r>
              <a:rPr lang="en-US" sz="2800" dirty="0" smtClean="0"/>
              <a:t> </a:t>
            </a:r>
            <a:r>
              <a:rPr lang="en-US" sz="2800" dirty="0" err="1" smtClean="0"/>
              <a:t>فقدان</a:t>
            </a:r>
            <a:r>
              <a:rPr lang="en-US" sz="2800" dirty="0" smtClean="0"/>
              <a:t> </a:t>
            </a:r>
            <a:r>
              <a:rPr lang="en-US" sz="2800" dirty="0" err="1" smtClean="0"/>
              <a:t>داده‌های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اولیه</a:t>
            </a:r>
            <a:r>
              <a:rPr lang="en-US" sz="2800" dirty="0" smtClean="0"/>
              <a:t> </a:t>
            </a:r>
            <a:r>
              <a:rPr lang="en-US" sz="2800" dirty="0" err="1" smtClean="0"/>
              <a:t>کافی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r>
              <a:rPr lang="en-US" sz="2800" dirty="0" err="1" smtClean="0"/>
              <a:t>اما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</a:t>
            </a:r>
            <a:r>
              <a:rPr lang="en-US" sz="2800" dirty="0" smtClean="0"/>
              <a:t>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محدودیتی</a:t>
            </a:r>
            <a:r>
              <a:rPr lang="en-US" sz="2800" dirty="0" smtClean="0"/>
              <a:t> </a:t>
            </a:r>
            <a:r>
              <a:rPr lang="en-US" sz="2800" dirty="0" err="1" smtClean="0"/>
              <a:t>ذاتی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همراه</a:t>
            </a:r>
            <a:r>
              <a:rPr lang="en-US" sz="2800" dirty="0" smtClean="0"/>
              <a:t> </a:t>
            </a:r>
            <a:r>
              <a:rPr lang="en-US" sz="2800" dirty="0" err="1" smtClean="0"/>
              <a:t>خود</a:t>
            </a:r>
            <a:r>
              <a:rPr lang="en-US" sz="2800" dirty="0" smtClean="0"/>
              <a:t> </a:t>
            </a:r>
            <a:r>
              <a:rPr lang="en-US" sz="2800" dirty="0" err="1" smtClean="0"/>
              <a:t>دارد</a:t>
            </a:r>
            <a:r>
              <a:rPr lang="en-US" sz="2800" dirty="0" smtClean="0"/>
              <a:t>.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واقع</a:t>
            </a:r>
            <a:r>
              <a:rPr lang="en-US" sz="2800" dirty="0" smtClean="0"/>
              <a:t>، </a:t>
            </a:r>
            <a:r>
              <a:rPr lang="en-US" sz="2800" dirty="0" err="1" smtClean="0"/>
              <a:t>نمی‌توان</a:t>
            </a:r>
            <a:r>
              <a:rPr lang="en-US" sz="2800" dirty="0" smtClean="0"/>
              <a:t> </a:t>
            </a:r>
            <a:r>
              <a:rPr lang="en-US" sz="2800" dirty="0" err="1" smtClean="0"/>
              <a:t>کمیت‌هایی</a:t>
            </a:r>
            <a:r>
              <a:rPr lang="en-US" sz="2800" dirty="0" smtClean="0"/>
              <a:t> </a:t>
            </a:r>
            <a:r>
              <a:rPr lang="en-US" sz="2800" dirty="0" err="1" smtClean="0"/>
              <a:t>مانند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</a:t>
            </a:r>
            <a:r>
              <a:rPr lang="en-US" sz="2800" dirty="0" smtClean="0"/>
              <a:t> و </a:t>
            </a:r>
            <a:r>
              <a:rPr lang="en-US" sz="2800" dirty="0" err="1" smtClean="0"/>
              <a:t>تکانه</a:t>
            </a:r>
            <a:r>
              <a:rPr lang="en-US" sz="2800" dirty="0" smtClean="0"/>
              <a:t> (</a:t>
            </a:r>
            <a:r>
              <a:rPr lang="en-US" sz="2800" dirty="0" err="1" smtClean="0"/>
              <a:t>کمیت‌های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مزدوج</a:t>
            </a:r>
            <a:r>
              <a:rPr lang="en-US" sz="2800" dirty="0" smtClean="0"/>
              <a:t>) </a:t>
            </a:r>
            <a:r>
              <a:rPr lang="en-US" sz="2800" dirty="0" err="1" smtClean="0"/>
              <a:t>را</a:t>
            </a:r>
            <a:r>
              <a:rPr lang="en-US" sz="2800" dirty="0" smtClean="0"/>
              <a:t> </a:t>
            </a:r>
            <a:r>
              <a:rPr lang="en-US" sz="2800" dirty="0" err="1" smtClean="0"/>
              <a:t>هم‌زمان</a:t>
            </a:r>
            <a:r>
              <a:rPr lang="en-US" sz="2800" dirty="0" smtClean="0"/>
              <a:t> و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هر</a:t>
            </a:r>
            <a:r>
              <a:rPr lang="en-US" sz="2800" dirty="0" smtClean="0"/>
              <a:t> </a:t>
            </a:r>
            <a:r>
              <a:rPr lang="en-US" sz="2800" dirty="0" err="1" smtClean="0"/>
              <a:t>دقت</a:t>
            </a:r>
            <a:r>
              <a:rPr lang="en-US" sz="2800" dirty="0" smtClean="0"/>
              <a:t> </a:t>
            </a:r>
            <a:r>
              <a:rPr lang="en-US" sz="2800" dirty="0" err="1" smtClean="0"/>
              <a:t>دلخواه</a:t>
            </a:r>
            <a:r>
              <a:rPr lang="en-US" sz="2800" dirty="0" smtClean="0"/>
              <a:t>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کرد</a:t>
            </a:r>
            <a:r>
              <a:rPr lang="en-US" sz="2800" dirty="0" smtClean="0"/>
              <a:t>.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دقیق‌تر</a:t>
            </a:r>
            <a:r>
              <a:rPr lang="en-US" sz="2800" dirty="0" smtClean="0"/>
              <a:t> </a:t>
            </a:r>
            <a:r>
              <a:rPr lang="en-US" sz="2800" dirty="0" err="1" smtClean="0"/>
              <a:t>هر</a:t>
            </a:r>
            <a:r>
              <a:rPr lang="en-US" sz="2800" dirty="0" smtClean="0"/>
              <a:t> </a:t>
            </a:r>
            <a:r>
              <a:rPr lang="en-US" sz="2800" dirty="0" err="1" smtClean="0"/>
              <a:t>یک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کمیت‌ها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منجر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دست</a:t>
            </a:r>
            <a:r>
              <a:rPr lang="en-US" sz="2800" dirty="0" smtClean="0"/>
              <a:t> </a:t>
            </a:r>
            <a:r>
              <a:rPr lang="en-US" sz="2800" dirty="0" err="1" smtClean="0"/>
              <a:t>رفتن</a:t>
            </a:r>
            <a:r>
              <a:rPr lang="en-US" sz="2800" dirty="0" smtClean="0"/>
              <a:t> </a:t>
            </a:r>
            <a:r>
              <a:rPr lang="en-US" sz="2800" dirty="0" err="1" smtClean="0"/>
              <a:t>هرچه</a:t>
            </a:r>
            <a:r>
              <a:rPr lang="en-US" sz="2800" dirty="0" smtClean="0"/>
              <a:t> </a:t>
            </a:r>
            <a:r>
              <a:rPr lang="en-US" sz="2800" dirty="0" err="1" smtClean="0"/>
              <a:t>بیشتر</a:t>
            </a:r>
            <a:r>
              <a:rPr lang="en-US" sz="2800" dirty="0" smtClean="0"/>
              <a:t> </a:t>
            </a:r>
            <a:r>
              <a:rPr lang="en-US" sz="2800" dirty="0" err="1" smtClean="0"/>
              <a:t>داده‌های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مربوط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کمیت</a:t>
            </a:r>
            <a:r>
              <a:rPr lang="en-US" sz="2800" dirty="0" smtClean="0"/>
              <a:t> </a:t>
            </a:r>
            <a:r>
              <a:rPr lang="en-US" sz="2800" dirty="0" err="1" smtClean="0"/>
              <a:t>دیگر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می‌شود</a:t>
            </a:r>
            <a:r>
              <a:rPr lang="en-US" sz="2800" dirty="0" smtClean="0"/>
              <a:t>.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مفهوم</a:t>
            </a:r>
            <a:r>
              <a:rPr lang="en-US" sz="2800" dirty="0" smtClean="0"/>
              <a:t>،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اصل</a:t>
            </a:r>
            <a:r>
              <a:rPr lang="en-US" sz="2800" dirty="0" smtClean="0"/>
              <a:t> </a:t>
            </a:r>
            <a:r>
              <a:rPr lang="en-US" sz="2800" dirty="0" err="1" smtClean="0"/>
              <a:t>عدم</a:t>
            </a:r>
            <a:r>
              <a:rPr lang="en-US" sz="2800" dirty="0" smtClean="0"/>
              <a:t> </a:t>
            </a:r>
            <a:r>
              <a:rPr lang="en-US" sz="2800" dirty="0" err="1" smtClean="0"/>
              <a:t>قطعیت</a:t>
            </a:r>
            <a:r>
              <a:rPr lang="en-US" sz="2800" dirty="0" smtClean="0"/>
              <a:t> </a:t>
            </a:r>
            <a:r>
              <a:rPr lang="en-US" sz="2800" dirty="0" err="1" smtClean="0"/>
              <a:t>هایزنبرگ</a:t>
            </a:r>
            <a:r>
              <a:rPr lang="en-US" sz="2800" dirty="0" smtClean="0"/>
              <a:t> </a:t>
            </a:r>
            <a:r>
              <a:rPr lang="en-US" sz="2800" dirty="0" err="1" smtClean="0"/>
              <a:t>مشهور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،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مفاهیم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</a:t>
            </a:r>
            <a:r>
              <a:rPr lang="en-US" sz="2800" dirty="0" smtClean="0"/>
              <a:t> </a:t>
            </a:r>
            <a:r>
              <a:rPr lang="en-US" sz="2800" dirty="0" err="1" smtClean="0"/>
              <a:t>مهم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و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مفهوم</a:t>
            </a:r>
            <a:r>
              <a:rPr lang="en-US" sz="2800" dirty="0" smtClean="0"/>
              <a:t> </a:t>
            </a:r>
            <a:r>
              <a:rPr lang="en-US" sz="2800" dirty="0" err="1" smtClean="0"/>
              <a:t>بنیادین</a:t>
            </a:r>
            <a:r>
              <a:rPr lang="en-US" sz="2800" dirty="0" smtClean="0"/>
              <a:t> «</a:t>
            </a:r>
            <a:r>
              <a:rPr lang="en-US" sz="2800" dirty="0" err="1" smtClean="0"/>
              <a:t>تأثیر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</a:t>
            </a:r>
            <a:r>
              <a:rPr lang="en-US" sz="2800" dirty="0" smtClean="0"/>
              <a:t>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حالت</a:t>
            </a:r>
            <a:r>
              <a:rPr lang="en-US" sz="2800" dirty="0" smtClean="0"/>
              <a:t> </a:t>
            </a:r>
            <a:r>
              <a:rPr lang="en-US" sz="2800" dirty="0" err="1" smtClean="0"/>
              <a:t>سیستم</a:t>
            </a:r>
            <a:r>
              <a:rPr lang="en-US" sz="2800" dirty="0" smtClean="0"/>
              <a:t>»،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ابداعات</a:t>
            </a:r>
            <a:r>
              <a:rPr lang="en-US" sz="2800" dirty="0" smtClean="0"/>
              <a:t> </a:t>
            </a:r>
            <a:r>
              <a:rPr lang="en-US" sz="2800" dirty="0" err="1" smtClean="0"/>
              <a:t>اختصاصی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(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برابر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کلاسیک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)، </a:t>
            </a:r>
            <a:r>
              <a:rPr lang="en-US" sz="2800" dirty="0" err="1" smtClean="0"/>
              <a:t>همبسته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3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0905" y="451918"/>
            <a:ext cx="84702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/>
              <a:t>توصیف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رفتار</a:t>
            </a:r>
            <a:r>
              <a:rPr lang="en-US" sz="2800" dirty="0" smtClean="0"/>
              <a:t> </a:t>
            </a:r>
            <a:r>
              <a:rPr lang="en-US" sz="2800" dirty="0" err="1" smtClean="0"/>
              <a:t>سامانه‌های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فیزیکی</a:t>
            </a:r>
            <a:r>
              <a:rPr lang="en-US" sz="2800" dirty="0" smtClean="0"/>
              <a:t> </a:t>
            </a:r>
            <a:r>
              <a:rPr lang="en-US" sz="2800" dirty="0" err="1" smtClean="0"/>
              <a:t>اهمیت</a:t>
            </a:r>
            <a:r>
              <a:rPr lang="en-US" sz="2800" dirty="0" smtClean="0"/>
              <a:t> </a:t>
            </a:r>
            <a:r>
              <a:rPr lang="en-US" sz="2800" dirty="0" err="1" smtClean="0"/>
              <a:t>زیادی</a:t>
            </a:r>
            <a:r>
              <a:rPr lang="en-US" sz="2800" dirty="0" smtClean="0"/>
              <a:t> </a:t>
            </a:r>
            <a:r>
              <a:rPr lang="en-US" sz="2800" dirty="0" err="1" smtClean="0"/>
              <a:t>دارد</a:t>
            </a:r>
            <a:r>
              <a:rPr lang="en-US" sz="2800" dirty="0" smtClean="0"/>
              <a:t>، و </a:t>
            </a:r>
            <a:r>
              <a:rPr lang="en-US" sz="2800" dirty="0" err="1" smtClean="0"/>
              <a:t>بسیاری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شاخه‌های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دیگر</a:t>
            </a:r>
            <a:r>
              <a:rPr lang="en-US" sz="2800" dirty="0" smtClean="0"/>
              <a:t>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و </a:t>
            </a:r>
            <a:r>
              <a:rPr lang="en-US" sz="2800" dirty="0" err="1" smtClean="0"/>
              <a:t>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چهارچوب</a:t>
            </a:r>
            <a:r>
              <a:rPr lang="en-US" sz="2800" dirty="0" smtClean="0"/>
              <a:t> </a:t>
            </a:r>
            <a:r>
              <a:rPr lang="en-US" sz="2800" dirty="0" err="1" smtClean="0"/>
              <a:t>نقش</a:t>
            </a:r>
            <a:r>
              <a:rPr lang="en-US" sz="2800" dirty="0" smtClean="0"/>
              <a:t> </a:t>
            </a:r>
            <a:r>
              <a:rPr lang="en-US" sz="2800" dirty="0" err="1" smtClean="0"/>
              <a:t>خود</a:t>
            </a:r>
            <a:r>
              <a:rPr lang="en-US" sz="2800" dirty="0" smtClean="0"/>
              <a:t> </a:t>
            </a:r>
            <a:r>
              <a:rPr lang="en-US" sz="2800" dirty="0" err="1" smtClean="0"/>
              <a:t>استفاده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می‌کنند</a:t>
            </a:r>
            <a:r>
              <a:rPr lang="en-US" sz="2800" dirty="0" smtClean="0"/>
              <a:t>.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جملهٔ</a:t>
            </a:r>
            <a:r>
              <a:rPr lang="en-US" sz="2800" dirty="0" smtClean="0"/>
              <a:t>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شاخه‌ها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باید</a:t>
            </a:r>
            <a:r>
              <a:rPr lang="en-US" sz="2800" dirty="0" smtClean="0"/>
              <a:t> </a:t>
            </a:r>
            <a:r>
              <a:rPr lang="en-US" sz="2800" dirty="0" err="1" smtClean="0"/>
              <a:t>اشاره</a:t>
            </a:r>
            <a:r>
              <a:rPr lang="en-US" sz="2800" dirty="0" smtClean="0"/>
              <a:t> </a:t>
            </a:r>
            <a:r>
              <a:rPr lang="en-US" sz="2800" dirty="0" err="1" smtClean="0"/>
              <a:t>کرد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مادهٔ</a:t>
            </a:r>
            <a:r>
              <a:rPr lang="en-US" sz="2800" dirty="0" smtClean="0"/>
              <a:t> </a:t>
            </a:r>
            <a:r>
              <a:rPr lang="en-US" sz="2800" dirty="0" err="1" smtClean="0"/>
              <a:t>چگال</a:t>
            </a:r>
            <a:r>
              <a:rPr lang="en-US" sz="2800" dirty="0" smtClean="0"/>
              <a:t>،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حالت</a:t>
            </a:r>
            <a:r>
              <a:rPr lang="en-US" sz="2800" dirty="0" smtClean="0"/>
              <a:t> </a:t>
            </a:r>
            <a:r>
              <a:rPr lang="en-US" sz="2800" dirty="0" err="1" smtClean="0"/>
              <a:t>جامد</a:t>
            </a:r>
            <a:r>
              <a:rPr lang="en-US" sz="2800" dirty="0" smtClean="0"/>
              <a:t>،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اتمی</a:t>
            </a:r>
            <a:r>
              <a:rPr lang="en-US" sz="2800" dirty="0" smtClean="0"/>
              <a:t>،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مولکولی</a:t>
            </a:r>
            <a:r>
              <a:rPr lang="en-US" sz="2800" dirty="0" smtClean="0"/>
              <a:t>، </a:t>
            </a:r>
            <a:r>
              <a:rPr lang="en-US" sz="2800" dirty="0" err="1" smtClean="0"/>
              <a:t>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محاسباتی</a:t>
            </a:r>
            <a:r>
              <a:rPr lang="en-US" sz="2800" dirty="0" smtClean="0"/>
              <a:t>، </a:t>
            </a:r>
            <a:r>
              <a:rPr lang="en-US" sz="2800" dirty="0" err="1" smtClean="0"/>
              <a:t>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،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ذرات</a:t>
            </a:r>
            <a:r>
              <a:rPr lang="en-US" sz="2800" dirty="0" smtClean="0"/>
              <a:t> </a:t>
            </a:r>
            <a:r>
              <a:rPr lang="en-US" sz="2800" dirty="0" err="1" smtClean="0"/>
              <a:t>بنیادی</a:t>
            </a:r>
            <a:r>
              <a:rPr lang="en-US" sz="2800" dirty="0" smtClean="0"/>
              <a:t>،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هسته‌ای</a:t>
            </a:r>
            <a:r>
              <a:rPr lang="en-US" sz="2800" dirty="0" smtClean="0"/>
              <a:t>.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علاوه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اینکه</a:t>
            </a:r>
            <a:r>
              <a:rPr lang="en-US" sz="2800" dirty="0" smtClean="0"/>
              <a:t> </a:t>
            </a:r>
            <a:r>
              <a:rPr lang="en-US" sz="2800" dirty="0" err="1" smtClean="0"/>
              <a:t>دنیای</a:t>
            </a:r>
            <a:r>
              <a:rPr lang="en-US" sz="2800" dirty="0" smtClean="0"/>
              <a:t> </a:t>
            </a:r>
            <a:r>
              <a:rPr lang="en-US" sz="2800" dirty="0" err="1" smtClean="0"/>
              <a:t>ذرات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</a:t>
            </a:r>
            <a:r>
              <a:rPr lang="en-US" sz="2800" dirty="0" smtClean="0"/>
              <a:t> </a:t>
            </a:r>
            <a:r>
              <a:rPr lang="en-US" sz="2800" dirty="0" err="1" smtClean="0"/>
              <a:t>ریز</a:t>
            </a:r>
            <a:r>
              <a:rPr lang="en-US" sz="2800" dirty="0" smtClean="0"/>
              <a:t> </a:t>
            </a:r>
            <a:r>
              <a:rPr lang="en-US" sz="2800" dirty="0" err="1" smtClean="0"/>
              <a:t>را</a:t>
            </a:r>
            <a:r>
              <a:rPr lang="en-US" sz="2800" dirty="0" smtClean="0"/>
              <a:t> </a:t>
            </a:r>
            <a:r>
              <a:rPr lang="en-US" sz="2800" dirty="0" err="1" smtClean="0"/>
              <a:t>توصیف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می‌کند</a:t>
            </a:r>
            <a:r>
              <a:rPr lang="en-US" sz="2800" dirty="0" smtClean="0"/>
              <a:t>،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توضیح</a:t>
            </a:r>
            <a:r>
              <a:rPr lang="en-US" sz="2800" dirty="0" smtClean="0"/>
              <a:t> </a:t>
            </a:r>
            <a:r>
              <a:rPr lang="en-US" sz="2800" dirty="0" err="1" smtClean="0"/>
              <a:t>برخی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پدیده‌های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بزرگ‌مقیاس</a:t>
            </a:r>
            <a:r>
              <a:rPr lang="en-US" sz="2800" dirty="0" smtClean="0"/>
              <a:t> (</a:t>
            </a:r>
            <a:r>
              <a:rPr lang="en-US" sz="2800" dirty="0" err="1" smtClean="0"/>
              <a:t>ماکروسکوپیک</a:t>
            </a:r>
            <a:r>
              <a:rPr lang="en-US" sz="2800" dirty="0" smtClean="0"/>
              <a:t>) </a:t>
            </a:r>
            <a:r>
              <a:rPr lang="en-US" sz="2800" dirty="0" err="1" smtClean="0"/>
              <a:t>مانند</a:t>
            </a:r>
            <a:r>
              <a:rPr lang="en-US" sz="2800" dirty="0" smtClean="0"/>
              <a:t> </a:t>
            </a:r>
            <a:r>
              <a:rPr lang="en-US" sz="2800" dirty="0" err="1" smtClean="0"/>
              <a:t>ابررسانایی</a:t>
            </a:r>
            <a:r>
              <a:rPr lang="en-US" sz="2800" dirty="0" smtClean="0"/>
              <a:t> و </a:t>
            </a:r>
            <a:r>
              <a:rPr lang="en-US" sz="2800" dirty="0" err="1" smtClean="0"/>
              <a:t>ابرشارگی</a:t>
            </a:r>
            <a:r>
              <a:rPr lang="en-US" sz="2800" dirty="0" smtClean="0"/>
              <a:t> </a:t>
            </a:r>
            <a:r>
              <a:rPr lang="en-US" sz="2800" dirty="0" err="1" smtClean="0"/>
              <a:t>هم</a:t>
            </a:r>
            <a:r>
              <a:rPr lang="en-US" sz="2800" dirty="0" smtClean="0"/>
              <a:t> </a:t>
            </a:r>
            <a:r>
              <a:rPr lang="en-US" sz="2800" dirty="0" err="1" smtClean="0"/>
              <a:t>کاربرد</a:t>
            </a:r>
            <a:r>
              <a:rPr lang="en-US" sz="2800" dirty="0" smtClean="0"/>
              <a:t> </a:t>
            </a:r>
            <a:r>
              <a:rPr lang="en-US" sz="2800" dirty="0" err="1" smtClean="0"/>
              <a:t>دارد</a:t>
            </a:r>
            <a:r>
              <a:rPr lang="en-US" sz="2800" dirty="0" smtClean="0"/>
              <a:t>. </a:t>
            </a:r>
            <a:r>
              <a:rPr lang="en-US" sz="2800" dirty="0" err="1" smtClean="0"/>
              <a:t>همچنین</a:t>
            </a:r>
            <a:r>
              <a:rPr lang="en-US" sz="2800" dirty="0" smtClean="0"/>
              <a:t>، </a:t>
            </a:r>
            <a:r>
              <a:rPr lang="en-US" sz="2800" dirty="0" err="1" smtClean="0"/>
              <a:t>کاربردهای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وسیعی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حوزه</a:t>
            </a:r>
            <a:r>
              <a:rPr lang="en-US" sz="2800" dirty="0" smtClean="0"/>
              <a:t> </a:t>
            </a:r>
            <a:r>
              <a:rPr lang="en-US" sz="2800" dirty="0" err="1" smtClean="0"/>
              <a:t>فناوری‌های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کاربردی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مفاهیم</a:t>
            </a:r>
            <a:r>
              <a:rPr lang="en-US" sz="2800" dirty="0" smtClean="0"/>
              <a:t> و </a:t>
            </a:r>
            <a:r>
              <a:rPr lang="en-US" sz="2800" dirty="0" err="1" smtClean="0"/>
              <a:t>دستاوردهای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استوارند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403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9031" y="616623"/>
            <a:ext cx="71547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 err="1" smtClean="0"/>
              <a:t>مکتب‌های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فکری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مکانیک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کوانتومی</a:t>
            </a:r>
            <a:endParaRPr lang="en-US" sz="2800" b="1" dirty="0" smtClean="0"/>
          </a:p>
          <a:p>
            <a:pPr algn="r"/>
            <a:endParaRPr lang="en-US" sz="2800" b="1" dirty="0" smtClean="0"/>
          </a:p>
          <a:p>
            <a:pPr algn="r"/>
            <a:endParaRPr lang="en-US" sz="2800" dirty="0" smtClean="0"/>
          </a:p>
          <a:p>
            <a:pPr algn="r"/>
            <a:r>
              <a:rPr lang="en-US" sz="2800" dirty="0" err="1" smtClean="0"/>
              <a:t>نظریه‌های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گوناگونی</a:t>
            </a:r>
            <a:r>
              <a:rPr lang="en-US" sz="2800" dirty="0" smtClean="0"/>
              <a:t> </a:t>
            </a:r>
            <a:r>
              <a:rPr lang="en-US" sz="2800" dirty="0" err="1" smtClean="0"/>
              <a:t>دربارهٔ</a:t>
            </a:r>
            <a:r>
              <a:rPr lang="en-US" sz="2800" dirty="0" smtClean="0"/>
              <a:t> </a:t>
            </a:r>
            <a:r>
              <a:rPr lang="en-US" sz="2800" dirty="0" err="1" smtClean="0"/>
              <a:t>مسئلهٔ</a:t>
            </a:r>
            <a:r>
              <a:rPr lang="en-US" sz="2800" dirty="0" smtClean="0"/>
              <a:t> </a:t>
            </a:r>
            <a:r>
              <a:rPr lang="en-US" sz="2800" dirty="0" err="1" smtClean="0"/>
              <a:t>اندازه‌گیری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مطرح</a:t>
            </a:r>
            <a:r>
              <a:rPr lang="en-US" sz="2800" dirty="0" smtClean="0"/>
              <a:t> </a:t>
            </a:r>
            <a:r>
              <a:rPr lang="en-US" sz="2800" dirty="0" err="1" smtClean="0"/>
              <a:t>شده‌است</a:t>
            </a:r>
            <a:r>
              <a:rPr lang="en-US" sz="2800" dirty="0" smtClean="0"/>
              <a:t>.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میان</a:t>
            </a:r>
            <a:r>
              <a:rPr lang="en-US" sz="2800" dirty="0" smtClean="0"/>
              <a:t>، </a:t>
            </a:r>
            <a:r>
              <a:rPr lang="en-US" sz="2800" dirty="0" err="1" smtClean="0"/>
              <a:t>سه</a:t>
            </a:r>
            <a:r>
              <a:rPr lang="en-US" sz="2800" dirty="0" smtClean="0"/>
              <a:t> </a:t>
            </a:r>
            <a:r>
              <a:rPr lang="en-US" sz="2800" dirty="0" err="1" smtClean="0"/>
              <a:t>دیدگاه</a:t>
            </a:r>
            <a:r>
              <a:rPr lang="en-US" sz="2800" dirty="0" smtClean="0"/>
              <a:t> </a:t>
            </a:r>
            <a:r>
              <a:rPr lang="en-US" sz="2800" dirty="0" err="1" smtClean="0"/>
              <a:t>شایان</a:t>
            </a:r>
            <a:r>
              <a:rPr lang="en-US" sz="2800" dirty="0" smtClean="0"/>
              <a:t> </a:t>
            </a:r>
            <a:r>
              <a:rPr lang="en-US" sz="2800" dirty="0" err="1" smtClean="0"/>
              <a:t>ذکرند</a:t>
            </a:r>
            <a:r>
              <a:rPr lang="en-US" sz="2800" dirty="0" smtClean="0"/>
              <a:t>: </a:t>
            </a:r>
            <a:r>
              <a:rPr lang="en-US" sz="2800" dirty="0" err="1" smtClean="0"/>
              <a:t>دیدگاه</a:t>
            </a:r>
            <a:r>
              <a:rPr lang="en-US" sz="2800" dirty="0" smtClean="0"/>
              <a:t> </a:t>
            </a:r>
            <a:r>
              <a:rPr lang="en-US" sz="2800" dirty="0" err="1" smtClean="0"/>
              <a:t>واقع‌گرایانه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اینشتین</a:t>
            </a:r>
            <a:r>
              <a:rPr lang="en-US" sz="2800" dirty="0" smtClean="0"/>
              <a:t> </a:t>
            </a:r>
            <a:r>
              <a:rPr lang="en-US" sz="2800" dirty="0" err="1" smtClean="0"/>
              <a:t>طرفدار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 </a:t>
            </a:r>
            <a:r>
              <a:rPr lang="en-US" sz="2800" dirty="0" err="1" smtClean="0"/>
              <a:t>بود</a:t>
            </a:r>
            <a:r>
              <a:rPr lang="en-US" sz="2800" dirty="0" smtClean="0"/>
              <a:t>، </a:t>
            </a:r>
            <a:r>
              <a:rPr lang="en-US" sz="2800" dirty="0" err="1" smtClean="0"/>
              <a:t>دیدگاه</a:t>
            </a:r>
            <a:r>
              <a:rPr lang="en-US" sz="2800" dirty="0" smtClean="0"/>
              <a:t> </a:t>
            </a:r>
            <a:r>
              <a:rPr lang="en-US" sz="2800" dirty="0" err="1" smtClean="0"/>
              <a:t>سنتی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تفسیر</a:t>
            </a:r>
            <a:r>
              <a:rPr lang="en-US" sz="2800" dirty="0" smtClean="0"/>
              <a:t> </a:t>
            </a:r>
            <a:r>
              <a:rPr lang="en-US" sz="2800" dirty="0" err="1" smtClean="0"/>
              <a:t>کپنهاگی</a:t>
            </a:r>
            <a:r>
              <a:rPr lang="en-US" sz="2800" dirty="0" smtClean="0"/>
              <a:t> </a:t>
            </a:r>
            <a:r>
              <a:rPr lang="en-US" sz="2800" dirty="0" err="1" smtClean="0"/>
              <a:t>هم</a:t>
            </a:r>
            <a:r>
              <a:rPr lang="en-US" sz="2800" dirty="0" smtClean="0"/>
              <a:t> </a:t>
            </a:r>
            <a:r>
              <a:rPr lang="en-US" sz="2800" dirty="0" err="1" smtClean="0"/>
              <a:t>معروف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و </a:t>
            </a:r>
            <a:r>
              <a:rPr lang="en-US" sz="2800" dirty="0" err="1" smtClean="0"/>
              <a:t>نیلز</a:t>
            </a:r>
            <a:r>
              <a:rPr lang="en-US" sz="2800" dirty="0" smtClean="0"/>
              <a:t> </a:t>
            </a:r>
            <a:r>
              <a:rPr lang="en-US" sz="2800" dirty="0" err="1" smtClean="0"/>
              <a:t>بور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 </a:t>
            </a:r>
            <a:r>
              <a:rPr lang="en-US" sz="2800" dirty="0" err="1" smtClean="0"/>
              <a:t>حمایت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می‌کرد</a:t>
            </a:r>
            <a:r>
              <a:rPr lang="en-US" sz="2800" dirty="0" smtClean="0"/>
              <a:t>، </a:t>
            </a:r>
            <a:r>
              <a:rPr lang="en-US" sz="2800" dirty="0" err="1" smtClean="0"/>
              <a:t>دیدگاه</a:t>
            </a:r>
            <a:r>
              <a:rPr lang="en-US" sz="2800" dirty="0" smtClean="0"/>
              <a:t> </a:t>
            </a:r>
            <a:r>
              <a:rPr lang="en-US" sz="2800" dirty="0" err="1" smtClean="0"/>
              <a:t>ندانم‌گرایانه</a:t>
            </a:r>
            <a:r>
              <a:rPr lang="en-US" sz="2800" dirty="0" smtClean="0"/>
              <a:t> </a:t>
            </a:r>
            <a:r>
              <a:rPr lang="en-US" sz="2800" dirty="0" err="1" smtClean="0"/>
              <a:t>یا</a:t>
            </a:r>
            <a:r>
              <a:rPr lang="en-US" sz="2800" dirty="0" smtClean="0"/>
              <a:t> </a:t>
            </a:r>
            <a:r>
              <a:rPr lang="en-US" sz="2800" dirty="0" err="1" smtClean="0"/>
              <a:t>آگنوستیک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طرفداران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اظهارنظر</a:t>
            </a:r>
            <a:r>
              <a:rPr lang="en-US" sz="2800" dirty="0" smtClean="0"/>
              <a:t> </a:t>
            </a:r>
            <a:r>
              <a:rPr lang="en-US" sz="2800" dirty="0" err="1" smtClean="0"/>
              <a:t>به‌طور</a:t>
            </a:r>
            <a:r>
              <a:rPr lang="en-US" sz="2800" dirty="0" smtClean="0"/>
              <a:t> </a:t>
            </a:r>
            <a:r>
              <a:rPr lang="en-US" sz="2800" dirty="0" err="1" smtClean="0"/>
              <a:t>کلی</a:t>
            </a:r>
            <a:r>
              <a:rPr lang="en-US" sz="2800" dirty="0" smtClean="0"/>
              <a:t> </a:t>
            </a:r>
            <a:r>
              <a:rPr lang="en-US" sz="2800" dirty="0" err="1" smtClean="0"/>
              <a:t>خودداری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می‌کردند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663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0758" y="387749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و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کلاسیک</a:t>
            </a:r>
            <a:endParaRPr lang="en-US" sz="2800" dirty="0" smtClean="0"/>
          </a:p>
          <a:p>
            <a:pPr algn="r"/>
            <a:r>
              <a:rPr lang="en-US" sz="2800" dirty="0" err="1" smtClean="0"/>
              <a:t>مقالهٔ</a:t>
            </a:r>
            <a:r>
              <a:rPr lang="en-US" sz="2800" dirty="0" smtClean="0"/>
              <a:t> </a:t>
            </a:r>
            <a:r>
              <a:rPr lang="en-US" sz="2800" dirty="0" err="1" smtClean="0"/>
              <a:t>اصلی</a:t>
            </a:r>
            <a:r>
              <a:rPr lang="en-US" sz="2800" dirty="0" smtClean="0"/>
              <a:t>: </a:t>
            </a:r>
            <a:r>
              <a:rPr lang="en-US" sz="2800" dirty="0" err="1" smtClean="0"/>
              <a:t>گربه</a:t>
            </a:r>
            <a:r>
              <a:rPr lang="en-US" sz="2800" dirty="0" smtClean="0"/>
              <a:t> </a:t>
            </a:r>
            <a:r>
              <a:rPr lang="en-US" sz="2800" dirty="0" err="1" smtClean="0"/>
              <a:t>شرودینگر</a:t>
            </a:r>
            <a:endParaRPr lang="en-US" sz="2800" dirty="0" smtClean="0"/>
          </a:p>
          <a:p>
            <a:pPr algn="r"/>
            <a:r>
              <a:rPr lang="en-US" sz="2800" dirty="0" err="1" smtClean="0"/>
              <a:t>مقالهٔ</a:t>
            </a:r>
            <a:r>
              <a:rPr lang="en-US" sz="2800" dirty="0" smtClean="0"/>
              <a:t> </a:t>
            </a:r>
            <a:r>
              <a:rPr lang="en-US" sz="2800" dirty="0" err="1" smtClean="0"/>
              <a:t>اصلی</a:t>
            </a:r>
            <a:r>
              <a:rPr lang="en-US" sz="2800" dirty="0" smtClean="0"/>
              <a:t>: </a:t>
            </a:r>
            <a:r>
              <a:rPr lang="en-US" sz="2800" dirty="0" err="1" smtClean="0"/>
              <a:t>آزمایش</a:t>
            </a:r>
            <a:r>
              <a:rPr lang="en-US" sz="2800" dirty="0" smtClean="0"/>
              <a:t> </a:t>
            </a:r>
            <a:r>
              <a:rPr lang="en-US" sz="2800" dirty="0" err="1" smtClean="0"/>
              <a:t>دوشکاف</a:t>
            </a:r>
            <a:endParaRPr lang="en-US" sz="2800" dirty="0" smtClean="0"/>
          </a:p>
          <a:p>
            <a:pPr algn="r"/>
            <a:r>
              <a:rPr lang="en-US" sz="2800" dirty="0" err="1" smtClean="0"/>
              <a:t>نمایش</a:t>
            </a:r>
            <a:r>
              <a:rPr lang="en-US" sz="2800" dirty="0" smtClean="0"/>
              <a:t> </a:t>
            </a:r>
            <a:r>
              <a:rPr lang="en-US" sz="2800" dirty="0" err="1" smtClean="0"/>
              <a:t>دوگانگی</a:t>
            </a:r>
            <a:r>
              <a:rPr lang="en-US" sz="2800" dirty="0" smtClean="0"/>
              <a:t> </a:t>
            </a:r>
            <a:r>
              <a:rPr lang="en-US" sz="2800" dirty="0" err="1" smtClean="0"/>
              <a:t>موج-ذره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یک</a:t>
            </a:r>
            <a:r>
              <a:rPr lang="en-US" sz="2800" dirty="0" smtClean="0"/>
              <a:t> </a:t>
            </a:r>
            <a:r>
              <a:rPr lang="en-US" sz="2800" dirty="0" err="1" smtClean="0"/>
              <a:t>بسته</a:t>
            </a:r>
            <a:r>
              <a:rPr lang="en-US" sz="2800" dirty="0" smtClean="0"/>
              <a:t> </a:t>
            </a:r>
            <a:r>
              <a:rPr lang="en-US" sz="2800" dirty="0" err="1" smtClean="0"/>
              <a:t>موج</a:t>
            </a:r>
            <a:r>
              <a:rPr lang="en-US" sz="2800" dirty="0" smtClean="0"/>
              <a:t> </a:t>
            </a:r>
            <a:r>
              <a:rPr lang="en-US" sz="2800" dirty="0" err="1" smtClean="0"/>
              <a:t>فوتونی</a:t>
            </a:r>
            <a:endParaRPr lang="en-US" sz="2800" dirty="0" smtClean="0"/>
          </a:p>
          <a:p>
            <a:pPr algn="r"/>
            <a:endParaRPr lang="en-US" sz="2800" dirty="0" smtClean="0"/>
          </a:p>
          <a:p>
            <a:pPr algn="r"/>
            <a:r>
              <a:rPr lang="en-US" sz="2800" dirty="0" err="1" smtClean="0"/>
              <a:t>آثار</a:t>
            </a:r>
            <a:r>
              <a:rPr lang="en-US" sz="2800" dirty="0" smtClean="0"/>
              <a:t> و </a:t>
            </a:r>
            <a:r>
              <a:rPr lang="en-US" sz="2800" dirty="0" err="1" smtClean="0"/>
              <a:t>پدیده‌هایی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و </a:t>
            </a:r>
            <a:r>
              <a:rPr lang="en-US" sz="2800" dirty="0" err="1" smtClean="0"/>
              <a:t>نسبیت</a:t>
            </a:r>
            <a:r>
              <a:rPr lang="en-US" sz="2800" dirty="0" smtClean="0"/>
              <a:t> </a:t>
            </a:r>
            <a:r>
              <a:rPr lang="en-US" sz="2800" dirty="0" err="1" smtClean="0"/>
              <a:t>پیش‌بینی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می‌شوند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ترتیب</a:t>
            </a:r>
            <a:r>
              <a:rPr lang="en-US" sz="2800" dirty="0" smtClean="0"/>
              <a:t> </a:t>
            </a:r>
            <a:r>
              <a:rPr lang="en-US" sz="2800" dirty="0" err="1" smtClean="0"/>
              <a:t>فقط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اجسام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</a:t>
            </a:r>
            <a:r>
              <a:rPr lang="en-US" sz="2800" dirty="0" smtClean="0"/>
              <a:t> </a:t>
            </a:r>
            <a:r>
              <a:rPr lang="en-US" sz="2800" dirty="0" err="1" smtClean="0"/>
              <a:t>ریز</a:t>
            </a:r>
            <a:r>
              <a:rPr lang="en-US" sz="2800" dirty="0" smtClean="0"/>
              <a:t> و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سرعت‌های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</a:t>
            </a:r>
            <a:r>
              <a:rPr lang="en-US" sz="2800" dirty="0" smtClean="0"/>
              <a:t> </a:t>
            </a:r>
            <a:r>
              <a:rPr lang="en-US" sz="2800" dirty="0" err="1" smtClean="0"/>
              <a:t>بالا</a:t>
            </a:r>
            <a:r>
              <a:rPr lang="en-US" sz="2800" dirty="0" smtClean="0"/>
              <a:t> </a:t>
            </a:r>
            <a:r>
              <a:rPr lang="en-US" sz="2800" dirty="0" err="1" smtClean="0"/>
              <a:t>آشکار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می‌شوند</a:t>
            </a:r>
            <a:r>
              <a:rPr lang="en-US" sz="2800" dirty="0" smtClean="0"/>
              <a:t>. </a:t>
            </a:r>
            <a:r>
              <a:rPr lang="en-US" sz="2800" dirty="0" err="1" smtClean="0"/>
              <a:t>تقریباً</a:t>
            </a:r>
            <a:r>
              <a:rPr lang="en-US" sz="2800" dirty="0" smtClean="0"/>
              <a:t> </a:t>
            </a:r>
            <a:r>
              <a:rPr lang="en-US" sz="2800" dirty="0" err="1" smtClean="0"/>
              <a:t>همهٔ</a:t>
            </a:r>
            <a:r>
              <a:rPr lang="en-US" sz="2800" dirty="0" smtClean="0"/>
              <a:t> </a:t>
            </a:r>
            <a:r>
              <a:rPr lang="en-US" sz="2800" dirty="0" err="1" smtClean="0"/>
              <a:t>پدیده‌هایی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انسان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زندگی</a:t>
            </a:r>
            <a:r>
              <a:rPr lang="en-US" sz="2800" dirty="0" smtClean="0"/>
              <a:t> </a:t>
            </a:r>
            <a:r>
              <a:rPr lang="en-US" sz="2800" dirty="0" err="1" smtClean="0"/>
              <a:t>روزمره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آن‌ها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سروکار</a:t>
            </a:r>
            <a:r>
              <a:rPr lang="en-US" sz="2800" dirty="0" smtClean="0"/>
              <a:t> </a:t>
            </a:r>
            <a:r>
              <a:rPr lang="en-US" sz="2800" dirty="0" err="1" smtClean="0"/>
              <a:t>دارد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دقت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</a:t>
            </a:r>
            <a:r>
              <a:rPr lang="en-US" sz="2800" dirty="0" smtClean="0"/>
              <a:t> </a:t>
            </a:r>
            <a:r>
              <a:rPr lang="en-US" sz="2800" dirty="0" err="1" smtClean="0"/>
              <a:t>خوبی</a:t>
            </a:r>
            <a:r>
              <a:rPr lang="en-US" sz="2800" dirty="0" smtClean="0"/>
              <a:t> </a:t>
            </a:r>
            <a:r>
              <a:rPr lang="en-US" sz="2800" dirty="0" err="1" smtClean="0"/>
              <a:t>با</a:t>
            </a:r>
            <a:r>
              <a:rPr lang="en-US" sz="2800" dirty="0" smtClean="0"/>
              <a:t>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نیوتنی</a:t>
            </a:r>
            <a:r>
              <a:rPr lang="en-US" sz="2800" dirty="0" smtClean="0"/>
              <a:t> </a:t>
            </a:r>
            <a:r>
              <a:rPr lang="en-US" sz="2800" dirty="0" err="1" smtClean="0"/>
              <a:t>پیش‌بینی‌پذیر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495" y="4579770"/>
            <a:ext cx="22193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8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19298"/>
            <a:ext cx="6096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3600" dirty="0" err="1" smtClean="0"/>
              <a:t>محتویات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en-US" sz="3600" dirty="0" smtClean="0"/>
              <a:t>    ۱ </a:t>
            </a:r>
            <a:r>
              <a:rPr lang="en-US" sz="3600" dirty="0" err="1" smtClean="0"/>
              <a:t>آشنایی</a:t>
            </a:r>
            <a:endParaRPr lang="en-US" sz="3600" dirty="0" smtClean="0"/>
          </a:p>
          <a:p>
            <a:pPr algn="r"/>
            <a:r>
              <a:rPr lang="en-US" sz="3600" dirty="0" smtClean="0"/>
              <a:t>    ۲ </a:t>
            </a:r>
            <a:r>
              <a:rPr lang="en-US" sz="3600" dirty="0" err="1" smtClean="0"/>
              <a:t>مکتب‌های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فکری</a:t>
            </a:r>
            <a:r>
              <a:rPr lang="en-US" sz="3600" dirty="0" smtClean="0"/>
              <a:t>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endParaRPr lang="en-US" sz="3600" dirty="0" smtClean="0"/>
          </a:p>
          <a:p>
            <a:pPr algn="r"/>
            <a:r>
              <a:rPr lang="en-US" sz="3600" dirty="0" smtClean="0"/>
              <a:t>    ۳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و </a:t>
            </a:r>
            <a:r>
              <a:rPr lang="en-US" sz="3600" dirty="0" err="1" smtClean="0"/>
              <a:t>فیزیک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کلاسیک</a:t>
            </a:r>
            <a:endParaRPr lang="en-US" sz="3600" dirty="0" smtClean="0"/>
          </a:p>
          <a:p>
            <a:pPr algn="r"/>
            <a:r>
              <a:rPr lang="en-US" sz="3600" dirty="0" smtClean="0"/>
              <a:t>    ۴ </a:t>
            </a:r>
            <a:r>
              <a:rPr lang="en-US" sz="3600" dirty="0" err="1" smtClean="0"/>
              <a:t>کوشش</a:t>
            </a:r>
            <a:r>
              <a:rPr lang="en-US" sz="3600" dirty="0" smtClean="0"/>
              <a:t> </a:t>
            </a:r>
            <a:r>
              <a:rPr lang="en-US" sz="3600" dirty="0" err="1" smtClean="0"/>
              <a:t>برای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نظریهٔ</a:t>
            </a:r>
            <a:r>
              <a:rPr lang="en-US" sz="3600" dirty="0" smtClean="0"/>
              <a:t> </a:t>
            </a:r>
            <a:r>
              <a:rPr lang="en-US" sz="3600" dirty="0" err="1" smtClean="0"/>
              <a:t>وحدت‌یافته</a:t>
            </a:r>
            <a:endParaRPr lang="en-US" sz="3600" dirty="0" smtClean="0"/>
          </a:p>
          <a:p>
            <a:pPr algn="r"/>
            <a:r>
              <a:rPr lang="en-US" sz="3600" dirty="0" smtClean="0"/>
              <a:t>    ۵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و </a:t>
            </a:r>
            <a:r>
              <a:rPr lang="en-US" sz="3600" dirty="0" err="1" smtClean="0"/>
              <a:t>زیست‌شناسی</a:t>
            </a:r>
            <a:endParaRPr lang="en-US" sz="3600" dirty="0" smtClean="0"/>
          </a:p>
          <a:p>
            <a:pPr algn="r"/>
            <a:r>
              <a:rPr lang="en-US" sz="3600" dirty="0" smtClean="0"/>
              <a:t>    ۶ </a:t>
            </a:r>
            <a:r>
              <a:rPr lang="en-US" sz="3600" dirty="0" err="1" smtClean="0"/>
              <a:t>جستارهای</a:t>
            </a:r>
            <a:r>
              <a:rPr lang="en-US" sz="3600" dirty="0" smtClean="0"/>
              <a:t> </a:t>
            </a:r>
            <a:r>
              <a:rPr lang="en-US" sz="3600" dirty="0" err="1" smtClean="0"/>
              <a:t>وابسته</a:t>
            </a:r>
            <a:endParaRPr lang="en-US" sz="3600" dirty="0" smtClean="0"/>
          </a:p>
          <a:p>
            <a:pPr algn="r"/>
            <a:r>
              <a:rPr lang="en-US" sz="3600" dirty="0" smtClean="0"/>
              <a:t>    ۷ </a:t>
            </a:r>
            <a:r>
              <a:rPr lang="en-US" sz="3600" dirty="0" err="1" smtClean="0"/>
              <a:t>منابع</a:t>
            </a:r>
            <a:endParaRPr lang="en-US" sz="3600" dirty="0" smtClean="0"/>
          </a:p>
          <a:p>
            <a:pPr algn="r"/>
            <a:r>
              <a:rPr lang="en-US" sz="3600" dirty="0" smtClean="0"/>
              <a:t>    ۸ </a:t>
            </a:r>
            <a:r>
              <a:rPr lang="en-US" sz="3600" dirty="0" err="1" smtClean="0"/>
              <a:t>پیوند</a:t>
            </a:r>
            <a:r>
              <a:rPr lang="en-US" sz="3600" dirty="0" smtClean="0"/>
              <a:t> </a:t>
            </a:r>
            <a:r>
              <a:rPr lang="en-US" sz="3600" dirty="0" err="1" smtClean="0"/>
              <a:t>به</a:t>
            </a:r>
            <a:r>
              <a:rPr lang="en-US" sz="3600" dirty="0" smtClean="0"/>
              <a:t> </a:t>
            </a:r>
            <a:r>
              <a:rPr lang="en-US" sz="3600" dirty="0" err="1" smtClean="0"/>
              <a:t>بیرون</a:t>
            </a:r>
            <a:endParaRPr lang="en-US" sz="3600" dirty="0" smtClean="0"/>
          </a:p>
          <a:p>
            <a:pPr algn="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4660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1326" y="456202"/>
            <a:ext cx="8887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err="1" smtClean="0"/>
              <a:t>در</a:t>
            </a:r>
            <a:r>
              <a:rPr lang="en-US" sz="2400" dirty="0" smtClean="0"/>
              <a:t> </a:t>
            </a:r>
            <a:r>
              <a:rPr lang="en-US" sz="2400" dirty="0" err="1" smtClean="0"/>
              <a:t>ابعاد</a:t>
            </a:r>
            <a:r>
              <a:rPr lang="en-US" sz="2400" dirty="0" smtClean="0"/>
              <a:t> </a:t>
            </a:r>
            <a:r>
              <a:rPr lang="en-US" sz="2400" dirty="0" err="1" smtClean="0"/>
              <a:t>بسیار</a:t>
            </a:r>
            <a:r>
              <a:rPr lang="en-US" sz="2400" dirty="0" smtClean="0"/>
              <a:t> </a:t>
            </a:r>
            <a:r>
              <a:rPr lang="en-US" sz="2400" dirty="0" err="1" smtClean="0"/>
              <a:t>کوچک</a:t>
            </a:r>
            <a:r>
              <a:rPr lang="en-US" sz="2400" dirty="0" smtClean="0"/>
              <a:t> </a:t>
            </a:r>
            <a:r>
              <a:rPr lang="en-US" sz="2400" dirty="0" err="1" smtClean="0"/>
              <a:t>ماده</a:t>
            </a:r>
            <a:r>
              <a:rPr lang="en-US" sz="2400" dirty="0" smtClean="0"/>
              <a:t> (</a:t>
            </a:r>
            <a:r>
              <a:rPr lang="en-US" sz="2400" dirty="0" err="1" smtClean="0"/>
              <a:t>مثلاً</a:t>
            </a:r>
            <a:r>
              <a:rPr lang="en-US" sz="2400" dirty="0" smtClean="0"/>
              <a:t> </a:t>
            </a:r>
            <a:r>
              <a:rPr lang="en-US" sz="2400" dirty="0" err="1" smtClean="0"/>
              <a:t>در</a:t>
            </a:r>
            <a:r>
              <a:rPr lang="en-US" sz="2400" dirty="0" smtClean="0"/>
              <a:t> </a:t>
            </a:r>
            <a:r>
              <a:rPr lang="en-US" sz="2400" dirty="0" err="1" smtClean="0"/>
              <a:t>حد</a:t>
            </a:r>
            <a:r>
              <a:rPr lang="en-US" sz="2400" dirty="0" smtClean="0"/>
              <a:t> </a:t>
            </a:r>
            <a:r>
              <a:rPr lang="en-US" sz="2400" dirty="0" err="1" smtClean="0"/>
              <a:t>نانومتر</a:t>
            </a:r>
            <a:r>
              <a:rPr lang="en-US" sz="2400" dirty="0" smtClean="0"/>
              <a:t>) </a:t>
            </a:r>
            <a:r>
              <a:rPr lang="en-US" sz="2400" dirty="0" err="1" smtClean="0"/>
              <a:t>یا</a:t>
            </a:r>
            <a:r>
              <a:rPr lang="en-US" sz="2400" dirty="0" smtClean="0"/>
              <a:t> </a:t>
            </a:r>
            <a:r>
              <a:rPr lang="en-US" sz="2400" dirty="0" err="1" smtClean="0"/>
              <a:t>در</a:t>
            </a:r>
            <a:r>
              <a:rPr lang="en-US" sz="2400" dirty="0" smtClean="0"/>
              <a:t> </a:t>
            </a:r>
            <a:r>
              <a:rPr lang="en-US" sz="2400" dirty="0" err="1" smtClean="0"/>
              <a:t>انرژی‌های</a:t>
            </a:r>
            <a:r>
              <a:rPr lang="en-US" sz="2400" dirty="0" smtClean="0"/>
              <a:t> </a:t>
            </a:r>
            <a:r>
              <a:rPr lang="en-US" sz="2400" dirty="0" err="1" smtClean="0"/>
              <a:t>بسیار</a:t>
            </a:r>
            <a:r>
              <a:rPr lang="en-US" sz="2400" dirty="0" smtClean="0"/>
              <a:t> </a:t>
            </a:r>
            <a:r>
              <a:rPr lang="en-US" sz="2400" dirty="0" err="1" smtClean="0"/>
              <a:t>پایین</a:t>
            </a:r>
            <a:r>
              <a:rPr lang="en-US" sz="2400" dirty="0" smtClean="0"/>
              <a:t>، </a:t>
            </a:r>
            <a:r>
              <a:rPr lang="en-US" sz="2400" dirty="0" err="1" smtClean="0"/>
              <a:t>مکانیک</a:t>
            </a:r>
            <a:r>
              <a:rPr lang="en-US" sz="2400" dirty="0" smtClean="0"/>
              <a:t> </a:t>
            </a:r>
            <a:r>
              <a:rPr lang="en-US" sz="2400" dirty="0" err="1" smtClean="0"/>
              <a:t>کوانتومی</a:t>
            </a:r>
            <a:r>
              <a:rPr lang="en-US" sz="2400" dirty="0" smtClean="0"/>
              <a:t> </a:t>
            </a:r>
            <a:r>
              <a:rPr lang="en-US" sz="2400" dirty="0" err="1" smtClean="0"/>
              <a:t>اثرهایی</a:t>
            </a:r>
            <a:r>
              <a:rPr lang="en-US" sz="2400" dirty="0" smtClean="0"/>
              <a:t> </a:t>
            </a:r>
            <a:r>
              <a:rPr lang="en-US" sz="2400" dirty="0" err="1" smtClean="0"/>
              <a:t>را</a:t>
            </a:r>
            <a:r>
              <a:rPr lang="en-US" sz="2400" dirty="0" smtClean="0"/>
              <a:t> </a:t>
            </a:r>
            <a:r>
              <a:rPr lang="en-US" sz="2400" dirty="0" err="1" smtClean="0"/>
              <a:t>پیش‌بینی</a:t>
            </a:r>
            <a:r>
              <a:rPr lang="en-US" sz="2400" dirty="0" smtClean="0"/>
              <a:t> </a:t>
            </a:r>
            <a:r>
              <a:rPr lang="en-US" sz="2400" dirty="0" err="1" smtClean="0"/>
              <a:t>می‌کند</a:t>
            </a:r>
            <a:r>
              <a:rPr lang="en-US" sz="2400" dirty="0" smtClean="0"/>
              <a:t> </a:t>
            </a:r>
            <a:r>
              <a:rPr lang="en-US" sz="2400" dirty="0" err="1" smtClean="0"/>
              <a:t>که</a:t>
            </a:r>
            <a:r>
              <a:rPr lang="en-US" sz="2400" dirty="0" smtClean="0"/>
              <a:t> </a:t>
            </a:r>
            <a:r>
              <a:rPr lang="en-US" sz="2400" dirty="0" err="1" smtClean="0"/>
              <a:t>فیزیک</a:t>
            </a:r>
            <a:r>
              <a:rPr lang="en-US" sz="2400" dirty="0" smtClean="0"/>
              <a:t> </a:t>
            </a:r>
            <a:r>
              <a:rPr lang="en-US" sz="2400" dirty="0" err="1" smtClean="0"/>
              <a:t>کلاسیک</a:t>
            </a:r>
            <a:r>
              <a:rPr lang="en-US" sz="2400" dirty="0" smtClean="0"/>
              <a:t> </a:t>
            </a:r>
            <a:r>
              <a:rPr lang="en-US" sz="2400" dirty="0" err="1" smtClean="0"/>
              <a:t>از</a:t>
            </a:r>
            <a:r>
              <a:rPr lang="en-US" sz="2400" dirty="0" smtClean="0"/>
              <a:t> </a:t>
            </a:r>
            <a:r>
              <a:rPr lang="en-US" sz="2400" dirty="0" err="1" smtClean="0"/>
              <a:t>پیش‌بینی</a:t>
            </a:r>
            <a:r>
              <a:rPr lang="en-US" sz="2400" dirty="0" smtClean="0"/>
              <a:t> </a:t>
            </a:r>
            <a:r>
              <a:rPr lang="en-US" sz="2400" dirty="0" err="1" smtClean="0"/>
              <a:t>آن</a:t>
            </a:r>
            <a:r>
              <a:rPr lang="en-US" sz="2400" dirty="0" smtClean="0"/>
              <a:t> </a:t>
            </a:r>
            <a:r>
              <a:rPr lang="en-US" sz="2400" dirty="0" err="1" smtClean="0"/>
              <a:t>ناتوان</a:t>
            </a:r>
            <a:r>
              <a:rPr lang="en-US" sz="2400" dirty="0" smtClean="0"/>
              <a:t> </a:t>
            </a:r>
            <a:r>
              <a:rPr lang="en-US" sz="2400" dirty="0" err="1" smtClean="0"/>
              <a:t>است</a:t>
            </a:r>
            <a:r>
              <a:rPr lang="en-US" sz="2400" dirty="0" smtClean="0"/>
              <a:t>، </a:t>
            </a:r>
            <a:r>
              <a:rPr lang="en-US" sz="2400" dirty="0" err="1" smtClean="0"/>
              <a:t>ولی</a:t>
            </a:r>
            <a:r>
              <a:rPr lang="en-US" sz="2400" dirty="0" smtClean="0"/>
              <a:t> </a:t>
            </a:r>
            <a:r>
              <a:rPr lang="en-US" sz="2400" dirty="0" err="1" smtClean="0"/>
              <a:t>اگر</a:t>
            </a:r>
            <a:r>
              <a:rPr lang="en-US" sz="2400" dirty="0" smtClean="0"/>
              <a:t> </a:t>
            </a:r>
            <a:r>
              <a:rPr lang="en-US" sz="2400" dirty="0" err="1" smtClean="0"/>
              <a:t>ابعاد</a:t>
            </a:r>
            <a:r>
              <a:rPr lang="en-US" sz="2400" dirty="0" smtClean="0"/>
              <a:t> </a:t>
            </a:r>
            <a:r>
              <a:rPr lang="en-US" sz="2400" dirty="0" err="1" smtClean="0"/>
              <a:t>ماده</a:t>
            </a:r>
            <a:r>
              <a:rPr lang="en-US" sz="2400" dirty="0" smtClean="0"/>
              <a:t> </a:t>
            </a:r>
            <a:r>
              <a:rPr lang="en-US" sz="2400" dirty="0" err="1" smtClean="0"/>
              <a:t>یا</a:t>
            </a:r>
            <a:r>
              <a:rPr lang="en-US" sz="2400" dirty="0" smtClean="0"/>
              <a:t> </a:t>
            </a:r>
            <a:r>
              <a:rPr lang="en-US" sz="2400" dirty="0" err="1" smtClean="0"/>
              <a:t>میزان</a:t>
            </a:r>
            <a:r>
              <a:rPr lang="en-US" sz="2400" dirty="0" smtClean="0"/>
              <a:t> </a:t>
            </a:r>
            <a:r>
              <a:rPr lang="en-US" sz="2400" dirty="0" err="1" smtClean="0"/>
              <a:t>انرژی</a:t>
            </a:r>
            <a:r>
              <a:rPr lang="en-US" sz="2400" dirty="0" smtClean="0"/>
              <a:t> </a:t>
            </a:r>
            <a:r>
              <a:rPr lang="en-US" sz="2400" dirty="0" err="1" smtClean="0"/>
              <a:t>را</a:t>
            </a:r>
            <a:r>
              <a:rPr lang="en-US" sz="2400" dirty="0" smtClean="0"/>
              <a:t> </a:t>
            </a:r>
            <a:r>
              <a:rPr lang="en-US" sz="2400" dirty="0" err="1" smtClean="0"/>
              <a:t>افزایش</a:t>
            </a:r>
            <a:r>
              <a:rPr lang="en-US" sz="2400" dirty="0" smtClean="0"/>
              <a:t> </a:t>
            </a:r>
            <a:r>
              <a:rPr lang="en-US" sz="2400" dirty="0" err="1" smtClean="0"/>
              <a:t>دهیم</a:t>
            </a:r>
            <a:r>
              <a:rPr lang="en-US" sz="2400" dirty="0" smtClean="0"/>
              <a:t>، </a:t>
            </a:r>
            <a:r>
              <a:rPr lang="en-US" sz="2400" dirty="0" err="1" smtClean="0"/>
              <a:t>به</a:t>
            </a:r>
            <a:r>
              <a:rPr lang="en-US" sz="2400" dirty="0" smtClean="0"/>
              <a:t> </a:t>
            </a:r>
            <a:r>
              <a:rPr lang="en-US" sz="2400" dirty="0" err="1" smtClean="0"/>
              <a:t>حدی</a:t>
            </a:r>
            <a:r>
              <a:rPr lang="en-US" sz="2400" dirty="0" smtClean="0"/>
              <a:t> </a:t>
            </a:r>
            <a:r>
              <a:rPr lang="en-US" sz="2400" dirty="0" err="1" smtClean="0"/>
              <a:t>می‌رسیم</a:t>
            </a:r>
            <a:r>
              <a:rPr lang="en-US" sz="2400" dirty="0" smtClean="0"/>
              <a:t> </a:t>
            </a:r>
            <a:r>
              <a:rPr lang="en-US" sz="2400" dirty="0" err="1" smtClean="0"/>
              <a:t>که</a:t>
            </a:r>
            <a:r>
              <a:rPr lang="en-US" sz="2400" dirty="0" smtClean="0"/>
              <a:t> </a:t>
            </a:r>
            <a:r>
              <a:rPr lang="en-US" sz="2400" dirty="0" err="1" smtClean="0"/>
              <a:t>می‌توانیم</a:t>
            </a:r>
            <a:r>
              <a:rPr lang="en-US" sz="2400" dirty="0" smtClean="0"/>
              <a:t> </a:t>
            </a:r>
            <a:r>
              <a:rPr lang="en-US" sz="2400" dirty="0" err="1" smtClean="0"/>
              <a:t>قوانین</a:t>
            </a:r>
            <a:r>
              <a:rPr lang="en-US" sz="2400" dirty="0" smtClean="0"/>
              <a:t> </a:t>
            </a:r>
            <a:r>
              <a:rPr lang="en-US" sz="2400" dirty="0" err="1" smtClean="0"/>
              <a:t>فیزیک</a:t>
            </a:r>
            <a:r>
              <a:rPr lang="en-US" sz="2400" dirty="0" smtClean="0"/>
              <a:t> </a:t>
            </a:r>
            <a:r>
              <a:rPr lang="en-US" sz="2400" dirty="0" err="1" smtClean="0"/>
              <a:t>کلاسیک</a:t>
            </a:r>
            <a:r>
              <a:rPr lang="en-US" sz="2400" dirty="0" smtClean="0"/>
              <a:t> </a:t>
            </a:r>
            <a:r>
              <a:rPr lang="en-US" sz="2400" dirty="0" err="1" smtClean="0"/>
              <a:t>را</a:t>
            </a:r>
            <a:r>
              <a:rPr lang="en-US" sz="2400" dirty="0" smtClean="0"/>
              <a:t> </a:t>
            </a:r>
            <a:r>
              <a:rPr lang="en-US" sz="2400" dirty="0" err="1" smtClean="0"/>
              <a:t>بدون</a:t>
            </a:r>
            <a:r>
              <a:rPr lang="en-US" sz="2400" dirty="0" smtClean="0"/>
              <a:t> </a:t>
            </a:r>
            <a:r>
              <a:rPr lang="en-US" sz="2400" dirty="0" err="1" smtClean="0"/>
              <a:t>اینکه</a:t>
            </a:r>
            <a:r>
              <a:rPr lang="en-US" sz="2400" dirty="0" smtClean="0"/>
              <a:t> </a:t>
            </a:r>
            <a:r>
              <a:rPr lang="en-US" sz="2400" dirty="0" err="1" smtClean="0"/>
              <a:t>خطای</a:t>
            </a:r>
            <a:r>
              <a:rPr lang="en-US" sz="2400" dirty="0" smtClean="0"/>
              <a:t> </a:t>
            </a:r>
            <a:r>
              <a:rPr lang="en-US" sz="2400" dirty="0" err="1" smtClean="0"/>
              <a:t>فاحشی</a:t>
            </a:r>
            <a:r>
              <a:rPr lang="en-US" sz="2400" dirty="0" smtClean="0"/>
              <a:t> </a:t>
            </a:r>
            <a:r>
              <a:rPr lang="en-US" sz="2400" dirty="0" err="1" smtClean="0"/>
              <a:t>مرتکب</a:t>
            </a:r>
            <a:r>
              <a:rPr lang="en-US" sz="2400" dirty="0" smtClean="0"/>
              <a:t> </a:t>
            </a:r>
            <a:r>
              <a:rPr lang="en-US" sz="2400" dirty="0" err="1" smtClean="0"/>
              <a:t>شویم</a:t>
            </a:r>
            <a:r>
              <a:rPr lang="en-US" sz="2400" dirty="0" smtClean="0"/>
              <a:t> </a:t>
            </a:r>
            <a:r>
              <a:rPr lang="en-US" sz="2400" dirty="0" err="1" smtClean="0"/>
              <a:t>برای</a:t>
            </a:r>
            <a:r>
              <a:rPr lang="en-US" sz="2400" dirty="0" smtClean="0"/>
              <a:t> </a:t>
            </a:r>
            <a:r>
              <a:rPr lang="en-US" sz="2400" dirty="0" err="1" smtClean="0"/>
              <a:t>توصیف</a:t>
            </a:r>
            <a:r>
              <a:rPr lang="en-US" sz="2400" dirty="0" smtClean="0"/>
              <a:t> </a:t>
            </a:r>
            <a:r>
              <a:rPr lang="en-US" sz="2400" dirty="0" err="1" smtClean="0"/>
              <a:t>پدیده‌ها</a:t>
            </a:r>
            <a:r>
              <a:rPr lang="en-US" sz="2400" dirty="0" smtClean="0"/>
              <a:t> </a:t>
            </a:r>
            <a:r>
              <a:rPr lang="en-US" sz="2400" dirty="0" err="1" smtClean="0"/>
              <a:t>به</a:t>
            </a:r>
            <a:r>
              <a:rPr lang="en-US" sz="2400" dirty="0" smtClean="0"/>
              <a:t> </a:t>
            </a:r>
            <a:r>
              <a:rPr lang="en-US" sz="2400" dirty="0" err="1" smtClean="0"/>
              <a:t>کار</a:t>
            </a:r>
            <a:r>
              <a:rPr lang="en-US" sz="2400" dirty="0" smtClean="0"/>
              <a:t> </a:t>
            </a:r>
            <a:r>
              <a:rPr lang="en-US" sz="2400" dirty="0" err="1" smtClean="0"/>
              <a:t>ببریم</a:t>
            </a:r>
            <a:r>
              <a:rPr lang="en-US" sz="2400" dirty="0" smtClean="0"/>
              <a:t>. </a:t>
            </a:r>
            <a:r>
              <a:rPr lang="en-US" sz="2400" dirty="0" err="1" smtClean="0"/>
              <a:t>به</a:t>
            </a:r>
            <a:r>
              <a:rPr lang="en-US" sz="2400" dirty="0" smtClean="0"/>
              <a:t> </a:t>
            </a:r>
            <a:r>
              <a:rPr lang="en-US" sz="2400" dirty="0" err="1" smtClean="0"/>
              <a:t>این</a:t>
            </a:r>
            <a:r>
              <a:rPr lang="en-US" sz="2400" dirty="0" smtClean="0"/>
              <a:t> «</a:t>
            </a:r>
            <a:r>
              <a:rPr lang="en-US" sz="2400" dirty="0" err="1" smtClean="0"/>
              <a:t>حد</a:t>
            </a:r>
            <a:r>
              <a:rPr lang="en-US" sz="2400" dirty="0" smtClean="0"/>
              <a:t>» </a:t>
            </a:r>
            <a:r>
              <a:rPr lang="en-US" sz="2400" dirty="0" err="1" smtClean="0"/>
              <a:t>که</a:t>
            </a:r>
            <a:r>
              <a:rPr lang="en-US" sz="2400" dirty="0" smtClean="0"/>
              <a:t> </a:t>
            </a:r>
            <a:r>
              <a:rPr lang="en-US" sz="2400" dirty="0" err="1" smtClean="0"/>
              <a:t>در</a:t>
            </a:r>
            <a:r>
              <a:rPr lang="en-US" sz="2400" dirty="0" smtClean="0"/>
              <a:t> </a:t>
            </a:r>
            <a:r>
              <a:rPr lang="en-US" sz="2400" dirty="0" err="1" smtClean="0"/>
              <a:t>آن</a:t>
            </a:r>
            <a:r>
              <a:rPr lang="en-US" sz="2400" dirty="0" smtClean="0"/>
              <a:t> </a:t>
            </a:r>
            <a:r>
              <a:rPr lang="en-US" sz="2400" dirty="0" err="1" smtClean="0"/>
              <a:t>قوانین</a:t>
            </a:r>
            <a:r>
              <a:rPr lang="en-US" sz="2400" dirty="0" smtClean="0"/>
              <a:t> </a:t>
            </a:r>
            <a:r>
              <a:rPr lang="en-US" sz="2400" dirty="0" err="1" smtClean="0"/>
              <a:t>فیزیک</a:t>
            </a:r>
            <a:r>
              <a:rPr lang="en-US" sz="2400" dirty="0" smtClean="0"/>
              <a:t> </a:t>
            </a:r>
            <a:r>
              <a:rPr lang="en-US" sz="2400" dirty="0" err="1" smtClean="0"/>
              <a:t>کلاسیک</a:t>
            </a:r>
            <a:r>
              <a:rPr lang="en-US" sz="2400" dirty="0" smtClean="0"/>
              <a:t> </a:t>
            </a:r>
            <a:r>
              <a:rPr lang="en-US" sz="2400" dirty="0" err="1" smtClean="0"/>
              <a:t>را</a:t>
            </a:r>
            <a:r>
              <a:rPr lang="en-US" sz="2400" dirty="0" smtClean="0"/>
              <a:t> (</a:t>
            </a:r>
            <a:r>
              <a:rPr lang="en-US" sz="2400" dirty="0" err="1" smtClean="0"/>
              <a:t>که</a:t>
            </a:r>
            <a:r>
              <a:rPr lang="en-US" sz="2400" dirty="0" smtClean="0"/>
              <a:t> </a:t>
            </a:r>
            <a:r>
              <a:rPr lang="en-US" sz="2400" dirty="0" err="1" smtClean="0"/>
              <a:t>معمولاً</a:t>
            </a:r>
            <a:r>
              <a:rPr lang="en-US" sz="2400" dirty="0" smtClean="0"/>
              <a:t> </a:t>
            </a:r>
            <a:r>
              <a:rPr lang="en-US" sz="2400" dirty="0" err="1" smtClean="0"/>
              <a:t>ساده‌ترند</a:t>
            </a:r>
            <a:r>
              <a:rPr lang="en-US" sz="2400" dirty="0" smtClean="0"/>
              <a:t>) </a:t>
            </a:r>
            <a:r>
              <a:rPr lang="en-US" sz="2400" dirty="0" err="1" smtClean="0"/>
              <a:t>می‌توان</a:t>
            </a:r>
            <a:r>
              <a:rPr lang="en-US" sz="2400" dirty="0" smtClean="0"/>
              <a:t> </a:t>
            </a:r>
            <a:r>
              <a:rPr lang="en-US" sz="2400" dirty="0" err="1" smtClean="0"/>
              <a:t>به</a:t>
            </a:r>
            <a:r>
              <a:rPr lang="en-US" sz="2400" dirty="0" smtClean="0"/>
              <a:t> </a:t>
            </a:r>
            <a:r>
              <a:rPr lang="en-US" sz="2400" dirty="0" err="1" smtClean="0"/>
              <a:t>جای</a:t>
            </a:r>
            <a:r>
              <a:rPr lang="en-US" sz="2400" dirty="0" smtClean="0"/>
              <a:t> </a:t>
            </a:r>
            <a:r>
              <a:rPr lang="en-US" sz="2400" dirty="0" err="1" smtClean="0"/>
              <a:t>مکانیک</a:t>
            </a:r>
            <a:r>
              <a:rPr lang="en-US" sz="2400" dirty="0" smtClean="0"/>
              <a:t> </a:t>
            </a:r>
            <a:r>
              <a:rPr lang="en-US" sz="2400" dirty="0" err="1" smtClean="0"/>
              <a:t>کوانتومی</a:t>
            </a:r>
            <a:r>
              <a:rPr lang="en-US" sz="2400" dirty="0" smtClean="0"/>
              <a:t> </a:t>
            </a:r>
            <a:r>
              <a:rPr lang="en-US" sz="2400" dirty="0" err="1" smtClean="0"/>
              <a:t>در</a:t>
            </a:r>
            <a:r>
              <a:rPr lang="en-US" sz="2400" dirty="0" smtClean="0"/>
              <a:t> </a:t>
            </a:r>
            <a:r>
              <a:rPr lang="en-US" sz="2400" dirty="0" err="1" smtClean="0"/>
              <a:t>توصیف</a:t>
            </a:r>
            <a:r>
              <a:rPr lang="en-US" sz="2400" dirty="0" smtClean="0"/>
              <a:t> </a:t>
            </a:r>
            <a:r>
              <a:rPr lang="en-US" sz="2400" dirty="0" err="1" smtClean="0"/>
              <a:t>دقیقی</a:t>
            </a:r>
            <a:r>
              <a:rPr lang="en-US" sz="2400" dirty="0" smtClean="0"/>
              <a:t> </a:t>
            </a:r>
            <a:r>
              <a:rPr lang="en-US" sz="2400" dirty="0" err="1" smtClean="0"/>
              <a:t>از</a:t>
            </a:r>
            <a:r>
              <a:rPr lang="en-US" sz="2400" dirty="0" smtClean="0"/>
              <a:t> </a:t>
            </a:r>
            <a:r>
              <a:rPr lang="en-US" sz="2400" dirty="0" err="1" smtClean="0"/>
              <a:t>پدیده‌ها</a:t>
            </a:r>
            <a:r>
              <a:rPr lang="en-US" sz="2400" dirty="0" smtClean="0"/>
              <a:t> </a:t>
            </a:r>
            <a:r>
              <a:rPr lang="en-US" sz="2400" dirty="0" err="1" smtClean="0"/>
              <a:t>به</a:t>
            </a:r>
            <a:r>
              <a:rPr lang="en-US" sz="2400" dirty="0" smtClean="0"/>
              <a:t> </a:t>
            </a:r>
            <a:r>
              <a:rPr lang="en-US" sz="2400" dirty="0" err="1" smtClean="0"/>
              <a:t>کار</a:t>
            </a:r>
            <a:r>
              <a:rPr lang="en-US" sz="2400" dirty="0" smtClean="0"/>
              <a:t> </a:t>
            </a:r>
            <a:r>
              <a:rPr lang="en-US" sz="2400" dirty="0" err="1" smtClean="0"/>
              <a:t>برد</a:t>
            </a:r>
            <a:r>
              <a:rPr lang="en-US" sz="2400" dirty="0" smtClean="0"/>
              <a:t> </a:t>
            </a:r>
            <a:r>
              <a:rPr lang="en-US" sz="2400" dirty="0" err="1" smtClean="0"/>
              <a:t>حد</a:t>
            </a:r>
            <a:r>
              <a:rPr lang="en-US" sz="2400" dirty="0" smtClean="0"/>
              <a:t> </a:t>
            </a:r>
            <a:r>
              <a:rPr lang="en-US" sz="2400" dirty="0" err="1" smtClean="0"/>
              <a:t>کلاسیک</a:t>
            </a:r>
            <a:r>
              <a:rPr lang="en-US" sz="2400" dirty="0" smtClean="0"/>
              <a:t> </a:t>
            </a:r>
            <a:r>
              <a:rPr lang="en-US" sz="2400" dirty="0" err="1" smtClean="0"/>
              <a:t>گفته</a:t>
            </a:r>
            <a:r>
              <a:rPr lang="en-US" sz="2400" dirty="0" smtClean="0"/>
              <a:t> </a:t>
            </a:r>
            <a:r>
              <a:rPr lang="en-US" sz="2400" dirty="0" err="1" smtClean="0"/>
              <a:t>می‌شود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681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2105" y="217165"/>
            <a:ext cx="110850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err="1" smtClean="0"/>
              <a:t>کوشش</a:t>
            </a:r>
            <a:r>
              <a:rPr lang="en-US" sz="3600" dirty="0" smtClean="0"/>
              <a:t> </a:t>
            </a:r>
            <a:r>
              <a:rPr lang="en-US" sz="3600" dirty="0" err="1" smtClean="0"/>
              <a:t>برای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نظریهٔ</a:t>
            </a:r>
            <a:r>
              <a:rPr lang="en-US" sz="3600" dirty="0" smtClean="0"/>
              <a:t> </a:t>
            </a:r>
            <a:r>
              <a:rPr lang="en-US" sz="3600" dirty="0" err="1" smtClean="0"/>
              <a:t>وحدت‌یافته</a:t>
            </a:r>
            <a:endParaRPr lang="en-US" sz="3600" dirty="0" smtClean="0"/>
          </a:p>
          <a:p>
            <a:pPr algn="r"/>
            <a:endParaRPr lang="en-US" sz="3600" dirty="0" smtClean="0"/>
          </a:p>
          <a:p>
            <a:pPr algn="r"/>
            <a:r>
              <a:rPr lang="en-US" sz="3600" dirty="0" err="1" smtClean="0"/>
              <a:t>وقتی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می‌خواهیم</a:t>
            </a:r>
            <a:r>
              <a:rPr lang="en-US" sz="3600" dirty="0" smtClean="0"/>
              <a:t>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با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نظریهٔ</a:t>
            </a:r>
            <a:r>
              <a:rPr lang="en-US" sz="3600" dirty="0" smtClean="0"/>
              <a:t> </a:t>
            </a:r>
            <a:r>
              <a:rPr lang="en-US" sz="3600" dirty="0" err="1" smtClean="0"/>
              <a:t>نسبیت</a:t>
            </a:r>
            <a:r>
              <a:rPr lang="en-US" sz="3600" dirty="0" smtClean="0"/>
              <a:t> </a:t>
            </a:r>
            <a:r>
              <a:rPr lang="en-US" sz="3600" dirty="0" err="1" smtClean="0"/>
              <a:t>عام</a:t>
            </a:r>
            <a:r>
              <a:rPr lang="en-US" sz="3600" dirty="0" smtClean="0"/>
              <a:t> (</a:t>
            </a:r>
            <a:r>
              <a:rPr lang="en-US" sz="3600" dirty="0" err="1" smtClean="0"/>
              <a:t>که</a:t>
            </a:r>
            <a:r>
              <a:rPr lang="en-US" sz="3600" dirty="0" smtClean="0"/>
              <a:t> </a:t>
            </a:r>
            <a:r>
              <a:rPr lang="en-US" sz="3600" dirty="0" err="1" smtClean="0"/>
              <a:t>توصیف‌گر</a:t>
            </a:r>
            <a:r>
              <a:rPr lang="en-US" sz="3600" dirty="0" smtClean="0"/>
              <a:t> </a:t>
            </a:r>
            <a:r>
              <a:rPr lang="en-US" sz="3600" dirty="0" err="1" smtClean="0"/>
              <a:t>فضا-زمان</a:t>
            </a:r>
            <a:r>
              <a:rPr lang="en-US" sz="3600" dirty="0" smtClean="0"/>
              <a:t> </a:t>
            </a:r>
            <a:r>
              <a:rPr lang="en-US" sz="3600" dirty="0" err="1" smtClean="0"/>
              <a:t>در</a:t>
            </a:r>
            <a:r>
              <a:rPr lang="en-US" sz="3600" dirty="0" smtClean="0"/>
              <a:t> </a:t>
            </a:r>
            <a:r>
              <a:rPr lang="en-US" sz="3600" dirty="0" err="1" smtClean="0"/>
              <a:t>حضور</a:t>
            </a:r>
            <a:r>
              <a:rPr lang="en-US" sz="3600" dirty="0" smtClean="0"/>
              <a:t> </a:t>
            </a:r>
            <a:r>
              <a:rPr lang="en-US" sz="3600" dirty="0" err="1" smtClean="0"/>
              <a:t>گرانش</a:t>
            </a:r>
            <a:r>
              <a:rPr lang="en-US" sz="3600" dirty="0" smtClean="0"/>
              <a:t> </a:t>
            </a:r>
            <a:r>
              <a:rPr lang="en-US" sz="3600" dirty="0" err="1" smtClean="0"/>
              <a:t>است</a:t>
            </a:r>
            <a:r>
              <a:rPr lang="en-US" sz="3600" dirty="0" smtClean="0"/>
              <a:t>) </a:t>
            </a:r>
            <a:r>
              <a:rPr lang="en-US" sz="3600" dirty="0" err="1" smtClean="0"/>
              <a:t>ترکیب</a:t>
            </a:r>
            <a:r>
              <a:rPr lang="en-US" sz="3600" dirty="0" smtClean="0"/>
              <a:t> </a:t>
            </a:r>
            <a:r>
              <a:rPr lang="en-US" sz="3600" dirty="0" err="1" smtClean="0"/>
              <a:t>کنیم</a:t>
            </a:r>
            <a:r>
              <a:rPr lang="en-US" sz="3600" dirty="0" smtClean="0"/>
              <a:t>، </a:t>
            </a:r>
            <a:r>
              <a:rPr lang="en-US" sz="3600" dirty="0" err="1" smtClean="0"/>
              <a:t>به</a:t>
            </a:r>
            <a:r>
              <a:rPr lang="en-US" sz="3600" dirty="0" smtClean="0"/>
              <a:t> </a:t>
            </a:r>
            <a:r>
              <a:rPr lang="en-US" sz="3600" dirty="0" err="1" smtClean="0"/>
              <a:t>ناسازگاری‌هایی</a:t>
            </a:r>
            <a:r>
              <a:rPr lang="en-US" sz="3600" dirty="0" smtClean="0"/>
              <a:t> </a:t>
            </a:r>
            <a:r>
              <a:rPr lang="en-US" sz="3600" dirty="0" err="1" smtClean="0"/>
              <a:t>برمی‌خوریم</a:t>
            </a:r>
            <a:r>
              <a:rPr lang="en-US" sz="3600" dirty="0" smtClean="0"/>
              <a:t> </a:t>
            </a:r>
            <a:r>
              <a:rPr lang="en-US" sz="3600" dirty="0" err="1" smtClean="0"/>
              <a:t>که</a:t>
            </a:r>
            <a:r>
              <a:rPr lang="en-US" sz="3600" dirty="0" smtClean="0"/>
              <a:t> </a:t>
            </a:r>
            <a:r>
              <a:rPr lang="en-US" sz="3600" dirty="0" err="1" smtClean="0"/>
              <a:t>این</a:t>
            </a:r>
            <a:r>
              <a:rPr lang="en-US" sz="3600" dirty="0" smtClean="0"/>
              <a:t> </a:t>
            </a:r>
            <a:r>
              <a:rPr lang="en-US" sz="3600" dirty="0" err="1" smtClean="0"/>
              <a:t>کار</a:t>
            </a:r>
            <a:r>
              <a:rPr lang="en-US" sz="3600" dirty="0" smtClean="0"/>
              <a:t>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ناممکن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می‌کند</a:t>
            </a:r>
            <a:r>
              <a:rPr lang="en-US" sz="3600" dirty="0" smtClean="0"/>
              <a:t>. </a:t>
            </a:r>
            <a:r>
              <a:rPr lang="en-US" sz="3600" dirty="0" err="1" smtClean="0"/>
              <a:t>حل</a:t>
            </a:r>
            <a:r>
              <a:rPr lang="en-US" sz="3600" dirty="0" smtClean="0"/>
              <a:t> </a:t>
            </a:r>
            <a:r>
              <a:rPr lang="en-US" sz="3600" dirty="0" err="1" smtClean="0"/>
              <a:t>این</a:t>
            </a:r>
            <a:r>
              <a:rPr lang="en-US" sz="3600" dirty="0" smtClean="0"/>
              <a:t> </a:t>
            </a:r>
            <a:r>
              <a:rPr lang="en-US" sz="3600" dirty="0" err="1" smtClean="0"/>
              <a:t>ناسازگاری‌ها</a:t>
            </a:r>
            <a:r>
              <a:rPr lang="en-US" sz="3600" dirty="0" smtClean="0"/>
              <a:t> </a:t>
            </a:r>
            <a:r>
              <a:rPr lang="en-US" sz="3600" dirty="0" err="1" smtClean="0"/>
              <a:t>هدف</a:t>
            </a:r>
            <a:r>
              <a:rPr lang="en-US" sz="3600" dirty="0" smtClean="0"/>
              <a:t> </a:t>
            </a:r>
            <a:r>
              <a:rPr lang="en-US" sz="3600" dirty="0" err="1" smtClean="0"/>
              <a:t>بزرگ</a:t>
            </a:r>
            <a:r>
              <a:rPr lang="en-US" sz="3600" dirty="0" smtClean="0"/>
              <a:t> </a:t>
            </a:r>
            <a:r>
              <a:rPr lang="en-US" sz="3600" dirty="0" err="1" smtClean="0"/>
              <a:t>فیزیکدانان</a:t>
            </a:r>
            <a:r>
              <a:rPr lang="en-US" sz="3600" dirty="0" smtClean="0"/>
              <a:t> </a:t>
            </a:r>
            <a:r>
              <a:rPr lang="en-US" sz="3600" dirty="0" err="1" smtClean="0"/>
              <a:t>قرن‌های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بیستم</a:t>
            </a:r>
            <a:r>
              <a:rPr lang="en-US" sz="3600" dirty="0" smtClean="0"/>
              <a:t> و </a:t>
            </a:r>
            <a:r>
              <a:rPr lang="en-US" sz="3600" dirty="0" err="1" smtClean="0"/>
              <a:t>بیست‌ویکم</a:t>
            </a:r>
            <a:r>
              <a:rPr lang="en-US" sz="3600" dirty="0" smtClean="0"/>
              <a:t> </a:t>
            </a:r>
            <a:r>
              <a:rPr lang="en-US" sz="3600" dirty="0" err="1" smtClean="0"/>
              <a:t>است</a:t>
            </a:r>
            <a:r>
              <a:rPr lang="en-US" sz="3600" dirty="0" smtClean="0"/>
              <a:t>. </a:t>
            </a:r>
            <a:r>
              <a:rPr lang="en-US" sz="3600" dirty="0" err="1" smtClean="0"/>
              <a:t>فیزیکدانان</a:t>
            </a:r>
            <a:r>
              <a:rPr lang="en-US" sz="3600" dirty="0" smtClean="0"/>
              <a:t> </a:t>
            </a:r>
            <a:r>
              <a:rPr lang="en-US" sz="3600" dirty="0" err="1" smtClean="0"/>
              <a:t>بزرگی</a:t>
            </a:r>
            <a:r>
              <a:rPr lang="en-US" sz="3600" dirty="0" smtClean="0"/>
              <a:t> </a:t>
            </a:r>
            <a:r>
              <a:rPr lang="en-US" sz="3600" dirty="0" err="1" smtClean="0"/>
              <a:t>همچون</a:t>
            </a:r>
            <a:r>
              <a:rPr lang="en-US" sz="3600" dirty="0" smtClean="0"/>
              <a:t> </a:t>
            </a:r>
            <a:r>
              <a:rPr lang="en-US" sz="3600" dirty="0" err="1" smtClean="0"/>
              <a:t>استیون</a:t>
            </a:r>
            <a:r>
              <a:rPr lang="en-US" sz="3600" dirty="0" smtClean="0"/>
              <a:t> </a:t>
            </a:r>
            <a:r>
              <a:rPr lang="en-US" sz="3600" dirty="0" err="1" smtClean="0"/>
              <a:t>هاوکینگ</a:t>
            </a:r>
            <a:r>
              <a:rPr lang="en-US" sz="3600" dirty="0" smtClean="0"/>
              <a:t> </a:t>
            </a:r>
            <a:r>
              <a:rPr lang="en-US" sz="3600" dirty="0" err="1" smtClean="0"/>
              <a:t>در</a:t>
            </a:r>
            <a:r>
              <a:rPr lang="en-US" sz="3600" dirty="0" smtClean="0"/>
              <a:t> </a:t>
            </a:r>
            <a:r>
              <a:rPr lang="en-US" sz="3600" dirty="0" err="1" smtClean="0"/>
              <a:t>راه</a:t>
            </a:r>
            <a:r>
              <a:rPr lang="en-US" sz="3600" dirty="0" smtClean="0"/>
              <a:t> </a:t>
            </a:r>
            <a:r>
              <a:rPr lang="en-US" sz="3600" dirty="0" err="1" smtClean="0"/>
              <a:t>رسیدن</a:t>
            </a:r>
            <a:r>
              <a:rPr lang="en-US" sz="3600" dirty="0" smtClean="0"/>
              <a:t> </a:t>
            </a:r>
            <a:r>
              <a:rPr lang="en-US" sz="3600" dirty="0" err="1" smtClean="0"/>
              <a:t>به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نظریهٔ</a:t>
            </a:r>
            <a:r>
              <a:rPr lang="en-US" sz="3600" dirty="0" smtClean="0"/>
              <a:t> </a:t>
            </a:r>
            <a:r>
              <a:rPr lang="en-US" sz="3600" dirty="0" err="1" smtClean="0"/>
              <a:t>وحدت‌یافتهٔ</a:t>
            </a:r>
            <a:r>
              <a:rPr lang="en-US" sz="3600" dirty="0" smtClean="0"/>
              <a:t> </a:t>
            </a:r>
            <a:r>
              <a:rPr lang="en-US" sz="3600" dirty="0" err="1" smtClean="0"/>
              <a:t>نهایی</a:t>
            </a:r>
            <a:r>
              <a:rPr lang="en-US" sz="3600" dirty="0" smtClean="0"/>
              <a:t> </a:t>
            </a:r>
            <a:r>
              <a:rPr lang="en-US" sz="3600" dirty="0" err="1" smtClean="0"/>
              <a:t>تلاش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می‌کردند</a:t>
            </a:r>
            <a:r>
              <a:rPr lang="en-US" sz="3600" dirty="0" smtClean="0"/>
              <a:t>؛ </a:t>
            </a:r>
            <a:r>
              <a:rPr lang="en-US" sz="3600" dirty="0" err="1" smtClean="0"/>
              <a:t>نظریه‌ای</a:t>
            </a:r>
            <a:r>
              <a:rPr lang="en-US" sz="3600" dirty="0" smtClean="0"/>
              <a:t> </a:t>
            </a:r>
            <a:r>
              <a:rPr lang="en-US" sz="3600" dirty="0" err="1" smtClean="0"/>
              <a:t>که</a:t>
            </a:r>
            <a:r>
              <a:rPr lang="en-US" sz="3600" dirty="0" smtClean="0"/>
              <a:t> </a:t>
            </a:r>
            <a:r>
              <a:rPr lang="en-US" sz="3600" dirty="0" err="1" smtClean="0"/>
              <a:t>نه</a:t>
            </a:r>
            <a:r>
              <a:rPr lang="en-US" sz="3600" dirty="0" smtClean="0"/>
              <a:t> </a:t>
            </a:r>
            <a:r>
              <a:rPr lang="en-US" sz="3600" dirty="0" err="1" smtClean="0"/>
              <a:t>تنها</a:t>
            </a:r>
            <a:r>
              <a:rPr lang="en-US" sz="3600" dirty="0" smtClean="0"/>
              <a:t> </a:t>
            </a:r>
            <a:r>
              <a:rPr lang="en-US" sz="3600" dirty="0" err="1" smtClean="0"/>
              <a:t>مدل‌های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مختلف</a:t>
            </a:r>
            <a:r>
              <a:rPr lang="en-US" sz="3600" dirty="0" smtClean="0"/>
              <a:t> </a:t>
            </a:r>
            <a:r>
              <a:rPr lang="en-US" sz="3600" dirty="0" err="1" smtClean="0"/>
              <a:t>فیزیک</a:t>
            </a:r>
            <a:r>
              <a:rPr lang="en-US" sz="3600" dirty="0" smtClean="0"/>
              <a:t> </a:t>
            </a:r>
            <a:r>
              <a:rPr lang="en-US" sz="3600" dirty="0" err="1" smtClean="0"/>
              <a:t>زیراتمی</a:t>
            </a:r>
            <a:r>
              <a:rPr lang="en-US" sz="3600" dirty="0" smtClean="0"/>
              <a:t>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یکی</a:t>
            </a:r>
            <a:r>
              <a:rPr lang="en-US" sz="3600" dirty="0" smtClean="0"/>
              <a:t> </a:t>
            </a:r>
            <a:r>
              <a:rPr lang="en-US" sz="3600" dirty="0" err="1" smtClean="0"/>
              <a:t>کند</a:t>
            </a:r>
            <a:r>
              <a:rPr lang="en-US" sz="3600" dirty="0" smtClean="0"/>
              <a:t>، </a:t>
            </a:r>
            <a:r>
              <a:rPr lang="en-US" sz="3600" dirty="0" err="1" smtClean="0"/>
              <a:t>بلکه</a:t>
            </a:r>
            <a:r>
              <a:rPr lang="en-US" sz="3600" dirty="0" smtClean="0"/>
              <a:t> </a:t>
            </a:r>
            <a:r>
              <a:rPr lang="en-US" sz="3600" dirty="0" err="1" smtClean="0"/>
              <a:t>چهار</a:t>
            </a:r>
            <a:r>
              <a:rPr lang="en-US" sz="3600" dirty="0" smtClean="0"/>
              <a:t> </a:t>
            </a:r>
            <a:r>
              <a:rPr lang="en-US" sz="3600" dirty="0" err="1" smtClean="0"/>
              <a:t>نیروی</a:t>
            </a:r>
            <a:r>
              <a:rPr lang="en-US" sz="3600" dirty="0" smtClean="0"/>
              <a:t> </a:t>
            </a:r>
            <a:r>
              <a:rPr lang="en-US" sz="3600" dirty="0" err="1" smtClean="0"/>
              <a:t>بنیادی</a:t>
            </a:r>
            <a:r>
              <a:rPr lang="en-US" sz="3600" dirty="0" smtClean="0"/>
              <a:t> </a:t>
            </a:r>
            <a:r>
              <a:rPr lang="en-US" sz="3600" dirty="0" err="1" smtClean="0"/>
              <a:t>طبیعت</a:t>
            </a:r>
            <a:r>
              <a:rPr lang="en-US" sz="3600" dirty="0" smtClean="0"/>
              <a:t> (</a:t>
            </a:r>
            <a:r>
              <a:rPr lang="en-US" sz="3600" dirty="0" err="1" smtClean="0"/>
              <a:t>نیروی</a:t>
            </a:r>
            <a:r>
              <a:rPr lang="en-US" sz="3600" dirty="0" smtClean="0"/>
              <a:t> </a:t>
            </a:r>
            <a:r>
              <a:rPr lang="en-US" sz="3600" dirty="0" err="1" smtClean="0"/>
              <a:t>قوی</a:t>
            </a:r>
            <a:r>
              <a:rPr lang="en-US" sz="3600" dirty="0" smtClean="0"/>
              <a:t>، </a:t>
            </a:r>
            <a:r>
              <a:rPr lang="en-US" sz="3600" dirty="0" err="1" smtClean="0"/>
              <a:t>نیروی</a:t>
            </a:r>
            <a:r>
              <a:rPr lang="en-US" sz="3600" dirty="0" smtClean="0"/>
              <a:t> </a:t>
            </a:r>
            <a:r>
              <a:rPr lang="en-US" sz="3600" dirty="0" err="1" smtClean="0"/>
              <a:t>ضعیف</a:t>
            </a:r>
            <a:r>
              <a:rPr lang="en-US" sz="3600" dirty="0" smtClean="0"/>
              <a:t>، </a:t>
            </a:r>
            <a:r>
              <a:rPr lang="en-US" sz="3600" dirty="0" err="1" smtClean="0"/>
              <a:t>الکترومغناطیس</a:t>
            </a:r>
            <a:r>
              <a:rPr lang="en-US" sz="3600" dirty="0" smtClean="0"/>
              <a:t> و </a:t>
            </a:r>
            <a:r>
              <a:rPr lang="en-US" sz="3600" dirty="0" err="1" smtClean="0"/>
              <a:t>گرانش</a:t>
            </a:r>
            <a:r>
              <a:rPr lang="en-US" sz="3600" dirty="0" smtClean="0"/>
              <a:t>)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نیز</a:t>
            </a:r>
            <a:r>
              <a:rPr lang="en-US" sz="3600" dirty="0" smtClean="0"/>
              <a:t> </a:t>
            </a:r>
            <a:r>
              <a:rPr lang="en-US" sz="3600" dirty="0" err="1" smtClean="0"/>
              <a:t>به</a:t>
            </a:r>
            <a:r>
              <a:rPr lang="en-US" sz="3600" dirty="0" smtClean="0"/>
              <a:t> </a:t>
            </a:r>
            <a:r>
              <a:rPr lang="en-US" sz="3600" dirty="0" err="1" smtClean="0"/>
              <a:t>شکل</a:t>
            </a:r>
            <a:r>
              <a:rPr lang="en-US" sz="3600" dirty="0" smtClean="0"/>
              <a:t> </a:t>
            </a:r>
            <a:r>
              <a:rPr lang="en-US" sz="3600" dirty="0" err="1" smtClean="0"/>
              <a:t>جلوه‌های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مختلفی</a:t>
            </a:r>
            <a:r>
              <a:rPr lang="en-US" sz="3600" dirty="0" smtClean="0"/>
              <a:t> </a:t>
            </a:r>
            <a:r>
              <a:rPr lang="en-US" sz="3600" dirty="0" err="1" smtClean="0"/>
              <a:t>از</a:t>
            </a:r>
            <a:r>
              <a:rPr lang="en-US" sz="3600" dirty="0" smtClean="0"/>
              <a:t> </a:t>
            </a:r>
            <a:r>
              <a:rPr lang="en-US" sz="3600" dirty="0" err="1" smtClean="0"/>
              <a:t>یک</a:t>
            </a:r>
            <a:r>
              <a:rPr lang="en-US" sz="3600" dirty="0" smtClean="0"/>
              <a:t> </a:t>
            </a:r>
            <a:r>
              <a:rPr lang="en-US" sz="3600" dirty="0" err="1" smtClean="0"/>
              <a:t>نیرو</a:t>
            </a:r>
            <a:r>
              <a:rPr lang="en-US" sz="3600" dirty="0" smtClean="0"/>
              <a:t> </a:t>
            </a:r>
            <a:r>
              <a:rPr lang="en-US" sz="3600" dirty="0" err="1" smtClean="0"/>
              <a:t>یا</a:t>
            </a:r>
            <a:r>
              <a:rPr lang="en-US" sz="3600" dirty="0" smtClean="0"/>
              <a:t> </a:t>
            </a:r>
            <a:r>
              <a:rPr lang="en-US" sz="3600" dirty="0" err="1" smtClean="0"/>
              <a:t>پدیده</a:t>
            </a:r>
            <a:r>
              <a:rPr lang="en-US" sz="3600" dirty="0" smtClean="0"/>
              <a:t> </a:t>
            </a:r>
            <a:r>
              <a:rPr lang="en-US" sz="3600" dirty="0" err="1" smtClean="0"/>
              <a:t>نشان</a:t>
            </a:r>
            <a:r>
              <a:rPr lang="en-US" sz="3600" dirty="0" smtClean="0"/>
              <a:t> </a:t>
            </a:r>
            <a:r>
              <a:rPr lang="en-US" sz="3600" dirty="0" err="1" smtClean="0"/>
              <a:t>دهد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8294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0694" y="199528"/>
            <a:ext cx="92883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i="1" dirty="0" err="1" smtClean="0"/>
              <a:t>مکانیک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کوانتومی</a:t>
            </a:r>
            <a:r>
              <a:rPr lang="en-US" sz="2800" b="1" i="1" dirty="0" smtClean="0"/>
              <a:t> و </a:t>
            </a:r>
            <a:r>
              <a:rPr lang="en-US" sz="2800" b="1" i="1" dirty="0" err="1" smtClean="0"/>
              <a:t>زیست‌شناسی</a:t>
            </a:r>
            <a:endParaRPr lang="en-US" sz="2800" b="1" i="1" dirty="0" smtClean="0"/>
          </a:p>
          <a:p>
            <a:pPr algn="r"/>
            <a:endParaRPr lang="en-US" sz="2800" dirty="0" smtClean="0"/>
          </a:p>
          <a:p>
            <a:pPr algn="r"/>
            <a:r>
              <a:rPr lang="en-US" sz="2800" dirty="0" err="1" smtClean="0"/>
              <a:t>تحقیقات</a:t>
            </a:r>
            <a:r>
              <a:rPr lang="en-US" sz="2800" dirty="0" smtClean="0"/>
              <a:t> </a:t>
            </a:r>
            <a:r>
              <a:rPr lang="en-US" sz="2800" dirty="0" err="1" smtClean="0"/>
              <a:t>چند</a:t>
            </a:r>
            <a:r>
              <a:rPr lang="en-US" sz="2800" dirty="0" smtClean="0"/>
              <a:t> </a:t>
            </a:r>
            <a:r>
              <a:rPr lang="en-US" sz="2800" dirty="0" err="1" smtClean="0"/>
              <a:t>مؤسسه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آمریکا</a:t>
            </a:r>
            <a:r>
              <a:rPr lang="en-US" sz="2800" dirty="0" smtClean="0"/>
              <a:t> و </a:t>
            </a:r>
            <a:r>
              <a:rPr lang="en-US" sz="2800" dirty="0" err="1" smtClean="0"/>
              <a:t>هلندنشان</a:t>
            </a:r>
            <a:r>
              <a:rPr lang="en-US" sz="2800" dirty="0" smtClean="0"/>
              <a:t> </a:t>
            </a:r>
            <a:r>
              <a:rPr lang="en-US" sz="2800" dirty="0" err="1" smtClean="0"/>
              <a:t>داده‌است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زیستی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بهره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می‌برند</a:t>
            </a:r>
            <a:r>
              <a:rPr lang="en-US" sz="2800" dirty="0" smtClean="0"/>
              <a:t>. </a:t>
            </a:r>
            <a:r>
              <a:rPr lang="en-US" sz="2800" dirty="0" err="1" smtClean="0"/>
              <a:t>قبلاً</a:t>
            </a:r>
            <a:r>
              <a:rPr lang="en-US" sz="2800" dirty="0" smtClean="0"/>
              <a:t> </a:t>
            </a:r>
            <a:r>
              <a:rPr lang="en-US" sz="2800" dirty="0" err="1" smtClean="0"/>
              <a:t>تصور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می‌شد</a:t>
            </a:r>
            <a:r>
              <a:rPr lang="en-US" sz="2800" dirty="0" smtClean="0"/>
              <a:t> </a:t>
            </a:r>
            <a:r>
              <a:rPr lang="en-US" sz="2800" dirty="0" err="1" smtClean="0"/>
              <a:t>فتوسنتز</a:t>
            </a:r>
            <a:r>
              <a:rPr lang="en-US" sz="2800" dirty="0" smtClean="0"/>
              <a:t> </a:t>
            </a:r>
            <a:r>
              <a:rPr lang="en-US" sz="2800" dirty="0" err="1" smtClean="0"/>
              <a:t>گیاهان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فرایندی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پایهٔ</a:t>
            </a:r>
            <a:r>
              <a:rPr lang="en-US" sz="2800" dirty="0" smtClean="0"/>
              <a:t> </a:t>
            </a:r>
            <a:r>
              <a:rPr lang="en-US" sz="2800" dirty="0" err="1" smtClean="0"/>
              <a:t>زیست‌شیمی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، </a:t>
            </a:r>
            <a:r>
              <a:rPr lang="en-US" sz="2800" dirty="0" err="1" smtClean="0"/>
              <a:t>اما</a:t>
            </a:r>
            <a:r>
              <a:rPr lang="en-US" sz="2800" dirty="0" smtClean="0"/>
              <a:t> </a:t>
            </a:r>
            <a:r>
              <a:rPr lang="en-US" sz="2800" dirty="0" err="1" smtClean="0"/>
              <a:t>تحقیقات</a:t>
            </a:r>
            <a:r>
              <a:rPr lang="en-US" sz="2800" dirty="0" smtClean="0"/>
              <a:t> </a:t>
            </a:r>
            <a:r>
              <a:rPr lang="en-US" sz="2800" dirty="0" err="1" smtClean="0"/>
              <a:t>پروفسور</a:t>
            </a:r>
            <a:r>
              <a:rPr lang="en-US" sz="2800" dirty="0" smtClean="0"/>
              <a:t> </a:t>
            </a:r>
            <a:r>
              <a:rPr lang="en-US" sz="2800" dirty="0" err="1" smtClean="0"/>
              <a:t>فلمینگ</a:t>
            </a:r>
            <a:r>
              <a:rPr lang="en-US" sz="2800" dirty="0" smtClean="0"/>
              <a:t> و </a:t>
            </a:r>
            <a:r>
              <a:rPr lang="en-US" sz="2800" dirty="0" err="1" smtClean="0"/>
              <a:t>همکارانش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دانشگاه</a:t>
            </a:r>
            <a:r>
              <a:rPr lang="en-US" sz="2800" dirty="0" smtClean="0"/>
              <a:t> </a:t>
            </a:r>
            <a:r>
              <a:rPr lang="en-US" sz="2800" dirty="0" err="1" smtClean="0"/>
              <a:t>برکلی</a:t>
            </a:r>
            <a:r>
              <a:rPr lang="en-US" sz="2800" dirty="0" smtClean="0"/>
              <a:t> و </a:t>
            </a:r>
            <a:r>
              <a:rPr lang="en-US" sz="2800" dirty="0" err="1" smtClean="0"/>
              <a:t>دانشگاه</a:t>
            </a:r>
            <a:r>
              <a:rPr lang="en-US" sz="2800" dirty="0" smtClean="0"/>
              <a:t> </a:t>
            </a:r>
            <a:r>
              <a:rPr lang="en-US" sz="2800" dirty="0" err="1" smtClean="0"/>
              <a:t>واشینگتن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سنت‌لوئیس</a:t>
            </a:r>
            <a:r>
              <a:rPr lang="en-US" sz="2800" dirty="0" smtClean="0"/>
              <a:t> </a:t>
            </a:r>
            <a:r>
              <a:rPr lang="en-US" sz="2800" dirty="0" err="1" smtClean="0"/>
              <a:t>به</a:t>
            </a:r>
            <a:r>
              <a:rPr lang="en-US" sz="2800" dirty="0" smtClean="0"/>
              <a:t> </a:t>
            </a:r>
            <a:r>
              <a:rPr lang="en-US" sz="2800" dirty="0" err="1" smtClean="0"/>
              <a:t>کشف</a:t>
            </a:r>
            <a:r>
              <a:rPr lang="en-US" sz="2800" dirty="0" smtClean="0"/>
              <a:t> </a:t>
            </a:r>
            <a:r>
              <a:rPr lang="en-US" sz="2800" dirty="0" err="1" smtClean="0"/>
              <a:t>مرحله‌ای</a:t>
            </a:r>
            <a:r>
              <a:rPr lang="en-US" sz="2800" dirty="0" smtClean="0"/>
              <a:t> </a:t>
            </a:r>
            <a:r>
              <a:rPr lang="en-US" sz="2800" dirty="0" err="1" smtClean="0"/>
              <a:t>کلیدی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</a:t>
            </a:r>
            <a:r>
              <a:rPr lang="en-US" sz="2800" dirty="0" smtClean="0"/>
              <a:t> </a:t>
            </a:r>
            <a:r>
              <a:rPr lang="en-US" sz="2800" dirty="0" err="1" smtClean="0"/>
              <a:t>فتوسنتز</a:t>
            </a:r>
            <a:r>
              <a:rPr lang="en-US" sz="2800" dirty="0" smtClean="0"/>
              <a:t> </a:t>
            </a:r>
            <a:r>
              <a:rPr lang="en-US" sz="2800" dirty="0" err="1" smtClean="0"/>
              <a:t>منجر</a:t>
            </a:r>
            <a:r>
              <a:rPr lang="en-US" sz="2800" dirty="0" smtClean="0"/>
              <a:t> </a:t>
            </a:r>
            <a:r>
              <a:rPr lang="en-US" sz="2800" dirty="0" err="1" smtClean="0"/>
              <a:t>شده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استوار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712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8610" y="0"/>
            <a:ext cx="93365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err="1" smtClean="0"/>
              <a:t>همچنین</a:t>
            </a:r>
            <a:r>
              <a:rPr lang="en-US" sz="2800" dirty="0" smtClean="0"/>
              <a:t>، </a:t>
            </a:r>
            <a:r>
              <a:rPr lang="en-US" sz="2800" dirty="0" err="1" smtClean="0"/>
              <a:t>پژوهش‌های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کریستوفر</a:t>
            </a:r>
            <a:r>
              <a:rPr lang="en-US" sz="2800" dirty="0" smtClean="0"/>
              <a:t> </a:t>
            </a:r>
            <a:r>
              <a:rPr lang="en-US" sz="2800" dirty="0" err="1" smtClean="0"/>
              <a:t>آلتمن</a:t>
            </a:r>
            <a:r>
              <a:rPr lang="en-US" sz="2800" dirty="0" smtClean="0"/>
              <a:t>، </a:t>
            </a:r>
            <a:r>
              <a:rPr lang="en-US" sz="2800" dirty="0" err="1" smtClean="0"/>
              <a:t>پژوهشگری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مؤسسه</a:t>
            </a:r>
            <a:r>
              <a:rPr lang="en-US" sz="2800" dirty="0" smtClean="0"/>
              <a:t> </a:t>
            </a:r>
            <a:r>
              <a:rPr lang="en-US" sz="2800" dirty="0" err="1" smtClean="0"/>
              <a:t>دانش</a:t>
            </a:r>
            <a:r>
              <a:rPr lang="en-US" sz="2800" dirty="0" smtClean="0"/>
              <a:t> </a:t>
            </a:r>
            <a:r>
              <a:rPr lang="en-US" sz="2800" dirty="0" err="1" smtClean="0"/>
              <a:t>نانوی</a:t>
            </a:r>
            <a:r>
              <a:rPr lang="en-US" sz="2800" dirty="0" smtClean="0"/>
              <a:t> </a:t>
            </a:r>
            <a:r>
              <a:rPr lang="en-US" sz="2800" dirty="0" err="1" smtClean="0"/>
              <a:t>کاولی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هلند</a:t>
            </a:r>
            <a:r>
              <a:rPr lang="en-US" sz="2800" dirty="0" smtClean="0"/>
              <a:t>، </a:t>
            </a:r>
            <a:r>
              <a:rPr lang="en-US" sz="2800" dirty="0" err="1" smtClean="0"/>
              <a:t>حاکی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آن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نحوهٔ</a:t>
            </a:r>
            <a:r>
              <a:rPr lang="en-US" sz="2800" dirty="0" smtClean="0"/>
              <a:t> </a:t>
            </a:r>
            <a:r>
              <a:rPr lang="en-US" sz="2800" dirty="0" err="1" smtClean="0"/>
              <a:t>کارکرد</a:t>
            </a:r>
            <a:r>
              <a:rPr lang="en-US" sz="2800" dirty="0" smtClean="0"/>
              <a:t> </a:t>
            </a:r>
            <a:r>
              <a:rPr lang="en-US" sz="2800" dirty="0" err="1" smtClean="0"/>
              <a:t>سلول‌های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عصبی</a:t>
            </a:r>
            <a:r>
              <a:rPr lang="en-US" sz="2800" dirty="0" smtClean="0"/>
              <a:t> </a:t>
            </a:r>
            <a:r>
              <a:rPr lang="en-US" sz="2800" dirty="0" err="1" smtClean="0"/>
              <a:t>خصوصاً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مغز</a:t>
            </a:r>
            <a:r>
              <a:rPr lang="en-US" sz="2800" dirty="0" smtClean="0"/>
              <a:t>،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تا</a:t>
            </a:r>
            <a:r>
              <a:rPr lang="en-US" sz="2800" dirty="0" smtClean="0"/>
              <a:t> </a:t>
            </a:r>
            <a:r>
              <a:rPr lang="en-US" sz="2800" dirty="0" err="1" smtClean="0"/>
              <a:t>مدت‌ها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فرایندی</a:t>
            </a:r>
            <a:r>
              <a:rPr lang="en-US" sz="2800" dirty="0" smtClean="0"/>
              <a:t> </a:t>
            </a:r>
            <a:r>
              <a:rPr lang="en-US" sz="2800" dirty="0" err="1" smtClean="0"/>
              <a:t>بر</a:t>
            </a:r>
            <a:r>
              <a:rPr lang="en-US" sz="2800" dirty="0" smtClean="0"/>
              <a:t> </a:t>
            </a:r>
            <a:r>
              <a:rPr lang="en-US" sz="2800" dirty="0" err="1" smtClean="0"/>
              <a:t>پایهٔ</a:t>
            </a:r>
            <a:r>
              <a:rPr lang="en-US" sz="2800" dirty="0" smtClean="0"/>
              <a:t> </a:t>
            </a:r>
            <a:r>
              <a:rPr lang="en-US" sz="2800" dirty="0" err="1" smtClean="0"/>
              <a:t>فعالیت‌های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الکتریکی</a:t>
            </a:r>
            <a:r>
              <a:rPr lang="en-US" sz="2800" dirty="0" smtClean="0"/>
              <a:t> و </a:t>
            </a:r>
            <a:r>
              <a:rPr lang="en-US" sz="2800" dirty="0" err="1" smtClean="0"/>
              <a:t>زیست‌شیمی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پنداشته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می‌شد</a:t>
            </a:r>
            <a:r>
              <a:rPr lang="en-US" sz="2800" dirty="0" smtClean="0"/>
              <a:t> و </a:t>
            </a:r>
            <a:r>
              <a:rPr lang="en-US" sz="2800" dirty="0" err="1" smtClean="0"/>
              <a:t>محل</a:t>
            </a:r>
            <a:r>
              <a:rPr lang="en-US" sz="2800" dirty="0" smtClean="0"/>
              <a:t> </a:t>
            </a:r>
            <a:r>
              <a:rPr lang="en-US" sz="2800" dirty="0" err="1" smtClean="0"/>
              <a:t>بحث</a:t>
            </a:r>
            <a:r>
              <a:rPr lang="en-US" sz="2800" dirty="0" smtClean="0"/>
              <a:t> </a:t>
            </a:r>
            <a:r>
              <a:rPr lang="en-US" sz="2800" dirty="0" err="1" smtClean="0"/>
              <a:t>ساختارگرایان</a:t>
            </a:r>
            <a:r>
              <a:rPr lang="en-US" sz="2800" dirty="0" smtClean="0"/>
              <a:t> و </a:t>
            </a:r>
            <a:r>
              <a:rPr lang="en-US" sz="2800" dirty="0" err="1" smtClean="0"/>
              <a:t>ماده‌باوران</a:t>
            </a:r>
            <a:r>
              <a:rPr lang="en-US" sz="2800" dirty="0" smtClean="0"/>
              <a:t> و </a:t>
            </a:r>
            <a:r>
              <a:rPr lang="en-US" sz="2800" dirty="0" err="1" smtClean="0"/>
              <a:t>زیست‌شناسان</a:t>
            </a:r>
            <a:r>
              <a:rPr lang="en-US" sz="2800" dirty="0" smtClean="0"/>
              <a:t> </a:t>
            </a:r>
            <a:r>
              <a:rPr lang="en-US" sz="2800" dirty="0" err="1" smtClean="0"/>
              <a:t>بود</a:t>
            </a:r>
            <a:r>
              <a:rPr lang="en-US" sz="2800" dirty="0" smtClean="0"/>
              <a:t>، </a:t>
            </a:r>
            <a:r>
              <a:rPr lang="en-US" sz="2800" dirty="0" err="1" smtClean="0"/>
              <a:t>شامل</a:t>
            </a:r>
            <a:r>
              <a:rPr lang="en-US" sz="2800" dirty="0" smtClean="0"/>
              <a:t> </a:t>
            </a:r>
            <a:r>
              <a:rPr lang="en-US" sz="2800" dirty="0" err="1" smtClean="0"/>
              <a:t>سیستم‌های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بسیاری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r>
              <a:rPr lang="en-US" sz="2800" dirty="0" smtClean="0"/>
              <a:t>. </a:t>
            </a:r>
            <a:r>
              <a:rPr lang="en-US" sz="2800" dirty="0" err="1" smtClean="0"/>
              <a:t>این</a:t>
            </a:r>
            <a:r>
              <a:rPr lang="en-US" sz="2800" dirty="0" smtClean="0"/>
              <a:t> </a:t>
            </a:r>
            <a:r>
              <a:rPr lang="en-US" sz="2800" dirty="0" err="1" smtClean="0"/>
              <a:t>پژوهش‌ها</a:t>
            </a:r>
            <a:r>
              <a:rPr lang="en-US" sz="2800" dirty="0" smtClean="0"/>
              <a:t> </a:t>
            </a:r>
            <a:r>
              <a:rPr lang="en-US" sz="2800" dirty="0" err="1" smtClean="0"/>
              <a:t>نشان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می‌دهد</a:t>
            </a:r>
            <a:r>
              <a:rPr lang="en-US" sz="2800" dirty="0" smtClean="0"/>
              <a:t> </a:t>
            </a:r>
            <a:r>
              <a:rPr lang="en-US" sz="2800" dirty="0" err="1" smtClean="0"/>
              <a:t>که</a:t>
            </a:r>
            <a:r>
              <a:rPr lang="en-US" sz="2800" dirty="0" smtClean="0"/>
              <a:t> </a:t>
            </a:r>
            <a:r>
              <a:rPr lang="en-US" sz="2800" dirty="0" err="1" smtClean="0"/>
              <a:t>سلول</a:t>
            </a:r>
            <a:r>
              <a:rPr lang="en-US" sz="2800" dirty="0" smtClean="0"/>
              <a:t> </a:t>
            </a:r>
            <a:r>
              <a:rPr lang="en-US" sz="2800" dirty="0" err="1" smtClean="0"/>
              <a:t>عصبی</a:t>
            </a:r>
            <a:r>
              <a:rPr lang="en-US" sz="2800" dirty="0" smtClean="0"/>
              <a:t> </a:t>
            </a:r>
            <a:r>
              <a:rPr lang="en-US" sz="2800" dirty="0" err="1" smtClean="0"/>
              <a:t>حلزون</a:t>
            </a:r>
            <a:r>
              <a:rPr lang="en-US" sz="2800" dirty="0" smtClean="0"/>
              <a:t> </a:t>
            </a:r>
            <a:r>
              <a:rPr lang="en-US" sz="2800" dirty="0" err="1" smtClean="0"/>
              <a:t>دریایی</a:t>
            </a:r>
            <a:r>
              <a:rPr lang="en-US" sz="2800" dirty="0" smtClean="0"/>
              <a:t> </a:t>
            </a:r>
            <a:r>
              <a:rPr lang="en-US" sz="2800" dirty="0" err="1" smtClean="0"/>
              <a:t>می‌تواند</a:t>
            </a:r>
            <a:r>
              <a:rPr lang="en-US" sz="2800" dirty="0" smtClean="0"/>
              <a:t> </a:t>
            </a:r>
            <a:r>
              <a:rPr lang="en-US" sz="2800" dirty="0" err="1" smtClean="0"/>
              <a:t>از</a:t>
            </a:r>
            <a:r>
              <a:rPr lang="en-US" sz="2800" dirty="0" smtClean="0"/>
              <a:t> </a:t>
            </a:r>
            <a:r>
              <a:rPr lang="en-US" sz="2800" dirty="0" err="1" smtClean="0"/>
              <a:t>نیروهای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برای</a:t>
            </a:r>
            <a:r>
              <a:rPr lang="en-US" sz="2800" dirty="0" smtClean="0"/>
              <a:t> </a:t>
            </a:r>
            <a:r>
              <a:rPr lang="en-US" sz="2800" dirty="0" err="1" smtClean="0"/>
              <a:t>پردازش</a:t>
            </a:r>
            <a:r>
              <a:rPr lang="en-US" sz="2800" dirty="0" smtClean="0"/>
              <a:t> </a:t>
            </a:r>
            <a:r>
              <a:rPr lang="en-US" sz="2800" dirty="0" err="1" smtClean="0"/>
              <a:t>اطلاعات</a:t>
            </a:r>
            <a:r>
              <a:rPr lang="en-US" sz="2800" dirty="0" smtClean="0"/>
              <a:t> </a:t>
            </a:r>
            <a:r>
              <a:rPr lang="en-US" sz="2800" dirty="0" err="1" smtClean="0"/>
              <a:t>استفاده</a:t>
            </a:r>
            <a:r>
              <a:rPr lang="en-US" sz="2800" dirty="0" smtClean="0"/>
              <a:t> </a:t>
            </a:r>
            <a:r>
              <a:rPr lang="en-US" sz="2800" dirty="0" err="1" smtClean="0"/>
              <a:t>کند</a:t>
            </a:r>
            <a:r>
              <a:rPr lang="en-US" sz="2800" dirty="0" smtClean="0"/>
              <a:t>.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انسان</a:t>
            </a:r>
            <a:r>
              <a:rPr lang="en-US" sz="2800" dirty="0" smtClean="0"/>
              <a:t> </a:t>
            </a:r>
            <a:r>
              <a:rPr lang="en-US" sz="2800" dirty="0" err="1" smtClean="0"/>
              <a:t>نیز</a:t>
            </a:r>
            <a:r>
              <a:rPr lang="en-US" sz="2800" dirty="0" smtClean="0"/>
              <a:t>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r>
              <a:rPr lang="en-US" sz="2800" dirty="0" smtClean="0"/>
              <a:t> </a:t>
            </a:r>
            <a:r>
              <a:rPr lang="en-US" sz="2800" dirty="0" err="1" smtClean="0"/>
              <a:t>احتمالاً</a:t>
            </a:r>
            <a:r>
              <a:rPr lang="en-US" sz="2800" dirty="0" smtClean="0"/>
              <a:t> </a:t>
            </a:r>
            <a:r>
              <a:rPr lang="en-US" sz="2800" dirty="0" err="1" smtClean="0"/>
              <a:t>در</a:t>
            </a:r>
            <a:r>
              <a:rPr lang="en-US" sz="2800" dirty="0" smtClean="0"/>
              <a:t> </a:t>
            </a:r>
            <a:r>
              <a:rPr lang="en-US" sz="2800" dirty="0" err="1" smtClean="0"/>
              <a:t>فرایند</a:t>
            </a:r>
            <a:r>
              <a:rPr lang="en-US" sz="2800" dirty="0" smtClean="0"/>
              <a:t> </a:t>
            </a:r>
            <a:r>
              <a:rPr lang="en-US" sz="2800" dirty="0" err="1" smtClean="0"/>
              <a:t>تفکر</a:t>
            </a:r>
            <a:r>
              <a:rPr lang="en-US" sz="2800" dirty="0" smtClean="0"/>
              <a:t> </a:t>
            </a:r>
            <a:r>
              <a:rPr lang="en-US" sz="2800" dirty="0" err="1" smtClean="0"/>
              <a:t>دخیل</a:t>
            </a:r>
            <a:r>
              <a:rPr lang="en-US" sz="2800" dirty="0" smtClean="0"/>
              <a:t> </a:t>
            </a:r>
            <a:r>
              <a:rPr lang="en-US" sz="2800" dirty="0" err="1" smtClean="0"/>
              <a:t>است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570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7368" y="447635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800" b="1" dirty="0" err="1" smtClean="0"/>
              <a:t>جستارهای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وابسته</a:t>
            </a:r>
            <a:endParaRPr lang="en-US" sz="2800" b="1" dirty="0" smtClean="0"/>
          </a:p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نظریه</a:t>
            </a:r>
            <a:r>
              <a:rPr lang="en-US" sz="2800" dirty="0" smtClean="0"/>
              <a:t> </a:t>
            </a:r>
            <a:r>
              <a:rPr lang="en-US" sz="2800" dirty="0" err="1" smtClean="0"/>
              <a:t>عمل‌گرها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شیمی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تونل‌زنی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اصل</a:t>
            </a:r>
            <a:r>
              <a:rPr lang="en-US" sz="2800" dirty="0" smtClean="0"/>
              <a:t> </a:t>
            </a:r>
            <a:r>
              <a:rPr lang="en-US" sz="2800" dirty="0" err="1" smtClean="0"/>
              <a:t>عدم</a:t>
            </a:r>
            <a:r>
              <a:rPr lang="en-US" sz="2800" dirty="0" smtClean="0"/>
              <a:t> </a:t>
            </a:r>
            <a:r>
              <a:rPr lang="en-US" sz="2800" dirty="0" err="1" smtClean="0"/>
              <a:t>قطعیت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فیزیک</a:t>
            </a:r>
            <a:r>
              <a:rPr lang="en-US" sz="2800" dirty="0" smtClean="0"/>
              <a:t> </a:t>
            </a:r>
            <a:r>
              <a:rPr lang="en-US" sz="2800" dirty="0" err="1" smtClean="0"/>
              <a:t>امواج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مکانیک</a:t>
            </a:r>
            <a:r>
              <a:rPr lang="en-US" sz="2800" dirty="0" smtClean="0"/>
              <a:t> </a:t>
            </a:r>
            <a:r>
              <a:rPr lang="en-US" sz="2800" dirty="0" err="1" smtClean="0"/>
              <a:t>کلاسیک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نظریه</a:t>
            </a:r>
            <a:r>
              <a:rPr lang="en-US" sz="2800" dirty="0" smtClean="0"/>
              <a:t> </a:t>
            </a:r>
            <a:r>
              <a:rPr lang="en-US" sz="2800" dirty="0" err="1" smtClean="0"/>
              <a:t>میدان‌های</a:t>
            </a:r>
            <a:r>
              <a:rPr lang="en-US" sz="2800" dirty="0" smtClean="0"/>
              <a:t> </a:t>
            </a:r>
            <a:r>
              <a:rPr lang="en-US" sz="2800" dirty="0" err="1" smtClean="0"/>
              <a:t>کوانتومی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نظریه</a:t>
            </a:r>
            <a:r>
              <a:rPr lang="en-US" sz="2800" dirty="0" smtClean="0"/>
              <a:t> </a:t>
            </a:r>
            <a:r>
              <a:rPr lang="en-US" sz="2800" dirty="0" err="1" smtClean="0"/>
              <a:t>آشوب</a:t>
            </a:r>
            <a:endParaRPr lang="en-US" sz="2800" dirty="0" smtClean="0"/>
          </a:p>
          <a:p>
            <a:pPr algn="r"/>
            <a:r>
              <a:rPr lang="en-US" sz="2800" dirty="0" smtClean="0"/>
              <a:t>    </a:t>
            </a:r>
            <a:r>
              <a:rPr lang="en-US" sz="2800" dirty="0" err="1" smtClean="0"/>
              <a:t>کوانتش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5114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379" y="695742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000" dirty="0" err="1" smtClean="0"/>
              <a:t>منابع</a:t>
            </a:r>
            <a:endParaRPr lang="en-US" sz="2000" dirty="0" smtClean="0"/>
          </a:p>
          <a:p>
            <a:pPr algn="r"/>
            <a:endParaRPr lang="en-US" sz="2000" dirty="0" smtClean="0"/>
          </a:p>
          <a:p>
            <a:pPr algn="r"/>
            <a:r>
              <a:rPr lang="en-US" sz="2000" dirty="0" smtClean="0"/>
              <a:t>Born, M. (1926). "</a:t>
            </a:r>
            <a:r>
              <a:rPr lang="en-US" sz="2000" dirty="0" err="1" smtClean="0"/>
              <a:t>Zur</a:t>
            </a:r>
            <a:r>
              <a:rPr lang="en-US" sz="2000" dirty="0" smtClean="0"/>
              <a:t> </a:t>
            </a:r>
            <a:r>
              <a:rPr lang="en-US" sz="2000" dirty="0" err="1" smtClean="0"/>
              <a:t>Quantenmechanik</a:t>
            </a:r>
            <a:r>
              <a:rPr lang="en-US" sz="2000" dirty="0" smtClean="0"/>
              <a:t> der </a:t>
            </a:r>
            <a:r>
              <a:rPr lang="en-US" sz="2000" dirty="0" err="1" smtClean="0"/>
              <a:t>Stoßvorgänge</a:t>
            </a:r>
            <a:r>
              <a:rPr lang="en-US" sz="2000" dirty="0" smtClean="0"/>
              <a:t>" [On the Quantum Mechanics of Collision Processes]. </a:t>
            </a:r>
            <a:r>
              <a:rPr lang="en-US" sz="2000" dirty="0" err="1" smtClean="0"/>
              <a:t>Zeitschrift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Physik</a:t>
            </a:r>
            <a:r>
              <a:rPr lang="en-US" sz="2000" dirty="0" smtClean="0"/>
              <a:t>. 37 (12): 863–867. Bibcode:1926ZPhy...37..863B. doi:10.1007/BF01397477. S2CID 119896026.</a:t>
            </a:r>
          </a:p>
          <a:p>
            <a:pPr algn="r"/>
            <a:r>
              <a:rPr lang="en-US" sz="2000" dirty="0" err="1" smtClean="0"/>
              <a:t>هالیدی</a:t>
            </a:r>
            <a:r>
              <a:rPr lang="en-US" sz="2000" dirty="0" smtClean="0"/>
              <a:t>، </a:t>
            </a:r>
            <a:r>
              <a:rPr lang="en-US" sz="2000" dirty="0" err="1" smtClean="0"/>
              <a:t>دیوید</a:t>
            </a:r>
            <a:r>
              <a:rPr lang="en-US" sz="2000" dirty="0" smtClean="0"/>
              <a:t>. </a:t>
            </a:r>
            <a:r>
              <a:rPr lang="en-US" sz="2000" dirty="0" err="1" smtClean="0"/>
              <a:t>رزنیک</a:t>
            </a:r>
            <a:r>
              <a:rPr lang="en-US" sz="2000" dirty="0" smtClean="0"/>
              <a:t>، </a:t>
            </a:r>
            <a:r>
              <a:rPr lang="en-US" sz="2000" dirty="0" err="1" smtClean="0"/>
              <a:t>رابرت</a:t>
            </a:r>
            <a:r>
              <a:rPr lang="en-US" sz="2000" dirty="0" smtClean="0"/>
              <a:t>. </a:t>
            </a:r>
            <a:r>
              <a:rPr lang="en-US" sz="2000" dirty="0" err="1" smtClean="0"/>
              <a:t>واکر</a:t>
            </a:r>
            <a:r>
              <a:rPr lang="en-US" sz="2000" dirty="0" smtClean="0"/>
              <a:t>، </a:t>
            </a:r>
            <a:r>
              <a:rPr lang="en-US" sz="2000" dirty="0" err="1" smtClean="0"/>
              <a:t>جرل</a:t>
            </a:r>
            <a:r>
              <a:rPr lang="en-US" sz="2000" dirty="0" smtClean="0"/>
              <a:t>. -</a:t>
            </a:r>
            <a:r>
              <a:rPr lang="en-US" sz="2000" dirty="0" err="1" smtClean="0"/>
              <a:t>مبانی</a:t>
            </a:r>
            <a:r>
              <a:rPr lang="en-US" sz="2000" dirty="0" smtClean="0"/>
              <a:t> </a:t>
            </a:r>
            <a:r>
              <a:rPr lang="en-US" sz="2000" dirty="0" err="1" smtClean="0"/>
              <a:t>فیزیک</a:t>
            </a:r>
            <a:r>
              <a:rPr lang="en-US" sz="2000" dirty="0" smtClean="0"/>
              <a:t>. </a:t>
            </a:r>
            <a:r>
              <a:rPr lang="en-US" sz="2000" dirty="0" err="1" smtClean="0"/>
              <a:t>تهران</a:t>
            </a:r>
            <a:r>
              <a:rPr lang="en-US" sz="2000" dirty="0" smtClean="0"/>
              <a:t>، </a:t>
            </a:r>
            <a:r>
              <a:rPr lang="en-US" sz="2000" dirty="0" err="1" smtClean="0"/>
              <a:t>انتشارات</a:t>
            </a:r>
            <a:r>
              <a:rPr lang="en-US" sz="2000" dirty="0" smtClean="0"/>
              <a:t> </a:t>
            </a:r>
            <a:r>
              <a:rPr lang="en-US" sz="2000" dirty="0" err="1" smtClean="0"/>
              <a:t>مبتکران</a:t>
            </a:r>
            <a:r>
              <a:rPr lang="en-US" sz="2000" dirty="0" smtClean="0"/>
              <a:t>، 1386. </a:t>
            </a:r>
            <a:r>
              <a:rPr lang="en-US" sz="2000" dirty="0" err="1" smtClean="0"/>
              <a:t>شابک</a:t>
            </a:r>
            <a:r>
              <a:rPr lang="en-US" sz="2000" dirty="0" smtClean="0"/>
              <a:t> ‎۹۷۸−۹۶۴−۳۹۵−۹۵۱−۷</a:t>
            </a:r>
          </a:p>
          <a:p>
            <a:pPr algn="r"/>
            <a:r>
              <a:rPr lang="en-US" sz="2000" dirty="0" err="1" smtClean="0"/>
              <a:t>گریفیث</a:t>
            </a:r>
            <a:r>
              <a:rPr lang="en-US" sz="2000" dirty="0" smtClean="0"/>
              <a:t>، </a:t>
            </a:r>
            <a:r>
              <a:rPr lang="en-US" sz="2000" dirty="0" err="1" smtClean="0"/>
              <a:t>دیوید</a:t>
            </a:r>
            <a:r>
              <a:rPr lang="en-US" sz="2000" dirty="0" smtClean="0"/>
              <a:t>. </a:t>
            </a:r>
            <a:r>
              <a:rPr lang="en-US" sz="2000" dirty="0" err="1" smtClean="0"/>
              <a:t>جِی</a:t>
            </a:r>
            <a:r>
              <a:rPr lang="en-US" sz="2000" dirty="0" smtClean="0"/>
              <a:t>، </a:t>
            </a:r>
            <a:r>
              <a:rPr lang="en-US" sz="2000" dirty="0" err="1" smtClean="0"/>
              <a:t>آشنایی</a:t>
            </a:r>
            <a:r>
              <a:rPr lang="en-US" sz="2000" dirty="0" smtClean="0"/>
              <a:t> </a:t>
            </a:r>
            <a:r>
              <a:rPr lang="en-US" sz="2000" dirty="0" err="1" smtClean="0"/>
              <a:t>با</a:t>
            </a:r>
            <a:r>
              <a:rPr lang="en-US" sz="2000" dirty="0" smtClean="0"/>
              <a:t> </a:t>
            </a:r>
            <a:r>
              <a:rPr lang="en-US" sz="2000" dirty="0" err="1" smtClean="0"/>
              <a:t>مکانیک</a:t>
            </a:r>
            <a:r>
              <a:rPr lang="en-US" sz="2000" dirty="0" smtClean="0"/>
              <a:t> </a:t>
            </a:r>
            <a:r>
              <a:rPr lang="en-US" sz="2000" dirty="0" err="1" smtClean="0"/>
              <a:t>کوانتومی</a:t>
            </a:r>
            <a:r>
              <a:rPr lang="en-US" sz="2000" dirty="0" smtClean="0"/>
              <a:t>، </a:t>
            </a:r>
            <a:r>
              <a:rPr lang="en-US" sz="2000" dirty="0" err="1" smtClean="0"/>
              <a:t>ویراست</a:t>
            </a:r>
            <a:r>
              <a:rPr lang="en-US" sz="2000" dirty="0" smtClean="0"/>
              <a:t> </a:t>
            </a:r>
            <a:r>
              <a:rPr lang="en-US" sz="2000" dirty="0" err="1" smtClean="0"/>
              <a:t>دوم</a:t>
            </a:r>
            <a:r>
              <a:rPr lang="en-US" sz="2000" dirty="0" smtClean="0"/>
              <a:t>، </a:t>
            </a:r>
            <a:r>
              <a:rPr lang="en-US" sz="2000" dirty="0" err="1" smtClean="0"/>
              <a:t>ترجمهٔ</a:t>
            </a:r>
            <a:r>
              <a:rPr lang="en-US" sz="2000" dirty="0" smtClean="0"/>
              <a:t> </a:t>
            </a:r>
            <a:r>
              <a:rPr lang="en-US" sz="2000" dirty="0" err="1" smtClean="0"/>
              <a:t>حمیدرضا</a:t>
            </a:r>
            <a:r>
              <a:rPr lang="en-US" sz="2000" dirty="0" smtClean="0"/>
              <a:t> </a:t>
            </a:r>
            <a:r>
              <a:rPr lang="en-US" sz="2000" dirty="0" err="1" smtClean="0"/>
              <a:t>مشفق</a:t>
            </a:r>
            <a:r>
              <a:rPr lang="en-US" sz="2000" dirty="0" smtClean="0"/>
              <a:t>، </a:t>
            </a:r>
            <a:r>
              <a:rPr lang="en-US" sz="2000" dirty="0" err="1" smtClean="0"/>
              <a:t>سعید</a:t>
            </a:r>
            <a:r>
              <a:rPr lang="en-US" sz="2000" dirty="0" smtClean="0"/>
              <a:t> </a:t>
            </a:r>
            <a:r>
              <a:rPr lang="en-US" sz="2000" dirty="0" err="1" smtClean="0"/>
              <a:t>واشهری</a:t>
            </a:r>
            <a:r>
              <a:rPr lang="en-US" sz="2000" dirty="0" smtClean="0"/>
              <a:t>، </a:t>
            </a:r>
            <a:r>
              <a:rPr lang="en-US" sz="2000" dirty="0" err="1" smtClean="0"/>
              <a:t>فرشاد</a:t>
            </a:r>
            <a:r>
              <a:rPr lang="en-US" sz="2000" dirty="0" smtClean="0"/>
              <a:t> </a:t>
            </a:r>
            <a:r>
              <a:rPr lang="en-US" sz="2000" dirty="0" err="1" smtClean="0"/>
              <a:t>نژادستاری</a:t>
            </a:r>
            <a:r>
              <a:rPr lang="en-US" sz="2000" dirty="0" smtClean="0"/>
              <a:t>، </a:t>
            </a:r>
            <a:r>
              <a:rPr lang="en-US" sz="2000" dirty="0" err="1" smtClean="0"/>
              <a:t>تهران</a:t>
            </a:r>
            <a:r>
              <a:rPr lang="en-US" sz="2000" dirty="0" smtClean="0"/>
              <a:t>، </a:t>
            </a:r>
            <a:r>
              <a:rPr lang="en-US" sz="2000" dirty="0" err="1" smtClean="0"/>
              <a:t>نشر</a:t>
            </a:r>
            <a:r>
              <a:rPr lang="en-US" sz="2000" dirty="0" smtClean="0"/>
              <a:t> </a:t>
            </a:r>
            <a:r>
              <a:rPr lang="en-US" sz="2000" dirty="0" err="1" smtClean="0"/>
              <a:t>کتاب</a:t>
            </a:r>
            <a:r>
              <a:rPr lang="en-US" sz="2000" dirty="0" smtClean="0"/>
              <a:t> </a:t>
            </a:r>
            <a:r>
              <a:rPr lang="en-US" sz="2000" dirty="0" err="1" smtClean="0"/>
              <a:t>دانشگاهی</a:t>
            </a:r>
            <a:r>
              <a:rPr lang="en-US" sz="2000" dirty="0" smtClean="0"/>
              <a:t>، 1388</a:t>
            </a:r>
          </a:p>
          <a:p>
            <a:pPr algn="r"/>
            <a:r>
              <a:rPr lang="en-US" sz="2000" dirty="0" smtClean="0"/>
              <a:t>«</a:t>
            </a:r>
            <a:r>
              <a:rPr lang="en-US" sz="2000" dirty="0" err="1" smtClean="0"/>
              <a:t>آیا</a:t>
            </a:r>
            <a:r>
              <a:rPr lang="en-US" sz="2000" dirty="0" smtClean="0"/>
              <a:t> </a:t>
            </a:r>
            <a:r>
              <a:rPr lang="en-US" sz="2000" dirty="0" err="1" smtClean="0"/>
              <a:t>افکار</a:t>
            </a:r>
            <a:r>
              <a:rPr lang="en-US" sz="2000" dirty="0" smtClean="0"/>
              <a:t> </a:t>
            </a:r>
            <a:r>
              <a:rPr lang="en-US" sz="2000" dirty="0" err="1" smtClean="0"/>
              <a:t>ما</a:t>
            </a:r>
            <a:r>
              <a:rPr lang="en-US" sz="2000" dirty="0" smtClean="0"/>
              <a:t> </a:t>
            </a:r>
            <a:r>
              <a:rPr lang="en-US" sz="2000" dirty="0" err="1" smtClean="0"/>
              <a:t>توسط</a:t>
            </a:r>
            <a:r>
              <a:rPr lang="en-US" sz="2000" dirty="0" smtClean="0"/>
              <a:t> </a:t>
            </a:r>
            <a:r>
              <a:rPr lang="en-US" sz="2000" dirty="0" err="1" smtClean="0"/>
              <a:t>مکانیک</a:t>
            </a:r>
            <a:r>
              <a:rPr lang="en-US" sz="2000" dirty="0" smtClean="0"/>
              <a:t> </a:t>
            </a:r>
            <a:r>
              <a:rPr lang="en-US" sz="2000" dirty="0" err="1" smtClean="0"/>
              <a:t>کوانتم</a:t>
            </a:r>
            <a:r>
              <a:rPr lang="en-US" sz="2000" dirty="0" smtClean="0"/>
              <a:t> </a:t>
            </a:r>
            <a:r>
              <a:rPr lang="en-US" sz="2000" dirty="0" err="1" smtClean="0"/>
              <a:t>کنترل</a:t>
            </a:r>
            <a:r>
              <a:rPr lang="en-US" sz="2000" dirty="0" smtClean="0"/>
              <a:t> </a:t>
            </a:r>
            <a:r>
              <a:rPr lang="en-US" sz="2000" dirty="0" err="1" smtClean="0"/>
              <a:t>می‌شود</a:t>
            </a:r>
            <a:r>
              <a:rPr lang="en-US" sz="2000" dirty="0" smtClean="0"/>
              <a:t>؟ </a:t>
            </a:r>
            <a:r>
              <a:rPr lang="en-US" sz="2000" dirty="0" err="1" smtClean="0"/>
              <a:t>ترجمه‌ای</a:t>
            </a:r>
            <a:r>
              <a:rPr lang="en-US" sz="2000" dirty="0" smtClean="0"/>
              <a:t> </a:t>
            </a:r>
            <a:r>
              <a:rPr lang="en-US" sz="2000" dirty="0" err="1" smtClean="0"/>
              <a:t>از</a:t>
            </a:r>
            <a:r>
              <a:rPr lang="en-US" sz="2000" dirty="0" smtClean="0"/>
              <a:t> </a:t>
            </a:r>
            <a:r>
              <a:rPr lang="en-US" sz="2000" dirty="0" err="1" smtClean="0"/>
              <a:t>مقاله</a:t>
            </a:r>
            <a:r>
              <a:rPr lang="en-US" sz="2000" dirty="0" smtClean="0"/>
              <a:t> </a:t>
            </a:r>
            <a:r>
              <a:rPr lang="en-US" sz="2000" dirty="0" err="1" smtClean="0"/>
              <a:t>مجله</a:t>
            </a:r>
            <a:r>
              <a:rPr lang="en-US" sz="2000" dirty="0" smtClean="0"/>
              <a:t> DiscoverMagazine.com , January 13, 2009». </a:t>
            </a:r>
            <a:r>
              <a:rPr lang="en-US" sz="2000" dirty="0" err="1" smtClean="0"/>
              <a:t>بایگانی‌شده</a:t>
            </a:r>
            <a:r>
              <a:rPr lang="en-US" sz="2000" dirty="0" smtClean="0"/>
              <a:t> </a:t>
            </a:r>
            <a:r>
              <a:rPr lang="en-US" sz="2000" dirty="0" err="1" smtClean="0"/>
              <a:t>از</a:t>
            </a:r>
            <a:r>
              <a:rPr lang="en-US" sz="2000" dirty="0" smtClean="0"/>
              <a:t> </a:t>
            </a:r>
            <a:r>
              <a:rPr lang="en-US" sz="2000" dirty="0" err="1" smtClean="0"/>
              <a:t>اصلی</a:t>
            </a:r>
            <a:r>
              <a:rPr lang="en-US" sz="2000" dirty="0" smtClean="0"/>
              <a:t> </a:t>
            </a:r>
            <a:r>
              <a:rPr lang="en-US" sz="2000" dirty="0" err="1" smtClean="0"/>
              <a:t>در</a:t>
            </a:r>
            <a:r>
              <a:rPr lang="en-US" sz="2000" dirty="0" smtClean="0"/>
              <a:t> ۱۹ </a:t>
            </a:r>
            <a:r>
              <a:rPr lang="en-US" sz="2000" dirty="0" err="1" smtClean="0"/>
              <a:t>فوریه</a:t>
            </a:r>
            <a:r>
              <a:rPr lang="en-US" sz="2000" dirty="0" smtClean="0"/>
              <a:t> ۲۰۰۹. </a:t>
            </a:r>
            <a:r>
              <a:rPr lang="en-US" sz="2000" dirty="0" err="1" smtClean="0"/>
              <a:t>دریافت‌شده</a:t>
            </a:r>
            <a:r>
              <a:rPr lang="en-US" sz="2000" dirty="0" smtClean="0"/>
              <a:t> </a:t>
            </a:r>
            <a:r>
              <a:rPr lang="en-US" sz="2000" dirty="0" err="1" smtClean="0"/>
              <a:t>در</a:t>
            </a:r>
            <a:r>
              <a:rPr lang="en-US" sz="2000" dirty="0" smtClean="0"/>
              <a:t> ۱۷ </a:t>
            </a:r>
            <a:r>
              <a:rPr lang="en-US" sz="2000" dirty="0" err="1" smtClean="0"/>
              <a:t>فوریه</a:t>
            </a:r>
            <a:r>
              <a:rPr lang="en-US" sz="2000" dirty="0" smtClean="0"/>
              <a:t> ۲۰۰۹.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20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6105" y="345502"/>
            <a:ext cx="84702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(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انگلیسی</a:t>
            </a:r>
            <a:r>
              <a:rPr lang="en-US" sz="3200" dirty="0" smtClean="0"/>
              <a:t>: Quantum mechanics) </a:t>
            </a:r>
            <a:r>
              <a:rPr lang="en-US" sz="3200" dirty="0" err="1" smtClean="0"/>
              <a:t>شاخه‌ای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بنیادی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پدیده‌های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مقیاس</a:t>
            </a:r>
            <a:r>
              <a:rPr lang="en-US" sz="3200" dirty="0" smtClean="0"/>
              <a:t> </a:t>
            </a:r>
            <a:r>
              <a:rPr lang="en-US" sz="3200" dirty="0" err="1" smtClean="0"/>
              <a:t>میکروسکوپی</a:t>
            </a:r>
            <a:r>
              <a:rPr lang="en-US" sz="3200" dirty="0" smtClean="0"/>
              <a:t> </a:t>
            </a:r>
            <a:r>
              <a:rPr lang="en-US" sz="3200" dirty="0" err="1" smtClean="0"/>
              <a:t>سر</a:t>
            </a:r>
            <a:r>
              <a:rPr lang="en-US" sz="3200" dirty="0" smtClean="0"/>
              <a:t> و </a:t>
            </a:r>
            <a:r>
              <a:rPr lang="en-US" sz="3200" dirty="0" err="1" smtClean="0"/>
              <a:t>کار</a:t>
            </a:r>
            <a:r>
              <a:rPr lang="en-US" sz="3200" dirty="0" smtClean="0"/>
              <a:t> </a:t>
            </a:r>
            <a:r>
              <a:rPr lang="en-US" sz="3200" dirty="0" err="1" smtClean="0"/>
              <a:t>دارد</a:t>
            </a:r>
            <a:r>
              <a:rPr lang="en-US" sz="3200" dirty="0" smtClean="0"/>
              <a:t>.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مقیاس</a:t>
            </a:r>
            <a:r>
              <a:rPr lang="en-US" sz="3200" dirty="0" smtClean="0"/>
              <a:t>، </a:t>
            </a:r>
            <a:r>
              <a:rPr lang="en-US" sz="3200" dirty="0" err="1" smtClean="0"/>
              <a:t>کُنِش‌های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حد</a:t>
            </a:r>
            <a:r>
              <a:rPr lang="en-US" sz="3200" dirty="0" smtClean="0"/>
              <a:t> و </a:t>
            </a:r>
            <a:r>
              <a:rPr lang="en-US" sz="3200" dirty="0" err="1" smtClean="0"/>
              <a:t>اندازهٔ</a:t>
            </a:r>
            <a:r>
              <a:rPr lang="en-US" sz="3200" dirty="0" smtClean="0"/>
              <a:t> </a:t>
            </a:r>
            <a:r>
              <a:rPr lang="en-US" sz="3200" dirty="0" err="1" smtClean="0"/>
              <a:t>ثابت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 </a:t>
            </a:r>
            <a:r>
              <a:rPr lang="en-US" sz="3200" dirty="0" err="1" smtClean="0"/>
              <a:t>هستند</a:t>
            </a:r>
            <a:r>
              <a:rPr lang="en-US" sz="3200" dirty="0" smtClean="0"/>
              <a:t>. </a:t>
            </a:r>
            <a:r>
              <a:rPr lang="en-US" sz="3200" dirty="0" err="1" smtClean="0"/>
              <a:t>مقدار</a:t>
            </a:r>
            <a:r>
              <a:rPr lang="en-US" sz="3200" dirty="0" smtClean="0"/>
              <a:t> </a:t>
            </a:r>
            <a:r>
              <a:rPr lang="en-US" sz="3200" dirty="0" err="1" smtClean="0"/>
              <a:t>عددی</a:t>
            </a:r>
            <a:r>
              <a:rPr lang="en-US" sz="3200" dirty="0" smtClean="0"/>
              <a:t> </a:t>
            </a:r>
            <a:r>
              <a:rPr lang="en-US" sz="3200" dirty="0" err="1" smtClean="0"/>
              <a:t>ثابت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 </a:t>
            </a:r>
            <a:r>
              <a:rPr lang="en-US" sz="3200" dirty="0" err="1" smtClean="0"/>
              <a:t>نیز</a:t>
            </a:r>
            <a:r>
              <a:rPr lang="en-US" sz="3200" dirty="0" smtClean="0"/>
              <a:t> </a:t>
            </a:r>
            <a:r>
              <a:rPr lang="en-US" sz="3200" dirty="0" err="1" smtClean="0"/>
              <a:t>بسیار</a:t>
            </a:r>
            <a:r>
              <a:rPr lang="en-US" sz="3200" dirty="0" smtClean="0"/>
              <a:t> </a:t>
            </a:r>
            <a:r>
              <a:rPr lang="en-US" sz="3200" dirty="0" err="1" smtClean="0"/>
              <a:t>کوچک</a:t>
            </a:r>
            <a:r>
              <a:rPr lang="en-US" sz="3200" dirty="0" smtClean="0"/>
              <a:t> و </a:t>
            </a:r>
            <a:r>
              <a:rPr lang="en-US" sz="3200" dirty="0" err="1" smtClean="0"/>
              <a:t>برابر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۶٫۶۲۶x۱۰-۳۴. </a:t>
            </a:r>
            <a:r>
              <a:rPr lang="en-US" sz="3200" dirty="0" err="1" smtClean="0"/>
              <a:t>ژول-ثانیه</a:t>
            </a:r>
            <a:r>
              <a:rPr lang="en-US" sz="3200" dirty="0" smtClean="0"/>
              <a:t>.</a:t>
            </a:r>
          </a:p>
          <a:p>
            <a:pPr algn="r"/>
            <a:endParaRPr lang="en-US" sz="3200" dirty="0" smtClean="0"/>
          </a:p>
          <a:p>
            <a:pPr algn="r"/>
            <a:r>
              <a:rPr lang="en-US" sz="3200" dirty="0" err="1" smtClean="0"/>
              <a:t>بنیادی‌ترین</a:t>
            </a:r>
            <a:r>
              <a:rPr lang="en-US" sz="3200" dirty="0" smtClean="0"/>
              <a:t> </a:t>
            </a:r>
            <a:r>
              <a:rPr lang="en-US" sz="3200" dirty="0" err="1" smtClean="0"/>
              <a:t>تفاوت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کلاسیک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توصیفی</a:t>
            </a:r>
            <a:r>
              <a:rPr lang="en-US" sz="3200" dirty="0" smtClean="0"/>
              <a:t> </a:t>
            </a:r>
            <a:r>
              <a:rPr lang="en-US" sz="3200" dirty="0" err="1" smtClean="0"/>
              <a:t>سازگار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آزمایش‌ها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ذرات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اندازه‌های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اتمی</a:t>
            </a:r>
            <a:r>
              <a:rPr lang="en-US" sz="3200" dirty="0" smtClean="0"/>
              <a:t> و </a:t>
            </a:r>
            <a:r>
              <a:rPr lang="en-US" sz="3200" dirty="0" err="1" smtClean="0"/>
              <a:t>زیراتمی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اختیار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می‌نهد</a:t>
            </a:r>
            <a:r>
              <a:rPr lang="en-US" sz="3200" dirty="0" smtClean="0"/>
              <a:t>،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حالی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کلاسیک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قلمرو</a:t>
            </a:r>
            <a:r>
              <a:rPr lang="en-US" sz="3200" dirty="0" smtClean="0"/>
              <a:t> </a:t>
            </a:r>
            <a:r>
              <a:rPr lang="en-US" sz="3200" dirty="0" err="1" smtClean="0"/>
              <a:t>میکروسکوپی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نتایج</a:t>
            </a:r>
            <a:r>
              <a:rPr lang="en-US" sz="3200" dirty="0" smtClean="0"/>
              <a:t> </a:t>
            </a:r>
            <a:r>
              <a:rPr lang="en-US" sz="3200" dirty="0" err="1" smtClean="0"/>
              <a:t>نادرست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می‌انجامد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947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6295" y="327865"/>
            <a:ext cx="97054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dirty="0" err="1" smtClean="0"/>
              <a:t>در</a:t>
            </a:r>
            <a:r>
              <a:rPr lang="en-US" sz="3600" dirty="0" smtClean="0"/>
              <a:t> </a:t>
            </a:r>
            <a:r>
              <a:rPr lang="en-US" sz="3600" dirty="0" err="1" smtClean="0"/>
              <a:t>حقیقت</a:t>
            </a:r>
            <a:r>
              <a:rPr lang="en-US" sz="3600" dirty="0" smtClean="0"/>
              <a:t>،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</a:t>
            </a:r>
            <a:r>
              <a:rPr lang="en-US" sz="3600" dirty="0" err="1" smtClean="0"/>
              <a:t>بنیادی‌تر</a:t>
            </a:r>
            <a:r>
              <a:rPr lang="en-US" sz="3600" dirty="0" smtClean="0"/>
              <a:t> </a:t>
            </a:r>
            <a:r>
              <a:rPr lang="en-US" sz="3600" dirty="0" err="1" smtClean="0"/>
              <a:t>از</a:t>
            </a:r>
            <a:r>
              <a:rPr lang="en-US" sz="3600" dirty="0" smtClean="0"/>
              <a:t>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نیوتونی</a:t>
            </a:r>
            <a:r>
              <a:rPr lang="en-US" sz="3600" dirty="0" smtClean="0"/>
              <a:t> و </a:t>
            </a:r>
            <a:r>
              <a:rPr lang="en-US" sz="3600" dirty="0" err="1" smtClean="0"/>
              <a:t>الکترومغناطیس</a:t>
            </a:r>
            <a:r>
              <a:rPr lang="en-US" sz="3600" dirty="0" smtClean="0"/>
              <a:t> </a:t>
            </a:r>
            <a:r>
              <a:rPr lang="en-US" sz="3600" dirty="0" err="1" smtClean="0"/>
              <a:t>کلاسیک</a:t>
            </a:r>
            <a:r>
              <a:rPr lang="en-US" sz="3600" dirty="0" smtClean="0"/>
              <a:t> </a:t>
            </a:r>
            <a:r>
              <a:rPr lang="en-US" sz="3600" dirty="0" err="1" smtClean="0"/>
              <a:t>است</a:t>
            </a:r>
            <a:r>
              <a:rPr lang="en-US" sz="3600" dirty="0" smtClean="0"/>
              <a:t>؛ </a:t>
            </a:r>
            <a:r>
              <a:rPr lang="en-US" sz="3600" dirty="0" err="1" smtClean="0"/>
              <a:t>زیرا</a:t>
            </a:r>
            <a:r>
              <a:rPr lang="en-US" sz="3600" dirty="0" smtClean="0"/>
              <a:t> </a:t>
            </a:r>
            <a:r>
              <a:rPr lang="en-US" sz="3600" dirty="0" err="1" smtClean="0"/>
              <a:t>در</a:t>
            </a:r>
            <a:r>
              <a:rPr lang="en-US" sz="3600" dirty="0" smtClean="0"/>
              <a:t> </a:t>
            </a:r>
            <a:r>
              <a:rPr lang="en-US" sz="3600" dirty="0" err="1" smtClean="0"/>
              <a:t>مقیاس‌های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اتمی</a:t>
            </a:r>
            <a:r>
              <a:rPr lang="en-US" sz="3600" dirty="0" smtClean="0"/>
              <a:t> و </a:t>
            </a:r>
            <a:r>
              <a:rPr lang="en-US" sz="3600" dirty="0" err="1" smtClean="0"/>
              <a:t>زیراتمی</a:t>
            </a:r>
            <a:r>
              <a:rPr lang="en-US" sz="3600" dirty="0" smtClean="0"/>
              <a:t> </a:t>
            </a:r>
            <a:r>
              <a:rPr lang="en-US" sz="3600" dirty="0" err="1" smtClean="0"/>
              <a:t>که</a:t>
            </a:r>
            <a:r>
              <a:rPr lang="en-US" sz="3600" dirty="0" smtClean="0"/>
              <a:t> </a:t>
            </a:r>
            <a:r>
              <a:rPr lang="en-US" sz="3600" dirty="0" err="1" smtClean="0"/>
              <a:t>این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نظریه‌ها</a:t>
            </a:r>
            <a:r>
              <a:rPr lang="en-US" sz="3600" dirty="0" smtClean="0"/>
              <a:t> </a:t>
            </a:r>
            <a:r>
              <a:rPr lang="en-US" sz="3600" dirty="0" err="1" smtClean="0"/>
              <a:t>با</a:t>
            </a:r>
            <a:r>
              <a:rPr lang="en-US" sz="3600" dirty="0" smtClean="0"/>
              <a:t> </a:t>
            </a:r>
            <a:r>
              <a:rPr lang="en-US" sz="3600" dirty="0" err="1" smtClean="0"/>
              <a:t>شکست</a:t>
            </a:r>
            <a:r>
              <a:rPr lang="en-US" sz="3600" dirty="0" smtClean="0"/>
              <a:t> </a:t>
            </a:r>
            <a:r>
              <a:rPr lang="en-US" sz="3600" dirty="0" err="1" smtClean="0"/>
              <a:t>مواجه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می‌شوند</a:t>
            </a:r>
            <a:r>
              <a:rPr lang="en-US" sz="3600" dirty="0" smtClean="0"/>
              <a:t>، </a:t>
            </a:r>
            <a:r>
              <a:rPr lang="en-US" sz="3600" dirty="0" err="1" smtClean="0"/>
              <a:t>با</a:t>
            </a:r>
            <a:r>
              <a:rPr lang="en-US" sz="3600" dirty="0" smtClean="0"/>
              <a:t> </a:t>
            </a:r>
            <a:r>
              <a:rPr lang="en-US" sz="3600" dirty="0" err="1" smtClean="0"/>
              <a:t>دقت</a:t>
            </a:r>
            <a:r>
              <a:rPr lang="en-US" sz="3600" dirty="0" smtClean="0"/>
              <a:t> </a:t>
            </a:r>
            <a:r>
              <a:rPr lang="en-US" sz="3600" dirty="0" err="1" smtClean="0"/>
              <a:t>زیادی</a:t>
            </a:r>
            <a:r>
              <a:rPr lang="en-US" sz="3600" dirty="0" smtClean="0"/>
              <a:t> </a:t>
            </a:r>
            <a:r>
              <a:rPr lang="en-US" sz="3600" dirty="0" err="1" smtClean="0"/>
              <a:t>بسیاری</a:t>
            </a:r>
            <a:r>
              <a:rPr lang="en-US" sz="3600" dirty="0" smtClean="0"/>
              <a:t> </a:t>
            </a:r>
            <a:r>
              <a:rPr lang="en-US" sz="3600" dirty="0" err="1" smtClean="0"/>
              <a:t>از</a:t>
            </a:r>
            <a:r>
              <a:rPr lang="en-US" sz="3600" dirty="0" smtClean="0"/>
              <a:t> </a:t>
            </a:r>
            <a:r>
              <a:rPr lang="en-US" sz="3600" dirty="0" err="1" smtClean="0"/>
              <a:t>پدیده‌ها</a:t>
            </a:r>
            <a:r>
              <a:rPr lang="en-US" sz="3600" dirty="0" smtClean="0"/>
              <a:t>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توصیف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می‌کند</a:t>
            </a:r>
            <a:r>
              <a:rPr lang="en-US" sz="3600" dirty="0" smtClean="0"/>
              <a:t>. </a:t>
            </a:r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</a:t>
            </a:r>
            <a:r>
              <a:rPr lang="en-US" sz="3600" dirty="0" err="1" smtClean="0"/>
              <a:t>به</a:t>
            </a:r>
            <a:r>
              <a:rPr lang="en-US" sz="3600" dirty="0" smtClean="0"/>
              <a:t> </a:t>
            </a:r>
            <a:r>
              <a:rPr lang="en-US" sz="3600" dirty="0" err="1" smtClean="0"/>
              <a:t>همراه</a:t>
            </a:r>
            <a:r>
              <a:rPr lang="en-US" sz="3600" dirty="0" smtClean="0"/>
              <a:t> </a:t>
            </a:r>
            <a:r>
              <a:rPr lang="en-US" sz="3600" dirty="0" err="1" smtClean="0"/>
              <a:t>نسبیت</a:t>
            </a:r>
            <a:r>
              <a:rPr lang="en-US" sz="3600" dirty="0" smtClean="0"/>
              <a:t> </a:t>
            </a:r>
            <a:r>
              <a:rPr lang="en-US" sz="3600" dirty="0" err="1" smtClean="0"/>
              <a:t>پایه‌های</a:t>
            </a:r>
            <a:r>
              <a:rPr lang="en-US" sz="3600" dirty="0" smtClean="0"/>
              <a:t> </a:t>
            </a:r>
            <a:r>
              <a:rPr lang="en-US" sz="3600" dirty="0" err="1" smtClean="0"/>
              <a:t>فیزیک</a:t>
            </a:r>
            <a:r>
              <a:rPr lang="en-US" sz="3600" dirty="0" smtClean="0"/>
              <a:t> </a:t>
            </a:r>
            <a:r>
              <a:rPr lang="en-US" sz="3600" dirty="0" err="1" smtClean="0"/>
              <a:t>نوین</a:t>
            </a:r>
            <a:r>
              <a:rPr lang="en-US" sz="3600" dirty="0" smtClean="0"/>
              <a:t> </a:t>
            </a:r>
            <a:r>
              <a:rPr lang="en-US" sz="3600" dirty="0" err="1" smtClean="0"/>
              <a:t>را</a:t>
            </a:r>
            <a:r>
              <a:rPr lang="en-US" sz="3600" dirty="0" smtClean="0"/>
              <a:t> </a:t>
            </a:r>
            <a:r>
              <a:rPr lang="en-US" sz="3600" dirty="0" err="1" smtClean="0"/>
              <a:t>تشکیل</a:t>
            </a:r>
            <a:r>
              <a:rPr lang="en-US" sz="3600" dirty="0" smtClean="0"/>
              <a:t> </a:t>
            </a:r>
            <a:r>
              <a:rPr lang="en-US" sz="3600" dirty="0" err="1" smtClean="0"/>
              <a:t>می‌دهند</a:t>
            </a:r>
            <a:r>
              <a:rPr lang="en-US" sz="3600" dirty="0" smtClean="0"/>
              <a:t>.</a:t>
            </a:r>
          </a:p>
          <a:p>
            <a:pPr algn="r"/>
            <a:endParaRPr lang="en-US" sz="3600" dirty="0" smtClean="0"/>
          </a:p>
          <a:p>
            <a:pPr algn="r"/>
            <a:r>
              <a:rPr lang="en-US" sz="3600" dirty="0" err="1" smtClean="0"/>
              <a:t>مکانیک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</a:t>
            </a:r>
            <a:r>
              <a:rPr lang="en-US" sz="3600" dirty="0" err="1" smtClean="0"/>
              <a:t>یا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نظریهٔ</a:t>
            </a:r>
            <a:r>
              <a:rPr lang="en-US" sz="3600" dirty="0" smtClean="0"/>
              <a:t> </a:t>
            </a:r>
            <a:r>
              <a:rPr lang="en-US" sz="3600" dirty="0" err="1" smtClean="0"/>
              <a:t>کوانتومی</a:t>
            </a:r>
            <a:r>
              <a:rPr lang="en-US" sz="3600" dirty="0" smtClean="0"/>
              <a:t> </a:t>
            </a:r>
            <a:r>
              <a:rPr lang="en-US" sz="3600" dirty="0" err="1" smtClean="0"/>
              <a:t>شامل</a:t>
            </a:r>
            <a:r>
              <a:rPr lang="en-US" sz="3600" dirty="0" smtClean="0"/>
              <a:t> </a:t>
            </a:r>
            <a:r>
              <a:rPr lang="en-US" sz="3600" dirty="0" err="1" smtClean="0"/>
              <a:t>نظریه‌ای</a:t>
            </a:r>
            <a:r>
              <a:rPr lang="en-US" sz="3600" dirty="0" smtClean="0"/>
              <a:t> </a:t>
            </a:r>
            <a:r>
              <a:rPr lang="en-US" sz="3600" dirty="0" err="1" smtClean="0"/>
              <a:t>دربارهٔ</a:t>
            </a:r>
            <a:r>
              <a:rPr lang="en-US" sz="3600" dirty="0" smtClean="0"/>
              <a:t> </a:t>
            </a:r>
            <a:r>
              <a:rPr lang="en-US" sz="3600" dirty="0" err="1" smtClean="0"/>
              <a:t>ماده</a:t>
            </a:r>
            <a:r>
              <a:rPr lang="en-US" sz="3600" dirty="0" smtClean="0"/>
              <a:t> و </a:t>
            </a:r>
            <a:r>
              <a:rPr lang="en-US" sz="3600" dirty="0" err="1" smtClean="0"/>
              <a:t>تابش</a:t>
            </a:r>
            <a:r>
              <a:rPr lang="en-US" sz="3600" dirty="0" smtClean="0"/>
              <a:t> </a:t>
            </a:r>
            <a:r>
              <a:rPr lang="en-US" sz="3600" dirty="0" err="1" smtClean="0"/>
              <a:t>الکترومغناطیسی</a:t>
            </a:r>
            <a:r>
              <a:rPr lang="en-US" sz="3600" dirty="0" smtClean="0"/>
              <a:t> و </a:t>
            </a:r>
            <a:r>
              <a:rPr lang="en-US" sz="3600" dirty="0" err="1" smtClean="0"/>
              <a:t>برهمکنش</a:t>
            </a:r>
            <a:r>
              <a:rPr lang="en-US" sz="3600" dirty="0" smtClean="0"/>
              <a:t> </a:t>
            </a:r>
            <a:r>
              <a:rPr lang="en-US" sz="3600" dirty="0" err="1" smtClean="0"/>
              <a:t>میان</a:t>
            </a:r>
            <a:r>
              <a:rPr lang="en-US" sz="3600" dirty="0" smtClean="0"/>
              <a:t> </a:t>
            </a:r>
            <a:r>
              <a:rPr lang="en-US" sz="3600" dirty="0" err="1" smtClean="0"/>
              <a:t>ماده</a:t>
            </a:r>
            <a:r>
              <a:rPr lang="en-US" sz="3600" dirty="0" smtClean="0"/>
              <a:t> و </a:t>
            </a:r>
            <a:r>
              <a:rPr lang="en-US" sz="3600" dirty="0" err="1" smtClean="0"/>
              <a:t>این</a:t>
            </a:r>
            <a:r>
              <a:rPr lang="en-US" sz="3600" dirty="0" smtClean="0"/>
              <a:t> </a:t>
            </a:r>
            <a:r>
              <a:rPr lang="en-US" sz="3600" dirty="0" err="1" smtClean="0"/>
              <a:t>تابش</a:t>
            </a:r>
            <a:r>
              <a:rPr lang="en-US" sz="3600" dirty="0" smtClean="0"/>
              <a:t> </a:t>
            </a:r>
            <a:r>
              <a:rPr lang="en-US" sz="3600" dirty="0" err="1" smtClean="0"/>
              <a:t>است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630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8188" y="327864"/>
            <a:ext cx="86306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err="1" smtClean="0"/>
              <a:t>آشنایی</a:t>
            </a:r>
            <a:endParaRPr lang="fa-IR" sz="3200" b="1" dirty="0" smtClean="0"/>
          </a:p>
          <a:p>
            <a:pPr algn="r"/>
            <a:endParaRPr lang="en-US" sz="3200" b="1" dirty="0" smtClean="0"/>
          </a:p>
          <a:p>
            <a:pPr algn="r"/>
            <a:r>
              <a:rPr lang="en-US" sz="3200" dirty="0" err="1" smtClean="0"/>
              <a:t>واژهٔ</a:t>
            </a:r>
            <a:r>
              <a:rPr lang="en-US" sz="3200" dirty="0" smtClean="0"/>
              <a:t> </a:t>
            </a:r>
            <a:r>
              <a:rPr lang="en-US" sz="3200" dirty="0" err="1" smtClean="0"/>
              <a:t>لاتین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این‌جا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می‌آید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نظریه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بعضی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کمیت‌های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فیزیکی</a:t>
            </a:r>
            <a:r>
              <a:rPr lang="en-US" sz="3200" dirty="0" smtClean="0"/>
              <a:t> (</a:t>
            </a:r>
            <a:r>
              <a:rPr lang="en-US" sz="3200" dirty="0" err="1" smtClean="0"/>
              <a:t>مانند</a:t>
            </a:r>
            <a:r>
              <a:rPr lang="en-US" sz="3200" dirty="0" smtClean="0"/>
              <a:t> </a:t>
            </a:r>
            <a:r>
              <a:rPr lang="en-US" sz="3200" dirty="0" err="1" smtClean="0"/>
              <a:t>انرژی</a:t>
            </a:r>
            <a:r>
              <a:rPr lang="en-US" sz="3200" dirty="0" smtClean="0"/>
              <a:t> </a:t>
            </a:r>
            <a:r>
              <a:rPr lang="en-US" sz="3200" dirty="0" err="1" smtClean="0"/>
              <a:t>اتم</a:t>
            </a:r>
            <a:r>
              <a:rPr lang="en-US" sz="3200" dirty="0" smtClean="0"/>
              <a:t> </a:t>
            </a:r>
            <a:r>
              <a:rPr lang="en-US" sz="3200" dirty="0" err="1" smtClean="0"/>
              <a:t>ساکن</a:t>
            </a:r>
            <a:r>
              <a:rPr lang="en-US" sz="3200" dirty="0" smtClean="0"/>
              <a:t>)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شرایط</a:t>
            </a:r>
            <a:r>
              <a:rPr lang="en-US" sz="3200" dirty="0" smtClean="0"/>
              <a:t> </a:t>
            </a:r>
            <a:r>
              <a:rPr lang="en-US" sz="3200" dirty="0" err="1" smtClean="0"/>
              <a:t>خاص</a:t>
            </a:r>
            <a:r>
              <a:rPr lang="en-US" sz="3200" dirty="0" smtClean="0"/>
              <a:t> </a:t>
            </a:r>
            <a:r>
              <a:rPr lang="en-US" sz="3200" dirty="0" err="1" smtClean="0"/>
              <a:t>مقدارهای</a:t>
            </a:r>
            <a:r>
              <a:rPr lang="en-US" sz="3200" dirty="0" smtClean="0"/>
              <a:t> </a:t>
            </a:r>
            <a:r>
              <a:rPr lang="en-US" sz="3200" dirty="0" err="1" smtClean="0"/>
              <a:t>گسسته‌ای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نسبت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می‌دهد</a:t>
            </a:r>
            <a:r>
              <a:rPr lang="en-US" sz="3200" dirty="0" smtClean="0"/>
              <a:t>. </a:t>
            </a:r>
            <a:r>
              <a:rPr lang="en-US" sz="3200" dirty="0" err="1" smtClean="0"/>
              <a:t>پایه‌های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نیمهٔ</a:t>
            </a:r>
            <a:r>
              <a:rPr lang="en-US" sz="3200" dirty="0" smtClean="0"/>
              <a:t> </a:t>
            </a:r>
            <a:r>
              <a:rPr lang="en-US" sz="3200" dirty="0" err="1" smtClean="0"/>
              <a:t>اول</a:t>
            </a:r>
            <a:r>
              <a:rPr lang="en-US" sz="3200" dirty="0" smtClean="0"/>
              <a:t> </a:t>
            </a:r>
            <a:r>
              <a:rPr lang="en-US" sz="3200" dirty="0" err="1" smtClean="0"/>
              <a:t>قرن</a:t>
            </a:r>
            <a:r>
              <a:rPr lang="en-US" sz="3200" dirty="0" smtClean="0"/>
              <a:t> </a:t>
            </a:r>
            <a:r>
              <a:rPr lang="en-US" sz="3200" dirty="0" err="1" smtClean="0"/>
              <a:t>بیستم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کوشش</a:t>
            </a:r>
            <a:r>
              <a:rPr lang="en-US" sz="3200" dirty="0" smtClean="0"/>
              <a:t> </a:t>
            </a:r>
            <a:r>
              <a:rPr lang="en-US" sz="3200" dirty="0" err="1" smtClean="0"/>
              <a:t>ورنر</a:t>
            </a:r>
            <a:r>
              <a:rPr lang="en-US" sz="3200" dirty="0" smtClean="0"/>
              <a:t> </a:t>
            </a:r>
            <a:r>
              <a:rPr lang="en-US" sz="3200" dirty="0" err="1" smtClean="0"/>
              <a:t>هایزنبرگ</a:t>
            </a:r>
            <a:r>
              <a:rPr lang="en-US" sz="3200" dirty="0" smtClean="0"/>
              <a:t>، </a:t>
            </a:r>
            <a:r>
              <a:rPr lang="en-US" sz="3200" dirty="0" err="1" smtClean="0"/>
              <a:t>ماکس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، </a:t>
            </a:r>
            <a:r>
              <a:rPr lang="en-US" sz="3200" dirty="0" err="1" smtClean="0"/>
              <a:t>آلبرت</a:t>
            </a:r>
            <a:r>
              <a:rPr lang="en-US" sz="3200" dirty="0" smtClean="0"/>
              <a:t> </a:t>
            </a:r>
            <a:r>
              <a:rPr lang="en-US" sz="3200" dirty="0" err="1" smtClean="0"/>
              <a:t>اینشتین</a:t>
            </a:r>
            <a:r>
              <a:rPr lang="en-US" sz="3200" dirty="0" smtClean="0"/>
              <a:t>، </a:t>
            </a:r>
            <a:r>
              <a:rPr lang="en-US" sz="3200" dirty="0" err="1" smtClean="0"/>
              <a:t>لویی</a:t>
            </a:r>
            <a:r>
              <a:rPr lang="en-US" sz="3200" dirty="0" smtClean="0"/>
              <a:t> </a:t>
            </a:r>
            <a:r>
              <a:rPr lang="en-US" sz="3200" dirty="0" err="1" smtClean="0"/>
              <a:t>دو</a:t>
            </a:r>
            <a:r>
              <a:rPr lang="en-US" sz="3200" dirty="0" smtClean="0"/>
              <a:t> </a:t>
            </a:r>
            <a:r>
              <a:rPr lang="en-US" sz="3200" dirty="0" err="1" smtClean="0"/>
              <a:t>بروی</a:t>
            </a:r>
            <a:r>
              <a:rPr lang="en-US" sz="3200" dirty="0" smtClean="0"/>
              <a:t>، </a:t>
            </a:r>
            <a:r>
              <a:rPr lang="en-US" sz="3200" dirty="0" err="1" smtClean="0"/>
              <a:t>نیلز</a:t>
            </a:r>
            <a:r>
              <a:rPr lang="en-US" sz="3200" dirty="0" smtClean="0"/>
              <a:t> </a:t>
            </a:r>
            <a:r>
              <a:rPr lang="en-US" sz="3200" dirty="0" err="1" smtClean="0"/>
              <a:t>بور</a:t>
            </a:r>
            <a:r>
              <a:rPr lang="en-US" sz="3200" dirty="0" smtClean="0"/>
              <a:t>، </a:t>
            </a:r>
            <a:r>
              <a:rPr lang="en-US" sz="3200" dirty="0" err="1" smtClean="0"/>
              <a:t>اروین</a:t>
            </a:r>
            <a:r>
              <a:rPr lang="en-US" sz="3200" dirty="0" smtClean="0"/>
              <a:t> </a:t>
            </a:r>
            <a:r>
              <a:rPr lang="en-US" sz="3200" dirty="0" err="1" smtClean="0"/>
              <a:t>شرودینگر</a:t>
            </a:r>
            <a:r>
              <a:rPr lang="en-US" sz="3200" dirty="0" smtClean="0"/>
              <a:t>، </a:t>
            </a:r>
            <a:r>
              <a:rPr lang="en-US" sz="3200" dirty="0" err="1" smtClean="0"/>
              <a:t>ماکس</a:t>
            </a:r>
            <a:r>
              <a:rPr lang="en-US" sz="3200" dirty="0" smtClean="0"/>
              <a:t> </a:t>
            </a:r>
            <a:r>
              <a:rPr lang="en-US" sz="3200" dirty="0" err="1" smtClean="0"/>
              <a:t>برن</a:t>
            </a:r>
            <a:r>
              <a:rPr lang="en-US" sz="3200" dirty="0" smtClean="0"/>
              <a:t>، </a:t>
            </a:r>
            <a:r>
              <a:rPr lang="en-US" sz="3200" dirty="0" err="1" smtClean="0"/>
              <a:t>جان</a:t>
            </a:r>
            <a:r>
              <a:rPr lang="en-US" sz="3200" dirty="0" smtClean="0"/>
              <a:t> </a:t>
            </a:r>
            <a:r>
              <a:rPr lang="en-US" sz="3200" dirty="0" err="1" smtClean="0"/>
              <a:t>فون</a:t>
            </a:r>
            <a:r>
              <a:rPr lang="en-US" sz="3200" dirty="0" smtClean="0"/>
              <a:t> </a:t>
            </a:r>
            <a:r>
              <a:rPr lang="en-US" sz="3200" dirty="0" err="1" smtClean="0"/>
              <a:t>نویمان</a:t>
            </a:r>
            <a:r>
              <a:rPr lang="en-US" sz="3200" dirty="0" smtClean="0"/>
              <a:t>، </a:t>
            </a:r>
            <a:r>
              <a:rPr lang="en-US" sz="3200" dirty="0" err="1" smtClean="0"/>
              <a:t>پل</a:t>
            </a:r>
            <a:r>
              <a:rPr lang="en-US" sz="3200" dirty="0" smtClean="0"/>
              <a:t> </a:t>
            </a:r>
            <a:r>
              <a:rPr lang="en-US" sz="3200" dirty="0" err="1" smtClean="0"/>
              <a:t>دیراک</a:t>
            </a:r>
            <a:r>
              <a:rPr lang="en-US" sz="3200" dirty="0" smtClean="0"/>
              <a:t>، </a:t>
            </a:r>
            <a:r>
              <a:rPr lang="en-US" sz="3200" dirty="0" err="1" smtClean="0"/>
              <a:t>ولفگانگ</a:t>
            </a:r>
            <a:r>
              <a:rPr lang="en-US" sz="3200" dirty="0" smtClean="0"/>
              <a:t> </a:t>
            </a:r>
            <a:r>
              <a:rPr lang="en-US" sz="3200" dirty="0" err="1" smtClean="0"/>
              <a:t>پاولی</a:t>
            </a:r>
            <a:r>
              <a:rPr lang="en-US" sz="3200" dirty="0" smtClean="0"/>
              <a:t>، </a:t>
            </a:r>
            <a:r>
              <a:rPr lang="en-US" sz="3200" dirty="0" err="1" smtClean="0"/>
              <a:t>ریچارد</a:t>
            </a:r>
            <a:r>
              <a:rPr lang="en-US" sz="3200" dirty="0" smtClean="0"/>
              <a:t> </a:t>
            </a:r>
            <a:r>
              <a:rPr lang="en-US" sz="3200" dirty="0" err="1" smtClean="0"/>
              <a:t>فاینمن</a:t>
            </a:r>
            <a:r>
              <a:rPr lang="en-US" sz="3200" dirty="0" smtClean="0"/>
              <a:t> و </a:t>
            </a:r>
            <a:r>
              <a:rPr lang="en-US" sz="3200" dirty="0" err="1" smtClean="0"/>
              <a:t>دیگران</a:t>
            </a:r>
            <a:r>
              <a:rPr lang="en-US" sz="3200" dirty="0" smtClean="0"/>
              <a:t> </a:t>
            </a:r>
            <a:r>
              <a:rPr lang="en-US" sz="3200" dirty="0" err="1" smtClean="0"/>
              <a:t>ساخته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823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6947" y="642826"/>
            <a:ext cx="79087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بعضی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جنبه‌های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بنیادی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نظریه</a:t>
            </a:r>
            <a:r>
              <a:rPr lang="en-US" sz="3200" dirty="0" smtClean="0"/>
              <a:t> </a:t>
            </a:r>
            <a:r>
              <a:rPr lang="en-US" sz="3200" dirty="0" err="1" smtClean="0"/>
              <a:t>هنوز</a:t>
            </a:r>
            <a:r>
              <a:rPr lang="en-US" sz="3200" dirty="0" smtClean="0"/>
              <a:t> </a:t>
            </a:r>
            <a:r>
              <a:rPr lang="en-US" sz="3200" dirty="0" err="1" smtClean="0"/>
              <a:t>هم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حال</a:t>
            </a:r>
            <a:r>
              <a:rPr lang="en-US" sz="3200" dirty="0" smtClean="0"/>
              <a:t> </a:t>
            </a:r>
            <a:r>
              <a:rPr lang="en-US" sz="3200" dirty="0" err="1" smtClean="0"/>
              <a:t>پیشرفت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.</a:t>
            </a:r>
          </a:p>
          <a:p>
            <a:pPr algn="r"/>
            <a:endParaRPr lang="en-US" sz="3200" dirty="0" smtClean="0"/>
          </a:p>
          <a:p>
            <a:pPr algn="r"/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ابتدای</a:t>
            </a:r>
            <a:r>
              <a:rPr lang="en-US" sz="3200" dirty="0" smtClean="0"/>
              <a:t> </a:t>
            </a:r>
            <a:r>
              <a:rPr lang="en-US" sz="3200" dirty="0" err="1" smtClean="0"/>
              <a:t>قرن</a:t>
            </a:r>
            <a:r>
              <a:rPr lang="en-US" sz="3200" dirty="0" smtClean="0"/>
              <a:t> </a:t>
            </a:r>
            <a:r>
              <a:rPr lang="en-US" sz="3200" dirty="0" err="1" smtClean="0"/>
              <a:t>بیستم</a:t>
            </a:r>
            <a:r>
              <a:rPr lang="en-US" sz="3200" dirty="0" smtClean="0"/>
              <a:t>، </a:t>
            </a:r>
            <a:r>
              <a:rPr lang="en-US" sz="3200" dirty="0" err="1" smtClean="0"/>
              <a:t>کشفیات</a:t>
            </a:r>
            <a:r>
              <a:rPr lang="en-US" sz="3200" dirty="0" smtClean="0"/>
              <a:t> و </a:t>
            </a:r>
            <a:r>
              <a:rPr lang="en-US" sz="3200" dirty="0" err="1" smtClean="0"/>
              <a:t>تجربه‌های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زیادی</a:t>
            </a:r>
            <a:r>
              <a:rPr lang="en-US" sz="3200" dirty="0" smtClean="0"/>
              <a:t> </a:t>
            </a:r>
            <a:r>
              <a:rPr lang="en-US" sz="3200" dirty="0" err="1" smtClean="0"/>
              <a:t>نشان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می‌دادند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مقیاس</a:t>
            </a:r>
            <a:r>
              <a:rPr lang="en-US" sz="3200" dirty="0" smtClean="0"/>
              <a:t> </a:t>
            </a:r>
            <a:r>
              <a:rPr lang="en-US" sz="3200" dirty="0" err="1" smtClean="0"/>
              <a:t>اتمی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کلاسیک</a:t>
            </a:r>
            <a:r>
              <a:rPr lang="en-US" sz="3200" dirty="0" smtClean="0"/>
              <a:t> </a:t>
            </a:r>
            <a:r>
              <a:rPr lang="en-US" sz="3200" dirty="0" err="1" smtClean="0"/>
              <a:t>نمی‌توانند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کاملی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پدیده‌ها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ارائه</a:t>
            </a:r>
            <a:r>
              <a:rPr lang="en-US" sz="3200" dirty="0" smtClean="0"/>
              <a:t> </a:t>
            </a:r>
            <a:r>
              <a:rPr lang="en-US" sz="3200" dirty="0" err="1" smtClean="0"/>
              <a:t>دهند</a:t>
            </a:r>
            <a:r>
              <a:rPr lang="en-US" sz="3200" dirty="0" smtClean="0"/>
              <a:t>. </a:t>
            </a:r>
            <a:r>
              <a:rPr lang="en-US" sz="3200" dirty="0" err="1" smtClean="0"/>
              <a:t>وجود</a:t>
            </a:r>
            <a:r>
              <a:rPr lang="en-US" sz="3200" dirty="0" smtClean="0"/>
              <a:t> </a:t>
            </a:r>
            <a:r>
              <a:rPr lang="en-US" sz="3200" dirty="0" err="1" smtClean="0"/>
              <a:t>همین</a:t>
            </a:r>
            <a:r>
              <a:rPr lang="en-US" sz="3200" dirty="0" smtClean="0"/>
              <a:t> </a:t>
            </a:r>
            <a:r>
              <a:rPr lang="en-US" sz="3200" dirty="0" err="1" smtClean="0"/>
              <a:t>نارسایی‌ها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موجب</a:t>
            </a:r>
            <a:r>
              <a:rPr lang="en-US" sz="3200" dirty="0" smtClean="0"/>
              <a:t> </a:t>
            </a:r>
            <a:r>
              <a:rPr lang="en-US" sz="3200" dirty="0" err="1" smtClean="0"/>
              <a:t>نخستین</a:t>
            </a:r>
            <a:r>
              <a:rPr lang="en-US" sz="3200" dirty="0" smtClean="0"/>
              <a:t> </a:t>
            </a:r>
            <a:r>
              <a:rPr lang="en-US" sz="3200" dirty="0" err="1" smtClean="0"/>
              <a:t>ایده‌ها</a:t>
            </a:r>
            <a:r>
              <a:rPr lang="en-US" sz="3200" dirty="0" smtClean="0"/>
              <a:t> و </a:t>
            </a:r>
            <a:r>
              <a:rPr lang="en-US" sz="3200" dirty="0" err="1" smtClean="0"/>
              <a:t>ابداع‌ها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مسیر</a:t>
            </a:r>
            <a:r>
              <a:rPr lang="en-US" sz="3200" dirty="0" smtClean="0"/>
              <a:t> </a:t>
            </a:r>
            <a:r>
              <a:rPr lang="en-US" sz="3200" dirty="0" err="1" smtClean="0"/>
              <a:t>ایجاد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نظریهٔ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131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9453" y="552454"/>
            <a:ext cx="88712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نمونهٔ</a:t>
            </a:r>
            <a:r>
              <a:rPr lang="en-US" sz="3200" dirty="0" smtClean="0"/>
              <a:t> </a:t>
            </a:r>
            <a:r>
              <a:rPr lang="en-US" sz="3200" dirty="0" err="1" smtClean="0"/>
              <a:t>مشهور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بود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اگر</a:t>
            </a:r>
            <a:r>
              <a:rPr lang="en-US" sz="3200" dirty="0" smtClean="0"/>
              <a:t> </a:t>
            </a:r>
            <a:r>
              <a:rPr lang="en-US" sz="3200" dirty="0" err="1" smtClean="0"/>
              <a:t>قرار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 </a:t>
            </a:r>
            <a:r>
              <a:rPr lang="en-US" sz="3200" dirty="0" err="1" smtClean="0"/>
              <a:t>مکانیک</a:t>
            </a:r>
            <a:r>
              <a:rPr lang="en-US" sz="3200" dirty="0" smtClean="0"/>
              <a:t> </a:t>
            </a:r>
            <a:r>
              <a:rPr lang="en-US" sz="3200" dirty="0" err="1" smtClean="0"/>
              <a:t>نیوتنی</a:t>
            </a:r>
            <a:r>
              <a:rPr lang="en-US" sz="3200" dirty="0" smtClean="0"/>
              <a:t> و </a:t>
            </a:r>
            <a:r>
              <a:rPr lang="en-US" sz="3200" dirty="0" err="1" smtClean="0"/>
              <a:t>الکترومغناطیس</a:t>
            </a:r>
            <a:r>
              <a:rPr lang="en-US" sz="3200" dirty="0" smtClean="0"/>
              <a:t> </a:t>
            </a:r>
            <a:r>
              <a:rPr lang="en-US" sz="3200" dirty="0" err="1" smtClean="0"/>
              <a:t>کلاسیک</a:t>
            </a:r>
            <a:r>
              <a:rPr lang="en-US" sz="3200" dirty="0" smtClean="0"/>
              <a:t> </a:t>
            </a:r>
            <a:r>
              <a:rPr lang="en-US" sz="3200" dirty="0" err="1" smtClean="0"/>
              <a:t>بر</a:t>
            </a:r>
            <a:r>
              <a:rPr lang="en-US" sz="3200" dirty="0" smtClean="0"/>
              <a:t> </a:t>
            </a:r>
            <a:r>
              <a:rPr lang="en-US" sz="3200" dirty="0" err="1" smtClean="0"/>
              <a:t>رفتار</a:t>
            </a:r>
            <a:r>
              <a:rPr lang="en-US" sz="3200" dirty="0" smtClean="0"/>
              <a:t> </a:t>
            </a:r>
            <a:r>
              <a:rPr lang="en-US" sz="3200" dirty="0" err="1" smtClean="0"/>
              <a:t>اتم</a:t>
            </a:r>
            <a:r>
              <a:rPr lang="en-US" sz="3200" dirty="0" smtClean="0"/>
              <a:t> </a:t>
            </a:r>
            <a:r>
              <a:rPr lang="en-US" sz="3200" dirty="0" err="1" smtClean="0"/>
              <a:t>حاکم</a:t>
            </a:r>
            <a:r>
              <a:rPr lang="en-US" sz="3200" dirty="0" smtClean="0"/>
              <a:t> </a:t>
            </a:r>
            <a:r>
              <a:rPr lang="en-US" sz="3200" dirty="0" err="1" smtClean="0"/>
              <a:t>باشند</a:t>
            </a:r>
            <a:r>
              <a:rPr lang="en-US" sz="3200" dirty="0" smtClean="0"/>
              <a:t>، </a:t>
            </a:r>
            <a:r>
              <a:rPr lang="en-US" sz="3200" dirty="0" err="1" smtClean="0"/>
              <a:t>الکترون‌ها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باید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سرعت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سمت</a:t>
            </a:r>
            <a:r>
              <a:rPr lang="en-US" sz="3200" dirty="0" smtClean="0"/>
              <a:t> </a:t>
            </a:r>
            <a:r>
              <a:rPr lang="en-US" sz="3200" dirty="0" err="1" smtClean="0"/>
              <a:t>هستهٔ</a:t>
            </a:r>
            <a:r>
              <a:rPr lang="en-US" sz="3200" dirty="0" smtClean="0"/>
              <a:t> </a:t>
            </a:r>
            <a:r>
              <a:rPr lang="en-US" sz="3200" dirty="0" err="1" smtClean="0"/>
              <a:t>اتم</a:t>
            </a:r>
            <a:r>
              <a:rPr lang="en-US" sz="3200" dirty="0" smtClean="0"/>
              <a:t> </a:t>
            </a:r>
            <a:r>
              <a:rPr lang="en-US" sz="3200" dirty="0" err="1" smtClean="0"/>
              <a:t>حرکت</a:t>
            </a:r>
            <a:r>
              <a:rPr lang="en-US" sz="3200" dirty="0" smtClean="0"/>
              <a:t> و </a:t>
            </a:r>
            <a:r>
              <a:rPr lang="en-US" sz="3200" dirty="0" err="1" smtClean="0"/>
              <a:t>بر</a:t>
            </a:r>
            <a:r>
              <a:rPr lang="en-US" sz="3200" dirty="0" smtClean="0"/>
              <a:t> </a:t>
            </a:r>
            <a:r>
              <a:rPr lang="en-US" sz="3200" dirty="0" err="1" smtClean="0"/>
              <a:t>روی</a:t>
            </a:r>
            <a:r>
              <a:rPr lang="en-US" sz="3200" dirty="0" smtClean="0"/>
              <a:t> </a:t>
            </a:r>
            <a:r>
              <a:rPr lang="en-US" sz="3200" dirty="0" err="1" smtClean="0"/>
              <a:t>آن</a:t>
            </a:r>
            <a:r>
              <a:rPr lang="en-US" sz="3200" dirty="0" smtClean="0"/>
              <a:t> </a:t>
            </a:r>
            <a:r>
              <a:rPr lang="en-US" sz="3200" dirty="0" err="1" smtClean="0"/>
              <a:t>سقوط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می‌کردند</a:t>
            </a:r>
            <a:r>
              <a:rPr lang="en-US" sz="3200" dirty="0" smtClean="0"/>
              <a:t> و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نتیجه</a:t>
            </a:r>
            <a:r>
              <a:rPr lang="en-US" sz="3200" dirty="0" smtClean="0"/>
              <a:t> </a:t>
            </a:r>
            <a:r>
              <a:rPr lang="en-US" sz="3200" dirty="0" err="1" smtClean="0"/>
              <a:t>اتم‌ها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ناپایدار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می‌شدند</a:t>
            </a:r>
            <a:r>
              <a:rPr lang="en-US" sz="3200" dirty="0" smtClean="0"/>
              <a:t>، </a:t>
            </a:r>
            <a:r>
              <a:rPr lang="en-US" sz="3200" dirty="0" err="1" smtClean="0"/>
              <a:t>ولی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دنیای</a:t>
            </a:r>
            <a:r>
              <a:rPr lang="en-US" sz="3200" dirty="0" smtClean="0"/>
              <a:t> </a:t>
            </a:r>
            <a:r>
              <a:rPr lang="en-US" sz="3200" dirty="0" err="1" smtClean="0"/>
              <a:t>واقعی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الکترون‌ها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نواحی</a:t>
            </a:r>
            <a:r>
              <a:rPr lang="en-US" sz="3200" dirty="0" smtClean="0"/>
              <a:t> </a:t>
            </a:r>
            <a:r>
              <a:rPr lang="en-US" sz="3200" dirty="0" err="1" smtClean="0"/>
              <a:t>خاصی</a:t>
            </a:r>
            <a:r>
              <a:rPr lang="en-US" sz="3200" dirty="0" smtClean="0"/>
              <a:t> </a:t>
            </a:r>
            <a:r>
              <a:rPr lang="en-US" sz="3200" dirty="0" err="1" smtClean="0"/>
              <a:t>دور</a:t>
            </a:r>
            <a:r>
              <a:rPr lang="en-US" sz="3200" dirty="0" smtClean="0"/>
              <a:t> </a:t>
            </a:r>
            <a:r>
              <a:rPr lang="en-US" sz="3200" dirty="0" err="1" smtClean="0"/>
              <a:t>اتم‌ها</a:t>
            </a:r>
            <a:r>
              <a:rPr lang="en-US" sz="3200" dirty="0" smtClean="0"/>
              <a:t> </a:t>
            </a:r>
            <a:r>
              <a:rPr lang="en-US" sz="3200" dirty="0" err="1" smtClean="0"/>
              <a:t>باقی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می‌مانند</a:t>
            </a:r>
            <a:r>
              <a:rPr lang="en-US" sz="3200" dirty="0" smtClean="0"/>
              <a:t> و </a:t>
            </a:r>
            <a:r>
              <a:rPr lang="en-US" sz="3200" dirty="0" err="1" smtClean="0"/>
              <a:t>چنین</a:t>
            </a:r>
            <a:r>
              <a:rPr lang="en-US" sz="3200" dirty="0" smtClean="0"/>
              <a:t> </a:t>
            </a:r>
            <a:r>
              <a:rPr lang="en-US" sz="3200" dirty="0" err="1" smtClean="0"/>
              <a:t>سقوطی</a:t>
            </a:r>
            <a:r>
              <a:rPr lang="en-US" sz="3200" dirty="0" smtClean="0"/>
              <a:t> </a:t>
            </a:r>
            <a:r>
              <a:rPr lang="en-US" sz="3200" dirty="0" err="1" smtClean="0"/>
              <a:t>مشاهده</a:t>
            </a:r>
            <a:r>
              <a:rPr lang="en-US" sz="3200" dirty="0" smtClean="0"/>
              <a:t> </a:t>
            </a:r>
            <a:r>
              <a:rPr lang="en-US" sz="3200" dirty="0" err="1" smtClean="0"/>
              <a:t>نمی‌شود</a:t>
            </a:r>
            <a:r>
              <a:rPr lang="en-US" sz="3200" dirty="0" smtClean="0"/>
              <a:t>. </a:t>
            </a:r>
            <a:r>
              <a:rPr lang="en-US" sz="3200" dirty="0" err="1" smtClean="0"/>
              <a:t>اولین</a:t>
            </a:r>
            <a:r>
              <a:rPr lang="en-US" sz="3200" dirty="0" smtClean="0"/>
              <a:t> </a:t>
            </a:r>
            <a:r>
              <a:rPr lang="en-US" sz="3200" dirty="0" err="1" smtClean="0"/>
              <a:t>راه</a:t>
            </a:r>
            <a:r>
              <a:rPr lang="en-US" sz="3200" dirty="0" smtClean="0"/>
              <a:t> </a:t>
            </a:r>
            <a:r>
              <a:rPr lang="en-US" sz="3200" dirty="0" err="1" smtClean="0"/>
              <a:t>حل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تناقض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نیلز</a:t>
            </a:r>
            <a:r>
              <a:rPr lang="en-US" sz="3200" dirty="0" smtClean="0"/>
              <a:t> </a:t>
            </a:r>
            <a:r>
              <a:rPr lang="en-US" sz="3200" dirty="0" err="1" smtClean="0"/>
              <a:t>بور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پیشنهاد</a:t>
            </a:r>
            <a:r>
              <a:rPr lang="en-US" sz="3200" dirty="0" smtClean="0"/>
              <a:t> </a:t>
            </a:r>
            <a:r>
              <a:rPr lang="en-US" sz="3200" dirty="0" err="1" smtClean="0"/>
              <a:t>فرضیه‌اش</a:t>
            </a:r>
            <a:r>
              <a:rPr lang="en-US" sz="3200" dirty="0" smtClean="0"/>
              <a:t> </a:t>
            </a:r>
            <a:r>
              <a:rPr lang="en-US" sz="3200" dirty="0" err="1" smtClean="0"/>
              <a:t>دایر</a:t>
            </a:r>
            <a:r>
              <a:rPr lang="en-US" sz="3200" dirty="0" smtClean="0"/>
              <a:t> </a:t>
            </a:r>
            <a:r>
              <a:rPr lang="en-US" sz="3200" dirty="0" err="1" smtClean="0"/>
              <a:t>بر</a:t>
            </a:r>
            <a:r>
              <a:rPr lang="en-US" sz="3200" dirty="0" smtClean="0"/>
              <a:t> </a:t>
            </a:r>
            <a:r>
              <a:rPr lang="en-US" sz="3200" dirty="0" err="1" smtClean="0"/>
              <a:t>وجود</a:t>
            </a:r>
            <a:r>
              <a:rPr lang="en-US" sz="3200" dirty="0" smtClean="0"/>
              <a:t> </a:t>
            </a:r>
            <a:r>
              <a:rPr lang="en-US" sz="3200" dirty="0" err="1" smtClean="0"/>
              <a:t>مدارهای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مانا</a:t>
            </a:r>
            <a:r>
              <a:rPr lang="en-US" sz="3200" dirty="0" smtClean="0"/>
              <a:t> </a:t>
            </a:r>
            <a:r>
              <a:rPr lang="en-US" sz="3200" dirty="0" err="1" smtClean="0"/>
              <a:t>مطرح</a:t>
            </a:r>
            <a:r>
              <a:rPr lang="en-US" sz="3200" dirty="0" smtClean="0"/>
              <a:t> </a:t>
            </a:r>
            <a:r>
              <a:rPr lang="en-US" sz="3200" dirty="0" err="1" smtClean="0"/>
              <a:t>کرد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قضا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E=</a:t>
            </a:r>
            <a:r>
              <a:rPr lang="en-US" sz="3200" dirty="0" err="1" smtClean="0"/>
              <a:t>hvتوصیف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طیف</a:t>
            </a:r>
            <a:r>
              <a:rPr lang="en-US" sz="3200" dirty="0" smtClean="0"/>
              <a:t> </a:t>
            </a:r>
            <a:r>
              <a:rPr lang="en-US" sz="3200" dirty="0" err="1" smtClean="0"/>
              <a:t>اتم</a:t>
            </a:r>
            <a:r>
              <a:rPr lang="en-US" sz="3200" dirty="0" smtClean="0"/>
              <a:t> </a:t>
            </a:r>
            <a:r>
              <a:rPr lang="en-US" sz="3200" dirty="0" err="1" smtClean="0"/>
              <a:t>هیدروژن</a:t>
            </a:r>
            <a:r>
              <a:rPr lang="en-US" sz="3200" dirty="0" smtClean="0"/>
              <a:t> </a:t>
            </a:r>
            <a:r>
              <a:rPr lang="en-US" sz="3200" dirty="0" err="1" smtClean="0"/>
              <a:t>موفق</a:t>
            </a:r>
            <a:r>
              <a:rPr lang="en-US" sz="3200" dirty="0" smtClean="0"/>
              <a:t> </a:t>
            </a:r>
            <a:r>
              <a:rPr lang="en-US" sz="3200" dirty="0" err="1" smtClean="0"/>
              <a:t>هم</a:t>
            </a:r>
            <a:r>
              <a:rPr lang="en-US" sz="3200" dirty="0" smtClean="0"/>
              <a:t> </a:t>
            </a:r>
            <a:r>
              <a:rPr lang="en-US" sz="3200" dirty="0" err="1" smtClean="0"/>
              <a:t>بود</a:t>
            </a:r>
            <a:r>
              <a:rPr lang="en-US" sz="3200" dirty="0" smtClean="0"/>
              <a:t>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97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4232" y="552453"/>
            <a:ext cx="86146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پدیدهٔ</a:t>
            </a:r>
            <a:r>
              <a:rPr lang="en-US" sz="3200" dirty="0" smtClean="0"/>
              <a:t> </a:t>
            </a:r>
            <a:r>
              <a:rPr lang="en-US" sz="3200" dirty="0" err="1" smtClean="0"/>
              <a:t>دیگری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مسیر</a:t>
            </a:r>
            <a:r>
              <a:rPr lang="en-US" sz="3200" dirty="0" smtClean="0"/>
              <a:t> </a:t>
            </a:r>
            <a:r>
              <a:rPr lang="en-US" sz="3200" dirty="0" err="1" smtClean="0"/>
              <a:t>جلب</a:t>
            </a:r>
            <a:r>
              <a:rPr lang="en-US" sz="3200" dirty="0" smtClean="0"/>
              <a:t> </a:t>
            </a:r>
            <a:r>
              <a:rPr lang="en-US" sz="3200" dirty="0" err="1" smtClean="0"/>
              <a:t>توجه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می‌کرد</a:t>
            </a:r>
            <a:r>
              <a:rPr lang="en-US" sz="3200" dirty="0" smtClean="0"/>
              <a:t> </a:t>
            </a:r>
            <a:r>
              <a:rPr lang="en-US" sz="3200" dirty="0" err="1" smtClean="0"/>
              <a:t>رفتار</a:t>
            </a:r>
            <a:r>
              <a:rPr lang="en-US" sz="3200" dirty="0" smtClean="0"/>
              <a:t> </a:t>
            </a:r>
            <a:r>
              <a:rPr lang="en-US" sz="3200" dirty="0" err="1" smtClean="0"/>
              <a:t>امواج</a:t>
            </a:r>
            <a:r>
              <a:rPr lang="en-US" sz="3200" dirty="0" smtClean="0"/>
              <a:t> </a:t>
            </a:r>
            <a:r>
              <a:rPr lang="en-US" sz="3200" dirty="0" err="1" smtClean="0"/>
              <a:t>الکترومغناطیسی</a:t>
            </a:r>
            <a:r>
              <a:rPr lang="en-US" sz="3200" dirty="0" smtClean="0"/>
              <a:t> </a:t>
            </a:r>
            <a:r>
              <a:rPr lang="en-US" sz="3200" dirty="0" err="1" smtClean="0"/>
              <a:t>مانند</a:t>
            </a:r>
            <a:r>
              <a:rPr lang="en-US" sz="3200" dirty="0" smtClean="0"/>
              <a:t> </a:t>
            </a:r>
            <a:r>
              <a:rPr lang="en-US" sz="3200" dirty="0" err="1" smtClean="0"/>
              <a:t>نور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برهمکنش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ماده</a:t>
            </a:r>
            <a:r>
              <a:rPr lang="en-US" sz="3200" dirty="0" smtClean="0"/>
              <a:t> </a:t>
            </a:r>
            <a:r>
              <a:rPr lang="en-US" sz="3200" dirty="0" err="1" smtClean="0"/>
              <a:t>بود</a:t>
            </a:r>
            <a:r>
              <a:rPr lang="en-US" sz="3200" dirty="0" smtClean="0"/>
              <a:t>. </a:t>
            </a:r>
            <a:r>
              <a:rPr lang="en-US" sz="3200" dirty="0" err="1" smtClean="0"/>
              <a:t>ماکس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سال</a:t>
            </a:r>
            <a:r>
              <a:rPr lang="en-US" sz="3200" dirty="0" smtClean="0"/>
              <a:t> ۱۹۰۰ </a:t>
            </a:r>
            <a:r>
              <a:rPr lang="en-US" sz="3200" dirty="0" err="1" smtClean="0"/>
              <a:t>هنگام</a:t>
            </a:r>
            <a:r>
              <a:rPr lang="en-US" sz="3200" dirty="0" smtClean="0"/>
              <a:t> </a:t>
            </a:r>
            <a:r>
              <a:rPr lang="en-US" sz="3200" dirty="0" err="1" smtClean="0"/>
              <a:t>مطالعهٔ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تابش</a:t>
            </a:r>
            <a:r>
              <a:rPr lang="en-US" sz="3200" dirty="0" smtClean="0"/>
              <a:t> </a:t>
            </a:r>
            <a:r>
              <a:rPr lang="en-US" sz="3200" dirty="0" err="1" smtClean="0"/>
              <a:t>جسم</a:t>
            </a:r>
            <a:r>
              <a:rPr lang="en-US" sz="3200" dirty="0" smtClean="0"/>
              <a:t> </a:t>
            </a:r>
            <a:r>
              <a:rPr lang="en-US" sz="3200" dirty="0" err="1" smtClean="0"/>
              <a:t>سیاه</a:t>
            </a:r>
            <a:r>
              <a:rPr lang="en-US" sz="3200" dirty="0" smtClean="0"/>
              <a:t> </a:t>
            </a:r>
            <a:r>
              <a:rPr lang="en-US" sz="3200" dirty="0" err="1" smtClean="0"/>
              <a:t>پیشنهاد</a:t>
            </a:r>
            <a:r>
              <a:rPr lang="en-US" sz="3200" dirty="0" smtClean="0"/>
              <a:t> </a:t>
            </a:r>
            <a:r>
              <a:rPr lang="en-US" sz="3200" dirty="0" err="1" smtClean="0"/>
              <a:t>کرد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برای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صحیح</a:t>
            </a:r>
            <a:r>
              <a:rPr lang="en-US" sz="3200" dirty="0" smtClean="0"/>
              <a:t> </a:t>
            </a:r>
            <a:r>
              <a:rPr lang="en-US" sz="3200" dirty="0" err="1" smtClean="0"/>
              <a:t>مسئلهٔ</a:t>
            </a:r>
            <a:r>
              <a:rPr lang="en-US" sz="3200" dirty="0" smtClean="0"/>
              <a:t> </a:t>
            </a:r>
            <a:r>
              <a:rPr lang="en-US" sz="3200" dirty="0" err="1" smtClean="0"/>
              <a:t>تابش</a:t>
            </a:r>
            <a:r>
              <a:rPr lang="en-US" sz="3200" dirty="0" smtClean="0"/>
              <a:t> </a:t>
            </a:r>
            <a:r>
              <a:rPr lang="en-US" sz="3200" dirty="0" err="1" smtClean="0"/>
              <a:t>جسم</a:t>
            </a:r>
            <a:r>
              <a:rPr lang="en-US" sz="3200" dirty="0" smtClean="0"/>
              <a:t> </a:t>
            </a:r>
            <a:r>
              <a:rPr lang="en-US" sz="3200" dirty="0" err="1" smtClean="0"/>
              <a:t>سیاه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می‌توان</a:t>
            </a:r>
            <a:r>
              <a:rPr lang="en-US" sz="3200" dirty="0" smtClean="0"/>
              <a:t> </a:t>
            </a:r>
            <a:r>
              <a:rPr lang="en-US" sz="3200" dirty="0" err="1" smtClean="0"/>
              <a:t>انرژی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امواج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شکل</a:t>
            </a:r>
            <a:r>
              <a:rPr lang="en-US" sz="3200" dirty="0" smtClean="0"/>
              <a:t> </a:t>
            </a:r>
            <a:r>
              <a:rPr lang="en-US" sz="3200" dirty="0" err="1" smtClean="0"/>
              <a:t>بسته‌های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کوچکی</a:t>
            </a:r>
            <a:r>
              <a:rPr lang="en-US" sz="3200" dirty="0" smtClean="0"/>
              <a:t> (</a:t>
            </a:r>
            <a:r>
              <a:rPr lang="en-US" sz="3200" dirty="0" err="1" smtClean="0"/>
              <a:t>کوانتوم</a:t>
            </a:r>
            <a:r>
              <a:rPr lang="en-US" sz="3200" dirty="0" smtClean="0"/>
              <a:t>)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نظر</a:t>
            </a:r>
            <a:r>
              <a:rPr lang="en-US" sz="3200" dirty="0" smtClean="0"/>
              <a:t> </a:t>
            </a:r>
            <a:r>
              <a:rPr lang="en-US" sz="3200" dirty="0" err="1" smtClean="0"/>
              <a:t>گرفت</a:t>
            </a:r>
            <a:r>
              <a:rPr lang="en-US" sz="3200" dirty="0" smtClean="0"/>
              <a:t>. </a:t>
            </a:r>
            <a:r>
              <a:rPr lang="en-US" sz="3200" dirty="0" err="1" smtClean="0"/>
              <a:t>آلبرت</a:t>
            </a:r>
            <a:r>
              <a:rPr lang="en-US" sz="3200" dirty="0" smtClean="0"/>
              <a:t> </a:t>
            </a:r>
            <a:r>
              <a:rPr lang="en-US" sz="3200" dirty="0" err="1" smtClean="0"/>
              <a:t>اینشتین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این</a:t>
            </a:r>
            <a:r>
              <a:rPr lang="en-US" sz="3200" dirty="0" smtClean="0"/>
              <a:t> </a:t>
            </a:r>
            <a:r>
              <a:rPr lang="en-US" sz="3200" dirty="0" err="1" smtClean="0"/>
              <a:t>فکر</a:t>
            </a:r>
            <a:r>
              <a:rPr lang="en-US" sz="3200" dirty="0" smtClean="0"/>
              <a:t> </a:t>
            </a:r>
            <a:r>
              <a:rPr lang="en-US" sz="3200" dirty="0" err="1" smtClean="0"/>
              <a:t>بهره</a:t>
            </a:r>
            <a:r>
              <a:rPr lang="en-US" sz="3200" dirty="0" smtClean="0"/>
              <a:t> </a:t>
            </a:r>
            <a:r>
              <a:rPr lang="en-US" sz="3200" dirty="0" err="1" smtClean="0"/>
              <a:t>برد</a:t>
            </a:r>
            <a:r>
              <a:rPr lang="en-US" sz="3200" dirty="0" smtClean="0"/>
              <a:t> و </a:t>
            </a:r>
            <a:r>
              <a:rPr lang="en-US" sz="3200" dirty="0" err="1" smtClean="0"/>
              <a:t>نشان</a:t>
            </a:r>
            <a:r>
              <a:rPr lang="en-US" sz="3200" dirty="0" smtClean="0"/>
              <a:t> </a:t>
            </a:r>
            <a:r>
              <a:rPr lang="en-US" sz="3200" dirty="0" err="1" smtClean="0"/>
              <a:t>داد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امواجی</a:t>
            </a:r>
            <a:r>
              <a:rPr lang="en-US" sz="3200" dirty="0" smtClean="0"/>
              <a:t> </a:t>
            </a:r>
            <a:r>
              <a:rPr lang="en-US" sz="3200" dirty="0" err="1" smtClean="0"/>
              <a:t>مثل</a:t>
            </a:r>
            <a:r>
              <a:rPr lang="en-US" sz="3200" dirty="0" smtClean="0"/>
              <a:t> </a:t>
            </a:r>
            <a:r>
              <a:rPr lang="en-US" sz="3200" dirty="0" err="1" smtClean="0"/>
              <a:t>نور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می‌توان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ذره‌ای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نام</a:t>
            </a:r>
            <a:r>
              <a:rPr lang="en-US" sz="3200" dirty="0" smtClean="0"/>
              <a:t> </a:t>
            </a:r>
            <a:r>
              <a:rPr lang="en-US" sz="3200" dirty="0" err="1" smtClean="0"/>
              <a:t>فوتون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انرژی‌اش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بسامد</a:t>
            </a:r>
            <a:r>
              <a:rPr lang="en-US" sz="3200" dirty="0" smtClean="0"/>
              <a:t> </a:t>
            </a:r>
            <a:r>
              <a:rPr lang="en-US" sz="3200" dirty="0" err="1" smtClean="0"/>
              <a:t>موج</a:t>
            </a:r>
            <a:r>
              <a:rPr lang="en-US" sz="3200" dirty="0" smtClean="0"/>
              <a:t> </a:t>
            </a:r>
            <a:r>
              <a:rPr lang="en-US" sz="3200" dirty="0" err="1" smtClean="0"/>
              <a:t>بستگی</a:t>
            </a:r>
            <a:r>
              <a:rPr lang="en-US" sz="3200" dirty="0" smtClean="0"/>
              <a:t> </a:t>
            </a:r>
            <a:r>
              <a:rPr lang="en-US" sz="3200" dirty="0" err="1" smtClean="0"/>
              <a:t>دارد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کردe</a:t>
            </a:r>
            <a:r>
              <a:rPr lang="en-US" sz="3200" dirty="0" smtClean="0"/>
              <a:t>=: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145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2568" y="546573"/>
            <a:ext cx="90637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ادامه</a:t>
            </a:r>
            <a:r>
              <a:rPr lang="en-US" sz="3200" dirty="0" smtClean="0"/>
              <a:t>، </a:t>
            </a:r>
            <a:r>
              <a:rPr lang="en-US" sz="3200" dirty="0" err="1" smtClean="0"/>
              <a:t>دوبروی</a:t>
            </a:r>
            <a:r>
              <a:rPr lang="en-US" sz="3200" dirty="0" smtClean="0"/>
              <a:t> </a:t>
            </a:r>
            <a:r>
              <a:rPr lang="en-US" sz="3200" dirty="0" err="1" smtClean="0"/>
              <a:t>توصیف</a:t>
            </a:r>
            <a:r>
              <a:rPr lang="en-US" sz="3200" dirty="0" smtClean="0"/>
              <a:t> </a:t>
            </a:r>
            <a:r>
              <a:rPr lang="en-US" sz="3200" dirty="0" err="1" smtClean="0"/>
              <a:t>موج‌گونهٔ</a:t>
            </a:r>
            <a:r>
              <a:rPr lang="en-US" sz="3200" dirty="0" smtClean="0"/>
              <a:t> </a:t>
            </a:r>
            <a:r>
              <a:rPr lang="en-US" sz="3200" dirty="0" err="1" smtClean="0"/>
              <a:t>حرکت</a:t>
            </a:r>
            <a:r>
              <a:rPr lang="en-US" sz="3200" dirty="0" smtClean="0"/>
              <a:t> </a:t>
            </a:r>
            <a:r>
              <a:rPr lang="en-US" sz="3200" dirty="0" err="1" smtClean="0"/>
              <a:t>ذرات</a:t>
            </a:r>
            <a:r>
              <a:rPr lang="en-US" sz="3200" dirty="0" smtClean="0"/>
              <a:t>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مطرح</a:t>
            </a:r>
            <a:r>
              <a:rPr lang="en-US" sz="3200" dirty="0" smtClean="0"/>
              <a:t> </a:t>
            </a:r>
            <a:r>
              <a:rPr lang="en-US" sz="3200" dirty="0" err="1" smtClean="0"/>
              <a:t>کرد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اکنون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دوگانگی</a:t>
            </a:r>
            <a:r>
              <a:rPr lang="en-US" sz="3200" dirty="0" smtClean="0"/>
              <a:t> </a:t>
            </a:r>
            <a:r>
              <a:rPr lang="en-US" sz="3200" dirty="0" err="1" smtClean="0"/>
              <a:t>موج-ذره</a:t>
            </a:r>
            <a:r>
              <a:rPr lang="en-US" sz="3200" dirty="0" smtClean="0"/>
              <a:t> </a:t>
            </a:r>
            <a:r>
              <a:rPr lang="en-US" sz="3200" dirty="0" err="1" smtClean="0"/>
              <a:t>موسوم</a:t>
            </a:r>
            <a:r>
              <a:rPr lang="en-US" sz="3200" dirty="0" smtClean="0"/>
              <a:t> </a:t>
            </a:r>
            <a:r>
              <a:rPr lang="en-US" sz="3200" dirty="0" err="1" smtClean="0"/>
              <a:t>است</a:t>
            </a:r>
            <a:r>
              <a:rPr lang="en-US" sz="3200" dirty="0" smtClean="0"/>
              <a:t>. </a:t>
            </a:r>
            <a:r>
              <a:rPr lang="en-US" sz="3200" dirty="0" err="1" smtClean="0"/>
              <a:t>برطبق</a:t>
            </a:r>
            <a:r>
              <a:rPr lang="en-US" sz="3200" dirty="0" smtClean="0"/>
              <a:t> </a:t>
            </a:r>
            <a:r>
              <a:rPr lang="en-US" sz="3200" dirty="0" err="1" smtClean="0"/>
              <a:t>آن</a:t>
            </a:r>
            <a:r>
              <a:rPr lang="en-US" sz="3200" dirty="0" smtClean="0"/>
              <a:t>، </a:t>
            </a:r>
            <a:r>
              <a:rPr lang="en-US" sz="3200" dirty="0" err="1" smtClean="0"/>
              <a:t>ذرات</a:t>
            </a:r>
            <a:r>
              <a:rPr lang="en-US" sz="3200" dirty="0" smtClean="0"/>
              <a:t> </a:t>
            </a:r>
            <a:r>
              <a:rPr lang="en-US" sz="3200" dirty="0" err="1" smtClean="0"/>
              <a:t>دو</a:t>
            </a:r>
            <a:r>
              <a:rPr lang="en-US" sz="3200" dirty="0" smtClean="0"/>
              <a:t> </a:t>
            </a:r>
            <a:r>
              <a:rPr lang="en-US" sz="3200" dirty="0" err="1" smtClean="0"/>
              <a:t>نوع</a:t>
            </a:r>
            <a:r>
              <a:rPr lang="en-US" sz="3200" dirty="0" smtClean="0"/>
              <a:t> </a:t>
            </a:r>
            <a:r>
              <a:rPr lang="en-US" sz="3200" dirty="0" err="1" smtClean="0"/>
              <a:t>رفتار</a:t>
            </a:r>
            <a:r>
              <a:rPr lang="en-US" sz="3200" dirty="0" smtClean="0"/>
              <a:t> (</a:t>
            </a:r>
            <a:r>
              <a:rPr lang="en-US" sz="3200" dirty="0" err="1" smtClean="0"/>
              <a:t>موجی</a:t>
            </a:r>
            <a:r>
              <a:rPr lang="en-US" sz="3200" dirty="0" smtClean="0"/>
              <a:t> و </a:t>
            </a:r>
            <a:r>
              <a:rPr lang="en-US" sz="3200" dirty="0" err="1" smtClean="0"/>
              <a:t>ذره‌ای</a:t>
            </a:r>
            <a:r>
              <a:rPr lang="en-US" sz="3200" dirty="0" smtClean="0"/>
              <a:t>) </a:t>
            </a:r>
            <a:r>
              <a:rPr lang="en-US" sz="3200" dirty="0" err="1" smtClean="0"/>
              <a:t>را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خود</a:t>
            </a:r>
            <a:r>
              <a:rPr lang="en-US" sz="3200" dirty="0" smtClean="0"/>
              <a:t> </a:t>
            </a:r>
            <a:r>
              <a:rPr lang="en-US" sz="3200" dirty="0" err="1" smtClean="0"/>
              <a:t>نشان</a:t>
            </a:r>
            <a:r>
              <a:rPr lang="en-US" sz="3200" dirty="0" smtClean="0"/>
              <a:t> </a:t>
            </a:r>
            <a:r>
              <a:rPr lang="en-US" sz="3200" dirty="0" err="1" smtClean="0"/>
              <a:t>می‌دهند</a:t>
            </a:r>
            <a:r>
              <a:rPr lang="en-US" sz="3200" dirty="0" smtClean="0"/>
              <a:t>. </a:t>
            </a:r>
            <a:r>
              <a:rPr lang="en-US" sz="3200" dirty="0" err="1" smtClean="0"/>
              <a:t>نظریه</a:t>
            </a:r>
            <a:r>
              <a:rPr lang="en-US" sz="3200" dirty="0" smtClean="0"/>
              <a:t> </a:t>
            </a:r>
            <a:r>
              <a:rPr lang="en-US" sz="3200" dirty="0" err="1" smtClean="0"/>
              <a:t>کوانتومی</a:t>
            </a:r>
            <a:r>
              <a:rPr lang="en-US" sz="3200" dirty="0" smtClean="0"/>
              <a:t> </a:t>
            </a:r>
            <a:r>
              <a:rPr lang="en-US" sz="3200" dirty="0" err="1" smtClean="0"/>
              <a:t>که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</a:t>
            </a:r>
            <a:r>
              <a:rPr lang="en-US" sz="3200" dirty="0" err="1" smtClean="0"/>
              <a:t>ابتدا</a:t>
            </a:r>
            <a:r>
              <a:rPr lang="en-US" sz="3200" dirty="0" smtClean="0"/>
              <a:t>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کشف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</a:t>
            </a:r>
            <a:r>
              <a:rPr lang="en-US" sz="3200" dirty="0" smtClean="0"/>
              <a:t> </a:t>
            </a:r>
            <a:r>
              <a:rPr lang="en-US" sz="3200" dirty="0" err="1" smtClean="0"/>
              <a:t>فوتون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کوشش</a:t>
            </a:r>
            <a:r>
              <a:rPr lang="en-US" sz="3200" dirty="0" smtClean="0"/>
              <a:t> </a:t>
            </a:r>
            <a:r>
              <a:rPr lang="en-US" sz="3200" dirty="0" err="1" smtClean="0"/>
              <a:t>ماکس</a:t>
            </a:r>
            <a:r>
              <a:rPr lang="en-US" sz="3200" dirty="0" smtClean="0"/>
              <a:t> </a:t>
            </a:r>
            <a:r>
              <a:rPr lang="en-US" sz="3200" dirty="0" err="1" smtClean="0"/>
              <a:t>پلانک</a:t>
            </a:r>
            <a:r>
              <a:rPr lang="en-US" sz="3200" dirty="0" smtClean="0"/>
              <a:t> </a:t>
            </a:r>
            <a:r>
              <a:rPr lang="en-US" sz="3200" dirty="0" err="1" smtClean="0"/>
              <a:t>در</a:t>
            </a:r>
            <a:r>
              <a:rPr lang="en-US" sz="3200" dirty="0" smtClean="0"/>
              <a:t> ۱۹۰۰ </a:t>
            </a:r>
            <a:r>
              <a:rPr lang="en-US" sz="3200" dirty="0" err="1" smtClean="0"/>
              <a:t>آغاز</a:t>
            </a:r>
            <a:r>
              <a:rPr lang="en-US" sz="3200" dirty="0" smtClean="0"/>
              <a:t> </a:t>
            </a:r>
            <a:r>
              <a:rPr lang="en-US" sz="3200" dirty="0" err="1" smtClean="0"/>
              <a:t>شد</a:t>
            </a:r>
            <a:r>
              <a:rPr lang="en-US" sz="3200" dirty="0" smtClean="0"/>
              <a:t> و </a:t>
            </a:r>
            <a:r>
              <a:rPr lang="en-US" sz="3200" dirty="0" err="1" smtClean="0"/>
              <a:t>با</a:t>
            </a:r>
            <a:r>
              <a:rPr lang="en-US" sz="3200" dirty="0" smtClean="0"/>
              <a:t> </a:t>
            </a:r>
            <a:r>
              <a:rPr lang="en-US" sz="3200" dirty="0" err="1" smtClean="0"/>
              <a:t>کارهای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نیلز</a:t>
            </a:r>
            <a:r>
              <a:rPr lang="en-US" sz="3200" dirty="0" smtClean="0"/>
              <a:t> </a:t>
            </a:r>
            <a:r>
              <a:rPr lang="en-US" sz="3200" dirty="0" err="1" smtClean="0"/>
              <a:t>بور</a:t>
            </a:r>
            <a:r>
              <a:rPr lang="en-US" sz="3200" dirty="0" smtClean="0"/>
              <a:t> </a:t>
            </a:r>
            <a:r>
              <a:rPr lang="en-US" sz="3200" dirty="0" err="1" smtClean="0"/>
              <a:t>به</a:t>
            </a:r>
            <a:r>
              <a:rPr lang="en-US" sz="3200" dirty="0" smtClean="0"/>
              <a:t> </a:t>
            </a:r>
            <a:r>
              <a:rPr lang="en-US" sz="3200" dirty="0" err="1" smtClean="0"/>
              <a:t>پیشرفت</a:t>
            </a:r>
            <a:r>
              <a:rPr lang="en-US" sz="3200" dirty="0" smtClean="0"/>
              <a:t> </a:t>
            </a:r>
            <a:r>
              <a:rPr lang="en-US" sz="3200" dirty="0" err="1" smtClean="0"/>
              <a:t>چشم‌گیری</a:t>
            </a:r>
            <a:r>
              <a:rPr lang="en-US" sz="3200" dirty="0" smtClean="0"/>
              <a:t> </a:t>
            </a:r>
            <a:r>
              <a:rPr lang="en-US" sz="3200" dirty="0" err="1" smtClean="0"/>
              <a:t>رسید</a:t>
            </a:r>
            <a:r>
              <a:rPr lang="en-US" sz="3200" dirty="0" smtClean="0"/>
              <a:t> </a:t>
            </a:r>
            <a:r>
              <a:rPr lang="en-US" sz="3200" dirty="0" err="1" smtClean="0"/>
              <a:t>هنوز</a:t>
            </a:r>
            <a:r>
              <a:rPr lang="en-US" sz="3200" dirty="0" smtClean="0"/>
              <a:t> </a:t>
            </a:r>
            <a:r>
              <a:rPr lang="en-US" sz="3200" dirty="0" err="1" smtClean="0"/>
              <a:t>نظریهٔ</a:t>
            </a:r>
            <a:r>
              <a:rPr lang="en-US" sz="3200" dirty="0" smtClean="0"/>
              <a:t> </a:t>
            </a:r>
            <a:r>
              <a:rPr lang="en-US" sz="3200" dirty="0" err="1" smtClean="0"/>
              <a:t>منسجمی</a:t>
            </a:r>
            <a:r>
              <a:rPr lang="en-US" sz="3200" dirty="0" smtClean="0"/>
              <a:t> </a:t>
            </a:r>
            <a:r>
              <a:rPr lang="en-US" sz="3200" dirty="0" err="1" smtClean="0"/>
              <a:t>نبود</a:t>
            </a:r>
            <a:r>
              <a:rPr lang="en-US" sz="3200" dirty="0" smtClean="0"/>
              <a:t>، </a:t>
            </a:r>
            <a:r>
              <a:rPr lang="en-US" sz="3200" dirty="0" err="1" smtClean="0"/>
              <a:t>بلکه</a:t>
            </a:r>
            <a:r>
              <a:rPr lang="en-US" sz="3200" dirty="0" smtClean="0"/>
              <a:t> </a:t>
            </a:r>
            <a:r>
              <a:rPr lang="en-US" sz="3200" dirty="0" err="1" smtClean="0"/>
              <a:t>مجموعه‌ای</a:t>
            </a:r>
            <a:r>
              <a:rPr lang="en-US" sz="3200" dirty="0" smtClean="0"/>
              <a:t> </a:t>
            </a:r>
            <a:r>
              <a:rPr lang="en-US" sz="3200" dirty="0" err="1" smtClean="0"/>
              <a:t>بود</a:t>
            </a:r>
            <a:r>
              <a:rPr lang="en-US" sz="3200" dirty="0" smtClean="0"/>
              <a:t> </a:t>
            </a:r>
            <a:r>
              <a:rPr lang="en-US" sz="3200" dirty="0" err="1" smtClean="0"/>
              <a:t>از</a:t>
            </a:r>
            <a:r>
              <a:rPr lang="en-US" sz="3200" dirty="0" smtClean="0"/>
              <a:t> </a:t>
            </a:r>
            <a:r>
              <a:rPr lang="en-US" sz="3200" dirty="0" err="1" smtClean="0"/>
              <a:t>فرضیات</a:t>
            </a:r>
            <a:r>
              <a:rPr lang="en-US" sz="3200" dirty="0" smtClean="0"/>
              <a:t> و </a:t>
            </a:r>
            <a:r>
              <a:rPr lang="en-US" sz="3200" dirty="0" err="1" smtClean="0"/>
              <a:t>اصول</a:t>
            </a:r>
            <a:r>
              <a:rPr lang="en-US" sz="3200" dirty="0" smtClean="0"/>
              <a:t> و </a:t>
            </a:r>
            <a:r>
              <a:rPr lang="en-US" sz="3200" dirty="0" err="1" smtClean="0"/>
              <a:t>قضایا</a:t>
            </a:r>
            <a:r>
              <a:rPr lang="en-US" sz="3200" dirty="0" smtClean="0"/>
              <a:t> و </a:t>
            </a:r>
            <a:r>
              <a:rPr lang="en-US" sz="3200" dirty="0" err="1" smtClean="0"/>
              <a:t>دستورالعمل‌های</a:t>
            </a:r>
            <a:r>
              <a:rPr lang="en-US" sz="3200" dirty="0" smtClean="0"/>
              <a:t> </a:t>
            </a:r>
            <a:r>
              <a:rPr lang="en-US" sz="3200" dirty="0" err="1" smtClean="0"/>
              <a:t>محاسبه‌ای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67507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2161</Words>
  <Application>Microsoft Office PowerPoint</Application>
  <PresentationFormat>Widescreen</PresentationFormat>
  <Paragraphs>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Tahoma</vt:lpstr>
      <vt:lpstr>Trebuchet MS</vt:lpstr>
      <vt:lpstr>Wingdings 3</vt:lpstr>
      <vt:lpstr>Facet</vt:lpstr>
      <vt:lpstr>مکانیک کوانتومی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مکانیک کوانتومی</dc:title>
  <dc:creator>omid arzi</dc:creator>
  <cp:lastModifiedBy>omid arzi</cp:lastModifiedBy>
  <cp:revision>4</cp:revision>
  <dcterms:created xsi:type="dcterms:W3CDTF">2022-01-31T08:16:45Z</dcterms:created>
  <dcterms:modified xsi:type="dcterms:W3CDTF">2022-01-31T08:43:10Z</dcterms:modified>
</cp:coreProperties>
</file>