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58" d="100"/>
          <a:sy n="58" d="100"/>
        </p:scale>
        <p:origin x="3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449F767-7291-45DA-9E57-8F61FA4BCB15}"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614AF6-C6F9-438C-A3F7-C156AFA97CC1}" type="slidenum">
              <a:rPr lang="en-US" smtClean="0"/>
              <a:t>‹#›</a:t>
            </a:fld>
            <a:endParaRPr lang="en-US"/>
          </a:p>
        </p:txBody>
      </p:sp>
    </p:spTree>
    <p:extLst>
      <p:ext uri="{BB962C8B-B14F-4D97-AF65-F5344CB8AC3E}">
        <p14:creationId xmlns:p14="http://schemas.microsoft.com/office/powerpoint/2010/main" val="1463689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49F767-7291-45DA-9E57-8F61FA4BCB15}"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614AF6-C6F9-438C-A3F7-C156AFA97CC1}" type="slidenum">
              <a:rPr lang="en-US" smtClean="0"/>
              <a:t>‹#›</a:t>
            </a:fld>
            <a:endParaRPr lang="en-US"/>
          </a:p>
        </p:txBody>
      </p:sp>
    </p:spTree>
    <p:extLst>
      <p:ext uri="{BB962C8B-B14F-4D97-AF65-F5344CB8AC3E}">
        <p14:creationId xmlns:p14="http://schemas.microsoft.com/office/powerpoint/2010/main" val="4228784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49F767-7291-45DA-9E57-8F61FA4BCB15}"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614AF6-C6F9-438C-A3F7-C156AFA97CC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12294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49F767-7291-45DA-9E57-8F61FA4BCB15}"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614AF6-C6F9-438C-A3F7-C156AFA97CC1}" type="slidenum">
              <a:rPr lang="en-US" smtClean="0"/>
              <a:t>‹#›</a:t>
            </a:fld>
            <a:endParaRPr lang="en-US"/>
          </a:p>
        </p:txBody>
      </p:sp>
    </p:spTree>
    <p:extLst>
      <p:ext uri="{BB962C8B-B14F-4D97-AF65-F5344CB8AC3E}">
        <p14:creationId xmlns:p14="http://schemas.microsoft.com/office/powerpoint/2010/main" val="460462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49F767-7291-45DA-9E57-8F61FA4BCB15}"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614AF6-C6F9-438C-A3F7-C156AFA97CC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0971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49F767-7291-45DA-9E57-8F61FA4BCB15}"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614AF6-C6F9-438C-A3F7-C156AFA97CC1}" type="slidenum">
              <a:rPr lang="en-US" smtClean="0"/>
              <a:t>‹#›</a:t>
            </a:fld>
            <a:endParaRPr lang="en-US"/>
          </a:p>
        </p:txBody>
      </p:sp>
    </p:spTree>
    <p:extLst>
      <p:ext uri="{BB962C8B-B14F-4D97-AF65-F5344CB8AC3E}">
        <p14:creationId xmlns:p14="http://schemas.microsoft.com/office/powerpoint/2010/main" val="818764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49F767-7291-45DA-9E57-8F61FA4BCB15}"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614AF6-C6F9-438C-A3F7-C156AFA97CC1}" type="slidenum">
              <a:rPr lang="en-US" smtClean="0"/>
              <a:t>‹#›</a:t>
            </a:fld>
            <a:endParaRPr lang="en-US"/>
          </a:p>
        </p:txBody>
      </p:sp>
    </p:spTree>
    <p:extLst>
      <p:ext uri="{BB962C8B-B14F-4D97-AF65-F5344CB8AC3E}">
        <p14:creationId xmlns:p14="http://schemas.microsoft.com/office/powerpoint/2010/main" val="38560806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49F767-7291-45DA-9E57-8F61FA4BCB15}"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614AF6-C6F9-438C-A3F7-C156AFA97CC1}" type="slidenum">
              <a:rPr lang="en-US" smtClean="0"/>
              <a:t>‹#›</a:t>
            </a:fld>
            <a:endParaRPr lang="en-US"/>
          </a:p>
        </p:txBody>
      </p:sp>
    </p:spTree>
    <p:extLst>
      <p:ext uri="{BB962C8B-B14F-4D97-AF65-F5344CB8AC3E}">
        <p14:creationId xmlns:p14="http://schemas.microsoft.com/office/powerpoint/2010/main" val="2398542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49F767-7291-45DA-9E57-8F61FA4BCB15}"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614AF6-C6F9-438C-A3F7-C156AFA97CC1}" type="slidenum">
              <a:rPr lang="en-US" smtClean="0"/>
              <a:t>‹#›</a:t>
            </a:fld>
            <a:endParaRPr lang="en-US"/>
          </a:p>
        </p:txBody>
      </p:sp>
    </p:spTree>
    <p:extLst>
      <p:ext uri="{BB962C8B-B14F-4D97-AF65-F5344CB8AC3E}">
        <p14:creationId xmlns:p14="http://schemas.microsoft.com/office/powerpoint/2010/main" val="2096147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49F767-7291-45DA-9E57-8F61FA4BCB15}"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614AF6-C6F9-438C-A3F7-C156AFA97CC1}" type="slidenum">
              <a:rPr lang="en-US" smtClean="0"/>
              <a:t>‹#›</a:t>
            </a:fld>
            <a:endParaRPr lang="en-US"/>
          </a:p>
        </p:txBody>
      </p:sp>
    </p:spTree>
    <p:extLst>
      <p:ext uri="{BB962C8B-B14F-4D97-AF65-F5344CB8AC3E}">
        <p14:creationId xmlns:p14="http://schemas.microsoft.com/office/powerpoint/2010/main" val="2462134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49F767-7291-45DA-9E57-8F61FA4BCB15}"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614AF6-C6F9-438C-A3F7-C156AFA97CC1}" type="slidenum">
              <a:rPr lang="en-US" smtClean="0"/>
              <a:t>‹#›</a:t>
            </a:fld>
            <a:endParaRPr lang="en-US"/>
          </a:p>
        </p:txBody>
      </p:sp>
    </p:spTree>
    <p:extLst>
      <p:ext uri="{BB962C8B-B14F-4D97-AF65-F5344CB8AC3E}">
        <p14:creationId xmlns:p14="http://schemas.microsoft.com/office/powerpoint/2010/main" val="3608331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49F767-7291-45DA-9E57-8F61FA4BCB15}" type="datetimeFigureOut">
              <a:rPr lang="en-US" smtClean="0"/>
              <a:t>1/17/2022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614AF6-C6F9-438C-A3F7-C156AFA97CC1}" type="slidenum">
              <a:rPr lang="en-US" smtClean="0"/>
              <a:t>‹#›</a:t>
            </a:fld>
            <a:endParaRPr lang="en-US"/>
          </a:p>
        </p:txBody>
      </p:sp>
    </p:spTree>
    <p:extLst>
      <p:ext uri="{BB962C8B-B14F-4D97-AF65-F5344CB8AC3E}">
        <p14:creationId xmlns:p14="http://schemas.microsoft.com/office/powerpoint/2010/main" val="146614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449F767-7291-45DA-9E57-8F61FA4BCB15}" type="datetimeFigureOut">
              <a:rPr lang="en-US" smtClean="0"/>
              <a:t>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614AF6-C6F9-438C-A3F7-C156AFA97CC1}" type="slidenum">
              <a:rPr lang="en-US" smtClean="0"/>
              <a:t>‹#›</a:t>
            </a:fld>
            <a:endParaRPr lang="en-US"/>
          </a:p>
        </p:txBody>
      </p:sp>
    </p:spTree>
    <p:extLst>
      <p:ext uri="{BB962C8B-B14F-4D97-AF65-F5344CB8AC3E}">
        <p14:creationId xmlns:p14="http://schemas.microsoft.com/office/powerpoint/2010/main" val="112805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49F767-7291-45DA-9E57-8F61FA4BCB15}" type="datetimeFigureOut">
              <a:rPr lang="en-US" smtClean="0"/>
              <a:t>1/17/2022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614AF6-C6F9-438C-A3F7-C156AFA97CC1}" type="slidenum">
              <a:rPr lang="en-US" smtClean="0"/>
              <a:t>‹#›</a:t>
            </a:fld>
            <a:endParaRPr lang="en-US"/>
          </a:p>
        </p:txBody>
      </p:sp>
    </p:spTree>
    <p:extLst>
      <p:ext uri="{BB962C8B-B14F-4D97-AF65-F5344CB8AC3E}">
        <p14:creationId xmlns:p14="http://schemas.microsoft.com/office/powerpoint/2010/main" val="201721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49F767-7291-45DA-9E57-8F61FA4BCB15}"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614AF6-C6F9-438C-A3F7-C156AFA97CC1}" type="slidenum">
              <a:rPr lang="en-US" smtClean="0"/>
              <a:t>‹#›</a:t>
            </a:fld>
            <a:endParaRPr lang="en-US"/>
          </a:p>
        </p:txBody>
      </p:sp>
    </p:spTree>
    <p:extLst>
      <p:ext uri="{BB962C8B-B14F-4D97-AF65-F5344CB8AC3E}">
        <p14:creationId xmlns:p14="http://schemas.microsoft.com/office/powerpoint/2010/main" val="948204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49F767-7291-45DA-9E57-8F61FA4BCB15}"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614AF6-C6F9-438C-A3F7-C156AFA97CC1}" type="slidenum">
              <a:rPr lang="en-US" smtClean="0"/>
              <a:t>‹#›</a:t>
            </a:fld>
            <a:endParaRPr lang="en-US"/>
          </a:p>
        </p:txBody>
      </p:sp>
    </p:spTree>
    <p:extLst>
      <p:ext uri="{BB962C8B-B14F-4D97-AF65-F5344CB8AC3E}">
        <p14:creationId xmlns:p14="http://schemas.microsoft.com/office/powerpoint/2010/main" val="1569989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449F767-7291-45DA-9E57-8F61FA4BCB15}" type="datetimeFigureOut">
              <a:rPr lang="en-US" smtClean="0"/>
              <a:t>1/17/2022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5614AF6-C6F9-438C-A3F7-C156AFA97CC1}" type="slidenum">
              <a:rPr lang="en-US" smtClean="0"/>
              <a:t>‹#›</a:t>
            </a:fld>
            <a:endParaRPr lang="en-US"/>
          </a:p>
        </p:txBody>
      </p:sp>
    </p:spTree>
    <p:extLst>
      <p:ext uri="{BB962C8B-B14F-4D97-AF65-F5344CB8AC3E}">
        <p14:creationId xmlns:p14="http://schemas.microsoft.com/office/powerpoint/2010/main" val="7278008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1992313" y="877164"/>
            <a:ext cx="8280400"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4000" b="1" dirty="0">
                <a:solidFill>
                  <a:srgbClr val="0066FF"/>
                </a:solidFill>
                <a:latin typeface="B Titr" pitchFamily="2" charset="-78"/>
                <a:cs typeface="B Titr" pitchFamily="2" charset="-78"/>
              </a:rPr>
              <a:t>فصل دوم: </a:t>
            </a:r>
            <a:endParaRPr lang="fa-IR" sz="4000" b="1" dirty="0">
              <a:solidFill>
                <a:srgbClr val="0066FF"/>
              </a:solidFill>
              <a:latin typeface="B Titr" pitchFamily="2" charset="-78"/>
              <a:cs typeface="B Titr" pitchFamily="2" charset="-78"/>
            </a:endParaRPr>
          </a:p>
          <a:p>
            <a:pPr algn="just" rtl="1" eaLnBrk="1" hangingPunct="1">
              <a:lnSpc>
                <a:spcPct val="200000"/>
              </a:lnSpc>
            </a:pPr>
            <a:endParaRPr lang="fa-IR" sz="2800" b="1" dirty="0">
              <a:latin typeface="B Titr" pitchFamily="2" charset="-78"/>
              <a:cs typeface="B Titr" pitchFamily="2" charset="-78"/>
            </a:endParaRPr>
          </a:p>
          <a:p>
            <a:pPr algn="ctr" rtl="1" eaLnBrk="1" hangingPunct="1">
              <a:lnSpc>
                <a:spcPct val="200000"/>
              </a:lnSpc>
            </a:pPr>
            <a:r>
              <a:rPr lang="ar-SA" sz="3200" b="1" dirty="0">
                <a:latin typeface="B Titr" pitchFamily="2" charset="-78"/>
                <a:cs typeface="B Titr" pitchFamily="2" charset="-78"/>
              </a:rPr>
              <a:t>ارائه راهکارهای مدیریتی جهت مدیریت حوزه های آبخیز ایران</a:t>
            </a:r>
          </a:p>
        </p:txBody>
      </p:sp>
    </p:spTree>
    <p:extLst>
      <p:ext uri="{BB962C8B-B14F-4D97-AF65-F5344CB8AC3E}">
        <p14:creationId xmlns:p14="http://schemas.microsoft.com/office/powerpoint/2010/main" val="3464981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p:cNvSpPr>
          <p:nvPr/>
        </p:nvSpPr>
        <p:spPr bwMode="auto">
          <a:xfrm>
            <a:off x="1703389" y="2091759"/>
            <a:ext cx="878522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دراین روش گروه ارزیابی از بین تمام موضوعات موجود در حوزه آبخيز موردی که از همه مهمتر است را تعیین می کنند. از مشکلات این روش این است که</a:t>
            </a:r>
            <a:r>
              <a:rPr lang="fa-IR" sz="2800">
                <a:latin typeface="B Titr" pitchFamily="2" charset="-78"/>
                <a:cs typeface="B Titr" pitchFamily="2" charset="-78"/>
              </a:rPr>
              <a:t>  </a:t>
            </a:r>
            <a:r>
              <a:rPr lang="ar-SA" sz="2800">
                <a:latin typeface="B Titr" pitchFamily="2" charset="-78"/>
                <a:cs typeface="B Titr" pitchFamily="2" charset="-78"/>
              </a:rPr>
              <a:t>نمی تواند همه موضوعات را به صورت عميق بررسی کند.</a:t>
            </a:r>
          </a:p>
        </p:txBody>
      </p:sp>
    </p:spTree>
    <p:extLst>
      <p:ext uri="{BB962C8B-B14F-4D97-AF65-F5344CB8AC3E}">
        <p14:creationId xmlns:p14="http://schemas.microsoft.com/office/powerpoint/2010/main" val="1164286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ChangeArrowheads="1"/>
          </p:cNvSpPr>
          <p:nvPr/>
        </p:nvSpPr>
        <p:spPr bwMode="auto">
          <a:xfrm>
            <a:off x="1703389" y="1247775"/>
            <a:ext cx="8785225"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خطرهای این روش عبارتند از: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 تمرکز روی یک موضوع خاص ممکن است خیلی زیاد وریز شود.</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 از قلم افتادن موضوعات بحرانی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 ارتباط بین مشکلات و روابط متقابل آنها نادیده گرفته شده و نتایج بدست آمده در تعیین علت اصلی مشکلات ناتوان باشند.</a:t>
            </a:r>
          </a:p>
        </p:txBody>
      </p:sp>
    </p:spTree>
    <p:extLst>
      <p:ext uri="{BB962C8B-B14F-4D97-AF65-F5344CB8AC3E}">
        <p14:creationId xmlns:p14="http://schemas.microsoft.com/office/powerpoint/2010/main" val="563452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ChangeArrowheads="1"/>
          </p:cNvSpPr>
          <p:nvPr/>
        </p:nvSpPr>
        <p:spPr bwMode="auto">
          <a:xfrm>
            <a:off x="1703389" y="2103438"/>
            <a:ext cx="8785225"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latin typeface="B Titr" pitchFamily="2" charset="-78"/>
                <a:cs typeface="B Titr" pitchFamily="2" charset="-78"/>
              </a:rPr>
              <a:t>انتخاب روش مطالعه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شاخص های مختلفی در انتخاب روش مطالعه می تواند نقش داشته باشد، که برخی از آنها به قرار ذیل است:</a:t>
            </a:r>
            <a:endParaRPr lang="fa-IR" sz="2800">
              <a:latin typeface="B Titr" pitchFamily="2" charset="-78"/>
              <a:cs typeface="B Titr" pitchFamily="2" charset="-78"/>
            </a:endParaRPr>
          </a:p>
        </p:txBody>
      </p:sp>
    </p:spTree>
    <p:extLst>
      <p:ext uri="{BB962C8B-B14F-4D97-AF65-F5344CB8AC3E}">
        <p14:creationId xmlns:p14="http://schemas.microsoft.com/office/powerpoint/2010/main" val="3409029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سیاست کلی دولت در بخش منابع طبیعی: گاهی اوقات سیاست دولت در منطقه ای یک سیاست کوتاه مدت است در این مواقع بهتر است از روش متمرکز استفاده شود ولی در برخی مناطق سیاست دولت یک سیاست بلند میان مدت و بلند مدت است که در این مواقع بهتر است در صورت مساعد بودن سایر شرایط روش گسترده را برای مطالعه انتخاب کرد.</a:t>
            </a:r>
            <a:r>
              <a:rPr lang="en-US" sz="2800">
                <a:latin typeface="B Titr" pitchFamily="2" charset="-78"/>
                <a:cs typeface="B Titr" pitchFamily="2" charset="-78"/>
              </a:rPr>
              <a:t> </a:t>
            </a:r>
          </a:p>
        </p:txBody>
      </p:sp>
    </p:spTree>
    <p:extLst>
      <p:ext uri="{BB962C8B-B14F-4D97-AF65-F5344CB8AC3E}">
        <p14:creationId xmlns:p14="http://schemas.microsoft.com/office/powerpoint/2010/main" val="599284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ChangeArrowheads="1"/>
          </p:cNvSpPr>
          <p:nvPr/>
        </p:nvSpPr>
        <p:spPr bwMode="auto">
          <a:xfrm>
            <a:off x="1703389" y="2522647"/>
            <a:ext cx="8785225"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buFont typeface="Wingdings" panose="05000000000000000000" pitchFamily="2" charset="2"/>
              <a:buChar char=""/>
            </a:pPr>
            <a:r>
              <a:rPr lang="ar-SA" sz="2800">
                <a:latin typeface="B Titr" pitchFamily="2" charset="-78"/>
                <a:cs typeface="B Titr" pitchFamily="2" charset="-78"/>
              </a:rPr>
              <a:t>میزان بودجه اختصاص یافته به حوضه مورد مطالعه: بدیهی است اگر بودجه اختصاص یافته به حوضه محدود باشد، بهتر است از روش متمرکز استفاده شود. </a:t>
            </a:r>
          </a:p>
        </p:txBody>
      </p:sp>
    </p:spTree>
    <p:extLst>
      <p:ext uri="{BB962C8B-B14F-4D97-AF65-F5344CB8AC3E}">
        <p14:creationId xmlns:p14="http://schemas.microsoft.com/office/powerpoint/2010/main" val="1583773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ChangeArrowheads="1"/>
          </p:cNvSpPr>
          <p:nvPr/>
        </p:nvSpPr>
        <p:spPr bwMode="auto">
          <a:xfrm>
            <a:off x="1703389" y="1660873"/>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تذکر: از آنجایی که مطالعه گسترده یک حوضه آبخیز معمولاً هم در بخش مطالعه و هم در بخش اجرای برنامه های تدوین شده نیاز به بودجه نسبتاً زیادی دارد. در بسیاری از موارد حوضه با هزینه زیادی مطالعه می شود ولی به دلیل سنگین بودن هزینه های اجرا، اعمال برنامه های تدوین شده به تعویق می افتد. </a:t>
            </a:r>
          </a:p>
        </p:txBody>
      </p:sp>
    </p:spTree>
    <p:extLst>
      <p:ext uri="{BB962C8B-B14F-4D97-AF65-F5344CB8AC3E}">
        <p14:creationId xmlns:p14="http://schemas.microsoft.com/office/powerpoint/2010/main" val="2647312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ChangeArrowheads="1"/>
          </p:cNvSpPr>
          <p:nvPr/>
        </p:nvSpPr>
        <p:spPr bwMode="auto">
          <a:xfrm>
            <a:off x="1703389" y="2091759"/>
            <a:ext cx="878522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این تعویق گاهی اوقات به اندازه ای زیاد می شود که شرایط حوضه باید در بسیاری از موارد به روز شده و برنامه ها مطابق با شرایط جدید تغییر کند که این عمل مستلزم صرف وقت و هزینه مجدد برای به روز کردن برنامه ها می باشد. </a:t>
            </a:r>
          </a:p>
        </p:txBody>
      </p:sp>
    </p:spTree>
    <p:extLst>
      <p:ext uri="{BB962C8B-B14F-4D97-AF65-F5344CB8AC3E}">
        <p14:creationId xmlns:p14="http://schemas.microsoft.com/office/powerpoint/2010/main" val="4245681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ChangeArrowheads="1"/>
          </p:cNvSpPr>
          <p:nvPr/>
        </p:nvSpPr>
        <p:spPr bwMode="auto">
          <a:xfrm>
            <a:off x="1703389" y="2524234"/>
            <a:ext cx="8785225"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میزان بحرانی بودن مشکل یا مشکلات موجود: اگر مشکل موجود شدید بوده و نیازمند یک برنامه ریزی سریع باشد، بایستی از روش متمرکز استفاده شود</a:t>
            </a:r>
            <a:endParaRPr lang="en-US" sz="2800">
              <a:latin typeface="B Titr" pitchFamily="2" charset="-78"/>
              <a:cs typeface="B Titr" pitchFamily="2" charset="-78"/>
            </a:endParaRPr>
          </a:p>
        </p:txBody>
      </p:sp>
    </p:spTree>
    <p:extLst>
      <p:ext uri="{BB962C8B-B14F-4D97-AF65-F5344CB8AC3E}">
        <p14:creationId xmlns:p14="http://schemas.microsoft.com/office/powerpoint/2010/main" val="95268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ChangeArrowheads="1"/>
          </p:cNvSpPr>
          <p:nvPr/>
        </p:nvSpPr>
        <p:spPr bwMode="auto">
          <a:xfrm>
            <a:off x="1703389" y="1231574"/>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تعداد مشکلات بحرانی موجود در حوضه: چنانچه در حوضه تعداد مشکلات بحرانی زیاد باشد، برای بررسی عمیق و دقیق و تعیین روابط متقابل بین مشکلات موجود بهتر است از روش گسترده استفاده شود. زیرا روش متمرکز معمولاً در حوضه هایی مورد استفاده قرار می گیرد که یک یا تعداد محدودی مشکل مشخص و بحرانی در حوضه وجود داشته باشد. </a:t>
            </a:r>
          </a:p>
        </p:txBody>
      </p:sp>
    </p:spTree>
    <p:extLst>
      <p:ext uri="{BB962C8B-B14F-4D97-AF65-F5344CB8AC3E}">
        <p14:creationId xmlns:p14="http://schemas.microsoft.com/office/powerpoint/2010/main" val="2054945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ChangeArrowheads="1"/>
          </p:cNvSpPr>
          <p:nvPr/>
        </p:nvSpPr>
        <p:spPr bwMode="auto">
          <a:xfrm>
            <a:off x="1847851" y="2530476"/>
            <a:ext cx="8640763"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نکته : در حال حاضر در کشور ما تنها روش مطالعه در حوزه های آبخیز روش گسترده می باشد. </a:t>
            </a:r>
          </a:p>
        </p:txBody>
      </p:sp>
    </p:spTree>
    <p:extLst>
      <p:ext uri="{BB962C8B-B14F-4D97-AF65-F5344CB8AC3E}">
        <p14:creationId xmlns:p14="http://schemas.microsoft.com/office/powerpoint/2010/main" val="2540109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1703389" y="956062"/>
            <a:ext cx="8785225"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3600" b="1">
                <a:solidFill>
                  <a:srgbClr val="0066FF"/>
                </a:solidFill>
                <a:latin typeface="B Titr" pitchFamily="2" charset="-78"/>
                <a:cs typeface="B Titr" pitchFamily="2" charset="-78"/>
              </a:rPr>
              <a:t>مقدمه</a:t>
            </a:r>
            <a:endParaRPr lang="fa-IR" sz="3600">
              <a:solidFill>
                <a:srgbClr val="0066FF"/>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در برنامه ریزی برای مدیریت یک حوزه آبخیز ابتدا بایستی شرایط موجود بررسی شود، پس از ارزیابی شرایط موجود نتایج آن در اختیار گروه برنامه ریز قرار می گیرد. سپس این گروه با توجه به کلیه شرایط موجود مجموعه برنامه ای برای مدیریت حوزه آبخیز در قالب برنامه های کوتاه، میان و بلند مدت ارائه می دهد.</a:t>
            </a:r>
            <a:r>
              <a:rPr lang="en-US" sz="2800">
                <a:latin typeface="B Titr" pitchFamily="2" charset="-78"/>
                <a:cs typeface="B Titr" pitchFamily="2" charset="-78"/>
              </a:rPr>
              <a:t> </a:t>
            </a:r>
          </a:p>
        </p:txBody>
      </p:sp>
    </p:spTree>
    <p:extLst>
      <p:ext uri="{BB962C8B-B14F-4D97-AF65-F5344CB8AC3E}">
        <p14:creationId xmlns:p14="http://schemas.microsoft.com/office/powerpoint/2010/main" val="72015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ChangeArrowheads="1"/>
          </p:cNvSpPr>
          <p:nvPr/>
        </p:nvSpPr>
        <p:spPr bwMode="auto">
          <a:xfrm>
            <a:off x="1703389" y="822326"/>
            <a:ext cx="8785225"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چند مثال در مورد مواردی که می توان آنها را به صورت مطالعه موردی (متمرکز) بررسی و مدیریت کرد: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بروز سیلاب های شدید در یکی از زیر حوضه ها</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وجود فرسایش شدید در یکی از زیر حوضه ها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خطر انقراض برخی از گونه های جانوری یا گیاهی در یک منطقه </a:t>
            </a:r>
            <a:endParaRPr lang="fa-IR"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خطر تخریب پتانسیل های تفرجگاهی طبیعی یا تاریخی در یک منط</a:t>
            </a:r>
            <a:r>
              <a:rPr lang="en-US" sz="2800">
                <a:latin typeface="B Titr" pitchFamily="2" charset="-78"/>
                <a:cs typeface="B Titr" pitchFamily="2" charset="-78"/>
              </a:rPr>
              <a:t> </a:t>
            </a:r>
          </a:p>
        </p:txBody>
      </p:sp>
    </p:spTree>
    <p:extLst>
      <p:ext uri="{BB962C8B-B14F-4D97-AF65-F5344CB8AC3E}">
        <p14:creationId xmlns:p14="http://schemas.microsoft.com/office/powerpoint/2010/main" val="1444407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ChangeArrowheads="1"/>
          </p:cNvSpPr>
          <p:nvPr/>
        </p:nvSpPr>
        <p:spPr bwMode="auto">
          <a:xfrm>
            <a:off x="1703389" y="820739"/>
            <a:ext cx="8785225"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وجود عوامل تخریب کننده وضعیت کیفی آب های سطحی و زیر سطحی مثل گنبدهای نمکی، چشمه های گوگردی و...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وجود برخی اقدامات تخریب کننده منطقه مثل معدن کاری های غیر اصولی، جاده سازی های بی مورد و غیر اصولی و ...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افت سفره های آب زیر زمینی و پیشروی آب شور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بیابانی شدن منطقه در اثر فعالیت های طبیعی یا انسانی </a:t>
            </a:r>
          </a:p>
        </p:txBody>
      </p:sp>
    </p:spTree>
    <p:extLst>
      <p:ext uri="{BB962C8B-B14F-4D97-AF65-F5344CB8AC3E}">
        <p14:creationId xmlns:p14="http://schemas.microsoft.com/office/powerpoint/2010/main" val="4255274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ChangeArrowheads="1"/>
          </p:cNvSpPr>
          <p:nvPr/>
        </p:nvSpPr>
        <p:spPr bwMode="auto">
          <a:xfrm>
            <a:off x="1703389" y="2522647"/>
            <a:ext cx="8785225"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با توجه به مطالب گفته شده، برنامه ریزی </a:t>
            </a:r>
            <a:r>
              <a:rPr lang="ar-SA" sz="2800">
                <a:solidFill>
                  <a:schemeClr val="hlink"/>
                </a:solidFill>
                <a:latin typeface="B Titr" pitchFamily="2" charset="-78"/>
                <a:cs typeface="B Titr" pitchFamily="2" charset="-78"/>
              </a:rPr>
              <a:t>برای مدیریت یک حوزه آبخیز می تواند در پنج مرحله انجام شود</a:t>
            </a:r>
            <a:r>
              <a:rPr lang="ar-SA" sz="2800">
                <a:latin typeface="B Titr" pitchFamily="2" charset="-78"/>
                <a:cs typeface="B Titr" pitchFamily="2" charset="-78"/>
              </a:rPr>
              <a:t> که این مراحل به قرار ذیل است:</a:t>
            </a:r>
          </a:p>
        </p:txBody>
      </p:sp>
    </p:spTree>
    <p:extLst>
      <p:ext uri="{BB962C8B-B14F-4D97-AF65-F5344CB8AC3E}">
        <p14:creationId xmlns:p14="http://schemas.microsoft.com/office/powerpoint/2010/main" val="28986724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ChangeArrowheads="1"/>
          </p:cNvSpPr>
          <p:nvPr/>
        </p:nvSpPr>
        <p:spPr bwMode="auto">
          <a:xfrm>
            <a:off x="1774825" y="1229986"/>
            <a:ext cx="864235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latin typeface="B Titr" pitchFamily="2" charset="-78"/>
                <a:cs typeface="B Titr" pitchFamily="2" charset="-78"/>
              </a:rPr>
              <a:t>مرحله اول : ارزیابی </a:t>
            </a:r>
            <a:endParaRPr lang="en-US" sz="2800">
              <a:latin typeface="B Titr" pitchFamily="2" charset="-78"/>
              <a:cs typeface="B Titr" pitchFamily="2" charset="-78"/>
            </a:endParaRPr>
          </a:p>
          <a:p>
            <a:pPr algn="just" rtl="1" eaLnBrk="1" hangingPunct="1">
              <a:lnSpc>
                <a:spcPct val="200000"/>
              </a:lnSpc>
            </a:pPr>
            <a:r>
              <a:rPr lang="ar-SA" sz="2800" b="1">
                <a:latin typeface="B Titr" pitchFamily="2" charset="-78"/>
                <a:cs typeface="B Titr" pitchFamily="2" charset="-78"/>
              </a:rPr>
              <a:t>مرحله دوم: ارائه طرح ها و برنامه های مدیریتی</a:t>
            </a:r>
            <a:endParaRPr lang="en-US" sz="2800">
              <a:latin typeface="B Titr" pitchFamily="2" charset="-78"/>
              <a:cs typeface="B Titr" pitchFamily="2" charset="-78"/>
            </a:endParaRPr>
          </a:p>
          <a:p>
            <a:pPr algn="just" rtl="1" eaLnBrk="1" hangingPunct="1">
              <a:lnSpc>
                <a:spcPct val="200000"/>
              </a:lnSpc>
            </a:pPr>
            <a:r>
              <a:rPr lang="ar-SA" sz="2800" b="1">
                <a:latin typeface="B Titr" pitchFamily="2" charset="-78"/>
                <a:cs typeface="B Titr" pitchFamily="2" charset="-78"/>
              </a:rPr>
              <a:t>مرحله سوم: اجرای طرح های پیش بینی شده </a:t>
            </a:r>
            <a:endParaRPr lang="en-US" sz="2800">
              <a:latin typeface="B Titr" pitchFamily="2" charset="-78"/>
              <a:cs typeface="B Titr" pitchFamily="2" charset="-78"/>
            </a:endParaRPr>
          </a:p>
          <a:p>
            <a:pPr algn="just" rtl="1" eaLnBrk="1" hangingPunct="1">
              <a:lnSpc>
                <a:spcPct val="200000"/>
              </a:lnSpc>
            </a:pPr>
            <a:r>
              <a:rPr lang="ar-SA" sz="2800" b="1">
                <a:latin typeface="B Titr" pitchFamily="2" charset="-78"/>
                <a:cs typeface="B Titr" pitchFamily="2" charset="-78"/>
              </a:rPr>
              <a:t>مرحله چهارم:مستند سازی و نظارت بر اجرای طرح </a:t>
            </a:r>
            <a:endParaRPr lang="en-US" sz="2800">
              <a:latin typeface="B Titr" pitchFamily="2" charset="-78"/>
              <a:cs typeface="B Titr" pitchFamily="2" charset="-78"/>
            </a:endParaRPr>
          </a:p>
          <a:p>
            <a:pPr algn="just" rtl="1" eaLnBrk="1" hangingPunct="1">
              <a:lnSpc>
                <a:spcPct val="200000"/>
              </a:lnSpc>
            </a:pPr>
            <a:r>
              <a:rPr lang="ar-SA" sz="2800" b="1">
                <a:latin typeface="B Titr" pitchFamily="2" charset="-78"/>
                <a:cs typeface="B Titr" pitchFamily="2" charset="-78"/>
              </a:rPr>
              <a:t>مرحله پنجم: حفظ دستاوردهای حاصل از اجرای طرح ها و برنامه های مدیریتی</a:t>
            </a:r>
            <a:r>
              <a:rPr lang="ar-SA" sz="2800">
                <a:latin typeface="B Titr" pitchFamily="2" charset="-78"/>
                <a:cs typeface="B Titr" pitchFamily="2" charset="-78"/>
              </a:rPr>
              <a:t> </a:t>
            </a:r>
          </a:p>
        </p:txBody>
      </p:sp>
    </p:spTree>
    <p:extLst>
      <p:ext uri="{BB962C8B-B14F-4D97-AF65-F5344CB8AC3E}">
        <p14:creationId xmlns:p14="http://schemas.microsoft.com/office/powerpoint/2010/main" val="7763670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ChangeArrowheads="1"/>
          </p:cNvSpPr>
          <p:nvPr/>
        </p:nvSpPr>
        <p:spPr bwMode="auto">
          <a:xfrm>
            <a:off x="1703389" y="822326"/>
            <a:ext cx="8713787"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latin typeface="Times New Roman" panose="02020603050405020304" pitchFamily="18" charset="0"/>
                <a:cs typeface="B Titr" pitchFamily="2" charset="-78"/>
              </a:rPr>
              <a:t>مرحله اول : ارزیابی </a:t>
            </a:r>
            <a:endParaRPr lang="en-US" sz="2800" b="1">
              <a:latin typeface="Times New Roman" panose="02020603050405020304" pitchFamily="18" charset="0"/>
              <a:cs typeface="B Titr" pitchFamily="2" charset="-78"/>
            </a:endParaRPr>
          </a:p>
          <a:p>
            <a:pPr algn="just" rtl="1" eaLnBrk="1" hangingPunct="1">
              <a:lnSpc>
                <a:spcPct val="200000"/>
              </a:lnSpc>
            </a:pPr>
            <a:r>
              <a:rPr lang="ar-SA" sz="2800" b="1">
                <a:latin typeface="Times New Roman" panose="02020603050405020304" pitchFamily="18" charset="0"/>
                <a:cs typeface="B Titr" pitchFamily="2" charset="-78"/>
              </a:rPr>
              <a:t>انواع ارزیابی </a:t>
            </a:r>
            <a:endParaRPr lang="en-US" sz="2800" b="1">
              <a:latin typeface="Times New Roman" panose="02020603050405020304" pitchFamily="18" charset="0"/>
              <a:cs typeface="B Titr" pitchFamily="2" charset="-78"/>
            </a:endParaRPr>
          </a:p>
          <a:p>
            <a:pPr algn="just" rtl="1" eaLnBrk="1" hangingPunct="1">
              <a:lnSpc>
                <a:spcPct val="200000"/>
              </a:lnSpc>
            </a:pPr>
            <a:r>
              <a:rPr lang="ar-SA" sz="2800" b="1">
                <a:latin typeface="Times New Roman" panose="02020603050405020304" pitchFamily="18" charset="0"/>
                <a:cs typeface="B Titr" pitchFamily="2" charset="-78"/>
              </a:rPr>
              <a:t>به طور کلی دو نوع ارزیابی وجود دارد.</a:t>
            </a:r>
            <a:endParaRPr lang="en-US" sz="2800" b="1">
              <a:latin typeface="Times New Roman" panose="02020603050405020304" pitchFamily="18" charset="0"/>
              <a:cs typeface="B Titr" pitchFamily="2" charset="-78"/>
            </a:endParaRPr>
          </a:p>
          <a:p>
            <a:pPr algn="just" rtl="1" eaLnBrk="1" hangingPunct="1">
              <a:lnSpc>
                <a:spcPct val="200000"/>
              </a:lnSpc>
            </a:pPr>
            <a:r>
              <a:rPr lang="ar-SA" sz="2800" b="1">
                <a:latin typeface="Times New Roman" panose="02020603050405020304" pitchFamily="18" charset="0"/>
                <a:cs typeface="B Titr" pitchFamily="2" charset="-78"/>
              </a:rPr>
              <a:t>1- ارزیابی شرایط موجود در منطقه </a:t>
            </a:r>
            <a:r>
              <a:rPr lang="en-US" sz="2800" b="1">
                <a:latin typeface="Times New Roman" panose="02020603050405020304" pitchFamily="18" charset="0"/>
                <a:cs typeface="B Titr" pitchFamily="2" charset="-78"/>
              </a:rPr>
              <a:t>(Inventory)</a:t>
            </a:r>
          </a:p>
          <a:p>
            <a:pPr algn="just" rtl="1" eaLnBrk="1" hangingPunct="1">
              <a:lnSpc>
                <a:spcPct val="200000"/>
              </a:lnSpc>
            </a:pPr>
            <a:r>
              <a:rPr lang="ar-SA" sz="2800" b="1">
                <a:latin typeface="Times New Roman" panose="02020603050405020304" pitchFamily="18" charset="0"/>
                <a:cs typeface="B Titr" pitchFamily="2" charset="-78"/>
              </a:rPr>
              <a:t>2- نظارت و ارزیابی عملکرد اقدامات مدیریتی در حین و پس از اجرای برنامه </a:t>
            </a:r>
            <a:r>
              <a:rPr lang="en-US" sz="2800" b="1">
                <a:latin typeface="Times New Roman" panose="02020603050405020304" pitchFamily="18" charset="0"/>
                <a:cs typeface="B Titr" pitchFamily="2" charset="-78"/>
              </a:rPr>
              <a:t>(Monitoring  &amp; Assessment) </a:t>
            </a:r>
          </a:p>
        </p:txBody>
      </p:sp>
    </p:spTree>
    <p:extLst>
      <p:ext uri="{BB962C8B-B14F-4D97-AF65-F5344CB8AC3E}">
        <p14:creationId xmlns:p14="http://schemas.microsoft.com/office/powerpoint/2010/main" val="3740844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ChangeArrowheads="1"/>
          </p:cNvSpPr>
          <p:nvPr/>
        </p:nvSpPr>
        <p:spPr bwMode="auto">
          <a:xfrm>
            <a:off x="1774825" y="1249363"/>
            <a:ext cx="8642350"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latin typeface="Times New Roman" panose="02020603050405020304" pitchFamily="18" charset="0"/>
                <a:cs typeface="B Titr" pitchFamily="2" charset="-78"/>
              </a:rPr>
              <a:t>ارزیابی شرایط موجود در منطقه </a:t>
            </a:r>
            <a:r>
              <a:rPr lang="en-US" sz="2800" b="1">
                <a:latin typeface="Times New Roman" panose="02020603050405020304" pitchFamily="18" charset="0"/>
                <a:cs typeface="B Titr" pitchFamily="2" charset="-78"/>
              </a:rPr>
              <a:t>(Inventory)</a:t>
            </a:r>
          </a:p>
          <a:p>
            <a:pPr algn="just" rtl="1" eaLnBrk="1" hangingPunct="1">
              <a:lnSpc>
                <a:spcPct val="200000"/>
              </a:lnSpc>
            </a:pPr>
            <a:r>
              <a:rPr lang="ar-SA" sz="2800" b="1">
                <a:latin typeface="Times New Roman" panose="02020603050405020304" pitchFamily="18" charset="0"/>
                <a:cs typeface="B Titr" pitchFamily="2" charset="-78"/>
              </a:rPr>
              <a:t>ارزیابی شرایط موجود بسته به اینکه کدام روش برای مطالعه منطقه انتخاب شده باشد، متفاوت است. </a:t>
            </a:r>
            <a:endParaRPr lang="en-US" sz="2800" b="1">
              <a:latin typeface="Times New Roman" panose="02020603050405020304" pitchFamily="18" charset="0"/>
              <a:cs typeface="B Titr" pitchFamily="2" charset="-78"/>
            </a:endParaRPr>
          </a:p>
          <a:p>
            <a:pPr algn="just" rtl="1" eaLnBrk="1" hangingPunct="1">
              <a:lnSpc>
                <a:spcPct val="200000"/>
              </a:lnSpc>
            </a:pPr>
            <a:r>
              <a:rPr lang="ar-SA" sz="2800" b="1">
                <a:latin typeface="Times New Roman" panose="02020603050405020304" pitchFamily="18" charset="0"/>
                <a:cs typeface="B Titr" pitchFamily="2" charset="-78"/>
              </a:rPr>
              <a:t>الف- ارزیابی شرایط موجود هنگامی که روش متمرکز برای مطالعه منطقه انتخاب شده باشد.</a:t>
            </a:r>
          </a:p>
        </p:txBody>
      </p:sp>
    </p:spTree>
    <p:extLst>
      <p:ext uri="{BB962C8B-B14F-4D97-AF65-F5344CB8AC3E}">
        <p14:creationId xmlns:p14="http://schemas.microsoft.com/office/powerpoint/2010/main" val="985920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ChangeArrowheads="1"/>
          </p:cNvSpPr>
          <p:nvPr/>
        </p:nvSpPr>
        <p:spPr bwMode="auto">
          <a:xfrm>
            <a:off x="1774825" y="1229986"/>
            <a:ext cx="8713788"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ارزیابی می تواند از جنبه های مختلفی صورت گیرد که به طور خلاصه به 3 دسته تقسیم می شود:</a:t>
            </a:r>
            <a:endParaRPr lang="en-US" sz="2800">
              <a:latin typeface="B Titr" pitchFamily="2" charset="-78"/>
              <a:cs typeface="B Titr" pitchFamily="2" charset="-78"/>
            </a:endParaRPr>
          </a:p>
          <a:p>
            <a:pPr algn="just" rtl="1" eaLnBrk="1" hangingPunct="1">
              <a:lnSpc>
                <a:spcPct val="200000"/>
              </a:lnSpc>
            </a:pPr>
            <a:r>
              <a:rPr lang="fa-IR" sz="2800">
                <a:latin typeface="B Titr" pitchFamily="2" charset="-78"/>
                <a:cs typeface="B Titr" pitchFamily="2" charset="-78"/>
              </a:rPr>
              <a:t> </a:t>
            </a:r>
            <a:r>
              <a:rPr lang="ar-SA" sz="2800">
                <a:latin typeface="B Titr" pitchFamily="2" charset="-78"/>
                <a:cs typeface="B Titr" pitchFamily="2" charset="-78"/>
              </a:rPr>
              <a:t>1- ارزیابی فنی: شامل مکان و موقعیت منطقه مورد نظر، شدت و میزان مشکل ایجاد شده، اقدامات انجام شده از شروع مشکل تا کنون و انواع مطالعاتی که بر اساس نوع مشکل ایجاد شده بایستی در منطقه انجام شود. </a:t>
            </a:r>
          </a:p>
        </p:txBody>
      </p:sp>
    </p:spTree>
    <p:extLst>
      <p:ext uri="{BB962C8B-B14F-4D97-AF65-F5344CB8AC3E}">
        <p14:creationId xmlns:p14="http://schemas.microsoft.com/office/powerpoint/2010/main" val="35160582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ChangeArrowheads="1"/>
          </p:cNvSpPr>
          <p:nvPr/>
        </p:nvSpPr>
        <p:spPr bwMode="auto">
          <a:xfrm>
            <a:off x="1774825" y="1229986"/>
            <a:ext cx="8713788"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2- ارزیابی اجتماعی: مشکل ایجاد شده تا چه اندازه برای مردم منطقه اهمیت دارد، مشکل ایجاد شده آیا روی کیفیت زندگی مردم تاثیر داشته یا خیر مثلاً آیا باعث تغییر مکان زندگی مردم، از دست رفتن فرصت های شغلی و... شده است یا خیر و در نهایت تمایل مردم در حل مشکل تا چه اندازه است و آیا حاضر به مشارکت در اجرا و نگهداری طرح های احتمالی هستند یا خیر </a:t>
            </a:r>
          </a:p>
        </p:txBody>
      </p:sp>
    </p:spTree>
    <p:extLst>
      <p:ext uri="{BB962C8B-B14F-4D97-AF65-F5344CB8AC3E}">
        <p14:creationId xmlns:p14="http://schemas.microsoft.com/office/powerpoint/2010/main" val="3963056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ChangeArrowheads="1"/>
          </p:cNvSpPr>
          <p:nvPr/>
        </p:nvSpPr>
        <p:spPr bwMode="auto">
          <a:xfrm>
            <a:off x="1703389" y="1676401"/>
            <a:ext cx="8785225"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3- ارزیابی اقتصادی: بررسی خسارت های نهان و پنهان مشکل به عنوان مثال اگر مشکل منطقه سیل خیزی باشد در هر سیل مقداری از مزراع و تعدادی از خانه ها و دام ها و ... از بین می رود که این خسارت ها را می توان به عنوان خسارت های نهان در نظر گرفت</a:t>
            </a:r>
            <a:r>
              <a:rPr lang="en-US" sz="2800">
                <a:latin typeface="B Titr" pitchFamily="2" charset="-78"/>
                <a:cs typeface="B Titr" pitchFamily="2" charset="-78"/>
              </a:rPr>
              <a:t>.</a:t>
            </a:r>
            <a:r>
              <a:rPr lang="ar-SA" sz="2800">
                <a:latin typeface="B Titr" pitchFamily="2" charset="-78"/>
                <a:cs typeface="B Titr" pitchFamily="2" charset="-78"/>
              </a:rPr>
              <a:t> </a:t>
            </a:r>
            <a:endParaRPr lang="fa-IR" sz="2800">
              <a:latin typeface="B Titr" pitchFamily="2" charset="-78"/>
              <a:cs typeface="B Titr" pitchFamily="2" charset="-78"/>
            </a:endParaRPr>
          </a:p>
        </p:txBody>
      </p:sp>
    </p:spTree>
    <p:extLst>
      <p:ext uri="{BB962C8B-B14F-4D97-AF65-F5344CB8AC3E}">
        <p14:creationId xmlns:p14="http://schemas.microsoft.com/office/powerpoint/2010/main" val="48497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ChangeArrowheads="1"/>
          </p:cNvSpPr>
          <p:nvPr/>
        </p:nvSpPr>
        <p:spPr bwMode="auto">
          <a:xfrm>
            <a:off x="1703389" y="2091759"/>
            <a:ext cx="878522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از طرف دیگر سیل در برخی مواقع می تواند موجب تشدید مهاجرت، زمینه ساز مشکلات روحی و افسردگی، بروز بیماری های مسری و ... شود که این بخش از خسارت ها را به عنوان خسارت های پنهان سیل می توان قلمداد کرد.</a:t>
            </a:r>
            <a:r>
              <a:rPr lang="fa-IR" sz="2800">
                <a:latin typeface="B Titr" pitchFamily="2" charset="-78"/>
                <a:cs typeface="B Titr" pitchFamily="2" charset="-78"/>
              </a:rPr>
              <a:t>  </a:t>
            </a:r>
          </a:p>
        </p:txBody>
      </p:sp>
    </p:spTree>
    <p:extLst>
      <p:ext uri="{BB962C8B-B14F-4D97-AF65-F5344CB8AC3E}">
        <p14:creationId xmlns:p14="http://schemas.microsoft.com/office/powerpoint/2010/main" val="892147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ChangeArrowheads="1"/>
          </p:cNvSpPr>
          <p:nvPr/>
        </p:nvSpPr>
        <p:spPr bwMode="auto">
          <a:xfrm>
            <a:off x="1703389" y="799099"/>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fa-IR" sz="2800">
                <a:cs typeface="B Titr" pitchFamily="2" charset="-78"/>
              </a:rPr>
              <a:t> </a:t>
            </a:r>
            <a:r>
              <a:rPr lang="ar-SA" sz="2800">
                <a:cs typeface="B Titr" pitchFamily="2" charset="-78"/>
              </a:rPr>
              <a:t>اقدام بعدی پس از شروع اجرای برنامه ها نظارت و پایش در حین اجرا و پس از آن می باشد. نتایج نظارت و پایش جهت ارزیابی اقدامات پیشنهادی در دوره های زمانی مشخص که بسته به نوع طرح اجرایی و منطقه مورد مطالعه می تواند متفاوت باشد (معمولاً بایستی در خود طرح این دوره های زمانی پیش بینی شود) در اختیار گروه برنامه ریز قرار می گیرد تا این گروه نتایج مذکور را با نتایج پیش بینی شده به صورت دقیق مقایسه نموده و انحرافات را تشخیص دهند.</a:t>
            </a:r>
            <a:r>
              <a:rPr lang="en-US" sz="2800">
                <a:cs typeface="B Titr" pitchFamily="2" charset="-78"/>
              </a:rPr>
              <a:t> </a:t>
            </a:r>
          </a:p>
        </p:txBody>
      </p:sp>
    </p:spTree>
    <p:extLst>
      <p:ext uri="{BB962C8B-B14F-4D97-AF65-F5344CB8AC3E}">
        <p14:creationId xmlns:p14="http://schemas.microsoft.com/office/powerpoint/2010/main" val="15562428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ChangeArrowheads="1"/>
          </p:cNvSpPr>
          <p:nvPr/>
        </p:nvSpPr>
        <p:spPr bwMode="auto">
          <a:xfrm>
            <a:off x="1774825" y="822326"/>
            <a:ext cx="8642350"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مطالعات مورد نیاز برای ارزیابی متمرکز:</a:t>
            </a:r>
            <a:endParaRPr lang="en-US" sz="28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در این قسمت سعی می شود </a:t>
            </a:r>
            <a:r>
              <a:rPr lang="ar-SA" sz="2800">
                <a:solidFill>
                  <a:schemeClr val="hlink"/>
                </a:solidFill>
                <a:latin typeface="B Titr" pitchFamily="2" charset="-78"/>
                <a:cs typeface="B Titr" pitchFamily="2" charset="-78"/>
              </a:rPr>
              <a:t>با طرح و پاسخ به یک سری سئوالات کلیدی تنها موارد مورد نیاز</a:t>
            </a:r>
            <a:r>
              <a:rPr lang="ar-SA" sz="2800">
                <a:latin typeface="B Titr" pitchFamily="2" charset="-78"/>
                <a:cs typeface="B Titr" pitchFamily="2" charset="-78"/>
              </a:rPr>
              <a:t> از منطقه بررسی شده و از انجام مطالعات گسترده که مستلزم صرف وقت و هزینه است پرهیز شود. </a:t>
            </a:r>
            <a:endParaRPr lang="en-US" sz="2800">
              <a:latin typeface="B Titr" pitchFamily="2" charset="-78"/>
              <a:cs typeface="B Titr" pitchFamily="2" charset="-78"/>
            </a:endParaRPr>
          </a:p>
          <a:p>
            <a:pPr algn="just" rtl="1" eaLnBrk="1" hangingPunct="1">
              <a:lnSpc>
                <a:spcPct val="200000"/>
              </a:lnSpc>
            </a:pPr>
            <a:r>
              <a:rPr lang="ar-SA" sz="2800">
                <a:solidFill>
                  <a:schemeClr val="hlink"/>
                </a:solidFill>
                <a:latin typeface="B Titr" pitchFamily="2" charset="-78"/>
                <a:cs typeface="B Titr" pitchFamily="2" charset="-78"/>
              </a:rPr>
              <a:t>مثال:</a:t>
            </a:r>
            <a:r>
              <a:rPr lang="ar-SA" sz="2800">
                <a:latin typeface="B Titr" pitchFamily="2" charset="-78"/>
                <a:cs typeface="B Titr" pitchFamily="2" charset="-78"/>
              </a:rPr>
              <a:t> چنانچه در منطقه ای مشکل </a:t>
            </a:r>
            <a:r>
              <a:rPr lang="ar-SA" sz="2800">
                <a:solidFill>
                  <a:schemeClr val="hlink"/>
                </a:solidFill>
                <a:latin typeface="B Titr" pitchFamily="2" charset="-78"/>
                <a:cs typeface="B Titr" pitchFamily="2" charset="-78"/>
              </a:rPr>
              <a:t>تخریب کیفیت آب های سطحی</a:t>
            </a:r>
            <a:r>
              <a:rPr lang="ar-SA" sz="2800">
                <a:latin typeface="B Titr" pitchFamily="2" charset="-78"/>
                <a:cs typeface="B Titr" pitchFamily="2" charset="-78"/>
              </a:rPr>
              <a:t> وجود داشته باشد می توان سئوالات ذیل را مطرح نمود:</a:t>
            </a:r>
          </a:p>
        </p:txBody>
      </p:sp>
    </p:spTree>
    <p:extLst>
      <p:ext uri="{BB962C8B-B14F-4D97-AF65-F5344CB8AC3E}">
        <p14:creationId xmlns:p14="http://schemas.microsoft.com/office/powerpoint/2010/main" val="20892858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ChangeArrowheads="1"/>
          </p:cNvSpPr>
          <p:nvPr/>
        </p:nvSpPr>
        <p:spPr bwMode="auto">
          <a:xfrm>
            <a:off x="1703389" y="1244274"/>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1- </a:t>
            </a:r>
            <a:r>
              <a:rPr lang="ar-SA" sz="2800">
                <a:solidFill>
                  <a:schemeClr val="hlink"/>
                </a:solidFill>
                <a:latin typeface="B Titr" pitchFamily="2" charset="-78"/>
                <a:cs typeface="B Titr" pitchFamily="2" charset="-78"/>
              </a:rPr>
              <a:t>منبع یا منابع تخریب کننده کیفیت آب کدام</a:t>
            </a:r>
            <a:r>
              <a:rPr lang="ar-SA" sz="2800">
                <a:latin typeface="B Titr" pitchFamily="2" charset="-78"/>
                <a:cs typeface="B Titr" pitchFamily="2" charset="-78"/>
              </a:rPr>
              <a:t> است. این منابع </a:t>
            </a:r>
            <a:r>
              <a:rPr lang="en-US" sz="2800">
                <a:latin typeface="B Titr" pitchFamily="2" charset="-78"/>
                <a:cs typeface="B Titr" pitchFamily="2" charset="-78"/>
              </a:rPr>
              <a:t/>
            </a:r>
            <a:br>
              <a:rPr lang="en-US" sz="2800">
                <a:latin typeface="B Titr" pitchFamily="2" charset="-78"/>
                <a:cs typeface="B Titr" pitchFamily="2" charset="-78"/>
              </a:rPr>
            </a:br>
            <a:r>
              <a:rPr lang="ar-SA" sz="2800">
                <a:latin typeface="B Titr" pitchFamily="2" charset="-78"/>
                <a:cs typeface="B Titr" pitchFamily="2" charset="-78"/>
              </a:rPr>
              <a:t>می تواند شامل موارد ذیل باشد:</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الف- گنبدهای نمکی آشکار و پنهان</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ب- فاضلاب های صنعتی یا شهری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ج </a:t>
            </a:r>
            <a:r>
              <a:rPr lang="fa-IR" sz="2800">
                <a:latin typeface="B Titr" pitchFamily="2" charset="-78"/>
                <a:cs typeface="B Titr" pitchFamily="2" charset="-78"/>
              </a:rPr>
              <a:t>–</a:t>
            </a:r>
            <a:r>
              <a:rPr lang="ar-SA" sz="2800">
                <a:latin typeface="B Titr" pitchFamily="2" charset="-78"/>
                <a:cs typeface="B Titr" pitchFamily="2" charset="-78"/>
              </a:rPr>
              <a:t> سازندهای املاح دار همانند مارن های میوسن در بخش عمده ای از ایران </a:t>
            </a:r>
          </a:p>
        </p:txBody>
      </p:sp>
    </p:spTree>
    <p:extLst>
      <p:ext uri="{BB962C8B-B14F-4D97-AF65-F5344CB8AC3E}">
        <p14:creationId xmlns:p14="http://schemas.microsoft.com/office/powerpoint/2010/main" val="15987623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ChangeArrowheads="1"/>
          </p:cNvSpPr>
          <p:nvPr/>
        </p:nvSpPr>
        <p:spPr bwMode="auto">
          <a:xfrm>
            <a:off x="2528466" y="2048897"/>
            <a:ext cx="711284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د- معادن در حال استخراج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ه– چشمه های گوگردی یا چشمه هایی با آب حاوی سایر مواد سمی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و- گل آلود بودن آب در اثر فرسایش شدید در قسمت های بالادستی</a:t>
            </a:r>
          </a:p>
        </p:txBody>
      </p:sp>
    </p:spTree>
    <p:extLst>
      <p:ext uri="{BB962C8B-B14F-4D97-AF65-F5344CB8AC3E}">
        <p14:creationId xmlns:p14="http://schemas.microsoft.com/office/powerpoint/2010/main" val="17523506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ChangeArrowheads="1"/>
          </p:cNvSpPr>
          <p:nvPr/>
        </p:nvSpPr>
        <p:spPr bwMode="auto">
          <a:xfrm>
            <a:off x="1703389" y="1249363"/>
            <a:ext cx="8785225"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فرض می شود</a:t>
            </a:r>
            <a:r>
              <a:rPr lang="ar-SA" sz="2800">
                <a:latin typeface="B Titr" pitchFamily="2" charset="-78"/>
                <a:cs typeface="B Titr" pitchFamily="2" charset="-78"/>
              </a:rPr>
              <a:t> که </a:t>
            </a:r>
            <a:r>
              <a:rPr lang="ar-SA" sz="2800">
                <a:solidFill>
                  <a:schemeClr val="hlink"/>
                </a:solidFill>
                <a:latin typeface="B Titr" pitchFamily="2" charset="-78"/>
                <a:cs typeface="B Titr" pitchFamily="2" charset="-78"/>
              </a:rPr>
              <a:t>منبع آلوده کننده</a:t>
            </a:r>
            <a:r>
              <a:rPr lang="ar-SA" sz="2800">
                <a:latin typeface="B Titr" pitchFamily="2" charset="-78"/>
                <a:cs typeface="B Titr" pitchFamily="2" charset="-78"/>
              </a:rPr>
              <a:t> آب یک یا چند گنبد نمکی آشکار است. در ادامه سئوالات ذیل می تواند مطرح باشد.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 </a:t>
            </a:r>
            <a:r>
              <a:rPr lang="ar-SA" sz="2800">
                <a:solidFill>
                  <a:schemeClr val="hlink"/>
                </a:solidFill>
                <a:latin typeface="B Titr" pitchFamily="2" charset="-78"/>
                <a:cs typeface="B Titr" pitchFamily="2" charset="-78"/>
              </a:rPr>
              <a:t>مساحت و موقعیت جغرافیایی</a:t>
            </a:r>
            <a:r>
              <a:rPr lang="ar-SA" sz="2800">
                <a:latin typeface="B Titr" pitchFamily="2" charset="-78"/>
                <a:cs typeface="B Titr" pitchFamily="2" charset="-78"/>
              </a:rPr>
              <a:t> گنبد یا گنبد های نمکی کدام است؟</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 آیا گنبد یا گنبدهای نمکی </a:t>
            </a:r>
            <a:r>
              <a:rPr lang="ar-SA" sz="2800">
                <a:solidFill>
                  <a:schemeClr val="hlink"/>
                </a:solidFill>
                <a:latin typeface="B Titr" pitchFamily="2" charset="-78"/>
                <a:cs typeface="B Titr" pitchFamily="2" charset="-78"/>
              </a:rPr>
              <a:t>در تمام طول سال موجب تخریب کیفیت</a:t>
            </a:r>
            <a:r>
              <a:rPr lang="ar-SA" sz="2800">
                <a:latin typeface="B Titr" pitchFamily="2" charset="-78"/>
                <a:cs typeface="B Titr" pitchFamily="2" charset="-78"/>
              </a:rPr>
              <a:t> آب می شوند یا فقط در زمان های خاصی از سال عمل می کنند.</a:t>
            </a:r>
          </a:p>
        </p:txBody>
      </p:sp>
    </p:spTree>
    <p:extLst>
      <p:ext uri="{BB962C8B-B14F-4D97-AF65-F5344CB8AC3E}">
        <p14:creationId xmlns:p14="http://schemas.microsoft.com/office/powerpoint/2010/main" val="16308628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ChangeArrowheads="1"/>
          </p:cNvSpPr>
          <p:nvPr/>
        </p:nvSpPr>
        <p:spPr bwMode="auto">
          <a:xfrm>
            <a:off x="1703389" y="1660873"/>
            <a:ext cx="8713787"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 آیا این گنبد یا گنبد ها </a:t>
            </a:r>
            <a:r>
              <a:rPr lang="ar-SA" sz="2800">
                <a:solidFill>
                  <a:schemeClr val="hlink"/>
                </a:solidFill>
                <a:latin typeface="B Titr" pitchFamily="2" charset="-78"/>
                <a:cs typeface="B Titr" pitchFamily="2" charset="-78"/>
              </a:rPr>
              <a:t>تاثیری بر آب های زیر زمینی</a:t>
            </a:r>
            <a:r>
              <a:rPr lang="ar-SA" sz="2800">
                <a:latin typeface="B Titr" pitchFamily="2" charset="-78"/>
                <a:cs typeface="B Titr" pitchFamily="2" charset="-78"/>
              </a:rPr>
              <a:t> نیز </a:t>
            </a:r>
            <a:r>
              <a:rPr lang="en-US" sz="2800">
                <a:latin typeface="B Titr" pitchFamily="2" charset="-78"/>
                <a:cs typeface="B Titr" pitchFamily="2" charset="-78"/>
              </a:rPr>
              <a:t/>
            </a:r>
            <a:br>
              <a:rPr lang="en-US" sz="2800">
                <a:latin typeface="B Titr" pitchFamily="2" charset="-78"/>
                <a:cs typeface="B Titr" pitchFamily="2" charset="-78"/>
              </a:rPr>
            </a:br>
            <a:r>
              <a:rPr lang="ar-SA" sz="2800">
                <a:latin typeface="B Titr" pitchFamily="2" charset="-78"/>
                <a:cs typeface="B Titr" pitchFamily="2" charset="-78"/>
              </a:rPr>
              <a:t>می گذارند؟</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 آیا این گنبد یا گنبدها </a:t>
            </a:r>
            <a:r>
              <a:rPr lang="ar-SA" sz="2800">
                <a:solidFill>
                  <a:schemeClr val="hlink"/>
                </a:solidFill>
                <a:latin typeface="B Titr" pitchFamily="2" charset="-78"/>
                <a:cs typeface="B Titr" pitchFamily="2" charset="-78"/>
              </a:rPr>
              <a:t>علاوه بر نمک</a:t>
            </a:r>
            <a:r>
              <a:rPr lang="en-US" sz="2800">
                <a:solidFill>
                  <a:schemeClr val="hlink"/>
                </a:solidFill>
                <a:latin typeface="B Titr" pitchFamily="2" charset="-78"/>
                <a:cs typeface="B Titr" pitchFamily="2" charset="-78"/>
              </a:rPr>
              <a:t> </a:t>
            </a:r>
            <a:r>
              <a:rPr lang="fa-IR" sz="2800">
                <a:solidFill>
                  <a:schemeClr val="hlink"/>
                </a:solidFill>
                <a:latin typeface="B Titr" pitchFamily="2" charset="-78"/>
                <a:cs typeface="B Titr" pitchFamily="2" charset="-78"/>
              </a:rPr>
              <a:t>طعام</a:t>
            </a:r>
            <a:r>
              <a:rPr lang="ar-SA" sz="2800">
                <a:latin typeface="B Titr" pitchFamily="2" charset="-78"/>
                <a:cs typeface="B Titr" pitchFamily="2" charset="-78"/>
              </a:rPr>
              <a:t> </a:t>
            </a:r>
            <a:r>
              <a:rPr lang="ar-SA" sz="2800">
                <a:solidFill>
                  <a:schemeClr val="hlink"/>
                </a:solidFill>
                <a:latin typeface="B Titr" pitchFamily="2" charset="-78"/>
                <a:cs typeface="B Titr" pitchFamily="2" charset="-78"/>
              </a:rPr>
              <a:t>املاح مخرب دیگری</a:t>
            </a:r>
            <a:r>
              <a:rPr lang="ar-SA" sz="2800">
                <a:latin typeface="B Titr" pitchFamily="2" charset="-78"/>
                <a:cs typeface="B Titr" pitchFamily="2" charset="-78"/>
              </a:rPr>
              <a:t> دارند؟</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 </a:t>
            </a:r>
            <a:r>
              <a:rPr lang="ar-SA" sz="2800">
                <a:solidFill>
                  <a:schemeClr val="hlink"/>
                </a:solidFill>
                <a:latin typeface="B Titr" pitchFamily="2" charset="-78"/>
                <a:cs typeface="B Titr" pitchFamily="2" charset="-78"/>
              </a:rPr>
              <a:t>تاثیراتی که تخریب کیفیت آب می تواند داشته باشد چیست</a:t>
            </a:r>
            <a:r>
              <a:rPr lang="ar-SA" sz="2800">
                <a:latin typeface="B Titr" pitchFamily="2" charset="-78"/>
                <a:cs typeface="B Titr" pitchFamily="2" charset="-78"/>
              </a:rPr>
              <a:t>؟ </a:t>
            </a:r>
          </a:p>
        </p:txBody>
      </p:sp>
    </p:spTree>
    <p:extLst>
      <p:ext uri="{BB962C8B-B14F-4D97-AF65-F5344CB8AC3E}">
        <p14:creationId xmlns:p14="http://schemas.microsoft.com/office/powerpoint/2010/main" val="8713110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ChangeArrowheads="1"/>
          </p:cNvSpPr>
          <p:nvPr/>
        </p:nvSpPr>
        <p:spPr bwMode="auto">
          <a:xfrm>
            <a:off x="1774825" y="1660873"/>
            <a:ext cx="8713788"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برای </a:t>
            </a:r>
            <a:r>
              <a:rPr lang="ar-SA" sz="2800">
                <a:solidFill>
                  <a:schemeClr val="hlink"/>
                </a:solidFill>
                <a:latin typeface="B Titr" pitchFamily="2" charset="-78"/>
                <a:cs typeface="B Titr" pitchFamily="2" charset="-78"/>
              </a:rPr>
              <a:t>پاسخ به سئوالات مطرح شده نیاز به یکسری مطالعات</a:t>
            </a:r>
            <a:r>
              <a:rPr lang="ar-SA" sz="2800">
                <a:latin typeface="B Titr" pitchFamily="2" charset="-78"/>
                <a:cs typeface="B Titr" pitchFamily="2" charset="-78"/>
              </a:rPr>
              <a:t> است. به عنوان مثال </a:t>
            </a:r>
            <a:r>
              <a:rPr lang="ar-SA" sz="2800">
                <a:solidFill>
                  <a:schemeClr val="hlink"/>
                </a:solidFill>
                <a:latin typeface="B Titr" pitchFamily="2" charset="-78"/>
                <a:cs typeface="B Titr" pitchFamily="2" charset="-78"/>
              </a:rPr>
              <a:t>برای تعیین منبع آلوده کننده مطالعات</a:t>
            </a:r>
            <a:r>
              <a:rPr lang="ar-SA" sz="2800">
                <a:latin typeface="B Titr" pitchFamily="2" charset="-78"/>
                <a:cs typeface="B Titr" pitchFamily="2" charset="-78"/>
              </a:rPr>
              <a:t> ذیل لازم است:</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 </a:t>
            </a:r>
            <a:r>
              <a:rPr lang="ar-SA" sz="2800">
                <a:solidFill>
                  <a:schemeClr val="hlink"/>
                </a:solidFill>
                <a:latin typeface="B Titr" pitchFamily="2" charset="-78"/>
                <a:cs typeface="B Titr" pitchFamily="2" charset="-78"/>
              </a:rPr>
              <a:t>بازدید صحرایی</a:t>
            </a:r>
            <a:r>
              <a:rPr lang="ar-SA" sz="2800">
                <a:latin typeface="B Titr" pitchFamily="2" charset="-78"/>
                <a:cs typeface="B Titr" pitchFamily="2" charset="-78"/>
              </a:rPr>
              <a:t>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 </a:t>
            </a:r>
            <a:r>
              <a:rPr lang="ar-SA" sz="2800">
                <a:solidFill>
                  <a:schemeClr val="hlink"/>
                </a:solidFill>
                <a:latin typeface="B Titr" pitchFamily="2" charset="-78"/>
                <a:cs typeface="B Titr" pitchFamily="2" charset="-78"/>
              </a:rPr>
              <a:t>مطالعات زمین شناسی و بررسی وجود یا عدم وجود تشکیلات مخرب </a:t>
            </a:r>
          </a:p>
        </p:txBody>
      </p:sp>
    </p:spTree>
    <p:extLst>
      <p:ext uri="{BB962C8B-B14F-4D97-AF65-F5344CB8AC3E}">
        <p14:creationId xmlns:p14="http://schemas.microsoft.com/office/powerpoint/2010/main" val="35654434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ChangeArrowheads="1"/>
          </p:cNvSpPr>
          <p:nvPr/>
        </p:nvSpPr>
        <p:spPr bwMode="auto">
          <a:xfrm>
            <a:off x="1774825" y="1660873"/>
            <a:ext cx="8642350"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 مطالعات </a:t>
            </a:r>
            <a:r>
              <a:rPr lang="ar-SA" sz="2800">
                <a:solidFill>
                  <a:schemeClr val="hlink"/>
                </a:solidFill>
                <a:latin typeface="B Titr" pitchFamily="2" charset="-78"/>
                <a:cs typeface="B Titr" pitchFamily="2" charset="-78"/>
              </a:rPr>
              <a:t>شیمیایی و فیزیکی آب به منظور تعیین نوع مواد مخرب</a:t>
            </a:r>
            <a:r>
              <a:rPr lang="ar-SA" sz="2800">
                <a:latin typeface="B Titr" pitchFamily="2" charset="-78"/>
                <a:cs typeface="B Titr" pitchFamily="2" charset="-78"/>
              </a:rPr>
              <a:t> (از آنجایی که </a:t>
            </a:r>
            <a:r>
              <a:rPr lang="ar-SA" sz="2800">
                <a:solidFill>
                  <a:schemeClr val="hlink"/>
                </a:solidFill>
                <a:latin typeface="B Titr" pitchFamily="2" charset="-78"/>
                <a:cs typeface="B Titr" pitchFamily="2" charset="-78"/>
              </a:rPr>
              <a:t>در برخی مواقع بیش از یک نوع منبع تخریب کننده</a:t>
            </a:r>
            <a:r>
              <a:rPr lang="ar-SA" sz="2800">
                <a:latin typeface="B Titr" pitchFamily="2" charset="-78"/>
                <a:cs typeface="B Titr" pitchFamily="2" charset="-78"/>
              </a:rPr>
              <a:t> منابع آب هستند )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 </a:t>
            </a:r>
            <a:r>
              <a:rPr lang="ar-SA" sz="2800">
                <a:solidFill>
                  <a:schemeClr val="hlink"/>
                </a:solidFill>
                <a:latin typeface="B Titr" pitchFamily="2" charset="-78"/>
                <a:cs typeface="B Titr" pitchFamily="2" charset="-78"/>
              </a:rPr>
              <a:t>مطالعات سفره های زیر زمینی</a:t>
            </a:r>
            <a:r>
              <a:rPr lang="ar-SA" sz="2800">
                <a:latin typeface="B Titr" pitchFamily="2" charset="-78"/>
                <a:cs typeface="B Titr" pitchFamily="2" charset="-78"/>
              </a:rPr>
              <a:t> و روند و مسیر حرکت آب در این سفره ها (در صورت لزوم) </a:t>
            </a:r>
          </a:p>
        </p:txBody>
      </p:sp>
    </p:spTree>
    <p:extLst>
      <p:ext uri="{BB962C8B-B14F-4D97-AF65-F5344CB8AC3E}">
        <p14:creationId xmlns:p14="http://schemas.microsoft.com/office/powerpoint/2010/main" val="17559641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ChangeArrowheads="1"/>
          </p:cNvSpPr>
          <p:nvPr/>
        </p:nvSpPr>
        <p:spPr bwMode="auto">
          <a:xfrm>
            <a:off x="1703389" y="2530476"/>
            <a:ext cx="8713787"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تذکر: </a:t>
            </a:r>
            <a:r>
              <a:rPr lang="ar-SA" sz="2800">
                <a:solidFill>
                  <a:schemeClr val="hlink"/>
                </a:solidFill>
                <a:latin typeface="B Titr" pitchFamily="2" charset="-78"/>
                <a:cs typeface="B Titr" pitchFamily="2" charset="-78"/>
              </a:rPr>
              <a:t>بدیهی است در هر مرحله از ارزیابی که اطلاعات برای تصمیم گیری کامل شد از ادامه</a:t>
            </a:r>
            <a:r>
              <a:rPr lang="fa-IR" sz="2800">
                <a:solidFill>
                  <a:schemeClr val="hlink"/>
                </a:solidFill>
                <a:latin typeface="B Titr" pitchFamily="2" charset="-78"/>
                <a:cs typeface="B Titr" pitchFamily="2" charset="-78"/>
              </a:rPr>
              <a:t>  </a:t>
            </a:r>
            <a:r>
              <a:rPr lang="ar-SA" sz="2800">
                <a:solidFill>
                  <a:schemeClr val="hlink"/>
                </a:solidFill>
                <a:latin typeface="B Titr" pitchFamily="2" charset="-78"/>
                <a:cs typeface="B Titr" pitchFamily="2" charset="-78"/>
              </a:rPr>
              <a:t>مطالعات پایه صرف نظر</a:t>
            </a:r>
            <a:r>
              <a:rPr lang="ar-SA" sz="2800">
                <a:latin typeface="B Titr" pitchFamily="2" charset="-78"/>
                <a:cs typeface="B Titr" pitchFamily="2" charset="-78"/>
              </a:rPr>
              <a:t> می شود. </a:t>
            </a:r>
          </a:p>
        </p:txBody>
      </p:sp>
    </p:spTree>
    <p:extLst>
      <p:ext uri="{BB962C8B-B14F-4D97-AF65-F5344CB8AC3E}">
        <p14:creationId xmlns:p14="http://schemas.microsoft.com/office/powerpoint/2010/main" val="25068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1703389" y="822326"/>
            <a:ext cx="8785225"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ب- ارزیابی شرایط موجود هنگامی که روش گسترده برای مطالعه منطقه انتخاب شده باشد.</a:t>
            </a:r>
            <a:endParaRPr lang="en-US" sz="28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در روش ارزیابی گسترده </a:t>
            </a:r>
            <a:r>
              <a:rPr lang="ar-SA" sz="2800">
                <a:solidFill>
                  <a:schemeClr val="hlink"/>
                </a:solidFill>
                <a:latin typeface="B Titr" pitchFamily="2" charset="-78"/>
                <a:cs typeface="B Titr" pitchFamily="2" charset="-78"/>
              </a:rPr>
              <a:t>بدون توجه به نوع مشکلات موجود</a:t>
            </a:r>
            <a:r>
              <a:rPr lang="ar-SA" sz="2800">
                <a:latin typeface="B Titr" pitchFamily="2" charset="-78"/>
                <a:cs typeface="B Titr" pitchFamily="2" charset="-78"/>
              </a:rPr>
              <a:t> در منطقه اقدام به </a:t>
            </a:r>
            <a:r>
              <a:rPr lang="ar-SA" sz="2800">
                <a:solidFill>
                  <a:schemeClr val="hlink"/>
                </a:solidFill>
                <a:latin typeface="B Titr" pitchFamily="2" charset="-78"/>
                <a:cs typeface="B Titr" pitchFamily="2" charset="-78"/>
              </a:rPr>
              <a:t>مطالعات پایه در بخش های مختلف</a:t>
            </a:r>
            <a:r>
              <a:rPr lang="ar-SA" sz="2800">
                <a:latin typeface="B Titr" pitchFamily="2" charset="-78"/>
                <a:cs typeface="B Titr" pitchFamily="2" charset="-78"/>
              </a:rPr>
              <a:t> بر اساس </a:t>
            </a:r>
            <a:r>
              <a:rPr lang="ar-SA" sz="2800">
                <a:solidFill>
                  <a:schemeClr val="hlink"/>
                </a:solidFill>
                <a:latin typeface="B Titr" pitchFamily="2" charset="-78"/>
                <a:cs typeface="B Titr" pitchFamily="2" charset="-78"/>
              </a:rPr>
              <a:t>یک شرح خدمات نسبتاً ثابت</a:t>
            </a:r>
            <a:r>
              <a:rPr lang="ar-SA" sz="2800">
                <a:latin typeface="B Titr" pitchFamily="2" charset="-78"/>
                <a:cs typeface="B Titr" pitchFamily="2" charset="-78"/>
              </a:rPr>
              <a:t> می شود. در کشور ما تقریباً کلیه مطالعات از نوع گسترده بوده و برای ارزیابی شرایط موجود مطالعات ذیل انجام می شود. </a:t>
            </a:r>
          </a:p>
        </p:txBody>
      </p:sp>
    </p:spTree>
    <p:extLst>
      <p:ext uri="{BB962C8B-B14F-4D97-AF65-F5344CB8AC3E}">
        <p14:creationId xmlns:p14="http://schemas.microsoft.com/office/powerpoint/2010/main" val="14580877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ChangeArrowheads="1"/>
          </p:cNvSpPr>
          <p:nvPr/>
        </p:nvSpPr>
        <p:spPr bwMode="auto">
          <a:xfrm>
            <a:off x="1847851" y="1322061"/>
            <a:ext cx="8482013"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1- مطالعات فیزیوگرافی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2- مطالعات هوا و اقلیم شناسی</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3- مطالعات هیدرولوژی (آب های سطحی، زیر زمینی و کیفیت آب)</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4- مطالعات خاکشناسی و تناسب اراضی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5- مطالعات زمین شناسی و ژئومرفولوژی </a:t>
            </a:r>
          </a:p>
        </p:txBody>
      </p:sp>
    </p:spTree>
    <p:extLst>
      <p:ext uri="{BB962C8B-B14F-4D97-AF65-F5344CB8AC3E}">
        <p14:creationId xmlns:p14="http://schemas.microsoft.com/office/powerpoint/2010/main" val="3193519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1703389" y="1659285"/>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fa-IR" sz="2800">
                <a:latin typeface="B Titr" pitchFamily="2" charset="-78"/>
                <a:cs typeface="B Titr" pitchFamily="2" charset="-78"/>
              </a:rPr>
              <a:t> </a:t>
            </a:r>
            <a:r>
              <a:rPr lang="ar-SA" sz="2800">
                <a:latin typeface="B Titr" pitchFamily="2" charset="-78"/>
                <a:cs typeface="B Titr" pitchFamily="2" charset="-78"/>
              </a:rPr>
              <a:t>به طور کلی این انحرافات می تواند ناشی از اجرای نامناسب طرح، تغییر شرایط منطقه (طبیعی یا انسانی) و یا برنامه ریزی غلط باشد. در هر صورت تیم برنامه ریز با تشخیص علل انحرافات اقدامات لازم از جمله تغییر برنامه یا تغییر تیم اجرا کننده را برای بازگشت به مسیر مناسب پیشنهاد خواهد کرد.</a:t>
            </a:r>
            <a:r>
              <a:rPr lang="en-US" sz="2800">
                <a:latin typeface="B Titr" pitchFamily="2" charset="-78"/>
                <a:cs typeface="B Titr" pitchFamily="2" charset="-78"/>
              </a:rPr>
              <a:t> </a:t>
            </a:r>
          </a:p>
        </p:txBody>
      </p:sp>
    </p:spTree>
    <p:extLst>
      <p:ext uri="{BB962C8B-B14F-4D97-AF65-F5344CB8AC3E}">
        <p14:creationId xmlns:p14="http://schemas.microsoft.com/office/powerpoint/2010/main" val="6490296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ChangeArrowheads="1"/>
          </p:cNvSpPr>
          <p:nvPr/>
        </p:nvSpPr>
        <p:spPr bwMode="auto">
          <a:xfrm>
            <a:off x="5177581" y="1613248"/>
            <a:ext cx="4573688"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6- مطالعات پوشش گیاهی و مرتعداری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7- مطالعات فرسایش و رسوب (آبی و بادی)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8- مطالعات جنگل شناسی و جنگل داری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9- مطالعات اقتصادی و اجتماعی </a:t>
            </a:r>
          </a:p>
        </p:txBody>
      </p:sp>
    </p:spTree>
    <p:extLst>
      <p:ext uri="{BB962C8B-B14F-4D97-AF65-F5344CB8AC3E}">
        <p14:creationId xmlns:p14="http://schemas.microsoft.com/office/powerpoint/2010/main" val="27383329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ChangeArrowheads="1"/>
          </p:cNvSpPr>
          <p:nvPr/>
        </p:nvSpPr>
        <p:spPr bwMode="auto">
          <a:xfrm>
            <a:off x="3181761" y="2121922"/>
            <a:ext cx="6284093"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مطالعات فوق به طور کلی شامل دو بخش است. </a:t>
            </a:r>
            <a:endParaRPr lang="en-US" sz="28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1- </a:t>
            </a:r>
            <a:r>
              <a:rPr lang="ar-SA" sz="2800">
                <a:solidFill>
                  <a:schemeClr val="hlink"/>
                </a:solidFill>
                <a:latin typeface="B Titr" pitchFamily="2" charset="-78"/>
                <a:cs typeface="B Titr" pitchFamily="2" charset="-78"/>
              </a:rPr>
              <a:t>ارزیابی شرایط موجود</a:t>
            </a:r>
            <a:r>
              <a:rPr lang="ar-SA" sz="2800">
                <a:latin typeface="B Titr" pitchFamily="2" charset="-78"/>
                <a:cs typeface="B Titr" pitchFamily="2" charset="-78"/>
              </a:rPr>
              <a:t> منطقه در هر کدام از موضوعات</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2- </a:t>
            </a:r>
            <a:r>
              <a:rPr lang="ar-SA" sz="2800">
                <a:solidFill>
                  <a:schemeClr val="hlink"/>
                </a:solidFill>
                <a:latin typeface="B Titr" pitchFamily="2" charset="-78"/>
                <a:cs typeface="B Titr" pitchFamily="2" charset="-78"/>
              </a:rPr>
              <a:t>ارائه راهکارهای مدیریتی</a:t>
            </a:r>
            <a:r>
              <a:rPr lang="ar-SA" sz="2800">
                <a:latin typeface="B Titr" pitchFamily="2" charset="-78"/>
                <a:cs typeface="B Titr" pitchFamily="2" charset="-78"/>
              </a:rPr>
              <a:t> ممکن برای رفع مشکلات احتمالی </a:t>
            </a:r>
          </a:p>
        </p:txBody>
      </p:sp>
    </p:spTree>
    <p:extLst>
      <p:ext uri="{BB962C8B-B14F-4D97-AF65-F5344CB8AC3E}">
        <p14:creationId xmlns:p14="http://schemas.microsoft.com/office/powerpoint/2010/main" val="40022713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1703389" y="1660873"/>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قبل از انجام مطالعات فوق</a:t>
            </a:r>
            <a:r>
              <a:rPr lang="ar-SA" sz="2800">
                <a:latin typeface="B Titr" pitchFamily="2" charset="-78"/>
                <a:cs typeface="B Titr" pitchFamily="2" charset="-78"/>
              </a:rPr>
              <a:t> بایستی </a:t>
            </a:r>
            <a:r>
              <a:rPr lang="ar-SA" sz="2800">
                <a:solidFill>
                  <a:schemeClr val="hlink"/>
                </a:solidFill>
                <a:latin typeface="B Titr" pitchFamily="2" charset="-78"/>
                <a:cs typeface="B Titr" pitchFamily="2" charset="-78"/>
              </a:rPr>
              <a:t>اطلاعات موجود</a:t>
            </a:r>
            <a:r>
              <a:rPr lang="ar-SA" sz="2800">
                <a:latin typeface="B Titr" pitchFamily="2" charset="-78"/>
                <a:cs typeface="B Titr" pitchFamily="2" charset="-78"/>
              </a:rPr>
              <a:t> در منطقه را مورد بررسی قرار داد تا از انجام </a:t>
            </a:r>
            <a:r>
              <a:rPr lang="ar-SA" sz="2800">
                <a:solidFill>
                  <a:schemeClr val="hlink"/>
                </a:solidFill>
                <a:latin typeface="B Titr" pitchFamily="2" charset="-78"/>
                <a:cs typeface="B Titr" pitchFamily="2" charset="-78"/>
              </a:rPr>
              <a:t>بررسی های تکراری خودداری</a:t>
            </a:r>
            <a:r>
              <a:rPr lang="ar-SA" sz="2800">
                <a:latin typeface="B Titr" pitchFamily="2" charset="-78"/>
                <a:cs typeface="B Titr" pitchFamily="2" charset="-78"/>
              </a:rPr>
              <a:t> شود. </a:t>
            </a:r>
            <a:r>
              <a:rPr lang="ar-SA" sz="2800">
                <a:solidFill>
                  <a:schemeClr val="hlink"/>
                </a:solidFill>
                <a:latin typeface="B Titr" pitchFamily="2" charset="-78"/>
                <a:cs typeface="B Titr" pitchFamily="2" charset="-78"/>
              </a:rPr>
              <a:t>داده های برداشت شده باید دارای برخی خصوصیات و ویژگی ها باشند</a:t>
            </a:r>
            <a:r>
              <a:rPr lang="ar-SA" sz="2800">
                <a:latin typeface="B Titr" pitchFamily="2" charset="-78"/>
                <a:cs typeface="B Titr" pitchFamily="2" charset="-78"/>
              </a:rPr>
              <a:t> که از </a:t>
            </a:r>
            <a:r>
              <a:rPr lang="ar-SA" sz="2800">
                <a:solidFill>
                  <a:schemeClr val="hlink"/>
                </a:solidFill>
                <a:latin typeface="B Titr" pitchFamily="2" charset="-78"/>
                <a:cs typeface="B Titr" pitchFamily="2" charset="-78"/>
              </a:rPr>
              <a:t>طریق پاسخ به یکسری پرسش ها می توان به وجود یا عدم وجود این خصوصیات</a:t>
            </a:r>
            <a:r>
              <a:rPr lang="ar-SA" sz="2800">
                <a:latin typeface="B Titr" pitchFamily="2" charset="-78"/>
                <a:cs typeface="B Titr" pitchFamily="2" charset="-78"/>
              </a:rPr>
              <a:t> پی برد.</a:t>
            </a:r>
          </a:p>
        </p:txBody>
      </p:sp>
    </p:spTree>
    <p:extLst>
      <p:ext uri="{BB962C8B-B14F-4D97-AF65-F5344CB8AC3E}">
        <p14:creationId xmlns:p14="http://schemas.microsoft.com/office/powerpoint/2010/main" val="2267265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ChangeArrowheads="1"/>
          </p:cNvSpPr>
          <p:nvPr/>
        </p:nvSpPr>
        <p:spPr bwMode="auto">
          <a:xfrm>
            <a:off x="1774825" y="1253798"/>
            <a:ext cx="87249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آیا داده ها برای استفاده به </a:t>
            </a:r>
            <a:r>
              <a:rPr lang="ar-SA" sz="2800">
                <a:solidFill>
                  <a:schemeClr val="hlink"/>
                </a:solidFill>
                <a:latin typeface="B Titr" pitchFamily="2" charset="-78"/>
                <a:cs typeface="B Titr" pitchFamily="2" charset="-78"/>
              </a:rPr>
              <a:t>اندازه کافی کیفیت</a:t>
            </a:r>
            <a:r>
              <a:rPr lang="ar-SA" sz="2800">
                <a:latin typeface="B Titr" pitchFamily="2" charset="-78"/>
                <a:cs typeface="B Titr" pitchFamily="2" charset="-78"/>
              </a:rPr>
              <a:t> دارند؟</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آیا داده ها به طور مناسبی با </a:t>
            </a:r>
            <a:r>
              <a:rPr lang="ar-SA" sz="2800">
                <a:solidFill>
                  <a:schemeClr val="hlink"/>
                </a:solidFill>
                <a:latin typeface="B Titr" pitchFamily="2" charset="-78"/>
                <a:cs typeface="B Titr" pitchFamily="2" charset="-78"/>
              </a:rPr>
              <a:t>استاندارد ها و آزمایشات رسمی</a:t>
            </a:r>
            <a:r>
              <a:rPr lang="ar-SA" sz="2800">
                <a:latin typeface="B Titr" pitchFamily="2" charset="-78"/>
                <a:cs typeface="B Titr" pitchFamily="2" charset="-78"/>
              </a:rPr>
              <a:t> مطابقت دارند؟</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آیا </a:t>
            </a:r>
            <a:r>
              <a:rPr lang="ar-SA" sz="2800">
                <a:solidFill>
                  <a:schemeClr val="hlink"/>
                </a:solidFill>
                <a:latin typeface="B Titr" pitchFamily="2" charset="-78"/>
                <a:cs typeface="B Titr" pitchFamily="2" charset="-78"/>
              </a:rPr>
              <a:t>روش های جمع آوری داده ها</a:t>
            </a:r>
            <a:r>
              <a:rPr lang="ar-SA" sz="2800">
                <a:latin typeface="B Titr" pitchFamily="2" charset="-78"/>
                <a:cs typeface="B Titr" pitchFamily="2" charset="-78"/>
              </a:rPr>
              <a:t> به اندازه کافی </a:t>
            </a:r>
            <a:r>
              <a:rPr lang="ar-SA" sz="2800">
                <a:solidFill>
                  <a:schemeClr val="hlink"/>
                </a:solidFill>
                <a:latin typeface="B Titr" pitchFamily="2" charset="-78"/>
                <a:cs typeface="B Titr" pitchFamily="2" charset="-78"/>
              </a:rPr>
              <a:t>مستند</a:t>
            </a:r>
            <a:r>
              <a:rPr lang="ar-SA" sz="2800">
                <a:latin typeface="B Titr" pitchFamily="2" charset="-78"/>
                <a:cs typeface="B Titr" pitchFamily="2" charset="-78"/>
              </a:rPr>
              <a:t> است که </a:t>
            </a:r>
            <a:r>
              <a:rPr lang="ar-SA" sz="2800">
                <a:solidFill>
                  <a:schemeClr val="hlink"/>
                </a:solidFill>
                <a:latin typeface="B Titr" pitchFamily="2" charset="-78"/>
                <a:cs typeface="B Titr" pitchFamily="2" charset="-78"/>
              </a:rPr>
              <a:t>بتوان کیفیت آنرا ارزیابی</a:t>
            </a:r>
            <a:r>
              <a:rPr lang="ar-SA" sz="2800">
                <a:latin typeface="B Titr" pitchFamily="2" charset="-78"/>
                <a:cs typeface="B Titr" pitchFamily="2" charset="-78"/>
              </a:rPr>
              <a:t> کرد؟</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آیا </a:t>
            </a:r>
            <a:r>
              <a:rPr lang="ar-SA" sz="2800">
                <a:solidFill>
                  <a:schemeClr val="hlink"/>
                </a:solidFill>
                <a:latin typeface="B Titr" pitchFamily="2" charset="-78"/>
                <a:cs typeface="B Titr" pitchFamily="2" charset="-78"/>
              </a:rPr>
              <a:t>داده ها و اطلاعات</a:t>
            </a:r>
            <a:r>
              <a:rPr lang="ar-SA" sz="2800">
                <a:latin typeface="B Titr" pitchFamily="2" charset="-78"/>
                <a:cs typeface="B Titr" pitchFamily="2" charset="-78"/>
              </a:rPr>
              <a:t> جمع آوری شده برای </a:t>
            </a:r>
            <a:r>
              <a:rPr lang="ar-SA" sz="2800">
                <a:solidFill>
                  <a:schemeClr val="hlink"/>
                </a:solidFill>
                <a:latin typeface="B Titr" pitchFamily="2" charset="-78"/>
                <a:cs typeface="B Titr" pitchFamily="2" charset="-78"/>
              </a:rPr>
              <a:t>نیازهای شما مفیدند</a:t>
            </a:r>
            <a:r>
              <a:rPr lang="ar-SA" sz="2800">
                <a:latin typeface="B Titr" pitchFamily="2" charset="-78"/>
                <a:cs typeface="B Titr" pitchFamily="2" charset="-78"/>
              </a:rPr>
              <a:t> یا نه؟</a:t>
            </a:r>
          </a:p>
        </p:txBody>
      </p:sp>
    </p:spTree>
    <p:extLst>
      <p:ext uri="{BB962C8B-B14F-4D97-AF65-F5344CB8AC3E}">
        <p14:creationId xmlns:p14="http://schemas.microsoft.com/office/powerpoint/2010/main" val="8842039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ChangeArrowheads="1"/>
          </p:cNvSpPr>
          <p:nvPr/>
        </p:nvSpPr>
        <p:spPr bwMode="auto">
          <a:xfrm>
            <a:off x="1774825" y="2133600"/>
            <a:ext cx="8720138"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آیا </a:t>
            </a:r>
            <a:r>
              <a:rPr lang="ar-SA" sz="2800">
                <a:solidFill>
                  <a:schemeClr val="hlink"/>
                </a:solidFill>
                <a:latin typeface="B Titr" pitchFamily="2" charset="-78"/>
                <a:cs typeface="B Titr" pitchFamily="2" charset="-78"/>
              </a:rPr>
              <a:t>تمام کاربران حوزه آبخیز به داده های خام دسترسی</a:t>
            </a:r>
            <a:r>
              <a:rPr lang="ar-SA" sz="2800">
                <a:latin typeface="B Titr" pitchFamily="2" charset="-78"/>
                <a:cs typeface="B Titr" pitchFamily="2" charset="-78"/>
              </a:rPr>
              <a:t> دارند؟</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آیا شما فکر می کنید داده ها به صورت </a:t>
            </a:r>
            <a:r>
              <a:rPr lang="ar-SA" sz="2800">
                <a:solidFill>
                  <a:schemeClr val="hlink"/>
                </a:solidFill>
                <a:latin typeface="B Titr" pitchFamily="2" charset="-78"/>
                <a:cs typeface="B Titr" pitchFamily="2" charset="-78"/>
              </a:rPr>
              <a:t>یک محدوده هستند</a:t>
            </a:r>
            <a:r>
              <a:rPr lang="ar-SA" sz="2800">
                <a:latin typeface="B Titr" pitchFamily="2" charset="-78"/>
                <a:cs typeface="B Titr" pitchFamily="2" charset="-78"/>
              </a:rPr>
              <a:t> یا به صورت </a:t>
            </a:r>
            <a:r>
              <a:rPr lang="ar-SA" sz="2800">
                <a:solidFill>
                  <a:schemeClr val="hlink"/>
                </a:solidFill>
                <a:latin typeface="B Titr" pitchFamily="2" charset="-78"/>
                <a:cs typeface="B Titr" pitchFamily="2" charset="-78"/>
              </a:rPr>
              <a:t>اعداد منفرد و یگانه</a:t>
            </a:r>
            <a:r>
              <a:rPr lang="ar-SA" sz="2800">
                <a:latin typeface="B Titr" pitchFamily="2" charset="-78"/>
                <a:cs typeface="B Titr" pitchFamily="2" charset="-78"/>
              </a:rPr>
              <a:t>؟</a:t>
            </a:r>
            <a:endParaRPr lang="en-US" sz="2800">
              <a:latin typeface="B Titr" pitchFamily="2" charset="-78"/>
              <a:cs typeface="B Titr" pitchFamily="2" charset="-78"/>
            </a:endParaRPr>
          </a:p>
        </p:txBody>
      </p:sp>
    </p:spTree>
    <p:extLst>
      <p:ext uri="{BB962C8B-B14F-4D97-AF65-F5344CB8AC3E}">
        <p14:creationId xmlns:p14="http://schemas.microsoft.com/office/powerpoint/2010/main" val="37586955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ChangeArrowheads="1"/>
          </p:cNvSpPr>
          <p:nvPr/>
        </p:nvSpPr>
        <p:spPr bwMode="auto">
          <a:xfrm>
            <a:off x="1703389" y="2530476"/>
            <a:ext cx="878522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پس از انجام </a:t>
            </a:r>
            <a:r>
              <a:rPr lang="ar-SA" sz="2800">
                <a:solidFill>
                  <a:schemeClr val="hlink"/>
                </a:solidFill>
                <a:latin typeface="B Titr" pitchFamily="2" charset="-78"/>
                <a:cs typeface="B Titr" pitchFamily="2" charset="-78"/>
              </a:rPr>
              <a:t>مطالعات پایه نتایج برای تصمیم سازی در اختیار کارشناس یا کارشناسان</a:t>
            </a:r>
            <a:r>
              <a:rPr lang="ar-SA" sz="2800">
                <a:latin typeface="B Titr" pitchFamily="2" charset="-78"/>
                <a:cs typeface="B Titr" pitchFamily="2" charset="-78"/>
              </a:rPr>
              <a:t> مربوطه قرار می گیرد.</a:t>
            </a:r>
          </a:p>
        </p:txBody>
      </p:sp>
    </p:spTree>
    <p:extLst>
      <p:ext uri="{BB962C8B-B14F-4D97-AF65-F5344CB8AC3E}">
        <p14:creationId xmlns:p14="http://schemas.microsoft.com/office/powerpoint/2010/main" val="14737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1992314" y="1311275"/>
            <a:ext cx="8459787" cy="375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latin typeface="B Titr" pitchFamily="2" charset="-78"/>
                <a:cs typeface="B Titr" pitchFamily="2" charset="-78"/>
              </a:rPr>
              <a:t>مرحله دوم: </a:t>
            </a:r>
            <a:endParaRPr lang="en-US" sz="2800" b="1">
              <a:latin typeface="B Titr" pitchFamily="2" charset="-78"/>
              <a:cs typeface="B Titr" pitchFamily="2" charset="-78"/>
            </a:endParaRPr>
          </a:p>
          <a:p>
            <a:pPr algn="just" rtl="1" eaLnBrk="1" hangingPunct="1">
              <a:lnSpc>
                <a:spcPct val="200000"/>
              </a:lnSpc>
            </a:pPr>
            <a:endParaRPr lang="en-US" sz="2800" b="1">
              <a:latin typeface="B Titr" pitchFamily="2" charset="-78"/>
              <a:cs typeface="B Titr" pitchFamily="2" charset="-78"/>
            </a:endParaRPr>
          </a:p>
          <a:p>
            <a:pPr algn="just" rtl="1" eaLnBrk="1" hangingPunct="1">
              <a:lnSpc>
                <a:spcPct val="200000"/>
              </a:lnSpc>
            </a:pPr>
            <a:endParaRPr lang="en-US" sz="2800">
              <a:latin typeface="B Titr" pitchFamily="2" charset="-78"/>
              <a:cs typeface="B Titr" pitchFamily="2" charset="-78"/>
            </a:endParaRPr>
          </a:p>
          <a:p>
            <a:pPr algn="ctr" rtl="1" eaLnBrk="1" hangingPunct="1">
              <a:lnSpc>
                <a:spcPct val="200000"/>
              </a:lnSpc>
            </a:pPr>
            <a:r>
              <a:rPr lang="ar-SA" sz="3600" b="1">
                <a:solidFill>
                  <a:schemeClr val="hlink"/>
                </a:solidFill>
                <a:latin typeface="B Titr" pitchFamily="2" charset="-78"/>
                <a:cs typeface="B Titr" pitchFamily="2" charset="-78"/>
              </a:rPr>
              <a:t>ارائه طرح ها و برنامه های مدیریتی</a:t>
            </a:r>
          </a:p>
        </p:txBody>
      </p:sp>
    </p:spTree>
    <p:extLst>
      <p:ext uri="{BB962C8B-B14F-4D97-AF65-F5344CB8AC3E}">
        <p14:creationId xmlns:p14="http://schemas.microsoft.com/office/powerpoint/2010/main" val="38463083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ChangeArrowheads="1"/>
          </p:cNvSpPr>
          <p:nvPr/>
        </p:nvSpPr>
        <p:spPr bwMode="auto">
          <a:xfrm>
            <a:off x="1774825" y="1228399"/>
            <a:ext cx="864235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یک طرح آبخیزداری بایستی دارای یک سری ویژگی های کلی</a:t>
            </a:r>
            <a:r>
              <a:rPr lang="ar-SA" sz="2800">
                <a:latin typeface="B Titr" pitchFamily="2" charset="-78"/>
                <a:cs typeface="B Titr" pitchFamily="2" charset="-78"/>
              </a:rPr>
              <a:t> باشد که برخی از آنها به قرار ذیل است:</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1- برنامه های آبخیزداری بایستی بیشتر </a:t>
            </a:r>
            <a:r>
              <a:rPr lang="ar-SA" sz="2800">
                <a:solidFill>
                  <a:schemeClr val="hlink"/>
                </a:solidFill>
                <a:latin typeface="B Titr" pitchFamily="2" charset="-78"/>
                <a:cs typeface="B Titr" pitchFamily="2" charset="-78"/>
              </a:rPr>
              <a:t>جنبه پیشگیری داشته</a:t>
            </a:r>
            <a:r>
              <a:rPr lang="ar-SA" sz="2800">
                <a:latin typeface="B Titr" pitchFamily="2" charset="-78"/>
                <a:cs typeface="B Titr" pitchFamily="2" charset="-78"/>
              </a:rPr>
              <a:t> باشند تا درمان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2- برنامه های ارائه شده </a:t>
            </a:r>
            <a:r>
              <a:rPr lang="ar-SA" sz="2800">
                <a:solidFill>
                  <a:schemeClr val="hlink"/>
                </a:solidFill>
                <a:latin typeface="B Titr" pitchFamily="2" charset="-78"/>
                <a:cs typeface="B Titr" pitchFamily="2" charset="-78"/>
              </a:rPr>
              <a:t>حتی المقدور ساده</a:t>
            </a:r>
            <a:r>
              <a:rPr lang="ar-SA" sz="2800">
                <a:latin typeface="B Titr" pitchFamily="2" charset="-78"/>
                <a:cs typeface="B Titr" pitchFamily="2" charset="-78"/>
              </a:rPr>
              <a:t> باشد.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3- طرح های تهیه شده </a:t>
            </a:r>
            <a:r>
              <a:rPr lang="ar-SA" sz="2800">
                <a:solidFill>
                  <a:schemeClr val="hlink"/>
                </a:solidFill>
                <a:latin typeface="B Titr" pitchFamily="2" charset="-78"/>
                <a:cs typeface="B Titr" pitchFamily="2" charset="-78"/>
              </a:rPr>
              <a:t>بایستی مقرون به صرفه و اقتصادی</a:t>
            </a:r>
            <a:r>
              <a:rPr lang="ar-SA" sz="2800">
                <a:latin typeface="B Titr" pitchFamily="2" charset="-78"/>
                <a:cs typeface="B Titr" pitchFamily="2" charset="-78"/>
              </a:rPr>
              <a:t> باشد.</a:t>
            </a:r>
          </a:p>
        </p:txBody>
      </p:sp>
    </p:spTree>
    <p:extLst>
      <p:ext uri="{BB962C8B-B14F-4D97-AF65-F5344CB8AC3E}">
        <p14:creationId xmlns:p14="http://schemas.microsoft.com/office/powerpoint/2010/main" val="32424686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ChangeArrowheads="1"/>
          </p:cNvSpPr>
          <p:nvPr/>
        </p:nvSpPr>
        <p:spPr bwMode="auto">
          <a:xfrm>
            <a:off x="1703389" y="2048897"/>
            <a:ext cx="8783637"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4- طرح های ارائه شده بایستی </a:t>
            </a:r>
            <a:r>
              <a:rPr lang="ar-SA" sz="2800">
                <a:solidFill>
                  <a:schemeClr val="hlink"/>
                </a:solidFill>
                <a:latin typeface="B Titr" pitchFamily="2" charset="-78"/>
                <a:cs typeface="B Titr" pitchFamily="2" charset="-78"/>
              </a:rPr>
              <a:t>مورد پذیرش مردم منطقه</a:t>
            </a:r>
            <a:r>
              <a:rPr lang="ar-SA" sz="2800">
                <a:latin typeface="B Titr" pitchFamily="2" charset="-78"/>
                <a:cs typeface="B Titr" pitchFamily="2" charset="-78"/>
              </a:rPr>
              <a:t> باشد.</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5- طرح های ارائه شده بهتر است </a:t>
            </a:r>
            <a:r>
              <a:rPr lang="ar-SA" sz="2800">
                <a:solidFill>
                  <a:schemeClr val="hlink"/>
                </a:solidFill>
                <a:latin typeface="B Titr" pitchFamily="2" charset="-78"/>
                <a:cs typeface="B Titr" pitchFamily="2" charset="-78"/>
              </a:rPr>
              <a:t>چند بعدی و چند منظوره</a:t>
            </a:r>
            <a:r>
              <a:rPr lang="ar-SA" sz="2800">
                <a:latin typeface="B Titr" pitchFamily="2" charset="-78"/>
                <a:cs typeface="B Titr" pitchFamily="2" charset="-78"/>
              </a:rPr>
              <a:t> باشد.</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6- طرح های ارائه شده </a:t>
            </a:r>
            <a:r>
              <a:rPr lang="ar-SA" sz="2800">
                <a:solidFill>
                  <a:schemeClr val="hlink"/>
                </a:solidFill>
                <a:latin typeface="B Titr" pitchFamily="2" charset="-78"/>
                <a:cs typeface="B Titr" pitchFamily="2" charset="-78"/>
              </a:rPr>
              <a:t>کمترین تغییر را در حالت طبیعی منطقه ایجاد</a:t>
            </a:r>
            <a:r>
              <a:rPr lang="ar-SA" sz="2800">
                <a:latin typeface="B Titr" pitchFamily="2" charset="-78"/>
                <a:cs typeface="B Titr" pitchFamily="2" charset="-78"/>
              </a:rPr>
              <a:t> کند. </a:t>
            </a:r>
          </a:p>
        </p:txBody>
      </p:sp>
    </p:spTree>
    <p:extLst>
      <p:ext uri="{BB962C8B-B14F-4D97-AF65-F5344CB8AC3E}">
        <p14:creationId xmlns:p14="http://schemas.microsoft.com/office/powerpoint/2010/main" val="17299368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ChangeArrowheads="1"/>
          </p:cNvSpPr>
          <p:nvPr/>
        </p:nvSpPr>
        <p:spPr bwMode="auto">
          <a:xfrm>
            <a:off x="1774825" y="1676401"/>
            <a:ext cx="8713788"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در این مرحله نیز بسته به اینکه </a:t>
            </a:r>
            <a:r>
              <a:rPr lang="ar-SA" sz="2800">
                <a:solidFill>
                  <a:schemeClr val="hlink"/>
                </a:solidFill>
                <a:latin typeface="B Titr" pitchFamily="2" charset="-78"/>
                <a:cs typeface="B Titr" pitchFamily="2" charset="-78"/>
              </a:rPr>
              <a:t>روش مطالعه متمرکز یا گسترده</a:t>
            </a:r>
            <a:r>
              <a:rPr lang="ar-SA" sz="2800">
                <a:latin typeface="B Titr" pitchFamily="2" charset="-78"/>
                <a:cs typeface="B Titr" pitchFamily="2" charset="-78"/>
              </a:rPr>
              <a:t> باشد اقدامات متفاوتی صورت می گیرد. </a:t>
            </a:r>
            <a:endParaRPr lang="en-US" sz="2800">
              <a:latin typeface="B Titr" pitchFamily="2" charset="-78"/>
              <a:cs typeface="B Titr" pitchFamily="2" charset="-78"/>
            </a:endParaRPr>
          </a:p>
          <a:p>
            <a:pPr algn="just" rtl="1" eaLnBrk="1" hangingPunct="1">
              <a:lnSpc>
                <a:spcPct val="200000"/>
              </a:lnSpc>
            </a:pPr>
            <a:r>
              <a:rPr lang="ar-SA" sz="2800" b="1">
                <a:latin typeface="B Titr" pitchFamily="2" charset="-78"/>
                <a:cs typeface="B Titr" pitchFamily="2" charset="-78"/>
              </a:rPr>
              <a:t>1- ارائه طرح و برنامه هنگامی که </a:t>
            </a:r>
            <a:r>
              <a:rPr lang="ar-SA" sz="2800" b="1">
                <a:solidFill>
                  <a:schemeClr val="hlink"/>
                </a:solidFill>
                <a:latin typeface="B Titr" pitchFamily="2" charset="-78"/>
                <a:cs typeface="B Titr" pitchFamily="2" charset="-78"/>
              </a:rPr>
              <a:t>روش متمرکز</a:t>
            </a:r>
            <a:r>
              <a:rPr lang="ar-SA" sz="2800" b="1">
                <a:latin typeface="B Titr" pitchFamily="2" charset="-78"/>
                <a:cs typeface="B Titr" pitchFamily="2" charset="-78"/>
              </a:rPr>
              <a:t> برای مطالعه منطقه انتخاب شده باشد.</a:t>
            </a:r>
            <a:endParaRPr lang="en-US" sz="2800">
              <a:latin typeface="B Titr" pitchFamily="2" charset="-78"/>
              <a:cs typeface="B Titr" pitchFamily="2" charset="-78"/>
            </a:endParaRPr>
          </a:p>
        </p:txBody>
      </p:sp>
    </p:spTree>
    <p:extLst>
      <p:ext uri="{BB962C8B-B14F-4D97-AF65-F5344CB8AC3E}">
        <p14:creationId xmlns:p14="http://schemas.microsoft.com/office/powerpoint/2010/main" val="4087326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ChangeArrowheads="1"/>
          </p:cNvSpPr>
          <p:nvPr/>
        </p:nvSpPr>
        <p:spPr bwMode="auto">
          <a:xfrm>
            <a:off x="1774825" y="1660873"/>
            <a:ext cx="8713788"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پس از اجرای کامل طرح تیمی شرایط حاصل شده پس از اجرای طرح را بررسی کرده و آن را با نتایج پیش بینی شده مقایسه نموده و میزان موفقیت طرح را اعلام می کند. از آنجایی که معمولاً در طرح های منابع طبیعی حصول کلیه نتایج پیش بینی شده میسر نمی باشد این تیم علل نرسیدن به نتایج پیش بینی شده را بررسی می نماید.</a:t>
            </a:r>
            <a:r>
              <a:rPr lang="en-US" sz="2800">
                <a:latin typeface="B Titr" pitchFamily="2" charset="-78"/>
                <a:cs typeface="B Titr" pitchFamily="2" charset="-78"/>
              </a:rPr>
              <a:t> </a:t>
            </a:r>
          </a:p>
        </p:txBody>
      </p:sp>
    </p:spTree>
    <p:extLst>
      <p:ext uri="{BB962C8B-B14F-4D97-AF65-F5344CB8AC3E}">
        <p14:creationId xmlns:p14="http://schemas.microsoft.com/office/powerpoint/2010/main" val="42883194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1774825" y="1660873"/>
            <a:ext cx="8713788"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در این روش معمولاً </a:t>
            </a:r>
            <a:r>
              <a:rPr lang="ar-SA" sz="2800">
                <a:solidFill>
                  <a:schemeClr val="hlink"/>
                </a:solidFill>
                <a:latin typeface="B Titr" pitchFamily="2" charset="-78"/>
                <a:cs typeface="B Titr" pitchFamily="2" charset="-78"/>
              </a:rPr>
              <a:t>هدف تنها رفع مشکل</a:t>
            </a:r>
            <a:r>
              <a:rPr lang="ar-SA" sz="2800">
                <a:latin typeface="B Titr" pitchFamily="2" charset="-78"/>
                <a:cs typeface="B Titr" pitchFamily="2" charset="-78"/>
              </a:rPr>
              <a:t> و </a:t>
            </a:r>
            <a:r>
              <a:rPr lang="ar-SA" sz="2800">
                <a:solidFill>
                  <a:schemeClr val="hlink"/>
                </a:solidFill>
                <a:latin typeface="B Titr" pitchFamily="2" charset="-78"/>
                <a:cs typeface="B Titr" pitchFamily="2" charset="-78"/>
              </a:rPr>
              <a:t>برگرداندن شرایط به حالت عادی</a:t>
            </a:r>
            <a:r>
              <a:rPr lang="ar-SA" sz="2800">
                <a:latin typeface="B Titr" pitchFamily="2" charset="-78"/>
                <a:cs typeface="B Titr" pitchFamily="2" charset="-78"/>
              </a:rPr>
              <a:t> است و سایر اهداف مدیریت حوزه آبخیز اعمال نمی شود. </a:t>
            </a:r>
            <a:r>
              <a:rPr lang="ar-SA" sz="2800">
                <a:solidFill>
                  <a:schemeClr val="hlink"/>
                </a:solidFill>
                <a:latin typeface="B Titr" pitchFamily="2" charset="-78"/>
                <a:cs typeface="B Titr" pitchFamily="2" charset="-78"/>
              </a:rPr>
              <a:t>علت اصلی این موضوع دید محدود در این نوع مطالعه</a:t>
            </a:r>
            <a:r>
              <a:rPr lang="ar-SA" sz="2800">
                <a:latin typeface="B Titr" pitchFamily="2" charset="-78"/>
                <a:cs typeface="B Titr" pitchFamily="2" charset="-78"/>
              </a:rPr>
              <a:t> است. در حالی که </a:t>
            </a:r>
            <a:r>
              <a:rPr lang="ar-SA" sz="2800">
                <a:solidFill>
                  <a:schemeClr val="hlink"/>
                </a:solidFill>
                <a:latin typeface="B Titr" pitchFamily="2" charset="-78"/>
                <a:cs typeface="B Titr" pitchFamily="2" charset="-78"/>
              </a:rPr>
              <a:t>برای برنامه ریزی جهت مدیریت پایدار در یک حوزه آبخیز نیاز به یک دید کلی و کلان</a:t>
            </a:r>
            <a:r>
              <a:rPr lang="ar-SA" sz="2800">
                <a:latin typeface="B Titr" pitchFamily="2" charset="-78"/>
                <a:cs typeface="B Titr" pitchFamily="2" charset="-78"/>
              </a:rPr>
              <a:t> به منطقه است. </a:t>
            </a:r>
          </a:p>
        </p:txBody>
      </p:sp>
    </p:spTree>
    <p:extLst>
      <p:ext uri="{BB962C8B-B14F-4D97-AF65-F5344CB8AC3E}">
        <p14:creationId xmlns:p14="http://schemas.microsoft.com/office/powerpoint/2010/main" val="34141041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ChangeArrowheads="1"/>
          </p:cNvSpPr>
          <p:nvPr/>
        </p:nvSpPr>
        <p:spPr bwMode="auto">
          <a:xfrm>
            <a:off x="1703389" y="2530476"/>
            <a:ext cx="878522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بدیهی است</a:t>
            </a:r>
            <a:r>
              <a:rPr lang="ar-SA" sz="2800">
                <a:latin typeface="B Titr" pitchFamily="2" charset="-78"/>
                <a:cs typeface="B Titr" pitchFamily="2" charset="-78"/>
              </a:rPr>
              <a:t> در این روش مطالعه </a:t>
            </a:r>
            <a:r>
              <a:rPr lang="ar-SA" sz="2800">
                <a:solidFill>
                  <a:schemeClr val="hlink"/>
                </a:solidFill>
                <a:latin typeface="B Titr" pitchFamily="2" charset="-78"/>
                <a:cs typeface="B Titr" pitchFamily="2" charset="-78"/>
              </a:rPr>
              <a:t>بسته به اینکه در منطقه چه مشکلی وجود داشته باشد نوع برنامه های ارائه شده</a:t>
            </a:r>
            <a:r>
              <a:rPr lang="ar-SA" sz="2800">
                <a:latin typeface="B Titr" pitchFamily="2" charset="-78"/>
                <a:cs typeface="B Titr" pitchFamily="2" charset="-78"/>
              </a:rPr>
              <a:t> نیز متفاوت است. </a:t>
            </a:r>
          </a:p>
        </p:txBody>
      </p:sp>
    </p:spTree>
    <p:extLst>
      <p:ext uri="{BB962C8B-B14F-4D97-AF65-F5344CB8AC3E}">
        <p14:creationId xmlns:p14="http://schemas.microsoft.com/office/powerpoint/2010/main" val="41267849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ChangeArrowheads="1"/>
          </p:cNvSpPr>
          <p:nvPr/>
        </p:nvSpPr>
        <p:spPr bwMode="auto">
          <a:xfrm>
            <a:off x="1703389" y="1660872"/>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اقدامات </a:t>
            </a:r>
            <a:r>
              <a:rPr lang="ar-SA" sz="2800">
                <a:latin typeface="B Titr" pitchFamily="2" charset="-78"/>
                <a:cs typeface="B Titr" pitchFamily="2" charset="-78"/>
              </a:rPr>
              <a:t>مورد نیاز برای </a:t>
            </a:r>
            <a:r>
              <a:rPr lang="ar-SA" sz="2800">
                <a:solidFill>
                  <a:schemeClr val="hlink"/>
                </a:solidFill>
                <a:latin typeface="B Titr" pitchFamily="2" charset="-78"/>
                <a:cs typeface="B Titr" pitchFamily="2" charset="-78"/>
              </a:rPr>
              <a:t>تهیه و ارائه طرح های مناسب</a:t>
            </a:r>
            <a:r>
              <a:rPr lang="ar-SA" sz="2800">
                <a:latin typeface="B Titr" pitchFamily="2" charset="-78"/>
                <a:cs typeface="B Titr" pitchFamily="2" charset="-78"/>
              </a:rPr>
              <a:t> در منطقه مورد مطالعه :</a:t>
            </a:r>
            <a:endParaRPr lang="en-US" sz="2800">
              <a:latin typeface="B Titr" pitchFamily="2" charset="-78"/>
              <a:cs typeface="B Titr" pitchFamily="2" charset="-78"/>
            </a:endParaRPr>
          </a:p>
          <a:p>
            <a:pPr algn="just" rtl="1" eaLnBrk="1" hangingPunct="1">
              <a:lnSpc>
                <a:spcPct val="200000"/>
              </a:lnSpc>
            </a:pPr>
            <a:r>
              <a:rPr lang="ar-SA" sz="2800">
                <a:solidFill>
                  <a:schemeClr val="hlink"/>
                </a:solidFill>
                <a:latin typeface="B Titr" pitchFamily="2" charset="-78"/>
                <a:cs typeface="B Titr" pitchFamily="2" charset="-78"/>
              </a:rPr>
              <a:t>الف- ارائه راه حل های ممکن برای حل مشکل: </a:t>
            </a:r>
            <a:endParaRPr lang="en-US" sz="28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چنانچه در منطقه </a:t>
            </a:r>
            <a:r>
              <a:rPr lang="ar-SA" sz="2800">
                <a:solidFill>
                  <a:schemeClr val="hlink"/>
                </a:solidFill>
                <a:latin typeface="B Titr" pitchFamily="2" charset="-78"/>
                <a:cs typeface="B Titr" pitchFamily="2" charset="-78"/>
              </a:rPr>
              <a:t>همان مشکل قبلی یعنی تخریب آب های سطحی توسط گنبدهای نمکی وجود داشته</a:t>
            </a:r>
            <a:r>
              <a:rPr lang="ar-SA" sz="2800">
                <a:latin typeface="B Titr" pitchFamily="2" charset="-78"/>
                <a:cs typeface="B Titr" pitchFamily="2" charset="-78"/>
              </a:rPr>
              <a:t> باشد، </a:t>
            </a:r>
            <a:r>
              <a:rPr lang="ar-SA" sz="2800">
                <a:solidFill>
                  <a:schemeClr val="hlink"/>
                </a:solidFill>
                <a:latin typeface="B Titr" pitchFamily="2" charset="-78"/>
                <a:cs typeface="B Titr" pitchFamily="2" charset="-78"/>
              </a:rPr>
              <a:t>راهکارها و سناریو های</a:t>
            </a:r>
            <a:r>
              <a:rPr lang="ar-SA" sz="2800">
                <a:latin typeface="B Titr" pitchFamily="2" charset="-78"/>
                <a:cs typeface="B Titr" pitchFamily="2" charset="-78"/>
              </a:rPr>
              <a:t> مختلف ذیل را می توان ارائه نمود:</a:t>
            </a:r>
          </a:p>
        </p:txBody>
      </p:sp>
    </p:spTree>
    <p:extLst>
      <p:ext uri="{BB962C8B-B14F-4D97-AF65-F5344CB8AC3E}">
        <p14:creationId xmlns:p14="http://schemas.microsoft.com/office/powerpoint/2010/main" val="21600151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ChangeArrowheads="1"/>
          </p:cNvSpPr>
          <p:nvPr/>
        </p:nvSpPr>
        <p:spPr bwMode="auto">
          <a:xfrm>
            <a:off x="1703389" y="797511"/>
            <a:ext cx="8713787"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 </a:t>
            </a:r>
            <a:r>
              <a:rPr lang="ar-SA" sz="2800">
                <a:solidFill>
                  <a:schemeClr val="hlink"/>
                </a:solidFill>
                <a:latin typeface="B Titr" pitchFamily="2" charset="-78"/>
                <a:cs typeface="B Titr" pitchFamily="2" charset="-78"/>
              </a:rPr>
              <a:t>تغییر مسیر آب های جاری</a:t>
            </a:r>
            <a:r>
              <a:rPr lang="ar-SA" sz="2800">
                <a:latin typeface="B Titr" pitchFamily="2" charset="-78"/>
                <a:cs typeface="B Titr" pitchFamily="2" charset="-78"/>
              </a:rPr>
              <a:t> به گونه ای که از منطقه گنبدهای نمکی عبور نکند.</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 </a:t>
            </a:r>
            <a:r>
              <a:rPr lang="ar-SA" sz="2800">
                <a:solidFill>
                  <a:schemeClr val="hlink"/>
                </a:solidFill>
                <a:latin typeface="B Titr" pitchFamily="2" charset="-78"/>
                <a:cs typeface="B Titr" pitchFamily="2" charset="-78"/>
              </a:rPr>
              <a:t>حذف هیدرولوژیکی</a:t>
            </a:r>
            <a:r>
              <a:rPr lang="ar-SA" sz="2800">
                <a:latin typeface="B Titr" pitchFamily="2" charset="-78"/>
                <a:cs typeface="B Titr" pitchFamily="2" charset="-78"/>
              </a:rPr>
              <a:t> گنبدهای نمکی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 </a:t>
            </a:r>
            <a:r>
              <a:rPr lang="ar-SA" sz="2800">
                <a:solidFill>
                  <a:schemeClr val="hlink"/>
                </a:solidFill>
                <a:latin typeface="B Titr" pitchFamily="2" charset="-78"/>
                <a:cs typeface="B Titr" pitchFamily="2" charset="-78"/>
              </a:rPr>
              <a:t>استفاده از سدهای زیر زمینی</a:t>
            </a:r>
            <a:r>
              <a:rPr lang="ar-SA" sz="2800">
                <a:latin typeface="B Titr" pitchFamily="2" charset="-78"/>
                <a:cs typeface="B Titr" pitchFamily="2" charset="-78"/>
              </a:rPr>
              <a:t> اگر گنبدهای نمکی به آب های زیر سطحی هم آسیب می رسانند.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 </a:t>
            </a:r>
            <a:r>
              <a:rPr lang="ar-SA" sz="2800">
                <a:solidFill>
                  <a:schemeClr val="hlink"/>
                </a:solidFill>
                <a:latin typeface="B Titr" pitchFamily="2" charset="-78"/>
                <a:cs typeface="B Titr" pitchFamily="2" charset="-78"/>
              </a:rPr>
              <a:t>هدایت آب های تخریب شده</a:t>
            </a:r>
            <a:r>
              <a:rPr lang="ar-SA" sz="2800">
                <a:latin typeface="B Titr" pitchFamily="2" charset="-78"/>
                <a:cs typeface="B Titr" pitchFamily="2" charset="-78"/>
              </a:rPr>
              <a:t> به مناطق مناسب (همانند کویر ها، دریاها و...) در صورتی که </a:t>
            </a:r>
            <a:r>
              <a:rPr lang="ar-SA" sz="2800">
                <a:solidFill>
                  <a:schemeClr val="hlink"/>
                </a:solidFill>
                <a:latin typeface="B Titr" pitchFamily="2" charset="-78"/>
                <a:cs typeface="B Titr" pitchFamily="2" charset="-78"/>
              </a:rPr>
              <a:t>حجم آب سطحی قابل توجه</a:t>
            </a:r>
            <a:r>
              <a:rPr lang="ar-SA" sz="2800">
                <a:latin typeface="B Titr" pitchFamily="2" charset="-78"/>
                <a:cs typeface="B Titr" pitchFamily="2" charset="-78"/>
              </a:rPr>
              <a:t> نباشد. </a:t>
            </a:r>
          </a:p>
        </p:txBody>
      </p:sp>
    </p:spTree>
    <p:extLst>
      <p:ext uri="{BB962C8B-B14F-4D97-AF65-F5344CB8AC3E}">
        <p14:creationId xmlns:p14="http://schemas.microsoft.com/office/powerpoint/2010/main" val="33162136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ChangeArrowheads="1"/>
          </p:cNvSpPr>
          <p:nvPr/>
        </p:nvSpPr>
        <p:spPr bwMode="auto">
          <a:xfrm>
            <a:off x="1703389" y="1660873"/>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 </a:t>
            </a:r>
            <a:r>
              <a:rPr lang="ar-SA" sz="2800">
                <a:solidFill>
                  <a:schemeClr val="hlink"/>
                </a:solidFill>
                <a:latin typeface="B Titr" pitchFamily="2" charset="-78"/>
                <a:cs typeface="B Titr" pitchFamily="2" charset="-78"/>
              </a:rPr>
              <a:t>پس از بررسی راهکار های ممکن</a:t>
            </a:r>
            <a:r>
              <a:rPr lang="ar-SA" sz="2800">
                <a:latin typeface="B Titr" pitchFamily="2" charset="-78"/>
                <a:cs typeface="B Titr" pitchFamily="2" charset="-78"/>
              </a:rPr>
              <a:t> برای </a:t>
            </a:r>
            <a:r>
              <a:rPr lang="ar-SA" sz="2800">
                <a:solidFill>
                  <a:schemeClr val="hlink"/>
                </a:solidFill>
                <a:latin typeface="B Titr" pitchFamily="2" charset="-78"/>
                <a:cs typeface="B Titr" pitchFamily="2" charset="-78"/>
              </a:rPr>
              <a:t>انتخاب بهترین</a:t>
            </a:r>
            <a:r>
              <a:rPr lang="ar-SA" sz="2800">
                <a:latin typeface="B Titr" pitchFamily="2" charset="-78"/>
                <a:cs typeface="B Titr" pitchFamily="2" charset="-78"/>
              </a:rPr>
              <a:t> راه کارها بایستی از </a:t>
            </a:r>
            <a:r>
              <a:rPr lang="ar-SA" sz="2800">
                <a:solidFill>
                  <a:schemeClr val="hlink"/>
                </a:solidFill>
                <a:latin typeface="B Titr" pitchFamily="2" charset="-78"/>
                <a:cs typeface="B Titr" pitchFamily="2" charset="-78"/>
              </a:rPr>
              <a:t>فاکتورهای مختلفی</a:t>
            </a:r>
            <a:r>
              <a:rPr lang="ar-SA" sz="2800">
                <a:latin typeface="B Titr" pitchFamily="2" charset="-78"/>
                <a:cs typeface="B Titr" pitchFamily="2" charset="-78"/>
              </a:rPr>
              <a:t> کمک گرفت.</a:t>
            </a:r>
            <a:endParaRPr lang="en-US" sz="2800">
              <a:latin typeface="B Titr" pitchFamily="2" charset="-78"/>
              <a:cs typeface="B Titr" pitchFamily="2" charset="-78"/>
            </a:endParaRPr>
          </a:p>
          <a:p>
            <a:pPr algn="just" rtl="1" eaLnBrk="1" hangingPunct="1">
              <a:lnSpc>
                <a:spcPct val="200000"/>
              </a:lnSpc>
            </a:pPr>
            <a:r>
              <a:rPr lang="ar-SA" sz="2800">
                <a:solidFill>
                  <a:schemeClr val="hlink"/>
                </a:solidFill>
                <a:latin typeface="B Titr" pitchFamily="2" charset="-78"/>
                <a:cs typeface="B Titr" pitchFamily="2" charset="-78"/>
              </a:rPr>
              <a:t>1- بررسی امکان اجرای طرح :</a:t>
            </a:r>
            <a:r>
              <a:rPr lang="ar-SA" sz="2800">
                <a:latin typeface="B Titr" pitchFamily="2" charset="-78"/>
                <a:cs typeface="B Titr" pitchFamily="2" charset="-78"/>
              </a:rPr>
              <a:t> به عنوان مثال در بسیاری از موارد به دلیل </a:t>
            </a:r>
            <a:r>
              <a:rPr lang="ar-SA" sz="2800">
                <a:solidFill>
                  <a:schemeClr val="hlink"/>
                </a:solidFill>
                <a:latin typeface="B Titr" pitchFamily="2" charset="-78"/>
                <a:cs typeface="B Titr" pitchFamily="2" charset="-78"/>
              </a:rPr>
              <a:t>موقعیت توپوگرافی منطقه امکان تغییر مسیر آب</a:t>
            </a:r>
            <a:r>
              <a:rPr lang="ar-SA" sz="2800">
                <a:latin typeface="B Titr" pitchFamily="2" charset="-78"/>
                <a:cs typeface="B Titr" pitchFamily="2" charset="-78"/>
              </a:rPr>
              <a:t> و یا حذف هیدرولوژیکی گنبد ها وجود ندارد. </a:t>
            </a:r>
          </a:p>
        </p:txBody>
      </p:sp>
    </p:spTree>
    <p:extLst>
      <p:ext uri="{BB962C8B-B14F-4D97-AF65-F5344CB8AC3E}">
        <p14:creationId xmlns:p14="http://schemas.microsoft.com/office/powerpoint/2010/main" val="24145007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ChangeArrowheads="1"/>
          </p:cNvSpPr>
          <p:nvPr/>
        </p:nvSpPr>
        <p:spPr bwMode="auto">
          <a:xfrm>
            <a:off x="1703389" y="2103438"/>
            <a:ext cx="8785225"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تذکر:</a:t>
            </a:r>
            <a:r>
              <a:rPr lang="ar-SA" sz="2800">
                <a:latin typeface="B Titr" pitchFamily="2" charset="-78"/>
                <a:cs typeface="B Titr" pitchFamily="2" charset="-78"/>
              </a:rPr>
              <a:t> در برخی مواقع </a:t>
            </a:r>
            <a:r>
              <a:rPr lang="ar-SA" sz="2800">
                <a:solidFill>
                  <a:schemeClr val="hlink"/>
                </a:solidFill>
                <a:latin typeface="B Titr" pitchFamily="2" charset="-78"/>
                <a:cs typeface="B Titr" pitchFamily="2" charset="-78"/>
              </a:rPr>
              <a:t>فقر دانش فنی مانع</a:t>
            </a:r>
            <a:r>
              <a:rPr lang="ar-SA" sz="2800">
                <a:latin typeface="B Titr" pitchFamily="2" charset="-78"/>
                <a:cs typeface="B Titr" pitchFamily="2" charset="-78"/>
              </a:rPr>
              <a:t> از انجام برخی طرح های مفید در یک منطقه می شود (به عنوان مثال در این مورد می توان از </a:t>
            </a:r>
            <a:r>
              <a:rPr lang="ar-SA" sz="2800">
                <a:solidFill>
                  <a:schemeClr val="hlink"/>
                </a:solidFill>
                <a:latin typeface="B Titr" pitchFamily="2" charset="-78"/>
                <a:cs typeface="B Titr" pitchFamily="2" charset="-78"/>
              </a:rPr>
              <a:t>سیستم های پیشرفته هشدار سیل</a:t>
            </a:r>
            <a:r>
              <a:rPr lang="ar-SA" sz="2800">
                <a:latin typeface="B Titr" pitchFamily="2" charset="-78"/>
                <a:cs typeface="B Titr" pitchFamily="2" charset="-78"/>
              </a:rPr>
              <a:t> نام برد). </a:t>
            </a:r>
          </a:p>
        </p:txBody>
      </p:sp>
    </p:spTree>
    <p:extLst>
      <p:ext uri="{BB962C8B-B14F-4D97-AF65-F5344CB8AC3E}">
        <p14:creationId xmlns:p14="http://schemas.microsoft.com/office/powerpoint/2010/main" val="41525046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2- بررسی تاثیرات اجتماعی انجام طرح:</a:t>
            </a:r>
            <a:r>
              <a:rPr lang="ar-SA" sz="2800">
                <a:latin typeface="B Titr" pitchFamily="2" charset="-78"/>
                <a:cs typeface="B Titr" pitchFamily="2" charset="-78"/>
              </a:rPr>
              <a:t> به طور کلی در برخی مواقع اجرای طرح های پیش بینی شده ممکن است </a:t>
            </a:r>
            <a:r>
              <a:rPr lang="ar-SA" sz="2800">
                <a:solidFill>
                  <a:schemeClr val="hlink"/>
                </a:solidFill>
                <a:latin typeface="B Titr" pitchFamily="2" charset="-78"/>
                <a:cs typeface="B Titr" pitchFamily="2" charset="-78"/>
              </a:rPr>
              <a:t>مورد موافقت مردم منطقه نباشد</a:t>
            </a:r>
            <a:r>
              <a:rPr lang="ar-SA" sz="2800">
                <a:latin typeface="B Titr" pitchFamily="2" charset="-78"/>
                <a:cs typeface="B Titr" pitchFamily="2" charset="-78"/>
              </a:rPr>
              <a:t> و یا اینکه در حین انجام عملیات اجرایی </a:t>
            </a:r>
            <a:r>
              <a:rPr lang="ar-SA" sz="2800">
                <a:solidFill>
                  <a:schemeClr val="hlink"/>
                </a:solidFill>
                <a:latin typeface="B Titr" pitchFamily="2" charset="-78"/>
                <a:cs typeface="B Titr" pitchFamily="2" charset="-78"/>
              </a:rPr>
              <a:t>مشکلات موقتی یا دائمی برای برخی از مردم</a:t>
            </a:r>
            <a:r>
              <a:rPr lang="ar-SA" sz="2800">
                <a:latin typeface="B Titr" pitchFamily="2" charset="-78"/>
                <a:cs typeface="B Titr" pitchFamily="2" charset="-78"/>
              </a:rPr>
              <a:t> ایجاد شود. در هر صورت اطلاع رسانی به مردم منطقه و اخذ نظر آنها و رفع مشکلات احتمالی ناشی از انجام پروژه بایستی مد نظر قرار گیرد. </a:t>
            </a:r>
          </a:p>
        </p:txBody>
      </p:sp>
    </p:spTree>
    <p:extLst>
      <p:ext uri="{BB962C8B-B14F-4D97-AF65-F5344CB8AC3E}">
        <p14:creationId xmlns:p14="http://schemas.microsoft.com/office/powerpoint/2010/main" val="25461043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ChangeArrowheads="1"/>
          </p:cNvSpPr>
          <p:nvPr/>
        </p:nvSpPr>
        <p:spPr bwMode="auto">
          <a:xfrm>
            <a:off x="1703389" y="799099"/>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3- توجیه اقتصادی طرح: </a:t>
            </a:r>
            <a:endParaRPr lang="fa-IR" sz="28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دراین بخش ابتدا بایستی </a:t>
            </a:r>
            <a:r>
              <a:rPr lang="ar-SA" sz="2800">
                <a:solidFill>
                  <a:schemeClr val="hlink"/>
                </a:solidFill>
                <a:latin typeface="B Titr" pitchFamily="2" charset="-78"/>
                <a:cs typeface="B Titr" pitchFamily="2" charset="-78"/>
              </a:rPr>
              <a:t>کلیه طرح هایی که از نظر فنی</a:t>
            </a:r>
            <a:r>
              <a:rPr lang="fa-IR" sz="2800">
                <a:solidFill>
                  <a:schemeClr val="hlink"/>
                </a:solidFill>
                <a:latin typeface="B Titr" pitchFamily="2" charset="-78"/>
                <a:cs typeface="B Titr" pitchFamily="2" charset="-78"/>
              </a:rPr>
              <a:t> و اجتماعي</a:t>
            </a:r>
            <a:r>
              <a:rPr lang="ar-SA" sz="2800">
                <a:solidFill>
                  <a:schemeClr val="hlink"/>
                </a:solidFill>
                <a:latin typeface="B Titr" pitchFamily="2" charset="-78"/>
                <a:cs typeface="B Titr" pitchFamily="2" charset="-78"/>
              </a:rPr>
              <a:t> امکان پذیر</a:t>
            </a:r>
            <a:r>
              <a:rPr lang="ar-SA" sz="2800">
                <a:latin typeface="B Titr" pitchFamily="2" charset="-78"/>
                <a:cs typeface="B Titr" pitchFamily="2" charset="-78"/>
              </a:rPr>
              <a:t> است را </a:t>
            </a:r>
            <a:r>
              <a:rPr lang="ar-SA" sz="2800">
                <a:solidFill>
                  <a:schemeClr val="hlink"/>
                </a:solidFill>
                <a:latin typeface="B Titr" pitchFamily="2" charset="-78"/>
                <a:cs typeface="B Titr" pitchFamily="2" charset="-78"/>
              </a:rPr>
              <a:t>برآورد هزینه</a:t>
            </a:r>
            <a:r>
              <a:rPr lang="ar-SA" sz="2800">
                <a:latin typeface="B Titr" pitchFamily="2" charset="-78"/>
                <a:cs typeface="B Titr" pitchFamily="2" charset="-78"/>
              </a:rPr>
              <a:t> نمود و در مرحله بعد سود حاصل از اجرای پروژه را محاسبه کرد (لازم به ذکر است که در برخی موارد </a:t>
            </a:r>
            <a:r>
              <a:rPr lang="ar-SA" sz="2800">
                <a:solidFill>
                  <a:schemeClr val="hlink"/>
                </a:solidFill>
                <a:latin typeface="B Titr" pitchFamily="2" charset="-78"/>
                <a:cs typeface="B Titr" pitchFamily="2" charset="-78"/>
              </a:rPr>
              <a:t>محاسبه سود حاصل از اجرای برخی طرح ها</a:t>
            </a:r>
            <a:r>
              <a:rPr lang="ar-SA" sz="2800">
                <a:latin typeface="B Titr" pitchFamily="2" charset="-78"/>
                <a:cs typeface="B Titr" pitchFamily="2" charset="-78"/>
              </a:rPr>
              <a:t> به دلیل </a:t>
            </a:r>
            <a:r>
              <a:rPr lang="ar-SA" sz="2800">
                <a:solidFill>
                  <a:schemeClr val="hlink"/>
                </a:solidFill>
                <a:latin typeface="B Titr" pitchFamily="2" charset="-78"/>
                <a:cs typeface="B Titr" pitchFamily="2" charset="-78"/>
              </a:rPr>
              <a:t>کمی نبو</a:t>
            </a:r>
            <a:r>
              <a:rPr lang="fa-IR" sz="2800">
                <a:solidFill>
                  <a:schemeClr val="hlink"/>
                </a:solidFill>
                <a:latin typeface="B Titr" pitchFamily="2" charset="-78"/>
                <a:cs typeface="B Titr" pitchFamily="2" charset="-78"/>
              </a:rPr>
              <a:t>د</a:t>
            </a:r>
            <a:r>
              <a:rPr lang="ar-SA" sz="2800">
                <a:solidFill>
                  <a:schemeClr val="hlink"/>
                </a:solidFill>
                <a:latin typeface="B Titr" pitchFamily="2" charset="-78"/>
                <a:cs typeface="B Titr" pitchFamily="2" charset="-78"/>
              </a:rPr>
              <a:t>ن</a:t>
            </a:r>
            <a:r>
              <a:rPr lang="ar-SA" sz="2800">
                <a:latin typeface="B Titr" pitchFamily="2" charset="-78"/>
                <a:cs typeface="B Titr" pitchFamily="2" charset="-78"/>
              </a:rPr>
              <a:t> فاکتورهای آن کار مشکلی است). در نهایت بهترین و کم هزینه ترین طرح انتخاب خواهد شد. </a:t>
            </a:r>
          </a:p>
        </p:txBody>
      </p:sp>
    </p:spTree>
    <p:extLst>
      <p:ext uri="{BB962C8B-B14F-4D97-AF65-F5344CB8AC3E}">
        <p14:creationId xmlns:p14="http://schemas.microsoft.com/office/powerpoint/2010/main" val="34037576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ChangeArrowheads="1"/>
          </p:cNvSpPr>
          <p:nvPr/>
        </p:nvSpPr>
        <p:spPr bwMode="auto">
          <a:xfrm>
            <a:off x="1703389" y="1660873"/>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تذکر: در مورد توجیه اقتصادی ممکن دو موضوع حائز اهمیت است:</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الف- در برخی مواقع طرح هایی دارای </a:t>
            </a:r>
            <a:r>
              <a:rPr lang="ar-SA" sz="2800">
                <a:solidFill>
                  <a:schemeClr val="hlink"/>
                </a:solidFill>
                <a:latin typeface="B Titr" pitchFamily="2" charset="-78"/>
                <a:cs typeface="B Titr" pitchFamily="2" charset="-78"/>
              </a:rPr>
              <a:t>توجیه فنی و اقتصادی وجود دارد</a:t>
            </a:r>
            <a:r>
              <a:rPr lang="ar-SA" sz="2800">
                <a:latin typeface="B Titr" pitchFamily="2" charset="-78"/>
                <a:cs typeface="B Titr" pitchFamily="2" charset="-78"/>
              </a:rPr>
              <a:t> اما این طرح ها نیاز به </a:t>
            </a:r>
            <a:r>
              <a:rPr lang="ar-SA" sz="2800">
                <a:solidFill>
                  <a:schemeClr val="hlink"/>
                </a:solidFill>
                <a:latin typeface="B Titr" pitchFamily="2" charset="-78"/>
                <a:cs typeface="B Titr" pitchFamily="2" charset="-78"/>
              </a:rPr>
              <a:t>بودجه زیادی دارد که در زمان مطالعه امکان تامین این بودجه مقدور</a:t>
            </a:r>
            <a:r>
              <a:rPr lang="ar-SA" sz="2800">
                <a:latin typeface="B Titr" pitchFamily="2" charset="-78"/>
                <a:cs typeface="B Titr" pitchFamily="2" charset="-78"/>
              </a:rPr>
              <a:t> نباشد. طبیعی است که در این حالت طرح های مذکور در </a:t>
            </a:r>
            <a:r>
              <a:rPr lang="ar-SA" sz="2800">
                <a:solidFill>
                  <a:schemeClr val="hlink"/>
                </a:solidFill>
                <a:latin typeface="B Titr" pitchFamily="2" charset="-78"/>
                <a:cs typeface="B Titr" pitchFamily="2" charset="-78"/>
              </a:rPr>
              <a:t>اولویت قرار نمی</a:t>
            </a:r>
            <a:r>
              <a:rPr lang="ar-SA" sz="2800">
                <a:latin typeface="B Titr" pitchFamily="2" charset="-78"/>
                <a:cs typeface="B Titr" pitchFamily="2" charset="-78"/>
              </a:rPr>
              <a:t> گیرند. </a:t>
            </a:r>
          </a:p>
        </p:txBody>
      </p:sp>
    </p:spTree>
    <p:extLst>
      <p:ext uri="{BB962C8B-B14F-4D97-AF65-F5344CB8AC3E}">
        <p14:creationId xmlns:p14="http://schemas.microsoft.com/office/powerpoint/2010/main" val="32228698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ChangeArrowheads="1"/>
          </p:cNvSpPr>
          <p:nvPr/>
        </p:nvSpPr>
        <p:spPr bwMode="auto">
          <a:xfrm>
            <a:off x="1703389" y="799099"/>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 گاهی اوقات </a:t>
            </a:r>
            <a:r>
              <a:rPr lang="ar-SA" sz="2800">
                <a:solidFill>
                  <a:schemeClr val="hlink"/>
                </a:solidFill>
                <a:latin typeface="B Titr" pitchFamily="2" charset="-78"/>
                <a:cs typeface="B Titr" pitchFamily="2" charset="-78"/>
              </a:rPr>
              <a:t>هیچ طرحی که هم دارای توجیه اقتصادی و هم دارای توجیه فنی باشد در منطقه پیشنهاد</a:t>
            </a:r>
            <a:r>
              <a:rPr lang="ar-SA" sz="2800">
                <a:latin typeface="B Titr" pitchFamily="2" charset="-78"/>
                <a:cs typeface="B Titr" pitchFamily="2" charset="-78"/>
              </a:rPr>
              <a:t> نمی شود. در این حالت اگر مشکل موجود به گونه ای باشد که </a:t>
            </a:r>
            <a:r>
              <a:rPr lang="ar-SA" sz="2800">
                <a:solidFill>
                  <a:schemeClr val="hlink"/>
                </a:solidFill>
                <a:latin typeface="B Titr" pitchFamily="2" charset="-78"/>
                <a:cs typeface="B Titr" pitchFamily="2" charset="-78"/>
              </a:rPr>
              <a:t>خطری متوجه سلامتی مردم منطقه شود یا اینکه از نظر سیاست های کلان دولتی</a:t>
            </a:r>
            <a:r>
              <a:rPr lang="ar-SA" sz="2800">
                <a:latin typeface="B Titr" pitchFamily="2" charset="-78"/>
                <a:cs typeface="B Titr" pitchFamily="2" charset="-78"/>
              </a:rPr>
              <a:t> مهم باشد بایستی </a:t>
            </a:r>
            <a:r>
              <a:rPr lang="ar-SA" sz="2800">
                <a:solidFill>
                  <a:schemeClr val="hlink"/>
                </a:solidFill>
                <a:latin typeface="B Titr" pitchFamily="2" charset="-78"/>
                <a:cs typeface="B Titr" pitchFamily="2" charset="-78"/>
              </a:rPr>
              <a:t>بدون در نظر گرفتن توجیه اقتصادی</a:t>
            </a:r>
            <a:r>
              <a:rPr lang="ar-SA" sz="2800">
                <a:latin typeface="B Titr" pitchFamily="2" charset="-78"/>
                <a:cs typeface="B Titr" pitchFamily="2" charset="-78"/>
              </a:rPr>
              <a:t> اجرای آن را پیشنهاد نمود. اما اگر دو موضوع فوق وجود نداشته باشد </a:t>
            </a:r>
            <a:r>
              <a:rPr lang="ar-SA" sz="2800">
                <a:solidFill>
                  <a:schemeClr val="hlink"/>
                </a:solidFill>
                <a:latin typeface="B Titr" pitchFamily="2" charset="-78"/>
                <a:cs typeface="B Titr" pitchFamily="2" charset="-78"/>
              </a:rPr>
              <a:t>پیشنهاد طرح هایی بدون توجیه اقتصادی منطقی</a:t>
            </a:r>
            <a:r>
              <a:rPr lang="ar-SA" sz="2800">
                <a:latin typeface="B Titr" pitchFamily="2" charset="-78"/>
                <a:cs typeface="B Titr" pitchFamily="2" charset="-78"/>
              </a:rPr>
              <a:t> نمی باشد. </a:t>
            </a:r>
          </a:p>
        </p:txBody>
      </p:sp>
    </p:spTree>
    <p:extLst>
      <p:ext uri="{BB962C8B-B14F-4D97-AF65-F5344CB8AC3E}">
        <p14:creationId xmlns:p14="http://schemas.microsoft.com/office/powerpoint/2010/main" val="1056247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ChangeArrowheads="1"/>
          </p:cNvSpPr>
          <p:nvPr/>
        </p:nvSpPr>
        <p:spPr bwMode="auto">
          <a:xfrm>
            <a:off x="1703388" y="2530476"/>
            <a:ext cx="876935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بهتر است کلیه مراحل مطالعه و اجرا و نظارت، مستند سازی شده تا از نتایج آن برای طرح های مشابه استفاده شود. </a:t>
            </a:r>
          </a:p>
        </p:txBody>
      </p:sp>
    </p:spTree>
    <p:extLst>
      <p:ext uri="{BB962C8B-B14F-4D97-AF65-F5344CB8AC3E}">
        <p14:creationId xmlns:p14="http://schemas.microsoft.com/office/powerpoint/2010/main" val="13615505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4- </a:t>
            </a:r>
            <a:r>
              <a:rPr lang="ar-SA" sz="2800">
                <a:solidFill>
                  <a:schemeClr val="hlink"/>
                </a:solidFill>
                <a:latin typeface="B Titr" pitchFamily="2" charset="-78"/>
                <a:cs typeface="B Titr" pitchFamily="2" charset="-78"/>
              </a:rPr>
              <a:t>توجه به مدت زمان پیش بینی</a:t>
            </a:r>
            <a:r>
              <a:rPr lang="ar-SA" sz="2800">
                <a:latin typeface="B Titr" pitchFamily="2" charset="-78"/>
                <a:cs typeface="B Titr" pitchFamily="2" charset="-78"/>
              </a:rPr>
              <a:t> شده برای </a:t>
            </a:r>
            <a:r>
              <a:rPr lang="ar-SA" sz="2800">
                <a:solidFill>
                  <a:schemeClr val="hlink"/>
                </a:solidFill>
                <a:latin typeface="B Titr" pitchFamily="2" charset="-78"/>
                <a:cs typeface="B Titr" pitchFamily="2" charset="-78"/>
              </a:rPr>
              <a:t>تاثیر اقدامات پیشنهادی</a:t>
            </a:r>
            <a:r>
              <a:rPr lang="ar-SA" sz="2800">
                <a:latin typeface="B Titr" pitchFamily="2" charset="-78"/>
                <a:cs typeface="B Titr" pitchFamily="2" charset="-78"/>
              </a:rPr>
              <a:t>: در برخی مواقع مشکلات به حدی زیاد است که باید با یک </a:t>
            </a:r>
            <a:r>
              <a:rPr lang="ar-SA" sz="2800">
                <a:solidFill>
                  <a:schemeClr val="hlink"/>
                </a:solidFill>
                <a:latin typeface="B Titr" pitchFamily="2" charset="-78"/>
                <a:cs typeface="B Titr" pitchFamily="2" charset="-78"/>
              </a:rPr>
              <a:t>برنامه سریع این مشکلات را رفع یا اثر آنها را برای مدتی تا حد قابل قبولی کاهش داد</a:t>
            </a:r>
            <a:r>
              <a:rPr lang="ar-SA" sz="2800">
                <a:latin typeface="B Titr" pitchFamily="2" charset="-78"/>
                <a:cs typeface="B Titr" pitchFamily="2" charset="-78"/>
              </a:rPr>
              <a:t>. از این رو در این موارد طرح هایی که نیاز به زمان زیاد دارند عملاً امکان پذیر نمی باشد و طراحان باید به ناچار </a:t>
            </a:r>
            <a:r>
              <a:rPr lang="ar-SA" sz="2800">
                <a:solidFill>
                  <a:schemeClr val="hlink"/>
                </a:solidFill>
                <a:latin typeface="B Titr" pitchFamily="2" charset="-78"/>
                <a:cs typeface="B Titr" pitchFamily="2" charset="-78"/>
              </a:rPr>
              <a:t>اقدامات را در فازهای کوتاه، میان و گاهی بلند سازمان</a:t>
            </a:r>
            <a:r>
              <a:rPr lang="ar-SA" sz="2800">
                <a:latin typeface="B Titr" pitchFamily="2" charset="-78"/>
                <a:cs typeface="B Titr" pitchFamily="2" charset="-78"/>
              </a:rPr>
              <a:t> دهی کنند. </a:t>
            </a:r>
          </a:p>
        </p:txBody>
      </p:sp>
    </p:spTree>
    <p:extLst>
      <p:ext uri="{BB962C8B-B14F-4D97-AF65-F5344CB8AC3E}">
        <p14:creationId xmlns:p14="http://schemas.microsoft.com/office/powerpoint/2010/main" val="13973735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ChangeArrowheads="1"/>
          </p:cNvSpPr>
          <p:nvPr/>
        </p:nvSpPr>
        <p:spPr bwMode="auto">
          <a:xfrm>
            <a:off x="1703389" y="1674814"/>
            <a:ext cx="8785225"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latin typeface="B Titr" pitchFamily="2" charset="-78"/>
                <a:cs typeface="B Titr" pitchFamily="2" charset="-78"/>
              </a:rPr>
              <a:t>2- </a:t>
            </a:r>
            <a:r>
              <a:rPr lang="ar-SA" sz="2800" b="1">
                <a:solidFill>
                  <a:schemeClr val="hlink"/>
                </a:solidFill>
                <a:latin typeface="B Titr" pitchFamily="2" charset="-78"/>
                <a:cs typeface="B Titr" pitchFamily="2" charset="-78"/>
              </a:rPr>
              <a:t>ارائه طرح و برنامه</a:t>
            </a:r>
            <a:r>
              <a:rPr lang="ar-SA" sz="2800" b="1">
                <a:latin typeface="B Titr" pitchFamily="2" charset="-78"/>
                <a:cs typeface="B Titr" pitchFamily="2" charset="-78"/>
              </a:rPr>
              <a:t> هنگامی که </a:t>
            </a:r>
            <a:r>
              <a:rPr lang="ar-SA" sz="2800" b="1">
                <a:solidFill>
                  <a:schemeClr val="hlink"/>
                </a:solidFill>
                <a:latin typeface="B Titr" pitchFamily="2" charset="-78"/>
                <a:cs typeface="B Titr" pitchFamily="2" charset="-78"/>
              </a:rPr>
              <a:t>روش گسترده</a:t>
            </a:r>
            <a:r>
              <a:rPr lang="ar-SA" sz="2800" b="1">
                <a:latin typeface="B Titr" pitchFamily="2" charset="-78"/>
                <a:cs typeface="B Titr" pitchFamily="2" charset="-78"/>
              </a:rPr>
              <a:t> برای مطالعه منطقه انتخاب شده باشد.</a:t>
            </a:r>
            <a:endParaRPr lang="en-US" sz="2800">
              <a:latin typeface="B Titr" pitchFamily="2" charset="-78"/>
              <a:cs typeface="B Titr" pitchFamily="2" charset="-78"/>
            </a:endParaRPr>
          </a:p>
          <a:p>
            <a:pPr algn="just" rtl="1" eaLnBrk="1" hangingPunct="1">
              <a:lnSpc>
                <a:spcPct val="200000"/>
              </a:lnSpc>
            </a:pPr>
            <a:r>
              <a:rPr lang="fa-IR" sz="2800">
                <a:latin typeface="B Titr" pitchFamily="2" charset="-78"/>
                <a:cs typeface="B Titr" pitchFamily="2" charset="-78"/>
              </a:rPr>
              <a:t> </a:t>
            </a:r>
            <a:r>
              <a:rPr lang="ar-SA" sz="2800">
                <a:latin typeface="B Titr" pitchFamily="2" charset="-78"/>
                <a:cs typeface="B Titr" pitchFamily="2" charset="-78"/>
              </a:rPr>
              <a:t>همانگونه که در فصل دوم نیز اشاره شد معمولاً برنامه های ارائه شده برای </a:t>
            </a:r>
            <a:r>
              <a:rPr lang="ar-SA" sz="2800">
                <a:solidFill>
                  <a:schemeClr val="hlink"/>
                </a:solidFill>
                <a:latin typeface="B Titr" pitchFamily="2" charset="-78"/>
                <a:cs typeface="B Titr" pitchFamily="2" charset="-78"/>
              </a:rPr>
              <a:t>مدیریت جامع یک حوزه آبخیز با سه هدف طراحی</a:t>
            </a:r>
            <a:r>
              <a:rPr lang="ar-SA" sz="2800">
                <a:latin typeface="B Titr" pitchFamily="2" charset="-78"/>
                <a:cs typeface="B Titr" pitchFamily="2" charset="-78"/>
              </a:rPr>
              <a:t> می شود:</a:t>
            </a:r>
          </a:p>
        </p:txBody>
      </p:sp>
    </p:spTree>
    <p:extLst>
      <p:ext uri="{BB962C8B-B14F-4D97-AF65-F5344CB8AC3E}">
        <p14:creationId xmlns:p14="http://schemas.microsoft.com/office/powerpoint/2010/main" val="42661103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ChangeArrowheads="1"/>
          </p:cNvSpPr>
          <p:nvPr/>
        </p:nvSpPr>
        <p:spPr bwMode="auto">
          <a:xfrm>
            <a:off x="1703389" y="1228399"/>
            <a:ext cx="8713787"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الف- </a:t>
            </a:r>
            <a:r>
              <a:rPr lang="ar-SA" sz="2800">
                <a:solidFill>
                  <a:schemeClr val="hlink"/>
                </a:solidFill>
                <a:latin typeface="B Titr" pitchFamily="2" charset="-78"/>
                <a:cs typeface="B Titr" pitchFamily="2" charset="-78"/>
              </a:rPr>
              <a:t>حل مشکلات موجود</a:t>
            </a:r>
            <a:r>
              <a:rPr lang="ar-SA" sz="2800">
                <a:latin typeface="B Titr" pitchFamily="2" charset="-78"/>
                <a:cs typeface="B Titr" pitchFamily="2" charset="-78"/>
              </a:rPr>
              <a:t> در منطقه مورد مطالعه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ب- </a:t>
            </a:r>
            <a:r>
              <a:rPr lang="ar-SA" sz="2800">
                <a:solidFill>
                  <a:schemeClr val="hlink"/>
                </a:solidFill>
                <a:latin typeface="B Titr" pitchFamily="2" charset="-78"/>
                <a:cs typeface="B Titr" pitchFamily="2" charset="-78"/>
              </a:rPr>
              <a:t>استحکام بخشیدن</a:t>
            </a:r>
            <a:r>
              <a:rPr lang="ar-SA" sz="2800">
                <a:latin typeface="B Titr" pitchFamily="2" charset="-78"/>
                <a:cs typeface="B Titr" pitchFamily="2" charset="-78"/>
              </a:rPr>
              <a:t> به شرایط منطقه پس از حل مشکلات موجود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ج- </a:t>
            </a:r>
            <a:r>
              <a:rPr lang="ar-SA" sz="2800">
                <a:solidFill>
                  <a:schemeClr val="hlink"/>
                </a:solidFill>
                <a:latin typeface="B Titr" pitchFamily="2" charset="-78"/>
                <a:cs typeface="B Titr" pitchFamily="2" charset="-78"/>
              </a:rPr>
              <a:t>بهبود شرایط کلی حو</a:t>
            </a:r>
            <a:r>
              <a:rPr lang="fa-IR" sz="2800">
                <a:solidFill>
                  <a:schemeClr val="hlink"/>
                </a:solidFill>
                <a:latin typeface="B Titr" pitchFamily="2" charset="-78"/>
                <a:cs typeface="B Titr" pitchFamily="2" charset="-78"/>
              </a:rPr>
              <a:t>ض</a:t>
            </a:r>
            <a:r>
              <a:rPr lang="ar-SA" sz="2800">
                <a:solidFill>
                  <a:schemeClr val="hlink"/>
                </a:solidFill>
                <a:latin typeface="B Titr" pitchFamily="2" charset="-78"/>
                <a:cs typeface="B Titr" pitchFamily="2" charset="-78"/>
              </a:rPr>
              <a:t>ه</a:t>
            </a:r>
            <a:r>
              <a:rPr lang="ar-SA" sz="2800">
                <a:latin typeface="B Titr" pitchFamily="2" charset="-78"/>
                <a:cs typeface="B Titr" pitchFamily="2" charset="-78"/>
              </a:rPr>
              <a:t> جهت استفاده کامل از پتانسیل های موجود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بر این اساس می توان </a:t>
            </a:r>
            <a:r>
              <a:rPr lang="ar-SA" sz="2800">
                <a:solidFill>
                  <a:schemeClr val="hlink"/>
                </a:solidFill>
                <a:latin typeface="B Titr" pitchFamily="2" charset="-78"/>
                <a:cs typeface="B Titr" pitchFamily="2" charset="-78"/>
              </a:rPr>
              <a:t>طرح ها و برنامه های پیشنهادی برای حوزه آبخیز را در سه فاز طراحی</a:t>
            </a:r>
            <a:r>
              <a:rPr lang="ar-SA" sz="2800">
                <a:latin typeface="B Titr" pitchFamily="2" charset="-78"/>
                <a:cs typeface="B Titr" pitchFamily="2" charset="-78"/>
              </a:rPr>
              <a:t> کرد. </a:t>
            </a:r>
          </a:p>
        </p:txBody>
      </p:sp>
    </p:spTree>
    <p:extLst>
      <p:ext uri="{BB962C8B-B14F-4D97-AF65-F5344CB8AC3E}">
        <p14:creationId xmlns:p14="http://schemas.microsoft.com/office/powerpoint/2010/main" val="36847961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ChangeArrowheads="1"/>
          </p:cNvSpPr>
          <p:nvPr/>
        </p:nvSpPr>
        <p:spPr bwMode="auto">
          <a:xfrm>
            <a:off x="2208213" y="1943101"/>
            <a:ext cx="7904162" cy="289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latin typeface="B Titr" pitchFamily="2" charset="-78"/>
                <a:cs typeface="B Titr" pitchFamily="2" charset="-78"/>
              </a:rPr>
              <a:t>فاز اول:</a:t>
            </a:r>
            <a:endParaRPr lang="fa-IR" sz="2800" b="1">
              <a:latin typeface="B Titr" pitchFamily="2" charset="-78"/>
              <a:cs typeface="B Titr" pitchFamily="2" charset="-78"/>
            </a:endParaRPr>
          </a:p>
          <a:p>
            <a:pPr algn="just" rtl="1" eaLnBrk="1" hangingPunct="1">
              <a:lnSpc>
                <a:spcPct val="200000"/>
              </a:lnSpc>
            </a:pPr>
            <a:endParaRPr lang="en-US" sz="2800">
              <a:latin typeface="B Titr" pitchFamily="2" charset="-78"/>
              <a:cs typeface="B Titr" pitchFamily="2" charset="-78"/>
            </a:endParaRPr>
          </a:p>
          <a:p>
            <a:pPr algn="ctr" rtl="1" eaLnBrk="1" hangingPunct="1">
              <a:lnSpc>
                <a:spcPct val="200000"/>
              </a:lnSpc>
            </a:pPr>
            <a:r>
              <a:rPr lang="ar-SA" sz="3600" b="1">
                <a:solidFill>
                  <a:schemeClr val="hlink"/>
                </a:solidFill>
                <a:latin typeface="B Titr" pitchFamily="2" charset="-78"/>
                <a:cs typeface="B Titr" pitchFamily="2" charset="-78"/>
              </a:rPr>
              <a:t>حل مشکلات موجود در منطقه مورد مطالعه</a:t>
            </a:r>
            <a:r>
              <a:rPr lang="ar-SA" sz="3600">
                <a:solidFill>
                  <a:schemeClr val="hlink"/>
                </a:solidFill>
                <a:latin typeface="B Titr" pitchFamily="2" charset="-78"/>
                <a:cs typeface="B Titr" pitchFamily="2" charset="-78"/>
              </a:rPr>
              <a:t> </a:t>
            </a:r>
          </a:p>
        </p:txBody>
      </p:sp>
    </p:spTree>
    <p:extLst>
      <p:ext uri="{BB962C8B-B14F-4D97-AF65-F5344CB8AC3E}">
        <p14:creationId xmlns:p14="http://schemas.microsoft.com/office/powerpoint/2010/main" val="31991503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ChangeArrowheads="1"/>
          </p:cNvSpPr>
          <p:nvPr/>
        </p:nvSpPr>
        <p:spPr bwMode="auto">
          <a:xfrm>
            <a:off x="1703389" y="799099"/>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در این قسمت </a:t>
            </a:r>
            <a:r>
              <a:rPr lang="ar-SA" sz="2800">
                <a:solidFill>
                  <a:schemeClr val="hlink"/>
                </a:solidFill>
                <a:latin typeface="B Titr" pitchFamily="2" charset="-78"/>
                <a:cs typeface="B Titr" pitchFamily="2" charset="-78"/>
              </a:rPr>
              <a:t>همانند مطالعه متمرکز عمل</a:t>
            </a:r>
            <a:r>
              <a:rPr lang="ar-SA" sz="2800">
                <a:latin typeface="B Titr" pitchFamily="2" charset="-78"/>
                <a:cs typeface="B Titr" pitchFamily="2" charset="-78"/>
              </a:rPr>
              <a:t> می شود. اما توجه به دو نکته مهم است.</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1- ممکن است در منطقه مورد نظر قبل از اجرای طرح مدیرت جامع، </a:t>
            </a:r>
            <a:r>
              <a:rPr lang="ar-SA" sz="2800">
                <a:solidFill>
                  <a:schemeClr val="hlink"/>
                </a:solidFill>
                <a:latin typeface="B Titr" pitchFamily="2" charset="-78"/>
                <a:cs typeface="B Titr" pitchFamily="2" charset="-78"/>
              </a:rPr>
              <a:t>طرح هایی به صورت متمرکز و برای حل مشکلات منطقه انجام شده و یا در حال انجام</a:t>
            </a:r>
            <a:r>
              <a:rPr lang="ar-SA" sz="2800">
                <a:latin typeface="B Titr" pitchFamily="2" charset="-78"/>
                <a:cs typeface="B Titr" pitchFamily="2" charset="-78"/>
              </a:rPr>
              <a:t> باشد. بدیهی استفاده از اطلاعات جمع آورری شده برای برنامه ریزی این اقدامات متمرکز و در نظر گرفتن اقدامات در حال انجام یا انجام شده در برنامه ریزی کلی حو</a:t>
            </a:r>
            <a:r>
              <a:rPr lang="fa-IR" sz="2800">
                <a:latin typeface="B Titr" pitchFamily="2" charset="-78"/>
                <a:cs typeface="B Titr" pitchFamily="2" charset="-78"/>
              </a:rPr>
              <a:t>ض</a:t>
            </a:r>
            <a:r>
              <a:rPr lang="ar-SA" sz="2800">
                <a:latin typeface="B Titr" pitchFamily="2" charset="-78"/>
                <a:cs typeface="B Titr" pitchFamily="2" charset="-78"/>
              </a:rPr>
              <a:t>ه دارای اهمیت است. </a:t>
            </a:r>
          </a:p>
        </p:txBody>
      </p:sp>
    </p:spTree>
    <p:extLst>
      <p:ext uri="{BB962C8B-B14F-4D97-AF65-F5344CB8AC3E}">
        <p14:creationId xmlns:p14="http://schemas.microsoft.com/office/powerpoint/2010/main" val="364694465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ChangeArrowheads="1"/>
          </p:cNvSpPr>
          <p:nvPr/>
        </p:nvSpPr>
        <p:spPr bwMode="auto">
          <a:xfrm>
            <a:off x="1703389" y="2091759"/>
            <a:ext cx="878522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2- در </a:t>
            </a:r>
            <a:r>
              <a:rPr lang="ar-SA" sz="2800">
                <a:solidFill>
                  <a:schemeClr val="hlink"/>
                </a:solidFill>
                <a:latin typeface="B Titr" pitchFamily="2" charset="-78"/>
                <a:cs typeface="B Titr" pitchFamily="2" charset="-78"/>
              </a:rPr>
              <a:t>مطالعه متمرکز معمولاً مشکلات مهم و اساسی مد نظر</a:t>
            </a:r>
            <a:r>
              <a:rPr lang="ar-SA" sz="2800">
                <a:latin typeface="B Titr" pitchFamily="2" charset="-78"/>
                <a:cs typeface="B Titr" pitchFamily="2" charset="-78"/>
              </a:rPr>
              <a:t> قرار </a:t>
            </a:r>
            <a:r>
              <a:rPr lang="fa-IR" sz="2800">
                <a:latin typeface="B Titr" pitchFamily="2" charset="-78"/>
                <a:cs typeface="B Titr" pitchFamily="2" charset="-78"/>
              </a:rPr>
              <a:t/>
            </a:r>
            <a:br>
              <a:rPr lang="fa-IR" sz="2800">
                <a:latin typeface="B Titr" pitchFamily="2" charset="-78"/>
                <a:cs typeface="B Titr" pitchFamily="2" charset="-78"/>
              </a:rPr>
            </a:br>
            <a:r>
              <a:rPr lang="ar-SA" sz="2800">
                <a:latin typeface="B Titr" pitchFamily="2" charset="-78"/>
                <a:cs typeface="B Titr" pitchFamily="2" charset="-78"/>
              </a:rPr>
              <a:t>می گیرد اما در این مرحله از </a:t>
            </a:r>
            <a:r>
              <a:rPr lang="ar-SA" sz="2800">
                <a:solidFill>
                  <a:schemeClr val="hlink"/>
                </a:solidFill>
                <a:latin typeface="B Titr" pitchFamily="2" charset="-78"/>
                <a:cs typeface="B Titr" pitchFamily="2" charset="-78"/>
              </a:rPr>
              <a:t>مطالعه گسترده کلیه مشکلاتی که در مطالعات نه گانه مشخص شده است</a:t>
            </a:r>
            <a:r>
              <a:rPr lang="ar-SA" sz="2800">
                <a:latin typeface="B Titr" pitchFamily="2" charset="-78"/>
                <a:cs typeface="B Titr" pitchFamily="2" charset="-78"/>
              </a:rPr>
              <a:t> مورد بررسی و برنامه ریزی قرار می گیرد. </a:t>
            </a:r>
          </a:p>
        </p:txBody>
      </p:sp>
    </p:spTree>
    <p:extLst>
      <p:ext uri="{BB962C8B-B14F-4D97-AF65-F5344CB8AC3E}">
        <p14:creationId xmlns:p14="http://schemas.microsoft.com/office/powerpoint/2010/main" val="1473271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ChangeArrowheads="1"/>
          </p:cNvSpPr>
          <p:nvPr/>
        </p:nvSpPr>
        <p:spPr bwMode="auto">
          <a:xfrm>
            <a:off x="3795498" y="1757711"/>
            <a:ext cx="5756704"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latin typeface="B Titr" pitchFamily="2" charset="-78"/>
                <a:cs typeface="B Titr" pitchFamily="2" charset="-78"/>
              </a:rPr>
              <a:t>روش های مطالعه در یک حوزه آبخیز</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دو روش عمده در مطالعات حوزه های آبخیز وجود دارد.</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1- جامع یا گسترده</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2- متمرکز</a:t>
            </a:r>
          </a:p>
        </p:txBody>
      </p:sp>
    </p:spTree>
    <p:extLst>
      <p:ext uri="{BB962C8B-B14F-4D97-AF65-F5344CB8AC3E}">
        <p14:creationId xmlns:p14="http://schemas.microsoft.com/office/powerpoint/2010/main" val="732117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هرکدام از این دو روش دارای برتری ها و ضعف هایی هستند. روش جامع همه فرايندها و اشکال موجود در يک حوزه آبخيز را ارزیابی می کند. برتری این روش در این است که یک شمای کلی از شرايط حوزه آبخيز را به ما می دهد. ممکن است مشکلات ناشناخته قبلی را در معرض ديد ما قرار دهد و یا ممکن است روابط متقابل بين مشکلات یا موضوعات مختلف را</a:t>
            </a:r>
            <a:r>
              <a:rPr lang="fa-IR" sz="2800">
                <a:latin typeface="B Titr" pitchFamily="2" charset="-78"/>
                <a:cs typeface="B Titr" pitchFamily="2" charset="-78"/>
              </a:rPr>
              <a:t>  </a:t>
            </a:r>
            <a:r>
              <a:rPr lang="ar-SA" sz="2800">
                <a:latin typeface="B Titr" pitchFamily="2" charset="-78"/>
                <a:cs typeface="B Titr" pitchFamily="2" charset="-78"/>
              </a:rPr>
              <a:t>مشخص کند. </a:t>
            </a:r>
          </a:p>
        </p:txBody>
      </p:sp>
    </p:spTree>
    <p:extLst>
      <p:ext uri="{BB962C8B-B14F-4D97-AF65-F5344CB8AC3E}">
        <p14:creationId xmlns:p14="http://schemas.microsoft.com/office/powerpoint/2010/main" val="982475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ChangeArrowheads="1"/>
          </p:cNvSpPr>
          <p:nvPr/>
        </p:nvSpPr>
        <p:spPr bwMode="auto">
          <a:xfrm>
            <a:off x="1703389" y="1660873"/>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در روش متمرکز، فرایند ارزیابی، بحرانی ترین موضوع در حوزه آبخيز را انتخاب کرده و فرایندهای ارزیابی را روی این موضوع متمرکز می کند. برتری و سودمندی این روش این است که این نوع ارزیابی به صورت بالقوه برای تصمیم سازی های آینده درباره</a:t>
            </a:r>
            <a:r>
              <a:rPr lang="fa-IR" sz="2800">
                <a:latin typeface="B Titr" pitchFamily="2" charset="-78"/>
                <a:cs typeface="B Titr" pitchFamily="2" charset="-78"/>
              </a:rPr>
              <a:t>  </a:t>
            </a:r>
            <a:r>
              <a:rPr lang="ar-SA" sz="2800">
                <a:latin typeface="B Titr" pitchFamily="2" charset="-78"/>
                <a:cs typeface="B Titr" pitchFamily="2" charset="-78"/>
              </a:rPr>
              <a:t>حل مشکلات خاص در یک حوزه آبخیز مفيدتراست.</a:t>
            </a:r>
            <a:r>
              <a:rPr lang="en-US" sz="2800">
                <a:latin typeface="B Titr" pitchFamily="2" charset="-78"/>
                <a:cs typeface="B Titr" pitchFamily="2" charset="-78"/>
              </a:rPr>
              <a:t> </a:t>
            </a:r>
          </a:p>
        </p:txBody>
      </p:sp>
    </p:spTree>
    <p:extLst>
      <p:ext uri="{BB962C8B-B14F-4D97-AF65-F5344CB8AC3E}">
        <p14:creationId xmlns:p14="http://schemas.microsoft.com/office/powerpoint/2010/main" val="39624178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3075</Words>
  <Application>Microsoft Office PowerPoint</Application>
  <PresentationFormat>Widescreen</PresentationFormat>
  <Paragraphs>145</Paragraphs>
  <Slides>65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65</vt:i4>
      </vt:variant>
    </vt:vector>
  </HeadingPairs>
  <TitlesOfParts>
    <vt:vector size="72" baseType="lpstr">
      <vt:lpstr>Arial</vt:lpstr>
      <vt:lpstr>B Titr</vt:lpstr>
      <vt:lpstr>Times New Roman</vt:lpstr>
      <vt:lpstr>Trebuchet MS</vt:lpstr>
      <vt:lpstr>Wingdings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2022-01-17T09:39:46Z</dcterms:created>
  <dcterms:modified xsi:type="dcterms:W3CDTF">2022-01-17T09:40:09Z</dcterms:modified>
</cp:coreProperties>
</file>