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99EC553-5E45-4C64-B90B-FAB055B9A538}" type="datetimeFigureOut">
              <a:rPr lang="fa-IR" smtClean="0"/>
              <a:t>04/20/1439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4EE6392-05DD-4BA9-A6B6-51677836B95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422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2F426D2-56EB-4D67-97BD-253059A2F2C8}" type="datetime1">
              <a:rPr lang="en-US" smtClean="0"/>
              <a:t>1/7/2018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CF6CFA-8B21-41D0-814D-122251D7D2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www.SaberiMiT.Blogfa.Com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E387EB-0B24-4876-9C31-793975801BA6}" type="datetime1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www.SaberiMiT.Blogfa.Com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F6CFA-8B21-41D0-814D-122251D7D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372EC-D826-4505-803C-D38D9B77E35C}" type="datetime1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www.SaberiMiT.Blogfa.Com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F6CFA-8B21-41D0-814D-122251D7D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B6C242-76C3-4326-93D2-70924AB3823C}" type="datetime1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www.SaberiMiT.Blogfa.Com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F6CFA-8B21-41D0-814D-122251D7D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FDB633E-3040-4531-9015-72DC7AE75650}" type="datetime1">
              <a:rPr lang="en-US" smtClean="0"/>
              <a:t>1/7/2018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CF6CFA-8B21-41D0-814D-122251D7D2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www.SaberiMiT.Blogfa.Com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2526E-16B6-4F3E-BC73-96B736DB8D1F}" type="datetime1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www.SaberiMiT.Blogfa.Com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CF6CFA-8B21-41D0-814D-122251D7D2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30721-60AF-4CDE-910D-33DEE1036809}" type="datetime1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www.SaberiMiT.Blogfa.Com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5CF6CFA-8B21-41D0-814D-122251D7D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04FAC6-2388-4930-A226-86CC1CF8316A}" type="datetime1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www.SaberiMiT.Blogfa.Com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F6CFA-8B21-41D0-814D-122251D7D2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7D66E-169B-4694-A553-4F0BC03C3034}" type="datetime1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www.SaberiMiT.Blogfa.Com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F6CFA-8B21-41D0-814D-122251D7D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0375BB0-57C2-417D-9DF7-02440D54B988}" type="datetime1">
              <a:rPr lang="en-US" smtClean="0"/>
              <a:t>1/7/2018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CF6CFA-8B21-41D0-814D-122251D7D2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www.SaberiMiT.Blogfa.Com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3791B8-BD0B-41AF-916B-4FCE3F28FD78}" type="datetime1">
              <a:rPr lang="en-US" smtClean="0"/>
              <a:t>1/7/2018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5CF6CFA-8B21-41D0-814D-122251D7D2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www.SaberiMiT.Blogfa.Com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www.SaberiMiT.Blogfa.Com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9E58307-D562-4961-9917-41F9BC9EB822}" type="datetime1">
              <a:rPr lang="en-US" smtClean="0"/>
              <a:t>1/7/2018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5CF6CFA-8B21-41D0-814D-122251D7D2A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Programe\LORD\Besmelah\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52066"/>
            <a:ext cx="8382000" cy="6124933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www.SaberiMiT.Blogfa.Com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0" indent="0" algn="r">
              <a:buNone/>
            </a:pPr>
            <a:r>
              <a:rPr lang="fa-IR" sz="2800" dirty="0" smtClean="0">
                <a:solidFill>
                  <a:srgbClr val="FFC000"/>
                </a:solidFill>
                <a:cs typeface="B Titr" pitchFamily="2" charset="-78"/>
              </a:rPr>
              <a:t>راهنمای تکنیکی درب های کشویی ( اسلایدینگ )</a:t>
            </a:r>
            <a:r>
              <a:rPr lang="fa-IR" sz="2800" dirty="0" smtClean="0">
                <a:cs typeface="B Titr" pitchFamily="2" charset="-78"/>
              </a:rPr>
              <a:t> </a:t>
            </a:r>
            <a:endParaRPr lang="fa-IR" dirty="0" smtClean="0"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2800" dirty="0" smtClean="0">
                <a:cs typeface="Afra Light" pitchFamily="2" charset="-78"/>
              </a:rPr>
              <a:t>یک </a:t>
            </a:r>
            <a:r>
              <a:rPr lang="fa-IR" sz="2800" dirty="0">
                <a:cs typeface="Afra Light" pitchFamily="2" charset="-78"/>
              </a:rPr>
              <a:t>پرونده تکنیکی باید شامل موارد زیر </a:t>
            </a:r>
            <a:r>
              <a:rPr lang="fa-IR" sz="2800" dirty="0" smtClean="0">
                <a:cs typeface="Afra Light" pitchFamily="2" charset="-78"/>
              </a:rPr>
              <a:t>باشد: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 smtClean="0">
                <a:cs typeface="Afra Light" pitchFamily="2" charset="-78"/>
              </a:rPr>
              <a:t>نقشه </a:t>
            </a:r>
            <a:r>
              <a:rPr lang="fa-IR" sz="2800" dirty="0">
                <a:cs typeface="Afra Light" pitchFamily="2" charset="-78"/>
              </a:rPr>
              <a:t>ای از نصب که معمولا در دفترچه ی راهنما موجود </a:t>
            </a:r>
            <a:r>
              <a:rPr lang="fa-IR" sz="2800" dirty="0" smtClean="0">
                <a:cs typeface="Afra Light" pitchFamily="2" charset="-78"/>
              </a:rPr>
              <a:t>است</a:t>
            </a:r>
          </a:p>
          <a:p>
            <a:pPr marL="0" indent="0" algn="r">
              <a:buNone/>
            </a:pPr>
            <a:r>
              <a:rPr lang="fa-IR" sz="2800" dirty="0" smtClean="0">
                <a:cs typeface="Afra Light" pitchFamily="2" charset="-78"/>
              </a:rPr>
              <a:t>اتصالات </a:t>
            </a:r>
            <a:r>
              <a:rPr lang="fa-IR" sz="2800" dirty="0">
                <a:cs typeface="Afra Light" pitchFamily="2" charset="-78"/>
              </a:rPr>
              <a:t>الکتریکی و دیاگرام های کنترل که دفترچه ی راهنما ، شامل این موارد نیز </a:t>
            </a:r>
            <a:r>
              <a:rPr lang="fa-IR" sz="2800" dirty="0" smtClean="0">
                <a:cs typeface="Afra Light" pitchFamily="2" charset="-78"/>
              </a:rPr>
              <a:t>می </a:t>
            </a:r>
            <a:r>
              <a:rPr lang="fa-IR" sz="2800" dirty="0">
                <a:cs typeface="Afra Light" pitchFamily="2" charset="-78"/>
              </a:rPr>
              <a:t>شود</a:t>
            </a:r>
            <a:r>
              <a:rPr lang="en-US" sz="2800" dirty="0">
                <a:cs typeface="Afra Light" pitchFamily="2" charset="-78"/>
              </a:rPr>
              <a:t> </a:t>
            </a:r>
            <a:endParaRPr lang="fa-IR" sz="2800" dirty="0" smtClean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 smtClean="0">
                <a:cs typeface="Afra Light" pitchFamily="2" charset="-78"/>
              </a:rPr>
              <a:t>تحلیل </a:t>
            </a:r>
            <a:r>
              <a:rPr lang="fa-IR" sz="2800" dirty="0">
                <a:cs typeface="Afra Light" pitchFamily="2" charset="-78"/>
              </a:rPr>
              <a:t>ریسک و خطا که شامل لیستی از خطرات و شرحی از راه حل ها می </a:t>
            </a:r>
            <a:r>
              <a:rPr lang="fa-IR" sz="2800" dirty="0" smtClean="0">
                <a:cs typeface="Afra Light" pitchFamily="2" charset="-78"/>
              </a:rPr>
              <a:t>باشد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 smtClean="0">
                <a:cs typeface="Afra Light" pitchFamily="2" charset="-78"/>
              </a:rPr>
              <a:t>راهنمای </a:t>
            </a:r>
            <a:r>
              <a:rPr lang="fa-IR" sz="2800" dirty="0">
                <a:cs typeface="Afra Light" pitchFamily="2" charset="-78"/>
              </a:rPr>
              <a:t>نصب و نگهداری درب و اجزای </a:t>
            </a:r>
            <a:r>
              <a:rPr lang="fa-IR" sz="2800" dirty="0" smtClean="0">
                <a:cs typeface="Afra Light" pitchFamily="2" charset="-78"/>
              </a:rPr>
              <a:t>آن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 smtClean="0">
                <a:cs typeface="Afra Light" pitchFamily="2" charset="-78"/>
              </a:rPr>
              <a:t>آماده </a:t>
            </a:r>
            <a:r>
              <a:rPr lang="fa-IR" sz="2800" dirty="0">
                <a:cs typeface="Afra Light" pitchFamily="2" charset="-78"/>
              </a:rPr>
              <a:t>سازی لیستی از دستور العمل های نصب و پیام های هشدار</a:t>
            </a:r>
            <a:endParaRPr lang="en-US" sz="2800" dirty="0">
              <a:cs typeface="Afra Light" pitchFamily="2" charset="-78"/>
            </a:endParaRPr>
          </a:p>
        </p:txBody>
      </p:sp>
      <p:pic>
        <p:nvPicPr>
          <p:cNvPr id="5122" name="Picture 2" descr="E:\New folder (2)\New folder (2)\DSC_002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6982"/>
            <a:ext cx="8175171" cy="2646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glow rad="228600">
              <a:srgbClr val="FF000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درب های منحنی</a:t>
            </a:r>
            <a:r>
              <a:rPr lang="fa-IR" dirty="0" smtClean="0"/>
              <a:t> 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این </a:t>
            </a:r>
            <a:r>
              <a:rPr lang="fa-IR" dirty="0">
                <a:cs typeface="Afra Light" pitchFamily="2" charset="-78"/>
              </a:rPr>
              <a:t>نوع درب ها یکی از پر کاربرد ترین نوع درب ها در ساختار معماری ساختمان ها است اکثر مهندسان معمار از این نوع درب ها در طراحی و فیلتر ساختمان خود استفاده میکنند </a:t>
            </a:r>
            <a:endParaRPr lang="en-US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Afra Light" pitchFamily="2" charset="-78"/>
              </a:rPr>
              <a:t>همچنین قابلیت فیلترینگ درب های منحنی به خاطر ساختار درب از دیگر خصوصیات این نوع درب ها است </a:t>
            </a:r>
            <a:r>
              <a:rPr lang="en-US" dirty="0">
                <a:cs typeface="Afra Light" pitchFamily="2" charset="-78"/>
              </a:rPr>
              <a:t> 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این </a:t>
            </a:r>
            <a:r>
              <a:rPr lang="fa-IR" dirty="0">
                <a:cs typeface="Afra Light" pitchFamily="2" charset="-78"/>
              </a:rPr>
              <a:t>نوع درب ها از چهار لت فریم تشکیل شده و دارای بازشو زیاد میباشد</a:t>
            </a:r>
            <a:r>
              <a:rPr lang="fa-IR" dirty="0"/>
              <a:t> </a:t>
            </a:r>
            <a:endParaRPr lang="fa-IR" dirty="0" smtClean="0"/>
          </a:p>
          <a:p>
            <a:pPr marL="0" indent="0" algn="r">
              <a:buNone/>
            </a:pPr>
            <a:endParaRPr lang="fa-IR" dirty="0"/>
          </a:p>
          <a:p>
            <a:pPr marL="0" indent="0" algn="r">
              <a:buNone/>
            </a:pPr>
            <a:r>
              <a:rPr lang="fa-IR" sz="2800" dirty="0" smtClean="0">
                <a:solidFill>
                  <a:srgbClr val="FFC000"/>
                </a:solidFill>
                <a:cs typeface="Afra Light" pitchFamily="2" charset="-78"/>
              </a:rPr>
              <a:t>مزیت </a:t>
            </a:r>
            <a:r>
              <a:rPr lang="fa-IR" sz="2800" dirty="0">
                <a:solidFill>
                  <a:srgbClr val="FFC000"/>
                </a:solidFill>
                <a:cs typeface="Afra Light" pitchFamily="2" charset="-78"/>
              </a:rPr>
              <a:t>ها </a:t>
            </a:r>
            <a:r>
              <a:rPr lang="fa-IR" sz="2800" dirty="0" smtClean="0">
                <a:solidFill>
                  <a:srgbClr val="FFC000"/>
                </a:solidFill>
                <a:cs typeface="Afra Light" pitchFamily="2" charset="-78"/>
              </a:rPr>
              <a:t>:</a:t>
            </a:r>
            <a:endParaRPr lang="en-US" dirty="0">
              <a:solidFill>
                <a:srgbClr val="FFC000"/>
              </a:solidFill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مقاومت در برابر ضربه</a:t>
            </a:r>
            <a:r>
              <a:rPr lang="en-US" sz="2800" dirty="0">
                <a:cs typeface="Afra Light" pitchFamily="2" charset="-78"/>
              </a:rPr>
              <a:t> </a:t>
            </a: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خاصیت فیلترینگ</a:t>
            </a:r>
            <a:r>
              <a:rPr lang="en-US" sz="2800" dirty="0">
                <a:cs typeface="Afra Light" pitchFamily="2" charset="-78"/>
              </a:rPr>
              <a:t> </a:t>
            </a:r>
          </a:p>
          <a:p>
            <a:pPr marL="0" indent="0" algn="r">
              <a:buNone/>
            </a:pPr>
            <a:r>
              <a:rPr lang="en-US" sz="2800" dirty="0">
                <a:cs typeface="Afra Light" pitchFamily="2" charset="-78"/>
              </a:rPr>
              <a:t>2.3 </a:t>
            </a:r>
            <a:r>
              <a:rPr lang="fa-IR" sz="2800" dirty="0">
                <a:cs typeface="Afra Light" pitchFamily="2" charset="-78"/>
              </a:rPr>
              <a:t>بازشو</a:t>
            </a:r>
            <a:r>
              <a:rPr lang="en-US" sz="2800" dirty="0">
                <a:cs typeface="Afra Light" pitchFamily="2" charset="-78"/>
              </a:rPr>
              <a:t> </a:t>
            </a: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زیبای در طراحی نما</a:t>
            </a:r>
            <a:r>
              <a:rPr lang="en-US" sz="2800" dirty="0">
                <a:cs typeface="Afra Light" pitchFamily="2" charset="-78"/>
              </a:rPr>
              <a:t> </a:t>
            </a: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سازه آلومینیومی</a:t>
            </a:r>
            <a:r>
              <a:rPr lang="en-US" dirty="0"/>
              <a:t> 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6146" name="Picture 2" descr="E:\New folder (2)\New folder (2)\DSC_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49530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glow rad="228600">
              <a:srgbClr val="FFC00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8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9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9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7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1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2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35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200" dirty="0" smtClean="0">
                <a:solidFill>
                  <a:srgbClr val="FFC000"/>
                </a:solidFill>
                <a:cs typeface="Afra Light" pitchFamily="2" charset="-78"/>
              </a:rPr>
              <a:t>تجهیزات ایمنی  :</a:t>
            </a:r>
            <a:r>
              <a:rPr lang="fa-IR" sz="3200" dirty="0" smtClean="0">
                <a:cs typeface="B Titr" pitchFamily="2" charset="-78"/>
              </a:rPr>
              <a:t> </a:t>
            </a:r>
          </a:p>
          <a:p>
            <a:pPr marL="0" indent="0" algn="r">
              <a:buNone/>
            </a:pPr>
            <a:r>
              <a:rPr lang="fa-IR" sz="3600" b="1" dirty="0">
                <a:cs typeface="Afra Light" pitchFamily="2" charset="-78"/>
              </a:rPr>
              <a:t>سنسور حرکتی </a:t>
            </a:r>
            <a:r>
              <a:rPr lang="fa-IR" sz="3600" dirty="0">
                <a:cs typeface="Afra Light" pitchFamily="2" charset="-78"/>
              </a:rPr>
              <a:t>با تکنولوژی مادون قرمز جهت باز و بسته نمودن درب ها و تشخیص متحرک ها در زوایای مختلف با قابلیت تنظیم و برنامه ریزی سرعت ، قدرت ، میدان دید توسط کاربر و زمان باز ماندن درب جهت جلوگیری از اتلاف انرژی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b="1" dirty="0">
                <a:cs typeface="Afra Light" pitchFamily="2" charset="-78"/>
              </a:rPr>
              <a:t>سنسور ترکیبی </a:t>
            </a:r>
            <a:r>
              <a:rPr lang="fa-IR" sz="3600" dirty="0">
                <a:cs typeface="Afra Light" pitchFamily="2" charset="-78"/>
              </a:rPr>
              <a:t>ایمنی و حرکتی با تکنولوژی مادون قرمز ، جهت جلوگیری از بسته شدن ناگهانی درب ها و تشخیص افراد و اشیا در حالت ثابت و متحرک در زوایای مختلف با قابلیت تنظیم و برنامه ریزی سرعت ، قدرت ، میدان دید توسط کاربر و زمان باز ماندن درب جهت جلوگیری از اتلاف انرژی </a:t>
            </a:r>
            <a:endParaRPr lang="en-US" sz="3600" dirty="0">
              <a:cs typeface="Afra Light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a-IR" sz="3600" dirty="0">
                <a:solidFill>
                  <a:srgbClr val="FFC000"/>
                </a:solidFill>
                <a:cs typeface="B Titr" pitchFamily="2" charset="-78"/>
              </a:rPr>
              <a:t>درب های خروج اضطراری </a:t>
            </a:r>
            <a:endParaRPr lang="en-US" sz="3600" dirty="0">
              <a:solidFill>
                <a:srgbClr val="FFC000"/>
              </a:solidFill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درب های اسلایدینگ دارای ایمنی بالاتر نسبت به درب های معمولی هستند و همچنین از نظر پرت انرژی ، استحکام ، زیبایی ، آرامش ، آسایش و رفاه تاثیر گذاری بیشتری نسبت به دیگر دربهای دستی دارد .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در این نوع درب ها عموما از چهار لت فریم تشکیل </a:t>
            </a:r>
            <a:r>
              <a:rPr lang="fa-IR" sz="3600" dirty="0" smtClean="0">
                <a:cs typeface="Afra Light" pitchFamily="2" charset="-78"/>
              </a:rPr>
              <a:t>شده است </a:t>
            </a:r>
            <a:r>
              <a:rPr lang="fa-IR" sz="3600" dirty="0">
                <a:cs typeface="Afra Light" pitchFamily="2" charset="-78"/>
              </a:rPr>
              <a:t>که دو لت آن متحرک میباشد که بنا به نوع انتخاب اپراتور بر اساس وزن درب و همچنین میزان باز شو مورد نظر دارای ابعاد گوناگون میباشد .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و دو لت ثابت دارد که ممکن است از لت های متحرک هم بزرگتر باشد و قابل به ذکر است که این نوع درب ها توانایی تک لنگه ( یک لت متحرک ) را دارند .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مناسب برای مکانهایی با حداقل دهنه 2.50 متر به بالا با هر نوع ترافیک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endParaRPr lang="en-US" sz="3600" dirty="0">
              <a:cs typeface="Afra Light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مزیت :</a:t>
            </a:r>
            <a:r>
              <a:rPr lang="fa-IR" sz="3600" dirty="0">
                <a:cs typeface="Afra Light" pitchFamily="2" charset="-78"/>
              </a:rPr>
              <a:t> 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در هنگام بروزحادثه درب ها قابلیت بازشدن دارند .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solidFill>
                  <a:srgbClr val="FFC000"/>
                </a:solidFill>
                <a:cs typeface="B Titr" pitchFamily="2" charset="-78"/>
              </a:rPr>
              <a:t>تجهیزات ایمنی :</a:t>
            </a:r>
            <a:endParaRPr lang="en-US" sz="3600" dirty="0">
              <a:solidFill>
                <a:srgbClr val="FFC000"/>
              </a:solidFill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*سنسور حرکتی با تکنولوژی مادون قرمز جهت باز و بسته نمودن </a:t>
            </a:r>
            <a:r>
              <a:rPr lang="fa-IR" sz="3600" dirty="0" smtClean="0">
                <a:cs typeface="Afra Light" pitchFamily="2" charset="-78"/>
              </a:rPr>
              <a:t>درب</a:t>
            </a:r>
            <a:r>
              <a:rPr lang="en-US" sz="3600" dirty="0" smtClean="0">
                <a:cs typeface="Afra Light" pitchFamily="2" charset="-78"/>
              </a:rPr>
              <a:t> </a:t>
            </a:r>
            <a:r>
              <a:rPr lang="fa-IR" sz="3600" dirty="0" smtClean="0">
                <a:cs typeface="Afra Light" pitchFamily="2" charset="-78"/>
              </a:rPr>
              <a:t>ها </a:t>
            </a:r>
            <a:r>
              <a:rPr lang="fa-IR" sz="3600" dirty="0">
                <a:cs typeface="Afra Light" pitchFamily="2" charset="-78"/>
              </a:rPr>
              <a:t>و تشخیص متحرک ها در زوایای مختلف با قابلیت تنظیم و برنامه ریزی سرعت ، قدرت ، میدان دید توسط کاربر و زمان باز ماندن درب جهت جلوگیری از اتلاف انرژی .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* سنسور ترکیبی ایمنی (  پرده ای ) و حرکتی با تکنولوژی مادون قرمز ، جهت جلوگیری از بسته شدن ناگهانی درب ها و تشخیص افراد و اشیاء در حالت ثابت و متحرک در زوایای مختلف با قابلیت تنظیم و برنامه ریزی سرعت ، قدرت ، میدان دید توسط کاربر و زمان بازماندن درب جهت جلوگیری از اتلاف انرژی </a:t>
            </a:r>
            <a:endParaRPr lang="en-US" sz="3600" dirty="0">
              <a:cs typeface="Afra Light" pitchFamily="2" charset="-78"/>
            </a:endParaRPr>
          </a:p>
        </p:txBody>
      </p:sp>
      <p:pic>
        <p:nvPicPr>
          <p:cNvPr id="7170" name="Picture 2" descr="E:\New folder (2)\New folder (2)\DSC_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908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glow rad="228600">
              <a:srgbClr val="FFFF0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راهنمای </a:t>
            </a:r>
            <a:r>
              <a:rPr lang="fa-IR" sz="3600" dirty="0">
                <a:solidFill>
                  <a:srgbClr val="FFC000"/>
                </a:solidFill>
                <a:cs typeface="B Titr" pitchFamily="2" charset="-78"/>
              </a:rPr>
              <a:t>تکنیکی درب </a:t>
            </a:r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ها</a:t>
            </a:r>
            <a:endParaRPr lang="en-US" sz="3600" dirty="0">
              <a:solidFill>
                <a:srgbClr val="FFC000"/>
              </a:solidFill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یک پرونده تکنیکی باید شامل موارد زیر باشد :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نقشه ای از نصب که معمولا در دفترچه راهنما موجود </a:t>
            </a:r>
            <a:r>
              <a:rPr lang="fa-IR" sz="3600" dirty="0" smtClean="0">
                <a:cs typeface="Afra Light" pitchFamily="2" charset="-78"/>
              </a:rPr>
              <a:t>است.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اتصالات الکتریکی و دیاگرام های کنترل که در دفترچه راهنما ، شامل این مورد نیز می باشد .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تحلیل ریسک و خطا که شامل لیستی ازخطرات و شرحی ازراه حل ها می باشد .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راهنماهای نصب و نگهداری درب و اجزا آن ها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آماده سازی لیستی از دستورالعمل های نصب و پیام های هشدار </a:t>
            </a:r>
            <a:endParaRPr lang="en-US" sz="3600" dirty="0">
              <a:cs typeface="Afra Light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درب های تلسکوپی </a:t>
            </a:r>
            <a:endParaRPr lang="en-US" sz="3600" dirty="0">
              <a:solidFill>
                <a:srgbClr val="FFC000"/>
              </a:solidFill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solidFill>
                  <a:srgbClr val="FFC000"/>
                </a:solidFill>
                <a:cs typeface="Afra Light" pitchFamily="2" charset="-78"/>
              </a:rPr>
              <a:t>چرا درب های تلسکوپی </a:t>
            </a:r>
            <a:r>
              <a:rPr lang="fa-IR" sz="3600" dirty="0" smtClean="0">
                <a:solidFill>
                  <a:srgbClr val="FFC000"/>
                </a:solidFill>
                <a:cs typeface="Afra Light" pitchFamily="2" charset="-78"/>
              </a:rPr>
              <a:t>:</a:t>
            </a:r>
            <a:endParaRPr lang="en-US" sz="3600" dirty="0">
              <a:solidFill>
                <a:srgbClr val="FFC000"/>
              </a:solidFill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این نوع درب ها دارای کیفیتی فوق العاده بالاتر ، عمری طولانی و زیبایی بهتر نسبت به درب های اسلایدینگ است .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توانایی اجرا در عرض دهنه های کوچک 1.20 متر تا دهنه های بزرگ 8 الی 10 متری ازدیگر مزیت های این نوع درب ها است .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این نوع درب ها معمولا از شش لت فریم تشکیل شده اند و در مکانهایی با عرض دهنه کوچک با سه لت فریم طراحی میشوند </a:t>
            </a:r>
            <a:endParaRPr lang="en-US" sz="3600" dirty="0">
              <a:cs typeface="Afra Light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>
                <a:solidFill>
                  <a:srgbClr val="FFC000"/>
                </a:solidFill>
                <a:cs typeface="Afra Light" pitchFamily="2" charset="-78"/>
              </a:rPr>
              <a:t>مزیت : </a:t>
            </a:r>
            <a:r>
              <a:rPr lang="fa-IR" sz="2800" dirty="0"/>
              <a:t> </a:t>
            </a:r>
            <a:endParaRPr lang="en-US" sz="2800" dirty="0"/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جلوگیری ازپرت انرژی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ک</a:t>
            </a:r>
            <a:r>
              <a:rPr lang="fa-IR" sz="2800" dirty="0" smtClean="0">
                <a:cs typeface="Afra Light" pitchFamily="2" charset="-78"/>
              </a:rPr>
              <a:t>م </a:t>
            </a:r>
            <a:r>
              <a:rPr lang="fa-IR" sz="2800" dirty="0">
                <a:cs typeface="Afra Light" pitchFamily="2" charset="-78"/>
              </a:rPr>
              <a:t>مصرف بودن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قدرت </a:t>
            </a:r>
            <a:r>
              <a:rPr lang="fa-IR" sz="2800" dirty="0" smtClean="0">
                <a:cs typeface="Afra Light" pitchFamily="2" charset="-78"/>
              </a:rPr>
              <a:t>بیشتر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عمر </a:t>
            </a:r>
            <a:r>
              <a:rPr lang="fa-IR" sz="2800" dirty="0" smtClean="0">
                <a:cs typeface="Afra Light" pitchFamily="2" charset="-78"/>
              </a:rPr>
              <a:t>طولانی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بازشو تا 3/2 عرض </a:t>
            </a:r>
            <a:r>
              <a:rPr lang="fa-IR" sz="2800" dirty="0" smtClean="0">
                <a:cs typeface="Afra Light" pitchFamily="2" charset="-78"/>
              </a:rPr>
              <a:t>دهنه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مناسب برای افرادی که زیبایی را مد نظر دارند 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/>
              <a:t> </a:t>
            </a:r>
            <a:endParaRPr lang="en-US" sz="2800" dirty="0"/>
          </a:p>
        </p:txBody>
      </p:sp>
      <p:pic>
        <p:nvPicPr>
          <p:cNvPr id="8194" name="Picture 2" descr="E:\New folder (2)\New folder (2)\DSC_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0618"/>
            <a:ext cx="8153400" cy="3068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glow rad="228600">
              <a:srgbClr val="92D05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fa-IR" sz="2800" dirty="0">
                <a:solidFill>
                  <a:srgbClr val="FFC000"/>
                </a:solidFill>
                <a:cs typeface="Afra Light" pitchFamily="2" charset="-78"/>
              </a:rPr>
              <a:t>تجهیزات ایمنی :</a:t>
            </a:r>
            <a:endParaRPr lang="en-US" sz="2800" dirty="0">
              <a:solidFill>
                <a:srgbClr val="FFC000"/>
              </a:solidFill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*سنسور حرکتی با تکنولوژی مادون قرمز جهت باز و بسته نمودن درب ها و تشخیص متحرک ها در زوایای مختلف با قابلیت تنظیم و برنامه ریزی سرعت ، قدرت ، میدان دید توسط کاربر و زمان باز ماندن درب جهت جلوگیری از اتلاف انرژی .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* سنسور ترکیبی ایمنی (  پرده ای ) و حرکتی با تکنولوژی مادون قرمز ، جهت جلوگیری از بسته شدن ناگهانی درب ها و تشخیص افراد و اشیاء در حالت ثابت و متحرک در زوایای مختلف با قابلیت تنظیم و برنامه ریزی سرعت ، قدرت ، میدان دید توسط کاربر و زمان بازماندن درب جهت جلوگیری از اتلاف انرژی 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 smtClean="0">
                <a:solidFill>
                  <a:srgbClr val="FFC000"/>
                </a:solidFill>
                <a:cs typeface="Afra Light" pitchFamily="2" charset="-78"/>
              </a:rPr>
              <a:t>راهنمای تکنیکی درب ها</a:t>
            </a:r>
            <a:r>
              <a:rPr lang="fa-IR" sz="2800" dirty="0" smtClean="0">
                <a:solidFill>
                  <a:srgbClr val="FFC000"/>
                </a:solidFill>
                <a:cs typeface="B Titr" pitchFamily="2" charset="-78"/>
              </a:rPr>
              <a:t> 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یک پرونده تکنیکی باید شامل موارد زیر باشد :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نقشه ای از نصب که معمولا در دفترچه راهنما موجود است .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اتصالات الکتریکی و دیاگرام های کنترل که در دفترچه راهنما ، شامل این مورد نیز می باشد .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تحلیل ریسک و خطا که شامل لیستی ازخطرات و شرحی ازراه حل ها می باشد .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راهنماهای نصب و نگهداری درب و اجزا آن </a:t>
            </a:r>
            <a:r>
              <a:rPr lang="fa-IR" sz="2800" dirty="0" smtClean="0">
                <a:cs typeface="Afra Light" pitchFamily="2" charset="-78"/>
              </a:rPr>
              <a:t>ها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آماده سازی لیستی از دستورالعمل های نصب و پیام های هشدار </a:t>
            </a:r>
            <a:r>
              <a:rPr lang="fa-IR" sz="2800" dirty="0" smtClean="0">
                <a:cs typeface="Afra Light" pitchFamily="2" charset="-78"/>
              </a:rPr>
              <a:t>.</a:t>
            </a:r>
            <a:endParaRPr lang="en-US" sz="2800" dirty="0">
              <a:cs typeface="Afra Light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درب های مترو</a:t>
            </a: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این نوع درب ها فقط در مترو ، قطار شهری و راه آهن کاربرد دارند و مراجعین می توانند بعد از ایستادن قطار درب ها باز شود و ورود و خروج انجام شود </a:t>
            </a:r>
            <a:endParaRPr lang="en-US" sz="3600" dirty="0">
              <a:cs typeface="Afra Light" pitchFamily="2" charset="-78"/>
            </a:endParaRPr>
          </a:p>
        </p:txBody>
      </p:sp>
      <p:pic>
        <p:nvPicPr>
          <p:cNvPr id="9218" name="Picture 2" descr="E:\New folder (2)\New folder (2)\DSC_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04655"/>
            <a:ext cx="7772400" cy="37902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fa-IR" sz="4800" dirty="0" smtClean="0">
                <a:solidFill>
                  <a:srgbClr val="00B0F0"/>
                </a:solidFill>
                <a:cs typeface="B Titr" pitchFamily="2" charset="-78"/>
              </a:rPr>
              <a:t>انواع درب </a:t>
            </a:r>
            <a:endParaRPr lang="en-US" sz="4800" dirty="0">
              <a:solidFill>
                <a:srgbClr val="00B0F0"/>
              </a:solidFill>
              <a:cs typeface="B Tit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3810000"/>
            <a:ext cx="4114800" cy="762000"/>
          </a:xfrm>
        </p:spPr>
        <p:txBody>
          <a:bodyPr/>
          <a:lstStyle/>
          <a:p>
            <a:pPr algn="l"/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0th Century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926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3600" dirty="0">
                <a:solidFill>
                  <a:srgbClr val="FFC000"/>
                </a:solidFill>
                <a:cs typeface="Afra Light" pitchFamily="2" charset="-78"/>
              </a:rPr>
              <a:t> </a:t>
            </a:r>
            <a:r>
              <a:rPr lang="fa-IR" sz="3600" dirty="0" smtClean="0">
                <a:solidFill>
                  <a:srgbClr val="FFC000"/>
                </a:solidFill>
                <a:cs typeface="Afra Light" pitchFamily="2" charset="-78"/>
              </a:rPr>
              <a:t>مزیت ها: </a:t>
            </a:r>
            <a:r>
              <a:rPr lang="fa-IR" sz="3600" dirty="0" smtClean="0">
                <a:cs typeface="Afra Light" pitchFamily="2" charset="-78"/>
              </a:rPr>
              <a:t>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fa-IR" sz="3600" dirty="0">
                <a:cs typeface="Afra Light" pitchFamily="2" charset="-78"/>
              </a:rPr>
              <a:t>امنیت بالا برای جلوگیری از ورود افراد به داخل ریل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fa-IR" sz="3600" dirty="0">
                <a:cs typeface="Afra Light" pitchFamily="2" charset="-78"/>
              </a:rPr>
              <a:t>ظاهری زیبا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fa-IR" sz="3600" dirty="0">
                <a:cs typeface="Afra Light" pitchFamily="2" charset="-78"/>
              </a:rPr>
              <a:t>قابلیت کنترل ورود و خروج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fa-IR" sz="3600" dirty="0">
                <a:cs typeface="Afra Light" pitchFamily="2" charset="-78"/>
              </a:rPr>
              <a:t>هدایت افراد به محل ایستادن قطار </a:t>
            </a:r>
            <a:endParaRPr lang="en-US" sz="3600" dirty="0">
              <a:cs typeface="Afra Light" pitchFamily="2" charset="-78"/>
            </a:endParaRPr>
          </a:p>
        </p:txBody>
      </p:sp>
      <p:pic>
        <p:nvPicPr>
          <p:cNvPr id="10242" name="Picture 2" descr="E:\New folder (2)\New folder (2)\DSC_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3657600" cy="434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glow rad="228600">
              <a:srgbClr val="00B0F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sz="3600" dirty="0">
                <a:solidFill>
                  <a:srgbClr val="FFC000"/>
                </a:solidFill>
                <a:cs typeface="Afra Light" pitchFamily="2" charset="-78"/>
              </a:rPr>
              <a:t> </a:t>
            </a:r>
            <a:r>
              <a:rPr lang="fa-IR" sz="3600" dirty="0" smtClean="0">
                <a:solidFill>
                  <a:srgbClr val="FFC000"/>
                </a:solidFill>
                <a:cs typeface="Afra Light" pitchFamily="2" charset="-78"/>
              </a:rPr>
              <a:t>تجهیزات </a:t>
            </a:r>
            <a:r>
              <a:rPr lang="fa-IR" sz="3600" dirty="0">
                <a:solidFill>
                  <a:srgbClr val="FFC000"/>
                </a:solidFill>
                <a:cs typeface="Afra Light" pitchFamily="2" charset="-78"/>
              </a:rPr>
              <a:t>ایمنی </a:t>
            </a:r>
            <a:r>
              <a:rPr lang="fa-IR" sz="3600" dirty="0" smtClean="0">
                <a:solidFill>
                  <a:srgbClr val="FFC000"/>
                </a:solidFill>
                <a:cs typeface="Afra Light" pitchFamily="2" charset="-78"/>
              </a:rPr>
              <a:t>:</a:t>
            </a:r>
            <a:r>
              <a:rPr lang="fa-IR" sz="3600" dirty="0" smtClean="0">
                <a:cs typeface="Afra Light" pitchFamily="2" charset="-78"/>
              </a:rPr>
              <a:t>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*سنسور حرکتی با تکنولوژی مادون قرمز جهت باز و بسته نمودن درب ها و تشخیص متحرک ها در زوایای مختلف با قابلیت تنظیم و برنامه ریزی سرعت ، قدرت ، میدان دید توسط کاربر و زمان باز ماندن درب جهت جلوگیری از اتلاف انرژی .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* سنسور ترکیبی ایمنی (  پرده ای ) و حرکتی با تکنولوژی مادون قرمز ، جهت جلوگیری از بسته شدن ناگهانی درب ها و تشخیص افراد و اشیاء در حالت ثابت و متحرک در زوایای مختلف با قابلیت تنظیم و برنامه ریزی سرعت ، قدرت ، میدان دید توسط کاربر و زمان بازماندن درب جهت جلوگیری از اتلاف </a:t>
            </a:r>
            <a:r>
              <a:rPr lang="fa-IR" sz="3600" dirty="0" smtClean="0">
                <a:cs typeface="Afra Light" pitchFamily="2" charset="-78"/>
              </a:rPr>
              <a:t>انرژی</a:t>
            </a:r>
            <a:endParaRPr lang="en-US" sz="3600" dirty="0">
              <a:cs typeface="Afra Light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درب های لولایی</a:t>
            </a:r>
          </a:p>
          <a:p>
            <a:pPr marL="0" indent="0" algn="r">
              <a:buNone/>
            </a:pPr>
            <a:r>
              <a:rPr lang="fa-IR" sz="3600" dirty="0" smtClean="0">
                <a:cs typeface="Afra Light" pitchFamily="2" charset="-78"/>
              </a:rPr>
              <a:t>این </a:t>
            </a:r>
            <a:r>
              <a:rPr lang="fa-IR" sz="3600" dirty="0">
                <a:cs typeface="Afra Light" pitchFamily="2" charset="-78"/>
              </a:rPr>
              <a:t>نوع درب ها از دو بازشو تشکیل شده اند که همانند در های معمولی به صورت لولایی کار میکنند و کاربرد این نوع درب ها برای موارد خاص می باشد ( مانند اورژانس و بیمارستان )</a:t>
            </a:r>
            <a:endParaRPr lang="en-US" sz="3600" dirty="0">
              <a:cs typeface="Afra Light" pitchFamily="2" charset="-78"/>
            </a:endParaRPr>
          </a:p>
        </p:txBody>
      </p:sp>
      <p:pic>
        <p:nvPicPr>
          <p:cNvPr id="11266" name="Picture 2" descr="E:\New folder (2)\New folder (2)\DSC_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655320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glow rad="228600">
              <a:srgbClr val="0070C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fa-IR" sz="3600" dirty="0" smtClean="0">
                <a:solidFill>
                  <a:srgbClr val="FFC000"/>
                </a:solidFill>
                <a:cs typeface="Afra Light" pitchFamily="2" charset="-78"/>
              </a:rPr>
              <a:t>مزیت ها :</a:t>
            </a:r>
            <a:r>
              <a:rPr lang="fa-IR" sz="3600" dirty="0" smtClean="0">
                <a:cs typeface="Afra Light" pitchFamily="2" charset="-78"/>
              </a:rPr>
              <a:t>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قابلیت استفاده بر روی درب های معمولی حداکثر 100 کیلو گرم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هزینه مناسب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Afra Light" pitchFamily="2" charset="-78"/>
              </a:rPr>
              <a:t>کم </a:t>
            </a:r>
            <a:r>
              <a:rPr lang="fa-IR" sz="3600" dirty="0">
                <a:cs typeface="Afra Light" pitchFamily="2" charset="-78"/>
              </a:rPr>
              <a:t>حجم </a:t>
            </a:r>
            <a:r>
              <a:rPr lang="fa-IR" sz="3600" dirty="0" smtClean="0">
                <a:cs typeface="Afra Light" pitchFamily="2" charset="-78"/>
              </a:rPr>
              <a:t>بودن</a:t>
            </a: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 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800" dirty="0">
                <a:solidFill>
                  <a:srgbClr val="FFC000"/>
                </a:solidFill>
                <a:cs typeface="Afra Light" pitchFamily="2" charset="-78"/>
              </a:rPr>
              <a:t>تجهیزات ایمنی </a:t>
            </a:r>
            <a:r>
              <a:rPr lang="fa-IR" sz="3800" dirty="0" smtClean="0">
                <a:solidFill>
                  <a:srgbClr val="FFC000"/>
                </a:solidFill>
                <a:cs typeface="Afra Light" pitchFamily="2" charset="-78"/>
              </a:rPr>
              <a:t>:</a:t>
            </a:r>
            <a:endParaRPr lang="en-US" sz="3800" dirty="0">
              <a:solidFill>
                <a:srgbClr val="FFC000"/>
              </a:solidFill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*سنسور حرکتی با تکنولوژی مادون قرمز جهت باز و بسته نمودن درب ها و تشخیص متحرک ها در زوایای مختلف با قابلیت تنظیم و برنامه ریزی سرعت ، قدرت ، میدان دید توسط کاربر و زمان باز ماندن درب جهت جلوگیری از اتلاف انرژی .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* سنسور ترکیبی ایمنی (  پرده ای ) و حرکتی با تکنولوژی مادون قرمز ، جهت جلوگیری از بسته شدن ناگهانی درب ها و تشخیص افراد و اشیاء در حالت ثابت و متحرک در زوایای مختلف با قابلیت تنظیم و برنامه ریزی سرعت ، قدرت ، میدان دید توسط کاربر و زمان بازماندن درب جهت جلوگیری از اتلاف انرژی</a:t>
            </a:r>
            <a:endParaRPr lang="en-US" sz="3600" dirty="0">
              <a:cs typeface="Afra Light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>
                <a:solidFill>
                  <a:srgbClr val="FFC000"/>
                </a:solidFill>
                <a:cs typeface="B Titr" pitchFamily="2" charset="-78"/>
              </a:rPr>
              <a:t> </a:t>
            </a:r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درب </a:t>
            </a:r>
            <a:r>
              <a:rPr lang="fa-IR" sz="3600" dirty="0">
                <a:solidFill>
                  <a:srgbClr val="FFC000"/>
                </a:solidFill>
                <a:cs typeface="B Titr" pitchFamily="2" charset="-78"/>
              </a:rPr>
              <a:t>های </a:t>
            </a:r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تاشو</a:t>
            </a:r>
            <a:r>
              <a:rPr lang="fa-IR" sz="3600" dirty="0" smtClean="0">
                <a:cs typeface="Afra Light" pitchFamily="2" charset="-78"/>
              </a:rPr>
              <a:t>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این نوع درب ها مناسب مکانهایی هستند که تمام عرض دهنه را بازشو نیاز دارند .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سازه متفاوت و نوع کارایی خاص آن مناسب مکانهایی همانند : گاراژ ، نمایشگاه اتومبیل ، مکانهایی با تردد حجمی بالا و دهنه های کوچک می باشد </a:t>
            </a:r>
            <a:endParaRPr lang="en-US" sz="3600" dirty="0">
              <a:cs typeface="Afra Light" pitchFamily="2" charset="-78"/>
            </a:endParaRPr>
          </a:p>
        </p:txBody>
      </p:sp>
      <p:pic>
        <p:nvPicPr>
          <p:cNvPr id="12290" name="Picture 2" descr="E:\New folder (2)\New folder (2)\DSC_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7236" y="2092036"/>
            <a:ext cx="3283527" cy="579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glow rad="228600">
              <a:srgbClr val="7030A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>
                <a:solidFill>
                  <a:srgbClr val="FFC000"/>
                </a:solidFill>
                <a:cs typeface="Afra Light" pitchFamily="2" charset="-78"/>
              </a:rPr>
              <a:t> </a:t>
            </a:r>
            <a:r>
              <a:rPr lang="fa-IR" sz="3600" dirty="0" smtClean="0">
                <a:solidFill>
                  <a:srgbClr val="FFC000"/>
                </a:solidFill>
                <a:cs typeface="Afra Light" pitchFamily="2" charset="-78"/>
              </a:rPr>
              <a:t>مزیت </a:t>
            </a:r>
            <a:r>
              <a:rPr lang="fa-IR" sz="3600" dirty="0">
                <a:solidFill>
                  <a:srgbClr val="FFC000"/>
                </a:solidFill>
                <a:cs typeface="Afra Light" pitchFamily="2" charset="-78"/>
              </a:rPr>
              <a:t>ها :</a:t>
            </a:r>
            <a:endParaRPr lang="en-US" sz="3600" dirty="0">
              <a:solidFill>
                <a:srgbClr val="FFC000"/>
              </a:solidFill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Afra Light" pitchFamily="2" charset="-78"/>
              </a:rPr>
              <a:t>95% بازشو</a:t>
            </a:r>
            <a:endParaRPr lang="en-US" sz="3600" dirty="0" smtClean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Afra Light" pitchFamily="2" charset="-78"/>
              </a:rPr>
              <a:t>مناسب برای مکانهایی با عرض دهنه بیشتر از 90 سانتی متر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solidFill>
                  <a:srgbClr val="FFC000"/>
                </a:solidFill>
                <a:cs typeface="Afra Light" pitchFamily="2" charset="-78"/>
              </a:rPr>
              <a:t>نکاتی در مورد ریسک های مکانیکی : </a:t>
            </a:r>
            <a:endParaRPr lang="en-US" sz="3600" dirty="0">
              <a:solidFill>
                <a:srgbClr val="FFC000"/>
              </a:solidFill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نواحی خطر : به نواحی گفته می شود که ممکن است سلامتی فرد در معرض خطر قرار گیرد .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فرد در معرض خطر : به فردی اطلاق می شود که کلا یا بخشی ازبدن وی در معرض خطر باشد </a:t>
            </a:r>
            <a:endParaRPr lang="en-US" sz="3600" dirty="0">
              <a:cs typeface="Afra Light" pitchFamily="2" charset="-78"/>
            </a:endParaRPr>
          </a:p>
        </p:txBody>
      </p:sp>
      <p:pic>
        <p:nvPicPr>
          <p:cNvPr id="13314" name="Picture 2" descr="E:\New folder (2)\New folder (2)\CameraZOOM-۲۰۱۴۰۵۱۰۱۹۰۲۰۱۳۸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0" y="4267200"/>
            <a:ext cx="4502369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glow rad="228600">
              <a:srgbClr val="C0000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درب </a:t>
            </a:r>
            <a:r>
              <a:rPr lang="fa-IR" sz="3600" dirty="0">
                <a:solidFill>
                  <a:srgbClr val="FFC000"/>
                </a:solidFill>
                <a:cs typeface="B Titr" pitchFamily="2" charset="-78"/>
              </a:rPr>
              <a:t>های امنیتی بانک</a:t>
            </a:r>
            <a:r>
              <a:rPr lang="fa-IR" sz="3600" dirty="0">
                <a:cs typeface="Afra Light" pitchFamily="2" charset="-78"/>
              </a:rPr>
              <a:t>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این نوع درب ها دارای امنیت بالایی می باشند که عموما از شیشه های لمینت ( ضد گلوله ) استفاده می شود و همچنین قابلیت باز شدن متفاوتی دارند .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استفاده از کارتخوان ، بار کد ، کدینگ ، اثر انگشت و غیره  از مزایای استفاده از این سیستم می باشد .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کاربرد این نوع درب ها عموما در اماکن امنیتی می </a:t>
            </a:r>
            <a:r>
              <a:rPr lang="fa-IR" sz="3600" dirty="0" smtClean="0">
                <a:cs typeface="Afra Light" pitchFamily="2" charset="-78"/>
              </a:rPr>
              <a:t>باشد </a:t>
            </a:r>
            <a:endParaRPr lang="en-US" sz="3600" dirty="0">
              <a:cs typeface="Afra Light" pitchFamily="2" charset="-78"/>
            </a:endParaRPr>
          </a:p>
        </p:txBody>
      </p:sp>
      <p:pic>
        <p:nvPicPr>
          <p:cNvPr id="14338" name="Picture 2" descr="E:\New folder (2)\New folder (2)\CameraZOOM-۲۰۱۴۰۵۱۰۱۹۰۲۳۰۷۹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39624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glow rad="228600">
              <a:srgbClr val="FF000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 </a:t>
            </a:r>
            <a:r>
              <a:rPr lang="fa-IR" sz="3600" dirty="0" smtClean="0">
                <a:solidFill>
                  <a:srgbClr val="FFC000"/>
                </a:solidFill>
                <a:cs typeface="Afra Light" pitchFamily="2" charset="-78"/>
              </a:rPr>
              <a:t>مزیت </a:t>
            </a:r>
            <a:r>
              <a:rPr lang="fa-IR" sz="3600" dirty="0">
                <a:solidFill>
                  <a:srgbClr val="FFC000"/>
                </a:solidFill>
                <a:cs typeface="Afra Light" pitchFamily="2" charset="-78"/>
              </a:rPr>
              <a:t>ها </a:t>
            </a:r>
            <a:r>
              <a:rPr lang="fa-IR" sz="3600" dirty="0" smtClean="0">
                <a:solidFill>
                  <a:srgbClr val="FFC000"/>
                </a:solidFill>
                <a:cs typeface="Afra Light" pitchFamily="2" charset="-78"/>
              </a:rPr>
              <a:t>: </a:t>
            </a:r>
            <a:endParaRPr lang="en-US" sz="3600" dirty="0">
              <a:solidFill>
                <a:srgbClr val="FFC000"/>
              </a:solidFill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شناسایی افراد مراجعه </a:t>
            </a:r>
            <a:r>
              <a:rPr lang="fa-IR" sz="3600" dirty="0" smtClean="0">
                <a:cs typeface="Afra Light" pitchFamily="2" charset="-78"/>
              </a:rPr>
              <a:t>کننده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امنیت بالای ورود و </a:t>
            </a:r>
            <a:r>
              <a:rPr lang="fa-IR" sz="3600" dirty="0" smtClean="0">
                <a:cs typeface="Afra Light" pitchFamily="2" charset="-78"/>
              </a:rPr>
              <a:t>خروج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 smtClean="0">
                <a:cs typeface="Afra Light" pitchFamily="2" charset="-78"/>
              </a:rPr>
              <a:t>ضبط </a:t>
            </a:r>
            <a:r>
              <a:rPr lang="fa-IR" sz="3600" dirty="0">
                <a:cs typeface="Afra Light" pitchFamily="2" charset="-78"/>
              </a:rPr>
              <a:t>تصاویر افراد داخل </a:t>
            </a:r>
            <a:r>
              <a:rPr lang="fa-IR" sz="3600" dirty="0" smtClean="0">
                <a:cs typeface="Afra Light" pitchFamily="2" charset="-78"/>
              </a:rPr>
              <a:t>شونده </a:t>
            </a:r>
          </a:p>
          <a:p>
            <a:pPr marL="0" indent="0" algn="r">
              <a:buNone/>
            </a:pPr>
            <a:r>
              <a:rPr lang="fa-IR" sz="3600" dirty="0" smtClean="0">
                <a:solidFill>
                  <a:srgbClr val="FFC000"/>
                </a:solidFill>
                <a:cs typeface="Afra Light" pitchFamily="2" charset="-78"/>
              </a:rPr>
              <a:t>تجهیزات ایمنی : </a:t>
            </a:r>
          </a:p>
          <a:p>
            <a:pPr marL="0" indent="0" algn="r">
              <a:buNone/>
            </a:pPr>
            <a:r>
              <a:rPr lang="fa-IR" sz="3600" dirty="0" smtClean="0">
                <a:cs typeface="Afra Light" pitchFamily="2" charset="-78"/>
              </a:rPr>
              <a:t>*</a:t>
            </a:r>
            <a:r>
              <a:rPr lang="fa-IR" sz="3600" dirty="0">
                <a:cs typeface="Afra Light" pitchFamily="2" charset="-78"/>
              </a:rPr>
              <a:t>سنسور حرکتی با تکنولوژی مادون قرمز جهت باز و بسته نمودن درب ها و تشخیص متحرک ها در زوایای مختلف با قابلیت تنظیم و برنامه ریزی سرعت ، قدرت ، میدان دید توسط کاربر و زمان باز ماندن درب جهت جلوگیری از اتلاف انرژی . سنسور ترکیبی ایمنی (  پرده ای ) و حرکتی با تکنولوژی مادون قرمز ، جهت جلوگیری از بسته شدن ناگهانی درب ها و تشخیص افراد و اشیاء در حالت ثابت و متحرک در زوایای مختلف با قابلیت تنظیم و برنامه ریزی سرعت ، قدرت ، میدان دید توسط کاربر و زمان بازماندن درب جهت جلوگیری از اتلاف انرژی</a:t>
            </a:r>
            <a:endParaRPr lang="en-US" sz="3600" dirty="0">
              <a:cs typeface="Afra Light" pitchFamily="2" charset="-78"/>
            </a:endParaRPr>
          </a:p>
        </p:txBody>
      </p:sp>
      <p:pic>
        <p:nvPicPr>
          <p:cNvPr id="15362" name="Picture 2" descr="E:\New folder (2)\New folder (2)\CameraZOOM-۲۰۱۴۰۵۱۰۱۹۰۲۱۸۵۸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648200" cy="220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glow rad="228600">
              <a:srgbClr val="FFC00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>
                <a:solidFill>
                  <a:srgbClr val="FFC000"/>
                </a:solidFill>
                <a:cs typeface="B Titr" pitchFamily="2" charset="-78"/>
              </a:rPr>
              <a:t>درب </a:t>
            </a:r>
            <a:r>
              <a:rPr lang="fa-IR" dirty="0">
                <a:solidFill>
                  <a:srgbClr val="FFC000"/>
                </a:solidFill>
                <a:cs typeface="B Titr" pitchFamily="2" charset="-78"/>
              </a:rPr>
              <a:t>های پارکینگی</a:t>
            </a:r>
            <a:r>
              <a:rPr lang="fa-IR" dirty="0">
                <a:cs typeface="B Titr" pitchFamily="2" charset="-78"/>
              </a:rPr>
              <a:t> </a:t>
            </a:r>
            <a:endParaRPr lang="en-US" dirty="0"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Afra Light" pitchFamily="2" charset="-78"/>
              </a:rPr>
              <a:t>سیستم های اتوماتیک اکنون برای ورودی ها و خروجی های ماشین رو ، به صورت یک نیاز در آمده است . البته بر حسب نوع کاربری و تعداد رفت و آمد و موقعیت محل می توان از سیستم های اتوماتیک مختلف به بهترین نحو استفاده کرد تا هم نیاز مصرف کننده مرتفع گردد هم معماری ساختمان صدمه نبیند . اگر بخواهیم درب پارکینگمان را اتوماتیک نمائیم تنها به یک جفت جک متناسب با وزن و متراژ درب نیازمندیم تا بتوانیم با فشار دادن یک دکمه از </a:t>
            </a:r>
            <a:r>
              <a:rPr lang="fa-IR" dirty="0" smtClean="0">
                <a:cs typeface="Afra Light" pitchFamily="2" charset="-78"/>
              </a:rPr>
              <a:t>ریموت </a:t>
            </a:r>
            <a:r>
              <a:rPr lang="fa-IR" dirty="0">
                <a:cs typeface="Afra Light" pitchFamily="2" charset="-78"/>
              </a:rPr>
              <a:t>کنترل آن درب را باز و بسته نمائیم </a:t>
            </a:r>
            <a:r>
              <a:rPr lang="fa-IR" dirty="0" smtClean="0">
                <a:cs typeface="Afra Light" pitchFamily="2" charset="-78"/>
              </a:rPr>
              <a:t>.</a:t>
            </a:r>
            <a:endParaRPr lang="en-US" dirty="0">
              <a:cs typeface="Afra Light" pitchFamily="2" charset="-78"/>
            </a:endParaRPr>
          </a:p>
        </p:txBody>
      </p:sp>
      <p:pic>
        <p:nvPicPr>
          <p:cNvPr id="16386" name="Picture 2" descr="E:\New folder (2)\New folder (2)\CameraZOOM-۲۰۱۴۰۵۱۰۱۹۰۳۵۶۸۱۷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0363"/>
            <a:ext cx="3429000" cy="2232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glow rad="228600">
              <a:srgbClr val="FFFF0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>
                <a:solidFill>
                  <a:srgbClr val="FFC000"/>
                </a:solidFill>
                <a:cs typeface="Afra Light" pitchFamily="2" charset="-78"/>
              </a:rPr>
              <a:t> </a:t>
            </a:r>
            <a:r>
              <a:rPr lang="fa-IR" sz="3600" dirty="0" smtClean="0">
                <a:solidFill>
                  <a:srgbClr val="FFC000"/>
                </a:solidFill>
                <a:cs typeface="Afra Light" pitchFamily="2" charset="-78"/>
              </a:rPr>
              <a:t>جکها </a:t>
            </a:r>
            <a:r>
              <a:rPr lang="fa-IR" sz="3600" dirty="0">
                <a:solidFill>
                  <a:srgbClr val="FFC000"/>
                </a:solidFill>
                <a:cs typeface="Afra Light" pitchFamily="2" charset="-78"/>
              </a:rPr>
              <a:t>چند نوع </a:t>
            </a:r>
            <a:r>
              <a:rPr lang="fa-IR" sz="3600" dirty="0" smtClean="0">
                <a:solidFill>
                  <a:srgbClr val="FFC000"/>
                </a:solidFill>
                <a:cs typeface="Afra Light" pitchFamily="2" charset="-78"/>
              </a:rPr>
              <a:t>هستند:</a:t>
            </a:r>
            <a:endParaRPr lang="en-US" sz="3600" dirty="0">
              <a:solidFill>
                <a:srgbClr val="FFC000"/>
              </a:solidFill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پنوماتیک  -  هیدرولیک  -  </a:t>
            </a:r>
            <a:r>
              <a:rPr lang="fa-IR" sz="3600" dirty="0" smtClean="0">
                <a:cs typeface="Afra Light" pitchFamily="2" charset="-78"/>
              </a:rPr>
              <a:t>الکترومکانیک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solidFill>
                  <a:srgbClr val="FFC000"/>
                </a:solidFill>
                <a:cs typeface="Afra Light" pitchFamily="2" charset="-78"/>
              </a:rPr>
              <a:t>پنوماتیک :</a:t>
            </a:r>
            <a:endParaRPr lang="en-US" sz="3600" dirty="0">
              <a:solidFill>
                <a:srgbClr val="FFC000"/>
              </a:solidFill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این جکها توسط نیروی باد کار می کند و نیازمند ارتباط با کمپرسور باد هستند ، به دلیل مشکلات فراوان از جمله نداشتن دقت باز و بسته شدن پس از مدتی هزینه بالا ، مشکلات نصب و لوله کشی در ساختمان های آماده مورد توجه واقع نمیشود</a:t>
            </a:r>
            <a:endParaRPr lang="en-US" sz="3600" dirty="0">
              <a:cs typeface="Afra Light" pitchFamily="2" charset="-78"/>
            </a:endParaRPr>
          </a:p>
        </p:txBody>
      </p:sp>
      <p:pic>
        <p:nvPicPr>
          <p:cNvPr id="17410" name="Picture 2" descr="E:\New folder (2)\New folder (2)\CameraZOOM-۲۰۱۴۰۵۱۰۱۹۰۳۲۳۴۸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667000" cy="2895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glow rad="228600">
              <a:srgbClr val="92D05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fa-IR" dirty="0" smtClean="0">
                <a:solidFill>
                  <a:srgbClr val="FFC000"/>
                </a:solidFill>
                <a:cs typeface="B Titr" pitchFamily="2" charset="-78"/>
              </a:rPr>
              <a:t>درب های گردان 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در تمام کشور های پیشرفته و صنعتی استفاده از این نوع درب ها به خاطر پایین ترین ضریب پرت انرژی رایج و از اهمیت خاصی برخوردار بوده است . 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اکثر طراحان بزرگ در طراحی های مدرن ، پست مدرن ، سبز ، کلاسیک و ... از این نوع درب استفاده می کنند . 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اهمیت پرت انرژی ، ضریب امنیت بالا ، ورود و خروج مجزا و زیبایی از مسایلی است که تمام طراحان را وادار به استفاده از این نوع درب ها نموده است . </a:t>
            </a:r>
          </a:p>
          <a:p>
            <a:pPr marL="0" indent="0" algn="r">
              <a:buNone/>
            </a:pPr>
            <a:r>
              <a:rPr lang="fa-IR" dirty="0" smtClean="0">
                <a:solidFill>
                  <a:srgbClr val="FFC000"/>
                </a:solidFill>
                <a:cs typeface="Afra Light" pitchFamily="2" charset="-78"/>
              </a:rPr>
              <a:t>مزیت ها :</a:t>
            </a:r>
            <a:r>
              <a:rPr lang="fa-IR" dirty="0" smtClean="0">
                <a:cs typeface="Afra Light" pitchFamily="2" charset="-78"/>
              </a:rPr>
              <a:t> 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1- عدم نیاز به فضای فیلترینگ 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2- امنیت و ایمنی فوق العاده با 12 سنسور 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3- جلوگیری از ورود هر گونه گرد و غبار و دارای جاروی کف برای تمیز کردن محوطه داخلی 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4- آسایش و رفاه برای میزبانان و میهمانان 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5- دارای خروج ا</a:t>
            </a:r>
            <a:r>
              <a:rPr lang="fa-IR" dirty="0">
                <a:cs typeface="Afra Light" pitchFamily="2" charset="-78"/>
              </a:rPr>
              <a:t>ض</a:t>
            </a:r>
            <a:r>
              <a:rPr lang="fa-IR" dirty="0" smtClean="0">
                <a:cs typeface="Afra Light" pitchFamily="2" charset="-78"/>
              </a:rPr>
              <a:t>طراری برای مواقع خطر 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6-جداسازی محل تردد ورود و خروج </a:t>
            </a:r>
          </a:p>
        </p:txBody>
      </p:sp>
      <p:pic>
        <p:nvPicPr>
          <p:cNvPr id="1026" name="Picture 2" descr="E:\New folder (2)\New folder (2)\DSC_001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3429000" cy="1752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glow rad="228600">
              <a:schemeClr val="bg1"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www.SaberiMiT.Blogfa.Com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solidFill>
                  <a:srgbClr val="FFC000"/>
                </a:solidFill>
                <a:cs typeface="Afra Light" pitchFamily="2" charset="-78"/>
              </a:rPr>
              <a:t>هیدرولیک :</a:t>
            </a: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بسیار قدرتمند هستند ، نیروی فشار روغن داخل سیلندر و مکانیک قدرت را بسیار بالا برده و میتواند دربهای بسیار سنگین را باز و بسته نماید . ( قابل استفاده برای گاراژها و دربهای عریض )</a:t>
            </a:r>
            <a:endParaRPr lang="en-US" sz="3600" dirty="0">
              <a:cs typeface="Afra Light" pitchFamily="2" charset="-78"/>
            </a:endParaRPr>
          </a:p>
        </p:txBody>
      </p:sp>
      <p:pic>
        <p:nvPicPr>
          <p:cNvPr id="18434" name="Picture 2" descr="E:\New folder (2)\New folder (2)\CameraZOOM-۲۰۱۴۰۵۱۰۱۹۰۳۳۶۴۴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47" y="2743200"/>
            <a:ext cx="6678706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درب های راهبند </a:t>
            </a:r>
            <a:r>
              <a:rPr lang="fa-IR" sz="3600" dirty="0">
                <a:cs typeface="Afra Light" pitchFamily="2" charset="-78"/>
              </a:rPr>
              <a:t> 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دارای اهرم هایی به طول 2 تا 6.5 </a:t>
            </a:r>
            <a:r>
              <a:rPr lang="fa-IR" sz="3600" dirty="0" smtClean="0">
                <a:cs typeface="Afra Light" pitchFamily="2" charset="-78"/>
              </a:rPr>
              <a:t>متری 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مجهز به سیستم ضد برخورد با مانع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دارای پوشش فلزی با رنگ الکترو استاتیک و یا استیل </a:t>
            </a:r>
            <a:endParaRPr lang="en-US" sz="3600" dirty="0">
              <a:cs typeface="Afra Light" pitchFamily="2" charset="-78"/>
            </a:endParaRPr>
          </a:p>
        </p:txBody>
      </p:sp>
      <p:pic>
        <p:nvPicPr>
          <p:cNvPr id="20482" name="Picture 2" descr="E:\New folder (2)\New folder (2)\CameraZOOM-۲۰۱۴۰۵۱۰۱۹۰۵۰۰۶۱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50127"/>
            <a:ext cx="3205234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glow rad="228600">
              <a:srgbClr val="00206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483" name="Picture 3" descr="E:\New folder (2)\New folder (2)\CameraZOOM-۲۰۱۴۰۵۱۰۱۹۰۵۴۸۳۵۶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50128"/>
            <a:ext cx="3352802" cy="3657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glow rad="228600">
              <a:srgbClr val="0070C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dirty="0" smtClean="0">
                <a:solidFill>
                  <a:srgbClr val="FFC000"/>
                </a:solidFill>
                <a:cs typeface="Afra Light" pitchFamily="2" charset="-78"/>
              </a:rPr>
              <a:t>الکترو مکانیک :</a:t>
            </a:r>
          </a:p>
          <a:p>
            <a:pPr marL="0" indent="0" algn="r">
              <a:buNone/>
            </a:pPr>
            <a:r>
              <a:rPr lang="fa-IR" sz="2800" dirty="0">
                <a:cs typeface="Afra Light" pitchFamily="2" charset="-78"/>
              </a:rPr>
              <a:t>متشکل از یک موتور الکتریکی و گیربکس قوی . مناسب برای درب های اکثر پارکینگها و قدرت باز و بسته نمودن درب را از 150 تا 1500 کیلو دارد . بسیار ساده ( البته برای نصابان ) نصب میگردد . کم حجم و قدرتمند بوده و در نوع کامل و فول آن چند سرعته میباشد . توسط کنترولر خودش میتوان حالت مختلفی از سرعت و تاخیر را برنامه ریزی نمود . استفاده از چشم های الکترونیکی در سیستم درب دستور باز و بسته شدن ناگهانی را در صورت برخورد با اتومبیل یا یک فرد لغو نموده امنیت را بالا میبرد. میتوان جک ها را در پایین ، بالا و وسط درب نصب نمود </a:t>
            </a:r>
            <a:endParaRPr lang="en-US" sz="2800" dirty="0">
              <a:cs typeface="Afra Light" pitchFamily="2" charset="-78"/>
            </a:endParaRPr>
          </a:p>
        </p:txBody>
      </p:sp>
      <p:pic>
        <p:nvPicPr>
          <p:cNvPr id="19458" name="Picture 2" descr="E:\New folder (2)\New folder (2)\CameraZOOM-۲۰۱۴۰۵۱۰۱۹۰۳۴۶۰۶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59436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glow rad="228600">
              <a:srgbClr val="00B0F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درب های ریلی</a:t>
            </a:r>
            <a:r>
              <a:rPr lang="fa-IR" sz="3600" dirty="0">
                <a:solidFill>
                  <a:srgbClr val="FFC000"/>
                </a:solidFill>
                <a:cs typeface="B Titr" pitchFamily="2" charset="-78"/>
              </a:rPr>
              <a:t> </a:t>
            </a:r>
            <a:endParaRPr lang="en-US" sz="3600" dirty="0">
              <a:solidFill>
                <a:srgbClr val="FFC000"/>
              </a:solidFill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این درب به صورت کشویی و به یک طرف باز شده و موتور آن از نوع دنده ای می باشد که جهت سوله ها ، ورودی کارخانجات و یا درب های پارکینگی عریض مورد استفاده قرار میگیرند </a:t>
            </a:r>
            <a:endParaRPr lang="en-US" sz="3600" dirty="0">
              <a:cs typeface="Afra Light" pitchFamily="2" charset="-78"/>
            </a:endParaRPr>
          </a:p>
        </p:txBody>
      </p:sp>
      <p:pic>
        <p:nvPicPr>
          <p:cNvPr id="21506" name="Picture 2" descr="E:\New folder (2)\New folder (2)\CameraZOOM-۲۰۱۴۰۵۱۰۱۹۰۸۰۵۱۵۱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001000" cy="3764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glow rad="228600">
              <a:srgbClr val="7030A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درب های رول آپ</a:t>
            </a:r>
            <a:r>
              <a:rPr lang="fa-IR" sz="3600" dirty="0">
                <a:solidFill>
                  <a:srgbClr val="FFC000"/>
                </a:solidFill>
                <a:cs typeface="B Titr" pitchFamily="2" charset="-78"/>
              </a:rPr>
              <a:t> </a:t>
            </a:r>
            <a:endParaRPr lang="en-US" sz="3600" dirty="0">
              <a:solidFill>
                <a:srgbClr val="FFC000"/>
              </a:solidFill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مزایای استفاده از دربهای اتوماتیک کرکره ای :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زیبایی فوق العاده متفاوت با کرکره های سنتی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ایمنی بی نظیر به دلیل نوع خاص طراحی کرکره </a:t>
            </a:r>
            <a:r>
              <a:rPr lang="fa-IR" sz="3600" dirty="0" smtClean="0">
                <a:cs typeface="Afra Light" pitchFamily="2" charset="-78"/>
              </a:rPr>
              <a:t>ها  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از جنس آلومینیوم سخت کاری و تقویت شده دو </a:t>
            </a:r>
            <a:r>
              <a:rPr lang="fa-IR" sz="3600" dirty="0" smtClean="0">
                <a:cs typeface="Afra Light" pitchFamily="2" charset="-78"/>
              </a:rPr>
              <a:t>جداره 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عایق نسبی صوت و حرارت و </a:t>
            </a:r>
            <a:r>
              <a:rPr lang="fa-IR" sz="3600" dirty="0" smtClean="0">
                <a:cs typeface="Afra Light" pitchFamily="2" charset="-78"/>
              </a:rPr>
              <a:t>برودت 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امکان ساخت یکپارچه در ابعاد مختلف و غیر </a:t>
            </a:r>
            <a:r>
              <a:rPr lang="fa-IR" sz="3600" dirty="0" smtClean="0">
                <a:cs typeface="Afra Light" pitchFamily="2" charset="-78"/>
              </a:rPr>
              <a:t>متعارف  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سهولت کاربرد به همراه امنیت بالا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عدم اشغال فضای مفید در ع ض و ارتفاع </a:t>
            </a:r>
            <a:r>
              <a:rPr lang="fa-IR" sz="3600" dirty="0" smtClean="0">
                <a:cs typeface="Afra Light" pitchFamily="2" charset="-78"/>
              </a:rPr>
              <a:t>ورودی 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دارای قفل الکترو مکانیکی داخلی و بی نیاز از قفل و کلید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سازگار با کلیه سیستمهای کنترل هوشمند ( بی ام اس )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سرعت عملکرد و استفاده مطلوب از زمان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تنوع بسیار در طرح و </a:t>
            </a:r>
            <a:r>
              <a:rPr lang="fa-IR" sz="3600" dirty="0" smtClean="0">
                <a:cs typeface="Afra Light" pitchFamily="2" charset="-78"/>
              </a:rPr>
              <a:t>رنگ  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مقاومت و عمر بسیار بالای رنگ و عدم نیاز به رنگ آمیزی دوره ای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امکان ایجاد هارمونی با طراحی معماری </a:t>
            </a:r>
            <a:r>
              <a:rPr lang="fa-IR" sz="3600" dirty="0" smtClean="0">
                <a:cs typeface="Afra Light" pitchFamily="2" charset="-78"/>
              </a:rPr>
              <a:t>محیط    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600" dirty="0">
                <a:cs typeface="Afra Light" pitchFamily="2" charset="-78"/>
              </a:rPr>
              <a:t>قابلیت عملکرد دستی در هنگام قطع برق</a:t>
            </a:r>
            <a:endParaRPr lang="en-US" sz="3600" dirty="0">
              <a:cs typeface="Afra Light" pitchFamily="2" charset="-78"/>
            </a:endParaRPr>
          </a:p>
          <a:p>
            <a:pPr marL="0" indent="0" algn="r">
              <a:buNone/>
            </a:pPr>
            <a:endParaRPr lang="en-US" sz="3600" dirty="0">
              <a:cs typeface="Afra Light" pitchFamily="2" charset="-78"/>
            </a:endParaRPr>
          </a:p>
        </p:txBody>
      </p:sp>
      <p:pic>
        <p:nvPicPr>
          <p:cNvPr id="22530" name="Picture 2" descr="E:\New folder (2)\New folder (2)\CameraZOOM-۲۰۱۴۰۵۱۰۱۹۰۶۴۷۴۵۶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6670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glow rad="228600">
              <a:srgbClr val="FFFF0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7- مورد استفاده اکثر طراحان مطرح معماری اروپا ، آمریکا و آسیا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8- زیبایی فوق العاده و طراحی متنوع 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9- ذخیره هزینه های پرت انرژی و سرمایه </a:t>
            </a:r>
          </a:p>
          <a:p>
            <a:pPr marL="0" indent="0" algn="r">
              <a:buNone/>
            </a:pPr>
            <a:endParaRPr lang="fa-IR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مدل درب های گردان : دستی ، اتومات ، امنیتی و ویترینی</a:t>
            </a:r>
          </a:p>
          <a:p>
            <a:pPr marL="0" indent="0" algn="r">
              <a:buNone/>
            </a:pPr>
            <a:endParaRPr lang="fa-IR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solidFill>
                  <a:srgbClr val="FFC000"/>
                </a:solidFill>
                <a:cs typeface="Afra Light" pitchFamily="2" charset="-78"/>
              </a:rPr>
              <a:t>انواع درب های گردان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چند ضلعی : هزینه ی پایین تر ، امنیت بالاتر ، زیبا ، داری بیشترین سنسور امنیتی ، خروج اضطراری 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و مناسب برای نماهای مدرن ، پست مدرن و چند وجهی</a:t>
            </a:r>
          </a:p>
          <a:p>
            <a:pPr marL="0" indent="0" algn="r">
              <a:buNone/>
            </a:pPr>
            <a:endParaRPr lang="fa-IR" dirty="0" smtClean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منحنی : زیبا ، دارای بیشترین سنسور امنیتی ، امنیت بیشتر نسبت به سایر درب ها ، مناسب برای نماهای کلاسیک و قوس دار </a:t>
            </a:r>
          </a:p>
          <a:p>
            <a:pPr marL="0" indent="0" algn="r">
              <a:buNone/>
            </a:pPr>
            <a:endParaRPr lang="en-US" dirty="0">
              <a:cs typeface="Afra Light" pitchFamily="2" charset="-78"/>
            </a:endParaRPr>
          </a:p>
        </p:txBody>
      </p:sp>
      <p:pic>
        <p:nvPicPr>
          <p:cNvPr id="2050" name="Picture 2" descr="E:\New folder (2)\New folder (2)\DSC_0013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4478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/>
            </a:solidFill>
            <a:miter lim="800000"/>
          </a:ln>
          <a:effectLst>
            <a:glow rad="228600">
              <a:schemeClr val="tx1"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pPr marL="0" indent="0" algn="r">
              <a:buNone/>
            </a:pPr>
            <a:r>
              <a:rPr lang="fa-IR" dirty="0" smtClean="0">
                <a:solidFill>
                  <a:srgbClr val="FFC000"/>
                </a:solidFill>
                <a:cs typeface="Afra Light" pitchFamily="2" charset="-78"/>
              </a:rPr>
              <a:t>نکاتی در مورد ریسک های مکانیکی : 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نواحی خطر : به نواحی گفته می شود که ممکن است سلامتی فرد در معرض خطر قرار گیرد .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فرد در معرض خطر : به فردی اطلاق می شود که کلا یا بخشی ازبدن وی در معرض خطر باشد .</a:t>
            </a:r>
          </a:p>
          <a:p>
            <a:pPr marL="0" indent="0" algn="r">
              <a:buNone/>
            </a:pPr>
            <a:endParaRPr lang="en-US" dirty="0">
              <a:cs typeface="Afra Light" pitchFamily="2" charset="-78"/>
            </a:endParaRPr>
          </a:p>
        </p:txBody>
      </p:sp>
      <p:pic>
        <p:nvPicPr>
          <p:cNvPr id="3074" name="Picture 2" descr="E:\New folder (2)\New folder (2)\DSC_0014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52700"/>
            <a:ext cx="5657850" cy="408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glow rad="228600">
              <a:schemeClr val="accent1"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fa-IR" sz="3200" dirty="0" smtClean="0">
                <a:solidFill>
                  <a:srgbClr val="FFC000"/>
                </a:solidFill>
                <a:cs typeface="B Titr" pitchFamily="2" charset="-78"/>
              </a:rPr>
              <a:t>درب های مثلثی</a:t>
            </a:r>
          </a:p>
          <a:p>
            <a:pPr marL="0" indent="0" algn="r">
              <a:buNone/>
            </a:pPr>
            <a:r>
              <a:rPr lang="fa-IR" dirty="0" smtClean="0">
                <a:cs typeface="Afra Light" pitchFamily="2" charset="-78"/>
              </a:rPr>
              <a:t>در این نوع درب ها عموما از چهار لت فریم تشکیل شده است که دو لت</a:t>
            </a:r>
            <a:r>
              <a:rPr lang="en-US" dirty="0" smtClean="0">
                <a:cs typeface="Afra Light" pitchFamily="2" charset="-78"/>
              </a:rPr>
              <a:t> </a:t>
            </a:r>
            <a:r>
              <a:rPr lang="fa-IR" dirty="0" smtClean="0">
                <a:cs typeface="Afra Light" pitchFamily="2" charset="-78"/>
              </a:rPr>
              <a:t>متحرک میباشد که بنا به نوع انتخاب اپراتور بر اساس وزن درب و همچنین میزان باز شو مورد نظر دارای ابعاد گوناگون میباشد و دو لت ثابت دارد که ممکن است از لت های متحرک هم بزرگتر باشد . مناسب برای مکان های کنج با هر نوع ترافیک</a:t>
            </a:r>
            <a:endParaRPr lang="en-US" dirty="0" smtClean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solidFill>
                  <a:srgbClr val="FFC000"/>
                </a:solidFill>
                <a:cs typeface="Afra Light" pitchFamily="2" charset="-78"/>
              </a:rPr>
              <a:t>تجهیزات ایمنی</a:t>
            </a:r>
            <a:endParaRPr lang="en-US" sz="3200" dirty="0">
              <a:solidFill>
                <a:srgbClr val="FFC000"/>
              </a:solidFill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Afra Light" pitchFamily="2" charset="-78"/>
              </a:rPr>
              <a:t>سنسور حرکتی با تکنولوژی مادون قرمز جهت باز و بسته نمودن درب ها و تشخیص متحرک ها در زوایای مختلف با قابلیت تنظیم و برنامه ریزی سرعت ، قدرت ، میدان دید توسط کاربر و زمان باز ماندن درب جهت جلوگیری از اتلاف انرژی </a:t>
            </a:r>
            <a:endParaRPr lang="en-US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Afra Light" pitchFamily="2" charset="-78"/>
              </a:rPr>
              <a:t>سنسور ترکیبی ایمنی و حرکتی با تکنولوژی مادون قرمز ، جهت جلوگیری از بسته شدن ناگهانی درب ها و تشخیص افراد و اشیا در حالت ثابت و متحرک در زوایای مختلف با قابلیت تنظیم و برنامه ریزی سرعت ، قدرت ، میدان دید توسط کاربر و زمان باز ماندن درب جهت جلوگیری از اتلاف انرژی</a:t>
            </a:r>
            <a:endParaRPr lang="en-US" dirty="0">
              <a:cs typeface="Afra Light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4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1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fa-IR" sz="2800" dirty="0" smtClean="0">
                <a:cs typeface="Afra Light" pitchFamily="2" charset="-78"/>
              </a:rPr>
              <a:t> </a:t>
            </a:r>
            <a:r>
              <a:rPr lang="fa-IR" sz="2800" dirty="0" smtClean="0">
                <a:solidFill>
                  <a:srgbClr val="FFC000"/>
                </a:solidFill>
                <a:cs typeface="Afra Light" pitchFamily="2" charset="-78"/>
              </a:rPr>
              <a:t>راهنمای </a:t>
            </a:r>
            <a:r>
              <a:rPr lang="fa-IR" sz="2800" dirty="0">
                <a:solidFill>
                  <a:srgbClr val="FFC000"/>
                </a:solidFill>
                <a:cs typeface="Afra Light" pitchFamily="2" charset="-78"/>
              </a:rPr>
              <a:t>تکنیکی درب های </a:t>
            </a:r>
            <a:r>
              <a:rPr lang="fa-IR" sz="2800" dirty="0" smtClean="0">
                <a:solidFill>
                  <a:srgbClr val="FFC000"/>
                </a:solidFill>
                <a:cs typeface="Afra Light" pitchFamily="2" charset="-78"/>
              </a:rPr>
              <a:t>مثلثاتی: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fa-IR" sz="2800" dirty="0" smtClean="0">
                <a:cs typeface="Afra Light" pitchFamily="2" charset="-78"/>
              </a:rPr>
              <a:t>یک </a:t>
            </a:r>
            <a:r>
              <a:rPr lang="fa-IR" sz="2800" dirty="0">
                <a:cs typeface="Afra Light" pitchFamily="2" charset="-78"/>
              </a:rPr>
              <a:t>پرونده ی تکنیکی باید شامل موارد زیر </a:t>
            </a:r>
            <a:r>
              <a:rPr lang="fa-IR" sz="2800" dirty="0" smtClean="0">
                <a:cs typeface="Afra Light" pitchFamily="2" charset="-78"/>
              </a:rPr>
              <a:t>باشد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fa-IR" sz="2800" dirty="0" smtClean="0">
                <a:cs typeface="Afra Light" pitchFamily="2" charset="-78"/>
              </a:rPr>
              <a:t>نقشه </a:t>
            </a:r>
            <a:r>
              <a:rPr lang="fa-IR" sz="2800" dirty="0">
                <a:cs typeface="Afra Light" pitchFamily="2" charset="-78"/>
              </a:rPr>
              <a:t>ای از نصب که معمولا در دفترچه ی راهنما موجود </a:t>
            </a:r>
            <a:r>
              <a:rPr lang="fa-IR" sz="2800" dirty="0" smtClean="0">
                <a:cs typeface="Afra Light" pitchFamily="2" charset="-78"/>
              </a:rPr>
              <a:t>است</a:t>
            </a:r>
            <a:r>
              <a:rPr lang="en-US" sz="2800" dirty="0" smtClean="0">
                <a:cs typeface="Afra Light" pitchFamily="2" charset="-78"/>
              </a:rPr>
              <a:t>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fa-IR" sz="2800" dirty="0" smtClean="0">
                <a:cs typeface="Afra Light" pitchFamily="2" charset="-78"/>
              </a:rPr>
              <a:t>اتصال </a:t>
            </a:r>
            <a:r>
              <a:rPr lang="fa-IR" sz="2800" dirty="0">
                <a:cs typeface="Afra Light" pitchFamily="2" charset="-78"/>
              </a:rPr>
              <a:t>های الکتریکی و دیاگرام های کنترل که دفترچه ی راهنما ، شامل این موارد نیز </a:t>
            </a:r>
            <a:r>
              <a:rPr lang="fa-IR" sz="2800" dirty="0" smtClean="0">
                <a:cs typeface="Afra Light" pitchFamily="2" charset="-78"/>
              </a:rPr>
              <a:t>میشود</a:t>
            </a:r>
            <a:r>
              <a:rPr lang="en-US" sz="2800" dirty="0" smtClean="0">
                <a:cs typeface="Afra Light" pitchFamily="2" charset="-78"/>
              </a:rPr>
              <a:t> </a:t>
            </a:r>
            <a:endParaRPr lang="fa-IR" sz="2800" dirty="0" smtClean="0">
              <a:cs typeface="Afra Light" pitchFamily="2" charset="-78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fa-IR" sz="2800" dirty="0" smtClean="0">
                <a:cs typeface="Afra Light" pitchFamily="2" charset="-78"/>
              </a:rPr>
              <a:t>تحلیل ریسک </a:t>
            </a:r>
            <a:r>
              <a:rPr lang="fa-IR" sz="2800" dirty="0">
                <a:cs typeface="Afra Light" pitchFamily="2" charset="-78"/>
              </a:rPr>
              <a:t>و خطا که شامل لیستی از خطرات و شرحی از راه حل ها می باشد</a:t>
            </a:r>
            <a:r>
              <a:rPr lang="en-US" sz="2800" dirty="0">
                <a:cs typeface="Afra Light" pitchFamily="2" charset="-78"/>
              </a:rPr>
              <a:t> </a:t>
            </a:r>
            <a:endParaRPr lang="fa-IR" sz="2800" dirty="0">
              <a:cs typeface="Afra Light" pitchFamily="2" charset="-78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fa-IR" sz="2800" dirty="0" smtClean="0">
                <a:cs typeface="Afra Light" pitchFamily="2" charset="-78"/>
              </a:rPr>
              <a:t>راهنمای </a:t>
            </a:r>
            <a:r>
              <a:rPr lang="fa-IR" sz="2800" dirty="0">
                <a:cs typeface="Afra Light" pitchFamily="2" charset="-78"/>
              </a:rPr>
              <a:t>نصب و نگهداری درب و اجزای آن</a:t>
            </a:r>
            <a:r>
              <a:rPr lang="en-US" sz="2800" dirty="0">
                <a:cs typeface="Afra Light" pitchFamily="2" charset="-78"/>
              </a:rPr>
              <a:t> </a:t>
            </a:r>
            <a:endParaRPr lang="fa-IR" sz="2800" dirty="0" smtClean="0">
              <a:cs typeface="Afra Light" pitchFamily="2" charset="-78"/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fa-IR" sz="2800" dirty="0" smtClean="0">
                <a:cs typeface="Afra Light" pitchFamily="2" charset="-78"/>
              </a:rPr>
              <a:t>آماده </a:t>
            </a:r>
            <a:r>
              <a:rPr lang="fa-IR" sz="2800" dirty="0">
                <a:cs typeface="Afra Light" pitchFamily="2" charset="-78"/>
              </a:rPr>
              <a:t>سازی لیستی از دستور العمل های نصب و پیام های </a:t>
            </a:r>
            <a:r>
              <a:rPr lang="fa-IR" sz="2800" dirty="0" smtClean="0">
                <a:cs typeface="Afra Light" pitchFamily="2" charset="-78"/>
              </a:rPr>
              <a:t>هشدار</a:t>
            </a:r>
            <a:endParaRPr lang="en-US" sz="2800" dirty="0">
              <a:cs typeface="Afra Light" pitchFamily="2" charset="-78"/>
            </a:endParaRPr>
          </a:p>
        </p:txBody>
      </p:sp>
      <p:pic>
        <p:nvPicPr>
          <p:cNvPr id="4098" name="Picture 2" descr="E:\New folder (2)\New folder (2)\DSC_0017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70218"/>
            <a:ext cx="31242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/>
            </a:solidFill>
            <a:miter lim="800000"/>
          </a:ln>
          <a:effectLst>
            <a:glow rad="228600">
              <a:schemeClr val="accent6"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 descr="E:\New folder (2)\New folder (2)\DSC_0018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4" y="4114801"/>
            <a:ext cx="3470266" cy="2493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glow rad="228600">
              <a:srgbClr val="C00000">
                <a:alpha val="40000"/>
              </a:srgb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a-IR" sz="4000" dirty="0" smtClean="0">
                <a:solidFill>
                  <a:srgbClr val="FFC000"/>
                </a:solidFill>
                <a:cs typeface="B Titr" pitchFamily="2" charset="-78"/>
              </a:rPr>
              <a:t>درب های اسلایدینگ</a:t>
            </a:r>
            <a:r>
              <a:rPr lang="fa-IR" sz="4000" dirty="0" smtClean="0">
                <a:cs typeface="B Titr" pitchFamily="2" charset="-78"/>
              </a:rPr>
              <a:t> </a:t>
            </a:r>
            <a:endParaRPr lang="fa-IR" sz="3200" dirty="0">
              <a:cs typeface="B Titr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Afra Light" pitchFamily="2" charset="-78"/>
              </a:rPr>
              <a:t>درب </a:t>
            </a:r>
            <a:r>
              <a:rPr lang="fa-IR" sz="3200" dirty="0">
                <a:cs typeface="Afra Light" pitchFamily="2" charset="-78"/>
              </a:rPr>
              <a:t>های اسلایدینگ دارای ایمنی بالا تر نسبت به درب های معمولی هستند و همچنین از نظر پرت انرژی ، استحکام ، زیبایی ، آرامش آسایش و رفاه تاثیر گذاری بیشتری نسبت به دیگر درب های دستی </a:t>
            </a:r>
            <a:r>
              <a:rPr lang="fa-IR" sz="3200" dirty="0" smtClean="0">
                <a:cs typeface="Afra Light" pitchFamily="2" charset="-78"/>
              </a:rPr>
              <a:t>دارد .</a:t>
            </a:r>
            <a:endParaRPr lang="en-US" sz="32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200" dirty="0" smtClean="0">
                <a:cs typeface="Afra Light" pitchFamily="2" charset="-78"/>
              </a:rPr>
              <a:t>در </a:t>
            </a:r>
            <a:r>
              <a:rPr lang="fa-IR" sz="3200" dirty="0">
                <a:cs typeface="Afra Light" pitchFamily="2" charset="-78"/>
              </a:rPr>
              <a:t>این نوع درب ها عموما از چهار لت فریم تشکیل شده است که دو لت آن متحرک میباشد که بنا به نوع انتخاب اپراتور بر اساس وزن درب و همچنین میزان بازشو مورد نظر دارای ابعاد گوناگون میباشد و دو لت ثابت دارد که ممکن است از لت های متحرک هم بزرگ تر باشد و قابل به ذکر است که این نوع درب ها توانایی تک لنگه ( یک لت </a:t>
            </a:r>
            <a:r>
              <a:rPr lang="fa-IR" sz="3200" dirty="0" smtClean="0">
                <a:cs typeface="Afra Light" pitchFamily="2" charset="-78"/>
              </a:rPr>
              <a:t>متحرک </a:t>
            </a:r>
            <a:r>
              <a:rPr lang="fa-IR" sz="3200" dirty="0">
                <a:cs typeface="Afra Light" pitchFamily="2" charset="-78"/>
              </a:rPr>
              <a:t>) را دارند </a:t>
            </a:r>
            <a:r>
              <a:rPr lang="fa-IR" sz="3200" dirty="0" smtClean="0">
                <a:cs typeface="Afra Light" pitchFamily="2" charset="-78"/>
              </a:rPr>
              <a:t>.</a:t>
            </a:r>
            <a:endParaRPr lang="en-US" sz="3200" dirty="0">
              <a:cs typeface="Afra Light" pitchFamily="2" charset="-78"/>
            </a:endParaRPr>
          </a:p>
          <a:p>
            <a:pPr marL="0" indent="0" algn="r">
              <a:buNone/>
            </a:pPr>
            <a:r>
              <a:rPr lang="fa-IR" sz="3200" dirty="0">
                <a:cs typeface="Afra Light" pitchFamily="2" charset="-78"/>
              </a:rPr>
              <a:t>مناسب برای مکانهایی با حداقل دهنه ی 2.50 متر به بالا با هر نوع ترافیک</a:t>
            </a:r>
            <a:endParaRPr lang="en-US" sz="3200" dirty="0">
              <a:cs typeface="Afra Light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3600" dirty="0" smtClean="0">
                <a:solidFill>
                  <a:srgbClr val="FFC000"/>
                </a:solidFill>
                <a:cs typeface="B Titr" pitchFamily="2" charset="-78"/>
              </a:rPr>
              <a:t>مزیت ها 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800" dirty="0">
                <a:cs typeface="Afra Light" pitchFamily="2" charset="-78"/>
              </a:rPr>
              <a:t>جلوگیری از پرت انرژی</a:t>
            </a:r>
            <a:r>
              <a:rPr lang="en-US" sz="2800" dirty="0">
                <a:cs typeface="Afra Light" pitchFamily="2" charset="-78"/>
              </a:rPr>
              <a:t>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800" dirty="0">
                <a:cs typeface="Afra Light" pitchFamily="2" charset="-78"/>
              </a:rPr>
              <a:t>کم مصرف بودن</a:t>
            </a:r>
            <a:r>
              <a:rPr lang="en-US" sz="2800" dirty="0">
                <a:cs typeface="Afra Light" pitchFamily="2" charset="-78"/>
              </a:rPr>
              <a:t>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800" dirty="0">
                <a:cs typeface="Afra Light" pitchFamily="2" charset="-78"/>
              </a:rPr>
              <a:t>ایمنی بالا تر نسبت به درب های معمولی</a:t>
            </a:r>
            <a:r>
              <a:rPr lang="en-US" sz="2800" dirty="0">
                <a:cs typeface="Afra Light" pitchFamily="2" charset="-78"/>
              </a:rPr>
              <a:t>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800" dirty="0">
                <a:cs typeface="Afra Light" pitchFamily="2" charset="-78"/>
              </a:rPr>
              <a:t>متناسب برای ورود و خروج معلولین ، کودکان و مستمندان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fa-IR" sz="2800" dirty="0">
                <a:cs typeface="Afra Light" pitchFamily="2" charset="-78"/>
              </a:rPr>
              <a:t>متناسب برای هر نوع مکان ، سلیقه و متناسب هر نوع طراحی</a:t>
            </a:r>
            <a:r>
              <a:rPr lang="en-US" sz="2800" dirty="0">
                <a:cs typeface="Afra Light" pitchFamily="2" charset="-78"/>
              </a:rPr>
              <a:t>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800" dirty="0" smtClean="0">
                <a:cs typeface="Afra Light" pitchFamily="2" charset="-78"/>
              </a:rPr>
              <a:t>بازشو </a:t>
            </a:r>
            <a:r>
              <a:rPr lang="fa-IR" sz="2800" dirty="0">
                <a:cs typeface="Afra Light" pitchFamily="2" charset="-78"/>
              </a:rPr>
              <a:t>تا 1.2 عرض </a:t>
            </a:r>
            <a:r>
              <a:rPr lang="fa-IR" sz="2800" dirty="0" smtClean="0">
                <a:cs typeface="Afra Light" pitchFamily="2" charset="-78"/>
              </a:rPr>
              <a:t>دهنه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800" dirty="0" smtClean="0">
                <a:cs typeface="Afra Light" pitchFamily="2" charset="-78"/>
              </a:rPr>
              <a:t> </a:t>
            </a:r>
            <a:endParaRPr lang="en-US" sz="2800" dirty="0">
              <a:cs typeface="Afra Light" pitchFamily="2" charset="-78"/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US" sz="2800" dirty="0">
              <a:cs typeface="Afra Light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www.SaberiMiT.Blogfa.Com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428</TotalTime>
  <Words>1905</Words>
  <Application>Microsoft Office PowerPoint</Application>
  <PresentationFormat>On-screen Show (4:3)</PresentationFormat>
  <Paragraphs>216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20th Century Font</vt:lpstr>
      <vt:lpstr>Afra Light</vt:lpstr>
      <vt:lpstr>Arial</vt:lpstr>
      <vt:lpstr>B Titr</vt:lpstr>
      <vt:lpstr>Calibri</vt:lpstr>
      <vt:lpstr>Rockwell</vt:lpstr>
      <vt:lpstr>Times New Roman</vt:lpstr>
      <vt:lpstr>Wingdings 2</vt:lpstr>
      <vt:lpstr>Foundry</vt:lpstr>
      <vt:lpstr>PowerPoint Presentation</vt:lpstr>
      <vt:lpstr>انواع درب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 pc</dc:creator>
  <cp:lastModifiedBy>omid</cp:lastModifiedBy>
  <cp:revision>29</cp:revision>
  <dcterms:created xsi:type="dcterms:W3CDTF">2014-05-11T01:36:37Z</dcterms:created>
  <dcterms:modified xsi:type="dcterms:W3CDTF">2018-01-07T17:08:34Z</dcterms:modified>
</cp:coreProperties>
</file>