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295" r:id="rId2"/>
    <p:sldId id="294" r:id="rId3"/>
    <p:sldId id="285" r:id="rId4"/>
    <p:sldId id="281" r:id="rId5"/>
    <p:sldId id="282" r:id="rId6"/>
    <p:sldId id="258" r:id="rId7"/>
    <p:sldId id="261" r:id="rId8"/>
    <p:sldId id="262" r:id="rId9"/>
    <p:sldId id="283" r:id="rId10"/>
    <p:sldId id="259" r:id="rId11"/>
    <p:sldId id="284" r:id="rId12"/>
    <p:sldId id="296" r:id="rId13"/>
    <p:sldId id="260" r:id="rId14"/>
    <p:sldId id="288" r:id="rId15"/>
    <p:sldId id="264" r:id="rId16"/>
    <p:sldId id="266" r:id="rId17"/>
    <p:sldId id="289" r:id="rId18"/>
    <p:sldId id="268" r:id="rId19"/>
    <p:sldId id="269" r:id="rId20"/>
    <p:sldId id="290" r:id="rId21"/>
    <p:sldId id="270" r:id="rId22"/>
    <p:sldId id="271" r:id="rId23"/>
    <p:sldId id="274" r:id="rId24"/>
    <p:sldId id="279" r:id="rId25"/>
    <p:sldId id="291" r:id="rId26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6C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706" autoAdjust="0"/>
    <p:restoredTop sz="94660"/>
  </p:normalViewPr>
  <p:slideViewPr>
    <p:cSldViewPr>
      <p:cViewPr varScale="1">
        <p:scale>
          <a:sx n="71" d="100"/>
          <a:sy n="71" d="100"/>
        </p:scale>
        <p:origin x="-11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FCB040-232A-4822-8E31-87075B7EC5FB}" type="doc">
      <dgm:prSet loTypeId="urn:microsoft.com/office/officeart/2005/8/layout/vProcess5" loCatId="process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pPr rtl="1"/>
          <a:endParaRPr lang="fa-IR"/>
        </a:p>
      </dgm:t>
    </dgm:pt>
    <dgm:pt modelId="{18E12346-BBD1-4049-8AEC-B137664116F2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fa-IR" sz="2400" b="1" dirty="0" smtClean="0"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cs typeface="B Nazanin" pitchFamily="2" charset="-78"/>
            </a:rPr>
            <a:t>محافظت از مغز و نخاع در برابر ضربات مکانیکی</a:t>
          </a:r>
          <a:endParaRPr lang="fa-IR" sz="2400" b="1" dirty="0"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  <a:cs typeface="B Nazanin" pitchFamily="2" charset="-78"/>
          </a:endParaRPr>
        </a:p>
      </dgm:t>
    </dgm:pt>
    <dgm:pt modelId="{AACD600E-BB16-451B-BDD4-255432A36679}" type="parTrans" cxnId="{B94FBBF4-FB9C-458B-A081-1C3037E4AD20}">
      <dgm:prSet/>
      <dgm:spPr/>
      <dgm:t>
        <a:bodyPr/>
        <a:lstStyle/>
        <a:p>
          <a:pPr rtl="1"/>
          <a:endParaRPr lang="fa-IR"/>
        </a:p>
      </dgm:t>
    </dgm:pt>
    <dgm:pt modelId="{4483604F-E5B2-4D84-BBF9-07B2FD3A924C}" type="sibTrans" cxnId="{B94FBBF4-FB9C-458B-A081-1C3037E4AD20}">
      <dgm:prSet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endParaRPr lang="fa-IR"/>
        </a:p>
      </dgm:t>
    </dgm:pt>
    <dgm:pt modelId="{75E137B2-DA30-43E2-9E11-42DE105ADC85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fa-IR" sz="2400" b="1" dirty="0" smtClean="0"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cs typeface="B Nazanin" pitchFamily="2" charset="-78"/>
            </a:rPr>
            <a:t>تغذیه خونی مغز و دفع مواد زاید</a:t>
          </a:r>
          <a:endParaRPr lang="fa-IR" sz="2400" b="1" dirty="0"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  <a:cs typeface="B Nazanin" pitchFamily="2" charset="-78"/>
          </a:endParaRPr>
        </a:p>
      </dgm:t>
    </dgm:pt>
    <dgm:pt modelId="{58FD5FDD-7AE7-426E-9D47-190B38021187}" type="parTrans" cxnId="{3DBC4D4D-B72A-4FC0-8040-5529D727FDE2}">
      <dgm:prSet/>
      <dgm:spPr/>
      <dgm:t>
        <a:bodyPr/>
        <a:lstStyle/>
        <a:p>
          <a:pPr rtl="1"/>
          <a:endParaRPr lang="fa-IR"/>
        </a:p>
      </dgm:t>
    </dgm:pt>
    <dgm:pt modelId="{A99733CC-3ABE-4596-9947-BE78CC799525}" type="sibTrans" cxnId="{3DBC4D4D-B72A-4FC0-8040-5529D727FDE2}">
      <dgm:prSet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endParaRPr lang="fa-IR"/>
        </a:p>
      </dgm:t>
    </dgm:pt>
    <dgm:pt modelId="{7E1E7785-7318-4658-B222-9E86F2275D07}">
      <dgm:prSet phldrT="[Text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fa-IR" sz="2400" b="1" dirty="0" smtClean="0"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cs typeface="B Nazanin" pitchFamily="2" charset="-78"/>
            </a:rPr>
            <a:t>یک مسیر موثر برای دریافت دارو</a:t>
          </a:r>
          <a:endParaRPr lang="fa-IR" sz="2400" b="1" dirty="0"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  <a:cs typeface="B Nazanin" pitchFamily="2" charset="-78"/>
          </a:endParaRPr>
        </a:p>
      </dgm:t>
    </dgm:pt>
    <dgm:pt modelId="{C2FD05F5-356D-4C9C-BB60-4BE59525521C}" type="parTrans" cxnId="{D25E04F8-8856-4118-81FA-E583CC7CD5A0}">
      <dgm:prSet/>
      <dgm:spPr/>
      <dgm:t>
        <a:bodyPr/>
        <a:lstStyle/>
        <a:p>
          <a:pPr rtl="1"/>
          <a:endParaRPr lang="fa-IR"/>
        </a:p>
      </dgm:t>
    </dgm:pt>
    <dgm:pt modelId="{25BE74E8-9C2F-4F99-BC1F-6DA1B93D2B9B}" type="sibTrans" cxnId="{D25E04F8-8856-4118-81FA-E583CC7CD5A0}">
      <dgm:prSet/>
      <dgm:spPr/>
      <dgm:t>
        <a:bodyPr/>
        <a:lstStyle/>
        <a:p>
          <a:pPr rtl="1"/>
          <a:endParaRPr lang="fa-IR"/>
        </a:p>
      </dgm:t>
    </dgm:pt>
    <dgm:pt modelId="{7B7CD36A-0C01-43C0-877A-E38A24593E64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fa-IR" sz="2400" b="1" dirty="0" smtClean="0"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cs typeface="B Nazanin" pitchFamily="2" charset="-78"/>
            </a:rPr>
            <a:t>کاهش وزن مغز </a:t>
          </a:r>
          <a:endParaRPr lang="fa-IR" sz="2400" b="1" dirty="0"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  <a:cs typeface="B Nazanin" pitchFamily="2" charset="-78"/>
          </a:endParaRPr>
        </a:p>
      </dgm:t>
    </dgm:pt>
    <dgm:pt modelId="{58A4B90E-8796-4018-8C5E-3AC3210FC2CF}" type="parTrans" cxnId="{C7E7DED2-457F-498A-A91A-F1469FD4E634}">
      <dgm:prSet/>
      <dgm:spPr/>
      <dgm:t>
        <a:bodyPr/>
        <a:lstStyle/>
        <a:p>
          <a:pPr rtl="1"/>
          <a:endParaRPr lang="fa-IR"/>
        </a:p>
      </dgm:t>
    </dgm:pt>
    <dgm:pt modelId="{D1A03181-BA79-4BC6-8A22-DF623362B71B}" type="sibTrans" cxnId="{C7E7DED2-457F-498A-A91A-F1469FD4E634}">
      <dgm:prSet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endParaRPr lang="fa-IR"/>
        </a:p>
      </dgm:t>
    </dgm:pt>
    <dgm:pt modelId="{8E31E7A0-66EF-4915-B0F4-0DDC177DD995}" type="pres">
      <dgm:prSet presAssocID="{7AFCB040-232A-4822-8E31-87075B7EC5F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387659DA-F366-4DA9-BEF4-E73CA840F351}" type="pres">
      <dgm:prSet presAssocID="{7AFCB040-232A-4822-8E31-87075B7EC5FB}" presName="dummyMaxCanvas" presStyleCnt="0">
        <dgm:presLayoutVars/>
      </dgm:prSet>
      <dgm:spPr/>
    </dgm:pt>
    <dgm:pt modelId="{57224A82-A2FA-4203-9256-147C40AC333F}" type="pres">
      <dgm:prSet presAssocID="{7AFCB040-232A-4822-8E31-87075B7EC5FB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94B9278-B67F-4FAD-88F1-16CD2A185C35}" type="pres">
      <dgm:prSet presAssocID="{7AFCB040-232A-4822-8E31-87075B7EC5FB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FF408A8-4AA2-4C27-A1E9-879A812BF418}" type="pres">
      <dgm:prSet presAssocID="{7AFCB040-232A-4822-8E31-87075B7EC5FB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15412A12-C59D-4CB7-96AC-0B15F55E5B74}" type="pres">
      <dgm:prSet presAssocID="{7AFCB040-232A-4822-8E31-87075B7EC5FB}" presName="FourNodes_4" presStyleLbl="node1" presStyleIdx="3" presStyleCnt="4" custLinFactNeighborX="510" custLinFactNeighborY="-2916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4AF7393-8358-4192-B3FB-22F05EEE05A1}" type="pres">
      <dgm:prSet presAssocID="{7AFCB040-232A-4822-8E31-87075B7EC5FB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B7F6A1D-A368-4B3D-84B3-EE86B056A3A9}" type="pres">
      <dgm:prSet presAssocID="{7AFCB040-232A-4822-8E31-87075B7EC5FB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53224572-43B6-467C-8B64-07033B5B9DED}" type="pres">
      <dgm:prSet presAssocID="{7AFCB040-232A-4822-8E31-87075B7EC5FB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D49922D-FCF8-4DDB-944E-9252B41E232E}" type="pres">
      <dgm:prSet presAssocID="{7AFCB040-232A-4822-8E31-87075B7EC5FB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8AC214C-F0A8-48C3-AF1A-AB39F30F2DC9}" type="pres">
      <dgm:prSet presAssocID="{7AFCB040-232A-4822-8E31-87075B7EC5FB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29C63672-4697-48E2-8B44-8AC2617E955C}" type="pres">
      <dgm:prSet presAssocID="{7AFCB040-232A-4822-8E31-87075B7EC5FB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61D49E27-F0AC-4DF0-ADC0-DED7140A0BC1}" type="pres">
      <dgm:prSet presAssocID="{7AFCB040-232A-4822-8E31-87075B7EC5FB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C7E7DED2-457F-498A-A91A-F1469FD4E634}" srcId="{7AFCB040-232A-4822-8E31-87075B7EC5FB}" destId="{7B7CD36A-0C01-43C0-877A-E38A24593E64}" srcOrd="1" destOrd="0" parTransId="{58A4B90E-8796-4018-8C5E-3AC3210FC2CF}" sibTransId="{D1A03181-BA79-4BC6-8A22-DF623362B71B}"/>
    <dgm:cxn modelId="{5B4BB1B8-AAFC-4C50-A322-98CEC8EEA589}" type="presOf" srcId="{7E1E7785-7318-4658-B222-9E86F2275D07}" destId="{61D49E27-F0AC-4DF0-ADC0-DED7140A0BC1}" srcOrd="1" destOrd="0" presId="urn:microsoft.com/office/officeart/2005/8/layout/vProcess5"/>
    <dgm:cxn modelId="{14C3FB94-1044-4F34-8CC7-3C3804004BD5}" type="presOf" srcId="{7AFCB040-232A-4822-8E31-87075B7EC5FB}" destId="{8E31E7A0-66EF-4915-B0F4-0DDC177DD995}" srcOrd="0" destOrd="0" presId="urn:microsoft.com/office/officeart/2005/8/layout/vProcess5"/>
    <dgm:cxn modelId="{A7078DE0-0D5E-4124-BCBB-CE32D795F801}" type="presOf" srcId="{7B7CD36A-0C01-43C0-877A-E38A24593E64}" destId="{D8AC214C-F0A8-48C3-AF1A-AB39F30F2DC9}" srcOrd="1" destOrd="0" presId="urn:microsoft.com/office/officeart/2005/8/layout/vProcess5"/>
    <dgm:cxn modelId="{D25E04F8-8856-4118-81FA-E583CC7CD5A0}" srcId="{7AFCB040-232A-4822-8E31-87075B7EC5FB}" destId="{7E1E7785-7318-4658-B222-9E86F2275D07}" srcOrd="3" destOrd="0" parTransId="{C2FD05F5-356D-4C9C-BB60-4BE59525521C}" sibTransId="{25BE74E8-9C2F-4F99-BC1F-6DA1B93D2B9B}"/>
    <dgm:cxn modelId="{09BAF8B4-D12B-4486-BC52-0A7FF246122E}" type="presOf" srcId="{75E137B2-DA30-43E2-9E11-42DE105ADC85}" destId="{EFF408A8-4AA2-4C27-A1E9-879A812BF418}" srcOrd="0" destOrd="0" presId="urn:microsoft.com/office/officeart/2005/8/layout/vProcess5"/>
    <dgm:cxn modelId="{3DBC4D4D-B72A-4FC0-8040-5529D727FDE2}" srcId="{7AFCB040-232A-4822-8E31-87075B7EC5FB}" destId="{75E137B2-DA30-43E2-9E11-42DE105ADC85}" srcOrd="2" destOrd="0" parTransId="{58FD5FDD-7AE7-426E-9D47-190B38021187}" sibTransId="{A99733CC-3ABE-4596-9947-BE78CC799525}"/>
    <dgm:cxn modelId="{7CCB785F-8DB5-43DC-B817-16D381DD0914}" type="presOf" srcId="{A99733CC-3ABE-4596-9947-BE78CC799525}" destId="{53224572-43B6-467C-8B64-07033B5B9DED}" srcOrd="0" destOrd="0" presId="urn:microsoft.com/office/officeart/2005/8/layout/vProcess5"/>
    <dgm:cxn modelId="{2733EAFB-BF4F-4F6D-87D0-6FAC532EBEFD}" type="presOf" srcId="{18E12346-BBD1-4049-8AEC-B137664116F2}" destId="{ED49922D-FCF8-4DDB-944E-9252B41E232E}" srcOrd="1" destOrd="0" presId="urn:microsoft.com/office/officeart/2005/8/layout/vProcess5"/>
    <dgm:cxn modelId="{D3037804-DB50-4239-879F-360DED721CFC}" type="presOf" srcId="{D1A03181-BA79-4BC6-8A22-DF623362B71B}" destId="{BB7F6A1D-A368-4B3D-84B3-EE86B056A3A9}" srcOrd="0" destOrd="0" presId="urn:microsoft.com/office/officeart/2005/8/layout/vProcess5"/>
    <dgm:cxn modelId="{16679E92-0FC9-41C0-B61A-E2F0F103CAD6}" type="presOf" srcId="{18E12346-BBD1-4049-8AEC-B137664116F2}" destId="{57224A82-A2FA-4203-9256-147C40AC333F}" srcOrd="0" destOrd="0" presId="urn:microsoft.com/office/officeart/2005/8/layout/vProcess5"/>
    <dgm:cxn modelId="{B2A673F0-605A-450F-AC40-5E8CD3584CE3}" type="presOf" srcId="{7E1E7785-7318-4658-B222-9E86F2275D07}" destId="{15412A12-C59D-4CB7-96AC-0B15F55E5B74}" srcOrd="0" destOrd="0" presId="urn:microsoft.com/office/officeart/2005/8/layout/vProcess5"/>
    <dgm:cxn modelId="{FB72E613-FE76-42BF-BC2B-465EE872AD05}" type="presOf" srcId="{7B7CD36A-0C01-43C0-877A-E38A24593E64}" destId="{B94B9278-B67F-4FAD-88F1-16CD2A185C35}" srcOrd="0" destOrd="0" presId="urn:microsoft.com/office/officeart/2005/8/layout/vProcess5"/>
    <dgm:cxn modelId="{4B874C6F-325A-4682-BF67-95BFBE888A82}" type="presOf" srcId="{4483604F-E5B2-4D84-BBF9-07B2FD3A924C}" destId="{94AF7393-8358-4192-B3FB-22F05EEE05A1}" srcOrd="0" destOrd="0" presId="urn:microsoft.com/office/officeart/2005/8/layout/vProcess5"/>
    <dgm:cxn modelId="{0317C0AD-8808-4B01-900C-2625B19E5691}" type="presOf" srcId="{75E137B2-DA30-43E2-9E11-42DE105ADC85}" destId="{29C63672-4697-48E2-8B44-8AC2617E955C}" srcOrd="1" destOrd="0" presId="urn:microsoft.com/office/officeart/2005/8/layout/vProcess5"/>
    <dgm:cxn modelId="{B94FBBF4-FB9C-458B-A081-1C3037E4AD20}" srcId="{7AFCB040-232A-4822-8E31-87075B7EC5FB}" destId="{18E12346-BBD1-4049-8AEC-B137664116F2}" srcOrd="0" destOrd="0" parTransId="{AACD600E-BB16-451B-BDD4-255432A36679}" sibTransId="{4483604F-E5B2-4D84-BBF9-07B2FD3A924C}"/>
    <dgm:cxn modelId="{83A3A2E2-3226-4DBC-83B7-5D23E6F88307}" type="presParOf" srcId="{8E31E7A0-66EF-4915-B0F4-0DDC177DD995}" destId="{387659DA-F366-4DA9-BEF4-E73CA840F351}" srcOrd="0" destOrd="0" presId="urn:microsoft.com/office/officeart/2005/8/layout/vProcess5"/>
    <dgm:cxn modelId="{E489004D-1CFE-437F-8EF4-50729960E462}" type="presParOf" srcId="{8E31E7A0-66EF-4915-B0F4-0DDC177DD995}" destId="{57224A82-A2FA-4203-9256-147C40AC333F}" srcOrd="1" destOrd="0" presId="urn:microsoft.com/office/officeart/2005/8/layout/vProcess5"/>
    <dgm:cxn modelId="{1361F13C-F763-4E6B-BF53-4773EA105163}" type="presParOf" srcId="{8E31E7A0-66EF-4915-B0F4-0DDC177DD995}" destId="{B94B9278-B67F-4FAD-88F1-16CD2A185C35}" srcOrd="2" destOrd="0" presId="urn:microsoft.com/office/officeart/2005/8/layout/vProcess5"/>
    <dgm:cxn modelId="{3C881514-BBD6-472D-A590-473C8A87E581}" type="presParOf" srcId="{8E31E7A0-66EF-4915-B0F4-0DDC177DD995}" destId="{EFF408A8-4AA2-4C27-A1E9-879A812BF418}" srcOrd="3" destOrd="0" presId="urn:microsoft.com/office/officeart/2005/8/layout/vProcess5"/>
    <dgm:cxn modelId="{B99F2B12-29E9-44E2-BD55-CE5CE858E172}" type="presParOf" srcId="{8E31E7A0-66EF-4915-B0F4-0DDC177DD995}" destId="{15412A12-C59D-4CB7-96AC-0B15F55E5B74}" srcOrd="4" destOrd="0" presId="urn:microsoft.com/office/officeart/2005/8/layout/vProcess5"/>
    <dgm:cxn modelId="{9695F4A2-C7E4-4E24-B3C4-40F62B78C65A}" type="presParOf" srcId="{8E31E7A0-66EF-4915-B0F4-0DDC177DD995}" destId="{94AF7393-8358-4192-B3FB-22F05EEE05A1}" srcOrd="5" destOrd="0" presId="urn:microsoft.com/office/officeart/2005/8/layout/vProcess5"/>
    <dgm:cxn modelId="{078A804A-DF44-4908-B9C3-44947AECEE5D}" type="presParOf" srcId="{8E31E7A0-66EF-4915-B0F4-0DDC177DD995}" destId="{BB7F6A1D-A368-4B3D-84B3-EE86B056A3A9}" srcOrd="6" destOrd="0" presId="urn:microsoft.com/office/officeart/2005/8/layout/vProcess5"/>
    <dgm:cxn modelId="{1D16F4E8-C571-4A79-BF4D-337A7B40548F}" type="presParOf" srcId="{8E31E7A0-66EF-4915-B0F4-0DDC177DD995}" destId="{53224572-43B6-467C-8B64-07033B5B9DED}" srcOrd="7" destOrd="0" presId="urn:microsoft.com/office/officeart/2005/8/layout/vProcess5"/>
    <dgm:cxn modelId="{CB6329C3-8081-4BB9-8277-C3FBBC316353}" type="presParOf" srcId="{8E31E7A0-66EF-4915-B0F4-0DDC177DD995}" destId="{ED49922D-FCF8-4DDB-944E-9252B41E232E}" srcOrd="8" destOrd="0" presId="urn:microsoft.com/office/officeart/2005/8/layout/vProcess5"/>
    <dgm:cxn modelId="{FE568E2B-4417-4BB0-A6D8-B7602372F471}" type="presParOf" srcId="{8E31E7A0-66EF-4915-B0F4-0DDC177DD995}" destId="{D8AC214C-F0A8-48C3-AF1A-AB39F30F2DC9}" srcOrd="9" destOrd="0" presId="urn:microsoft.com/office/officeart/2005/8/layout/vProcess5"/>
    <dgm:cxn modelId="{96BD195A-1F99-40E2-A582-A796BEA50BE2}" type="presParOf" srcId="{8E31E7A0-66EF-4915-B0F4-0DDC177DD995}" destId="{29C63672-4697-48E2-8B44-8AC2617E955C}" srcOrd="10" destOrd="0" presId="urn:microsoft.com/office/officeart/2005/8/layout/vProcess5"/>
    <dgm:cxn modelId="{EEF7F9EF-B3D5-45BA-99EC-D2D5906267F3}" type="presParOf" srcId="{8E31E7A0-66EF-4915-B0F4-0DDC177DD995}" destId="{61D49E27-F0AC-4DF0-ADC0-DED7140A0BC1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224A82-A2FA-4203-9256-147C40AC333F}">
      <dsp:nvSpPr>
        <dsp:cNvPr id="0" name=""/>
        <dsp:cNvSpPr/>
      </dsp:nvSpPr>
      <dsp:spPr>
        <a:xfrm>
          <a:off x="0" y="0"/>
          <a:ext cx="5600739" cy="83296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15000"/>
                <a:satMod val="250000"/>
              </a:schemeClr>
            </a:gs>
            <a:gs pos="49000">
              <a:schemeClr val="accent3">
                <a:tint val="50000"/>
                <a:satMod val="200000"/>
              </a:schemeClr>
            </a:gs>
            <a:gs pos="49100">
              <a:schemeClr val="accent3">
                <a:tint val="64000"/>
                <a:satMod val="160000"/>
              </a:schemeClr>
            </a:gs>
            <a:gs pos="92000">
              <a:schemeClr val="accent3">
                <a:tint val="50000"/>
                <a:satMod val="200000"/>
              </a:schemeClr>
            </a:gs>
            <a:gs pos="100000">
              <a:schemeClr val="accent3">
                <a:tint val="43000"/>
                <a:satMod val="190000"/>
              </a:schemeClr>
            </a:gs>
          </a:gsLst>
          <a:lin ang="5400000" scaled="1"/>
        </a:gradFill>
        <a:ln w="11430" cap="flat" cmpd="sng" algn="ctr">
          <a:solidFill>
            <a:schemeClr val="accent3"/>
          </a:solidFill>
          <a:prstDash val="solid"/>
        </a:ln>
        <a:effectLst>
          <a:outerShdw blurRad="50800" dist="25000" dir="5400000" rotWithShape="0">
            <a:schemeClr val="accent3">
              <a:shade val="30000"/>
              <a:satMod val="150000"/>
              <a:alpha val="38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 dirty="0" smtClean="0"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cs typeface="B Nazanin" pitchFamily="2" charset="-78"/>
            </a:rPr>
            <a:t>محافظت از مغز و نخاع در برابر ضربات مکانیکی</a:t>
          </a:r>
          <a:endParaRPr lang="fa-IR" sz="2400" b="1" kern="1200" dirty="0"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  <a:cs typeface="B Nazanin" pitchFamily="2" charset="-78"/>
          </a:endParaRPr>
        </a:p>
      </dsp:txBody>
      <dsp:txXfrm>
        <a:off x="24397" y="24397"/>
        <a:ext cx="4631516" cy="784173"/>
      </dsp:txXfrm>
    </dsp:sp>
    <dsp:sp modelId="{B94B9278-B67F-4FAD-88F1-16CD2A185C35}">
      <dsp:nvSpPr>
        <dsp:cNvPr id="0" name=""/>
        <dsp:cNvSpPr/>
      </dsp:nvSpPr>
      <dsp:spPr>
        <a:xfrm>
          <a:off x="469061" y="984415"/>
          <a:ext cx="5600739" cy="83296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15000"/>
                <a:satMod val="250000"/>
              </a:schemeClr>
            </a:gs>
            <a:gs pos="49000">
              <a:schemeClr val="accent3">
                <a:tint val="50000"/>
                <a:satMod val="200000"/>
              </a:schemeClr>
            </a:gs>
            <a:gs pos="49100">
              <a:schemeClr val="accent3">
                <a:tint val="64000"/>
                <a:satMod val="160000"/>
              </a:schemeClr>
            </a:gs>
            <a:gs pos="92000">
              <a:schemeClr val="accent3">
                <a:tint val="50000"/>
                <a:satMod val="200000"/>
              </a:schemeClr>
            </a:gs>
            <a:gs pos="100000">
              <a:schemeClr val="accent3">
                <a:tint val="43000"/>
                <a:satMod val="190000"/>
              </a:schemeClr>
            </a:gs>
          </a:gsLst>
          <a:lin ang="5400000" scaled="1"/>
        </a:gradFill>
        <a:ln w="11430" cap="flat" cmpd="sng" algn="ctr">
          <a:solidFill>
            <a:schemeClr val="accent3"/>
          </a:solidFill>
          <a:prstDash val="solid"/>
        </a:ln>
        <a:effectLst>
          <a:outerShdw blurRad="50800" dist="25000" dir="5400000" rotWithShape="0">
            <a:schemeClr val="accent3">
              <a:shade val="30000"/>
              <a:satMod val="150000"/>
              <a:alpha val="38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 dirty="0" smtClean="0"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cs typeface="B Nazanin" pitchFamily="2" charset="-78"/>
            </a:rPr>
            <a:t>کاهش وزن مغز </a:t>
          </a:r>
          <a:endParaRPr lang="fa-IR" sz="2400" b="1" kern="1200" dirty="0"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  <a:cs typeface="B Nazanin" pitchFamily="2" charset="-78"/>
          </a:endParaRPr>
        </a:p>
      </dsp:txBody>
      <dsp:txXfrm>
        <a:off x="493458" y="1008812"/>
        <a:ext cx="4541454" cy="784173"/>
      </dsp:txXfrm>
    </dsp:sp>
    <dsp:sp modelId="{EFF408A8-4AA2-4C27-A1E9-879A812BF418}">
      <dsp:nvSpPr>
        <dsp:cNvPr id="0" name=""/>
        <dsp:cNvSpPr/>
      </dsp:nvSpPr>
      <dsp:spPr>
        <a:xfrm>
          <a:off x="931122" y="1968831"/>
          <a:ext cx="5600739" cy="83296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15000"/>
                <a:satMod val="250000"/>
              </a:schemeClr>
            </a:gs>
            <a:gs pos="49000">
              <a:schemeClr val="accent3">
                <a:tint val="50000"/>
                <a:satMod val="200000"/>
              </a:schemeClr>
            </a:gs>
            <a:gs pos="49100">
              <a:schemeClr val="accent3">
                <a:tint val="64000"/>
                <a:satMod val="160000"/>
              </a:schemeClr>
            </a:gs>
            <a:gs pos="92000">
              <a:schemeClr val="accent3">
                <a:tint val="50000"/>
                <a:satMod val="200000"/>
              </a:schemeClr>
            </a:gs>
            <a:gs pos="100000">
              <a:schemeClr val="accent3">
                <a:tint val="43000"/>
                <a:satMod val="190000"/>
              </a:schemeClr>
            </a:gs>
          </a:gsLst>
          <a:lin ang="5400000" scaled="1"/>
        </a:gradFill>
        <a:ln w="11430" cap="flat" cmpd="sng" algn="ctr">
          <a:solidFill>
            <a:schemeClr val="accent3"/>
          </a:solidFill>
          <a:prstDash val="solid"/>
        </a:ln>
        <a:effectLst>
          <a:outerShdw blurRad="50800" dist="25000" dir="5400000" rotWithShape="0">
            <a:schemeClr val="accent3">
              <a:shade val="30000"/>
              <a:satMod val="150000"/>
              <a:alpha val="38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 dirty="0" smtClean="0"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cs typeface="B Nazanin" pitchFamily="2" charset="-78"/>
            </a:rPr>
            <a:t>تغذیه خونی مغز و دفع مواد زاید</a:t>
          </a:r>
          <a:endParaRPr lang="fa-IR" sz="2400" b="1" kern="1200" dirty="0"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  <a:cs typeface="B Nazanin" pitchFamily="2" charset="-78"/>
          </a:endParaRPr>
        </a:p>
      </dsp:txBody>
      <dsp:txXfrm>
        <a:off x="955519" y="1993228"/>
        <a:ext cx="4548455" cy="784173"/>
      </dsp:txXfrm>
    </dsp:sp>
    <dsp:sp modelId="{15412A12-C59D-4CB7-96AC-0B15F55E5B74}">
      <dsp:nvSpPr>
        <dsp:cNvPr id="0" name=""/>
        <dsp:cNvSpPr/>
      </dsp:nvSpPr>
      <dsp:spPr>
        <a:xfrm>
          <a:off x="1400184" y="2928958"/>
          <a:ext cx="5600739" cy="83296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15000"/>
                <a:satMod val="250000"/>
              </a:schemeClr>
            </a:gs>
            <a:gs pos="49000">
              <a:schemeClr val="accent3">
                <a:tint val="50000"/>
                <a:satMod val="200000"/>
              </a:schemeClr>
            </a:gs>
            <a:gs pos="49100">
              <a:schemeClr val="accent3">
                <a:tint val="64000"/>
                <a:satMod val="160000"/>
              </a:schemeClr>
            </a:gs>
            <a:gs pos="92000">
              <a:schemeClr val="accent3">
                <a:tint val="50000"/>
                <a:satMod val="200000"/>
              </a:schemeClr>
            </a:gs>
            <a:gs pos="100000">
              <a:schemeClr val="accent3">
                <a:tint val="43000"/>
                <a:satMod val="190000"/>
              </a:schemeClr>
            </a:gs>
          </a:gsLst>
          <a:lin ang="5400000" scaled="1"/>
        </a:gradFill>
        <a:ln w="11430" cap="flat" cmpd="sng" algn="ctr">
          <a:solidFill>
            <a:schemeClr val="accent3"/>
          </a:solidFill>
          <a:prstDash val="solid"/>
        </a:ln>
        <a:effectLst>
          <a:outerShdw blurRad="50800" dist="25000" dir="5400000" rotWithShape="0">
            <a:schemeClr val="accent3">
              <a:shade val="30000"/>
              <a:satMod val="150000"/>
              <a:alpha val="38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 dirty="0" smtClean="0"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cs typeface="B Nazanin" pitchFamily="2" charset="-78"/>
            </a:rPr>
            <a:t>یک مسیر موثر برای دریافت دارو</a:t>
          </a:r>
          <a:endParaRPr lang="fa-IR" sz="2400" b="1" kern="1200" dirty="0"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  <a:cs typeface="B Nazanin" pitchFamily="2" charset="-78"/>
          </a:endParaRPr>
        </a:p>
      </dsp:txBody>
      <dsp:txXfrm>
        <a:off x="1424581" y="2953355"/>
        <a:ext cx="4541454" cy="784173"/>
      </dsp:txXfrm>
    </dsp:sp>
    <dsp:sp modelId="{94AF7393-8358-4192-B3FB-22F05EEE05A1}">
      <dsp:nvSpPr>
        <dsp:cNvPr id="0" name=""/>
        <dsp:cNvSpPr/>
      </dsp:nvSpPr>
      <dsp:spPr>
        <a:xfrm>
          <a:off x="5059310" y="637977"/>
          <a:ext cx="541428" cy="541428"/>
        </a:xfrm>
        <a:prstGeom prst="downArrow">
          <a:avLst>
            <a:gd name="adj1" fmla="val 55000"/>
            <a:gd name="adj2" fmla="val 45000"/>
          </a:avLst>
        </a:prstGeom>
        <a:solidFill>
          <a:schemeClr val="accent4"/>
        </a:solidFill>
        <a:ln w="400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2400" kern="1200"/>
        </a:p>
      </dsp:txBody>
      <dsp:txXfrm>
        <a:off x="5181131" y="637977"/>
        <a:ext cx="297786" cy="407425"/>
      </dsp:txXfrm>
    </dsp:sp>
    <dsp:sp modelId="{BB7F6A1D-A368-4B3D-84B3-EE86B056A3A9}">
      <dsp:nvSpPr>
        <dsp:cNvPr id="0" name=""/>
        <dsp:cNvSpPr/>
      </dsp:nvSpPr>
      <dsp:spPr>
        <a:xfrm>
          <a:off x="5528372" y="1622393"/>
          <a:ext cx="541428" cy="541428"/>
        </a:xfrm>
        <a:prstGeom prst="downArrow">
          <a:avLst>
            <a:gd name="adj1" fmla="val 55000"/>
            <a:gd name="adj2" fmla="val 45000"/>
          </a:avLst>
        </a:prstGeom>
        <a:solidFill>
          <a:schemeClr val="accent4"/>
        </a:solidFill>
        <a:ln w="400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2400" kern="1200"/>
        </a:p>
      </dsp:txBody>
      <dsp:txXfrm>
        <a:off x="5650193" y="1622393"/>
        <a:ext cx="297786" cy="407425"/>
      </dsp:txXfrm>
    </dsp:sp>
    <dsp:sp modelId="{53224572-43B6-467C-8B64-07033B5B9DED}">
      <dsp:nvSpPr>
        <dsp:cNvPr id="0" name=""/>
        <dsp:cNvSpPr/>
      </dsp:nvSpPr>
      <dsp:spPr>
        <a:xfrm>
          <a:off x="5990433" y="2606809"/>
          <a:ext cx="541428" cy="541428"/>
        </a:xfrm>
        <a:prstGeom prst="downArrow">
          <a:avLst>
            <a:gd name="adj1" fmla="val 55000"/>
            <a:gd name="adj2" fmla="val 45000"/>
          </a:avLst>
        </a:prstGeom>
        <a:solidFill>
          <a:schemeClr val="accent4"/>
        </a:solidFill>
        <a:ln w="400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2400" kern="1200"/>
        </a:p>
      </dsp:txBody>
      <dsp:txXfrm>
        <a:off x="6112254" y="2606809"/>
        <a:ext cx="297786" cy="4074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jpeg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20.jpeg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3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7.jpeg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7.jpeg"/><Relationship Id="rId4" Type="http://schemas.openxmlformats.org/officeDocument/2006/relationships/image" Target="../media/image5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jpeg"/><Relationship Id="rId1" Type="http://schemas.openxmlformats.org/officeDocument/2006/relationships/image" Target="../media/image19.wmf"/><Relationship Id="rId4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20.jpeg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CB7E328-D0AB-4375-8F7A-4DFAE0823D2F}" type="datetimeFigureOut">
              <a:rPr lang="fa-IR" smtClean="0"/>
              <a:pPr/>
              <a:t>03/01/1438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CF725EC-66DE-4B55-9CC1-C88BA29FF3DE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531124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7DE70E0-8F9A-44B4-9C17-76311E35B57B}" type="datetimeFigureOut">
              <a:rPr lang="fa-IR" smtClean="0"/>
              <a:pPr/>
              <a:t>03/01/1438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9660DD9-B27C-416B-9C69-C1F480CCA39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061872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2DB9C-62CD-4E95-A070-BF1CC9E5A2C2}" type="slidenum">
              <a:rPr lang="fa-IR" smtClean="0"/>
              <a:pPr/>
              <a:t>2</a:t>
            </a:fld>
            <a:endParaRPr lang="fa-I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60DD9-B27C-416B-9C69-C1F480CCA398}" type="slidenum">
              <a:rPr lang="fa-IR" smtClean="0"/>
              <a:pPr/>
              <a:t>15</a:t>
            </a:fld>
            <a:endParaRPr lang="fa-I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620DE75-C6F5-42A6-A52A-347AA569848C}" type="datetimeFigureOut">
              <a:rPr lang="fa-IR" smtClean="0"/>
              <a:pPr/>
              <a:t>03/01/1438</a:t>
            </a:fld>
            <a:endParaRPr lang="fa-I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5DA6FB5-8D5C-4F90-ADAE-C4C14B5F84E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20DE75-C6F5-42A6-A52A-347AA569848C}" type="datetimeFigureOut">
              <a:rPr lang="fa-IR" smtClean="0"/>
              <a:pPr/>
              <a:t>03/01/1438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A6FB5-8D5C-4F90-ADAE-C4C14B5F84E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620DE75-C6F5-42A6-A52A-347AA569848C}" type="datetimeFigureOut">
              <a:rPr lang="fa-IR" smtClean="0"/>
              <a:pPr/>
              <a:t>03/01/1438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5DA6FB5-8D5C-4F90-ADAE-C4C14B5F84E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20DE75-C6F5-42A6-A52A-347AA569848C}" type="datetimeFigureOut">
              <a:rPr lang="fa-IR" smtClean="0"/>
              <a:pPr/>
              <a:t>03/01/1438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A6FB5-8D5C-4F90-ADAE-C4C14B5F84E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620DE75-C6F5-42A6-A52A-347AA569848C}" type="datetimeFigureOut">
              <a:rPr lang="fa-IR" smtClean="0"/>
              <a:pPr/>
              <a:t>03/01/1438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5DA6FB5-8D5C-4F90-ADAE-C4C14B5F84E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20DE75-C6F5-42A6-A52A-347AA569848C}" type="datetimeFigureOut">
              <a:rPr lang="fa-IR" smtClean="0"/>
              <a:pPr/>
              <a:t>03/01/1438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A6FB5-8D5C-4F90-ADAE-C4C14B5F84E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20DE75-C6F5-42A6-A52A-347AA569848C}" type="datetimeFigureOut">
              <a:rPr lang="fa-IR" smtClean="0"/>
              <a:pPr/>
              <a:t>03/01/1438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A6FB5-8D5C-4F90-ADAE-C4C14B5F84E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20DE75-C6F5-42A6-A52A-347AA569848C}" type="datetimeFigureOut">
              <a:rPr lang="fa-IR" smtClean="0"/>
              <a:pPr/>
              <a:t>03/01/1438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A6FB5-8D5C-4F90-ADAE-C4C14B5F84E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620DE75-C6F5-42A6-A52A-347AA569848C}" type="datetimeFigureOut">
              <a:rPr lang="fa-IR" smtClean="0"/>
              <a:pPr/>
              <a:t>03/01/1438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A6FB5-8D5C-4F90-ADAE-C4C14B5F84E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20DE75-C6F5-42A6-A52A-347AA569848C}" type="datetimeFigureOut">
              <a:rPr lang="fa-IR" smtClean="0"/>
              <a:pPr/>
              <a:t>03/01/1438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A6FB5-8D5C-4F90-ADAE-C4C14B5F84E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20DE75-C6F5-42A6-A52A-347AA569848C}" type="datetimeFigureOut">
              <a:rPr lang="fa-IR" smtClean="0"/>
              <a:pPr/>
              <a:t>03/01/1438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A6FB5-8D5C-4F90-ADAE-C4C14B5F84EB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620DE75-C6F5-42A6-A52A-347AA569848C}" type="datetimeFigureOut">
              <a:rPr lang="fa-IR" smtClean="0"/>
              <a:pPr/>
              <a:t>03/01/1438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5DA6FB5-8D5C-4F90-ADAE-C4C14B5F84EB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heel spokes="8"/>
  </p:transition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oleObject" Target="../embeddings/oleObject10.bin"/><Relationship Id="rId7" Type="http://schemas.openxmlformats.org/officeDocument/2006/relationships/image" Target="../media/image20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3.jpeg"/><Relationship Id="rId4" Type="http://schemas.openxmlformats.org/officeDocument/2006/relationships/image" Target="../media/image19.wmf"/><Relationship Id="rId9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jpeg"/><Relationship Id="rId4" Type="http://schemas.openxmlformats.org/officeDocument/2006/relationships/image" Target="../media/image22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image" Target="../media/image3.jpeg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17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image" Target="../media/image31.emf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28.wmf"/><Relationship Id="rId10" Type="http://schemas.openxmlformats.org/officeDocument/2006/relationships/image" Target="../media/image3.jpeg"/><Relationship Id="rId4" Type="http://schemas.openxmlformats.org/officeDocument/2006/relationships/oleObject" Target="../embeddings/oleObject19.bin"/><Relationship Id="rId9" Type="http://schemas.openxmlformats.org/officeDocument/2006/relationships/image" Target="../media/image30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.jpeg"/><Relationship Id="rId5" Type="http://schemas.openxmlformats.org/officeDocument/2006/relationships/image" Target="../media/image32.wmf"/><Relationship Id="rId4" Type="http://schemas.openxmlformats.org/officeDocument/2006/relationships/oleObject" Target="../embeddings/oleObject22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oleObject" Target="../embeddings/oleObject23.bin"/><Relationship Id="rId7" Type="http://schemas.openxmlformats.org/officeDocument/2006/relationships/image" Target="../media/image3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20.jpeg"/><Relationship Id="rId4" Type="http://schemas.openxmlformats.org/officeDocument/2006/relationships/image" Target="../media/image33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38.emf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5.wmf"/><Relationship Id="rId11" Type="http://schemas.openxmlformats.org/officeDocument/2006/relationships/image" Target="../media/image3.jpeg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37.wmf"/><Relationship Id="rId4" Type="http://schemas.openxmlformats.org/officeDocument/2006/relationships/image" Target="../media/image39.png"/><Relationship Id="rId9" Type="http://schemas.openxmlformats.org/officeDocument/2006/relationships/oleObject" Target="../embeddings/oleObject2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.jpeg"/><Relationship Id="rId5" Type="http://schemas.openxmlformats.org/officeDocument/2006/relationships/image" Target="../media/image20.jpeg"/><Relationship Id="rId4" Type="http://schemas.openxmlformats.org/officeDocument/2006/relationships/image" Target="../media/image40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3.jpeg"/><Relationship Id="rId4" Type="http://schemas.openxmlformats.org/officeDocument/2006/relationships/image" Target="../media/image41.wmf"/><Relationship Id="rId9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e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6.png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.jpeg"/><Relationship Id="rId5" Type="http://schemas.openxmlformats.org/officeDocument/2006/relationships/image" Target="../media/image7.jpeg"/><Relationship Id="rId4" Type="http://schemas.openxmlformats.org/officeDocument/2006/relationships/image" Target="../media/image48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oleObject" Target="../embeddings/oleObject33.bin"/><Relationship Id="rId7" Type="http://schemas.openxmlformats.org/officeDocument/2006/relationships/image" Target="../media/image5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4.bin"/><Relationship Id="rId5" Type="http://schemas.openxmlformats.org/officeDocument/2006/relationships/image" Target="../media/image7.jpeg"/><Relationship Id="rId10" Type="http://schemas.openxmlformats.org/officeDocument/2006/relationships/image" Target="../media/image3.jpeg"/><Relationship Id="rId4" Type="http://schemas.openxmlformats.org/officeDocument/2006/relationships/image" Target="../media/image49.wmf"/><Relationship Id="rId9" Type="http://schemas.openxmlformats.org/officeDocument/2006/relationships/image" Target="../media/image51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3.jpe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jpeg"/><Relationship Id="rId4" Type="http://schemas.openxmlformats.org/officeDocument/2006/relationships/image" Target="../media/image6.wmf"/><Relationship Id="rId9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png"/><Relationship Id="rId11" Type="http://schemas.openxmlformats.org/officeDocument/2006/relationships/image" Target="../media/image3.jpeg"/><Relationship Id="rId5" Type="http://schemas.openxmlformats.org/officeDocument/2006/relationships/image" Target="../media/image13.png"/><Relationship Id="rId10" Type="http://schemas.openxmlformats.org/officeDocument/2006/relationships/image" Target="../media/image12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7356" y="285728"/>
            <a:ext cx="4091940" cy="578413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ransition spd="slow" advClick="0"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0"/>
            <a:ext cx="7043758" cy="1417638"/>
          </a:xfrm>
        </p:spPr>
        <p:txBody>
          <a:bodyPr>
            <a:normAutofit/>
          </a:bodyPr>
          <a:lstStyle/>
          <a:p>
            <a:pPr algn="r"/>
            <a:r>
              <a:rPr lang="fa-IR" sz="40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Nazanin" pitchFamily="2" charset="-78"/>
              </a:rPr>
              <a:t>عدد ومرسلی:</a:t>
            </a:r>
            <a:endParaRPr lang="fa-IR" sz="4000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en-US" dirty="0"/>
          </a:p>
          <a:p>
            <a:endParaRPr lang="fa-IR" sz="1900" dirty="0" smtClean="0">
              <a:cs typeface="B Nazanin" pitchFamily="2" charset="-78"/>
            </a:endParaRPr>
          </a:p>
          <a:p>
            <a:endParaRPr lang="en-US" sz="1900" dirty="0" smtClean="0">
              <a:cs typeface="B Nazanin" pitchFamily="2" charset="-78"/>
            </a:endParaRPr>
          </a:p>
          <a:p>
            <a:pPr>
              <a:buNone/>
            </a:pPr>
            <a:r>
              <a:rPr lang="en-US" sz="2200" dirty="0" smtClean="0">
                <a:cs typeface="B Nazanin" pitchFamily="2" charset="-78"/>
              </a:rPr>
              <a:t>:R</a:t>
            </a:r>
            <a:r>
              <a:rPr lang="fa-IR" sz="2200" dirty="0" smtClean="0">
                <a:cs typeface="B Nazanin" pitchFamily="2" charset="-78"/>
              </a:rPr>
              <a:t>مقیاس طولی مناسب(شعاع)</a:t>
            </a:r>
          </a:p>
          <a:p>
            <a:pPr>
              <a:buNone/>
            </a:pPr>
            <a:r>
              <a:rPr lang="en-US" sz="2200" dirty="0" smtClean="0">
                <a:cs typeface="B Nazanin" pitchFamily="2" charset="-78"/>
              </a:rPr>
              <a:t> :W</a:t>
            </a:r>
            <a:r>
              <a:rPr lang="fa-IR" sz="2200" dirty="0" smtClean="0">
                <a:cs typeface="B Nazanin" pitchFamily="2" charset="-78"/>
              </a:rPr>
              <a:t>فرکانس زاویه ای</a:t>
            </a:r>
          </a:p>
          <a:p>
            <a:pPr>
              <a:buNone/>
            </a:pPr>
            <a:r>
              <a:rPr lang="fa-IR" sz="2200" dirty="0" smtClean="0">
                <a:cs typeface="B Nazanin" pitchFamily="2" charset="-78"/>
              </a:rPr>
              <a:t>  :  ویسکوزیته سینماتیکی</a:t>
            </a:r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7500958" y="5857892"/>
          <a:ext cx="288316" cy="2857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3" imgW="126720" imgH="139680" progId="Equation.DSMT4">
                  <p:embed/>
                </p:oleObj>
              </mc:Choice>
              <mc:Fallback>
                <p:oleObj name="Equation" r:id="rId3" imgW="126720" imgH="1396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0958" y="5857892"/>
                        <a:ext cx="288316" cy="2857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928662" y="3714752"/>
          <a:ext cx="3992564" cy="1196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5" imgW="1650960" imgH="888840" progId="Equation.DSMT4">
                  <p:embed/>
                </p:oleObj>
              </mc:Choice>
              <mc:Fallback>
                <p:oleObj name="Equation" r:id="rId5" imgW="1650960" imgH="888840" progId="Equation.DSMT4">
                  <p:embed/>
                  <p:pic>
                    <p:nvPicPr>
                      <p:cNvPr id="0" name="Picture 9" descr="Pink tissue paper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3714752"/>
                        <a:ext cx="3992564" cy="1196085"/>
                      </a:xfrm>
                      <a:prstGeom prst="rect">
                        <a:avLst/>
                      </a:prstGeom>
                      <a:blipFill dpi="0" rotWithShape="0">
                        <a:blip r:embed="rId7"/>
                        <a:srcRect/>
                        <a:tile tx="0" ty="0" sx="100000" sy="100000" flip="none" algn="tl"/>
                      </a:blip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Elbow Connector 10"/>
          <p:cNvCxnSpPr/>
          <p:nvPr/>
        </p:nvCxnSpPr>
        <p:spPr>
          <a:xfrm rot="10800000" flipV="1">
            <a:off x="5857884" y="1857364"/>
            <a:ext cx="1357322" cy="64294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714348" y="2214554"/>
            <a:ext cx="4929222" cy="7858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Nazanin" pitchFamily="2" charset="-78"/>
              </a:rPr>
              <a:t>یک عدد بی بعد در مکانیک بایو سیالات </a:t>
            </a:r>
          </a:p>
          <a:p>
            <a:pPr algn="ctr"/>
            <a:r>
              <a:rPr lang="fa-I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Nazanin" pitchFamily="2" charset="-78"/>
              </a:rPr>
              <a:t>می باشد</a:t>
            </a:r>
            <a:endParaRPr lang="fa-IR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Nazanin" pitchFamily="2" charset="-78"/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3000364" y="3071810"/>
            <a:ext cx="285752" cy="571504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4794250" y="19145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8" imgW="114120" imgH="177480" progId="Equation.DSMT4">
                  <p:embed/>
                </p:oleObj>
              </mc:Choice>
              <mc:Fallback>
                <p:oleObj name="Equation" r:id="rId8" imgW="114120" imgH="17748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4250" y="1914525"/>
                        <a:ext cx="1143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8172400" y="6237312"/>
            <a:ext cx="971600" cy="576064"/>
          </a:xfrm>
          <a:prstGeom prst="rect">
            <a:avLst/>
          </a:prstGeom>
          <a:blipFill>
            <a:blip r:embed="rId10" cstate="print"/>
            <a:tile tx="0" ty="0" sx="100000" sy="100000" flip="none" algn="tl"/>
          </a:blip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200" b="1" spc="200" dirty="0" smtClean="0">
                <a:ln w="29210">
                  <a:solidFill>
                    <a:schemeClr val="tx1"/>
                  </a:solidFill>
                </a:ln>
                <a:solidFill>
                  <a:schemeClr val="tx1">
                    <a:alpha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cs typeface="B Nazanin" pitchFamily="2" charset="-78"/>
              </a:rPr>
              <a:t>8/23</a:t>
            </a:r>
            <a:endParaRPr lang="en-US" sz="2200" b="1" spc="200" dirty="0">
              <a:ln w="29210">
                <a:solidFill>
                  <a:schemeClr val="tx1"/>
                </a:solidFill>
              </a:ln>
              <a:solidFill>
                <a:schemeClr val="tx1">
                  <a:alpha val="5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50800" dist="50800" dir="8100000">
                  <a:srgbClr val="7D7D7D">
                    <a:alpha val="73000"/>
                  </a:srgbClr>
                </a:innerShdw>
              </a:effectLst>
              <a:cs typeface="B Nazanin" pitchFamily="2" charset="-78"/>
            </a:endParaRPr>
          </a:p>
        </p:txBody>
      </p:sp>
    </p:spTree>
  </p:cSld>
  <p:clrMapOvr>
    <a:masterClrMapping/>
  </p:clrMapOvr>
  <p:transition advTm="296"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r"/>
            <a:r>
              <a:rPr lang="fa-IR" sz="40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Nazanin" pitchFamily="2" charset="-78"/>
              </a:rPr>
              <a:t>معادلات پایا و ضربانی درلوله صلب و مستقیم</a:t>
            </a:r>
            <a:r>
              <a:rPr lang="fa-IR" sz="4000" b="0" cap="none" dirty="0" smtClean="0">
                <a:ln>
                  <a:noFill/>
                </a:ln>
                <a:solidFill>
                  <a:schemeClr val="tx1"/>
                </a:solidFill>
              </a:rPr>
              <a:t/>
            </a:r>
            <a:br>
              <a:rPr lang="fa-IR" sz="4000" b="0" cap="none" dirty="0" smtClean="0">
                <a:ln>
                  <a:noFill/>
                </a:ln>
                <a:solidFill>
                  <a:schemeClr val="tx1"/>
                </a:solidFill>
              </a:rPr>
            </a:br>
            <a:endParaRPr lang="fa-IR" dirty="0"/>
          </a:p>
        </p:txBody>
      </p:sp>
      <p:graphicFrame>
        <p:nvGraphicFramePr>
          <p:cNvPr id="37890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857250" y="1400175"/>
          <a:ext cx="6921500" cy="502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1" name="Equation" r:id="rId3" imgW="3657600" imgH="2654280" progId="Equation.DSMT4">
                  <p:embed/>
                </p:oleObj>
              </mc:Choice>
              <mc:Fallback>
                <p:oleObj name="Equation" r:id="rId3" imgW="3657600" imgH="26542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0" y="1400175"/>
                        <a:ext cx="6921500" cy="502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8172400" y="6237312"/>
            <a:ext cx="971600" cy="576064"/>
          </a:xfrm>
          <a:prstGeom prst="rect">
            <a:avLst/>
          </a:prstGeom>
          <a:blipFill>
            <a:blip r:embed="rId5" cstate="print"/>
            <a:tile tx="0" ty="0" sx="100000" sy="100000" flip="none" algn="tl"/>
          </a:blip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200" b="1" spc="200" dirty="0" smtClean="0">
                <a:ln w="29210">
                  <a:solidFill>
                    <a:schemeClr val="tx1"/>
                  </a:solidFill>
                </a:ln>
                <a:solidFill>
                  <a:schemeClr val="tx1">
                    <a:alpha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cs typeface="B Nazanin" pitchFamily="2" charset="-78"/>
              </a:rPr>
              <a:t>9/23</a:t>
            </a:r>
            <a:endParaRPr lang="en-US" sz="2200" b="1" spc="200" dirty="0">
              <a:ln w="29210">
                <a:solidFill>
                  <a:schemeClr val="tx1"/>
                </a:solidFill>
              </a:ln>
              <a:solidFill>
                <a:schemeClr val="tx1">
                  <a:alpha val="5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50800" dist="50800" dir="8100000">
                  <a:srgbClr val="7D7D7D">
                    <a:alpha val="73000"/>
                  </a:srgbClr>
                </a:innerShdw>
              </a:effectLst>
              <a:cs typeface="B Nazanin" pitchFamily="2" charset="-78"/>
            </a:endParaRPr>
          </a:p>
        </p:txBody>
      </p:sp>
    </p:spTree>
  </p:cSld>
  <p:clrMapOvr>
    <a:masterClrMapping/>
  </p:clrMapOvr>
  <p:transition advTm="218"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57298"/>
            <a:ext cx="8001024" cy="1143000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r"/>
            <a:r>
              <a:rPr lang="fa-IR" sz="24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B Nazanin" pitchFamily="2" charset="-78"/>
              </a:rPr>
              <a:t>با فرض فشار هیدرودینامیک و استفاده از عدد ومرسلی:</a:t>
            </a:r>
            <a:r>
              <a:rPr lang="fa-IR" sz="3400" dirty="0" smtClean="0">
                <a:cs typeface="B Nazanin" pitchFamily="2" charset="-78"/>
              </a:rPr>
              <a:t/>
            </a:r>
            <a:br>
              <a:rPr lang="fa-IR" sz="3400" dirty="0" smtClean="0">
                <a:cs typeface="B Nazanin" pitchFamily="2" charset="-78"/>
              </a:rPr>
            </a:br>
            <a:endParaRPr lang="fa-IR" sz="3400" dirty="0"/>
          </a:p>
        </p:txBody>
      </p:sp>
      <p:graphicFrame>
        <p:nvGraphicFramePr>
          <p:cNvPr id="51202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631950" y="2239963"/>
          <a:ext cx="5580063" cy="1303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8" name="Equation" r:id="rId3" imgW="2120760" imgH="495000" progId="Equation.DSMT4">
                  <p:embed/>
                </p:oleObj>
              </mc:Choice>
              <mc:Fallback>
                <p:oleObj name="Equation" r:id="rId3" imgW="2120760" imgH="4950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1950" y="2239963"/>
                        <a:ext cx="5580063" cy="1303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00034" y="21429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 fontScale="90000"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000" b="1" i="0" u="none" strike="noStrike" kern="120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B Nazanin" pitchFamily="2" charset="-78"/>
              </a:rPr>
              <a:t>معادلات پایا وضربانی درلوله صلب و مستقیم</a:t>
            </a:r>
            <a:r>
              <a:rPr kumimoji="0" lang="fa-I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a-I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fa-IR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741363" y="4027488"/>
          <a:ext cx="1160462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9" name="Equation" r:id="rId5" imgW="825480" imgH="266400" progId="Equation.DSMT4">
                  <p:embed/>
                </p:oleObj>
              </mc:Choice>
              <mc:Fallback>
                <p:oleObj name="Equation" r:id="rId5" imgW="825480" imgH="2664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1363" y="4027488"/>
                        <a:ext cx="1160462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ight Arrow 8"/>
          <p:cNvSpPr/>
          <p:nvPr/>
        </p:nvSpPr>
        <p:spPr>
          <a:xfrm>
            <a:off x="2214546" y="4071942"/>
            <a:ext cx="714380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graphicFrame>
        <p:nvGraphicFramePr>
          <p:cNvPr id="10" name="Object 5"/>
          <p:cNvGraphicFramePr>
            <a:graphicFrameLocks noChangeAspect="1"/>
          </p:cNvGraphicFramePr>
          <p:nvPr/>
        </p:nvGraphicFramePr>
        <p:xfrm>
          <a:off x="3071802" y="3857628"/>
          <a:ext cx="4002088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0" name="Equation" r:id="rId7" imgW="2514600" imgH="660240" progId="Equation.DSMT4">
                  <p:embed/>
                </p:oleObj>
              </mc:Choice>
              <mc:Fallback>
                <p:oleObj name="Equation" r:id="rId7" imgW="2514600" imgH="6602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02" y="3857628"/>
                        <a:ext cx="4002088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6"/>
          <p:cNvGraphicFramePr>
            <a:graphicFrameLocks noChangeAspect="1"/>
          </p:cNvGraphicFramePr>
          <p:nvPr/>
        </p:nvGraphicFramePr>
        <p:xfrm>
          <a:off x="722313" y="4741863"/>
          <a:ext cx="127000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1" name="Equation" r:id="rId9" imgW="838080" imgH="266400" progId="Equation.DSMT4">
                  <p:embed/>
                </p:oleObj>
              </mc:Choice>
              <mc:Fallback>
                <p:oleObj name="Equation" r:id="rId9" imgW="838080" imgH="2664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3" y="4741863"/>
                        <a:ext cx="1270000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ight Arrow 11"/>
          <p:cNvSpPr/>
          <p:nvPr/>
        </p:nvSpPr>
        <p:spPr>
          <a:xfrm>
            <a:off x="2214546" y="4786322"/>
            <a:ext cx="714380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graphicFrame>
        <p:nvGraphicFramePr>
          <p:cNvPr id="13" name="Object 8"/>
          <p:cNvGraphicFramePr>
            <a:graphicFrameLocks noChangeAspect="1"/>
          </p:cNvGraphicFramePr>
          <p:nvPr/>
        </p:nvGraphicFramePr>
        <p:xfrm>
          <a:off x="3021013" y="4643438"/>
          <a:ext cx="4746625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2" name="Equation" r:id="rId11" imgW="2946240" imgH="660240" progId="Equation.DSMT4">
                  <p:embed/>
                </p:oleObj>
              </mc:Choice>
              <mc:Fallback>
                <p:oleObj name="Equation" r:id="rId11" imgW="2946240" imgH="6602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1013" y="4643438"/>
                        <a:ext cx="4746625" cy="90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8172400" y="6237312"/>
            <a:ext cx="971600" cy="576064"/>
          </a:xfrm>
          <a:prstGeom prst="rect">
            <a:avLst/>
          </a:prstGeom>
          <a:blipFill>
            <a:blip r:embed="rId13" cstate="print"/>
            <a:tile tx="0" ty="0" sx="100000" sy="100000" flip="none" algn="tl"/>
          </a:blip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200" b="1" spc="200" dirty="0" smtClean="0">
                <a:ln w="29210">
                  <a:solidFill>
                    <a:schemeClr val="tx1"/>
                  </a:solidFill>
                </a:ln>
                <a:solidFill>
                  <a:schemeClr val="tx1">
                    <a:alpha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cs typeface="B Nazanin" pitchFamily="2" charset="-78"/>
              </a:rPr>
              <a:t>10/23</a:t>
            </a:r>
            <a:endParaRPr lang="en-US" sz="2200" b="1" spc="200" dirty="0">
              <a:ln w="29210">
                <a:solidFill>
                  <a:schemeClr val="tx1"/>
                </a:solidFill>
              </a:ln>
              <a:solidFill>
                <a:schemeClr val="tx1">
                  <a:alpha val="5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50800" dist="50800" dir="8100000">
                  <a:srgbClr val="7D7D7D">
                    <a:alpha val="73000"/>
                  </a:srgbClr>
                </a:innerShdw>
              </a:effectLst>
              <a:cs typeface="B Nazanin" pitchFamily="2" charset="-78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36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Nazanin" pitchFamily="2" charset="-78"/>
              </a:rPr>
              <a:t>جریان پایا و ضربانی در تیوب انعطاف پذیر:</a:t>
            </a:r>
            <a:r>
              <a:rPr lang="fa-IR" sz="2400" dirty="0" smtClean="0"/>
              <a:t/>
            </a:r>
            <a:br>
              <a:rPr lang="fa-IR" sz="2400" dirty="0" smtClean="0"/>
            </a:br>
            <a:endParaRPr lang="fa-IR" sz="2400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4546" y="1500174"/>
            <a:ext cx="3643337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2030412" y="2624138"/>
          <a:ext cx="4127319" cy="17335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Equation" r:id="rId4" imgW="1930320" imgH="1320480" progId="Equation.DSMT4">
                  <p:embed/>
                </p:oleObj>
              </mc:Choice>
              <mc:Fallback>
                <p:oleObj name="Equation" r:id="rId4" imgW="1930320" imgH="1320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0412" y="2624138"/>
                        <a:ext cx="4127319" cy="17335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347840" y="4714884"/>
          <a:ext cx="3503568" cy="171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6" name="Equation" r:id="rId6" imgW="2387520" imgH="1168200" progId="Equation.DSMT4">
                  <p:embed/>
                </p:oleObj>
              </mc:Choice>
              <mc:Fallback>
                <p:oleObj name="Equation" r:id="rId6" imgW="2387520" imgH="1168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840" y="4714884"/>
                        <a:ext cx="3503568" cy="1714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4357686" y="4786322"/>
          <a:ext cx="3536181" cy="16430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7" name="Equation" r:id="rId8" imgW="2514600" imgH="1168200" progId="Equation.DSMT4">
                  <p:embed/>
                </p:oleObj>
              </mc:Choice>
              <mc:Fallback>
                <p:oleObj name="Equation" r:id="rId8" imgW="2514600" imgH="1168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6" y="4786322"/>
                        <a:ext cx="3536181" cy="16430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8172400" y="6237312"/>
            <a:ext cx="971600" cy="576064"/>
          </a:xfrm>
          <a:prstGeom prst="rect">
            <a:avLst/>
          </a:prstGeom>
          <a:blipFill>
            <a:blip r:embed="rId10" cstate="print"/>
            <a:tile tx="0" ty="0" sx="100000" sy="100000" flip="none" algn="tl"/>
          </a:blip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200" b="1" spc="200" dirty="0" smtClean="0">
                <a:ln w="29210">
                  <a:solidFill>
                    <a:schemeClr val="tx1"/>
                  </a:solidFill>
                </a:ln>
                <a:solidFill>
                  <a:schemeClr val="tx1">
                    <a:alpha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cs typeface="B Nazanin" pitchFamily="2" charset="-78"/>
              </a:rPr>
              <a:t>11/23</a:t>
            </a:r>
            <a:endParaRPr lang="en-US" sz="2200" b="1" spc="200" dirty="0">
              <a:ln w="29210">
                <a:solidFill>
                  <a:schemeClr val="tx1"/>
                </a:solidFill>
              </a:ln>
              <a:solidFill>
                <a:schemeClr val="tx1">
                  <a:alpha val="5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50800" dist="50800" dir="8100000">
                  <a:srgbClr val="7D7D7D">
                    <a:alpha val="73000"/>
                  </a:srgbClr>
                </a:innerShdw>
              </a:effectLst>
              <a:cs typeface="B Nazanin" pitchFamily="2" charset="-78"/>
            </a:endParaRPr>
          </a:p>
        </p:txBody>
      </p:sp>
    </p:spTree>
  </p:cSld>
  <p:clrMapOvr>
    <a:masterClrMapping/>
  </p:clrMapOvr>
  <p:transition advTm="312"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sz="4000" dirty="0" smtClean="0"/>
              <a:t/>
            </a:r>
            <a:br>
              <a:rPr lang="fa-IR" sz="4000" dirty="0" smtClean="0"/>
            </a:br>
            <a:r>
              <a:rPr lang="fa-IR" sz="44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Nazanin" pitchFamily="2" charset="-78"/>
              </a:rPr>
              <a:t>مکانیک دیوار ویسکوالاستیک</a:t>
            </a:r>
            <a:r>
              <a:rPr lang="fa-IR" sz="4000" dirty="0" smtClean="0"/>
              <a:t/>
            </a:r>
            <a:br>
              <a:rPr lang="fa-IR" sz="4000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a-IR" sz="3200" dirty="0" smtClean="0">
                <a:cs typeface="B Nazanin" pitchFamily="2" charset="-78"/>
              </a:rPr>
              <a:t>هدف: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fa-IR" dirty="0"/>
          </a:p>
        </p:txBody>
      </p:sp>
      <p:sp>
        <p:nvSpPr>
          <p:cNvPr id="5" name="Flowchart: Alternate Process 4"/>
          <p:cNvSpPr/>
          <p:nvPr/>
        </p:nvSpPr>
        <p:spPr>
          <a:xfrm>
            <a:off x="1071538" y="2000240"/>
            <a:ext cx="5072098" cy="1000132"/>
          </a:xfrm>
          <a:prstGeom prst="flowChartAlternateProcess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Nazanin" pitchFamily="2" charset="-78"/>
              </a:rPr>
              <a:t>تعیین قانون فشار برای رفتار ماده ویسکوالاستیک و غیر خطی</a:t>
            </a:r>
            <a:endParaRPr lang="fa-IR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7" name="Right Arrow 6"/>
          <p:cNvSpPr/>
          <p:nvPr/>
        </p:nvSpPr>
        <p:spPr>
          <a:xfrm flipH="1" flipV="1">
            <a:off x="6357950" y="4357694"/>
            <a:ext cx="1285884" cy="6429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ight Brace 7"/>
          <p:cNvSpPr/>
          <p:nvPr/>
        </p:nvSpPr>
        <p:spPr>
          <a:xfrm>
            <a:off x="5715008" y="3429000"/>
            <a:ext cx="285752" cy="257176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" name="TextBox 9"/>
          <p:cNvSpPr txBox="1"/>
          <p:nvPr/>
        </p:nvSpPr>
        <p:spPr>
          <a:xfrm>
            <a:off x="714348" y="3643314"/>
            <a:ext cx="4857785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 smtClean="0">
                <a:cs typeface="B Nazanin" pitchFamily="2" charset="-78"/>
              </a:rPr>
              <a:t>تغییر شکل تیوب الاستیک و حرکت  دیوار</a:t>
            </a:r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r>
              <a:rPr lang="fa-IR" sz="2400" b="1" dirty="0" smtClean="0">
                <a:cs typeface="B Nazanin" pitchFamily="2" charset="-78"/>
              </a:rPr>
              <a:t>رفتارهای غیر خطی و ویسکوالاستیک</a:t>
            </a:r>
          </a:p>
        </p:txBody>
      </p:sp>
      <p:sp>
        <p:nvSpPr>
          <p:cNvPr id="11" name="Right Brace 10"/>
          <p:cNvSpPr/>
          <p:nvPr/>
        </p:nvSpPr>
        <p:spPr>
          <a:xfrm>
            <a:off x="1428728" y="4714884"/>
            <a:ext cx="214314" cy="135732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2" name="TextBox 11"/>
          <p:cNvSpPr txBox="1"/>
          <p:nvPr/>
        </p:nvSpPr>
        <p:spPr>
          <a:xfrm>
            <a:off x="-214346" y="4929198"/>
            <a:ext cx="1827805" cy="9848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/>
              <a:t>  </a:t>
            </a:r>
            <a:r>
              <a:rPr lang="fa-IR" sz="2000" b="1" dirty="0" smtClean="0">
                <a:cs typeface="B Nazanin" pitchFamily="2" charset="-78"/>
              </a:rPr>
              <a:t>مدل خطی</a:t>
            </a:r>
          </a:p>
          <a:p>
            <a:endParaRPr lang="fa-IR" dirty="0" smtClean="0"/>
          </a:p>
          <a:p>
            <a:r>
              <a:rPr lang="fa-IR" sz="2000" dirty="0" smtClean="0">
                <a:cs typeface="B Nazanin" pitchFamily="2" charset="-78"/>
              </a:rPr>
              <a:t> </a:t>
            </a:r>
            <a:r>
              <a:rPr lang="fa-IR" sz="2000" b="1" dirty="0" smtClean="0">
                <a:cs typeface="B Nazanin" pitchFamily="2" charset="-78"/>
              </a:rPr>
              <a:t>مدل غیر خطی</a:t>
            </a:r>
            <a:endParaRPr lang="fa-IR" sz="2000" b="1" dirty="0">
              <a:cs typeface="B Nazanin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172400" y="6237312"/>
            <a:ext cx="971600" cy="576064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200" b="1" spc="200" dirty="0" smtClean="0">
                <a:ln w="29210">
                  <a:solidFill>
                    <a:schemeClr val="tx1"/>
                  </a:solidFill>
                </a:ln>
                <a:solidFill>
                  <a:schemeClr val="tx1">
                    <a:alpha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cs typeface="B Nazanin" pitchFamily="2" charset="-78"/>
              </a:rPr>
              <a:t>12/23</a:t>
            </a:r>
            <a:endParaRPr lang="en-US" sz="2200" b="1" spc="200" dirty="0">
              <a:ln w="29210">
                <a:solidFill>
                  <a:schemeClr val="tx1"/>
                </a:solidFill>
              </a:ln>
              <a:solidFill>
                <a:schemeClr val="tx1">
                  <a:alpha val="5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50800" dist="50800" dir="8100000">
                  <a:srgbClr val="7D7D7D">
                    <a:alpha val="73000"/>
                  </a:srgbClr>
                </a:innerShdw>
              </a:effectLst>
              <a:cs typeface="B Nazanin" pitchFamily="2" charset="-78"/>
            </a:endParaRPr>
          </a:p>
        </p:txBody>
      </p:sp>
    </p:spTree>
  </p:cSld>
  <p:clrMapOvr>
    <a:masterClrMapping/>
  </p:clrMapOvr>
  <p:transition advTm="249"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sz="36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Nazanin" pitchFamily="2" charset="-78"/>
              </a:rPr>
              <a:t>تغییر شکل تیوب الاستیک خطی و حرکت دیوار:</a:t>
            </a: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 smtClean="0"/>
              <a:t/>
            </a:r>
            <a:br>
              <a:rPr lang="fa-IR" sz="2400" dirty="0" smtClean="0"/>
            </a:br>
            <a:endParaRPr lang="fa-I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a-IR" sz="2800" b="1" dirty="0" smtClean="0">
                <a:cs typeface="B Nazanin" pitchFamily="2" charset="-78"/>
              </a:rPr>
              <a:t>فرض: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  </a:t>
            </a:r>
          </a:p>
          <a:p>
            <a:pPr>
              <a:buNone/>
            </a:pPr>
            <a:endParaRPr lang="fa-IR" dirty="0"/>
          </a:p>
        </p:txBody>
      </p:sp>
      <p:sp>
        <p:nvSpPr>
          <p:cNvPr id="8" name="Cloud 7"/>
          <p:cNvSpPr/>
          <p:nvPr/>
        </p:nvSpPr>
        <p:spPr>
          <a:xfrm>
            <a:off x="2285984" y="1571612"/>
            <a:ext cx="2714644" cy="107157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B Nazanin" pitchFamily="2" charset="-78"/>
              </a:rPr>
              <a:t>ضخامت دیواره ثابت</a:t>
            </a:r>
            <a:endParaRPr lang="fa-IR" sz="2400" dirty="0">
              <a:cs typeface="B Nazanin" pitchFamily="2" charset="-78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546708" y="2857496"/>
          <a:ext cx="6721743" cy="3286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5" name="Equation" r:id="rId4" imgW="4622760" imgH="2260440" progId="Equation.DSMT4">
                  <p:embed/>
                </p:oleObj>
              </mc:Choice>
              <mc:Fallback>
                <p:oleObj name="Equation" r:id="rId4" imgW="4622760" imgH="22604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708" y="2857496"/>
                        <a:ext cx="6721743" cy="32861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8172400" y="6237312"/>
            <a:ext cx="971600" cy="576064"/>
          </a:xfrm>
          <a:prstGeom prst="rect">
            <a:avLst/>
          </a:prstGeom>
          <a:blipFill>
            <a:blip r:embed="rId6" cstate="print"/>
            <a:tile tx="0" ty="0" sx="100000" sy="100000" flip="none" algn="tl"/>
          </a:blip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200" b="1" spc="200" dirty="0" smtClean="0">
                <a:ln w="29210">
                  <a:solidFill>
                    <a:schemeClr val="tx1"/>
                  </a:solidFill>
                </a:ln>
                <a:solidFill>
                  <a:schemeClr val="tx1">
                    <a:alpha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cs typeface="B Nazanin" pitchFamily="2" charset="-78"/>
              </a:rPr>
              <a:t>13/23</a:t>
            </a:r>
            <a:endParaRPr lang="en-US" sz="2200" b="1" spc="200" dirty="0">
              <a:ln w="29210">
                <a:solidFill>
                  <a:schemeClr val="tx1"/>
                </a:solidFill>
              </a:ln>
              <a:solidFill>
                <a:schemeClr val="tx1">
                  <a:alpha val="5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50800" dist="50800" dir="8100000">
                  <a:srgbClr val="7D7D7D">
                    <a:alpha val="73000"/>
                  </a:srgbClr>
                </a:innerShdw>
              </a:effectLst>
              <a:cs typeface="B Nazanin" pitchFamily="2" charset="-78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sz="40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Nazanin" pitchFamily="2" charset="-78"/>
              </a:rPr>
              <a:t>رفتار غیر خطی و ویسکوالاستیک:</a:t>
            </a:r>
            <a:r>
              <a:rPr lang="fa-IR" dirty="0" smtClean="0"/>
              <a:t/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a-IR" dirty="0" smtClean="0"/>
          </a:p>
          <a:p>
            <a:endParaRPr lang="fa-IR" dirty="0" smtClean="0"/>
          </a:p>
        </p:txBody>
      </p:sp>
      <p:sp>
        <p:nvSpPr>
          <p:cNvPr id="6" name="Rectangle 5"/>
          <p:cNvSpPr/>
          <p:nvPr/>
        </p:nvSpPr>
        <p:spPr>
          <a:xfrm>
            <a:off x="2428860" y="1571612"/>
            <a:ext cx="3071834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B Nazanin" pitchFamily="2" charset="-78"/>
              </a:rPr>
              <a:t>کاربرد:جریانات قلبی عروقی</a:t>
            </a:r>
          </a:p>
          <a:p>
            <a:pPr algn="ctr"/>
            <a:endParaRPr lang="fa-IR" dirty="0"/>
          </a:p>
        </p:txBody>
      </p:sp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1974850" y="4786313"/>
          <a:ext cx="3525844" cy="10904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9" name="Equation" r:id="rId3" imgW="1244520" imgH="533160" progId="Equation.DSMT4">
                  <p:embed/>
                </p:oleObj>
              </mc:Choice>
              <mc:Fallback>
                <p:oleObj name="Equation" r:id="rId3" imgW="1244520" imgH="533160" progId="Equation.DSMT4">
                  <p:embed/>
                  <p:pic>
                    <p:nvPicPr>
                      <p:cNvPr id="0" name="Picture 3" descr="Pink tissue paper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4850" y="4786313"/>
                        <a:ext cx="3525844" cy="1090467"/>
                      </a:xfrm>
                      <a:prstGeom prst="rect">
                        <a:avLst/>
                      </a:prstGeom>
                      <a:blipFill dpi="0" rotWithShape="0">
                        <a:blip r:embed="rId5"/>
                        <a:srcRect/>
                        <a:tile tx="0" ty="0" sx="100000" sy="100000" flip="none" algn="tl"/>
                      </a:blip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8" name="Object 4"/>
          <p:cNvGraphicFramePr>
            <a:graphicFrameLocks noChangeAspect="1"/>
          </p:cNvGraphicFramePr>
          <p:nvPr/>
        </p:nvGraphicFramePr>
        <p:xfrm>
          <a:off x="1116013" y="2732088"/>
          <a:ext cx="5768975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0" name="Equation" r:id="rId6" imgW="1917360" imgH="190440" progId="Equation.DSMT4">
                  <p:embed/>
                </p:oleObj>
              </mc:Choice>
              <mc:Fallback>
                <p:oleObj name="Equation" r:id="rId6" imgW="1917360" imgH="1904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732088"/>
                        <a:ext cx="5768975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Down Arrow 11"/>
          <p:cNvSpPr/>
          <p:nvPr/>
        </p:nvSpPr>
        <p:spPr>
          <a:xfrm>
            <a:off x="3500430" y="3786190"/>
            <a:ext cx="428628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8172400" y="6237312"/>
            <a:ext cx="971600" cy="576064"/>
          </a:xfrm>
          <a:prstGeom prst="rect">
            <a:avLst/>
          </a:prstGeom>
          <a:blipFill>
            <a:blip r:embed="rId8" cstate="print"/>
            <a:tile tx="0" ty="0" sx="100000" sy="100000" flip="none" algn="tl"/>
          </a:blip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200" b="1" spc="200" dirty="0" smtClean="0">
                <a:ln w="29210">
                  <a:solidFill>
                    <a:schemeClr val="tx1"/>
                  </a:solidFill>
                </a:ln>
                <a:solidFill>
                  <a:schemeClr val="tx1">
                    <a:alpha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cs typeface="B Nazanin" pitchFamily="2" charset="-78"/>
              </a:rPr>
              <a:t>14/23</a:t>
            </a:r>
            <a:endParaRPr lang="en-US" sz="2200" b="1" spc="200" dirty="0">
              <a:ln w="29210">
                <a:solidFill>
                  <a:schemeClr val="tx1"/>
                </a:solidFill>
              </a:ln>
              <a:solidFill>
                <a:schemeClr val="tx1">
                  <a:alpha val="5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50800" dist="50800" dir="8100000">
                  <a:srgbClr val="7D7D7D">
                    <a:alpha val="73000"/>
                  </a:srgbClr>
                </a:innerShdw>
              </a:effectLst>
              <a:cs typeface="B Nazanin" pitchFamily="2" charset="-78"/>
            </a:endParaRPr>
          </a:p>
        </p:txBody>
      </p:sp>
    </p:spTree>
  </p:cSld>
  <p:clrMapOvr>
    <a:masterClrMapping/>
  </p:clrMapOvr>
  <p:transition advTm="171">
    <p:wheel spokes="8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sz="40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Nazanin" pitchFamily="2" charset="-78"/>
              </a:rPr>
              <a:t>مدل خطی:</a:t>
            </a:r>
            <a:r>
              <a:rPr lang="fa-IR" dirty="0" smtClean="0"/>
              <a:t/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/>
          </a:p>
        </p:txBody>
      </p:sp>
      <p:sp>
        <p:nvSpPr>
          <p:cNvPr id="4" name="Left Brace 3"/>
          <p:cNvSpPr/>
          <p:nvPr/>
        </p:nvSpPr>
        <p:spPr>
          <a:xfrm>
            <a:off x="857224" y="2428868"/>
            <a:ext cx="285752" cy="300039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TextBox 4"/>
          <p:cNvSpPr txBox="1"/>
          <p:nvPr/>
        </p:nvSpPr>
        <p:spPr>
          <a:xfrm>
            <a:off x="1500166" y="2857496"/>
            <a:ext cx="385765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fa-IR" dirty="0" smtClean="0"/>
              <a:t>  </a:t>
            </a:r>
            <a:r>
              <a:rPr lang="en-US" dirty="0" smtClean="0"/>
              <a:t>Kelvin-</a:t>
            </a:r>
            <a:r>
              <a:rPr lang="en-US" dirty="0" err="1" smtClean="0"/>
              <a:t>voigt</a:t>
            </a:r>
            <a:endParaRPr lang="fa-IR" dirty="0"/>
          </a:p>
        </p:txBody>
      </p:sp>
      <p:pic>
        <p:nvPicPr>
          <p:cNvPr id="8" name="Picture 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488" y="2500306"/>
            <a:ext cx="2143140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488" y="3929066"/>
            <a:ext cx="2000264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1428728" y="4214818"/>
            <a:ext cx="114300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maxwell</a:t>
            </a:r>
            <a:endParaRPr lang="fa-IR" dirty="0"/>
          </a:p>
        </p:txBody>
      </p:sp>
      <p:graphicFrame>
        <p:nvGraphicFramePr>
          <p:cNvPr id="57347" name="Object 3"/>
          <p:cNvGraphicFramePr>
            <a:graphicFrameLocks noChangeAspect="1"/>
          </p:cNvGraphicFramePr>
          <p:nvPr/>
        </p:nvGraphicFramePr>
        <p:xfrm>
          <a:off x="2071688" y="1428750"/>
          <a:ext cx="4132262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0" name="Equation" r:id="rId5" imgW="2476440" imgH="406080" progId="Equation.DSMT4">
                  <p:embed/>
                </p:oleObj>
              </mc:Choice>
              <mc:Fallback>
                <p:oleObj name="Equation" r:id="rId5" imgW="2476440" imgH="4060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88" y="1428750"/>
                        <a:ext cx="4132262" cy="67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48" name="Object 4"/>
          <p:cNvGraphicFramePr>
            <a:graphicFrameLocks noChangeAspect="1"/>
          </p:cNvGraphicFramePr>
          <p:nvPr/>
        </p:nvGraphicFramePr>
        <p:xfrm>
          <a:off x="5043488" y="2795588"/>
          <a:ext cx="2914650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1" name="Equation" r:id="rId7" imgW="1968480" imgH="495000" progId="Equation.DSMT4">
                  <p:embed/>
                </p:oleObj>
              </mc:Choice>
              <mc:Fallback>
                <p:oleObj name="Equation" r:id="rId7" imgW="1968480" imgH="4950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3488" y="2795588"/>
                        <a:ext cx="2914650" cy="73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49" name="Object 5"/>
          <p:cNvGraphicFramePr>
            <a:graphicFrameLocks noChangeAspect="1"/>
          </p:cNvGraphicFramePr>
          <p:nvPr/>
        </p:nvGraphicFramePr>
        <p:xfrm>
          <a:off x="4970463" y="4143375"/>
          <a:ext cx="2659062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2" name="Equation" r:id="rId9" imgW="1676160" imgH="495000" progId="Equation.DSMT4">
                  <p:embed/>
                </p:oleObj>
              </mc:Choice>
              <mc:Fallback>
                <p:oleObj name="Equation" r:id="rId9" imgW="1676160" imgH="4950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0463" y="4143375"/>
                        <a:ext cx="2659062" cy="785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8172400" y="6237312"/>
            <a:ext cx="971600" cy="576064"/>
          </a:xfrm>
          <a:prstGeom prst="rect">
            <a:avLst/>
          </a:prstGeom>
          <a:blipFill>
            <a:blip r:embed="rId11" cstate="print"/>
            <a:tile tx="0" ty="0" sx="100000" sy="100000" flip="none" algn="tl"/>
          </a:blip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200" b="1" spc="200" dirty="0" smtClean="0">
                <a:ln w="29210">
                  <a:solidFill>
                    <a:schemeClr val="tx1"/>
                  </a:solidFill>
                </a:ln>
                <a:solidFill>
                  <a:schemeClr val="tx1">
                    <a:alpha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cs typeface="B Nazanin" pitchFamily="2" charset="-78"/>
              </a:rPr>
              <a:t>15/23</a:t>
            </a:r>
            <a:endParaRPr lang="en-US" sz="2200" b="1" spc="200" dirty="0">
              <a:ln w="29210">
                <a:solidFill>
                  <a:schemeClr val="tx1"/>
                </a:solidFill>
              </a:ln>
              <a:solidFill>
                <a:schemeClr val="tx1">
                  <a:alpha val="5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50800" dist="50800" dir="8100000">
                  <a:srgbClr val="7D7D7D">
                    <a:alpha val="73000"/>
                  </a:srgbClr>
                </a:innerShdw>
              </a:effectLst>
              <a:cs typeface="B Nazanin" pitchFamily="2" charset="-78"/>
            </a:endParaRPr>
          </a:p>
        </p:txBody>
      </p:sp>
    </p:spTree>
  </p:cSld>
  <p:clrMapOvr>
    <a:masterClrMapping/>
  </p:clrMapOvr>
  <p:transition advTm="125">
    <p:wheel spokes="8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sz="44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Nazanin" pitchFamily="2" charset="-78"/>
              </a:rPr>
              <a:t>مدل غیر خطی:</a:t>
            </a:r>
            <a:r>
              <a:rPr lang="fa-IR" dirty="0" smtClean="0"/>
              <a:t/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endParaRPr lang="fa-IR" dirty="0"/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1857356" y="4786322"/>
          <a:ext cx="4929222" cy="68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6" name="Equation" r:id="rId3" imgW="2184120" imgH="393480" progId="Equation.DSMT4">
                  <p:embed/>
                </p:oleObj>
              </mc:Choice>
              <mc:Fallback>
                <p:oleObj name="Equation" r:id="rId3" imgW="2184120" imgH="393480" progId="Equation.DSMT4">
                  <p:embed/>
                  <p:pic>
                    <p:nvPicPr>
                      <p:cNvPr id="0" name="Picture 3" descr="Pink tissue paper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56" y="4786322"/>
                        <a:ext cx="4929222" cy="688525"/>
                      </a:xfrm>
                      <a:prstGeom prst="rect">
                        <a:avLst/>
                      </a:prstGeom>
                      <a:blipFill dpi="0" rotWithShape="0">
                        <a:blip r:embed="rId5"/>
                        <a:srcRect/>
                        <a:tile tx="0" ty="0" sx="100000" sy="100000" flip="none" algn="tl"/>
                      </a:blip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1285852" y="2143116"/>
            <a:ext cx="5857916" cy="7858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 sz="2400" dirty="0" smtClean="0">
              <a:cs typeface="B Nazanin" pitchFamily="2" charset="-78"/>
            </a:endParaRPr>
          </a:p>
          <a:p>
            <a:pPr algn="ctr"/>
            <a:r>
              <a:rPr lang="fa-IR" sz="2400" dirty="0" smtClean="0">
                <a:cs typeface="B Nazanin" pitchFamily="2" charset="-78"/>
              </a:rPr>
              <a:t>اضافه کردن ترم غیر خطی به مدل خطی </a:t>
            </a:r>
          </a:p>
          <a:p>
            <a:r>
              <a:rPr lang="fa-IR" sz="2400" dirty="0" smtClean="0">
                <a:cs typeface="B Nazanin" pitchFamily="2" charset="-78"/>
              </a:rPr>
              <a:t>                      </a:t>
            </a:r>
            <a:endParaRPr lang="fa-IR" sz="2400" dirty="0">
              <a:cs typeface="B Nazanin" pitchFamily="2" charset="-78"/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3857620" y="3357562"/>
            <a:ext cx="571504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8172400" y="6237312"/>
            <a:ext cx="971600" cy="576064"/>
          </a:xfrm>
          <a:prstGeom prst="rect">
            <a:avLst/>
          </a:prstGeom>
          <a:blipFill>
            <a:blip r:embed="rId6" cstate="print"/>
            <a:tile tx="0" ty="0" sx="100000" sy="100000" flip="none" algn="tl"/>
          </a:blip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200" b="1" spc="200" dirty="0" smtClean="0">
                <a:ln w="29210">
                  <a:solidFill>
                    <a:schemeClr val="tx1"/>
                  </a:solidFill>
                </a:ln>
                <a:solidFill>
                  <a:schemeClr val="tx1">
                    <a:alpha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cs typeface="B Nazanin" pitchFamily="2" charset="-78"/>
              </a:rPr>
              <a:t>16/23</a:t>
            </a:r>
            <a:endParaRPr lang="en-US" sz="2200" b="1" spc="200" dirty="0">
              <a:ln w="29210">
                <a:solidFill>
                  <a:schemeClr val="tx1"/>
                </a:solidFill>
              </a:ln>
              <a:solidFill>
                <a:schemeClr val="tx1">
                  <a:alpha val="5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50800" dist="50800" dir="8100000">
                  <a:srgbClr val="7D7D7D">
                    <a:alpha val="73000"/>
                  </a:srgbClr>
                </a:innerShdw>
              </a:effectLst>
              <a:cs typeface="B Nazanin" pitchFamily="2" charset="-78"/>
            </a:endParaRPr>
          </a:p>
        </p:txBody>
      </p:sp>
    </p:spTree>
  </p:cSld>
  <p:clrMapOvr>
    <a:masterClrMapping/>
  </p:clrMapOvr>
  <p:transition advTm="140">
    <p:wheel spokes="8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moens-korteveg velocity</a:t>
            </a:r>
            <a:r>
              <a:rPr lang="en-US" sz="3200" dirty="0" smtClean="0">
                <a:cs typeface="B Nazanin" pitchFamily="2" charset="-78"/>
              </a:rPr>
              <a:t/>
            </a:r>
            <a:br>
              <a:rPr lang="en-US" sz="3200" dirty="0" smtClean="0">
                <a:cs typeface="B Nazanin" pitchFamily="2" charset="-78"/>
              </a:rPr>
            </a:br>
            <a:endParaRPr lang="fa-IR" sz="320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fa-IR" dirty="0" smtClean="0"/>
          </a:p>
          <a:p>
            <a:endParaRPr lang="fa-IR" dirty="0" smtClean="0"/>
          </a:p>
          <a:p>
            <a:pPr>
              <a:buNone/>
            </a:pPr>
            <a:endParaRPr lang="fa-IR" dirty="0" smtClean="0"/>
          </a:p>
        </p:txBody>
      </p:sp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642910" y="3286124"/>
          <a:ext cx="3257667" cy="12858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8" name="Equation" r:id="rId3" imgW="1257120" imgH="1079280" progId="Equation.DSMT4">
                  <p:embed/>
                </p:oleObj>
              </mc:Choice>
              <mc:Fallback>
                <p:oleObj name="Equation" r:id="rId3" imgW="1257120" imgH="10792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0" y="3286124"/>
                        <a:ext cx="3257667" cy="12858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3929058" y="3500438"/>
          <a:ext cx="2143140" cy="730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9" name="Equation" r:id="rId5" imgW="1180800" imgH="495000" progId="Equation.DSMT4">
                  <p:embed/>
                </p:oleObj>
              </mc:Choice>
              <mc:Fallback>
                <p:oleObj name="Equation" r:id="rId5" imgW="1180800" imgH="4950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9058" y="3500438"/>
                        <a:ext cx="2143140" cy="7306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3786182" y="5429264"/>
          <a:ext cx="1768091" cy="785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0" name="Equation" r:id="rId7" imgW="812520" imgH="469800" progId="Equation.DSMT4">
                  <p:embed/>
                </p:oleObj>
              </mc:Choice>
              <mc:Fallback>
                <p:oleObj name="Equation" r:id="rId7" imgW="812520" imgH="469800" progId="Equation.DSMT4">
                  <p:embed/>
                  <p:pic>
                    <p:nvPicPr>
                      <p:cNvPr id="0" name="Picture 5" descr="Pink tissue paper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182" y="5429264"/>
                        <a:ext cx="1768091" cy="785818"/>
                      </a:xfrm>
                      <a:prstGeom prst="rect">
                        <a:avLst/>
                      </a:prstGeom>
                      <a:blipFill dpi="0" rotWithShape="0">
                        <a:blip r:embed="rId9"/>
                        <a:srcRect/>
                        <a:tile tx="0" ty="0" sx="100000" sy="100000" flip="none" algn="tl"/>
                      </a:blip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ight Brace 8"/>
          <p:cNvSpPr/>
          <p:nvPr/>
        </p:nvSpPr>
        <p:spPr>
          <a:xfrm>
            <a:off x="3357554" y="3071810"/>
            <a:ext cx="357190" cy="171451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" name="Down Arrow 9"/>
          <p:cNvSpPr/>
          <p:nvPr/>
        </p:nvSpPr>
        <p:spPr>
          <a:xfrm>
            <a:off x="4429124" y="4286256"/>
            <a:ext cx="642942" cy="928694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2" name="Rectangle 11"/>
          <p:cNvSpPr/>
          <p:nvPr/>
        </p:nvSpPr>
        <p:spPr>
          <a:xfrm>
            <a:off x="714348" y="1571612"/>
            <a:ext cx="6858048" cy="10001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B Nazanin" pitchFamily="2" charset="-78"/>
              </a:rPr>
              <a:t>با نادیده گرفتن ویسکوز و ترم غیر خطی در معادله مومنتوم و                                                                                            قانون فشار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172400" y="6237312"/>
            <a:ext cx="971600" cy="576064"/>
          </a:xfrm>
          <a:prstGeom prst="rect">
            <a:avLst/>
          </a:prstGeom>
          <a:blipFill>
            <a:blip r:embed="rId10" cstate="print"/>
            <a:tile tx="0" ty="0" sx="100000" sy="100000" flip="none" algn="tl"/>
          </a:blip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200" b="1" spc="200" dirty="0" smtClean="0">
                <a:ln w="29210">
                  <a:solidFill>
                    <a:schemeClr val="tx1"/>
                  </a:solidFill>
                </a:ln>
                <a:solidFill>
                  <a:schemeClr val="tx1">
                    <a:alpha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cs typeface="B Nazanin" pitchFamily="2" charset="-78"/>
              </a:rPr>
              <a:t>17/23</a:t>
            </a:r>
            <a:endParaRPr lang="en-US" sz="2200" b="1" spc="200" dirty="0">
              <a:ln w="29210">
                <a:solidFill>
                  <a:schemeClr val="tx1"/>
                </a:solidFill>
              </a:ln>
              <a:solidFill>
                <a:schemeClr val="tx1">
                  <a:alpha val="5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50800" dist="50800" dir="8100000">
                  <a:srgbClr val="7D7D7D">
                    <a:alpha val="73000"/>
                  </a:srgbClr>
                </a:innerShdw>
              </a:effectLst>
              <a:cs typeface="B Nazanin" pitchFamily="2" charset="-78"/>
            </a:endParaRPr>
          </a:p>
        </p:txBody>
      </p:sp>
    </p:spTree>
  </p:cSld>
  <p:clrMapOvr>
    <a:masterClrMapping/>
  </p:clrMapOvr>
  <p:transition advTm="749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143240" y="548680"/>
            <a:ext cx="51435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a-IR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cs typeface="B Nazanin" pitchFamily="2" charset="-78"/>
              </a:rPr>
              <a:t>حرکت </a:t>
            </a:r>
            <a:r>
              <a:rPr lang="fa-IR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cs typeface="B Nazanin" pitchFamily="2" charset="-78"/>
              </a:rPr>
              <a:t>مایع نخاعی داخل کانال ویسکوالاستیک</a:t>
            </a:r>
            <a:endParaRPr lang="fa-IR" sz="4000" b="1" dirty="0" smtClean="0"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  <a:cs typeface="B Nazanin" pitchFamily="2" charset="-78"/>
            </a:endParaRPr>
          </a:p>
          <a:p>
            <a:pPr algn="ctr"/>
            <a:endParaRPr lang="fa-IR" dirty="0" smtClean="0"/>
          </a:p>
          <a:p>
            <a:pPr algn="ctr"/>
            <a:endParaRPr lang="fa-IR" dirty="0"/>
          </a:p>
          <a:p>
            <a:pPr algn="ctr"/>
            <a:endParaRPr lang="fa-IR" sz="2000" dirty="0">
              <a:cs typeface="B Nazanin" pitchFamily="2" charset="-78"/>
            </a:endParaRPr>
          </a:p>
          <a:p>
            <a:pPr algn="ctr"/>
            <a:endParaRPr lang="fa-IR" sz="2000" dirty="0" smtClean="0">
              <a:cs typeface="B Nazanin" pitchFamily="2" charset="-78"/>
            </a:endParaRPr>
          </a:p>
          <a:p>
            <a:pPr algn="ctr"/>
            <a:endParaRPr lang="fa-IR" sz="2000" dirty="0" smtClean="0">
              <a:cs typeface="B Nazanin" pitchFamily="2" charset="-78"/>
            </a:endParaRPr>
          </a:p>
        </p:txBody>
      </p:sp>
    </p:spTree>
  </p:cSld>
  <p:clrMapOvr>
    <a:masterClrMapping/>
  </p:clrMapOvr>
  <p:transition advTm="156">
    <p:wheel spokes="8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+mn-cs"/>
              </a:rPr>
              <a:t>Comsol multyphysics</a:t>
            </a:r>
            <a:endParaRPr lang="en-US" sz="3600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+mn-cs"/>
            </a:endParaRPr>
          </a:p>
        </p:txBody>
      </p:sp>
      <p:pic>
        <p:nvPicPr>
          <p:cNvPr id="491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64305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9156" name="Picture 4" descr="http://t1.gstatic.com/images?q=tbn:ANd9GcTMmqzeeJYylIZga0wEhMxM4jtA6gK40a-vGFFCe-x6Io5ZBM6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2000240"/>
            <a:ext cx="2619375" cy="1743076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8172400" y="6237312"/>
            <a:ext cx="971600" cy="576064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200" b="1" spc="200" dirty="0" smtClean="0">
                <a:ln w="29210">
                  <a:solidFill>
                    <a:schemeClr val="tx1"/>
                  </a:solidFill>
                </a:ln>
                <a:solidFill>
                  <a:schemeClr val="tx1">
                    <a:alpha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cs typeface="B Nazanin" pitchFamily="2" charset="-78"/>
              </a:rPr>
              <a:t>18/23</a:t>
            </a:r>
            <a:endParaRPr lang="en-US" sz="2200" b="1" spc="200" dirty="0">
              <a:ln w="29210">
                <a:solidFill>
                  <a:schemeClr val="tx1"/>
                </a:solidFill>
              </a:ln>
              <a:solidFill>
                <a:schemeClr val="tx1">
                  <a:alpha val="5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50800" dist="50800" dir="8100000">
                  <a:srgbClr val="7D7D7D">
                    <a:alpha val="73000"/>
                  </a:srgbClr>
                </a:innerShdw>
              </a:effectLst>
              <a:cs typeface="B Nazanin" pitchFamily="2" charset="-78"/>
            </a:endParaRPr>
          </a:p>
        </p:txBody>
      </p:sp>
      <p:pic>
        <p:nvPicPr>
          <p:cNvPr id="60417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71604" y="3929066"/>
            <a:ext cx="4569155" cy="270160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 advTm="156">
    <p:wheel spokes="8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3600" cap="none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Fluid steructure interaction</a:t>
            </a:r>
            <a:endParaRPr lang="fa-IR" sz="3600" cap="none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/>
          </a:p>
        </p:txBody>
      </p:sp>
      <p:sp>
        <p:nvSpPr>
          <p:cNvPr id="10" name="Flowchart: Alternate Process 9"/>
          <p:cNvSpPr/>
          <p:nvPr/>
        </p:nvSpPr>
        <p:spPr>
          <a:xfrm>
            <a:off x="1357290" y="2143116"/>
            <a:ext cx="5429288" cy="107157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B Nazanin" pitchFamily="2" charset="-78"/>
              </a:rPr>
              <a:t>استفاده همزمان از </a:t>
            </a:r>
            <a:r>
              <a:rPr lang="en-US" sz="2400" dirty="0" smtClean="0">
                <a:cs typeface="B Nazanin" pitchFamily="2" charset="-78"/>
              </a:rPr>
              <a:t>  </a:t>
            </a:r>
            <a:r>
              <a:rPr lang="fa-IR" sz="2400" dirty="0" smtClean="0">
                <a:cs typeface="B Nazanin" pitchFamily="2" charset="-78"/>
              </a:rPr>
              <a:t> </a:t>
            </a:r>
            <a:r>
              <a:rPr lang="en-US" sz="2400" dirty="0" smtClean="0">
                <a:cs typeface="B Nazanin" pitchFamily="2" charset="-78"/>
              </a:rPr>
              <a:t>CFD,FEM</a:t>
            </a:r>
            <a:r>
              <a:rPr lang="fa-IR" sz="2400" dirty="0" smtClean="0">
                <a:cs typeface="B Nazanin" pitchFamily="2" charset="-78"/>
              </a:rPr>
              <a:t> در آنالیز سازه و دینامیک سیالات</a:t>
            </a:r>
            <a:endParaRPr lang="fa-IR" sz="2400" dirty="0">
              <a:cs typeface="B Nazanin" pitchFamily="2" charset="-78"/>
            </a:endParaRPr>
          </a:p>
        </p:txBody>
      </p:sp>
      <p:sp>
        <p:nvSpPr>
          <p:cNvPr id="14" name="Right Brace 13"/>
          <p:cNvSpPr/>
          <p:nvPr/>
        </p:nvSpPr>
        <p:spPr>
          <a:xfrm>
            <a:off x="6715140" y="3786190"/>
            <a:ext cx="357190" cy="192882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5" name="TextBox 14"/>
          <p:cNvSpPr txBox="1"/>
          <p:nvPr/>
        </p:nvSpPr>
        <p:spPr>
          <a:xfrm>
            <a:off x="3143240" y="4286256"/>
            <a:ext cx="35004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/>
              <a:t> </a:t>
            </a:r>
            <a:endParaRPr lang="fa-IR" dirty="0"/>
          </a:p>
        </p:txBody>
      </p:sp>
      <p:sp>
        <p:nvSpPr>
          <p:cNvPr id="16" name="TextBox 15"/>
          <p:cNvSpPr txBox="1"/>
          <p:nvPr/>
        </p:nvSpPr>
        <p:spPr>
          <a:xfrm>
            <a:off x="357158" y="4000504"/>
            <a:ext cx="6328399" cy="166199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B Nazanin" pitchFamily="2" charset="-78"/>
              </a:rPr>
              <a:t>نوسانات تنش های فشارسیال باعث تحریک سازه می شود</a:t>
            </a:r>
            <a:r>
              <a:rPr lang="fa-IR" dirty="0" smtClean="0"/>
              <a:t>.</a:t>
            </a:r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r>
              <a:rPr lang="fa-IR" sz="2400" dirty="0" smtClean="0">
                <a:cs typeface="B Nazanin" pitchFamily="2" charset="-78"/>
              </a:rPr>
              <a:t>تغذیه سیال و جامد از منبع انرژی مجزا </a:t>
            </a:r>
            <a:endParaRPr lang="fa-IR" sz="2400" dirty="0">
              <a:cs typeface="B Nazanin" pitchFamily="2" charset="-78"/>
            </a:endParaRPr>
          </a:p>
        </p:txBody>
      </p:sp>
      <p:pic>
        <p:nvPicPr>
          <p:cNvPr id="17" name="Picture 3" descr="C:\Users\Gold\Pictures\imagesCA5E62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4857760"/>
            <a:ext cx="2124075" cy="1600200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6892793" y="4572008"/>
            <a:ext cx="1095172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dirty="0" smtClean="0">
                <a:cs typeface="B Nazanin" pitchFamily="2" charset="-78"/>
              </a:rPr>
              <a:t>انواع</a:t>
            </a:r>
            <a:r>
              <a:rPr lang="en-US" sz="2400" dirty="0" smtClean="0">
                <a:cs typeface="B Nazanin" pitchFamily="2" charset="-78"/>
              </a:rPr>
              <a:t>fsi </a:t>
            </a:r>
            <a:endParaRPr lang="fa-IR" sz="2400" dirty="0">
              <a:cs typeface="B Nazanin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172400" y="6237312"/>
            <a:ext cx="971600" cy="576064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200" b="1" spc="200" dirty="0" smtClean="0">
                <a:ln w="29210">
                  <a:solidFill>
                    <a:schemeClr val="tx1"/>
                  </a:solidFill>
                </a:ln>
                <a:solidFill>
                  <a:schemeClr val="tx1">
                    <a:alpha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cs typeface="B Nazanin" pitchFamily="2" charset="-78"/>
              </a:rPr>
              <a:t>19/23</a:t>
            </a:r>
            <a:endParaRPr lang="en-US" sz="2200" b="1" spc="200" dirty="0">
              <a:ln w="29210">
                <a:solidFill>
                  <a:schemeClr val="tx1"/>
                </a:solidFill>
              </a:ln>
              <a:solidFill>
                <a:schemeClr val="tx1">
                  <a:alpha val="5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50800" dist="50800" dir="8100000">
                  <a:srgbClr val="7D7D7D">
                    <a:alpha val="73000"/>
                  </a:srgbClr>
                </a:innerShdw>
              </a:effectLst>
              <a:cs typeface="B Nazanin" pitchFamily="2" charset="-78"/>
            </a:endParaRPr>
          </a:p>
        </p:txBody>
      </p:sp>
    </p:spTree>
  </p:cSld>
  <p:clrMapOvr>
    <a:masterClrMapping/>
  </p:clrMapOvr>
  <p:transition advTm="0">
    <p:wheel spokes="8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sz="4400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Nazanin" pitchFamily="2" charset="-78"/>
              </a:rPr>
              <a:t>دیدگاه اویلری-لاگرانژین(</a:t>
            </a:r>
            <a:r>
              <a:rPr lang="en-US" sz="4400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Nazanin" pitchFamily="2" charset="-78"/>
              </a:rPr>
              <a:t>ALE</a:t>
            </a:r>
            <a:r>
              <a:rPr lang="fa-IR" sz="4400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Nazanin" pitchFamily="2" charset="-78"/>
              </a:rPr>
              <a:t>) </a:t>
            </a:r>
            <a:r>
              <a:rPr lang="fa-IR" dirty="0" smtClean="0"/>
              <a:t/>
            </a:r>
            <a:br>
              <a:rPr lang="fa-IR" dirty="0" smtClean="0"/>
            </a:br>
            <a:endParaRPr lang="fa-IR" dirty="0"/>
          </a:p>
        </p:txBody>
      </p:sp>
      <p:grpSp>
        <p:nvGrpSpPr>
          <p:cNvPr id="4" name="Content Placeholder 3"/>
          <p:cNvGrpSpPr>
            <a:grpSpLocks noGrp="1"/>
          </p:cNvGrpSpPr>
          <p:nvPr/>
        </p:nvGrpSpPr>
        <p:grpSpPr>
          <a:xfrm>
            <a:off x="428597" y="1571612"/>
            <a:ext cx="7192359" cy="4666972"/>
            <a:chOff x="2191545" y="2141370"/>
            <a:chExt cx="4590255" cy="3033608"/>
          </a:xfrm>
        </p:grpSpPr>
        <p:grpSp>
          <p:nvGrpSpPr>
            <p:cNvPr id="5" name="Group 4"/>
            <p:cNvGrpSpPr/>
            <p:nvPr/>
          </p:nvGrpSpPr>
          <p:grpSpPr>
            <a:xfrm>
              <a:off x="2191545" y="2141370"/>
              <a:ext cx="4590255" cy="3033608"/>
              <a:chOff x="2191545" y="2141370"/>
              <a:chExt cx="4590255" cy="3033608"/>
            </a:xfrm>
          </p:grpSpPr>
          <p:grpSp>
            <p:nvGrpSpPr>
              <p:cNvPr id="7" name="Group 1"/>
              <p:cNvGrpSpPr/>
              <p:nvPr/>
            </p:nvGrpSpPr>
            <p:grpSpPr>
              <a:xfrm>
                <a:off x="2209800" y="2171700"/>
                <a:ext cx="4572000" cy="3003278"/>
                <a:chOff x="2209800" y="2171700"/>
                <a:chExt cx="4572000" cy="3003278"/>
              </a:xfrm>
            </p:grpSpPr>
            <p:sp>
              <p:nvSpPr>
                <p:cNvPr id="9" name="Text Box 64"/>
                <p:cNvSpPr txBox="1">
                  <a:spLocks noChangeArrowheads="1"/>
                </p:cNvSpPr>
                <p:nvPr/>
              </p:nvSpPr>
              <p:spPr bwMode="gray">
                <a:xfrm>
                  <a:off x="3124200" y="2171700"/>
                  <a:ext cx="2630488" cy="40011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  <a:scene3d>
                    <a:camera prst="orthographicFront"/>
                    <a:lightRig rig="balanced" dir="t">
                      <a:rot lat="0" lon="0" rev="2100000"/>
                    </a:lightRig>
                  </a:scene3d>
                  <a:sp3d extrusionH="57150" prstMaterial="metal">
                    <a:bevelT w="38100" h="25400"/>
                    <a:contourClr>
                      <a:schemeClr val="bg2"/>
                    </a:contourClr>
                  </a:sp3d>
                </a:bodyPr>
                <a:lstStyle/>
                <a:p>
                  <a:pPr rtl="1" eaLnBrk="0" hangingPunct="0"/>
                  <a:r>
                    <a:rPr lang="fa-IR" sz="2000" b="1" dirty="0" smtClean="0">
                      <a:ln w="50800"/>
                      <a:solidFill>
                        <a:schemeClr val="bg1">
                          <a:shade val="50000"/>
                        </a:schemeClr>
                      </a:solidFill>
                      <a:cs typeface="B Nazanin" pitchFamily="2" charset="-78"/>
                    </a:rPr>
                    <a:t>کاربرد محیط متخلخل</a:t>
                  </a:r>
                  <a:endParaRPr lang="en-US" sz="2000" b="1" dirty="0">
                    <a:ln w="50800"/>
                    <a:solidFill>
                      <a:schemeClr val="bg1">
                        <a:shade val="50000"/>
                      </a:schemeClr>
                    </a:solidFill>
                    <a:cs typeface="B Nazanin" pitchFamily="2" charset="-78"/>
                  </a:endParaRPr>
                </a:p>
              </p:txBody>
            </p:sp>
            <p:sp>
              <p:nvSpPr>
                <p:cNvPr id="10" name="AutoShape 65"/>
                <p:cNvSpPr>
                  <a:spLocks noChangeArrowheads="1"/>
                </p:cNvSpPr>
                <p:nvPr/>
              </p:nvSpPr>
              <p:spPr bwMode="gray">
                <a:xfrm>
                  <a:off x="2209800" y="2801938"/>
                  <a:ext cx="4572000" cy="457200"/>
                </a:xfrm>
                <a:prstGeom prst="roundRect">
                  <a:avLst>
                    <a:gd name="adj" fmla="val 16667"/>
                  </a:avLst>
                </a:prstGeom>
                <a:gradFill rotWithShape="1">
                  <a:gsLst>
                    <a:gs pos="0">
                      <a:srgbClr val="378FCB"/>
                    </a:gs>
                    <a:gs pos="50000">
                      <a:srgbClr val="378FCB">
                        <a:gamma/>
                        <a:tint val="40000"/>
                        <a:invGamma/>
                      </a:srgbClr>
                    </a:gs>
                    <a:gs pos="100000">
                      <a:srgbClr val="378FCB"/>
                    </a:gs>
                  </a:gsLst>
                  <a:lin ang="0" scaled="1"/>
                </a:gradFill>
                <a:ln w="19050" algn="ctr">
                  <a:round/>
                  <a:headEnd/>
                  <a:tailEnd/>
                </a:ln>
                <a:effectLst/>
                <a:scene3d>
                  <a:camera prst="legacyPerspectiveTop"/>
                  <a:lightRig rig="legacyFlat3" dir="b"/>
                </a:scene3d>
                <a:sp3d extrusionH="887400" prstMaterial="legacyMatte">
                  <a:bevelT w="13500" h="13500" prst="angle"/>
                  <a:bevelB w="13500" h="13500" prst="angle"/>
                  <a:extrusionClr>
                    <a:srgbClr val="378FCB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1" name="Text Box 66"/>
                <p:cNvSpPr txBox="1">
                  <a:spLocks noChangeArrowheads="1"/>
                </p:cNvSpPr>
                <p:nvPr/>
              </p:nvSpPr>
              <p:spPr bwMode="gray">
                <a:xfrm>
                  <a:off x="2556286" y="2830483"/>
                  <a:ext cx="3647411" cy="74022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  <a:scene3d>
                    <a:camera prst="orthographicFront"/>
                    <a:lightRig rig="balanced" dir="t">
                      <a:rot lat="0" lon="0" rev="2100000"/>
                    </a:lightRig>
                  </a:scene3d>
                  <a:sp3d extrusionH="57150" prstMaterial="metal">
                    <a:bevelT w="38100" h="25400"/>
                    <a:contourClr>
                      <a:schemeClr val="bg2"/>
                    </a:contourClr>
                  </a:sp3d>
                </a:bodyPr>
                <a:lstStyle/>
                <a:p>
                  <a:pPr lvl="0" algn="ctr" eaLnBrk="0" hangingPunct="0"/>
                  <a:r>
                    <a:rPr lang="fa-IR" sz="2400" dirty="0" smtClean="0">
                      <a:cs typeface="B Nazanin" pitchFamily="2" charset="-78"/>
                    </a:rPr>
                    <a:t>حل دینامیک هندسه تغییر شکل پذیر با گرید متحرک</a:t>
                  </a:r>
                </a:p>
                <a:p>
                  <a:pPr algn="ctr" rtl="1" eaLnBrk="0" hangingPunct="0"/>
                  <a:endParaRPr lang="en-US" sz="2000" b="1" dirty="0">
                    <a:ln w="50800"/>
                    <a:cs typeface="B Nazanin" pitchFamily="2" charset="-78"/>
                  </a:endParaRPr>
                </a:p>
              </p:txBody>
            </p:sp>
            <p:sp>
              <p:nvSpPr>
                <p:cNvPr id="13" name="Text Box 68"/>
                <p:cNvSpPr txBox="1">
                  <a:spLocks noChangeArrowheads="1"/>
                </p:cNvSpPr>
                <p:nvPr/>
              </p:nvSpPr>
              <p:spPr bwMode="gray">
                <a:xfrm>
                  <a:off x="2705100" y="3511521"/>
                  <a:ext cx="3429000" cy="260078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  <a:scene3d>
                    <a:camera prst="orthographicFront"/>
                    <a:lightRig rig="balanced" dir="t">
                      <a:rot lat="0" lon="0" rev="2100000"/>
                    </a:lightRig>
                  </a:scene3d>
                  <a:sp3d extrusionH="57150" prstMaterial="metal">
                    <a:bevelT w="38100" h="25400"/>
                    <a:contourClr>
                      <a:schemeClr val="bg2"/>
                    </a:contourClr>
                  </a:sp3d>
                </a:bodyPr>
                <a:lstStyle/>
                <a:p>
                  <a:pPr algn="ctr" rtl="1" eaLnBrk="0" hangingPunct="0"/>
                  <a:endParaRPr lang="en-US" sz="2000" b="1" dirty="0">
                    <a:ln w="50800"/>
                    <a:cs typeface="B Nazanin" pitchFamily="2" charset="-78"/>
                  </a:endParaRPr>
                </a:p>
              </p:txBody>
            </p:sp>
            <p:sp>
              <p:nvSpPr>
                <p:cNvPr id="17" name="Text Box 72"/>
                <p:cNvSpPr txBox="1">
                  <a:spLocks noChangeArrowheads="1"/>
                </p:cNvSpPr>
                <p:nvPr/>
              </p:nvSpPr>
              <p:spPr bwMode="gray">
                <a:xfrm>
                  <a:off x="3124200" y="4914900"/>
                  <a:ext cx="2630488" cy="260078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  <a:scene3d>
                    <a:camera prst="orthographicFront"/>
                    <a:lightRig rig="balanced" dir="t">
                      <a:rot lat="0" lon="0" rev="2100000"/>
                    </a:lightRig>
                  </a:scene3d>
                  <a:sp3d extrusionH="57150" prstMaterial="metal">
                    <a:bevelT w="38100" h="25400"/>
                    <a:contourClr>
                      <a:schemeClr val="bg2"/>
                    </a:contourClr>
                  </a:sp3d>
                </a:bodyPr>
                <a:lstStyle/>
                <a:p>
                  <a:pPr algn="ctr" rtl="1" eaLnBrk="0" hangingPunct="0"/>
                  <a:endParaRPr lang="en-US" sz="2000" b="1" dirty="0">
                    <a:ln w="50800"/>
                    <a:cs typeface="B Nazanin" pitchFamily="2" charset="-78"/>
                  </a:endParaRPr>
                </a:p>
              </p:txBody>
            </p:sp>
            <p:sp>
              <p:nvSpPr>
                <p:cNvPr id="24" name="Rectangle 75"/>
                <p:cNvSpPr>
                  <a:spLocks noChangeArrowheads="1"/>
                </p:cNvSpPr>
                <p:nvPr/>
              </p:nvSpPr>
              <p:spPr bwMode="gray">
                <a:xfrm>
                  <a:off x="2895601" y="2579679"/>
                  <a:ext cx="111126" cy="169862"/>
                </a:xfrm>
                <a:prstGeom prst="rect">
                  <a:avLst/>
                </a:prstGeom>
                <a:gradFill rotWithShape="1">
                  <a:gsLst>
                    <a:gs pos="0">
                      <a:schemeClr val="tx1">
                        <a:gamma/>
                        <a:shade val="46275"/>
                        <a:invGamma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20" name="Rectangle 82"/>
                <p:cNvSpPr>
                  <a:spLocks noChangeArrowheads="1"/>
                </p:cNvSpPr>
                <p:nvPr/>
              </p:nvSpPr>
              <p:spPr bwMode="gray">
                <a:xfrm>
                  <a:off x="5894434" y="2578108"/>
                  <a:ext cx="120651" cy="176213"/>
                </a:xfrm>
                <a:prstGeom prst="rect">
                  <a:avLst/>
                </a:prstGeom>
                <a:gradFill rotWithShape="1">
                  <a:gsLst>
                    <a:gs pos="0">
                      <a:schemeClr val="tx1">
                        <a:gamma/>
                        <a:shade val="46275"/>
                        <a:invGamma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8" name="AutoShape 63"/>
              <p:cNvSpPr>
                <a:spLocks noChangeArrowheads="1"/>
              </p:cNvSpPr>
              <p:nvPr/>
            </p:nvSpPr>
            <p:spPr bwMode="gray">
              <a:xfrm>
                <a:off x="2191545" y="2141370"/>
                <a:ext cx="4572000" cy="457200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48BE67"/>
                  </a:gs>
                  <a:gs pos="50000">
                    <a:srgbClr val="48BE67">
                      <a:gamma/>
                      <a:tint val="21176"/>
                      <a:invGamma/>
                    </a:srgbClr>
                  </a:gs>
                  <a:gs pos="100000">
                    <a:srgbClr val="48BE67"/>
                  </a:gs>
                </a:gsLst>
                <a:lin ang="0" scaled="1"/>
              </a:gradFill>
              <a:ln w="19050" algn="ctr">
                <a:round/>
                <a:headEnd/>
                <a:tailEnd/>
              </a:ln>
              <a:effectLst/>
              <a:scene3d>
                <a:camera prst="legacyPerspectiveTop"/>
                <a:lightRig rig="legacyFlat3" dir="b"/>
              </a:scene3d>
              <a:sp3d extrusionH="887400" prstMaterial="legacyMatte">
                <a:bevelT w="13500" h="13500" prst="angle"/>
                <a:bevelB w="13500" h="13500" prst="angle"/>
                <a:extrusionClr>
                  <a:srgbClr val="48BE67"/>
                </a:extrusionClr>
              </a:sp3d>
            </p:spPr>
            <p:txBody>
              <a:bodyPr wrap="none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rtl="1" eaLnBrk="0" hangingPunct="0"/>
                <a:endParaRPr lang="en-US" sz="2000" b="1" dirty="0">
                  <a:ln w="50800"/>
                  <a:solidFill>
                    <a:schemeClr val="bg1">
                      <a:shade val="50000"/>
                    </a:schemeClr>
                  </a:solidFill>
                  <a:cs typeface="B Nazanin" pitchFamily="2" charset="-78"/>
                </a:endParaRPr>
              </a:p>
            </p:txBody>
          </p:sp>
        </p:grpSp>
        <p:sp>
          <p:nvSpPr>
            <p:cNvPr id="6" name="Text Box 64"/>
            <p:cNvSpPr txBox="1">
              <a:spLocks noChangeArrowheads="1"/>
            </p:cNvSpPr>
            <p:nvPr/>
          </p:nvSpPr>
          <p:spPr bwMode="gray">
            <a:xfrm>
              <a:off x="2809478" y="2194689"/>
              <a:ext cx="3591322" cy="26007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 rtl="1" eaLnBrk="0" hangingPunct="0"/>
              <a:endParaRPr lang="en-US" sz="2000" b="1" dirty="0">
                <a:ln w="50800"/>
                <a:cs typeface="B Nazanin" pitchFamily="2" charset="-78"/>
              </a:endParaRPr>
            </a:p>
          </p:txBody>
        </p:sp>
      </p:grpSp>
      <p:sp>
        <p:nvSpPr>
          <p:cNvPr id="28" name="Rectangle 27"/>
          <p:cNvSpPr/>
          <p:nvPr/>
        </p:nvSpPr>
        <p:spPr>
          <a:xfrm>
            <a:off x="1846970" y="1785926"/>
            <a:ext cx="4267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a-IR" sz="2400" dirty="0" smtClean="0">
                <a:cs typeface="B Nazanin" pitchFamily="2" charset="-78"/>
              </a:rPr>
              <a:t>ترکیب فرمولاسیون لاگرانژین و اویلرین</a:t>
            </a:r>
            <a:endParaRPr lang="fa-IR" sz="2400" dirty="0">
              <a:cs typeface="B Nazanin" pitchFamily="2" charset="-78"/>
            </a:endParaRPr>
          </a:p>
        </p:txBody>
      </p:sp>
      <p:sp>
        <p:nvSpPr>
          <p:cNvPr id="29" name="Down Arrow 28"/>
          <p:cNvSpPr/>
          <p:nvPr/>
        </p:nvSpPr>
        <p:spPr>
          <a:xfrm>
            <a:off x="3571868" y="3500438"/>
            <a:ext cx="642942" cy="10715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graphicFrame>
        <p:nvGraphicFramePr>
          <p:cNvPr id="45057" name="Object 1"/>
          <p:cNvGraphicFramePr>
            <a:graphicFrameLocks noChangeAspect="1"/>
          </p:cNvGraphicFramePr>
          <p:nvPr/>
        </p:nvGraphicFramePr>
        <p:xfrm>
          <a:off x="1428728" y="4714884"/>
          <a:ext cx="4714875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58" name="Equation" r:id="rId3" imgW="2361960" imgH="431640" progId="Equation.DSMT4">
                  <p:embed/>
                </p:oleObj>
              </mc:Choice>
              <mc:Fallback>
                <p:oleObj name="Equation" r:id="rId3" imgW="2361960" imgH="431640" progId="Equation.DSMT4">
                  <p:embed/>
                  <p:pic>
                    <p:nvPicPr>
                      <p:cNvPr id="0" name="Picture 1" descr="Papyrus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28" y="4714884"/>
                        <a:ext cx="4714875" cy="714375"/>
                      </a:xfrm>
                      <a:prstGeom prst="rect">
                        <a:avLst/>
                      </a:prstGeom>
                      <a:blipFill dpi="0" rotWithShape="0">
                        <a:blip r:embed="rId5"/>
                        <a:srcRect/>
                        <a:tile tx="0" ty="0" sx="100000" sy="100000" flip="none" algn="tl"/>
                      </a:blip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/>
          <p:cNvSpPr/>
          <p:nvPr/>
        </p:nvSpPr>
        <p:spPr>
          <a:xfrm>
            <a:off x="8172400" y="6237312"/>
            <a:ext cx="971600" cy="576064"/>
          </a:xfrm>
          <a:prstGeom prst="rect">
            <a:avLst/>
          </a:prstGeom>
          <a:blipFill>
            <a:blip r:embed="rId6" cstate="print"/>
            <a:tile tx="0" ty="0" sx="100000" sy="100000" flip="none" algn="tl"/>
          </a:blip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200" b="1" spc="200" dirty="0" smtClean="0">
                <a:ln w="29210">
                  <a:solidFill>
                    <a:schemeClr val="tx1"/>
                  </a:solidFill>
                </a:ln>
                <a:solidFill>
                  <a:schemeClr val="tx1">
                    <a:alpha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cs typeface="B Nazanin" pitchFamily="2" charset="-78"/>
              </a:rPr>
              <a:t>20/23</a:t>
            </a:r>
            <a:endParaRPr lang="en-US" sz="2200" b="1" spc="200" dirty="0">
              <a:ln w="29210">
                <a:solidFill>
                  <a:schemeClr val="tx1"/>
                </a:solidFill>
              </a:ln>
              <a:solidFill>
                <a:schemeClr val="tx1">
                  <a:alpha val="5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50800" dist="50800" dir="8100000">
                  <a:srgbClr val="7D7D7D">
                    <a:alpha val="73000"/>
                  </a:srgbClr>
                </a:innerShdw>
              </a:effectLst>
              <a:cs typeface="B Nazanin" pitchFamily="2" charset="-78"/>
            </a:endParaRPr>
          </a:p>
        </p:txBody>
      </p:sp>
    </p:spTree>
  </p:cSld>
  <p:clrMapOvr>
    <a:masterClrMapping/>
  </p:clrMapOvr>
  <p:transition advTm="5398">
    <p:wheel spokes="8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615305"/>
            <a:ext cx="82296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4000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Nazanin" pitchFamily="2" charset="-78"/>
              </a:rPr>
              <a:t>معادلات حاکم بر فرمولاسیون  </a:t>
            </a:r>
            <a:r>
              <a:rPr lang="en-US" sz="4000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ALE</a:t>
            </a:r>
            <a:r>
              <a:rPr lang="fa-IR" sz="4000" dirty="0" smtClean="0">
                <a:cs typeface="+mn-cs"/>
              </a:rPr>
              <a:t> </a:t>
            </a:r>
            <a:endParaRPr lang="fa-IR" sz="4000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a-IR" sz="2400" dirty="0" smtClean="0">
                <a:cs typeface="B Nazanin" pitchFamily="2" charset="-78"/>
              </a:rPr>
              <a:t>معادله بقای جرم: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sz="2400" dirty="0" smtClean="0">
                <a:cs typeface="B Nazanin" pitchFamily="2" charset="-78"/>
              </a:rPr>
              <a:t>معادله بقای مومنتوم:</a:t>
            </a:r>
          </a:p>
          <a:p>
            <a:pPr>
              <a:buNone/>
            </a:pPr>
            <a:endParaRPr lang="fa-IR" sz="2400" dirty="0" smtClean="0">
              <a:cs typeface="B Nazanin" pitchFamily="2" charset="-78"/>
            </a:endParaRP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sz="2400" dirty="0" smtClean="0">
                <a:cs typeface="B Nazanin" pitchFamily="2" charset="-78"/>
              </a:rPr>
              <a:t>معادله انرژی:</a:t>
            </a:r>
          </a:p>
          <a:p>
            <a:pPr>
              <a:buNone/>
            </a:pPr>
            <a:endParaRPr lang="en-US" sz="2400" dirty="0" smtClean="0">
              <a:cs typeface="B Nazanin" pitchFamily="2" charset="-78"/>
            </a:endParaRP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fa-IR" dirty="0"/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642910" y="2214554"/>
          <a:ext cx="3143272" cy="714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6" name="Equation" r:id="rId3" imgW="1485720" imgH="431640" progId="Equation.DSMT4">
                  <p:embed/>
                </p:oleObj>
              </mc:Choice>
              <mc:Fallback>
                <p:oleObj name="Equation" r:id="rId3" imgW="1485720" imgH="431640" progId="Equation.DSMT4">
                  <p:embed/>
                  <p:pic>
                    <p:nvPicPr>
                      <p:cNvPr id="0" name="Picture 2" descr="Papyrus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0" y="2214554"/>
                        <a:ext cx="3143272" cy="714380"/>
                      </a:xfrm>
                      <a:prstGeom prst="rect">
                        <a:avLst/>
                      </a:prstGeom>
                      <a:blipFill dpi="0" rotWithShape="0">
                        <a:blip r:embed="rId5"/>
                        <a:srcRect/>
                        <a:tile tx="0" ty="0" sx="100000" sy="100000" flip="none" algn="tl"/>
                      </a:blip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214283" y="3714752"/>
          <a:ext cx="7643865" cy="7679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7" name="Equation" r:id="rId6" imgW="3848040" imgH="444240" progId="Equation.DSMT4">
                  <p:embed/>
                </p:oleObj>
              </mc:Choice>
              <mc:Fallback>
                <p:oleObj name="Equation" r:id="rId6" imgW="3848040" imgH="444240" progId="Equation.DSMT4">
                  <p:embed/>
                  <p:pic>
                    <p:nvPicPr>
                      <p:cNvPr id="0" name="Picture 3" descr="Papyrus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83" y="3714752"/>
                        <a:ext cx="7643865" cy="767955"/>
                      </a:xfrm>
                      <a:prstGeom prst="rect">
                        <a:avLst/>
                      </a:prstGeom>
                      <a:blipFill dpi="0" rotWithShape="0">
                        <a:blip r:embed="rId5"/>
                        <a:srcRect/>
                        <a:tile tx="0" ty="0" sx="100000" sy="100000" flip="none" algn="tl"/>
                      </a:blip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5" name="Object 5"/>
          <p:cNvGraphicFramePr>
            <a:graphicFrameLocks noChangeAspect="1"/>
          </p:cNvGraphicFramePr>
          <p:nvPr/>
        </p:nvGraphicFramePr>
        <p:xfrm>
          <a:off x="500034" y="5357826"/>
          <a:ext cx="5143536" cy="9894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8" name="Equation" r:id="rId8" imgW="2260440" imgH="482400" progId="Equation.DSMT4">
                  <p:embed/>
                </p:oleObj>
              </mc:Choice>
              <mc:Fallback>
                <p:oleObj name="Equation" r:id="rId8" imgW="2260440" imgH="482400" progId="Equation.DSMT4">
                  <p:embed/>
                  <p:pic>
                    <p:nvPicPr>
                      <p:cNvPr id="0" name="Picture 5" descr="Papyrus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5357826"/>
                        <a:ext cx="5143536" cy="989442"/>
                      </a:xfrm>
                      <a:prstGeom prst="rect">
                        <a:avLst/>
                      </a:prstGeom>
                      <a:blipFill dpi="0" rotWithShape="0">
                        <a:blip r:embed="rId5"/>
                        <a:srcRect/>
                        <a:tile tx="0" ty="0" sx="100000" sy="100000" flip="none" algn="tl"/>
                      </a:blip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8172400" y="6237312"/>
            <a:ext cx="971600" cy="576064"/>
          </a:xfrm>
          <a:prstGeom prst="rect">
            <a:avLst/>
          </a:prstGeom>
          <a:blipFill>
            <a:blip r:embed="rId10" cstate="print"/>
            <a:tile tx="0" ty="0" sx="100000" sy="100000" flip="none" algn="tl"/>
          </a:blip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200" b="1" spc="200" dirty="0" smtClean="0">
                <a:ln w="29210">
                  <a:solidFill>
                    <a:schemeClr val="tx1"/>
                  </a:solidFill>
                </a:ln>
                <a:solidFill>
                  <a:schemeClr val="tx1">
                    <a:alpha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cs typeface="B Nazanin" pitchFamily="2" charset="-78"/>
              </a:rPr>
              <a:t>21/23</a:t>
            </a:r>
            <a:endParaRPr lang="en-US" sz="2200" b="1" spc="200" dirty="0">
              <a:ln w="29210">
                <a:solidFill>
                  <a:schemeClr val="tx1"/>
                </a:solidFill>
              </a:ln>
              <a:solidFill>
                <a:schemeClr val="tx1">
                  <a:alpha val="5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50800" dist="50800" dir="8100000">
                  <a:srgbClr val="7D7D7D">
                    <a:alpha val="73000"/>
                  </a:srgbClr>
                </a:innerShdw>
              </a:effectLst>
              <a:cs typeface="B Nazanin" pitchFamily="2" charset="-78"/>
            </a:endParaRPr>
          </a:p>
        </p:txBody>
      </p:sp>
    </p:spTree>
  </p:cSld>
  <p:clrMapOvr>
    <a:masterClrMapping/>
  </p:clrMapOvr>
  <p:transition advTm="0">
    <p:wheel spokes="8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0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Nazanin" pitchFamily="2" charset="-78"/>
              </a:rPr>
              <a:t>مراجع:</a:t>
            </a:r>
            <a:endParaRPr lang="fa-IR" sz="4000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428736"/>
            <a:ext cx="7381876" cy="5429264"/>
          </a:xfrm>
        </p:spPr>
        <p:txBody>
          <a:bodyPr>
            <a:noAutofit/>
          </a:bodyPr>
          <a:lstStyle/>
          <a:p>
            <a:pPr algn="l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1- Christina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Griogoria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Giannopapa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Fluid structure interaction in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felexible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vessels-university of london-2004</a:t>
            </a:r>
          </a:p>
          <a:p>
            <a:pPr algn="l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2- Gabriela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Rutkowska,computational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fluid dynamics in patient-specific models of normal and chaiari I geometries- university of oslo -2011</a:t>
            </a:r>
          </a:p>
          <a:p>
            <a:pPr algn="l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3-book of anatomy</a:t>
            </a:r>
          </a:p>
          <a:p>
            <a:pPr algn="l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4-propagation of pulsated waves in viscoelastic tubes,application in arterial flows2009-2010 </a:t>
            </a:r>
          </a:p>
          <a:p>
            <a:pPr algn="l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5-fluid structure interaction solved with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comsol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6-www.wikipedia.com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172400" y="6237312"/>
            <a:ext cx="971600" cy="576064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200" b="1" spc="200" dirty="0" smtClean="0">
                <a:ln w="29210">
                  <a:solidFill>
                    <a:schemeClr val="tx1"/>
                  </a:solidFill>
                </a:ln>
                <a:solidFill>
                  <a:schemeClr val="tx1">
                    <a:alpha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cs typeface="B Nazanin" pitchFamily="2" charset="-78"/>
              </a:rPr>
              <a:t>22/23</a:t>
            </a:r>
            <a:endParaRPr lang="en-US" sz="2200" b="1" spc="200" dirty="0">
              <a:ln w="29210">
                <a:solidFill>
                  <a:schemeClr val="tx1"/>
                </a:solidFill>
              </a:ln>
              <a:solidFill>
                <a:schemeClr val="tx1">
                  <a:alpha val="5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50800" dist="50800" dir="8100000">
                  <a:srgbClr val="7D7D7D">
                    <a:alpha val="73000"/>
                  </a:srgbClr>
                </a:innerShdw>
              </a:effectLst>
              <a:cs typeface="B Nazanin" pitchFamily="2" charset="-78"/>
            </a:endParaRPr>
          </a:p>
        </p:txBody>
      </p:sp>
    </p:spTree>
  </p:cSld>
  <p:clrMapOvr>
    <a:masterClrMapping/>
  </p:clrMapOvr>
  <p:transition advTm="0">
    <p:wheel spokes="8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 txBox="1">
            <a:spLocks/>
          </p:cNvSpPr>
          <p:nvPr/>
        </p:nvSpPr>
        <p:spPr>
          <a:xfrm>
            <a:off x="3203848" y="908720"/>
            <a:ext cx="3286148" cy="3719514"/>
          </a:xfrm>
          <a:prstGeom prst="rect">
            <a:avLst/>
          </a:prstGeom>
          <a:scene3d>
            <a:camera prst="obliqueTopLeft"/>
            <a:lightRig rig="soft" dir="tl">
              <a:rot lat="0" lon="0" rev="0"/>
            </a:lightRig>
          </a:scene3d>
          <a:sp3d>
            <a:bevelT w="165100" prst="coolSlant"/>
          </a:sp3d>
        </p:spPr>
        <p:txBody>
          <a:bodyPr vert="horz">
            <a:no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1" eaLnBrk="1" fontAlgn="auto" latinLnBrk="0" hangingPunct="1">
              <a:lnSpc>
                <a:spcPct val="25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r>
              <a:rPr kumimoji="0" lang="fa-IR" sz="4800" b="1" i="1" u="none" strike="noStrike" kern="1200" cap="none" spc="-150" normalizeH="0" baseline="0" noProof="0" dirty="0" smtClean="0">
                <a:ln w="6350">
                  <a:solidFill>
                    <a:srgbClr val="0070C0"/>
                  </a:solidFill>
                </a:ln>
                <a:blipFill>
                  <a:blip r:embed="rId2"/>
                  <a:tile tx="0" ty="0" sx="100000" sy="100000" flip="none" algn="tl"/>
                </a:blip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2  Esfehan" pitchFamily="2" charset="-78"/>
              </a:rPr>
              <a:t>با تشکر فراوان</a:t>
            </a:r>
          </a:p>
          <a:p>
            <a:pPr marL="0" marR="0" lvl="0" indent="0" algn="ctr" defTabSz="914400" rtl="1" eaLnBrk="1" fontAlgn="auto" latinLnBrk="0" hangingPunct="1">
              <a:lnSpc>
                <a:spcPct val="25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r>
              <a:rPr kumimoji="0" lang="fa-IR" sz="4800" b="1" i="1" u="none" strike="noStrike" kern="1200" cap="none" spc="-150" normalizeH="0" baseline="0" noProof="0" dirty="0" smtClean="0">
                <a:ln w="6350">
                  <a:solidFill>
                    <a:srgbClr val="0070C0"/>
                  </a:solidFill>
                </a:ln>
                <a:blipFill>
                  <a:blip r:embed="rId2"/>
                  <a:tile tx="0" ty="0" sx="100000" sy="100000" flip="none" algn="tl"/>
                </a:blip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2  Esfehan" pitchFamily="2" charset="-78"/>
              </a:rPr>
              <a:t>از لطف و توجه شما</a:t>
            </a:r>
            <a:endParaRPr kumimoji="0" lang="en-US" sz="4800" b="1" i="1" u="none" strike="noStrike" kern="1200" cap="none" spc="-150" normalizeH="0" baseline="0" noProof="0" dirty="0">
              <a:ln w="6350">
                <a:solidFill>
                  <a:srgbClr val="0070C0"/>
                </a:solidFill>
              </a:ln>
              <a:blipFill>
                <a:blip r:embed="rId2"/>
                <a:tile tx="0" ty="0" sx="100000" sy="100000" flip="none" algn="tl"/>
              </a:blip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n-lt"/>
              <a:ea typeface="+mn-ea"/>
              <a:cs typeface="2  Esfehan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72462" y="6237312"/>
            <a:ext cx="1071538" cy="576064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200" b="1" spc="200" dirty="0" smtClean="0">
                <a:ln w="29210">
                  <a:solidFill>
                    <a:schemeClr val="tx1"/>
                  </a:solidFill>
                </a:ln>
                <a:solidFill>
                  <a:schemeClr val="tx1">
                    <a:alpha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cs typeface="B Nazanin" pitchFamily="2" charset="-78"/>
              </a:rPr>
              <a:t>23/23</a:t>
            </a:r>
            <a:endParaRPr lang="en-US" sz="2200" b="1" spc="200" dirty="0">
              <a:ln w="29210">
                <a:solidFill>
                  <a:schemeClr val="tx1"/>
                </a:solidFill>
              </a:ln>
              <a:solidFill>
                <a:schemeClr val="tx1">
                  <a:alpha val="5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50800" dist="50800" dir="8100000">
                  <a:srgbClr val="7D7D7D">
                    <a:alpha val="73000"/>
                  </a:srgbClr>
                </a:innerShdw>
              </a:effectLst>
              <a:cs typeface="B Nazanin" pitchFamily="2" charset="-78"/>
            </a:endParaRPr>
          </a:p>
        </p:txBody>
      </p:sp>
    </p:spTree>
  </p:cSld>
  <p:clrMapOvr>
    <a:masterClrMapping/>
  </p:clrMapOvr>
  <p:transition advTm="780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r"/>
            <a:r>
              <a:rPr lang="fa-IR" sz="40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Nazanin" pitchFamily="2" charset="-78"/>
              </a:rPr>
              <a:t>تعریف</a:t>
            </a:r>
            <a:r>
              <a:rPr lang="fa-IR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B Nazanin" pitchFamily="2" charset="-78"/>
              </a:rPr>
              <a:t>:</a:t>
            </a:r>
            <a:br>
              <a:rPr lang="fa-IR" sz="4000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B Nazanin" pitchFamily="2" charset="-78"/>
              </a:rPr>
            </a:br>
            <a:endParaRPr lang="fa-IR" sz="4000" cap="none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14348" y="500042"/>
            <a:ext cx="7172348" cy="1000131"/>
          </a:xfrm>
          <a:prstGeom prst="rect">
            <a:avLst/>
          </a:prstGeom>
        </p:spPr>
        <p:txBody>
          <a:bodyPr vert="horz" lIns="45720" tIns="0" rIns="45720" bIns="0" anchor="b" anchorCtr="0">
            <a:normAutofit fontScale="67500" lnSpcReduction="20000"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a-IR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a-IR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a-IR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fa-IR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3786182" y="3071810"/>
            <a:ext cx="484632" cy="978408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Oval 6"/>
          <p:cNvSpPr/>
          <p:nvPr/>
        </p:nvSpPr>
        <p:spPr>
          <a:xfrm>
            <a:off x="1714480" y="4143380"/>
            <a:ext cx="4714908" cy="92869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400" b="1" dirty="0" smtClean="0">
                <a:solidFill>
                  <a:schemeClr val="tx1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سیال نیوتنی و تراکم ناپذیر</a:t>
            </a:r>
            <a:endParaRPr lang="fa-IR" sz="2400" b="1" dirty="0">
              <a:solidFill>
                <a:schemeClr val="tx1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8" name="Subtitle 6"/>
          <p:cNvSpPr txBox="1">
            <a:spLocks noGrp="1"/>
          </p:cNvSpPr>
          <p:nvPr>
            <p:ph idx="1"/>
          </p:nvPr>
        </p:nvSpPr>
        <p:spPr>
          <a:xfrm>
            <a:off x="142844" y="1571612"/>
            <a:ext cx="7929586" cy="13909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rtlCol="1" anchor="ctr">
            <a:normAutofit/>
          </a:bodyPr>
          <a:lstStyle/>
          <a:p>
            <a:pPr lvl="8" indent="-274320" algn="ctr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/>
            </a:pPr>
            <a:endParaRPr kumimoji="0" lang="fa-I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B Nazanin" pitchFamily="2" charset="-78"/>
            </a:endParaRPr>
          </a:p>
          <a:p>
            <a:pPr marL="274320" marR="0" lvl="0" indent="-274320" algn="ct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None/>
              <a:tabLst/>
              <a:defRPr/>
            </a:pPr>
            <a:r>
              <a:rPr lang="fa-IR" sz="2400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cs typeface="B Nazanin" pitchFamily="2" charset="-78"/>
              </a:rPr>
              <a:t>مایع نخاعی(</a:t>
            </a:r>
            <a:r>
              <a:rPr lang="en-US" sz="2400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cs typeface="B Nazanin" pitchFamily="2" charset="-78"/>
              </a:rPr>
              <a:t>(csf</a:t>
            </a:r>
            <a:r>
              <a:rPr lang="fa-IR" sz="2400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cs typeface="B Nazanin" pitchFamily="2" charset="-78"/>
              </a:rPr>
              <a:t> مایعی بی رنگ و شفاف با ویسکوزیته شبیه به آب است.</a:t>
            </a:r>
          </a:p>
          <a:p>
            <a:pPr marL="274320" marR="0" lvl="0" indent="-274320" algn="ct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endParaRPr kumimoji="0" lang="fa-IR" sz="26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172400" y="6237312"/>
            <a:ext cx="971600" cy="576064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200" b="1" spc="200" dirty="0" smtClean="0">
                <a:ln w="29210">
                  <a:solidFill>
                    <a:schemeClr val="tx1"/>
                  </a:solidFill>
                </a:ln>
                <a:solidFill>
                  <a:schemeClr val="tx1">
                    <a:alpha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cs typeface="B Nazanin" pitchFamily="2" charset="-78"/>
              </a:rPr>
              <a:t>1/23</a:t>
            </a:r>
            <a:endParaRPr lang="en-US" sz="2200" b="1" spc="200" dirty="0">
              <a:ln w="29210">
                <a:solidFill>
                  <a:schemeClr val="tx1"/>
                </a:solidFill>
              </a:ln>
              <a:solidFill>
                <a:schemeClr val="tx1">
                  <a:alpha val="5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50800" dist="50800" dir="8100000">
                  <a:srgbClr val="7D7D7D">
                    <a:alpha val="73000"/>
                  </a:srgbClr>
                </a:innerShdw>
              </a:effectLst>
              <a:cs typeface="B Nazanin" pitchFamily="2" charset="-78"/>
            </a:endParaRPr>
          </a:p>
        </p:txBody>
      </p:sp>
    </p:spTree>
  </p:cSld>
  <p:clrMapOvr>
    <a:masterClrMapping/>
  </p:clrMapOvr>
  <p:transition advTm="141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0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Nazanin" pitchFamily="2" charset="-78"/>
              </a:rPr>
              <a:t>مکانیزم حرکت :</a:t>
            </a:r>
            <a:endParaRPr lang="fa-IR" sz="4000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a-IR" sz="2400" b="1" dirty="0" smtClean="0">
                <a:cs typeface="B Nazanin" pitchFamily="2" charset="-78"/>
              </a:rPr>
              <a:t>تولید در شبکه کروئیدی مغزدر بطن سوم و چهارم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sz="2400" b="1" dirty="0" smtClean="0">
                <a:cs typeface="B Nazanin" pitchFamily="2" charset="-78"/>
              </a:rPr>
              <a:t>گردش  ضربانی در اطراف مغز و ستون فقرات</a:t>
            </a:r>
          </a:p>
          <a:p>
            <a:pPr>
              <a:buNone/>
            </a:pPr>
            <a:endParaRPr lang="fa-IR" sz="2400" dirty="0" smtClean="0"/>
          </a:p>
          <a:p>
            <a:pPr>
              <a:buNone/>
            </a:pPr>
            <a:endParaRPr lang="fa-IR" dirty="0"/>
          </a:p>
        </p:txBody>
      </p:sp>
      <p:pic>
        <p:nvPicPr>
          <p:cNvPr id="8" name="Content Placeholder 3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2143116"/>
            <a:ext cx="2714644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C:\Users\Gold\Desktop\CSF_diagra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4357694"/>
            <a:ext cx="2143140" cy="2000264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8172400" y="6237312"/>
            <a:ext cx="971600" cy="576064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200" b="1" spc="200" dirty="0" smtClean="0">
                <a:ln w="29210">
                  <a:solidFill>
                    <a:schemeClr val="tx1"/>
                  </a:solidFill>
                </a:ln>
                <a:solidFill>
                  <a:schemeClr val="tx1">
                    <a:alpha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cs typeface="B Nazanin" pitchFamily="2" charset="-78"/>
              </a:rPr>
              <a:t>2/23</a:t>
            </a:r>
            <a:endParaRPr lang="en-US" sz="2200" b="1" spc="200" dirty="0">
              <a:ln w="29210">
                <a:solidFill>
                  <a:schemeClr val="tx1"/>
                </a:solidFill>
              </a:ln>
              <a:solidFill>
                <a:schemeClr val="tx1">
                  <a:alpha val="5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50800" dist="50800" dir="8100000">
                  <a:srgbClr val="7D7D7D">
                    <a:alpha val="73000"/>
                  </a:srgbClr>
                </a:innerShdw>
              </a:effectLst>
              <a:cs typeface="B Nazanin" pitchFamily="2" charset="-78"/>
            </a:endParaRPr>
          </a:p>
        </p:txBody>
      </p:sp>
    </p:spTree>
  </p:cSld>
  <p:clrMapOvr>
    <a:masterClrMapping/>
  </p:clrMapOvr>
  <p:transition advTm="124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0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Nazanin" pitchFamily="2" charset="-78"/>
              </a:rPr>
              <a:t>وظایف:</a:t>
            </a:r>
            <a:endParaRPr lang="fa-IR" sz="4000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71538" y="1785925"/>
          <a:ext cx="7000924" cy="3786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8172400" y="6237312"/>
            <a:ext cx="971600" cy="576064"/>
          </a:xfrm>
          <a:prstGeom prst="rect">
            <a:avLst/>
          </a:prstGeom>
          <a:blipFill>
            <a:blip r:embed="rId7" cstate="print"/>
            <a:tile tx="0" ty="0" sx="100000" sy="100000" flip="none" algn="tl"/>
          </a:blip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200" b="1" spc="200" dirty="0" smtClean="0">
                <a:ln w="29210">
                  <a:solidFill>
                    <a:schemeClr val="tx1"/>
                  </a:solidFill>
                </a:ln>
                <a:solidFill>
                  <a:schemeClr val="tx1">
                    <a:alpha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cs typeface="B Nazanin" pitchFamily="2" charset="-78"/>
              </a:rPr>
              <a:t>3/23</a:t>
            </a:r>
            <a:endParaRPr lang="en-US" sz="2200" b="1" spc="200" dirty="0">
              <a:ln w="29210">
                <a:solidFill>
                  <a:schemeClr val="tx1"/>
                </a:solidFill>
              </a:ln>
              <a:solidFill>
                <a:schemeClr val="tx1">
                  <a:alpha val="5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50800" dist="50800" dir="8100000">
                  <a:srgbClr val="7D7D7D">
                    <a:alpha val="73000"/>
                  </a:srgbClr>
                </a:innerShdw>
              </a:effectLst>
              <a:cs typeface="B Nazanin" pitchFamily="2" charset="-78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sz="40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B Nazanin" pitchFamily="2" charset="-78"/>
              </a:rPr>
              <a:t>معادلات حاکم برای </a:t>
            </a:r>
            <a:r>
              <a:rPr lang="en-US" sz="3600" cap="none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B Nazanin" pitchFamily="2" charset="-78"/>
              </a:rPr>
              <a:t>csf</a:t>
            </a:r>
            <a:endParaRPr lang="fa-IR" sz="3600" cap="none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a-IR" sz="2400" b="1" dirty="0" smtClean="0">
                <a:cs typeface="B Nazanin" pitchFamily="2" charset="-78"/>
              </a:rPr>
              <a:t>معادلات ناویر استوکس برای سیال نیوتنی: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fa-IR" sz="2400" b="1" dirty="0" smtClean="0">
                <a:latin typeface="Times New Roman" pitchFamily="18" charset="0"/>
                <a:cs typeface="B Nazanin" pitchFamily="2" charset="-78"/>
              </a:rPr>
              <a:t>در نظر گرفتن تابع فشار بصورت </a:t>
            </a:r>
            <a:r>
              <a:rPr lang="en-US" sz="2400" b="1" dirty="0" smtClean="0">
                <a:latin typeface="Times New Roman" pitchFamily="18" charset="0"/>
                <a:cs typeface="B Nazanin" pitchFamily="2" charset="-78"/>
              </a:rPr>
              <a:t>:</a:t>
            </a:r>
            <a:r>
              <a:rPr lang="en-US" b="1" dirty="0" smtClean="0">
                <a:latin typeface="Times New Roman" pitchFamily="18" charset="0"/>
                <a:cs typeface="B Nazanin" pitchFamily="2" charset="-78"/>
              </a:rPr>
              <a:t>sin</a:t>
            </a:r>
            <a:endParaRPr lang="fa-IR" b="1" dirty="0" smtClean="0">
              <a:latin typeface="Times New Roman" pitchFamily="18" charset="0"/>
              <a:cs typeface="B Nazanin" pitchFamily="2" charset="-78"/>
            </a:endParaRPr>
          </a:p>
          <a:p>
            <a:pPr>
              <a:buNone/>
            </a:pPr>
            <a:endParaRPr lang="fa-IR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794250" y="19145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4250" y="1914525"/>
                        <a:ext cx="1143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394200" y="1905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5" imgW="114120" imgH="177480" progId="Equation.DSMT4">
                  <p:embed/>
                </p:oleObj>
              </mc:Choice>
              <mc:Fallback>
                <p:oleObj name="Equation" r:id="rId5" imgW="114120" imgH="177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00" y="19050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394200" y="1905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6" imgW="114120" imgH="177480" progId="Equation.DSMT4">
                  <p:embed/>
                </p:oleObj>
              </mc:Choice>
              <mc:Fallback>
                <p:oleObj name="Equation" r:id="rId6" imgW="114120" imgH="177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00" y="19050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394200" y="1905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7" imgW="114120" imgH="177480" progId="Equation.DSMT4">
                  <p:embed/>
                </p:oleObj>
              </mc:Choice>
              <mc:Fallback>
                <p:oleObj name="Equation" r:id="rId7" imgW="114120" imgH="177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00" y="19050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785786" y="2071955"/>
          <a:ext cx="6429420" cy="11538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8" imgW="2616120" imgH="761760" progId="Equation.DSMT4">
                  <p:embed/>
                </p:oleObj>
              </mc:Choice>
              <mc:Fallback>
                <p:oleObj name="Equation" r:id="rId8" imgW="2616120" imgH="761760" progId="Equation.DSMT4">
                  <p:embed/>
                  <p:pic>
                    <p:nvPicPr>
                      <p:cNvPr id="0" name="Picture 11" descr="Papyrus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786" y="2071955"/>
                        <a:ext cx="6429420" cy="1153836"/>
                      </a:xfrm>
                      <a:prstGeom prst="rect">
                        <a:avLst/>
                      </a:prstGeom>
                      <a:blipFill dpi="0" rotWithShape="0">
                        <a:blip r:embed="rId10"/>
                        <a:srcRect/>
                        <a:tile tx="0" ty="0" sx="100000" sy="100000" flip="none" algn="tl"/>
                      </a:blip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488950" y="4357688"/>
          <a:ext cx="7286625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11" imgW="3886200" imgH="520560" progId="Equation.DSMT4">
                  <p:embed/>
                </p:oleObj>
              </mc:Choice>
              <mc:Fallback>
                <p:oleObj name="Equation" r:id="rId11" imgW="3886200" imgH="520560" progId="Equation.DSMT4">
                  <p:embed/>
                  <p:pic>
                    <p:nvPicPr>
                      <p:cNvPr id="0" name="Picture 12" descr="Papyrus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" y="4357688"/>
                        <a:ext cx="7286625" cy="946150"/>
                      </a:xfrm>
                      <a:prstGeom prst="rect">
                        <a:avLst/>
                      </a:prstGeom>
                      <a:blipFill dpi="0" rotWithShape="0">
                        <a:blip r:embed="rId10"/>
                        <a:srcRect/>
                        <a:tile tx="0" ty="0" sx="100000" sy="100000" flip="none" algn="tl"/>
                      </a:blip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8172400" y="6237312"/>
            <a:ext cx="971600" cy="576064"/>
          </a:xfrm>
          <a:prstGeom prst="rect">
            <a:avLst/>
          </a:prstGeom>
          <a:blipFill>
            <a:blip r:embed="rId13" cstate="print"/>
            <a:tile tx="0" ty="0" sx="100000" sy="100000" flip="none" algn="tl"/>
          </a:blip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200" b="1" spc="200" dirty="0" smtClean="0">
                <a:ln w="29210">
                  <a:solidFill>
                    <a:schemeClr val="tx1"/>
                  </a:solidFill>
                </a:ln>
                <a:solidFill>
                  <a:schemeClr val="tx1">
                    <a:alpha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cs typeface="B Nazanin" pitchFamily="2" charset="-78"/>
              </a:rPr>
              <a:t>4/23</a:t>
            </a:r>
            <a:endParaRPr lang="en-US" sz="2200" b="1" spc="200" dirty="0">
              <a:ln w="29210">
                <a:solidFill>
                  <a:schemeClr val="tx1"/>
                </a:solidFill>
              </a:ln>
              <a:solidFill>
                <a:schemeClr val="tx1">
                  <a:alpha val="5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50800" dist="50800" dir="8100000">
                  <a:srgbClr val="7D7D7D">
                    <a:alpha val="73000"/>
                  </a:srgbClr>
                </a:innerShdw>
              </a:effectLst>
              <a:cs typeface="B Nazanin" pitchFamily="2" charset="-78"/>
            </a:endParaRPr>
          </a:p>
        </p:txBody>
      </p:sp>
    </p:spTree>
  </p:cSld>
  <p:clrMapOvr>
    <a:masterClrMapping/>
  </p:clrMapOvr>
  <p:transition advTm="359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r"/>
            <a:r>
              <a:rPr lang="fa-IR" sz="40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Nazanin" pitchFamily="2" charset="-78"/>
              </a:rPr>
              <a:t>مواد ویسکوالاستیک</a:t>
            </a:r>
            <a:r>
              <a:rPr lang="fa-IR" sz="2800" cap="none" dirty="0" smtClean="0">
                <a:ln/>
                <a:solidFill>
                  <a:schemeClr val="accent3"/>
                </a:solidFill>
              </a:rPr>
              <a:t/>
            </a:r>
            <a:br>
              <a:rPr lang="fa-IR" sz="2800" cap="none" dirty="0" smtClean="0">
                <a:ln/>
                <a:solidFill>
                  <a:schemeClr val="accent3"/>
                </a:solidFill>
              </a:rPr>
            </a:br>
            <a:endParaRPr lang="fa-IR" sz="2800" cap="none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a-IR" sz="2400" b="1" dirty="0" smtClean="0">
                <a:cs typeface="B Nazanin" pitchFamily="2" charset="-78"/>
              </a:rPr>
              <a:t>ویژگی سیالات و جامدات را با هم دارند</a:t>
            </a:r>
          </a:p>
          <a:p>
            <a:pPr>
              <a:buNone/>
            </a:pPr>
            <a:endParaRPr lang="fa-IR" sz="2400" dirty="0" smtClean="0"/>
          </a:p>
          <a:p>
            <a:pPr>
              <a:buNone/>
            </a:pPr>
            <a:r>
              <a:rPr lang="fa-IR" sz="2400" b="1" dirty="0" smtClean="0">
                <a:cs typeface="B Nazanin" pitchFamily="2" charset="-78"/>
              </a:rPr>
              <a:t>جامد</a:t>
            </a:r>
            <a:r>
              <a:rPr lang="fa-IR" b="1" dirty="0" smtClean="0">
                <a:cs typeface="B Nazanin" pitchFamily="2" charset="-78"/>
              </a:rPr>
              <a:t> </a:t>
            </a:r>
            <a:r>
              <a:rPr lang="fa-IR" dirty="0" smtClean="0"/>
              <a:t>                 </a:t>
            </a:r>
            <a:r>
              <a:rPr lang="fa-IR" sz="2400" b="1" dirty="0" smtClean="0">
                <a:cs typeface="B Nazanin" pitchFamily="2" charset="-78"/>
              </a:rPr>
              <a:t>فنر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sz="2400" b="1" dirty="0" smtClean="0">
                <a:cs typeface="B Nazanin" pitchFamily="2" charset="-78"/>
              </a:rPr>
              <a:t>سیالات</a:t>
            </a:r>
            <a:r>
              <a:rPr lang="fa-IR" dirty="0" smtClean="0"/>
              <a:t>               </a:t>
            </a:r>
            <a:r>
              <a:rPr lang="fa-IR" sz="2400" b="1" dirty="0" smtClean="0">
                <a:cs typeface="B Nazanin" pitchFamily="2" charset="-78"/>
              </a:rPr>
              <a:t>دمپر</a:t>
            </a:r>
            <a:endParaRPr lang="fa-IR" sz="2400" b="1" dirty="0">
              <a:cs typeface="B Nazanin" pitchFamily="2" charset="-78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10800000">
            <a:off x="5572132" y="3714752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>
            <a:off x="3714744" y="2786058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0800000">
            <a:off x="3714744" y="3714752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4794250" y="1801813"/>
          <a:ext cx="1143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1" name="Equation" r:id="rId3" imgW="114120" imgH="406080" progId="Equation.DSMT4">
                  <p:embed/>
                </p:oleObj>
              </mc:Choice>
              <mc:Fallback>
                <p:oleObj name="Equation" r:id="rId3" imgW="114120" imgH="4060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4250" y="1801813"/>
                        <a:ext cx="1143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20" y="1928802"/>
            <a:ext cx="1285884" cy="1296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6" name="Picture 8"/>
          <p:cNvPicPr>
            <a:picLocks noChangeAspect="1" noChangeArrowheads="1"/>
          </p:cNvPicPr>
          <p:nvPr/>
        </p:nvPicPr>
        <p:blipFill>
          <a:blip r:embed="rId6" cstate="print"/>
          <a:srcRect l="19045" r="19050" b="14286"/>
          <a:stretch>
            <a:fillRect/>
          </a:stretch>
        </p:blipFill>
        <p:spPr bwMode="auto">
          <a:xfrm>
            <a:off x="428596" y="3500438"/>
            <a:ext cx="92869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7419" name="Object 11"/>
          <p:cNvGraphicFramePr>
            <a:graphicFrameLocks noChangeAspect="1"/>
          </p:cNvGraphicFramePr>
          <p:nvPr/>
        </p:nvGraphicFramePr>
        <p:xfrm>
          <a:off x="2143108" y="2571744"/>
          <a:ext cx="991202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2" name="Equation" r:id="rId7" imgW="469800" imgH="203040" progId="Equation.DSMT4">
                  <p:embed/>
                </p:oleObj>
              </mc:Choice>
              <mc:Fallback>
                <p:oleObj name="Equation" r:id="rId7" imgW="469800" imgH="20304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08" y="2571744"/>
                        <a:ext cx="991202" cy="4286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0" name="Object 12"/>
          <p:cNvGraphicFramePr>
            <a:graphicFrameLocks noChangeAspect="1"/>
          </p:cNvGraphicFramePr>
          <p:nvPr/>
        </p:nvGraphicFramePr>
        <p:xfrm>
          <a:off x="2143108" y="3429000"/>
          <a:ext cx="892974" cy="563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3" name="Equation" r:id="rId9" imgW="482400" imgH="304560" progId="Equation.DSMT4">
                  <p:embed/>
                </p:oleObj>
              </mc:Choice>
              <mc:Fallback>
                <p:oleObj name="Equation" r:id="rId9" imgW="482400" imgH="30456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08" y="3429000"/>
                        <a:ext cx="892974" cy="5639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Straight Arrow Connector 15"/>
          <p:cNvCxnSpPr/>
          <p:nvPr/>
        </p:nvCxnSpPr>
        <p:spPr>
          <a:xfrm rot="10800000">
            <a:off x="5643570" y="2786058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8172400" y="6237312"/>
            <a:ext cx="971600" cy="576064"/>
          </a:xfrm>
          <a:prstGeom prst="rect">
            <a:avLst/>
          </a:prstGeom>
          <a:blipFill>
            <a:blip r:embed="rId11" cstate="print"/>
            <a:tile tx="0" ty="0" sx="100000" sy="100000" flip="none" algn="tl"/>
          </a:blip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200" b="1" spc="200" dirty="0" smtClean="0">
                <a:ln w="29210">
                  <a:solidFill>
                    <a:schemeClr val="tx1"/>
                  </a:solidFill>
                </a:ln>
                <a:solidFill>
                  <a:schemeClr val="tx1">
                    <a:alpha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cs typeface="B Nazanin" pitchFamily="2" charset="-78"/>
              </a:rPr>
              <a:t>5/23</a:t>
            </a:r>
            <a:endParaRPr lang="en-US" sz="2200" b="1" spc="200" dirty="0">
              <a:ln w="29210">
                <a:solidFill>
                  <a:schemeClr val="tx1"/>
                </a:solidFill>
              </a:ln>
              <a:solidFill>
                <a:schemeClr val="tx1">
                  <a:alpha val="5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50800" dist="50800" dir="8100000">
                  <a:srgbClr val="7D7D7D">
                    <a:alpha val="73000"/>
                  </a:srgbClr>
                </a:innerShdw>
              </a:effectLst>
              <a:cs typeface="B Nazanin" pitchFamily="2" charset="-78"/>
            </a:endParaRPr>
          </a:p>
        </p:txBody>
      </p:sp>
    </p:spTree>
  </p:cSld>
  <p:clrMapOvr>
    <a:masterClrMapping/>
  </p:clrMapOvr>
  <p:transition advClick="0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fa-IR" sz="4000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Nazanin" pitchFamily="2" charset="-78"/>
              </a:rPr>
              <a:t>انواع مدل های ویسکوالاستیک</a:t>
            </a:r>
            <a:endParaRPr lang="fa-IR" sz="4000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a-IR" sz="2400" b="1" dirty="0" smtClean="0">
                <a:cs typeface="B Nazanin" pitchFamily="2" charset="-78"/>
              </a:rPr>
              <a:t>مدل ماکسول:</a:t>
            </a:r>
          </a:p>
          <a:p>
            <a:pPr>
              <a:buNone/>
            </a:pPr>
            <a:endParaRPr lang="fa-IR" sz="2400" dirty="0" smtClean="0">
              <a:cs typeface="B Nazanin" pitchFamily="2" charset="-78"/>
            </a:endParaRP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sz="2400" b="1" dirty="0" smtClean="0">
                <a:cs typeface="B Nazanin" pitchFamily="2" charset="-78"/>
              </a:rPr>
              <a:t>مدل کلوین-ویت:</a:t>
            </a:r>
          </a:p>
          <a:p>
            <a:pPr>
              <a:buNone/>
            </a:pPr>
            <a:endParaRPr lang="fa-IR" sz="2400" dirty="0" smtClean="0">
              <a:cs typeface="B Nazanin" pitchFamily="2" charset="-78"/>
            </a:endParaRP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sz="2400" b="1" dirty="0" smtClean="0">
                <a:cs typeface="B Nazanin" pitchFamily="2" charset="-78"/>
              </a:rPr>
              <a:t>مدل جفریز:</a:t>
            </a:r>
          </a:p>
          <a:p>
            <a:pPr>
              <a:buNone/>
            </a:pPr>
            <a:endParaRPr lang="fa-IR" sz="2400" dirty="0" smtClean="0">
              <a:cs typeface="B Nazanin" pitchFamily="2" charset="-78"/>
            </a:endParaRPr>
          </a:p>
          <a:p>
            <a:pPr>
              <a:buNone/>
            </a:pPr>
            <a:endParaRPr lang="fa-IR" sz="2400" dirty="0" smtClean="0">
              <a:cs typeface="B Nazanin" pitchFamily="2" charset="-78"/>
            </a:endParaRPr>
          </a:p>
          <a:p>
            <a:pPr>
              <a:buNone/>
            </a:pPr>
            <a:r>
              <a:rPr lang="fa-IR" sz="2400" b="1" dirty="0" smtClean="0">
                <a:cs typeface="B Nazanin" pitchFamily="2" charset="-78"/>
              </a:rPr>
              <a:t>مدل برگرز: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fa-IR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571612"/>
            <a:ext cx="928694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2500306"/>
            <a:ext cx="1593961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43372" y="5643554"/>
            <a:ext cx="1304405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1" descr="C:\Users\Gold\Desktop\Un1png.png"/>
          <p:cNvPicPr>
            <a:picLocks noChangeAspect="1" noChangeArrowheads="1"/>
          </p:cNvPicPr>
          <p:nvPr/>
        </p:nvPicPr>
        <p:blipFill>
          <a:blip r:embed="rId5" cstate="print"/>
          <a:srcRect r="1975" b="13341"/>
          <a:stretch>
            <a:fillRect/>
          </a:stretch>
        </p:blipFill>
        <p:spPr bwMode="auto">
          <a:xfrm>
            <a:off x="500034" y="3857628"/>
            <a:ext cx="2491054" cy="1785950"/>
          </a:xfrm>
          <a:prstGeom prst="rect">
            <a:avLst/>
          </a:prstGeom>
          <a:noFill/>
        </p:spPr>
      </p:pic>
      <p:cxnSp>
        <p:nvCxnSpPr>
          <p:cNvPr id="18" name="Straight Connector 17"/>
          <p:cNvCxnSpPr/>
          <p:nvPr/>
        </p:nvCxnSpPr>
        <p:spPr>
          <a:xfrm rot="5400000" flipH="1" flipV="1">
            <a:off x="1142976" y="4643446"/>
            <a:ext cx="7143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8172400" y="6237312"/>
            <a:ext cx="971600" cy="576064"/>
          </a:xfrm>
          <a:prstGeom prst="rect">
            <a:avLst/>
          </a:prstGeom>
          <a:blipFill>
            <a:blip r:embed="rId6" cstate="print"/>
            <a:tile tx="0" ty="0" sx="100000" sy="100000" flip="none" algn="tl"/>
          </a:blip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200" b="1" spc="200" dirty="0" smtClean="0">
                <a:ln w="29210">
                  <a:solidFill>
                    <a:schemeClr val="tx1"/>
                  </a:solidFill>
                </a:ln>
                <a:solidFill>
                  <a:schemeClr val="tx1">
                    <a:alpha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cs typeface="B Nazanin" pitchFamily="2" charset="-78"/>
              </a:rPr>
              <a:t>6/23</a:t>
            </a:r>
            <a:endParaRPr lang="en-US" sz="2200" b="1" spc="200" dirty="0">
              <a:ln w="29210">
                <a:solidFill>
                  <a:schemeClr val="tx1"/>
                </a:solidFill>
              </a:ln>
              <a:solidFill>
                <a:schemeClr val="tx1">
                  <a:alpha val="5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50800" dist="50800" dir="8100000">
                  <a:srgbClr val="7D7D7D">
                    <a:alpha val="73000"/>
                  </a:srgbClr>
                </a:innerShdw>
              </a:effectLst>
              <a:cs typeface="B Nazanin" pitchFamily="2" charset="-78"/>
            </a:endParaRPr>
          </a:p>
        </p:txBody>
      </p:sp>
    </p:spTree>
  </p:cSld>
  <p:clrMapOvr>
    <a:masterClrMapping/>
  </p:clrMapOvr>
  <p:transition advClick="0"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2400" dirty="0" smtClean="0"/>
              <a:t/>
            </a:r>
            <a:br>
              <a:rPr lang="fa-IR" sz="2400" dirty="0" smtClean="0"/>
            </a:br>
            <a:endParaRPr lang="fa-IR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endParaRPr lang="fa-IR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 fontScale="92500"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500" b="1" i="0" u="none" strike="noStrike" kern="1200" normalizeH="0" baseline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B Nazanin" pitchFamily="2" charset="-78"/>
              </a:rPr>
              <a:t>انتشار موج های ضربانی در تیوب ویسکوالاستیک</a:t>
            </a:r>
            <a:r>
              <a:rPr kumimoji="0" lang="fa-IR" sz="24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a-IR" sz="24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fa-IR" sz="24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00034" y="1571612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endParaRPr kumimoji="0" lang="fa-I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endParaRPr kumimoji="0" lang="fa-I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endParaRPr kumimoji="0" lang="fa-I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B Nazanin" pitchFamily="2" charset="-78"/>
              </a:rPr>
              <a:t>  </a:t>
            </a:r>
            <a:r>
              <a:rPr kumimoji="0" lang="fa-I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B Nazanin" pitchFamily="2" charset="-78"/>
              </a:rPr>
              <a:t>معادلات پایا و ضربانی درلوله صلب و مستقیم</a:t>
            </a:r>
          </a:p>
          <a:p>
            <a:pPr marL="274320" marR="0" lvl="0" indent="-274320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r>
              <a:rPr lang="fa-IR" sz="2400" b="1" dirty="0" smtClean="0">
                <a:cs typeface="B Nazanin" pitchFamily="2" charset="-78"/>
              </a:rPr>
              <a:t>  معادلات پایا و ضربانی در تیوب انعطاف پذیر</a:t>
            </a:r>
            <a:endParaRPr kumimoji="0" lang="fa-I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B Nazanin" pitchFamily="2" charset="-78"/>
            </a:endParaRPr>
          </a:p>
          <a:p>
            <a:pPr marL="274320" marR="0" lvl="0" indent="-274320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tabLst/>
              <a:defRPr/>
            </a:pPr>
            <a:r>
              <a:rPr lang="fa-IR" sz="2400" b="1" dirty="0" smtClean="0">
                <a:cs typeface="B Nazanin" pitchFamily="2" charset="-78"/>
              </a:rPr>
              <a:t>  مکانیک دیوارهای ویسکوالاستیک</a:t>
            </a:r>
            <a:endParaRPr kumimoji="0" lang="fa-IR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B Nazanin" pitchFamily="2" charset="-78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endParaRPr kumimoji="0" lang="fa-I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endParaRPr kumimoji="0" lang="fa-I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endParaRPr kumimoji="0" lang="fa-IR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ight Arrow 9"/>
          <p:cNvSpPr/>
          <p:nvPr/>
        </p:nvSpPr>
        <p:spPr>
          <a:xfrm flipH="1" flipV="1">
            <a:off x="4214810" y="2143116"/>
            <a:ext cx="857256" cy="142876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2" name="Oval 11"/>
          <p:cNvSpPr/>
          <p:nvPr/>
        </p:nvSpPr>
        <p:spPr>
          <a:xfrm>
            <a:off x="1785918" y="1857364"/>
            <a:ext cx="2214578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cs typeface="B Nazanin" pitchFamily="2" charset="-78"/>
              </a:rPr>
              <a:t>جریانات  شریانی</a:t>
            </a:r>
            <a:endParaRPr lang="fa-IR" sz="2400" dirty="0"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cs typeface="B Nazanin" pitchFamily="2" charset="-78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5214942" y="1857364"/>
            <a:ext cx="214314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cs typeface="B Nazanin" pitchFamily="2" charset="-78"/>
              </a:rPr>
              <a:t>مهم ترین کاربرد</a:t>
            </a:r>
            <a:endParaRPr lang="fa-IR" sz="2400" dirty="0"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cs typeface="B Nazanin" pitchFamily="2" charset="-78"/>
            </a:endParaRPr>
          </a:p>
        </p:txBody>
      </p:sp>
      <p:sp>
        <p:nvSpPr>
          <p:cNvPr id="24" name="Down Arrow 23"/>
          <p:cNvSpPr/>
          <p:nvPr/>
        </p:nvSpPr>
        <p:spPr>
          <a:xfrm>
            <a:off x="3714744" y="4714884"/>
            <a:ext cx="357190" cy="428628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5" name="Rectangle 24"/>
          <p:cNvSpPr/>
          <p:nvPr/>
        </p:nvSpPr>
        <p:spPr>
          <a:xfrm>
            <a:off x="2500298" y="5357826"/>
            <a:ext cx="2571768" cy="7858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cs typeface="B Nazanin" pitchFamily="2" charset="-78"/>
              </a:rPr>
              <a:t>حل با توجه به عدد ومرسلی</a:t>
            </a:r>
            <a:endParaRPr lang="fa-IR" sz="2400" dirty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cs typeface="B Nazanin" pitchFamily="2" charset="-78"/>
            </a:endParaRPr>
          </a:p>
        </p:txBody>
      </p:sp>
      <p:sp>
        <p:nvSpPr>
          <p:cNvPr id="14" name="Right Brace 13"/>
          <p:cNvSpPr/>
          <p:nvPr/>
        </p:nvSpPr>
        <p:spPr>
          <a:xfrm>
            <a:off x="7572396" y="2857496"/>
            <a:ext cx="214314" cy="171451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5" name="Rectangle 14"/>
          <p:cNvSpPr/>
          <p:nvPr/>
        </p:nvSpPr>
        <p:spPr>
          <a:xfrm>
            <a:off x="8172400" y="6237312"/>
            <a:ext cx="971600" cy="576064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200" b="1" spc="200" dirty="0" smtClean="0">
                <a:ln w="29210">
                  <a:solidFill>
                    <a:schemeClr val="tx1"/>
                  </a:solidFill>
                </a:ln>
                <a:solidFill>
                  <a:schemeClr val="tx1">
                    <a:alpha val="5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cs typeface="B Nazanin" pitchFamily="2" charset="-78"/>
              </a:rPr>
              <a:t>7/23</a:t>
            </a:r>
            <a:endParaRPr lang="en-US" sz="2200" b="1" spc="200" dirty="0">
              <a:ln w="29210">
                <a:solidFill>
                  <a:schemeClr val="tx1"/>
                </a:solidFill>
              </a:ln>
              <a:solidFill>
                <a:schemeClr val="tx1">
                  <a:alpha val="5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50800" dist="50800" dir="8100000">
                  <a:srgbClr val="7D7D7D">
                    <a:alpha val="73000"/>
                  </a:srgbClr>
                </a:innerShdw>
              </a:effectLst>
              <a:cs typeface="B Nazanin" pitchFamily="2" charset="-78"/>
            </a:endParaRPr>
          </a:p>
        </p:txBody>
      </p:sp>
    </p:spTree>
  </p:cSld>
  <p:clrMapOvr>
    <a:masterClrMapping/>
  </p:clrMapOvr>
  <p:transition advTm="358"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1867</TotalTime>
  <Words>479</Words>
  <Application>Microsoft Office PowerPoint</Application>
  <PresentationFormat>On-screen Show (4:3)</PresentationFormat>
  <Paragraphs>177</Paragraphs>
  <Slides>25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Opulent</vt:lpstr>
      <vt:lpstr>Equation</vt:lpstr>
      <vt:lpstr>PowerPoint Presentation</vt:lpstr>
      <vt:lpstr>PowerPoint Presentation</vt:lpstr>
      <vt:lpstr>تعریف: </vt:lpstr>
      <vt:lpstr>مکانیزم حرکت :</vt:lpstr>
      <vt:lpstr>وظایف:</vt:lpstr>
      <vt:lpstr>معادلات حاکم برای csf</vt:lpstr>
      <vt:lpstr>مواد ویسکوالاستیک </vt:lpstr>
      <vt:lpstr>انواع مدل های ویسکوالاستیک</vt:lpstr>
      <vt:lpstr> </vt:lpstr>
      <vt:lpstr>عدد ومرسلی:</vt:lpstr>
      <vt:lpstr>معادلات پایا و ضربانی درلوله صلب و مستقیم </vt:lpstr>
      <vt:lpstr>با فرض فشار هیدرودینامیک و استفاده از عدد ومرسلی: </vt:lpstr>
      <vt:lpstr>جریان پایا و ضربانی در تیوب انعطاف پذیر: </vt:lpstr>
      <vt:lpstr> مکانیک دیوار ویسکوالاستیک </vt:lpstr>
      <vt:lpstr>تغییر شکل تیوب الاستیک خطی و حرکت دیوار:  </vt:lpstr>
      <vt:lpstr>رفتار غیر خطی و ویسکوالاستیک: </vt:lpstr>
      <vt:lpstr>مدل خطی: </vt:lpstr>
      <vt:lpstr>مدل غیر خطی: </vt:lpstr>
      <vt:lpstr>moens-korteveg velocity </vt:lpstr>
      <vt:lpstr>Comsol multyphysics</vt:lpstr>
      <vt:lpstr>Fluid steructure interaction</vt:lpstr>
      <vt:lpstr>دیدگاه اویلری-لاگرانژین(ALE)  </vt:lpstr>
      <vt:lpstr>معادلات حاکم بر فرمولاسیون  ALE </vt:lpstr>
      <vt:lpstr>مراجع: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تعریف:</dc:title>
  <dc:creator>Gold</dc:creator>
  <cp:lastModifiedBy>Peyman-pc</cp:lastModifiedBy>
  <cp:revision>171</cp:revision>
  <dcterms:created xsi:type="dcterms:W3CDTF">2013-12-04T14:36:57Z</dcterms:created>
  <dcterms:modified xsi:type="dcterms:W3CDTF">2016-11-30T04:32:10Z</dcterms:modified>
</cp:coreProperties>
</file>