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customXml/itemProps1.xml" ContentType="application/vnd.openxmlformats-officedocument.customXmlPropertie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9.xml" ContentType="application/vnd.openxmlformats-officedocument.presentationml.slide+xml"/>
  <Override PartName="/ppt/slides/slide9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9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2"/>
  </p:sldMasterIdLst>
  <p:notesMasterIdLst>
    <p:notesMasterId r:id="rId106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7" r:id="rId23"/>
    <p:sldId id="276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319" r:id="rId45"/>
    <p:sldId id="298" r:id="rId46"/>
    <p:sldId id="299" r:id="rId47"/>
    <p:sldId id="301" r:id="rId48"/>
    <p:sldId id="302" r:id="rId49"/>
    <p:sldId id="303" r:id="rId50"/>
    <p:sldId id="304" r:id="rId51"/>
    <p:sldId id="300" r:id="rId52"/>
    <p:sldId id="305" r:id="rId53"/>
    <p:sldId id="306" r:id="rId54"/>
    <p:sldId id="318" r:id="rId55"/>
    <p:sldId id="315" r:id="rId56"/>
    <p:sldId id="317" r:id="rId57"/>
    <p:sldId id="316" r:id="rId58"/>
    <p:sldId id="307" r:id="rId59"/>
    <p:sldId id="314" r:id="rId60"/>
    <p:sldId id="313" r:id="rId61"/>
    <p:sldId id="312" r:id="rId62"/>
    <p:sldId id="311" r:id="rId63"/>
    <p:sldId id="310" r:id="rId64"/>
    <p:sldId id="309" r:id="rId65"/>
    <p:sldId id="308" r:id="rId66"/>
    <p:sldId id="330" r:id="rId67"/>
    <p:sldId id="320" r:id="rId68"/>
    <p:sldId id="321" r:id="rId69"/>
    <p:sldId id="322" r:id="rId70"/>
    <p:sldId id="323" r:id="rId71"/>
    <p:sldId id="324" r:id="rId72"/>
    <p:sldId id="325" r:id="rId73"/>
    <p:sldId id="326" r:id="rId74"/>
    <p:sldId id="327" r:id="rId75"/>
    <p:sldId id="328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  <p:sldId id="355" r:id="rId101"/>
    <p:sldId id="356" r:id="rId102"/>
    <p:sldId id="357" r:id="rId103"/>
    <p:sldId id="358" r:id="rId104"/>
    <p:sldId id="359" r:id="rId105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07/7/12/main" xmlns="" val="0"/>
    </p:ext>
    <p:ext uri="{D31A062A-798A-4329-ABDD-BBA856620510}">
      <p14:defaultImageDpi xmlns:p14="http://schemas.microsoft.com/office/powerpoint/2007/7/12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495" autoAdjust="0"/>
    <p:restoredTop sz="94660"/>
  </p:normalViewPr>
  <p:slideViewPr>
    <p:cSldViewPr>
      <p:cViewPr varScale="1">
        <p:scale>
          <a:sx n="103" d="100"/>
          <a:sy n="103" d="100"/>
        </p:scale>
        <p:origin x="-2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84" Type="http://schemas.openxmlformats.org/officeDocument/2006/relationships/slide" Target="slides/slide82.xml"/><Relationship Id="rId89" Type="http://schemas.openxmlformats.org/officeDocument/2006/relationships/slide" Target="slides/slide87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07" Type="http://schemas.openxmlformats.org/officeDocument/2006/relationships/presProps" Target="presProps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87" Type="http://schemas.openxmlformats.org/officeDocument/2006/relationships/slide" Target="slides/slide85.xml"/><Relationship Id="rId102" Type="http://schemas.openxmlformats.org/officeDocument/2006/relationships/slide" Target="slides/slide100.xml"/><Relationship Id="rId110" Type="http://schemas.openxmlformats.org/officeDocument/2006/relationships/tableStyles" Target="tableStyles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90" Type="http://schemas.openxmlformats.org/officeDocument/2006/relationships/slide" Target="slides/slide88.xml"/><Relationship Id="rId95" Type="http://schemas.openxmlformats.org/officeDocument/2006/relationships/slide" Target="slides/slide93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100" Type="http://schemas.openxmlformats.org/officeDocument/2006/relationships/slide" Target="slides/slide98.xml"/><Relationship Id="rId105" Type="http://schemas.openxmlformats.org/officeDocument/2006/relationships/slide" Target="slides/slide103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slide" Target="slides/slide78.xml"/><Relationship Id="rId85" Type="http://schemas.openxmlformats.org/officeDocument/2006/relationships/slide" Target="slides/slide83.xml"/><Relationship Id="rId93" Type="http://schemas.openxmlformats.org/officeDocument/2006/relationships/slide" Target="slides/slide91.xml"/><Relationship Id="rId98" Type="http://schemas.openxmlformats.org/officeDocument/2006/relationships/slide" Target="slides/slide9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103" Type="http://schemas.openxmlformats.org/officeDocument/2006/relationships/slide" Target="slides/slide101.xml"/><Relationship Id="rId108" Type="http://schemas.openxmlformats.org/officeDocument/2006/relationships/viewProps" Target="view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slide" Target="slides/slide81.xml"/><Relationship Id="rId88" Type="http://schemas.openxmlformats.org/officeDocument/2006/relationships/slide" Target="slides/slide86.xml"/><Relationship Id="rId91" Type="http://schemas.openxmlformats.org/officeDocument/2006/relationships/slide" Target="slides/slide89.xml"/><Relationship Id="rId96" Type="http://schemas.openxmlformats.org/officeDocument/2006/relationships/slide" Target="slides/slide94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slide" Target="slides/slide84.xml"/><Relationship Id="rId94" Type="http://schemas.openxmlformats.org/officeDocument/2006/relationships/slide" Target="slides/slide92.xml"/><Relationship Id="rId99" Type="http://schemas.openxmlformats.org/officeDocument/2006/relationships/slide" Target="slides/slide97.xml"/><Relationship Id="rId101" Type="http://schemas.openxmlformats.org/officeDocument/2006/relationships/slide" Target="slides/slide9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109" Type="http://schemas.openxmlformats.org/officeDocument/2006/relationships/theme" Target="theme/theme1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97" Type="http://schemas.openxmlformats.org/officeDocument/2006/relationships/slide" Target="slides/slide95.xml"/><Relationship Id="rId104" Type="http://schemas.openxmlformats.org/officeDocument/2006/relationships/slide" Target="slides/slide102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92" Type="http://schemas.openxmlformats.org/officeDocument/2006/relationships/slide" Target="slides/slide9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28DCF7F-54D2-4BFF-A649-13CE9A2212D7}" type="datetimeFigureOut">
              <a:rPr lang="fa-IR" smtClean="0"/>
              <a:pPr/>
              <a:t>06/12/1433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2782A60-23E8-45AC-8E42-21DB0EB4C57E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07/7/12/main" xmlns="" val="747005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82A60-23E8-45AC-8E42-21DB0EB4C57E}" type="slidenum">
              <a:rPr lang="fa-IR" smtClean="0"/>
              <a:pPr/>
              <a:t>58</a:t>
            </a:fld>
            <a:endParaRPr lang="fa-I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B80ED8E-CF8A-49EA-9498-0F8DCE8D757E}" type="datetimeFigureOut">
              <a:rPr lang="fa-IR" smtClean="0"/>
              <a:pPr/>
              <a:t>06/12/1433</a:t>
            </a:fld>
            <a:endParaRPr lang="fa-IR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C746ED7-1578-4B95-96E7-6F6B491A5F1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80ED8E-CF8A-49EA-9498-0F8DCE8D757E}" type="datetimeFigureOut">
              <a:rPr lang="fa-IR" smtClean="0"/>
              <a:pPr/>
              <a:t>06/12/1433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746ED7-1578-4B95-96E7-6F6B491A5F1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B80ED8E-CF8A-49EA-9498-0F8DCE8D757E}" type="datetimeFigureOut">
              <a:rPr lang="fa-IR" smtClean="0"/>
              <a:pPr/>
              <a:t>06/12/1433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C746ED7-1578-4B95-96E7-6F6B491A5F1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80ED8E-CF8A-49EA-9498-0F8DCE8D757E}" type="datetimeFigureOut">
              <a:rPr lang="fa-IR" smtClean="0"/>
              <a:pPr/>
              <a:t>06/12/1433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746ED7-1578-4B95-96E7-6F6B491A5F1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B80ED8E-CF8A-49EA-9498-0F8DCE8D757E}" type="datetimeFigureOut">
              <a:rPr lang="fa-IR" smtClean="0"/>
              <a:pPr/>
              <a:t>06/12/1433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C746ED7-1578-4B95-96E7-6F6B491A5F1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80ED8E-CF8A-49EA-9498-0F8DCE8D757E}" type="datetimeFigureOut">
              <a:rPr lang="fa-IR" smtClean="0"/>
              <a:pPr/>
              <a:t>06/12/1433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746ED7-1578-4B95-96E7-6F6B491A5F1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80ED8E-CF8A-49EA-9498-0F8DCE8D757E}" type="datetimeFigureOut">
              <a:rPr lang="fa-IR" smtClean="0"/>
              <a:pPr/>
              <a:t>06/12/1433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746ED7-1578-4B95-96E7-6F6B491A5F1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80ED8E-CF8A-49EA-9498-0F8DCE8D757E}" type="datetimeFigureOut">
              <a:rPr lang="fa-IR" smtClean="0"/>
              <a:pPr/>
              <a:t>06/12/1433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746ED7-1578-4B95-96E7-6F6B491A5F1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B80ED8E-CF8A-49EA-9498-0F8DCE8D757E}" type="datetimeFigureOut">
              <a:rPr lang="fa-IR" smtClean="0"/>
              <a:pPr/>
              <a:t>06/12/1433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746ED7-1578-4B95-96E7-6F6B491A5F1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80ED8E-CF8A-49EA-9498-0F8DCE8D757E}" type="datetimeFigureOut">
              <a:rPr lang="fa-IR" smtClean="0"/>
              <a:pPr/>
              <a:t>06/12/1433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746ED7-1578-4B95-96E7-6F6B491A5F1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80ED8E-CF8A-49EA-9498-0F8DCE8D757E}" type="datetimeFigureOut">
              <a:rPr lang="fa-IR" smtClean="0"/>
              <a:pPr/>
              <a:t>06/12/1433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746ED7-1578-4B95-96E7-6F6B491A5F16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B80ED8E-CF8A-49EA-9498-0F8DCE8D757E}" type="datetimeFigureOut">
              <a:rPr lang="fa-IR" smtClean="0"/>
              <a:pPr/>
              <a:t>06/12/1433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C746ED7-1578-4B95-96E7-6F6B491A5F16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r" rtl="1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r" rtl="1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r" rtl="1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r" rtl="1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r" rtl="1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r" rtl="1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SA" dirty="0"/>
              <a:t>کارگاه آموزشی طرح واره </a:t>
            </a:r>
            <a:r>
              <a:rPr lang="ar-SA" dirty="0" smtClean="0"/>
              <a:t>درمانی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b="1" dirty="0" smtClean="0"/>
              <a:t>یعقوب شفیعی فرد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کارگاه آموزشی طرح واره درمانی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b="1" dirty="0"/>
              <a:t>دلبستگی ایمن به دیگران (حوزه بریدگی و طرد)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ar-SA" dirty="0"/>
              <a:t>بالبی: نقش درمانگر شبیه مادر است که برای کودک پایگاه ایمنی فراهم می کند تا کودک بتواند به کاوش پیرامون جهان بپردازد (1988، ص 140).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ar-SA" dirty="0"/>
              <a:t>تقرب جویی، محافظت و جدایی</a:t>
            </a:r>
            <a:endParaRPr lang="en-US" dirty="0"/>
          </a:p>
          <a:p>
            <a:endParaRPr lang="fa-IR" dirty="0"/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کارگاه آموزشی طرح واره درمانی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dirty="0"/>
              <a:t>برتری طلب (شخصیت خودشیفته)</a:t>
            </a:r>
            <a:endParaRPr lang="en-US" sz="28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دیر آمدن به جلسه درمان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فراموش کردن وقت جلسه درمان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ناارزنده سازی درمان و درمانگر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انتظار برخورد خاص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اعتقاد به بی فایدگی درمان (چون دیگران دردسر شده اند)</a:t>
            </a:r>
            <a:endParaRPr lang="en-US" sz="2400" dirty="0"/>
          </a:p>
          <a:p>
            <a:endParaRPr lang="fa-IR" dirty="0"/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کارگاه آموزشی طرح واره درمانی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dirty="0"/>
              <a:t>توجه طلب (شخصیت نمایشی)</a:t>
            </a:r>
            <a:endParaRPr lang="en-US" sz="28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تغییر شدید حالت عاطفی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تلاش برای تاثیرگذاری به درمانگر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طرد رویکرد حل مساله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توقع تایید طلبی</a:t>
            </a:r>
            <a:endParaRPr lang="en-US" sz="2400" dirty="0"/>
          </a:p>
          <a:p>
            <a:endParaRPr lang="fa-IR" dirty="0"/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ar-SA" dirty="0" smtClean="0"/>
              <a:t>کارگاه آموزشی طرح واره درمانی</a:t>
            </a:r>
            <a:endParaRPr lang="fa-I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2844" y="1428731"/>
          <a:ext cx="8858312" cy="5464894"/>
        </p:xfrm>
        <a:graphic>
          <a:graphicData uri="http://schemas.openxmlformats.org/drawingml/2006/table">
            <a:tbl>
              <a:tblPr rtl="1"/>
              <a:tblGrid>
                <a:gridCol w="1497104"/>
                <a:gridCol w="4754566"/>
                <a:gridCol w="2606642"/>
              </a:tblGrid>
              <a:tr h="344254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400" b="1" dirty="0">
                          <a:latin typeface="Times New Roman"/>
                          <a:ea typeface="Times New Roman"/>
                          <a:cs typeface="B Nazanin"/>
                        </a:rPr>
                        <a:t>ناکارآمدی شغلی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47532" marR="47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400" b="1" dirty="0">
                          <a:latin typeface="Times New Roman"/>
                          <a:ea typeface="Times New Roman"/>
                          <a:cs typeface="B Nazanin"/>
                        </a:rPr>
                        <a:t>طرح واره های ناسازگار اولیه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47532" marR="47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400" b="1" dirty="0">
                          <a:latin typeface="Times New Roman"/>
                          <a:ea typeface="Times New Roman"/>
                          <a:cs typeface="B Nazanin"/>
                        </a:rPr>
                        <a:t>سبک مقابله ای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47532" marR="47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254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latin typeface="Times New Roman"/>
                          <a:ea typeface="Times New Roman"/>
                          <a:cs typeface="B Nazanin"/>
                        </a:rPr>
                        <a:t>کارمند معتاد به کار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47532" marR="47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latin typeface="Times New Roman"/>
                          <a:ea typeface="Times New Roman"/>
                          <a:cs typeface="B Nazanin"/>
                        </a:rPr>
                        <a:t>شکست، نقص، شرم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7532" marR="47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latin typeface="Times New Roman"/>
                          <a:ea typeface="Times New Roman"/>
                          <a:cs typeface="B Nazanin"/>
                        </a:rPr>
                        <a:t>جبران افراطی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47532" marR="47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254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latin typeface="Times New Roman"/>
                          <a:ea typeface="Times New Roman"/>
                          <a:cs typeface="B Nazanin"/>
                        </a:rPr>
                        <a:t>کارمند کنترل گر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7532" marR="47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latin typeface="Times New Roman"/>
                          <a:ea typeface="Times New Roman"/>
                          <a:cs typeface="B Nazanin"/>
                        </a:rPr>
                        <a:t>بی اعتمادی، بدرفتاری، اطاعت، نقص و شرم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7532" marR="47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latin typeface="Times New Roman"/>
                          <a:ea typeface="Times New Roman"/>
                          <a:cs typeface="B Nazanin"/>
                        </a:rPr>
                        <a:t>جبران افراطی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47532" marR="47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254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latin typeface="Times New Roman"/>
                          <a:ea typeface="Times New Roman"/>
                          <a:cs typeface="B Nazanin"/>
                        </a:rPr>
                        <a:t>کارمند متمرّد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7532" marR="47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latin typeface="Times New Roman"/>
                          <a:ea typeface="Times New Roman"/>
                          <a:cs typeface="B Nazanin"/>
                        </a:rPr>
                        <a:t>شکست، اطاعت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7532" marR="47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latin typeface="Times New Roman"/>
                          <a:ea typeface="Times New Roman"/>
                          <a:cs typeface="B Nazanin"/>
                        </a:rPr>
                        <a:t>جبران افراطی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47532" marR="47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254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latin typeface="Times New Roman"/>
                          <a:ea typeface="Times New Roman"/>
                          <a:cs typeface="B Nazanin"/>
                        </a:rPr>
                        <a:t>کارمند عوام فریب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7532" marR="47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latin typeface="Times New Roman"/>
                          <a:ea typeface="Times New Roman"/>
                          <a:cs typeface="B Nazanin"/>
                        </a:rPr>
                        <a:t>بی اعتمادی، بدرفتاری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47532" marR="47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latin typeface="Times New Roman"/>
                          <a:ea typeface="Times New Roman"/>
                          <a:cs typeface="B Nazanin"/>
                        </a:rPr>
                        <a:t>جبران افراطی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47532" marR="47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254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latin typeface="Times New Roman"/>
                          <a:ea typeface="Times New Roman"/>
                          <a:cs typeface="B Nazanin"/>
                        </a:rPr>
                        <a:t>کارمند کم پیشرفت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7532" marR="47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latin typeface="Times New Roman"/>
                          <a:ea typeface="Times New Roman"/>
                          <a:cs typeface="B Nazanin"/>
                        </a:rPr>
                        <a:t>شکست، نقص، شرم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7532" marR="47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latin typeface="Times New Roman"/>
                          <a:ea typeface="Times New Roman"/>
                          <a:cs typeface="B Nazanin"/>
                        </a:rPr>
                        <a:t>اجتناب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47532" marR="47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254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latin typeface="Times New Roman"/>
                          <a:ea typeface="Times New Roman"/>
                          <a:cs typeface="B Nazanin"/>
                        </a:rPr>
                        <a:t>کارمند انزواگزین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7532" marR="47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latin typeface="Times New Roman"/>
                          <a:ea typeface="Times New Roman"/>
                          <a:cs typeface="B Nazanin"/>
                        </a:rPr>
                        <a:t>انزوای اجتماعی، بیگانگی، نقص، شرم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47532" marR="47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latin typeface="Times New Roman"/>
                          <a:ea typeface="Times New Roman"/>
                          <a:cs typeface="B Nazanin"/>
                        </a:rPr>
                        <a:t>اجتناب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47532" marR="47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254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latin typeface="Times New Roman"/>
                          <a:ea typeface="Times New Roman"/>
                          <a:cs typeface="B Nazanin"/>
                        </a:rPr>
                        <a:t>کارمند بی اعتماد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7532" marR="47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latin typeface="Times New Roman"/>
                          <a:ea typeface="Times New Roman"/>
                          <a:cs typeface="B Nazanin"/>
                        </a:rPr>
                        <a:t>بی اعتمادی، بدرفتاری، اطاعت، نقص، شرم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7532" marR="47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latin typeface="Times New Roman"/>
                          <a:ea typeface="Times New Roman"/>
                          <a:cs typeface="B Nazanin"/>
                        </a:rPr>
                        <a:t>اجتناب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47532" marR="47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254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latin typeface="Times New Roman"/>
                          <a:ea typeface="Times New Roman"/>
                          <a:cs typeface="B Nazanin"/>
                        </a:rPr>
                        <a:t>کارمند کمرو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7532" marR="47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latin typeface="Times New Roman"/>
                          <a:ea typeface="Times New Roman"/>
                          <a:cs typeface="B Nazanin"/>
                        </a:rPr>
                        <a:t>آسیب پذیری به خود یا بیماری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7532" marR="47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latin typeface="Times New Roman"/>
                          <a:ea typeface="Times New Roman"/>
                          <a:cs typeface="B Nazanin"/>
                        </a:rPr>
                        <a:t>اجتناب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47532" marR="47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254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latin typeface="Times New Roman"/>
                          <a:ea typeface="Times New Roman"/>
                          <a:cs typeface="B Nazanin"/>
                        </a:rPr>
                        <a:t>کارمند وابسته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7532" marR="47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latin typeface="Times New Roman"/>
                          <a:ea typeface="Times New Roman"/>
                          <a:cs typeface="B Nazanin"/>
                        </a:rPr>
                        <a:t>وابستگی، بی کفایتی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47532" marR="47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latin typeface="Times New Roman"/>
                          <a:ea typeface="Times New Roman"/>
                          <a:cs typeface="B Nazanin"/>
                        </a:rPr>
                        <a:t>تسلیم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47532" marR="47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206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latin typeface="Times New Roman"/>
                          <a:ea typeface="Times New Roman"/>
                          <a:cs typeface="B Nazanin"/>
                        </a:rPr>
                        <a:t>کارمند سلطه پذیر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7532" marR="47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100" dirty="0">
                          <a:latin typeface="Times New Roman"/>
                          <a:ea typeface="Times New Roman"/>
                          <a:cs typeface="B Nazanin"/>
                        </a:rPr>
                        <a:t>اطاعت، ایثارگری، پذیرش جویی، جلب توجه، محرومیت هیجانی، بی اعتمادی، بدرفتاری، نقص، شرم</a:t>
                      </a:r>
                      <a:endParaRPr lang="en-US" sz="1050" dirty="0">
                        <a:latin typeface="Times New Roman"/>
                        <a:ea typeface="Times New Roman"/>
                      </a:endParaRPr>
                    </a:p>
                  </a:txBody>
                  <a:tcPr marL="47532" marR="47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latin typeface="Times New Roman"/>
                          <a:ea typeface="Times New Roman"/>
                          <a:cs typeface="B Nazanin"/>
                        </a:rPr>
                        <a:t>تسلیم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47532" marR="47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254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latin typeface="Times New Roman"/>
                          <a:ea typeface="Times New Roman"/>
                          <a:cs typeface="B Nazanin"/>
                        </a:rPr>
                        <a:t>کارمند باوفا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7532" marR="47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400">
                          <a:latin typeface="Times New Roman"/>
                          <a:ea typeface="Times New Roman"/>
                          <a:cs typeface="B Nazanin"/>
                        </a:rPr>
                        <a:t>گرفتار، خویشتن تحول نیافته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47532" marR="47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latin typeface="Times New Roman"/>
                          <a:ea typeface="Times New Roman"/>
                          <a:cs typeface="B Nazanin"/>
                        </a:rPr>
                        <a:t>تسلیم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47532" marR="47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861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latin typeface="Times New Roman"/>
                          <a:ea typeface="Times New Roman"/>
                          <a:cs typeface="B Nazanin"/>
                        </a:rPr>
                        <a:t>کارمند پرتوقع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7532" marR="47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400">
                          <a:latin typeface="Times New Roman"/>
                          <a:ea typeface="Times New Roman"/>
                          <a:cs typeface="B Nazanin"/>
                        </a:rPr>
                        <a:t>بزرگ منش، استحقاق، خویشتن داری ناکافی، پذیرش جویی و جلب توجه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47532" marR="47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latin typeface="Times New Roman"/>
                          <a:ea typeface="Times New Roman"/>
                          <a:cs typeface="B Nazanin"/>
                        </a:rPr>
                        <a:t>تسلیم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47532" marR="47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254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latin typeface="Times New Roman"/>
                          <a:ea typeface="Times New Roman"/>
                          <a:cs typeface="B Nazanin"/>
                        </a:rPr>
                        <a:t>کارمند وسواسی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7532" marR="47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400">
                          <a:latin typeface="Times New Roman"/>
                          <a:ea typeface="Times New Roman"/>
                          <a:cs typeface="B Nazanin"/>
                        </a:rPr>
                        <a:t>معیارهای سرسختانه، عیب جویی افراطی و تنبیه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47532" marR="47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latin typeface="Times New Roman"/>
                          <a:ea typeface="Times New Roman"/>
                          <a:cs typeface="B Nazanin"/>
                        </a:rPr>
                        <a:t>تسلیم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47532" marR="47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861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latin typeface="Times New Roman"/>
                          <a:ea typeface="Times New Roman"/>
                          <a:cs typeface="B Nazanin"/>
                        </a:rPr>
                        <a:t>کارمند تفرقه انگیز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47532" marR="47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400" dirty="0">
                          <a:latin typeface="Times New Roman"/>
                          <a:ea typeface="Times New Roman"/>
                          <a:cs typeface="B Nazanin"/>
                        </a:rPr>
                        <a:t>طرح واره های متعدد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47532" marR="47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latin typeface="Times New Roman"/>
                          <a:ea typeface="Times New Roman"/>
                          <a:cs typeface="B Nazanin"/>
                        </a:rPr>
                        <a:t>تسلیم، جبران افراطی و اجتناب (بسته به شرایط)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47532" marR="47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کارگاه آموزشی طرح واره درمانی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dirty="0"/>
              <a:t>دلبستگی: از گهواره تا گور</a:t>
            </a:r>
            <a:endParaRPr lang="en-US" dirty="0"/>
          </a:p>
          <a:p>
            <a:pPr lvl="0"/>
            <a:r>
              <a:rPr lang="ar-SA" dirty="0"/>
              <a:t>مدل های فعال درونی (</a:t>
            </a:r>
            <a:r>
              <a:rPr lang="en-US" dirty="0"/>
              <a:t>Internal working model</a:t>
            </a:r>
            <a:r>
              <a:rPr lang="ar-SA" dirty="0"/>
              <a:t>)</a:t>
            </a:r>
            <a:endParaRPr lang="en-US" dirty="0"/>
          </a:p>
          <a:p>
            <a:pPr lvl="0"/>
            <a:r>
              <a:rPr lang="ar-SA" dirty="0"/>
              <a:t>رابطه با نماد دلبستگی اولیه و ثانویه</a:t>
            </a:r>
            <a:endParaRPr lang="en-US" dirty="0"/>
          </a:p>
          <a:p>
            <a:pPr lvl="0"/>
            <a:r>
              <a:rPr lang="ar-SA" dirty="0"/>
              <a:t>تجارب پیش زبانی در شکل گیری خویشتن</a:t>
            </a:r>
            <a:endParaRPr lang="en-US" dirty="0"/>
          </a:p>
          <a:p>
            <a:pPr lvl="0"/>
            <a:r>
              <a:rPr lang="ar-SA" dirty="0"/>
              <a:t>موضع فرد در قبال تجارب زندگی</a:t>
            </a:r>
            <a:endParaRPr lang="en-US" dirty="0"/>
          </a:p>
          <a:p>
            <a:pPr lvl="0"/>
            <a:r>
              <a:rPr lang="ar-SA" dirty="0"/>
              <a:t>وجود پایگاه ایمنی </a:t>
            </a:r>
            <a:r>
              <a:rPr lang="en-US" dirty="0">
                <a:sym typeface="Wingdings 3"/>
              </a:rPr>
              <a:t></a:t>
            </a:r>
            <a:r>
              <a:rPr lang="ar-SA" dirty="0"/>
              <a:t> موضع تاملی (</a:t>
            </a:r>
            <a:r>
              <a:rPr lang="en-US" dirty="0"/>
              <a:t>Reflective</a:t>
            </a:r>
            <a:r>
              <a:rPr lang="ar-SA" dirty="0"/>
              <a:t>)</a:t>
            </a:r>
            <a:endParaRPr lang="en-US" dirty="0"/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کارگاه آموزشی طرح واره درمانی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dirty="0"/>
              <a:t>مسایل مربوط به دلبستگی</a:t>
            </a:r>
            <a:endParaRPr lang="en-US" dirty="0"/>
          </a:p>
          <a:p>
            <a:pPr lvl="0"/>
            <a:r>
              <a:rPr lang="ar-SA" dirty="0"/>
              <a:t>تجربه پذیری (</a:t>
            </a:r>
            <a:r>
              <a:rPr lang="en-US" dirty="0"/>
              <a:t>openness</a:t>
            </a:r>
            <a:r>
              <a:rPr lang="ar-SA" dirty="0"/>
              <a:t>)</a:t>
            </a:r>
            <a:endParaRPr lang="en-US" dirty="0"/>
          </a:p>
          <a:p>
            <a:pPr lvl="0"/>
            <a:r>
              <a:rPr lang="ar-SA" dirty="0"/>
              <a:t>نزدیکی (</a:t>
            </a:r>
            <a:r>
              <a:rPr lang="en-US" dirty="0"/>
              <a:t>closeness</a:t>
            </a:r>
            <a:r>
              <a:rPr lang="ar-SA" dirty="0"/>
              <a:t>)</a:t>
            </a:r>
            <a:endParaRPr lang="en-US" dirty="0"/>
          </a:p>
          <a:p>
            <a:pPr lvl="0"/>
            <a:r>
              <a:rPr lang="ar-SA" dirty="0"/>
              <a:t>وابستگی (</a:t>
            </a:r>
            <a:r>
              <a:rPr lang="en-US" dirty="0"/>
              <a:t>dependence</a:t>
            </a:r>
            <a:r>
              <a:rPr lang="ar-SA" dirty="0"/>
              <a:t>)</a:t>
            </a:r>
            <a:endParaRPr lang="en-US" dirty="0"/>
          </a:p>
          <a:p>
            <a:pPr lvl="0"/>
            <a:r>
              <a:rPr lang="ar-SA" dirty="0"/>
              <a:t>تعهد (</a:t>
            </a:r>
            <a:r>
              <a:rPr lang="en-US" dirty="0"/>
              <a:t>commitment</a:t>
            </a:r>
            <a:r>
              <a:rPr lang="ar-SA" dirty="0"/>
              <a:t>)</a:t>
            </a:r>
            <a:endParaRPr lang="en-US" dirty="0"/>
          </a:p>
          <a:p>
            <a:pPr lvl="0"/>
            <a:r>
              <a:rPr lang="ar-SA" dirty="0"/>
              <a:t>مهربانی (</a:t>
            </a:r>
            <a:r>
              <a:rPr lang="en-US" dirty="0"/>
              <a:t>affection</a:t>
            </a:r>
            <a:r>
              <a:rPr lang="ar-SA" dirty="0"/>
              <a:t>)</a:t>
            </a:r>
            <a:endParaRPr lang="en-US" dirty="0"/>
          </a:p>
          <a:p>
            <a:endParaRPr lang="fa-I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کارگاه آموزشی طرح واره درمانی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b="1" dirty="0"/>
              <a:t>خودگردانی، کفایت و هویت (حوزه </a:t>
            </a:r>
            <a:r>
              <a:rPr lang="ar-SA" b="1" dirty="0" smtClean="0"/>
              <a:t>خودگر</a:t>
            </a:r>
            <a:r>
              <a:rPr lang="fa-IR" b="1" dirty="0" smtClean="0"/>
              <a:t>د</a:t>
            </a:r>
            <a:r>
              <a:rPr lang="ar-SA" b="1" dirty="0" smtClean="0"/>
              <a:t>انی </a:t>
            </a:r>
            <a:r>
              <a:rPr lang="ar-SA" b="1" dirty="0"/>
              <a:t>و عملکرد مختل)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ar-SA" dirty="0"/>
              <a:t>مرزهای خانوادگی (مینوچین)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ar-SA" dirty="0"/>
              <a:t>تعریف هویت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ar-SA" dirty="0"/>
              <a:t>مادران مضطرب و نگران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Parentification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ar-SA" dirty="0"/>
              <a:t>فردیت یابی</a:t>
            </a:r>
            <a:endParaRPr lang="en-US" dirty="0"/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کارگاه آموزشی طرح واره درمانی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b="1" dirty="0"/>
              <a:t>آزادی در بیان نیازها و هیجان های سالم (حوزه دیگر جهت مندی)</a:t>
            </a:r>
            <a:endParaRPr lang="en-US" sz="2800" dirty="0"/>
          </a:p>
          <a:p>
            <a:pPr lvl="1"/>
            <a:r>
              <a:rPr lang="ar-SA" dirty="0"/>
              <a:t>طرح واره های هیجانی والدین</a:t>
            </a:r>
            <a:endParaRPr lang="en-US" sz="2400" dirty="0"/>
          </a:p>
          <a:p>
            <a:pPr lvl="1"/>
            <a:r>
              <a:rPr lang="ar-SA" dirty="0"/>
              <a:t>اجتناب هیجانی والدین</a:t>
            </a:r>
            <a:endParaRPr lang="en-US" sz="2400" dirty="0"/>
          </a:p>
          <a:p>
            <a:endParaRPr lang="fa-I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کارگاه آموزشی طرح واره درمانی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b="1" dirty="0"/>
              <a:t>محدودیت های واقع بینانه و خویشتن داری (حوزه محدودیت های مختل)</a:t>
            </a:r>
            <a:endParaRPr lang="en-US" sz="2800" dirty="0"/>
          </a:p>
          <a:p>
            <a:pPr lvl="1"/>
            <a:r>
              <a:rPr lang="ar-SA" dirty="0"/>
              <a:t>والدین سهل انگار</a:t>
            </a:r>
            <a:endParaRPr lang="en-US" sz="2400" dirty="0"/>
          </a:p>
          <a:p>
            <a:pPr lvl="1"/>
            <a:r>
              <a:rPr lang="ar-SA" dirty="0"/>
              <a:t>باورهای ناکارآمد درباره فرزندپروری</a:t>
            </a:r>
            <a:endParaRPr lang="en-US" sz="2400" dirty="0"/>
          </a:p>
          <a:p>
            <a:pPr lvl="1"/>
            <a:r>
              <a:rPr lang="ar-SA" dirty="0"/>
              <a:t>مدل سازی از والدین</a:t>
            </a:r>
            <a:endParaRPr lang="en-US" sz="2400" dirty="0"/>
          </a:p>
          <a:p>
            <a:endParaRPr lang="fa-I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کارگاه آموزشی طرح واره درمانی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ar-SA" b="1" dirty="0"/>
              <a:t>تجارب اولیه زندگی</a:t>
            </a:r>
            <a:endParaRPr lang="en-US" sz="28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بدرفتار/ منفعل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سرد، کناره گیر و پرتوقع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جنگ و جدال واقعی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تعویض نقش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جبران و جانشینی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حمایت افراطی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عیب جویی افراطی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سهل انگاری افراطی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طرد از سوی همسالان (سالیوان)</a:t>
            </a:r>
            <a:endParaRPr lang="en-US" sz="2400" dirty="0"/>
          </a:p>
          <a:p>
            <a:endParaRPr lang="fa-I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کارگاه آموزشی طرح واره درمانی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ar-SA" dirty="0"/>
              <a:t>ناکامی ناگوار نیازها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ar-SA" dirty="0"/>
              <a:t>آسیب دیدن و قربانی شدن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ar-SA" dirty="0"/>
              <a:t>همانند سازی با افراد مهم زندگی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ar-SA" dirty="0"/>
              <a:t>تجارب مثبت افراطی</a:t>
            </a:r>
            <a:endParaRPr lang="en-US" dirty="0"/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کارگاه آموزشی طرح واره درمانی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dirty="0"/>
              <a:t>طرح واره های ناسازگار اولیه</a:t>
            </a:r>
            <a:endParaRPr lang="en-US" sz="2800" dirty="0"/>
          </a:p>
          <a:p>
            <a:pPr lvl="1"/>
            <a:r>
              <a:rPr lang="ar-SA" dirty="0"/>
              <a:t>تعریف</a:t>
            </a:r>
            <a:endParaRPr lang="en-US" sz="2400" dirty="0"/>
          </a:p>
          <a:p>
            <a:pPr lvl="1"/>
            <a:r>
              <a:rPr lang="ar-SA" dirty="0"/>
              <a:t>سطوح شناخت</a:t>
            </a:r>
            <a:endParaRPr lang="en-US" sz="2400" dirty="0"/>
          </a:p>
          <a:p>
            <a:pPr lvl="1"/>
            <a:r>
              <a:rPr lang="ar-SA" dirty="0"/>
              <a:t>کمربند محافظتی</a:t>
            </a:r>
            <a:endParaRPr lang="en-US" sz="2400" dirty="0"/>
          </a:p>
          <a:p>
            <a:pPr lvl="1"/>
            <a:r>
              <a:rPr lang="ar-SA" dirty="0"/>
              <a:t>هماهنگی شناختی</a:t>
            </a:r>
            <a:endParaRPr lang="en-US" sz="2400" dirty="0"/>
          </a:p>
          <a:p>
            <a:endParaRPr lang="fa-I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کارگاه آموزشی طرح واره درمانی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ar-SA" dirty="0"/>
              <a:t>شکل گیری طرح واره (رویکرد گفتگویی)</a:t>
            </a:r>
            <a:endParaRPr lang="en-US" sz="2400" dirty="0"/>
          </a:p>
          <a:p>
            <a:pPr lvl="0"/>
            <a:r>
              <a:rPr lang="ar-SA" dirty="0"/>
              <a:t>نگرش قدیمی به ذهن</a:t>
            </a:r>
            <a:endParaRPr lang="en-US" sz="2800" dirty="0"/>
          </a:p>
          <a:p>
            <a:pPr lvl="0"/>
            <a:r>
              <a:rPr lang="ar-SA" dirty="0"/>
              <a:t>نگرش جدید به ذهن</a:t>
            </a:r>
            <a:endParaRPr lang="en-US" sz="2800" dirty="0"/>
          </a:p>
          <a:p>
            <a:pPr lvl="1" algn="l" rtl="0"/>
            <a:r>
              <a:rPr lang="en-US" dirty="0"/>
              <a:t>Mind-in-place</a:t>
            </a:r>
            <a:endParaRPr lang="en-US" sz="2400" dirty="0"/>
          </a:p>
          <a:p>
            <a:pPr lvl="1" algn="l" rtl="0"/>
            <a:r>
              <a:rPr lang="en-US" dirty="0" smtClean="0"/>
              <a:t>Mode</a:t>
            </a:r>
            <a:endParaRPr lang="en-US" sz="2400" dirty="0"/>
          </a:p>
          <a:p>
            <a:pPr lvl="1" algn="l" rtl="0"/>
            <a:r>
              <a:rPr lang="en-US" dirty="0"/>
              <a:t>mode </a:t>
            </a:r>
            <a:r>
              <a:rPr lang="en-US" dirty="0" smtClean="0"/>
              <a:t>processing</a:t>
            </a:r>
            <a:endParaRPr lang="en-US" sz="2400" dirty="0"/>
          </a:p>
          <a:p>
            <a:pPr lvl="1" algn="l" rtl="0"/>
            <a:r>
              <a:rPr lang="en-US" dirty="0"/>
              <a:t>state of mind</a:t>
            </a:r>
            <a:endParaRPr lang="en-US" sz="2400" dirty="0"/>
          </a:p>
          <a:p>
            <a:pPr lvl="1" algn="l" rtl="0"/>
            <a:r>
              <a:rPr lang="en-US" dirty="0" smtClean="0"/>
              <a:t>Transformation</a:t>
            </a:r>
          </a:p>
          <a:p>
            <a:pPr lvl="1" algn="l" rtl="0"/>
            <a:r>
              <a:rPr lang="en-US" sz="2400" dirty="0" smtClean="0"/>
              <a:t>Modularity</a:t>
            </a:r>
          </a:p>
          <a:p>
            <a:pPr lvl="1" algn="l" rtl="0"/>
            <a:endParaRPr lang="en-US" sz="2400" dirty="0"/>
          </a:p>
          <a:p>
            <a:pPr lvl="1" algn="l" rtl="0"/>
            <a:endParaRPr lang="en-US" sz="2400" dirty="0"/>
          </a:p>
          <a:p>
            <a:endParaRPr lang="fa-I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کارگاه آموزشی طرح واره درمانی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dirty="0"/>
              <a:t>چرا طرح واره درمانی شکل گرفت؟</a:t>
            </a:r>
            <a:endParaRPr lang="en-US" dirty="0"/>
          </a:p>
          <a:p>
            <a:pPr lvl="0"/>
            <a:r>
              <a:rPr lang="ar-SA" dirty="0"/>
              <a:t>طرح واره درمانی: گذشته، حال، آینده</a:t>
            </a:r>
            <a:endParaRPr lang="en-US" dirty="0"/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کارگاه آموزشی طرح واره درمانی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dirty="0"/>
              <a:t>ماهیت انسان در دیالوگ تجلی پیدا می کند (باختین)</a:t>
            </a:r>
            <a:endParaRPr lang="en-US" dirty="0"/>
          </a:p>
          <a:p>
            <a:pPr lvl="0"/>
            <a:r>
              <a:rPr lang="ar-SA" dirty="0"/>
              <a:t>ذهن در بستر گفتگو بوجود می آید.</a:t>
            </a:r>
            <a:endParaRPr lang="en-US" dirty="0"/>
          </a:p>
          <a:p>
            <a:pPr lvl="0"/>
            <a:r>
              <a:rPr lang="ar-SA" dirty="0"/>
              <a:t>خودآگاهی همواره ماهیتی کلامی دارد.</a:t>
            </a:r>
            <a:endParaRPr lang="en-US" dirty="0"/>
          </a:p>
          <a:p>
            <a:pPr lvl="0"/>
            <a:r>
              <a:rPr lang="ar-SA" dirty="0"/>
              <a:t>نقش گفتار در نظم دهی به ذهن، رفتار و عواطف</a:t>
            </a:r>
            <a:endParaRPr lang="en-US" dirty="0"/>
          </a:p>
          <a:p>
            <a:pPr lvl="0"/>
            <a:r>
              <a:rPr lang="ar-SA" dirty="0"/>
              <a:t>تفاوت رمان های داستا یوفسکی و تالستوی</a:t>
            </a:r>
            <a:endParaRPr lang="en-US" dirty="0"/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کارگاه آموزشی طرح واره درمانی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dirty="0"/>
              <a:t>کارکرد دیکتاتوری ذهن</a:t>
            </a:r>
            <a:endParaRPr lang="en-US" sz="2800" dirty="0"/>
          </a:p>
          <a:p>
            <a:pPr lvl="1"/>
            <a:r>
              <a:rPr lang="ar-SA" dirty="0"/>
              <a:t>گرین والد (محافظه کاری شناختی)</a:t>
            </a:r>
            <a:endParaRPr lang="en-US" sz="2400" dirty="0"/>
          </a:p>
          <a:p>
            <a:pPr lvl="1"/>
            <a:r>
              <a:rPr lang="ar-SA" dirty="0"/>
              <a:t>تیزدیل (امپریالیسم شناختی)</a:t>
            </a:r>
            <a:endParaRPr lang="en-US" sz="2400" dirty="0"/>
          </a:p>
          <a:p>
            <a:pPr lvl="1"/>
            <a:r>
              <a:rPr lang="ar-SA" dirty="0"/>
              <a:t>هورنای (استبداد بایدها)</a:t>
            </a:r>
            <a:endParaRPr lang="en-US" sz="2400" dirty="0"/>
          </a:p>
          <a:p>
            <a:endParaRPr lang="fa-I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کارگاه آموزشی طرح واره درمانی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dirty="0"/>
              <a:t>طرح واره به عنوان خاطره</a:t>
            </a:r>
            <a:endParaRPr lang="en-US" dirty="0"/>
          </a:p>
          <a:p>
            <a:pPr lvl="0"/>
            <a:r>
              <a:rPr lang="ar-SA" dirty="0"/>
              <a:t>زیربنای طرح واره (عزت نفس)</a:t>
            </a:r>
            <a:endParaRPr lang="en-US" dirty="0"/>
          </a:p>
          <a:p>
            <a:pPr lvl="0"/>
            <a:r>
              <a:rPr lang="ar-SA" dirty="0"/>
              <a:t>اشتباهات بنیادین (آدلر)</a:t>
            </a:r>
            <a:endParaRPr lang="en-US" dirty="0"/>
          </a:p>
          <a:p>
            <a:pPr lvl="0"/>
            <a:r>
              <a:rPr lang="ar-SA" dirty="0"/>
              <a:t>عقاید دردسرساز</a:t>
            </a:r>
            <a:endParaRPr lang="en-US" dirty="0"/>
          </a:p>
          <a:p>
            <a:pPr lvl="0"/>
            <a:r>
              <a:rPr lang="ar-SA" dirty="0"/>
              <a:t>طرح واره به عنوان صدای والدین (فنل)</a:t>
            </a:r>
            <a:endParaRPr lang="en-US" dirty="0"/>
          </a:p>
          <a:p>
            <a:endParaRPr lang="fa-I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کارگاه آموزشی طرح واره درمانی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ar-SA" dirty="0"/>
              <a:t>نوروپسیکولوژی طرح واره</a:t>
            </a:r>
            <a:endParaRPr lang="en-US" sz="2800" dirty="0"/>
          </a:p>
          <a:p>
            <a:pPr lvl="1"/>
            <a:r>
              <a:rPr lang="ar-SA" dirty="0"/>
              <a:t>نظریه لدو</a:t>
            </a:r>
            <a:endParaRPr lang="en-US" sz="2400" dirty="0"/>
          </a:p>
          <a:p>
            <a:pPr lvl="1"/>
            <a:r>
              <a:rPr lang="ar-SA" dirty="0"/>
              <a:t>ویژگی های سیستم آمیگدال</a:t>
            </a:r>
            <a:endParaRPr lang="en-US" sz="2400" dirty="0"/>
          </a:p>
          <a:p>
            <a:pPr lvl="1"/>
            <a:r>
              <a:rPr lang="ar-SA" dirty="0"/>
              <a:t>ناهشیار</a:t>
            </a:r>
            <a:endParaRPr lang="en-US" sz="2400" dirty="0"/>
          </a:p>
          <a:p>
            <a:pPr lvl="1"/>
            <a:r>
              <a:rPr lang="ar-SA" dirty="0"/>
              <a:t>علمکرد سریع</a:t>
            </a:r>
            <a:endParaRPr lang="en-US" sz="2400" dirty="0"/>
          </a:p>
          <a:p>
            <a:pPr lvl="1"/>
            <a:r>
              <a:rPr lang="ar-SA" dirty="0"/>
              <a:t>خودکار</a:t>
            </a:r>
            <a:endParaRPr lang="en-US" sz="2400" dirty="0"/>
          </a:p>
          <a:p>
            <a:pPr lvl="1"/>
            <a:r>
              <a:rPr lang="ar-SA" dirty="0"/>
              <a:t>خاطرات پردوام</a:t>
            </a:r>
            <a:endParaRPr lang="en-US" sz="2400" dirty="0"/>
          </a:p>
          <a:p>
            <a:pPr lvl="1"/>
            <a:r>
              <a:rPr lang="ar-SA" dirty="0"/>
              <a:t>عدم تمایزگذاری </a:t>
            </a:r>
            <a:endParaRPr lang="en-US" sz="2400" dirty="0"/>
          </a:p>
          <a:p>
            <a:pPr lvl="1"/>
            <a:r>
              <a:rPr lang="ar-SA" dirty="0"/>
              <a:t>تکامل قبل از قشر مغز</a:t>
            </a:r>
            <a:endParaRPr lang="en-US" sz="2400" dirty="0"/>
          </a:p>
          <a:p>
            <a:endParaRPr lang="fa-I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کارگاه آموزشی طرح واره درمانی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ar-SA" dirty="0"/>
              <a:t>طرح واره های ناسازگار اولیه</a:t>
            </a:r>
            <a:endParaRPr lang="en-US" sz="2800" dirty="0"/>
          </a:p>
          <a:p>
            <a:pPr lvl="0"/>
            <a:r>
              <a:rPr lang="ar-SA" b="1" dirty="0"/>
              <a:t>بریدگی و طرد</a:t>
            </a:r>
            <a:endParaRPr lang="en-US" sz="2800" dirty="0"/>
          </a:p>
          <a:p>
            <a:pPr lvl="0"/>
            <a:r>
              <a:rPr lang="ar-SA" dirty="0"/>
              <a:t>رهاشدگی/ بی ثباتی</a:t>
            </a:r>
            <a:endParaRPr lang="en-US" sz="2800" dirty="0"/>
          </a:p>
          <a:p>
            <a:pPr lvl="0"/>
            <a:r>
              <a:rPr lang="ar-SA" dirty="0"/>
              <a:t>ریشه های تحولی:</a:t>
            </a:r>
            <a:endParaRPr lang="en-US" sz="28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اضطراب جدایی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از دست دادن والدین در سن کودکی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جدا بودن مادر به مدت طولانی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مادر بی ثبات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طلاق والدین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از دست دادن توجه والدین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حمایت افراطی و نزدیکی بیش از حد</a:t>
            </a:r>
            <a:endParaRPr lang="en-US" sz="2400" dirty="0"/>
          </a:p>
          <a:p>
            <a:endParaRPr lang="fa-I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کارگاه آموزشی طرح واره درمانی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dirty="0"/>
              <a:t>نشانه شناسی</a:t>
            </a:r>
            <a:endParaRPr lang="en-US" sz="28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اجتناب از روابط به دلیل ترس از فقدان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نگرانی مفرط درباره از دست دادن همسر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واکنش افراطی به کوچکترین نشانه جدایی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حسادت و تملک گرایی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ناتوان در تحمل جدایی های کوتاه مدت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شک و تردید به تعهد همسر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قهر و کناره گیری در قبال جدایی های همسر</a:t>
            </a:r>
            <a:endParaRPr lang="en-US" sz="2400" dirty="0"/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کارگاه آموزشی طرح واره درمانی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dirty="0"/>
              <a:t>بی اعتمادی/ بدرفتاری</a:t>
            </a:r>
            <a:endParaRPr lang="en-US" sz="2800" dirty="0"/>
          </a:p>
          <a:p>
            <a:pPr lvl="0"/>
            <a:r>
              <a:rPr lang="ar-SA" dirty="0"/>
              <a:t>ریشه های تحولی</a:t>
            </a:r>
            <a:endParaRPr lang="en-US" sz="28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سوء استفاده در دوران کودکی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هتک حرمت در دوران کودکی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بی اعتمادی افراد خانواده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جنگ افراد خانواده علیه یکدیگر</a:t>
            </a:r>
            <a:endParaRPr lang="en-US" sz="2400" dirty="0"/>
          </a:p>
          <a:p>
            <a:endParaRPr lang="fa-I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کارگاه آموزشی طرح واره درمانی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dirty="0"/>
              <a:t>نشانه شناسی</a:t>
            </a:r>
            <a:endParaRPr lang="en-US" sz="28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احساس مورد سوء استفاده قرار گرفتن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اجازه دادن به دیگران برای بهره کشی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حمله متقابل به افراد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پی بردن به انگیزه های پنهان دیگران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درماندگی در مقابل بدرفتاری های دیگران</a:t>
            </a:r>
            <a:endParaRPr lang="en-US" sz="2400" dirty="0"/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کارگاه آموزشی طرح واره درمانی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dirty="0"/>
              <a:t>محرومیت هیجانی</a:t>
            </a:r>
            <a:endParaRPr lang="en-US" sz="2800" dirty="0"/>
          </a:p>
          <a:p>
            <a:pPr lvl="0"/>
            <a:r>
              <a:rPr lang="ar-SA" dirty="0"/>
              <a:t>ریشه های تحولی</a:t>
            </a:r>
            <a:endParaRPr lang="en-US" sz="28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مادر سرد و بی عاطفه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عدم صرف وقت و توجه برای کودکان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ناتوانی در همدلی با کودک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در میان نگذاشتن احساسات با کودک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بی توجهی به کودک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کمک نکردن به کودک در شرایط بحرانی</a:t>
            </a:r>
            <a:endParaRPr lang="en-US" sz="2400" dirty="0"/>
          </a:p>
          <a:p>
            <a:endParaRPr lang="fa-I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کارگاه آموزشی طرح واره درمانی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ar-SA" dirty="0"/>
              <a:t>نشانه شناسی</a:t>
            </a:r>
            <a:endParaRPr lang="en-US" sz="2800" dirty="0"/>
          </a:p>
          <a:p>
            <a:pPr lvl="1"/>
            <a:r>
              <a:rPr lang="ar-SA" dirty="0"/>
              <a:t>عدم ابراز نیازها به همسر</a:t>
            </a:r>
            <a:endParaRPr lang="en-US" sz="2400" dirty="0"/>
          </a:p>
          <a:p>
            <a:pPr lvl="1"/>
            <a:r>
              <a:rPr lang="ar-SA" dirty="0"/>
              <a:t>عدم ابراز دلخوری از اطرافیان</a:t>
            </a:r>
            <a:endParaRPr lang="en-US" sz="2400" dirty="0"/>
          </a:p>
          <a:p>
            <a:pPr lvl="1"/>
            <a:r>
              <a:rPr lang="ar-SA" dirty="0"/>
              <a:t>پرتوقعی</a:t>
            </a:r>
            <a:endParaRPr lang="en-US" sz="2400" dirty="0"/>
          </a:p>
          <a:p>
            <a:pPr lvl="1"/>
            <a:r>
              <a:rPr lang="ar-SA" dirty="0"/>
              <a:t>بهانه گیری و گیر دادن به همسر</a:t>
            </a:r>
            <a:endParaRPr lang="en-US" sz="2400" dirty="0"/>
          </a:p>
          <a:p>
            <a:pPr lvl="1"/>
            <a:r>
              <a:rPr lang="ar-SA" dirty="0"/>
              <a:t>احساس محرومیت از عاطفه و مهر همسر</a:t>
            </a:r>
            <a:endParaRPr lang="en-US" sz="2400" dirty="0"/>
          </a:p>
          <a:p>
            <a:pPr lvl="1"/>
            <a:r>
              <a:rPr lang="ar-SA" dirty="0"/>
              <a:t>احساس پوچی و بی معنایی</a:t>
            </a:r>
            <a:endParaRPr lang="en-US" sz="2400" dirty="0"/>
          </a:p>
          <a:p>
            <a:pPr lvl="1"/>
            <a:r>
              <a:rPr lang="ar-SA" dirty="0"/>
              <a:t>سنگ صبور دیگران بودن</a:t>
            </a:r>
            <a:endParaRPr lang="en-US" sz="2400" dirty="0"/>
          </a:p>
          <a:p>
            <a:pPr lvl="1"/>
            <a:r>
              <a:rPr lang="ar-SA" dirty="0"/>
              <a:t>مسایل روان تنی</a:t>
            </a:r>
            <a:endParaRPr lang="en-US" sz="2400" dirty="0"/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کارگاه آموزشی طرح واره درمانی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dirty="0"/>
              <a:t>مشکلات شناخت درمانی کلاسیک در درمان بیماران مزمن و محور </a:t>
            </a:r>
            <a:r>
              <a:rPr lang="en-US" dirty="0"/>
              <a:t>II</a:t>
            </a:r>
          </a:p>
          <a:p>
            <a:pPr marL="514350" lvl="0" indent="-514350">
              <a:buFont typeface="+mj-lt"/>
              <a:buAutoNum type="arabicPeriod"/>
            </a:pPr>
            <a:r>
              <a:rPr lang="ar-SA" dirty="0"/>
              <a:t>بیماران از دستورالعمل های درمانی تبعیت می کنند.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ar-SA" dirty="0"/>
              <a:t>بیماران می توانند به افکار و احساسات خود دست یابند.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ar-SA" dirty="0"/>
              <a:t>بیماران می توانند افکار خود را تغییر دهند.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ar-SA" dirty="0"/>
              <a:t>بیماران می توانند رابطه خوبی با درمانگر برقرار کنند.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ar-SA" dirty="0"/>
              <a:t>بیماران مشکلات آماجی مشخصی دارند.</a:t>
            </a:r>
            <a:endParaRPr lang="en-US" dirty="0"/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کارگاه آموزشی طرح واره درمانی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dirty="0"/>
              <a:t>نقص/ شرم</a:t>
            </a:r>
            <a:endParaRPr lang="en-US" sz="2800" dirty="0"/>
          </a:p>
          <a:p>
            <a:pPr lvl="0"/>
            <a:r>
              <a:rPr lang="ar-SA" dirty="0"/>
              <a:t>ریشه های تحولی</a:t>
            </a:r>
            <a:endParaRPr lang="en-US" sz="28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ایرادگیری والدین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عیب جویی والدین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کمال گرایی والدین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نقص واقعی</a:t>
            </a:r>
            <a:endParaRPr lang="en-US" sz="2400" dirty="0"/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کارگاه آموزشی طرح واره درمانی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dirty="0"/>
              <a:t>نشانه شناسی</a:t>
            </a:r>
            <a:endParaRPr lang="en-US" sz="2800" dirty="0"/>
          </a:p>
          <a:p>
            <a:pPr lvl="1"/>
            <a:r>
              <a:rPr lang="ar-SA" dirty="0"/>
              <a:t>ناارزنده سازی خود</a:t>
            </a:r>
            <a:endParaRPr lang="en-US" sz="2400" dirty="0"/>
          </a:p>
          <a:p>
            <a:pPr lvl="1"/>
            <a:r>
              <a:rPr lang="ar-SA" dirty="0"/>
              <a:t>کمرویی</a:t>
            </a:r>
            <a:endParaRPr lang="en-US" sz="2400" dirty="0"/>
          </a:p>
          <a:p>
            <a:pPr lvl="1"/>
            <a:r>
              <a:rPr lang="ar-SA" dirty="0"/>
              <a:t>مقایسه</a:t>
            </a:r>
            <a:endParaRPr lang="en-US" sz="2400" dirty="0"/>
          </a:p>
          <a:p>
            <a:pPr lvl="1"/>
            <a:r>
              <a:rPr lang="ar-SA" dirty="0"/>
              <a:t>اجازه به دیگران برای ناارزنده سازی آن ها</a:t>
            </a:r>
            <a:endParaRPr lang="en-US" sz="2400" dirty="0"/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کارگاه آموزشی طرح واره درمانی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dirty="0"/>
              <a:t>انزوای اجتماعی</a:t>
            </a:r>
            <a:endParaRPr lang="en-US" sz="2800" dirty="0"/>
          </a:p>
          <a:p>
            <a:pPr lvl="0"/>
            <a:r>
              <a:rPr lang="ar-SA" dirty="0"/>
              <a:t>ریشه های تحولی</a:t>
            </a:r>
            <a:endParaRPr lang="en-US" sz="28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احساس متفاوت بودن با دیگران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مشکلات جسمی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خرده فرهنگ ها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اقلیت ها</a:t>
            </a:r>
            <a:endParaRPr lang="en-US" sz="2400" dirty="0"/>
          </a:p>
          <a:p>
            <a:endParaRPr lang="fa-I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کارگاه آموزشی طرح واره درمانی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dirty="0"/>
              <a:t>نشانه شناسی</a:t>
            </a:r>
            <a:endParaRPr lang="en-US" sz="28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احساس حقارت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احساس تنهایی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نگرانی درباره کارها یا حرف ها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برنامه ریزی دقیق برای حرف زدن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انزواگزینی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کمرویی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منزلت طلبی</a:t>
            </a:r>
            <a:endParaRPr lang="en-US" sz="2400" dirty="0"/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کارگاه آموزشی طرح واره درمانی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dirty="0"/>
              <a:t>وابستگی/ بی کفایتی</a:t>
            </a:r>
            <a:endParaRPr lang="en-US" sz="2800" dirty="0"/>
          </a:p>
          <a:p>
            <a:pPr lvl="0"/>
            <a:r>
              <a:rPr lang="ar-SA" dirty="0"/>
              <a:t>ریشه های تحولی</a:t>
            </a:r>
            <a:endParaRPr lang="en-US" sz="28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حمایت افراطی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تصمیم گیری والدین به جای کودک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انجام تکالیف مدرسه توسط والدین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انتقادگرایی والدین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اضطراب والدین</a:t>
            </a:r>
            <a:endParaRPr lang="en-US" sz="2400" dirty="0"/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کارگاه آموزشی طرح واره درمانی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dirty="0"/>
              <a:t>نشانه شناسی</a:t>
            </a:r>
            <a:endParaRPr lang="en-US" sz="28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کمک طلبی افراطی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اطمینان طلبی راجع به تصمیم ها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اجتناب از قبول کارهای جدید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چالش گریزی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ناتوانی از تنهایی سفر کردن</a:t>
            </a:r>
            <a:endParaRPr lang="en-US" sz="2400" dirty="0"/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کارگاه آموزشی طرح واره درمانی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dirty="0"/>
              <a:t>آسیب پذیری نسبت به ضرر یا بیماری</a:t>
            </a:r>
            <a:endParaRPr lang="en-US" sz="2800" dirty="0"/>
          </a:p>
          <a:p>
            <a:pPr lvl="0"/>
            <a:r>
              <a:rPr lang="ar-SA" dirty="0"/>
              <a:t>ریشه های تحولی</a:t>
            </a:r>
            <a:endParaRPr lang="en-US" sz="28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الگوگیری از والدین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حمایت افراطی والدین از کودک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تجارب تروماتیک اوایل دوران کودکی</a:t>
            </a:r>
            <a:endParaRPr lang="en-US" sz="2400" dirty="0"/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کارگاه آموزشی طرح واره درمانی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dirty="0"/>
              <a:t>نشانه شناسی</a:t>
            </a:r>
            <a:endParaRPr lang="en-US" sz="28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احساس اضطراب دائمی (یا </a:t>
            </a:r>
            <a:r>
              <a:rPr lang="en-US" dirty="0"/>
              <a:t>GAD</a:t>
            </a:r>
            <a:r>
              <a:rPr lang="ar-SA" dirty="0"/>
              <a:t>)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نگرانی افراطی (ناتوانی در لذت بردن از زندگی، اطمینان طلبی و معاینات پزشکی)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آسیمگی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مشکلات روان تنی</a:t>
            </a:r>
            <a:endParaRPr lang="en-US" sz="24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کارگاه آموزشی طرح واره درمانی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dirty="0"/>
              <a:t>خودتحول نیافته/ گرفتار</a:t>
            </a:r>
            <a:endParaRPr lang="en-US" sz="2800" dirty="0"/>
          </a:p>
          <a:p>
            <a:pPr lvl="0"/>
            <a:r>
              <a:rPr lang="ar-SA" dirty="0"/>
              <a:t>ریشه های تحولی</a:t>
            </a:r>
            <a:endParaRPr lang="en-US" sz="28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نزدیکی عاطفی افراطی افراد خانواده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مرزهای درهم تنیده 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کنترل گری والدین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حربه احساس گناه از سوی والدین</a:t>
            </a:r>
            <a:endParaRPr lang="en-US" sz="2400" dirty="0"/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کارگاه آموزشی طرح واره درمانی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dirty="0"/>
              <a:t>نشانه شناسی</a:t>
            </a:r>
            <a:endParaRPr lang="en-US" sz="28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ذهن خوانی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عدم استقلال فکری، عاطفی و رفتاری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تقلید کامل از نماد دلبستگی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ناتوانی در واقع بینی درباره نماد دلبستگی</a:t>
            </a:r>
            <a:endParaRPr lang="en-US" sz="2400" dirty="0"/>
          </a:p>
          <a:p>
            <a:endParaRPr lang="fa-I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کارگاه آموزشی طرح واره درمانی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ar-SA" dirty="0"/>
              <a:t>علایم حاکی از اختلال شخصیت (فریمن، 1997).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ar-SA" dirty="0"/>
              <a:t>گزارش بیمار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ar-SA" dirty="0"/>
              <a:t>ناآگاهی از پیامدهای رفتار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ar-SA" dirty="0"/>
              <a:t>دلیل مراجعه به درمان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ar-SA" dirty="0"/>
              <a:t>عدم متابعت از روش های درمان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ar-SA" dirty="0"/>
              <a:t>عدم ناراحتی از وجود مشکل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ar-SA" dirty="0"/>
              <a:t>قطع ناگهانی روند درمان</a:t>
            </a:r>
            <a:endParaRPr lang="en-US" dirty="0"/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کارگاه آموزشی طرح واره درمانی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dirty="0"/>
              <a:t>شکست</a:t>
            </a:r>
            <a:endParaRPr lang="en-US" sz="2800" dirty="0"/>
          </a:p>
          <a:p>
            <a:pPr lvl="0"/>
            <a:r>
              <a:rPr lang="ar-SA" dirty="0"/>
              <a:t>ریشه های تحولی</a:t>
            </a:r>
            <a:endParaRPr lang="en-US" sz="28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ایرادگیری افراطی والدین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والدین موفق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بی توجهی به موفقیت های کودک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احساس ضعف در مقابل همسالان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مقایسه ناعادلانه کودک با همشیرها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حاکمیت جوّ بی انضباطی بر خانواده</a:t>
            </a:r>
            <a:endParaRPr lang="en-US" sz="2400" dirty="0"/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کارگاه آموزشی طرح واره درمانی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ar-SA" dirty="0"/>
              <a:t>نشانه شناسی</a:t>
            </a:r>
            <a:endParaRPr lang="en-US" sz="28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ناتوانی در گام برداشتن به سمت موفقیت ها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انتخاب شغل پایین تر از سطح توانایی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عادات کاری ناسازگار (دیرآمدن، اهمالکاری و ...)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عوض کردن دائم شغل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انتخاب شغل عجیب و غریب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برجسته سازی ضعف ها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بی مسئولیتی در قبال روابط بین فردی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زندگی آشفته و بی نظم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انواع </a:t>
            </a:r>
            <a:r>
              <a:rPr lang="fa-IR" dirty="0" smtClean="0"/>
              <a:t>وا</a:t>
            </a:r>
            <a:r>
              <a:rPr lang="ar-SA" dirty="0" smtClean="0"/>
              <a:t>بستگی </a:t>
            </a:r>
            <a:r>
              <a:rPr lang="ar-SA" dirty="0"/>
              <a:t>به مواد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بی پولی و مفلسی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درگیری با مراجع قدرت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بیگانگی با اطرافیان</a:t>
            </a:r>
            <a:endParaRPr lang="en-US" sz="2400" dirty="0"/>
          </a:p>
          <a:p>
            <a:endParaRPr lang="fa-IR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کارگاه آموزشی طرح واره درمانی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dirty="0"/>
              <a:t>استحقاق/ بزرگ منشی</a:t>
            </a:r>
            <a:endParaRPr lang="en-US" sz="2800" dirty="0"/>
          </a:p>
          <a:p>
            <a:pPr lvl="0"/>
            <a:r>
              <a:rPr lang="ar-SA" dirty="0"/>
              <a:t>انواع استحقاق/ بزرگ منشی</a:t>
            </a:r>
            <a:endParaRPr lang="en-US" sz="28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لوس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وابسته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تکانشی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ریشه های تحولی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ناتوانی والدین در ارضاء نیازهای کودک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شکستن مرزهای خانوادگی توسط کودک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رو به رو نشدن کودک با پیامدهای منطقی رفتارهایش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الگوسازی از والدین</a:t>
            </a:r>
            <a:endParaRPr lang="en-US" sz="2400" dirty="0"/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کارگاه آموزشی طرح واره درمانی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dirty="0"/>
              <a:t>نشانه شناسی</a:t>
            </a:r>
            <a:endParaRPr lang="en-US" sz="28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بی احترامی به نیازهای دیگران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بدرفتاری با اطرافیان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ناتوانی در همدلی بادیگران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طلب کار بودن از جامعه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کمک طلبی افراطی از اطرافیان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توقع زیاد از اطرافیان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انجام ندادن تکالیف ووظایف</a:t>
            </a:r>
            <a:endParaRPr lang="en-US" sz="2400" dirty="0"/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کارگاه آموزشی طرح واره درمانی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dirty="0"/>
              <a:t>خویشتن داری/ خودانطباقی ناکافی</a:t>
            </a:r>
            <a:endParaRPr lang="en-US" sz="2800" dirty="0"/>
          </a:p>
          <a:p>
            <a:pPr lvl="0"/>
            <a:r>
              <a:rPr lang="ar-SA" dirty="0"/>
              <a:t>ریشه های تحولی</a:t>
            </a:r>
            <a:endParaRPr lang="en-US" sz="28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ارضاء بیش از حد نیازها (مسمومیت عاطفی)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خانواده بی در و پیکر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الگوسازی از والدین</a:t>
            </a:r>
            <a:endParaRPr lang="en-US" sz="2400" dirty="0"/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کارگاه آموزشی طرح واره درمانی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dirty="0"/>
              <a:t>نشانه شناسی</a:t>
            </a:r>
            <a:endParaRPr lang="en-US" sz="28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تکانشگری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حواسپرتی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آشفتگی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بی میلی در انجام تکالیف تکراری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کج خلقی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عادت در تأخیر</a:t>
            </a:r>
            <a:endParaRPr lang="en-US" sz="2400" dirty="0"/>
          </a:p>
          <a:p>
            <a:endParaRPr lang="fa-IR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کارگاه آموزشی طرح واره درمانی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dirty="0"/>
              <a:t>اطاعت</a:t>
            </a:r>
            <a:endParaRPr lang="en-US" sz="2800" dirty="0"/>
          </a:p>
          <a:p>
            <a:pPr lvl="0"/>
            <a:r>
              <a:rPr lang="ar-SA" dirty="0"/>
              <a:t>ریشه های تحولی</a:t>
            </a:r>
            <a:endParaRPr lang="en-US" sz="28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ترس از مرجع قدرت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تاکید بر حفظ ظاهر</a:t>
            </a:r>
            <a:endParaRPr lang="en-US" sz="2400" dirty="0"/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کارگاه آموزشی طرح واره درمانی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dirty="0"/>
              <a:t>نشانه شناسی</a:t>
            </a:r>
            <a:endParaRPr lang="en-US" sz="28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ترس از انتقام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واپس زنی احساسات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تعارض گریزی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سرکشی و مخالفت جویی</a:t>
            </a:r>
            <a:endParaRPr lang="en-US" sz="2400" dirty="0"/>
          </a:p>
          <a:p>
            <a:endParaRPr lang="fa-IR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کارگاه آموزشی طرح واره درمانی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ایثارگری</a:t>
            </a:r>
            <a:endParaRPr lang="en-US" sz="2800" dirty="0"/>
          </a:p>
          <a:p>
            <a:pPr lvl="0"/>
            <a:r>
              <a:rPr lang="ar-SA" dirty="0"/>
              <a:t>ریشه های تحولی</a:t>
            </a:r>
            <a:endParaRPr lang="en-US" sz="28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جایگزینی نقش ها در خانواده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الگوسازی از والدین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تایید شدن از سوی اطرافیان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تقویت های اجتماعی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والدین ضعیف و درمانده</a:t>
            </a:r>
            <a:endParaRPr lang="en-US" sz="2400" dirty="0"/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کارگاه آموزشی طرح واره درمانی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dirty="0"/>
              <a:t>نشانه شناسی</a:t>
            </a:r>
            <a:endParaRPr lang="en-US" sz="28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مسوولیت پذیری افراطی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روابط اجتماعی توام با سوء استفاده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وابستگی بیمارگونه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فداکاری در روابط</a:t>
            </a:r>
            <a:endParaRPr lang="en-US" sz="2400" dirty="0"/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کارگاه آموزشی طرح واره درمانی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dirty="0"/>
              <a:t>بک و فریمن (1990)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ar-SA" dirty="0"/>
              <a:t>تعریف فرد از خودش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ar-SA" dirty="0"/>
              <a:t>قواعد زندگی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ar-SA" dirty="0"/>
              <a:t>قضاوت فرد درباره دیگران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ar-SA" dirty="0"/>
              <a:t>امکان تغییر</a:t>
            </a:r>
            <a:endParaRPr lang="en-US" dirty="0"/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کارگاه آموزشی طرح واره درمانی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پذیرش جویی/ جلب توجه</a:t>
            </a:r>
            <a:endParaRPr lang="en-US" sz="2800" dirty="0"/>
          </a:p>
          <a:p>
            <a:pPr lvl="0"/>
            <a:r>
              <a:rPr lang="ar-SA" dirty="0"/>
              <a:t>ریشه های تحولی</a:t>
            </a:r>
            <a:endParaRPr lang="en-US" sz="28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خانواده متظاهر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باورهای ناکارآمد خانواده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الگوسازی از والدین</a:t>
            </a:r>
            <a:endParaRPr lang="en-US" sz="2400" dirty="0"/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کارگاه آموزشی طرح واره درمانی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dirty="0"/>
              <a:t>نشانه شناسی</a:t>
            </a:r>
            <a:endParaRPr lang="en-US" sz="28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اطلاعات و فرمانبرداری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تملق و چاپلوسی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دست انداختن دیگران برای ارضاء احساس غرور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تاکید بر پول، منزلت اجتماعی و پیشرفت</a:t>
            </a:r>
            <a:endParaRPr lang="en-US" sz="2400" dirty="0"/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کارگاه آموزشی طرح واره درمانی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dirty="0"/>
              <a:t>منفی گرایی/ بدبینی</a:t>
            </a:r>
            <a:endParaRPr lang="en-US" sz="28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ریشه های تحولی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زندگی مشقت بار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الگوسازی از والدین</a:t>
            </a:r>
            <a:endParaRPr lang="en-US" sz="2400" dirty="0"/>
          </a:p>
          <a:p>
            <a:endParaRPr lang="fa-IR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کارگاه آموزشی طرح واره درمانی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dirty="0"/>
              <a:t>نشانه شناسی</a:t>
            </a:r>
            <a:endParaRPr lang="en-US" sz="28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تاکید بر نیمه خالی لیوان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پیش گویی های خودکامبخش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شکوه و شکایت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کمرنگ جلوه داشتن جنبه های مثبت زندگی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شکایت همراه با ردّ کمک</a:t>
            </a:r>
            <a:endParaRPr lang="en-US" sz="2400" dirty="0"/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کارگاه آموزشی طرح واره درمانی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بازداری هیجانی</a:t>
            </a:r>
            <a:endParaRPr lang="en-US" sz="2800" dirty="0"/>
          </a:p>
          <a:p>
            <a:pPr lvl="0"/>
            <a:r>
              <a:rPr lang="ar-SA" dirty="0"/>
              <a:t>ریشه های هیجانی</a:t>
            </a:r>
            <a:endParaRPr lang="en-US" sz="28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تایید گریزی درخانواده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نگرش منفی والدین نسبت به هیجان ها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تاکید خانواده بر عقل و منطق</a:t>
            </a:r>
            <a:endParaRPr lang="en-US" sz="2400" dirty="0"/>
          </a:p>
          <a:p>
            <a:endParaRPr lang="fa-IR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کارگاه آموزشی طرح واره درمانی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dirty="0"/>
              <a:t>نشانه شناسی</a:t>
            </a:r>
            <a:endParaRPr lang="en-US" sz="28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متانت افراطی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مبادی آداب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اجتناب از بیان نیازها و آسیب پذیری ها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بازداری هیجان ها (مثبت و منفی)</a:t>
            </a:r>
            <a:endParaRPr lang="en-US" sz="2400" dirty="0"/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کارگاه آموزشی طرح واره درمانی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معیارهای سرسختانه/ عیبجویی افراطی</a:t>
            </a:r>
            <a:endParaRPr lang="en-US" sz="2800" dirty="0"/>
          </a:p>
          <a:p>
            <a:pPr lvl="0"/>
            <a:r>
              <a:rPr lang="ar-SA" dirty="0"/>
              <a:t>ریشه های تحولی</a:t>
            </a:r>
            <a:endParaRPr lang="en-US" sz="28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درونی سازی معیارهای والدین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جبران طرحواره نقص</a:t>
            </a:r>
            <a:endParaRPr lang="en-US" sz="2400" dirty="0"/>
          </a:p>
          <a:p>
            <a:endParaRPr lang="fa-IR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کارگاه آموزشی طرح واره درمانی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dirty="0"/>
              <a:t>نشانه شناسی</a:t>
            </a:r>
            <a:endParaRPr lang="en-US" sz="28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اعتیاد به کار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تحت فشار بودن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تحریک پذیری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رقابت طلبی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فرسودگی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ناتوانی در آرامش</a:t>
            </a:r>
            <a:endParaRPr lang="en-US" sz="2400" dirty="0"/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کارگاه آموزشی طرح واره درمانی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تنبیه</a:t>
            </a:r>
            <a:endParaRPr lang="en-US" sz="2800" dirty="0"/>
          </a:p>
          <a:p>
            <a:pPr lvl="0"/>
            <a:r>
              <a:rPr lang="ar-SA" dirty="0"/>
              <a:t>ریشه های تحولی</a:t>
            </a:r>
            <a:endParaRPr lang="en-US" sz="28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معیارهای اخلاقی انعطاف ناپذیر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جزم اندیشی والدین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الگوسازی از والدین</a:t>
            </a:r>
            <a:endParaRPr lang="en-US" sz="2400" dirty="0"/>
          </a:p>
          <a:p>
            <a:endParaRPr lang="fa-IR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کارگاه آموزشی طرح واره درمانی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dirty="0"/>
              <a:t>نشانه شناسی</a:t>
            </a:r>
            <a:endParaRPr lang="en-US" sz="28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پایبندی شدید به اخلاق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ناشکیبایی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عدم تساهل</a:t>
            </a:r>
            <a:endParaRPr lang="en-US" sz="2400" dirty="0"/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کارگاه آموزشی طرح واره درمانی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ctr"/>
            <a:r>
              <a:rPr lang="ar-SA" sz="3600" dirty="0"/>
              <a:t>میلون (2008): تعامل بین محور </a:t>
            </a:r>
            <a:r>
              <a:rPr lang="en-US" sz="3600" dirty="0"/>
              <a:t>II</a:t>
            </a:r>
            <a:r>
              <a:rPr lang="ar-SA" sz="3600" dirty="0"/>
              <a:t> و </a:t>
            </a:r>
            <a:r>
              <a:rPr lang="en-US" sz="3600" dirty="0"/>
              <a:t>IV</a:t>
            </a:r>
            <a:r>
              <a:rPr lang="ar-SA" sz="3600" dirty="0"/>
              <a:t>  محور </a:t>
            </a:r>
            <a:r>
              <a:rPr lang="en-US" sz="3600" dirty="0" smtClean="0"/>
              <a:t>I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کارگاه آموزشی طرح واره درمانی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A</a:t>
            </a:r>
            <a:r>
              <a:rPr lang="ar-SA" dirty="0"/>
              <a:t>	</a:t>
            </a:r>
            <a:r>
              <a:rPr lang="en-US" dirty="0"/>
              <a:t>Abandonment issues</a:t>
            </a:r>
          </a:p>
          <a:p>
            <a:pPr algn="l" rtl="0"/>
            <a:r>
              <a:rPr lang="en-US" dirty="0"/>
              <a:t>D</a:t>
            </a:r>
            <a:r>
              <a:rPr lang="ar-SA" dirty="0"/>
              <a:t>	</a:t>
            </a:r>
            <a:r>
              <a:rPr lang="en-US" dirty="0"/>
              <a:t>Delusion and </a:t>
            </a:r>
            <a:r>
              <a:rPr lang="en-US" dirty="0" err="1"/>
              <a:t>denail</a:t>
            </a:r>
            <a:endParaRPr lang="en-US" dirty="0"/>
          </a:p>
          <a:p>
            <a:pPr algn="l" rtl="0"/>
            <a:r>
              <a:rPr lang="en-US" dirty="0"/>
              <a:t>U</a:t>
            </a:r>
            <a:r>
              <a:rPr lang="ar-SA" dirty="0"/>
              <a:t>	</a:t>
            </a:r>
            <a:r>
              <a:rPr lang="en-US" dirty="0"/>
              <a:t>Undifferentiated ego mass</a:t>
            </a:r>
          </a:p>
          <a:p>
            <a:pPr algn="l" rtl="0"/>
            <a:r>
              <a:rPr lang="en-US" dirty="0"/>
              <a:t>L</a:t>
            </a:r>
            <a:r>
              <a:rPr lang="ar-SA" dirty="0"/>
              <a:t>	</a:t>
            </a:r>
            <a:r>
              <a:rPr lang="en-US" dirty="0"/>
              <a:t>Loneliness and isolation</a:t>
            </a:r>
          </a:p>
          <a:p>
            <a:pPr algn="l" rtl="0"/>
            <a:r>
              <a:rPr lang="en-US" dirty="0"/>
              <a:t>T</a:t>
            </a:r>
            <a:r>
              <a:rPr lang="ar-SA" dirty="0"/>
              <a:t>	</a:t>
            </a:r>
            <a:r>
              <a:rPr lang="en-US" dirty="0" err="1"/>
              <a:t>Tought</a:t>
            </a:r>
            <a:r>
              <a:rPr lang="en-US" dirty="0"/>
              <a:t> control</a:t>
            </a:r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کارگاه آموزشی طرح واره درمانی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/>
              <a:t>C</a:t>
            </a:r>
            <a:r>
              <a:rPr lang="ar-SA" dirty="0"/>
              <a:t>	</a:t>
            </a:r>
            <a:r>
              <a:rPr lang="en-US" dirty="0"/>
              <a:t>Control madness</a:t>
            </a:r>
          </a:p>
          <a:p>
            <a:pPr algn="l" rtl="0"/>
            <a:r>
              <a:rPr lang="en-US" dirty="0"/>
              <a:t>H</a:t>
            </a:r>
            <a:r>
              <a:rPr lang="ar-SA" dirty="0"/>
              <a:t>	</a:t>
            </a:r>
            <a:r>
              <a:rPr lang="en-US" dirty="0" err="1"/>
              <a:t>Hypervigilant</a:t>
            </a:r>
            <a:r>
              <a:rPr lang="en-US" dirty="0"/>
              <a:t> (high anxiety</a:t>
            </a:r>
            <a:r>
              <a:rPr lang="fa-IR" dirty="0"/>
              <a:t>(</a:t>
            </a:r>
            <a:endParaRPr lang="en-US" dirty="0"/>
          </a:p>
          <a:p>
            <a:pPr algn="l" rtl="0"/>
            <a:r>
              <a:rPr lang="en-US" dirty="0"/>
              <a:t>I</a:t>
            </a:r>
            <a:r>
              <a:rPr lang="ar-SA" dirty="0"/>
              <a:t>	</a:t>
            </a:r>
            <a:r>
              <a:rPr lang="en-US" dirty="0"/>
              <a:t>Internalized shame</a:t>
            </a:r>
          </a:p>
          <a:p>
            <a:pPr algn="l" rtl="0"/>
            <a:r>
              <a:rPr lang="en-US" dirty="0"/>
              <a:t>L</a:t>
            </a:r>
            <a:r>
              <a:rPr lang="ar-SA" dirty="0"/>
              <a:t>	</a:t>
            </a:r>
            <a:r>
              <a:rPr lang="en-US" dirty="0"/>
              <a:t>Lack of boundaries</a:t>
            </a:r>
          </a:p>
          <a:p>
            <a:pPr algn="l" rtl="0"/>
            <a:r>
              <a:rPr lang="en-US" dirty="0"/>
              <a:t>D</a:t>
            </a:r>
            <a:r>
              <a:rPr lang="ar-SA" dirty="0"/>
              <a:t>	</a:t>
            </a:r>
            <a:r>
              <a:rPr lang="en-US" dirty="0"/>
              <a:t>Disabled will</a:t>
            </a:r>
          </a:p>
          <a:p>
            <a:pPr algn="l" rtl="0"/>
            <a:r>
              <a:rPr lang="en-US" dirty="0"/>
              <a:t>R</a:t>
            </a:r>
            <a:r>
              <a:rPr lang="ar-SA" dirty="0"/>
              <a:t>	</a:t>
            </a:r>
            <a:r>
              <a:rPr lang="en-US" dirty="0"/>
              <a:t>Reactive</a:t>
            </a:r>
          </a:p>
          <a:p>
            <a:pPr algn="l" rtl="0"/>
            <a:r>
              <a:rPr lang="en-US" dirty="0"/>
              <a:t>E</a:t>
            </a:r>
            <a:r>
              <a:rPr lang="ar-SA" dirty="0"/>
              <a:t>	</a:t>
            </a:r>
            <a:r>
              <a:rPr lang="en-US" dirty="0" err="1"/>
              <a:t>Equifinality</a:t>
            </a:r>
            <a:endParaRPr lang="en-US" dirty="0"/>
          </a:p>
          <a:p>
            <a:pPr algn="l" rtl="0"/>
            <a:r>
              <a:rPr lang="en-US" dirty="0"/>
              <a:t>N</a:t>
            </a:r>
            <a:r>
              <a:rPr lang="ar-SA" dirty="0"/>
              <a:t>	</a:t>
            </a:r>
            <a:r>
              <a:rPr lang="en-US" dirty="0"/>
              <a:t>Numbed out</a:t>
            </a:r>
          </a:p>
          <a:p>
            <a:endParaRPr lang="fa-IR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کارگاه آموزشی طرح واره درمانی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O</a:t>
            </a:r>
            <a:r>
              <a:rPr lang="ar-SA" dirty="0"/>
              <a:t>	</a:t>
            </a:r>
            <a:r>
              <a:rPr lang="en-US" dirty="0"/>
              <a:t>Offender with or without offender status</a:t>
            </a:r>
          </a:p>
          <a:p>
            <a:pPr algn="l" rtl="0"/>
            <a:r>
              <a:rPr lang="en-US" dirty="0"/>
              <a:t>F</a:t>
            </a:r>
            <a:r>
              <a:rPr lang="ar-SA" dirty="0"/>
              <a:t>	</a:t>
            </a:r>
            <a:r>
              <a:rPr lang="en-US" dirty="0"/>
              <a:t>Fixated personality</a:t>
            </a:r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کارگاه آموزشی طرح واره درمانی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 rtl="0"/>
            <a:r>
              <a:rPr lang="en-US" dirty="0"/>
              <a:t>D</a:t>
            </a:r>
            <a:r>
              <a:rPr lang="ar-SA" dirty="0"/>
              <a:t>	</a:t>
            </a:r>
            <a:r>
              <a:rPr lang="en-US" dirty="0"/>
              <a:t>Dissociated response</a:t>
            </a:r>
          </a:p>
          <a:p>
            <a:pPr algn="l" rtl="0"/>
            <a:r>
              <a:rPr lang="en-US" dirty="0"/>
              <a:t>Y</a:t>
            </a:r>
            <a:r>
              <a:rPr lang="ar-SA" dirty="0"/>
              <a:t>	</a:t>
            </a:r>
            <a:r>
              <a:rPr lang="en-US" dirty="0"/>
              <a:t>Yearn for parental warmth and approval</a:t>
            </a:r>
          </a:p>
          <a:p>
            <a:pPr algn="l" rtl="0"/>
            <a:r>
              <a:rPr lang="en-US" dirty="0"/>
              <a:t>S</a:t>
            </a:r>
            <a:r>
              <a:rPr lang="ar-SA" dirty="0"/>
              <a:t>	</a:t>
            </a:r>
            <a:r>
              <a:rPr lang="en-US" dirty="0"/>
              <a:t>Secrets (dark</a:t>
            </a:r>
            <a:r>
              <a:rPr lang="fa-IR" dirty="0"/>
              <a:t>(</a:t>
            </a:r>
            <a:endParaRPr lang="en-US" dirty="0"/>
          </a:p>
          <a:p>
            <a:pPr algn="l" rtl="0"/>
            <a:r>
              <a:rPr lang="en-US" dirty="0"/>
              <a:t>F</a:t>
            </a:r>
            <a:r>
              <a:rPr lang="ar-SA" dirty="0"/>
              <a:t>	</a:t>
            </a:r>
            <a:r>
              <a:rPr lang="en-US" dirty="0"/>
              <a:t>Faulty communication</a:t>
            </a:r>
          </a:p>
          <a:p>
            <a:pPr algn="l" rtl="0"/>
            <a:r>
              <a:rPr lang="en-US" dirty="0"/>
              <a:t>U</a:t>
            </a:r>
            <a:r>
              <a:rPr lang="ar-SA" dirty="0"/>
              <a:t>	</a:t>
            </a:r>
            <a:r>
              <a:rPr lang="en-US" dirty="0" err="1"/>
              <a:t>Underinvolved</a:t>
            </a:r>
            <a:endParaRPr lang="en-US" dirty="0"/>
          </a:p>
          <a:p>
            <a:pPr algn="l" rtl="0"/>
            <a:r>
              <a:rPr lang="en-US" dirty="0"/>
              <a:t>N</a:t>
            </a:r>
            <a:r>
              <a:rPr lang="ar-SA" dirty="0"/>
              <a:t>	</a:t>
            </a:r>
            <a:r>
              <a:rPr lang="en-US" dirty="0"/>
              <a:t>Neglect of developmental dependency needs</a:t>
            </a:r>
          </a:p>
          <a:p>
            <a:pPr algn="l" rtl="0"/>
            <a:r>
              <a:rPr lang="en-US" dirty="0"/>
              <a:t>C</a:t>
            </a:r>
            <a:r>
              <a:rPr lang="ar-SA" dirty="0"/>
              <a:t>	</a:t>
            </a:r>
            <a:r>
              <a:rPr lang="en-US" dirty="0"/>
              <a:t>Compulsive addictive behaviors</a:t>
            </a:r>
          </a:p>
          <a:p>
            <a:pPr algn="l" rtl="0"/>
            <a:r>
              <a:rPr lang="en-US" dirty="0"/>
              <a:t>T</a:t>
            </a:r>
            <a:r>
              <a:rPr lang="ar-SA" dirty="0"/>
              <a:t>	</a:t>
            </a:r>
            <a:r>
              <a:rPr lang="en-US" dirty="0"/>
              <a:t>Trance</a:t>
            </a:r>
          </a:p>
          <a:p>
            <a:pPr algn="l" rtl="0"/>
            <a:r>
              <a:rPr lang="en-US" dirty="0"/>
              <a:t>I</a:t>
            </a:r>
            <a:r>
              <a:rPr lang="ar-SA" dirty="0"/>
              <a:t>	</a:t>
            </a:r>
            <a:r>
              <a:rPr lang="en-US" dirty="0"/>
              <a:t>Intimacy problems</a:t>
            </a:r>
          </a:p>
          <a:p>
            <a:pPr algn="l" rtl="0"/>
            <a:r>
              <a:rPr lang="en-US" dirty="0"/>
              <a:t>O</a:t>
            </a:r>
            <a:r>
              <a:rPr lang="ar-SA" dirty="0"/>
              <a:t>	</a:t>
            </a:r>
            <a:r>
              <a:rPr lang="en-US" dirty="0" err="1"/>
              <a:t>Overinvolved</a:t>
            </a:r>
            <a:endParaRPr lang="en-US" dirty="0"/>
          </a:p>
          <a:p>
            <a:pPr algn="l" rtl="0"/>
            <a:r>
              <a:rPr lang="en-US" dirty="0"/>
              <a:t>N</a:t>
            </a:r>
            <a:r>
              <a:rPr lang="ar-SA" dirty="0"/>
              <a:t>	</a:t>
            </a:r>
            <a:r>
              <a:rPr lang="en-US" dirty="0" err="1"/>
              <a:t>Narcissticaly</a:t>
            </a:r>
            <a:r>
              <a:rPr lang="en-US" dirty="0"/>
              <a:t> deprived</a:t>
            </a:r>
          </a:p>
          <a:p>
            <a:pPr algn="l" rtl="0"/>
            <a:r>
              <a:rPr lang="en-US" dirty="0"/>
              <a:t>A</a:t>
            </a:r>
            <a:r>
              <a:rPr lang="ar-SA" dirty="0"/>
              <a:t>	</a:t>
            </a:r>
            <a:r>
              <a:rPr lang="en-US" dirty="0"/>
              <a:t>Abuse victim</a:t>
            </a:r>
          </a:p>
          <a:p>
            <a:pPr algn="l" rtl="0"/>
            <a:r>
              <a:rPr lang="en-US" dirty="0"/>
              <a:t>L</a:t>
            </a:r>
            <a:r>
              <a:rPr lang="ar-SA" dirty="0"/>
              <a:t>	</a:t>
            </a:r>
            <a:r>
              <a:rPr lang="en-US" dirty="0"/>
              <a:t>Lack of coping skill</a:t>
            </a:r>
          </a:p>
          <a:p>
            <a:pPr algn="l"/>
            <a:endParaRPr lang="fa-IR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کارگاه آموزشی طرح واره درمانی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/>
              <a:t>F</a:t>
            </a:r>
            <a:r>
              <a:rPr lang="ar-SA" dirty="0"/>
              <a:t>	</a:t>
            </a:r>
            <a:r>
              <a:rPr lang="en-US" dirty="0"/>
              <a:t>False self-confused identity</a:t>
            </a:r>
          </a:p>
          <a:p>
            <a:pPr algn="l" rtl="0"/>
            <a:r>
              <a:rPr lang="en-US" dirty="0"/>
              <a:t>A</a:t>
            </a:r>
            <a:r>
              <a:rPr lang="ar-SA" dirty="0"/>
              <a:t>	</a:t>
            </a:r>
            <a:r>
              <a:rPr lang="en-US" dirty="0"/>
              <a:t>Avoid depression through activity</a:t>
            </a:r>
          </a:p>
          <a:p>
            <a:pPr algn="l" rtl="0"/>
            <a:r>
              <a:rPr lang="en-US" dirty="0"/>
              <a:t>M</a:t>
            </a:r>
            <a:r>
              <a:rPr lang="ar-SA" dirty="0"/>
              <a:t>	</a:t>
            </a:r>
            <a:r>
              <a:rPr lang="en-US" dirty="0"/>
              <a:t>Measured, Judgmental and </a:t>
            </a:r>
            <a:r>
              <a:rPr lang="en-US" dirty="0" err="1"/>
              <a:t>perfectionistic</a:t>
            </a:r>
            <a:endParaRPr lang="en-US" dirty="0"/>
          </a:p>
          <a:p>
            <a:pPr algn="l" rtl="0"/>
            <a:r>
              <a:rPr lang="en-US" dirty="0"/>
              <a:t>I</a:t>
            </a:r>
            <a:r>
              <a:rPr lang="ar-SA" dirty="0"/>
              <a:t>	</a:t>
            </a:r>
            <a:r>
              <a:rPr lang="en-US" dirty="0"/>
              <a:t>Inhibited trust</a:t>
            </a:r>
          </a:p>
          <a:p>
            <a:pPr algn="l" rtl="0"/>
            <a:r>
              <a:rPr lang="en-US" dirty="0"/>
              <a:t>L</a:t>
            </a:r>
            <a:r>
              <a:rPr lang="ar-SA" dirty="0"/>
              <a:t>	</a:t>
            </a:r>
            <a:r>
              <a:rPr lang="en-US" dirty="0"/>
              <a:t>Loss of own reality weak boundaries</a:t>
            </a:r>
          </a:p>
          <a:p>
            <a:pPr algn="l" rtl="0"/>
            <a:r>
              <a:rPr lang="en-US" dirty="0"/>
              <a:t>I</a:t>
            </a:r>
            <a:r>
              <a:rPr lang="ar-SA" dirty="0"/>
              <a:t>	</a:t>
            </a:r>
            <a:r>
              <a:rPr lang="en-US" dirty="0"/>
              <a:t>Inflated self-image</a:t>
            </a:r>
          </a:p>
          <a:p>
            <a:pPr algn="l" rtl="0"/>
            <a:r>
              <a:rPr lang="en-US" dirty="0"/>
              <a:t>E</a:t>
            </a:r>
            <a:r>
              <a:rPr lang="ar-SA" dirty="0"/>
              <a:t>	</a:t>
            </a:r>
            <a:r>
              <a:rPr lang="en-US" dirty="0"/>
              <a:t>Emotional constraint</a:t>
            </a:r>
          </a:p>
          <a:p>
            <a:pPr algn="l" rtl="0"/>
            <a:r>
              <a:rPr lang="en-US" dirty="0"/>
              <a:t>S</a:t>
            </a:r>
            <a:r>
              <a:rPr lang="ar-SA" dirty="0"/>
              <a:t>	</a:t>
            </a:r>
            <a:r>
              <a:rPr lang="en-US" dirty="0" err="1"/>
              <a:t>Spritual</a:t>
            </a:r>
            <a:r>
              <a:rPr lang="en-US" dirty="0"/>
              <a:t> </a:t>
            </a:r>
            <a:r>
              <a:rPr lang="en-US" dirty="0" err="1"/>
              <a:t>bankruntcy</a:t>
            </a:r>
            <a:endParaRPr lang="en-US" dirty="0"/>
          </a:p>
          <a:p>
            <a:endParaRPr lang="fa-IR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کارگاه آموزشی طرح واره درمانی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b="1" dirty="0"/>
              <a:t>طرح واره های شرطی و غیرشرطی</a:t>
            </a:r>
            <a:endParaRPr lang="en-US" sz="28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عملکردهای طرح واره (تداوم طرح واره و بهبود طرح واره)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چرا طرح واره های تداوم پیدا می کنند؟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سوگیری/ تحریف شناختی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الگوهای رفتاری خودآسیب رسان (چرخه های شناختی ـ بین فردی) اصلی مکملیت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انتخاب یا تصمیم گیری</a:t>
            </a:r>
            <a:endParaRPr lang="en-US" sz="2400" dirty="0"/>
          </a:p>
          <a:p>
            <a:endParaRPr lang="fa-IR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کارگاه آموزشی طرح واره درمانی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b="1" dirty="0"/>
              <a:t>سبک های مقابله ای و پاسخ های مقابله ای</a:t>
            </a:r>
            <a:endParaRPr lang="en-US" sz="28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تسلیم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اجتناب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جبران افراطی</a:t>
            </a:r>
            <a:endParaRPr lang="en-US" sz="2400" dirty="0"/>
          </a:p>
          <a:p>
            <a:endParaRPr lang="fa-IR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کارگاه آموزشی طرح واره درمانی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ar-SA" dirty="0"/>
              <a:t>ذهنیت های طرح واره ای (</a:t>
            </a:r>
            <a:r>
              <a:rPr lang="en-US" dirty="0"/>
              <a:t>schema modes</a:t>
            </a:r>
            <a:r>
              <a:rPr lang="ar-SA" dirty="0"/>
              <a:t>)</a:t>
            </a:r>
            <a:endParaRPr lang="en-US" sz="2800" dirty="0"/>
          </a:p>
          <a:p>
            <a:pPr lvl="0"/>
            <a:r>
              <a:rPr lang="ar-SA" dirty="0"/>
              <a:t>انواع ذهنیت های طرح واره ای</a:t>
            </a:r>
            <a:endParaRPr lang="en-US" sz="2800" dirty="0"/>
          </a:p>
          <a:p>
            <a:pPr marL="971550" lvl="1" indent="-514350">
              <a:buFont typeface="+mj-lt"/>
              <a:buAutoNum type="arabicPeriod"/>
            </a:pPr>
            <a:r>
              <a:rPr lang="ar-SA" b="1" dirty="0"/>
              <a:t>ذهنیت های کودکانه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ذهنیت کودک آسیب پذیر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اضطراب، ترس، ناراحتی و درماندگی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رهاشدگی، بی اعتمادی/ بدرفتاری، محرومیت هیجانی، نقص، انزوای </a:t>
            </a:r>
            <a:r>
              <a:rPr lang="ar-SA" dirty="0" smtClean="0"/>
              <a:t>اجتماعی</a:t>
            </a:r>
            <a:r>
              <a:rPr lang="fa-IR" sz="2400" dirty="0" smtClean="0"/>
              <a:t> </a:t>
            </a:r>
            <a:r>
              <a:rPr lang="ar-SA" dirty="0" smtClean="0"/>
              <a:t>وابستگی</a:t>
            </a:r>
            <a:r>
              <a:rPr lang="ar-SA" dirty="0"/>
              <a:t>/ بی کفایتی، آسیب پذیری یا </a:t>
            </a:r>
            <a:r>
              <a:rPr lang="ar-SA" dirty="0" smtClean="0"/>
              <a:t>بیماری</a:t>
            </a:r>
            <a:r>
              <a:rPr lang="fa-IR" dirty="0" smtClean="0"/>
              <a:t> </a:t>
            </a:r>
            <a:r>
              <a:rPr lang="ar-SA" dirty="0" smtClean="0"/>
              <a:t>خویشتن </a:t>
            </a:r>
            <a:r>
              <a:rPr lang="ar-SA" dirty="0"/>
              <a:t>تحول نیافته/ گرفتار، منفی گرایی/ بدبینی</a:t>
            </a:r>
            <a:endParaRPr lang="en-US" sz="2800" dirty="0"/>
          </a:p>
          <a:p>
            <a:endParaRPr lang="fa-IR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کارگاه آموزشی طرح واره درمانی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dirty="0"/>
              <a:t>ذهنیت کودک عصبانی</a:t>
            </a:r>
            <a:endParaRPr lang="en-US" sz="28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عصبانیت شدید (در صورت ناکامی نیازهای هیجانی)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رهاشدگی، بی اعتمادی/ بدرفتاری، محرومیت هیجانی، اطاعت</a:t>
            </a:r>
            <a:endParaRPr lang="en-US" sz="2400" dirty="0"/>
          </a:p>
          <a:p>
            <a:endParaRPr lang="fa-IR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کارگاه آموزشی طرح واره درمانی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dirty="0"/>
              <a:t>ذهنیت کودک تکانشی</a:t>
            </a:r>
            <a:endParaRPr lang="en-US" sz="28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لذت طلبی همراه با بی توجهی به نیازها و حقوق دیگران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استحقاق، خویشتن داری و خود انضباطی ناکافی</a:t>
            </a:r>
            <a:endParaRPr lang="en-US" sz="2400" dirty="0"/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کارگاه آموزشی طرح واره درمانی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ar-SA" dirty="0"/>
              <a:t>شخصیت به مثابه سیستم ایمنی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ar-SA" dirty="0"/>
              <a:t>شخصیت به مثابه سبک مقابله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ar-SA" dirty="0"/>
              <a:t>علایم بالینی به مثابه تب یا عطسه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ar-SA" dirty="0"/>
              <a:t>استرسورها به مثابه میکروب</a:t>
            </a:r>
            <a:endParaRPr lang="en-US" dirty="0"/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کارگاه آموزشی طرح واره درمانی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dirty="0"/>
              <a:t>ذهنیت کودک شاد</a:t>
            </a:r>
            <a:endParaRPr lang="en-US" sz="28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رضایت، دلخوشی، محبت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عدم فعال سازی طرح واره های ناسازگار اولیه</a:t>
            </a:r>
            <a:endParaRPr lang="en-US" sz="2400" dirty="0"/>
          </a:p>
          <a:p>
            <a:endParaRPr lang="fa-IR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کارگاه آموزشی طرح واره درمانی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dirty="0"/>
              <a:t>ذهنیت های مقابله ای ناکارآمد</a:t>
            </a:r>
            <a:endParaRPr lang="en-US" sz="2800" dirty="0"/>
          </a:p>
          <a:p>
            <a:pPr lvl="1"/>
            <a:r>
              <a:rPr lang="ar-SA" dirty="0"/>
              <a:t>تسلیم شده مطیع</a:t>
            </a:r>
            <a:endParaRPr lang="en-US" sz="2400" dirty="0"/>
          </a:p>
          <a:p>
            <a:pPr lvl="1"/>
            <a:r>
              <a:rPr lang="ar-SA" dirty="0"/>
              <a:t>محافظ بی تفاوت</a:t>
            </a:r>
            <a:endParaRPr lang="en-US" sz="2400" dirty="0"/>
          </a:p>
          <a:p>
            <a:pPr lvl="1"/>
            <a:r>
              <a:rPr lang="ar-SA" dirty="0"/>
              <a:t>جبران کننده افراطی</a:t>
            </a:r>
            <a:endParaRPr lang="en-US" sz="2400" dirty="0"/>
          </a:p>
          <a:p>
            <a:endParaRPr lang="fa-IR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کارگاه آموزشی طرح واره درمانی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dirty="0"/>
              <a:t>ذهنیت های والد ناکارآمد</a:t>
            </a:r>
            <a:endParaRPr lang="en-US" sz="28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ذهنیت والد تنبیه گر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تنبیه، انتقاد و عیبجویی از دیگران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اطاعت، تنبیه، نقص، بی اعتمادی/ بدرفتاری</a:t>
            </a:r>
            <a:endParaRPr lang="en-US" sz="2400" dirty="0"/>
          </a:p>
          <a:p>
            <a:endParaRPr lang="fa-IR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کارگاه آموزشی طرح واره درمانی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dirty="0"/>
              <a:t>ذهنیت والد پرتوقع</a:t>
            </a:r>
            <a:endParaRPr lang="en-US" sz="28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کمال گرایی، مسئولیت پذیری افراطی در قبال دیگران و تحت فشار بودن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ایثارگری، معیارهای سرسختانه</a:t>
            </a:r>
            <a:endParaRPr lang="en-US" sz="2400" dirty="0"/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کارگاه آموزشی طرح واره درمانی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dirty="0"/>
              <a:t>ذهنیت بزرگسال سالم</a:t>
            </a:r>
            <a:endParaRPr lang="en-US" sz="28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احساس امنیت از ارتباط با دیگران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آزادی در بیان نیازها و هیجان های سالم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تفریح (تعادل کار و تفریح)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خویشتن داری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استقلال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توانمندی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توانایی مرزگذاری انعطاف پذیر بین خود و دیگران</a:t>
            </a:r>
            <a:endParaRPr lang="en-US" sz="2400" dirty="0"/>
          </a:p>
          <a:p>
            <a:endParaRPr lang="fa-IR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dirty="0"/>
              <a:t>مراحل طرح واره درمانی</a:t>
            </a:r>
            <a:endParaRPr lang="en-US" sz="28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سنجش و آموزش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تغییر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تکنیک های شناختی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تکنیک های تجربی (هیجانی)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تکنیک های بین فردی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الگوشکنی رفتاری</a:t>
            </a:r>
            <a:endParaRPr lang="en-US" sz="2400" dirty="0"/>
          </a:p>
          <a:p>
            <a:endParaRPr lang="fa-IR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dirty="0"/>
              <a:t>اهداف مرحله سنجش و آموزش</a:t>
            </a:r>
            <a:endParaRPr lang="en-US" sz="28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شناسایی الگوهای ناکارآمد زندگی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شناسایی و برانگیزی طرح واره های ناسازگار اولیه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درک ریشه های تحولی طرح واره ها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شناسایی سبکها و پاسخ های مقابله ای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سنجش خلق وخو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جمع بندی (فرمول بندی مشکل بیمار)</a:t>
            </a:r>
            <a:endParaRPr lang="en-US" sz="2400" dirty="0"/>
          </a:p>
          <a:p>
            <a:endParaRPr lang="fa-IR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کارگاه آموزشی طرح واره درمانی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ar-SA" dirty="0"/>
              <a:t>اهمیت فرمول بندی (حرف فرانسیس بیکن)</a:t>
            </a:r>
            <a:endParaRPr lang="en-US" sz="2400" dirty="0"/>
          </a:p>
          <a:p>
            <a:pPr lvl="1"/>
            <a:r>
              <a:rPr lang="ar-SA" dirty="0"/>
              <a:t>انواع شناخت درمانگران (مفاهیم و سازه های شناختی)</a:t>
            </a:r>
            <a:endParaRPr lang="en-US" sz="2400" dirty="0"/>
          </a:p>
          <a:p>
            <a:pPr lvl="1"/>
            <a:r>
              <a:rPr lang="ar-SA" dirty="0"/>
              <a:t>کارکردهای فرمول بندی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تبیین گذشته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توصیف حال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تغییر آینده</a:t>
            </a:r>
            <a:endParaRPr lang="en-US" sz="2400" dirty="0"/>
          </a:p>
          <a:p>
            <a:endParaRPr lang="fa-IR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کارگاه آموزشی طرح واره درمانی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dirty="0"/>
              <a:t>فرآیند دقیق سنجش و آموزش</a:t>
            </a:r>
            <a:endParaRPr lang="en-US" sz="28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ارزیابی اولیه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سنجش مشکلات فعلی و هدف گزینی</a:t>
            </a:r>
            <a:endParaRPr lang="en-US" sz="2400" dirty="0"/>
          </a:p>
          <a:p>
            <a:endParaRPr lang="fa-IR"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کارگاه آموزشی طرح واره درمانی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ar-SA" dirty="0"/>
              <a:t>سنجش تناسب بیمار برای طرح واره درمانی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بحران های شدید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روان پریشی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اختلال محور </a:t>
            </a:r>
            <a:r>
              <a:rPr lang="en-US" dirty="0"/>
              <a:t>I</a:t>
            </a:r>
            <a:r>
              <a:rPr lang="ar-SA" dirty="0"/>
              <a:t> (که نیازمند توجه بالینی است)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سوء مصرف الکل یا دارو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مشکلات موقعیتی</a:t>
            </a:r>
            <a:endParaRPr lang="en-US" sz="2400" dirty="0"/>
          </a:p>
          <a:p>
            <a:endParaRPr lang="fa-I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کارگاه آموزشی طرح واره درمانی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dirty="0"/>
              <a:t>مشکل در درمان افراد مبتلا به اختلال شخصیت</a:t>
            </a:r>
            <a:endParaRPr lang="en-US" dirty="0"/>
          </a:p>
          <a:p>
            <a:pPr lvl="0"/>
            <a:r>
              <a:rPr lang="ar-SA" dirty="0"/>
              <a:t>علیت دوری</a:t>
            </a:r>
            <a:endParaRPr lang="en-US" dirty="0"/>
          </a:p>
          <a:p>
            <a:endParaRPr lang="fa-IR" dirty="0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کارگاه آموزشی طرح واره درمانی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71550" lvl="1" indent="-514350">
              <a:buFont typeface="+mj-lt"/>
              <a:buAutoNum type="arabicPeriod"/>
            </a:pPr>
            <a:r>
              <a:rPr lang="ar-SA" dirty="0"/>
              <a:t>پرسشنامه های طرح واره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پرسشنامه چند وجهی سرگذشت زندگی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پرسشنامه طرح واره یانگ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پرسشنامه سبک فرزندپروری یانگ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پرسشنامه اجتناب یانگ ـ رای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پرسشنامه جبران یانگ</a:t>
            </a:r>
            <a:endParaRPr lang="en-US" sz="2400" dirty="0"/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کارگاه آموزشی طرح واره درمانی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dirty="0"/>
              <a:t>سنجش از طریق تصویرسازی ذهن</a:t>
            </a:r>
            <a:endParaRPr lang="en-US" sz="28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شناسایی و برانگیزی طرح واره های بیمار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درک ریشه های تحولی طرح واره ها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ربط دادن طرح واره ها به مشکلات فعلی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کمک به بیمار برای تجربه هیجان های طرح واره ها</a:t>
            </a:r>
            <a:endParaRPr lang="en-US" sz="2400" dirty="0"/>
          </a:p>
          <a:p>
            <a:endParaRPr lang="fa-IR" dirty="0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کارگاه آموزشی طرح واره درمانی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ar-SA" dirty="0"/>
              <a:t>غلبه بر اجتناب طرح واره (اجتناب هیجانی)</a:t>
            </a:r>
            <a:endParaRPr lang="en-US" sz="2800" dirty="0"/>
          </a:p>
          <a:p>
            <a:pPr lvl="0"/>
            <a:r>
              <a:rPr lang="ar-SA" dirty="0"/>
              <a:t>کارکردهای هیجان (استعاره علامت راهنمایی ورانندگی)</a:t>
            </a:r>
            <a:endParaRPr lang="en-US" sz="28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پیش زمینه عمل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ارزش بقایی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ارزش انگیزشی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تاثیر بر حافظه و افکار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تاثیر ارتباطی</a:t>
            </a:r>
            <a:endParaRPr lang="en-US" sz="2400" dirty="0"/>
          </a:p>
          <a:p>
            <a:pPr lvl="0"/>
            <a:r>
              <a:rPr lang="ar-SA" dirty="0"/>
              <a:t>اعتماد به هیجان ها</a:t>
            </a:r>
            <a:endParaRPr lang="en-US" sz="2800" dirty="0"/>
          </a:p>
          <a:p>
            <a:pPr lvl="0"/>
            <a:r>
              <a:rPr lang="ar-SA" dirty="0"/>
              <a:t>طرح واره های هیجانی (رابرت لیهی)</a:t>
            </a:r>
            <a:endParaRPr lang="en-US" sz="2800" dirty="0"/>
          </a:p>
          <a:p>
            <a:endParaRPr lang="fa-IR" dirty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کارگاه آموزشی طرح واره درمانی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ar-SA" dirty="0"/>
              <a:t>اجتناب هیجانی</a:t>
            </a:r>
            <a:endParaRPr lang="en-US" sz="28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کاهش تماس چشمی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زل زدن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تغییر موضوع بحث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عقلانی سازی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اندیشناکی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نگرانی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بی تصمیمی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حالت های تجزیه ای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پرخوری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پناه بردن به مشروب و مواد</a:t>
            </a:r>
            <a:endParaRPr lang="en-US" sz="2400" dirty="0"/>
          </a:p>
          <a:p>
            <a:endParaRPr lang="fa-IR" dirty="0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کارگاه آموزشی طرح واره درمانی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dirty="0"/>
              <a:t>هیجان به عنوان فرآیند</a:t>
            </a:r>
            <a:endParaRPr lang="en-US" dirty="0"/>
          </a:p>
          <a:p>
            <a:pPr lvl="0"/>
            <a:r>
              <a:rPr lang="ar-SA" dirty="0"/>
              <a:t>بروز </a:t>
            </a:r>
            <a:r>
              <a:rPr lang="en-US" dirty="0">
                <a:sym typeface="Wingdings 3"/>
              </a:rPr>
              <a:t></a:t>
            </a:r>
            <a:r>
              <a:rPr lang="en-US" dirty="0"/>
              <a:t> </a:t>
            </a:r>
            <a:r>
              <a:rPr lang="ar-SA" dirty="0"/>
              <a:t>آگاهی </a:t>
            </a:r>
            <a:r>
              <a:rPr lang="en-US" dirty="0">
                <a:sym typeface="Wingdings 3"/>
              </a:rPr>
              <a:t></a:t>
            </a:r>
            <a:r>
              <a:rPr lang="ar-SA" dirty="0"/>
              <a:t> از آن خودسازی </a:t>
            </a:r>
            <a:r>
              <a:rPr lang="en-US" dirty="0">
                <a:sym typeface="Wingdings 3"/>
              </a:rPr>
              <a:t></a:t>
            </a:r>
            <a:r>
              <a:rPr lang="ar-SA" dirty="0"/>
              <a:t> عمل </a:t>
            </a:r>
            <a:r>
              <a:rPr lang="en-US" dirty="0">
                <a:sym typeface="Wingdings 3"/>
              </a:rPr>
              <a:t></a:t>
            </a:r>
            <a:r>
              <a:rPr lang="ar-SA" dirty="0"/>
              <a:t> تکمیل</a:t>
            </a:r>
            <a:endParaRPr lang="en-US" dirty="0"/>
          </a:p>
          <a:p>
            <a:endParaRPr lang="fa-IR" dirty="0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کارگاه آموزشی طرح واره درمانی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dirty="0"/>
              <a:t>آسیب شناسی هیجان ها</a:t>
            </a:r>
            <a:endParaRPr lang="en-US" sz="2800" dirty="0"/>
          </a:p>
          <a:p>
            <a:pPr lvl="1"/>
            <a:r>
              <a:rPr lang="ar-SA" dirty="0"/>
              <a:t>ناتوانی در خودآرامشی</a:t>
            </a:r>
            <a:endParaRPr lang="en-US" sz="2400" dirty="0"/>
          </a:p>
          <a:p>
            <a:pPr lvl="1"/>
            <a:r>
              <a:rPr lang="ar-SA" dirty="0"/>
              <a:t>ناتوانی در بیان هیجان ها</a:t>
            </a:r>
            <a:endParaRPr lang="en-US" sz="2400" dirty="0"/>
          </a:p>
          <a:p>
            <a:pPr lvl="1"/>
            <a:r>
              <a:rPr lang="ar-SA" dirty="0"/>
              <a:t>ناتوانی در شناسایی هیجان ها</a:t>
            </a:r>
            <a:endParaRPr lang="en-US" sz="2400" dirty="0"/>
          </a:p>
          <a:p>
            <a:pPr lvl="1"/>
            <a:r>
              <a:rPr lang="ar-SA" dirty="0"/>
              <a:t>نگرش های ناکارآمد نسبت به هیجان ها</a:t>
            </a:r>
            <a:endParaRPr lang="en-US" sz="2400" dirty="0"/>
          </a:p>
          <a:p>
            <a:pPr lvl="1"/>
            <a:r>
              <a:rPr lang="ar-SA" dirty="0"/>
              <a:t>واکنش های ناسازگار (افراط و تفریط در کنترل هیجان ها)</a:t>
            </a:r>
            <a:endParaRPr lang="en-US" sz="2400" dirty="0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کارگاه آموزشی طرح واره درمانی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ar-SA" dirty="0"/>
              <a:t>هیجان های اولیه، ثانویه، ابزاری</a:t>
            </a:r>
            <a:endParaRPr lang="en-US" sz="2800" dirty="0"/>
          </a:p>
          <a:p>
            <a:pPr lvl="0"/>
            <a:r>
              <a:rPr lang="ar-SA" dirty="0"/>
              <a:t>هیجان های اولیه سازگار</a:t>
            </a:r>
            <a:endParaRPr lang="en-US" sz="28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ناراحتی از فقدان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خشم حاصل از بی عدالتی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ترس از تهدید</a:t>
            </a:r>
            <a:endParaRPr lang="en-US" sz="2400" dirty="0"/>
          </a:p>
          <a:p>
            <a:pPr lvl="0"/>
            <a:r>
              <a:rPr lang="ar-SA" dirty="0"/>
              <a:t>هیجان های اولیه ناسازگار</a:t>
            </a:r>
            <a:endParaRPr lang="en-US" sz="28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ترس از ارتفاع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ترس از آسایش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احساس بی ارزشی (شرم)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احساس ناامنی (ترس)</a:t>
            </a:r>
            <a:endParaRPr lang="en-US" sz="2400" dirty="0"/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کارگاه آموزشی طرح واره درمانی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dirty="0"/>
              <a:t>هیجان های ثانویه ناسازگار</a:t>
            </a:r>
            <a:endParaRPr lang="en-US" sz="28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درماندگی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ناامیدی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غضب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یاس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احساس دل خنکی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تواضع</a:t>
            </a:r>
            <a:endParaRPr lang="en-US" sz="2400" dirty="0"/>
          </a:p>
          <a:p>
            <a:endParaRPr lang="fa-IR" dirty="0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کارگاه آموزشی طرح واره درمانی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dirty="0"/>
              <a:t>هیجان های ابزاری</a:t>
            </a:r>
            <a:endParaRPr lang="en-US" sz="28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اشک تمساح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خشم سلطه گرانه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عصبانیت اخلاقی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خجالت دروغین</a:t>
            </a:r>
            <a:endParaRPr lang="en-US" sz="2400" dirty="0"/>
          </a:p>
          <a:p>
            <a:endParaRPr lang="fa-IR" dirty="0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کارگاه آموزشی طرح واره درمانی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dirty="0"/>
              <a:t>راهبردهای شناختی</a:t>
            </a:r>
            <a:endParaRPr lang="en-US" sz="28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آزمون اعتبار طرح واره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تعریف جدیدی از شواهد تایید کننده طرح واره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ارزیابی مزایا و معایب سبک مقابله ای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برقراری گفتگو بین جنبه سالم و جنبه طرح واره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تدوین کارت آموزشی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تکمیل فرم ثبت طرح واره</a:t>
            </a:r>
            <a:endParaRPr lang="en-US" sz="2400" dirty="0"/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کارگاه آموزشی طرح واره درمانی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dirty="0"/>
              <a:t>مفاهیم کلیدی نظریه طرحواره</a:t>
            </a:r>
            <a:endParaRPr lang="en-US" dirty="0"/>
          </a:p>
          <a:p>
            <a:pPr lvl="0"/>
            <a:r>
              <a:rPr lang="ar-SA" dirty="0"/>
              <a:t>نیازهای هیجانی اساسی</a:t>
            </a:r>
            <a:endParaRPr lang="en-US" dirty="0"/>
          </a:p>
          <a:p>
            <a:endParaRPr lang="fa-IR" dirty="0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کارگاه آموزشی طرح واره درمانی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ar-SA" dirty="0"/>
              <a:t>راهبردهای تجربی</a:t>
            </a:r>
            <a:endParaRPr lang="en-US" sz="2800" dirty="0"/>
          </a:p>
          <a:p>
            <a:pPr lvl="1"/>
            <a:r>
              <a:rPr lang="ar-SA" dirty="0"/>
              <a:t>هدف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برانگیختن هیجان های طرح واره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بازوالدینی بیمار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ارائه منطق تکنیک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انجام گفتگوهای خیالی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باز والدینی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تصویرسازی وقایع آسیب زا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نوشتن نامه</a:t>
            </a:r>
            <a:endParaRPr lang="en-US" sz="2400" dirty="0"/>
          </a:p>
          <a:p>
            <a:endParaRPr lang="fa-IR" dirty="0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کارگاه آموزشی طرح واره درمانی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dirty="0"/>
              <a:t>گره گشایی مشکلات تکنیک های تجربی</a:t>
            </a:r>
            <a:endParaRPr lang="en-US" sz="28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ارائه منطق تکنیک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به تعویق انداختن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تصویرسازی با صحنه های آرامبخش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کار با بدن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گفتگو با ذهنیت محافظ بی تفاوت</a:t>
            </a:r>
            <a:endParaRPr lang="en-US" sz="2400" dirty="0"/>
          </a:p>
          <a:p>
            <a:endParaRPr lang="fa-IR" dirty="0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کارگاه آموزشی طرح واره درمانی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ar-SA" dirty="0"/>
              <a:t>الگوشکنی رفتاری</a:t>
            </a:r>
            <a:endParaRPr lang="en-US" sz="28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آمادگی برای مرحله الگوشکنی رفتاری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توصیف دقیق رفتارهای مشکل آفرین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تصویرسازی ذهنی موقعیت های مشکل آفرین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ارزیابی مزایا و معایب ارائه رفتار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تمرین رفتارهای سالم (ایفای نقش و تصویرسازی ذهنی)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گفتگوی طرح واره ای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کارت آموزشی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تلاش زمانمند</a:t>
            </a:r>
            <a:endParaRPr lang="en-US" sz="2400" dirty="0"/>
          </a:p>
          <a:p>
            <a:endParaRPr lang="fa-IR" dirty="0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کارگاه آموزشی طرح واره درمانی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ar-SA" dirty="0"/>
              <a:t>رابطه درمانی</a:t>
            </a:r>
            <a:endParaRPr lang="en-US" sz="28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تضاد طرح واره های درمانگر با طرح واره های بیمار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ناهمخوانی بین نیازهای بیمار با طرح واره ها و سبک های مقابله ای درمانگر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رفتار اجتماعی درمانگر به دلیل هیجان های بیمار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فعال سازی طرح واره های درمانگر و جبران افراطی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فعال سازی ذهنیت والد ناکارآمد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ارضاء نیازهای طرح واره خاست درمانگر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فعال سازی طرح واره های درمانگر در صورت عدم پیشرفت در درمان</a:t>
            </a:r>
            <a:endParaRPr lang="en-US" sz="2400" dirty="0"/>
          </a:p>
          <a:p>
            <a:endParaRPr lang="fa-IR" dirty="0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کارگاه آموزشی طرح واره درمانی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dirty="0"/>
              <a:t>اتحاد درمانی</a:t>
            </a:r>
            <a:endParaRPr lang="en-US" sz="2800" dirty="0"/>
          </a:p>
          <a:p>
            <a:pPr lvl="0"/>
            <a:r>
              <a:rPr lang="ar-SA" dirty="0"/>
              <a:t>فروید</a:t>
            </a:r>
            <a:endParaRPr lang="en-US" sz="2800" dirty="0"/>
          </a:p>
          <a:p>
            <a:pPr lvl="0"/>
            <a:r>
              <a:rPr lang="ar-SA" dirty="0"/>
              <a:t>بوردین (1979)</a:t>
            </a:r>
            <a:endParaRPr lang="en-US" sz="28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تکالیف (</a:t>
            </a:r>
            <a:r>
              <a:rPr lang="en-US" dirty="0"/>
              <a:t>tasks</a:t>
            </a:r>
            <a:r>
              <a:rPr lang="ar-SA" dirty="0"/>
              <a:t>)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اهداف (</a:t>
            </a:r>
            <a:r>
              <a:rPr lang="en-US" dirty="0"/>
              <a:t>goals</a:t>
            </a:r>
            <a:r>
              <a:rPr lang="ar-SA" dirty="0"/>
              <a:t>)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پیوند ارتباطی (</a:t>
            </a:r>
            <a:r>
              <a:rPr lang="en-US" dirty="0"/>
              <a:t>relational bond</a:t>
            </a:r>
            <a:r>
              <a:rPr lang="ar-SA" dirty="0"/>
              <a:t>)</a:t>
            </a:r>
            <a:endParaRPr lang="en-US" sz="2400" dirty="0"/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کارگاه آموزشی طرح واره درمانی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dirty="0"/>
              <a:t>سفران (2000)</a:t>
            </a:r>
            <a:endParaRPr lang="en-US" sz="28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اتحاد درمانی به عنوان مذاکره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اصول درمانی (</a:t>
            </a:r>
            <a:r>
              <a:rPr lang="en-US" dirty="0" err="1"/>
              <a:t>Metacommunication</a:t>
            </a:r>
            <a:r>
              <a:rPr lang="ar-SA" dirty="0"/>
              <a:t>)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آگاهی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همیاری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تمرکز بر زمان حال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تاکید بر درک و آگاهی</a:t>
            </a:r>
            <a:endParaRPr lang="en-US" sz="2400" dirty="0"/>
          </a:p>
          <a:p>
            <a:endParaRPr lang="fa-IR" dirty="0"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کارگاه آموزشی طرح واره درمانی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dirty="0"/>
              <a:t>تجلی طرح واره ها در انتقال</a:t>
            </a:r>
            <a:endParaRPr lang="en-US" sz="2800" dirty="0"/>
          </a:p>
          <a:p>
            <a:pPr lvl="0"/>
            <a:r>
              <a:rPr lang="ar-SA" dirty="0"/>
              <a:t>بی کفایتی شخصیت (اجتنابی)</a:t>
            </a:r>
            <a:endParaRPr lang="en-US" sz="28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اجتناب از هیجان ها و موضوعات دردسرساز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مشکلات گنگ و مبهم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جستجوی علایم طرد شدن از سوی درمانگر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اعتقاد به عیبجویی درمانگر (در صورت عدم انجام تکالیف خانگی)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اکراه از انجام تکالیف رفتاری رویارویی</a:t>
            </a:r>
            <a:endParaRPr lang="en-US" sz="2400" dirty="0"/>
          </a:p>
          <a:p>
            <a:endParaRPr lang="fa-IR" dirty="0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dirty="0"/>
              <a:t>درماندگی (شخصیت وابسته)</a:t>
            </a:r>
            <a:endParaRPr lang="en-US" sz="28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اطمینان طلبی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نداشتن دستور جلسه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شکایت دائم از احساسات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عدم رعایت وقت جلسه درمان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عدم اعتقاد به تاثیر تکالیف خانگی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آشفتگی در صورت کنسل شدن جلسه</a:t>
            </a:r>
            <a:endParaRPr lang="en-US" sz="2400" dirty="0"/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dirty="0"/>
              <a:t>آسیب پذیر در برابر کنترل (شخصیت منفعل پرخاشگر)</a:t>
            </a:r>
            <a:endParaRPr lang="en-US" sz="28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دیرآمدن به جلسه درمان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فراموش کردن وقت جلسه درمان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اعتقاد به چالش های شناختی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اکراه از بیان نارضایتی به طور مستقیم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احساسات و افکار گنگ و مبهم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فراموش کردن تکالیف خانگی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فراموش کردن پرداخت هزینه جلسه</a:t>
            </a:r>
            <a:endParaRPr lang="en-US" sz="2400" dirty="0"/>
          </a:p>
          <a:p>
            <a:endParaRPr lang="fa-IR" dirty="0"/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کارگاه آموزشی طرح واره درمانی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dirty="0"/>
              <a:t>مسئولیت پذیر (شخصیت وسواسی ـ اجباری)</a:t>
            </a:r>
            <a:endParaRPr lang="en-US" sz="28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ترس از هیجان ها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انتقاد از خویشتن به خاطر بی نظمی و نابخردی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بی صبری از نتایج دیررس درمان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ar-SA" dirty="0"/>
              <a:t>ارزیابی تکالیف خانگی به عنوان محک توانایی</a:t>
            </a:r>
            <a:endParaRPr lang="en-US" sz="2400" dirty="0"/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outs:outSpaceData xmlns:outs="http://schemas.microsoft.com/office/2009/outspace/metadata">
  <outs:relatedDates>
    <outs:relatedDate>
      <outs:type>3</outs:type>
      <outs:displayName>Last Modified</outs:displayName>
      <outs:dateTime>2009-05-09T05:47:25Z</outs:dateTime>
      <outs:isPinned>true</outs:isPinned>
    </outs:relatedDate>
    <outs:relatedDate>
      <outs:type>2</outs:type>
      <outs:displayName>Created</outs:displayName>
      <outs:dateTime>2009-05-09T03:48:34Z</outs:dateTime>
      <outs:isPinned>true</outs:isPinned>
    </outs:relatedDate>
    <outs:relatedDate>
      <outs:type>4</outs:type>
      <outs:displayName>Last Printed</outs:displayName>
      <outs:dateTime/>
      <outs:isPinned>true</outs:isPinned>
    </outs:relatedDate>
  </outs:relatedDates>
  <outs:relatedDocuments>
    <outs:relatedDocument>
      <outs:type>2</outs:type>
      <outs:displayName>Other documents in current folder</outs:displayName>
      <outs:uri/>
      <outs:isPinned>true</outs:isPinned>
    </outs:relatedDocument>
  </outs:relatedDocuments>
  <outs:relatedPeople>
    <outs:relatedPeopleItem>
      <outs:category>Author</outs:category>
      <outs:people>
        <outs:relatedPerson>
          <outs:displayName>DellUser</outs:displayName>
          <outs:accountName/>
        </outs:relatedPerson>
      </outs:people>
      <outs:source>0</outs:source>
      <outs:isPinned>true</outs:isPinned>
    </outs:relatedPeopleItem>
    <outs:relatedPeopleItem>
      <outs:category>Last modified by</outs:category>
      <outs:people>
        <outs:relatedPerson>
          <outs:displayName>DellUser</outs:displayName>
          <outs:accountName/>
        </outs:relatedPerson>
      </outs:people>
      <outs:source>0</outs:source>
      <outs:isPinned>true</outs:isPinned>
    </outs:relatedPeopleItem>
    <outs:relatedPeopleItem>
      <outs:category>Manager</outs:category>
      <outs:people/>
      <outs:source>0</outs:source>
      <outs:isPinned>false</outs:isPinned>
    </outs:relatedPeopleItem>
  </outs:relatedPeople>
  <propertyMetadataList xmlns="http://schemas.microsoft.com/office/2009/outspace/metadata">
    <propertyMetadata>
      <type>0</type>
      <propertyId>2228224</propertyId>
      <propertyName/>
      <isPinned>true</isPinned>
    </propertyMetadata>
    <propertyMetadata>
      <type>0</type>
      <propertyId>1114115</propertyId>
      <propertyName/>
      <isPinned>true</isPinned>
    </propertyMetadata>
    <propertyMetadata>
      <type>0</type>
      <propertyId>1114117</propertyId>
      <propertyName/>
      <isPinned>true</isPinned>
    </propertyMetadata>
    <propertyMetadata>
      <type>0</type>
      <propertyId>589825</propertyId>
      <propertyName/>
      <isPinned>false</isPinned>
    </propertyMetadata>
    <propertyMetadata>
      <type>0</type>
      <propertyId>1114116</propertyId>
      <propertyName/>
      <isPinned>false</isPinned>
    </propertyMetadata>
    <propertyMetadata>
      <type>0</type>
      <propertyId>14</propertyId>
      <propertyName/>
      <isPinned>true</isPinned>
    </propertyMetadata>
    <propertyMetadata>
      <type>0</type>
      <propertyId>8</propertyId>
      <propertyName/>
      <isPinned>true</isPinned>
    </propertyMetadata>
    <propertyMetadata>
      <type>0</type>
      <propertyId>6</propertyId>
      <propertyName/>
      <isPinned>false</isPinned>
    </propertyMetadata>
    <propertyMetadata>
      <type>0</type>
      <propertyId>1114118</propertyId>
      <propertyName/>
      <isPinned>false</isPinned>
    </propertyMetadata>
    <propertyMetadata>
      <type>0</type>
      <propertyId>1179649</propertyId>
      <propertyName/>
      <isPinned>false</isPinned>
    </propertyMetadata>
    <propertyMetadata>
      <type>0</type>
      <propertyId>655365</propertyId>
      <propertyName/>
      <isPinned>false</isPinned>
    </propertyMetadata>
    <propertyMetadata>
      <type>0</type>
      <propertyId>1</propertyId>
      <propertyName/>
      <isPinned>false</isPinned>
    </propertyMetadata>
    <propertyMetadata>
      <type>0</type>
      <propertyId>0</propertyId>
      <propertyName/>
      <isPinned>true</isPinned>
    </propertyMetadata>
    <propertyMetadata>
      <type>0</type>
      <propertyId>13</propertyId>
      <propertyName/>
      <isPinned>false</isPinned>
    </propertyMetadata>
    <propertyMetadata>
      <type>0</type>
      <propertyId>1179653</propertyId>
      <propertyName/>
      <isPinned>false</isPinned>
    </propertyMetadata>
    <propertyMetadata>
      <type>0</type>
      <propertyId>22</propertyId>
      <propertyName/>
      <isPinned>false</isPinned>
    </propertyMetadata>
  </propertyMetadataList>
  <outs:corruptMetadataWasLost/>
</outs:outSpaceData>
</file>

<file path=customXml/itemProps1.xml><?xml version="1.0" encoding="utf-8"?>
<ds:datastoreItem xmlns:ds="http://schemas.openxmlformats.org/officeDocument/2006/customXml" ds:itemID="{40595FE9-426A-44A2-BCE6-0A565D66AAE0}">
  <ds:schemaRefs>
    <ds:schemaRef ds:uri="http://schemas.microsoft.com/office/2009/outspace/metadat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</TotalTime>
  <Words>3268</Words>
  <Application>Microsoft Office PowerPoint</Application>
  <PresentationFormat>On-screen Show (4:3)</PresentationFormat>
  <Paragraphs>743</Paragraphs>
  <Slides>103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103</vt:i4>
      </vt:variant>
    </vt:vector>
  </HeadingPairs>
  <TitlesOfParts>
    <vt:vector size="104" baseType="lpstr">
      <vt:lpstr>Opulent</vt:lpstr>
      <vt:lpstr>کارگاه آموزشی طرح واره درمانی</vt:lpstr>
      <vt:lpstr>کارگاه آموزشی طرح واره درمانی</vt:lpstr>
      <vt:lpstr>کارگاه آموزشی طرح واره درمانی</vt:lpstr>
      <vt:lpstr>کارگاه آموزشی طرح واره درمانی</vt:lpstr>
      <vt:lpstr>کارگاه آموزشی طرح واره درمانی</vt:lpstr>
      <vt:lpstr>کارگاه آموزشی طرح واره درمانی</vt:lpstr>
      <vt:lpstr>کارگاه آموزشی طرح واره درمانی</vt:lpstr>
      <vt:lpstr>کارگاه آموزشی طرح واره درمانی</vt:lpstr>
      <vt:lpstr>کارگاه آموزشی طرح واره درمانی</vt:lpstr>
      <vt:lpstr>کارگاه آموزشی طرح واره درمانی</vt:lpstr>
      <vt:lpstr>کارگاه آموزشی طرح واره درمانی</vt:lpstr>
      <vt:lpstr>کارگاه آموزشی طرح واره درمانی</vt:lpstr>
      <vt:lpstr>کارگاه آموزشی طرح واره درمانی</vt:lpstr>
      <vt:lpstr>کارگاه آموزشی طرح واره درمانی</vt:lpstr>
      <vt:lpstr>کارگاه آموزشی طرح واره درمانی</vt:lpstr>
      <vt:lpstr>کارگاه آموزشی طرح واره درمانی</vt:lpstr>
      <vt:lpstr>کارگاه آموزشی طرح واره درمانی</vt:lpstr>
      <vt:lpstr>کارگاه آموزشی طرح واره درمانی</vt:lpstr>
      <vt:lpstr>کارگاه آموزشی طرح واره درمانی</vt:lpstr>
      <vt:lpstr>کارگاه آموزشی طرح واره درمانی</vt:lpstr>
      <vt:lpstr>کارگاه آموزشی طرح واره درمانی</vt:lpstr>
      <vt:lpstr>کارگاه آموزشی طرح واره درمانی</vt:lpstr>
      <vt:lpstr>کارگاه آموزشی طرح واره درمانی</vt:lpstr>
      <vt:lpstr>کارگاه آموزشی طرح واره درمانی</vt:lpstr>
      <vt:lpstr>کارگاه آموزشی طرح واره درمانی</vt:lpstr>
      <vt:lpstr>کارگاه آموزشی طرح واره درمانی</vt:lpstr>
      <vt:lpstr>کارگاه آموزشی طرح واره درمانی</vt:lpstr>
      <vt:lpstr>کارگاه آموزشی طرح واره درمانی</vt:lpstr>
      <vt:lpstr>کارگاه آموزشی طرح واره درمانی</vt:lpstr>
      <vt:lpstr>کارگاه آموزشی طرح واره درمانی</vt:lpstr>
      <vt:lpstr>کارگاه آموزشی طرح واره درمانی</vt:lpstr>
      <vt:lpstr>کارگاه آموزشی طرح واره درمانی</vt:lpstr>
      <vt:lpstr>کارگاه آموزشی طرح واره درمانی</vt:lpstr>
      <vt:lpstr>کارگاه آموزشی طرح واره درمانی</vt:lpstr>
      <vt:lpstr>کارگاه آموزشی طرح واره درمانی</vt:lpstr>
      <vt:lpstr>کارگاه آموزشی طرح واره درمانی</vt:lpstr>
      <vt:lpstr>کارگاه آموزشی طرح واره درمانی</vt:lpstr>
      <vt:lpstr>کارگاه آموزشی طرح واره درمانی</vt:lpstr>
      <vt:lpstr>کارگاه آموزشی طرح واره درمانی</vt:lpstr>
      <vt:lpstr>کارگاه آموزشی طرح واره درمانی</vt:lpstr>
      <vt:lpstr>کارگاه آموزشی طرح واره درمانی</vt:lpstr>
      <vt:lpstr>کارگاه آموزشی طرح واره درمانی</vt:lpstr>
      <vt:lpstr>کارگاه آموزشی طرح واره درمانی</vt:lpstr>
      <vt:lpstr>کارگاه آموزشی طرح واره درمانی</vt:lpstr>
      <vt:lpstr>کارگاه آموزشی طرح واره درمانی</vt:lpstr>
      <vt:lpstr>کارگاه آموزشی طرح واره درمانی</vt:lpstr>
      <vt:lpstr>کارگاه آموزشی طرح واره درمانی</vt:lpstr>
      <vt:lpstr>کارگاه آموزشی طرح واره درمانی</vt:lpstr>
      <vt:lpstr>کارگاه آموزشی طرح واره درمانی</vt:lpstr>
      <vt:lpstr>کارگاه آموزشی طرح واره درمانی</vt:lpstr>
      <vt:lpstr>کارگاه آموزشی طرح واره درمانی</vt:lpstr>
      <vt:lpstr>کارگاه آموزشی طرح واره درمانی</vt:lpstr>
      <vt:lpstr>کارگاه آموزشی طرح واره درمانی</vt:lpstr>
      <vt:lpstr>کارگاه آموزشی طرح واره درمانی</vt:lpstr>
      <vt:lpstr>کارگاه آموزشی طرح واره درمانی</vt:lpstr>
      <vt:lpstr>کارگاه آموزشی طرح واره درمانی</vt:lpstr>
      <vt:lpstr>کارگاه آموزشی طرح واره درمانی</vt:lpstr>
      <vt:lpstr>کارگاه آموزشی طرح واره درمانی</vt:lpstr>
      <vt:lpstr>کارگاه آموزشی طرح واره درمانی</vt:lpstr>
      <vt:lpstr>کارگاه آموزشی طرح واره درمانی</vt:lpstr>
      <vt:lpstr>کارگاه آموزشی طرح واره درمانی</vt:lpstr>
      <vt:lpstr>کارگاه آموزشی طرح واره درمانی</vt:lpstr>
      <vt:lpstr>کارگاه آموزشی طرح واره درمانی</vt:lpstr>
      <vt:lpstr>کارگاه آموزشی طرح واره درمانی</vt:lpstr>
      <vt:lpstr>کارگاه آموزشی طرح واره درمانی</vt:lpstr>
      <vt:lpstr>کارگاه آموزشی طرح واره درمانی</vt:lpstr>
      <vt:lpstr>کارگاه آموزشی طرح واره درمانی</vt:lpstr>
      <vt:lpstr>کارگاه آموزشی طرح واره درمانی</vt:lpstr>
      <vt:lpstr>کارگاه آموزشی طرح واره درمانی</vt:lpstr>
      <vt:lpstr>کارگاه آموزشی طرح واره درمانی</vt:lpstr>
      <vt:lpstr>کارگاه آموزشی طرح واره درمانی</vt:lpstr>
      <vt:lpstr>کارگاه آموزشی طرح واره درمانی</vt:lpstr>
      <vt:lpstr>کارگاه آموزشی طرح واره درمانی</vt:lpstr>
      <vt:lpstr>کارگاه آموزشی طرح واره درمانی</vt:lpstr>
      <vt:lpstr>Slide 75</vt:lpstr>
      <vt:lpstr>Slide 76</vt:lpstr>
      <vt:lpstr>کارگاه آموزشی طرح واره درمانی</vt:lpstr>
      <vt:lpstr>کارگاه آموزشی طرح واره درمانی</vt:lpstr>
      <vt:lpstr>کارگاه آموزشی طرح واره درمانی</vt:lpstr>
      <vt:lpstr>کارگاه آموزشی طرح واره درمانی</vt:lpstr>
      <vt:lpstr>کارگاه آموزشی طرح واره درمانی</vt:lpstr>
      <vt:lpstr>کارگاه آموزشی طرح واره درمانی</vt:lpstr>
      <vt:lpstr>کارگاه آموزشی طرح واره درمانی</vt:lpstr>
      <vt:lpstr>کارگاه آموزشی طرح واره درمانی</vt:lpstr>
      <vt:lpstr>کارگاه آموزشی طرح واره درمانی</vt:lpstr>
      <vt:lpstr>کارگاه آموزشی طرح واره درمانی</vt:lpstr>
      <vt:lpstr>کارگاه آموزشی طرح واره درمانی</vt:lpstr>
      <vt:lpstr>کارگاه آموزشی طرح واره درمانی</vt:lpstr>
      <vt:lpstr>کارگاه آموزشی طرح واره درمانی</vt:lpstr>
      <vt:lpstr>کارگاه آموزشی طرح واره درمانی</vt:lpstr>
      <vt:lpstr>کارگاه آموزشی طرح واره درمانی</vt:lpstr>
      <vt:lpstr>کارگاه آموزشی طرح واره درمانی</vt:lpstr>
      <vt:lpstr>کارگاه آموزشی طرح واره درمانی</vt:lpstr>
      <vt:lpstr>کارگاه آموزشی طرح واره درمانی</vt:lpstr>
      <vt:lpstr>کارگاه آموزشی طرح واره درمانی</vt:lpstr>
      <vt:lpstr>کارگاه آموزشی طرح واره درمانی</vt:lpstr>
      <vt:lpstr>Slide 97</vt:lpstr>
      <vt:lpstr>Slide 98</vt:lpstr>
      <vt:lpstr>کارگاه آموزشی طرح واره درمانی</vt:lpstr>
      <vt:lpstr>کارگاه آموزشی طرح واره درمانی</vt:lpstr>
      <vt:lpstr>کارگاه آموزشی طرح واره درمانی</vt:lpstr>
      <vt:lpstr>کارگاه آموزشی طرح واره درمانی</vt:lpstr>
      <vt:lpstr>Slide 103</vt:lpstr>
    </vt:vector>
  </TitlesOfParts>
  <Company>Office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کارگاه آموزشی طرح واره درمانی</dc:title>
  <dc:creator>DellUser</dc:creator>
  <cp:lastModifiedBy>user</cp:lastModifiedBy>
  <cp:revision>18</cp:revision>
  <dcterms:created xsi:type="dcterms:W3CDTF">2009-05-09T03:48:34Z</dcterms:created>
  <dcterms:modified xsi:type="dcterms:W3CDTF">2012-05-03T17:10:03Z</dcterms:modified>
</cp:coreProperties>
</file>