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79" r:id="rId3"/>
    <p:sldId id="257" r:id="rId4"/>
    <p:sldId id="284" r:id="rId5"/>
    <p:sldId id="285" r:id="rId6"/>
    <p:sldId id="286" r:id="rId7"/>
    <p:sldId id="287" r:id="rId8"/>
    <p:sldId id="288" r:id="rId9"/>
    <p:sldId id="289" r:id="rId10"/>
    <p:sldId id="280" r:id="rId11"/>
    <p:sldId id="258" r:id="rId12"/>
    <p:sldId id="281" r:id="rId13"/>
    <p:sldId id="282" r:id="rId14"/>
    <p:sldId id="283" r:id="rId15"/>
    <p:sldId id="260" r:id="rId16"/>
    <p:sldId id="261" r:id="rId17"/>
    <p:sldId id="262" r:id="rId18"/>
    <p:sldId id="263" r:id="rId19"/>
    <p:sldId id="264" r:id="rId20"/>
    <p:sldId id="265" r:id="rId21"/>
    <p:sldId id="266" r:id="rId22"/>
    <p:sldId id="267" r:id="rId23"/>
    <p:sldId id="268" r:id="rId24"/>
    <p:sldId id="269" r:id="rId25"/>
    <p:sldId id="270" r:id="rId26"/>
    <p:sldId id="272" r:id="rId27"/>
    <p:sldId id="273" r:id="rId28"/>
    <p:sldId id="278" r:id="rId29"/>
    <p:sldId id="275" r:id="rId30"/>
    <p:sldId id="276" r:id="rId31"/>
    <p:sldId id="277"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6A40115-1654-4585-B628-82F1EB3DE81C}" type="datetimeFigureOut">
              <a:rPr lang="en-US" smtClean="0"/>
              <a:pPr/>
              <a:t>1/10/2017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59274-3947-442A-8E34-4B581C8FCCC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A40115-1654-4585-B628-82F1EB3DE81C}" type="datetimeFigureOut">
              <a:rPr lang="en-US" smtClean="0"/>
              <a:pPr/>
              <a:t>1/10/2017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59274-3947-442A-8E34-4B581C8FCCC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A40115-1654-4585-B628-82F1EB3DE81C}" type="datetimeFigureOut">
              <a:rPr lang="en-US" smtClean="0"/>
              <a:pPr/>
              <a:t>1/10/2017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59274-3947-442A-8E34-4B581C8FCCC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A40115-1654-4585-B628-82F1EB3DE81C}" type="datetimeFigureOut">
              <a:rPr lang="en-US" smtClean="0"/>
              <a:pPr/>
              <a:t>1/10/2017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59274-3947-442A-8E34-4B581C8FCCC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A40115-1654-4585-B628-82F1EB3DE81C}" type="datetimeFigureOut">
              <a:rPr lang="en-US" smtClean="0"/>
              <a:pPr/>
              <a:t>1/10/2017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59274-3947-442A-8E34-4B581C8FCCC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A40115-1654-4585-B628-82F1EB3DE81C}" type="datetimeFigureOut">
              <a:rPr lang="en-US" smtClean="0"/>
              <a:pPr/>
              <a:t>1/10/2017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D59274-3947-442A-8E34-4B581C8FCCC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6A40115-1654-4585-B628-82F1EB3DE81C}" type="datetimeFigureOut">
              <a:rPr lang="en-US" smtClean="0"/>
              <a:pPr/>
              <a:t>1/10/2017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D59274-3947-442A-8E34-4B581C8FCCC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A40115-1654-4585-B628-82F1EB3DE81C}" type="datetimeFigureOut">
              <a:rPr lang="en-US" smtClean="0"/>
              <a:pPr/>
              <a:t>1/10/2017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D59274-3947-442A-8E34-4B581C8FCCC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A40115-1654-4585-B628-82F1EB3DE81C}" type="datetimeFigureOut">
              <a:rPr lang="en-US" smtClean="0"/>
              <a:pPr/>
              <a:t>1/10/2017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D59274-3947-442A-8E34-4B581C8FCCC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A40115-1654-4585-B628-82F1EB3DE81C}" type="datetimeFigureOut">
              <a:rPr lang="en-US" smtClean="0"/>
              <a:pPr/>
              <a:t>1/10/2017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D59274-3947-442A-8E34-4B581C8FCCC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A40115-1654-4585-B628-82F1EB3DE81C}" type="datetimeFigureOut">
              <a:rPr lang="en-US" smtClean="0"/>
              <a:pPr/>
              <a:t>1/10/2017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D59274-3947-442A-8E34-4B581C8FCCC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A40115-1654-4585-B628-82F1EB3DE81C}" type="datetimeFigureOut">
              <a:rPr lang="en-US" smtClean="0"/>
              <a:pPr/>
              <a:t>1/10/2017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D59274-3947-442A-8E34-4B581C8FCCC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tebyan.net/bigimage.aspx?img=http://img1.tebyan.net/big/1384/05/12434158185172451331901305413418020720417995.jpg"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tebyan.net/bigimage.aspx?img=http://img1.tebyan.net/big/1384/05/21918101781491551183456212501409885522.jpg"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slide" Target="slide11.xml"/><Relationship Id="rId13" Type="http://schemas.openxmlformats.org/officeDocument/2006/relationships/slide" Target="slide19.xml"/><Relationship Id="rId18" Type="http://schemas.openxmlformats.org/officeDocument/2006/relationships/slide" Target="slide10.xml"/><Relationship Id="rId3" Type="http://schemas.openxmlformats.org/officeDocument/2006/relationships/slide" Target="slide23.xml"/><Relationship Id="rId7" Type="http://schemas.openxmlformats.org/officeDocument/2006/relationships/slide" Target="slide3.xml"/><Relationship Id="rId12" Type="http://schemas.openxmlformats.org/officeDocument/2006/relationships/slide" Target="slide20.xml"/><Relationship Id="rId17" Type="http://schemas.openxmlformats.org/officeDocument/2006/relationships/slide" Target="slide8.xml"/><Relationship Id="rId2" Type="http://schemas.openxmlformats.org/officeDocument/2006/relationships/slide" Target="slide22.xml"/><Relationship Id="rId16" Type="http://schemas.openxmlformats.org/officeDocument/2006/relationships/slide" Target="slide7.xml"/><Relationship Id="rId1" Type="http://schemas.openxmlformats.org/officeDocument/2006/relationships/slideLayout" Target="../slideLayouts/slideLayout1.xml"/><Relationship Id="rId6" Type="http://schemas.openxmlformats.org/officeDocument/2006/relationships/slide" Target="slide31.xml"/><Relationship Id="rId11" Type="http://schemas.openxmlformats.org/officeDocument/2006/relationships/slide" Target="slide21.xml"/><Relationship Id="rId5" Type="http://schemas.openxmlformats.org/officeDocument/2006/relationships/slide" Target="slide28.xml"/><Relationship Id="rId15" Type="http://schemas.openxmlformats.org/officeDocument/2006/relationships/slide" Target="slide4.xml"/><Relationship Id="rId10" Type="http://schemas.openxmlformats.org/officeDocument/2006/relationships/slide" Target="slide16.xml"/><Relationship Id="rId19" Type="http://schemas.openxmlformats.org/officeDocument/2006/relationships/slide" Target="slide12.xml"/><Relationship Id="rId4" Type="http://schemas.openxmlformats.org/officeDocument/2006/relationships/slide" Target="slide24.xml"/><Relationship Id="rId9" Type="http://schemas.openxmlformats.org/officeDocument/2006/relationships/slide" Target="slide15.xml"/><Relationship Id="rId14" Type="http://schemas.openxmlformats.org/officeDocument/2006/relationships/slide" Target="slide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tebyan.net/bigimage.aspx?img=http://img1.tebyan.net/big/1384/05/1232291696134116732551261441042462521230210.jpg" TargetMode="External"/><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hyperlink" Target="http://www.tebyan.net/bigimage.aspx?img=http://img1.tebyan.net/big/1384/05/902257939245216197391871281886515726122.jpg"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06.jpg"/>
          <p:cNvPicPr>
            <a:picLocks noChangeAspect="1"/>
          </p:cNvPicPr>
          <p:nvPr/>
        </p:nvPicPr>
        <p:blipFill>
          <a:blip r:embed="rId2" cstate="print"/>
          <a:stretch>
            <a:fillRect/>
          </a:stretch>
        </p:blipFill>
        <p:spPr>
          <a:xfrm>
            <a:off x="4994648" y="354189"/>
            <a:ext cx="3720756" cy="3074810"/>
          </a:xfrm>
          <a:prstGeom prst="rect">
            <a:avLst/>
          </a:prstGeom>
          <a:ln w="127000" cap="rnd">
            <a:noFill/>
          </a:ln>
          <a:effectLst>
            <a:outerShdw blurRad="76200" dist="95250" dir="10500000" sx="97000" sy="23000" kx="900000" algn="br" rotWithShape="0">
              <a:srgbClr val="000000">
                <a:alpha val="20000"/>
              </a:srgbClr>
            </a:outerShdw>
          </a:effectLst>
          <a:scene3d>
            <a:camera prst="perspectiveLeft"/>
            <a:lightRig rig="twoPt" dir="t">
              <a:rot lat="0" lon="0" rev="7800000"/>
            </a:lightRig>
          </a:scene3d>
          <a:sp3d contourW="6350">
            <a:bevelT w="50800" h="16510"/>
            <a:contourClr>
              <a:srgbClr val="C0C0C0"/>
            </a:contourClr>
          </a:sp3d>
        </p:spPr>
      </p:pic>
      <p:pic>
        <p:nvPicPr>
          <p:cNvPr id="5" name="Picture 4" descr="va4-459.jpg"/>
          <p:cNvPicPr>
            <a:picLocks noChangeAspect="1"/>
          </p:cNvPicPr>
          <p:nvPr/>
        </p:nvPicPr>
        <p:blipFill>
          <a:blip r:embed="rId3"/>
          <a:stretch>
            <a:fillRect/>
          </a:stretch>
        </p:blipFill>
        <p:spPr>
          <a:xfrm>
            <a:off x="6429388" y="4500570"/>
            <a:ext cx="2286016" cy="1828813"/>
          </a:xfrm>
          <a:prstGeom prst="rect">
            <a:avLst/>
          </a:prstGeom>
          <a:ln>
            <a:noFill/>
          </a:ln>
          <a:scene3d>
            <a:camera prst="perspectiveLeft"/>
            <a:lightRig rig="threePt" dir="t"/>
          </a:scene3d>
        </p:spPr>
      </p:pic>
      <p:sp>
        <p:nvSpPr>
          <p:cNvPr id="2" name="Title 1"/>
          <p:cNvSpPr>
            <a:spLocks noGrp="1"/>
          </p:cNvSpPr>
          <p:nvPr>
            <p:ph type="title"/>
          </p:nvPr>
        </p:nvSpPr>
        <p:spPr>
          <a:xfrm>
            <a:off x="467544" y="2420888"/>
            <a:ext cx="3898776" cy="1143000"/>
          </a:xfrm>
        </p:spPr>
        <p:txBody>
          <a:bodyPr/>
          <a:lstStyle/>
          <a:p>
            <a:r>
              <a:rPr lang="fa-IR" b="1" dirty="0" smtClean="0">
                <a:solidFill>
                  <a:srgbClr val="FF0000"/>
                </a:solidFill>
                <a:effectLst>
                  <a:outerShdw blurRad="38100" dist="38100" dir="2700000" algn="tl">
                    <a:srgbClr val="000000">
                      <a:alpha val="43137"/>
                    </a:srgbClr>
                  </a:outerShdw>
                </a:effectLst>
              </a:rPr>
              <a:t>تنیس روی میز</a:t>
            </a:r>
            <a:endParaRPr lang="en-US" b="1" dirty="0">
              <a:solidFill>
                <a:srgbClr val="FF0000"/>
              </a:solidFill>
              <a:effectLst>
                <a:outerShdw blurRad="38100" dist="38100" dir="2700000" algn="tl">
                  <a:srgbClr val="000000">
                    <a:alpha val="43137"/>
                  </a:srgbClr>
                </a:outerShdw>
              </a:effectLst>
            </a:endParaRP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2000"/>
                                        <p:tgtEl>
                                          <p:spTgt spid="4"/>
                                        </p:tgtEl>
                                      </p:cBhvr>
                                    </p:animEffect>
                                  </p:childTnLst>
                                </p:cTn>
                              </p:par>
                              <p:par>
                                <p:cTn id="8" presetID="47"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1000"/>
                                        <p:tgtEl>
                                          <p:spTgt spid="5"/>
                                        </p:tgtEl>
                                      </p:cBhvr>
                                    </p:animEffect>
                                    <p:anim calcmode="lin" valueType="num">
                                      <p:cBhvr>
                                        <p:cTn id="11" dur="1000" fill="hold"/>
                                        <p:tgtEl>
                                          <p:spTgt spid="5"/>
                                        </p:tgtEl>
                                        <p:attrNameLst>
                                          <p:attrName>ppt_x</p:attrName>
                                        </p:attrNameLst>
                                      </p:cBhvr>
                                      <p:tavLst>
                                        <p:tav tm="0">
                                          <p:val>
                                            <p:strVal val="#ppt_x"/>
                                          </p:val>
                                        </p:tav>
                                        <p:tav tm="100000">
                                          <p:val>
                                            <p:strVal val="#ppt_x"/>
                                          </p:val>
                                        </p:tav>
                                      </p:tavLst>
                                    </p:anim>
                                    <p:anim calcmode="lin" valueType="num">
                                      <p:cBhvr>
                                        <p:cTn id="1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643174" y="1357298"/>
            <a:ext cx="6143636" cy="4524315"/>
          </a:xfrm>
          <a:prstGeom prst="rect">
            <a:avLst/>
          </a:prstGeom>
          <a:solidFill>
            <a:schemeClr val="bg2">
              <a:lumMod val="90000"/>
            </a:schemeClr>
          </a:solidFill>
        </p:spPr>
        <p:txBody>
          <a:bodyPr wrap="square">
            <a:spAutoFit/>
          </a:bodyPr>
          <a:lstStyle/>
          <a:p>
            <a:pPr algn="just" rtl="1"/>
            <a:r>
              <a:rPr lang="fa-IR" sz="3200" b="1" dirty="0" smtClean="0"/>
              <a:t>بر اساس فاصله خط انتهای میز با محلی که به توپ ضربه زده می شود، منطقه های بازی فرق می کنند. منطقه اول در فاصله یک متری میز، منطقه دوم در فاصله دو متری و بالاخره منطقه سوم در فاصله سه متری میز قرار دارد. بازیکنان تهاجمی از مناطق اول و دوم به توپ ضربه می زنند، در حالیکه بازیکنان دفاعی راحت تر هستند که از مناطق دوم و سوم به توپ ضربه بزنند.</a:t>
            </a:r>
            <a:endParaRPr lang="fa-IR" sz="3200" b="1" dirty="0"/>
          </a:p>
        </p:txBody>
      </p:sp>
      <p:sp>
        <p:nvSpPr>
          <p:cNvPr id="6" name="Rectangle 5"/>
          <p:cNvSpPr/>
          <p:nvPr/>
        </p:nvSpPr>
        <p:spPr>
          <a:xfrm>
            <a:off x="5612264" y="285728"/>
            <a:ext cx="3531736" cy="830997"/>
          </a:xfrm>
          <a:prstGeom prst="rect">
            <a:avLst/>
          </a:prstGeom>
        </p:spPr>
        <p:txBody>
          <a:bodyPr wrap="none">
            <a:spAutoFit/>
          </a:bodyPr>
          <a:lstStyle/>
          <a:p>
            <a:pPr algn="just" rtl="1"/>
            <a:r>
              <a:rPr lang="fa-IR" sz="4800" b="1" dirty="0" smtClean="0">
                <a:solidFill>
                  <a:srgbClr val="7030A0"/>
                </a:solidFill>
              </a:rPr>
              <a:t>منطقه های بازی</a:t>
            </a:r>
          </a:p>
        </p:txBody>
      </p:sp>
      <p:pic>
        <p:nvPicPr>
          <p:cNvPr id="7" name="img1" descr="http://img1.tebyan.net/big/1384/05/25188484224919751083561194488625429.jpg"/>
          <p:cNvPicPr/>
          <p:nvPr/>
        </p:nvPicPr>
        <p:blipFill>
          <a:blip r:embed="rId2"/>
          <a:srcRect/>
          <a:stretch>
            <a:fillRect/>
          </a:stretch>
        </p:blipFill>
        <p:spPr bwMode="auto">
          <a:xfrm>
            <a:off x="0" y="4204962"/>
            <a:ext cx="2643174" cy="2653038"/>
          </a:xfrm>
          <a:prstGeom prst="rect">
            <a:avLst/>
          </a:prstGeom>
          <a:noFill/>
          <a:ln w="9525">
            <a:noFill/>
            <a:miter lim="800000"/>
            <a:headEnd/>
            <a:tailEnd/>
          </a:ln>
        </p:spPr>
      </p:pic>
    </p:spTree>
  </p:cSld>
  <p:clrMapOvr>
    <a:masterClrMapping/>
  </p:clrMapOvr>
  <p:transition spd="med">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786314" y="428604"/>
            <a:ext cx="3857620" cy="1015663"/>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rtl="1"/>
            <a:r>
              <a:rPr lang="fa-IR" sz="6000" b="1" dirty="0" smtClean="0">
                <a:solidFill>
                  <a:srgbClr val="FF0000"/>
                </a:solidFill>
              </a:rPr>
              <a:t>چگونگي بازي</a:t>
            </a:r>
            <a:endParaRPr lang="en-US" sz="6000" b="1" dirty="0">
              <a:solidFill>
                <a:srgbClr val="FF0000"/>
              </a:solidFill>
            </a:endParaRPr>
          </a:p>
        </p:txBody>
      </p:sp>
      <p:sp>
        <p:nvSpPr>
          <p:cNvPr id="4" name="Rectangle 3"/>
          <p:cNvSpPr/>
          <p:nvPr/>
        </p:nvSpPr>
        <p:spPr>
          <a:xfrm>
            <a:off x="428596" y="2428868"/>
            <a:ext cx="5929354" cy="3970318"/>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just" rtl="1"/>
            <a:r>
              <a:rPr lang="fa-IR" sz="3600" b="1" dirty="0" smtClean="0">
                <a:solidFill>
                  <a:srgbClr val="002060"/>
                </a:solidFill>
              </a:rPr>
              <a:t>فرد آغاز کننده، با استفاده از راکت بايد به گونه اي به توپ ضربه بزند که ابتدا توپ به نيمه ي زمين خود و پس از عبور از روي تور، به نيمه ي زمين فرد مقابل برخورد کند. در ضربه هاي بعدي توپ بايد فقط در نيمه ي زمين طرف مقابل به زمين بخورد.</a:t>
            </a:r>
            <a:endParaRPr lang="en-US" sz="3600" b="1" dirty="0">
              <a:solidFill>
                <a:srgbClr val="002060"/>
              </a:solidFill>
            </a:endParaRPr>
          </a:p>
        </p:txBody>
      </p:sp>
    </p:spTree>
  </p:cSld>
  <p:clrMapOvr>
    <a:masterClrMapping/>
  </p:clrMapOvr>
  <p:transition spd="med">
    <p:wheel spokes="8"/>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720" y="1000108"/>
            <a:ext cx="8429652" cy="1384995"/>
          </a:xfrm>
          <a:prstGeom prst="rect">
            <a:avLst/>
          </a:prstGeom>
          <a:solidFill>
            <a:schemeClr val="accent2">
              <a:lumMod val="20000"/>
              <a:lumOff val="80000"/>
            </a:schemeClr>
          </a:solidFill>
        </p:spPr>
        <p:txBody>
          <a:bodyPr wrap="square">
            <a:spAutoFit/>
          </a:bodyPr>
          <a:lstStyle/>
          <a:p>
            <a:pPr algn="just" rtl="1"/>
            <a:r>
              <a:rPr lang="fa-IR" sz="2800" b="1" dirty="0" smtClean="0"/>
              <a:t>دو روش راکت گیری وجود دارد: روش اروپایی یا دست دادن(شیک هندز</a:t>
            </a:r>
            <a:r>
              <a:rPr lang="en-US" sz="2800" b="1" dirty="0" smtClean="0"/>
              <a:t>SHAKE-HANDS</a:t>
            </a:r>
            <a:r>
              <a:rPr lang="fa-IR" sz="2800" b="1" dirty="0" smtClean="0"/>
              <a:t>)</a:t>
            </a:r>
            <a:r>
              <a:rPr lang="en-US" sz="2800" b="1" dirty="0" smtClean="0"/>
              <a:t> </a:t>
            </a:r>
            <a:r>
              <a:rPr lang="fa-IR" sz="2800" b="1" dirty="0" smtClean="0"/>
              <a:t>که در بین اروپاییها طرفدار دارد و روش مدادی( پن هولد</a:t>
            </a:r>
            <a:r>
              <a:rPr lang="en-US" sz="2800" b="1" dirty="0" smtClean="0"/>
              <a:t>PENHOLD</a:t>
            </a:r>
            <a:r>
              <a:rPr lang="fa-IR" sz="2800" b="1" dirty="0" smtClean="0"/>
              <a:t>)که در بین آسیایی ها طرفدار دارد.</a:t>
            </a:r>
            <a:endParaRPr lang="fa-IR" sz="2800" b="1" dirty="0"/>
          </a:p>
        </p:txBody>
      </p:sp>
      <p:pic>
        <p:nvPicPr>
          <p:cNvPr id="5" name="img2" descr="http://img1.tebyan.net/big/1384/05/468710291143175520110316812359023725010.jpg">
            <a:hlinkClick r:id="rId2"/>
          </p:cNvPr>
          <p:cNvPicPr/>
          <p:nvPr/>
        </p:nvPicPr>
        <p:blipFill>
          <a:blip r:embed="rId3"/>
          <a:srcRect/>
          <a:stretch>
            <a:fillRect/>
          </a:stretch>
        </p:blipFill>
        <p:spPr bwMode="auto">
          <a:xfrm>
            <a:off x="357158" y="2500306"/>
            <a:ext cx="2428892" cy="3857652"/>
          </a:xfrm>
          <a:prstGeom prst="rect">
            <a:avLst/>
          </a:prstGeom>
          <a:noFill/>
          <a:ln w="9525">
            <a:noFill/>
            <a:miter lim="800000"/>
            <a:headEnd/>
            <a:tailEnd/>
          </a:ln>
        </p:spPr>
      </p:pic>
      <p:sp>
        <p:nvSpPr>
          <p:cNvPr id="6" name="Rectangle 5"/>
          <p:cNvSpPr/>
          <p:nvPr/>
        </p:nvSpPr>
        <p:spPr>
          <a:xfrm>
            <a:off x="3357554" y="2428868"/>
            <a:ext cx="5357818" cy="4031873"/>
          </a:xfrm>
          <a:prstGeom prst="rect">
            <a:avLst/>
          </a:prstGeom>
          <a:solidFill>
            <a:schemeClr val="tx2">
              <a:lumMod val="40000"/>
              <a:lumOff val="60000"/>
            </a:schemeClr>
          </a:solidFill>
        </p:spPr>
        <p:txBody>
          <a:bodyPr wrap="square">
            <a:spAutoFit/>
          </a:bodyPr>
          <a:lstStyle/>
          <a:p>
            <a:pPr algn="just" rtl="1"/>
            <a:r>
              <a:rPr lang="fa-IR" sz="3200" b="1" dirty="0" smtClean="0"/>
              <a:t> روش شیک هندز کم کم طرفداران بیشتری پیدا می کند، زیرا در این روش از هر دو سمت راکت می توان استفاده نمود، در نتیجه از هر دو نوع روکش لاستیکی می توان استفاده کرد( مثلاً از روکش نوع ضد چرخش </a:t>
            </a:r>
            <a:r>
              <a:rPr lang="en-US" sz="3200" b="1" dirty="0" smtClean="0"/>
              <a:t>ANTI-SPIN </a:t>
            </a:r>
            <a:r>
              <a:rPr lang="fa-IR" sz="3200" b="1" dirty="0" smtClean="0"/>
              <a:t>برای بک هند و برای بازی فورهند حمله ای ) . </a:t>
            </a:r>
            <a:endParaRPr lang="en-US" sz="3200" b="1" dirty="0"/>
          </a:p>
        </p:txBody>
      </p:sp>
      <p:sp>
        <p:nvSpPr>
          <p:cNvPr id="7" name="Rectangle 6"/>
          <p:cNvSpPr/>
          <p:nvPr/>
        </p:nvSpPr>
        <p:spPr>
          <a:xfrm>
            <a:off x="7072330" y="214290"/>
            <a:ext cx="1869423" cy="646331"/>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algn="just" rtl="1"/>
            <a:r>
              <a:rPr lang="fa-IR" sz="3600" b="1" dirty="0" smtClean="0">
                <a:solidFill>
                  <a:srgbClr val="FF0000"/>
                </a:solidFill>
              </a:rPr>
              <a:t>راکت گیری</a:t>
            </a:r>
          </a:p>
        </p:txBody>
      </p:sp>
    </p:spTree>
  </p:cSld>
  <p:clrMapOvr>
    <a:masterClrMapping/>
  </p:clrMapOvr>
  <p:transition spd="med">
    <p:wheel spokes="8"/>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86116" y="1285860"/>
            <a:ext cx="5500694" cy="4524315"/>
          </a:xfrm>
          <a:prstGeom prst="rect">
            <a:avLst/>
          </a:prstGeom>
          <a:solidFill>
            <a:srgbClr val="FFC000"/>
          </a:solidFill>
        </p:spPr>
        <p:txBody>
          <a:bodyPr wrap="square">
            <a:spAutoFit/>
          </a:bodyPr>
          <a:lstStyle/>
          <a:p>
            <a:pPr algn="just" rtl="1"/>
            <a:r>
              <a:rPr lang="fa-IR" sz="3600" b="1" dirty="0" smtClean="0"/>
              <a:t>این نوع راکت گیری، مثل این است که یک مداد را در دست گرفته اید. در این روش تنها از یک سمت راکت برای ضربه زدن به توپ استفاده می شود. از انگشت اشاره و شست برای گرفتن دسته راکت استفاده می شود و سایر انگشتان در پشت قرار می گیرند.</a:t>
            </a:r>
            <a:endParaRPr lang="fa-IR" sz="3600" b="1" dirty="0"/>
          </a:p>
        </p:txBody>
      </p:sp>
      <p:sp>
        <p:nvSpPr>
          <p:cNvPr id="3" name="Rectangle 2"/>
          <p:cNvSpPr/>
          <p:nvPr/>
        </p:nvSpPr>
        <p:spPr>
          <a:xfrm>
            <a:off x="5357818" y="357166"/>
            <a:ext cx="3547766" cy="646331"/>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algn="just" rtl="1"/>
            <a:r>
              <a:rPr lang="fa-IR" sz="3600" b="1" dirty="0" smtClean="0">
                <a:solidFill>
                  <a:srgbClr val="FF0000"/>
                </a:solidFill>
              </a:rPr>
              <a:t>روش مدادی(پن هولد)</a:t>
            </a:r>
          </a:p>
        </p:txBody>
      </p:sp>
      <p:pic>
        <p:nvPicPr>
          <p:cNvPr id="4" name="img3" descr="http://img1.tebyan.net/big/1384/05/235234811561922022312477023612914014124341146.jpg">
            <a:hlinkClick r:id="rId2"/>
          </p:cNvPr>
          <p:cNvPicPr/>
          <p:nvPr/>
        </p:nvPicPr>
        <p:blipFill>
          <a:blip r:embed="rId3"/>
          <a:srcRect/>
          <a:stretch>
            <a:fillRect/>
          </a:stretch>
        </p:blipFill>
        <p:spPr bwMode="auto">
          <a:xfrm>
            <a:off x="500034" y="2428868"/>
            <a:ext cx="2643206" cy="3929074"/>
          </a:xfrm>
          <a:prstGeom prst="rect">
            <a:avLst/>
          </a:prstGeom>
          <a:noFill/>
          <a:ln w="9525">
            <a:noFill/>
            <a:miter lim="800000"/>
            <a:headEnd/>
            <a:tailEnd/>
          </a:ln>
        </p:spPr>
      </p:pic>
    </p:spTree>
  </p:cSld>
  <p:clrMapOvr>
    <a:masterClrMapping/>
  </p:clrMapOvr>
  <p:transition spd="med">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500034" y="1571612"/>
            <a:ext cx="8001024" cy="4401205"/>
          </a:xfrm>
          <a:prstGeom prst="rect">
            <a:avLst/>
          </a:prstGeom>
          <a:solidFill>
            <a:schemeClr val="bg1">
              <a:lumMod val="85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ar-SA" sz="40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با استفاده از کف دست، دسته راکت گرفته می شود، بطوریکه انگشت اشاره بصورت کشیده در پشت راکت قرار می گیرد. وضعیت انگشت شست نشان دهنده سمت فورهند راکت می باشد</a:t>
            </a:r>
            <a:r>
              <a:rPr kumimoji="0" lang="en-US" sz="40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endParaRPr kumimoji="0" lang="en-US" sz="4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SA" sz="4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سعی کنید که هنگام ضربه زدن به هر صورتی به توپ، وضعیت گرفتن راکت را تغییر ندهید</a:t>
            </a:r>
            <a:r>
              <a:rPr kumimoji="0" lang="en-US" sz="4000" b="1" i="0" u="none" strike="noStrike" cap="none" normalizeH="0" baseline="0" dirty="0" smtClean="0">
                <a:ln>
                  <a:noFill/>
                </a:ln>
                <a:solidFill>
                  <a:schemeClr val="tx1"/>
                </a:solidFill>
                <a:effectLst/>
                <a:latin typeface="Arial" pitchFamily="34" charset="0"/>
                <a:cs typeface="Arial" pitchFamily="34" charset="0"/>
              </a:rPr>
              <a:t> </a:t>
            </a:r>
          </a:p>
        </p:txBody>
      </p:sp>
      <p:sp>
        <p:nvSpPr>
          <p:cNvPr id="3" name="Rectangle 2"/>
          <p:cNvSpPr/>
          <p:nvPr/>
        </p:nvSpPr>
        <p:spPr>
          <a:xfrm>
            <a:off x="6080341" y="428604"/>
            <a:ext cx="3063659" cy="707886"/>
          </a:xfrm>
          <a:prstGeom prst="rect">
            <a:avLst/>
          </a:prstGeom>
          <a:solidFill>
            <a:schemeClr val="bg1">
              <a:lumMod val="95000"/>
            </a:schemeClr>
          </a:solidFill>
        </p:spPr>
        <p:style>
          <a:lnRef idx="2">
            <a:schemeClr val="accent1"/>
          </a:lnRef>
          <a:fillRef idx="1">
            <a:schemeClr val="lt1"/>
          </a:fillRef>
          <a:effectRef idx="0">
            <a:schemeClr val="accent1"/>
          </a:effectRef>
          <a:fontRef idx="minor">
            <a:schemeClr val="dk1"/>
          </a:fontRef>
        </p:style>
        <p:txBody>
          <a:bodyPr wrap="none">
            <a:spAutoFit/>
          </a:bodyPr>
          <a:lstStyle/>
          <a:p>
            <a:pPr lvl="0" algn="just" rtl="1" fontAlgn="base">
              <a:spcBef>
                <a:spcPct val="0"/>
              </a:spcBef>
              <a:spcAft>
                <a:spcPct val="0"/>
              </a:spcAft>
            </a:pPr>
            <a:r>
              <a:rPr lang="ar-SA" sz="4000" b="1" dirty="0" smtClean="0">
                <a:solidFill>
                  <a:srgbClr val="FF0000"/>
                </a:solidFill>
                <a:latin typeface="Calibri" pitchFamily="34" charset="0"/>
                <a:ea typeface="Times New Roman" pitchFamily="18" charset="0"/>
                <a:cs typeface="Arial" pitchFamily="34" charset="0"/>
              </a:rPr>
              <a:t>روش شِیک هندز</a:t>
            </a:r>
            <a:endParaRPr lang="en-US" sz="4000" b="1" dirty="0" smtClean="0">
              <a:solidFill>
                <a:srgbClr val="FF0000"/>
              </a:solidFill>
              <a:latin typeface="Arial" pitchFamily="34" charset="0"/>
              <a:cs typeface="Arial" pitchFamily="34" charset="0"/>
            </a:endParaRPr>
          </a:p>
        </p:txBody>
      </p:sp>
    </p:spTree>
  </p:cSld>
  <p:clrMapOvr>
    <a:masterClrMapping/>
  </p:clrMapOvr>
  <p:transition spd="med">
    <p:wheel spokes="3"/>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4282" y="1428736"/>
            <a:ext cx="7072362" cy="5262979"/>
          </a:xfrm>
          <a:prstGeom prst="rect">
            <a:avLst/>
          </a:prstGeom>
          <a:solidFill>
            <a:schemeClr val="accent3">
              <a:lumMod val="40000"/>
              <a:lumOff val="60000"/>
            </a:schemeClr>
          </a:solidFill>
        </p:spPr>
        <p:txBody>
          <a:bodyPr wrap="square">
            <a:spAutoFit/>
          </a:bodyPr>
          <a:lstStyle/>
          <a:p>
            <a:pPr algn="just" rtl="1"/>
            <a:r>
              <a:rPr lang="fa-IR" sz="2800" b="1" dirty="0" smtClean="0"/>
              <a:t>اين ورزش مي تواند به صورت انفرادي ( تک به تک ) يا گروهي ( دو به دو ) انجام شود. در بازي هاي انفرادي، زننده سرويس، يک سرويس صحيح را اجرا مي کند. سپس گيرنده ي سرويس يک برگشت صحيح را اجرا مي کند و به همين ترتيب زننده و گيرنده به طور متناوب به توپ ضربه مي زنند. در بازي هاي دو نفره، ابتدا زننده سرويس، يک سرويس صحيح را اجرا مي کند. سپس گيرنده ي سرويس توپ را برگشت داده، بعد، هم بازي زننده ي سرويس يک برگشت صحيح انجام مي دهد. پس از آن نفر دوم گيرنده ي سرويس، توپ را بر مي گرداند. به اين ترتيب هر بازيکن به نوبت و به طور متوالي به توپ ضربه مي زند تا يک نفر خطا کرده، طرف مقابل امتياز کسب کند</a:t>
            </a:r>
            <a:endParaRPr lang="en-US" sz="2800" b="1" dirty="0"/>
          </a:p>
        </p:txBody>
      </p:sp>
      <p:sp>
        <p:nvSpPr>
          <p:cNvPr id="4" name="Rectangle 3"/>
          <p:cNvSpPr/>
          <p:nvPr/>
        </p:nvSpPr>
        <p:spPr>
          <a:xfrm>
            <a:off x="6572264" y="500042"/>
            <a:ext cx="2308645" cy="769441"/>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r>
              <a:rPr lang="fa-IR" sz="4400" b="1" dirty="0" smtClean="0">
                <a:solidFill>
                  <a:srgbClr val="FF0000"/>
                </a:solidFill>
              </a:rPr>
              <a:t>ترتيب بازي</a:t>
            </a:r>
            <a:endParaRPr lang="en-US" sz="4400" b="1" dirty="0">
              <a:solidFill>
                <a:srgbClr val="FF0000"/>
              </a:solidFill>
            </a:endParaRPr>
          </a:p>
        </p:txBody>
      </p:sp>
    </p:spTree>
  </p:cSld>
  <p:clrMapOvr>
    <a:masterClrMapping/>
  </p:clrMapOvr>
  <p:transition spd="med">
    <p:strips dir="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mage24709.jpg"/>
          <p:cNvPicPr>
            <a:picLocks noChangeAspect="1"/>
          </p:cNvPicPr>
          <p:nvPr/>
        </p:nvPicPr>
        <p:blipFill>
          <a:blip r:embed="rId2" cstate="print"/>
          <a:stretch>
            <a:fillRect/>
          </a:stretch>
        </p:blipFill>
        <p:spPr>
          <a:xfrm>
            <a:off x="357158" y="4214818"/>
            <a:ext cx="2928958" cy="2476494"/>
          </a:xfrm>
          <a:prstGeom prst="rect">
            <a:avLst/>
          </a:prstGeom>
          <a:ln w="127000" cap="rnd">
            <a:noFill/>
          </a:ln>
          <a:effectLst>
            <a:outerShdw blurRad="76200" dist="95250" dir="10500000" sx="97000" sy="23000" kx="900000" algn="br" rotWithShape="0">
              <a:srgbClr val="000000">
                <a:alpha val="20000"/>
              </a:srgbClr>
            </a:outerShdw>
          </a:effectLst>
          <a:scene3d>
            <a:camera prst="perspectiveRight"/>
            <a:lightRig rig="twoPt" dir="t">
              <a:rot lat="0" lon="0" rev="7800000"/>
            </a:lightRig>
          </a:scene3d>
          <a:sp3d contourW="6350">
            <a:bevelT w="50800" h="16510"/>
            <a:contourClr>
              <a:srgbClr val="C0C0C0"/>
            </a:contourClr>
          </a:sp3d>
        </p:spPr>
      </p:pic>
      <p:sp>
        <p:nvSpPr>
          <p:cNvPr id="5" name="Rectangle 4"/>
          <p:cNvSpPr/>
          <p:nvPr/>
        </p:nvSpPr>
        <p:spPr>
          <a:xfrm>
            <a:off x="5643570" y="142852"/>
            <a:ext cx="3500430" cy="83099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r" rtl="1"/>
            <a:r>
              <a:rPr lang="fa-IR" sz="4800" b="1" dirty="0" smtClean="0">
                <a:solidFill>
                  <a:srgbClr val="FF0000"/>
                </a:solidFill>
              </a:rPr>
              <a:t>سرويس درست</a:t>
            </a:r>
            <a:endParaRPr lang="en-US" sz="4800" b="1" dirty="0">
              <a:solidFill>
                <a:srgbClr val="FF0000"/>
              </a:solidFill>
            </a:endParaRPr>
          </a:p>
        </p:txBody>
      </p:sp>
      <p:sp>
        <p:nvSpPr>
          <p:cNvPr id="6" name="Rectangle 5"/>
          <p:cNvSpPr/>
          <p:nvPr/>
        </p:nvSpPr>
        <p:spPr>
          <a:xfrm>
            <a:off x="500034" y="1000108"/>
            <a:ext cx="7500990" cy="3046988"/>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rtl="1"/>
            <a:r>
              <a:rPr lang="fa-IR" sz="2400" b="1" dirty="0" smtClean="0"/>
              <a:t>در آغاز يک سرويس، توپ بايد بدون حرکت روي کف دست آزاد زننده سرويس قرار داشته باشد. دست بازي، دستي است که راکت را مي گيرد و دست آزاد، دستي است که راکت نمي گيرد. سپس زننده سرويس توپ را تقريباً با حالت عمودي و به سمت بالا بدون چرخش پرتاب خواهد کرد؛ به صورتي که توپ پس از رها شدن حداقل 16 سانتي متر بالا بيايد.</a:t>
            </a:r>
            <a:br>
              <a:rPr lang="fa-IR" sz="2400" b="1" dirty="0" smtClean="0"/>
            </a:br>
            <a:r>
              <a:rPr lang="fa-IR" sz="2400" b="1" dirty="0" smtClean="0"/>
              <a:t>زماني که توپ پايين آمد، زننده سرويس به نحوي ضربه مي زند که توپ ابتدا با زمين خود و سپس بعد از عبور از روي تور مستقيماً با زمين حريف برخورد کند.</a:t>
            </a:r>
            <a:endParaRPr lang="en-US" sz="2400" b="1" dirty="0"/>
          </a:p>
        </p:txBody>
      </p:sp>
    </p:spTree>
  </p:cSld>
  <p:clrMapOvr>
    <a:masterClrMapping/>
  </p:clrMapOvr>
  <p:transition spd="med">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357290" y="928670"/>
            <a:ext cx="6429388" cy="4832092"/>
          </a:xfrm>
          <a:prstGeom prst="rect">
            <a:avLst/>
          </a:prstGeom>
          <a:ln w="57150">
            <a:solidFill>
              <a:srgbClr val="FF0000"/>
            </a:solidFill>
          </a:ln>
        </p:spPr>
        <p:style>
          <a:lnRef idx="2">
            <a:schemeClr val="dk1"/>
          </a:lnRef>
          <a:fillRef idx="1">
            <a:schemeClr val="lt1"/>
          </a:fillRef>
          <a:effectRef idx="0">
            <a:schemeClr val="dk1"/>
          </a:effectRef>
          <a:fontRef idx="minor">
            <a:schemeClr val="dk1"/>
          </a:fontRef>
        </p:style>
        <p:txBody>
          <a:bodyPr wrap="square">
            <a:spAutoFit/>
          </a:bodyPr>
          <a:lstStyle/>
          <a:p>
            <a:pPr algn="just" rtl="1"/>
            <a:r>
              <a:rPr lang="fa-IR" sz="2800" b="1" dirty="0" smtClean="0"/>
              <a:t>توپ بايد کروي شکل و قطر آن 40 ميلي متر باشد. وزن توپ 2/7 گرم است. جنس توپ از سلولوئيد يا مواد پلاستيکي مشابه و رنگ آن سفيد مات يا نارنجي مات و بدون انعکاس نور است.</a:t>
            </a:r>
            <a:br>
              <a:rPr lang="fa-IR" sz="2800" b="1" dirty="0" smtClean="0"/>
            </a:br>
            <a:r>
              <a:rPr lang="fa-IR" sz="2800" b="1" dirty="0" smtClean="0"/>
              <a:t>در بازي هاي دو نفره ابتدا توپ بايد به نيمه سمت راست زمين زننده سرويس و گيرنده ي سرويس برخورد کند. بازيکن بايد طوري سرويس بزند که داور يک کمک او قادر به مشاهده ي رعايت مقررات صحيح از جانب او باشند. هر مسابقه ي تنيس روي ميز يک داور و يک کمک داور دارد که کمک داور در زمان تصميم گيري هاي ويژه به داور کمک مي کند.</a:t>
            </a:r>
            <a:endParaRPr lang="en-US" sz="2800" b="1" dirty="0"/>
          </a:p>
        </p:txBody>
      </p:sp>
    </p:spTree>
  </p:cSld>
  <p:clrMapOvr>
    <a:masterClrMapping/>
  </p:clrMapOvr>
  <p:transition spd="med">
    <p:newsfla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5720" y="2143116"/>
            <a:ext cx="7072362" cy="3970318"/>
          </a:xfrm>
          <a:prstGeom prst="rect">
            <a:avLst/>
          </a:prstGeom>
        </p:spPr>
        <p:txBody>
          <a:bodyPr wrap="square">
            <a:spAutoFit/>
          </a:bodyPr>
          <a:lstStyle/>
          <a:p>
            <a:pPr algn="just" rtl="1"/>
            <a:r>
              <a:rPr lang="fa-IR" sz="3600" b="1" dirty="0" smtClean="0">
                <a:solidFill>
                  <a:srgbClr val="002060"/>
                </a:solidFill>
              </a:rPr>
              <a:t>بازي از پنج گيم يازده امتيازي تشکيل مي شود. هر بازيکن يا زوجي که زودتر به امتياز 11 دست يابد، برنده گيم خواهد بود، مگر آن که به امتياز مساوي 10 دست يابند. در اين صورت برنده، بازيکن يا زوجي خواهد بود که دو امتياز پي در پي بيش تر از حريف خود کسب کند.</a:t>
            </a:r>
            <a:endParaRPr lang="en-US" sz="3600" b="1" dirty="0">
              <a:solidFill>
                <a:srgbClr val="002060"/>
              </a:solidFill>
            </a:endParaRPr>
          </a:p>
        </p:txBody>
      </p:sp>
      <p:sp>
        <p:nvSpPr>
          <p:cNvPr id="4" name="Rectangle 3"/>
          <p:cNvSpPr/>
          <p:nvPr/>
        </p:nvSpPr>
        <p:spPr>
          <a:xfrm>
            <a:off x="7500958" y="928670"/>
            <a:ext cx="947695" cy="1015663"/>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r>
              <a:rPr lang="fa-IR" sz="6000" b="1" dirty="0" smtClean="0">
                <a:solidFill>
                  <a:srgbClr val="FF0000"/>
                </a:solidFill>
              </a:rPr>
              <a:t>گيم</a:t>
            </a:r>
            <a:endParaRPr lang="en-US" sz="6000" b="1" dirty="0">
              <a:solidFill>
                <a:srgbClr val="FF0000"/>
              </a:solidFill>
            </a:endParaRPr>
          </a:p>
        </p:txBody>
      </p:sp>
    </p:spTree>
  </p:cSld>
  <p:clrMapOvr>
    <a:masterClrMapping/>
  </p:clrMapOvr>
  <p:transition spd="med">
    <p:checke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857356" y="1071546"/>
            <a:ext cx="6143636" cy="1569660"/>
          </a:xfrm>
          <a:prstGeom prst="rect">
            <a:avLst/>
          </a:prstGeom>
          <a:solidFill>
            <a:srgbClr val="FFC000"/>
          </a:solidFill>
        </p:spPr>
        <p:txBody>
          <a:bodyPr wrap="square">
            <a:spAutoFit/>
          </a:bodyPr>
          <a:lstStyle/>
          <a:p>
            <a:pPr algn="just" rtl="1"/>
            <a:r>
              <a:rPr lang="fa-IR" sz="2400" b="1" dirty="0" smtClean="0"/>
              <a:t>در موارد زير بازيکن يک امتياز کسب مي کند:</a:t>
            </a:r>
            <a:br>
              <a:rPr lang="fa-IR" sz="2400" b="1" dirty="0" smtClean="0"/>
            </a:br>
            <a:r>
              <a:rPr lang="fa-IR" sz="2400" b="1" dirty="0" smtClean="0"/>
              <a:t>- اگر حريف او نتواند يک سرويس صحيح اجرا کند.</a:t>
            </a:r>
            <a:br>
              <a:rPr lang="fa-IR" sz="2400" b="1" dirty="0" smtClean="0"/>
            </a:br>
            <a:r>
              <a:rPr lang="fa-IR" sz="2400" b="1" dirty="0" smtClean="0"/>
              <a:t>- اگر حريف او نتواند يک برگشت صحيح اجرا کند.</a:t>
            </a:r>
            <a:br>
              <a:rPr lang="fa-IR" sz="2400" b="1" dirty="0" smtClean="0"/>
            </a:br>
            <a:r>
              <a:rPr lang="fa-IR" sz="2400" b="1" dirty="0" smtClean="0"/>
              <a:t>- اگر حريف مانعي غير از راکت بر سر راه توپ ايجاد کند.</a:t>
            </a:r>
            <a:endParaRPr lang="fa-IR" sz="2400" b="1" dirty="0"/>
          </a:p>
        </p:txBody>
      </p:sp>
      <p:sp>
        <p:nvSpPr>
          <p:cNvPr id="6" name="Rectangle 5"/>
          <p:cNvSpPr/>
          <p:nvPr/>
        </p:nvSpPr>
        <p:spPr>
          <a:xfrm>
            <a:off x="8015165" y="285728"/>
            <a:ext cx="1128835" cy="707886"/>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algn="just" rtl="1"/>
            <a:r>
              <a:rPr lang="fa-IR" sz="4000" b="1" dirty="0" smtClean="0">
                <a:solidFill>
                  <a:srgbClr val="FF0000"/>
                </a:solidFill>
              </a:rPr>
              <a:t>امتياز</a:t>
            </a:r>
          </a:p>
        </p:txBody>
      </p:sp>
      <p:sp>
        <p:nvSpPr>
          <p:cNvPr id="7" name="Rectangle 6"/>
          <p:cNvSpPr/>
          <p:nvPr/>
        </p:nvSpPr>
        <p:spPr>
          <a:xfrm>
            <a:off x="285720" y="2857496"/>
            <a:ext cx="7072362" cy="3539430"/>
          </a:xfrm>
          <a:prstGeom prst="rect">
            <a:avLst/>
          </a:prstGeom>
          <a:solidFill>
            <a:srgbClr val="92D050"/>
          </a:solidFill>
        </p:spPr>
        <p:txBody>
          <a:bodyPr wrap="square">
            <a:spAutoFit/>
          </a:bodyPr>
          <a:lstStyle/>
          <a:p>
            <a:pPr algn="just" rtl="1"/>
            <a:r>
              <a:rPr lang="fa-IR" sz="2800" b="1" dirty="0" smtClean="0"/>
              <a:t>- اگر حريف دو مرتبه ي متوالي به توپ ضربه بزند.</a:t>
            </a:r>
            <a:br>
              <a:rPr lang="fa-IR" sz="2800" b="1" dirty="0" smtClean="0"/>
            </a:br>
            <a:r>
              <a:rPr lang="fa-IR" sz="2800" b="1" dirty="0" smtClean="0"/>
              <a:t>- اگر بدن بازيکن به ميز ( سطح بازي ) بر خورد کند؛ به طوري که ميز را حرکت دهد.</a:t>
            </a:r>
            <a:br>
              <a:rPr lang="fa-IR" sz="2800" b="1" dirty="0" smtClean="0"/>
            </a:br>
            <a:r>
              <a:rPr lang="fa-IR" sz="2800" b="1" dirty="0" smtClean="0"/>
              <a:t>- اگر بدن بازيکن با تور برخورد کند.</a:t>
            </a:r>
            <a:br>
              <a:rPr lang="fa-IR" sz="2800" b="1" dirty="0" smtClean="0"/>
            </a:br>
            <a:r>
              <a:rPr lang="fa-IR" sz="2800" b="1" dirty="0" smtClean="0"/>
              <a:t>- اگر دست آزاد بازيکن به ميز ( سطح بازي ) برخوردکند.</a:t>
            </a:r>
            <a:endParaRPr lang="en-US" sz="2800" b="1" dirty="0" smtClean="0"/>
          </a:p>
          <a:p>
            <a:pPr algn="just" rtl="1"/>
            <a:r>
              <a:rPr lang="fa-IR" sz="2800" b="1" dirty="0" smtClean="0"/>
              <a:t>- در مسابقه هاي دو نفره اگر بازي کنان خارج از نوبتي که اولين زننده ي توپ و اولين گيرنده ي توپ تعيين شده است به توپ ضربه وارد کنند.</a:t>
            </a:r>
            <a:endParaRPr lang="en-US" sz="2800" dirty="0"/>
          </a:p>
        </p:txBody>
      </p:sp>
    </p:spTree>
  </p:cSld>
  <p:clrMapOvr>
    <a:masterClrMapping/>
  </p:clrMapOvr>
  <p:transition spd="med">
    <p:blinds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643570" y="357166"/>
            <a:ext cx="3071834" cy="769441"/>
          </a:xfrm>
          <a:prstGeom prst="rect">
            <a:avLst/>
          </a:prstGeom>
          <a:solidFill>
            <a:srgbClr val="FFFF00"/>
          </a:solidFill>
          <a:ln>
            <a:solidFill>
              <a:srgbClr val="002060"/>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just" rtl="1"/>
            <a:r>
              <a:rPr lang="fa-IR" sz="4400" dirty="0" smtClean="0"/>
              <a:t>فهرست مطالب</a:t>
            </a:r>
            <a:endParaRPr lang="en-US" sz="4400" dirty="0"/>
          </a:p>
        </p:txBody>
      </p:sp>
      <p:sp>
        <p:nvSpPr>
          <p:cNvPr id="22" name="Rounded Rectangle 21">
            <a:hlinkClick r:id="rId2" action="ppaction://hlinksldjump"/>
          </p:cNvPr>
          <p:cNvSpPr/>
          <p:nvPr/>
        </p:nvSpPr>
        <p:spPr>
          <a:xfrm>
            <a:off x="2571736" y="3429000"/>
            <a:ext cx="2643206" cy="571504"/>
          </a:xfrm>
          <a:prstGeom prst="roundRect">
            <a:avLst/>
          </a:prstGeom>
          <a:solidFill>
            <a:schemeClr val="bg1">
              <a:lumMod val="85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b="1" dirty="0" smtClean="0">
                <a:solidFill>
                  <a:schemeClr val="tx1"/>
                </a:solidFill>
              </a:rPr>
              <a:t>توپ</a:t>
            </a:r>
            <a:endParaRPr lang="en-US" sz="2800" b="1" dirty="0">
              <a:solidFill>
                <a:schemeClr val="tx1"/>
              </a:solidFill>
            </a:endParaRPr>
          </a:p>
        </p:txBody>
      </p:sp>
      <p:sp>
        <p:nvSpPr>
          <p:cNvPr id="23" name="Rounded Rectangle 22">
            <a:hlinkClick r:id="rId3" action="ppaction://hlinksldjump"/>
          </p:cNvPr>
          <p:cNvSpPr/>
          <p:nvPr/>
        </p:nvSpPr>
        <p:spPr>
          <a:xfrm>
            <a:off x="2571736" y="4071942"/>
            <a:ext cx="2643206" cy="571504"/>
          </a:xfrm>
          <a:prstGeom prst="roundRect">
            <a:avLst/>
          </a:prstGeom>
          <a:solidFill>
            <a:schemeClr val="bg1">
              <a:lumMod val="85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b="1" dirty="0" smtClean="0">
                <a:solidFill>
                  <a:schemeClr val="tx1"/>
                </a:solidFill>
              </a:rPr>
              <a:t>راکت</a:t>
            </a:r>
            <a:endParaRPr lang="en-US" sz="2800" b="1" dirty="0">
              <a:solidFill>
                <a:schemeClr val="tx1"/>
              </a:solidFill>
            </a:endParaRPr>
          </a:p>
        </p:txBody>
      </p:sp>
      <p:sp>
        <p:nvSpPr>
          <p:cNvPr id="24" name="Rounded Rectangle 23">
            <a:hlinkClick r:id="rId4" action="ppaction://hlinksldjump"/>
          </p:cNvPr>
          <p:cNvSpPr/>
          <p:nvPr/>
        </p:nvSpPr>
        <p:spPr>
          <a:xfrm>
            <a:off x="2571736" y="4714884"/>
            <a:ext cx="2643206" cy="571504"/>
          </a:xfrm>
          <a:prstGeom prst="roundRect">
            <a:avLst/>
          </a:prstGeom>
          <a:solidFill>
            <a:schemeClr val="bg1">
              <a:lumMod val="85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b="1" dirty="0" smtClean="0">
                <a:solidFill>
                  <a:schemeClr val="tx1"/>
                </a:solidFill>
              </a:rPr>
              <a:t>تنیس روی میز درایران</a:t>
            </a:r>
            <a:endParaRPr lang="en-US" sz="2000" b="1" dirty="0">
              <a:solidFill>
                <a:schemeClr val="tx1"/>
              </a:solidFill>
            </a:endParaRPr>
          </a:p>
        </p:txBody>
      </p:sp>
      <p:sp>
        <p:nvSpPr>
          <p:cNvPr id="25" name="Rounded Rectangle 24">
            <a:hlinkClick r:id="rId5" action="ppaction://hlinksldjump"/>
          </p:cNvPr>
          <p:cNvSpPr/>
          <p:nvPr/>
        </p:nvSpPr>
        <p:spPr>
          <a:xfrm>
            <a:off x="2571736" y="5357826"/>
            <a:ext cx="2643206" cy="571504"/>
          </a:xfrm>
          <a:prstGeom prst="roundRect">
            <a:avLst/>
          </a:prstGeom>
          <a:solidFill>
            <a:schemeClr val="bg1">
              <a:lumMod val="85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600" b="1" dirty="0" smtClean="0">
                <a:solidFill>
                  <a:schemeClr val="tx1"/>
                </a:solidFill>
              </a:rPr>
              <a:t>تعریف اصطلاحات تنیس روی میز</a:t>
            </a:r>
            <a:endParaRPr lang="en-US" sz="1600" b="1" dirty="0">
              <a:solidFill>
                <a:schemeClr val="tx1"/>
              </a:solidFill>
            </a:endParaRPr>
          </a:p>
        </p:txBody>
      </p:sp>
      <p:sp>
        <p:nvSpPr>
          <p:cNvPr id="29" name="Rounded Rectangle 28">
            <a:hlinkClick r:id="rId6" action="ppaction://hlinksldjump"/>
          </p:cNvPr>
          <p:cNvSpPr/>
          <p:nvPr/>
        </p:nvSpPr>
        <p:spPr>
          <a:xfrm>
            <a:off x="2571736" y="6000768"/>
            <a:ext cx="2643206" cy="571504"/>
          </a:xfrm>
          <a:prstGeom prst="roundRect">
            <a:avLst/>
          </a:prstGeom>
          <a:solidFill>
            <a:schemeClr val="bg1">
              <a:lumMod val="85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b="1" dirty="0" smtClean="0">
                <a:solidFill>
                  <a:schemeClr val="tx1"/>
                </a:solidFill>
              </a:rPr>
              <a:t>تشکر و پایانی</a:t>
            </a:r>
            <a:endParaRPr lang="en-US" sz="2800" b="1" dirty="0">
              <a:solidFill>
                <a:schemeClr val="tx1"/>
              </a:solidFill>
            </a:endParaRPr>
          </a:p>
        </p:txBody>
      </p:sp>
      <p:sp>
        <p:nvSpPr>
          <p:cNvPr id="30" name="Rounded Rectangle 29">
            <a:hlinkClick r:id="rId7" action="ppaction://hlinksldjump"/>
          </p:cNvPr>
          <p:cNvSpPr/>
          <p:nvPr/>
        </p:nvSpPr>
        <p:spPr>
          <a:xfrm>
            <a:off x="6143636" y="1428736"/>
            <a:ext cx="2643206" cy="571504"/>
          </a:xfrm>
          <a:prstGeom prst="roundRect">
            <a:avLst/>
          </a:prstGeom>
          <a:solidFill>
            <a:schemeClr val="bg1">
              <a:lumMod val="85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b="1" dirty="0" smtClean="0">
                <a:solidFill>
                  <a:schemeClr val="tx1"/>
                </a:solidFill>
              </a:rPr>
              <a:t>مقدمه</a:t>
            </a:r>
            <a:endParaRPr lang="en-US" sz="2800" b="1" dirty="0">
              <a:solidFill>
                <a:schemeClr val="tx1"/>
              </a:solidFill>
            </a:endParaRPr>
          </a:p>
        </p:txBody>
      </p:sp>
      <p:sp>
        <p:nvSpPr>
          <p:cNvPr id="31" name="Rounded Rectangle 30">
            <a:hlinkClick r:id="rId8" action="ppaction://hlinksldjump"/>
          </p:cNvPr>
          <p:cNvSpPr/>
          <p:nvPr/>
        </p:nvSpPr>
        <p:spPr>
          <a:xfrm>
            <a:off x="6143636" y="4643446"/>
            <a:ext cx="2643206" cy="428628"/>
          </a:xfrm>
          <a:prstGeom prst="roundRect">
            <a:avLst/>
          </a:prstGeom>
          <a:solidFill>
            <a:schemeClr val="bg1">
              <a:lumMod val="85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b="1" dirty="0" smtClean="0">
                <a:solidFill>
                  <a:schemeClr val="tx1"/>
                </a:solidFill>
              </a:rPr>
              <a:t>چگونگی بازی</a:t>
            </a:r>
            <a:endParaRPr lang="en-US" sz="2800" b="1" dirty="0">
              <a:solidFill>
                <a:schemeClr val="tx1"/>
              </a:solidFill>
            </a:endParaRPr>
          </a:p>
        </p:txBody>
      </p:sp>
      <p:sp>
        <p:nvSpPr>
          <p:cNvPr id="32" name="Rounded Rectangle 31">
            <a:hlinkClick r:id="rId9" action="ppaction://hlinksldjump"/>
          </p:cNvPr>
          <p:cNvSpPr/>
          <p:nvPr/>
        </p:nvSpPr>
        <p:spPr>
          <a:xfrm>
            <a:off x="6143636" y="5643578"/>
            <a:ext cx="2643206" cy="428628"/>
          </a:xfrm>
          <a:prstGeom prst="roundRect">
            <a:avLst/>
          </a:prstGeom>
          <a:solidFill>
            <a:schemeClr val="bg1">
              <a:lumMod val="85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b="1" dirty="0" smtClean="0">
                <a:solidFill>
                  <a:schemeClr val="tx1"/>
                </a:solidFill>
              </a:rPr>
              <a:t>ترتیب بازی</a:t>
            </a:r>
            <a:endParaRPr lang="en-US" sz="2800" b="1" dirty="0">
              <a:solidFill>
                <a:schemeClr val="tx1"/>
              </a:solidFill>
            </a:endParaRPr>
          </a:p>
        </p:txBody>
      </p:sp>
      <p:sp>
        <p:nvSpPr>
          <p:cNvPr id="33" name="Rounded Rectangle 32">
            <a:hlinkClick r:id="rId10" action="ppaction://hlinksldjump"/>
          </p:cNvPr>
          <p:cNvSpPr/>
          <p:nvPr/>
        </p:nvSpPr>
        <p:spPr>
          <a:xfrm>
            <a:off x="6143636" y="6143644"/>
            <a:ext cx="2643206" cy="428628"/>
          </a:xfrm>
          <a:prstGeom prst="roundRect">
            <a:avLst/>
          </a:prstGeom>
          <a:solidFill>
            <a:schemeClr val="bg1">
              <a:lumMod val="85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b="1" dirty="0" smtClean="0">
                <a:solidFill>
                  <a:schemeClr val="tx1"/>
                </a:solidFill>
              </a:rPr>
              <a:t>سرویس درست</a:t>
            </a:r>
            <a:endParaRPr lang="en-US" sz="2800" b="1" dirty="0">
              <a:solidFill>
                <a:schemeClr val="tx1"/>
              </a:solidFill>
            </a:endParaRPr>
          </a:p>
        </p:txBody>
      </p:sp>
      <p:sp>
        <p:nvSpPr>
          <p:cNvPr id="34" name="Rounded Rectangle 33">
            <a:hlinkClick r:id="rId11" action="ppaction://hlinksldjump"/>
          </p:cNvPr>
          <p:cNvSpPr/>
          <p:nvPr/>
        </p:nvSpPr>
        <p:spPr>
          <a:xfrm>
            <a:off x="2571736" y="2786058"/>
            <a:ext cx="2643206" cy="571504"/>
          </a:xfrm>
          <a:prstGeom prst="roundRect">
            <a:avLst/>
          </a:prstGeom>
          <a:solidFill>
            <a:schemeClr val="bg1">
              <a:lumMod val="85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b="1" dirty="0" smtClean="0">
                <a:solidFill>
                  <a:schemeClr val="tx1"/>
                </a:solidFill>
              </a:rPr>
              <a:t>مجموعه تور</a:t>
            </a:r>
            <a:endParaRPr lang="en-US" sz="2800" b="1" dirty="0">
              <a:solidFill>
                <a:schemeClr val="tx1"/>
              </a:solidFill>
            </a:endParaRPr>
          </a:p>
        </p:txBody>
      </p:sp>
      <p:sp>
        <p:nvSpPr>
          <p:cNvPr id="35" name="Rounded Rectangle 34">
            <a:hlinkClick r:id="rId12" action="ppaction://hlinksldjump"/>
          </p:cNvPr>
          <p:cNvSpPr/>
          <p:nvPr/>
        </p:nvSpPr>
        <p:spPr>
          <a:xfrm>
            <a:off x="2571736" y="2143116"/>
            <a:ext cx="2643206" cy="571504"/>
          </a:xfrm>
          <a:prstGeom prst="roundRect">
            <a:avLst/>
          </a:prstGeom>
          <a:solidFill>
            <a:schemeClr val="bg1">
              <a:lumMod val="85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b="1" dirty="0" smtClean="0">
                <a:solidFill>
                  <a:schemeClr val="tx1"/>
                </a:solidFill>
              </a:rPr>
              <a:t>تجهیزات موردنیاز</a:t>
            </a:r>
            <a:endParaRPr lang="en-US" sz="2800" b="1" dirty="0">
              <a:solidFill>
                <a:schemeClr val="tx1"/>
              </a:solidFill>
            </a:endParaRPr>
          </a:p>
        </p:txBody>
      </p:sp>
      <p:sp>
        <p:nvSpPr>
          <p:cNvPr id="36" name="Rounded Rectangle 35">
            <a:hlinkClick r:id="rId13" action="ppaction://hlinksldjump"/>
          </p:cNvPr>
          <p:cNvSpPr/>
          <p:nvPr/>
        </p:nvSpPr>
        <p:spPr>
          <a:xfrm>
            <a:off x="2571736" y="1500174"/>
            <a:ext cx="2643206" cy="571504"/>
          </a:xfrm>
          <a:prstGeom prst="roundRect">
            <a:avLst/>
          </a:prstGeom>
          <a:solidFill>
            <a:schemeClr val="bg1">
              <a:lumMod val="85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b="1" dirty="0" smtClean="0">
                <a:solidFill>
                  <a:schemeClr val="tx1"/>
                </a:solidFill>
              </a:rPr>
              <a:t>امتیاز</a:t>
            </a:r>
            <a:endParaRPr lang="en-US" sz="2800" b="1" dirty="0">
              <a:solidFill>
                <a:schemeClr val="tx1"/>
              </a:solidFill>
            </a:endParaRPr>
          </a:p>
        </p:txBody>
      </p:sp>
      <p:sp>
        <p:nvSpPr>
          <p:cNvPr id="37" name="Rounded Rectangle 36">
            <a:hlinkClick r:id="rId14" action="ppaction://hlinksldjump"/>
          </p:cNvPr>
          <p:cNvSpPr/>
          <p:nvPr/>
        </p:nvSpPr>
        <p:spPr>
          <a:xfrm>
            <a:off x="2571736" y="857232"/>
            <a:ext cx="2643206" cy="571504"/>
          </a:xfrm>
          <a:prstGeom prst="roundRect">
            <a:avLst/>
          </a:prstGeom>
          <a:solidFill>
            <a:schemeClr val="bg1">
              <a:lumMod val="85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b="1" dirty="0" smtClean="0">
                <a:solidFill>
                  <a:schemeClr val="tx1"/>
                </a:solidFill>
              </a:rPr>
              <a:t>گیم</a:t>
            </a:r>
            <a:endParaRPr lang="en-US" sz="2800" b="1" dirty="0">
              <a:solidFill>
                <a:schemeClr val="tx1"/>
              </a:solidFill>
            </a:endParaRPr>
          </a:p>
        </p:txBody>
      </p:sp>
      <p:sp>
        <p:nvSpPr>
          <p:cNvPr id="16" name="Rounded Rectangle 15">
            <a:hlinkClick r:id="rId15" action="ppaction://hlinksldjump"/>
          </p:cNvPr>
          <p:cNvSpPr/>
          <p:nvPr/>
        </p:nvSpPr>
        <p:spPr>
          <a:xfrm>
            <a:off x="6143636" y="2071678"/>
            <a:ext cx="2643206" cy="571504"/>
          </a:xfrm>
          <a:prstGeom prst="roundRect">
            <a:avLst/>
          </a:prstGeom>
          <a:solidFill>
            <a:schemeClr val="bg1">
              <a:lumMod val="85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400" b="1" dirty="0" smtClean="0">
                <a:solidFill>
                  <a:schemeClr val="tx1"/>
                </a:solidFill>
              </a:rPr>
              <a:t>موقعیت بدنی ورزشکار</a:t>
            </a:r>
            <a:endParaRPr lang="en-US" sz="2400" b="1" dirty="0">
              <a:solidFill>
                <a:schemeClr val="tx1"/>
              </a:solidFill>
            </a:endParaRPr>
          </a:p>
        </p:txBody>
      </p:sp>
      <p:sp>
        <p:nvSpPr>
          <p:cNvPr id="17" name="Rounded Rectangle 16">
            <a:hlinkClick r:id="rId16" action="ppaction://hlinksldjump"/>
          </p:cNvPr>
          <p:cNvSpPr/>
          <p:nvPr/>
        </p:nvSpPr>
        <p:spPr>
          <a:xfrm>
            <a:off x="6143636" y="2714620"/>
            <a:ext cx="2643206" cy="571504"/>
          </a:xfrm>
          <a:prstGeom prst="roundRect">
            <a:avLst/>
          </a:prstGeom>
          <a:solidFill>
            <a:schemeClr val="bg1">
              <a:lumMod val="85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b="1" dirty="0" smtClean="0">
                <a:solidFill>
                  <a:schemeClr val="tx1"/>
                </a:solidFill>
              </a:rPr>
              <a:t>انواع ضربات</a:t>
            </a:r>
            <a:endParaRPr lang="en-US" sz="2800" b="1" dirty="0">
              <a:solidFill>
                <a:schemeClr val="tx1"/>
              </a:solidFill>
            </a:endParaRPr>
          </a:p>
        </p:txBody>
      </p:sp>
      <p:sp>
        <p:nvSpPr>
          <p:cNvPr id="18" name="Rounded Rectangle 17">
            <a:hlinkClick r:id="rId17" action="ppaction://hlinksldjump"/>
          </p:cNvPr>
          <p:cNvSpPr/>
          <p:nvPr/>
        </p:nvSpPr>
        <p:spPr>
          <a:xfrm>
            <a:off x="6143636" y="3429000"/>
            <a:ext cx="2643206" cy="571504"/>
          </a:xfrm>
          <a:prstGeom prst="roundRect">
            <a:avLst/>
          </a:prstGeom>
          <a:solidFill>
            <a:schemeClr val="bg1">
              <a:lumMod val="85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b="1" dirty="0" smtClean="0">
                <a:solidFill>
                  <a:schemeClr val="tx1"/>
                </a:solidFill>
              </a:rPr>
              <a:t>انواع پیچ</a:t>
            </a:r>
            <a:endParaRPr lang="en-US" sz="2800" b="1" dirty="0">
              <a:solidFill>
                <a:schemeClr val="tx1"/>
              </a:solidFill>
            </a:endParaRPr>
          </a:p>
        </p:txBody>
      </p:sp>
      <p:sp>
        <p:nvSpPr>
          <p:cNvPr id="19" name="Rounded Rectangle 18">
            <a:hlinkClick r:id="rId18" action="ppaction://hlinksldjump"/>
          </p:cNvPr>
          <p:cNvSpPr/>
          <p:nvPr/>
        </p:nvSpPr>
        <p:spPr>
          <a:xfrm>
            <a:off x="6143636" y="4071942"/>
            <a:ext cx="2643206" cy="500066"/>
          </a:xfrm>
          <a:prstGeom prst="roundRect">
            <a:avLst/>
          </a:prstGeom>
          <a:solidFill>
            <a:schemeClr val="bg1">
              <a:lumMod val="85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b="1" dirty="0" smtClean="0">
                <a:solidFill>
                  <a:schemeClr val="tx1"/>
                </a:solidFill>
              </a:rPr>
              <a:t>منطقه های بازی</a:t>
            </a:r>
            <a:endParaRPr lang="en-US" sz="2800" b="1" dirty="0">
              <a:solidFill>
                <a:schemeClr val="tx1"/>
              </a:solidFill>
            </a:endParaRPr>
          </a:p>
        </p:txBody>
      </p:sp>
      <p:sp>
        <p:nvSpPr>
          <p:cNvPr id="20" name="Rounded Rectangle 19">
            <a:hlinkClick r:id="rId19" action="ppaction://hlinksldjump"/>
          </p:cNvPr>
          <p:cNvSpPr/>
          <p:nvPr/>
        </p:nvSpPr>
        <p:spPr>
          <a:xfrm>
            <a:off x="6143636" y="5143512"/>
            <a:ext cx="2643206" cy="428628"/>
          </a:xfrm>
          <a:prstGeom prst="roundRect">
            <a:avLst/>
          </a:prstGeom>
          <a:solidFill>
            <a:schemeClr val="bg1">
              <a:lumMod val="85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b="1" dirty="0" smtClean="0">
                <a:solidFill>
                  <a:schemeClr val="tx1"/>
                </a:solidFill>
              </a:rPr>
              <a:t>راکت گیری</a:t>
            </a:r>
            <a:endParaRPr lang="en-US" sz="2800" b="1" dirty="0">
              <a:solidFill>
                <a:schemeClr val="tx1"/>
              </a:solidFill>
            </a:endParaRPr>
          </a:p>
        </p:txBody>
      </p:sp>
    </p:spTree>
  </p:cSld>
  <p:clrMapOvr>
    <a:masterClrMapping/>
  </p:clrMapOvr>
  <p:transition spd="med">
    <p:wheel spokes="8"/>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00034" y="1643050"/>
            <a:ext cx="6786610" cy="4832092"/>
          </a:xfrm>
          <a:prstGeom prst="rect">
            <a:avLst/>
          </a:prstGeom>
          <a:solidFill>
            <a:schemeClr val="accent6">
              <a:lumMod val="40000"/>
              <a:lumOff val="60000"/>
            </a:schemeClr>
          </a:solidFill>
          <a:ln w="38100">
            <a:solidFill>
              <a:srgbClr val="00B050"/>
            </a:solidFill>
          </a:ln>
        </p:spPr>
        <p:txBody>
          <a:bodyPr wrap="square">
            <a:spAutoFit/>
          </a:bodyPr>
          <a:lstStyle/>
          <a:p>
            <a:pPr algn="just" rtl="1"/>
            <a:r>
              <a:rPr lang="fa-IR" sz="2800" b="1" dirty="0" smtClean="0"/>
              <a:t>میز:سطح روي ميز که سطح بازي ناميده مي شود، بايد به صورت مستطيل بوده، طول آن 2/74 متر و عرض آن 1/52 متر باشد. ارتفاع پايه هاي ميز بايد 76 سانتي متر باشد. سطح بازي بايد داراي رنگي يک نواخت و به صورت تيره و مات و بدون بازتاب نور باشد. خط سفيد کناره ي ميز به عرض 2 سانتي متر موازي با طول ميز و خط سفيد انتهايي به عرض 2 سانتي متر موازي عرض ميزکشيده مي شود. سطح بازي با يک تور عمودي به دو قسمت مساوي تقسيم مي شود. هر زمين با يک خط مياني سفيد به عرض 3 ميلي متر، به دو قسمت مساوي به نام « نيم زمين » تقسيم مي شود.</a:t>
            </a:r>
            <a:endParaRPr lang="en-US" sz="2800" b="1" dirty="0"/>
          </a:p>
        </p:txBody>
      </p:sp>
      <p:sp>
        <p:nvSpPr>
          <p:cNvPr id="4" name="Rectangle 3"/>
          <p:cNvSpPr/>
          <p:nvPr/>
        </p:nvSpPr>
        <p:spPr>
          <a:xfrm>
            <a:off x="6429388" y="500042"/>
            <a:ext cx="2747868" cy="584775"/>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algn="just" rtl="1"/>
            <a:r>
              <a:rPr lang="fa-IR" sz="3200" b="1" dirty="0" smtClean="0">
                <a:solidFill>
                  <a:srgbClr val="FF0000"/>
                </a:solidFill>
              </a:rPr>
              <a:t>تجهیزات مورد نیاز</a:t>
            </a:r>
            <a:endParaRPr lang="en-US" sz="3200" b="1" dirty="0" smtClean="0">
              <a:solidFill>
                <a:srgbClr val="FF0000"/>
              </a:solidFill>
            </a:endParaRPr>
          </a:p>
        </p:txBody>
      </p:sp>
    </p:spTree>
  </p:cSld>
  <p:clrMapOvr>
    <a:masterClrMapping/>
  </p:clrMapOvr>
  <p:transition spd="med">
    <p:comb/>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499px-Table_Tennis_Table.JPG"/>
          <p:cNvPicPr>
            <a:picLocks noChangeAspect="1"/>
          </p:cNvPicPr>
          <p:nvPr/>
        </p:nvPicPr>
        <p:blipFill>
          <a:blip r:embed="rId2">
            <a:clrChange>
              <a:clrFrom>
                <a:srgbClr val="FFFFFF"/>
              </a:clrFrom>
              <a:clrTo>
                <a:srgbClr val="FFFFFF">
                  <a:alpha val="0"/>
                </a:srgbClr>
              </a:clrTo>
            </a:clrChange>
          </a:blip>
          <a:stretch>
            <a:fillRect/>
          </a:stretch>
        </p:blipFill>
        <p:spPr>
          <a:xfrm>
            <a:off x="0" y="3571876"/>
            <a:ext cx="6840078" cy="3286124"/>
          </a:xfrm>
          <a:prstGeom prst="rect">
            <a:avLst/>
          </a:prstGeom>
        </p:spPr>
      </p:pic>
      <p:sp>
        <p:nvSpPr>
          <p:cNvPr id="5" name="Rectangle 4"/>
          <p:cNvSpPr/>
          <p:nvPr/>
        </p:nvSpPr>
        <p:spPr>
          <a:xfrm>
            <a:off x="214282" y="714356"/>
            <a:ext cx="6572264" cy="3046988"/>
          </a:xfrm>
          <a:prstGeom prst="rect">
            <a:avLst/>
          </a:prstGeom>
          <a:solidFill>
            <a:schemeClr val="tx2">
              <a:lumMod val="60000"/>
              <a:lumOff val="40000"/>
            </a:schemeClr>
          </a:solidFill>
        </p:spPr>
        <p:txBody>
          <a:bodyPr wrap="square">
            <a:spAutoFit/>
          </a:bodyPr>
          <a:lstStyle/>
          <a:p>
            <a:pPr algn="just" rtl="1"/>
            <a:r>
              <a:rPr lang="fa-IR" sz="3200" b="1" dirty="0" smtClean="0"/>
              <a:t>مجموعه ي تور شامل تور، ضمائم آن، پايه ها و گيرنده هايي است که مجموعه اي تور به ميز متصل مي کند. تور بايد با طنابي که طرفين آن به دو پايه ي عمودي به ارتفاع 15/25 سانتي متر بسته شده متصل شود. ارتفاع تور از سطح ميز بايد 15/25 سانتي متر باشد.</a:t>
            </a:r>
            <a:endParaRPr lang="en-US" sz="3200" b="1" dirty="0"/>
          </a:p>
        </p:txBody>
      </p:sp>
      <p:sp>
        <p:nvSpPr>
          <p:cNvPr id="6" name="Rectangle 5"/>
          <p:cNvSpPr/>
          <p:nvPr/>
        </p:nvSpPr>
        <p:spPr>
          <a:xfrm>
            <a:off x="6593302" y="0"/>
            <a:ext cx="2550698" cy="646331"/>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algn="just" rtl="1"/>
            <a:r>
              <a:rPr lang="fa-IR" sz="3600" b="1" dirty="0" smtClean="0">
                <a:solidFill>
                  <a:srgbClr val="FF0000"/>
                </a:solidFill>
              </a:rPr>
              <a:t>مجموعه ي تور</a:t>
            </a:r>
            <a:endParaRPr lang="en-US" sz="3600" b="1" dirty="0" smtClean="0">
              <a:solidFill>
                <a:srgbClr val="FF0000"/>
              </a:solidFill>
            </a:endParaRPr>
          </a:p>
        </p:txBody>
      </p:sp>
    </p:spTree>
  </p:cSld>
  <p:clrMapOvr>
    <a:masterClrMapping/>
  </p:clrMapOvr>
  <p:transition spd="med">
    <p:wheel/>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85786" y="1785926"/>
            <a:ext cx="6357950" cy="3785652"/>
          </a:xfrm>
          <a:prstGeom prst="rect">
            <a:avLst/>
          </a:prstGeom>
        </p:spPr>
        <p:txBody>
          <a:bodyPr wrap="square">
            <a:spAutoFit/>
          </a:bodyPr>
          <a:lstStyle/>
          <a:p>
            <a:pPr algn="just" rtl="1"/>
            <a:r>
              <a:rPr lang="fa-IR" sz="4000" b="1" dirty="0" smtClean="0">
                <a:solidFill>
                  <a:srgbClr val="FF0000"/>
                </a:solidFill>
              </a:rPr>
              <a:t>توپ بايد کروي شکل و قطر آن 40 ميلي متر باشد. وزن توپ 2/7 گرم است. جنس توپ از سلولوئيد يا مواد پلاستيکي مشابه و رنگ آن سفيد مات يا نارنجي مات و بدون انعکاس نور است.</a:t>
            </a:r>
            <a:endParaRPr lang="en-US" sz="4000" b="1" dirty="0">
              <a:solidFill>
                <a:srgbClr val="FF0000"/>
              </a:solidFill>
            </a:endParaRPr>
          </a:p>
        </p:txBody>
      </p:sp>
      <p:sp>
        <p:nvSpPr>
          <p:cNvPr id="4" name="Rectangle 3"/>
          <p:cNvSpPr/>
          <p:nvPr/>
        </p:nvSpPr>
        <p:spPr>
          <a:xfrm>
            <a:off x="7072330" y="642918"/>
            <a:ext cx="1027845" cy="830997"/>
          </a:xfrm>
          <a:prstGeom prst="rect">
            <a:avLst/>
          </a:prstGeom>
        </p:spPr>
        <p:txBody>
          <a:bodyPr wrap="none">
            <a:spAutoFit/>
          </a:bodyPr>
          <a:lstStyle/>
          <a:p>
            <a:pPr algn="just" rtl="1"/>
            <a:r>
              <a:rPr lang="fa-IR" sz="4800" b="1" dirty="0" smtClean="0">
                <a:solidFill>
                  <a:srgbClr val="002060"/>
                </a:solidFill>
              </a:rPr>
              <a:t>توپ</a:t>
            </a:r>
            <a:endParaRPr lang="en-US" sz="4800" b="1" dirty="0" smtClean="0">
              <a:solidFill>
                <a:srgbClr val="002060"/>
              </a:solidFill>
            </a:endParaRPr>
          </a:p>
        </p:txBody>
      </p:sp>
    </p:spTree>
  </p:cSld>
  <p:clrMapOvr>
    <a:masterClrMapping/>
  </p:clrMapOvr>
  <p:transition spd="med">
    <p:blinds/>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97480799962256086566.jpg"/>
          <p:cNvPicPr>
            <a:picLocks noChangeAspect="1"/>
          </p:cNvPicPr>
          <p:nvPr/>
        </p:nvPicPr>
        <p:blipFill>
          <a:blip r:embed="rId2"/>
          <a:stretch>
            <a:fillRect/>
          </a:stretch>
        </p:blipFill>
        <p:spPr>
          <a:xfrm>
            <a:off x="0" y="4214818"/>
            <a:ext cx="3191565" cy="2214553"/>
          </a:xfrm>
          <a:prstGeom prst="rect">
            <a:avLst/>
          </a:prstGeom>
        </p:spPr>
      </p:pic>
      <p:sp>
        <p:nvSpPr>
          <p:cNvPr id="4" name="Rectangle 3"/>
          <p:cNvSpPr/>
          <p:nvPr/>
        </p:nvSpPr>
        <p:spPr>
          <a:xfrm>
            <a:off x="3357554" y="856357"/>
            <a:ext cx="5072098" cy="5632311"/>
          </a:xfrm>
          <a:prstGeom prst="rect">
            <a:avLst/>
          </a:prstGeom>
          <a:solidFill>
            <a:schemeClr val="accent3">
              <a:lumMod val="60000"/>
              <a:lumOff val="40000"/>
            </a:schemeClr>
          </a:solidFill>
        </p:spPr>
        <p:txBody>
          <a:bodyPr wrap="square">
            <a:spAutoFit/>
          </a:bodyPr>
          <a:lstStyle/>
          <a:p>
            <a:pPr algn="just" rtl="1"/>
            <a:r>
              <a:rPr lang="fa-IR" sz="2400" b="1" dirty="0" smtClean="0"/>
              <a:t>راکت نمي تواند به هر شکل، اندازه و وزن مورد استفاده قرار بگيرد. تيغه و سطح آن بايد صاف و محکم باشد. چوب راکت ( تيغه ) بايد از چوب طبيعي باشد. براي استحکام تيغه ي راکت از موادي مانند الياف کربن، الياف شيشه يا کاغذ فشرده استفاده مي کنند. سطح راکت بايد يک نواخت بوده و داراي ضخامت يکساني باشد. يک طرف راکت به رنگ قرمز روشن و مات و طرف ديگر آن سياه و بدون انعکاس نور باشد. هر طرف تيغه يا چوب راکت که براي ضربه زدن به توپ مورد استفاده قرار مي گيرد بايد از جنس لاستيک معمولي آج دار باشد. لاستيک آج دار معمولي عبارت است از يک لاستيک بدون منفذ از نوع طبيعي يا مصنوعي که آج هاي آن به طور يکنواخت قرار گرفته اند.</a:t>
            </a:r>
            <a:endParaRPr lang="en-US" sz="2400" b="1" dirty="0"/>
          </a:p>
        </p:txBody>
      </p:sp>
      <p:sp>
        <p:nvSpPr>
          <p:cNvPr id="5" name="Rectangle 4"/>
          <p:cNvSpPr/>
          <p:nvPr/>
        </p:nvSpPr>
        <p:spPr>
          <a:xfrm>
            <a:off x="7572396" y="214290"/>
            <a:ext cx="1204176" cy="830997"/>
          </a:xfrm>
          <a:prstGeom prst="rect">
            <a:avLst/>
          </a:prstGeom>
        </p:spPr>
        <p:txBody>
          <a:bodyPr wrap="none">
            <a:spAutoFit/>
          </a:bodyPr>
          <a:lstStyle/>
          <a:p>
            <a:pPr algn="just" rtl="1"/>
            <a:r>
              <a:rPr lang="fa-IR" sz="4800" b="1" dirty="0" smtClean="0">
                <a:solidFill>
                  <a:srgbClr val="FF0000"/>
                </a:solidFill>
              </a:rPr>
              <a:t>راکت</a:t>
            </a:r>
            <a:endParaRPr lang="en-US" sz="4800" b="1" dirty="0" smtClean="0">
              <a:solidFill>
                <a:srgbClr val="FF0000"/>
              </a:solidFill>
            </a:endParaRPr>
          </a:p>
        </p:txBody>
      </p:sp>
    </p:spTree>
  </p:cSld>
  <p:clrMapOvr>
    <a:masterClrMapping/>
  </p:clrMapOvr>
  <p:transition spd="med">
    <p:randomBar dir="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0" y="357166"/>
            <a:ext cx="4572000" cy="707886"/>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just" rtl="1"/>
            <a:r>
              <a:rPr lang="fa-IR" sz="4000" b="1" dirty="0" smtClean="0">
                <a:solidFill>
                  <a:srgbClr val="FF0000"/>
                </a:solidFill>
              </a:rPr>
              <a:t>تنیس روی میز در ایران</a:t>
            </a:r>
            <a:endParaRPr lang="en-US" sz="4000" b="1" dirty="0" smtClean="0">
              <a:solidFill>
                <a:srgbClr val="FF0000"/>
              </a:solidFill>
            </a:endParaRPr>
          </a:p>
        </p:txBody>
      </p:sp>
      <p:sp>
        <p:nvSpPr>
          <p:cNvPr id="4" name="Rectangle 3"/>
          <p:cNvSpPr/>
          <p:nvPr/>
        </p:nvSpPr>
        <p:spPr>
          <a:xfrm>
            <a:off x="357158" y="1571612"/>
            <a:ext cx="6572296" cy="4832092"/>
          </a:xfrm>
          <a:prstGeom prst="rect">
            <a:avLst/>
          </a:prstGeom>
          <a:ln w="38100"/>
        </p:spPr>
        <p:style>
          <a:lnRef idx="2">
            <a:schemeClr val="accent5"/>
          </a:lnRef>
          <a:fillRef idx="1">
            <a:schemeClr val="lt1"/>
          </a:fillRef>
          <a:effectRef idx="0">
            <a:schemeClr val="accent5"/>
          </a:effectRef>
          <a:fontRef idx="minor">
            <a:schemeClr val="dk1"/>
          </a:fontRef>
        </p:style>
        <p:txBody>
          <a:bodyPr wrap="square">
            <a:spAutoFit/>
          </a:bodyPr>
          <a:lstStyle/>
          <a:p>
            <a:pPr algn="just" rtl="1"/>
            <a:r>
              <a:rPr lang="fa-IR" sz="2800" b="1" dirty="0" smtClean="0"/>
              <a:t>ورزش تنیس روی میز نخستین بار در سال های ۱۳۱۷ و ۱۳۱۸ توسط خارجی های مقیم آبادان و مسجد سلیمان به ایرانیان معرفی شد. تا سال ۱۳۲۵ که فدراسیون تنیس روی میز تأسیس شد، بازیکنان ایرانی با انجام بازی های داخلی با خارجیان مقیم ایران در این رشته پیشرفت می کردند. هفت سال پس از تأسیس فدراسیون اولین دوره مسابقه های قهرمانی کشور در سال ۱۳۳۲ برگزار شد. در اولین دوره این رقابت ها ۳ تیم تهران، آبادان و خراسان در تهران رقابت کردند. در انفرادی امیر احتشام زاده با پیروزی بر هوشنگ بزرگ زاده به مقام قهرمانی دست یافت.</a:t>
            </a:r>
            <a:endParaRPr lang="en-US" sz="2800" b="1" dirty="0"/>
          </a:p>
        </p:txBody>
      </p:sp>
    </p:spTree>
  </p:cSld>
  <p:clrMapOvr>
    <a:masterClrMapping/>
  </p:clrMapOvr>
  <p:transition spd="med">
    <p:pull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14480" y="1285860"/>
            <a:ext cx="6143636" cy="4401205"/>
          </a:xfrm>
          <a:prstGeom prst="rect">
            <a:avLst/>
          </a:prstGeom>
          <a:ln w="28575">
            <a:solidFill>
              <a:srgbClr val="FF0000"/>
            </a:solidFill>
          </a:ln>
        </p:spPr>
        <p:style>
          <a:lnRef idx="1">
            <a:schemeClr val="dk1"/>
          </a:lnRef>
          <a:fillRef idx="2">
            <a:schemeClr val="dk1"/>
          </a:fillRef>
          <a:effectRef idx="1">
            <a:schemeClr val="dk1"/>
          </a:effectRef>
          <a:fontRef idx="minor">
            <a:schemeClr val="dk1"/>
          </a:fontRef>
        </p:style>
        <p:txBody>
          <a:bodyPr wrap="square">
            <a:spAutoFit/>
          </a:bodyPr>
          <a:lstStyle/>
          <a:p>
            <a:pPr algn="just" rtl="1"/>
            <a:r>
              <a:rPr lang="fa-IR" sz="2800" b="1" dirty="0" smtClean="0"/>
              <a:t>تنیس روی میز ایران در اولین میدان بین المللی که مسابقه های جهانی سال ۱۹۵۷ بود به مقام هفدهم مشترک در میان سی و سه تیم شرکت کننده دست یافت. علی رغم کمبود امکانات در آن زمان، تیم ایران در بازی های آسیایی ۱۹۵۸ توکیو به مقام سوم دست یافت. امیر احتشام زاده و هوشنگ بزرگ زاده چهره های بی رقیب آن زمان تنیس روی میز ایران بودند. امیر احتشام زاده در بین سال های ۱۳۳۲ تا ۱۳۴۸ دوازده بار قهرمان ایران شد.</a:t>
            </a:r>
            <a:endParaRPr lang="en-US" sz="2800" b="1" dirty="0"/>
          </a:p>
        </p:txBody>
      </p:sp>
    </p:spTree>
  </p:cSld>
  <p:clrMapOvr>
    <a:masterClrMapping/>
  </p:clrMapOvr>
  <p:transition spd="med">
    <p:pull/>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28662" y="785794"/>
            <a:ext cx="6929486" cy="5509200"/>
          </a:xfrm>
          <a:prstGeom prst="rect">
            <a:avLst/>
          </a:prstGeom>
          <a:solidFill>
            <a:schemeClr val="accent6">
              <a:lumMod val="20000"/>
              <a:lumOff val="80000"/>
            </a:schemeClr>
          </a:solidFill>
        </p:spPr>
        <p:txBody>
          <a:bodyPr wrap="square">
            <a:spAutoFit/>
          </a:bodyPr>
          <a:lstStyle/>
          <a:p>
            <a:pPr algn="just" rtl="1"/>
            <a:r>
              <a:rPr lang="fa-IR" sz="3200" b="1" dirty="0" smtClean="0"/>
              <a:t>بازی های آسیایی ۱۳۶۶ تیم ایران به مقام پنجم دست یافت و هوشنگ بزرگ زاده در رقابت های انفرادی مکان سوم آسیا را به چنگ آورد و صاحب نشان برنز شد. بهترین عنوان ایران در تاریخ حضورش در رقابت های جهانی کسب مقام نهم جهان در سال ۱۹۶۳ است. در سال های ۱۹۶۵ (مقام دوازدهم)، ۱۹۶۷ و ۱۹۷۱ (مقام شانزدهم) برای ما به دست آمد. پس از چندین سال غیبت به علت پیروزی انقلاب اسلامی، تیم ایران در سال ۱۹۸۰ در قهرمانی آسیا شرکت کرد و به مقام یازدهم در رسید. </a:t>
            </a:r>
            <a:endParaRPr lang="en-US" sz="3200" b="1" dirty="0"/>
          </a:p>
        </p:txBody>
      </p:sp>
    </p:spTree>
  </p:cSld>
  <p:clrMapOvr>
    <a:masterClrMapping/>
  </p:clrMapOvr>
  <p:transition spd="med">
    <p:strips dir="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31544" y="993168"/>
            <a:ext cx="6715140" cy="5078313"/>
          </a:xfrm>
          <a:prstGeom prst="rect">
            <a:avLst/>
          </a:prstGeom>
        </p:spPr>
        <p:txBody>
          <a:bodyPr wrap="square">
            <a:spAutoFit/>
          </a:bodyPr>
          <a:lstStyle/>
          <a:p>
            <a:pPr algn="just" rtl="1"/>
            <a:r>
              <a:rPr lang="fa-IR" sz="3600" b="1" dirty="0" smtClean="0">
                <a:solidFill>
                  <a:srgbClr val="7030A0"/>
                </a:solidFill>
              </a:rPr>
              <a:t>اولین حضور ما در مسابقه های قهرمانی آسیا به سال ۱۹۷۲ در اولین دوره این رقابت ها در پکن شرکت کرد و به مقام هفتم رسید.هر چند در دهه ۶۰ و ۷۰ هم بازیکنان خوبی چون مجید احتشام زاده، فواد کاسب، ابراهیم علیدخت، ابوطالب نجفی و … در تنیس روی میز ایران حضور داشتند ولی هیچگاه دوران پرشکوه گذشته تکرار نشد.</a:t>
            </a:r>
            <a:endParaRPr lang="en-US" sz="3600" b="1" dirty="0">
              <a:solidFill>
                <a:srgbClr val="7030A0"/>
              </a:solidFill>
            </a:endParaRPr>
          </a:p>
        </p:txBody>
      </p:sp>
    </p:spTree>
  </p:cSld>
  <p:clrMapOvr>
    <a:masterClrMapping/>
  </p:clrMapOvr>
  <p:transition spd="med">
    <p:pull dir="l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1357298"/>
            <a:ext cx="7429520" cy="4524315"/>
          </a:xfrm>
          <a:prstGeom prst="rect">
            <a:avLst/>
          </a:prstGeom>
        </p:spPr>
        <p:txBody>
          <a:bodyPr wrap="square">
            <a:spAutoFit/>
          </a:bodyPr>
          <a:lstStyle/>
          <a:p>
            <a:pPr algn="just" rtl="1">
              <a:buFont typeface="Wingdings" pitchFamily="2" charset="2"/>
              <a:buChar char="q"/>
            </a:pPr>
            <a:r>
              <a:rPr lang="fa-IR" sz="3200" b="1" dirty="0" smtClean="0">
                <a:solidFill>
                  <a:srgbClr val="0070C0"/>
                </a:solidFill>
              </a:rPr>
              <a:t>رالی عبارت است از مدت زمانی که توپ در جریان بازی در گردش است.</a:t>
            </a:r>
            <a:endParaRPr lang="en-US" sz="3200" b="1" dirty="0" smtClean="0">
              <a:solidFill>
                <a:srgbClr val="0070C0"/>
              </a:solidFill>
            </a:endParaRPr>
          </a:p>
          <a:p>
            <a:pPr algn="just" rtl="1">
              <a:buFont typeface="Wingdings" pitchFamily="2" charset="2"/>
              <a:buChar char="q"/>
            </a:pPr>
            <a:r>
              <a:rPr lang="fa-IR" sz="3200" b="1" dirty="0" smtClean="0">
                <a:solidFill>
                  <a:srgbClr val="0070C0"/>
                </a:solidFill>
              </a:rPr>
              <a:t>توپ از اخرین لحظه‌ای که به صورت ثابت در کف دست آزاد بازیکن قرار دارد، پیش از پرتاب برای زدن سرویس، رالی یک لت یا یک امتیاز محسوب می‌شود.    </a:t>
            </a:r>
            <a:endParaRPr lang="en-US" sz="3200" b="1" dirty="0" smtClean="0">
              <a:solidFill>
                <a:srgbClr val="0070C0"/>
              </a:solidFill>
            </a:endParaRPr>
          </a:p>
          <a:p>
            <a:pPr algn="just" rtl="1">
              <a:buFont typeface="Wingdings" pitchFamily="2" charset="2"/>
              <a:buChar char="q"/>
            </a:pPr>
            <a:r>
              <a:rPr lang="fa-IR" sz="3200" b="1" dirty="0" smtClean="0">
                <a:solidFill>
                  <a:srgbClr val="0070C0"/>
                </a:solidFill>
              </a:rPr>
              <a:t>یک امتیاز عبارت است از یک رالی که نتیجه آن در شمارش بازی منظور می‌شود.</a:t>
            </a:r>
            <a:endParaRPr lang="en-US" sz="3200" b="1" dirty="0" smtClean="0">
              <a:solidFill>
                <a:srgbClr val="0070C0"/>
              </a:solidFill>
            </a:endParaRPr>
          </a:p>
          <a:p>
            <a:pPr algn="just" rtl="1">
              <a:buFont typeface="Wingdings" pitchFamily="2" charset="2"/>
              <a:buChar char="q"/>
            </a:pPr>
            <a:r>
              <a:rPr lang="fa-IR" sz="3200" b="1" dirty="0" smtClean="0">
                <a:solidFill>
                  <a:srgbClr val="0070C0"/>
                </a:solidFill>
              </a:rPr>
              <a:t>یک لت عبارت است از یک رالی که نتیجهٔ آن در شمارش بازی منظور نمی‌شود.</a:t>
            </a:r>
            <a:endParaRPr lang="fa-IR" sz="3200" b="1" dirty="0">
              <a:solidFill>
                <a:srgbClr val="0070C0"/>
              </a:solidFill>
            </a:endParaRPr>
          </a:p>
        </p:txBody>
      </p:sp>
      <p:sp>
        <p:nvSpPr>
          <p:cNvPr id="5" name="Rectangle 4"/>
          <p:cNvSpPr/>
          <p:nvPr/>
        </p:nvSpPr>
        <p:spPr>
          <a:xfrm>
            <a:off x="3172493" y="214290"/>
            <a:ext cx="5971507" cy="461665"/>
          </a:xfrm>
          <a:prstGeom prst="rect">
            <a:avLst/>
          </a:prstGeom>
        </p:spPr>
        <p:txBody>
          <a:bodyPr wrap="none">
            <a:spAutoFit/>
          </a:bodyPr>
          <a:lstStyle/>
          <a:p>
            <a:pPr algn="just" rtl="1"/>
            <a:r>
              <a:rPr lang="fa-IR" sz="2400" b="1" dirty="0" smtClean="0">
                <a:solidFill>
                  <a:srgbClr val="00B050"/>
                </a:solidFill>
              </a:rPr>
              <a:t>تعاریف و اصطلاح های موجود در ورزش تنیس روی میز</a:t>
            </a:r>
            <a:endParaRPr lang="en-US" sz="2400" b="1" dirty="0" smtClean="0">
              <a:solidFill>
                <a:srgbClr val="00B050"/>
              </a:solidFill>
            </a:endParaRPr>
          </a:p>
        </p:txBody>
      </p:sp>
    </p:spTree>
  </p:cSld>
  <p:clrMapOvr>
    <a:masterClrMapping/>
  </p:clrMapOvr>
  <p:transition spd="med">
    <p:dissolv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85786" y="1142984"/>
            <a:ext cx="7429520" cy="4401205"/>
          </a:xfrm>
          <a:prstGeom prst="rect">
            <a:avLst/>
          </a:prstGeom>
          <a:ln w="57150">
            <a:solidFill>
              <a:srgbClr val="7030A0"/>
            </a:solidFill>
          </a:ln>
        </p:spPr>
        <p:style>
          <a:lnRef idx="2">
            <a:schemeClr val="accent2"/>
          </a:lnRef>
          <a:fillRef idx="1">
            <a:schemeClr val="lt1"/>
          </a:fillRef>
          <a:effectRef idx="0">
            <a:schemeClr val="accent2"/>
          </a:effectRef>
          <a:fontRef idx="minor">
            <a:schemeClr val="dk1"/>
          </a:fontRef>
        </p:style>
        <p:txBody>
          <a:bodyPr wrap="square">
            <a:spAutoFit/>
          </a:bodyPr>
          <a:lstStyle/>
          <a:p>
            <a:pPr algn="just" rtl="1">
              <a:buFont typeface="Wingdings" pitchFamily="2" charset="2"/>
              <a:buChar char="q"/>
            </a:pPr>
            <a:r>
              <a:rPr lang="fa-IR" sz="2800" b="1" dirty="0" smtClean="0">
                <a:solidFill>
                  <a:srgbClr val="002060"/>
                </a:solidFill>
              </a:rPr>
              <a:t>دست بازی دستی است که راکت را می‌گیرد. </a:t>
            </a:r>
            <a:endParaRPr lang="en-US" sz="2800" b="1" dirty="0" smtClean="0">
              <a:solidFill>
                <a:srgbClr val="002060"/>
              </a:solidFill>
            </a:endParaRPr>
          </a:p>
          <a:p>
            <a:pPr algn="just" rtl="1">
              <a:buFont typeface="Wingdings" pitchFamily="2" charset="2"/>
              <a:buChar char="q"/>
            </a:pPr>
            <a:r>
              <a:rPr lang="fa-IR" sz="2800" b="1" dirty="0" smtClean="0">
                <a:solidFill>
                  <a:srgbClr val="002060"/>
                </a:solidFill>
              </a:rPr>
              <a:t>دست آزاد دستی است که راکت را نمی‌گیرد.</a:t>
            </a:r>
            <a:endParaRPr lang="en-US" sz="2800" b="1" dirty="0" smtClean="0">
              <a:solidFill>
                <a:srgbClr val="002060"/>
              </a:solidFill>
            </a:endParaRPr>
          </a:p>
          <a:p>
            <a:pPr algn="just" rtl="1">
              <a:buFont typeface="Wingdings" pitchFamily="2" charset="2"/>
              <a:buChar char="q"/>
            </a:pPr>
            <a:r>
              <a:rPr lang="fa-IR" sz="2800" b="1" dirty="0" smtClean="0">
                <a:solidFill>
                  <a:srgbClr val="002060"/>
                </a:solidFill>
              </a:rPr>
              <a:t>یک بازیکن زمانی به توپ ضربه وارد کرده‌است که با راکتی که در دست دارد و یا با قسمت زیر مچ دست بازی به توپ ضربه بزند.</a:t>
            </a:r>
            <a:endParaRPr lang="en-US" sz="2800" b="1" dirty="0" smtClean="0">
              <a:solidFill>
                <a:srgbClr val="002060"/>
              </a:solidFill>
            </a:endParaRPr>
          </a:p>
          <a:p>
            <a:pPr algn="just" rtl="1">
              <a:buFont typeface="Wingdings" pitchFamily="2" charset="2"/>
              <a:buChar char="q"/>
            </a:pPr>
            <a:r>
              <a:rPr lang="fa-IR" sz="2800" b="1" dirty="0" smtClean="0">
                <a:solidFill>
                  <a:srgbClr val="002060"/>
                </a:solidFill>
              </a:rPr>
              <a:t>یک بازیکن زمانی در مقایل توپ انسداد ایجاد می‌کند که لباس وی یا آنچه همراه خود دارد در هنگام بازی با توپی که هنوز از خط انتهایی خود عبور نکرده و یا از زمان آخرین ضربه از سوی حریف با زمین بازی برخورد نداشته تماس حاصل کند.</a:t>
            </a:r>
            <a:endParaRPr lang="en-US" sz="2800" b="1" dirty="0">
              <a:solidFill>
                <a:srgbClr val="002060"/>
              </a:solidFill>
            </a:endParaRPr>
          </a:p>
        </p:txBody>
      </p:sp>
    </p:spTree>
  </p:cSld>
  <p:clrMapOvr>
    <a:masterClrMapping/>
  </p:clrMapOvr>
  <p:transition spd="med">
    <p:comb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357950" y="357166"/>
            <a:ext cx="2286016" cy="1107996"/>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r" rtl="1"/>
            <a:r>
              <a:rPr lang="fa-IR" sz="6600" dirty="0" smtClean="0">
                <a:solidFill>
                  <a:srgbClr val="FF0000"/>
                </a:solidFill>
              </a:rPr>
              <a:t>مقدمه:</a:t>
            </a:r>
            <a:endParaRPr lang="en-US" sz="6600" dirty="0">
              <a:solidFill>
                <a:srgbClr val="FF0000"/>
              </a:solidFill>
            </a:endParaRPr>
          </a:p>
        </p:txBody>
      </p:sp>
      <p:sp>
        <p:nvSpPr>
          <p:cNvPr id="4" name="Rectangle 3"/>
          <p:cNvSpPr/>
          <p:nvPr/>
        </p:nvSpPr>
        <p:spPr>
          <a:xfrm>
            <a:off x="285720" y="1571612"/>
            <a:ext cx="7929586" cy="4832092"/>
          </a:xfrm>
          <a:prstGeom prst="rect">
            <a:avLst/>
          </a:prstGeom>
          <a:solidFill>
            <a:srgbClr val="FFC000"/>
          </a:solidFill>
          <a:ln w="38100">
            <a:solidFill>
              <a:schemeClr val="bg2">
                <a:lumMod val="10000"/>
              </a:schemeClr>
            </a:solidFill>
          </a:ln>
        </p:spPr>
        <p:txBody>
          <a:bodyPr wrap="square">
            <a:spAutoFit/>
          </a:bodyPr>
          <a:lstStyle/>
          <a:p>
            <a:pPr algn="just" rtl="1"/>
            <a:r>
              <a:rPr lang="fa-IR" sz="2800" b="1" dirty="0" smtClean="0"/>
              <a:t> تنیس روی میز یا پینگ پنگ ورزشی است که روی میز انجام می‌شود و دو یا چهار بازیکن در آن مشارکت دارند و هر بازیکن یک راکت دارد و با بهره گیری از آن به توپ ضربه می‌زند. در وسط میز یک تور قرار دارد و برخورد توپ موقع برخورد با آن تابع قوانین خاصی است. توپ در این ورزش سبک (سفید یا نارنجی رنگ) و توخالی است. جنس میز از چوب و سخت است. زادگاه اين ورزش انگلستان است. در سال هاي 1890-1880 شاهزادگان انگليسي براي فرار از آفتاب سوزان، به فکر انجام ورزشي افتادند که علاوه بر تحرک بتوان آن را در زير سقف اجرا کرد. بنابراين شکل کوچکي از تنيس را ارائه کردند که روي ميز انجام مي شد و به تنيس روي ميز ياپينگ پنگ معروف شد. </a:t>
            </a:r>
            <a:endParaRPr lang="en-US" sz="2800" b="1" dirty="0"/>
          </a:p>
        </p:txBody>
      </p:sp>
    </p:spTree>
  </p:cSld>
  <p:clrMapOvr>
    <a:masterClrMapping/>
  </p:clrMapOvr>
  <p:transition spd="med">
    <p:wheel spokes="2"/>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85786" y="500042"/>
            <a:ext cx="7429552" cy="3108543"/>
          </a:xfrm>
          <a:prstGeom prst="rect">
            <a:avLst/>
          </a:prstGeom>
          <a:ln w="57150">
            <a:solidFill>
              <a:srgbClr val="FF0000"/>
            </a:solidFill>
          </a:ln>
        </p:spPr>
        <p:style>
          <a:lnRef idx="2">
            <a:schemeClr val="dk1"/>
          </a:lnRef>
          <a:fillRef idx="1">
            <a:schemeClr val="lt1"/>
          </a:fillRef>
          <a:effectRef idx="0">
            <a:schemeClr val="dk1"/>
          </a:effectRef>
          <a:fontRef idx="minor">
            <a:schemeClr val="dk1"/>
          </a:fontRef>
        </p:style>
        <p:txBody>
          <a:bodyPr wrap="square">
            <a:spAutoFit/>
          </a:bodyPr>
          <a:lstStyle/>
          <a:p>
            <a:pPr algn="just" rtl="1">
              <a:buFont typeface="Wingdings" pitchFamily="2" charset="2"/>
              <a:buChar char="v"/>
            </a:pPr>
            <a:r>
              <a:rPr lang="fa-IR" sz="2800" b="1" dirty="0" smtClean="0">
                <a:solidFill>
                  <a:schemeClr val="tx1"/>
                </a:solidFill>
              </a:rPr>
              <a:t>زننده سرویس بازیکنی است که اولین ضربه را در یک «رالی» به توپ وارد می‌کند.</a:t>
            </a:r>
            <a:endParaRPr lang="en-US" sz="2800" b="1" dirty="0" smtClean="0">
              <a:solidFill>
                <a:schemeClr val="tx1"/>
              </a:solidFill>
            </a:endParaRPr>
          </a:p>
          <a:p>
            <a:pPr algn="just" rtl="1">
              <a:buFont typeface="Wingdings" pitchFamily="2" charset="2"/>
              <a:buChar char="v"/>
            </a:pPr>
            <a:r>
              <a:rPr lang="fa-IR" sz="2800" b="1" dirty="0" smtClean="0">
                <a:solidFill>
                  <a:schemeClr val="tx1"/>
                </a:solidFill>
              </a:rPr>
              <a:t>گیرنده سرویس بازیکنی است که دومین ضربه را در یک «رالی» به توپ وارد می‌کند.</a:t>
            </a:r>
            <a:endParaRPr lang="en-US" sz="2800" b="1" dirty="0" smtClean="0">
              <a:solidFill>
                <a:schemeClr val="tx1"/>
              </a:solidFill>
            </a:endParaRPr>
          </a:p>
          <a:p>
            <a:pPr algn="just" rtl="1">
              <a:buFont typeface="Wingdings" pitchFamily="2" charset="2"/>
              <a:buChar char="v"/>
            </a:pPr>
            <a:r>
              <a:rPr lang="fa-IR" sz="2800" b="1" dirty="0" smtClean="0">
                <a:solidFill>
                  <a:schemeClr val="tx1"/>
                </a:solidFill>
              </a:rPr>
              <a:t>داور شخصی است که برای کنترل مسابقه منصوب می‌شود.</a:t>
            </a:r>
            <a:endParaRPr lang="en-US" sz="2800" b="1" dirty="0" smtClean="0">
              <a:solidFill>
                <a:schemeClr val="tx1"/>
              </a:solidFill>
            </a:endParaRPr>
          </a:p>
          <a:p>
            <a:pPr algn="just" rtl="1">
              <a:buFont typeface="Wingdings" pitchFamily="2" charset="2"/>
              <a:buChar char="v"/>
            </a:pPr>
            <a:r>
              <a:rPr lang="fa-IR" sz="2800" b="1" dirty="0" smtClean="0">
                <a:solidFill>
                  <a:schemeClr val="tx1"/>
                </a:solidFill>
              </a:rPr>
              <a:t>کمک داور شخصی است که در زمان تصمیم گیری‌های ویژه به داور کمک می‌کند.</a:t>
            </a:r>
            <a:endParaRPr lang="en-US" sz="2800" b="1" dirty="0" smtClean="0">
              <a:solidFill>
                <a:schemeClr val="tx1"/>
              </a:solidFill>
            </a:endParaRPr>
          </a:p>
        </p:txBody>
      </p:sp>
      <p:sp>
        <p:nvSpPr>
          <p:cNvPr id="4" name="Rectangle 3"/>
          <p:cNvSpPr/>
          <p:nvPr/>
        </p:nvSpPr>
        <p:spPr>
          <a:xfrm>
            <a:off x="142844" y="3714752"/>
            <a:ext cx="6715172" cy="2677656"/>
          </a:xfrm>
          <a:prstGeom prst="rect">
            <a:avLst/>
          </a:prstGeom>
          <a:ln w="57150">
            <a:solidFill>
              <a:srgbClr val="00B0F0"/>
            </a:solidFill>
          </a:ln>
        </p:spPr>
        <p:style>
          <a:lnRef idx="2">
            <a:schemeClr val="accent3"/>
          </a:lnRef>
          <a:fillRef idx="1">
            <a:schemeClr val="lt1"/>
          </a:fillRef>
          <a:effectRef idx="0">
            <a:schemeClr val="accent3"/>
          </a:effectRef>
          <a:fontRef idx="minor">
            <a:schemeClr val="dk1"/>
          </a:fontRef>
        </p:style>
        <p:txBody>
          <a:bodyPr wrap="square">
            <a:spAutoFit/>
          </a:bodyPr>
          <a:lstStyle/>
          <a:p>
            <a:pPr algn="just" rtl="1">
              <a:buFont typeface="Wingdings" pitchFamily="2" charset="2"/>
              <a:buChar char="v"/>
            </a:pPr>
            <a:r>
              <a:rPr lang="fa-IR" sz="2800" b="1" dirty="0" smtClean="0">
                <a:solidFill>
                  <a:srgbClr val="002060"/>
                </a:solidFill>
              </a:rPr>
              <a:t>زمانی که توپ از هر منطقه‌ای به جز از قسمت بین تور و پایه آن و یا از قسمت بین تور وسطح بازی عبور کند، در واقع آن توپ از روی مجموعه تور یا دور تا دور آن «عبور کرده» تلقی خواهد شد.</a:t>
            </a:r>
            <a:endParaRPr lang="en-US" sz="2800" b="1" dirty="0" smtClean="0">
              <a:solidFill>
                <a:srgbClr val="002060"/>
              </a:solidFill>
            </a:endParaRPr>
          </a:p>
          <a:p>
            <a:pPr algn="just" rtl="1">
              <a:buFont typeface="Wingdings" pitchFamily="2" charset="2"/>
              <a:buChar char="v"/>
            </a:pPr>
            <a:r>
              <a:rPr lang="fa-IR" sz="2800" b="1" dirty="0" smtClean="0">
                <a:solidFill>
                  <a:srgbClr val="002060"/>
                </a:solidFill>
              </a:rPr>
              <a:t>خط پایانی خطی است که به صورت فرضی در هر دو جهت امتداد داشته باشد.</a:t>
            </a:r>
            <a:endParaRPr lang="en-US" sz="2800" b="1" dirty="0">
              <a:solidFill>
                <a:srgbClr val="002060"/>
              </a:solidFill>
            </a:endParaRPr>
          </a:p>
        </p:txBody>
      </p:sp>
    </p:spTree>
  </p:cSld>
  <p:clrMapOvr>
    <a:masterClrMapping/>
  </p:clrMapOvr>
  <p:transition spd="med">
    <p:cover dir="lu"/>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42910" y="2928934"/>
            <a:ext cx="4572000" cy="3154710"/>
          </a:xfrm>
          <a:prstGeom prst="rect">
            <a:avLst/>
          </a:prstGeom>
          <a:solidFill>
            <a:srgbClr val="FFC000"/>
          </a:solidFill>
          <a:ln w="38100">
            <a:solidFill>
              <a:srgbClr val="002060"/>
            </a:solidFill>
          </a:ln>
          <a:scene3d>
            <a:camera prst="perspectiveRight"/>
            <a:lightRig rig="threePt" dir="t"/>
          </a:scene3d>
        </p:spPr>
        <p:style>
          <a:lnRef idx="2">
            <a:schemeClr val="accent1"/>
          </a:lnRef>
          <a:fillRef idx="1">
            <a:schemeClr val="lt1"/>
          </a:fillRef>
          <a:effectRef idx="0">
            <a:schemeClr val="accent1"/>
          </a:effectRef>
          <a:fontRef idx="minor">
            <a:schemeClr val="dk1"/>
          </a:fontRef>
        </p:style>
        <p:txBody>
          <a:bodyPr>
            <a:spAutoFit/>
          </a:bodyPr>
          <a:lstStyle/>
          <a:p>
            <a:pPr algn="just" rtl="1"/>
            <a:r>
              <a:rPr lang="fa-IR" sz="19900" b="1" dirty="0" smtClean="0">
                <a:solidFill>
                  <a:schemeClr val="tx1"/>
                </a:solidFill>
              </a:rPr>
              <a:t>پایان</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57686" y="357166"/>
            <a:ext cx="4572032" cy="70788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just" rtl="1"/>
            <a:r>
              <a:rPr lang="fa-IR" sz="4000" b="1" dirty="0" smtClean="0">
                <a:solidFill>
                  <a:srgbClr val="002060"/>
                </a:solidFill>
              </a:rPr>
              <a:t>موقعیت بدنی ورزشکار</a:t>
            </a:r>
            <a:endParaRPr lang="en-US" sz="4000" b="1" dirty="0">
              <a:solidFill>
                <a:srgbClr val="002060"/>
              </a:solidFill>
            </a:endParaRPr>
          </a:p>
        </p:txBody>
      </p:sp>
      <p:sp>
        <p:nvSpPr>
          <p:cNvPr id="5" name="Rectangle 4"/>
          <p:cNvSpPr/>
          <p:nvPr/>
        </p:nvSpPr>
        <p:spPr>
          <a:xfrm>
            <a:off x="214282" y="1225689"/>
            <a:ext cx="8572560" cy="5262979"/>
          </a:xfrm>
          <a:prstGeom prst="rect">
            <a:avLst/>
          </a:prstGeom>
          <a:solidFill>
            <a:schemeClr val="bg1">
              <a:lumMod val="95000"/>
            </a:schemeClr>
          </a:solidFill>
          <a:ln w="38100">
            <a:solidFill>
              <a:srgbClr val="00B0F0"/>
            </a:solidFill>
          </a:ln>
        </p:spPr>
        <p:txBody>
          <a:bodyPr wrap="square">
            <a:spAutoFit/>
          </a:bodyPr>
          <a:lstStyle/>
          <a:p>
            <a:pPr algn="just" rtl="1"/>
            <a:r>
              <a:rPr lang="fa-IR" sz="2400" b="1" dirty="0" smtClean="0">
                <a:solidFill>
                  <a:srgbClr val="FF0000"/>
                </a:solidFill>
              </a:rPr>
              <a:t>انگشت اشاره</a:t>
            </a:r>
          </a:p>
          <a:p>
            <a:pPr algn="just" rtl="1"/>
            <a:r>
              <a:rPr lang="fa-IR" sz="2400" b="1" dirty="0" smtClean="0"/>
              <a:t>این انگشت باید بطور محکم در پشت راکت قرار گیرد.</a:t>
            </a:r>
          </a:p>
          <a:p>
            <a:pPr algn="just" rtl="1"/>
            <a:r>
              <a:rPr lang="fa-IR" sz="2400" b="1" dirty="0" smtClean="0">
                <a:solidFill>
                  <a:srgbClr val="FF0000"/>
                </a:solidFill>
              </a:rPr>
              <a:t>شست</a:t>
            </a:r>
          </a:p>
          <a:p>
            <a:pPr algn="just" rtl="1"/>
            <a:r>
              <a:rPr lang="fa-IR" sz="2400" b="1" dirty="0" smtClean="0"/>
              <a:t>برای کمک به ثابت نگهداشتن راکت، انگشت شست در سمت فورهند قرار می گیرد.</a:t>
            </a:r>
          </a:p>
          <a:p>
            <a:pPr algn="just" rtl="1"/>
            <a:r>
              <a:rPr lang="fa-IR" sz="2400" b="1" dirty="0" smtClean="0">
                <a:solidFill>
                  <a:srgbClr val="FF0000"/>
                </a:solidFill>
              </a:rPr>
              <a:t> وضعیت آماده</a:t>
            </a:r>
          </a:p>
          <a:p>
            <a:pPr algn="just" rtl="1"/>
            <a:r>
              <a:rPr lang="fa-IR" sz="2400" b="1" dirty="0" smtClean="0"/>
              <a:t>قبل از انجام هر حرکتی، شما باید ابتدا وضعیت آماده (</a:t>
            </a:r>
            <a:r>
              <a:rPr lang="en-US" sz="2400" b="1" dirty="0" smtClean="0"/>
              <a:t>READY POSITION) </a:t>
            </a:r>
            <a:r>
              <a:rPr lang="fa-IR" sz="2400" b="1" dirty="0" smtClean="0"/>
              <a:t>بخود بگیرید. همچنین بعد از هر ضربه ای که می زنید ، شما باید بسرعت به وضعیت آماده برگردید.</a:t>
            </a:r>
          </a:p>
          <a:p>
            <a:pPr algn="just" rtl="1"/>
            <a:r>
              <a:rPr lang="fa-IR" sz="2400" b="1" dirty="0" smtClean="0">
                <a:solidFill>
                  <a:srgbClr val="FF0000"/>
                </a:solidFill>
              </a:rPr>
              <a:t>چشمها</a:t>
            </a:r>
          </a:p>
          <a:p>
            <a:pPr algn="just" rtl="1"/>
            <a:r>
              <a:rPr lang="fa-IR" sz="2400" b="1" dirty="0" smtClean="0"/>
              <a:t>در تمام مدت، میز باید در حوزه بینایی شما قرار گرفته باشد.</a:t>
            </a:r>
          </a:p>
          <a:p>
            <a:pPr algn="just" rtl="1"/>
            <a:r>
              <a:rPr lang="fa-IR" sz="2400" b="1" dirty="0" smtClean="0">
                <a:solidFill>
                  <a:srgbClr val="FF0000"/>
                </a:solidFill>
              </a:rPr>
              <a:t>وضعیت قرارگیری دست</a:t>
            </a:r>
          </a:p>
          <a:p>
            <a:pPr algn="just" rtl="1"/>
            <a:r>
              <a:rPr lang="fa-IR" sz="2400" b="1" dirty="0" smtClean="0"/>
              <a:t>راکت باید به سمت جلو و حدود یک متر بالاتر از زمین قرار گرفته باشد. با گرفتن راکت در وضعیت خنثی (</a:t>
            </a:r>
            <a:r>
              <a:rPr lang="en-US" sz="2400" b="1" dirty="0" smtClean="0"/>
              <a:t>NEUTRAL)، </a:t>
            </a:r>
            <a:r>
              <a:rPr lang="fa-IR" sz="2400" b="1" dirty="0" smtClean="0"/>
              <a:t>شما می توانید سریعاً از فورهند یا بک هند استفاده نمایید.</a:t>
            </a:r>
          </a:p>
        </p:txBody>
      </p:sp>
    </p:spTree>
  </p:cSld>
  <p:clrMapOvr>
    <a:masterClrMapping/>
  </p:clrMapOvr>
  <p:transition spd="med">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720" y="428604"/>
            <a:ext cx="8643998" cy="1569660"/>
          </a:xfrm>
          <a:prstGeom prst="rect">
            <a:avLst/>
          </a:prstGeom>
          <a:solidFill>
            <a:schemeClr val="bg2"/>
          </a:solidFill>
          <a:ln w="38100">
            <a:solidFill>
              <a:srgbClr val="00B050"/>
            </a:solidFill>
          </a:ln>
        </p:spPr>
        <p:style>
          <a:lnRef idx="0">
            <a:scrgbClr r="0" g="0" b="0"/>
          </a:lnRef>
          <a:fillRef idx="1001">
            <a:schemeClr val="lt1"/>
          </a:fillRef>
          <a:effectRef idx="0">
            <a:scrgbClr r="0" g="0" b="0"/>
          </a:effectRef>
          <a:fontRef idx="major"/>
        </p:style>
        <p:txBody>
          <a:bodyPr wrap="square">
            <a:spAutoFit/>
          </a:bodyPr>
          <a:lstStyle/>
          <a:p>
            <a:pPr algn="just" rtl="1"/>
            <a:r>
              <a:rPr lang="fa-IR" sz="3200" b="1" dirty="0" smtClean="0">
                <a:solidFill>
                  <a:srgbClr val="FF0000"/>
                </a:solidFill>
              </a:rPr>
              <a:t>حرکات پا</a:t>
            </a:r>
          </a:p>
          <a:p>
            <a:pPr algn="just" rtl="1"/>
            <a:r>
              <a:rPr lang="fa-IR" sz="3200" b="1" dirty="0" smtClean="0"/>
              <a:t>فاصله پاها باید کمی از فاصله شانه ها بیشتر باشد تا یک وضعیت پایداری ایجاد شود.</a:t>
            </a:r>
          </a:p>
        </p:txBody>
      </p:sp>
      <p:pic>
        <p:nvPicPr>
          <p:cNvPr id="5" name="img4" descr="http://img1.tebyan.net/big/1384/05/2491591021962381822220181194521731292710322.jpg"/>
          <p:cNvPicPr/>
          <p:nvPr/>
        </p:nvPicPr>
        <p:blipFill>
          <a:blip r:embed="rId2"/>
          <a:srcRect/>
          <a:stretch>
            <a:fillRect/>
          </a:stretch>
        </p:blipFill>
        <p:spPr bwMode="auto">
          <a:xfrm>
            <a:off x="357158" y="2357430"/>
            <a:ext cx="4929222" cy="4069414"/>
          </a:xfrm>
          <a:prstGeom prst="rect">
            <a:avLst/>
          </a:prstGeom>
          <a:noFill/>
          <a:ln w="9525">
            <a:noFill/>
            <a:miter lim="800000"/>
            <a:headEnd/>
            <a:tailEnd/>
          </a:ln>
        </p:spPr>
      </p:pic>
    </p:spTree>
  </p:cSld>
  <p:clrMapOvr>
    <a:masterClrMapping/>
  </p:clrMapOvr>
  <p:transition spd="med">
    <p:newsfla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7158" y="1571612"/>
            <a:ext cx="7929586" cy="4031873"/>
          </a:xfrm>
          <a:prstGeom prst="rect">
            <a:avLst/>
          </a:prstGeom>
        </p:spPr>
        <p:style>
          <a:lnRef idx="0">
            <a:schemeClr val="accent3"/>
          </a:lnRef>
          <a:fillRef idx="3">
            <a:schemeClr val="accent3"/>
          </a:fillRef>
          <a:effectRef idx="3">
            <a:schemeClr val="accent3"/>
          </a:effectRef>
          <a:fontRef idx="minor">
            <a:schemeClr val="lt1"/>
          </a:fontRef>
        </p:style>
        <p:txBody>
          <a:bodyPr wrap="square">
            <a:spAutoFit/>
          </a:bodyPr>
          <a:lstStyle/>
          <a:p>
            <a:pPr algn="just" rtl="1"/>
            <a:r>
              <a:rPr lang="fa-IR" sz="3200" b="1" dirty="0" smtClean="0">
                <a:solidFill>
                  <a:schemeClr val="tx1"/>
                </a:solidFill>
              </a:rPr>
              <a:t>وضعیت صحیح قرارگیری در کنار میز برای برگشت دادن به سرویس مقابل( در هنگام شروع بازی) برای بازیکنان راست دست و چپ دست فرق می کند. فرض کنید که وضعیت آماده بخود گرفته اید . یک بازیکن راست دست باید نزدیک گوشه چپ میز، بین خط وسط و خط کناری چپ بایستد. در مورد بایکنان چپ دست، عکس این قضیه صادق است. وضعیت های صحیح برای ضرباتی غیر از برگشت سرویس بستگی به نحوه مسابقه دارد.</a:t>
            </a:r>
          </a:p>
        </p:txBody>
      </p:sp>
      <p:sp>
        <p:nvSpPr>
          <p:cNvPr id="5" name="Rectangle 4"/>
          <p:cNvSpPr/>
          <p:nvPr/>
        </p:nvSpPr>
        <p:spPr>
          <a:xfrm>
            <a:off x="4889309" y="500042"/>
            <a:ext cx="4254691" cy="584775"/>
          </a:xfrm>
          <a:prstGeom prst="rect">
            <a:avLst/>
          </a:prstGeom>
          <a:ln w="38100">
            <a:solidFill>
              <a:srgbClr val="00B050"/>
            </a:solidFill>
          </a:ln>
        </p:spPr>
        <p:txBody>
          <a:bodyPr wrap="none">
            <a:spAutoFit/>
          </a:bodyPr>
          <a:lstStyle/>
          <a:p>
            <a:pPr algn="just" rtl="1"/>
            <a:r>
              <a:rPr lang="fa-IR" sz="3200" b="1" dirty="0" smtClean="0">
                <a:solidFill>
                  <a:srgbClr val="FF0000"/>
                </a:solidFill>
              </a:rPr>
              <a:t>وضعیت قرارگیری در کنار میز</a:t>
            </a:r>
          </a:p>
        </p:txBody>
      </p:sp>
    </p:spTree>
  </p:cSld>
  <p:clrMapOvr>
    <a:masterClrMapping/>
  </p:clrMapOvr>
  <p:transition spd="med">
    <p:circl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1142984"/>
            <a:ext cx="8501122" cy="1384995"/>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just" rtl="1"/>
            <a:r>
              <a:rPr lang="fa-IR" sz="2800" b="1" dirty="0" smtClean="0"/>
              <a:t>پیچ رویی یا پیچ تاپ( تاپ اسپین</a:t>
            </a:r>
            <a:r>
              <a:rPr lang="en-US" sz="2800" b="1" dirty="0" smtClean="0"/>
              <a:t>TOPSPIN</a:t>
            </a:r>
            <a:r>
              <a:rPr lang="fa-IR" sz="2800" b="1" dirty="0" smtClean="0"/>
              <a:t>)</a:t>
            </a:r>
            <a:r>
              <a:rPr lang="en-US" sz="2800" b="1" dirty="0" smtClean="0"/>
              <a:t>- </a:t>
            </a:r>
            <a:r>
              <a:rPr lang="fa-IR" sz="2800" b="1" dirty="0" smtClean="0"/>
              <a:t>با گرفتن راکت با یک زاویه حاده، و ایجاد یک حرکت به سمت جلو و بالا، پیچ رویی به توپ منتقل می شود.</a:t>
            </a:r>
          </a:p>
        </p:txBody>
      </p:sp>
      <p:pic>
        <p:nvPicPr>
          <p:cNvPr id="5" name="img0" descr="http://img1.tebyan.net/big/1384/05/037237661012323947931214919619615918956.jpg"/>
          <p:cNvPicPr/>
          <p:nvPr/>
        </p:nvPicPr>
        <p:blipFill>
          <a:blip r:embed="rId2"/>
          <a:srcRect/>
          <a:stretch>
            <a:fillRect/>
          </a:stretch>
        </p:blipFill>
        <p:spPr bwMode="auto">
          <a:xfrm>
            <a:off x="214282" y="2643182"/>
            <a:ext cx="2643174" cy="3714776"/>
          </a:xfrm>
          <a:prstGeom prst="rect">
            <a:avLst/>
          </a:prstGeom>
          <a:noFill/>
          <a:ln w="9525">
            <a:noFill/>
            <a:miter lim="800000"/>
            <a:headEnd/>
            <a:tailEnd/>
          </a:ln>
        </p:spPr>
      </p:pic>
      <p:sp>
        <p:nvSpPr>
          <p:cNvPr id="6" name="Rectangle 5"/>
          <p:cNvSpPr/>
          <p:nvPr/>
        </p:nvSpPr>
        <p:spPr>
          <a:xfrm>
            <a:off x="6786578" y="214290"/>
            <a:ext cx="2185214" cy="646331"/>
          </a:xfrm>
          <a:prstGeom prst="rect">
            <a:avLst/>
          </a:prstGeom>
          <a:solidFill>
            <a:schemeClr val="accent3">
              <a:lumMod val="20000"/>
              <a:lumOff val="80000"/>
            </a:schemeClr>
          </a:solidFill>
          <a:ln w="38100">
            <a:solidFill>
              <a:srgbClr val="0070C0"/>
            </a:solidFill>
          </a:ln>
        </p:spPr>
        <p:txBody>
          <a:bodyPr wrap="none">
            <a:spAutoFit/>
          </a:bodyPr>
          <a:lstStyle/>
          <a:p>
            <a:pPr algn="just" rtl="1"/>
            <a:r>
              <a:rPr lang="fa-IR" sz="3600" b="1" dirty="0" smtClean="0">
                <a:solidFill>
                  <a:srgbClr val="C00000"/>
                </a:solidFill>
              </a:rPr>
              <a:t>انواع ضربات</a:t>
            </a:r>
          </a:p>
        </p:txBody>
      </p:sp>
      <p:sp>
        <p:nvSpPr>
          <p:cNvPr id="7" name="Rectangle 6"/>
          <p:cNvSpPr/>
          <p:nvPr/>
        </p:nvSpPr>
        <p:spPr>
          <a:xfrm>
            <a:off x="3000364" y="2643182"/>
            <a:ext cx="5500694" cy="3785652"/>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rtl="1"/>
            <a:r>
              <a:rPr lang="fa-IR" sz="2400" b="1" dirty="0" smtClean="0"/>
              <a:t>چاپ (</a:t>
            </a:r>
            <a:r>
              <a:rPr lang="en-US" sz="2400" b="1" dirty="0" smtClean="0"/>
              <a:t>CHOP</a:t>
            </a:r>
            <a:r>
              <a:rPr lang="fa-IR" sz="2400" b="1" dirty="0" smtClean="0"/>
              <a:t>)</a:t>
            </a:r>
            <a:r>
              <a:rPr lang="en-US" sz="2400" b="1" dirty="0" smtClean="0"/>
              <a:t> </a:t>
            </a:r>
            <a:r>
              <a:rPr lang="fa-IR" sz="2400" b="1" dirty="0" smtClean="0"/>
              <a:t>و پوش(</a:t>
            </a:r>
            <a:r>
              <a:rPr lang="en-US" sz="2400" b="1" dirty="0" smtClean="0"/>
              <a:t>PUSH</a:t>
            </a:r>
            <a:r>
              <a:rPr lang="fa-IR" sz="2400" b="1" dirty="0" smtClean="0"/>
              <a:t>)</a:t>
            </a:r>
            <a:r>
              <a:rPr lang="en-US" sz="2400" b="1" dirty="0" smtClean="0"/>
              <a:t>- </a:t>
            </a:r>
            <a:r>
              <a:rPr lang="fa-IR" sz="2400" b="1" dirty="0" smtClean="0"/>
              <a:t>با گرفتن راکت با یک زاویه منفرجه و ایجاد یک حرکت به سمت جلو و پایین، چرخش یا پیچ زیری(</a:t>
            </a:r>
            <a:r>
              <a:rPr lang="en-US" sz="2400" b="1" dirty="0" smtClean="0"/>
              <a:t>BACKSPIN) </a:t>
            </a:r>
            <a:r>
              <a:rPr lang="fa-IR" sz="2400" b="1" dirty="0" smtClean="0"/>
              <a:t>به توپ منتقل می شود.</a:t>
            </a:r>
          </a:p>
          <a:p>
            <a:pPr algn="just" rtl="1"/>
            <a:r>
              <a:rPr lang="fa-IR" sz="2400" b="1" dirty="0" smtClean="0"/>
              <a:t>هاف والی( </a:t>
            </a:r>
            <a:r>
              <a:rPr lang="en-US" sz="2400" b="1" dirty="0" smtClean="0"/>
              <a:t>HALF-VALLEY</a:t>
            </a:r>
            <a:r>
              <a:rPr lang="fa-IR" sz="2400" b="1" dirty="0" smtClean="0"/>
              <a:t>)</a:t>
            </a:r>
            <a:r>
              <a:rPr lang="en-US" sz="2400" b="1" dirty="0" smtClean="0"/>
              <a:t>- </a:t>
            </a:r>
            <a:r>
              <a:rPr lang="fa-IR" sz="2400" b="1" dirty="0" smtClean="0"/>
              <a:t>با برخورد توپ به راکت بطور مستقیم توپ بدون هیچگونه پیچی بازی می گردد.</a:t>
            </a:r>
          </a:p>
          <a:p>
            <a:pPr algn="just" rtl="1"/>
            <a:r>
              <a:rPr lang="fa-IR" sz="2400" b="1" dirty="0" smtClean="0"/>
              <a:t>پیچ کناری- با گرفتن راکت در یک زاویه خنثی و حرکت آن به موازات لبه میز، پیچ کناری ایجاد می شود.</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720" y="2857496"/>
            <a:ext cx="7786710" cy="3539430"/>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rtl="1"/>
            <a:r>
              <a:rPr lang="fa-IR" sz="3200" b="1" dirty="0" smtClean="0"/>
              <a:t>انوع پیچ</a:t>
            </a:r>
          </a:p>
          <a:p>
            <a:pPr algn="just" rtl="1"/>
            <a:r>
              <a:rPr lang="fa-IR" sz="3200" b="1" dirty="0" smtClean="0"/>
              <a:t>پیچ رویی( </a:t>
            </a:r>
            <a:r>
              <a:rPr lang="en-US" sz="3200" b="1" dirty="0" smtClean="0"/>
              <a:t>TOPSPIN</a:t>
            </a:r>
            <a:r>
              <a:rPr lang="fa-IR" sz="3200" b="1" dirty="0" smtClean="0"/>
              <a:t>)</a:t>
            </a:r>
            <a:r>
              <a:rPr lang="en-US" sz="3200" b="1" dirty="0" smtClean="0"/>
              <a:t>- </a:t>
            </a:r>
            <a:r>
              <a:rPr lang="fa-IR" sz="3200" b="1" dirty="0" smtClean="0"/>
              <a:t>توپ در هنگام ترک راکت، یک پیچ به سمت رو و جلو پیدا می کند. با حرکت راکت بسمت جلو و بالا به این نوع پیچ دست پیدا می کنیم.</a:t>
            </a:r>
          </a:p>
          <a:p>
            <a:pPr algn="just" rtl="1"/>
            <a:r>
              <a:rPr lang="fa-IR" sz="3200" b="1" dirty="0" smtClean="0"/>
              <a:t>پیچ زیری(</a:t>
            </a:r>
            <a:r>
              <a:rPr lang="en-US" sz="3200" b="1" dirty="0" smtClean="0"/>
              <a:t>BACKSPIN</a:t>
            </a:r>
            <a:r>
              <a:rPr lang="fa-IR" sz="3200" b="1" dirty="0" smtClean="0"/>
              <a:t>)</a:t>
            </a:r>
            <a:r>
              <a:rPr lang="en-US" sz="3200" b="1" dirty="0" smtClean="0"/>
              <a:t>- </a:t>
            </a:r>
            <a:r>
              <a:rPr lang="fa-IR" sz="3200" b="1" dirty="0" smtClean="0"/>
              <a:t>توپ در هنگام ترک راکت، یک پیچ بسمت زیر و عقب پیدا می کند. با حرکت راکت بسمت جلو و پایین به این نوع پیچ دست پیدا می کنیم.</a:t>
            </a:r>
          </a:p>
        </p:txBody>
      </p:sp>
      <p:pic>
        <p:nvPicPr>
          <p:cNvPr id="5" name="img1" descr="http://img1.tebyan.net/big/1384/05/163169461131477322116010923145172527222573.jpg">
            <a:hlinkClick r:id="rId2"/>
          </p:cNvPr>
          <p:cNvPicPr/>
          <p:nvPr/>
        </p:nvPicPr>
        <p:blipFill>
          <a:blip r:embed="rId3"/>
          <a:srcRect/>
          <a:stretch>
            <a:fillRect/>
          </a:stretch>
        </p:blipFill>
        <p:spPr bwMode="auto">
          <a:xfrm>
            <a:off x="5000628" y="428604"/>
            <a:ext cx="3786198" cy="1857388"/>
          </a:xfrm>
          <a:prstGeom prst="rect">
            <a:avLst/>
          </a:prstGeom>
          <a:noFill/>
          <a:ln w="9525">
            <a:noFill/>
            <a:miter lim="800000"/>
            <a:headEnd/>
            <a:tailEnd/>
          </a:ln>
        </p:spPr>
      </p:pic>
      <p:pic>
        <p:nvPicPr>
          <p:cNvPr id="6" name="img2" descr="http://img1.tebyan.net/big/1384/05/665918218517060184306423415781781147447.jpg">
            <a:hlinkClick r:id="rId4"/>
          </p:cNvPr>
          <p:cNvPicPr/>
          <p:nvPr/>
        </p:nvPicPr>
        <p:blipFill>
          <a:blip r:embed="rId5"/>
          <a:srcRect/>
          <a:stretch>
            <a:fillRect/>
          </a:stretch>
        </p:blipFill>
        <p:spPr bwMode="auto">
          <a:xfrm>
            <a:off x="357158" y="500042"/>
            <a:ext cx="4071966" cy="2000264"/>
          </a:xfrm>
          <a:prstGeom prst="rect">
            <a:avLst/>
          </a:prstGeom>
          <a:noFill/>
          <a:ln w="9525">
            <a:noFill/>
            <a:miter lim="800000"/>
            <a:headEnd/>
            <a:tailEnd/>
          </a:ln>
        </p:spPr>
      </p:pic>
    </p:spTree>
  </p:cSld>
  <p:clrMapOvr>
    <a:masterClrMapping/>
  </p:clrMapOvr>
  <p:transition spd="med">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1472" y="1285860"/>
            <a:ext cx="7858116" cy="452431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rtl="1"/>
            <a:r>
              <a:rPr lang="fa-IR" sz="3600" b="1" dirty="0" smtClean="0"/>
              <a:t>پیچ کناری(</a:t>
            </a:r>
            <a:r>
              <a:rPr lang="en-US" sz="3600" b="1" dirty="0" smtClean="0"/>
              <a:t>SIDESPIN </a:t>
            </a:r>
            <a:r>
              <a:rPr lang="fa-IR" sz="3600" b="1" dirty="0" smtClean="0"/>
              <a:t>)</a:t>
            </a:r>
            <a:r>
              <a:rPr lang="en-US" sz="3600" b="1" dirty="0" smtClean="0"/>
              <a:t>- </a:t>
            </a:r>
            <a:r>
              <a:rPr lang="fa-IR" sz="3600" b="1" dirty="0" smtClean="0"/>
              <a:t>این نوع پیچ سبب می شود که توپ به راست یا چپ انحناء پیدا کند. با حرکت راکت به موازات لبه میز به این نوع پیچ دست پیدا می کنیم.</a:t>
            </a:r>
          </a:p>
          <a:p>
            <a:pPr algn="just" rtl="1"/>
            <a:r>
              <a:rPr lang="fa-IR" sz="3600" b="1" dirty="0" smtClean="0"/>
              <a:t>پیچ ترکیبی یا مخلوط- ترکیبی از پیچ رویی و پیچ کناری یا ترکیبی از پیچ زیر و پیچ کناری است.</a:t>
            </a:r>
          </a:p>
          <a:p>
            <a:pPr algn="just" rtl="1"/>
            <a:r>
              <a:rPr lang="fa-IR" sz="3600" b="1" dirty="0" smtClean="0"/>
              <a:t>منطقه سرعت زیاد، کنترل کم</a:t>
            </a:r>
          </a:p>
          <a:p>
            <a:pPr algn="just" rtl="1"/>
            <a:r>
              <a:rPr lang="fa-IR" sz="3600" b="1" dirty="0" smtClean="0"/>
              <a:t>منطقه کنترل زیاد، سرعت کم</a:t>
            </a:r>
            <a:endParaRPr lang="fa-IR" sz="3600" b="1" dirty="0"/>
          </a:p>
        </p:txBody>
      </p:sp>
    </p:spTree>
  </p:cSld>
  <p:clrMapOvr>
    <a:masterClrMapping/>
  </p:clrMapOvr>
  <p:transition spd="med">
    <p:wheel spokes="2"/>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179</TotalTime>
  <Words>2442</Words>
  <Application>Microsoft Office PowerPoint</Application>
  <PresentationFormat>On-screen Show (4:3)</PresentationFormat>
  <Paragraphs>101</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تنیس روی میز</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موضوع: ورزش تنیس روی میز تهیه و تنظیم: معلم/استاد: مدرسه/دانشگاه:</dc:title>
  <dc:creator>googleserver</dc:creator>
  <cp:lastModifiedBy>Peyman-pc</cp:lastModifiedBy>
  <cp:revision>47</cp:revision>
  <dcterms:created xsi:type="dcterms:W3CDTF">2014-10-28T12:56:36Z</dcterms:created>
  <dcterms:modified xsi:type="dcterms:W3CDTF">2017-01-10T03:48:46Z</dcterms:modified>
</cp:coreProperties>
</file>