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14DE0B-DC78-44C3-87BB-DDDF13E902A4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662512-3FE8-46CD-A1FC-FD078BE59C4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53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2512-3FE8-46CD-A1FC-FD078BE59C49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31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2512-3FE8-46CD-A1FC-FD078BE59C4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881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D575AC-8051-4EBA-A49D-9F6D9ADE701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2EA508-6EA1-4D7D-A712-89496AC9E31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9F85-5853-4C37-8C58-BFC9D2860EDA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8F4E-5F41-466A-995C-01193C8DA67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45D7-AB17-4057-95FE-416CC131923F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C895-8C00-46F8-AF53-902C44016FD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07CA-1540-429B-AAB8-03EBAA2043E6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E4AA-16C4-4529-B4D9-6D452884910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FC91-2F43-42A8-837B-018517BBF6D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885B-EC25-49B6-AE7D-855EF969467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EA98-EAD4-44FE-9CD9-9F39B0AE772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8F4E-C779-4679-9F74-05315C70DD1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BBC4-59DA-42C4-BF09-8B7FD86681C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76CF-3E12-45D9-BAEC-2F11448F3AB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692A-B901-4919-AE47-8FFA31175754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B78E-62D4-4461-AC5B-AB3A07B7658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F1A6-301A-450C-8897-EBBE8C4197C6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9ABE-A43A-457D-A1D1-D1DA215DB67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3196-CFBC-4D29-A28A-6BB0623C628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474B-E0CC-4002-BF46-FE57200FE4C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34D-B734-4BE3-BD88-EEB8D0A50535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1326-BDBD-47AA-BF88-172BEFC9B88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0813C3-482A-48A1-968E-DBB9BAD199BF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AD5506-2A03-4E41-9063-3FD0AC1C0BA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A0CF-B565-408D-A185-E3C3047B9E3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84C5-6104-4845-887C-66A1CB1068F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52AB-7BF6-4330-B87E-4702F59E215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8E99-7A9A-4836-9E02-2B62B067A15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4EE0-EB23-4581-AA0A-7154D61FF94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9F9E-EA7F-4737-8931-58D75D672F6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489CBD-0DFB-44E3-ACBB-338B87494410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F15865-DF73-42EC-B982-FA66C29DCE6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4653-C913-45EB-B86D-4FB7B35C4183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CB61-E930-4D81-84D6-CF601754840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5659F3-3EA9-4FF6-A7EC-B7FE91D201FD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64F21-99D9-44BA-BCD8-81CACBDE0C3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051FF-CDEB-4066-A568-C4BD83DACE52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720B7-0966-41C5-8347-E7121C2985D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591E90-E326-4FD4-8469-1271CCFB75A2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C506B6-F14A-418C-8BA4-6BAD5F1FE70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0F0CA-25F2-45B7-B6D2-DBEF5C47FCCC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197DE-EB92-4658-9D96-CEF3B4F6939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8164-717B-484D-AFBB-5FB7AEDA17A3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E07-FA1D-406E-ABAD-F0238309D48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1C7DBBD-FA8D-4B04-BE3D-D71A8B8D9638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EEA6BFA-CBDE-447D-8477-0C1CEFCE896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D152E-CD74-46C4-AD9C-9EF143F0F3B6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455CE-3172-40C2-BB6C-58D1FC809F8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420547-F310-46FD-8849-935FFAE7867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64610F-9280-4608-A7A0-851D2435CA1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E657-DDDA-41F6-9AF6-64CD7251BA7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16EC-29ED-4791-91CD-92182F5C00F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3691-6217-4CE9-9C2E-0A4CF2B9D741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B713-847C-422A-A960-868ABB7BD32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4E4B-31D4-44B3-B446-77FA07BC6103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0D2-2886-4A17-8DC0-4058DB1D7CD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B035-7B8D-4087-98BE-446D0F1CF6D0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C8B3-1EF1-4B2C-A603-99F4027EACB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B0CA-BB99-436D-B24B-694F7920393E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8C05-8FA8-40A6-B87D-67E4ABAFA06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786D-6CDE-4DFE-83D7-B06A03B6080D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511-A463-4E15-B866-6E80F38932D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96AA-9B05-47AC-9485-F0CAA5073ED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0727-8148-46B7-8328-6FBE874EE24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36EB-EBBA-4CDE-BF0C-3BA87150F989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410-0C07-43BF-B589-DB5CA7B9DE6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DB6EB8-D232-4DD4-AE78-A790ADB44A3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EB9AD7-40B1-4FAB-9126-9D468695B24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29EB-6AD9-4C4E-AFE4-7F37F68A92E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AC3B-FDF7-4AE7-BC1F-375E12270B9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1799-E108-4454-94EC-6220B5343EEA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65CD-D90B-4DAC-825E-F2F2FB8C22B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202F-AB27-42D4-95AF-71E4016EB38B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EF2E-6385-46EE-B395-EC8F810B001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E9DE-A129-4B8F-91E4-9B4EDF8971F7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F813-70FC-4753-A972-FA351E6777E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2C15-8C4B-4FB5-872F-DF10F9BDCEE8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0B74-1C74-4022-9F85-366A4DED90B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BD9C1B-0130-4360-ABE6-2C8EA58C7228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461A7-839D-4CB6-91DD-CAE559CBD92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16014-C152-4601-ACBA-317C81B88CE5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28F8E-FD45-439C-84C1-4230215951B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9C2D-2504-44A6-A0DA-20C6CA486C19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B711-8B9B-4A44-B7EC-0C9597A795F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D5C8A62-3401-4912-B32A-755A00884D75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8A0407-E37D-4F2D-8245-C8643E478D1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5C618A9-79E1-4F66-8E7F-2D253BF43C95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3ED24D-8529-4F85-A5F5-AE79606A71D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AEA16D-8481-4D2C-BEFE-171D8B4B8A26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A2FED5-ADB3-4F9B-B016-035E9192B43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36" r:id="rId7"/>
    <p:sldLayoutId id="2147483758" r:id="rId8"/>
    <p:sldLayoutId id="2147483759" r:id="rId9"/>
    <p:sldLayoutId id="2147483737" r:id="rId10"/>
    <p:sldLayoutId id="2147483738" r:id="rId11"/>
  </p:sldLayoutIdLst>
  <p:txStyles>
    <p:titleStyle>
      <a:lvl1pPr marL="53975" indent="-53975" algn="r" rtl="1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2pPr>
      <a:lvl3pPr marL="539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3pPr>
      <a:lvl4pPr marL="539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4pPr>
      <a:lvl5pPr marL="539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5pPr>
      <a:lvl6pPr marL="5111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6pPr>
      <a:lvl7pPr marL="9683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7pPr>
      <a:lvl8pPr marL="14255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8pPr>
      <a:lvl9pPr marL="1882775" indent="-53975" algn="r" rtl="1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cs typeface="Times New Roman" pitchFamily="18" charset="0"/>
        </a:defRPr>
      </a:lvl9pPr>
      <a:extLst/>
    </p:titleStyle>
    <p:bodyStyle>
      <a:lvl1pPr marL="292100" indent="-292100" algn="r" rtl="1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eaLnBrk="1" fontAlgn="base" hangingPunct="1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r" rtl="1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r" rtl="1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754E7-2666-4094-956E-B5DA75503F73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DD71E-97C8-4E40-9547-5FCD30C261B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39" r:id="rId4"/>
    <p:sldLayoutId id="2147483763" r:id="rId5"/>
    <p:sldLayoutId id="2147483740" r:id="rId6"/>
    <p:sldLayoutId id="2147483764" r:id="rId7"/>
    <p:sldLayoutId id="2147483765" r:id="rId8"/>
    <p:sldLayoutId id="2147483766" r:id="rId9"/>
    <p:sldLayoutId id="2147483741" r:id="rId10"/>
    <p:sldLayoutId id="214748376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C722CB-6C01-4315-9515-31F9CCBF0E44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C72581-934E-4A00-B700-F6C9A4607BD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42" r:id="rId2"/>
    <p:sldLayoutId id="2147483769" r:id="rId3"/>
    <p:sldLayoutId id="2147483770" r:id="rId4"/>
    <p:sldLayoutId id="2147483771" r:id="rId5"/>
    <p:sldLayoutId id="2147483772" r:id="rId6"/>
    <p:sldLayoutId id="2147483743" r:id="rId7"/>
    <p:sldLayoutId id="2147483773" r:id="rId8"/>
    <p:sldLayoutId id="2147483774" r:id="rId9"/>
    <p:sldLayoutId id="2147483744" r:id="rId10"/>
    <p:sldLayoutId id="2147483745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77BD2-74A3-4653-9C32-AAE1A5C19D51}" type="datetimeFigureOut">
              <a:rPr lang="fa-IR"/>
              <a:pPr>
                <a:defRPr/>
              </a:pPr>
              <a:t>06/28/1443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17C16-40B7-4AC1-B645-2F44FE6A720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46" r:id="rId2"/>
    <p:sldLayoutId id="2147483776" r:id="rId3"/>
    <p:sldLayoutId id="2147483747" r:id="rId4"/>
    <p:sldLayoutId id="2147483777" r:id="rId5"/>
    <p:sldLayoutId id="2147483748" r:id="rId6"/>
    <p:sldLayoutId id="2147483749" r:id="rId7"/>
    <p:sldLayoutId id="2147483778" r:id="rId8"/>
    <p:sldLayoutId id="2147483779" r:id="rId9"/>
    <p:sldLayoutId id="2147483750" r:id="rId10"/>
    <p:sldLayoutId id="214748375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18988"/>
          </a:xfrm>
        </p:spPr>
        <p:txBody>
          <a:bodyPr/>
          <a:lstStyle/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bg1">
                    <a:lumMod val="10000"/>
                  </a:schemeClr>
                </a:solidFill>
              </a:rPr>
              <a:t>ای نام تو بهترین سرآغاز</a:t>
            </a:r>
            <a:br>
              <a:rPr lang="fa-IR" sz="4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fa-IR" sz="4000" dirty="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  <a:t>فصل : یک</a:t>
            </a:r>
            <a:br>
              <a:rPr lang="fa-IR" sz="4000" dirty="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</a:br>
            <a:r>
              <a:rPr lang="fa-IR" sz="4000" dirty="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  <a:t>درس : </a:t>
            </a:r>
            <a:r>
              <a:rPr lang="en-US" sz="400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  <a:t> </a:t>
            </a:r>
            <a:r>
              <a:rPr lang="fa-IR" sz="400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  <a:t>تقسیم </a:t>
            </a:r>
            <a:r>
              <a:rPr lang="fa-IR" sz="4000" dirty="0" smtClean="0">
                <a:solidFill>
                  <a:schemeClr val="bg1">
                    <a:lumMod val="10000"/>
                  </a:schemeClr>
                </a:solidFill>
                <a:latin typeface="Titr" pitchFamily="2" charset="-78"/>
                <a:cs typeface="Titr" pitchFamily="2" charset="-78"/>
              </a:rPr>
              <a:t>کسر</a:t>
            </a:r>
            <a:r>
              <a:rPr lang="fa-IR" sz="4000" dirty="0" smtClean="0"/>
              <a:t/>
            </a:r>
            <a:br>
              <a:rPr lang="fa-IR" sz="4000" dirty="0" smtClean="0"/>
            </a:br>
            <a:endParaRPr lang="fa-IR" dirty="0">
              <a:latin typeface="Titr" pitchFamily="2" charset="-78"/>
              <a:cs typeface="Titr" pitchFamily="2" charset="-78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232025" y="1214438"/>
            <a:ext cx="6167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 b="1">
                <a:solidFill>
                  <a:srgbClr val="FFFF00"/>
                </a:solidFill>
              </a:rPr>
              <a:t>می خواهیم تقسیم مقابل را انجام دهیم .</a:t>
            </a:r>
          </a:p>
          <a:p>
            <a:endParaRPr lang="fa-IR" sz="2800" b="1">
              <a:solidFill>
                <a:srgbClr val="FFFF00"/>
              </a:solidFill>
            </a:endParaRPr>
          </a:p>
          <a:p>
            <a:r>
              <a:rPr lang="fa-IR" sz="2800" b="1">
                <a:solidFill>
                  <a:srgbClr val="FFFF00"/>
                </a:solidFill>
              </a:rPr>
              <a:t>برای این کار می توان از محور اعداد کمک گرفت .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62000" y="857250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6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901825" y="642938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852613" y="1143000"/>
            <a:ext cx="40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85918" y="1142984"/>
            <a:ext cx="57150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2397125" y="857250"/>
            <a:ext cx="447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=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57158" y="4071942"/>
            <a:ext cx="84296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14348" y="4143380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429786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143902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5930116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144562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4715670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072728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358612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6501620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7716066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2786844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1429522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37" name="TextBox 91"/>
          <p:cNvSpPr txBox="1">
            <a:spLocks noChangeArrowheads="1"/>
          </p:cNvSpPr>
          <p:nvPr/>
        </p:nvSpPr>
        <p:spPr bwMode="auto">
          <a:xfrm>
            <a:off x="642938" y="4286250"/>
            <a:ext cx="322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0</a:t>
            </a:r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8287570" y="4142586"/>
            <a:ext cx="14287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Arc 111"/>
          <p:cNvSpPr/>
          <p:nvPr/>
        </p:nvSpPr>
        <p:spPr>
          <a:xfrm>
            <a:off x="7786710" y="3571876"/>
            <a:ext cx="642942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cxnSp>
        <p:nvCxnSpPr>
          <p:cNvPr id="116" name="Straight Connector 115"/>
          <p:cNvCxnSpPr/>
          <p:nvPr/>
        </p:nvCxnSpPr>
        <p:spPr>
          <a:xfrm rot="5400000">
            <a:off x="7786710" y="3857628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H="1">
            <a:off x="7643834" y="3857628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7215206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7072330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6572264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H="1">
            <a:off x="6429388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6000760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H="1">
            <a:off x="5857884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5429256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H="1">
            <a:off x="5286380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4786314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 flipH="1">
            <a:off x="4643438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4143372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4000496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3500430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H="1">
            <a:off x="3357554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2857488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2714612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2214546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H="1">
            <a:off x="2071670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1500166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1357290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785786" y="392906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H="1">
            <a:off x="642910" y="3929066"/>
            <a:ext cx="214314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" name="Arc 153"/>
          <p:cNvSpPr/>
          <p:nvPr/>
        </p:nvSpPr>
        <p:spPr>
          <a:xfrm>
            <a:off x="7215206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5" name="Arc 154"/>
          <p:cNvSpPr/>
          <p:nvPr/>
        </p:nvSpPr>
        <p:spPr>
          <a:xfrm>
            <a:off x="6000760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6" name="Arc 155"/>
          <p:cNvSpPr/>
          <p:nvPr/>
        </p:nvSpPr>
        <p:spPr>
          <a:xfrm>
            <a:off x="6572264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7" name="Arc 156"/>
          <p:cNvSpPr/>
          <p:nvPr/>
        </p:nvSpPr>
        <p:spPr>
          <a:xfrm>
            <a:off x="5429256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8" name="Arc 157"/>
          <p:cNvSpPr/>
          <p:nvPr/>
        </p:nvSpPr>
        <p:spPr>
          <a:xfrm>
            <a:off x="2857488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9" name="Arc 158"/>
          <p:cNvSpPr/>
          <p:nvPr/>
        </p:nvSpPr>
        <p:spPr>
          <a:xfrm>
            <a:off x="2214546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0" name="Arc 159"/>
          <p:cNvSpPr/>
          <p:nvPr/>
        </p:nvSpPr>
        <p:spPr>
          <a:xfrm>
            <a:off x="3500430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1" name="Arc 160"/>
          <p:cNvSpPr/>
          <p:nvPr/>
        </p:nvSpPr>
        <p:spPr>
          <a:xfrm>
            <a:off x="4143372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2" name="Arc 161"/>
          <p:cNvSpPr/>
          <p:nvPr/>
        </p:nvSpPr>
        <p:spPr>
          <a:xfrm>
            <a:off x="4786314" y="3571876"/>
            <a:ext cx="571504" cy="785818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3" name="Arc 162"/>
          <p:cNvSpPr/>
          <p:nvPr/>
        </p:nvSpPr>
        <p:spPr>
          <a:xfrm>
            <a:off x="1500166" y="3571876"/>
            <a:ext cx="642942" cy="857256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6" name="Arc 165"/>
          <p:cNvSpPr/>
          <p:nvPr/>
        </p:nvSpPr>
        <p:spPr>
          <a:xfrm>
            <a:off x="785786" y="3571876"/>
            <a:ext cx="642942" cy="857256"/>
          </a:xfrm>
          <a:prstGeom prst="arc">
            <a:avLst>
              <a:gd name="adj1" fmla="val 1108845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4899" name="TextBox 166"/>
          <p:cNvSpPr txBox="1">
            <a:spLocks noChangeArrowheads="1"/>
          </p:cNvSpPr>
          <p:nvPr/>
        </p:nvSpPr>
        <p:spPr bwMode="auto">
          <a:xfrm>
            <a:off x="8072438" y="5072063"/>
            <a:ext cx="731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chemeClr val="bg1"/>
                </a:solidFill>
              </a:rPr>
              <a:t>تعداد</a:t>
            </a:r>
            <a:r>
              <a:rPr lang="fa-IR" sz="2400"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900" name="TextBox 168"/>
          <p:cNvSpPr txBox="1">
            <a:spLocks noChangeArrowheads="1"/>
          </p:cNvSpPr>
          <p:nvPr/>
        </p:nvSpPr>
        <p:spPr bwMode="auto">
          <a:xfrm>
            <a:off x="7643813" y="485775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34901" name="TextBox 169"/>
          <p:cNvSpPr txBox="1">
            <a:spLocks noChangeArrowheads="1"/>
          </p:cNvSpPr>
          <p:nvPr/>
        </p:nvSpPr>
        <p:spPr bwMode="auto">
          <a:xfrm>
            <a:off x="7643813" y="5357813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4902" name="TextBox 176"/>
          <p:cNvSpPr txBox="1">
            <a:spLocks noChangeArrowheads="1"/>
          </p:cNvSpPr>
          <p:nvPr/>
        </p:nvSpPr>
        <p:spPr bwMode="auto">
          <a:xfrm>
            <a:off x="6286500" y="5072063"/>
            <a:ext cx="1255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chemeClr val="bg1"/>
                </a:solidFill>
              </a:rPr>
              <a:t>را بشمارید</a:t>
            </a:r>
          </a:p>
        </p:txBody>
      </p:sp>
      <p:sp>
        <p:nvSpPr>
          <p:cNvPr id="34903" name="TextBox 177"/>
          <p:cNvSpPr txBox="1">
            <a:spLocks noChangeArrowheads="1"/>
          </p:cNvSpPr>
          <p:nvPr/>
        </p:nvSpPr>
        <p:spPr bwMode="auto">
          <a:xfrm>
            <a:off x="3783013" y="5072063"/>
            <a:ext cx="263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>
                <a:solidFill>
                  <a:schemeClr val="bg1"/>
                </a:solidFill>
              </a:rPr>
              <a:t>. معنی تقسیم را بنویسید</a:t>
            </a:r>
          </a:p>
        </p:txBody>
      </p:sp>
      <p:sp>
        <p:nvSpPr>
          <p:cNvPr id="34904" name="Rectangle 179"/>
          <p:cNvSpPr>
            <a:spLocks noChangeArrowheads="1"/>
          </p:cNvSpPr>
          <p:nvPr/>
        </p:nvSpPr>
        <p:spPr bwMode="auto">
          <a:xfrm>
            <a:off x="550863" y="5715000"/>
            <a:ext cx="398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6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428992" y="6000768"/>
            <a:ext cx="57150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285984" y="6000768"/>
            <a:ext cx="57150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357290" y="6000768"/>
            <a:ext cx="57150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908" name="TextBox 185"/>
          <p:cNvSpPr txBox="1">
            <a:spLocks noChangeArrowheads="1"/>
          </p:cNvSpPr>
          <p:nvPr/>
        </p:nvSpPr>
        <p:spPr bwMode="auto">
          <a:xfrm>
            <a:off x="1428750" y="6072188"/>
            <a:ext cx="40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4909" name="TextBox 188"/>
          <p:cNvSpPr txBox="1">
            <a:spLocks noChangeArrowheads="1"/>
          </p:cNvSpPr>
          <p:nvPr/>
        </p:nvSpPr>
        <p:spPr bwMode="auto">
          <a:xfrm>
            <a:off x="1428750" y="5500688"/>
            <a:ext cx="33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34910" name="Rectangle 189"/>
          <p:cNvSpPr>
            <a:spLocks noChangeArrowheads="1"/>
          </p:cNvSpPr>
          <p:nvPr/>
        </p:nvSpPr>
        <p:spPr bwMode="auto">
          <a:xfrm>
            <a:off x="2000250" y="571500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=</a:t>
            </a:r>
          </a:p>
        </p:txBody>
      </p:sp>
      <p:sp>
        <p:nvSpPr>
          <p:cNvPr id="34911" name="Rectangle 190"/>
          <p:cNvSpPr>
            <a:spLocks noChangeArrowheads="1"/>
          </p:cNvSpPr>
          <p:nvPr/>
        </p:nvSpPr>
        <p:spPr bwMode="auto">
          <a:xfrm>
            <a:off x="4040188" y="5715000"/>
            <a:ext cx="447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=</a:t>
            </a:r>
          </a:p>
        </p:txBody>
      </p:sp>
      <p:sp>
        <p:nvSpPr>
          <p:cNvPr id="34912" name="Rectangle 191"/>
          <p:cNvSpPr>
            <a:spLocks noChangeArrowheads="1"/>
          </p:cNvSpPr>
          <p:nvPr/>
        </p:nvSpPr>
        <p:spPr bwMode="auto">
          <a:xfrm>
            <a:off x="2352675" y="6000750"/>
            <a:ext cx="37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4913" name="Rectangle 192"/>
          <p:cNvSpPr>
            <a:spLocks noChangeArrowheads="1"/>
          </p:cNvSpPr>
          <p:nvPr/>
        </p:nvSpPr>
        <p:spPr bwMode="auto">
          <a:xfrm>
            <a:off x="3495675" y="6000750"/>
            <a:ext cx="37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4914" name="Rectangle 195"/>
          <p:cNvSpPr>
            <a:spLocks noChangeArrowheads="1"/>
          </p:cNvSpPr>
          <p:nvPr/>
        </p:nvSpPr>
        <p:spPr bwMode="auto">
          <a:xfrm>
            <a:off x="3571875" y="5572125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34915" name="Rectangle 197"/>
          <p:cNvSpPr>
            <a:spLocks noChangeArrowheads="1"/>
          </p:cNvSpPr>
          <p:nvPr/>
        </p:nvSpPr>
        <p:spPr bwMode="auto">
          <a:xfrm>
            <a:off x="4357688" y="571500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12</a:t>
            </a:r>
          </a:p>
        </p:txBody>
      </p:sp>
      <p:sp>
        <p:nvSpPr>
          <p:cNvPr id="34916" name="TextBox 203"/>
          <p:cNvSpPr txBox="1">
            <a:spLocks noChangeArrowheads="1"/>
          </p:cNvSpPr>
          <p:nvPr/>
        </p:nvSpPr>
        <p:spPr bwMode="auto">
          <a:xfrm>
            <a:off x="2286000" y="5500688"/>
            <a:ext cx="52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12</a:t>
            </a:r>
          </a:p>
        </p:txBody>
      </p:sp>
      <p:sp>
        <p:nvSpPr>
          <p:cNvPr id="34917" name="TextBox 204"/>
          <p:cNvSpPr txBox="1">
            <a:spLocks noChangeArrowheads="1"/>
          </p:cNvSpPr>
          <p:nvPr/>
        </p:nvSpPr>
        <p:spPr bwMode="auto">
          <a:xfrm>
            <a:off x="1285875" y="8572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÷</a:t>
            </a:r>
          </a:p>
        </p:txBody>
      </p:sp>
      <p:sp>
        <p:nvSpPr>
          <p:cNvPr id="34918" name="TextBox 207"/>
          <p:cNvSpPr txBox="1">
            <a:spLocks noChangeArrowheads="1"/>
          </p:cNvSpPr>
          <p:nvPr/>
        </p:nvSpPr>
        <p:spPr bwMode="auto">
          <a:xfrm>
            <a:off x="2000250" y="435768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34919" name="TextBox 208"/>
          <p:cNvSpPr txBox="1">
            <a:spLocks noChangeArrowheads="1"/>
          </p:cNvSpPr>
          <p:nvPr/>
        </p:nvSpPr>
        <p:spPr bwMode="auto">
          <a:xfrm>
            <a:off x="3357563" y="4357688"/>
            <a:ext cx="350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4920" name="TextBox 209"/>
          <p:cNvSpPr txBox="1">
            <a:spLocks noChangeArrowheads="1"/>
          </p:cNvSpPr>
          <p:nvPr/>
        </p:nvSpPr>
        <p:spPr bwMode="auto">
          <a:xfrm>
            <a:off x="4572000" y="4357688"/>
            <a:ext cx="385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3</a:t>
            </a:r>
          </a:p>
        </p:txBody>
      </p:sp>
      <p:sp>
        <p:nvSpPr>
          <p:cNvPr id="34921" name="TextBox 210"/>
          <p:cNvSpPr txBox="1">
            <a:spLocks noChangeArrowheads="1"/>
          </p:cNvSpPr>
          <p:nvPr/>
        </p:nvSpPr>
        <p:spPr bwMode="auto">
          <a:xfrm>
            <a:off x="5786438" y="435768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4</a:t>
            </a:r>
          </a:p>
        </p:txBody>
      </p:sp>
      <p:sp>
        <p:nvSpPr>
          <p:cNvPr id="34922" name="TextBox 211"/>
          <p:cNvSpPr txBox="1">
            <a:spLocks noChangeArrowheads="1"/>
          </p:cNvSpPr>
          <p:nvPr/>
        </p:nvSpPr>
        <p:spPr bwMode="auto">
          <a:xfrm>
            <a:off x="7072313" y="43576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5</a:t>
            </a:r>
          </a:p>
        </p:txBody>
      </p:sp>
      <p:sp>
        <p:nvSpPr>
          <p:cNvPr id="34923" name="TextBox 212"/>
          <p:cNvSpPr txBox="1">
            <a:spLocks noChangeArrowheads="1"/>
          </p:cNvSpPr>
          <p:nvPr/>
        </p:nvSpPr>
        <p:spPr bwMode="auto">
          <a:xfrm>
            <a:off x="8215313" y="4357688"/>
            <a:ext cx="366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6</a:t>
            </a:r>
          </a:p>
        </p:txBody>
      </p:sp>
      <p:cxnSp>
        <p:nvCxnSpPr>
          <p:cNvPr id="215" name="Straight Connector 214"/>
          <p:cNvCxnSpPr/>
          <p:nvPr/>
        </p:nvCxnSpPr>
        <p:spPr>
          <a:xfrm>
            <a:off x="7572396" y="5286388"/>
            <a:ext cx="57150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925" name="TextBox 215"/>
          <p:cNvSpPr txBox="1">
            <a:spLocks noChangeArrowheads="1"/>
          </p:cNvSpPr>
          <p:nvPr/>
        </p:nvSpPr>
        <p:spPr bwMode="auto">
          <a:xfrm>
            <a:off x="3000375" y="578643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÷</a:t>
            </a:r>
          </a:p>
        </p:txBody>
      </p:sp>
      <p:sp>
        <p:nvSpPr>
          <p:cNvPr id="34926" name="TextBox 216"/>
          <p:cNvSpPr txBox="1">
            <a:spLocks noChangeArrowheads="1"/>
          </p:cNvSpPr>
          <p:nvPr/>
        </p:nvSpPr>
        <p:spPr bwMode="auto">
          <a:xfrm>
            <a:off x="928688" y="57864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÷</a:t>
            </a:r>
          </a:p>
        </p:txBody>
      </p:sp>
    </p:spTree>
  </p:cSld>
  <p:clrMapOvr>
    <a:masterClrMapping/>
  </p:clrMapOvr>
  <p:transition spd="slow">
    <p:cover dir="u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57688" y="642938"/>
            <a:ext cx="418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 b="1"/>
              <a:t>تقسیم کسر بر عدد صحیح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23925" y="690563"/>
            <a:ext cx="37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dirty="0"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57250" y="1214438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 dirty="0">
                <a:latin typeface="Titr" pitchFamily="2" charset="-78"/>
                <a:cs typeface="Titr" pitchFamily="2" charset="-78"/>
              </a:rPr>
              <a:t>3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071688" y="857250"/>
            <a:ext cx="14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latin typeface="Titr" pitchFamily="2" charset="-78"/>
                <a:cs typeface="Titr" pitchFamily="2" charset="-78"/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57250" y="1143000"/>
            <a:ext cx="5000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7" name="TextBox 17"/>
          <p:cNvSpPr txBox="1">
            <a:spLocks noChangeArrowheads="1"/>
          </p:cNvSpPr>
          <p:nvPr/>
        </p:nvSpPr>
        <p:spPr bwMode="auto">
          <a:xfrm>
            <a:off x="3071813" y="1928813"/>
            <a:ext cx="547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 b="1"/>
              <a:t>با کمک شکل می توان به پاسخ رسید</a:t>
            </a:r>
          </a:p>
        </p:txBody>
      </p: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1071563" y="3071813"/>
            <a:ext cx="7542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 b="1"/>
              <a:t>( در واقع باید تعداد قسمت های رنگی را تقسیم کرد . 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57568" y="4143375"/>
          <a:ext cx="3849370" cy="1631950"/>
        </p:xfrm>
        <a:graphic>
          <a:graphicData uri="http://schemas.openxmlformats.org/drawingml/2006/table">
            <a:tbl>
              <a:tblPr rtl="1"/>
              <a:tblGrid>
                <a:gridCol w="1260475"/>
                <a:gridCol w="1350010"/>
                <a:gridCol w="1238885"/>
              </a:tblGrid>
              <a:tr h="163195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859" name="TextBox 22"/>
          <p:cNvSpPr txBox="1">
            <a:spLocks noChangeArrowheads="1"/>
          </p:cNvSpPr>
          <p:nvPr/>
        </p:nvSpPr>
        <p:spPr bwMode="auto">
          <a:xfrm>
            <a:off x="2193925" y="714375"/>
            <a:ext cx="595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4400">
                <a:latin typeface="Franklin Gothic Book" pitchFamily="34" charset="0"/>
                <a:cs typeface="Tahoma" pitchFamily="34" charset="0"/>
              </a:rPr>
              <a:t>=</a:t>
            </a:r>
          </a:p>
        </p:txBody>
      </p:sp>
      <p:sp>
        <p:nvSpPr>
          <p:cNvPr id="35860" name="TextBox 24"/>
          <p:cNvSpPr txBox="1">
            <a:spLocks noChangeArrowheads="1"/>
          </p:cNvSpPr>
          <p:nvPr/>
        </p:nvSpPr>
        <p:spPr bwMode="auto">
          <a:xfrm>
            <a:off x="1500188" y="92868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dirty="0">
                <a:latin typeface="Titr" pitchFamily="2" charset="-78"/>
                <a:cs typeface="Titr" pitchFamily="2" charset="-78"/>
              </a:rPr>
              <a:t>÷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3"/>
          <p:cNvSpPr txBox="1">
            <a:spLocks noChangeArrowheads="1"/>
          </p:cNvSpPr>
          <p:nvPr/>
        </p:nvSpPr>
        <p:spPr bwMode="auto">
          <a:xfrm>
            <a:off x="428625" y="3286125"/>
            <a:ext cx="8383588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800" b="1">
                <a:solidFill>
                  <a:schemeClr val="bg1"/>
                </a:solidFill>
                <a:latin typeface="Rockwell" pitchFamily="18" charset="0"/>
                <a:cs typeface="Times New Roman" pitchFamily="18" charset="0"/>
              </a:rPr>
              <a:t>ابتدا دو سوم رنگی را به پنج قسمت تقسیم می کنیم و یک قسمت آن را </a:t>
            </a:r>
          </a:p>
          <a:p>
            <a:r>
              <a:rPr lang="fa-IR" sz="2800" b="1">
                <a:solidFill>
                  <a:schemeClr val="bg1"/>
                </a:solidFill>
                <a:latin typeface="Rockwell" pitchFamily="18" charset="0"/>
                <a:cs typeface="Times New Roman" pitchFamily="18" charset="0"/>
              </a:rPr>
              <a:t>مشخص می کنیم 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57568" y="1214438"/>
          <a:ext cx="3849370" cy="1676400"/>
        </p:xfrm>
        <a:graphic>
          <a:graphicData uri="http://schemas.openxmlformats.org/drawingml/2006/table">
            <a:tbl>
              <a:tblPr rtl="1"/>
              <a:tblGrid>
                <a:gridCol w="1260475"/>
                <a:gridCol w="1350010"/>
                <a:gridCol w="1238885"/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86130" y="4714875"/>
          <a:ext cx="3849370" cy="1676400"/>
        </p:xfrm>
        <a:graphic>
          <a:graphicData uri="http://schemas.openxmlformats.org/drawingml/2006/table">
            <a:tbl>
              <a:tblPr rtl="1"/>
              <a:tblGrid>
                <a:gridCol w="1260475"/>
                <a:gridCol w="1350010"/>
                <a:gridCol w="1238885"/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919" name="TextBox 18"/>
          <p:cNvSpPr txBox="1">
            <a:spLocks noChangeArrowheads="1"/>
          </p:cNvSpPr>
          <p:nvPr/>
        </p:nvSpPr>
        <p:spPr bwMode="auto">
          <a:xfrm>
            <a:off x="6000750" y="4929188"/>
            <a:ext cx="2928938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 b="1">
                <a:solidFill>
                  <a:schemeClr val="bg1"/>
                </a:solidFill>
              </a:rPr>
              <a:t>سهم هر نفر برابر است با  </a:t>
            </a:r>
          </a:p>
        </p:txBody>
      </p:sp>
      <p:sp>
        <p:nvSpPr>
          <p:cNvPr id="20" name="Minus 19"/>
          <p:cNvSpPr/>
          <p:nvPr/>
        </p:nvSpPr>
        <p:spPr>
          <a:xfrm>
            <a:off x="5214938" y="5143500"/>
            <a:ext cx="642937" cy="71438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6921" name="TextBox 20"/>
          <p:cNvSpPr txBox="1">
            <a:spLocks noChangeArrowheads="1"/>
          </p:cNvSpPr>
          <p:nvPr/>
        </p:nvSpPr>
        <p:spPr bwMode="auto">
          <a:xfrm>
            <a:off x="5429250" y="471487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6922" name="TextBox 21"/>
          <p:cNvSpPr txBox="1">
            <a:spLocks noChangeArrowheads="1"/>
          </p:cNvSpPr>
          <p:nvPr/>
        </p:nvSpPr>
        <p:spPr bwMode="auto">
          <a:xfrm>
            <a:off x="5214938" y="5357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15</a:t>
            </a:r>
          </a:p>
        </p:txBody>
      </p:sp>
    </p:spTree>
  </p:cSld>
  <p:clrMapOvr>
    <a:masterClrMapping/>
  </p:clrMapOvr>
  <p:transition spd="slow">
    <p:comb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88989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54864" indent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تقسیم دو کسر با مخرج های مساوی</a:t>
            </a:r>
            <a:r>
              <a:rPr lang="fa-IR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a-IR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a-I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یک : </a:t>
            </a:r>
            <a:endParaRPr lang="fa-I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928813" y="4357688"/>
            <a:ext cx="2667000" cy="314325"/>
            <a:chOff x="3068" y="4432"/>
            <a:chExt cx="4200" cy="495"/>
          </a:xfrm>
        </p:grpSpPr>
        <p:sp>
          <p:nvSpPr>
            <p:cNvPr id="37920" name="AutoShape 3"/>
            <p:cNvSpPr>
              <a:spLocks/>
            </p:cNvSpPr>
            <p:nvPr/>
          </p:nvSpPr>
          <p:spPr bwMode="auto">
            <a:xfrm rot="5400000">
              <a:off x="3510" y="3990"/>
              <a:ext cx="495" cy="1380"/>
            </a:xfrm>
            <a:prstGeom prst="rightBrace">
              <a:avLst>
                <a:gd name="adj1" fmla="val 2323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Rockwell" pitchFamily="18" charset="0"/>
                <a:cs typeface="Times New Roman" pitchFamily="18" charset="0"/>
              </a:endParaRPr>
            </a:p>
          </p:txBody>
        </p:sp>
        <p:sp>
          <p:nvSpPr>
            <p:cNvPr id="37921" name="AutoShape 4"/>
            <p:cNvSpPr>
              <a:spLocks/>
            </p:cNvSpPr>
            <p:nvPr/>
          </p:nvSpPr>
          <p:spPr bwMode="auto">
            <a:xfrm rot="5400000">
              <a:off x="4920" y="3990"/>
              <a:ext cx="495" cy="1380"/>
            </a:xfrm>
            <a:prstGeom prst="rightBrace">
              <a:avLst>
                <a:gd name="adj1" fmla="val 2323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Rockwell" pitchFamily="18" charset="0"/>
                <a:cs typeface="Times New Roman" pitchFamily="18" charset="0"/>
              </a:endParaRPr>
            </a:p>
          </p:txBody>
        </p:sp>
        <p:sp>
          <p:nvSpPr>
            <p:cNvPr id="37922" name="AutoShape 5"/>
            <p:cNvSpPr>
              <a:spLocks/>
            </p:cNvSpPr>
            <p:nvPr/>
          </p:nvSpPr>
          <p:spPr bwMode="auto">
            <a:xfrm rot="5400000">
              <a:off x="6330" y="3990"/>
              <a:ext cx="495" cy="1380"/>
            </a:xfrm>
            <a:prstGeom prst="rightBrace">
              <a:avLst>
                <a:gd name="adj1" fmla="val 2323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Rockwell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28495" y="2786063"/>
          <a:ext cx="3129280" cy="1500198"/>
        </p:xfrm>
        <a:graphic>
          <a:graphicData uri="http://schemas.openxmlformats.org/drawingml/2006/table">
            <a:tbl>
              <a:tblPr rtl="1"/>
              <a:tblGrid>
                <a:gridCol w="450215"/>
                <a:gridCol w="450215"/>
                <a:gridCol w="449580"/>
                <a:gridCol w="450215"/>
                <a:gridCol w="450215"/>
                <a:gridCol w="450215"/>
                <a:gridCol w="428625"/>
              </a:tblGrid>
              <a:tr h="1500198"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10" name="TextBox 7"/>
          <p:cNvSpPr txBox="1">
            <a:spLocks noChangeArrowheads="1"/>
          </p:cNvSpPr>
          <p:nvPr/>
        </p:nvSpPr>
        <p:spPr bwMode="auto">
          <a:xfrm>
            <a:off x="5429250" y="3000375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6375" y="3571875"/>
            <a:ext cx="785813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7912" name="TextBox 11"/>
          <p:cNvSpPr txBox="1">
            <a:spLocks noChangeArrowheads="1"/>
          </p:cNvSpPr>
          <p:nvPr/>
        </p:nvSpPr>
        <p:spPr bwMode="auto">
          <a:xfrm>
            <a:off x="5286375" y="371475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7</a:t>
            </a:r>
          </a:p>
        </p:txBody>
      </p:sp>
      <p:sp>
        <p:nvSpPr>
          <p:cNvPr id="37913" name="TextBox 12"/>
          <p:cNvSpPr txBox="1">
            <a:spLocks noChangeArrowheads="1"/>
          </p:cNvSpPr>
          <p:nvPr/>
        </p:nvSpPr>
        <p:spPr bwMode="auto">
          <a:xfrm>
            <a:off x="6072188" y="335756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 dirty="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÷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2250" y="3571875"/>
            <a:ext cx="785813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7915" name="TextBox 14"/>
          <p:cNvSpPr txBox="1">
            <a:spLocks noChangeArrowheads="1"/>
          </p:cNvSpPr>
          <p:nvPr/>
        </p:nvSpPr>
        <p:spPr bwMode="auto">
          <a:xfrm>
            <a:off x="6715125" y="3000375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8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2</a:t>
            </a:r>
          </a:p>
        </p:txBody>
      </p:sp>
      <p:sp>
        <p:nvSpPr>
          <p:cNvPr id="37916" name="Rectangle 16"/>
          <p:cNvSpPr>
            <a:spLocks noChangeArrowheads="1"/>
          </p:cNvSpPr>
          <p:nvPr/>
        </p:nvSpPr>
        <p:spPr bwMode="auto">
          <a:xfrm>
            <a:off x="6715125" y="371475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7</a:t>
            </a:r>
            <a:endParaRPr lang="fa-IR" sz="2400"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7917" name="TextBox 17"/>
          <p:cNvSpPr txBox="1">
            <a:spLocks noChangeArrowheads="1"/>
          </p:cNvSpPr>
          <p:nvPr/>
        </p:nvSpPr>
        <p:spPr bwMode="auto">
          <a:xfrm>
            <a:off x="7358063" y="335756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6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=</a:t>
            </a:r>
          </a:p>
        </p:txBody>
      </p:sp>
      <p:sp>
        <p:nvSpPr>
          <p:cNvPr id="37918" name="TextBox 18"/>
          <p:cNvSpPr txBox="1">
            <a:spLocks noChangeArrowheads="1"/>
          </p:cNvSpPr>
          <p:nvPr/>
        </p:nvSpPr>
        <p:spPr bwMode="auto">
          <a:xfrm>
            <a:off x="7858125" y="3357563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3</a:t>
            </a:r>
          </a:p>
        </p:txBody>
      </p:sp>
      <p:sp>
        <p:nvSpPr>
          <p:cNvPr id="37919" name="TextBox 19"/>
          <p:cNvSpPr txBox="1">
            <a:spLocks noChangeArrowheads="1"/>
          </p:cNvSpPr>
          <p:nvPr/>
        </p:nvSpPr>
        <p:spPr bwMode="auto">
          <a:xfrm>
            <a:off x="857250" y="5357813"/>
            <a:ext cx="7715250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</a:rPr>
              <a:t>وقتی مخرج ها مساوی است کافی است که صورت ها را بر هم تقسیم کنیم . </a:t>
            </a:r>
          </a:p>
        </p:txBody>
      </p:sp>
    </p:spTree>
  </p:cSld>
  <p:clrMapOvr>
    <a:masterClrMapping/>
  </p:clrMapOvr>
  <p:transition spd="slow">
    <p:randomBar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1290" y="2428868"/>
          <a:ext cx="5825976" cy="947547"/>
        </p:xfrm>
        <a:graphic>
          <a:graphicData uri="http://schemas.openxmlformats.org/drawingml/2006/table">
            <a:tbl>
              <a:tblPr rtl="1"/>
              <a:tblGrid>
                <a:gridCol w="651510"/>
                <a:gridCol w="652145"/>
                <a:gridCol w="652145"/>
                <a:gridCol w="652145"/>
                <a:gridCol w="652145"/>
                <a:gridCol w="652145"/>
                <a:gridCol w="652145"/>
                <a:gridCol w="652145"/>
                <a:gridCol w="609451"/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4616" y="714356"/>
            <a:ext cx="55976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 smtClean="0"/>
              <a:t>مم</a:t>
            </a:r>
            <a:endParaRPr lang="fa-IR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2803" y="1428736"/>
            <a:ext cx="3866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2910" y="1357298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01136" y="1000108"/>
            <a:ext cx="941283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÷</a:t>
            </a:r>
          </a:p>
          <a:p>
            <a:r>
              <a:rPr lang="fa-IR" dirty="0" smtClean="0"/>
              <a:t>5</a:t>
            </a:r>
            <a:r>
              <a:rPr lang="fa-IR" sz="2800" dirty="0" smtClean="0">
                <a:latin typeface="Titr" pitchFamily="2" charset="-78"/>
                <a:cs typeface="Titr" pitchFamily="2" charset="-78"/>
              </a:rPr>
              <a:t>555</a:t>
            </a:r>
            <a:endParaRPr lang="fa-IR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785794"/>
            <a:ext cx="4267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5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1428736"/>
            <a:ext cx="3866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0166" y="1142984"/>
            <a:ext cx="33214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dirty="0" smtClean="0">
                <a:latin typeface="Titr" pitchFamily="2" charset="-78"/>
                <a:cs typeface="Titr" pitchFamily="2" charset="-78"/>
              </a:rPr>
              <a:t>÷</a:t>
            </a:r>
            <a:endParaRPr lang="fa-IR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8794" y="785794"/>
            <a:ext cx="62709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000232" y="1357298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86050" y="1071546"/>
            <a:ext cx="5822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=</a:t>
            </a:r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=</a:t>
            </a:r>
            <a:endParaRPr lang="fa-IR" dirty="0"/>
          </a:p>
        </p:txBody>
      </p:sp>
      <p:sp>
        <p:nvSpPr>
          <p:cNvPr id="30" name="TextBox 29"/>
          <p:cNvSpPr txBox="1"/>
          <p:nvPr/>
        </p:nvSpPr>
        <p:spPr>
          <a:xfrm>
            <a:off x="7169483" y="642918"/>
            <a:ext cx="18020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مم</a:t>
            </a:r>
            <a:r>
              <a:rPr lang="fa-IR" sz="40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مثال 2 :</a:t>
            </a:r>
            <a:endParaRPr lang="fa-IR" dirty="0"/>
          </a:p>
        </p:txBody>
      </p:sp>
      <p:sp>
        <p:nvSpPr>
          <p:cNvPr id="34" name="Minus 33"/>
          <p:cNvSpPr/>
          <p:nvPr/>
        </p:nvSpPr>
        <p:spPr>
          <a:xfrm>
            <a:off x="1643042" y="3500438"/>
            <a:ext cx="1357322" cy="71438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Minus 35"/>
          <p:cNvSpPr/>
          <p:nvPr/>
        </p:nvSpPr>
        <p:spPr>
          <a:xfrm>
            <a:off x="3000364" y="3500438"/>
            <a:ext cx="714380" cy="71438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Minus 36"/>
          <p:cNvSpPr/>
          <p:nvPr/>
        </p:nvSpPr>
        <p:spPr>
          <a:xfrm>
            <a:off x="357158" y="3500438"/>
            <a:ext cx="1357322" cy="71438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Rectangle 37"/>
          <p:cNvSpPr/>
          <p:nvPr/>
        </p:nvSpPr>
        <p:spPr>
          <a:xfrm>
            <a:off x="3214678" y="100010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/>
          </a:p>
        </p:txBody>
      </p:sp>
      <p:sp>
        <p:nvSpPr>
          <p:cNvPr id="40" name="Rectangle 39"/>
          <p:cNvSpPr/>
          <p:nvPr/>
        </p:nvSpPr>
        <p:spPr>
          <a:xfrm>
            <a:off x="3786182" y="1428736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643306" y="1357298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929454" y="4143380"/>
            <a:ext cx="566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dirty="0">
              <a:solidFill>
                <a:schemeClr val="bg1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7620" y="857232"/>
            <a:ext cx="2857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5472" y="4572008"/>
            <a:ext cx="52610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در </a:t>
            </a:r>
            <a:endParaRPr lang="fa-IR" sz="24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786710" y="4786322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29586" y="4857760"/>
            <a:ext cx="3866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929586" y="4286256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5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29190" y="6273225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0892" y="4572008"/>
            <a:ext cx="6880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دو تا</a:t>
            </a:r>
            <a:endParaRPr lang="fa-IR" sz="24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215074" y="4786322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57488" y="6215082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86314" y="6215082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341223" y="4857760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29190" y="564357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/>
          </a:p>
        </p:txBody>
      </p:sp>
      <p:sp>
        <p:nvSpPr>
          <p:cNvPr id="60" name="Rectangle 59"/>
          <p:cNvSpPr/>
          <p:nvPr/>
        </p:nvSpPr>
        <p:spPr>
          <a:xfrm>
            <a:off x="6357950" y="421481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4643438" y="4572008"/>
            <a:ext cx="15119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وجود دارد .</a:t>
            </a:r>
            <a:endParaRPr lang="fa-IR" sz="24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79069" y="6000768"/>
            <a:ext cx="53639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قسمت باقی مانده چه کسری از                    است ؟</a:t>
            </a:r>
            <a:endParaRPr lang="fa-IR" sz="24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996461" y="5715016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00364" y="6273225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/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922" y="928670"/>
            <a:ext cx="656141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تقسیم کسرها با مخرج های نا مساوی</a:t>
            </a:r>
            <a:endParaRPr lang="fa-IR" sz="40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00232" y="2714620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14348" y="2714620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57554" y="2714620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3438" y="2714620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29322" y="2714620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71670" y="2786058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3</a:t>
            </a:r>
            <a:endParaRPr lang="fa-IR" sz="3200" dirty="0"/>
          </a:p>
        </p:txBody>
      </p:sp>
      <p:sp>
        <p:nvSpPr>
          <p:cNvPr id="9" name="Rectangle 8"/>
          <p:cNvSpPr/>
          <p:nvPr/>
        </p:nvSpPr>
        <p:spPr>
          <a:xfrm>
            <a:off x="2143108" y="2143116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8992" y="2786058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4876" y="2786058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2143116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3</a:t>
            </a:r>
            <a:endParaRPr lang="fa-I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2786058"/>
            <a:ext cx="4395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7224" y="2786058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728" y="2428868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÷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140" y="2428868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=</a:t>
            </a:r>
            <a:endParaRPr lang="fa-IR" sz="3600" dirty="0"/>
          </a:p>
        </p:txBody>
      </p:sp>
      <p:sp>
        <p:nvSpPr>
          <p:cNvPr id="17" name="Rectangle 16"/>
          <p:cNvSpPr/>
          <p:nvPr/>
        </p:nvSpPr>
        <p:spPr>
          <a:xfrm>
            <a:off x="2786050" y="2428868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=</a:t>
            </a:r>
            <a:endParaRPr lang="fa-IR" sz="3600" dirty="0"/>
          </a:p>
        </p:txBody>
      </p:sp>
      <p:sp>
        <p:nvSpPr>
          <p:cNvPr id="18" name="Rectangle 17"/>
          <p:cNvSpPr/>
          <p:nvPr/>
        </p:nvSpPr>
        <p:spPr>
          <a:xfrm>
            <a:off x="5429256" y="2428868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=</a:t>
            </a:r>
            <a:endParaRPr lang="fa-IR" sz="3600" dirty="0"/>
          </a:p>
        </p:txBody>
      </p:sp>
      <p:sp>
        <p:nvSpPr>
          <p:cNvPr id="19" name="Rectangle 18"/>
          <p:cNvSpPr/>
          <p:nvPr/>
        </p:nvSpPr>
        <p:spPr>
          <a:xfrm>
            <a:off x="4143372" y="2428868"/>
            <a:ext cx="479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latin typeface="Titr" pitchFamily="2" charset="-78"/>
                <a:cs typeface="Titr" pitchFamily="2" charset="-78"/>
              </a:rPr>
              <a:t>÷</a:t>
            </a:r>
            <a:endParaRPr lang="fa-IR" sz="36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3306" y="278605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0628" y="2786058"/>
            <a:ext cx="29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2198" y="2143116"/>
            <a:ext cx="3866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1868" y="2143116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6314" y="2143116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5140" y="2428868"/>
            <a:ext cx="9029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43834" y="2714620"/>
            <a:ext cx="78581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58148" y="2143116"/>
            <a:ext cx="3561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2786058"/>
            <a:ext cx="4395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14348" y="3643314"/>
          <a:ext cx="7358116" cy="21431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2" name="Left Arrow 31"/>
          <p:cNvSpPr/>
          <p:nvPr/>
        </p:nvSpPr>
        <p:spPr>
          <a:xfrm>
            <a:off x="1214414" y="5857892"/>
            <a:ext cx="3929090" cy="100010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ادامه در صفحه ی بعد</a:t>
            </a:r>
            <a:endParaRPr lang="fa-I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  <p:sndAc>
      <p:stSnd>
        <p:snd r:embed="rId3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57224" y="571480"/>
          <a:ext cx="7358116" cy="21431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9529"/>
                <a:gridCol w="1839529"/>
                <a:gridCol w="1839529"/>
                <a:gridCol w="1839529"/>
              </a:tblGrid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3429000"/>
            <a:ext cx="704283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latin typeface="Titr" pitchFamily="2" charset="-78"/>
                <a:cs typeface="Titr" pitchFamily="2" charset="-78"/>
              </a:rPr>
              <a:t>همان طور که می بینید در                  دو تا                 است .</a:t>
            </a:r>
          </a:p>
          <a:p>
            <a:endParaRPr lang="fa-IR" sz="2400" dirty="0">
              <a:latin typeface="Titr" pitchFamily="2" charset="-78"/>
              <a:cs typeface="Titr" pitchFamily="2" charset="-78"/>
            </a:endParaRPr>
          </a:p>
          <a:p>
            <a:endParaRPr lang="fa-IR" sz="2400" dirty="0" smtClean="0">
              <a:latin typeface="Titr" pitchFamily="2" charset="-78"/>
              <a:cs typeface="Titr" pitchFamily="2" charset="-78"/>
            </a:endParaRPr>
          </a:p>
          <a:p>
            <a:r>
              <a:rPr lang="fa-IR" sz="2400" dirty="0" smtClean="0">
                <a:latin typeface="Titr" pitchFamily="2" charset="-78"/>
                <a:cs typeface="Titr" pitchFamily="2" charset="-78"/>
              </a:rPr>
              <a:t>قسمت سبز رنگ چه کسری از                     است ؟ </a:t>
            </a:r>
          </a:p>
          <a:p>
            <a:endParaRPr lang="fa-IR" sz="2400" dirty="0">
              <a:latin typeface="Titr" pitchFamily="2" charset="-78"/>
              <a:cs typeface="Titr" pitchFamily="2" charset="-78"/>
            </a:endParaRPr>
          </a:p>
          <a:p>
            <a:r>
              <a:rPr lang="fa-IR" sz="2400" dirty="0" smtClean="0">
                <a:latin typeface="Titr" pitchFamily="2" charset="-78"/>
                <a:cs typeface="Titr" pitchFamily="2" charset="-78"/>
              </a:rPr>
              <a:t>پاسخ تقسیم را به صورت عدد مخلوط مشاهده می کنید . </a:t>
            </a:r>
          </a:p>
          <a:p>
            <a:endParaRPr lang="fa-IR" sz="2400" dirty="0" smtClean="0">
              <a:latin typeface="Titr" pitchFamily="2" charset="-78"/>
              <a:cs typeface="Titr" pitchFamily="2" charset="-78"/>
            </a:endParaRPr>
          </a:p>
          <a:p>
            <a:r>
              <a:rPr lang="fa-IR" sz="2400" dirty="0" smtClean="0">
                <a:latin typeface="Titr" pitchFamily="2" charset="-78"/>
                <a:cs typeface="Titr" pitchFamily="2" charset="-78"/>
              </a:rPr>
              <a:t>چه رابطه ای بین پاسخ و تقسیم صورت ها وجود دارد ؟             </a:t>
            </a:r>
            <a:endParaRPr lang="fa-IR" sz="2400" dirty="0"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14942" y="3643314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86380" y="3714752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694" y="3714752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9256" y="3071810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9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71868" y="3643314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3306" y="3714752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9058" y="3714752"/>
            <a:ext cx="29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44" y="3071810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6314" y="4714884"/>
            <a:ext cx="71438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57752" y="4786322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504" y="4786322"/>
            <a:ext cx="297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latin typeface="Titr" pitchFamily="2" charset="-78"/>
              <a:cs typeface="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190" y="4143380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14612" y="4714884"/>
            <a:ext cx="78581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28926" y="4143380"/>
            <a:ext cx="3561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FF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4786322"/>
            <a:ext cx="4395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FF0000"/>
              </a:solidFill>
              <a:latin typeface="Titr" pitchFamily="2" charset="-78"/>
              <a:cs typeface="Titr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0100" y="5715016"/>
            <a:ext cx="78581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4414" y="5143512"/>
            <a:ext cx="3561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latin typeface="Titr" pitchFamily="2" charset="-78"/>
                <a:cs typeface="Titr" pitchFamily="2" charset="-78"/>
              </a:rPr>
              <a:t>1</a:t>
            </a:r>
            <a:endParaRPr lang="fa-IR" sz="3200" dirty="0">
              <a:solidFill>
                <a:srgbClr val="0070C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5857892"/>
            <a:ext cx="43954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latin typeface="Titr" pitchFamily="2" charset="-78"/>
                <a:cs typeface="Titr" pitchFamily="2" charset="-78"/>
              </a:rPr>
              <a:t>4</a:t>
            </a:r>
            <a:endParaRPr lang="fa-IR" sz="3200" dirty="0">
              <a:solidFill>
                <a:srgbClr val="0070C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5357826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latin typeface="Titr" pitchFamily="2" charset="-78"/>
                <a:cs typeface="Titr" pitchFamily="2" charset="-78"/>
              </a:rPr>
              <a:t>2</a:t>
            </a:r>
            <a:endParaRPr lang="fa-IR" sz="3200" dirty="0">
              <a:solidFill>
                <a:srgbClr val="0070C0"/>
              </a:solidFill>
              <a:latin typeface="Titr" pitchFamily="2" charset="-78"/>
              <a:cs typeface="Titr" pitchFamily="2" charset="-78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hamm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785794"/>
            <a:ext cx="647965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latin typeface="Titr" pitchFamily="2" charset="-78"/>
                <a:cs typeface="Titr" pitchFamily="2" charset="-78"/>
              </a:rPr>
              <a:t>همیشه گل باشید ولی عمرتون مثل گل نباشه  </a:t>
            </a:r>
            <a:endParaRPr lang="fa-IR" sz="3200" dirty="0">
              <a:solidFill>
                <a:srgbClr val="FF0000"/>
              </a:solidFill>
              <a:latin typeface="Titr" pitchFamily="2" charset="-78"/>
              <a:cs typeface="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8358246" cy="48013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</p:txBody>
      </p:sp>
    </p:spTree>
  </p:cSld>
  <p:clrMapOvr>
    <a:masterClrMapping/>
  </p:clrMapOvr>
  <p:transition spd="slow">
    <p:push dir="d"/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ustom 1">
      <a:dk1>
        <a:srgbClr val="F2F2F2"/>
      </a:dk1>
      <a:lt1>
        <a:srgbClr val="EDF0E9"/>
      </a:lt1>
      <a:dk2>
        <a:srgbClr val="444D26"/>
      </a:dk2>
      <a:lt2>
        <a:srgbClr val="536142"/>
      </a:lt2>
      <a:accent1>
        <a:srgbClr val="A5B592"/>
      </a:accent1>
      <a:accent2>
        <a:srgbClr val="F3A447"/>
      </a:accent2>
      <a:accent3>
        <a:srgbClr val="FDF59C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F2F2F2"/>
    </a:dk1>
    <a:lt1>
      <a:srgbClr val="EDF0E9"/>
    </a:lt1>
    <a:dk2>
      <a:srgbClr val="444D26"/>
    </a:dk2>
    <a:lt2>
      <a:srgbClr val="536142"/>
    </a:lt2>
    <a:accent1>
      <a:srgbClr val="A5B592"/>
    </a:accent1>
    <a:accent2>
      <a:srgbClr val="F3A447"/>
    </a:accent2>
    <a:accent3>
      <a:srgbClr val="FDF59C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F2F2F2"/>
    </a:dk1>
    <a:lt1>
      <a:srgbClr val="EDF0E9"/>
    </a:lt1>
    <a:dk2>
      <a:srgbClr val="444D26"/>
    </a:dk2>
    <a:lt2>
      <a:srgbClr val="536142"/>
    </a:lt2>
    <a:accent1>
      <a:srgbClr val="A5B592"/>
    </a:accent1>
    <a:accent2>
      <a:srgbClr val="F3A447"/>
    </a:accent2>
    <a:accent3>
      <a:srgbClr val="FDF59C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F2F2F2"/>
    </a:dk1>
    <a:lt1>
      <a:srgbClr val="EDF0E9"/>
    </a:lt1>
    <a:dk2>
      <a:srgbClr val="444D26"/>
    </a:dk2>
    <a:lt2>
      <a:srgbClr val="536142"/>
    </a:lt2>
    <a:accent1>
      <a:srgbClr val="A5B592"/>
    </a:accent1>
    <a:accent2>
      <a:srgbClr val="F3A447"/>
    </a:accent2>
    <a:accent3>
      <a:srgbClr val="FDF59C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F2F2F2"/>
    </a:dk1>
    <a:lt1>
      <a:srgbClr val="EDF0E9"/>
    </a:lt1>
    <a:dk2>
      <a:srgbClr val="444D26"/>
    </a:dk2>
    <a:lt2>
      <a:srgbClr val="536142"/>
    </a:lt2>
    <a:accent1>
      <a:srgbClr val="A5B592"/>
    </a:accent1>
    <a:accent2>
      <a:srgbClr val="F3A447"/>
    </a:accent2>
    <a:accent3>
      <a:srgbClr val="FDF59C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تقسیم کسر ریاضی ششم ابتدایی</Template>
  <TotalTime>0</TotalTime>
  <Words>282</Words>
  <Application>Microsoft Office PowerPoint</Application>
  <PresentationFormat>On-screen Show (4:3)</PresentationFormat>
  <Paragraphs>146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Calibri</vt:lpstr>
      <vt:lpstr>Constantia</vt:lpstr>
      <vt:lpstr>Franklin Gothic Book</vt:lpstr>
      <vt:lpstr>Franklin Gothic Medium</vt:lpstr>
      <vt:lpstr>Lucida Sans Unicode</vt:lpstr>
      <vt:lpstr>Rockwell</vt:lpstr>
      <vt:lpstr>Tahoma</vt:lpstr>
      <vt:lpstr>Times New Roman</vt:lpstr>
      <vt:lpstr>Titr</vt:lpstr>
      <vt:lpstr>Verdana</vt:lpstr>
      <vt:lpstr>Wingdings 2</vt:lpstr>
      <vt:lpstr>Wingdings 3</vt:lpstr>
      <vt:lpstr>Foundry</vt:lpstr>
      <vt:lpstr>Trek</vt:lpstr>
      <vt:lpstr>Concourse</vt:lpstr>
      <vt:lpstr>Paper</vt:lpstr>
      <vt:lpstr>ای نام تو بهترین سرآغاز فصل : یک درس :  تقسیم کسر </vt:lpstr>
      <vt:lpstr>PowerPoint Presentation</vt:lpstr>
      <vt:lpstr>PowerPoint Presentation</vt:lpstr>
      <vt:lpstr>PowerPoint Presentation</vt:lpstr>
      <vt:lpstr>تقسیم دو کسر با مخرج های مساوی مثال یک :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نام تو بهترین سرآغاز فصل : یک درس :  تقسیم کسر </dc:title>
  <dc:creator>omid arzi</dc:creator>
  <cp:lastModifiedBy>omid arzi</cp:lastModifiedBy>
  <cp:revision>1</cp:revision>
  <dcterms:created xsi:type="dcterms:W3CDTF">2022-01-31T17:18:42Z</dcterms:created>
  <dcterms:modified xsi:type="dcterms:W3CDTF">2022-01-31T17:18:55Z</dcterms:modified>
</cp:coreProperties>
</file>