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vin Pendar" initials="N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2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B7D2E27-8E71-4C0F-8A73-BD02F2C06E2E}" type="datetimeFigureOut">
              <a:rPr lang="fa-IR" smtClean="0"/>
              <a:pPr/>
              <a:t>06/25/1436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7897B5-4B03-4F31-A675-BAF0EF3FAB74}" type="slidenum">
              <a:rPr lang="fa-IR" smtClean="0"/>
              <a:pPr/>
              <a:t>‹#›</a:t>
            </a:fld>
            <a:endParaRPr lang="fa-IR"/>
          </a:p>
        </p:txBody>
      </p:sp>
    </p:spTree>
    <p:extLst>
      <p:ext uri="{BB962C8B-B14F-4D97-AF65-F5344CB8AC3E}">
        <p14:creationId xmlns:p14="http://schemas.microsoft.com/office/powerpoint/2010/main" xmlns="" val="5575331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4/14/2015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4/14/2015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4/14/2015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4/14/2015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4/14/2015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4/14/2015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4/14/2015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4/14/2015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t>موضوع</a:t>
            </a:r>
            <a:r>
              <a:rPr lang="fa-IR" dirty="0" smtClean="0">
                <a:solidFill>
                  <a:srgbClr val="FF0000"/>
                </a:solidFill>
              </a:rPr>
              <a:t>{</a:t>
            </a:r>
            <a:r>
              <a:rPr lang="fa-IR" dirty="0" smtClean="0">
                <a:solidFill>
                  <a:srgbClr val="00B050"/>
                </a:solidFill>
              </a:rPr>
              <a:t>برگ درختان</a:t>
            </a:r>
            <a:r>
              <a:rPr lang="fa-IR" dirty="0" smtClean="0">
                <a:solidFill>
                  <a:srgbClr val="FF0000"/>
                </a:solidFill>
              </a:rPr>
              <a:t>}</a:t>
            </a:r>
          </a:p>
          <a:p>
            <a:r>
              <a:rPr lang="fa-IR" dirty="0" smtClean="0">
                <a:solidFill>
                  <a:srgbClr val="FF0000"/>
                </a:solidFill>
              </a:rPr>
              <a:t>تهیه</a:t>
            </a:r>
            <a:r>
              <a:rPr lang="fa-IR" dirty="0">
                <a:solidFill>
                  <a:srgbClr val="0070C0"/>
                </a:solidFill>
              </a:rPr>
              <a:t> </a:t>
            </a:r>
            <a:r>
              <a:rPr lang="fa-IR" dirty="0" smtClean="0">
                <a:solidFill>
                  <a:srgbClr val="0070C0"/>
                </a:solidFill>
              </a:rPr>
              <a:t>کننده</a:t>
            </a:r>
            <a:r>
              <a:rPr lang="fa-IR" dirty="0" smtClean="0">
                <a:solidFill>
                  <a:srgbClr val="FFFF00"/>
                </a:solidFill>
              </a:rPr>
              <a:t>{</a:t>
            </a:r>
            <a:r>
              <a:rPr lang="fa-IR" dirty="0" smtClean="0">
                <a:solidFill>
                  <a:srgbClr val="7030A0"/>
                </a:solidFill>
              </a:rPr>
              <a:t>بابک عطابخش</a:t>
            </a:r>
            <a:r>
              <a:rPr lang="fa-IR" dirty="0" smtClean="0">
                <a:solidFill>
                  <a:srgbClr val="FFFF00"/>
                </a:solidFill>
              </a:rPr>
              <a:t>}</a:t>
            </a:r>
            <a:endParaRPr lang="fa-IR" dirty="0">
              <a:solidFill>
                <a:srgbClr val="0070C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81000"/>
            <a:ext cx="89916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6222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nodeType="clickEffect">
                                  <p:stCondLst>
                                    <p:cond delay="0"/>
                                  </p:stCondLst>
                                  <p:childTnLst>
                                    <p:animEffect transition="out" filter="wipe(down)">
                                      <p:cBhvr>
                                        <p:cTn id="24" dur="180" accel="50000">
                                          <p:stCondLst>
                                            <p:cond delay="1820"/>
                                          </p:stCondLst>
                                        </p:cTn>
                                        <p:tgtEl>
                                          <p:spTgt spid="3">
                                            <p:txEl>
                                              <p:pRg st="0" end="0"/>
                                            </p:txEl>
                                          </p:spTgt>
                                        </p:tgtEl>
                                      </p:cBhvr>
                                    </p:animEffect>
                                    <p:anim calcmode="lin" valueType="num">
                                      <p:cBhvr>
                                        <p:cTn id="25"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32" dur="26">
                                          <p:stCondLst>
                                            <p:cond delay="620"/>
                                          </p:stCondLst>
                                        </p:cTn>
                                        <p:tgtEl>
                                          <p:spTgt spid="3">
                                            <p:txEl>
                                              <p:pRg st="0" end="0"/>
                                            </p:txEl>
                                          </p:spTgt>
                                        </p:tgtEl>
                                      </p:cBhvr>
                                      <p:to x="100000" y="60000"/>
                                    </p:animScale>
                                    <p:animScale>
                                      <p:cBhvr>
                                        <p:cTn id="33" dur="166" decel="50000">
                                          <p:stCondLst>
                                            <p:cond delay="646"/>
                                          </p:stCondLst>
                                        </p:cTn>
                                        <p:tgtEl>
                                          <p:spTgt spid="3">
                                            <p:txEl>
                                              <p:pRg st="0" end="0"/>
                                            </p:txEl>
                                          </p:spTgt>
                                        </p:tgtEl>
                                      </p:cBhvr>
                                      <p:to x="100000" y="100000"/>
                                    </p:animScale>
                                    <p:animScale>
                                      <p:cBhvr>
                                        <p:cTn id="34" dur="26">
                                          <p:stCondLst>
                                            <p:cond delay="1312"/>
                                          </p:stCondLst>
                                        </p:cTn>
                                        <p:tgtEl>
                                          <p:spTgt spid="3">
                                            <p:txEl>
                                              <p:pRg st="0" end="0"/>
                                            </p:txEl>
                                          </p:spTgt>
                                        </p:tgtEl>
                                      </p:cBhvr>
                                      <p:to x="100000" y="80000"/>
                                    </p:animScale>
                                    <p:animScale>
                                      <p:cBhvr>
                                        <p:cTn id="35" dur="166" decel="50000">
                                          <p:stCondLst>
                                            <p:cond delay="1338"/>
                                          </p:stCondLst>
                                        </p:cTn>
                                        <p:tgtEl>
                                          <p:spTgt spid="3">
                                            <p:txEl>
                                              <p:pRg st="0" end="0"/>
                                            </p:txEl>
                                          </p:spTgt>
                                        </p:tgtEl>
                                      </p:cBhvr>
                                      <p:to x="100000" y="100000"/>
                                    </p:animScale>
                                    <p:animScale>
                                      <p:cBhvr>
                                        <p:cTn id="36" dur="26">
                                          <p:stCondLst>
                                            <p:cond delay="1642"/>
                                          </p:stCondLst>
                                        </p:cTn>
                                        <p:tgtEl>
                                          <p:spTgt spid="3">
                                            <p:txEl>
                                              <p:pRg st="0" end="0"/>
                                            </p:txEl>
                                          </p:spTgt>
                                        </p:tgtEl>
                                      </p:cBhvr>
                                      <p:to x="100000" y="90000"/>
                                    </p:animScale>
                                    <p:animScale>
                                      <p:cBhvr>
                                        <p:cTn id="37" dur="166" decel="50000">
                                          <p:stCondLst>
                                            <p:cond delay="1668"/>
                                          </p:stCondLst>
                                        </p:cTn>
                                        <p:tgtEl>
                                          <p:spTgt spid="3">
                                            <p:txEl>
                                              <p:pRg st="0" end="0"/>
                                            </p:txEl>
                                          </p:spTgt>
                                        </p:tgtEl>
                                      </p:cBhvr>
                                      <p:to x="100000" y="100000"/>
                                    </p:animScale>
                                    <p:animScale>
                                      <p:cBhvr>
                                        <p:cTn id="38" dur="26">
                                          <p:stCondLst>
                                            <p:cond delay="1808"/>
                                          </p:stCondLst>
                                        </p:cTn>
                                        <p:tgtEl>
                                          <p:spTgt spid="3">
                                            <p:txEl>
                                              <p:pRg st="0" end="0"/>
                                            </p:txEl>
                                          </p:spTgt>
                                        </p:tgtEl>
                                      </p:cBhvr>
                                      <p:to x="100000" y="95000"/>
                                    </p:animScale>
                                    <p:animScale>
                                      <p:cBhvr>
                                        <p:cTn id="39" dur="166" decel="50000">
                                          <p:stCondLst>
                                            <p:cond delay="1834"/>
                                          </p:stCondLst>
                                        </p:cTn>
                                        <p:tgtEl>
                                          <p:spTgt spid="3">
                                            <p:txEl>
                                              <p:pRg st="0" end="0"/>
                                            </p:txEl>
                                          </p:spTgt>
                                        </p:tgtEl>
                                      </p:cBhvr>
                                      <p:to x="100000" y="100000"/>
                                    </p:animScale>
                                    <p:set>
                                      <p:cBhvr>
                                        <p:cTn id="40"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wipe(down)">
                                      <p:cBhvr>
                                        <p:cTn id="45" dur="580">
                                          <p:stCondLst>
                                            <p:cond delay="0"/>
                                          </p:stCondLst>
                                        </p:cTn>
                                        <p:tgtEl>
                                          <p:spTgt spid="3">
                                            <p:txEl>
                                              <p:pRg st="1" end="1"/>
                                            </p:txEl>
                                          </p:spTgt>
                                        </p:tgtEl>
                                      </p:cBhvr>
                                    </p:animEffect>
                                    <p:anim calcmode="lin" valueType="num">
                                      <p:cBhvr>
                                        <p:cTn id="4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1" end="1"/>
                                            </p:txEl>
                                          </p:spTgt>
                                        </p:tgtEl>
                                      </p:cBhvr>
                                      <p:to x="100000" y="60000"/>
                                    </p:animScale>
                                    <p:animScale>
                                      <p:cBhvr>
                                        <p:cTn id="52" dur="166" decel="50000">
                                          <p:stCondLst>
                                            <p:cond delay="676"/>
                                          </p:stCondLst>
                                        </p:cTn>
                                        <p:tgtEl>
                                          <p:spTgt spid="3">
                                            <p:txEl>
                                              <p:pRg st="1" end="1"/>
                                            </p:txEl>
                                          </p:spTgt>
                                        </p:tgtEl>
                                      </p:cBhvr>
                                      <p:to x="100000" y="100000"/>
                                    </p:animScale>
                                    <p:animScale>
                                      <p:cBhvr>
                                        <p:cTn id="53" dur="26">
                                          <p:stCondLst>
                                            <p:cond delay="1312"/>
                                          </p:stCondLst>
                                        </p:cTn>
                                        <p:tgtEl>
                                          <p:spTgt spid="3">
                                            <p:txEl>
                                              <p:pRg st="1" end="1"/>
                                            </p:txEl>
                                          </p:spTgt>
                                        </p:tgtEl>
                                      </p:cBhvr>
                                      <p:to x="100000" y="80000"/>
                                    </p:animScale>
                                    <p:animScale>
                                      <p:cBhvr>
                                        <p:cTn id="54" dur="166" decel="50000">
                                          <p:stCondLst>
                                            <p:cond delay="1338"/>
                                          </p:stCondLst>
                                        </p:cTn>
                                        <p:tgtEl>
                                          <p:spTgt spid="3">
                                            <p:txEl>
                                              <p:pRg st="1" end="1"/>
                                            </p:txEl>
                                          </p:spTgt>
                                        </p:tgtEl>
                                      </p:cBhvr>
                                      <p:to x="100000" y="100000"/>
                                    </p:animScale>
                                    <p:animScale>
                                      <p:cBhvr>
                                        <p:cTn id="55" dur="26">
                                          <p:stCondLst>
                                            <p:cond delay="1642"/>
                                          </p:stCondLst>
                                        </p:cTn>
                                        <p:tgtEl>
                                          <p:spTgt spid="3">
                                            <p:txEl>
                                              <p:pRg st="1" end="1"/>
                                            </p:txEl>
                                          </p:spTgt>
                                        </p:tgtEl>
                                      </p:cBhvr>
                                      <p:to x="100000" y="90000"/>
                                    </p:animScale>
                                    <p:animScale>
                                      <p:cBhvr>
                                        <p:cTn id="56" dur="166" decel="50000">
                                          <p:stCondLst>
                                            <p:cond delay="1668"/>
                                          </p:stCondLst>
                                        </p:cTn>
                                        <p:tgtEl>
                                          <p:spTgt spid="3">
                                            <p:txEl>
                                              <p:pRg st="1" end="1"/>
                                            </p:txEl>
                                          </p:spTgt>
                                        </p:tgtEl>
                                      </p:cBhvr>
                                      <p:to x="100000" y="100000"/>
                                    </p:animScale>
                                    <p:animScale>
                                      <p:cBhvr>
                                        <p:cTn id="57" dur="26">
                                          <p:stCondLst>
                                            <p:cond delay="1808"/>
                                          </p:stCondLst>
                                        </p:cTn>
                                        <p:tgtEl>
                                          <p:spTgt spid="3">
                                            <p:txEl>
                                              <p:pRg st="1" end="1"/>
                                            </p:txEl>
                                          </p:spTgt>
                                        </p:tgtEl>
                                      </p:cBhvr>
                                      <p:to x="100000" y="95000"/>
                                    </p:animScale>
                                    <p:animScale>
                                      <p:cBhvr>
                                        <p:cTn id="5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48400"/>
          </a:xfrm>
        </p:spPr>
        <p:txBody>
          <a:bodyPr/>
          <a:lstStyle/>
          <a:p>
            <a:r>
              <a:rPr lang="fa-IR" b="1" dirty="0">
                <a:solidFill>
                  <a:srgbClr val="00B050"/>
                </a:solidFill>
              </a:rPr>
              <a:t>در فصل تابستان رنگ تمام درختان سبز است.</a:t>
            </a:r>
            <a:r>
              <a:rPr lang="fa-IR" dirty="0">
                <a:solidFill>
                  <a:srgbClr val="00B050"/>
                </a:solidFill>
              </a:rPr>
              <a:t/>
            </a:r>
            <a:br>
              <a:rPr lang="fa-IR" dirty="0">
                <a:solidFill>
                  <a:srgbClr val="00B050"/>
                </a:solidFill>
              </a:rPr>
            </a:br>
            <a:r>
              <a:rPr lang="fa-IR" b="1" dirty="0">
                <a:solidFill>
                  <a:srgbClr val="00B050"/>
                </a:solidFill>
              </a:rPr>
              <a:t>اگر چه رنگ سبز گاهی روشن است و گاهی تیره ، ولی گویی خداوند تمام برگ ها را طبیعت با یک قلم رنگ کرده است.</a:t>
            </a:r>
            <a:r>
              <a:rPr lang="fa-IR" dirty="0">
                <a:solidFill>
                  <a:srgbClr val="00B050"/>
                </a:solidFill>
              </a:rPr>
              <a:t/>
            </a:r>
            <a:br>
              <a:rPr lang="fa-IR" dirty="0">
                <a:solidFill>
                  <a:srgbClr val="00B050"/>
                </a:solidFill>
              </a:rPr>
            </a:br>
            <a:r>
              <a:rPr lang="fa-IR" b="1" dirty="0">
                <a:solidFill>
                  <a:srgbClr val="00B050"/>
                </a:solidFill>
              </a:rPr>
              <a:t>در پاییز همین برگ به رنگ های گوناگونی در می آیند.</a:t>
            </a:r>
            <a:r>
              <a:rPr lang="fa-IR" dirty="0">
                <a:solidFill>
                  <a:srgbClr val="00B050"/>
                </a:solidFill>
              </a:rPr>
              <a:t/>
            </a:r>
            <a:br>
              <a:rPr lang="fa-IR" dirty="0">
                <a:solidFill>
                  <a:srgbClr val="00B050"/>
                </a:solidFill>
              </a:rPr>
            </a:br>
            <a:endParaRPr lang="fa-IR" dirty="0">
              <a:solidFill>
                <a:srgbClr val="00B050"/>
              </a:solidFill>
            </a:endParaRPr>
          </a:p>
        </p:txBody>
      </p:sp>
    </p:spTree>
    <p:extLst>
      <p:ext uri="{BB962C8B-B14F-4D97-AF65-F5344CB8AC3E}">
        <p14:creationId xmlns:p14="http://schemas.microsoft.com/office/powerpoint/2010/main" xmlns="" val="38617223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248400"/>
          </a:xfrm>
        </p:spPr>
        <p:txBody>
          <a:bodyPr>
            <a:normAutofit/>
          </a:bodyPr>
          <a:lstStyle/>
          <a:p>
            <a:r>
              <a:rPr lang="fa-IR" sz="2000" b="1" dirty="0"/>
              <a:t>چرا برگ درختان در پاییز زرد و قرمز می‌شود؟!</a:t>
            </a:r>
            <a:r>
              <a:rPr lang="fa-IR" sz="2000" dirty="0"/>
              <a:t/>
            </a:r>
            <a:br>
              <a:rPr lang="fa-IR" sz="2000" dirty="0"/>
            </a:br>
            <a:r>
              <a:rPr lang="fa-IR" sz="2000" dirty="0"/>
              <a:t>سرخی و زردی برگهای درختان در فصل پاییز علاوه بر زیبایی شگفت انگیزی که دارند نشانه ای از تکامل گیاهان هستند که 35 میلیون سال قبل آغاز شده است.</a:t>
            </a:r>
            <a:br>
              <a:rPr lang="fa-IR" sz="2000" dirty="0"/>
            </a:br>
            <a:r>
              <a:rPr lang="fa-IR" sz="2000" dirty="0"/>
              <a:t>از گذشته‌های دور رنگهای زرد و قرمز برگهای درختان در سومین فصل سال مورد توجه هنرمندان بوده است. جالب است که رنگهای درختان براساس نوع منطقه ای که در آن قرار گرفته اند با یکدیگر متفاوت هستند. به طوری که لباس پاییزی درختان در آمریکا و آسیای شرقی به رنگ قرمز و اروپای مرکزی و جنوبی به رنگ زرد است.</a:t>
            </a:r>
            <a:br>
              <a:rPr lang="fa-IR" sz="2000" dirty="0"/>
            </a:br>
            <a:r>
              <a:rPr lang="fa-IR" sz="2000" dirty="0"/>
              <a:t>در حقیقت درختان براساس قاره و عرض جغرافیایی که در آن قرار گرفته اند رفتار ویژه ای را در پوشیدن لباس پاییزی بروز می‌دهند.</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0"/>
            <a:ext cx="285750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156112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a:xfrm>
            <a:off x="533400" y="152400"/>
            <a:ext cx="8458200" cy="3200400"/>
          </a:xfrm>
        </p:spPr>
        <p:txBody>
          <a:bodyPr/>
          <a:lstStyle/>
          <a:p>
            <a:pPr algn="r"/>
            <a:r>
              <a:rPr lang="fa-IR" dirty="0"/>
              <a:t>غالبا میزان قند در برگها بیش از آن است که بتواند به سرعت به درون درخت انتقال یابد. در این حالت ترکیب شیمیایی آن با سایر مواد ، رنگهای متنوعی را بوجود می‌آورد که بین قرمز روشن و قرمز مایل به قهوه‌ای در نوسان است. در مخروطداران که برگهای خود را در پاییـــز از دست نمی‌دهند به قهوه‌ای روشن بدل می‌شود که خود عامل روشن‌تر شدن رنگ در بهار می‌باشد.</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4114800"/>
            <a:ext cx="4992757"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5333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childTnLst>
                                    <p:anim calcmode="lin" valueType="num">
                                      <p:cBhvr>
                                        <p:cTn id="11" dur="1000"/>
                                        <p:tgtEl>
                                          <p:spTgt spid="5122"/>
                                        </p:tgtEl>
                                        <p:attrNameLst>
                                          <p:attrName>ppt_w</p:attrName>
                                        </p:attrNameLst>
                                      </p:cBhvr>
                                      <p:tavLst>
                                        <p:tav tm="0">
                                          <p:val>
                                            <p:strVal val="ppt_w"/>
                                          </p:val>
                                        </p:tav>
                                        <p:tav tm="100000">
                                          <p:val>
                                            <p:fltVal val="0"/>
                                          </p:val>
                                        </p:tav>
                                      </p:tavLst>
                                    </p:anim>
                                    <p:anim calcmode="lin" valueType="num">
                                      <p:cBhvr>
                                        <p:cTn id="12" dur="1000"/>
                                        <p:tgtEl>
                                          <p:spTgt spid="5122"/>
                                        </p:tgtEl>
                                        <p:attrNameLst>
                                          <p:attrName>ppt_h</p:attrName>
                                        </p:attrNameLst>
                                      </p:cBhvr>
                                      <p:tavLst>
                                        <p:tav tm="0">
                                          <p:val>
                                            <p:strVal val="ppt_h"/>
                                          </p:val>
                                        </p:tav>
                                        <p:tav tm="100000">
                                          <p:val>
                                            <p:fltVal val="0"/>
                                          </p:val>
                                        </p:tav>
                                      </p:tavLst>
                                    </p:anim>
                                    <p:anim calcmode="lin" valueType="num">
                                      <p:cBhvr>
                                        <p:cTn id="13" dur="1000"/>
                                        <p:tgtEl>
                                          <p:spTgt spid="5122"/>
                                        </p:tgtEl>
                                        <p:attrNameLst>
                                          <p:attrName>style.rotation</p:attrName>
                                        </p:attrNameLst>
                                      </p:cBhvr>
                                      <p:tavLst>
                                        <p:tav tm="0">
                                          <p:val>
                                            <p:fltVal val="0"/>
                                          </p:val>
                                        </p:tav>
                                        <p:tav tm="100000">
                                          <p:val>
                                            <p:fltVal val="90"/>
                                          </p:val>
                                        </p:tav>
                                      </p:tavLst>
                                    </p:anim>
                                    <p:animEffect transition="out" filter="fade">
                                      <p:cBhvr>
                                        <p:cTn id="14" dur="1000"/>
                                        <p:tgtEl>
                                          <p:spTgt spid="5122"/>
                                        </p:tgtEl>
                                      </p:cBhvr>
                                    </p:animEffect>
                                    <p:set>
                                      <p:cBhvr>
                                        <p:cTn id="15" dur="1" fill="hold">
                                          <p:stCondLst>
                                            <p:cond delay="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76201"/>
            <a:ext cx="8686800"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01880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170"/>
                                        </p:tgtEl>
                                        <p:attrNameLst>
                                          <p:attrName>ppt_x</p:attrName>
                                        </p:attrNameLst>
                                      </p:cBhvr>
                                      <p:tavLst>
                                        <p:tav tm="0">
                                          <p:val>
                                            <p:strVal val="ppt_x"/>
                                          </p:val>
                                        </p:tav>
                                        <p:tav tm="100000">
                                          <p:val>
                                            <p:strVal val="ppt_x"/>
                                          </p:val>
                                        </p:tav>
                                      </p:tavLst>
                                    </p:anim>
                                    <p:anim calcmode="lin" valueType="num">
                                      <p:cBhvr additive="base">
                                        <p:cTn id="7" dur="500"/>
                                        <p:tgtEl>
                                          <p:spTgt spid="7170"/>
                                        </p:tgtEl>
                                        <p:attrNameLst>
                                          <p:attrName>ppt_y</p:attrName>
                                        </p:attrNameLst>
                                      </p:cBhvr>
                                      <p:tavLst>
                                        <p:tav tm="0">
                                          <p:val>
                                            <p:strVal val="ppt_y"/>
                                          </p:val>
                                        </p:tav>
                                        <p:tav tm="100000">
                                          <p:val>
                                            <p:strVal val="1+ppt_h/2"/>
                                          </p:val>
                                        </p:tav>
                                      </p:tavLst>
                                    </p:anim>
                                    <p:set>
                                      <p:cBhvr>
                                        <p:cTn id="8"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52400"/>
            <a:ext cx="9067800" cy="670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2149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8194"/>
                                        </p:tgtEl>
                                      </p:cBhvr>
                                    </p:animEffect>
                                    <p:anim calcmode="lin" valueType="num">
                                      <p:cBhvr>
                                        <p:cTn id="7" dur="2000"/>
                                        <p:tgtEl>
                                          <p:spTgt spid="8194"/>
                                        </p:tgtEl>
                                        <p:attrNameLst>
                                          <p:attrName>style.rotation</p:attrName>
                                        </p:attrNameLst>
                                      </p:cBhvr>
                                      <p:tavLst>
                                        <p:tav tm="0">
                                          <p:val>
                                            <p:fltVal val="0"/>
                                          </p:val>
                                        </p:tav>
                                        <p:tav tm="100000">
                                          <p:val>
                                            <p:fltVal val="720"/>
                                          </p:val>
                                        </p:tav>
                                      </p:tavLst>
                                    </p:anim>
                                    <p:anim calcmode="lin" valueType="num">
                                      <p:cBhvr>
                                        <p:cTn id="8" dur="2000"/>
                                        <p:tgtEl>
                                          <p:spTgt spid="8194"/>
                                        </p:tgtEl>
                                        <p:attrNameLst>
                                          <p:attrName>ppt_h</p:attrName>
                                        </p:attrNameLst>
                                      </p:cBhvr>
                                      <p:tavLst>
                                        <p:tav tm="0">
                                          <p:val>
                                            <p:strVal val="ppt_h"/>
                                          </p:val>
                                        </p:tav>
                                        <p:tav tm="100000">
                                          <p:val>
                                            <p:fltVal val="0"/>
                                          </p:val>
                                        </p:tav>
                                      </p:tavLst>
                                    </p:anim>
                                    <p:anim calcmode="lin" valueType="num">
                                      <p:cBhvr>
                                        <p:cTn id="9" dur="2000"/>
                                        <p:tgtEl>
                                          <p:spTgt spid="8194"/>
                                        </p:tgtEl>
                                        <p:attrNameLst>
                                          <p:attrName>ppt_w</p:attrName>
                                        </p:attrNameLst>
                                      </p:cBhvr>
                                      <p:tavLst>
                                        <p:tav tm="0">
                                          <p:val>
                                            <p:strVal val="ppt_w"/>
                                          </p:val>
                                        </p:tav>
                                        <p:tav tm="100000">
                                          <p:val>
                                            <p:fltVal val="0"/>
                                          </p:val>
                                        </p:tav>
                                      </p:tavLst>
                                    </p:anim>
                                    <p:set>
                                      <p:cBhvr>
                                        <p:cTn id="10" dur="1" fill="hold">
                                          <p:stCondLst>
                                            <p:cond delay="19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8600"/>
            <a:ext cx="84582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117486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6147"/>
                                        </p:tgtEl>
                                      </p:cBhvr>
                                    </p:animEffect>
                                    <p:set>
                                      <p:cBhvr>
                                        <p:cTn id="7" dur="1" fill="hold">
                                          <p:stCondLst>
                                            <p:cond delay="19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475" y="228600"/>
            <a:ext cx="8686800" cy="5257799"/>
          </a:xfrm>
        </p:spPr>
        <p:txBody>
          <a:bodyPr/>
          <a:lstStyle/>
          <a:p>
            <a:pPr algn="ctr"/>
            <a:r>
              <a:rPr lang="fa-IR" dirty="0" smtClean="0">
                <a:solidFill>
                  <a:srgbClr val="00B050"/>
                </a:solidFill>
              </a:rPr>
              <a:t>ممنون </a:t>
            </a:r>
            <a:r>
              <a:rPr lang="fa-IR" dirty="0" smtClean="0">
                <a:solidFill>
                  <a:srgbClr val="0070C0"/>
                </a:solidFill>
              </a:rPr>
              <a:t>از</a:t>
            </a:r>
            <a:r>
              <a:rPr lang="fa-IR" dirty="0" smtClean="0">
                <a:solidFill>
                  <a:srgbClr val="FF0000"/>
                </a:solidFill>
              </a:rPr>
              <a:t>توجه </a:t>
            </a:r>
            <a:r>
              <a:rPr lang="fa-IR" dirty="0" smtClean="0">
                <a:solidFill>
                  <a:srgbClr val="7030A0"/>
                </a:solidFill>
              </a:rPr>
              <a:t>شما</a:t>
            </a:r>
            <a:endParaRPr lang="fa-IR" dirty="0">
              <a:solidFill>
                <a:srgbClr val="00B050"/>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066800"/>
            <a:ext cx="67056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32-Point Star 4"/>
          <p:cNvSpPr/>
          <p:nvPr/>
        </p:nvSpPr>
        <p:spPr>
          <a:xfrm>
            <a:off x="2324100" y="3886200"/>
            <a:ext cx="4191000" cy="2019300"/>
          </a:xfrm>
          <a:prstGeom prst="star32">
            <a:avLst/>
          </a:prstGeom>
          <a:solidFill>
            <a:srgbClr val="00B0F0"/>
          </a:solidFill>
          <a:ln>
            <a:solidFill>
              <a:srgbClr val="00B05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81200" y="2819400"/>
            <a:ext cx="5486400" cy="3733800"/>
          </a:xfrm>
          <a:prstGeom prst="rect">
            <a:avLst/>
          </a:prstGeom>
        </p:spPr>
      </p:pic>
    </p:spTree>
    <p:extLst>
      <p:ext uri="{BB962C8B-B14F-4D97-AF65-F5344CB8AC3E}">
        <p14:creationId xmlns:p14="http://schemas.microsoft.com/office/powerpoint/2010/main" xmlns="" val="1308466723"/>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p:cTn id="25" dur="500" fill="hold"/>
                                        <p:tgtEl>
                                          <p:spTgt spid="9218"/>
                                        </p:tgtEl>
                                        <p:attrNameLst>
                                          <p:attrName>ppt_w</p:attrName>
                                        </p:attrNameLst>
                                      </p:cBhvr>
                                      <p:tavLst>
                                        <p:tav tm="0">
                                          <p:val>
                                            <p:fltVal val="0"/>
                                          </p:val>
                                        </p:tav>
                                        <p:tav tm="100000">
                                          <p:val>
                                            <p:strVal val="#ppt_w"/>
                                          </p:val>
                                        </p:tav>
                                      </p:tavLst>
                                    </p:anim>
                                    <p:anim calcmode="lin" valueType="num">
                                      <p:cBhvr>
                                        <p:cTn id="26" dur="500" fill="hold"/>
                                        <p:tgtEl>
                                          <p:spTgt spid="9218"/>
                                        </p:tgtEl>
                                        <p:attrNameLst>
                                          <p:attrName>ppt_h</p:attrName>
                                        </p:attrNameLst>
                                      </p:cBhvr>
                                      <p:tavLst>
                                        <p:tav tm="0">
                                          <p:val>
                                            <p:fltVal val="0"/>
                                          </p:val>
                                        </p:tav>
                                        <p:tav tm="100000">
                                          <p:val>
                                            <p:strVal val="#ppt_h"/>
                                          </p:val>
                                        </p:tav>
                                      </p:tavLst>
                                    </p:anim>
                                    <p:animEffect transition="in" filter="fade">
                                      <p:cBhvr>
                                        <p:cTn id="27" dur="5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TotalTime>
  <Words>102</Words>
  <Application>Microsoft Office PowerPoint</Application>
  <PresentationFormat>On-screen Show (4:3)</PresentationFormat>
  <Paragraphs>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Slide 1</vt:lpstr>
      <vt:lpstr>در فصل تابستان رنگ تمام درختان سبز است. اگر چه رنگ سبز گاهی روشن است و گاهی تیره ، ولی گویی خداوند تمام برگ ها را طبیعت با یک قلم رنگ کرده است. در پاییز همین برگ به رنگ های گوناگونی در می آیند. </vt:lpstr>
      <vt:lpstr>چرا برگ درختان در پاییز زرد و قرمز می‌شود؟! سرخی و زردی برگهای درختان در فصل پاییز علاوه بر زیبایی شگفت انگیزی که دارند نشانه ای از تکامل گیاهان هستند که 35 میلیون سال قبل آغاز شده است. از گذشته‌های دور رنگهای زرد و قرمز برگهای درختان در سومین فصل سال مورد توجه هنرمندان بوده است. جالب است که رنگهای درختان براساس نوع منطقه ای که در آن قرار گرفته اند با یکدیگر متفاوت هستند. به طوری که لباس پاییزی درختان در آمریکا و آسیای شرقی به رنگ قرمز و اروپای مرکزی و جنوبی به رنگ زرد است. در حقیقت درختان براساس قاره و عرض جغرافیایی که در آن قرار گرفته اند رفتار ویژه ای را در پوشیدن لباس پاییزی بروز می‌دهند.</vt:lpstr>
      <vt:lpstr>Slide 4</vt:lpstr>
      <vt:lpstr>Slide 5</vt:lpstr>
      <vt:lpstr>Slide 6</vt:lpstr>
      <vt:lpstr>Slide 7</vt:lpstr>
      <vt:lpstr>ممنون ازتوجه شما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atabakhsh</dc:creator>
  <cp:lastModifiedBy>a</cp:lastModifiedBy>
  <cp:revision>6</cp:revision>
  <dcterms:created xsi:type="dcterms:W3CDTF">2006-08-16T00:00:00Z</dcterms:created>
  <dcterms:modified xsi:type="dcterms:W3CDTF">2015-04-14T04:26:07Z</dcterms:modified>
</cp:coreProperties>
</file>