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18" r:id="rId26"/>
    <p:sldId id="280" r:id="rId27"/>
    <p:sldId id="330" r:id="rId28"/>
    <p:sldId id="331" r:id="rId29"/>
    <p:sldId id="281" r:id="rId30"/>
    <p:sldId id="282" r:id="rId31"/>
    <p:sldId id="283" r:id="rId32"/>
    <p:sldId id="284" r:id="rId33"/>
    <p:sldId id="285" r:id="rId34"/>
    <p:sldId id="332" r:id="rId35"/>
    <p:sldId id="286" r:id="rId36"/>
    <p:sldId id="322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319" r:id="rId49"/>
    <p:sldId id="298" r:id="rId50"/>
    <p:sldId id="299" r:id="rId51"/>
    <p:sldId id="300" r:id="rId52"/>
    <p:sldId id="301" r:id="rId53"/>
    <p:sldId id="303" r:id="rId54"/>
    <p:sldId id="304" r:id="rId55"/>
    <p:sldId id="305" r:id="rId56"/>
    <p:sldId id="306" r:id="rId57"/>
    <p:sldId id="307" r:id="rId58"/>
    <p:sldId id="308" r:id="rId59"/>
    <p:sldId id="311" r:id="rId60"/>
    <p:sldId id="309" r:id="rId61"/>
    <p:sldId id="310" r:id="rId62"/>
    <p:sldId id="320" r:id="rId63"/>
    <p:sldId id="312" r:id="rId64"/>
    <p:sldId id="313" r:id="rId65"/>
    <p:sldId id="314" r:id="rId66"/>
    <p:sldId id="315" r:id="rId67"/>
    <p:sldId id="316" r:id="rId68"/>
    <p:sldId id="317" r:id="rId69"/>
    <p:sldId id="323" r:id="rId70"/>
    <p:sldId id="324" r:id="rId71"/>
    <p:sldId id="325" r:id="rId72"/>
    <p:sldId id="326" r:id="rId73"/>
    <p:sldId id="328" r:id="rId74"/>
    <p:sldId id="329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201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80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90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68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45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14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9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7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0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60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71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14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7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mailto:m.yousefi1348@gmail.com" TargetMode="Externa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8047"/>
            <a:ext cx="9150824" cy="636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2183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38052"/>
            <a:ext cx="9144000" cy="28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823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676400"/>
            <a:ext cx="8534400" cy="50783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600" dirty="0">
                <a:cs typeface="B Titr" panose="00000700000000000000" pitchFamily="2" charset="-78"/>
              </a:rPr>
              <a:t>هر چند با استفاده از انرژی الکتریکی می </a:t>
            </a:r>
            <a:r>
              <a:rPr lang="fa-IR" sz="3600" dirty="0" smtClean="0">
                <a:cs typeface="B Titr" panose="00000700000000000000" pitchFamily="2" charset="-78"/>
              </a:rPr>
              <a:t>توان </a:t>
            </a:r>
            <a:r>
              <a:rPr lang="fa-IR" sz="3600" dirty="0">
                <a:cs typeface="B Titr" panose="00000700000000000000" pitchFamily="2" charset="-78"/>
              </a:rPr>
              <a:t>روشنایی و انرژی مورد نیاز همه واحدهای مسکونی و صنعتی را تهیه کرد، اما اغلب </a:t>
            </a:r>
            <a:r>
              <a:rPr lang="fa-IR" sz="3600" dirty="0" smtClean="0">
                <a:cs typeface="B Titr" panose="00000700000000000000" pitchFamily="2" charset="-78"/>
              </a:rPr>
              <a:t>برای </a:t>
            </a:r>
            <a:r>
              <a:rPr lang="fa-IR" sz="3600" u="sng" dirty="0" smtClean="0">
                <a:solidFill>
                  <a:srgbClr val="FF0000"/>
                </a:solidFill>
                <a:cs typeface="B Titr" panose="00000700000000000000" pitchFamily="2" charset="-78"/>
              </a:rPr>
              <a:t>گرم </a:t>
            </a:r>
            <a:r>
              <a:rPr lang="fa-IR" sz="3600" u="sng" dirty="0">
                <a:solidFill>
                  <a:srgbClr val="FF0000"/>
                </a:solidFill>
                <a:cs typeface="B Titr" panose="00000700000000000000" pitchFamily="2" charset="-78"/>
              </a:rPr>
              <a:t>کردن </a:t>
            </a:r>
            <a:r>
              <a:rPr lang="fa-IR" sz="3600" u="sng" dirty="0" smtClean="0">
                <a:solidFill>
                  <a:srgbClr val="FF0000"/>
                </a:solidFill>
                <a:cs typeface="B Titr" panose="00000700000000000000" pitchFamily="2" charset="-78"/>
              </a:rPr>
              <a:t>خانه ها</a:t>
            </a:r>
            <a:r>
              <a:rPr lang="fa-IR" sz="3600" u="sng" dirty="0">
                <a:solidFill>
                  <a:srgbClr val="FF0000"/>
                </a:solidFill>
                <a:cs typeface="B Titr" panose="00000700000000000000" pitchFamily="2" charset="-78"/>
              </a:rPr>
              <a:t>، مراکز اداری، علمی و صنعتی، </a:t>
            </a:r>
            <a:r>
              <a:rPr lang="fa-IR" sz="3600" u="sng" dirty="0" smtClean="0">
                <a:solidFill>
                  <a:srgbClr val="FF0000"/>
                </a:solidFill>
                <a:cs typeface="B Titr" panose="00000700000000000000" pitchFamily="2" charset="-78"/>
              </a:rPr>
              <a:t>پخت وپز </a:t>
            </a:r>
            <a:r>
              <a:rPr lang="fa-IR" sz="3600" u="sng" dirty="0">
                <a:solidFill>
                  <a:srgbClr val="FF0000"/>
                </a:solidFill>
                <a:cs typeface="B Titr" panose="00000700000000000000" pitchFamily="2" charset="-78"/>
              </a:rPr>
              <a:t>و </a:t>
            </a:r>
            <a:r>
              <a:rPr lang="fa-IR" sz="3600" u="sng" dirty="0" smtClean="0">
                <a:solidFill>
                  <a:srgbClr val="FF0000"/>
                </a:solidFill>
                <a:cs typeface="B Titr" panose="00000700000000000000" pitchFamily="2" charset="-78"/>
              </a:rPr>
              <a:t>هم چنین </a:t>
            </a:r>
            <a:r>
              <a:rPr lang="fa-IR" sz="3600" u="sng" dirty="0">
                <a:solidFill>
                  <a:srgbClr val="FF0000"/>
                </a:solidFill>
                <a:cs typeface="B Titr" panose="00000700000000000000" pitchFamily="2" charset="-78"/>
              </a:rPr>
              <a:t>حرکت وسایل نقلیه </a:t>
            </a:r>
            <a:r>
              <a:rPr lang="fa-IR" sz="3600" u="sng" dirty="0">
                <a:cs typeface="B Titr" panose="00000700000000000000" pitchFamily="2" charset="-78"/>
              </a:rPr>
              <a:t>از </a:t>
            </a:r>
            <a:r>
              <a:rPr lang="fa-IR" sz="3600" u="sng" dirty="0" smtClean="0">
                <a:cs typeface="B Titr" panose="00000700000000000000" pitchFamily="2" charset="-78"/>
              </a:rPr>
              <a:t>سوخت های </a:t>
            </a:r>
            <a:r>
              <a:rPr lang="fa-IR" sz="3600" u="sng" dirty="0">
                <a:cs typeface="B Titr" panose="00000700000000000000" pitchFamily="2" charset="-78"/>
              </a:rPr>
              <a:t>فسیلی مانند نفت، زغال سنگ وگاز طبیعی استفاده </a:t>
            </a:r>
            <a:r>
              <a:rPr lang="fa-IR" sz="3600" u="sng" dirty="0" smtClean="0">
                <a:cs typeface="B Titr" panose="00000700000000000000" pitchFamily="2" charset="-78"/>
              </a:rPr>
              <a:t>می شود </a:t>
            </a:r>
            <a:r>
              <a:rPr lang="fa-IR" sz="3600" dirty="0">
                <a:cs typeface="B Titr" panose="00000700000000000000" pitchFamily="2" charset="-78"/>
              </a:rPr>
              <a:t>(</a:t>
            </a:r>
            <a:r>
              <a:rPr lang="fa-IR" sz="3600" dirty="0" smtClean="0">
                <a:cs typeface="B Titr" panose="00000700000000000000" pitchFamily="2" charset="-78"/>
              </a:rPr>
              <a:t>شکل3) به </a:t>
            </a:r>
            <a:r>
              <a:rPr lang="fa-IR" sz="3600" dirty="0">
                <a:cs typeface="B Titr" panose="00000700000000000000" pitchFamily="2" charset="-78"/>
              </a:rPr>
              <a:t>نظر شما این سوخت ها چه نقشی در تهیه انرژی الکتریکی دارند؟</a:t>
            </a:r>
            <a:endParaRPr lang="en-US" sz="3600" dirty="0">
              <a:cs typeface="B Titr" panose="00000700000000000000" pitchFamily="2" charset="-78"/>
            </a:endParaRPr>
          </a:p>
          <a:p>
            <a:pPr algn="just" rtl="1"/>
            <a:endParaRPr lang="fa-IR" sz="36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7962" y="391180"/>
            <a:ext cx="614142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2800" dirty="0">
                <a:cs typeface="B Titr" panose="00000700000000000000" pitchFamily="2" charset="-78"/>
              </a:rPr>
              <a:t>برخی کاربردهای </a:t>
            </a:r>
            <a:r>
              <a:rPr lang="fa-IR" sz="2800" dirty="0" smtClean="0">
                <a:cs typeface="B Titr" panose="00000700000000000000" pitchFamily="2" charset="-78"/>
              </a:rPr>
              <a:t>سوخت های </a:t>
            </a:r>
            <a:r>
              <a:rPr lang="fa-IR" sz="2800" dirty="0">
                <a:cs typeface="B Titr" panose="00000700000000000000" pitchFamily="2" charset="-78"/>
              </a:rPr>
              <a:t>فسیلی در زندگی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9797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38113"/>
            <a:ext cx="8248650" cy="658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967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21039"/>
            <a:ext cx="9144000" cy="3927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3938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997839"/>
            <a:ext cx="8610600" cy="4524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200" dirty="0" smtClean="0">
                <a:cs typeface="B Titr" panose="00000700000000000000" pitchFamily="2" charset="-78"/>
              </a:rPr>
              <a:t>می دانید </a:t>
            </a:r>
            <a:r>
              <a:rPr lang="fa-IR" sz="3200" dirty="0">
                <a:cs typeface="B Titr" panose="00000700000000000000" pitchFamily="2" charset="-78"/>
              </a:rPr>
              <a:t>که یکی از </a:t>
            </a:r>
            <a:r>
              <a:rPr lang="fa-IR" sz="3200" dirty="0" smtClean="0">
                <a:cs typeface="B Titr" panose="00000700000000000000" pitchFamily="2" charset="-78"/>
              </a:rPr>
              <a:t>راه های </a:t>
            </a:r>
            <a:r>
              <a:rPr lang="fa-IR" sz="3200" dirty="0">
                <a:cs typeface="B Titr" panose="00000700000000000000" pitchFamily="2" charset="-78"/>
              </a:rPr>
              <a:t>تأمین نیروی لازم برای چرخاندن توربین، استفاده از سوخت فسیلی است. در این روش، سوخت </a:t>
            </a:r>
            <a:r>
              <a:rPr lang="fa-IR" sz="3200" dirty="0" smtClean="0">
                <a:cs typeface="B Titr" panose="00000700000000000000" pitchFamily="2" charset="-78"/>
              </a:rPr>
              <a:t>فسیلی را می سوزانند </a:t>
            </a:r>
            <a:r>
              <a:rPr lang="fa-IR" sz="3200" dirty="0">
                <a:cs typeface="B Titr" panose="00000700000000000000" pitchFamily="2" charset="-78"/>
              </a:rPr>
              <a:t>و با استفاده از گرمای حاصل از آن، آب را تبخیر </a:t>
            </a:r>
            <a:r>
              <a:rPr lang="fa-IR" sz="3200" dirty="0" smtClean="0">
                <a:cs typeface="B Titr" panose="00000700000000000000" pitchFamily="2" charset="-78"/>
              </a:rPr>
              <a:t>می کنند </a:t>
            </a:r>
            <a:r>
              <a:rPr lang="fa-IR" sz="3200" dirty="0">
                <a:cs typeface="B Titr" panose="00000700000000000000" pitchFamily="2" charset="-78"/>
              </a:rPr>
              <a:t>و با بخار آب حاصل توربین را </a:t>
            </a:r>
            <a:r>
              <a:rPr lang="fa-IR" sz="3200" dirty="0" smtClean="0">
                <a:cs typeface="B Titr" panose="00000700000000000000" pitchFamily="2" charset="-78"/>
              </a:rPr>
              <a:t>می چرخانند</a:t>
            </a:r>
            <a:r>
              <a:rPr lang="fa-IR" sz="3200" dirty="0">
                <a:cs typeface="B Titr" panose="00000700000000000000" pitchFamily="2" charset="-78"/>
              </a:rPr>
              <a:t>. جالب است بدانید که بیش از نیم میلیون نیروگاه بزرگ در سراسر جهان به </a:t>
            </a:r>
            <a:r>
              <a:rPr lang="fa-IR" sz="3200" dirty="0" smtClean="0">
                <a:cs typeface="B Titr" panose="00000700000000000000" pitchFamily="2" charset="-78"/>
              </a:rPr>
              <a:t>طورشبانه روز </a:t>
            </a:r>
            <a:r>
              <a:rPr lang="fa-IR" sz="3200" dirty="0">
                <a:cs typeface="B Titr" panose="00000700000000000000" pitchFamily="2" charset="-78"/>
              </a:rPr>
              <a:t>و </a:t>
            </a:r>
            <a:r>
              <a:rPr lang="fa-IR" sz="3200" dirty="0" smtClean="0">
                <a:cs typeface="B Titr" panose="00000700000000000000" pitchFamily="2" charset="-78"/>
              </a:rPr>
              <a:t>بی وقفه </a:t>
            </a:r>
            <a:r>
              <a:rPr lang="fa-IR" sz="3200" dirty="0">
                <a:cs typeface="B Titr" panose="00000700000000000000" pitchFamily="2" charset="-78"/>
              </a:rPr>
              <a:t>کار </a:t>
            </a:r>
            <a:r>
              <a:rPr lang="fa-IR" sz="3200" dirty="0" smtClean="0">
                <a:cs typeface="B Titr" panose="00000700000000000000" pitchFamily="2" charset="-78"/>
              </a:rPr>
              <a:t>می کنند </a:t>
            </a:r>
            <a:r>
              <a:rPr lang="fa-IR" sz="3200" dirty="0">
                <a:cs typeface="B Titr" panose="00000700000000000000" pitchFamily="2" charset="-78"/>
              </a:rPr>
              <a:t>تا انرژی الکتریکی مورد نیاز </a:t>
            </a:r>
            <a:r>
              <a:rPr lang="fa-IR" sz="3200" dirty="0" smtClean="0">
                <a:cs typeface="B Titr" panose="00000700000000000000" pitchFamily="2" charset="-78"/>
              </a:rPr>
              <a:t>انسان هارا </a:t>
            </a:r>
            <a:r>
              <a:rPr lang="fa-IR" sz="3200" dirty="0">
                <a:cs typeface="B Titr" panose="00000700000000000000" pitchFamily="2" charset="-78"/>
              </a:rPr>
              <a:t>تأمین </a:t>
            </a:r>
            <a:r>
              <a:rPr lang="fa-IR" sz="3200" dirty="0" smtClean="0">
                <a:cs typeface="B Titr" panose="00000700000000000000" pitchFamily="2" charset="-78"/>
              </a:rPr>
              <a:t>کنند. </a:t>
            </a:r>
            <a:r>
              <a:rPr lang="fa-IR" sz="3200" dirty="0">
                <a:cs typeface="B Titr" panose="00000700000000000000" pitchFamily="2" charset="-78"/>
              </a:rPr>
              <a:t>(</a:t>
            </a:r>
            <a:r>
              <a:rPr lang="fa-IR" sz="3200" dirty="0" smtClean="0">
                <a:cs typeface="B Titr" panose="00000700000000000000" pitchFamily="2" charset="-78"/>
              </a:rPr>
              <a:t>شکل4)</a:t>
            </a:r>
            <a:endParaRPr lang="fa-IR" sz="3200" dirty="0">
              <a:cs typeface="B Titr" panose="00000700000000000000" pitchFamily="2" charset="-78"/>
            </a:endParaRPr>
          </a:p>
          <a:p>
            <a:pPr algn="just" rtl="1"/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381000"/>
            <a:ext cx="7315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روش تولید الکتریسیته(برق حرارتی) از طریق سوخت های فسیلی</a:t>
            </a:r>
            <a:endParaRPr lang="en-US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48187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52"/>
          <a:stretch/>
        </p:blipFill>
        <p:spPr bwMode="auto">
          <a:xfrm>
            <a:off x="206991" y="5391218"/>
            <a:ext cx="8766412" cy="422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4" y="1864646"/>
            <a:ext cx="9107606" cy="3168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8247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11" y="921327"/>
            <a:ext cx="7748728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0481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0"/>
            <a:ext cx="5019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1584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82"/>
            <a:ext cx="9144000" cy="687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9785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" y="2669555"/>
            <a:ext cx="9067800" cy="170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2500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" y="762000"/>
            <a:ext cx="9139034" cy="533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9160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802943"/>
            <a:ext cx="8763000" cy="563231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عوامل افزایش مصرف سوخت های فسیلی درجهان:</a:t>
            </a: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تولید </a:t>
            </a:r>
            <a:r>
              <a:rPr lang="fa-IR" sz="2400" dirty="0">
                <a:cs typeface="B Titr" panose="00000700000000000000" pitchFamily="2" charset="-78"/>
              </a:rPr>
              <a:t>و تأمین انرژی الکتریکی از </a:t>
            </a:r>
            <a:r>
              <a:rPr lang="fa-IR" sz="2400" dirty="0" smtClean="0">
                <a:cs typeface="B Titr" panose="00000700000000000000" pitchFamily="2" charset="-78"/>
              </a:rPr>
              <a:t>مهم ترین دغدغه های </a:t>
            </a:r>
            <a:r>
              <a:rPr lang="fa-IR" sz="2400" dirty="0">
                <a:cs typeface="B Titr" panose="00000700000000000000" pitchFamily="2" charset="-78"/>
              </a:rPr>
              <a:t>کشورهای دنیاست. </a:t>
            </a:r>
            <a:r>
              <a:rPr lang="fa-IR" sz="2400" dirty="0" smtClean="0">
                <a:cs typeface="B Titr" panose="00000700000000000000" pitchFamily="2" charset="-78"/>
              </a:rPr>
              <a:t>هم چنین </a:t>
            </a:r>
            <a:r>
              <a:rPr lang="fa-IR" sz="2400" dirty="0">
                <a:cs typeface="B Titr" panose="00000700000000000000" pitchFamily="2" charset="-78"/>
              </a:rPr>
              <a:t>دریافتید که در سراسر جهان برای حل این </a:t>
            </a:r>
            <a:r>
              <a:rPr lang="fa-IR" sz="2400" dirty="0" smtClean="0">
                <a:cs typeface="B Titr" panose="00000700000000000000" pitchFamily="2" charset="-78"/>
              </a:rPr>
              <a:t>مسئله به </a:t>
            </a:r>
            <a:r>
              <a:rPr lang="fa-IR" sz="2400" dirty="0">
                <a:cs typeface="B Titr" panose="00000700000000000000" pitchFamily="2" charset="-78"/>
              </a:rPr>
              <a:t>طور عمده از </a:t>
            </a:r>
            <a:r>
              <a:rPr lang="fa-IR" sz="2400" dirty="0" smtClean="0">
                <a:cs typeface="B Titr" panose="00000700000000000000" pitchFamily="2" charset="-78"/>
              </a:rPr>
              <a:t>سوخت های </a:t>
            </a:r>
            <a:r>
              <a:rPr lang="fa-IR" sz="2400" dirty="0">
                <a:cs typeface="B Titr" panose="00000700000000000000" pitchFamily="2" charset="-78"/>
              </a:rPr>
              <a:t>فسیلی استفاده </a:t>
            </a:r>
            <a:r>
              <a:rPr lang="fa-IR" sz="2400" dirty="0" smtClean="0">
                <a:cs typeface="B Titr" panose="00000700000000000000" pitchFamily="2" charset="-78"/>
              </a:rPr>
              <a:t>می کنند</a:t>
            </a:r>
            <a:r>
              <a:rPr lang="fa-IR" sz="2400" dirty="0">
                <a:cs typeface="B Titr" panose="00000700000000000000" pitchFamily="2" charset="-78"/>
              </a:rPr>
              <a:t>. با افزایش جمعیت و رشد و گسترش شهرها، صنایع گوناگون مانند </a:t>
            </a:r>
            <a:r>
              <a:rPr lang="fa-IR" sz="2400" dirty="0" smtClean="0">
                <a:cs typeface="B Titr" panose="00000700000000000000" pitchFamily="2" charset="-78"/>
              </a:rPr>
              <a:t>حمل ونقل</a:t>
            </a:r>
            <a:r>
              <a:rPr lang="fa-IR" sz="2400" dirty="0">
                <a:cs typeface="B Titr" panose="00000700000000000000" pitchFamily="2" charset="-78"/>
              </a:rPr>
              <a:t>، نظامی، نساجی، دارو ، غذا و </a:t>
            </a:r>
            <a:r>
              <a:rPr lang="fa-IR" sz="2400" dirty="0" smtClean="0">
                <a:cs typeface="B Titr" panose="00000700000000000000" pitchFamily="2" charset="-78"/>
              </a:rPr>
              <a:t>فعالیت های </a:t>
            </a:r>
            <a:r>
              <a:rPr lang="fa-IR" sz="2400" dirty="0">
                <a:cs typeface="B Titr" panose="00000700000000000000" pitchFamily="2" charset="-78"/>
              </a:rPr>
              <a:t>کشاورزی سبب شده است تا مصرف </a:t>
            </a:r>
            <a:r>
              <a:rPr lang="fa-IR" sz="2400" dirty="0" smtClean="0">
                <a:cs typeface="B Titr" panose="00000700000000000000" pitchFamily="2" charset="-78"/>
              </a:rPr>
              <a:t>سوخت های </a:t>
            </a:r>
            <a:r>
              <a:rPr lang="fa-IR" sz="2400" dirty="0">
                <a:cs typeface="B Titr" panose="00000700000000000000" pitchFamily="2" charset="-78"/>
              </a:rPr>
              <a:t>فسیلی در طول دو سده اخیر به طور </a:t>
            </a:r>
            <a:r>
              <a:rPr lang="fa-IR" sz="2400" dirty="0" smtClean="0">
                <a:cs typeface="B Titr" panose="00000700000000000000" pitchFamily="2" charset="-78"/>
              </a:rPr>
              <a:t>فزاینده ای </a:t>
            </a:r>
            <a:r>
              <a:rPr lang="fa-IR" sz="2400" dirty="0">
                <a:cs typeface="B Titr" panose="00000700000000000000" pitchFamily="2" charset="-78"/>
              </a:rPr>
              <a:t>افزایش یابد. </a:t>
            </a:r>
            <a:endParaRPr lang="fa-IR" sz="2400" dirty="0" smtClean="0"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پیامدهای نامطلوب افزایش مصرف سوخت های فسیلی درجهان:</a:t>
            </a:r>
            <a:endParaRPr lang="fa-IR" sz="24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در </a:t>
            </a:r>
            <a:r>
              <a:rPr lang="fa-IR" sz="2400" dirty="0">
                <a:cs typeface="B Titr" panose="00000700000000000000" pitchFamily="2" charset="-78"/>
              </a:rPr>
              <a:t>نتیجه حجم انبوهی از انواع گازهای آلاینده وارد هوا کره شده و 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هوای شهرها را آلوده کرد</a:t>
            </a:r>
            <a:r>
              <a:rPr lang="fa-IR" sz="2400" dirty="0">
                <a:cs typeface="B Titr" panose="00000700000000000000" pitchFamily="2" charset="-78"/>
              </a:rPr>
              <a:t> (شکل </a:t>
            </a:r>
            <a:r>
              <a:rPr lang="fa-IR" sz="2400" dirty="0" smtClean="0">
                <a:cs typeface="B Titr" panose="00000700000000000000" pitchFamily="2" charset="-78"/>
              </a:rPr>
              <a:t>5) به </a:t>
            </a:r>
            <a:r>
              <a:rPr lang="fa-IR" sz="2400" dirty="0">
                <a:cs typeface="B Titr" panose="00000700000000000000" pitchFamily="2" charset="-78"/>
              </a:rPr>
              <a:t>طوری که </a:t>
            </a:r>
            <a:r>
              <a:rPr lang="fa-IR" sz="2400" dirty="0" smtClean="0">
                <a:cs typeface="B Titr" panose="00000700000000000000" pitchFamily="2" charset="-78"/>
              </a:rPr>
              <a:t>آسمان بیش تر </a:t>
            </a:r>
            <a:r>
              <a:rPr lang="fa-IR" sz="2400" dirty="0">
                <a:cs typeface="B Titr" panose="00000700000000000000" pitchFamily="2" charset="-78"/>
              </a:rPr>
              <a:t>شهرها، دیگر آبی نیست و نفس کشیدن در آن نه تنها لذت بخش نبوده بلکه در </a:t>
            </a:r>
            <a:r>
              <a:rPr lang="fa-IR" sz="2400" dirty="0" smtClean="0">
                <a:cs typeface="B Titr" panose="00000700000000000000" pitchFamily="2" charset="-78"/>
              </a:rPr>
              <a:t>بیش تر </a:t>
            </a:r>
            <a:r>
              <a:rPr lang="fa-IR" sz="2400" dirty="0">
                <a:cs typeface="B Titr" panose="00000700000000000000" pitchFamily="2" charset="-78"/>
              </a:rPr>
              <a:t>موارد آزاردهنده نیز هست. 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این هوای آلوده، بوی بدی دارد، چهره شهر را زشت </a:t>
            </a:r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می کند</a:t>
            </a:r>
            <a:r>
              <a:rPr lang="fa-IR" sz="2400" dirty="0">
                <a:cs typeface="B Titr" panose="00000700000000000000" pitchFamily="2" charset="-78"/>
              </a:rPr>
              <a:t>، 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پوسیدگی خودروها و فرسودگی </a:t>
            </a:r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ساختمان ها 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را به دنبال دارد و سبب ایجاد انواع </a:t>
            </a:r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بیماری های 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تنفسی مانند تنگی نفس، آسم و ... </a:t>
            </a:r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می شود. </a:t>
            </a:r>
            <a:r>
              <a:rPr lang="fa-IR" sz="2400" dirty="0">
                <a:cs typeface="B Titr" panose="00000700000000000000" pitchFamily="2" charset="-78"/>
              </a:rPr>
              <a:t>(</a:t>
            </a:r>
            <a:r>
              <a:rPr lang="fa-IR" sz="2400" dirty="0" smtClean="0">
                <a:cs typeface="B Titr" panose="00000700000000000000" pitchFamily="2" charset="-78"/>
              </a:rPr>
              <a:t>شکل5 </a:t>
            </a:r>
            <a:r>
              <a:rPr lang="fa-IR" sz="2400" dirty="0">
                <a:cs typeface="B Titr" panose="00000700000000000000" pitchFamily="2" charset="-78"/>
              </a:rPr>
              <a:t>)</a:t>
            </a:r>
            <a:endParaRPr lang="en-US" sz="2400" dirty="0">
              <a:cs typeface="B Titr" panose="00000700000000000000" pitchFamily="2" charset="-78"/>
            </a:endParaRPr>
          </a:p>
          <a:p>
            <a:pPr algn="just" rtl="1"/>
            <a:endParaRPr lang="fa-IR" sz="24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50155" y="152400"/>
            <a:ext cx="334258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rtl="1"/>
            <a:r>
              <a:rPr lang="fa-IR" sz="2000" dirty="0">
                <a:cs typeface="B Titr" panose="00000700000000000000" pitchFamily="2" charset="-78"/>
              </a:rPr>
              <a:t>چه اتفاقاتی در حال رخ دادن است؟</a:t>
            </a:r>
            <a:endParaRPr lang="en-US" sz="2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22068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90"/>
          <a:stretch/>
        </p:blipFill>
        <p:spPr bwMode="auto">
          <a:xfrm>
            <a:off x="18197" y="6209730"/>
            <a:ext cx="9143997" cy="34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4" y="3185450"/>
            <a:ext cx="9144001" cy="302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" y="149217"/>
            <a:ext cx="9143997" cy="282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0573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2145"/>
            <a:ext cx="9144000" cy="237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2394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0" b="53832"/>
          <a:stretch/>
        </p:blipFill>
        <p:spPr bwMode="auto">
          <a:xfrm>
            <a:off x="112025" y="98235"/>
            <a:ext cx="3848669" cy="261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457" y="2771987"/>
            <a:ext cx="14097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5188"/>
            <a:ext cx="16383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58830"/>
            <a:ext cx="1638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075" y="2891050"/>
            <a:ext cx="16573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88893"/>
            <a:ext cx="1557834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638800"/>
            <a:ext cx="155072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Brace 1"/>
          <p:cNvSpPr/>
          <p:nvPr/>
        </p:nvSpPr>
        <p:spPr>
          <a:xfrm>
            <a:off x="6477000" y="768113"/>
            <a:ext cx="914400" cy="5556487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767387"/>
            <a:ext cx="1054678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2117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1" y="1066800"/>
            <a:ext cx="8645236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>
                <a:cs typeface="B Titr" panose="00000700000000000000" pitchFamily="2" charset="-78"/>
              </a:rPr>
              <a:t>استفاده از </a:t>
            </a:r>
            <a:r>
              <a:rPr lang="fa-IR" sz="2400" dirty="0" smtClean="0">
                <a:cs typeface="B Titr" panose="00000700000000000000" pitchFamily="2" charset="-78"/>
              </a:rPr>
              <a:t>سوخت های </a:t>
            </a:r>
            <a:r>
              <a:rPr lang="fa-IR" sz="2400" dirty="0">
                <a:cs typeface="B Titr" panose="00000700000000000000" pitchFamily="2" charset="-78"/>
              </a:rPr>
              <a:t>فسیلی افزون بر آثار بالا، آثار بسیار شگرفی روی </a:t>
            </a:r>
            <a:r>
              <a:rPr lang="fa-IR" sz="2400" dirty="0" smtClean="0">
                <a:cs typeface="B Titr" panose="00000700000000000000" pitchFamily="2" charset="-78"/>
              </a:rPr>
              <a:t>کره </a:t>
            </a:r>
            <a:r>
              <a:rPr lang="fa-IR" sz="2400" dirty="0">
                <a:cs typeface="B Titr" panose="00000700000000000000" pitchFamily="2" charset="-78"/>
              </a:rPr>
              <a:t>زمین گذاشته است. </a:t>
            </a:r>
            <a:r>
              <a:rPr lang="fa-IR" sz="2400" dirty="0" smtClean="0">
                <a:cs typeface="B Titr" panose="00000700000000000000" pitchFamily="2" charset="-78"/>
              </a:rPr>
              <a:t>به طوری </a:t>
            </a:r>
            <a:r>
              <a:rPr lang="fa-IR" sz="2400" dirty="0">
                <a:cs typeface="B Titr" panose="00000700000000000000" pitchFamily="2" charset="-78"/>
              </a:rPr>
              <a:t>که </a:t>
            </a:r>
            <a:r>
              <a:rPr lang="fa-IR" sz="2400" dirty="0" smtClean="0">
                <a:cs typeface="B Titr" panose="00000700000000000000" pitchFamily="2" charset="-78"/>
              </a:rPr>
              <a:t>بررسی های دانشمندان علوم </a:t>
            </a:r>
            <a:r>
              <a:rPr lang="fa-IR" sz="2400" dirty="0">
                <a:cs typeface="B Titr" panose="00000700000000000000" pitchFamily="2" charset="-78"/>
              </a:rPr>
              <a:t>نشان </a:t>
            </a:r>
            <a:r>
              <a:rPr lang="fa-IR" sz="2400" dirty="0" smtClean="0">
                <a:cs typeface="B Titr" panose="00000700000000000000" pitchFamily="2" charset="-78"/>
              </a:rPr>
              <a:t>می دهد </a:t>
            </a:r>
            <a:r>
              <a:rPr lang="fa-IR" sz="2400" dirty="0">
                <a:cs typeface="B Titr" panose="00000700000000000000" pitchFamily="2" charset="-78"/>
              </a:rPr>
              <a:t>که در طول دو سده اخیر، </a:t>
            </a:r>
            <a:r>
              <a:rPr lang="fa-IR" sz="2400" u="sng" dirty="0">
                <a:cs typeface="B Titr" panose="00000700000000000000" pitchFamily="2" charset="-78"/>
              </a:rPr>
              <a:t>میانگین دمای کره زمین افزایش یافته و کره زمین </a:t>
            </a:r>
            <a:r>
              <a:rPr lang="fa-IR" sz="2400" u="sng" dirty="0" smtClean="0">
                <a:cs typeface="B Titr" panose="00000700000000000000" pitchFamily="2" charset="-78"/>
              </a:rPr>
              <a:t>گرم تر </a:t>
            </a:r>
            <a:r>
              <a:rPr lang="fa-IR" sz="2400" u="sng" dirty="0">
                <a:cs typeface="B Titr" panose="00000700000000000000" pitchFamily="2" charset="-78"/>
              </a:rPr>
              <a:t>شده است</a:t>
            </a:r>
            <a:r>
              <a:rPr lang="fa-IR" sz="2400" dirty="0">
                <a:cs typeface="B Titr" panose="00000700000000000000" pitchFamily="2" charset="-78"/>
              </a:rPr>
              <a:t>. این پدیده به گرمایش جهانی شهرت یافته است</a:t>
            </a:r>
            <a:r>
              <a:rPr lang="fa-IR" sz="2400" dirty="0" smtClean="0">
                <a:cs typeface="B Titr" panose="00000700000000000000" pitchFamily="2" charset="-78"/>
              </a:rPr>
              <a:t>.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1" y="4267200"/>
            <a:ext cx="8645236" cy="22467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>
                <a:cs typeface="B Titr" panose="00000700000000000000" pitchFamily="2" charset="-78"/>
              </a:rPr>
              <a:t>گرمایش جهانی سبب شده است تا </a:t>
            </a:r>
            <a:r>
              <a:rPr lang="fa-IR" sz="2800" dirty="0" smtClean="0">
                <a:cs typeface="B Titr" panose="00000700000000000000" pitchFamily="2" charset="-78"/>
              </a:rPr>
              <a:t>فصل ها </a:t>
            </a:r>
            <a:r>
              <a:rPr lang="fa-IR" sz="2800" dirty="0">
                <a:cs typeface="B Titr" panose="00000700000000000000" pitchFamily="2" charset="-78"/>
              </a:rPr>
              <a:t>زودتر از زمان طبیعی فرا رسد و زمستان </a:t>
            </a:r>
            <a:r>
              <a:rPr lang="fa-IR" sz="2800" dirty="0" smtClean="0">
                <a:cs typeface="B Titr" panose="00000700000000000000" pitchFamily="2" charset="-78"/>
              </a:rPr>
              <a:t>کوتاه تر </a:t>
            </a:r>
            <a:r>
              <a:rPr lang="fa-IR" sz="2800" dirty="0">
                <a:cs typeface="B Titr" panose="00000700000000000000" pitchFamily="2" charset="-78"/>
              </a:rPr>
              <a:t>شود؛ </a:t>
            </a:r>
            <a:r>
              <a:rPr lang="fa-IR" sz="2800" dirty="0" smtClean="0">
                <a:cs typeface="B Titr" panose="00000700000000000000" pitchFamily="2" charset="-78"/>
              </a:rPr>
              <a:t>هم چنین </a:t>
            </a:r>
            <a:r>
              <a:rPr lang="fa-IR" sz="2800" u="sng" dirty="0" smtClean="0">
                <a:cs typeface="B Titr" panose="00000700000000000000" pitchFamily="2" charset="-78"/>
              </a:rPr>
              <a:t>آتش سوزی </a:t>
            </a:r>
            <a:r>
              <a:rPr lang="fa-IR" sz="2800" u="sng" dirty="0">
                <a:cs typeface="B Titr" panose="00000700000000000000" pitchFamily="2" charset="-78"/>
              </a:rPr>
              <a:t>خود به خود </a:t>
            </a:r>
            <a:r>
              <a:rPr lang="fa-IR" sz="2800" u="sng" dirty="0" smtClean="0">
                <a:cs typeface="B Titr" panose="00000700000000000000" pitchFamily="2" charset="-78"/>
              </a:rPr>
              <a:t>و</a:t>
            </a:r>
            <a:r>
              <a:rPr lang="fa-IR" sz="2800" u="sng" dirty="0">
                <a:cs typeface="B Titr" panose="00000700000000000000" pitchFamily="2" charset="-78"/>
              </a:rPr>
              <a:t>طبیعی جنگل ها</a:t>
            </a:r>
            <a:r>
              <a:rPr lang="fa-IR" sz="2800" dirty="0">
                <a:cs typeface="B Titr" panose="00000700000000000000" pitchFamily="2" charset="-78"/>
              </a:rPr>
              <a:t> افزایش پیدا کرده و چرخه های طبیعی مختل شوند.در شکل  6برخی دیگر از آثار گرمایش جهانی نشان داده شده است</a:t>
            </a:r>
            <a:r>
              <a:rPr lang="fa-IR" sz="2800" dirty="0" smtClean="0">
                <a:cs typeface="B Titr" panose="00000700000000000000" pitchFamily="2" charset="-78"/>
              </a:rPr>
              <a:t>.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71800" y="152400"/>
            <a:ext cx="59436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گرمایش جهانی و افزایش مصرف سوخت های فسیلی 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54237" y="3048000"/>
            <a:ext cx="4419600" cy="838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پیامدهای نامطلوب  گرمایش جهانی</a:t>
            </a:r>
            <a:endParaRPr lang="en-US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8250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9"/>
          <a:stretch/>
        </p:blipFill>
        <p:spPr bwMode="auto">
          <a:xfrm>
            <a:off x="-27184" y="47199"/>
            <a:ext cx="9159811" cy="508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131558"/>
            <a:ext cx="9159811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شکل 6ـ الف) پس از باز شدن </a:t>
            </a:r>
            <a:r>
              <a:rPr lang="fa-IR" sz="24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شکوفه ها</a:t>
            </a:r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، برف باریده و سبب یخ زدن آنها میشود.ب) یخهای قطبی آب شده و سطح </a:t>
            </a:r>
            <a:r>
              <a:rPr lang="fa-IR" sz="24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آب های </a:t>
            </a:r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آزاد بالا آمده است.</a:t>
            </a:r>
          </a:p>
          <a:p>
            <a:pPr algn="just" rtl="1"/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پ) بارندگیها و </a:t>
            </a:r>
            <a:r>
              <a:rPr lang="fa-IR" sz="24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خشک سالیهای </a:t>
            </a:r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نامنظم افزایش یافته است. ت) مقایسه میزان یخ و برف در نیمکره شمالی زمین در سالهای  1970میلادی </a:t>
            </a:r>
            <a:r>
              <a:rPr lang="fa-IR" sz="24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با</a:t>
            </a:r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2003میلادی نشان میدهد که میزان آن به مقدار قابل توجهی کاهش یافته </a:t>
            </a:r>
            <a:r>
              <a:rPr lang="fa-IR" sz="24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است.</a:t>
            </a:r>
            <a:endParaRPr lang="fa-IR" sz="2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15953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799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76600" y="3163614"/>
            <a:ext cx="2895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مقایسه کنید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6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ohsen\Desktop\6941907057_4cb3c8609e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458200" cy="6358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1200" y="6385186"/>
            <a:ext cx="4953000" cy="472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 smtClean="0">
                <a:solidFill>
                  <a:srgbClr val="FFFF00"/>
                </a:solidFill>
                <a:cs typeface="B Titr" pitchFamily="2" charset="-78"/>
              </a:rPr>
              <a:t>دو تصویر را با هم مقایسه کنید</a:t>
            </a:r>
            <a:endParaRPr lang="en-US" b="1" dirty="0">
              <a:solidFill>
                <a:srgbClr val="FFFF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183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2047"/>
            <a:ext cx="9144000" cy="4630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231718"/>
            <a:ext cx="86106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dirty="0">
                <a:cs typeface="B Titr" panose="00000700000000000000" pitchFamily="2" charset="-78"/>
              </a:rPr>
              <a:t>اکنون این پرسش مطرح است که چه عاملی سبب بالا رفتن دمای کره زمین شده است؟ برای یافتن پاسخ این پرسش، کاوش زیر را انجام </a:t>
            </a:r>
            <a:r>
              <a:rPr lang="fa-IR" dirty="0" smtClean="0">
                <a:cs typeface="B Titr" panose="00000700000000000000" pitchFamily="2" charset="-78"/>
              </a:rPr>
              <a:t>دهید:</a:t>
            </a:r>
            <a:endParaRPr lang="en-US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8681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85800"/>
            <a:ext cx="8763000" cy="5632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fa-IR" sz="2400" dirty="0">
                <a:solidFill>
                  <a:srgbClr val="0070C0"/>
                </a:solidFill>
                <a:cs typeface="B Titr" panose="00000700000000000000" pitchFamily="2" charset="-78"/>
              </a:rPr>
              <a:t>ارتباط افزایش گازکربن دی اکسید با افزایش دمای کره زمین(اثرگلخانه ای جو</a:t>
            </a:r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)</a:t>
            </a:r>
            <a:endParaRPr lang="fa-IR" sz="2800" dirty="0" smtClean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پژوهش های </a:t>
            </a:r>
            <a:r>
              <a:rPr lang="fa-IR" sz="2400" dirty="0">
                <a:cs typeface="B Titr" panose="00000700000000000000" pitchFamily="2" charset="-78"/>
              </a:rPr>
              <a:t>دانشمندان نشان </a:t>
            </a:r>
            <a:r>
              <a:rPr lang="fa-IR" sz="2400" dirty="0" smtClean="0">
                <a:cs typeface="B Titr" panose="00000700000000000000" pitchFamily="2" charset="-78"/>
              </a:rPr>
              <a:t>می دهد </a:t>
            </a:r>
            <a:r>
              <a:rPr lang="fa-IR" sz="2400" dirty="0">
                <a:cs typeface="B Titr" panose="00000700000000000000" pitchFamily="2" charset="-78"/>
              </a:rPr>
              <a:t>که در طول </a:t>
            </a:r>
            <a:r>
              <a:rPr lang="fa-IR" sz="2400" dirty="0" smtClean="0">
                <a:cs typeface="B Titr" panose="00000700000000000000" pitchFamily="2" charset="-78"/>
              </a:rPr>
              <a:t>سده های </a:t>
            </a:r>
            <a:r>
              <a:rPr lang="fa-IR" sz="2400" dirty="0">
                <a:cs typeface="B Titr" panose="00000700000000000000" pitchFamily="2" charset="-78"/>
              </a:rPr>
              <a:t>اخیر </a:t>
            </a:r>
            <a:r>
              <a:rPr lang="fa-IR" sz="2400" u="sng" dirty="0">
                <a:cs typeface="B Titr" panose="00000700000000000000" pitchFamily="2" charset="-78"/>
              </a:rPr>
              <a:t>مقدار کربن </a:t>
            </a:r>
            <a:r>
              <a:rPr lang="fa-IR" sz="2400" u="sng" dirty="0" smtClean="0">
                <a:cs typeface="B Titr" panose="00000700000000000000" pitchFamily="2" charset="-78"/>
              </a:rPr>
              <a:t>دی اکسید </a:t>
            </a:r>
            <a:r>
              <a:rPr lang="fa-IR" sz="2400" u="sng" dirty="0">
                <a:cs typeface="B Titr" panose="00000700000000000000" pitchFamily="2" charset="-78"/>
              </a:rPr>
              <a:t>هوا کره در حال افزایش </a:t>
            </a:r>
            <a:r>
              <a:rPr lang="fa-IR" sz="2400" dirty="0">
                <a:cs typeface="B Titr" panose="00000700000000000000" pitchFamily="2" charset="-78"/>
              </a:rPr>
              <a:t>است. آنها معتقدند </a:t>
            </a:r>
            <a:r>
              <a:rPr lang="fa-IR" sz="2400" dirty="0" smtClean="0">
                <a:cs typeface="B Titr" panose="00000700000000000000" pitchFamily="2" charset="-78"/>
              </a:rPr>
              <a:t>که </a:t>
            </a:r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افزایش 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میانگین دمای </a:t>
            </a:r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کره زمین 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ناشی از افزایش گاز کربن </a:t>
            </a:r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دی اکسید </a:t>
            </a:r>
            <a:r>
              <a:rPr lang="fa-IR" sz="2400" dirty="0">
                <a:cs typeface="B Titr" panose="00000700000000000000" pitchFamily="2" charset="-78"/>
              </a:rPr>
              <a:t>است</a:t>
            </a:r>
            <a:r>
              <a:rPr lang="fa-IR" sz="2400" dirty="0" smtClean="0">
                <a:cs typeface="B Titr" panose="00000700000000000000" pitchFamily="2" charset="-78"/>
              </a:rPr>
              <a:t>.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نقش گازهای گلخانه ای  جو مانند کربن دی اکسید درافزایش دمای کره زمین:</a:t>
            </a:r>
            <a:endParaRPr lang="fa-IR" sz="24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 </a:t>
            </a:r>
            <a:r>
              <a:rPr lang="fa-IR" sz="2400" dirty="0">
                <a:cs typeface="B Titr" panose="00000700000000000000" pitchFamily="2" charset="-78"/>
              </a:rPr>
              <a:t>دانشمندان بر این باورند که نور خورشید با عبور از هوا کره به سطح زمین </a:t>
            </a:r>
            <a:r>
              <a:rPr lang="fa-IR" sz="2400" dirty="0" smtClean="0">
                <a:cs typeface="B Titr" panose="00000700000000000000" pitchFamily="2" charset="-78"/>
              </a:rPr>
              <a:t>می رسد </a:t>
            </a:r>
            <a:r>
              <a:rPr lang="fa-IR" sz="2400" dirty="0">
                <a:cs typeface="B Titr" panose="00000700000000000000" pitchFamily="2" charset="-78"/>
              </a:rPr>
              <a:t>و آن را گرم </a:t>
            </a:r>
            <a:r>
              <a:rPr lang="fa-IR" sz="2400" dirty="0" smtClean="0">
                <a:cs typeface="B Titr" panose="00000700000000000000" pitchFamily="2" charset="-78"/>
              </a:rPr>
              <a:t>می کند</a:t>
            </a:r>
            <a:r>
              <a:rPr lang="fa-IR" sz="2400" dirty="0">
                <a:cs typeface="B Titr" panose="00000700000000000000" pitchFamily="2" charset="-78"/>
              </a:rPr>
              <a:t>. زمین گرم شده مانند اتو یا هر جسم داغ دیگری از خود انرژی </a:t>
            </a:r>
            <a:r>
              <a:rPr lang="fa-IR" sz="2400" dirty="0" smtClean="0">
                <a:cs typeface="B Titr" panose="00000700000000000000" pitchFamily="2" charset="-78"/>
              </a:rPr>
              <a:t>می تاباند</a:t>
            </a:r>
            <a:r>
              <a:rPr lang="fa-IR" sz="2400" dirty="0">
                <a:cs typeface="B Titr" panose="00000700000000000000" pitchFamily="2" charset="-78"/>
              </a:rPr>
              <a:t>. این انرژی که به شکل پرتو تابانده </a:t>
            </a:r>
            <a:r>
              <a:rPr lang="fa-IR" sz="2400" dirty="0" smtClean="0">
                <a:cs typeface="B Titr" panose="00000700000000000000" pitchFamily="2" charset="-78"/>
              </a:rPr>
              <a:t>می شود </a:t>
            </a:r>
            <a:r>
              <a:rPr lang="fa-IR" sz="2400" dirty="0">
                <a:cs typeface="B Titr" panose="00000700000000000000" pitchFamily="2" charset="-78"/>
              </a:rPr>
              <a:t>انرژی </a:t>
            </a:r>
            <a:r>
              <a:rPr lang="fa-IR" sz="2400" dirty="0" smtClean="0">
                <a:cs typeface="B Titr" panose="00000700000000000000" pitchFamily="2" charset="-78"/>
              </a:rPr>
              <a:t>کم تری </a:t>
            </a:r>
            <a:r>
              <a:rPr lang="fa-IR" sz="2400" dirty="0">
                <a:cs typeface="B Titr" panose="00000700000000000000" pitchFamily="2" charset="-78"/>
              </a:rPr>
              <a:t>نسبت به پرتوهای خورشیدی جذب شده دارند. این پرتوها هنگام خروج از هواکره </a:t>
            </a:r>
            <a:r>
              <a:rPr lang="fa-IR" sz="2400" dirty="0" smtClean="0">
                <a:cs typeface="B Titr" panose="00000700000000000000" pitchFamily="2" charset="-78"/>
              </a:rPr>
              <a:t>می توانند </a:t>
            </a:r>
            <a:r>
              <a:rPr lang="fa-IR" sz="2400" dirty="0">
                <a:cs typeface="B Titr" panose="00000700000000000000" pitchFamily="2" charset="-78"/>
              </a:rPr>
              <a:t>توسط برخی </a:t>
            </a:r>
            <a:r>
              <a:rPr lang="fa-IR" sz="2400" dirty="0" smtClean="0">
                <a:cs typeface="B Titr" panose="00000700000000000000" pitchFamily="2" charset="-78"/>
              </a:rPr>
              <a:t>مولکول ها </a:t>
            </a:r>
            <a:r>
              <a:rPr lang="fa-IR" sz="2400" dirty="0">
                <a:cs typeface="B Titr" panose="00000700000000000000" pitchFamily="2" charset="-78"/>
              </a:rPr>
              <a:t>مانند کربن </a:t>
            </a:r>
            <a:r>
              <a:rPr lang="fa-IR" sz="2400" dirty="0" smtClean="0">
                <a:cs typeface="B Titr" panose="00000700000000000000" pitchFamily="2" charset="-78"/>
              </a:rPr>
              <a:t>دی اکسید </a:t>
            </a:r>
            <a:r>
              <a:rPr lang="fa-IR" sz="2400" dirty="0">
                <a:cs typeface="B Titr" panose="00000700000000000000" pitchFamily="2" charset="-78"/>
              </a:rPr>
              <a:t>جذب و سبب گرم شدن </a:t>
            </a:r>
            <a:r>
              <a:rPr lang="fa-IR" sz="2400" dirty="0" smtClean="0">
                <a:cs typeface="B Titr" panose="00000700000000000000" pitchFamily="2" charset="-78"/>
              </a:rPr>
              <a:t>کره </a:t>
            </a:r>
            <a:r>
              <a:rPr lang="fa-IR" sz="2400" dirty="0">
                <a:cs typeface="B Titr" panose="00000700000000000000" pitchFamily="2" charset="-78"/>
              </a:rPr>
              <a:t>زمین شوند. از این رو هر چه مقدار این گازها در هوا کره </a:t>
            </a:r>
            <a:r>
              <a:rPr lang="fa-IR" sz="2400" dirty="0" smtClean="0">
                <a:cs typeface="B Titr" panose="00000700000000000000" pitchFamily="2" charset="-78"/>
              </a:rPr>
              <a:t>بیش تر </a:t>
            </a:r>
            <a:r>
              <a:rPr lang="fa-IR" sz="2400" dirty="0">
                <a:cs typeface="B Titr" panose="00000700000000000000" pitchFamily="2" charset="-78"/>
              </a:rPr>
              <a:t>باشد، دمای کره زمین بالاتر خواهد رفت</a:t>
            </a:r>
            <a:r>
              <a:rPr lang="fa-IR" sz="2400" dirty="0" smtClean="0">
                <a:cs typeface="B Titr" panose="00000700000000000000" pitchFamily="2" charset="-78"/>
              </a:rPr>
              <a:t>.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اگرمولکلول های دی اکسید کربن درهوا کره نباشد وضع دمای زمین چگونه بود؟</a:t>
            </a:r>
            <a:endParaRPr lang="fa-IR" sz="24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 هم چنین </a:t>
            </a:r>
            <a:r>
              <a:rPr lang="fa-IR" sz="2400" dirty="0">
                <a:cs typeface="B Titr" panose="00000700000000000000" pitchFamily="2" charset="-78"/>
              </a:rPr>
              <a:t>اگر </a:t>
            </a:r>
            <a:r>
              <a:rPr lang="fa-IR" sz="2400" dirty="0" smtClean="0">
                <a:cs typeface="B Titr" panose="00000700000000000000" pitchFamily="2" charset="-78"/>
              </a:rPr>
              <a:t>مولکول های </a:t>
            </a:r>
            <a:r>
              <a:rPr lang="fa-IR" sz="2400" dirty="0">
                <a:cs typeface="B Titr" panose="00000700000000000000" pitchFamily="2" charset="-78"/>
              </a:rPr>
              <a:t>کربن دی اکسید و آب در هواکره نباشند، میانگین دمای کره زمین از  14درجه سلسیوس به </a:t>
            </a:r>
            <a:r>
              <a:rPr lang="fa-IR" sz="2400" dirty="0" smtClean="0">
                <a:cs typeface="B Titr" panose="00000700000000000000" pitchFamily="2" charset="-78"/>
              </a:rPr>
              <a:t>18-درجه </a:t>
            </a:r>
            <a:r>
              <a:rPr lang="fa-IR" sz="2400" dirty="0">
                <a:cs typeface="B Titr" panose="00000700000000000000" pitchFamily="2" charset="-78"/>
              </a:rPr>
              <a:t>سلسیوس خواهد </a:t>
            </a:r>
            <a:r>
              <a:rPr lang="fa-IR" sz="2400" dirty="0" smtClean="0">
                <a:cs typeface="B Titr" panose="00000700000000000000" pitchFamily="2" charset="-78"/>
              </a:rPr>
              <a:t>رسید.</a:t>
            </a:r>
            <a:endParaRPr lang="en-US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26632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36" y="430356"/>
            <a:ext cx="7403764" cy="6199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296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6376"/>
            <a:ext cx="9144000" cy="458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9534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58"/>
          <a:stretch/>
        </p:blipFill>
        <p:spPr bwMode="auto">
          <a:xfrm>
            <a:off x="31845" y="158655"/>
            <a:ext cx="9039225" cy="74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74" y="978232"/>
            <a:ext cx="8393257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5651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1" y="152400"/>
            <a:ext cx="9144000" cy="400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1" y="4648200"/>
            <a:ext cx="916478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45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1403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0" y="614641"/>
            <a:ext cx="9034818" cy="5628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53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" y="228600"/>
            <a:ext cx="9116291" cy="364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6203261"/>
            <a:ext cx="38385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72277"/>
            <a:ext cx="26479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8520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533402"/>
            <a:ext cx="6172198" cy="617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34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270543" cy="6370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اهمیت وآثارزیان بار انرژی الکتریکی و سوخت های فسیلی:</a:t>
            </a: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تاکنون </a:t>
            </a:r>
            <a:r>
              <a:rPr lang="fa-IR" sz="2400" dirty="0">
                <a:cs typeface="B Titr" panose="00000700000000000000" pitchFamily="2" charset="-78"/>
              </a:rPr>
              <a:t>دریافتید که انرژی الکتریکی یکی از نیازهای اساسی جهان امروزی است، به </a:t>
            </a:r>
            <a:r>
              <a:rPr lang="fa-IR" sz="2400" dirty="0" smtClean="0">
                <a:cs typeface="B Titr" panose="00000700000000000000" pitchFamily="2" charset="-78"/>
              </a:rPr>
              <a:t>گونه ای </a:t>
            </a:r>
            <a:r>
              <a:rPr lang="fa-IR" sz="2400" dirty="0">
                <a:cs typeface="B Titr" panose="00000700000000000000" pitchFamily="2" charset="-78"/>
              </a:rPr>
              <a:t>که رشد اقتصاد و چرخش </a:t>
            </a:r>
            <a:r>
              <a:rPr lang="fa-IR" sz="2400" dirty="0" smtClean="0">
                <a:cs typeface="B Titr" panose="00000700000000000000" pitchFamily="2" charset="-78"/>
              </a:rPr>
              <a:t>چرخ های صنعتی </a:t>
            </a:r>
            <a:r>
              <a:rPr lang="fa-IR" sz="2400" dirty="0">
                <a:cs typeface="B Titr" panose="00000700000000000000" pitchFamily="2" charset="-78"/>
              </a:rPr>
              <a:t>دنیا به انرژی الکتریکی و </a:t>
            </a:r>
            <a:r>
              <a:rPr lang="fa-IR" sz="2400" dirty="0" smtClean="0">
                <a:cs typeface="B Titr" panose="00000700000000000000" pitchFamily="2" charset="-78"/>
              </a:rPr>
              <a:t>سوخت های </a:t>
            </a:r>
            <a:r>
              <a:rPr lang="fa-IR" sz="2400" dirty="0">
                <a:cs typeface="B Titr" panose="00000700000000000000" pitchFamily="2" charset="-78"/>
              </a:rPr>
              <a:t>فسیلی وابسته است. از سوی دیگر </a:t>
            </a:r>
            <a:r>
              <a:rPr lang="fa-IR" sz="2400" dirty="0" smtClean="0">
                <a:cs typeface="B Titr" panose="00000700000000000000" pitchFamily="2" charset="-78"/>
              </a:rPr>
              <a:t>می دانید </a:t>
            </a:r>
            <a:r>
              <a:rPr lang="fa-IR" sz="2400" dirty="0">
                <a:cs typeface="B Titr" panose="00000700000000000000" pitchFamily="2" charset="-78"/>
              </a:rPr>
              <a:t>که تولید انرژی الکتریکی و مصرف </a:t>
            </a:r>
            <a:r>
              <a:rPr lang="fa-IR" sz="2400" dirty="0" smtClean="0">
                <a:cs typeface="B Titr" panose="00000700000000000000" pitchFamily="2" charset="-78"/>
              </a:rPr>
              <a:t>سوخت های </a:t>
            </a:r>
            <a:r>
              <a:rPr lang="fa-IR" sz="2400" dirty="0">
                <a:cs typeface="B Titr" panose="00000700000000000000" pitchFamily="2" charset="-78"/>
              </a:rPr>
              <a:t>فسیلی، آثار </a:t>
            </a:r>
            <a:r>
              <a:rPr lang="fa-IR" sz="2400" dirty="0" smtClean="0">
                <a:cs typeface="B Titr" panose="00000700000000000000" pitchFamily="2" charset="-78"/>
              </a:rPr>
              <a:t>زیان باری </a:t>
            </a:r>
            <a:r>
              <a:rPr lang="fa-IR" sz="2400" dirty="0">
                <a:cs typeface="B Titr" panose="00000700000000000000" pitchFamily="2" charset="-78"/>
              </a:rPr>
              <a:t>روی </a:t>
            </a:r>
            <a:r>
              <a:rPr lang="fa-IR" sz="2400" dirty="0" smtClean="0">
                <a:cs typeface="B Titr" panose="00000700000000000000" pitchFamily="2" charset="-78"/>
              </a:rPr>
              <a:t>محیط زیست </a:t>
            </a:r>
            <a:r>
              <a:rPr lang="fa-IR" sz="2400" dirty="0">
                <a:cs typeface="B Titr" panose="00000700000000000000" pitchFamily="2" charset="-78"/>
              </a:rPr>
              <a:t>دارد. </a:t>
            </a:r>
            <a:endParaRPr lang="fa-IR" sz="2400" dirty="0" smtClean="0"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علت استفاده دانشمندان از اصطلاح رد پای محیط زیستی:</a:t>
            </a:r>
            <a:endParaRPr lang="fa-IR" sz="24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دانشمندان </a:t>
            </a:r>
            <a:r>
              <a:rPr lang="fa-IR" sz="2400" dirty="0">
                <a:cs typeface="B Titr" panose="00000700000000000000" pitchFamily="2" charset="-78"/>
              </a:rPr>
              <a:t>به منظور تعیین میزان آثاری که هر فرد روی </a:t>
            </a:r>
            <a:r>
              <a:rPr lang="fa-IR" sz="2400" dirty="0" smtClean="0">
                <a:cs typeface="B Titr" panose="00000700000000000000" pitchFamily="2" charset="-78"/>
              </a:rPr>
              <a:t>محیط زیست می گذارد</a:t>
            </a:r>
            <a:r>
              <a:rPr lang="fa-IR" sz="2400" dirty="0">
                <a:cs typeface="B Titr" panose="00000700000000000000" pitchFamily="2" charset="-78"/>
              </a:rPr>
              <a:t>، اصطلاحی به نام ردپای </a:t>
            </a:r>
            <a:r>
              <a:rPr lang="fa-IR" sz="2400" dirty="0" smtClean="0">
                <a:cs typeface="B Titr" panose="00000700000000000000" pitchFamily="2" charset="-78"/>
              </a:rPr>
              <a:t>محیط زیستی </a:t>
            </a:r>
            <a:r>
              <a:rPr lang="fa-IR" sz="2400" dirty="0">
                <a:cs typeface="B Titr" panose="00000700000000000000" pitchFamily="2" charset="-78"/>
              </a:rPr>
              <a:t>مانند ردپای آب، کربن </a:t>
            </a:r>
            <a:r>
              <a:rPr lang="fa-IR" sz="2400" dirty="0" smtClean="0">
                <a:cs typeface="B Titr" panose="00000700000000000000" pitchFamily="2" charset="-78"/>
              </a:rPr>
              <a:t>دی اکسید</a:t>
            </a:r>
            <a:r>
              <a:rPr lang="fa-IR" sz="2400" dirty="0">
                <a:cs typeface="B Titr" panose="00000700000000000000" pitchFamily="2" charset="-78"/>
              </a:rPr>
              <a:t>، غذا و… تعریف </a:t>
            </a:r>
            <a:r>
              <a:rPr lang="fa-IR" sz="2400" dirty="0" smtClean="0">
                <a:cs typeface="B Titr" panose="00000700000000000000" pitchFamily="2" charset="-78"/>
              </a:rPr>
              <a:t>کرده اند.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ردپاهای محیط زیستی چه چیزی را نشان می دهند؟</a:t>
            </a: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 </a:t>
            </a:r>
            <a:r>
              <a:rPr lang="fa-IR" sz="2400" dirty="0">
                <a:cs typeface="B Titr" panose="00000700000000000000" pitchFamily="2" charset="-78"/>
              </a:rPr>
              <a:t>این ردپاها میزان تأثیرافراد را روی </a:t>
            </a:r>
            <a:r>
              <a:rPr lang="fa-IR" sz="2400" dirty="0" smtClean="0">
                <a:cs typeface="B Titr" panose="00000700000000000000" pitchFamily="2" charset="-78"/>
              </a:rPr>
              <a:t>محیط زیست </a:t>
            </a:r>
            <a:r>
              <a:rPr lang="fa-IR" sz="2400" dirty="0">
                <a:cs typeface="B Titr" panose="00000700000000000000" pitchFamily="2" charset="-78"/>
              </a:rPr>
              <a:t>نشان </a:t>
            </a:r>
            <a:r>
              <a:rPr lang="fa-IR" sz="2400" dirty="0" smtClean="0">
                <a:cs typeface="B Titr" panose="00000700000000000000" pitchFamily="2" charset="-78"/>
              </a:rPr>
              <a:t>می دهند</a:t>
            </a:r>
            <a:r>
              <a:rPr lang="fa-IR" sz="2400" dirty="0">
                <a:cs typeface="B Titr" panose="00000700000000000000" pitchFamily="2" charset="-78"/>
              </a:rPr>
              <a:t>. برای مثال رد پای کربن </a:t>
            </a:r>
            <a:r>
              <a:rPr lang="fa-IR" sz="2400" dirty="0" smtClean="0">
                <a:cs typeface="B Titr" panose="00000700000000000000" pitchFamily="2" charset="-78"/>
              </a:rPr>
              <a:t>دی اکسید </a:t>
            </a:r>
            <a:r>
              <a:rPr lang="fa-IR" sz="2400" dirty="0">
                <a:cs typeface="B Titr" panose="00000700000000000000" pitchFamily="2" charset="-78"/>
              </a:rPr>
              <a:t>نشان </a:t>
            </a:r>
            <a:r>
              <a:rPr lang="fa-IR" sz="2400" dirty="0" smtClean="0">
                <a:cs typeface="B Titr" panose="00000700000000000000" pitchFamily="2" charset="-78"/>
              </a:rPr>
              <a:t>می دهد </a:t>
            </a:r>
            <a:r>
              <a:rPr lang="fa-IR" sz="2400" dirty="0">
                <a:cs typeface="B Titr" panose="00000700000000000000" pitchFamily="2" charset="-78"/>
              </a:rPr>
              <a:t>که چه میزان کربن </a:t>
            </a:r>
            <a:r>
              <a:rPr lang="fa-IR" sz="2400" dirty="0" smtClean="0">
                <a:cs typeface="B Titr" panose="00000700000000000000" pitchFamily="2" charset="-78"/>
              </a:rPr>
              <a:t>دی اکسید </a:t>
            </a:r>
            <a:r>
              <a:rPr lang="fa-IR" sz="2400" dirty="0">
                <a:cs typeface="B Titr" panose="00000700000000000000" pitchFamily="2" charset="-78"/>
              </a:rPr>
              <a:t>در </a:t>
            </a:r>
            <a:r>
              <a:rPr lang="fa-IR" sz="2400" dirty="0" smtClean="0">
                <a:cs typeface="B Titr" panose="00000700000000000000" pitchFamily="2" charset="-78"/>
              </a:rPr>
              <a:t>اثرفعالیت های </a:t>
            </a:r>
            <a:r>
              <a:rPr lang="fa-IR" sz="2400" dirty="0">
                <a:cs typeface="B Titr" panose="00000700000000000000" pitchFamily="2" charset="-78"/>
              </a:rPr>
              <a:t>گوناگون یک فرد وارد هواکره </a:t>
            </a:r>
            <a:r>
              <a:rPr lang="fa-IR" sz="2400" dirty="0" smtClean="0">
                <a:cs typeface="B Titr" panose="00000700000000000000" pitchFamily="2" charset="-78"/>
              </a:rPr>
              <a:t>می شود</a:t>
            </a:r>
            <a:r>
              <a:rPr lang="fa-IR" sz="2400" dirty="0">
                <a:cs typeface="B Titr" panose="00000700000000000000" pitchFamily="2" charset="-78"/>
              </a:rPr>
              <a:t>. </a:t>
            </a:r>
            <a:endParaRPr lang="fa-IR" sz="2400" dirty="0" smtClean="0"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بزرگ وکوچک بودن ردپای زیستی مانند ردپای کربن به چه معناست؟ </a:t>
            </a: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هر </a:t>
            </a:r>
            <a:r>
              <a:rPr lang="fa-IR" sz="2400" dirty="0">
                <a:cs typeface="B Titr" panose="00000700000000000000" pitchFamily="2" charset="-78"/>
              </a:rPr>
              <a:t>چه مقدار این رد پا </a:t>
            </a:r>
            <a:r>
              <a:rPr lang="fa-IR" sz="2400" dirty="0" smtClean="0">
                <a:cs typeface="B Titr" panose="00000700000000000000" pitchFamily="2" charset="-78"/>
              </a:rPr>
              <a:t>بزرگ تر </a:t>
            </a:r>
            <a:r>
              <a:rPr lang="fa-IR" sz="2400" dirty="0">
                <a:cs typeface="B Titr" panose="00000700000000000000" pitchFamily="2" charset="-78"/>
              </a:rPr>
              <a:t>باشد، زمان </a:t>
            </a:r>
            <a:r>
              <a:rPr lang="fa-IR" sz="2400" dirty="0" smtClean="0">
                <a:cs typeface="B Titr" panose="00000700000000000000" pitchFamily="2" charset="-78"/>
              </a:rPr>
              <a:t>بیش تری </a:t>
            </a:r>
            <a:r>
              <a:rPr lang="fa-IR" sz="2400" dirty="0">
                <a:cs typeface="B Titr" panose="00000700000000000000" pitchFamily="2" charset="-78"/>
              </a:rPr>
              <a:t>طول </a:t>
            </a:r>
            <a:r>
              <a:rPr lang="fa-IR" sz="2400" dirty="0" smtClean="0">
                <a:cs typeface="B Titr" panose="00000700000000000000" pitchFamily="2" charset="-78"/>
              </a:rPr>
              <a:t>می کشد </a:t>
            </a:r>
            <a:r>
              <a:rPr lang="fa-IR" sz="2400" dirty="0">
                <a:cs typeface="B Titr" panose="00000700000000000000" pitchFamily="2" charset="-78"/>
              </a:rPr>
              <a:t>تا کره زمین کربن </a:t>
            </a:r>
            <a:r>
              <a:rPr lang="fa-IR" sz="2400" dirty="0" smtClean="0">
                <a:cs typeface="B Titr" panose="00000700000000000000" pitchFamily="2" charset="-78"/>
              </a:rPr>
              <a:t>دی اکسید </a:t>
            </a:r>
            <a:r>
              <a:rPr lang="fa-IR" sz="2400" dirty="0">
                <a:cs typeface="B Titr" panose="00000700000000000000" pitchFamily="2" charset="-78"/>
              </a:rPr>
              <a:t>اضافی را مصرف کند و آثار آن را جبران </a:t>
            </a:r>
            <a:r>
              <a:rPr lang="fa-IR" sz="2400" dirty="0" smtClean="0">
                <a:cs typeface="B Titr" panose="00000700000000000000" pitchFamily="2" charset="-78"/>
              </a:rPr>
              <a:t>نماید.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 rot="5400000">
            <a:off x="7188301" y="3098699"/>
            <a:ext cx="312457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3200" dirty="0">
                <a:cs typeface="B Titr" panose="00000700000000000000" pitchFamily="2" charset="-78"/>
              </a:rPr>
              <a:t>ردپای محیط زیستی </a:t>
            </a:r>
            <a:endParaRPr lang="en-US" sz="3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464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561"/>
            <a:ext cx="9144000" cy="284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6365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209" y="1371600"/>
            <a:ext cx="8610600" cy="50167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200" dirty="0">
                <a:cs typeface="B Titr" panose="00000700000000000000" pitchFamily="2" charset="-78"/>
              </a:rPr>
              <a:t>ردپای </a:t>
            </a:r>
            <a:r>
              <a:rPr lang="fa-IR" sz="3200" dirty="0" smtClean="0">
                <a:cs typeface="B Titr" panose="00000700000000000000" pitchFamily="2" charset="-78"/>
              </a:rPr>
              <a:t>محیط زیستی </a:t>
            </a:r>
            <a:r>
              <a:rPr lang="fa-IR" sz="3200" dirty="0">
                <a:cs typeface="B Titr" panose="00000700000000000000" pitchFamily="2" charset="-78"/>
              </a:rPr>
              <a:t>تولید انرژی الکتریکی با استفاده </a:t>
            </a:r>
            <a:r>
              <a:rPr lang="fa-IR" sz="3200" dirty="0" smtClean="0">
                <a:cs typeface="B Titr" panose="00000700000000000000" pitchFamily="2" charset="-78"/>
              </a:rPr>
              <a:t>ازسوخت های فسیلی </a:t>
            </a:r>
            <a:r>
              <a:rPr lang="fa-IR" sz="3200" dirty="0">
                <a:cs typeface="B Titr" panose="00000700000000000000" pitchFamily="2" charset="-78"/>
              </a:rPr>
              <a:t>بسیار بزرگ است. با این توصیف، آیا به نظر شما </a:t>
            </a:r>
            <a:r>
              <a:rPr lang="fa-IR" sz="3200" dirty="0" smtClean="0">
                <a:cs typeface="B Titr" panose="00000700000000000000" pitchFamily="2" charset="-78"/>
              </a:rPr>
              <a:t>می توان از </a:t>
            </a:r>
            <a:r>
              <a:rPr lang="fa-IR" sz="3200" dirty="0">
                <a:cs typeface="B Titr" panose="00000700000000000000" pitchFamily="2" charset="-78"/>
              </a:rPr>
              <a:t>تولید انرژی الکتریکی و مصرف </a:t>
            </a:r>
            <a:r>
              <a:rPr lang="fa-IR" sz="3200" dirty="0" smtClean="0">
                <a:cs typeface="B Titr" panose="00000700000000000000" pitchFamily="2" charset="-78"/>
              </a:rPr>
              <a:t>سوخت های </a:t>
            </a:r>
            <a:r>
              <a:rPr lang="fa-IR" sz="3200" dirty="0">
                <a:cs typeface="B Titr" panose="00000700000000000000" pitchFamily="2" charset="-78"/>
              </a:rPr>
              <a:t>فسیلی صرف </a:t>
            </a:r>
            <a:r>
              <a:rPr lang="fa-IR" sz="3200" dirty="0" smtClean="0">
                <a:cs typeface="B Titr" panose="00000700000000000000" pitchFamily="2" charset="-78"/>
              </a:rPr>
              <a:t>نظر</a:t>
            </a:r>
            <a:r>
              <a:rPr lang="fa-IR" sz="3200" dirty="0">
                <a:cs typeface="B Titr" panose="00000700000000000000" pitchFamily="2" charset="-78"/>
              </a:rPr>
              <a:t>کرد؟ اگر پاسخ شما به این پرسش، منفی است! چه باید بکنیم </a:t>
            </a:r>
            <a:r>
              <a:rPr lang="fa-IR" sz="3200" dirty="0" smtClean="0">
                <a:cs typeface="B Titr" panose="00000700000000000000" pitchFamily="2" charset="-78"/>
              </a:rPr>
              <a:t>تا</a:t>
            </a:r>
            <a:r>
              <a:rPr lang="fa-IR" sz="3200" dirty="0">
                <a:cs typeface="B Titr" panose="00000700000000000000" pitchFamily="2" charset="-78"/>
              </a:rPr>
              <a:t>ضمن </a:t>
            </a:r>
            <a:r>
              <a:rPr lang="fa-IR" sz="3200" dirty="0" smtClean="0">
                <a:cs typeface="B Titr" panose="00000700000000000000" pitchFamily="2" charset="-78"/>
              </a:rPr>
              <a:t>بهره گیری </a:t>
            </a:r>
            <a:r>
              <a:rPr lang="fa-IR" sz="3200" dirty="0">
                <a:cs typeface="B Titr" panose="00000700000000000000" pitchFamily="2" charset="-78"/>
              </a:rPr>
              <a:t>از انرژی الکتریکی، از خطرات و </a:t>
            </a:r>
            <a:r>
              <a:rPr lang="fa-IR" sz="3200" dirty="0" smtClean="0">
                <a:cs typeface="B Titr" panose="00000700000000000000" pitchFamily="2" charset="-78"/>
              </a:rPr>
              <a:t>زیان های تولید</a:t>
            </a:r>
            <a:r>
              <a:rPr lang="fa-IR" sz="3200" dirty="0">
                <a:cs typeface="B Titr" panose="00000700000000000000" pitchFamily="2" charset="-78"/>
              </a:rPr>
              <a:t>و مصرف آن در امان بمانیم و </a:t>
            </a:r>
            <a:r>
              <a:rPr lang="fa-IR" sz="3200" dirty="0" smtClean="0">
                <a:cs typeface="B Titr" panose="00000700000000000000" pitchFamily="2" charset="-78"/>
              </a:rPr>
              <a:t>کم ترین </a:t>
            </a:r>
            <a:r>
              <a:rPr lang="fa-IR" sz="3200" dirty="0">
                <a:cs typeface="B Titr" panose="00000700000000000000" pitchFamily="2" charset="-78"/>
              </a:rPr>
              <a:t>اثر تخریبی و </a:t>
            </a:r>
            <a:r>
              <a:rPr lang="fa-IR" sz="3200" dirty="0" smtClean="0">
                <a:cs typeface="B Titr" panose="00000700000000000000" pitchFamily="2" charset="-78"/>
              </a:rPr>
              <a:t>کوچک ترین ردپا </a:t>
            </a:r>
            <a:r>
              <a:rPr lang="fa-IR" sz="3200" dirty="0">
                <a:cs typeface="B Titr" panose="00000700000000000000" pitchFamily="2" charset="-78"/>
              </a:rPr>
              <a:t>را روی طبیعت و </a:t>
            </a:r>
            <a:r>
              <a:rPr lang="fa-IR" sz="3200" dirty="0" smtClean="0">
                <a:cs typeface="B Titr" panose="00000700000000000000" pitchFamily="2" charset="-78"/>
              </a:rPr>
              <a:t>محیط زیست </a:t>
            </a:r>
            <a:r>
              <a:rPr lang="fa-IR" sz="3200" dirty="0">
                <a:cs typeface="B Titr" panose="00000700000000000000" pitchFamily="2" charset="-78"/>
              </a:rPr>
              <a:t>بر جای بگذاریم؟ از چه </a:t>
            </a:r>
            <a:r>
              <a:rPr lang="fa-IR" sz="3200" dirty="0" smtClean="0">
                <a:cs typeface="B Titr" panose="00000700000000000000" pitchFamily="2" charset="-78"/>
              </a:rPr>
              <a:t>روشی انرژی </a:t>
            </a:r>
            <a:r>
              <a:rPr lang="fa-IR" sz="3200" dirty="0">
                <a:cs typeface="B Titr" panose="00000700000000000000" pitchFamily="2" charset="-78"/>
              </a:rPr>
              <a:t>الکتریکی تولید کنیم تا کره زمین را به عنوان امانت الهی </a:t>
            </a:r>
            <a:r>
              <a:rPr lang="fa-IR" sz="3200" dirty="0" smtClean="0">
                <a:cs typeface="B Titr" panose="00000700000000000000" pitchFamily="2" charset="-78"/>
              </a:rPr>
              <a:t>برای نسل های </a:t>
            </a:r>
            <a:r>
              <a:rPr lang="fa-IR" sz="3200" dirty="0">
                <a:cs typeface="B Titr" panose="00000700000000000000" pitchFamily="2" charset="-78"/>
              </a:rPr>
              <a:t>آینده حفظ کنیم</a:t>
            </a:r>
            <a:r>
              <a:rPr lang="fa-IR" sz="3200" dirty="0" smtClean="0">
                <a:cs typeface="B Titr" panose="00000700000000000000" pitchFamily="2" charset="-78"/>
              </a:rPr>
              <a:t>؟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381000"/>
            <a:ext cx="5791200" cy="609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cs typeface="B Titr" panose="00000700000000000000" pitchFamily="2" charset="-78"/>
              </a:rPr>
              <a:t>چالش های انرژی الکتریسیته درجهان امروز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78265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79" y="152400"/>
            <a:ext cx="6782243" cy="655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3758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38" y="990600"/>
            <a:ext cx="7975062" cy="502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1559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990600"/>
            <a:ext cx="8763000" cy="550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200" dirty="0" smtClean="0">
                <a:solidFill>
                  <a:srgbClr val="0070C0"/>
                </a:solidFill>
                <a:cs typeface="B Titr" panose="00000700000000000000" pitchFamily="2" charset="-78"/>
              </a:rPr>
              <a:t>چرا دانشمندان به دنبال کاهش رد پای محیط زیستی هستند؟</a:t>
            </a:r>
          </a:p>
          <a:p>
            <a:pPr algn="just" rtl="1"/>
            <a:r>
              <a:rPr lang="fa-IR" sz="3200" dirty="0" smtClean="0">
                <a:solidFill>
                  <a:srgbClr val="FF0000"/>
                </a:solidFill>
                <a:cs typeface="B Titr" panose="00000700000000000000" pitchFamily="2" charset="-78"/>
              </a:rPr>
              <a:t>نیاز </a:t>
            </a: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روزافزون به انرژی و ایجاد مشکلات و </a:t>
            </a:r>
            <a:r>
              <a:rPr lang="fa-IR" sz="3200" dirty="0" smtClean="0">
                <a:solidFill>
                  <a:srgbClr val="FF0000"/>
                </a:solidFill>
                <a:cs typeface="B Titr" panose="00000700000000000000" pitchFamily="2" charset="-78"/>
              </a:rPr>
              <a:t>بحران های محیط زیستی </a:t>
            </a:r>
            <a:r>
              <a:rPr lang="fa-IR" sz="3200" dirty="0">
                <a:cs typeface="B Titr" panose="00000700000000000000" pitchFamily="2" charset="-78"/>
              </a:rPr>
              <a:t>سبب شده است دانشمندان، متخصصان </a:t>
            </a:r>
            <a:r>
              <a:rPr lang="fa-IR" sz="3200" dirty="0" smtClean="0">
                <a:cs typeface="B Titr" panose="00000700000000000000" pitchFamily="2" charset="-78"/>
              </a:rPr>
              <a:t>وسیاست مداران </a:t>
            </a:r>
            <a:r>
              <a:rPr lang="fa-IR" sz="3200" dirty="0">
                <a:cs typeface="B Titr" panose="00000700000000000000" pitchFamily="2" charset="-78"/>
              </a:rPr>
              <a:t>به تکاپو بیفتند و به دنبال یافتن </a:t>
            </a:r>
            <a:r>
              <a:rPr lang="fa-IR" sz="3200" dirty="0" smtClean="0">
                <a:cs typeface="B Titr" panose="00000700000000000000" pitchFamily="2" charset="-78"/>
              </a:rPr>
              <a:t>راه کارهای مناسبی برای </a:t>
            </a:r>
            <a:r>
              <a:rPr lang="fa-IR" sz="3200" dirty="0">
                <a:cs typeface="B Titr" panose="00000700000000000000" pitchFamily="2" charset="-78"/>
              </a:rPr>
              <a:t>حل مسائل و </a:t>
            </a:r>
            <a:r>
              <a:rPr lang="fa-IR" sz="3200" dirty="0" smtClean="0">
                <a:cs typeface="B Titr" panose="00000700000000000000" pitchFamily="2" charset="-78"/>
              </a:rPr>
              <a:t>مشکلات وکاهش رد پای محیط زیستی </a:t>
            </a:r>
            <a:r>
              <a:rPr lang="fa-IR" sz="3200" dirty="0">
                <a:cs typeface="B Titr" panose="00000700000000000000" pitchFamily="2" charset="-78"/>
              </a:rPr>
              <a:t>باشند</a:t>
            </a:r>
            <a:r>
              <a:rPr lang="fa-IR" sz="3200" dirty="0" smtClean="0">
                <a:cs typeface="B Titr" panose="00000700000000000000" pitchFamily="2" charset="-78"/>
              </a:rPr>
              <a:t>.</a:t>
            </a:r>
          </a:p>
          <a:p>
            <a:pPr algn="just" rtl="1"/>
            <a:r>
              <a:rPr lang="fa-IR" sz="3200" dirty="0">
                <a:solidFill>
                  <a:srgbClr val="0070C0"/>
                </a:solidFill>
                <a:cs typeface="B Titr" panose="00000700000000000000" pitchFamily="2" charset="-78"/>
              </a:rPr>
              <a:t>راه کارهای حل مسائل و مشکلات </a:t>
            </a:r>
            <a:r>
              <a:rPr lang="fa-IR" sz="3200" dirty="0" smtClean="0">
                <a:solidFill>
                  <a:srgbClr val="0070C0"/>
                </a:solidFill>
                <a:cs typeface="B Titr" panose="00000700000000000000" pitchFamily="2" charset="-78"/>
              </a:rPr>
              <a:t>زیست محیطی باید چگونه باشند؟</a:t>
            </a:r>
            <a:endParaRPr lang="fa-IR" sz="32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3200" dirty="0" smtClean="0">
                <a:cs typeface="B Titr" panose="00000700000000000000" pitchFamily="2" charset="-78"/>
              </a:rPr>
              <a:t> </a:t>
            </a:r>
            <a:r>
              <a:rPr lang="fa-IR" sz="3200" dirty="0">
                <a:cs typeface="B Titr" panose="00000700000000000000" pitchFamily="2" charset="-78"/>
              </a:rPr>
              <a:t>توجه کنید همه این </a:t>
            </a:r>
            <a:r>
              <a:rPr lang="fa-IR" sz="3200" dirty="0" smtClean="0">
                <a:cs typeface="B Titr" panose="00000700000000000000" pitchFamily="2" charset="-78"/>
              </a:rPr>
              <a:t>راه کارهاباید </a:t>
            </a:r>
            <a:r>
              <a:rPr lang="fa-IR" sz="3200" dirty="0">
                <a:cs typeface="B Titr" panose="00000700000000000000" pitchFamily="2" charset="-78"/>
              </a:rPr>
              <a:t>منجر به کاهش تولید کربن </a:t>
            </a:r>
            <a:r>
              <a:rPr lang="fa-IR" sz="3200" dirty="0" smtClean="0">
                <a:cs typeface="B Titr" panose="00000700000000000000" pitchFamily="2" charset="-78"/>
              </a:rPr>
              <a:t>دی اکسید </a:t>
            </a:r>
            <a:r>
              <a:rPr lang="fa-IR" sz="3200" dirty="0">
                <a:cs typeface="B Titr" panose="00000700000000000000" pitchFamily="2" charset="-78"/>
              </a:rPr>
              <a:t>شوند</a:t>
            </a:r>
            <a:r>
              <a:rPr lang="fa-IR" sz="3200" dirty="0" smtClean="0">
                <a:cs typeface="B Titr" panose="00000700000000000000" pitchFamily="2" charset="-78"/>
              </a:rPr>
              <a:t>.</a:t>
            </a:r>
          </a:p>
          <a:p>
            <a:pPr algn="just" rtl="1"/>
            <a:r>
              <a:rPr lang="fa-IR" sz="3200" dirty="0" smtClean="0">
                <a:cs typeface="B Titr" panose="00000700000000000000" pitchFamily="2" charset="-78"/>
              </a:rPr>
              <a:t> </a:t>
            </a:r>
            <a:r>
              <a:rPr lang="fa-IR" sz="3200" dirty="0">
                <a:cs typeface="B Titr" panose="00000700000000000000" pitchFamily="2" charset="-78"/>
              </a:rPr>
              <a:t>شکل  7برخی </a:t>
            </a:r>
            <a:r>
              <a:rPr lang="fa-IR" sz="3200" dirty="0" smtClean="0">
                <a:cs typeface="B Titr" panose="00000700000000000000" pitchFamily="2" charset="-78"/>
              </a:rPr>
              <a:t>از</a:t>
            </a:r>
            <a:r>
              <a:rPr lang="fa-IR" sz="3200" dirty="0">
                <a:cs typeface="B Titr" panose="00000700000000000000" pitchFamily="2" charset="-78"/>
              </a:rPr>
              <a:t>این </a:t>
            </a:r>
            <a:r>
              <a:rPr lang="fa-IR" sz="3200" dirty="0" smtClean="0">
                <a:cs typeface="B Titr" panose="00000700000000000000" pitchFamily="2" charset="-78"/>
              </a:rPr>
              <a:t>راه کارها </a:t>
            </a:r>
            <a:r>
              <a:rPr lang="fa-IR" sz="3200" dirty="0">
                <a:cs typeface="B Titr" panose="00000700000000000000" pitchFamily="2" charset="-78"/>
              </a:rPr>
              <a:t>و اقدامات را نشان </a:t>
            </a:r>
            <a:r>
              <a:rPr lang="fa-IR" sz="3200" dirty="0" smtClean="0">
                <a:cs typeface="B Titr" panose="00000700000000000000" pitchFamily="2" charset="-78"/>
              </a:rPr>
              <a:t>می دهد.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5588" y="85061"/>
            <a:ext cx="3353803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4000" dirty="0" smtClean="0">
                <a:cs typeface="B Titr" panose="00000700000000000000" pitchFamily="2" charset="-78"/>
              </a:rPr>
              <a:t>تجربه های </a:t>
            </a:r>
            <a:r>
              <a:rPr lang="fa-IR" sz="4000" dirty="0">
                <a:cs typeface="B Titr" panose="00000700000000000000" pitchFamily="2" charset="-78"/>
              </a:rPr>
              <a:t>جهانی</a:t>
            </a:r>
            <a:endParaRPr lang="en-US" sz="4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73981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7" t="31443" r="30175" b="33267"/>
          <a:stretch/>
        </p:blipFill>
        <p:spPr bwMode="auto">
          <a:xfrm>
            <a:off x="6629400" y="2463422"/>
            <a:ext cx="2374711" cy="242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Brace 6"/>
          <p:cNvSpPr/>
          <p:nvPr/>
        </p:nvSpPr>
        <p:spPr>
          <a:xfrm>
            <a:off x="5612642" y="652355"/>
            <a:ext cx="533400" cy="5562600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623" y="34119"/>
            <a:ext cx="2346319" cy="123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623" y="1270592"/>
            <a:ext cx="2361017" cy="152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623" y="2799911"/>
            <a:ext cx="2346319" cy="112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624" y="3922063"/>
            <a:ext cx="2318914" cy="16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624" y="5660488"/>
            <a:ext cx="2304706" cy="112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636" y="6358577"/>
            <a:ext cx="35074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1286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224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7995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633413"/>
            <a:ext cx="902017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6970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988" y="1524000"/>
            <a:ext cx="8708409" cy="5016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4000" dirty="0">
                <a:cs typeface="B Titr" panose="00000700000000000000" pitchFamily="2" charset="-78"/>
              </a:rPr>
              <a:t>آلمان جزو یکی از کشورهایی است که بخش قابل توجهی از </a:t>
            </a:r>
            <a:r>
              <a:rPr lang="fa-IR" sz="4000" dirty="0" smtClean="0">
                <a:cs typeface="B Titr" panose="00000700000000000000" pitchFamily="2" charset="-78"/>
              </a:rPr>
              <a:t>انرژی مورد </a:t>
            </a:r>
            <a:r>
              <a:rPr lang="fa-IR" sz="4000" dirty="0">
                <a:cs typeface="B Titr" panose="00000700000000000000" pitchFamily="2" charset="-78"/>
              </a:rPr>
              <a:t>نیاز خود را از منابع تجدیدپذیر از جمله </a:t>
            </a:r>
            <a:r>
              <a:rPr lang="fa-IR" sz="4000" i="1" u="sng" dirty="0">
                <a:cs typeface="B Titr" panose="00000700000000000000" pitchFamily="2" charset="-78"/>
              </a:rPr>
              <a:t>انرژی باد </a:t>
            </a:r>
            <a:r>
              <a:rPr lang="fa-IR" sz="4000" dirty="0">
                <a:cs typeface="B Titr" panose="00000700000000000000" pitchFamily="2" charset="-78"/>
              </a:rPr>
              <a:t>فراهم </a:t>
            </a:r>
            <a:r>
              <a:rPr lang="fa-IR" sz="4000" dirty="0" smtClean="0">
                <a:cs typeface="B Titr" panose="00000700000000000000" pitchFamily="2" charset="-78"/>
              </a:rPr>
              <a:t>می کند(شکل  9) در </a:t>
            </a:r>
            <a:r>
              <a:rPr lang="fa-IR" sz="4000" dirty="0">
                <a:cs typeface="B Titr" panose="00000700000000000000" pitchFamily="2" charset="-78"/>
              </a:rPr>
              <a:t>حال حاضر</a:t>
            </a:r>
            <a:r>
              <a:rPr lang="fa-IR" sz="4000" u="sng" dirty="0">
                <a:cs typeface="B Titr" panose="00000700000000000000" pitchFamily="2" charset="-78"/>
              </a:rPr>
              <a:t>، برق بادی حدود  8درصد از کل مصرف برق در آلمان را تشکیل </a:t>
            </a:r>
            <a:r>
              <a:rPr lang="fa-IR" sz="4000" u="sng" dirty="0" smtClean="0">
                <a:cs typeface="B Titr" panose="00000700000000000000" pitchFamily="2" charset="-78"/>
              </a:rPr>
              <a:t>می دهد </a:t>
            </a:r>
            <a:r>
              <a:rPr lang="fa-IR" sz="4000" dirty="0">
                <a:cs typeface="B Titr" panose="00000700000000000000" pitchFamily="2" charset="-78"/>
              </a:rPr>
              <a:t>و این کشور در صدد است تا تعداد </a:t>
            </a:r>
            <a:r>
              <a:rPr lang="fa-IR" sz="4000" dirty="0" smtClean="0">
                <a:cs typeface="B Titr" panose="00000700000000000000" pitchFamily="2" charset="-78"/>
              </a:rPr>
              <a:t>توربین های </a:t>
            </a:r>
            <a:r>
              <a:rPr lang="fa-IR" sz="4000" dirty="0">
                <a:cs typeface="B Titr" panose="00000700000000000000" pitchFamily="2" charset="-78"/>
              </a:rPr>
              <a:t>بادی را در سالیان پیشرو افزایش دهد</a:t>
            </a:r>
            <a:r>
              <a:rPr lang="fa-IR" sz="4000" dirty="0" smtClean="0">
                <a:cs typeface="B Titr" panose="00000700000000000000" pitchFamily="2" charset="-78"/>
              </a:rPr>
              <a:t>.</a:t>
            </a:r>
            <a:endParaRPr lang="en-US" sz="40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799" y="381000"/>
            <a:ext cx="8610597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 dirty="0" smtClean="0">
                <a:cs typeface="B Titr" panose="00000700000000000000" pitchFamily="2" charset="-78"/>
              </a:rPr>
              <a:t>مهم ترین اقدامات کشورآلمان درکاهش مصرف سوخت های فسیلی</a:t>
            </a:r>
            <a:endParaRPr lang="en-US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753185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16" y="228600"/>
            <a:ext cx="828490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751"/>
            <a:ext cx="8610600" cy="554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6819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5" y="422564"/>
            <a:ext cx="7896297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098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916" y="990600"/>
            <a:ext cx="8610600" cy="50783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600" dirty="0">
                <a:cs typeface="B Titr" panose="00000700000000000000" pitchFamily="2" charset="-78"/>
              </a:rPr>
              <a:t>جالب است بدانید که </a:t>
            </a:r>
            <a:r>
              <a:rPr lang="fa-IR" sz="3600" dirty="0" smtClean="0">
                <a:cs typeface="B Titr" panose="00000700000000000000" pitchFamily="2" charset="-78"/>
              </a:rPr>
              <a:t>قدیمی ترین </a:t>
            </a:r>
            <a:r>
              <a:rPr lang="fa-IR" sz="3600" dirty="0">
                <a:cs typeface="B Titr" panose="00000700000000000000" pitchFamily="2" charset="-78"/>
              </a:rPr>
              <a:t>روش استفاده از انرژی باد، به </a:t>
            </a:r>
            <a:r>
              <a:rPr lang="fa-IR" sz="3600" dirty="0" smtClean="0">
                <a:cs typeface="B Titr" panose="00000700000000000000" pitchFamily="2" charset="-78"/>
              </a:rPr>
              <a:t>ایران باستان </a:t>
            </a:r>
            <a:r>
              <a:rPr lang="fa-IR" sz="3600" dirty="0">
                <a:cs typeface="B Titr" panose="00000700000000000000" pitchFamily="2" charset="-78"/>
              </a:rPr>
              <a:t>باز </a:t>
            </a:r>
            <a:r>
              <a:rPr lang="fa-IR" sz="3600" dirty="0" smtClean="0">
                <a:cs typeface="B Titr" panose="00000700000000000000" pitchFamily="2" charset="-78"/>
              </a:rPr>
              <a:t>می گردد</a:t>
            </a:r>
            <a:r>
              <a:rPr lang="fa-IR" sz="3600" dirty="0">
                <a:cs typeface="B Titr" panose="00000700000000000000" pitchFamily="2" charset="-78"/>
              </a:rPr>
              <a:t>. برای </a:t>
            </a:r>
            <a:r>
              <a:rPr lang="fa-IR" sz="3600" dirty="0" smtClean="0">
                <a:cs typeface="B Titr" panose="00000700000000000000" pitchFamily="2" charset="-78"/>
              </a:rPr>
              <a:t>نخستین بار</a:t>
            </a:r>
            <a:r>
              <a:rPr lang="fa-IR" sz="3600" dirty="0">
                <a:cs typeface="B Titr" panose="00000700000000000000" pitchFamily="2" charset="-78"/>
              </a:rPr>
              <a:t>، ایرانیان موفق شدند با استفاده ازنیروی باد، چرخ چاه را به گردش درآورند. </a:t>
            </a:r>
            <a:endParaRPr lang="fa-IR" sz="3600" dirty="0" smtClean="0">
              <a:cs typeface="B Titr" panose="00000700000000000000" pitchFamily="2" charset="-78"/>
            </a:endParaRPr>
          </a:p>
          <a:p>
            <a:pPr algn="just" rtl="1"/>
            <a:r>
              <a:rPr lang="fa-IR" sz="3600" dirty="0" smtClean="0">
                <a:cs typeface="B Titr" panose="00000700000000000000" pitchFamily="2" charset="-78"/>
              </a:rPr>
              <a:t>یونانیان </a:t>
            </a:r>
            <a:r>
              <a:rPr lang="fa-IR" sz="3600" dirty="0">
                <a:cs typeface="B Titr" panose="00000700000000000000" pitchFamily="2" charset="-78"/>
              </a:rPr>
              <a:t>برای خردکردن </a:t>
            </a:r>
            <a:r>
              <a:rPr lang="fa-IR" sz="3600" dirty="0" smtClean="0">
                <a:cs typeface="B Titr" panose="00000700000000000000" pitchFamily="2" charset="-78"/>
              </a:rPr>
              <a:t>دانه ها ومصری ها</a:t>
            </a:r>
            <a:r>
              <a:rPr lang="fa-IR" sz="3600" dirty="0">
                <a:cs typeface="B Titr" panose="00000700000000000000" pitchFamily="2" charset="-78"/>
              </a:rPr>
              <a:t>، </a:t>
            </a:r>
            <a:r>
              <a:rPr lang="fa-IR" sz="3600" dirty="0" smtClean="0">
                <a:cs typeface="B Titr" panose="00000700000000000000" pitchFamily="2" charset="-78"/>
              </a:rPr>
              <a:t>رومی ها </a:t>
            </a:r>
            <a:r>
              <a:rPr lang="fa-IR" sz="3600" dirty="0">
                <a:cs typeface="B Titr" panose="00000700000000000000" pitchFamily="2" charset="-78"/>
              </a:rPr>
              <a:t>و </a:t>
            </a:r>
            <a:r>
              <a:rPr lang="fa-IR" sz="3600" dirty="0" smtClean="0">
                <a:cs typeface="B Titr" panose="00000700000000000000" pitchFamily="2" charset="-78"/>
              </a:rPr>
              <a:t>چینی ها برای قایقرانی </a:t>
            </a:r>
            <a:r>
              <a:rPr lang="fa-IR" sz="3600" dirty="0">
                <a:cs typeface="B Titr" panose="00000700000000000000" pitchFamily="2" charset="-78"/>
              </a:rPr>
              <a:t>و آبیاری ازانرژی باد استفاده </a:t>
            </a:r>
            <a:r>
              <a:rPr lang="fa-IR" sz="3600" dirty="0" smtClean="0">
                <a:cs typeface="B Titr" panose="00000700000000000000" pitchFamily="2" charset="-78"/>
              </a:rPr>
              <a:t>می کرده اند.در </a:t>
            </a:r>
            <a:r>
              <a:rPr lang="fa-IR" sz="3600" dirty="0">
                <a:cs typeface="B Titr" panose="00000700000000000000" pitchFamily="2" charset="-78"/>
              </a:rPr>
              <a:t>قرن 13میلادی، این فناوری توسط سربازان در </a:t>
            </a:r>
            <a:r>
              <a:rPr lang="fa-IR" sz="3600" dirty="0" smtClean="0">
                <a:cs typeface="B Titr" panose="00000700000000000000" pitchFamily="2" charset="-78"/>
              </a:rPr>
              <a:t>زمان جنگ های </a:t>
            </a:r>
            <a:r>
              <a:rPr lang="fa-IR" sz="3600" dirty="0">
                <a:cs typeface="B Titr" panose="00000700000000000000" pitchFamily="2" charset="-78"/>
              </a:rPr>
              <a:t>صلیبی به اروپا برده </a:t>
            </a:r>
            <a:r>
              <a:rPr lang="fa-IR" sz="3600" dirty="0" smtClean="0">
                <a:cs typeface="B Titr" panose="00000700000000000000" pitchFamily="2" charset="-78"/>
              </a:rPr>
              <a:t>شد.</a:t>
            </a:r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00" y="76200"/>
            <a:ext cx="5334000" cy="762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cs typeface="B Titr" panose="00000700000000000000" pitchFamily="2" charset="-78"/>
              </a:rPr>
              <a:t>تاریخچه استفاده ازانرژی بادی 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84710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47"/>
          <a:stretch/>
        </p:blipFill>
        <p:spPr bwMode="auto">
          <a:xfrm>
            <a:off x="838200" y="5562600"/>
            <a:ext cx="7800976" cy="113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01" y="27296"/>
            <a:ext cx="7416016" cy="534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3973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3591"/>
            <a:ext cx="9144000" cy="235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8947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70709"/>
            <a:ext cx="7724055" cy="4595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1146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62200"/>
            <a:ext cx="9144000" cy="365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452735"/>
            <a:ext cx="8956964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dirty="0">
                <a:cs typeface="B Titr" panose="00000700000000000000" pitchFamily="2" charset="-78"/>
              </a:rPr>
              <a:t>در کشور ما نیز متخصصان با بهرهگیری از تجربیات قبلی و اقدامات کشورهای دیگر، نیروگاههای برق بادی متعددی را طراحی </a:t>
            </a:r>
            <a:r>
              <a:rPr lang="fa-IR" dirty="0" smtClean="0">
                <a:cs typeface="B Titr" panose="00000700000000000000" pitchFamily="2" charset="-78"/>
              </a:rPr>
              <a:t>وراه اندازی کرده اند. </a:t>
            </a:r>
            <a:r>
              <a:rPr lang="fa-IR" dirty="0">
                <a:cs typeface="B Titr" panose="00000700000000000000" pitchFamily="2" charset="-78"/>
              </a:rPr>
              <a:t>(</a:t>
            </a:r>
            <a:r>
              <a:rPr lang="fa-IR" dirty="0" smtClean="0">
                <a:cs typeface="B Titr" panose="00000700000000000000" pitchFamily="2" charset="-78"/>
              </a:rPr>
              <a:t>شکل10)</a:t>
            </a:r>
            <a:endParaRPr lang="en-US" dirty="0">
              <a:cs typeface="B Titr" panose="00000700000000000000" pitchFamily="2" charset="-78"/>
            </a:endParaRPr>
          </a:p>
          <a:p>
            <a:pPr algn="just" rtl="1"/>
            <a:endParaRPr lang="fa-IR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25820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709"/>
            <a:ext cx="9144000" cy="410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4245300"/>
            <a:ext cx="3283527" cy="261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4245300"/>
            <a:ext cx="501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5081208"/>
            <a:ext cx="50006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5943600"/>
            <a:ext cx="50196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0941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949" y="632432"/>
            <a:ext cx="8763000" cy="31700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dirty="0" smtClean="0">
                <a:cs typeface="B Titr" panose="00000700000000000000" pitchFamily="2" charset="-78"/>
              </a:rPr>
              <a:t>می دانید </a:t>
            </a:r>
            <a:r>
              <a:rPr lang="fa-IR" dirty="0">
                <a:cs typeface="B Titr" panose="00000700000000000000" pitchFamily="2" charset="-78"/>
              </a:rPr>
              <a:t>هر چه از سطح زمین </a:t>
            </a:r>
            <a:r>
              <a:rPr lang="fa-IR" dirty="0" smtClean="0">
                <a:cs typeface="B Titr" panose="00000700000000000000" pitchFamily="2" charset="-78"/>
              </a:rPr>
              <a:t>پایین تر </a:t>
            </a:r>
            <a:r>
              <a:rPr lang="fa-IR" dirty="0">
                <a:cs typeface="B Titr" panose="00000700000000000000" pitchFamily="2" charset="-78"/>
              </a:rPr>
              <a:t>برویم، زمین </a:t>
            </a:r>
            <a:r>
              <a:rPr lang="fa-IR" dirty="0" smtClean="0">
                <a:cs typeface="B Titr" panose="00000700000000000000" pitchFamily="2" charset="-78"/>
              </a:rPr>
              <a:t>گرم تر </a:t>
            </a:r>
            <a:r>
              <a:rPr lang="fa-IR" dirty="0">
                <a:cs typeface="B Titr" panose="00000700000000000000" pitchFamily="2" charset="-78"/>
              </a:rPr>
              <a:t>میشود و دما افزایش پیدا </a:t>
            </a:r>
            <a:r>
              <a:rPr lang="fa-IR" dirty="0" smtClean="0">
                <a:cs typeface="B Titr" panose="00000700000000000000" pitchFamily="2" charset="-78"/>
              </a:rPr>
              <a:t>می کند</a:t>
            </a:r>
            <a:r>
              <a:rPr lang="fa-IR" dirty="0">
                <a:cs typeface="B Titr" panose="00000700000000000000" pitchFamily="2" charset="-78"/>
              </a:rPr>
              <a:t>. ازگرمای درون زمین که بخشی ازآن از مواد ذوب </a:t>
            </a:r>
            <a:r>
              <a:rPr lang="fa-IR" dirty="0" smtClean="0">
                <a:cs typeface="B Titr" panose="00000700000000000000" pitchFamily="2" charset="-78"/>
              </a:rPr>
              <a:t>شده در </a:t>
            </a:r>
            <a:r>
              <a:rPr lang="fa-IR" dirty="0">
                <a:cs typeface="B Titr" panose="00000700000000000000" pitchFamily="2" charset="-78"/>
              </a:rPr>
              <a:t>دل زمین نشأت </a:t>
            </a:r>
            <a:r>
              <a:rPr lang="fa-IR" dirty="0" smtClean="0">
                <a:cs typeface="B Titr" panose="00000700000000000000" pitchFamily="2" charset="-78"/>
              </a:rPr>
              <a:t>می گیرد،انرژی </a:t>
            </a:r>
            <a:r>
              <a:rPr lang="fa-IR" dirty="0">
                <a:cs typeface="B Titr" panose="00000700000000000000" pitchFamily="2" charset="-78"/>
              </a:rPr>
              <a:t>زیادی دارد و بسیار پرقدرت است که 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انرژی «زمین گرمایی» </a:t>
            </a:r>
            <a:r>
              <a:rPr lang="fa-IR" dirty="0">
                <a:cs typeface="B Titr" panose="00000700000000000000" pitchFamily="2" charset="-78"/>
              </a:rPr>
              <a:t>نامیده میشود. دسترسی به انرژی زمین </a:t>
            </a:r>
            <a:r>
              <a:rPr lang="fa-IR" dirty="0" smtClean="0">
                <a:cs typeface="B Titr" panose="00000700000000000000" pitchFamily="2" charset="-78"/>
              </a:rPr>
              <a:t>گرمایی دراطراف آتش فشان ها بیش تر </a:t>
            </a:r>
            <a:r>
              <a:rPr lang="fa-IR" dirty="0">
                <a:cs typeface="B Titr" panose="00000700000000000000" pitchFamily="2" charset="-78"/>
              </a:rPr>
              <a:t>است. حال اگر بتوانیم با استفاده از این گرما، آب را بخار کنیم و </a:t>
            </a:r>
            <a:r>
              <a:rPr lang="fa-IR" dirty="0" smtClean="0">
                <a:cs typeface="B Titr" panose="00000700000000000000" pitchFamily="2" charset="-78"/>
              </a:rPr>
              <a:t>توربین ها </a:t>
            </a:r>
            <a:r>
              <a:rPr lang="fa-IR" dirty="0">
                <a:cs typeface="B Titr" panose="00000700000000000000" pitchFamily="2" charset="-78"/>
              </a:rPr>
              <a:t>را به حرکت درآوریم و یا آب گرم را به طورمستقیم </a:t>
            </a:r>
            <a:r>
              <a:rPr lang="fa-IR" dirty="0" smtClean="0">
                <a:cs typeface="B Titr" panose="00000700000000000000" pitchFamily="2" charset="-78"/>
              </a:rPr>
              <a:t>توسط لوله های </a:t>
            </a:r>
            <a:r>
              <a:rPr lang="fa-IR" dirty="0">
                <a:cs typeface="B Titr" panose="00000700000000000000" pitchFamily="2" charset="-78"/>
              </a:rPr>
              <a:t>دوجداره </a:t>
            </a:r>
            <a:r>
              <a:rPr lang="fa-IR" dirty="0" smtClean="0">
                <a:cs typeface="B Titr" panose="00000700000000000000" pitchFamily="2" charset="-78"/>
              </a:rPr>
              <a:t>به خانه ها </a:t>
            </a:r>
            <a:r>
              <a:rPr lang="fa-IR" dirty="0">
                <a:cs typeface="B Titr" panose="00000700000000000000" pitchFamily="2" charset="-78"/>
              </a:rPr>
              <a:t>انتقال دهیم در آن صورت بدون مصرف </a:t>
            </a:r>
            <a:r>
              <a:rPr lang="fa-IR" dirty="0" smtClean="0">
                <a:cs typeface="B Titr" panose="00000700000000000000" pitchFamily="2" charset="-78"/>
              </a:rPr>
              <a:t>سوخت فسیلی می توانیم</a:t>
            </a:r>
            <a:r>
              <a:rPr lang="fa-IR" dirty="0">
                <a:cs typeface="B Titr" panose="00000700000000000000" pitchFamily="2" charset="-78"/>
              </a:rPr>
              <a:t>، انرژی الکتریکی تولید کنیم</a:t>
            </a:r>
            <a:r>
              <a:rPr lang="fa-IR" dirty="0" smtClean="0">
                <a:cs typeface="B Titr" panose="00000700000000000000" pitchFamily="2" charset="-78"/>
              </a:rPr>
              <a:t>.</a:t>
            </a:r>
            <a:endParaRPr lang="fa-IR" dirty="0">
              <a:cs typeface="B Titr" panose="00000700000000000000" pitchFamily="2" charset="-78"/>
            </a:endParaRPr>
          </a:p>
          <a:p>
            <a:pPr algn="just" rtl="1"/>
            <a:r>
              <a:rPr lang="fa-IR" dirty="0" smtClean="0">
                <a:cs typeface="B Titr" panose="00000700000000000000" pitchFamily="2" charset="-78"/>
              </a:rPr>
              <a:t>کشور 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ایسلند</a:t>
            </a:r>
            <a:r>
              <a:rPr lang="fa-IR" dirty="0">
                <a:cs typeface="B Titr" panose="00000700000000000000" pitchFamily="2" charset="-78"/>
              </a:rPr>
              <a:t>، جزیرهای آتشفشانی و سردسیر است به طوری که مردم برای زندگی کردن، در سرتاسر سال به </a:t>
            </a:r>
            <a:r>
              <a:rPr lang="fa-IR" dirty="0" smtClean="0">
                <a:cs typeface="B Titr" panose="00000700000000000000" pitchFamily="2" charset="-78"/>
              </a:rPr>
              <a:t>سامانه های </a:t>
            </a:r>
            <a:r>
              <a:rPr lang="fa-IR" dirty="0">
                <a:cs typeface="B Titr" panose="00000700000000000000" pitchFamily="2" charset="-78"/>
              </a:rPr>
              <a:t>گرمایشی نیاز دارند.</a:t>
            </a:r>
          </a:p>
          <a:p>
            <a:pPr algn="just" rtl="1"/>
            <a:r>
              <a:rPr lang="fa-IR" dirty="0">
                <a:cs typeface="B Titr" panose="00000700000000000000" pitchFamily="2" charset="-78"/>
              </a:rPr>
              <a:t>بنابراین، افزون بر تولید انرژی الکتریکی،باید گرمای قابل توجهی تولید کرد تا بتوان به زندگی در این جزیره ادامه داد. متخصصان این کشور </a:t>
            </a:r>
            <a:r>
              <a:rPr lang="fa-IR" dirty="0" smtClean="0">
                <a:cs typeface="B Titr" panose="00000700000000000000" pitchFamily="2" charset="-78"/>
              </a:rPr>
              <a:t>در</a:t>
            </a:r>
            <a:r>
              <a:rPr lang="fa-IR" dirty="0">
                <a:cs typeface="B Titr" panose="00000700000000000000" pitchFamily="2" charset="-78"/>
              </a:rPr>
              <a:t>جستجوی یافتن راه های تولید انرژی با </a:t>
            </a:r>
            <a:r>
              <a:rPr lang="fa-IR" dirty="0" smtClean="0">
                <a:cs typeface="B Titr" panose="00000700000000000000" pitchFamily="2" charset="-78"/>
              </a:rPr>
              <a:t>کم ترین </a:t>
            </a:r>
            <a:r>
              <a:rPr lang="fa-IR" dirty="0">
                <a:cs typeface="B Titr" panose="00000700000000000000" pitchFamily="2" charset="-78"/>
              </a:rPr>
              <a:t>آثار محیط زیستی، انرژی زمین گرمایی را انتخاب </a:t>
            </a:r>
            <a:r>
              <a:rPr lang="fa-IR" dirty="0" smtClean="0">
                <a:cs typeface="B Titr" panose="00000700000000000000" pitchFamily="2" charset="-78"/>
              </a:rPr>
              <a:t>کرده اند(شکل12</a:t>
            </a:r>
            <a:r>
              <a:rPr lang="fa-IR" dirty="0">
                <a:cs typeface="B Titr" panose="00000700000000000000" pitchFamily="2" charset="-78"/>
              </a:rPr>
              <a:t>) 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35" y="3769064"/>
            <a:ext cx="7449065" cy="303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75349" y="161669"/>
            <a:ext cx="119455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کـاوش مـوردی 2</a:t>
            </a:r>
            <a:endParaRPr lang="en-US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145747"/>
            <a:ext cx="547253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a-IR" sz="24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بهره مندی </a:t>
            </a:r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از گرمای نهفته در زمین (انرژی زمین گرمایی)</a:t>
            </a:r>
            <a:endParaRPr lang="en-US" sz="2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35502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70947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1380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522" y="302359"/>
            <a:ext cx="8763000" cy="65556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anose="00000700000000000000" pitchFamily="2" charset="-78"/>
              </a:rPr>
              <a:t>اهمیت انرژی خورشیدی:</a:t>
            </a:r>
          </a:p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خورشید بزرگ ترین </a:t>
            </a:r>
            <a:r>
              <a:rPr lang="fa-IR" sz="2800" dirty="0">
                <a:cs typeface="B Titr" panose="00000700000000000000" pitchFamily="2" charset="-78"/>
              </a:rPr>
              <a:t>و </a:t>
            </a:r>
            <a:r>
              <a:rPr lang="fa-IR" sz="2800" dirty="0" smtClean="0">
                <a:cs typeface="B Titr" panose="00000700000000000000" pitchFamily="2" charset="-78"/>
              </a:rPr>
              <a:t>مهم ترین </a:t>
            </a:r>
            <a:r>
              <a:rPr lang="fa-IR" sz="2800" dirty="0">
                <a:cs typeface="B Titr" panose="00000700000000000000" pitchFamily="2" charset="-78"/>
              </a:rPr>
              <a:t>منبع انرژی است به طوری که روزانه مقادیر بسیار زیادی از انرژی را به شکل پرتوهای </a:t>
            </a:r>
            <a:r>
              <a:rPr lang="fa-IR" sz="2800" dirty="0" smtClean="0">
                <a:cs typeface="B Titr" panose="00000700000000000000" pitchFamily="2" charset="-78"/>
              </a:rPr>
              <a:t>الکترومغناطیس به </a:t>
            </a:r>
            <a:r>
              <a:rPr lang="fa-IR" sz="2800" dirty="0">
                <a:cs typeface="B Titr" panose="00000700000000000000" pitchFamily="2" charset="-78"/>
              </a:rPr>
              <a:t>سوی زمین گسیل </a:t>
            </a:r>
            <a:r>
              <a:rPr lang="fa-IR" sz="2800" dirty="0" smtClean="0">
                <a:cs typeface="B Titr" panose="00000700000000000000" pitchFamily="2" charset="-78"/>
              </a:rPr>
              <a:t>می دارد</a:t>
            </a:r>
            <a:r>
              <a:rPr lang="fa-IR" sz="2800" dirty="0">
                <a:cs typeface="B Titr" panose="00000700000000000000" pitchFamily="2" charset="-78"/>
              </a:rPr>
              <a:t>. این انرژی که به انرژی خورشیدی معروف است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سبب رشد گیاهان، بازشدن گلها و </a:t>
            </a: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شکوفه ها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، رسیدن </a:t>
            </a: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میوه ها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و ... </a:t>
            </a:r>
            <a:r>
              <a:rPr lang="fa-IR" sz="2800" dirty="0" smtClean="0">
                <a:cs typeface="B Titr" panose="00000700000000000000" pitchFamily="2" charset="-78"/>
              </a:rPr>
              <a:t>می شود</a:t>
            </a:r>
            <a:r>
              <a:rPr lang="fa-IR" sz="2800" dirty="0">
                <a:cs typeface="B Titr" panose="00000700000000000000" pitchFamily="2" charset="-78"/>
              </a:rPr>
              <a:t>. به طور معمول مردم از این انرژی برای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خشک کردن </a:t>
            </a: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لباس ها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، روشنایی </a:t>
            </a: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اتاق ها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در روز و ...</a:t>
            </a:r>
            <a:r>
              <a:rPr lang="fa-IR" sz="2800" dirty="0">
                <a:cs typeface="B Titr" panose="00000700000000000000" pitchFamily="2" charset="-78"/>
              </a:rPr>
              <a:t> استفاده </a:t>
            </a:r>
            <a:r>
              <a:rPr lang="fa-IR" sz="2800" dirty="0" smtClean="0">
                <a:cs typeface="B Titr" panose="00000700000000000000" pitchFamily="2" charset="-78"/>
              </a:rPr>
              <a:t>می کنند.</a:t>
            </a:r>
          </a:p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anose="00000700000000000000" pitchFamily="2" charset="-78"/>
              </a:rPr>
              <a:t>روش تولید انرژی خورشیدی توسط متخصصان:</a:t>
            </a:r>
            <a:endParaRPr lang="fa-IR" sz="28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امامتخصصان و دانشمندان علوم تجربی و مهندسان راهی برای تولید انرژی الکتریکی از انرژی خورشید </a:t>
            </a:r>
            <a:r>
              <a:rPr lang="fa-IR" sz="2800" dirty="0" smtClean="0">
                <a:cs typeface="B Titr" panose="00000700000000000000" pitchFamily="2" charset="-78"/>
              </a:rPr>
              <a:t>یافته اند</a:t>
            </a:r>
            <a:r>
              <a:rPr lang="fa-IR" sz="2800" dirty="0">
                <a:cs typeface="B Titr" panose="00000700000000000000" pitchFamily="2" charset="-78"/>
              </a:rPr>
              <a:t>. آنها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با استفاده از </a:t>
            </a: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موادشیمیایی،سلول های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خورشیدی کوچکی </a:t>
            </a: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ساخته اند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که نور خورشید را جذب و سپس آن را به جریان برق تبدیل </a:t>
            </a: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می کند</a:t>
            </a:r>
            <a:r>
              <a:rPr lang="fa-IR" sz="2800" dirty="0">
                <a:cs typeface="B Titr" panose="00000700000000000000" pitchFamily="2" charset="-78"/>
              </a:rPr>
              <a:t>. برای اینکه انرژی الکتریکی </a:t>
            </a:r>
            <a:r>
              <a:rPr lang="fa-IR" sz="2800" dirty="0" smtClean="0">
                <a:cs typeface="B Titr" panose="00000700000000000000" pitchFamily="2" charset="-78"/>
              </a:rPr>
              <a:t>بیش تری </a:t>
            </a:r>
            <a:r>
              <a:rPr lang="fa-IR" sz="2800" dirty="0">
                <a:cs typeface="B Titr" panose="00000700000000000000" pitchFamily="2" charset="-78"/>
              </a:rPr>
              <a:t>تولید شود، تعداد زیادی از این صفحات را کنار هم </a:t>
            </a:r>
            <a:r>
              <a:rPr lang="fa-IR" sz="2800" dirty="0" smtClean="0">
                <a:cs typeface="B Titr" panose="00000700000000000000" pitchFamily="2" charset="-78"/>
              </a:rPr>
              <a:t>می گذارند </a:t>
            </a:r>
            <a:r>
              <a:rPr lang="fa-IR" sz="2800" dirty="0">
                <a:cs typeface="B Titr" panose="00000700000000000000" pitchFamily="2" charset="-78"/>
              </a:rPr>
              <a:t>و صفحات خورشیدی </a:t>
            </a:r>
            <a:r>
              <a:rPr lang="fa-IR" sz="2800" dirty="0" smtClean="0">
                <a:cs typeface="B Titr" panose="00000700000000000000" pitchFamily="2" charset="-78"/>
              </a:rPr>
              <a:t>بزرگ تری </a:t>
            </a:r>
            <a:r>
              <a:rPr lang="fa-IR" sz="2800" dirty="0">
                <a:cs typeface="B Titr" panose="00000700000000000000" pitchFamily="2" charset="-78"/>
              </a:rPr>
              <a:t>را </a:t>
            </a:r>
            <a:r>
              <a:rPr lang="fa-IR" sz="2800" dirty="0" smtClean="0">
                <a:cs typeface="B Titr" panose="00000700000000000000" pitchFamily="2" charset="-78"/>
              </a:rPr>
              <a:t>می سازند </a:t>
            </a:r>
            <a:r>
              <a:rPr lang="fa-IR" sz="2800" dirty="0">
                <a:cs typeface="B Titr" panose="00000700000000000000" pitchFamily="2" charset="-78"/>
              </a:rPr>
              <a:t>و در هر جاکه نیاز دارند، از آن استفاده </a:t>
            </a:r>
            <a:r>
              <a:rPr lang="fa-IR" sz="2800" dirty="0" smtClean="0">
                <a:cs typeface="B Titr" panose="00000700000000000000" pitchFamily="2" charset="-78"/>
              </a:rPr>
              <a:t>می کنند(شکل 14)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794993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73121" cy="413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7116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830" y="304800"/>
            <a:ext cx="8868770" cy="61247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anose="00000700000000000000" pitchFamily="2" charset="-78"/>
              </a:rPr>
              <a:t>ارتباط استفاده ازانرژی خورشیدی و رد پای محیط زیستی:</a:t>
            </a:r>
          </a:p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استفاده </a:t>
            </a:r>
            <a:r>
              <a:rPr lang="fa-IR" sz="2800" dirty="0">
                <a:cs typeface="B Titr" panose="00000700000000000000" pitchFamily="2" charset="-78"/>
              </a:rPr>
              <a:t>از انرژی خورشیدی برای تولید انرژی الکتریکی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ردپای محیط زیستی ما را کاهش </a:t>
            </a: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می دهد</a:t>
            </a:r>
            <a:r>
              <a:rPr lang="fa-IR" sz="2800" dirty="0" smtClean="0">
                <a:cs typeface="B Titr" panose="00000700000000000000" pitchFamily="2" charset="-78"/>
              </a:rPr>
              <a:t>.</a:t>
            </a:r>
          </a:p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anose="00000700000000000000" pitchFamily="2" charset="-78"/>
              </a:rPr>
              <a:t>مشکل بزرگ ساخت و استفاده ازسلول های خورشیدی:</a:t>
            </a:r>
            <a:endParaRPr lang="fa-IR" sz="28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اما نکته مهم و قابل توجه این </a:t>
            </a:r>
            <a:r>
              <a:rPr lang="fa-IR" sz="2800" dirty="0" smtClean="0">
                <a:cs typeface="B Titr" panose="00000700000000000000" pitchFamily="2" charset="-78"/>
              </a:rPr>
              <a:t>است که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ساخت و استفاده از </a:t>
            </a: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سلول های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خورشیدی به دانش و فناوری بالایی نیاز دارد</a:t>
            </a:r>
            <a:r>
              <a:rPr lang="fa-IR" sz="2800" dirty="0">
                <a:cs typeface="B Titr" panose="00000700000000000000" pitchFamily="2" charset="-78"/>
              </a:rPr>
              <a:t>. این جمله ناخودآگاه ما را به یاد این شعر معروف استادسخن سعدی </a:t>
            </a:r>
            <a:r>
              <a:rPr lang="fa-IR" sz="2800" dirty="0" smtClean="0">
                <a:cs typeface="B Titr" panose="00000700000000000000" pitchFamily="2" charset="-78"/>
              </a:rPr>
              <a:t>می اندازد </a:t>
            </a:r>
            <a:r>
              <a:rPr lang="fa-IR" sz="2800" dirty="0">
                <a:cs typeface="B Titr" panose="00000700000000000000" pitchFamily="2" charset="-78"/>
              </a:rPr>
              <a:t>که: «‌نابرده‌رنج،‌گنج‌میسر‌نمی‌شود</a:t>
            </a:r>
            <a:r>
              <a:rPr lang="fa-IR" sz="2800" dirty="0" smtClean="0">
                <a:cs typeface="B Titr" panose="00000700000000000000" pitchFamily="2" charset="-78"/>
              </a:rPr>
              <a:t>».</a:t>
            </a:r>
          </a:p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anose="00000700000000000000" pitchFamily="2" charset="-78"/>
              </a:rPr>
              <a:t>مهم ترین شرایط استفاده ازانرژی خورشید درشهرهای کشور:</a:t>
            </a:r>
            <a:endParaRPr lang="fa-IR" sz="28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بیش تر </a:t>
            </a:r>
            <a:r>
              <a:rPr lang="fa-IR" sz="2800" dirty="0">
                <a:cs typeface="B Titr" panose="00000700000000000000" pitchFamily="2" charset="-78"/>
              </a:rPr>
              <a:t>شهرهای کشور ما در طول سال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از هوای صاف و آفتابی </a:t>
            </a:r>
            <a:r>
              <a:rPr lang="fa-IR" sz="2800" dirty="0">
                <a:cs typeface="B Titr" panose="00000700000000000000" pitchFamily="2" charset="-78"/>
              </a:rPr>
              <a:t>برخوردارند. این موضوع یکی از </a:t>
            </a:r>
            <a:r>
              <a:rPr lang="fa-IR" sz="2800" dirty="0" smtClean="0">
                <a:cs typeface="B Titr" panose="00000700000000000000" pitchFamily="2" charset="-78"/>
              </a:rPr>
              <a:t>مهم ترین </a:t>
            </a:r>
            <a:r>
              <a:rPr lang="fa-IR" sz="2800" dirty="0">
                <a:cs typeface="B Titr" panose="00000700000000000000" pitchFamily="2" charset="-78"/>
              </a:rPr>
              <a:t>شرایط </a:t>
            </a:r>
            <a:r>
              <a:rPr lang="fa-IR" sz="2800" dirty="0" smtClean="0">
                <a:cs typeface="B Titr" panose="00000700000000000000" pitchFamily="2" charset="-78"/>
              </a:rPr>
              <a:t>بهره برداری </a:t>
            </a:r>
            <a:r>
              <a:rPr lang="fa-IR" sz="2800" dirty="0">
                <a:cs typeface="B Titr" panose="00000700000000000000" pitchFamily="2" charset="-78"/>
              </a:rPr>
              <a:t>از </a:t>
            </a:r>
            <a:r>
              <a:rPr lang="fa-IR" sz="2800" dirty="0" smtClean="0">
                <a:cs typeface="B Titr" panose="00000700000000000000" pitchFamily="2" charset="-78"/>
              </a:rPr>
              <a:t>انرژی خورشیدی </a:t>
            </a:r>
            <a:r>
              <a:rPr lang="fa-IR" sz="2800" dirty="0">
                <a:cs typeface="B Titr" panose="00000700000000000000" pitchFamily="2" charset="-78"/>
              </a:rPr>
              <a:t>را </a:t>
            </a:r>
            <a:r>
              <a:rPr lang="fa-IR" sz="2800" dirty="0" smtClean="0">
                <a:cs typeface="B Titr" panose="00000700000000000000" pitchFamily="2" charset="-78"/>
              </a:rPr>
              <a:t>امکان پذیر </a:t>
            </a:r>
            <a:r>
              <a:rPr lang="fa-IR" sz="2800" dirty="0">
                <a:cs typeface="B Titr" panose="00000700000000000000" pitchFamily="2" charset="-78"/>
              </a:rPr>
              <a:t>کرده است. امید است با همت و تلاش جوانان کشورمان بتوانیم از این انرژی پاک </a:t>
            </a:r>
            <a:r>
              <a:rPr lang="fa-IR" sz="2800" dirty="0" smtClean="0">
                <a:cs typeface="B Titr" panose="00000700000000000000" pitchFamily="2" charset="-78"/>
              </a:rPr>
              <a:t>به صورت </a:t>
            </a:r>
            <a:r>
              <a:rPr lang="fa-IR" sz="2800" dirty="0">
                <a:cs typeface="B Titr" panose="00000700000000000000" pitchFamily="2" charset="-78"/>
              </a:rPr>
              <a:t>بهینه استفاده کنیم</a:t>
            </a:r>
            <a:r>
              <a:rPr lang="fa-IR" sz="2800" dirty="0" smtClean="0">
                <a:cs typeface="B Titr" panose="00000700000000000000" pitchFamily="2" charset="-78"/>
              </a:rPr>
              <a:t>.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977947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1390"/>
            <a:ext cx="9144000" cy="349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9368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225689"/>
            <a:ext cx="8763000" cy="5632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600" dirty="0" smtClean="0">
                <a:cs typeface="B Titr" panose="00000700000000000000" pitchFamily="2" charset="-78"/>
              </a:rPr>
              <a:t>سوخت های </a:t>
            </a:r>
            <a:r>
              <a:rPr lang="fa-IR" sz="3600" dirty="0">
                <a:cs typeface="B Titr" panose="00000700000000000000" pitchFamily="2" charset="-78"/>
              </a:rPr>
              <a:t>سبز، منابع انرژی تجدیدپذیری هستند که به عنوان جایگزینی برای سوخت فسیلی مطرح </a:t>
            </a:r>
            <a:r>
              <a:rPr lang="fa-IR" sz="3600" dirty="0" smtClean="0">
                <a:cs typeface="B Titr" panose="00000700000000000000" pitchFamily="2" charset="-78"/>
              </a:rPr>
              <a:t>شده اند</a:t>
            </a:r>
            <a:r>
              <a:rPr lang="fa-IR" sz="3600" dirty="0">
                <a:cs typeface="B Titr" panose="00000700000000000000" pitchFamily="2" charset="-78"/>
              </a:rPr>
              <a:t>. </a:t>
            </a:r>
            <a:endParaRPr lang="fa-IR" sz="3600" dirty="0" smtClean="0">
              <a:cs typeface="B Titr" panose="00000700000000000000" pitchFamily="2" charset="-78"/>
            </a:endParaRPr>
          </a:p>
          <a:p>
            <a:pPr algn="just" rtl="1"/>
            <a:r>
              <a:rPr lang="fa-IR" sz="3600" dirty="0" smtClean="0">
                <a:cs typeface="B Titr" panose="00000700000000000000" pitchFamily="2" charset="-78"/>
              </a:rPr>
              <a:t>این سوخت </a:t>
            </a:r>
            <a:r>
              <a:rPr lang="fa-IR" sz="3600" dirty="0" smtClean="0">
                <a:solidFill>
                  <a:srgbClr val="FF0000"/>
                </a:solidFill>
                <a:cs typeface="B Titr" panose="00000700000000000000" pitchFamily="2" charset="-78"/>
              </a:rPr>
              <a:t>ها،مواد شیمیایی اکسیژن داری </a:t>
            </a:r>
            <a:r>
              <a:rPr lang="fa-IR" sz="3600" dirty="0">
                <a:solidFill>
                  <a:srgbClr val="FF0000"/>
                </a:solidFill>
                <a:cs typeface="B Titr" panose="00000700000000000000" pitchFamily="2" charset="-78"/>
              </a:rPr>
              <a:t>هستند که از تخمیر پسماندهای گیاهی همانند شاخ و برگ گیاه نیشکر، سویا و همچنین </a:t>
            </a:r>
            <a:r>
              <a:rPr lang="fa-IR" sz="3600" dirty="0" smtClean="0">
                <a:solidFill>
                  <a:srgbClr val="FF0000"/>
                </a:solidFill>
                <a:cs typeface="B Titr" panose="00000700000000000000" pitchFamily="2" charset="-78"/>
              </a:rPr>
              <a:t>دانه های </a:t>
            </a:r>
            <a:r>
              <a:rPr lang="fa-IR" sz="3600" dirty="0">
                <a:solidFill>
                  <a:srgbClr val="FF0000"/>
                </a:solidFill>
                <a:cs typeface="B Titr" panose="00000700000000000000" pitchFamily="2" charset="-78"/>
              </a:rPr>
              <a:t>روغنی به دست </a:t>
            </a:r>
            <a:r>
              <a:rPr lang="fa-IR" sz="3600" dirty="0" smtClean="0">
                <a:solidFill>
                  <a:srgbClr val="FF0000"/>
                </a:solidFill>
                <a:cs typeface="B Titr" panose="00000700000000000000" pitchFamily="2" charset="-78"/>
              </a:rPr>
              <a:t>می آیند</a:t>
            </a:r>
            <a:r>
              <a:rPr lang="fa-IR" sz="3600" dirty="0">
                <a:solidFill>
                  <a:srgbClr val="FF0000"/>
                </a:solidFill>
                <a:cs typeface="B Titr" panose="00000700000000000000" pitchFamily="2" charset="-78"/>
              </a:rPr>
              <a:t>.</a:t>
            </a:r>
          </a:p>
          <a:p>
            <a:pPr algn="just" rtl="1"/>
            <a:r>
              <a:rPr lang="fa-IR" sz="3600" dirty="0">
                <a:solidFill>
                  <a:srgbClr val="FF0000"/>
                </a:solidFill>
                <a:cs typeface="B Titr" panose="00000700000000000000" pitchFamily="2" charset="-78"/>
              </a:rPr>
              <a:t>بیواتانول </a:t>
            </a:r>
            <a:r>
              <a:rPr lang="fa-IR" sz="3600" dirty="0">
                <a:cs typeface="B Titr" panose="00000700000000000000" pitchFamily="2" charset="-78"/>
              </a:rPr>
              <a:t>یکی از این مواد است که به عنوان سوخت در خودروها استفاده </a:t>
            </a:r>
            <a:r>
              <a:rPr lang="fa-IR" sz="3600" dirty="0" smtClean="0">
                <a:cs typeface="B Titr" panose="00000700000000000000" pitchFamily="2" charset="-78"/>
              </a:rPr>
              <a:t>می شود(شکل15 )</a:t>
            </a:r>
            <a:endParaRPr lang="en-US" sz="3600" dirty="0">
              <a:cs typeface="B Titr" panose="00000700000000000000" pitchFamily="2" charset="-78"/>
            </a:endParaRPr>
          </a:p>
          <a:p>
            <a:pPr algn="just" rtl="1"/>
            <a:endParaRPr lang="fa-IR" sz="36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0400" y="331857"/>
            <a:ext cx="3023585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4000" dirty="0">
                <a:cs typeface="B Titr" panose="00000700000000000000" pitchFamily="2" charset="-78"/>
              </a:rPr>
              <a:t>سوخت های سبز</a:t>
            </a:r>
            <a:endParaRPr lang="en-US" sz="4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26658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1" y="685800"/>
            <a:ext cx="7254859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0421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228600"/>
            <a:ext cx="91440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835727"/>
            <a:ext cx="9088582" cy="450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4460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47"/>
          <a:stretch/>
        </p:blipFill>
        <p:spPr bwMode="auto">
          <a:xfrm>
            <a:off x="990600" y="5638800"/>
            <a:ext cx="6626919" cy="111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89756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0950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0537"/>
            <a:ext cx="9144000" cy="66787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>
                <a:solidFill>
                  <a:srgbClr val="0070C0"/>
                </a:solidFill>
                <a:cs typeface="B Titr" panose="00000700000000000000" pitchFamily="2" charset="-78"/>
              </a:rPr>
              <a:t>روش تولید </a:t>
            </a:r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سوخت سبز مانند اتانول </a:t>
            </a:r>
            <a:r>
              <a:rPr lang="fa-IR" sz="2400" dirty="0">
                <a:solidFill>
                  <a:srgbClr val="0070C0"/>
                </a:solidFill>
                <a:cs typeface="B Titr" panose="00000700000000000000" pitchFamily="2" charset="-78"/>
              </a:rPr>
              <a:t>دربرزیل</a:t>
            </a:r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:</a:t>
            </a: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برزیل </a:t>
            </a:r>
            <a:r>
              <a:rPr lang="fa-IR" sz="2400" dirty="0">
                <a:cs typeface="B Titr" panose="00000700000000000000" pitchFamily="2" charset="-78"/>
              </a:rPr>
              <a:t>یکی از کشورهای پیشرو در </a:t>
            </a:r>
            <a:r>
              <a:rPr lang="fa-IR" sz="2400" dirty="0" smtClean="0">
                <a:cs typeface="B Titr" panose="00000700000000000000" pitchFamily="2" charset="-78"/>
              </a:rPr>
              <a:t>تولیدسوخت های </a:t>
            </a:r>
            <a:r>
              <a:rPr lang="fa-IR" sz="2400" dirty="0">
                <a:cs typeface="B Titr" panose="00000700000000000000" pitchFamily="2" charset="-78"/>
              </a:rPr>
              <a:t>سبز است. در این کشور، </a:t>
            </a:r>
            <a:r>
              <a:rPr lang="fa-IR" sz="2400" dirty="0" smtClean="0">
                <a:cs typeface="B Titr" panose="00000700000000000000" pitchFamily="2" charset="-78"/>
              </a:rPr>
              <a:t>روش های </a:t>
            </a:r>
            <a:r>
              <a:rPr lang="fa-IR" sz="2400" dirty="0">
                <a:cs typeface="B Titr" panose="00000700000000000000" pitchFamily="2" charset="-78"/>
              </a:rPr>
              <a:t>مختلفی برای تولید الکل (به عنوان سوخت) از تخمیر </a:t>
            </a:r>
            <a:r>
              <a:rPr lang="fa-IR" sz="2400" dirty="0" smtClean="0">
                <a:cs typeface="B Titr" panose="00000700000000000000" pitchFamily="2" charset="-78"/>
              </a:rPr>
              <a:t>گیاهان استفاده می شود</a:t>
            </a:r>
            <a:r>
              <a:rPr lang="fa-IR" sz="2400" dirty="0">
                <a:cs typeface="B Titr" panose="00000700000000000000" pitchFamily="2" charset="-78"/>
              </a:rPr>
              <a:t>. این الکل هم به صورت خالص و هم مخلوط با بنزین به کار </a:t>
            </a:r>
            <a:r>
              <a:rPr lang="fa-IR" sz="2400" dirty="0" smtClean="0">
                <a:cs typeface="B Titr" panose="00000700000000000000" pitchFamily="2" charset="-78"/>
              </a:rPr>
              <a:t>می رود</a:t>
            </a:r>
            <a:r>
              <a:rPr lang="fa-IR" sz="2400" dirty="0">
                <a:cs typeface="B Titr" panose="00000700000000000000" pitchFamily="2" charset="-78"/>
              </a:rPr>
              <a:t>. </a:t>
            </a:r>
            <a:endParaRPr lang="fa-IR" sz="2400" dirty="0" smtClean="0"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ا</a:t>
            </a:r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ز 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تخمیر نیشکر، اتانول به دست </a:t>
            </a:r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می آورند 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که </a:t>
            </a:r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می تواند 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جایگزین مناسبی برای بنزین باشد. </a:t>
            </a:r>
            <a:endParaRPr lang="fa-IR" sz="2400" dirty="0" smtClean="0"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روش تولید اتانول درآمریکای شمالی:</a:t>
            </a:r>
            <a:endParaRPr lang="fa-IR" sz="24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در </a:t>
            </a:r>
            <a:r>
              <a:rPr lang="fa-IR" sz="2400" dirty="0">
                <a:cs typeface="B Titr" panose="00000700000000000000" pitchFamily="2" charset="-78"/>
              </a:rPr>
              <a:t>آمریکای شمالی،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اتانول </a:t>
            </a:r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به طور 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عمده از بقایای ذرت به دست </a:t>
            </a:r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می آید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. </a:t>
            </a:r>
            <a:r>
              <a:rPr lang="fa-IR" sz="2400" dirty="0">
                <a:cs typeface="B Titr" panose="00000700000000000000" pitchFamily="2" charset="-78"/>
              </a:rPr>
              <a:t>طبق </a:t>
            </a:r>
            <a:r>
              <a:rPr lang="fa-IR" sz="2400" dirty="0" smtClean="0">
                <a:cs typeface="B Titr" panose="00000700000000000000" pitchFamily="2" charset="-78"/>
              </a:rPr>
              <a:t>گزارش های </a:t>
            </a:r>
            <a:r>
              <a:rPr lang="fa-IR" sz="2400" dirty="0">
                <a:cs typeface="B Titr" panose="00000700000000000000" pitchFamily="2" charset="-78"/>
              </a:rPr>
              <a:t>موجوددر سال ،2007در حدودهفت میلیارد گالن اتانول مصرف شده است. </a:t>
            </a:r>
            <a:endParaRPr lang="fa-IR" sz="2400" dirty="0" smtClean="0"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مقایسه اتانول با گازوییل از نظرهزینه و راندمان:</a:t>
            </a:r>
            <a:endParaRPr lang="fa-IR" sz="24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000" dirty="0" smtClean="0">
                <a:cs typeface="B Titr" panose="00000700000000000000" pitchFamily="2" charset="-78"/>
              </a:rPr>
              <a:t>استفاده </a:t>
            </a:r>
            <a:r>
              <a:rPr lang="fa-IR" sz="2000" dirty="0">
                <a:cs typeface="B Titr" panose="00000700000000000000" pitchFamily="2" charset="-78"/>
              </a:rPr>
              <a:t>از اتانول در مقایسه با گازوئیل از 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هزینه </a:t>
            </a:r>
            <a:r>
              <a:rPr lang="fa-IR" sz="2000" dirty="0" smtClean="0">
                <a:solidFill>
                  <a:srgbClr val="FF0000"/>
                </a:solidFill>
                <a:cs typeface="B Titr" panose="00000700000000000000" pitchFamily="2" charset="-78"/>
              </a:rPr>
              <a:t>کم تر 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و راندمان بالاتری برخوردار است</a:t>
            </a:r>
            <a:r>
              <a:rPr lang="fa-IR" sz="2000" dirty="0" smtClean="0">
                <a:cs typeface="B Titr" panose="00000700000000000000" pitchFamily="2" charset="-78"/>
              </a:rPr>
              <a:t>.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معایب استفاده از سوخت های سبز:</a:t>
            </a:r>
            <a:endParaRPr lang="fa-IR" sz="24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فراموش </a:t>
            </a:r>
            <a:r>
              <a:rPr lang="fa-IR" sz="2400" dirty="0">
                <a:cs typeface="B Titr" panose="00000700000000000000" pitchFamily="2" charset="-78"/>
              </a:rPr>
              <a:t>نشود که این نوع انرژی در کنار مزایایی که برای انسان دارد، </a:t>
            </a:r>
            <a:r>
              <a:rPr lang="fa-IR" sz="2400" dirty="0" smtClean="0">
                <a:cs typeface="B Titr" panose="00000700000000000000" pitchFamily="2" charset="-78"/>
              </a:rPr>
              <a:t>می تواند </a:t>
            </a:r>
            <a:r>
              <a:rPr lang="fa-IR" sz="2400" dirty="0">
                <a:cs typeface="B Titr" panose="00000700000000000000" pitchFamily="2" charset="-78"/>
              </a:rPr>
              <a:t>معایبی هم داشته باشد؛چرا که </a:t>
            </a:r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زمین های 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زیادی به </a:t>
            </a:r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خاطر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کاشت گیاهانی که به عنوان سوخت زیستی از آنها استفاده </a:t>
            </a:r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می شود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، تغییر کاربری </a:t>
            </a:r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داده اند 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یا پاکتراشی </a:t>
            </a:r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شده اند؛به طوری که بخش های 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زیادی از جنگل های بارانی برزیل، به دلیل کاشت گیاهان سوخت زیستی، پاک تراشی شده و از بین رفته اند</a:t>
            </a:r>
            <a:r>
              <a:rPr lang="fa-IR" sz="2400" dirty="0" smtClean="0">
                <a:cs typeface="B Titr" panose="00000700000000000000" pitchFamily="2" charset="-78"/>
              </a:rPr>
              <a:t>.</a:t>
            </a:r>
            <a:endParaRPr lang="en-US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39243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8" b="68780"/>
          <a:stretch/>
        </p:blipFill>
        <p:spPr bwMode="auto">
          <a:xfrm>
            <a:off x="3261815" y="-6824"/>
            <a:ext cx="3034145" cy="11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2636" y="1164134"/>
            <a:ext cx="8686800" cy="56938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>
                <a:cs typeface="B Titr" panose="00000700000000000000" pitchFamily="2" charset="-78"/>
              </a:rPr>
              <a:t>هر یک از رفتارهای ما در زندگی روزانه به </a:t>
            </a:r>
            <a:r>
              <a:rPr lang="fa-IR" sz="2800" dirty="0" smtClean="0">
                <a:cs typeface="B Titr" panose="00000700000000000000" pitchFamily="2" charset="-78"/>
              </a:rPr>
              <a:t>گونه ای </a:t>
            </a:r>
            <a:r>
              <a:rPr lang="fa-IR" sz="2800" dirty="0">
                <a:cs typeface="B Titr" panose="00000700000000000000" pitchFamily="2" charset="-78"/>
              </a:rPr>
              <a:t>روی محیط زیست اثر </a:t>
            </a:r>
            <a:r>
              <a:rPr lang="fa-IR" sz="2800" dirty="0" smtClean="0">
                <a:cs typeface="B Titr" panose="00000700000000000000" pitchFamily="2" charset="-78"/>
              </a:rPr>
              <a:t>می گذارد </a:t>
            </a:r>
            <a:r>
              <a:rPr lang="fa-IR" sz="2800" dirty="0">
                <a:cs typeface="B Titr" panose="00000700000000000000" pitchFamily="2" charset="-78"/>
              </a:rPr>
              <a:t>و ردپایی ایجاد </a:t>
            </a:r>
            <a:r>
              <a:rPr lang="fa-IR" sz="2800" dirty="0" smtClean="0">
                <a:cs typeface="B Titr" panose="00000700000000000000" pitchFamily="2" charset="-78"/>
              </a:rPr>
              <a:t>می کند</a:t>
            </a:r>
            <a:r>
              <a:rPr lang="fa-IR" sz="2800" dirty="0">
                <a:cs typeface="B Titr" panose="00000700000000000000" pitchFamily="2" charset="-78"/>
              </a:rPr>
              <a:t>. هنگامی که </a:t>
            </a:r>
            <a:r>
              <a:rPr lang="fa-IR" sz="2800" dirty="0" smtClean="0">
                <a:cs typeface="B Titr" panose="00000700000000000000" pitchFamily="2" charset="-78"/>
              </a:rPr>
              <a:t>از</a:t>
            </a:r>
            <a:r>
              <a:rPr lang="fa-IR" sz="2800" dirty="0">
                <a:cs typeface="B Titr" panose="00000700000000000000" pitchFamily="2" charset="-78"/>
              </a:rPr>
              <a:t>تلفن همراه استفاده </a:t>
            </a:r>
            <a:r>
              <a:rPr lang="fa-IR" sz="2800" dirty="0" smtClean="0">
                <a:cs typeface="B Titr" panose="00000700000000000000" pitchFamily="2" charset="-78"/>
              </a:rPr>
              <a:t>می کنید</a:t>
            </a:r>
            <a:r>
              <a:rPr lang="fa-IR" sz="2800" dirty="0">
                <a:cs typeface="B Titr" panose="00000700000000000000" pitchFamily="2" charset="-78"/>
              </a:rPr>
              <a:t>، تلویزیون تماشا </a:t>
            </a:r>
            <a:r>
              <a:rPr lang="fa-IR" sz="2800" dirty="0" smtClean="0">
                <a:cs typeface="B Titr" panose="00000700000000000000" pitchFamily="2" charset="-78"/>
              </a:rPr>
              <a:t>می کنید</a:t>
            </a:r>
            <a:r>
              <a:rPr lang="fa-IR" sz="2800" dirty="0">
                <a:cs typeface="B Titr" panose="00000700000000000000" pitchFamily="2" charset="-78"/>
              </a:rPr>
              <a:t>، در یخچال را باز </a:t>
            </a:r>
            <a:r>
              <a:rPr lang="fa-IR" sz="2800" dirty="0" smtClean="0">
                <a:cs typeface="B Titr" panose="00000700000000000000" pitchFamily="2" charset="-78"/>
              </a:rPr>
              <a:t>می کنید </a:t>
            </a:r>
            <a:r>
              <a:rPr lang="fa-IR" sz="2800" dirty="0">
                <a:cs typeface="B Titr" panose="00000700000000000000" pitchFamily="2" charset="-78"/>
              </a:rPr>
              <a:t>و نوشیدنی یا میوهای را از آن بر </a:t>
            </a:r>
            <a:r>
              <a:rPr lang="fa-IR" sz="2800" dirty="0" smtClean="0">
                <a:cs typeface="B Titr" panose="00000700000000000000" pitchFamily="2" charset="-78"/>
              </a:rPr>
              <a:t>می دارید ومی خورید</a:t>
            </a:r>
            <a:r>
              <a:rPr lang="fa-IR" sz="2800" dirty="0">
                <a:cs typeface="B Titr" panose="00000700000000000000" pitchFamily="2" charset="-78"/>
              </a:rPr>
              <a:t>، با استفاده از موتور یا خودرو به مدرسه یا محل کار و خرید </a:t>
            </a:r>
            <a:r>
              <a:rPr lang="fa-IR" sz="2800" dirty="0" smtClean="0">
                <a:cs typeface="B Titr" panose="00000700000000000000" pitchFamily="2" charset="-78"/>
              </a:rPr>
              <a:t>می روید</a:t>
            </a:r>
            <a:r>
              <a:rPr lang="fa-IR" sz="2800" dirty="0">
                <a:cs typeface="B Titr" panose="00000700000000000000" pitchFamily="2" charset="-78"/>
              </a:rPr>
              <a:t>، در حال ایجاد ردپا روی کره زمین هستید</a:t>
            </a:r>
            <a:r>
              <a:rPr lang="fa-IR" sz="2800" dirty="0" smtClean="0">
                <a:cs typeface="B Titr" panose="00000700000000000000" pitchFamily="2" charset="-78"/>
              </a:rPr>
              <a:t>.</a:t>
            </a:r>
            <a:endParaRPr lang="fa-IR" sz="2800" dirty="0">
              <a:cs typeface="B Titr" panose="00000700000000000000" pitchFamily="2" charset="-78"/>
            </a:endParaRPr>
          </a:p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زیرا </a:t>
            </a:r>
            <a:r>
              <a:rPr lang="fa-IR" sz="2800" dirty="0">
                <a:cs typeface="B Titr" panose="00000700000000000000" pitchFamily="2" charset="-78"/>
              </a:rPr>
              <a:t>در انجام هر یک از این </a:t>
            </a:r>
            <a:r>
              <a:rPr lang="fa-IR" sz="2800" dirty="0" smtClean="0">
                <a:cs typeface="B Titr" panose="00000700000000000000" pitchFamily="2" charset="-78"/>
              </a:rPr>
              <a:t>فعالیت ها </a:t>
            </a:r>
            <a:r>
              <a:rPr lang="fa-IR" sz="2800" dirty="0">
                <a:cs typeface="B Titr" panose="00000700000000000000" pitchFamily="2" charset="-78"/>
              </a:rPr>
              <a:t>به طور مستقیم یا غیرمستقیم، مقداری کربن دی اکسید وارد هوا کره </a:t>
            </a:r>
            <a:r>
              <a:rPr lang="fa-IR" sz="2800" dirty="0" smtClean="0">
                <a:cs typeface="B Titr" panose="00000700000000000000" pitchFamily="2" charset="-78"/>
              </a:rPr>
              <a:t>می شود </a:t>
            </a:r>
            <a:r>
              <a:rPr lang="fa-IR" sz="2800" dirty="0">
                <a:cs typeface="B Titr" panose="00000700000000000000" pitchFamily="2" charset="-78"/>
              </a:rPr>
              <a:t>که </a:t>
            </a:r>
            <a:r>
              <a:rPr lang="fa-IR" sz="2800" dirty="0" smtClean="0">
                <a:cs typeface="B Titr" panose="00000700000000000000" pitchFamily="2" charset="-78"/>
              </a:rPr>
              <a:t>ردپای کربن </a:t>
            </a:r>
            <a:r>
              <a:rPr lang="fa-IR" sz="2800" dirty="0">
                <a:cs typeface="B Titr" panose="00000700000000000000" pitchFamily="2" charset="-78"/>
              </a:rPr>
              <a:t>دی اکسید شما را تشکیل </a:t>
            </a:r>
            <a:r>
              <a:rPr lang="fa-IR" sz="2800" dirty="0" smtClean="0">
                <a:cs typeface="B Titr" panose="00000700000000000000" pitchFamily="2" charset="-78"/>
              </a:rPr>
              <a:t>می دهد</a:t>
            </a:r>
            <a:r>
              <a:rPr lang="fa-IR" sz="2800" dirty="0">
                <a:cs typeface="B Titr" panose="00000700000000000000" pitchFamily="2" charset="-78"/>
              </a:rPr>
              <a:t>. حال </a:t>
            </a:r>
            <a:r>
              <a:rPr lang="fa-IR" sz="2800" u="sng" dirty="0">
                <a:solidFill>
                  <a:srgbClr val="FF0000"/>
                </a:solidFill>
                <a:cs typeface="B Titr" panose="00000700000000000000" pitchFamily="2" charset="-78"/>
              </a:rPr>
              <a:t>هرچه ردپای کربن دی اکسید شما کوچک تر باشد، رفتار و الگوی مصرف شمادرست تر است و می توان گفت که شما شهروندی مسئول، متعهد و دوستدار محیط زیست هستید</a:t>
            </a:r>
            <a:r>
              <a:rPr lang="fa-IR" sz="2800" dirty="0">
                <a:cs typeface="B Titr" panose="00000700000000000000" pitchFamily="2" charset="-78"/>
              </a:rPr>
              <a:t>. یادتان باشد هر یک ازرفتارهای شما روی زندگی همه مردم جهان اثر می گذارد</a:t>
            </a:r>
            <a:r>
              <a:rPr lang="fa-IR" sz="2800" dirty="0" smtClean="0">
                <a:cs typeface="B Titr" panose="00000700000000000000" pitchFamily="2" charset="-78"/>
              </a:rPr>
              <a:t>.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00922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3" y="838200"/>
            <a:ext cx="913684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2095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094227" cy="617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10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2" y="94415"/>
            <a:ext cx="7640808" cy="668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605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022" y="990600"/>
            <a:ext cx="6449960" cy="48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7905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5723"/>
            <a:ext cx="9144000" cy="175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7782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4537"/>
            <a:ext cx="8610600" cy="618630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1-میزان مصرف سالانه انرژی درجهان چقدراست؟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2-انرژی درکجاها و به چه شکل هایی مصرف می شود؟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3-علل وابستگی زندگی امروزی به انرژی الکتریکی را بنویسید.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4-برخی کاربردهای سوخت های فسیلی در زندگی را بنویسید.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5-روش تولید الکتریسیته(برق حرارتی) از طریق سوخت های فسیلی را بنویسید.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6-عوامل افزایش مصرف سوخت های فسیلی درجهان را بنویسید.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7-پیامدهای نامطلوب افزایش مصرف سوخت های فسیلی درجهان را بیان کنید.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8-میان گرمایش جهانی و افزایش مصرف سوخت های فسیلی آیا ارتباطی وجوددارد؟توضیح دهید.</a:t>
            </a:r>
          </a:p>
        </p:txBody>
      </p:sp>
      <p:sp>
        <p:nvSpPr>
          <p:cNvPr id="3" name="Rectangle 2"/>
          <p:cNvSpPr/>
          <p:nvPr/>
        </p:nvSpPr>
        <p:spPr>
          <a:xfrm>
            <a:off x="3276600" y="3412"/>
            <a:ext cx="3048000" cy="533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نمونه سوالات درس چهارم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479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76832"/>
            <a:ext cx="8763000" cy="67403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9-پیامدهای نامطلوب  گرمایش جهانی را بیان کنید.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10-ارتباط افزایش گازکربن دی اکسید با افزایش دمای کره زمین(اثرگلخانه ای جو) را شرح دهید.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11-نقش گازهای گلخانه ای  جو مانند کربن دی اکسید درافزایش دمای کره زمین را توضیح دهید.</a:t>
            </a:r>
          </a:p>
          <a:p>
            <a:pPr algn="just" rtl="1"/>
            <a:r>
              <a:rPr lang="fa-IR" sz="36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12-اگرمولکلول </a:t>
            </a:r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های دی اکسید کربن درهوا کره نباشد وضع دمای زمین چگونه بود؟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13-علت استفاده دانشمندان از اصطلاح رد پای محیط زیستی چیست؟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14-ردپاهای محیط زیستی چه چیزی را نشان می دهند؟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15-بزرگ وکوچک بودن ردپای زیستی مانند ردپای کربن به چه معناست؟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16-چرا دانشمندان به دنبال کاهش رد پای محیط زیستی هستند؟</a:t>
            </a:r>
          </a:p>
        </p:txBody>
      </p:sp>
    </p:spTree>
    <p:extLst>
      <p:ext uri="{BB962C8B-B14F-4D97-AF65-F5344CB8AC3E}">
        <p14:creationId xmlns:p14="http://schemas.microsoft.com/office/powerpoint/2010/main" val="25955074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2438"/>
            <a:ext cx="9144000" cy="24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848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81000"/>
            <a:ext cx="8686800" cy="61863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6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17-راه </a:t>
            </a:r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کارهای حل مسائل و مشکلات زیست محیطی باید چگونه باشند؟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18-مهم ترین راهکارهای پیشنهادی به منظورکاهش رد پای محیط زیستی را بنویسید.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19-کشورآلمان برای کاهش ردپای کربن دی اکسید چه اقداماتی را انجام داده است؟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20-انرژی زمین گرمایی چیست؟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21-اهمیت انرژی خورشیدی را بنویسید.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22-روش تولید انرژی خورشیدی توسط متخصصان را شرح دهید.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23-ارتباط استفاده ازانرژی خورشیدی و رد پای محیط زیستی چیست؟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24-مشکل بزرگ ساخت و استفاده ازسلول های خورشیدی را بیان کنید.</a:t>
            </a:r>
          </a:p>
        </p:txBody>
      </p:sp>
    </p:spTree>
    <p:extLst>
      <p:ext uri="{BB962C8B-B14F-4D97-AF65-F5344CB8AC3E}">
        <p14:creationId xmlns:p14="http://schemas.microsoft.com/office/powerpoint/2010/main" val="12821146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445" y="304800"/>
            <a:ext cx="8763000" cy="5632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-مهم ترین شرایط استفاده ازانرژی خورشید درشهرهای کشوررا بنویسید.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26-سوخت های سبزچیست؟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27-بیواتانول را تعریف کنید.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28-روش تولید سوخت سبز مانند اتانول دربرزیل را بنویسید.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29- اتانول با گازوییل از نظرهزینه و راندمان باهم مقایسه کنید.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30-معایب استفاده از سوخت های سبز را بنویسید.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31-درچه صورتی ما شهروندی مسئول، متعهد و دوستدار محیط زیست هستیم؟</a:t>
            </a:r>
          </a:p>
        </p:txBody>
      </p:sp>
    </p:spTree>
    <p:extLst>
      <p:ext uri="{BB962C8B-B14F-4D97-AF65-F5344CB8AC3E}">
        <p14:creationId xmlns:p14="http://schemas.microsoft.com/office/powerpoint/2010/main" val="41161520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09600" y="304800"/>
            <a:ext cx="7543800" cy="6096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a-IR" sz="4400" b="1" dirty="0" smtClean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/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محسن یوسفی</a:t>
            </a:r>
          </a:p>
          <a:p>
            <a:pPr algn="ctr"/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استان قم</a:t>
            </a:r>
          </a:p>
          <a:p>
            <a:pPr algn="ctr"/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ایمیل:</a:t>
            </a:r>
          </a:p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  <a:hlinkClick r:id="rId2"/>
              </a:rPr>
              <a:t>m.yousefi1348@gmail.com</a:t>
            </a:r>
            <a:endParaRPr lang="en-US" sz="4400" b="1" dirty="0" smtClean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/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وبلاگ:</a:t>
            </a:r>
          </a:p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qomgeo.blogfa.com</a:t>
            </a:r>
            <a:endParaRPr lang="fa-IR" sz="4400" b="1" dirty="0" smtClean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/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شماره همراه:</a:t>
            </a:r>
          </a:p>
          <a:p>
            <a:pPr algn="ctr"/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09127543391</a:t>
            </a:r>
          </a:p>
          <a:p>
            <a:pPr algn="ctr"/>
            <a:endParaRPr lang="en-US" sz="4400" b="1" dirty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733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66800" y="152400"/>
            <a:ext cx="7162800" cy="63246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54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شماره حساب</a:t>
            </a:r>
          </a:p>
          <a:p>
            <a:pPr algn="ctr"/>
            <a:r>
              <a:rPr lang="fa-IR" sz="5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0104632102006</a:t>
            </a:r>
          </a:p>
          <a:p>
            <a:pPr algn="ctr"/>
            <a:r>
              <a:rPr lang="fa-IR" sz="5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شماره کارت</a:t>
            </a:r>
          </a:p>
          <a:p>
            <a:pPr algn="ctr"/>
            <a:r>
              <a:rPr lang="fa-IR" sz="54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6037997281300377</a:t>
            </a:r>
            <a:endParaRPr lang="en-US" sz="5400" b="1" dirty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/>
            <a:endParaRPr lang="fa-IR" sz="5400" b="1" dirty="0" smtClean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623054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5504765" y="3105837"/>
            <a:ext cx="64008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3600" dirty="0">
                <a:cs typeface="B Titr" panose="00000700000000000000" pitchFamily="2" charset="-78"/>
              </a:rPr>
              <a:t>انرژی نیازی </a:t>
            </a:r>
            <a:r>
              <a:rPr lang="fa-IR" sz="3600" dirty="0" smtClean="0">
                <a:cs typeface="B Titr" panose="00000700000000000000" pitchFamily="2" charset="-78"/>
              </a:rPr>
              <a:t>پایان ناپذیر</a:t>
            </a:r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399" y="46925"/>
            <a:ext cx="8229600" cy="67403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میزان مصرف سالانه انرژی درجهان:</a:t>
            </a:r>
            <a:endParaRPr lang="en-US" sz="2400" dirty="0" smtClean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آیا </a:t>
            </a:r>
            <a:r>
              <a:rPr lang="fa-IR" sz="2400" dirty="0">
                <a:cs typeface="B Titr" panose="00000700000000000000" pitchFamily="2" charset="-78"/>
              </a:rPr>
              <a:t>تاکنون از خود </a:t>
            </a:r>
            <a:r>
              <a:rPr lang="fa-IR" sz="2400" dirty="0" smtClean="0">
                <a:cs typeface="B Titr" panose="00000700000000000000" pitchFamily="2" charset="-78"/>
              </a:rPr>
              <a:t>پرسیده اید </a:t>
            </a:r>
            <a:r>
              <a:rPr lang="fa-IR" sz="2400" dirty="0">
                <a:cs typeface="B Titr" panose="00000700000000000000" pitchFamily="2" charset="-78"/>
              </a:rPr>
              <a:t>که در سراسر جهان چه میزان انرژی مصرف می </a:t>
            </a:r>
            <a:r>
              <a:rPr lang="fa-IR" sz="2400" dirty="0" smtClean="0">
                <a:cs typeface="B Titr" panose="00000700000000000000" pitchFamily="2" charset="-78"/>
              </a:rPr>
              <a:t>شود</a:t>
            </a:r>
            <a:r>
              <a:rPr lang="fa-IR" sz="2400" dirty="0">
                <a:cs typeface="B Titr" panose="00000700000000000000" pitchFamily="2" charset="-78"/>
              </a:rPr>
              <a:t>؟ شاید باور نکنید که میزان مصرف سالانه انرژی </a:t>
            </a:r>
            <a:r>
              <a:rPr lang="fa-IR" sz="2400" dirty="0" smtClean="0">
                <a:cs typeface="B Titr" panose="00000700000000000000" pitchFamily="2" charset="-78"/>
              </a:rPr>
              <a:t>در</a:t>
            </a:r>
            <a:r>
              <a:rPr lang="fa-IR" sz="2400" dirty="0">
                <a:cs typeface="B Titr" panose="00000700000000000000" pitchFamily="2" charset="-78"/>
              </a:rPr>
              <a:t>جهان تقریباً معادل  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10میلیارد تن نفت خام </a:t>
            </a:r>
            <a:r>
              <a:rPr lang="fa-IR" sz="2400" dirty="0">
                <a:cs typeface="B Titr" panose="00000700000000000000" pitchFamily="2" charset="-78"/>
              </a:rPr>
              <a:t>است. برای درک بهتر این موضوع، کافی است تصور کنید که اگر این مقدار نفت را دربشکه بریزیم و آنها را کنار هم بچینیم طول آن به </a:t>
            </a:r>
            <a:r>
              <a:rPr lang="fa-IR" sz="2400" dirty="0" smtClean="0">
                <a:cs typeface="B Titr" panose="00000700000000000000" pitchFamily="2" charset="-78"/>
              </a:rPr>
              <a:t>ده ها </a:t>
            </a:r>
            <a:r>
              <a:rPr lang="fa-IR" sz="2400" dirty="0">
                <a:cs typeface="B Titr" panose="00000700000000000000" pitchFamily="2" charset="-78"/>
              </a:rPr>
              <a:t>هزار کیلومتر </a:t>
            </a:r>
            <a:r>
              <a:rPr lang="fa-IR" sz="2400" dirty="0" smtClean="0">
                <a:cs typeface="B Titr" panose="00000700000000000000" pitchFamily="2" charset="-78"/>
              </a:rPr>
              <a:t>می رسد.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انرژی درکجاها و به چه شکل هایی مصرف می شود؟</a:t>
            </a:r>
            <a:endParaRPr lang="fa-IR" sz="24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به </a:t>
            </a:r>
            <a:r>
              <a:rPr lang="fa-IR" sz="2400" dirty="0">
                <a:cs typeface="B Titr" panose="00000700000000000000" pitchFamily="2" charset="-78"/>
              </a:rPr>
              <a:t>راستی این انرژی در کجاها و به چه </a:t>
            </a:r>
            <a:r>
              <a:rPr lang="fa-IR" sz="2400" dirty="0" smtClean="0">
                <a:cs typeface="B Titr" panose="00000700000000000000" pitchFamily="2" charset="-78"/>
              </a:rPr>
              <a:t>شکل هایی </a:t>
            </a:r>
            <a:r>
              <a:rPr lang="fa-IR" sz="2400" dirty="0">
                <a:cs typeface="B Titr" panose="00000700000000000000" pitchFamily="2" charset="-78"/>
              </a:rPr>
              <a:t>استفاده </a:t>
            </a:r>
            <a:r>
              <a:rPr lang="fa-IR" sz="2400" dirty="0" smtClean="0">
                <a:cs typeface="B Titr" panose="00000700000000000000" pitchFamily="2" charset="-78"/>
              </a:rPr>
              <a:t>می شود</a:t>
            </a:r>
            <a:r>
              <a:rPr lang="fa-IR" sz="2400" dirty="0">
                <a:cs typeface="B Titr" panose="00000700000000000000" pitchFamily="2" charset="-78"/>
              </a:rPr>
              <a:t>؟ برای یافتن پاسخ این پرسش کافی است نگاهی به وسایل، </a:t>
            </a:r>
            <a:r>
              <a:rPr lang="fa-IR" sz="2400" dirty="0" smtClean="0">
                <a:cs typeface="B Titr" panose="00000700000000000000" pitchFamily="2" charset="-78"/>
              </a:rPr>
              <a:t>دستگاه هاو </a:t>
            </a:r>
            <a:r>
              <a:rPr lang="fa-IR" sz="2400" dirty="0">
                <a:cs typeface="B Titr" panose="00000700000000000000" pitchFamily="2" charset="-78"/>
              </a:rPr>
              <a:t>ابزار مورد استفاده در </a:t>
            </a:r>
            <a:r>
              <a:rPr lang="fa-IR" sz="2400" dirty="0" smtClean="0">
                <a:cs typeface="B Titr" panose="00000700000000000000" pitchFamily="2" charset="-78"/>
              </a:rPr>
              <a:t>خانه ها</a:t>
            </a:r>
            <a:r>
              <a:rPr lang="fa-IR" sz="2400" dirty="0">
                <a:cs typeface="B Titr" panose="00000700000000000000" pitchFamily="2" charset="-78"/>
              </a:rPr>
              <a:t>، </a:t>
            </a:r>
            <a:r>
              <a:rPr lang="fa-IR" sz="2400" dirty="0" smtClean="0">
                <a:cs typeface="B Titr" panose="00000700000000000000" pitchFamily="2" charset="-78"/>
              </a:rPr>
              <a:t>مدرسه ها</a:t>
            </a:r>
            <a:r>
              <a:rPr lang="fa-IR" sz="2400" dirty="0">
                <a:cs typeface="B Titr" panose="00000700000000000000" pitchFamily="2" charset="-78"/>
              </a:rPr>
              <a:t>، </a:t>
            </a:r>
            <a:r>
              <a:rPr lang="fa-IR" sz="2400" dirty="0" smtClean="0">
                <a:cs typeface="B Titr" panose="00000700000000000000" pitchFamily="2" charset="-78"/>
              </a:rPr>
              <a:t>اداره ها</a:t>
            </a:r>
            <a:r>
              <a:rPr lang="fa-IR" sz="2400" dirty="0">
                <a:cs typeface="B Titr" panose="00000700000000000000" pitchFamily="2" charset="-78"/>
              </a:rPr>
              <a:t>، </a:t>
            </a:r>
            <a:r>
              <a:rPr lang="fa-IR" sz="2400" dirty="0" smtClean="0">
                <a:cs typeface="B Titr" panose="00000700000000000000" pitchFamily="2" charset="-78"/>
              </a:rPr>
              <a:t>بیمارستان ها</a:t>
            </a:r>
            <a:r>
              <a:rPr lang="fa-IR" sz="2400" dirty="0">
                <a:cs typeface="B Titr" panose="00000700000000000000" pitchFamily="2" charset="-78"/>
              </a:rPr>
              <a:t>، </a:t>
            </a:r>
            <a:r>
              <a:rPr lang="fa-IR" sz="2400" dirty="0" smtClean="0">
                <a:cs typeface="B Titr" panose="00000700000000000000" pitchFamily="2" charset="-78"/>
              </a:rPr>
              <a:t>فروشگاه ها </a:t>
            </a:r>
            <a:r>
              <a:rPr lang="fa-IR" sz="2400" dirty="0">
                <a:cs typeface="B Titr" panose="00000700000000000000" pitchFamily="2" charset="-78"/>
              </a:rPr>
              <a:t>و </a:t>
            </a:r>
            <a:r>
              <a:rPr lang="fa-IR" sz="2400" dirty="0" smtClean="0">
                <a:cs typeface="B Titr" panose="00000700000000000000" pitchFamily="2" charset="-78"/>
              </a:rPr>
              <a:t>بخش های </a:t>
            </a:r>
            <a:r>
              <a:rPr lang="fa-IR" sz="2400" dirty="0">
                <a:cs typeface="B Titr" panose="00000700000000000000" pitchFamily="2" charset="-78"/>
              </a:rPr>
              <a:t>گوناگون دیگر بیندازید. این وسایل </a:t>
            </a:r>
            <a:r>
              <a:rPr lang="fa-IR" sz="2400" dirty="0" smtClean="0">
                <a:cs typeface="B Titr" panose="00000700000000000000" pitchFamily="2" charset="-78"/>
              </a:rPr>
              <a:t>ودستگاه ها </a:t>
            </a:r>
            <a:r>
              <a:rPr lang="fa-IR" sz="2400" dirty="0">
                <a:cs typeface="B Titr" panose="00000700000000000000" pitchFamily="2" charset="-78"/>
              </a:rPr>
              <a:t>انرژی خود را از کجا به دست </a:t>
            </a:r>
            <a:r>
              <a:rPr lang="fa-IR" sz="2400" dirty="0" smtClean="0">
                <a:cs typeface="B Titr" panose="00000700000000000000" pitchFamily="2" charset="-78"/>
              </a:rPr>
              <a:t>می آورند</a:t>
            </a:r>
            <a:r>
              <a:rPr lang="fa-IR" sz="2400" dirty="0">
                <a:cs typeface="B Titr" panose="00000700000000000000" pitchFamily="2" charset="-78"/>
              </a:rPr>
              <a:t>؟ کدام شکل از انرژی </a:t>
            </a:r>
            <a:r>
              <a:rPr lang="fa-IR" sz="2400" dirty="0" smtClean="0">
                <a:cs typeface="B Titr" panose="00000700000000000000" pitchFamily="2" charset="-78"/>
              </a:rPr>
              <a:t>بیش ترین </a:t>
            </a:r>
            <a:r>
              <a:rPr lang="fa-IR" sz="2400" dirty="0">
                <a:cs typeface="B Titr" panose="00000700000000000000" pitchFamily="2" charset="-78"/>
              </a:rPr>
              <a:t>کاربرد را در زندگی دارد</a:t>
            </a:r>
            <a:r>
              <a:rPr lang="fa-IR" sz="2400" dirty="0" smtClean="0">
                <a:cs typeface="B Titr" panose="00000700000000000000" pitchFamily="2" charset="-78"/>
              </a:rPr>
              <a:t>؟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وابستگی زندگی امروزی به انرژی الکتریکی:</a:t>
            </a:r>
            <a:endParaRPr lang="fa-IR" sz="24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انرژی </a:t>
            </a:r>
            <a:r>
              <a:rPr lang="fa-IR" sz="2400" dirty="0">
                <a:cs typeface="B Titr" panose="00000700000000000000" pitchFamily="2" charset="-78"/>
              </a:rPr>
              <a:t>الکتریکی، </a:t>
            </a:r>
            <a:r>
              <a:rPr lang="fa-IR" sz="2400" dirty="0" smtClean="0">
                <a:cs typeface="B Titr" panose="00000700000000000000" pitchFamily="2" charset="-78"/>
              </a:rPr>
              <a:t>مهم ترین </a:t>
            </a:r>
            <a:r>
              <a:rPr lang="fa-IR" sz="2400" dirty="0">
                <a:cs typeface="B Titr" panose="00000700000000000000" pitchFamily="2" charset="-78"/>
              </a:rPr>
              <a:t>شکل از انرژی است که زندگی امروزی ما به آن وابسته است. برای مثال، پرواز هواپیماها، انجام </a:t>
            </a:r>
            <a:r>
              <a:rPr lang="fa-IR" sz="2400" dirty="0" smtClean="0">
                <a:cs typeface="B Titr" panose="00000700000000000000" pitchFamily="2" charset="-78"/>
              </a:rPr>
              <a:t>فعالیت های </a:t>
            </a:r>
            <a:r>
              <a:rPr lang="fa-IR" sz="2400" dirty="0">
                <a:cs typeface="B Titr" panose="00000700000000000000" pitchFamily="2" charset="-78"/>
              </a:rPr>
              <a:t>بانکی مانند برداشت پول از عابر بانک، </a:t>
            </a:r>
            <a:r>
              <a:rPr lang="fa-IR" sz="2400" dirty="0" smtClean="0">
                <a:cs typeface="B Titr" panose="00000700000000000000" pitchFamily="2" charset="-78"/>
              </a:rPr>
              <a:t>فعالیت های </a:t>
            </a:r>
            <a:r>
              <a:rPr lang="fa-IR" sz="2400" dirty="0">
                <a:cs typeface="B Titr" panose="00000700000000000000" pitchFamily="2" charset="-78"/>
              </a:rPr>
              <a:t>گوناگون پزشکی و فعالیت </a:t>
            </a:r>
            <a:r>
              <a:rPr lang="fa-IR" sz="2400" dirty="0" smtClean="0">
                <a:cs typeface="B Titr" panose="00000700000000000000" pitchFamily="2" charset="-78"/>
              </a:rPr>
              <a:t>پالایشگاه ها نمونه هایی </a:t>
            </a:r>
            <a:r>
              <a:rPr lang="fa-IR" sz="2400" dirty="0">
                <a:cs typeface="B Titr" panose="00000700000000000000" pitchFamily="2" charset="-78"/>
              </a:rPr>
              <a:t>از این وابستگی است. به طوری که، اگر برای مدت کوتاهی جریان الکتریکی قطع شود، زندگی ما مختل خواهد </a:t>
            </a:r>
            <a:r>
              <a:rPr lang="fa-IR" sz="2400" dirty="0" smtClean="0">
                <a:cs typeface="B Titr" panose="00000700000000000000" pitchFamily="2" charset="-78"/>
              </a:rPr>
              <a:t>شد.(</a:t>
            </a:r>
            <a:r>
              <a:rPr lang="fa-IR" sz="2400" dirty="0">
                <a:cs typeface="B Titr" panose="00000700000000000000" pitchFamily="2" charset="-78"/>
              </a:rPr>
              <a:t>شکل 2</a:t>
            </a:r>
            <a:r>
              <a:rPr lang="fa-IR" sz="2400" dirty="0" smtClean="0">
                <a:cs typeface="B Titr" panose="00000700000000000000" pitchFamily="2" charset="-78"/>
              </a:rPr>
              <a:t>)</a:t>
            </a:r>
            <a:endParaRPr lang="fa-IR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83583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0154"/>
            <a:ext cx="9144000" cy="532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3" y="3352800"/>
            <a:ext cx="9020833" cy="206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" y="819150"/>
            <a:ext cx="9048750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3635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312</TotalTime>
  <Words>3017</Words>
  <Application>Microsoft Office PowerPoint</Application>
  <PresentationFormat>On-screen Show (4:3)</PresentationFormat>
  <Paragraphs>129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5" baseType="lpstr">
      <vt:lpstr>Metro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mohsen.yousefi</dc:creator>
  <cp:lastModifiedBy>MRT</cp:lastModifiedBy>
  <cp:revision>163</cp:revision>
  <dcterms:created xsi:type="dcterms:W3CDTF">2006-08-16T00:00:00Z</dcterms:created>
  <dcterms:modified xsi:type="dcterms:W3CDTF">2017-08-08T20:01:05Z</dcterms:modified>
</cp:coreProperties>
</file>