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97" r:id="rId3"/>
    <p:sldId id="298" r:id="rId4"/>
    <p:sldId id="299" r:id="rId5"/>
    <p:sldId id="300" r:id="rId6"/>
    <p:sldId id="306" r:id="rId7"/>
    <p:sldId id="257" r:id="rId8"/>
    <p:sldId id="258" r:id="rId9"/>
    <p:sldId id="313" r:id="rId10"/>
    <p:sldId id="259" r:id="rId11"/>
    <p:sldId id="312" r:id="rId12"/>
    <p:sldId id="260" r:id="rId13"/>
    <p:sldId id="261" r:id="rId14"/>
    <p:sldId id="262" r:id="rId15"/>
    <p:sldId id="314" r:id="rId16"/>
    <p:sldId id="263" r:id="rId17"/>
    <p:sldId id="264" r:id="rId18"/>
    <p:sldId id="301" r:id="rId19"/>
    <p:sldId id="265" r:id="rId20"/>
    <p:sldId id="266" r:id="rId21"/>
    <p:sldId id="267" r:id="rId22"/>
    <p:sldId id="268" r:id="rId23"/>
    <p:sldId id="269" r:id="rId24"/>
    <p:sldId id="271" r:id="rId25"/>
    <p:sldId id="317" r:id="rId26"/>
    <p:sldId id="272" r:id="rId27"/>
    <p:sldId id="273" r:id="rId28"/>
    <p:sldId id="276" r:id="rId29"/>
    <p:sldId id="274" r:id="rId30"/>
    <p:sldId id="275" r:id="rId31"/>
    <p:sldId id="277" r:id="rId32"/>
    <p:sldId id="278" r:id="rId33"/>
    <p:sldId id="318" r:id="rId34"/>
    <p:sldId id="280" r:id="rId35"/>
    <p:sldId id="303" r:id="rId36"/>
    <p:sldId id="279" r:id="rId37"/>
    <p:sldId id="281" r:id="rId38"/>
    <p:sldId id="282" r:id="rId39"/>
    <p:sldId id="283" r:id="rId40"/>
    <p:sldId id="284" r:id="rId41"/>
    <p:sldId id="286" r:id="rId42"/>
    <p:sldId id="319" r:id="rId43"/>
    <p:sldId id="287" r:id="rId44"/>
    <p:sldId id="288" r:id="rId45"/>
    <p:sldId id="290" r:id="rId46"/>
    <p:sldId id="291" r:id="rId47"/>
    <p:sldId id="292" r:id="rId48"/>
    <p:sldId id="293" r:id="rId49"/>
    <p:sldId id="305" r:id="rId50"/>
    <p:sldId id="304" r:id="rId51"/>
    <p:sldId id="294" r:id="rId52"/>
    <p:sldId id="315" r:id="rId53"/>
    <p:sldId id="311" r:id="rId54"/>
    <p:sldId id="307" r:id="rId55"/>
    <p:sldId id="308" r:id="rId56"/>
    <p:sldId id="309" r:id="rId57"/>
    <p:sldId id="310" r:id="rId58"/>
    <p:sldId id="316" r:id="rId59"/>
    <p:sldId id="296" r:id="rId60"/>
  </p:sldIdLst>
  <p:sldSz cx="9144000" cy="6858000" type="screen4x3"/>
  <p:notesSz cx="6858000" cy="9144000"/>
  <p:defaultTextStyle>
    <a:defPPr>
      <a:defRPr lang="fa-IR"/>
    </a:defPPr>
    <a:lvl1pPr algn="l" rtl="0" fontAlgn="base">
      <a:spcBef>
        <a:spcPct val="0"/>
      </a:spcBef>
      <a:spcAft>
        <a:spcPct val="0"/>
      </a:spcAft>
      <a:defRPr u="sng"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u="sng"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u="sng"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u="sng"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u="sng"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u="sng"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u="sng"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u="sng"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u="sng"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9ADA"/>
    <a:srgbClr val="FF5050"/>
    <a:srgbClr val="FF3300"/>
    <a:srgbClr val="F8A57C"/>
    <a:srgbClr val="F4CB80"/>
    <a:srgbClr val="888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4651" autoAdjust="0"/>
  </p:normalViewPr>
  <p:slideViewPr>
    <p:cSldViewPr>
      <p:cViewPr varScale="1">
        <p:scale>
          <a:sx n="38" d="100"/>
          <a:sy n="38" d="100"/>
        </p:scale>
        <p:origin x="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u="none">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u="none">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u="none">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u="none">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u="none">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u="none">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u="none">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u="none">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u="none">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u="none">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u="none">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u="none">
                  <a:latin typeface="Times New Roman" pitchFamily="18" charset="0"/>
                </a:endParaRPr>
              </a:p>
            </p:txBody>
          </p:sp>
        </p:grpSp>
      </p:grpSp>
      <p:sp>
        <p:nvSpPr>
          <p:cNvPr id="5429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429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fld id="{B433749B-538E-4ED8-A6ED-3A1B237E45F4}" type="slidenum">
              <a:rPr lang="en-US"/>
              <a:pPr/>
              <a:t>‹#›</a:t>
            </a:fld>
            <a:endParaRPr lang="en-US"/>
          </a:p>
        </p:txBody>
      </p:sp>
      <p:sp>
        <p:nvSpPr>
          <p:cNvPr id="21" name="Rectangle 20"/>
          <p:cNvSpPr/>
          <p:nvPr userDrawn="1"/>
        </p:nvSpPr>
        <p:spPr>
          <a:xfrm>
            <a:off x="26292"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23855181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CB5EE5CC-CDC9-446D-ABB1-73764A7FAB85}"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632384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933FD9DA-9D4D-49FF-9ADF-18684E2363DE}"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17114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B15720E5-06F1-47C2-8DBD-BE5FDCEB53AB}"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257599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914FB3E3-85E5-4D23-80C9-526AB2BB6644}"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712041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5F9FECD6-7928-4CB5-800A-7B38E60A6D78}"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92906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BBA90E9C-5982-4818-87CD-36FEF4E0209D}"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311599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58C13CB8-B13E-472C-A241-B83A10728347}"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54822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E5A146DA-6AFC-4D69-969A-A3E00B0EC0E8}"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916462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45C89C24-F6EF-43E0-91F6-5FE915F0E1E6}"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448289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85ECBBF0-9DBE-4F65-A35D-BD76538C0EBB}"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471313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3964246D-CA3F-4B60-AC87-CBF6A5F4BB77}"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691494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u="none" smtClean="0"/>
            </a:lvl1pPr>
          </a:lstStyle>
          <a:p>
            <a:pPr>
              <a:defRPr/>
            </a:pPr>
            <a:endParaRPr lang="en-US"/>
          </a:p>
        </p:txBody>
      </p:sp>
      <p:sp>
        <p:nvSpPr>
          <p:cNvPr id="5325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Black" panose="020B0A04020102020204" pitchFamily="34" charset="0"/>
              </a:defRPr>
            </a:lvl1pPr>
          </a:lstStyle>
          <a:p>
            <a:fld id="{891B98E6-C9B7-4479-9A47-10A495BAF99B}" type="slidenum">
              <a:rPr lang="en-US"/>
              <a:pPr/>
              <a:t>‹#›</a:t>
            </a:fld>
            <a:endParaRPr lang="en-US"/>
          </a:p>
        </p:txBody>
      </p:sp>
      <p:grpSp>
        <p:nvGrpSpPr>
          <p:cNvPr id="1028" name="Group 4"/>
          <p:cNvGrpSpPr>
            <a:grpSpLocks/>
          </p:cNvGrpSpPr>
          <p:nvPr/>
        </p:nvGrpSpPr>
        <p:grpSpPr bwMode="auto">
          <a:xfrm>
            <a:off x="0" y="0"/>
            <a:ext cx="9144000" cy="546100"/>
            <a:chOff x="0" y="0"/>
            <a:chExt cx="5760" cy="344"/>
          </a:xfrm>
        </p:grpSpPr>
        <p:sp>
          <p:nvSpPr>
            <p:cNvPr id="5325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u="none">
                <a:latin typeface="Times New Roman" pitchFamily="18" charset="0"/>
              </a:endParaRPr>
            </a:p>
          </p:txBody>
        </p:sp>
        <p:sp>
          <p:nvSpPr>
            <p:cNvPr id="5325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u="none">
                <a:latin typeface="Times New Roman" pitchFamily="18" charset="0"/>
              </a:endParaRPr>
            </a:p>
          </p:txBody>
        </p:sp>
        <p:sp>
          <p:nvSpPr>
            <p:cNvPr id="5325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u="none">
                <a:solidFill>
                  <a:schemeClr val="hlink"/>
                </a:solidFill>
              </a:endParaRPr>
            </a:p>
          </p:txBody>
        </p:sp>
        <p:sp>
          <p:nvSpPr>
            <p:cNvPr id="5325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u="none">
                <a:solidFill>
                  <a:schemeClr val="hlink"/>
                </a:solidFill>
              </a:endParaRPr>
            </a:p>
          </p:txBody>
        </p:sp>
        <p:sp>
          <p:nvSpPr>
            <p:cNvPr id="5325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u="none">
                <a:solidFill>
                  <a:schemeClr val="accent2"/>
                </a:solidFill>
              </a:endParaRPr>
            </a:p>
          </p:txBody>
        </p:sp>
        <p:sp>
          <p:nvSpPr>
            <p:cNvPr id="5325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u="none">
                <a:solidFill>
                  <a:schemeClr val="hlink"/>
                </a:solidFill>
              </a:endParaRPr>
            </a:p>
          </p:txBody>
        </p:sp>
        <p:sp>
          <p:nvSpPr>
            <p:cNvPr id="5325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u="none">
                <a:latin typeface="Times New Roman" pitchFamily="18" charset="0"/>
              </a:endParaRPr>
            </a:p>
          </p:txBody>
        </p:sp>
        <p:sp>
          <p:nvSpPr>
            <p:cNvPr id="5326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u="none">
                <a:solidFill>
                  <a:schemeClr val="accent2"/>
                </a:solidFill>
              </a:endParaRPr>
            </a:p>
          </p:txBody>
        </p:sp>
        <p:sp>
          <p:nvSpPr>
            <p:cNvPr id="5326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u="none">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6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smtClean="0"/>
            </a:lvl1pPr>
          </a:lstStyle>
          <a:p>
            <a:pPr>
              <a:defRPr/>
            </a:pPr>
            <a:endParaRPr lang="en-US"/>
          </a:p>
        </p:txBody>
      </p:sp>
      <p:sp>
        <p:nvSpPr>
          <p:cNvPr id="17" name="Rectangle 16"/>
          <p:cNvSpPr/>
          <p:nvPr userDrawn="1"/>
        </p:nvSpPr>
        <p:spPr>
          <a:xfrm>
            <a:off x="26292"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716"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ransition spd="slow"/>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916238" y="2276475"/>
            <a:ext cx="5040312" cy="1728788"/>
          </a:xfrm>
          <a:solidFill>
            <a:schemeClr val="accent1"/>
          </a:solidFill>
          <a:ln>
            <a:solidFill>
              <a:srgbClr val="FF3300"/>
            </a:solidFill>
            <a:miter lim="800000"/>
            <a:headEnd/>
            <a:tailEnd/>
          </a:ln>
        </p:spPr>
        <p:txBody>
          <a:bodyPr/>
          <a:lstStyle/>
          <a:p>
            <a:pPr eaLnBrk="1" hangingPunct="1"/>
            <a:r>
              <a:rPr lang="fa-IR" sz="9800" dirty="0" smtClean="0">
                <a:solidFill>
                  <a:srgbClr val="FFFFFF"/>
                </a:solidFill>
              </a:rPr>
              <a:t>آسیب مچ پا</a:t>
            </a:r>
            <a:endParaRPr lang="en-US" sz="9800" dirty="0" smtClean="0">
              <a:solidFill>
                <a:srgbClr val="FFFFFF"/>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amond(in)">
                                      <p:cBhvr>
                                        <p:cTn id="7"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850" y="1125538"/>
            <a:ext cx="8424863" cy="3644900"/>
          </a:xfrm>
        </p:spPr>
        <p:txBody>
          <a:bodyPr/>
          <a:lstStyle/>
          <a:p>
            <a:pPr algn="ctr" eaLnBrk="1" hangingPunct="1">
              <a:buFont typeface="Wingdings" panose="05000000000000000000" pitchFamily="2" charset="2"/>
              <a:buNone/>
            </a:pPr>
            <a:r>
              <a:rPr lang="ar-SA" smtClean="0">
                <a:solidFill>
                  <a:srgbClr val="F4CB80"/>
                </a:solidFill>
              </a:rPr>
              <a:t>نحوه پيشگيري </a:t>
            </a:r>
            <a:r>
              <a:rPr lang="fa-IR" smtClean="0">
                <a:solidFill>
                  <a:srgbClr val="F4CB80"/>
                </a:solidFill>
              </a:rPr>
              <a:t>:</a:t>
            </a:r>
            <a:r>
              <a:rPr lang="fa-IR" smtClean="0"/>
              <a:t>                                                         </a:t>
            </a:r>
          </a:p>
          <a:p>
            <a:pPr algn="r" eaLnBrk="1" hangingPunct="1">
              <a:buFont typeface="Wingdings" panose="05000000000000000000" pitchFamily="2" charset="2"/>
              <a:buNone/>
            </a:pPr>
            <a:r>
              <a:rPr lang="ar-SA" smtClean="0"/>
              <a:t>شرکت در تمرينات بدنسازي متناسب با نوع ورزش </a:t>
            </a:r>
            <a:endParaRPr lang="fa-IR" smtClean="0"/>
          </a:p>
          <a:p>
            <a:pPr algn="r" eaLnBrk="1" hangingPunct="1">
              <a:buFont typeface="Wingdings" panose="05000000000000000000" pitchFamily="2" charset="2"/>
              <a:buNone/>
            </a:pPr>
            <a:r>
              <a:rPr lang="ar-SA" smtClean="0"/>
              <a:t>گرم کردن بدن قبل از تمرين يا مسابقه </a:t>
            </a:r>
            <a:endParaRPr lang="fa-IR" smtClean="0"/>
          </a:p>
          <a:p>
            <a:pPr algn="r" eaLnBrk="1" hangingPunct="1">
              <a:buFont typeface="Wingdings" panose="05000000000000000000" pitchFamily="2" charset="2"/>
              <a:buNone/>
            </a:pPr>
            <a:r>
              <a:rPr lang="ar-SA" smtClean="0"/>
              <a:t>بستن ناحيه مچ پا قبل از تمرين يا مسابقه</a:t>
            </a:r>
            <a:endParaRPr lang="fa-IR" smtClean="0"/>
          </a:p>
          <a:p>
            <a:pPr algn="r" eaLnBrk="1" hangingPunct="1">
              <a:buFont typeface="Wingdings" panose="05000000000000000000" pitchFamily="2" charset="2"/>
              <a:buNone/>
            </a:pPr>
            <a:r>
              <a:rPr lang="ar-SA" smtClean="0"/>
              <a:t>کفشهاي ويژه و تجهيزات محافظت کنند بپوشيد</a:t>
            </a:r>
            <a:endParaRPr lang="fa-IR" smtClean="0"/>
          </a:p>
          <a:p>
            <a:pPr algn="r" eaLnBrk="1" hangingPunct="1">
              <a:buFont typeface="Wingdings" panose="05000000000000000000" pitchFamily="2" charset="2"/>
              <a:buNone/>
            </a:pPr>
            <a:endParaRPr lang="fa-IR" smtClean="0">
              <a:solidFill>
                <a:srgbClr val="F4CB80"/>
              </a:solidFill>
            </a:endParaRPr>
          </a:p>
          <a:p>
            <a:pPr algn="r" eaLnBrk="1" hangingPunct="1">
              <a:buFont typeface="Wingdings" panose="05000000000000000000" pitchFamily="2" charset="2"/>
              <a:buNone/>
            </a:pPr>
            <a:endParaRPr lang="en-US" smtClean="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amond(in)">
                                      <p:cBhvr>
                                        <p:cTn id="13" dur="2000"/>
                                        <p:tgtEl>
                                          <p:spTgt spid="5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 calcmode="lin" valueType="num">
                                      <p:cBhvr>
                                        <p:cTn id="18" dur="1000" fill="hold"/>
                                        <p:tgtEl>
                                          <p:spTgt spid="512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512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123">
                                            <p:txEl>
                                              <p:pRg st="1" end="1"/>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 calcmode="lin" valueType="num">
                                      <p:cBhvr>
                                        <p:cTn id="23" dur="1000" fill="hold"/>
                                        <p:tgtEl>
                                          <p:spTgt spid="5123">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512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5123">
                                            <p:txEl>
                                              <p:pRg st="2" end="2"/>
                                            </p:txEl>
                                          </p:spTgt>
                                        </p:tgtEl>
                                      </p:cBhvr>
                                    </p:animEffect>
                                  </p:childTnLst>
                                </p:cTn>
                              </p:par>
                              <p:par>
                                <p:cTn id="26" presetID="55" presetClass="entr" presetSubtype="0" fill="hold" nodeType="with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1000" fill="hold"/>
                                        <p:tgtEl>
                                          <p:spTgt spid="51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1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123">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 calcmode="lin" valueType="num">
                                      <p:cBhvr>
                                        <p:cTn id="33" dur="1000" fill="hold"/>
                                        <p:tgtEl>
                                          <p:spTgt spid="512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512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ar-SA" smtClean="0">
                <a:solidFill>
                  <a:srgbClr val="F4CB80"/>
                </a:solidFill>
              </a:rPr>
              <a:t>عوارض ممکن</a:t>
            </a:r>
            <a:r>
              <a:rPr lang="fa-IR" smtClean="0">
                <a:solidFill>
                  <a:srgbClr val="F4CB80"/>
                </a:solidFill>
              </a:rPr>
              <a:t>:</a:t>
            </a:r>
            <a:endParaRPr lang="en-US" smtClean="0">
              <a:solidFill>
                <a:srgbClr val="F4CB80"/>
              </a:solidFill>
            </a:endParaRPr>
          </a:p>
        </p:txBody>
      </p:sp>
      <p:sp>
        <p:nvSpPr>
          <p:cNvPr id="13315" name="Rectangle 3"/>
          <p:cNvSpPr>
            <a:spLocks noGrp="1" noChangeArrowheads="1"/>
          </p:cNvSpPr>
          <p:nvPr>
            <p:ph type="body" idx="1"/>
          </p:nvPr>
        </p:nvSpPr>
        <p:spPr/>
        <p:txBody>
          <a:bodyPr/>
          <a:lstStyle/>
          <a:p>
            <a:pPr algn="r" eaLnBrk="1" hangingPunct="1">
              <a:buFont typeface="Wingdings" panose="05000000000000000000" pitchFamily="2" charset="2"/>
              <a:buNone/>
            </a:pPr>
            <a:r>
              <a:rPr lang="ar-SA" smtClean="0"/>
              <a:t>اگر فعاليت زودتر از حد معين از سرگرفته شود زمان بهبود طولاني خواهد شد </a:t>
            </a:r>
            <a:endParaRPr lang="fa-IR" smtClean="0"/>
          </a:p>
          <a:p>
            <a:pPr algn="r" eaLnBrk="1" hangingPunct="1">
              <a:buFont typeface="Wingdings" panose="05000000000000000000" pitchFamily="2" charset="2"/>
              <a:buNone/>
            </a:pPr>
            <a:r>
              <a:rPr lang="ar-SA" smtClean="0"/>
              <a:t>آمادگي و استعداد جهت صدمه مکرر</a:t>
            </a:r>
            <a:endParaRPr lang="fa-IR" smtClean="0"/>
          </a:p>
          <a:p>
            <a:pPr algn="r" eaLnBrk="1" hangingPunct="1">
              <a:buFont typeface="Wingdings" panose="05000000000000000000" pitchFamily="2" charset="2"/>
              <a:buNone/>
            </a:pPr>
            <a:r>
              <a:rPr lang="ar-SA" smtClean="0"/>
              <a:t>متعاقب صدمه مکرر ، مچ پا بي ثبات يا ملتهب مي شود.</a:t>
            </a:r>
            <a:endParaRPr lang="fa-IR" smtClean="0"/>
          </a:p>
          <a:p>
            <a:pPr algn="r" eaLnBrk="1" hangingPunct="1">
              <a:buFont typeface="Wingdings" panose="05000000000000000000" pitchFamily="2" charset="2"/>
              <a:buNone/>
            </a:pPr>
            <a:r>
              <a:rPr lang="ar-SA" smtClean="0"/>
              <a:t>التهاب در محل اتصال استخوان ( التهاب لايه ضريع)</a:t>
            </a:r>
            <a:endParaRPr lang="en-US"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50825" y="692150"/>
            <a:ext cx="8642350" cy="5257800"/>
          </a:xfrm>
        </p:spPr>
        <p:txBody>
          <a:bodyPr/>
          <a:lstStyle/>
          <a:p>
            <a:pPr algn="r" eaLnBrk="1" hangingPunct="1">
              <a:buFont typeface="Wingdings" panose="05000000000000000000" pitchFamily="2" charset="2"/>
              <a:buNone/>
            </a:pPr>
            <a:r>
              <a:rPr lang="ar-SA" smtClean="0">
                <a:solidFill>
                  <a:srgbClr val="F4CB80"/>
                </a:solidFill>
              </a:rPr>
              <a:t>کمکهاي اوليه </a:t>
            </a:r>
            <a:r>
              <a:rPr lang="fa-IR" smtClean="0">
                <a:solidFill>
                  <a:srgbClr val="F4CB80"/>
                </a:solidFill>
              </a:rPr>
              <a:t>:</a:t>
            </a:r>
          </a:p>
          <a:p>
            <a:pPr algn="r" eaLnBrk="1" hangingPunct="1">
              <a:buFont typeface="Wingdings" panose="05000000000000000000" pitchFamily="2" charset="2"/>
              <a:buNone/>
            </a:pPr>
            <a:r>
              <a:rPr lang="en-US" smtClean="0"/>
              <a:t>RICE</a:t>
            </a:r>
            <a:r>
              <a:rPr lang="ar-SA" smtClean="0"/>
              <a:t> از دستور العمل که حرف اول کلمات استراحت ، يخ، بانداژ فشاري و بالا نگه داشتن عضو مي باشد استفاده کنيد.</a:t>
            </a:r>
            <a:endParaRPr lang="fa-IR" smtClean="0"/>
          </a:p>
          <a:p>
            <a:pPr algn="r" eaLnBrk="1" hangingPunct="1">
              <a:buFont typeface="Wingdings" panose="05000000000000000000" pitchFamily="2" charset="2"/>
              <a:buNone/>
            </a:pPr>
            <a:r>
              <a:rPr lang="ar-SA" smtClean="0">
                <a:solidFill>
                  <a:srgbClr val="F4CB80"/>
                </a:solidFill>
              </a:rPr>
              <a:t>توانبخشي </a:t>
            </a:r>
            <a:r>
              <a:rPr lang="fa-IR" smtClean="0">
                <a:solidFill>
                  <a:srgbClr val="F4CB80"/>
                </a:solidFill>
              </a:rPr>
              <a:t>:</a:t>
            </a:r>
          </a:p>
          <a:p>
            <a:pPr algn="r" eaLnBrk="1" hangingPunct="1">
              <a:buFont typeface="Wingdings" panose="05000000000000000000" pitchFamily="2" charset="2"/>
              <a:buNone/>
            </a:pPr>
            <a:r>
              <a:rPr lang="ar-SA" smtClean="0"/>
              <a:t>تمرينات توانبخشي روزانه را وقتي به بانداژ محافظتي نياز نباشد شروع کنيد ، قبل از تمرين از ماساژ يخ به مدت 10 دقيقه استفاده شود بخش مربوط به تمرينات توانبخشي را نگاه کنيد .</a:t>
            </a:r>
            <a:endParaRPr lang="en-US"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p:cTn id="19" dur="1000" fill="hold"/>
                                        <p:tgtEl>
                                          <p:spTgt spid="614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6147">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6147">
                                            <p:txEl>
                                              <p:pRg st="3" end="3"/>
                                            </p:txEl>
                                          </p:spTgt>
                                        </p:tgtEl>
                                        <p:attrNameLst>
                                          <p:attrName>style.visibility</p:attrName>
                                        </p:attrNameLst>
                                      </p:cBhvr>
                                      <p:to>
                                        <p:strVal val="visible"/>
                                      </p:to>
                                    </p:set>
                                    <p:anim calcmode="lin" valueType="num">
                                      <p:cBhvr>
                                        <p:cTn id="24" dur="1000" fill="hold"/>
                                        <p:tgtEl>
                                          <p:spTgt spid="6147">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descr="Picture 028"/>
          <p:cNvPicPr>
            <a:picLocks noGrp="1" noChangeAspect="1" noChangeArrowheads="1"/>
          </p:cNvPicPr>
          <p:nvPr>
            <p:ph/>
          </p:nvPr>
        </p:nvPicPr>
        <p:blipFill>
          <a:blip r:embed="rId2">
            <a:lum bright="12000" contrast="6000"/>
            <a:extLst>
              <a:ext uri="{28A0092B-C50C-407E-A947-70E740481C1C}">
                <a14:useLocalDpi xmlns:a14="http://schemas.microsoft.com/office/drawing/2010/main" val="0"/>
              </a:ext>
            </a:extLst>
          </a:blip>
          <a:srcRect l="40520" t="58330" b="3737"/>
          <a:stretch>
            <a:fillRect/>
          </a:stretch>
        </p:blipFill>
        <p:spPr>
          <a:xfrm>
            <a:off x="755650" y="457200"/>
            <a:ext cx="7704138" cy="5851525"/>
          </a:xfr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0.70"/>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260350"/>
            <a:ext cx="8820150" cy="6597650"/>
          </a:xfrm>
        </p:spPr>
        <p:txBody>
          <a:bodyPr/>
          <a:lstStyle/>
          <a:p>
            <a:pPr marL="533400" indent="-533400" algn="ctr" eaLnBrk="1" hangingPunct="1">
              <a:lnSpc>
                <a:spcPct val="80000"/>
              </a:lnSpc>
              <a:buFont typeface="Wingdings" panose="05000000000000000000" pitchFamily="2" charset="2"/>
              <a:buNone/>
            </a:pPr>
            <a:r>
              <a:rPr lang="ar-SA" sz="2800" smtClean="0"/>
              <a:t>کشیدگی رباطی مفصل مچ پا (کشیدگی درجه 1 یا خفیف)</a:t>
            </a:r>
            <a:endParaRPr lang="fa-IR" sz="2800" smtClean="0"/>
          </a:p>
          <a:p>
            <a:pPr marL="533400" indent="-533400" algn="r" eaLnBrk="1" hangingPunct="1">
              <a:lnSpc>
                <a:spcPct val="80000"/>
              </a:lnSpc>
              <a:buFont typeface="Wingdings" panose="05000000000000000000" pitchFamily="2" charset="2"/>
              <a:buNone/>
            </a:pPr>
            <a:r>
              <a:rPr lang="ar-SA" sz="2800" smtClean="0">
                <a:solidFill>
                  <a:srgbClr val="F4CB80"/>
                </a:solidFill>
              </a:rPr>
              <a:t>تعريف </a:t>
            </a:r>
            <a:endParaRPr lang="fa-IR" sz="2800" smtClean="0">
              <a:solidFill>
                <a:srgbClr val="F4CB80"/>
              </a:solidFill>
            </a:endParaRPr>
          </a:p>
          <a:p>
            <a:pPr marL="533400" indent="-533400" algn="r" eaLnBrk="1" hangingPunct="1">
              <a:lnSpc>
                <a:spcPct val="80000"/>
              </a:lnSpc>
              <a:buFont typeface="Wingdings" panose="05000000000000000000" pitchFamily="2" charset="2"/>
              <a:buNone/>
            </a:pPr>
            <a:r>
              <a:rPr lang="ar-SA" sz="2800" smtClean="0"/>
              <a:t>کشيدگي و پارگي خفيف و نسبي يک يا چند رباط موجود در مفصل مچ پا. کشيدگيدو رباط نسبت به کشيدگي يک رباط ناتواني بيشتري به دنبال دارد.</a:t>
            </a:r>
            <a:endParaRPr lang="fa-IR" sz="2800" smtClean="0"/>
          </a:p>
          <a:p>
            <a:pPr marL="533400" indent="-533400" algn="r" eaLnBrk="1" hangingPunct="1">
              <a:lnSpc>
                <a:spcPct val="80000"/>
              </a:lnSpc>
              <a:buFont typeface="Wingdings" panose="05000000000000000000" pitchFamily="2" charset="2"/>
              <a:buNone/>
            </a:pPr>
            <a:r>
              <a:rPr lang="ar-SA" sz="2800" smtClean="0">
                <a:solidFill>
                  <a:srgbClr val="F4CB80"/>
                </a:solidFill>
              </a:rPr>
              <a:t>علايم و نشانه ها </a:t>
            </a:r>
            <a:endParaRPr lang="fa-IR" sz="2800" smtClean="0">
              <a:solidFill>
                <a:srgbClr val="F4CB80"/>
              </a:solidFill>
            </a:endParaRPr>
          </a:p>
          <a:p>
            <a:pPr marL="533400" indent="-533400" algn="r" eaLnBrk="1" hangingPunct="1">
              <a:lnSpc>
                <a:spcPct val="80000"/>
              </a:lnSpc>
              <a:buFont typeface="Wingdings" panose="05000000000000000000" pitchFamily="2" charset="2"/>
              <a:buNone/>
            </a:pPr>
            <a:r>
              <a:rPr lang="ar-SA" sz="2800" smtClean="0"/>
              <a:t>درد مچ پا به هنگام صدمه </a:t>
            </a:r>
            <a:endParaRPr lang="fa-IR" sz="2800" smtClean="0"/>
          </a:p>
          <a:p>
            <a:pPr marL="533400" indent="-533400" algn="r" eaLnBrk="1" hangingPunct="1">
              <a:lnSpc>
                <a:spcPct val="80000"/>
              </a:lnSpc>
              <a:buFont typeface="Wingdings" panose="05000000000000000000" pitchFamily="2" charset="2"/>
              <a:buNone/>
            </a:pPr>
            <a:r>
              <a:rPr lang="ar-SA" sz="2800" smtClean="0"/>
              <a:t>صداي پارگي در قسمت خارج مچ پا </a:t>
            </a:r>
            <a:endParaRPr lang="fa-IR" sz="2800" smtClean="0"/>
          </a:p>
          <a:p>
            <a:pPr marL="533400" indent="-533400" algn="r" eaLnBrk="1" hangingPunct="1">
              <a:lnSpc>
                <a:spcPct val="80000"/>
              </a:lnSpc>
              <a:buFont typeface="Wingdings" panose="05000000000000000000" pitchFamily="2" charset="2"/>
              <a:buNone/>
            </a:pPr>
            <a:r>
              <a:rPr lang="ar-SA" sz="2800" smtClean="0"/>
              <a:t>حساسيت خفيف در محل جراحت </a:t>
            </a:r>
            <a:endParaRPr lang="fa-IR" sz="2800" smtClean="0"/>
          </a:p>
          <a:p>
            <a:pPr marL="533400" indent="-533400" algn="r" eaLnBrk="1" hangingPunct="1">
              <a:lnSpc>
                <a:spcPct val="80000"/>
              </a:lnSpc>
              <a:buFont typeface="Wingdings" panose="05000000000000000000" pitchFamily="2" charset="2"/>
              <a:buNone/>
            </a:pPr>
            <a:r>
              <a:rPr lang="ar-SA" sz="2800" smtClean="0"/>
              <a:t>ضعف عملکرد . شخص مصدوم مي تواند روي اندام</a:t>
            </a:r>
            <a:r>
              <a:rPr lang="fa-IR" sz="2800" smtClean="0"/>
              <a:t>  </a:t>
            </a:r>
            <a:r>
              <a:rPr lang="ar-SA" sz="2800" smtClean="0"/>
              <a:t>تحتاني و بدون کمک براي 30 دقيقه متعاقب جراحت</a:t>
            </a:r>
            <a:r>
              <a:rPr lang="fa-IR" sz="2800" smtClean="0"/>
              <a:t>  </a:t>
            </a:r>
            <a:r>
              <a:rPr lang="ar-SA" sz="2800" smtClean="0"/>
              <a:t>راه برود. سپس بسته به وسعت جراحت مفصل است بي ثبات ضعيف و سست مي گردد.</a:t>
            </a:r>
            <a:endParaRPr lang="fa-IR" sz="2800" smtClean="0"/>
          </a:p>
          <a:p>
            <a:pPr marL="533400" indent="-533400" algn="r" eaLnBrk="1" hangingPunct="1">
              <a:lnSpc>
                <a:spcPct val="80000"/>
              </a:lnSpc>
              <a:buFont typeface="Wingdings" panose="05000000000000000000" pitchFamily="2" charset="2"/>
              <a:buNone/>
            </a:pPr>
            <a:r>
              <a:rPr lang="fa-IR" sz="2800" smtClean="0"/>
              <a:t> </a:t>
            </a:r>
            <a:r>
              <a:rPr lang="ar-SA" sz="2800" smtClean="0"/>
              <a:t>تورم در مچ پا </a:t>
            </a:r>
            <a:endParaRPr lang="fa-IR" sz="2800" smtClean="0"/>
          </a:p>
          <a:p>
            <a:pPr marL="533400" indent="-533400" algn="r" eaLnBrk="1" hangingPunct="1">
              <a:lnSpc>
                <a:spcPct val="80000"/>
              </a:lnSpc>
              <a:buFont typeface="Wingdings" panose="05000000000000000000" pitchFamily="2" charset="2"/>
              <a:buNone/>
            </a:pPr>
            <a:r>
              <a:rPr lang="ar-SA" sz="2800" smtClean="0"/>
              <a:t>کبودي جزئيي يا غير قابل مشاهده براي چند ساعت پس از صدمه . کبودي مختصري ممکن ظاهر شود.</a:t>
            </a:r>
            <a:endParaRPr lang="en-US" sz="2800" smtClean="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p:cTn id="14"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 calcmode="lin" valueType="num">
                                      <p:cBhvr>
                                        <p:cTn id="21"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1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 calcmode="lin" valueType="num">
                                      <p:cBhvr>
                                        <p:cTn id="28" dur="1000" fill="hold"/>
                                        <p:tgtEl>
                                          <p:spTgt spid="819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819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8195">
                                            <p:txEl>
                                              <p:pRg st="4" end="4"/>
                                            </p:txEl>
                                          </p:spTgt>
                                        </p:tgtEl>
                                        <p:attrNameLst>
                                          <p:attrName>style.visibility</p:attrName>
                                        </p:attrNameLst>
                                      </p:cBhvr>
                                      <p:to>
                                        <p:strVal val="visible"/>
                                      </p:to>
                                    </p:set>
                                    <p:anim calcmode="lin" valueType="num">
                                      <p:cBhvr>
                                        <p:cTn id="35" dur="1000" fill="hold"/>
                                        <p:tgtEl>
                                          <p:spTgt spid="819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819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8195">
                                            <p:txEl>
                                              <p:pRg st="4" end="4"/>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8195">
                                            <p:txEl>
                                              <p:pRg st="5" end="5"/>
                                            </p:txEl>
                                          </p:spTgt>
                                        </p:tgtEl>
                                        <p:attrNameLst>
                                          <p:attrName>style.visibility</p:attrName>
                                        </p:attrNameLst>
                                      </p:cBhvr>
                                      <p:to>
                                        <p:strVal val="visible"/>
                                      </p:to>
                                    </p:set>
                                    <p:anim calcmode="lin" valueType="num">
                                      <p:cBhvr>
                                        <p:cTn id="40" dur="1000" fill="hold"/>
                                        <p:tgtEl>
                                          <p:spTgt spid="8195">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8195">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8195">
                                            <p:txEl>
                                              <p:pRg st="5" end="5"/>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8195">
                                            <p:txEl>
                                              <p:pRg st="6" end="6"/>
                                            </p:txEl>
                                          </p:spTgt>
                                        </p:tgtEl>
                                        <p:attrNameLst>
                                          <p:attrName>style.visibility</p:attrName>
                                        </p:attrNameLst>
                                      </p:cBhvr>
                                      <p:to>
                                        <p:strVal val="visible"/>
                                      </p:to>
                                    </p:set>
                                    <p:anim calcmode="lin" valueType="num">
                                      <p:cBhvr>
                                        <p:cTn id="45" dur="1000" fill="hold"/>
                                        <p:tgtEl>
                                          <p:spTgt spid="8195">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8195">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8195">
                                            <p:txEl>
                                              <p:pRg st="6" end="6"/>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8195">
                                            <p:txEl>
                                              <p:pRg st="7" end="7"/>
                                            </p:txEl>
                                          </p:spTgt>
                                        </p:tgtEl>
                                        <p:attrNameLst>
                                          <p:attrName>style.visibility</p:attrName>
                                        </p:attrNameLst>
                                      </p:cBhvr>
                                      <p:to>
                                        <p:strVal val="visible"/>
                                      </p:to>
                                    </p:set>
                                    <p:anim calcmode="lin" valueType="num">
                                      <p:cBhvr>
                                        <p:cTn id="50" dur="1000" fill="hold"/>
                                        <p:tgtEl>
                                          <p:spTgt spid="8195">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8195">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8195">
                                            <p:txEl>
                                              <p:pRg st="7" end="7"/>
                                            </p:txEl>
                                          </p:spTgt>
                                        </p:tgtEl>
                                      </p:cBhvr>
                                    </p:animEffect>
                                  </p:childTnLst>
                                </p:cTn>
                              </p:par>
                              <p:par>
                                <p:cTn id="53" presetID="55" presetClass="entr" presetSubtype="0" fill="hold" nodeType="withEffect">
                                  <p:stCondLst>
                                    <p:cond delay="0"/>
                                  </p:stCondLst>
                                  <p:childTnLst>
                                    <p:set>
                                      <p:cBhvr>
                                        <p:cTn id="54" dur="1" fill="hold">
                                          <p:stCondLst>
                                            <p:cond delay="0"/>
                                          </p:stCondLst>
                                        </p:cTn>
                                        <p:tgtEl>
                                          <p:spTgt spid="8195">
                                            <p:txEl>
                                              <p:pRg st="8" end="8"/>
                                            </p:txEl>
                                          </p:spTgt>
                                        </p:tgtEl>
                                        <p:attrNameLst>
                                          <p:attrName>style.visibility</p:attrName>
                                        </p:attrNameLst>
                                      </p:cBhvr>
                                      <p:to>
                                        <p:strVal val="visible"/>
                                      </p:to>
                                    </p:set>
                                    <p:anim calcmode="lin" valueType="num">
                                      <p:cBhvr>
                                        <p:cTn id="55" dur="1000" fill="hold"/>
                                        <p:tgtEl>
                                          <p:spTgt spid="8195">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8195">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8195">
                                            <p:txEl>
                                              <p:pRg st="8" end="8"/>
                                            </p:txEl>
                                          </p:spTgt>
                                        </p:tgtEl>
                                      </p:cBhvr>
                                    </p:animEffect>
                                  </p:childTnLst>
                                </p:cTn>
                              </p:par>
                              <p:par>
                                <p:cTn id="58" presetID="55" presetClass="entr" presetSubtype="0" fill="hold" nodeType="withEffect">
                                  <p:stCondLst>
                                    <p:cond delay="0"/>
                                  </p:stCondLst>
                                  <p:childTnLst>
                                    <p:set>
                                      <p:cBhvr>
                                        <p:cTn id="59" dur="1" fill="hold">
                                          <p:stCondLst>
                                            <p:cond delay="0"/>
                                          </p:stCondLst>
                                        </p:cTn>
                                        <p:tgtEl>
                                          <p:spTgt spid="8195">
                                            <p:txEl>
                                              <p:pRg st="9" end="9"/>
                                            </p:txEl>
                                          </p:spTgt>
                                        </p:tgtEl>
                                        <p:attrNameLst>
                                          <p:attrName>style.visibility</p:attrName>
                                        </p:attrNameLst>
                                      </p:cBhvr>
                                      <p:to>
                                        <p:strVal val="visible"/>
                                      </p:to>
                                    </p:set>
                                    <p:anim calcmode="lin" valueType="num">
                                      <p:cBhvr>
                                        <p:cTn id="60" dur="1000" fill="hold"/>
                                        <p:tgtEl>
                                          <p:spTgt spid="8195">
                                            <p:txEl>
                                              <p:pRg st="9" end="9"/>
                                            </p:txEl>
                                          </p:spTgt>
                                        </p:tgtEl>
                                        <p:attrNameLst>
                                          <p:attrName>ppt_w</p:attrName>
                                        </p:attrNameLst>
                                      </p:cBhvr>
                                      <p:tavLst>
                                        <p:tav tm="0">
                                          <p:val>
                                            <p:strVal val="#ppt_w*0.70"/>
                                          </p:val>
                                        </p:tav>
                                        <p:tav tm="100000">
                                          <p:val>
                                            <p:strVal val="#ppt_w"/>
                                          </p:val>
                                        </p:tav>
                                      </p:tavLst>
                                    </p:anim>
                                    <p:anim calcmode="lin" valueType="num">
                                      <p:cBhvr>
                                        <p:cTn id="61" dur="1000" fill="hold"/>
                                        <p:tgtEl>
                                          <p:spTgt spid="8195">
                                            <p:txEl>
                                              <p:pRg st="9" end="9"/>
                                            </p:txEl>
                                          </p:spTgt>
                                        </p:tgtEl>
                                        <p:attrNameLst>
                                          <p:attrName>ppt_h</p:attrName>
                                        </p:attrNameLst>
                                      </p:cBhvr>
                                      <p:tavLst>
                                        <p:tav tm="0">
                                          <p:val>
                                            <p:strVal val="#ppt_h"/>
                                          </p:val>
                                        </p:tav>
                                        <p:tav tm="100000">
                                          <p:val>
                                            <p:strVal val="#ppt_h"/>
                                          </p:val>
                                        </p:tav>
                                      </p:tavLst>
                                    </p:anim>
                                    <p:animEffect transition="in" filter="fade">
                                      <p:cBhvr>
                                        <p:cTn id="62" dur="10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ar-SA" smtClean="0">
                <a:solidFill>
                  <a:srgbClr val="F4CB80"/>
                </a:solidFill>
              </a:rPr>
              <a:t>علل به وجود آورنده</a:t>
            </a:r>
            <a:endParaRPr lang="en-US" smtClean="0">
              <a:solidFill>
                <a:srgbClr val="F4CB80"/>
              </a:solidFill>
            </a:endParaRPr>
          </a:p>
        </p:txBody>
      </p:sp>
      <p:sp>
        <p:nvSpPr>
          <p:cNvPr id="17411" name="Rectangle 3"/>
          <p:cNvSpPr>
            <a:spLocks noGrp="1" noChangeArrowheads="1"/>
          </p:cNvSpPr>
          <p:nvPr>
            <p:ph type="body" idx="1"/>
          </p:nvPr>
        </p:nvSpPr>
        <p:spPr/>
        <p:txBody>
          <a:bodyPr/>
          <a:lstStyle/>
          <a:p>
            <a:pPr algn="ctr" eaLnBrk="1" hangingPunct="1">
              <a:buFont typeface="Wingdings" panose="05000000000000000000" pitchFamily="2" charset="2"/>
              <a:buNone/>
            </a:pPr>
            <a:r>
              <a:rPr lang="ar-SA" smtClean="0"/>
              <a:t>فشار از هر طرف مچ پا اعمال شود که نيروهاي موقتي بر مچ استخوان پاشنه را از وضعيت</a:t>
            </a:r>
            <a:r>
              <a:rPr lang="fa-IR" smtClean="0"/>
              <a:t>  </a:t>
            </a:r>
            <a:r>
              <a:rPr lang="ar-SA" smtClean="0"/>
              <a:t>طبيعي</a:t>
            </a:r>
            <a:r>
              <a:rPr lang="fa-IR" smtClean="0"/>
              <a:t>  </a:t>
            </a:r>
            <a:r>
              <a:rPr lang="ar-SA" smtClean="0"/>
              <a:t>خود خارج </a:t>
            </a:r>
            <a:r>
              <a:rPr lang="fa-IR" smtClean="0"/>
              <a:t> </a:t>
            </a:r>
            <a:r>
              <a:rPr lang="ar-SA" smtClean="0"/>
              <a:t>رباطهايي</a:t>
            </a:r>
            <a:r>
              <a:rPr lang="fa-IR" smtClean="0"/>
              <a:t>  </a:t>
            </a:r>
            <a:r>
              <a:rPr lang="ar-SA" smtClean="0"/>
              <a:t>که به طور</a:t>
            </a:r>
            <a:r>
              <a:rPr lang="fa-IR" smtClean="0"/>
              <a:t>  </a:t>
            </a:r>
            <a:r>
              <a:rPr lang="ar-SA" smtClean="0"/>
              <a:t>طبيعي</a:t>
            </a:r>
            <a:r>
              <a:rPr lang="fa-IR" smtClean="0"/>
              <a:t>  </a:t>
            </a:r>
            <a:r>
              <a:rPr lang="ar-SA" smtClean="0"/>
              <a:t>مفصل</a:t>
            </a:r>
            <a:r>
              <a:rPr lang="fa-IR" smtClean="0"/>
              <a:t>  </a:t>
            </a:r>
            <a:r>
              <a:rPr lang="ar-SA" smtClean="0"/>
              <a:t>را در جاي</a:t>
            </a:r>
            <a:r>
              <a:rPr lang="fa-IR" smtClean="0"/>
              <a:t>  </a:t>
            </a:r>
            <a:r>
              <a:rPr lang="ar-SA" smtClean="0"/>
              <a:t>خود مي دارند،</a:t>
            </a:r>
            <a:r>
              <a:rPr lang="fa-IR" smtClean="0"/>
              <a:t>  </a:t>
            </a:r>
            <a:r>
              <a:rPr lang="ar-SA" smtClean="0"/>
              <a:t>کشيده</a:t>
            </a:r>
            <a:r>
              <a:rPr lang="fa-IR" smtClean="0"/>
              <a:t>  </a:t>
            </a:r>
            <a:r>
              <a:rPr lang="ar-SA" smtClean="0"/>
              <a:t>و پاره شوند.</a:t>
            </a:r>
            <a:endParaRPr lang="en-US"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250825" y="260350"/>
            <a:ext cx="8642350" cy="6337300"/>
          </a:xfrm>
        </p:spPr>
        <p:txBody>
          <a:bodyPr/>
          <a:lstStyle/>
          <a:p>
            <a:pPr algn="r" eaLnBrk="1" hangingPunct="1">
              <a:buFont typeface="Wingdings" panose="05000000000000000000" pitchFamily="2" charset="2"/>
              <a:buNone/>
            </a:pPr>
            <a:endParaRPr lang="fa-IR" sz="2800" smtClean="0">
              <a:solidFill>
                <a:srgbClr val="F4CB80"/>
              </a:solidFill>
            </a:endParaRPr>
          </a:p>
          <a:p>
            <a:pPr algn="r" eaLnBrk="1" hangingPunct="1">
              <a:buFont typeface="Wingdings" panose="05000000000000000000" pitchFamily="2" charset="2"/>
              <a:buNone/>
            </a:pPr>
            <a:endParaRPr lang="fa-IR" sz="2800" smtClean="0"/>
          </a:p>
          <a:p>
            <a:pPr algn="r" eaLnBrk="1" hangingPunct="1">
              <a:buFont typeface="Wingdings" panose="05000000000000000000" pitchFamily="2" charset="2"/>
              <a:buNone/>
            </a:pPr>
            <a:r>
              <a:rPr lang="ar-SA" sz="2800" smtClean="0">
                <a:solidFill>
                  <a:srgbClr val="F4CB80"/>
                </a:solidFill>
              </a:rPr>
              <a:t>نحوه پيشگيري :</a:t>
            </a:r>
            <a:r>
              <a:rPr lang="fa-IR" sz="2800" smtClean="0"/>
              <a:t>  </a:t>
            </a:r>
          </a:p>
          <a:p>
            <a:pPr algn="r" eaLnBrk="1" hangingPunct="1">
              <a:buFont typeface="Wingdings" panose="05000000000000000000" pitchFamily="2" charset="2"/>
              <a:buNone/>
            </a:pPr>
            <a:r>
              <a:rPr lang="fa-IR" sz="2800" smtClean="0"/>
              <a:t>ق</a:t>
            </a:r>
            <a:r>
              <a:rPr lang="ar-SA" sz="2800" smtClean="0"/>
              <a:t>درت</a:t>
            </a:r>
            <a:r>
              <a:rPr lang="fa-IR" sz="2800" smtClean="0"/>
              <a:t>  </a:t>
            </a:r>
            <a:r>
              <a:rPr lang="ar-SA" sz="2800" smtClean="0"/>
              <a:t>خود را</a:t>
            </a:r>
            <a:r>
              <a:rPr lang="fa-IR" sz="2800" smtClean="0"/>
              <a:t>  </a:t>
            </a:r>
            <a:r>
              <a:rPr lang="ar-SA" sz="2800" smtClean="0"/>
              <a:t>با تمرينات</a:t>
            </a:r>
            <a:r>
              <a:rPr lang="fa-IR" sz="2800" smtClean="0"/>
              <a:t>  </a:t>
            </a:r>
            <a:r>
              <a:rPr lang="ar-SA" sz="2800" smtClean="0"/>
              <a:t>بدنسازي</a:t>
            </a:r>
            <a:r>
              <a:rPr lang="fa-IR" sz="2800" smtClean="0"/>
              <a:t>  </a:t>
            </a:r>
            <a:r>
              <a:rPr lang="ar-SA" sz="2800" smtClean="0"/>
              <a:t>متناسب</a:t>
            </a:r>
            <a:r>
              <a:rPr lang="fa-IR" sz="2800" smtClean="0"/>
              <a:t>  </a:t>
            </a:r>
            <a:r>
              <a:rPr lang="ar-SA" sz="2800" smtClean="0"/>
              <a:t>با نوع</a:t>
            </a:r>
            <a:r>
              <a:rPr lang="fa-IR" sz="2800" smtClean="0"/>
              <a:t>  </a:t>
            </a:r>
            <a:r>
              <a:rPr lang="ar-SA" sz="2800" smtClean="0"/>
              <a:t>ورزش بالا ببريد. </a:t>
            </a:r>
            <a:endParaRPr lang="fa-IR" sz="2800" smtClean="0"/>
          </a:p>
          <a:p>
            <a:pPr algn="r" eaLnBrk="1" hangingPunct="1">
              <a:buFont typeface="Wingdings" panose="05000000000000000000" pitchFamily="2" charset="2"/>
              <a:buNone/>
            </a:pPr>
            <a:r>
              <a:rPr lang="ar-SA" sz="2800" smtClean="0"/>
              <a:t>قبل از</a:t>
            </a:r>
            <a:r>
              <a:rPr lang="fa-IR" sz="2800" smtClean="0"/>
              <a:t>  </a:t>
            </a:r>
            <a:r>
              <a:rPr lang="ar-SA" sz="2800" smtClean="0"/>
              <a:t>تمرين</a:t>
            </a:r>
            <a:r>
              <a:rPr lang="fa-IR" sz="2800" smtClean="0"/>
              <a:t>  </a:t>
            </a:r>
            <a:r>
              <a:rPr lang="ar-SA" sz="2800" smtClean="0"/>
              <a:t>يا مسابقه</a:t>
            </a:r>
            <a:r>
              <a:rPr lang="fa-IR" sz="2800" smtClean="0"/>
              <a:t>  </a:t>
            </a:r>
            <a:r>
              <a:rPr lang="ar-SA" sz="2800" smtClean="0"/>
              <a:t>بدن خود را</a:t>
            </a:r>
            <a:r>
              <a:rPr lang="fa-IR" sz="2800" smtClean="0"/>
              <a:t>  </a:t>
            </a:r>
            <a:r>
              <a:rPr lang="ar-SA" sz="2800" smtClean="0"/>
              <a:t>گرم کنيد. </a:t>
            </a:r>
            <a:endParaRPr lang="fa-IR" sz="2800" smtClean="0"/>
          </a:p>
          <a:p>
            <a:pPr algn="r" eaLnBrk="1" hangingPunct="1">
              <a:buFont typeface="Wingdings" panose="05000000000000000000" pitchFamily="2" charset="2"/>
              <a:buNone/>
            </a:pPr>
            <a:r>
              <a:rPr lang="fa-IR" sz="2800" smtClean="0"/>
              <a:t> </a:t>
            </a:r>
            <a:r>
              <a:rPr lang="ar-SA" sz="2800" smtClean="0"/>
              <a:t>مچ پا</a:t>
            </a:r>
            <a:r>
              <a:rPr lang="fa-IR" sz="2800" smtClean="0"/>
              <a:t>  </a:t>
            </a:r>
            <a:r>
              <a:rPr lang="ar-SA" sz="2800" smtClean="0"/>
              <a:t>را از قسمت</a:t>
            </a:r>
            <a:r>
              <a:rPr lang="fa-IR" sz="2800" smtClean="0"/>
              <a:t>  </a:t>
            </a:r>
            <a:r>
              <a:rPr lang="ar-SA" sz="2800" smtClean="0"/>
              <a:t>مياني</a:t>
            </a:r>
            <a:r>
              <a:rPr lang="fa-IR" sz="2800" smtClean="0"/>
              <a:t>  </a:t>
            </a:r>
            <a:r>
              <a:rPr lang="ar-SA" sz="2800" smtClean="0"/>
              <a:t>پا</a:t>
            </a:r>
            <a:r>
              <a:rPr lang="fa-IR" sz="2800" smtClean="0"/>
              <a:t>  </a:t>
            </a:r>
            <a:r>
              <a:rPr lang="ar-SA" sz="2800" smtClean="0"/>
              <a:t>تا قسمت</a:t>
            </a:r>
            <a:r>
              <a:rPr lang="fa-IR" sz="2800" smtClean="0"/>
              <a:t>  </a:t>
            </a:r>
            <a:r>
              <a:rPr lang="ar-SA" sz="2800" smtClean="0"/>
              <a:t>مياني ساق</a:t>
            </a:r>
            <a:r>
              <a:rPr lang="fa-IR" sz="2800" smtClean="0"/>
              <a:t>  </a:t>
            </a:r>
            <a:r>
              <a:rPr lang="ar-SA" sz="2800" smtClean="0"/>
              <a:t>پا</a:t>
            </a:r>
            <a:r>
              <a:rPr lang="fa-IR" sz="2800" smtClean="0"/>
              <a:t>  </a:t>
            </a:r>
            <a:r>
              <a:rPr lang="ar-SA" sz="2800" smtClean="0"/>
              <a:t>قبل از تمرين</a:t>
            </a:r>
            <a:r>
              <a:rPr lang="fa-IR" sz="2800" smtClean="0"/>
              <a:t>  </a:t>
            </a:r>
            <a:r>
              <a:rPr lang="ar-SA" sz="2800" smtClean="0"/>
              <a:t>يا مسابقه</a:t>
            </a:r>
            <a:r>
              <a:rPr lang="fa-IR" sz="2800" smtClean="0"/>
              <a:t>  </a:t>
            </a:r>
            <a:r>
              <a:rPr lang="ar-SA" sz="2800" smtClean="0"/>
              <a:t>ببنديد . اگر</a:t>
            </a:r>
            <a:r>
              <a:rPr lang="fa-IR" sz="2800" smtClean="0"/>
              <a:t>  </a:t>
            </a:r>
            <a:r>
              <a:rPr lang="ar-SA" sz="2800" smtClean="0"/>
              <a:t>نمي توانيد</a:t>
            </a:r>
            <a:r>
              <a:rPr lang="fa-IR" sz="2800" smtClean="0"/>
              <a:t>  </a:t>
            </a:r>
            <a:r>
              <a:rPr lang="ar-SA" sz="2800" smtClean="0"/>
              <a:t>از</a:t>
            </a:r>
            <a:r>
              <a:rPr lang="fa-IR" sz="2800" smtClean="0"/>
              <a:t>  </a:t>
            </a:r>
            <a:r>
              <a:rPr lang="ar-SA" sz="2800" smtClean="0"/>
              <a:t>باند پيچي</a:t>
            </a:r>
            <a:r>
              <a:rPr lang="fa-IR" sz="2800" smtClean="0"/>
              <a:t>  </a:t>
            </a:r>
            <a:r>
              <a:rPr lang="ar-SA" sz="2800" smtClean="0"/>
              <a:t>استفاده کنيد</a:t>
            </a:r>
            <a:r>
              <a:rPr lang="fa-IR" sz="2800" smtClean="0"/>
              <a:t>  </a:t>
            </a:r>
            <a:r>
              <a:rPr lang="ar-SA" sz="2800" smtClean="0"/>
              <a:t>جهت</a:t>
            </a:r>
            <a:r>
              <a:rPr lang="fa-IR" sz="2800" smtClean="0"/>
              <a:t>  </a:t>
            </a:r>
            <a:r>
              <a:rPr lang="ar-SA" sz="2800" smtClean="0"/>
              <a:t>بستن</a:t>
            </a:r>
            <a:r>
              <a:rPr lang="fa-IR" sz="2800" smtClean="0"/>
              <a:t>  </a:t>
            </a:r>
            <a:r>
              <a:rPr lang="ar-SA" sz="2800" smtClean="0"/>
              <a:t>پاي خود</a:t>
            </a:r>
            <a:r>
              <a:rPr lang="fa-IR" sz="2800" smtClean="0"/>
              <a:t>  </a:t>
            </a:r>
            <a:r>
              <a:rPr lang="ar-SA" sz="2800" smtClean="0"/>
              <a:t>از باند</a:t>
            </a:r>
            <a:r>
              <a:rPr lang="fa-IR" sz="2800" smtClean="0"/>
              <a:t>  </a:t>
            </a:r>
            <a:r>
              <a:rPr lang="ar-SA" sz="2800" smtClean="0"/>
              <a:t>کشي</a:t>
            </a:r>
            <a:r>
              <a:rPr lang="fa-IR" sz="2800" smtClean="0"/>
              <a:t>  </a:t>
            </a:r>
            <a:r>
              <a:rPr lang="ar-SA" sz="2800" smtClean="0"/>
              <a:t>يا بست کشي</a:t>
            </a:r>
            <a:r>
              <a:rPr lang="fa-IR" sz="2800" smtClean="0"/>
              <a:t>  </a:t>
            </a:r>
            <a:r>
              <a:rPr lang="ar-SA" sz="2800" smtClean="0"/>
              <a:t>استفاده کنيد. </a:t>
            </a:r>
            <a:endParaRPr lang="fa-IR" sz="2800" smtClean="0"/>
          </a:p>
          <a:p>
            <a:pPr algn="r" eaLnBrk="1" hangingPunct="1">
              <a:buFont typeface="Wingdings" panose="05000000000000000000" pitchFamily="2" charset="2"/>
              <a:buNone/>
            </a:pPr>
            <a:r>
              <a:rPr lang="ar-SA" sz="2800" smtClean="0"/>
              <a:t>کفش هاي</a:t>
            </a:r>
            <a:r>
              <a:rPr lang="fa-IR" sz="2800" smtClean="0"/>
              <a:t>  </a:t>
            </a:r>
            <a:r>
              <a:rPr lang="ar-SA" sz="2800" smtClean="0"/>
              <a:t>حفاظ دار</a:t>
            </a:r>
            <a:r>
              <a:rPr lang="fa-IR" sz="2800" smtClean="0"/>
              <a:t>  </a:t>
            </a:r>
            <a:r>
              <a:rPr lang="ar-SA" sz="2800" smtClean="0"/>
              <a:t>مناسب</a:t>
            </a:r>
            <a:r>
              <a:rPr lang="fa-IR" sz="2800" smtClean="0"/>
              <a:t>  </a:t>
            </a:r>
            <a:r>
              <a:rPr lang="ar-SA" sz="2800" smtClean="0"/>
              <a:t>بپوشيد. </a:t>
            </a:r>
            <a:endParaRPr lang="fa-IR" sz="2800" smtClean="0"/>
          </a:p>
          <a:p>
            <a:pPr algn="r" eaLnBrk="1" hangingPunct="1">
              <a:buFont typeface="Wingdings" panose="05000000000000000000" pitchFamily="2" charset="2"/>
              <a:buNone/>
            </a:pPr>
            <a:r>
              <a:rPr lang="ar-SA" sz="2800" smtClean="0"/>
              <a:t>مچ پا</a:t>
            </a:r>
            <a:r>
              <a:rPr lang="fa-IR" sz="2800" smtClean="0"/>
              <a:t>  </a:t>
            </a:r>
            <a:r>
              <a:rPr lang="ar-SA" sz="2800" smtClean="0"/>
              <a:t>را با حمايت</a:t>
            </a:r>
            <a:r>
              <a:rPr lang="fa-IR" sz="2800" smtClean="0"/>
              <a:t>  </a:t>
            </a:r>
            <a:r>
              <a:rPr lang="ar-SA" sz="2800" smtClean="0"/>
              <a:t>محکم</a:t>
            </a:r>
            <a:r>
              <a:rPr lang="fa-IR" sz="2800" smtClean="0"/>
              <a:t>  </a:t>
            </a:r>
            <a:r>
              <a:rPr lang="ar-SA" sz="2800" smtClean="0"/>
              <a:t>در طي فعاليتهاي</a:t>
            </a:r>
            <a:r>
              <a:rPr lang="fa-IR" sz="2800" smtClean="0"/>
              <a:t>  </a:t>
            </a:r>
            <a:r>
              <a:rPr lang="ar-SA" sz="2800" smtClean="0"/>
              <a:t>ورزشي</a:t>
            </a:r>
            <a:r>
              <a:rPr lang="fa-IR" sz="2800" smtClean="0"/>
              <a:t>  </a:t>
            </a:r>
            <a:r>
              <a:rPr lang="ar-SA" sz="2800" smtClean="0"/>
              <a:t>براي 12 ماه</a:t>
            </a:r>
            <a:r>
              <a:rPr lang="fa-IR" sz="2800" smtClean="0"/>
              <a:t>  </a:t>
            </a:r>
            <a:r>
              <a:rPr lang="ar-SA" sz="2800" smtClean="0"/>
              <a:t>بعد از</a:t>
            </a:r>
            <a:r>
              <a:rPr lang="fa-IR" sz="2800" smtClean="0"/>
              <a:t>  </a:t>
            </a:r>
            <a:r>
              <a:rPr lang="ar-SA" sz="2800" smtClean="0"/>
              <a:t>صدمه</a:t>
            </a:r>
            <a:r>
              <a:rPr lang="fa-IR" sz="2800" smtClean="0"/>
              <a:t>  </a:t>
            </a:r>
            <a:r>
              <a:rPr lang="ar-SA" sz="2800" smtClean="0"/>
              <a:t>جدي با</a:t>
            </a:r>
            <a:r>
              <a:rPr lang="fa-IR" sz="2800" smtClean="0"/>
              <a:t>  </a:t>
            </a:r>
            <a:r>
              <a:rPr lang="ar-SA" sz="2800" smtClean="0"/>
              <a:t>حفاظ</a:t>
            </a:r>
            <a:r>
              <a:rPr lang="fa-IR" sz="2800" smtClean="0"/>
              <a:t>  </a:t>
            </a:r>
            <a:r>
              <a:rPr lang="ar-SA" sz="2800" smtClean="0"/>
              <a:t>محکم</a:t>
            </a:r>
            <a:r>
              <a:rPr lang="fa-IR" sz="2800" smtClean="0"/>
              <a:t>  </a:t>
            </a:r>
            <a:r>
              <a:rPr lang="ar-SA" sz="2800" smtClean="0"/>
              <a:t>مچ پا</a:t>
            </a:r>
            <a:r>
              <a:rPr lang="fa-IR" sz="2800" smtClean="0"/>
              <a:t>  </a:t>
            </a:r>
            <a:r>
              <a:rPr lang="ar-SA" sz="2800" smtClean="0"/>
              <a:t>حفاظت</a:t>
            </a:r>
            <a:r>
              <a:rPr lang="fa-IR" sz="2800" smtClean="0"/>
              <a:t>  </a:t>
            </a:r>
            <a:r>
              <a:rPr lang="ar-SA" sz="2800" smtClean="0"/>
              <a:t>کنيد. </a:t>
            </a:r>
            <a:endParaRPr lang="en-US" sz="2800" smtClean="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4" end="4"/>
                                            </p:txEl>
                                          </p:spTgt>
                                        </p:tgtEl>
                                        <p:attrNameLst>
                                          <p:attrName>style.visibility</p:attrName>
                                        </p:attrNameLst>
                                      </p:cBhvr>
                                      <p:to>
                                        <p:strVal val="visible"/>
                                      </p:to>
                                    </p:set>
                                    <p:anim calcmode="lin" valueType="num">
                                      <p:cBhvr additive="base">
                                        <p:cTn id="1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5" end="5"/>
                                            </p:txEl>
                                          </p:spTgt>
                                        </p:tgtEl>
                                        <p:attrNameLst>
                                          <p:attrName>style.visibility</p:attrName>
                                        </p:attrNameLst>
                                      </p:cBhvr>
                                      <p:to>
                                        <p:strVal val="visible"/>
                                      </p:to>
                                    </p:set>
                                    <p:anim calcmode="lin" valueType="num">
                                      <p:cBhvr additive="base">
                                        <p:cTn id="15"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anim calcmode="lin" valueType="num">
                                      <p:cBhvr additive="base">
                                        <p:cTn id="19"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7" end="7"/>
                                            </p:txEl>
                                          </p:spTgt>
                                        </p:tgtEl>
                                        <p:attrNameLst>
                                          <p:attrName>style.visibility</p:attrName>
                                        </p:attrNameLst>
                                      </p:cBhvr>
                                      <p:to>
                                        <p:strVal val="visible"/>
                                      </p:to>
                                    </p:set>
                                    <p:anim calcmode="lin" valueType="num">
                                      <p:cBhvr additive="base">
                                        <p:cTn id="2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0" y="333375"/>
            <a:ext cx="8893175" cy="6264275"/>
          </a:xfrm>
        </p:spPr>
        <p:txBody>
          <a:bodyPr/>
          <a:lstStyle/>
          <a:p>
            <a:pPr algn="r" eaLnBrk="1" hangingPunct="1">
              <a:buFont typeface="Wingdings" panose="05000000000000000000" pitchFamily="2" charset="2"/>
              <a:buNone/>
            </a:pPr>
            <a:r>
              <a:rPr lang="ar-SA" sz="2800" smtClean="0">
                <a:solidFill>
                  <a:srgbClr val="F4CB80"/>
                </a:solidFill>
              </a:rPr>
              <a:t>عوارض ممکن:</a:t>
            </a:r>
            <a:r>
              <a:rPr lang="ar-SA" sz="2800" smtClean="0"/>
              <a:t> </a:t>
            </a:r>
            <a:endParaRPr lang="fa-IR" sz="2800" smtClean="0"/>
          </a:p>
          <a:p>
            <a:pPr algn="r" eaLnBrk="1" hangingPunct="1">
              <a:buFont typeface="Wingdings" panose="05000000000000000000" pitchFamily="2" charset="2"/>
              <a:buNone/>
            </a:pPr>
            <a:r>
              <a:rPr lang="ar-SA" sz="2800" smtClean="0"/>
              <a:t>اگر</a:t>
            </a:r>
            <a:r>
              <a:rPr lang="fa-IR" sz="2800" smtClean="0"/>
              <a:t>  </a:t>
            </a:r>
            <a:r>
              <a:rPr lang="ar-SA" sz="2800" smtClean="0"/>
              <a:t>فعاليت</a:t>
            </a:r>
            <a:r>
              <a:rPr lang="fa-IR" sz="2800" smtClean="0"/>
              <a:t>  </a:t>
            </a:r>
            <a:r>
              <a:rPr lang="ar-SA" sz="2800" smtClean="0"/>
              <a:t>زودتر</a:t>
            </a:r>
            <a:r>
              <a:rPr lang="fa-IR" sz="2800" smtClean="0"/>
              <a:t>  </a:t>
            </a:r>
            <a:r>
              <a:rPr lang="ar-SA" sz="2800" smtClean="0"/>
              <a:t>از سر گرفته شود زمان</a:t>
            </a:r>
            <a:r>
              <a:rPr lang="fa-IR" sz="2800" smtClean="0"/>
              <a:t>  </a:t>
            </a:r>
            <a:r>
              <a:rPr lang="ar-SA" sz="2800" smtClean="0"/>
              <a:t>بهبود</a:t>
            </a:r>
            <a:r>
              <a:rPr lang="fa-IR" sz="2800" smtClean="0"/>
              <a:t>  </a:t>
            </a:r>
            <a:r>
              <a:rPr lang="ar-SA" sz="2800" smtClean="0"/>
              <a:t>طولاني</a:t>
            </a:r>
            <a:r>
              <a:rPr lang="fa-IR" sz="2800" smtClean="0"/>
              <a:t>  </a:t>
            </a:r>
            <a:r>
              <a:rPr lang="ar-SA" sz="2800" smtClean="0"/>
              <a:t>خواهد شد. </a:t>
            </a:r>
            <a:endParaRPr lang="fa-IR" sz="2800" smtClean="0"/>
          </a:p>
          <a:p>
            <a:pPr algn="r" eaLnBrk="1" hangingPunct="1">
              <a:buFont typeface="Wingdings" panose="05000000000000000000" pitchFamily="2" charset="2"/>
              <a:buNone/>
            </a:pPr>
            <a:r>
              <a:rPr lang="ar-SA" sz="2800" smtClean="0"/>
              <a:t>استعداد آمادگي</a:t>
            </a:r>
            <a:r>
              <a:rPr lang="fa-IR" sz="2800" smtClean="0"/>
              <a:t>  </a:t>
            </a:r>
            <a:r>
              <a:rPr lang="ar-SA" sz="2800" smtClean="0"/>
              <a:t>جهت</a:t>
            </a:r>
            <a:r>
              <a:rPr lang="fa-IR" sz="2800" smtClean="0"/>
              <a:t>  </a:t>
            </a:r>
            <a:r>
              <a:rPr lang="ar-SA" sz="2800" smtClean="0"/>
              <a:t>صدمات</a:t>
            </a:r>
            <a:r>
              <a:rPr lang="fa-IR" sz="2800" smtClean="0"/>
              <a:t>  </a:t>
            </a:r>
            <a:r>
              <a:rPr lang="ar-SA" sz="2800" smtClean="0"/>
              <a:t>مکرر. </a:t>
            </a:r>
            <a:endParaRPr lang="fa-IR" sz="2800" smtClean="0"/>
          </a:p>
          <a:p>
            <a:pPr algn="r" eaLnBrk="1" hangingPunct="1">
              <a:buFont typeface="Wingdings" panose="05000000000000000000" pitchFamily="2" charset="2"/>
              <a:buNone/>
            </a:pPr>
            <a:r>
              <a:rPr lang="ar-SA" sz="2800" smtClean="0"/>
              <a:t>مفصل</a:t>
            </a:r>
            <a:r>
              <a:rPr lang="fa-IR" sz="2800" smtClean="0"/>
              <a:t>  </a:t>
            </a:r>
            <a:r>
              <a:rPr lang="ar-SA" sz="2800" smtClean="0"/>
              <a:t>مچ پاي بي ثبات</a:t>
            </a:r>
            <a:r>
              <a:rPr lang="fa-IR" sz="2800" smtClean="0"/>
              <a:t>  </a:t>
            </a:r>
            <a:r>
              <a:rPr lang="ar-SA" sz="2800" smtClean="0"/>
              <a:t>يا ملتهب</a:t>
            </a:r>
            <a:r>
              <a:rPr lang="fa-IR" sz="2800" smtClean="0"/>
              <a:t>  </a:t>
            </a:r>
            <a:r>
              <a:rPr lang="ar-SA" sz="2800" smtClean="0"/>
              <a:t>متعاقب</a:t>
            </a:r>
            <a:r>
              <a:rPr lang="fa-IR" sz="2800" smtClean="0"/>
              <a:t>  </a:t>
            </a:r>
            <a:r>
              <a:rPr lang="ar-SA" sz="2800" smtClean="0"/>
              <a:t>صدمه</a:t>
            </a:r>
            <a:r>
              <a:rPr lang="fa-IR" sz="2800" smtClean="0"/>
              <a:t>  </a:t>
            </a:r>
            <a:r>
              <a:rPr lang="ar-SA" sz="2800" smtClean="0"/>
              <a:t>مکرر. </a:t>
            </a:r>
            <a:endParaRPr lang="fa-IR" sz="2800" smtClean="0"/>
          </a:p>
          <a:p>
            <a:pPr algn="r" eaLnBrk="1" hangingPunct="1">
              <a:buFont typeface="Wingdings" panose="05000000000000000000" pitchFamily="2" charset="2"/>
              <a:buNone/>
            </a:pPr>
            <a:r>
              <a:rPr lang="ar-SA" sz="2800" smtClean="0">
                <a:solidFill>
                  <a:srgbClr val="F4CB80"/>
                </a:solidFill>
              </a:rPr>
              <a:t>کمکهاي اوليه:</a:t>
            </a:r>
            <a:r>
              <a:rPr lang="ar-SA" sz="2800" smtClean="0"/>
              <a:t> </a:t>
            </a:r>
            <a:endParaRPr lang="fa-IR" sz="2800" smtClean="0"/>
          </a:p>
          <a:p>
            <a:pPr algn="r" eaLnBrk="1" hangingPunct="1">
              <a:buFont typeface="Wingdings" panose="05000000000000000000" pitchFamily="2" charset="2"/>
              <a:buNone/>
            </a:pPr>
            <a:r>
              <a:rPr lang="ar-SA" sz="2800" smtClean="0"/>
              <a:t>هدف</a:t>
            </a:r>
            <a:r>
              <a:rPr lang="fa-IR" sz="2800" smtClean="0"/>
              <a:t>  </a:t>
            </a:r>
            <a:r>
              <a:rPr lang="ar-SA" sz="2800" smtClean="0"/>
              <a:t>جلوگيري از</a:t>
            </a:r>
            <a:r>
              <a:rPr lang="fa-IR" sz="2800" smtClean="0"/>
              <a:t>  </a:t>
            </a:r>
            <a:r>
              <a:rPr lang="ar-SA" sz="2800" smtClean="0"/>
              <a:t>صدم بيشتر</a:t>
            </a:r>
            <a:r>
              <a:rPr lang="fa-IR" sz="2800" smtClean="0"/>
              <a:t>  </a:t>
            </a:r>
            <a:r>
              <a:rPr lang="ar-SA" sz="2800" smtClean="0"/>
              <a:t>مثل پارگي</a:t>
            </a:r>
            <a:r>
              <a:rPr lang="fa-IR" sz="2800" smtClean="0"/>
              <a:t>  </a:t>
            </a:r>
            <a:r>
              <a:rPr lang="ar-SA" sz="2800" smtClean="0"/>
              <a:t>رباطهاست. از دستورالعمل</a:t>
            </a:r>
            <a:r>
              <a:rPr lang="fa-IR" sz="2800" smtClean="0"/>
              <a:t>  </a:t>
            </a:r>
            <a:r>
              <a:rPr lang="en-US" sz="2800" smtClean="0"/>
              <a:t>RICE</a:t>
            </a:r>
            <a:r>
              <a:rPr lang="ar-SA" sz="2800" smtClean="0"/>
              <a:t> که</a:t>
            </a:r>
            <a:r>
              <a:rPr lang="fa-IR" sz="2800" smtClean="0"/>
              <a:t>  </a:t>
            </a:r>
            <a:r>
              <a:rPr lang="ar-SA" sz="2800" smtClean="0"/>
              <a:t>مخفف</a:t>
            </a:r>
            <a:r>
              <a:rPr lang="fa-IR" sz="2800" smtClean="0"/>
              <a:t>  </a:t>
            </a:r>
            <a:r>
              <a:rPr lang="ar-SA" sz="2800" smtClean="0"/>
              <a:t>کلمات</a:t>
            </a:r>
            <a:r>
              <a:rPr lang="fa-IR" sz="2800" smtClean="0"/>
              <a:t>  </a:t>
            </a:r>
            <a:r>
              <a:rPr lang="ar-SA" sz="2800" smtClean="0"/>
              <a:t>استراحت، يخ ، بانداژ</a:t>
            </a:r>
            <a:r>
              <a:rPr lang="fa-IR" sz="2800" smtClean="0"/>
              <a:t>  </a:t>
            </a:r>
            <a:r>
              <a:rPr lang="ar-SA" sz="2800" smtClean="0"/>
              <a:t>فشاري</a:t>
            </a:r>
            <a:r>
              <a:rPr lang="fa-IR" sz="2800" smtClean="0"/>
              <a:t>  </a:t>
            </a:r>
            <a:r>
              <a:rPr lang="ar-SA" sz="2800" smtClean="0"/>
              <a:t>و بالا</a:t>
            </a:r>
            <a:r>
              <a:rPr lang="fa-IR" sz="2800" smtClean="0"/>
              <a:t>  </a:t>
            </a:r>
            <a:r>
              <a:rPr lang="ar-SA" sz="2800" smtClean="0"/>
              <a:t>نگه داشتن</a:t>
            </a:r>
            <a:r>
              <a:rPr lang="fa-IR" sz="2800" smtClean="0"/>
              <a:t>  </a:t>
            </a:r>
            <a:r>
              <a:rPr lang="ar-SA" sz="2800" smtClean="0"/>
              <a:t>عضو مي باشد</a:t>
            </a:r>
            <a:r>
              <a:rPr lang="fa-IR" sz="2800" smtClean="0"/>
              <a:t>  </a:t>
            </a:r>
            <a:r>
              <a:rPr lang="ar-SA" sz="2800" smtClean="0"/>
              <a:t>استفاده</a:t>
            </a:r>
            <a:r>
              <a:rPr lang="fa-IR" sz="2800" smtClean="0"/>
              <a:t>  </a:t>
            </a:r>
            <a:r>
              <a:rPr lang="ar-SA" sz="2800" smtClean="0"/>
              <a:t>کنيد. </a:t>
            </a:r>
            <a:endParaRPr lang="fa-IR" sz="2800" smtClean="0"/>
          </a:p>
          <a:p>
            <a:pPr algn="r" eaLnBrk="1" hangingPunct="1">
              <a:buFont typeface="Wingdings" panose="05000000000000000000" pitchFamily="2" charset="2"/>
              <a:buNone/>
            </a:pPr>
            <a:r>
              <a:rPr lang="ar-SA" sz="2800" smtClean="0">
                <a:solidFill>
                  <a:srgbClr val="F4CB80"/>
                </a:solidFill>
              </a:rPr>
              <a:t>توانبخشي: </a:t>
            </a:r>
            <a:endParaRPr lang="fa-IR" sz="2800" smtClean="0">
              <a:solidFill>
                <a:srgbClr val="F4CB80"/>
              </a:solidFill>
            </a:endParaRPr>
          </a:p>
          <a:p>
            <a:pPr algn="r" eaLnBrk="1" hangingPunct="1">
              <a:buFont typeface="Wingdings" panose="05000000000000000000" pitchFamily="2" charset="2"/>
              <a:buNone/>
            </a:pPr>
            <a:r>
              <a:rPr lang="ar-SA" sz="2800" smtClean="0"/>
              <a:t>هنگامي که</a:t>
            </a:r>
            <a:r>
              <a:rPr lang="fa-IR" sz="2800" smtClean="0"/>
              <a:t>  </a:t>
            </a:r>
            <a:r>
              <a:rPr lang="ar-SA" sz="2800" smtClean="0"/>
              <a:t>به آتل بندي</a:t>
            </a:r>
            <a:r>
              <a:rPr lang="fa-IR" sz="2800" smtClean="0"/>
              <a:t>  </a:t>
            </a:r>
            <a:r>
              <a:rPr lang="ar-SA" sz="2800" smtClean="0"/>
              <a:t>ديگر نيازي</a:t>
            </a:r>
            <a:r>
              <a:rPr lang="fa-IR" sz="2800" smtClean="0"/>
              <a:t>  </a:t>
            </a:r>
            <a:r>
              <a:rPr lang="ar-SA" sz="2800" smtClean="0"/>
              <a:t>نباشد، تمرينات</a:t>
            </a:r>
            <a:r>
              <a:rPr lang="fa-IR" sz="2800" smtClean="0"/>
              <a:t>  </a:t>
            </a:r>
            <a:r>
              <a:rPr lang="ar-SA" sz="2800" smtClean="0"/>
              <a:t>توانبخشي</a:t>
            </a:r>
            <a:r>
              <a:rPr lang="fa-IR" sz="2800" smtClean="0"/>
              <a:t>  </a:t>
            </a:r>
            <a:r>
              <a:rPr lang="ar-SA" sz="2800" smtClean="0"/>
              <a:t>روزانه</a:t>
            </a:r>
            <a:r>
              <a:rPr lang="fa-IR" sz="2800" smtClean="0"/>
              <a:t>  </a:t>
            </a:r>
            <a:r>
              <a:rPr lang="ar-SA" sz="2800" smtClean="0"/>
              <a:t>شروع مي شود.</a:t>
            </a:r>
            <a:endParaRPr lang="fa-IR" sz="2800" smtClean="0"/>
          </a:p>
          <a:p>
            <a:pPr algn="r" eaLnBrk="1" hangingPunct="1">
              <a:buFont typeface="Wingdings" panose="05000000000000000000" pitchFamily="2" charset="2"/>
              <a:buNone/>
            </a:pPr>
            <a:r>
              <a:rPr lang="ar-SA" sz="2800" smtClean="0"/>
              <a:t> از ماساژ</a:t>
            </a:r>
            <a:r>
              <a:rPr lang="fa-IR" sz="2800" smtClean="0"/>
              <a:t>  </a:t>
            </a:r>
            <a:r>
              <a:rPr lang="ar-SA" sz="2800" smtClean="0"/>
              <a:t>يخ براي 10 دقيقه</a:t>
            </a:r>
            <a:r>
              <a:rPr lang="fa-IR" sz="2800" smtClean="0"/>
              <a:t>  </a:t>
            </a:r>
            <a:r>
              <a:rPr lang="ar-SA" sz="2800" smtClean="0"/>
              <a:t>قبل و 10 دقيقه</a:t>
            </a:r>
            <a:r>
              <a:rPr lang="fa-IR" sz="2800" smtClean="0"/>
              <a:t>  </a:t>
            </a:r>
            <a:r>
              <a:rPr lang="ar-SA" sz="2800" smtClean="0"/>
              <a:t>بعد از تمرين استفاده کنيد. </a:t>
            </a:r>
            <a:endParaRPr lang="en-US" sz="2800" smtClean="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1000" fill="hold"/>
                                        <p:tgtEl>
                                          <p:spTgt spid="563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63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63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6323">
                                            <p:txEl>
                                              <p:pRg st="1" end="1"/>
                                            </p:txEl>
                                          </p:spTgt>
                                        </p:tgtEl>
                                        <p:attrNameLst>
                                          <p:attrName>style.visibility</p:attrName>
                                        </p:attrNameLst>
                                      </p:cBhvr>
                                      <p:to>
                                        <p:strVal val="visible"/>
                                      </p:to>
                                    </p:set>
                                    <p:anim calcmode="lin" valueType="num">
                                      <p:cBhvr>
                                        <p:cTn id="14" dur="1000" fill="hold"/>
                                        <p:tgtEl>
                                          <p:spTgt spid="563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63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63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6323">
                                            <p:txEl>
                                              <p:pRg st="2" end="2"/>
                                            </p:txEl>
                                          </p:spTgt>
                                        </p:tgtEl>
                                        <p:attrNameLst>
                                          <p:attrName>style.visibility</p:attrName>
                                        </p:attrNameLst>
                                      </p:cBhvr>
                                      <p:to>
                                        <p:strVal val="visible"/>
                                      </p:to>
                                    </p:set>
                                    <p:anim calcmode="lin" valueType="num">
                                      <p:cBhvr>
                                        <p:cTn id="21" dur="1000" fill="hold"/>
                                        <p:tgtEl>
                                          <p:spTgt spid="563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63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63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6323">
                                            <p:txEl>
                                              <p:pRg st="3" end="3"/>
                                            </p:txEl>
                                          </p:spTgt>
                                        </p:tgtEl>
                                        <p:attrNameLst>
                                          <p:attrName>style.visibility</p:attrName>
                                        </p:attrNameLst>
                                      </p:cBhvr>
                                      <p:to>
                                        <p:strVal val="visible"/>
                                      </p:to>
                                    </p:set>
                                    <p:anim calcmode="lin" valueType="num">
                                      <p:cBhvr>
                                        <p:cTn id="28" dur="1000" fill="hold"/>
                                        <p:tgtEl>
                                          <p:spTgt spid="563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63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632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6323">
                                            <p:txEl>
                                              <p:pRg st="4" end="4"/>
                                            </p:txEl>
                                          </p:spTgt>
                                        </p:tgtEl>
                                        <p:attrNameLst>
                                          <p:attrName>style.visibility</p:attrName>
                                        </p:attrNameLst>
                                      </p:cBhvr>
                                      <p:to>
                                        <p:strVal val="visible"/>
                                      </p:to>
                                    </p:set>
                                    <p:anim calcmode="lin" valueType="num">
                                      <p:cBhvr>
                                        <p:cTn id="35" dur="1000" fill="hold"/>
                                        <p:tgtEl>
                                          <p:spTgt spid="5632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632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632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6323">
                                            <p:txEl>
                                              <p:pRg st="5" end="5"/>
                                            </p:txEl>
                                          </p:spTgt>
                                        </p:tgtEl>
                                        <p:attrNameLst>
                                          <p:attrName>style.visibility</p:attrName>
                                        </p:attrNameLst>
                                      </p:cBhvr>
                                      <p:to>
                                        <p:strVal val="visible"/>
                                      </p:to>
                                    </p:set>
                                    <p:anim calcmode="lin" valueType="num">
                                      <p:cBhvr>
                                        <p:cTn id="42" dur="1000" fill="hold"/>
                                        <p:tgtEl>
                                          <p:spTgt spid="5632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632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632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6323">
                                            <p:txEl>
                                              <p:pRg st="6" end="6"/>
                                            </p:txEl>
                                          </p:spTgt>
                                        </p:tgtEl>
                                        <p:attrNameLst>
                                          <p:attrName>style.visibility</p:attrName>
                                        </p:attrNameLst>
                                      </p:cBhvr>
                                      <p:to>
                                        <p:strVal val="visible"/>
                                      </p:to>
                                    </p:set>
                                    <p:anim calcmode="lin" valueType="num">
                                      <p:cBhvr>
                                        <p:cTn id="49" dur="1000" fill="hold"/>
                                        <p:tgtEl>
                                          <p:spTgt spid="5632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632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632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6323">
                                            <p:txEl>
                                              <p:pRg st="7" end="7"/>
                                            </p:txEl>
                                          </p:spTgt>
                                        </p:tgtEl>
                                        <p:attrNameLst>
                                          <p:attrName>style.visibility</p:attrName>
                                        </p:attrNameLst>
                                      </p:cBhvr>
                                      <p:to>
                                        <p:strVal val="visible"/>
                                      </p:to>
                                    </p:set>
                                    <p:anim calcmode="lin" valueType="num">
                                      <p:cBhvr>
                                        <p:cTn id="56" dur="1000" fill="hold"/>
                                        <p:tgtEl>
                                          <p:spTgt spid="5632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5632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56323">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56323">
                                            <p:txEl>
                                              <p:pRg st="8" end="8"/>
                                            </p:txEl>
                                          </p:spTgt>
                                        </p:tgtEl>
                                        <p:attrNameLst>
                                          <p:attrName>style.visibility</p:attrName>
                                        </p:attrNameLst>
                                      </p:cBhvr>
                                      <p:to>
                                        <p:strVal val="visible"/>
                                      </p:to>
                                    </p:set>
                                    <p:anim calcmode="lin" valueType="num">
                                      <p:cBhvr>
                                        <p:cTn id="63" dur="1000" fill="hold"/>
                                        <p:tgtEl>
                                          <p:spTgt spid="5632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5632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a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8" name="Picture 4" descr="Picture 027"/>
          <p:cNvPicPr>
            <a:picLocks noGrp="1" noChangeAspect="1" noChangeArrowheads="1"/>
          </p:cNvPicPr>
          <p:nvPr>
            <p:ph/>
          </p:nvPr>
        </p:nvPicPr>
        <p:blipFill>
          <a:blip r:embed="rId2">
            <a:lum bright="18000"/>
            <a:extLst>
              <a:ext uri="{28A0092B-C50C-407E-A947-70E740481C1C}">
                <a14:useLocalDpi xmlns:a14="http://schemas.microsoft.com/office/drawing/2010/main" val="0"/>
              </a:ext>
            </a:extLst>
          </a:blip>
          <a:srcRect l="11005" t="58296" r="10997" b="3368"/>
          <a:stretch>
            <a:fillRect/>
          </a:stretch>
        </p:blipFill>
        <p:spPr>
          <a:xfrm>
            <a:off x="468313" y="457200"/>
            <a:ext cx="8135937" cy="6067425"/>
          </a:xfr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ppt_w</p:attrName>
                                        </p:attrNameLst>
                                      </p:cBhvr>
                                      <p:tavLst>
                                        <p:tav tm="0">
                                          <p:val>
                                            <p:strVal val="#ppt_w*0.70"/>
                                          </p:val>
                                        </p:tav>
                                        <p:tav tm="100000">
                                          <p:val>
                                            <p:strVal val="#ppt_w"/>
                                          </p:val>
                                        </p:tav>
                                      </p:tavLst>
                                    </p:anim>
                                    <p:anim calcmode="lin" valueType="num">
                                      <p:cBhvr>
                                        <p:cTn id="8" dur="1000" fill="hold"/>
                                        <p:tgtEl>
                                          <p:spTgt spid="57348"/>
                                        </p:tgtEl>
                                        <p:attrNameLst>
                                          <p:attrName>ppt_h</p:attrName>
                                        </p:attrNameLst>
                                      </p:cBhvr>
                                      <p:tavLst>
                                        <p:tav tm="0">
                                          <p:val>
                                            <p:strVal val="#ppt_h"/>
                                          </p:val>
                                        </p:tav>
                                        <p:tav tm="100000">
                                          <p:val>
                                            <p:strVal val="#ppt_h"/>
                                          </p:val>
                                        </p:tav>
                                      </p:tavLst>
                                    </p:anim>
                                    <p:animEffect transition="in" filter="fade">
                                      <p:cBhvr>
                                        <p:cTn id="9" dur="1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Medial view of an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49275"/>
            <a:ext cx="68421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WordArt 5"/>
          <p:cNvSpPr>
            <a:spLocks noChangeArrowheads="1" noChangeShapeType="1" noTextEdit="1"/>
          </p:cNvSpPr>
          <p:nvPr/>
        </p:nvSpPr>
        <p:spPr bwMode="auto">
          <a:xfrm>
            <a:off x="7596188" y="6165850"/>
            <a:ext cx="1076325" cy="523875"/>
          </a:xfrm>
          <a:prstGeom prst="rect">
            <a:avLst/>
          </a:prstGeom>
        </p:spPr>
        <p:txBody>
          <a:bodyPr wrap="none" fromWordArt="1">
            <a:prstTxWarp prst="textPlain">
              <a:avLst>
                <a:gd name="adj" fmla="val 50000"/>
              </a:avLst>
            </a:prstTxWarp>
          </a:bodyPr>
          <a:lstStyle/>
          <a:p>
            <a:pPr algn="ctr">
              <a:defRPr/>
            </a:pP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Ankle</a:t>
            </a:r>
            <a:endParaRPr lang="fa-IR"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50825" y="260350"/>
            <a:ext cx="8893175" cy="6597650"/>
          </a:xfrm>
        </p:spPr>
        <p:txBody>
          <a:bodyPr/>
          <a:lstStyle/>
          <a:p>
            <a:pPr algn="ctr" eaLnBrk="1" hangingPunct="1">
              <a:lnSpc>
                <a:spcPct val="80000"/>
              </a:lnSpc>
              <a:buFont typeface="Wingdings" panose="05000000000000000000" pitchFamily="2" charset="2"/>
              <a:buNone/>
            </a:pPr>
            <a:r>
              <a:rPr lang="ar-SA" sz="2800" smtClean="0"/>
              <a:t>کشیدگی رباطی مفصل مچ پا (کشیدگی درجه 2 یا متوسط) </a:t>
            </a:r>
            <a:endParaRPr lang="fa-IR" sz="2800" smtClean="0"/>
          </a:p>
          <a:p>
            <a:pPr algn="r" eaLnBrk="1" hangingPunct="1">
              <a:lnSpc>
                <a:spcPct val="80000"/>
              </a:lnSpc>
              <a:buFont typeface="Wingdings" panose="05000000000000000000" pitchFamily="2" charset="2"/>
              <a:buNone/>
            </a:pPr>
            <a:r>
              <a:rPr lang="ar-SA" sz="2800" smtClean="0">
                <a:solidFill>
                  <a:srgbClr val="F4CB80"/>
                </a:solidFill>
              </a:rPr>
              <a:t>تعريف</a:t>
            </a:r>
            <a:r>
              <a:rPr lang="fa-IR" sz="2800" smtClean="0">
                <a:solidFill>
                  <a:srgbClr val="F4CB80"/>
                </a:solidFill>
              </a:rPr>
              <a:t>:</a:t>
            </a:r>
            <a:r>
              <a:rPr lang="ar-SA" sz="2800" smtClean="0"/>
              <a:t> </a:t>
            </a:r>
            <a:endParaRPr lang="fa-IR" sz="2800" smtClean="0"/>
          </a:p>
          <a:p>
            <a:pPr algn="r" eaLnBrk="1" hangingPunct="1">
              <a:lnSpc>
                <a:spcPct val="80000"/>
              </a:lnSpc>
              <a:buFont typeface="Wingdings" panose="05000000000000000000" pitchFamily="2" charset="2"/>
              <a:buNone/>
            </a:pPr>
            <a:r>
              <a:rPr lang="ar-SA" sz="2800" smtClean="0"/>
              <a:t>کشيدگي و پارگي</a:t>
            </a:r>
            <a:r>
              <a:rPr lang="fa-IR" sz="2800" smtClean="0"/>
              <a:t>  </a:t>
            </a:r>
            <a:r>
              <a:rPr lang="ar-SA" sz="2800" smtClean="0"/>
              <a:t>جزئي</a:t>
            </a:r>
            <a:r>
              <a:rPr lang="fa-IR" sz="2800" smtClean="0"/>
              <a:t>  </a:t>
            </a:r>
            <a:r>
              <a:rPr lang="ar-SA" sz="2800" smtClean="0"/>
              <a:t>يک يا چند</a:t>
            </a:r>
            <a:r>
              <a:rPr lang="fa-IR" sz="2800" smtClean="0"/>
              <a:t>  </a:t>
            </a:r>
            <a:r>
              <a:rPr lang="ar-SA" sz="2800" smtClean="0"/>
              <a:t>رباط</a:t>
            </a:r>
            <a:r>
              <a:rPr lang="fa-IR" sz="2800" smtClean="0"/>
              <a:t>  </a:t>
            </a:r>
            <a:r>
              <a:rPr lang="ar-SA" sz="2800" smtClean="0"/>
              <a:t>مچ پا،</a:t>
            </a:r>
            <a:r>
              <a:rPr lang="fa-IR" sz="2800" smtClean="0"/>
              <a:t>  </a:t>
            </a:r>
            <a:r>
              <a:rPr lang="ar-SA" sz="2800" smtClean="0"/>
              <a:t>که منجر به ضعف</a:t>
            </a:r>
            <a:r>
              <a:rPr lang="fa-IR" sz="2800" smtClean="0"/>
              <a:t>  </a:t>
            </a:r>
            <a:r>
              <a:rPr lang="ar-SA" sz="2800" smtClean="0"/>
              <a:t>عملکرد</a:t>
            </a:r>
            <a:r>
              <a:rPr lang="fa-IR" sz="2800" smtClean="0"/>
              <a:t>  </a:t>
            </a:r>
            <a:r>
              <a:rPr lang="ar-SA" sz="2800" smtClean="0"/>
              <a:t>مچ پا مي شود. کشيدگي دو رباط</a:t>
            </a:r>
            <a:r>
              <a:rPr lang="fa-IR" sz="2800" smtClean="0"/>
              <a:t>  </a:t>
            </a:r>
            <a:r>
              <a:rPr lang="ar-SA" sz="2800" smtClean="0"/>
              <a:t>سبب ناتواني</a:t>
            </a:r>
            <a:r>
              <a:rPr lang="fa-IR" sz="2800" smtClean="0"/>
              <a:t>  </a:t>
            </a:r>
            <a:r>
              <a:rPr lang="ar-SA" sz="2800" smtClean="0"/>
              <a:t>بيشتري</a:t>
            </a:r>
            <a:r>
              <a:rPr lang="fa-IR" sz="2800" smtClean="0"/>
              <a:t>  </a:t>
            </a:r>
            <a:r>
              <a:rPr lang="ar-SA" sz="2800" smtClean="0"/>
              <a:t>نسبت به</a:t>
            </a:r>
            <a:r>
              <a:rPr lang="fa-IR" sz="2800" smtClean="0"/>
              <a:t>  </a:t>
            </a:r>
            <a:r>
              <a:rPr lang="ar-SA" sz="2800" smtClean="0"/>
              <a:t>کشيدگي</a:t>
            </a:r>
            <a:r>
              <a:rPr lang="fa-IR" sz="2800" smtClean="0"/>
              <a:t>  </a:t>
            </a:r>
            <a:r>
              <a:rPr lang="ar-SA" sz="2800" smtClean="0"/>
              <a:t>يک رباط مي شود. </a:t>
            </a:r>
            <a:endParaRPr lang="fa-IR" sz="2800" smtClean="0"/>
          </a:p>
          <a:p>
            <a:pPr algn="r" eaLnBrk="1" hangingPunct="1">
              <a:lnSpc>
                <a:spcPct val="80000"/>
              </a:lnSpc>
              <a:buFont typeface="Wingdings" panose="05000000000000000000" pitchFamily="2" charset="2"/>
              <a:buNone/>
            </a:pPr>
            <a:r>
              <a:rPr lang="ar-SA" sz="2800" smtClean="0">
                <a:solidFill>
                  <a:srgbClr val="F4CB80"/>
                </a:solidFill>
              </a:rPr>
              <a:t>علائم و</a:t>
            </a:r>
            <a:r>
              <a:rPr lang="fa-IR" sz="2800" smtClean="0">
                <a:solidFill>
                  <a:srgbClr val="F4CB80"/>
                </a:solidFill>
              </a:rPr>
              <a:t>  </a:t>
            </a:r>
            <a:r>
              <a:rPr lang="ar-SA" sz="2800" smtClean="0">
                <a:solidFill>
                  <a:srgbClr val="F4CB80"/>
                </a:solidFill>
              </a:rPr>
              <a:t>نشانه ها:</a:t>
            </a:r>
            <a:r>
              <a:rPr lang="ar-SA" sz="2800" smtClean="0"/>
              <a:t> </a:t>
            </a:r>
            <a:endParaRPr lang="fa-IR" sz="2800" smtClean="0"/>
          </a:p>
          <a:p>
            <a:pPr algn="r" eaLnBrk="1" hangingPunct="1">
              <a:lnSpc>
                <a:spcPct val="80000"/>
              </a:lnSpc>
              <a:buFont typeface="Wingdings" panose="05000000000000000000" pitchFamily="2" charset="2"/>
              <a:buNone/>
            </a:pPr>
            <a:r>
              <a:rPr lang="fa-IR" sz="2800" smtClean="0"/>
              <a:t> </a:t>
            </a:r>
            <a:r>
              <a:rPr lang="ar-SA" sz="2800" smtClean="0"/>
              <a:t>درد شديد مچ پا در هنگام</a:t>
            </a:r>
            <a:r>
              <a:rPr lang="fa-IR" sz="2800" smtClean="0"/>
              <a:t>  </a:t>
            </a:r>
            <a:r>
              <a:rPr lang="ar-SA" sz="2800" smtClean="0"/>
              <a:t>صدمه. </a:t>
            </a:r>
            <a:endParaRPr lang="fa-IR" sz="2800" smtClean="0"/>
          </a:p>
          <a:p>
            <a:pPr algn="r" eaLnBrk="1" hangingPunct="1">
              <a:lnSpc>
                <a:spcPct val="80000"/>
              </a:lnSpc>
              <a:buFont typeface="Wingdings" panose="05000000000000000000" pitchFamily="2" charset="2"/>
              <a:buNone/>
            </a:pPr>
            <a:r>
              <a:rPr lang="ar-SA" sz="2800" smtClean="0"/>
              <a:t>صداي</a:t>
            </a:r>
            <a:r>
              <a:rPr lang="fa-IR" sz="2800" smtClean="0"/>
              <a:t>  </a:t>
            </a:r>
            <a:r>
              <a:rPr lang="ar-SA" sz="2800" smtClean="0"/>
              <a:t>پارگي در قسمت خارجي مچ پا. </a:t>
            </a:r>
            <a:endParaRPr lang="fa-IR" sz="2800" smtClean="0"/>
          </a:p>
          <a:p>
            <a:pPr algn="r" eaLnBrk="1" hangingPunct="1">
              <a:lnSpc>
                <a:spcPct val="80000"/>
              </a:lnSpc>
              <a:buFont typeface="Wingdings" panose="05000000000000000000" pitchFamily="2" charset="2"/>
              <a:buNone/>
            </a:pPr>
            <a:r>
              <a:rPr lang="ar-SA" sz="2800" smtClean="0"/>
              <a:t>حساسيت کامل</a:t>
            </a:r>
            <a:r>
              <a:rPr lang="fa-IR" sz="2800" smtClean="0"/>
              <a:t>  </a:t>
            </a:r>
            <a:r>
              <a:rPr lang="ar-SA" sz="2800" smtClean="0"/>
              <a:t>محل آسيب</a:t>
            </a:r>
            <a:endParaRPr lang="fa-IR" sz="2800" smtClean="0"/>
          </a:p>
          <a:p>
            <a:pPr algn="r" eaLnBrk="1" hangingPunct="1">
              <a:lnSpc>
                <a:spcPct val="80000"/>
              </a:lnSpc>
              <a:buFont typeface="Wingdings" panose="05000000000000000000" pitchFamily="2" charset="2"/>
              <a:buNone/>
            </a:pPr>
            <a:r>
              <a:rPr lang="ar-SA" sz="2800" smtClean="0"/>
              <a:t>ضعف عملکرد</a:t>
            </a:r>
            <a:r>
              <a:rPr lang="fa-IR" sz="2800" smtClean="0"/>
              <a:t>  </a:t>
            </a:r>
            <a:r>
              <a:rPr lang="ar-SA" sz="2800" smtClean="0"/>
              <a:t>شخص</a:t>
            </a:r>
            <a:r>
              <a:rPr lang="fa-IR" sz="2800" smtClean="0"/>
              <a:t>  </a:t>
            </a:r>
            <a:r>
              <a:rPr lang="ar-SA" sz="2800" smtClean="0"/>
              <a:t>مصدوم</a:t>
            </a:r>
            <a:r>
              <a:rPr lang="fa-IR" sz="2800" smtClean="0"/>
              <a:t>  </a:t>
            </a:r>
            <a:r>
              <a:rPr lang="ar-SA" sz="2800" smtClean="0"/>
              <a:t>معمولا</a:t>
            </a:r>
            <a:r>
              <a:rPr lang="fa-IR" sz="2800" smtClean="0"/>
              <a:t>  </a:t>
            </a:r>
            <a:r>
              <a:rPr lang="ar-SA" sz="2800" smtClean="0"/>
              <a:t>بر روي زمين</a:t>
            </a:r>
            <a:r>
              <a:rPr lang="fa-IR" sz="2800" smtClean="0"/>
              <a:t>  </a:t>
            </a:r>
            <a:r>
              <a:rPr lang="ar-SA" sz="2800" smtClean="0"/>
              <a:t>مي افتد</a:t>
            </a:r>
            <a:r>
              <a:rPr lang="fa-IR" sz="2800" smtClean="0"/>
              <a:t>  </a:t>
            </a:r>
            <a:r>
              <a:rPr lang="ar-SA" sz="2800" smtClean="0"/>
              <a:t>اما</a:t>
            </a:r>
            <a:r>
              <a:rPr lang="fa-IR" sz="2800" smtClean="0"/>
              <a:t>  </a:t>
            </a:r>
            <a:r>
              <a:rPr lang="ar-SA" sz="2800" smtClean="0"/>
              <a:t>مي تواند کمي راه برود</a:t>
            </a:r>
            <a:r>
              <a:rPr lang="fa-IR" sz="2800" smtClean="0"/>
              <a:t>  </a:t>
            </a:r>
            <a:r>
              <a:rPr lang="ar-SA" sz="2800" smtClean="0"/>
              <a:t>مشروط بر</a:t>
            </a:r>
            <a:r>
              <a:rPr lang="fa-IR" sz="2800" smtClean="0"/>
              <a:t>  </a:t>
            </a:r>
            <a:r>
              <a:rPr lang="ar-SA" sz="2800" smtClean="0"/>
              <a:t>اينکه</a:t>
            </a:r>
            <a:r>
              <a:rPr lang="fa-IR" sz="2800" smtClean="0"/>
              <a:t>  </a:t>
            </a:r>
            <a:r>
              <a:rPr lang="ar-SA" sz="2800" smtClean="0"/>
              <a:t>وزن بر مفصل</a:t>
            </a:r>
            <a:r>
              <a:rPr lang="fa-IR" sz="2800" smtClean="0"/>
              <a:t>  </a:t>
            </a:r>
            <a:r>
              <a:rPr lang="ar-SA" sz="2800" smtClean="0"/>
              <a:t>مجروح</a:t>
            </a:r>
            <a:r>
              <a:rPr lang="fa-IR" sz="2800" smtClean="0"/>
              <a:t>  </a:t>
            </a:r>
            <a:r>
              <a:rPr lang="ar-SA" sz="2800" smtClean="0"/>
              <a:t>فشار</a:t>
            </a:r>
            <a:r>
              <a:rPr lang="fa-IR" sz="2800" smtClean="0"/>
              <a:t>  </a:t>
            </a:r>
            <a:r>
              <a:rPr lang="ar-SA" sz="2800" smtClean="0"/>
              <a:t>وارد نکند. بسته</a:t>
            </a:r>
            <a:r>
              <a:rPr lang="fa-IR" sz="2800" smtClean="0"/>
              <a:t>  </a:t>
            </a:r>
            <a:r>
              <a:rPr lang="ar-SA" sz="2800" smtClean="0"/>
              <a:t>به وسعت</a:t>
            </a:r>
            <a:r>
              <a:rPr lang="fa-IR" sz="2800" smtClean="0"/>
              <a:t>  </a:t>
            </a:r>
            <a:r>
              <a:rPr lang="ar-SA" sz="2800" smtClean="0"/>
              <a:t>جراحت،</a:t>
            </a:r>
            <a:r>
              <a:rPr lang="fa-IR" sz="2800" smtClean="0"/>
              <a:t>  </a:t>
            </a:r>
            <a:r>
              <a:rPr lang="ar-SA" sz="2800" smtClean="0"/>
              <a:t>مفصل</a:t>
            </a:r>
            <a:r>
              <a:rPr lang="fa-IR" sz="2800" smtClean="0"/>
              <a:t>  </a:t>
            </a:r>
            <a:r>
              <a:rPr lang="ar-SA" sz="2800" smtClean="0"/>
              <a:t>ممکن است</a:t>
            </a:r>
            <a:r>
              <a:rPr lang="fa-IR" sz="2800" smtClean="0"/>
              <a:t>  </a:t>
            </a:r>
            <a:r>
              <a:rPr lang="ar-SA" sz="2800" smtClean="0"/>
              <a:t>مقداري</a:t>
            </a:r>
            <a:r>
              <a:rPr lang="fa-IR" sz="2800" smtClean="0"/>
              <a:t>  </a:t>
            </a:r>
            <a:r>
              <a:rPr lang="ar-SA" sz="2800" smtClean="0"/>
              <a:t>از ثبات</a:t>
            </a:r>
            <a:r>
              <a:rPr lang="fa-IR" sz="2800" smtClean="0"/>
              <a:t>  </a:t>
            </a:r>
            <a:r>
              <a:rPr lang="ar-SA" sz="2800" smtClean="0"/>
              <a:t>خود را از</a:t>
            </a:r>
            <a:r>
              <a:rPr lang="fa-IR" sz="2800" smtClean="0"/>
              <a:t>  </a:t>
            </a:r>
            <a:r>
              <a:rPr lang="ar-SA" sz="2800" smtClean="0"/>
              <a:t>دست بدهد. </a:t>
            </a:r>
            <a:endParaRPr lang="fa-IR" sz="2800" smtClean="0"/>
          </a:p>
          <a:p>
            <a:pPr algn="r" eaLnBrk="1" hangingPunct="1">
              <a:lnSpc>
                <a:spcPct val="80000"/>
              </a:lnSpc>
              <a:buFont typeface="Wingdings" panose="05000000000000000000" pitchFamily="2" charset="2"/>
              <a:buNone/>
            </a:pPr>
            <a:r>
              <a:rPr lang="ar-SA" sz="2800" smtClean="0"/>
              <a:t>ضعيف</a:t>
            </a:r>
            <a:r>
              <a:rPr lang="fa-IR" sz="2800" smtClean="0"/>
              <a:t>  </a:t>
            </a:r>
            <a:r>
              <a:rPr lang="ar-SA" sz="2800" smtClean="0"/>
              <a:t>وسست بودن</a:t>
            </a:r>
            <a:r>
              <a:rPr lang="fa-IR" sz="2800" smtClean="0"/>
              <a:t>  </a:t>
            </a:r>
            <a:r>
              <a:rPr lang="ar-SA" sz="2800" smtClean="0"/>
              <a:t>مفصل</a:t>
            </a:r>
            <a:r>
              <a:rPr lang="fa-IR" sz="2800" smtClean="0"/>
              <a:t>  </a:t>
            </a:r>
            <a:r>
              <a:rPr lang="ar-SA" sz="2800" smtClean="0"/>
              <a:t>اگر در مسير</a:t>
            </a:r>
            <a:r>
              <a:rPr lang="fa-IR" sz="2800" smtClean="0"/>
              <a:t>  </a:t>
            </a:r>
            <a:r>
              <a:rPr lang="ar-SA" sz="2800" smtClean="0"/>
              <a:t>درد به پا</a:t>
            </a:r>
            <a:r>
              <a:rPr lang="fa-IR" sz="2800" smtClean="0"/>
              <a:t>  </a:t>
            </a:r>
            <a:r>
              <a:rPr lang="ar-SA" sz="2800" smtClean="0"/>
              <a:t>نيرو اعمال</a:t>
            </a:r>
            <a:r>
              <a:rPr lang="fa-IR" sz="2800" smtClean="0"/>
              <a:t>  </a:t>
            </a:r>
            <a:r>
              <a:rPr lang="ar-SA" sz="2800" smtClean="0"/>
              <a:t>شود. </a:t>
            </a:r>
            <a:endParaRPr lang="fa-IR" sz="2800" smtClean="0"/>
          </a:p>
          <a:p>
            <a:pPr algn="r" eaLnBrk="1" hangingPunct="1">
              <a:lnSpc>
                <a:spcPct val="80000"/>
              </a:lnSpc>
              <a:buFont typeface="Wingdings" panose="05000000000000000000" pitchFamily="2" charset="2"/>
              <a:buNone/>
            </a:pPr>
            <a:r>
              <a:rPr lang="ar-SA" sz="2800" smtClean="0"/>
              <a:t>تورم</a:t>
            </a:r>
            <a:r>
              <a:rPr lang="fa-IR" sz="2800" smtClean="0"/>
              <a:t>  </a:t>
            </a:r>
            <a:r>
              <a:rPr lang="ar-SA" sz="2800" smtClean="0"/>
              <a:t>کلي</a:t>
            </a:r>
            <a:r>
              <a:rPr lang="fa-IR" sz="2800" smtClean="0"/>
              <a:t>  </a:t>
            </a:r>
            <a:r>
              <a:rPr lang="ar-SA" sz="2800" smtClean="0"/>
              <a:t>بلافاصله</a:t>
            </a:r>
            <a:r>
              <a:rPr lang="fa-IR" sz="2800" smtClean="0"/>
              <a:t>  </a:t>
            </a:r>
            <a:r>
              <a:rPr lang="ar-SA" sz="2800" smtClean="0"/>
              <a:t>پس از جراحت</a:t>
            </a:r>
            <a:r>
              <a:rPr lang="fa-IR" sz="2800" smtClean="0"/>
              <a:t>  </a:t>
            </a:r>
            <a:r>
              <a:rPr lang="ar-SA" sz="2800" smtClean="0"/>
              <a:t>در سراسر</a:t>
            </a:r>
            <a:r>
              <a:rPr lang="fa-IR" sz="2800" smtClean="0"/>
              <a:t>  </a:t>
            </a:r>
            <a:r>
              <a:rPr lang="ar-SA" sz="2800" smtClean="0"/>
              <a:t>مچ پا. </a:t>
            </a:r>
            <a:endParaRPr lang="fa-IR" sz="2800" smtClean="0"/>
          </a:p>
          <a:p>
            <a:pPr algn="r" eaLnBrk="1" hangingPunct="1">
              <a:lnSpc>
                <a:spcPct val="80000"/>
              </a:lnSpc>
              <a:buFont typeface="Wingdings" panose="05000000000000000000" pitchFamily="2" charset="2"/>
              <a:buNone/>
            </a:pPr>
            <a:r>
              <a:rPr lang="ar-SA" sz="2800" smtClean="0"/>
              <a:t>کبودي</a:t>
            </a:r>
            <a:r>
              <a:rPr lang="fa-IR" sz="2800" smtClean="0"/>
              <a:t>  </a:t>
            </a:r>
            <a:r>
              <a:rPr lang="ar-SA" sz="2800" smtClean="0"/>
              <a:t>که کمي بعد از</a:t>
            </a:r>
            <a:r>
              <a:rPr lang="fa-IR" sz="2800" smtClean="0"/>
              <a:t>  </a:t>
            </a:r>
            <a:r>
              <a:rPr lang="ar-SA" sz="2800" smtClean="0"/>
              <a:t>جراحت</a:t>
            </a:r>
            <a:r>
              <a:rPr lang="fa-IR" sz="2800" smtClean="0"/>
              <a:t>  </a:t>
            </a:r>
            <a:r>
              <a:rPr lang="ar-SA" sz="2800" smtClean="0"/>
              <a:t>ظاهر مي شود. </a:t>
            </a:r>
            <a:endParaRPr lang="en-US" sz="2800"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1000" fill="hold"/>
                                        <p:tgtEl>
                                          <p:spTgt spid="583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83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83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8371">
                                            <p:txEl>
                                              <p:pRg st="1" end="1"/>
                                            </p:txEl>
                                          </p:spTgt>
                                        </p:tgtEl>
                                        <p:attrNameLst>
                                          <p:attrName>style.visibility</p:attrName>
                                        </p:attrNameLst>
                                      </p:cBhvr>
                                      <p:to>
                                        <p:strVal val="visible"/>
                                      </p:to>
                                    </p:set>
                                    <p:anim calcmode="lin" valueType="num">
                                      <p:cBhvr>
                                        <p:cTn id="14" dur="1000" fill="hold"/>
                                        <p:tgtEl>
                                          <p:spTgt spid="5837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837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83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8371">
                                            <p:txEl>
                                              <p:pRg st="2" end="2"/>
                                            </p:txEl>
                                          </p:spTgt>
                                        </p:tgtEl>
                                        <p:attrNameLst>
                                          <p:attrName>style.visibility</p:attrName>
                                        </p:attrNameLst>
                                      </p:cBhvr>
                                      <p:to>
                                        <p:strVal val="visible"/>
                                      </p:to>
                                    </p:set>
                                    <p:anim calcmode="lin" valueType="num">
                                      <p:cBhvr>
                                        <p:cTn id="21" dur="1000" fill="hold"/>
                                        <p:tgtEl>
                                          <p:spTgt spid="5837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837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83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8371">
                                            <p:txEl>
                                              <p:pRg st="3" end="3"/>
                                            </p:txEl>
                                          </p:spTgt>
                                        </p:tgtEl>
                                        <p:attrNameLst>
                                          <p:attrName>style.visibility</p:attrName>
                                        </p:attrNameLst>
                                      </p:cBhvr>
                                      <p:to>
                                        <p:strVal val="visible"/>
                                      </p:to>
                                    </p:set>
                                    <p:anim calcmode="lin" valueType="num">
                                      <p:cBhvr>
                                        <p:cTn id="28" dur="1000" fill="hold"/>
                                        <p:tgtEl>
                                          <p:spTgt spid="5837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837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837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8371">
                                            <p:txEl>
                                              <p:pRg st="4" end="4"/>
                                            </p:txEl>
                                          </p:spTgt>
                                        </p:tgtEl>
                                        <p:attrNameLst>
                                          <p:attrName>style.visibility</p:attrName>
                                        </p:attrNameLst>
                                      </p:cBhvr>
                                      <p:to>
                                        <p:strVal val="visible"/>
                                      </p:to>
                                    </p:set>
                                    <p:anim calcmode="lin" valueType="num">
                                      <p:cBhvr>
                                        <p:cTn id="35" dur="1000" fill="hold"/>
                                        <p:tgtEl>
                                          <p:spTgt spid="5837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837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837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8371">
                                            <p:txEl>
                                              <p:pRg st="5" end="5"/>
                                            </p:txEl>
                                          </p:spTgt>
                                        </p:tgtEl>
                                        <p:attrNameLst>
                                          <p:attrName>style.visibility</p:attrName>
                                        </p:attrNameLst>
                                      </p:cBhvr>
                                      <p:to>
                                        <p:strVal val="visible"/>
                                      </p:to>
                                    </p:set>
                                    <p:anim calcmode="lin" valueType="num">
                                      <p:cBhvr>
                                        <p:cTn id="42" dur="1000" fill="hold"/>
                                        <p:tgtEl>
                                          <p:spTgt spid="5837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837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837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8371">
                                            <p:txEl>
                                              <p:pRg st="6" end="6"/>
                                            </p:txEl>
                                          </p:spTgt>
                                        </p:tgtEl>
                                        <p:attrNameLst>
                                          <p:attrName>style.visibility</p:attrName>
                                        </p:attrNameLst>
                                      </p:cBhvr>
                                      <p:to>
                                        <p:strVal val="visible"/>
                                      </p:to>
                                    </p:set>
                                    <p:anim calcmode="lin" valueType="num">
                                      <p:cBhvr>
                                        <p:cTn id="49" dur="1000" fill="hold"/>
                                        <p:tgtEl>
                                          <p:spTgt spid="58371">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837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8371">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8371">
                                            <p:txEl>
                                              <p:pRg st="7" end="7"/>
                                            </p:txEl>
                                          </p:spTgt>
                                        </p:tgtEl>
                                        <p:attrNameLst>
                                          <p:attrName>style.visibility</p:attrName>
                                        </p:attrNameLst>
                                      </p:cBhvr>
                                      <p:to>
                                        <p:strVal val="visible"/>
                                      </p:to>
                                    </p:set>
                                    <p:anim calcmode="lin" valueType="num">
                                      <p:cBhvr>
                                        <p:cTn id="56" dur="1000" fill="hold"/>
                                        <p:tgtEl>
                                          <p:spTgt spid="58371">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5837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58371">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58371">
                                            <p:txEl>
                                              <p:pRg st="8" end="8"/>
                                            </p:txEl>
                                          </p:spTgt>
                                        </p:tgtEl>
                                        <p:attrNameLst>
                                          <p:attrName>style.visibility</p:attrName>
                                        </p:attrNameLst>
                                      </p:cBhvr>
                                      <p:to>
                                        <p:strVal val="visible"/>
                                      </p:to>
                                    </p:set>
                                    <p:anim calcmode="lin" valueType="num">
                                      <p:cBhvr>
                                        <p:cTn id="63" dur="1000" fill="hold"/>
                                        <p:tgtEl>
                                          <p:spTgt spid="58371">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58371">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58371">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58371">
                                            <p:txEl>
                                              <p:pRg st="9" end="9"/>
                                            </p:txEl>
                                          </p:spTgt>
                                        </p:tgtEl>
                                        <p:attrNameLst>
                                          <p:attrName>style.visibility</p:attrName>
                                        </p:attrNameLst>
                                      </p:cBhvr>
                                      <p:to>
                                        <p:strVal val="visible"/>
                                      </p:to>
                                    </p:set>
                                    <p:anim calcmode="lin" valueType="num">
                                      <p:cBhvr>
                                        <p:cTn id="70" dur="1000" fill="hold"/>
                                        <p:tgtEl>
                                          <p:spTgt spid="58371">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58371">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58371">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58371">
                                            <p:txEl>
                                              <p:pRg st="10" end="10"/>
                                            </p:txEl>
                                          </p:spTgt>
                                        </p:tgtEl>
                                        <p:attrNameLst>
                                          <p:attrName>style.visibility</p:attrName>
                                        </p:attrNameLst>
                                      </p:cBhvr>
                                      <p:to>
                                        <p:strVal val="visible"/>
                                      </p:to>
                                    </p:set>
                                    <p:anim calcmode="lin" valueType="num">
                                      <p:cBhvr>
                                        <p:cTn id="77" dur="1000" fill="hold"/>
                                        <p:tgtEl>
                                          <p:spTgt spid="58371">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58371">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583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57200" y="333375"/>
            <a:ext cx="8229600" cy="6524625"/>
          </a:xfrm>
        </p:spPr>
        <p:txBody>
          <a:bodyPr/>
          <a:lstStyle/>
          <a:p>
            <a:pPr algn="r" eaLnBrk="1" hangingPunct="1">
              <a:lnSpc>
                <a:spcPct val="90000"/>
              </a:lnSpc>
              <a:buFont typeface="Wingdings" panose="05000000000000000000" pitchFamily="2" charset="2"/>
              <a:buNone/>
            </a:pPr>
            <a:r>
              <a:rPr lang="ar-SA" sz="2800" smtClean="0">
                <a:solidFill>
                  <a:srgbClr val="F4CB80"/>
                </a:solidFill>
              </a:rPr>
              <a:t>علل</a:t>
            </a:r>
            <a:r>
              <a:rPr lang="fa-IR" sz="2800" smtClean="0">
                <a:solidFill>
                  <a:srgbClr val="F4CB80"/>
                </a:solidFill>
              </a:rPr>
              <a:t>  </a:t>
            </a:r>
            <a:r>
              <a:rPr lang="ar-SA" sz="2800" smtClean="0">
                <a:solidFill>
                  <a:srgbClr val="F4CB80"/>
                </a:solidFill>
              </a:rPr>
              <a:t>به وجود آورنده: </a:t>
            </a:r>
            <a:endParaRPr lang="fa-IR" sz="2800" smtClean="0">
              <a:solidFill>
                <a:srgbClr val="F4CB80"/>
              </a:solidFill>
            </a:endParaRPr>
          </a:p>
          <a:p>
            <a:pPr algn="r" eaLnBrk="1" hangingPunct="1">
              <a:lnSpc>
                <a:spcPct val="90000"/>
              </a:lnSpc>
              <a:buFont typeface="Wingdings" panose="05000000000000000000" pitchFamily="2" charset="2"/>
              <a:buNone/>
            </a:pPr>
            <a:r>
              <a:rPr lang="ar-SA" sz="2800" smtClean="0"/>
              <a:t>فشار از هر طرف</a:t>
            </a:r>
            <a:r>
              <a:rPr lang="fa-IR" sz="2800" smtClean="0"/>
              <a:t>  </a:t>
            </a:r>
            <a:r>
              <a:rPr lang="ar-SA" sz="2800" smtClean="0"/>
              <a:t>مفصل</a:t>
            </a:r>
            <a:r>
              <a:rPr lang="fa-IR" sz="2800" smtClean="0"/>
              <a:t>  </a:t>
            </a:r>
            <a:r>
              <a:rPr lang="ar-SA" sz="2800" smtClean="0"/>
              <a:t>مچ پا</a:t>
            </a:r>
            <a:r>
              <a:rPr lang="fa-IR" sz="2800" smtClean="0"/>
              <a:t>   </a:t>
            </a:r>
            <a:r>
              <a:rPr lang="ar-SA" sz="2800" smtClean="0"/>
              <a:t>استخوان</a:t>
            </a:r>
            <a:r>
              <a:rPr lang="fa-IR" sz="2800" smtClean="0"/>
              <a:t>  </a:t>
            </a:r>
            <a:r>
              <a:rPr lang="ar-SA" sz="2800" smtClean="0"/>
              <a:t>پاشنه</a:t>
            </a:r>
            <a:r>
              <a:rPr lang="fa-IR" sz="2800" smtClean="0"/>
              <a:t>  </a:t>
            </a:r>
            <a:r>
              <a:rPr lang="ar-SA" sz="2800" smtClean="0"/>
              <a:t>خارج</a:t>
            </a:r>
            <a:r>
              <a:rPr lang="fa-IR" sz="2800" smtClean="0"/>
              <a:t>  </a:t>
            </a:r>
            <a:r>
              <a:rPr lang="ar-SA" sz="2800" smtClean="0"/>
              <a:t>از وضعيت</a:t>
            </a:r>
            <a:r>
              <a:rPr lang="fa-IR" sz="2800" smtClean="0"/>
              <a:t>  </a:t>
            </a:r>
            <a:r>
              <a:rPr lang="ar-SA" sz="2800" smtClean="0"/>
              <a:t>مفصل</a:t>
            </a:r>
            <a:r>
              <a:rPr lang="fa-IR" sz="2800" smtClean="0"/>
              <a:t>  </a:t>
            </a:r>
            <a:r>
              <a:rPr lang="ar-SA" sz="2800" smtClean="0"/>
              <a:t>آنها اعمال شود. رباطهايي که به طور</a:t>
            </a:r>
            <a:r>
              <a:rPr lang="fa-IR" sz="2800" smtClean="0"/>
              <a:t>  </a:t>
            </a:r>
            <a:r>
              <a:rPr lang="ar-SA" sz="2800" smtClean="0"/>
              <a:t>طبيعي</a:t>
            </a:r>
            <a:r>
              <a:rPr lang="fa-IR" sz="2800" smtClean="0"/>
              <a:t>  </a:t>
            </a:r>
            <a:r>
              <a:rPr lang="ar-SA" sz="2800" smtClean="0"/>
              <a:t>مفصل</a:t>
            </a:r>
            <a:r>
              <a:rPr lang="fa-IR" sz="2800" smtClean="0"/>
              <a:t>  </a:t>
            </a:r>
            <a:r>
              <a:rPr lang="ar-SA" sz="2800" smtClean="0"/>
              <a:t>را در</a:t>
            </a:r>
            <a:r>
              <a:rPr lang="fa-IR" sz="2800" smtClean="0"/>
              <a:t>  </a:t>
            </a:r>
            <a:r>
              <a:rPr lang="ar-SA" sz="2800" smtClean="0"/>
              <a:t>وضعيت</a:t>
            </a:r>
            <a:r>
              <a:rPr lang="fa-IR" sz="2800" smtClean="0"/>
              <a:t>  </a:t>
            </a:r>
            <a:r>
              <a:rPr lang="ar-SA" sz="2800" smtClean="0"/>
              <a:t>طبيعي</a:t>
            </a:r>
            <a:r>
              <a:rPr lang="fa-IR" sz="2800" smtClean="0"/>
              <a:t>  </a:t>
            </a:r>
            <a:r>
              <a:rPr lang="ar-SA" sz="2800" smtClean="0"/>
              <a:t>نگه</a:t>
            </a:r>
            <a:r>
              <a:rPr lang="fa-IR" sz="2800" smtClean="0"/>
              <a:t>  </a:t>
            </a:r>
            <a:r>
              <a:rPr lang="ar-SA" sz="2800" smtClean="0"/>
              <a:t>مي دارند کشيده يا</a:t>
            </a:r>
            <a:r>
              <a:rPr lang="fa-IR" sz="2800" smtClean="0"/>
              <a:t>  </a:t>
            </a:r>
            <a:r>
              <a:rPr lang="ar-SA" sz="2800" smtClean="0"/>
              <a:t>پاره مي شوند. </a:t>
            </a:r>
            <a:endParaRPr lang="fa-IR" sz="2800" smtClean="0"/>
          </a:p>
          <a:p>
            <a:pPr algn="r" eaLnBrk="1" hangingPunct="1">
              <a:lnSpc>
                <a:spcPct val="90000"/>
              </a:lnSpc>
              <a:buFont typeface="Wingdings" panose="05000000000000000000" pitchFamily="2" charset="2"/>
              <a:buNone/>
            </a:pPr>
            <a:r>
              <a:rPr lang="ar-SA" sz="2800" smtClean="0">
                <a:solidFill>
                  <a:srgbClr val="F4CB80"/>
                </a:solidFill>
              </a:rPr>
              <a:t>نحوه پيشگيري: </a:t>
            </a:r>
            <a:endParaRPr lang="fa-IR" sz="2800" smtClean="0">
              <a:solidFill>
                <a:srgbClr val="F4CB80"/>
              </a:solidFill>
            </a:endParaRPr>
          </a:p>
          <a:p>
            <a:pPr algn="r" eaLnBrk="1" hangingPunct="1">
              <a:lnSpc>
                <a:spcPct val="90000"/>
              </a:lnSpc>
              <a:buFont typeface="Wingdings" panose="05000000000000000000" pitchFamily="2" charset="2"/>
              <a:buNone/>
            </a:pPr>
            <a:r>
              <a:rPr lang="ar-SA" sz="2800" smtClean="0"/>
              <a:t>قدرت</a:t>
            </a:r>
            <a:r>
              <a:rPr lang="fa-IR" sz="2800" smtClean="0"/>
              <a:t>  </a:t>
            </a:r>
            <a:r>
              <a:rPr lang="ar-SA" sz="2800" smtClean="0"/>
              <a:t>خود را</a:t>
            </a:r>
            <a:r>
              <a:rPr lang="fa-IR" sz="2800" smtClean="0"/>
              <a:t>  </a:t>
            </a:r>
            <a:r>
              <a:rPr lang="ar-SA" sz="2800" smtClean="0"/>
              <a:t>با تمرينات</a:t>
            </a:r>
            <a:r>
              <a:rPr lang="fa-IR" sz="2800" smtClean="0"/>
              <a:t>  </a:t>
            </a:r>
            <a:r>
              <a:rPr lang="ar-SA" sz="2800" smtClean="0"/>
              <a:t>بدنسازي</a:t>
            </a:r>
            <a:r>
              <a:rPr lang="fa-IR" sz="2800" smtClean="0"/>
              <a:t>  </a:t>
            </a:r>
            <a:r>
              <a:rPr lang="ar-SA" sz="2800" smtClean="0"/>
              <a:t>متناسب</a:t>
            </a:r>
            <a:r>
              <a:rPr lang="fa-IR" sz="2800" smtClean="0"/>
              <a:t>  </a:t>
            </a:r>
            <a:r>
              <a:rPr lang="ar-SA" sz="2800" smtClean="0"/>
              <a:t>با نوع</a:t>
            </a:r>
            <a:r>
              <a:rPr lang="fa-IR" sz="2800" smtClean="0"/>
              <a:t>  </a:t>
            </a:r>
            <a:r>
              <a:rPr lang="ar-SA" sz="2800" smtClean="0"/>
              <a:t>ورزش</a:t>
            </a:r>
            <a:r>
              <a:rPr lang="fa-IR" sz="2800" smtClean="0"/>
              <a:t>  </a:t>
            </a:r>
            <a:r>
              <a:rPr lang="ar-SA" sz="2800" smtClean="0"/>
              <a:t>بالا ببريد. </a:t>
            </a:r>
            <a:endParaRPr lang="fa-IR" sz="2800" smtClean="0"/>
          </a:p>
          <a:p>
            <a:pPr algn="r" eaLnBrk="1" hangingPunct="1">
              <a:lnSpc>
                <a:spcPct val="90000"/>
              </a:lnSpc>
              <a:buFont typeface="Wingdings" panose="05000000000000000000" pitchFamily="2" charset="2"/>
              <a:buNone/>
            </a:pPr>
            <a:r>
              <a:rPr lang="ar-SA" sz="2800" smtClean="0"/>
              <a:t>قبل از</a:t>
            </a:r>
            <a:r>
              <a:rPr lang="fa-IR" sz="2800" smtClean="0"/>
              <a:t>  </a:t>
            </a:r>
            <a:r>
              <a:rPr lang="ar-SA" sz="2800" smtClean="0"/>
              <a:t>تمرين يا مسابقه</a:t>
            </a:r>
            <a:r>
              <a:rPr lang="fa-IR" sz="2800" smtClean="0"/>
              <a:t>  </a:t>
            </a:r>
            <a:r>
              <a:rPr lang="ar-SA" sz="2800" smtClean="0"/>
              <a:t>بدن خود را</a:t>
            </a:r>
            <a:r>
              <a:rPr lang="fa-IR" sz="2800" smtClean="0"/>
              <a:t>  </a:t>
            </a:r>
            <a:r>
              <a:rPr lang="ar-SA" sz="2800" smtClean="0"/>
              <a:t>گرم کنيد. </a:t>
            </a:r>
            <a:endParaRPr lang="fa-IR" sz="2800" smtClean="0"/>
          </a:p>
          <a:p>
            <a:pPr algn="r" eaLnBrk="1" hangingPunct="1">
              <a:lnSpc>
                <a:spcPct val="90000"/>
              </a:lnSpc>
              <a:buFont typeface="Wingdings" panose="05000000000000000000" pitchFamily="2" charset="2"/>
              <a:buNone/>
            </a:pPr>
            <a:r>
              <a:rPr lang="ar-SA" sz="2800" smtClean="0"/>
              <a:t>وسط پا تا</a:t>
            </a:r>
            <a:r>
              <a:rPr lang="fa-IR" sz="2800" smtClean="0"/>
              <a:t>  </a:t>
            </a:r>
            <a:r>
              <a:rPr lang="ar-SA" sz="2800" smtClean="0"/>
              <a:t>وسط</a:t>
            </a:r>
            <a:r>
              <a:rPr lang="fa-IR" sz="2800" smtClean="0"/>
              <a:t>  </a:t>
            </a:r>
            <a:r>
              <a:rPr lang="ar-SA" sz="2800" smtClean="0"/>
              <a:t>ساق</a:t>
            </a:r>
            <a:r>
              <a:rPr lang="fa-IR" sz="2800" smtClean="0"/>
              <a:t>  </a:t>
            </a:r>
            <a:r>
              <a:rPr lang="ar-SA" sz="2800" smtClean="0"/>
              <a:t>پا را</a:t>
            </a:r>
            <a:r>
              <a:rPr lang="fa-IR" sz="2800" smtClean="0"/>
              <a:t>  </a:t>
            </a:r>
            <a:r>
              <a:rPr lang="ar-SA" sz="2800" smtClean="0"/>
              <a:t>قبل</a:t>
            </a:r>
            <a:r>
              <a:rPr lang="fa-IR" sz="2800" smtClean="0"/>
              <a:t>  </a:t>
            </a:r>
            <a:r>
              <a:rPr lang="ar-SA" sz="2800" smtClean="0"/>
              <a:t>از تمرين</a:t>
            </a:r>
            <a:r>
              <a:rPr lang="fa-IR" sz="2800" smtClean="0"/>
              <a:t>  </a:t>
            </a:r>
            <a:r>
              <a:rPr lang="ar-SA" sz="2800" smtClean="0"/>
              <a:t>يا مسابقه</a:t>
            </a:r>
            <a:r>
              <a:rPr lang="fa-IR" sz="2800" smtClean="0"/>
              <a:t>  </a:t>
            </a:r>
            <a:r>
              <a:rPr lang="ar-SA" sz="2800" smtClean="0"/>
              <a:t>باندپيچي</a:t>
            </a:r>
            <a:r>
              <a:rPr lang="fa-IR" sz="2800" smtClean="0"/>
              <a:t>  </a:t>
            </a:r>
            <a:r>
              <a:rPr lang="ar-SA" sz="2800" smtClean="0"/>
              <a:t>کنيد. اگر نمي توانيد از نواربندي</a:t>
            </a:r>
            <a:r>
              <a:rPr lang="fa-IR" sz="2800" smtClean="0"/>
              <a:t>  </a:t>
            </a:r>
            <a:r>
              <a:rPr lang="ar-SA" sz="2800" smtClean="0"/>
              <a:t>استفاده</a:t>
            </a:r>
            <a:r>
              <a:rPr lang="fa-IR" sz="2800" smtClean="0"/>
              <a:t>  </a:t>
            </a:r>
            <a:r>
              <a:rPr lang="ar-SA" sz="2800" smtClean="0"/>
              <a:t>کنيد. مچ</a:t>
            </a:r>
            <a:r>
              <a:rPr lang="fa-IR" sz="2800" smtClean="0"/>
              <a:t>  </a:t>
            </a:r>
            <a:r>
              <a:rPr lang="ar-SA" sz="2800" smtClean="0"/>
              <a:t>پا را</a:t>
            </a:r>
            <a:r>
              <a:rPr lang="fa-IR" sz="2800" smtClean="0"/>
              <a:t>  </a:t>
            </a:r>
            <a:r>
              <a:rPr lang="ar-SA" sz="2800" smtClean="0"/>
              <a:t>با باند کشي</a:t>
            </a:r>
            <a:r>
              <a:rPr lang="fa-IR" sz="2800" smtClean="0"/>
              <a:t>  </a:t>
            </a:r>
            <a:r>
              <a:rPr lang="ar-SA" sz="2800" smtClean="0"/>
              <a:t>يا يک</a:t>
            </a:r>
            <a:r>
              <a:rPr lang="fa-IR" sz="2800" smtClean="0"/>
              <a:t>  </a:t>
            </a:r>
            <a:r>
              <a:rPr lang="ar-SA" sz="2800" smtClean="0"/>
              <a:t>بست کشي</a:t>
            </a:r>
            <a:r>
              <a:rPr lang="fa-IR" sz="2800" smtClean="0"/>
              <a:t>  </a:t>
            </a:r>
            <a:r>
              <a:rPr lang="ar-SA" sz="2800" smtClean="0"/>
              <a:t>ببنديد. کفش هاي</a:t>
            </a:r>
            <a:r>
              <a:rPr lang="fa-IR" sz="2800" smtClean="0"/>
              <a:t>  </a:t>
            </a:r>
            <a:r>
              <a:rPr lang="ar-SA" sz="2800" smtClean="0"/>
              <a:t>حفاظ دار</a:t>
            </a:r>
            <a:r>
              <a:rPr lang="fa-IR" sz="2800" smtClean="0"/>
              <a:t>  </a:t>
            </a:r>
            <a:r>
              <a:rPr lang="ar-SA" sz="2800" smtClean="0"/>
              <a:t>مناسب</a:t>
            </a:r>
            <a:r>
              <a:rPr lang="fa-IR" sz="2800" smtClean="0"/>
              <a:t>  </a:t>
            </a:r>
            <a:r>
              <a:rPr lang="ar-SA" sz="2800" smtClean="0"/>
              <a:t>بپوشيد. </a:t>
            </a:r>
            <a:endParaRPr lang="fa-IR" sz="2800" smtClean="0"/>
          </a:p>
          <a:p>
            <a:pPr algn="r" eaLnBrk="1" hangingPunct="1">
              <a:lnSpc>
                <a:spcPct val="90000"/>
              </a:lnSpc>
              <a:buFont typeface="Wingdings" panose="05000000000000000000" pitchFamily="2" charset="2"/>
              <a:buNone/>
            </a:pPr>
            <a:r>
              <a:rPr lang="ar-SA" sz="2800" smtClean="0"/>
              <a:t>مچ پا را با حفاظ</a:t>
            </a:r>
            <a:r>
              <a:rPr lang="fa-IR" sz="2800" smtClean="0"/>
              <a:t>  </a:t>
            </a:r>
            <a:r>
              <a:rPr lang="ar-SA" sz="2800" smtClean="0"/>
              <a:t>در طي</a:t>
            </a:r>
            <a:r>
              <a:rPr lang="fa-IR" sz="2800" smtClean="0"/>
              <a:t>  </a:t>
            </a:r>
            <a:r>
              <a:rPr lang="ar-SA" sz="2800" smtClean="0"/>
              <a:t>فعاليتهاي</a:t>
            </a:r>
            <a:r>
              <a:rPr lang="fa-IR" sz="2800" smtClean="0"/>
              <a:t>  </a:t>
            </a:r>
            <a:r>
              <a:rPr lang="ar-SA" sz="2800" smtClean="0"/>
              <a:t>ورزشي</a:t>
            </a:r>
            <a:r>
              <a:rPr lang="fa-IR" sz="2800" smtClean="0"/>
              <a:t>  </a:t>
            </a:r>
            <a:r>
              <a:rPr lang="ar-SA" sz="2800" smtClean="0"/>
              <a:t>براي 12 ماه پس از</a:t>
            </a:r>
            <a:r>
              <a:rPr lang="fa-IR" sz="2800" smtClean="0"/>
              <a:t>  </a:t>
            </a:r>
            <a:r>
              <a:rPr lang="ar-SA" sz="2800" smtClean="0"/>
              <a:t>هر صدمه</a:t>
            </a:r>
            <a:r>
              <a:rPr lang="fa-IR" sz="2800" smtClean="0"/>
              <a:t>  </a:t>
            </a:r>
            <a:r>
              <a:rPr lang="ar-SA" sz="2800" smtClean="0"/>
              <a:t>جدي با</a:t>
            </a:r>
            <a:r>
              <a:rPr lang="fa-IR" sz="2800" smtClean="0"/>
              <a:t>  </a:t>
            </a:r>
            <a:r>
              <a:rPr lang="ar-SA" sz="2800" smtClean="0"/>
              <a:t>حفاظهاي</a:t>
            </a:r>
            <a:r>
              <a:rPr lang="fa-IR" sz="2800" smtClean="0"/>
              <a:t>  </a:t>
            </a:r>
            <a:r>
              <a:rPr lang="ar-SA" sz="2800" smtClean="0"/>
              <a:t>مچ</a:t>
            </a:r>
            <a:r>
              <a:rPr lang="fa-IR" sz="2800" smtClean="0"/>
              <a:t>  </a:t>
            </a:r>
            <a:r>
              <a:rPr lang="ar-SA" sz="2800" smtClean="0"/>
              <a:t>پا حفاظت کنيد. </a:t>
            </a:r>
            <a:endParaRPr lang="en-US" sz="280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1000" fill="hold"/>
                                        <p:tgtEl>
                                          <p:spTgt spid="593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93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93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 calcmode="lin" valueType="num">
                                      <p:cBhvr>
                                        <p:cTn id="14" dur="1000" fill="hold"/>
                                        <p:tgtEl>
                                          <p:spTgt spid="593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93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93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 calcmode="lin" valueType="num">
                                      <p:cBhvr>
                                        <p:cTn id="21" dur="1000" fill="hold"/>
                                        <p:tgtEl>
                                          <p:spTgt spid="593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93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93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 calcmode="lin" valueType="num">
                                      <p:cBhvr>
                                        <p:cTn id="28" dur="1000" fill="hold"/>
                                        <p:tgtEl>
                                          <p:spTgt spid="5939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939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939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9395">
                                            <p:txEl>
                                              <p:pRg st="4" end="4"/>
                                            </p:txEl>
                                          </p:spTgt>
                                        </p:tgtEl>
                                        <p:attrNameLst>
                                          <p:attrName>style.visibility</p:attrName>
                                        </p:attrNameLst>
                                      </p:cBhvr>
                                      <p:to>
                                        <p:strVal val="visible"/>
                                      </p:to>
                                    </p:set>
                                    <p:anim calcmode="lin" valueType="num">
                                      <p:cBhvr>
                                        <p:cTn id="35" dur="1000" fill="hold"/>
                                        <p:tgtEl>
                                          <p:spTgt spid="5939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939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939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9395">
                                            <p:txEl>
                                              <p:pRg st="5" end="5"/>
                                            </p:txEl>
                                          </p:spTgt>
                                        </p:tgtEl>
                                        <p:attrNameLst>
                                          <p:attrName>style.visibility</p:attrName>
                                        </p:attrNameLst>
                                      </p:cBhvr>
                                      <p:to>
                                        <p:strVal val="visible"/>
                                      </p:to>
                                    </p:set>
                                    <p:anim calcmode="lin" valueType="num">
                                      <p:cBhvr>
                                        <p:cTn id="42" dur="1000" fill="hold"/>
                                        <p:tgtEl>
                                          <p:spTgt spid="5939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939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9395">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9395">
                                            <p:txEl>
                                              <p:pRg st="6" end="6"/>
                                            </p:txEl>
                                          </p:spTgt>
                                        </p:tgtEl>
                                        <p:attrNameLst>
                                          <p:attrName>style.visibility</p:attrName>
                                        </p:attrNameLst>
                                      </p:cBhvr>
                                      <p:to>
                                        <p:strVal val="visible"/>
                                      </p:to>
                                    </p:set>
                                    <p:anim calcmode="lin" valueType="num">
                                      <p:cBhvr>
                                        <p:cTn id="49" dur="1000" fill="hold"/>
                                        <p:tgtEl>
                                          <p:spTgt spid="59395">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9395">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0" y="260350"/>
            <a:ext cx="8893175" cy="6264275"/>
          </a:xfrm>
        </p:spPr>
        <p:txBody>
          <a:bodyPr/>
          <a:lstStyle/>
          <a:p>
            <a:pPr algn="r" eaLnBrk="1" hangingPunct="1">
              <a:buFont typeface="Wingdings" panose="05000000000000000000" pitchFamily="2" charset="2"/>
              <a:buNone/>
            </a:pPr>
            <a:r>
              <a:rPr lang="ar-SA" sz="2800" smtClean="0">
                <a:solidFill>
                  <a:srgbClr val="F4CB80"/>
                </a:solidFill>
              </a:rPr>
              <a:t>عوارض ممکن: </a:t>
            </a:r>
            <a:endParaRPr lang="fa-IR" sz="2800" smtClean="0">
              <a:solidFill>
                <a:srgbClr val="F4CB80"/>
              </a:solidFill>
            </a:endParaRPr>
          </a:p>
          <a:p>
            <a:pPr algn="r" eaLnBrk="1" hangingPunct="1">
              <a:buFont typeface="Wingdings" panose="05000000000000000000" pitchFamily="2" charset="2"/>
              <a:buNone/>
            </a:pPr>
            <a:r>
              <a:rPr lang="ar-SA" sz="2800" smtClean="0"/>
              <a:t>اگر فعاليت زودتر</a:t>
            </a:r>
            <a:r>
              <a:rPr lang="fa-IR" sz="2800" smtClean="0"/>
              <a:t>  </a:t>
            </a:r>
            <a:r>
              <a:rPr lang="ar-SA" sz="2800" smtClean="0"/>
              <a:t>از سر گرفته شود، زمان</a:t>
            </a:r>
            <a:r>
              <a:rPr lang="fa-IR" sz="2800" smtClean="0"/>
              <a:t>  </a:t>
            </a:r>
            <a:r>
              <a:rPr lang="ar-SA" sz="2800" smtClean="0"/>
              <a:t>بهبود</a:t>
            </a:r>
            <a:r>
              <a:rPr lang="fa-IR" sz="2800" smtClean="0"/>
              <a:t>  </a:t>
            </a:r>
            <a:r>
              <a:rPr lang="ar-SA" sz="2800" smtClean="0"/>
              <a:t>طولاني</a:t>
            </a:r>
            <a:r>
              <a:rPr lang="fa-IR" sz="2800" smtClean="0"/>
              <a:t>  </a:t>
            </a:r>
            <a:r>
              <a:rPr lang="ar-SA" sz="2800" smtClean="0"/>
              <a:t>خواهد شد. </a:t>
            </a:r>
            <a:endParaRPr lang="fa-IR" sz="2800" smtClean="0"/>
          </a:p>
          <a:p>
            <a:pPr algn="r" eaLnBrk="1" hangingPunct="1">
              <a:buFont typeface="Wingdings" panose="05000000000000000000" pitchFamily="2" charset="2"/>
              <a:buNone/>
            </a:pPr>
            <a:r>
              <a:rPr lang="ar-SA" sz="2800" smtClean="0"/>
              <a:t>استعداد</a:t>
            </a:r>
            <a:r>
              <a:rPr lang="fa-IR" sz="2800" smtClean="0"/>
              <a:t>  </a:t>
            </a:r>
            <a:r>
              <a:rPr lang="ar-SA" sz="2800" smtClean="0"/>
              <a:t>مچ پا</a:t>
            </a:r>
            <a:r>
              <a:rPr lang="fa-IR" sz="2800" smtClean="0"/>
              <a:t>  </a:t>
            </a:r>
            <a:r>
              <a:rPr lang="ar-SA" sz="2800" smtClean="0"/>
              <a:t>بي صبات</a:t>
            </a:r>
            <a:r>
              <a:rPr lang="fa-IR" sz="2800" smtClean="0"/>
              <a:t>  </a:t>
            </a:r>
            <a:r>
              <a:rPr lang="ar-SA" sz="2800" smtClean="0"/>
              <a:t>يا ملتهب</a:t>
            </a:r>
            <a:r>
              <a:rPr lang="fa-IR" sz="2800" smtClean="0"/>
              <a:t>  </a:t>
            </a:r>
            <a:r>
              <a:rPr lang="ar-SA" sz="2800" smtClean="0"/>
              <a:t>متعاقب</a:t>
            </a:r>
            <a:r>
              <a:rPr lang="fa-IR" sz="2800" smtClean="0"/>
              <a:t>  </a:t>
            </a:r>
            <a:r>
              <a:rPr lang="ar-SA" sz="2800" smtClean="0"/>
              <a:t>صدمات</a:t>
            </a:r>
            <a:r>
              <a:rPr lang="fa-IR" sz="2800" smtClean="0"/>
              <a:t>  </a:t>
            </a:r>
            <a:r>
              <a:rPr lang="ar-SA" sz="2800" smtClean="0"/>
              <a:t>مکرر. </a:t>
            </a:r>
            <a:endParaRPr lang="fa-IR" sz="2800" smtClean="0"/>
          </a:p>
          <a:p>
            <a:pPr algn="r" eaLnBrk="1" hangingPunct="1">
              <a:buFont typeface="Wingdings" panose="05000000000000000000" pitchFamily="2" charset="2"/>
              <a:buNone/>
            </a:pPr>
            <a:r>
              <a:rPr lang="ar-SA" sz="2800" smtClean="0">
                <a:solidFill>
                  <a:srgbClr val="F4CB80"/>
                </a:solidFill>
              </a:rPr>
              <a:t>کمکهاي</a:t>
            </a:r>
            <a:r>
              <a:rPr lang="fa-IR" sz="2800" smtClean="0">
                <a:solidFill>
                  <a:srgbClr val="F4CB80"/>
                </a:solidFill>
              </a:rPr>
              <a:t>  </a:t>
            </a:r>
            <a:r>
              <a:rPr lang="ar-SA" sz="2800" smtClean="0">
                <a:solidFill>
                  <a:srgbClr val="F4CB80"/>
                </a:solidFill>
              </a:rPr>
              <a:t>اوليه-</a:t>
            </a:r>
            <a:r>
              <a:rPr lang="fa-IR" sz="2800" smtClean="0"/>
              <a:t>  </a:t>
            </a:r>
            <a:r>
              <a:rPr lang="ar-SA" sz="2800" smtClean="0"/>
              <a:t>هدف</a:t>
            </a:r>
            <a:r>
              <a:rPr lang="fa-IR" sz="2800" smtClean="0"/>
              <a:t>  </a:t>
            </a:r>
            <a:r>
              <a:rPr lang="ar-SA" sz="2800" smtClean="0"/>
              <a:t>جلوگيري از صدمات</a:t>
            </a:r>
            <a:r>
              <a:rPr lang="fa-IR" sz="2800" smtClean="0"/>
              <a:t>  </a:t>
            </a:r>
            <a:r>
              <a:rPr lang="ar-SA" sz="2800" smtClean="0"/>
              <a:t>بيشتر به رباطهاي پاره مي باشد. از دستور العمل</a:t>
            </a:r>
            <a:r>
              <a:rPr lang="fa-IR" sz="2800" smtClean="0"/>
              <a:t>  </a:t>
            </a:r>
            <a:r>
              <a:rPr lang="en-US" sz="2800" smtClean="0"/>
              <a:t>RICE</a:t>
            </a:r>
            <a:r>
              <a:rPr lang="ar-SA" sz="2800" smtClean="0"/>
              <a:t> مخفف</a:t>
            </a:r>
            <a:r>
              <a:rPr lang="fa-IR" sz="2800" smtClean="0"/>
              <a:t>  </a:t>
            </a:r>
            <a:r>
              <a:rPr lang="ar-SA" sz="2800" smtClean="0"/>
              <a:t>کلمات</a:t>
            </a:r>
            <a:r>
              <a:rPr lang="fa-IR" sz="2800" smtClean="0"/>
              <a:t>  </a:t>
            </a:r>
            <a:r>
              <a:rPr lang="ar-SA" sz="2800" smtClean="0"/>
              <a:t>استراحت،</a:t>
            </a:r>
            <a:r>
              <a:rPr lang="fa-IR" sz="2800" smtClean="0"/>
              <a:t>  </a:t>
            </a:r>
            <a:r>
              <a:rPr lang="ar-SA" sz="2800" smtClean="0"/>
              <a:t>يخ،</a:t>
            </a:r>
            <a:r>
              <a:rPr lang="fa-IR" sz="2800" smtClean="0"/>
              <a:t>  </a:t>
            </a:r>
            <a:r>
              <a:rPr lang="ar-SA" sz="2800" smtClean="0"/>
              <a:t>بانداژ فشاري</a:t>
            </a:r>
            <a:r>
              <a:rPr lang="fa-IR" sz="2800" smtClean="0"/>
              <a:t>  </a:t>
            </a:r>
            <a:r>
              <a:rPr lang="ar-SA" sz="2800" smtClean="0"/>
              <a:t>و با نگه داشتن</a:t>
            </a:r>
            <a:r>
              <a:rPr lang="fa-IR" sz="2800" smtClean="0"/>
              <a:t>  </a:t>
            </a:r>
            <a:r>
              <a:rPr lang="ar-SA" sz="2800" smtClean="0"/>
              <a:t>عضو</a:t>
            </a:r>
            <a:r>
              <a:rPr lang="fa-IR" sz="2800" smtClean="0"/>
              <a:t>  </a:t>
            </a:r>
            <a:r>
              <a:rPr lang="ar-SA" sz="2800" smtClean="0"/>
              <a:t>مي باشد، استفاده کنيد. </a:t>
            </a:r>
            <a:endParaRPr lang="fa-IR" sz="2800" smtClean="0"/>
          </a:p>
          <a:p>
            <a:pPr algn="r" eaLnBrk="1" hangingPunct="1">
              <a:buFont typeface="Wingdings" panose="05000000000000000000" pitchFamily="2" charset="2"/>
              <a:buNone/>
            </a:pPr>
            <a:r>
              <a:rPr lang="ar-SA" sz="2800" smtClean="0">
                <a:solidFill>
                  <a:srgbClr val="F4CB80"/>
                </a:solidFill>
              </a:rPr>
              <a:t>توانبخشي: </a:t>
            </a:r>
            <a:endParaRPr lang="fa-IR" sz="2800" smtClean="0">
              <a:solidFill>
                <a:srgbClr val="F4CB80"/>
              </a:solidFill>
            </a:endParaRPr>
          </a:p>
          <a:p>
            <a:pPr algn="r" eaLnBrk="1" hangingPunct="1">
              <a:buFont typeface="Wingdings" panose="05000000000000000000" pitchFamily="2" charset="2"/>
              <a:buNone/>
            </a:pPr>
            <a:r>
              <a:rPr lang="ar-SA" sz="2800" smtClean="0"/>
              <a:t>تمرينات</a:t>
            </a:r>
            <a:r>
              <a:rPr lang="fa-IR" sz="2800" smtClean="0"/>
              <a:t>  </a:t>
            </a:r>
            <a:r>
              <a:rPr lang="ar-SA" sz="2800" smtClean="0"/>
              <a:t>روزانه</a:t>
            </a:r>
            <a:r>
              <a:rPr lang="fa-IR" sz="2800" smtClean="0"/>
              <a:t>  </a:t>
            </a:r>
            <a:r>
              <a:rPr lang="ar-SA" sz="2800" smtClean="0"/>
              <a:t>توانبخشي</a:t>
            </a:r>
            <a:r>
              <a:rPr lang="fa-IR" sz="2800" smtClean="0"/>
              <a:t>  </a:t>
            </a:r>
            <a:r>
              <a:rPr lang="ar-SA" sz="2800" smtClean="0"/>
              <a:t>از هنگامي که</a:t>
            </a:r>
            <a:r>
              <a:rPr lang="fa-IR" sz="2800" smtClean="0"/>
              <a:t>  </a:t>
            </a:r>
            <a:r>
              <a:rPr lang="ar-SA" sz="2800" smtClean="0"/>
              <a:t>باند پيچي</a:t>
            </a:r>
            <a:r>
              <a:rPr lang="fa-IR" sz="2800" smtClean="0"/>
              <a:t>  </a:t>
            </a:r>
            <a:r>
              <a:rPr lang="ar-SA" sz="2800" smtClean="0"/>
              <a:t>محافظ</a:t>
            </a:r>
            <a:r>
              <a:rPr lang="fa-IR" sz="2800" smtClean="0"/>
              <a:t>  </a:t>
            </a:r>
            <a:r>
              <a:rPr lang="ar-SA" sz="2800" smtClean="0"/>
              <a:t>نيازي نباشد، شروع کنيد</a:t>
            </a:r>
            <a:endParaRPr lang="fa-IR" sz="2800" smtClean="0"/>
          </a:p>
          <a:p>
            <a:pPr algn="r" eaLnBrk="1" hangingPunct="1">
              <a:buFont typeface="Wingdings" panose="05000000000000000000" pitchFamily="2" charset="2"/>
              <a:buNone/>
            </a:pPr>
            <a:r>
              <a:rPr lang="ar-SA" sz="2800" smtClean="0"/>
              <a:t>ماساژ</a:t>
            </a:r>
            <a:r>
              <a:rPr lang="fa-IR" sz="2800" smtClean="0"/>
              <a:t>  </a:t>
            </a:r>
            <a:r>
              <a:rPr lang="ar-SA" sz="2800" smtClean="0"/>
              <a:t>را براي</a:t>
            </a:r>
            <a:r>
              <a:rPr lang="fa-IR" sz="2800" smtClean="0"/>
              <a:t>  </a:t>
            </a:r>
            <a:r>
              <a:rPr lang="ar-SA" sz="2800" smtClean="0"/>
              <a:t>10 دقيقه</a:t>
            </a:r>
            <a:r>
              <a:rPr lang="fa-IR" sz="2800" smtClean="0"/>
              <a:t>  </a:t>
            </a:r>
            <a:r>
              <a:rPr lang="ar-SA" sz="2800" smtClean="0"/>
              <a:t>قبل و بعد از تمرين</a:t>
            </a:r>
            <a:r>
              <a:rPr lang="fa-IR" sz="2800" smtClean="0"/>
              <a:t>  </a:t>
            </a:r>
            <a:r>
              <a:rPr lang="ar-SA" sz="2800" smtClean="0"/>
              <a:t>استفاده</a:t>
            </a:r>
            <a:r>
              <a:rPr lang="fa-IR" sz="2800" smtClean="0"/>
              <a:t>  </a:t>
            </a:r>
            <a:r>
              <a:rPr lang="ar-SA" sz="2800" smtClean="0"/>
              <a:t>کنيد،</a:t>
            </a:r>
            <a:r>
              <a:rPr lang="fa-IR" sz="2800" smtClean="0"/>
              <a:t>  </a:t>
            </a:r>
            <a:r>
              <a:rPr lang="ar-SA" sz="2800" smtClean="0"/>
              <a:t>يک ظرف</a:t>
            </a:r>
            <a:r>
              <a:rPr lang="fa-IR" sz="2800" smtClean="0"/>
              <a:t>  </a:t>
            </a:r>
            <a:r>
              <a:rPr lang="ar-SA" sz="2800" smtClean="0"/>
              <a:t>اسفنجي</a:t>
            </a:r>
            <a:r>
              <a:rPr lang="fa-IR" sz="2800" smtClean="0"/>
              <a:t>  </a:t>
            </a:r>
            <a:r>
              <a:rPr lang="ar-SA" sz="2800" smtClean="0"/>
              <a:t>را با آب</a:t>
            </a:r>
            <a:r>
              <a:rPr lang="fa-IR" sz="2800" smtClean="0"/>
              <a:t>  </a:t>
            </a:r>
            <a:r>
              <a:rPr lang="ar-SA" sz="2800" smtClean="0"/>
              <a:t>پر کرده</a:t>
            </a:r>
            <a:r>
              <a:rPr lang="fa-IR" sz="2800" smtClean="0"/>
              <a:t>  </a:t>
            </a:r>
            <a:r>
              <a:rPr lang="ar-SA" sz="2800" smtClean="0"/>
              <a:t>و بگذاريد يخ بزند،</a:t>
            </a:r>
            <a:r>
              <a:rPr lang="fa-IR" sz="2800" smtClean="0"/>
              <a:t>  </a:t>
            </a:r>
            <a:r>
              <a:rPr lang="ar-SA" sz="2800" smtClean="0"/>
              <a:t>قسمت کوچکي</a:t>
            </a:r>
            <a:r>
              <a:rPr lang="fa-IR" sz="2800" smtClean="0"/>
              <a:t>  </a:t>
            </a:r>
            <a:r>
              <a:rPr lang="ar-SA" sz="2800" smtClean="0"/>
              <a:t>از اسفنج</a:t>
            </a:r>
            <a:r>
              <a:rPr lang="fa-IR" sz="2800" smtClean="0"/>
              <a:t>  </a:t>
            </a:r>
            <a:r>
              <a:rPr lang="ar-SA" sz="2800" smtClean="0"/>
              <a:t>بالاي</a:t>
            </a:r>
            <a:r>
              <a:rPr lang="fa-IR" sz="2800" smtClean="0"/>
              <a:t>  </a:t>
            </a:r>
            <a:r>
              <a:rPr lang="ar-SA" sz="2800" smtClean="0"/>
              <a:t>ظرف</a:t>
            </a:r>
            <a:r>
              <a:rPr lang="fa-IR" sz="2800" smtClean="0"/>
              <a:t>  </a:t>
            </a:r>
            <a:r>
              <a:rPr lang="ar-SA" sz="2800" smtClean="0"/>
              <a:t>را ببريد تا يخ</a:t>
            </a:r>
            <a:r>
              <a:rPr lang="fa-IR" sz="2800" smtClean="0"/>
              <a:t>  </a:t>
            </a:r>
            <a:r>
              <a:rPr lang="ar-SA" sz="2800" smtClean="0"/>
              <a:t>بيرون بيايد سپس</a:t>
            </a:r>
            <a:r>
              <a:rPr lang="fa-IR" sz="2800" smtClean="0"/>
              <a:t>  </a:t>
            </a:r>
            <a:r>
              <a:rPr lang="ar-SA" sz="2800" smtClean="0"/>
              <a:t>محکم</a:t>
            </a:r>
            <a:r>
              <a:rPr lang="fa-IR" sz="2800" smtClean="0"/>
              <a:t>  </a:t>
            </a:r>
            <a:r>
              <a:rPr lang="ar-SA" sz="2800" smtClean="0"/>
              <a:t>روي موضع</a:t>
            </a:r>
            <a:r>
              <a:rPr lang="fa-IR" sz="2800" smtClean="0"/>
              <a:t>  </a:t>
            </a:r>
            <a:r>
              <a:rPr lang="ar-SA" sz="2800" smtClean="0"/>
              <a:t>را با</a:t>
            </a:r>
            <a:r>
              <a:rPr lang="fa-IR" sz="2800" smtClean="0"/>
              <a:t>  </a:t>
            </a:r>
            <a:r>
              <a:rPr lang="ar-SA" sz="2800" smtClean="0"/>
              <a:t>يخ</a:t>
            </a:r>
            <a:r>
              <a:rPr lang="fa-IR" sz="2800" smtClean="0"/>
              <a:t>  </a:t>
            </a:r>
            <a:r>
              <a:rPr lang="ar-SA" sz="2800" smtClean="0"/>
              <a:t>ماساژ</a:t>
            </a:r>
            <a:r>
              <a:rPr lang="fa-IR" sz="2800" smtClean="0"/>
              <a:t>  </a:t>
            </a:r>
            <a:r>
              <a:rPr lang="ar-SA" sz="2800" smtClean="0"/>
              <a:t>بدهيد. </a:t>
            </a:r>
            <a:endParaRPr lang="en-US" sz="2800" smtClean="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1000" fill="hold"/>
                                        <p:tgtEl>
                                          <p:spTgt spid="604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04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04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0419">
                                            <p:txEl>
                                              <p:pRg st="1" end="1"/>
                                            </p:txEl>
                                          </p:spTgt>
                                        </p:tgtEl>
                                        <p:attrNameLst>
                                          <p:attrName>style.visibility</p:attrName>
                                        </p:attrNameLst>
                                      </p:cBhvr>
                                      <p:to>
                                        <p:strVal val="visible"/>
                                      </p:to>
                                    </p:set>
                                    <p:anim calcmode="lin" valueType="num">
                                      <p:cBhvr>
                                        <p:cTn id="14" dur="1000" fill="hold"/>
                                        <p:tgtEl>
                                          <p:spTgt spid="6041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04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04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0419">
                                            <p:txEl>
                                              <p:pRg st="2" end="2"/>
                                            </p:txEl>
                                          </p:spTgt>
                                        </p:tgtEl>
                                        <p:attrNameLst>
                                          <p:attrName>style.visibility</p:attrName>
                                        </p:attrNameLst>
                                      </p:cBhvr>
                                      <p:to>
                                        <p:strVal val="visible"/>
                                      </p:to>
                                    </p:set>
                                    <p:anim calcmode="lin" valueType="num">
                                      <p:cBhvr>
                                        <p:cTn id="21" dur="1000" fill="hold"/>
                                        <p:tgtEl>
                                          <p:spTgt spid="6041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041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04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0419">
                                            <p:txEl>
                                              <p:pRg st="3" end="3"/>
                                            </p:txEl>
                                          </p:spTgt>
                                        </p:tgtEl>
                                        <p:attrNameLst>
                                          <p:attrName>style.visibility</p:attrName>
                                        </p:attrNameLst>
                                      </p:cBhvr>
                                      <p:to>
                                        <p:strVal val="visible"/>
                                      </p:to>
                                    </p:set>
                                    <p:anim calcmode="lin" valueType="num">
                                      <p:cBhvr>
                                        <p:cTn id="28" dur="1000" fill="hold"/>
                                        <p:tgtEl>
                                          <p:spTgt spid="6041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041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04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0419">
                                            <p:txEl>
                                              <p:pRg st="4" end="4"/>
                                            </p:txEl>
                                          </p:spTgt>
                                        </p:tgtEl>
                                        <p:attrNameLst>
                                          <p:attrName>style.visibility</p:attrName>
                                        </p:attrNameLst>
                                      </p:cBhvr>
                                      <p:to>
                                        <p:strVal val="visible"/>
                                      </p:to>
                                    </p:set>
                                    <p:anim calcmode="lin" valueType="num">
                                      <p:cBhvr>
                                        <p:cTn id="35" dur="1000" fill="hold"/>
                                        <p:tgtEl>
                                          <p:spTgt spid="6041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041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041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0419">
                                            <p:txEl>
                                              <p:pRg st="5" end="5"/>
                                            </p:txEl>
                                          </p:spTgt>
                                        </p:tgtEl>
                                        <p:attrNameLst>
                                          <p:attrName>style.visibility</p:attrName>
                                        </p:attrNameLst>
                                      </p:cBhvr>
                                      <p:to>
                                        <p:strVal val="visible"/>
                                      </p:to>
                                    </p:set>
                                    <p:anim calcmode="lin" valueType="num">
                                      <p:cBhvr>
                                        <p:cTn id="42" dur="1000" fill="hold"/>
                                        <p:tgtEl>
                                          <p:spTgt spid="60419">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041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041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0419">
                                            <p:txEl>
                                              <p:pRg st="6" end="6"/>
                                            </p:txEl>
                                          </p:spTgt>
                                        </p:tgtEl>
                                        <p:attrNameLst>
                                          <p:attrName>style.visibility</p:attrName>
                                        </p:attrNameLst>
                                      </p:cBhvr>
                                      <p:to>
                                        <p:strVal val="visible"/>
                                      </p:to>
                                    </p:set>
                                    <p:anim calcmode="lin" valueType="num">
                                      <p:cBhvr>
                                        <p:cTn id="49" dur="1000" fill="hold"/>
                                        <p:tgtEl>
                                          <p:spTgt spid="60419">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60419">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50825" y="260350"/>
            <a:ext cx="8893175" cy="6597650"/>
          </a:xfrm>
        </p:spPr>
        <p:txBody>
          <a:bodyPr/>
          <a:lstStyle/>
          <a:p>
            <a:pPr algn="ctr" eaLnBrk="1" hangingPunct="1">
              <a:buFont typeface="Wingdings" panose="05000000000000000000" pitchFamily="2" charset="2"/>
              <a:buNone/>
            </a:pPr>
            <a:r>
              <a:rPr lang="ar-SA" smtClean="0"/>
              <a:t>کشیدگی رباطی مفصل مچ پا(کشیدگی درجه3 یا شدید)</a:t>
            </a:r>
            <a:endParaRPr lang="fa-IR" smtClean="0"/>
          </a:p>
          <a:p>
            <a:pPr algn="r" eaLnBrk="1" hangingPunct="1">
              <a:buFont typeface="Wingdings" panose="05000000000000000000" pitchFamily="2" charset="2"/>
              <a:buNone/>
            </a:pPr>
            <a:r>
              <a:rPr lang="ar-SA" smtClean="0">
                <a:solidFill>
                  <a:srgbClr val="F4CB80"/>
                </a:solidFill>
              </a:rPr>
              <a:t>تعريف</a:t>
            </a:r>
            <a:r>
              <a:rPr lang="fa-IR" smtClean="0">
                <a:solidFill>
                  <a:srgbClr val="F4CB80"/>
                </a:solidFill>
              </a:rPr>
              <a:t>: </a:t>
            </a:r>
          </a:p>
          <a:p>
            <a:pPr algn="r" eaLnBrk="1" hangingPunct="1">
              <a:buFont typeface="Wingdings" panose="05000000000000000000" pitchFamily="2" charset="2"/>
              <a:buNone/>
            </a:pPr>
            <a:r>
              <a:rPr lang="fa-IR" smtClean="0"/>
              <a:t> </a:t>
            </a:r>
            <a:r>
              <a:rPr lang="ar-SA" smtClean="0"/>
              <a:t>يک صدمه</a:t>
            </a:r>
            <a:r>
              <a:rPr lang="fa-IR" smtClean="0"/>
              <a:t>  </a:t>
            </a:r>
            <a:r>
              <a:rPr lang="ar-SA" smtClean="0"/>
              <a:t>شديد</a:t>
            </a:r>
            <a:r>
              <a:rPr lang="fa-IR" smtClean="0"/>
              <a:t>  </a:t>
            </a:r>
            <a:r>
              <a:rPr lang="ar-SA" smtClean="0"/>
              <a:t>به مچ</a:t>
            </a:r>
            <a:r>
              <a:rPr lang="fa-IR" smtClean="0"/>
              <a:t>  </a:t>
            </a:r>
            <a:r>
              <a:rPr lang="ar-SA" smtClean="0"/>
              <a:t>پا در</a:t>
            </a:r>
            <a:r>
              <a:rPr lang="fa-IR" smtClean="0"/>
              <a:t>  </a:t>
            </a:r>
            <a:r>
              <a:rPr lang="ar-SA" smtClean="0"/>
              <a:t>يک يا</a:t>
            </a:r>
            <a:r>
              <a:rPr lang="fa-IR" smtClean="0"/>
              <a:t>  </a:t>
            </a:r>
            <a:r>
              <a:rPr lang="ar-SA" smtClean="0"/>
              <a:t>چند رباط</a:t>
            </a:r>
            <a:r>
              <a:rPr lang="fa-IR" smtClean="0"/>
              <a:t>  </a:t>
            </a:r>
            <a:r>
              <a:rPr lang="ar-SA" smtClean="0"/>
              <a:t>شديد</a:t>
            </a:r>
            <a:r>
              <a:rPr lang="fa-IR" smtClean="0"/>
              <a:t>  </a:t>
            </a:r>
            <a:r>
              <a:rPr lang="ar-SA" smtClean="0"/>
              <a:t>ممکن است</a:t>
            </a:r>
            <a:r>
              <a:rPr lang="fa-IR" smtClean="0"/>
              <a:t>  </a:t>
            </a:r>
            <a:r>
              <a:rPr lang="ar-SA" smtClean="0"/>
              <a:t>شامل</a:t>
            </a:r>
            <a:r>
              <a:rPr lang="fa-IR" smtClean="0"/>
              <a:t>  </a:t>
            </a:r>
            <a:r>
              <a:rPr lang="ar-SA" smtClean="0"/>
              <a:t>در رفتگي</a:t>
            </a:r>
            <a:r>
              <a:rPr lang="fa-IR" smtClean="0"/>
              <a:t>  </a:t>
            </a:r>
            <a:r>
              <a:rPr lang="ar-SA" smtClean="0"/>
              <a:t>موقت</a:t>
            </a:r>
            <a:r>
              <a:rPr lang="fa-IR" smtClean="0"/>
              <a:t>  </a:t>
            </a:r>
            <a:r>
              <a:rPr lang="ar-SA" smtClean="0"/>
              <a:t>يا ثابت</a:t>
            </a:r>
            <a:r>
              <a:rPr lang="fa-IR" smtClean="0"/>
              <a:t>  </a:t>
            </a:r>
            <a:r>
              <a:rPr lang="ar-SA" smtClean="0"/>
              <a:t>باشد. کشيدگي</a:t>
            </a:r>
            <a:r>
              <a:rPr lang="fa-IR" smtClean="0"/>
              <a:t>  </a:t>
            </a:r>
            <a:r>
              <a:rPr lang="ar-SA" smtClean="0"/>
              <a:t>دو رباط</a:t>
            </a:r>
            <a:r>
              <a:rPr lang="fa-IR" smtClean="0"/>
              <a:t>  </a:t>
            </a:r>
            <a:r>
              <a:rPr lang="ar-SA" smtClean="0"/>
              <a:t>نسبت به يک رباط</a:t>
            </a:r>
            <a:r>
              <a:rPr lang="fa-IR" smtClean="0"/>
              <a:t>  </a:t>
            </a:r>
            <a:r>
              <a:rPr lang="ar-SA" smtClean="0"/>
              <a:t>ناتواني</a:t>
            </a:r>
            <a:r>
              <a:rPr lang="fa-IR" smtClean="0"/>
              <a:t>  </a:t>
            </a:r>
            <a:r>
              <a:rPr lang="ar-SA" smtClean="0"/>
              <a:t>بيشتري بر جاي مي گذارد. </a:t>
            </a:r>
            <a:endParaRPr lang="fa-IR" smtClean="0"/>
          </a:p>
          <a:p>
            <a:pPr algn="r" eaLnBrk="1" hangingPunct="1">
              <a:buFont typeface="Wingdings" panose="05000000000000000000" pitchFamily="2" charset="2"/>
              <a:buNone/>
            </a:pPr>
            <a:r>
              <a:rPr lang="ar-SA" smtClean="0">
                <a:solidFill>
                  <a:srgbClr val="F4CB80"/>
                </a:solidFill>
              </a:rPr>
              <a:t>علائم و نشانه ها: </a:t>
            </a:r>
            <a:endParaRPr lang="fa-IR" smtClean="0">
              <a:solidFill>
                <a:srgbClr val="F4CB80"/>
              </a:solidFill>
            </a:endParaRPr>
          </a:p>
          <a:p>
            <a:pPr algn="r" eaLnBrk="1" hangingPunct="1">
              <a:buFont typeface="Wingdings" panose="05000000000000000000" pitchFamily="2" charset="2"/>
              <a:buNone/>
            </a:pPr>
            <a:r>
              <a:rPr lang="ar-SA" smtClean="0"/>
              <a:t>درد شديد پا در هنگام</a:t>
            </a:r>
            <a:r>
              <a:rPr lang="fa-IR" smtClean="0"/>
              <a:t>  </a:t>
            </a:r>
            <a:r>
              <a:rPr lang="ar-SA" smtClean="0"/>
              <a:t>آسيب ديدگي . </a:t>
            </a:r>
            <a:endParaRPr lang="fa-IR" smtClean="0"/>
          </a:p>
          <a:p>
            <a:pPr algn="r" eaLnBrk="1" hangingPunct="1">
              <a:buFont typeface="Wingdings" panose="05000000000000000000" pitchFamily="2" charset="2"/>
              <a:buNone/>
            </a:pPr>
            <a:r>
              <a:rPr lang="ar-SA" smtClean="0"/>
              <a:t>احساس</a:t>
            </a:r>
            <a:r>
              <a:rPr lang="fa-IR" smtClean="0"/>
              <a:t>  </a:t>
            </a:r>
            <a:r>
              <a:rPr lang="ar-SA" smtClean="0"/>
              <a:t>پارگي در قسمت</a:t>
            </a:r>
            <a:r>
              <a:rPr lang="fa-IR" smtClean="0"/>
              <a:t>  </a:t>
            </a:r>
            <a:r>
              <a:rPr lang="ar-SA" smtClean="0"/>
              <a:t>داخلي</a:t>
            </a:r>
            <a:r>
              <a:rPr lang="fa-IR" smtClean="0"/>
              <a:t>  </a:t>
            </a:r>
            <a:r>
              <a:rPr lang="ar-SA" smtClean="0"/>
              <a:t>يا خارجي</a:t>
            </a:r>
            <a:r>
              <a:rPr lang="fa-IR" smtClean="0"/>
              <a:t>  </a:t>
            </a:r>
            <a:r>
              <a:rPr lang="ar-SA" smtClean="0"/>
              <a:t>مچ پا،</a:t>
            </a:r>
            <a:r>
              <a:rPr lang="fa-IR" smtClean="0"/>
              <a:t>  </a:t>
            </a:r>
            <a:r>
              <a:rPr lang="ar-SA" smtClean="0"/>
              <a:t>بعضا</a:t>
            </a:r>
            <a:r>
              <a:rPr lang="fa-IR" smtClean="0"/>
              <a:t>  </a:t>
            </a:r>
            <a:r>
              <a:rPr lang="ar-SA" smtClean="0"/>
              <a:t>احساس</a:t>
            </a:r>
            <a:r>
              <a:rPr lang="fa-IR" smtClean="0"/>
              <a:t>  </a:t>
            </a:r>
            <a:r>
              <a:rPr lang="ar-SA" smtClean="0"/>
              <a:t>در رفتگي</a:t>
            </a:r>
            <a:r>
              <a:rPr lang="fa-IR" smtClean="0"/>
              <a:t>  </a:t>
            </a:r>
            <a:r>
              <a:rPr lang="ar-SA" smtClean="0"/>
              <a:t>مچ پا و صداي</a:t>
            </a:r>
            <a:r>
              <a:rPr lang="fa-IR" smtClean="0"/>
              <a:t>  </a:t>
            </a:r>
            <a:r>
              <a:rPr lang="ar-SA" smtClean="0"/>
              <a:t>پارگي در پشت</a:t>
            </a:r>
            <a:r>
              <a:rPr lang="fa-IR" smtClean="0"/>
              <a:t>  </a:t>
            </a:r>
            <a:r>
              <a:rPr lang="ar-SA" smtClean="0"/>
              <a:t>مفصل. </a:t>
            </a:r>
            <a:endParaRPr lang="en-US" smtClean="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34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 calcmode="lin" valueType="num">
                                      <p:cBhvr>
                                        <p:cTn id="14" dur="1000" fill="hold"/>
                                        <p:tgtEl>
                                          <p:spTgt spid="634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34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34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3491">
                                            <p:txEl>
                                              <p:pRg st="2" end="2"/>
                                            </p:txEl>
                                          </p:spTgt>
                                        </p:tgtEl>
                                        <p:attrNameLst>
                                          <p:attrName>style.visibility</p:attrName>
                                        </p:attrNameLst>
                                      </p:cBhvr>
                                      <p:to>
                                        <p:strVal val="visible"/>
                                      </p:to>
                                    </p:set>
                                    <p:anim calcmode="lin" valueType="num">
                                      <p:cBhvr>
                                        <p:cTn id="21" dur="1000" fill="hold"/>
                                        <p:tgtEl>
                                          <p:spTgt spid="634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34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34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3491">
                                            <p:txEl>
                                              <p:pRg st="3" end="3"/>
                                            </p:txEl>
                                          </p:spTgt>
                                        </p:tgtEl>
                                        <p:attrNameLst>
                                          <p:attrName>style.visibility</p:attrName>
                                        </p:attrNameLst>
                                      </p:cBhvr>
                                      <p:to>
                                        <p:strVal val="visible"/>
                                      </p:to>
                                    </p:set>
                                    <p:anim calcmode="lin" valueType="num">
                                      <p:cBhvr>
                                        <p:cTn id="28" dur="1000" fill="hold"/>
                                        <p:tgtEl>
                                          <p:spTgt spid="6349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349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34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3491">
                                            <p:txEl>
                                              <p:pRg st="4" end="4"/>
                                            </p:txEl>
                                          </p:spTgt>
                                        </p:tgtEl>
                                        <p:attrNameLst>
                                          <p:attrName>style.visibility</p:attrName>
                                        </p:attrNameLst>
                                      </p:cBhvr>
                                      <p:to>
                                        <p:strVal val="visible"/>
                                      </p:to>
                                    </p:set>
                                    <p:anim calcmode="lin" valueType="num">
                                      <p:cBhvr>
                                        <p:cTn id="35" dur="1000" fill="hold"/>
                                        <p:tgtEl>
                                          <p:spTgt spid="6349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349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349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3491">
                                            <p:txEl>
                                              <p:pRg st="5" end="5"/>
                                            </p:txEl>
                                          </p:spTgt>
                                        </p:tgtEl>
                                        <p:attrNameLst>
                                          <p:attrName>style.visibility</p:attrName>
                                        </p:attrNameLst>
                                      </p:cBhvr>
                                      <p:to>
                                        <p:strVal val="visible"/>
                                      </p:to>
                                    </p:set>
                                    <p:anim calcmode="lin" valueType="num">
                                      <p:cBhvr>
                                        <p:cTn id="42" dur="1000" fill="hold"/>
                                        <p:tgtEl>
                                          <p:spTgt spid="6349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349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3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323850" y="260350"/>
            <a:ext cx="8820150" cy="6337300"/>
          </a:xfrm>
        </p:spPr>
        <p:txBody>
          <a:bodyPr/>
          <a:lstStyle/>
          <a:p>
            <a:pPr algn="r" eaLnBrk="1" hangingPunct="1">
              <a:buFont typeface="Wingdings" panose="05000000000000000000" pitchFamily="2" charset="2"/>
              <a:buNone/>
            </a:pPr>
            <a:r>
              <a:rPr lang="ar-SA" smtClean="0">
                <a:solidFill>
                  <a:srgbClr val="F4CB80"/>
                </a:solidFill>
              </a:rPr>
              <a:t>علائم و نشانه ها: </a:t>
            </a:r>
            <a:endParaRPr lang="fa-IR" smtClean="0">
              <a:solidFill>
                <a:srgbClr val="F4CB80"/>
              </a:solidFill>
            </a:endParaRPr>
          </a:p>
          <a:p>
            <a:pPr algn="r" eaLnBrk="1" hangingPunct="1">
              <a:buFont typeface="Wingdings" panose="05000000000000000000" pitchFamily="2" charset="2"/>
              <a:buNone/>
            </a:pPr>
            <a:r>
              <a:rPr lang="ar-SA" smtClean="0"/>
              <a:t>درد شديد پا در هنگام</a:t>
            </a:r>
            <a:r>
              <a:rPr lang="fa-IR" smtClean="0"/>
              <a:t>  </a:t>
            </a:r>
            <a:r>
              <a:rPr lang="ar-SA" smtClean="0"/>
              <a:t>آسيب ديدگي . </a:t>
            </a:r>
            <a:endParaRPr lang="fa-IR" smtClean="0"/>
          </a:p>
          <a:p>
            <a:pPr algn="r" eaLnBrk="1" hangingPunct="1">
              <a:buFont typeface="Wingdings" panose="05000000000000000000" pitchFamily="2" charset="2"/>
              <a:buNone/>
            </a:pPr>
            <a:r>
              <a:rPr lang="ar-SA" smtClean="0"/>
              <a:t>احساس</a:t>
            </a:r>
            <a:r>
              <a:rPr lang="fa-IR" smtClean="0"/>
              <a:t>  </a:t>
            </a:r>
            <a:r>
              <a:rPr lang="ar-SA" smtClean="0"/>
              <a:t>پارگي در قسمت</a:t>
            </a:r>
            <a:r>
              <a:rPr lang="fa-IR" smtClean="0"/>
              <a:t>  </a:t>
            </a:r>
            <a:r>
              <a:rPr lang="ar-SA" smtClean="0"/>
              <a:t>داخلي</a:t>
            </a:r>
            <a:r>
              <a:rPr lang="fa-IR" smtClean="0"/>
              <a:t>  </a:t>
            </a:r>
            <a:r>
              <a:rPr lang="ar-SA" smtClean="0"/>
              <a:t>يا خارجي</a:t>
            </a:r>
            <a:r>
              <a:rPr lang="fa-IR" smtClean="0"/>
              <a:t>  </a:t>
            </a:r>
            <a:r>
              <a:rPr lang="ar-SA" smtClean="0"/>
              <a:t>مچ پا،</a:t>
            </a:r>
            <a:r>
              <a:rPr lang="fa-IR" smtClean="0"/>
              <a:t>  </a:t>
            </a:r>
            <a:r>
              <a:rPr lang="ar-SA" smtClean="0"/>
              <a:t>بعضا</a:t>
            </a:r>
            <a:r>
              <a:rPr lang="fa-IR" smtClean="0"/>
              <a:t>  </a:t>
            </a:r>
            <a:r>
              <a:rPr lang="ar-SA" smtClean="0"/>
              <a:t>احساس</a:t>
            </a:r>
            <a:r>
              <a:rPr lang="fa-IR" smtClean="0"/>
              <a:t>  </a:t>
            </a:r>
            <a:r>
              <a:rPr lang="ar-SA" smtClean="0"/>
              <a:t>در رفتگي</a:t>
            </a:r>
            <a:r>
              <a:rPr lang="fa-IR" smtClean="0"/>
              <a:t>  </a:t>
            </a:r>
            <a:r>
              <a:rPr lang="ar-SA" smtClean="0"/>
              <a:t>مچ پا و صداي</a:t>
            </a:r>
            <a:r>
              <a:rPr lang="fa-IR" smtClean="0"/>
              <a:t>  </a:t>
            </a:r>
            <a:r>
              <a:rPr lang="ar-SA" smtClean="0"/>
              <a:t>پارگي در پشت</a:t>
            </a:r>
            <a:r>
              <a:rPr lang="fa-IR" smtClean="0"/>
              <a:t>  </a:t>
            </a:r>
            <a:r>
              <a:rPr lang="ar-SA" smtClean="0"/>
              <a:t>مفصل. </a:t>
            </a:r>
            <a:endParaRPr lang="fa-IR" smtClean="0"/>
          </a:p>
          <a:p>
            <a:pPr algn="r" eaLnBrk="1" hangingPunct="1">
              <a:buFont typeface="Wingdings" panose="05000000000000000000" pitchFamily="2" charset="2"/>
              <a:buNone/>
            </a:pPr>
            <a:r>
              <a:rPr lang="ar-SA" smtClean="0"/>
              <a:t>حساسیت شدید در محل آسیب .</a:t>
            </a:r>
            <a:endParaRPr lang="fa-IR" smtClean="0"/>
          </a:p>
          <a:p>
            <a:pPr algn="r" eaLnBrk="1" hangingPunct="1">
              <a:buFont typeface="Wingdings" panose="05000000000000000000" pitchFamily="2" charset="2"/>
              <a:buNone/>
            </a:pPr>
            <a:r>
              <a:rPr lang="ar-SA" smtClean="0"/>
              <a:t>ضعف عملکرد.شخص مصدوم معمولا بر روی زمین می افتد و به سختی راه می رود.مفصل ثبات خود را از دست می دهد.</a:t>
            </a:r>
            <a:endParaRPr lang="fa-IR" smtClean="0"/>
          </a:p>
          <a:p>
            <a:pPr algn="r" eaLnBrk="1" hangingPunct="1">
              <a:buFont typeface="Wingdings" panose="05000000000000000000" pitchFamily="2" charset="2"/>
              <a:buNone/>
            </a:pPr>
            <a:r>
              <a:rPr lang="ar-SA" smtClean="0"/>
              <a:t>سستی وضعف مفصل،اگر پا در مسیر درد تحت فشار قرار گیرد.</a:t>
            </a:r>
            <a:endParaRPr lang="fa-IR" smtClean="0"/>
          </a:p>
          <a:p>
            <a:pPr algn="r" eaLnBrk="1" hangingPunct="1">
              <a:buFont typeface="Wingdings" panose="05000000000000000000" pitchFamily="2" charset="2"/>
              <a:buNone/>
            </a:pPr>
            <a:r>
              <a:rPr lang="ar-SA" smtClean="0"/>
              <a:t>تورم کلی در سراسر مچ پا.</a:t>
            </a:r>
            <a:endParaRPr lang="fa-IR" smtClean="0"/>
          </a:p>
          <a:p>
            <a:pPr algn="r" eaLnBrk="1" hangingPunct="1">
              <a:buFont typeface="Wingdings" panose="05000000000000000000" pitchFamily="2" charset="2"/>
              <a:buNone/>
            </a:pPr>
            <a:r>
              <a:rPr lang="ar-SA" smtClean="0"/>
              <a:t>کبودی که فورا یا کمی پس از صدمه رخ می دهد. </a:t>
            </a:r>
            <a:endParaRPr lang="en-US" smtClean="0"/>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 calcmode="lin" valueType="num">
                                      <p:cBhvr>
                                        <p:cTn id="12" dur="1000" fill="hold"/>
                                        <p:tgtEl>
                                          <p:spTgt spid="655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55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5539">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 calcmode="lin" valueType="num">
                                      <p:cBhvr>
                                        <p:cTn id="17" dur="1000" fill="hold"/>
                                        <p:tgtEl>
                                          <p:spTgt spid="6553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553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5539">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 calcmode="lin" valueType="num">
                                      <p:cBhvr>
                                        <p:cTn id="22" dur="1000" fill="hold"/>
                                        <p:tgtEl>
                                          <p:spTgt spid="6553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553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5539">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 calcmode="lin" valueType="num">
                                      <p:cBhvr>
                                        <p:cTn id="27" dur="1000" fill="hold"/>
                                        <p:tgtEl>
                                          <p:spTgt spid="65539">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65539">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5539">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 calcmode="lin" valueType="num">
                                      <p:cBhvr>
                                        <p:cTn id="32" dur="1000" fill="hold"/>
                                        <p:tgtEl>
                                          <p:spTgt spid="65539">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65539">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65539">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 calcmode="lin" valueType="num">
                                      <p:cBhvr>
                                        <p:cTn id="37" dur="1000" fill="hold"/>
                                        <p:tgtEl>
                                          <p:spTgt spid="65539">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65539">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65539">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 calcmode="lin" valueType="num">
                                      <p:cBhvr>
                                        <p:cTn id="42" dur="1000" fill="hold"/>
                                        <p:tgtEl>
                                          <p:spTgt spid="65539">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65539">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ar-SA" smtClean="0">
                <a:solidFill>
                  <a:srgbClr val="F4CB80"/>
                </a:solidFill>
              </a:rPr>
              <a:t>علل به وجود آورنده</a:t>
            </a:r>
            <a:r>
              <a:rPr lang="fa-IR" smtClean="0">
                <a:solidFill>
                  <a:srgbClr val="F4CB80"/>
                </a:solidFill>
              </a:rPr>
              <a:t>:</a:t>
            </a:r>
            <a:endParaRPr lang="en-US" smtClean="0">
              <a:solidFill>
                <a:srgbClr val="F4CB80"/>
              </a:solidFill>
            </a:endParaRPr>
          </a:p>
        </p:txBody>
      </p:sp>
      <p:sp>
        <p:nvSpPr>
          <p:cNvPr id="27651" name="Rectangle 3"/>
          <p:cNvSpPr>
            <a:spLocks noGrp="1" noChangeArrowheads="1"/>
          </p:cNvSpPr>
          <p:nvPr>
            <p:ph type="body" idx="1"/>
          </p:nvPr>
        </p:nvSpPr>
        <p:spPr/>
        <p:txBody>
          <a:bodyPr/>
          <a:lstStyle/>
          <a:p>
            <a:pPr algn="ctr" eaLnBrk="1" hangingPunct="1">
              <a:buFont typeface="Wingdings" panose="05000000000000000000" pitchFamily="2" charset="2"/>
              <a:buNone/>
            </a:pPr>
            <a:r>
              <a:rPr lang="ar-SA" smtClean="0"/>
              <a:t>فشار از هر طرف</a:t>
            </a:r>
            <a:r>
              <a:rPr lang="fa-IR" smtClean="0"/>
              <a:t>  </a:t>
            </a:r>
            <a:r>
              <a:rPr lang="ar-SA" smtClean="0"/>
              <a:t>مچ پا اعمال شود ، نيروهاي</a:t>
            </a:r>
            <a:r>
              <a:rPr lang="fa-IR" smtClean="0"/>
              <a:t>  </a:t>
            </a:r>
            <a:r>
              <a:rPr lang="ar-SA" smtClean="0"/>
              <a:t>موقتي</a:t>
            </a:r>
            <a:r>
              <a:rPr lang="fa-IR" smtClean="0"/>
              <a:t>  </a:t>
            </a:r>
            <a:r>
              <a:rPr lang="ar-SA" smtClean="0"/>
              <a:t>بر مچ پا</a:t>
            </a:r>
            <a:r>
              <a:rPr lang="fa-IR" smtClean="0"/>
              <a:t>  </a:t>
            </a:r>
            <a:r>
              <a:rPr lang="ar-SA" smtClean="0"/>
              <a:t>و استخوان</a:t>
            </a:r>
            <a:r>
              <a:rPr lang="fa-IR" smtClean="0"/>
              <a:t>  </a:t>
            </a:r>
            <a:r>
              <a:rPr lang="ar-SA" smtClean="0"/>
              <a:t>پاشنه که خارج</a:t>
            </a:r>
            <a:r>
              <a:rPr lang="fa-IR" smtClean="0"/>
              <a:t>  </a:t>
            </a:r>
            <a:r>
              <a:rPr lang="ar-SA" smtClean="0"/>
              <a:t>از وضعيت</a:t>
            </a:r>
            <a:r>
              <a:rPr lang="fa-IR" smtClean="0"/>
              <a:t>  </a:t>
            </a:r>
            <a:r>
              <a:rPr lang="ar-SA" smtClean="0"/>
              <a:t>مفصلي</a:t>
            </a:r>
            <a:r>
              <a:rPr lang="fa-IR" smtClean="0"/>
              <a:t>  </a:t>
            </a:r>
            <a:r>
              <a:rPr lang="ar-SA" smtClean="0"/>
              <a:t>طبيعي</a:t>
            </a:r>
            <a:r>
              <a:rPr lang="fa-IR" smtClean="0"/>
              <a:t>  </a:t>
            </a:r>
            <a:r>
              <a:rPr lang="ar-SA" smtClean="0"/>
              <a:t>آن اعمال شود رباط</a:t>
            </a:r>
            <a:r>
              <a:rPr lang="fa-IR" smtClean="0"/>
              <a:t>  </a:t>
            </a:r>
            <a:r>
              <a:rPr lang="ar-SA" smtClean="0"/>
              <a:t>يا رباطهايي که مفصل</a:t>
            </a:r>
            <a:r>
              <a:rPr lang="fa-IR" smtClean="0"/>
              <a:t>  </a:t>
            </a:r>
            <a:r>
              <a:rPr lang="ar-SA" smtClean="0"/>
              <a:t>را در وضعيت</a:t>
            </a:r>
            <a:r>
              <a:rPr lang="fa-IR" smtClean="0"/>
              <a:t>  </a:t>
            </a:r>
            <a:r>
              <a:rPr lang="ar-SA" smtClean="0"/>
              <a:t>طبيعي</a:t>
            </a:r>
            <a:r>
              <a:rPr lang="fa-IR" smtClean="0"/>
              <a:t>  </a:t>
            </a:r>
            <a:r>
              <a:rPr lang="ar-SA" smtClean="0"/>
              <a:t>نگه</a:t>
            </a:r>
            <a:r>
              <a:rPr lang="fa-IR" smtClean="0"/>
              <a:t>  </a:t>
            </a:r>
            <a:r>
              <a:rPr lang="ar-SA" smtClean="0"/>
              <a:t>مي دارند،</a:t>
            </a:r>
            <a:r>
              <a:rPr lang="fa-IR" smtClean="0"/>
              <a:t>  </a:t>
            </a:r>
            <a:r>
              <a:rPr lang="ar-SA" smtClean="0"/>
              <a:t>کشيده</a:t>
            </a:r>
            <a:r>
              <a:rPr lang="fa-IR" smtClean="0"/>
              <a:t>  </a:t>
            </a:r>
            <a:r>
              <a:rPr lang="ar-SA" smtClean="0"/>
              <a:t>يا پاره</a:t>
            </a:r>
            <a:r>
              <a:rPr lang="fa-IR" smtClean="0"/>
              <a:t>  </a:t>
            </a:r>
            <a:r>
              <a:rPr lang="ar-SA" smtClean="0"/>
              <a:t>شوند.</a:t>
            </a:r>
            <a:endParaRPr lang="en-US"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250825" y="0"/>
            <a:ext cx="8642350" cy="6858000"/>
          </a:xfrm>
        </p:spPr>
        <p:txBody>
          <a:bodyPr/>
          <a:lstStyle/>
          <a:p>
            <a:pPr algn="r" eaLnBrk="1" hangingPunct="1">
              <a:buFont typeface="Wingdings" panose="05000000000000000000" pitchFamily="2" charset="2"/>
              <a:buNone/>
            </a:pPr>
            <a:endParaRPr lang="fa-IR" smtClean="0">
              <a:solidFill>
                <a:srgbClr val="F4CB80"/>
              </a:solidFill>
            </a:endParaRPr>
          </a:p>
          <a:p>
            <a:pPr algn="r" eaLnBrk="1" hangingPunct="1">
              <a:buFont typeface="Wingdings" panose="05000000000000000000" pitchFamily="2" charset="2"/>
              <a:buNone/>
            </a:pPr>
            <a:r>
              <a:rPr lang="ar-SA" smtClean="0">
                <a:solidFill>
                  <a:srgbClr val="F4CB80"/>
                </a:solidFill>
              </a:rPr>
              <a:t/>
            </a:r>
            <a:br>
              <a:rPr lang="ar-SA" smtClean="0">
                <a:solidFill>
                  <a:srgbClr val="F4CB80"/>
                </a:solidFill>
              </a:rPr>
            </a:br>
            <a:r>
              <a:rPr lang="ar-SA" smtClean="0">
                <a:solidFill>
                  <a:srgbClr val="F4CB80"/>
                </a:solidFill>
              </a:rPr>
              <a:t>نحوه پيشگيري: </a:t>
            </a:r>
            <a:endParaRPr lang="fa-IR" smtClean="0">
              <a:solidFill>
                <a:srgbClr val="F4CB80"/>
              </a:solidFill>
            </a:endParaRPr>
          </a:p>
          <a:p>
            <a:pPr algn="r" eaLnBrk="1" hangingPunct="1">
              <a:buFont typeface="Wingdings" panose="05000000000000000000" pitchFamily="2" charset="2"/>
              <a:buNone/>
            </a:pPr>
            <a:r>
              <a:rPr lang="ar-SA" smtClean="0"/>
              <a:t>قدرت</a:t>
            </a:r>
            <a:r>
              <a:rPr lang="fa-IR" smtClean="0"/>
              <a:t>  </a:t>
            </a:r>
            <a:r>
              <a:rPr lang="ar-SA" smtClean="0"/>
              <a:t>خود را تمرينات</a:t>
            </a:r>
            <a:r>
              <a:rPr lang="fa-IR" smtClean="0"/>
              <a:t>  </a:t>
            </a:r>
            <a:r>
              <a:rPr lang="ar-SA" smtClean="0"/>
              <a:t>بدنسازي</a:t>
            </a:r>
            <a:r>
              <a:rPr lang="fa-IR" smtClean="0"/>
              <a:t>  </a:t>
            </a:r>
            <a:r>
              <a:rPr lang="ar-SA" smtClean="0"/>
              <a:t>متناسب</a:t>
            </a:r>
            <a:r>
              <a:rPr lang="fa-IR" smtClean="0"/>
              <a:t>  </a:t>
            </a:r>
            <a:r>
              <a:rPr lang="ar-SA" smtClean="0"/>
              <a:t>با نوع</a:t>
            </a:r>
            <a:r>
              <a:rPr lang="fa-IR" smtClean="0"/>
              <a:t>  </a:t>
            </a:r>
            <a:r>
              <a:rPr lang="ar-SA" smtClean="0"/>
              <a:t>ورزش</a:t>
            </a:r>
            <a:r>
              <a:rPr lang="fa-IR" smtClean="0"/>
              <a:t>  </a:t>
            </a:r>
            <a:r>
              <a:rPr lang="ar-SA" smtClean="0"/>
              <a:t>بالا ببريد. قبل از تمرين</a:t>
            </a:r>
            <a:r>
              <a:rPr lang="fa-IR" smtClean="0"/>
              <a:t>  </a:t>
            </a:r>
            <a:r>
              <a:rPr lang="ar-SA" smtClean="0"/>
              <a:t>يا مسابقه</a:t>
            </a:r>
            <a:r>
              <a:rPr lang="fa-IR" smtClean="0"/>
              <a:t>  </a:t>
            </a:r>
            <a:r>
              <a:rPr lang="ar-SA" smtClean="0"/>
              <a:t>بدن خود</a:t>
            </a:r>
            <a:r>
              <a:rPr lang="fa-IR" smtClean="0"/>
              <a:t>  </a:t>
            </a:r>
            <a:r>
              <a:rPr lang="ar-SA" smtClean="0"/>
              <a:t>را گرم کنيد. </a:t>
            </a:r>
            <a:endParaRPr lang="fa-IR" smtClean="0"/>
          </a:p>
          <a:p>
            <a:pPr algn="r" eaLnBrk="1" hangingPunct="1">
              <a:buFont typeface="Wingdings" panose="05000000000000000000" pitchFamily="2" charset="2"/>
              <a:buNone/>
            </a:pPr>
            <a:r>
              <a:rPr lang="ar-SA" smtClean="0"/>
              <a:t>قبل از</a:t>
            </a:r>
            <a:r>
              <a:rPr lang="fa-IR" smtClean="0"/>
              <a:t>  </a:t>
            </a:r>
            <a:r>
              <a:rPr lang="ar-SA" smtClean="0"/>
              <a:t>تمرين</a:t>
            </a:r>
            <a:r>
              <a:rPr lang="fa-IR" smtClean="0"/>
              <a:t>  </a:t>
            </a:r>
            <a:r>
              <a:rPr lang="ar-SA" smtClean="0"/>
              <a:t>يا مسابقه</a:t>
            </a:r>
            <a:r>
              <a:rPr lang="fa-IR" smtClean="0"/>
              <a:t>  </a:t>
            </a:r>
            <a:r>
              <a:rPr lang="ar-SA" smtClean="0"/>
              <a:t>وسط کف</a:t>
            </a:r>
            <a:r>
              <a:rPr lang="fa-IR" smtClean="0"/>
              <a:t>  </a:t>
            </a:r>
            <a:r>
              <a:rPr lang="ar-SA" smtClean="0"/>
              <a:t>پا را تا</a:t>
            </a:r>
            <a:r>
              <a:rPr lang="fa-IR" smtClean="0"/>
              <a:t>  </a:t>
            </a:r>
            <a:r>
              <a:rPr lang="ar-SA" smtClean="0"/>
              <a:t>وسط ساق پا</a:t>
            </a:r>
            <a:r>
              <a:rPr lang="fa-IR" smtClean="0"/>
              <a:t>  </a:t>
            </a:r>
            <a:r>
              <a:rPr lang="ar-SA" smtClean="0"/>
              <a:t>نوار پيچي کنيد. اگر از نوار نمي توانيد</a:t>
            </a:r>
            <a:r>
              <a:rPr lang="fa-IR" smtClean="0"/>
              <a:t>  </a:t>
            </a:r>
            <a:r>
              <a:rPr lang="ar-SA" smtClean="0"/>
              <a:t>استفاده کنيد،</a:t>
            </a:r>
            <a:r>
              <a:rPr lang="fa-IR" smtClean="0"/>
              <a:t>  </a:t>
            </a:r>
            <a:r>
              <a:rPr lang="ar-SA" smtClean="0"/>
              <a:t>مچ</a:t>
            </a:r>
            <a:r>
              <a:rPr lang="fa-IR" smtClean="0"/>
              <a:t>  </a:t>
            </a:r>
            <a:r>
              <a:rPr lang="ar-SA" smtClean="0"/>
              <a:t>پا را</a:t>
            </a:r>
            <a:r>
              <a:rPr lang="fa-IR" smtClean="0"/>
              <a:t>  </a:t>
            </a:r>
            <a:r>
              <a:rPr lang="ar-SA" smtClean="0"/>
              <a:t>با باند کشي</a:t>
            </a:r>
            <a:r>
              <a:rPr lang="fa-IR" smtClean="0"/>
              <a:t>  </a:t>
            </a:r>
            <a:r>
              <a:rPr lang="ar-SA" smtClean="0"/>
              <a:t>يا يک بست کشي</a:t>
            </a:r>
            <a:r>
              <a:rPr lang="fa-IR" smtClean="0"/>
              <a:t>  </a:t>
            </a:r>
            <a:r>
              <a:rPr lang="ar-SA" smtClean="0"/>
              <a:t>ببنديد. </a:t>
            </a:r>
            <a:endParaRPr lang="fa-IR" smtClean="0"/>
          </a:p>
          <a:p>
            <a:pPr algn="r" eaLnBrk="1" hangingPunct="1">
              <a:buFont typeface="Wingdings" panose="05000000000000000000" pitchFamily="2" charset="2"/>
              <a:buNone/>
            </a:pPr>
            <a:r>
              <a:rPr lang="ar-SA" smtClean="0"/>
              <a:t>کفش هاي محافظت</a:t>
            </a:r>
            <a:r>
              <a:rPr lang="fa-IR" smtClean="0"/>
              <a:t>  </a:t>
            </a:r>
            <a:r>
              <a:rPr lang="ar-SA" smtClean="0"/>
              <a:t>کننده</a:t>
            </a:r>
            <a:r>
              <a:rPr lang="fa-IR" smtClean="0"/>
              <a:t>  </a:t>
            </a:r>
            <a:r>
              <a:rPr lang="ar-SA" smtClean="0"/>
              <a:t>مناسب</a:t>
            </a:r>
            <a:r>
              <a:rPr lang="fa-IR" smtClean="0"/>
              <a:t>  </a:t>
            </a:r>
            <a:r>
              <a:rPr lang="ar-SA" smtClean="0"/>
              <a:t>بپوشيد. </a:t>
            </a:r>
            <a:endParaRPr lang="fa-IR" smtClean="0"/>
          </a:p>
          <a:p>
            <a:pPr algn="r" eaLnBrk="1" hangingPunct="1">
              <a:buFont typeface="Wingdings" panose="05000000000000000000" pitchFamily="2" charset="2"/>
              <a:buNone/>
            </a:pPr>
            <a:r>
              <a:rPr lang="ar-SA" smtClean="0"/>
              <a:t>با حمايت کننده هاي محکم</a:t>
            </a:r>
            <a:r>
              <a:rPr lang="fa-IR" smtClean="0"/>
              <a:t>  </a:t>
            </a:r>
            <a:r>
              <a:rPr lang="ar-SA" smtClean="0"/>
              <a:t>در فعاليتهاي</a:t>
            </a:r>
            <a:r>
              <a:rPr lang="fa-IR" smtClean="0"/>
              <a:t>  </a:t>
            </a:r>
            <a:r>
              <a:rPr lang="ar-SA" smtClean="0"/>
              <a:t>ورزشي،</a:t>
            </a:r>
            <a:r>
              <a:rPr lang="fa-IR" smtClean="0"/>
              <a:t>  </a:t>
            </a:r>
            <a:r>
              <a:rPr lang="ar-SA" smtClean="0"/>
              <a:t>براي حداقل</a:t>
            </a:r>
            <a:r>
              <a:rPr lang="fa-IR" smtClean="0"/>
              <a:t>  </a:t>
            </a:r>
            <a:r>
              <a:rPr lang="ar-SA" smtClean="0"/>
              <a:t>12 ماه</a:t>
            </a:r>
            <a:r>
              <a:rPr lang="fa-IR" smtClean="0"/>
              <a:t>  </a:t>
            </a:r>
            <a:r>
              <a:rPr lang="ar-SA" smtClean="0"/>
              <a:t>پس از هر صدمه</a:t>
            </a:r>
            <a:r>
              <a:rPr lang="fa-IR" smtClean="0"/>
              <a:t>  </a:t>
            </a:r>
            <a:r>
              <a:rPr lang="ar-SA" smtClean="0"/>
              <a:t>قابل</a:t>
            </a:r>
            <a:r>
              <a:rPr lang="fa-IR" smtClean="0"/>
              <a:t>  </a:t>
            </a:r>
            <a:r>
              <a:rPr lang="ar-SA" smtClean="0"/>
              <a:t>ملاحظه</a:t>
            </a:r>
            <a:r>
              <a:rPr lang="fa-IR" smtClean="0"/>
              <a:t>  </a:t>
            </a:r>
            <a:r>
              <a:rPr lang="ar-SA" smtClean="0"/>
              <a:t>به مچ پا آن را از</a:t>
            </a:r>
            <a:r>
              <a:rPr lang="fa-IR" smtClean="0"/>
              <a:t>  </a:t>
            </a:r>
            <a:r>
              <a:rPr lang="ar-SA" smtClean="0"/>
              <a:t>حرکات</a:t>
            </a:r>
            <a:r>
              <a:rPr lang="fa-IR" smtClean="0"/>
              <a:t>  </a:t>
            </a:r>
            <a:r>
              <a:rPr lang="ar-SA" smtClean="0"/>
              <a:t>ناگهاني حفظ</a:t>
            </a:r>
            <a:r>
              <a:rPr lang="fa-IR" smtClean="0"/>
              <a:t>  </a:t>
            </a:r>
            <a:r>
              <a:rPr lang="ar-SA" smtClean="0"/>
              <a:t>و نگه داري کنيد. </a:t>
            </a:r>
            <a:endParaRPr lang="en-US" smtClean="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calcmode="lin" valueType="num">
                                      <p:cBhvr>
                                        <p:cTn id="7" dur="1000" fill="hold"/>
                                        <p:tgtEl>
                                          <p:spTgt spid="6656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6656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656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 calcmode="lin" valueType="num">
                                      <p:cBhvr>
                                        <p:cTn id="12" dur="1000" fill="hold"/>
                                        <p:tgtEl>
                                          <p:spTgt spid="6656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6656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6656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anim calcmode="lin" valueType="num">
                                      <p:cBhvr>
                                        <p:cTn id="17" dur="1000" fill="hold"/>
                                        <p:tgtEl>
                                          <p:spTgt spid="6656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6656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66563">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6563">
                                            <p:txEl>
                                              <p:pRg st="4" end="4"/>
                                            </p:txEl>
                                          </p:spTgt>
                                        </p:tgtEl>
                                        <p:attrNameLst>
                                          <p:attrName>style.visibility</p:attrName>
                                        </p:attrNameLst>
                                      </p:cBhvr>
                                      <p:to>
                                        <p:strVal val="visible"/>
                                      </p:to>
                                    </p:set>
                                    <p:anim calcmode="lin" valueType="num">
                                      <p:cBhvr>
                                        <p:cTn id="22" dur="1000" fill="hold"/>
                                        <p:tgtEl>
                                          <p:spTgt spid="6656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6656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66563">
                                            <p:txEl>
                                              <p:pRg st="4" end="4"/>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 calcmode="lin" valueType="num">
                                      <p:cBhvr>
                                        <p:cTn id="27" dur="1000" fill="hold"/>
                                        <p:tgtEl>
                                          <p:spTgt spid="66563">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66563">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0" y="0"/>
            <a:ext cx="8893175" cy="6597650"/>
          </a:xfrm>
        </p:spPr>
        <p:txBody>
          <a:bodyPr/>
          <a:lstStyle/>
          <a:p>
            <a:pPr algn="r" eaLnBrk="1" hangingPunct="1">
              <a:buFont typeface="Wingdings" panose="05000000000000000000" pitchFamily="2" charset="2"/>
              <a:buNone/>
            </a:pPr>
            <a:r>
              <a:rPr lang="ar-SA" smtClean="0">
                <a:solidFill>
                  <a:srgbClr val="F4CB80"/>
                </a:solidFill>
              </a:rPr>
              <a:t>عوارض ممکن : </a:t>
            </a:r>
            <a:endParaRPr lang="fa-IR" smtClean="0">
              <a:solidFill>
                <a:srgbClr val="F4CB80"/>
              </a:solidFill>
            </a:endParaRPr>
          </a:p>
          <a:p>
            <a:pPr algn="r" eaLnBrk="1" hangingPunct="1">
              <a:buFont typeface="Wingdings" panose="05000000000000000000" pitchFamily="2" charset="2"/>
              <a:buNone/>
            </a:pPr>
            <a:r>
              <a:rPr lang="ar-SA" smtClean="0"/>
              <a:t>اگر فعاليت</a:t>
            </a:r>
            <a:r>
              <a:rPr lang="fa-IR" smtClean="0"/>
              <a:t>  </a:t>
            </a:r>
            <a:r>
              <a:rPr lang="ar-SA" smtClean="0"/>
              <a:t>زودتر</a:t>
            </a:r>
            <a:r>
              <a:rPr lang="fa-IR" smtClean="0"/>
              <a:t>  </a:t>
            </a:r>
            <a:r>
              <a:rPr lang="ar-SA" smtClean="0"/>
              <a:t>از سر گرفته شود زمان بهبودي طولاني</a:t>
            </a:r>
            <a:r>
              <a:rPr lang="fa-IR" smtClean="0"/>
              <a:t>  </a:t>
            </a:r>
            <a:r>
              <a:rPr lang="ar-SA" smtClean="0"/>
              <a:t>خواهد شد. </a:t>
            </a:r>
            <a:endParaRPr lang="fa-IR" smtClean="0"/>
          </a:p>
          <a:p>
            <a:pPr algn="r" eaLnBrk="1" hangingPunct="1">
              <a:buFont typeface="Wingdings" panose="05000000000000000000" pitchFamily="2" charset="2"/>
              <a:buNone/>
            </a:pPr>
            <a:r>
              <a:rPr lang="ar-SA" smtClean="0"/>
              <a:t>آمادگي و استعداد</a:t>
            </a:r>
            <a:r>
              <a:rPr lang="fa-IR" smtClean="0"/>
              <a:t>  </a:t>
            </a:r>
            <a:r>
              <a:rPr lang="ar-SA" smtClean="0"/>
              <a:t>براي صدمات</a:t>
            </a:r>
            <a:r>
              <a:rPr lang="fa-IR" smtClean="0"/>
              <a:t>  </a:t>
            </a:r>
            <a:r>
              <a:rPr lang="ar-SA" smtClean="0"/>
              <a:t>مکرر. </a:t>
            </a:r>
            <a:endParaRPr lang="fa-IR" smtClean="0"/>
          </a:p>
          <a:p>
            <a:pPr algn="r" eaLnBrk="1" hangingPunct="1">
              <a:buFont typeface="Wingdings" panose="05000000000000000000" pitchFamily="2" charset="2"/>
              <a:buNone/>
            </a:pPr>
            <a:r>
              <a:rPr lang="ar-SA" smtClean="0"/>
              <a:t>متعاقب صدمه مکرر</a:t>
            </a:r>
            <a:r>
              <a:rPr lang="fa-IR" smtClean="0"/>
              <a:t>  </a:t>
            </a:r>
            <a:r>
              <a:rPr lang="ar-SA" smtClean="0"/>
              <a:t>مفصل</a:t>
            </a:r>
            <a:r>
              <a:rPr lang="fa-IR" smtClean="0"/>
              <a:t>  </a:t>
            </a:r>
            <a:r>
              <a:rPr lang="ar-SA" smtClean="0"/>
              <a:t>مچ پا، اين مفصل</a:t>
            </a:r>
            <a:r>
              <a:rPr lang="fa-IR" smtClean="0"/>
              <a:t>  </a:t>
            </a:r>
            <a:r>
              <a:rPr lang="ar-SA" smtClean="0"/>
              <a:t>بي ثبات و ملتهب خواهد شد. </a:t>
            </a:r>
            <a:endParaRPr lang="fa-IR" smtClean="0"/>
          </a:p>
          <a:p>
            <a:pPr algn="r" eaLnBrk="1" hangingPunct="1">
              <a:buFont typeface="Wingdings" panose="05000000000000000000" pitchFamily="2" charset="2"/>
              <a:buNone/>
            </a:pPr>
            <a:r>
              <a:rPr lang="ar-SA" smtClean="0">
                <a:solidFill>
                  <a:srgbClr val="F4CB80"/>
                </a:solidFill>
              </a:rPr>
              <a:t>کمکهاي</a:t>
            </a:r>
            <a:r>
              <a:rPr lang="fa-IR" smtClean="0">
                <a:solidFill>
                  <a:srgbClr val="F4CB80"/>
                </a:solidFill>
              </a:rPr>
              <a:t>  </a:t>
            </a:r>
            <a:r>
              <a:rPr lang="ar-SA" smtClean="0">
                <a:solidFill>
                  <a:srgbClr val="F4CB80"/>
                </a:solidFill>
              </a:rPr>
              <a:t>اوليه</a:t>
            </a:r>
            <a:r>
              <a:rPr lang="fa-IR" smtClean="0">
                <a:solidFill>
                  <a:srgbClr val="F4CB80"/>
                </a:solidFill>
              </a:rPr>
              <a:t>:</a:t>
            </a:r>
          </a:p>
          <a:p>
            <a:pPr algn="r" eaLnBrk="1" hangingPunct="1">
              <a:buFont typeface="Wingdings" panose="05000000000000000000" pitchFamily="2" charset="2"/>
              <a:buNone/>
            </a:pPr>
            <a:r>
              <a:rPr lang="ar-SA" smtClean="0"/>
              <a:t> هدف</a:t>
            </a:r>
            <a:r>
              <a:rPr lang="fa-IR" smtClean="0"/>
              <a:t>  </a:t>
            </a:r>
            <a:r>
              <a:rPr lang="ar-SA" smtClean="0"/>
              <a:t>جلوگيري از</a:t>
            </a:r>
            <a:r>
              <a:rPr lang="fa-IR" smtClean="0"/>
              <a:t>  </a:t>
            </a:r>
            <a:r>
              <a:rPr lang="ar-SA" smtClean="0"/>
              <a:t>صدمه بيشتر</a:t>
            </a:r>
            <a:r>
              <a:rPr lang="fa-IR" smtClean="0"/>
              <a:t>  </a:t>
            </a:r>
            <a:r>
              <a:rPr lang="ar-SA" smtClean="0"/>
              <a:t>به رباطهاي</a:t>
            </a:r>
            <a:r>
              <a:rPr lang="fa-IR" smtClean="0"/>
              <a:t>  </a:t>
            </a:r>
            <a:r>
              <a:rPr lang="ar-SA" smtClean="0"/>
              <a:t>پاره مي باشد. براي تشخيص</a:t>
            </a:r>
            <a:r>
              <a:rPr lang="fa-IR" smtClean="0"/>
              <a:t>  </a:t>
            </a:r>
            <a:r>
              <a:rPr lang="ar-SA" smtClean="0"/>
              <a:t>درست در مراقبت</a:t>
            </a:r>
            <a:r>
              <a:rPr lang="fa-IR" smtClean="0"/>
              <a:t>  </a:t>
            </a:r>
            <a:r>
              <a:rPr lang="ar-SA" smtClean="0"/>
              <a:t>فورا</a:t>
            </a:r>
            <a:r>
              <a:rPr lang="fa-IR" smtClean="0"/>
              <a:t>  </a:t>
            </a:r>
            <a:r>
              <a:rPr lang="ar-SA" smtClean="0"/>
              <a:t>با يک پزشک</a:t>
            </a:r>
            <a:r>
              <a:rPr lang="fa-IR" smtClean="0"/>
              <a:t>  </a:t>
            </a:r>
            <a:r>
              <a:rPr lang="ar-SA" smtClean="0"/>
              <a:t>مشورت کنيد.</a:t>
            </a:r>
            <a:r>
              <a:rPr lang="fa-IR" smtClean="0"/>
              <a:t>  </a:t>
            </a:r>
            <a:r>
              <a:rPr lang="ar-SA" smtClean="0"/>
              <a:t>از دستور العمل</a:t>
            </a:r>
            <a:r>
              <a:rPr lang="fa-IR" smtClean="0"/>
              <a:t>  </a:t>
            </a:r>
            <a:r>
              <a:rPr lang="en-US" smtClean="0"/>
              <a:t>RICE</a:t>
            </a:r>
            <a:r>
              <a:rPr lang="fa-IR" smtClean="0"/>
              <a:t>  </a:t>
            </a:r>
            <a:r>
              <a:rPr lang="ar-SA" smtClean="0"/>
              <a:t>که مخفف</a:t>
            </a:r>
            <a:r>
              <a:rPr lang="fa-IR" smtClean="0"/>
              <a:t>  </a:t>
            </a:r>
            <a:r>
              <a:rPr lang="ar-SA" smtClean="0"/>
              <a:t>حروف اول</a:t>
            </a:r>
            <a:r>
              <a:rPr lang="fa-IR" smtClean="0"/>
              <a:t>  </a:t>
            </a:r>
            <a:r>
              <a:rPr lang="ar-SA" smtClean="0"/>
              <a:t>کلمات</a:t>
            </a:r>
            <a:r>
              <a:rPr lang="fa-IR" smtClean="0"/>
              <a:t>  </a:t>
            </a:r>
            <a:r>
              <a:rPr lang="ar-SA" smtClean="0"/>
              <a:t>استراحت،</a:t>
            </a:r>
            <a:r>
              <a:rPr lang="fa-IR" smtClean="0"/>
              <a:t>  </a:t>
            </a:r>
            <a:r>
              <a:rPr lang="ar-SA" smtClean="0"/>
              <a:t>يخ، بانداژ فشاري</a:t>
            </a:r>
            <a:r>
              <a:rPr lang="fa-IR" smtClean="0"/>
              <a:t>  </a:t>
            </a:r>
            <a:r>
              <a:rPr lang="ar-SA" smtClean="0"/>
              <a:t>و بالا</a:t>
            </a:r>
            <a:r>
              <a:rPr lang="fa-IR" smtClean="0"/>
              <a:t>  </a:t>
            </a:r>
            <a:r>
              <a:rPr lang="ar-SA" smtClean="0"/>
              <a:t>نگه داشتن</a:t>
            </a:r>
            <a:r>
              <a:rPr lang="fa-IR" smtClean="0"/>
              <a:t>  </a:t>
            </a:r>
            <a:r>
              <a:rPr lang="ar-SA" smtClean="0"/>
              <a:t>عضو مي باشد،</a:t>
            </a:r>
            <a:r>
              <a:rPr lang="fa-IR" smtClean="0"/>
              <a:t>  </a:t>
            </a:r>
            <a:r>
              <a:rPr lang="ar-SA" smtClean="0"/>
              <a:t>استفاده کنيد. </a:t>
            </a:r>
            <a:endParaRPr lang="en-US" smtClean="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404813"/>
            <a:ext cx="8229600" cy="6048375"/>
          </a:xfrm>
        </p:spPr>
        <p:txBody>
          <a:bodyPr/>
          <a:lstStyle/>
          <a:p>
            <a:pPr algn="r" eaLnBrk="1" hangingPunct="1">
              <a:buFont typeface="Wingdings" panose="05000000000000000000" pitchFamily="2" charset="2"/>
              <a:buNone/>
            </a:pPr>
            <a:r>
              <a:rPr lang="ar-SA" smtClean="0">
                <a:solidFill>
                  <a:srgbClr val="F4CB80"/>
                </a:solidFill>
              </a:rPr>
              <a:t>توانبخشي</a:t>
            </a:r>
            <a:r>
              <a:rPr lang="fa-IR" smtClean="0">
                <a:solidFill>
                  <a:srgbClr val="F4CB80"/>
                </a:solidFill>
              </a:rPr>
              <a:t>:</a:t>
            </a:r>
          </a:p>
          <a:p>
            <a:pPr algn="r" eaLnBrk="1" hangingPunct="1">
              <a:buFont typeface="Wingdings" panose="05000000000000000000" pitchFamily="2" charset="2"/>
              <a:buNone/>
            </a:pPr>
            <a:r>
              <a:rPr lang="ar-SA" smtClean="0"/>
              <a:t>تمرينات</a:t>
            </a:r>
            <a:r>
              <a:rPr lang="fa-IR" smtClean="0"/>
              <a:t>  </a:t>
            </a:r>
            <a:r>
              <a:rPr lang="ar-SA" smtClean="0"/>
              <a:t>روزانه</a:t>
            </a:r>
            <a:r>
              <a:rPr lang="fa-IR" smtClean="0"/>
              <a:t>  </a:t>
            </a:r>
            <a:r>
              <a:rPr lang="ar-SA" smtClean="0"/>
              <a:t>توانبخشي</a:t>
            </a:r>
            <a:r>
              <a:rPr lang="fa-IR" smtClean="0"/>
              <a:t>  </a:t>
            </a:r>
            <a:r>
              <a:rPr lang="ar-SA" smtClean="0"/>
              <a:t>هنگامي</a:t>
            </a:r>
            <a:r>
              <a:rPr lang="fa-IR" smtClean="0"/>
              <a:t>  </a:t>
            </a:r>
            <a:r>
              <a:rPr lang="ar-SA" smtClean="0"/>
              <a:t>که به</a:t>
            </a:r>
            <a:r>
              <a:rPr lang="fa-IR" smtClean="0"/>
              <a:t>  </a:t>
            </a:r>
            <a:r>
              <a:rPr lang="ar-SA" smtClean="0"/>
              <a:t>نگه دارنده</a:t>
            </a:r>
            <a:r>
              <a:rPr lang="fa-IR" smtClean="0"/>
              <a:t>  </a:t>
            </a:r>
            <a:r>
              <a:rPr lang="ar-SA" smtClean="0"/>
              <a:t>نيازي نباشد شروع مي شود. </a:t>
            </a:r>
            <a:endParaRPr lang="fa-IR" smtClean="0"/>
          </a:p>
          <a:p>
            <a:pPr algn="r" eaLnBrk="1" hangingPunct="1">
              <a:buFont typeface="Wingdings" panose="05000000000000000000" pitchFamily="2" charset="2"/>
              <a:buNone/>
            </a:pPr>
            <a:r>
              <a:rPr lang="ar-SA" smtClean="0"/>
              <a:t>از ماساژ</a:t>
            </a:r>
            <a:r>
              <a:rPr lang="fa-IR" smtClean="0"/>
              <a:t>  </a:t>
            </a:r>
            <a:r>
              <a:rPr lang="ar-SA" smtClean="0"/>
              <a:t>يخ براي</a:t>
            </a:r>
            <a:r>
              <a:rPr lang="fa-IR" smtClean="0"/>
              <a:t>  </a:t>
            </a:r>
            <a:r>
              <a:rPr lang="ar-SA" smtClean="0"/>
              <a:t>10 دقيقه</a:t>
            </a:r>
            <a:r>
              <a:rPr lang="fa-IR" smtClean="0"/>
              <a:t>  </a:t>
            </a:r>
            <a:r>
              <a:rPr lang="ar-SA" smtClean="0"/>
              <a:t>بعد از تمرين</a:t>
            </a:r>
            <a:r>
              <a:rPr lang="fa-IR" smtClean="0"/>
              <a:t>  </a:t>
            </a:r>
            <a:r>
              <a:rPr lang="ar-SA" smtClean="0"/>
              <a:t>استفاده کنيد.</a:t>
            </a:r>
            <a:r>
              <a:rPr lang="fa-IR" smtClean="0"/>
              <a:t>  </a:t>
            </a:r>
            <a:r>
              <a:rPr lang="ar-SA" smtClean="0"/>
              <a:t>يک ظرف اسفنجي</a:t>
            </a:r>
            <a:r>
              <a:rPr lang="fa-IR" smtClean="0"/>
              <a:t>  </a:t>
            </a:r>
            <a:r>
              <a:rPr lang="ar-SA" smtClean="0"/>
              <a:t>را با آب</a:t>
            </a:r>
            <a:r>
              <a:rPr lang="fa-IR" smtClean="0"/>
              <a:t>  </a:t>
            </a:r>
            <a:r>
              <a:rPr lang="ar-SA" smtClean="0"/>
              <a:t>پر کرده</a:t>
            </a:r>
            <a:r>
              <a:rPr lang="fa-IR" smtClean="0"/>
              <a:t>  </a:t>
            </a:r>
            <a:r>
              <a:rPr lang="ar-SA" smtClean="0"/>
              <a:t>و بگذاريد بزند،</a:t>
            </a:r>
            <a:r>
              <a:rPr lang="fa-IR" smtClean="0"/>
              <a:t>  </a:t>
            </a:r>
            <a:r>
              <a:rPr lang="ar-SA" smtClean="0"/>
              <a:t>قسمت کوچکي</a:t>
            </a:r>
            <a:r>
              <a:rPr lang="fa-IR" smtClean="0"/>
              <a:t>  </a:t>
            </a:r>
            <a:r>
              <a:rPr lang="ar-SA" smtClean="0"/>
              <a:t>از بالاي ظرف</a:t>
            </a:r>
            <a:r>
              <a:rPr lang="fa-IR" smtClean="0"/>
              <a:t>  </a:t>
            </a:r>
            <a:r>
              <a:rPr lang="ar-SA" smtClean="0"/>
              <a:t>اسفنجي را</a:t>
            </a:r>
            <a:r>
              <a:rPr lang="fa-IR" smtClean="0"/>
              <a:t>  </a:t>
            </a:r>
            <a:r>
              <a:rPr lang="ar-SA" smtClean="0"/>
              <a:t>يخ</a:t>
            </a:r>
            <a:r>
              <a:rPr lang="fa-IR" smtClean="0"/>
              <a:t>  </a:t>
            </a:r>
            <a:r>
              <a:rPr lang="ar-SA" smtClean="0"/>
              <a:t>بيرون</a:t>
            </a:r>
            <a:r>
              <a:rPr lang="fa-IR" smtClean="0"/>
              <a:t>  </a:t>
            </a:r>
            <a:r>
              <a:rPr lang="ar-SA" smtClean="0"/>
              <a:t>بيايد.</a:t>
            </a:r>
            <a:r>
              <a:rPr lang="fa-IR" smtClean="0"/>
              <a:t>  </a:t>
            </a:r>
            <a:r>
              <a:rPr lang="ar-SA" smtClean="0"/>
              <a:t>سپس</a:t>
            </a:r>
            <a:r>
              <a:rPr lang="fa-IR" smtClean="0"/>
              <a:t>  </a:t>
            </a:r>
            <a:r>
              <a:rPr lang="ar-SA" smtClean="0"/>
              <a:t>روي محل</a:t>
            </a:r>
            <a:r>
              <a:rPr lang="fa-IR" smtClean="0"/>
              <a:t>  </a:t>
            </a:r>
            <a:r>
              <a:rPr lang="ar-SA" smtClean="0"/>
              <a:t>مصدوم</a:t>
            </a:r>
            <a:r>
              <a:rPr lang="fa-IR" smtClean="0"/>
              <a:t>  </a:t>
            </a:r>
            <a:r>
              <a:rPr lang="ar-SA" smtClean="0"/>
              <a:t>را به</a:t>
            </a:r>
            <a:r>
              <a:rPr lang="fa-IR" smtClean="0"/>
              <a:t>  </a:t>
            </a:r>
            <a:r>
              <a:rPr lang="ar-SA" smtClean="0"/>
              <a:t>دايره اي</a:t>
            </a:r>
            <a:r>
              <a:rPr lang="fa-IR" smtClean="0"/>
              <a:t>  </a:t>
            </a:r>
            <a:r>
              <a:rPr lang="ar-SA" smtClean="0"/>
              <a:t>محکم</a:t>
            </a:r>
            <a:r>
              <a:rPr lang="fa-IR" smtClean="0"/>
              <a:t>  </a:t>
            </a:r>
            <a:r>
              <a:rPr lang="ar-SA" smtClean="0"/>
              <a:t>ماساژ</a:t>
            </a:r>
            <a:r>
              <a:rPr lang="fa-IR" smtClean="0"/>
              <a:t>  </a:t>
            </a:r>
            <a:r>
              <a:rPr lang="ar-SA" smtClean="0"/>
              <a:t>بدهيد. </a:t>
            </a:r>
            <a:endParaRPr lang="fa-IR" smtClean="0"/>
          </a:p>
          <a:p>
            <a:pPr algn="r" eaLnBrk="1" hangingPunct="1">
              <a:buFont typeface="Wingdings" panose="05000000000000000000" pitchFamily="2" charset="2"/>
              <a:buNone/>
            </a:pPr>
            <a:r>
              <a:rPr lang="ar-SA" smtClean="0"/>
              <a:t>بخش</a:t>
            </a:r>
            <a:r>
              <a:rPr lang="fa-IR" smtClean="0"/>
              <a:t>  </a:t>
            </a:r>
            <a:r>
              <a:rPr lang="ar-SA" smtClean="0"/>
              <a:t>مربوط</a:t>
            </a:r>
            <a:r>
              <a:rPr lang="fa-IR" smtClean="0"/>
              <a:t>  </a:t>
            </a:r>
            <a:r>
              <a:rPr lang="ar-SA" smtClean="0"/>
              <a:t>به تمرينات</a:t>
            </a:r>
            <a:r>
              <a:rPr lang="fa-IR" smtClean="0"/>
              <a:t>  </a:t>
            </a:r>
            <a:r>
              <a:rPr lang="ar-SA" smtClean="0"/>
              <a:t>توانبخشي</a:t>
            </a:r>
            <a:r>
              <a:rPr lang="fa-IR" smtClean="0"/>
              <a:t>  </a:t>
            </a:r>
            <a:r>
              <a:rPr lang="ar-SA" smtClean="0"/>
              <a:t>را نگاه</a:t>
            </a:r>
            <a:r>
              <a:rPr lang="fa-IR" smtClean="0"/>
              <a:t>  </a:t>
            </a:r>
            <a:r>
              <a:rPr lang="ar-SA" smtClean="0"/>
              <a:t>کنيد. </a:t>
            </a:r>
            <a:endParaRPr lang="en-US"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blinds(horizontal)">
                                      <p:cBhvr>
                                        <p:cTn id="17" dur="5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blinds(horizontal)">
                                      <p:cBhvr>
                                        <p:cTn id="22"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2" name="Picture 4" descr="Picture 026"/>
          <p:cNvPicPr>
            <a:picLocks noGrp="1" noChangeAspect="1" noChangeArrowheads="1"/>
          </p:cNvPicPr>
          <p:nvPr>
            <p:ph/>
          </p:nvPr>
        </p:nvPicPr>
        <p:blipFill>
          <a:blip r:embed="rId2">
            <a:lum bright="12000"/>
            <a:extLst>
              <a:ext uri="{28A0092B-C50C-407E-A947-70E740481C1C}">
                <a14:useLocalDpi xmlns:a14="http://schemas.microsoft.com/office/drawing/2010/main" val="0"/>
              </a:ext>
            </a:extLst>
          </a:blip>
          <a:srcRect l="16391" t="56802" r="9009" b="6038"/>
          <a:stretch>
            <a:fillRect/>
          </a:stretch>
        </p:blipFill>
        <p:spPr>
          <a:xfrm>
            <a:off x="684213" y="212725"/>
            <a:ext cx="8459787" cy="6384925"/>
          </a:xfr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1000" fill="hold"/>
                                        <p:tgtEl>
                                          <p:spTgt spid="68612"/>
                                        </p:tgtEl>
                                        <p:attrNameLst>
                                          <p:attrName>ppt_w</p:attrName>
                                        </p:attrNameLst>
                                      </p:cBhvr>
                                      <p:tavLst>
                                        <p:tav tm="0">
                                          <p:val>
                                            <p:strVal val="#ppt_w*0.70"/>
                                          </p:val>
                                        </p:tav>
                                        <p:tav tm="100000">
                                          <p:val>
                                            <p:strVal val="#ppt_w"/>
                                          </p:val>
                                        </p:tav>
                                      </p:tavLst>
                                    </p:anim>
                                    <p:anim calcmode="lin" valueType="num">
                                      <p:cBhvr>
                                        <p:cTn id="8" dur="1000" fill="hold"/>
                                        <p:tgtEl>
                                          <p:spTgt spid="68612"/>
                                        </p:tgtEl>
                                        <p:attrNameLst>
                                          <p:attrName>ppt_h</p:attrName>
                                        </p:attrNameLst>
                                      </p:cBhvr>
                                      <p:tavLst>
                                        <p:tav tm="0">
                                          <p:val>
                                            <p:strVal val="#ppt_h"/>
                                          </p:val>
                                        </p:tav>
                                        <p:tav tm="100000">
                                          <p:val>
                                            <p:strVal val="#ppt_h"/>
                                          </p:val>
                                        </p:tav>
                                      </p:tavLst>
                                    </p:anim>
                                    <p:animEffect transition="in" filter="fade">
                                      <p:cBhvr>
                                        <p:cTn id="9" dur="1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descr="lateral view of tendons and lig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49275"/>
            <a:ext cx="69135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WordArt 5"/>
          <p:cNvSpPr>
            <a:spLocks noChangeArrowheads="1" noChangeShapeType="1" noTextEdit="1"/>
          </p:cNvSpPr>
          <p:nvPr/>
        </p:nvSpPr>
        <p:spPr bwMode="auto">
          <a:xfrm>
            <a:off x="5867400" y="6165850"/>
            <a:ext cx="2876550" cy="523875"/>
          </a:xfrm>
          <a:prstGeom prst="rect">
            <a:avLst/>
          </a:prstGeom>
        </p:spPr>
        <p:txBody>
          <a:bodyPr wrap="none" fromWordArt="1">
            <a:prstTxWarp prst="textPlain">
              <a:avLst>
                <a:gd name="adj" fmla="val 51046"/>
              </a:avLst>
            </a:prstTxWarp>
          </a:bodyPr>
          <a:lstStyle/>
          <a:p>
            <a:pPr algn="ctr">
              <a:defRPr/>
            </a:pP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Tandon in ankle</a:t>
            </a:r>
            <a:endParaRPr lang="fa-IR"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0" y="0"/>
            <a:ext cx="9144000" cy="6597650"/>
          </a:xfrm>
        </p:spPr>
        <p:txBody>
          <a:bodyPr/>
          <a:lstStyle/>
          <a:p>
            <a:pPr algn="ctr" eaLnBrk="1" hangingPunct="1">
              <a:lnSpc>
                <a:spcPct val="80000"/>
              </a:lnSpc>
              <a:buFont typeface="Wingdings" panose="05000000000000000000" pitchFamily="2" charset="2"/>
              <a:buNone/>
            </a:pPr>
            <a:r>
              <a:rPr lang="fa-IR" sz="2800" smtClean="0">
                <a:solidFill>
                  <a:srgbClr val="F4CB80"/>
                </a:solidFill>
              </a:rPr>
              <a:t>ش</a:t>
            </a:r>
            <a:r>
              <a:rPr lang="ar-SA" sz="2800" smtClean="0">
                <a:solidFill>
                  <a:srgbClr val="F4CB80"/>
                </a:solidFill>
              </a:rPr>
              <a:t>کستگی استخوان مچ پا</a:t>
            </a:r>
            <a:endParaRPr lang="fa-IR" sz="2800" smtClean="0">
              <a:solidFill>
                <a:srgbClr val="F4CB80"/>
              </a:solidFill>
            </a:endParaRPr>
          </a:p>
          <a:p>
            <a:pPr algn="r" eaLnBrk="1" hangingPunct="1">
              <a:lnSpc>
                <a:spcPct val="80000"/>
              </a:lnSpc>
              <a:buFont typeface="Wingdings" panose="05000000000000000000" pitchFamily="2" charset="2"/>
              <a:buNone/>
            </a:pPr>
            <a:r>
              <a:rPr lang="ar-SA" sz="2800" smtClean="0">
                <a:solidFill>
                  <a:srgbClr val="F4CB80"/>
                </a:solidFill>
              </a:rPr>
              <a:t>تعريف</a:t>
            </a:r>
            <a:r>
              <a:rPr lang="fa-IR" sz="2800" smtClean="0">
                <a:solidFill>
                  <a:srgbClr val="F4CB80"/>
                </a:solidFill>
              </a:rPr>
              <a:t>:</a:t>
            </a:r>
          </a:p>
          <a:p>
            <a:pPr algn="r" eaLnBrk="1" hangingPunct="1">
              <a:lnSpc>
                <a:spcPct val="80000"/>
              </a:lnSpc>
              <a:buFont typeface="Wingdings" panose="05000000000000000000" pitchFamily="2" charset="2"/>
              <a:buNone/>
            </a:pPr>
            <a:r>
              <a:rPr lang="ar-SA" sz="2800" smtClean="0"/>
              <a:t> يک شکستگي</a:t>
            </a:r>
            <a:r>
              <a:rPr lang="fa-IR" sz="2800" smtClean="0"/>
              <a:t>  </a:t>
            </a:r>
            <a:r>
              <a:rPr lang="ar-SA" sz="2800" smtClean="0"/>
              <a:t>در هر طرف از مچ پا،</a:t>
            </a:r>
            <a:r>
              <a:rPr lang="fa-IR" sz="2800" smtClean="0"/>
              <a:t>  </a:t>
            </a:r>
            <a:r>
              <a:rPr lang="ar-SA" sz="2800" smtClean="0"/>
              <a:t>اغلب</a:t>
            </a:r>
            <a:r>
              <a:rPr lang="fa-IR" sz="2800" smtClean="0"/>
              <a:t>  </a:t>
            </a:r>
            <a:r>
              <a:rPr lang="ar-SA" sz="2800" smtClean="0"/>
              <a:t>شامل پارگي</a:t>
            </a:r>
            <a:r>
              <a:rPr lang="fa-IR" sz="2800" smtClean="0"/>
              <a:t>  </a:t>
            </a:r>
            <a:r>
              <a:rPr lang="ar-SA" sz="2800" smtClean="0"/>
              <a:t>کلي</a:t>
            </a:r>
            <a:r>
              <a:rPr lang="fa-IR" sz="2800" smtClean="0"/>
              <a:t>  </a:t>
            </a:r>
            <a:r>
              <a:rPr lang="ar-SA" sz="2800" smtClean="0"/>
              <a:t>يا چند رباط</a:t>
            </a:r>
            <a:r>
              <a:rPr lang="fa-IR" sz="2800" smtClean="0"/>
              <a:t>  </a:t>
            </a:r>
            <a:r>
              <a:rPr lang="ar-SA" sz="2800" smtClean="0"/>
              <a:t>مچ پا</a:t>
            </a:r>
            <a:r>
              <a:rPr lang="fa-IR" sz="2800" smtClean="0"/>
              <a:t>  </a:t>
            </a:r>
            <a:r>
              <a:rPr lang="ar-SA" sz="2800" smtClean="0"/>
              <a:t>مي شود. در رفتگي</a:t>
            </a:r>
            <a:r>
              <a:rPr lang="fa-IR" sz="2800" smtClean="0"/>
              <a:t>  </a:t>
            </a:r>
            <a:r>
              <a:rPr lang="ar-SA" sz="2800" smtClean="0"/>
              <a:t>موقت</a:t>
            </a:r>
            <a:r>
              <a:rPr lang="fa-IR" sz="2800" smtClean="0"/>
              <a:t>  </a:t>
            </a:r>
            <a:r>
              <a:rPr lang="ar-SA" sz="2800" smtClean="0"/>
              <a:t>مفصل</a:t>
            </a:r>
            <a:r>
              <a:rPr lang="fa-IR" sz="2800" smtClean="0"/>
              <a:t>  </a:t>
            </a:r>
            <a:r>
              <a:rPr lang="ar-SA" sz="2800" smtClean="0"/>
              <a:t>مچ</a:t>
            </a:r>
            <a:r>
              <a:rPr lang="fa-IR" sz="2800" smtClean="0"/>
              <a:t>  </a:t>
            </a:r>
            <a:r>
              <a:rPr lang="ar-SA" sz="2800" smtClean="0"/>
              <a:t>يا</a:t>
            </a:r>
            <a:r>
              <a:rPr lang="fa-IR" sz="2800" smtClean="0"/>
              <a:t>  </a:t>
            </a:r>
            <a:r>
              <a:rPr lang="ar-SA" sz="2800" smtClean="0"/>
              <a:t>نيز ممکن است</a:t>
            </a:r>
            <a:r>
              <a:rPr lang="fa-IR" sz="2800" smtClean="0"/>
              <a:t>  </a:t>
            </a:r>
            <a:r>
              <a:rPr lang="ar-SA" sz="2800" smtClean="0"/>
              <a:t>رخ دهد. کشيدگي</a:t>
            </a:r>
            <a:r>
              <a:rPr lang="fa-IR" sz="2800" smtClean="0"/>
              <a:t>  </a:t>
            </a:r>
            <a:r>
              <a:rPr lang="ar-SA" sz="2800" smtClean="0"/>
              <a:t>رباطي مچ</a:t>
            </a:r>
            <a:r>
              <a:rPr lang="fa-IR" sz="2800" smtClean="0"/>
              <a:t>  </a:t>
            </a:r>
            <a:r>
              <a:rPr lang="ar-SA" sz="2800" smtClean="0"/>
              <a:t>پا شايعترين</a:t>
            </a:r>
            <a:r>
              <a:rPr lang="fa-IR" sz="2800" smtClean="0"/>
              <a:t>  </a:t>
            </a:r>
            <a:r>
              <a:rPr lang="ar-SA" sz="2800" smtClean="0"/>
              <a:t>آسيبها</a:t>
            </a:r>
            <a:r>
              <a:rPr lang="fa-IR" sz="2800" smtClean="0"/>
              <a:t>  </a:t>
            </a:r>
            <a:r>
              <a:rPr lang="ar-SA" sz="2800" smtClean="0"/>
              <a:t>در ورزش است. </a:t>
            </a:r>
            <a:endParaRPr lang="fa-IR" sz="2800" smtClean="0"/>
          </a:p>
          <a:p>
            <a:pPr algn="r" eaLnBrk="1" hangingPunct="1">
              <a:lnSpc>
                <a:spcPct val="80000"/>
              </a:lnSpc>
              <a:buFont typeface="Wingdings" panose="05000000000000000000" pitchFamily="2" charset="2"/>
              <a:buNone/>
            </a:pPr>
            <a:r>
              <a:rPr lang="ar-SA" sz="2800" smtClean="0">
                <a:solidFill>
                  <a:srgbClr val="F4CB80"/>
                </a:solidFill>
              </a:rPr>
              <a:t>علائم و نشانه ها:</a:t>
            </a:r>
            <a:endParaRPr lang="fa-IR" sz="2800" smtClean="0">
              <a:solidFill>
                <a:srgbClr val="F4CB80"/>
              </a:solidFill>
            </a:endParaRPr>
          </a:p>
          <a:p>
            <a:pPr algn="r" eaLnBrk="1" hangingPunct="1">
              <a:lnSpc>
                <a:spcPct val="80000"/>
              </a:lnSpc>
              <a:buFont typeface="Wingdings" panose="05000000000000000000" pitchFamily="2" charset="2"/>
              <a:buNone/>
            </a:pPr>
            <a:r>
              <a:rPr lang="ar-SA" sz="2800" smtClean="0"/>
              <a:t>درد شديد</a:t>
            </a:r>
            <a:r>
              <a:rPr lang="fa-IR" sz="2800" smtClean="0"/>
              <a:t>  </a:t>
            </a:r>
            <a:r>
              <a:rPr lang="ar-SA" sz="2800" smtClean="0"/>
              <a:t>مچ پا</a:t>
            </a:r>
            <a:r>
              <a:rPr lang="fa-IR" sz="2800" smtClean="0"/>
              <a:t>  </a:t>
            </a:r>
            <a:r>
              <a:rPr lang="ar-SA" sz="2800" smtClean="0"/>
              <a:t>بلافاصله</a:t>
            </a:r>
            <a:r>
              <a:rPr lang="fa-IR" sz="2800" smtClean="0"/>
              <a:t>  </a:t>
            </a:r>
            <a:r>
              <a:rPr lang="ar-SA" sz="2800" smtClean="0"/>
              <a:t>بعد از صدمه</a:t>
            </a:r>
            <a:endParaRPr lang="fa-IR" sz="2800" smtClean="0"/>
          </a:p>
          <a:p>
            <a:pPr algn="r" eaLnBrk="1" hangingPunct="1">
              <a:lnSpc>
                <a:spcPct val="80000"/>
              </a:lnSpc>
              <a:buFont typeface="Wingdings" panose="05000000000000000000" pitchFamily="2" charset="2"/>
              <a:buNone/>
            </a:pPr>
            <a:r>
              <a:rPr lang="ar-SA" sz="2800" smtClean="0"/>
              <a:t>احساس</a:t>
            </a:r>
            <a:r>
              <a:rPr lang="fa-IR" sz="2800" smtClean="0"/>
              <a:t>  </a:t>
            </a:r>
            <a:r>
              <a:rPr lang="ar-SA" sz="2800" smtClean="0"/>
              <a:t>پارگي در قسمت</a:t>
            </a:r>
            <a:r>
              <a:rPr lang="fa-IR" sz="2800" smtClean="0"/>
              <a:t>  </a:t>
            </a:r>
            <a:r>
              <a:rPr lang="ar-SA" sz="2800" smtClean="0"/>
              <a:t>خارجي</a:t>
            </a:r>
            <a:r>
              <a:rPr lang="fa-IR" sz="2800" smtClean="0"/>
              <a:t>  </a:t>
            </a:r>
            <a:r>
              <a:rPr lang="ar-SA" sz="2800" smtClean="0"/>
              <a:t>يا داخلي</a:t>
            </a:r>
            <a:r>
              <a:rPr lang="fa-IR" sz="2800" smtClean="0"/>
              <a:t>  </a:t>
            </a:r>
            <a:r>
              <a:rPr lang="ar-SA" sz="2800" smtClean="0"/>
              <a:t>مفصل مچ پا. بعضي</a:t>
            </a:r>
            <a:r>
              <a:rPr lang="fa-IR" sz="2800" smtClean="0"/>
              <a:t>  </a:t>
            </a:r>
            <a:r>
              <a:rPr lang="ar-SA" sz="2800" smtClean="0"/>
              <a:t>اوقات</a:t>
            </a:r>
            <a:r>
              <a:rPr lang="fa-IR" sz="2800" smtClean="0"/>
              <a:t>  </a:t>
            </a:r>
            <a:r>
              <a:rPr lang="ar-SA" sz="2800" smtClean="0"/>
              <a:t>يک احساس</a:t>
            </a:r>
            <a:r>
              <a:rPr lang="fa-IR" sz="2800" smtClean="0"/>
              <a:t>  </a:t>
            </a:r>
            <a:r>
              <a:rPr lang="ar-SA" sz="2800" smtClean="0"/>
              <a:t>در رفتگي</a:t>
            </a:r>
            <a:r>
              <a:rPr lang="fa-IR" sz="2800" smtClean="0"/>
              <a:t>  </a:t>
            </a:r>
            <a:r>
              <a:rPr lang="ar-SA" sz="2800" smtClean="0"/>
              <a:t>يا پارگي و صدا</a:t>
            </a:r>
            <a:r>
              <a:rPr lang="fa-IR" sz="2800" smtClean="0"/>
              <a:t>  </a:t>
            </a:r>
            <a:r>
              <a:rPr lang="ar-SA" sz="2800" smtClean="0"/>
              <a:t>در پشت</a:t>
            </a:r>
            <a:r>
              <a:rPr lang="fa-IR" sz="2800" smtClean="0"/>
              <a:t>  </a:t>
            </a:r>
            <a:r>
              <a:rPr lang="ar-SA" sz="2800" smtClean="0"/>
              <a:t>مفصل</a:t>
            </a:r>
            <a:r>
              <a:rPr lang="fa-IR" sz="2800" smtClean="0"/>
              <a:t>  </a:t>
            </a:r>
            <a:r>
              <a:rPr lang="ar-SA" sz="2800" smtClean="0"/>
              <a:t>به وجود مي آيد</a:t>
            </a:r>
            <a:r>
              <a:rPr lang="fa-IR" sz="2800" smtClean="0"/>
              <a:t>.</a:t>
            </a:r>
          </a:p>
          <a:p>
            <a:pPr algn="r" eaLnBrk="1" hangingPunct="1">
              <a:lnSpc>
                <a:spcPct val="80000"/>
              </a:lnSpc>
              <a:buFont typeface="Wingdings" panose="05000000000000000000" pitchFamily="2" charset="2"/>
              <a:buNone/>
            </a:pPr>
            <a:r>
              <a:rPr lang="ar-SA" sz="2800" smtClean="0"/>
              <a:t>حساسيت</a:t>
            </a:r>
            <a:r>
              <a:rPr lang="fa-IR" sz="2800" smtClean="0"/>
              <a:t>  </a:t>
            </a:r>
            <a:r>
              <a:rPr lang="ar-SA" sz="2800" smtClean="0"/>
              <a:t>شديد</a:t>
            </a:r>
            <a:r>
              <a:rPr lang="fa-IR" sz="2800" smtClean="0"/>
              <a:t>  </a:t>
            </a:r>
            <a:r>
              <a:rPr lang="ar-SA" sz="2800" smtClean="0"/>
              <a:t>در محل</a:t>
            </a:r>
            <a:r>
              <a:rPr lang="fa-IR" sz="2800" smtClean="0"/>
              <a:t>  </a:t>
            </a:r>
            <a:r>
              <a:rPr lang="ar-SA" sz="2800" smtClean="0"/>
              <a:t>مصدو</a:t>
            </a:r>
            <a:r>
              <a:rPr lang="fa-IR" sz="2800" smtClean="0"/>
              <a:t>م</a:t>
            </a:r>
          </a:p>
          <a:p>
            <a:pPr algn="r" eaLnBrk="1" hangingPunct="1">
              <a:lnSpc>
                <a:spcPct val="80000"/>
              </a:lnSpc>
              <a:buFont typeface="Wingdings" panose="05000000000000000000" pitchFamily="2" charset="2"/>
              <a:buNone/>
            </a:pPr>
            <a:r>
              <a:rPr lang="ar-SA" sz="2800" smtClean="0"/>
              <a:t>شخص</a:t>
            </a:r>
            <a:r>
              <a:rPr lang="fa-IR" sz="2800" smtClean="0"/>
              <a:t>  </a:t>
            </a:r>
            <a:r>
              <a:rPr lang="ar-SA" sz="2800" smtClean="0"/>
              <a:t>مصدوم</a:t>
            </a:r>
            <a:r>
              <a:rPr lang="fa-IR" sz="2800" smtClean="0"/>
              <a:t>  </a:t>
            </a:r>
            <a:r>
              <a:rPr lang="ar-SA" sz="2800" smtClean="0"/>
              <a:t>معمولا موقع</a:t>
            </a:r>
            <a:r>
              <a:rPr lang="fa-IR" sz="2800" smtClean="0"/>
              <a:t>  </a:t>
            </a:r>
            <a:r>
              <a:rPr lang="ar-SA" sz="2800" smtClean="0"/>
              <a:t>آسيب</a:t>
            </a:r>
            <a:r>
              <a:rPr lang="fa-IR" sz="2800" smtClean="0"/>
              <a:t>  </a:t>
            </a:r>
            <a:r>
              <a:rPr lang="ar-SA" sz="2800" smtClean="0"/>
              <a:t>بر زمين</a:t>
            </a:r>
            <a:r>
              <a:rPr lang="fa-IR" sz="2800" smtClean="0"/>
              <a:t>  </a:t>
            </a:r>
            <a:r>
              <a:rPr lang="ar-SA" sz="2800" smtClean="0"/>
              <a:t>مي افتد و به سختي</a:t>
            </a:r>
            <a:r>
              <a:rPr lang="fa-IR" sz="2800" smtClean="0"/>
              <a:t>  </a:t>
            </a:r>
            <a:r>
              <a:rPr lang="ar-SA" sz="2800" smtClean="0"/>
              <a:t>راه مي رود. </a:t>
            </a:r>
            <a:endParaRPr lang="fa-IR" sz="2800" smtClean="0"/>
          </a:p>
          <a:p>
            <a:pPr algn="r" eaLnBrk="1" hangingPunct="1">
              <a:lnSpc>
                <a:spcPct val="80000"/>
              </a:lnSpc>
              <a:buFont typeface="Wingdings" panose="05000000000000000000" pitchFamily="2" charset="2"/>
              <a:buNone/>
            </a:pPr>
            <a:r>
              <a:rPr lang="ar-SA" sz="2800" smtClean="0"/>
              <a:t>فشار به مفصل</a:t>
            </a:r>
            <a:r>
              <a:rPr lang="fa-IR" sz="2800" smtClean="0"/>
              <a:t>  </a:t>
            </a:r>
            <a:r>
              <a:rPr lang="ar-SA" sz="2800" smtClean="0"/>
              <a:t>در مسير</a:t>
            </a:r>
            <a:r>
              <a:rPr lang="fa-IR" sz="2800" smtClean="0"/>
              <a:t>  </a:t>
            </a:r>
            <a:r>
              <a:rPr lang="ar-SA" sz="2800" smtClean="0"/>
              <a:t>درد</a:t>
            </a:r>
            <a:r>
              <a:rPr lang="fa-IR" sz="2800" smtClean="0"/>
              <a:t>  </a:t>
            </a:r>
            <a:r>
              <a:rPr lang="ar-SA" sz="2800" smtClean="0"/>
              <a:t>مي تواند</a:t>
            </a:r>
            <a:r>
              <a:rPr lang="fa-IR" sz="2800" smtClean="0"/>
              <a:t>  </a:t>
            </a:r>
            <a:r>
              <a:rPr lang="ar-SA" sz="2800" smtClean="0"/>
              <a:t>ضعف</a:t>
            </a:r>
            <a:r>
              <a:rPr lang="fa-IR" sz="2800" smtClean="0"/>
              <a:t>  </a:t>
            </a:r>
            <a:r>
              <a:rPr lang="ar-SA" sz="2800" smtClean="0"/>
              <a:t>وسستي مفصل را نشان دهد. </a:t>
            </a:r>
            <a:endParaRPr lang="fa-IR" sz="2800" smtClean="0"/>
          </a:p>
          <a:p>
            <a:pPr algn="r" eaLnBrk="1" hangingPunct="1">
              <a:lnSpc>
                <a:spcPct val="80000"/>
              </a:lnSpc>
              <a:buFont typeface="Wingdings" panose="05000000000000000000" pitchFamily="2" charset="2"/>
              <a:buNone/>
            </a:pPr>
            <a:r>
              <a:rPr lang="ar-SA" sz="2800" smtClean="0"/>
              <a:t>کبودي</a:t>
            </a:r>
            <a:r>
              <a:rPr lang="fa-IR" sz="2800" smtClean="0"/>
              <a:t>  </a:t>
            </a:r>
            <a:r>
              <a:rPr lang="ar-SA" sz="2800" smtClean="0"/>
              <a:t>بلافاصله</a:t>
            </a:r>
            <a:r>
              <a:rPr lang="fa-IR" sz="2800" smtClean="0"/>
              <a:t>  </a:t>
            </a:r>
            <a:r>
              <a:rPr lang="ar-SA" sz="2800" smtClean="0"/>
              <a:t>يا کمي</a:t>
            </a:r>
            <a:r>
              <a:rPr lang="fa-IR" sz="2800" smtClean="0"/>
              <a:t>  </a:t>
            </a:r>
            <a:r>
              <a:rPr lang="ar-SA" sz="2800" smtClean="0"/>
              <a:t>بعد از</a:t>
            </a:r>
            <a:r>
              <a:rPr lang="fa-IR" sz="2800" smtClean="0"/>
              <a:t>  </a:t>
            </a:r>
            <a:r>
              <a:rPr lang="ar-SA" sz="2800" smtClean="0"/>
              <a:t>صدمه </a:t>
            </a:r>
            <a:endParaRPr lang="en-US" sz="2800" smtClean="0"/>
          </a:p>
        </p:txBody>
      </p:sp>
    </p:spTree>
  </p:cSld>
  <p:clrMapOvr>
    <a:masterClrMapping/>
  </p:clrMapOvr>
  <p:transition spd="slow">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0" y="260350"/>
            <a:ext cx="8893175" cy="6337300"/>
          </a:xfrm>
        </p:spPr>
        <p:txBody>
          <a:bodyPr/>
          <a:lstStyle/>
          <a:p>
            <a:pPr algn="r" eaLnBrk="1" hangingPunct="1">
              <a:buFont typeface="Wingdings" panose="05000000000000000000" pitchFamily="2" charset="2"/>
              <a:buNone/>
            </a:pPr>
            <a:r>
              <a:rPr lang="ar-SA" sz="2800" smtClean="0">
                <a:solidFill>
                  <a:srgbClr val="F4CB80"/>
                </a:solidFill>
              </a:rPr>
              <a:t>علل</a:t>
            </a:r>
            <a:r>
              <a:rPr lang="fa-IR" sz="2800" smtClean="0">
                <a:solidFill>
                  <a:srgbClr val="F4CB80"/>
                </a:solidFill>
              </a:rPr>
              <a:t>  </a:t>
            </a:r>
            <a:r>
              <a:rPr lang="ar-SA" sz="2800" smtClean="0">
                <a:solidFill>
                  <a:srgbClr val="F4CB80"/>
                </a:solidFill>
              </a:rPr>
              <a:t>به وجود آورنده</a:t>
            </a:r>
            <a:r>
              <a:rPr lang="fa-IR" sz="2800" smtClean="0">
                <a:solidFill>
                  <a:srgbClr val="F4CB80"/>
                </a:solidFill>
              </a:rPr>
              <a:t>:</a:t>
            </a:r>
          </a:p>
          <a:p>
            <a:pPr algn="r" eaLnBrk="1" hangingPunct="1">
              <a:buFont typeface="Wingdings" panose="05000000000000000000" pitchFamily="2" charset="2"/>
              <a:buNone/>
            </a:pPr>
            <a:r>
              <a:rPr lang="fa-IR" sz="2800" smtClean="0"/>
              <a:t>  </a:t>
            </a:r>
            <a:r>
              <a:rPr lang="ar-SA" sz="2800" smtClean="0"/>
              <a:t>فشار</a:t>
            </a:r>
            <a:r>
              <a:rPr lang="fa-IR" sz="2800" smtClean="0"/>
              <a:t>  </a:t>
            </a:r>
            <a:r>
              <a:rPr lang="ar-SA" sz="2800" smtClean="0"/>
              <a:t>اعمال شده</a:t>
            </a:r>
            <a:r>
              <a:rPr lang="fa-IR" sz="2800" smtClean="0"/>
              <a:t>  </a:t>
            </a:r>
            <a:r>
              <a:rPr lang="ar-SA" sz="2800" smtClean="0"/>
              <a:t>از هر</a:t>
            </a:r>
            <a:r>
              <a:rPr lang="fa-IR" sz="2800" smtClean="0"/>
              <a:t>  </a:t>
            </a:r>
            <a:r>
              <a:rPr lang="ar-SA" sz="2800" smtClean="0"/>
              <a:t>طرف</a:t>
            </a:r>
            <a:r>
              <a:rPr lang="fa-IR" sz="2800" smtClean="0"/>
              <a:t>  </a:t>
            </a:r>
            <a:r>
              <a:rPr lang="ar-SA" sz="2800" smtClean="0"/>
              <a:t>مفصل</a:t>
            </a:r>
            <a:r>
              <a:rPr lang="fa-IR" sz="2800" smtClean="0"/>
              <a:t>  </a:t>
            </a:r>
            <a:r>
              <a:rPr lang="ar-SA" sz="2800" smtClean="0"/>
              <a:t>مچ پا، </a:t>
            </a:r>
            <a:r>
              <a:rPr lang="fa-IR" sz="2800" smtClean="0"/>
              <a:t> </a:t>
            </a:r>
            <a:r>
              <a:rPr lang="ar-SA" sz="2800" smtClean="0"/>
              <a:t>موجب مي شود نيرو خارج از</a:t>
            </a:r>
            <a:r>
              <a:rPr lang="fa-IR" sz="2800" smtClean="0"/>
              <a:t>  </a:t>
            </a:r>
            <a:r>
              <a:rPr lang="ar-SA" sz="2800" smtClean="0"/>
              <a:t>وضعيت</a:t>
            </a:r>
            <a:r>
              <a:rPr lang="fa-IR" sz="2800" smtClean="0"/>
              <a:t>  </a:t>
            </a:r>
            <a:r>
              <a:rPr lang="ar-SA" sz="2800" smtClean="0"/>
              <a:t>طبيعي</a:t>
            </a:r>
            <a:r>
              <a:rPr lang="fa-IR" sz="2800" smtClean="0"/>
              <a:t>  </a:t>
            </a:r>
            <a:r>
              <a:rPr lang="ar-SA" sz="2800" smtClean="0"/>
              <a:t>بر مفصل</a:t>
            </a:r>
            <a:r>
              <a:rPr lang="fa-IR" sz="2800" smtClean="0"/>
              <a:t>  </a:t>
            </a:r>
            <a:r>
              <a:rPr lang="ar-SA" sz="2800" smtClean="0"/>
              <a:t>مچ و استخوان</a:t>
            </a:r>
            <a:r>
              <a:rPr lang="fa-IR" sz="2800" smtClean="0"/>
              <a:t>  </a:t>
            </a:r>
            <a:r>
              <a:rPr lang="ar-SA" sz="2800" smtClean="0"/>
              <a:t>قاپي</a:t>
            </a:r>
            <a:r>
              <a:rPr lang="fa-IR" sz="2800" smtClean="0"/>
              <a:t>  </a:t>
            </a:r>
            <a:r>
              <a:rPr lang="ar-SA" sz="2800" smtClean="0"/>
              <a:t>وارد</a:t>
            </a:r>
            <a:r>
              <a:rPr lang="fa-IR" sz="2800" smtClean="0"/>
              <a:t>  </a:t>
            </a:r>
            <a:r>
              <a:rPr lang="ar-SA" sz="2800" smtClean="0"/>
              <a:t>شود. رباطهايي که به شکل</a:t>
            </a:r>
            <a:r>
              <a:rPr lang="fa-IR" sz="2800" smtClean="0"/>
              <a:t>  </a:t>
            </a:r>
            <a:r>
              <a:rPr lang="ar-SA" sz="2800" smtClean="0"/>
              <a:t>طبيعي</a:t>
            </a:r>
            <a:r>
              <a:rPr lang="fa-IR" sz="2800" smtClean="0"/>
              <a:t>  </a:t>
            </a:r>
            <a:r>
              <a:rPr lang="ar-SA" sz="2800" smtClean="0"/>
              <a:t>مفصل</a:t>
            </a:r>
            <a:r>
              <a:rPr lang="fa-IR" sz="2800" smtClean="0"/>
              <a:t>  </a:t>
            </a:r>
            <a:r>
              <a:rPr lang="ar-SA" sz="2800" smtClean="0"/>
              <a:t>را در جاي</a:t>
            </a:r>
            <a:r>
              <a:rPr lang="fa-IR" sz="2800" smtClean="0"/>
              <a:t>  </a:t>
            </a:r>
            <a:r>
              <a:rPr lang="ar-SA" sz="2800" smtClean="0"/>
              <a:t>خود نگاه مي دارند،</a:t>
            </a:r>
            <a:r>
              <a:rPr lang="fa-IR" sz="2800" smtClean="0"/>
              <a:t>  </a:t>
            </a:r>
            <a:r>
              <a:rPr lang="ar-SA" sz="2800" smtClean="0"/>
              <a:t>کشيده شده</a:t>
            </a:r>
            <a:r>
              <a:rPr lang="fa-IR" sz="2800" smtClean="0"/>
              <a:t>  </a:t>
            </a:r>
            <a:r>
              <a:rPr lang="ar-SA" sz="2800" smtClean="0"/>
              <a:t>و پاره مي شوند.</a:t>
            </a:r>
            <a:endParaRPr lang="fa-IR" sz="2800" smtClean="0"/>
          </a:p>
          <a:p>
            <a:pPr algn="r" eaLnBrk="1" hangingPunct="1">
              <a:buFont typeface="Wingdings" panose="05000000000000000000" pitchFamily="2" charset="2"/>
              <a:buNone/>
            </a:pPr>
            <a:r>
              <a:rPr lang="ar-SA" sz="2800" smtClean="0">
                <a:solidFill>
                  <a:srgbClr val="F4CB80"/>
                </a:solidFill>
              </a:rPr>
              <a:t>نحوه پيشگيري: </a:t>
            </a:r>
            <a:endParaRPr lang="fa-IR" sz="2800" smtClean="0">
              <a:solidFill>
                <a:srgbClr val="F4CB80"/>
              </a:solidFill>
            </a:endParaRPr>
          </a:p>
          <a:p>
            <a:pPr algn="r" eaLnBrk="1" hangingPunct="1">
              <a:buFont typeface="Wingdings" panose="05000000000000000000" pitchFamily="2" charset="2"/>
              <a:buNone/>
            </a:pPr>
            <a:r>
              <a:rPr lang="ar-SA" sz="2800" smtClean="0"/>
              <a:t>شرکت</a:t>
            </a:r>
            <a:r>
              <a:rPr lang="fa-IR" sz="2800" smtClean="0"/>
              <a:t>  </a:t>
            </a:r>
            <a:r>
              <a:rPr lang="ar-SA" sz="2800" smtClean="0"/>
              <a:t>در تمرينات</a:t>
            </a:r>
            <a:r>
              <a:rPr lang="fa-IR" sz="2800" smtClean="0"/>
              <a:t>  </a:t>
            </a:r>
            <a:r>
              <a:rPr lang="ar-SA" sz="2800" smtClean="0"/>
              <a:t>آمادگي</a:t>
            </a:r>
            <a:r>
              <a:rPr lang="fa-IR" sz="2800" smtClean="0"/>
              <a:t>  </a:t>
            </a:r>
            <a:r>
              <a:rPr lang="ar-SA" sz="2800" smtClean="0"/>
              <a:t>جسماني</a:t>
            </a:r>
            <a:r>
              <a:rPr lang="fa-IR" sz="2800" smtClean="0"/>
              <a:t>  </a:t>
            </a:r>
            <a:r>
              <a:rPr lang="ar-SA" sz="2800" smtClean="0"/>
              <a:t>و بدنسازي </a:t>
            </a:r>
            <a:endParaRPr lang="fa-IR" sz="2800" smtClean="0"/>
          </a:p>
          <a:p>
            <a:pPr algn="r" eaLnBrk="1" hangingPunct="1">
              <a:buFont typeface="Wingdings" panose="05000000000000000000" pitchFamily="2" charset="2"/>
              <a:buNone/>
            </a:pPr>
            <a:r>
              <a:rPr lang="ar-SA" sz="2800" smtClean="0"/>
              <a:t>استفاده از</a:t>
            </a:r>
            <a:r>
              <a:rPr lang="fa-IR" sz="2800" smtClean="0"/>
              <a:t>  </a:t>
            </a:r>
            <a:r>
              <a:rPr lang="ar-SA" sz="2800" smtClean="0"/>
              <a:t>کفش هاي </a:t>
            </a:r>
            <a:r>
              <a:rPr lang="fa-IR" sz="2800" smtClean="0"/>
              <a:t> </a:t>
            </a:r>
            <a:r>
              <a:rPr lang="ar-SA" sz="2800" smtClean="0"/>
              <a:t>ورزشي</a:t>
            </a:r>
            <a:r>
              <a:rPr lang="fa-IR" sz="2800" smtClean="0"/>
              <a:t>  </a:t>
            </a:r>
            <a:r>
              <a:rPr lang="ar-SA" sz="2800" smtClean="0"/>
              <a:t>ساق بلند</a:t>
            </a:r>
            <a:r>
              <a:rPr lang="fa-IR" sz="2800" smtClean="0"/>
              <a:t>  </a:t>
            </a:r>
            <a:r>
              <a:rPr lang="ar-SA" sz="2800" smtClean="0"/>
              <a:t>در ورزشهاي</a:t>
            </a:r>
            <a:r>
              <a:rPr lang="fa-IR" sz="2800" smtClean="0"/>
              <a:t>  </a:t>
            </a:r>
            <a:r>
              <a:rPr lang="ar-SA" sz="2800" smtClean="0"/>
              <a:t>پر برخورد </a:t>
            </a:r>
            <a:endParaRPr lang="fa-IR" sz="2800" smtClean="0"/>
          </a:p>
          <a:p>
            <a:pPr algn="r" eaLnBrk="1" hangingPunct="1">
              <a:buFont typeface="Wingdings" panose="05000000000000000000" pitchFamily="2" charset="2"/>
              <a:buNone/>
            </a:pPr>
            <a:r>
              <a:rPr lang="fa-IR" sz="2800" smtClean="0"/>
              <a:t> </a:t>
            </a:r>
            <a:r>
              <a:rPr lang="ar-SA" sz="2800" smtClean="0"/>
              <a:t>باند پيچي</a:t>
            </a:r>
            <a:r>
              <a:rPr lang="fa-IR" sz="2800" smtClean="0"/>
              <a:t>  </a:t>
            </a:r>
            <a:r>
              <a:rPr lang="ar-SA" sz="2800" smtClean="0"/>
              <a:t>پا قبل از</a:t>
            </a:r>
            <a:r>
              <a:rPr lang="fa-IR" sz="2800" smtClean="0"/>
              <a:t>  </a:t>
            </a:r>
            <a:r>
              <a:rPr lang="ar-SA" sz="2800" smtClean="0"/>
              <a:t>شرکت در فعاليتهاي مخاطره آميز</a:t>
            </a:r>
            <a:endParaRPr lang="fa-IR" sz="2800" smtClean="0"/>
          </a:p>
          <a:p>
            <a:pPr algn="r" eaLnBrk="1" hangingPunct="1">
              <a:buFont typeface="Wingdings" panose="05000000000000000000" pitchFamily="2" charset="2"/>
              <a:buNone/>
            </a:pPr>
            <a:r>
              <a:rPr lang="ar-SA" sz="2800" smtClean="0"/>
              <a:t>استفاده از باندکشي</a:t>
            </a:r>
            <a:r>
              <a:rPr lang="fa-IR" sz="2800" smtClean="0"/>
              <a:t>  </a:t>
            </a:r>
            <a:r>
              <a:rPr lang="ar-SA" sz="2800" smtClean="0"/>
              <a:t>نگه دارنده براي مچ پا (البته به خوبي</a:t>
            </a:r>
            <a:r>
              <a:rPr lang="fa-IR" sz="2800" smtClean="0"/>
              <a:t>  </a:t>
            </a:r>
            <a:r>
              <a:rPr lang="ar-SA" sz="2800" smtClean="0"/>
              <a:t>باند پيچي با آتل هاي مخصوص</a:t>
            </a:r>
            <a:r>
              <a:rPr lang="fa-IR" sz="2800" smtClean="0"/>
              <a:t>  </a:t>
            </a:r>
            <a:r>
              <a:rPr lang="ar-SA" sz="2800" smtClean="0"/>
              <a:t>نيست)</a:t>
            </a:r>
            <a:endParaRPr lang="fa-IR" sz="2800" smtClean="0"/>
          </a:p>
          <a:p>
            <a:pPr algn="r" eaLnBrk="1" hangingPunct="1">
              <a:buFont typeface="Wingdings" panose="05000000000000000000" pitchFamily="2" charset="2"/>
              <a:buNone/>
            </a:pPr>
            <a:r>
              <a:rPr lang="ar-SA" sz="2800" smtClean="0"/>
              <a:t>مچ پا</a:t>
            </a:r>
            <a:r>
              <a:rPr lang="fa-IR" sz="2800" smtClean="0"/>
              <a:t>  </a:t>
            </a:r>
            <a:r>
              <a:rPr lang="ar-SA" sz="2800" smtClean="0"/>
              <a:t>را در طي</a:t>
            </a:r>
            <a:r>
              <a:rPr lang="fa-IR" sz="2800" smtClean="0"/>
              <a:t>  </a:t>
            </a:r>
            <a:r>
              <a:rPr lang="ar-SA" sz="2800" smtClean="0"/>
              <a:t>فعاليتهاي ورزشي</a:t>
            </a:r>
            <a:r>
              <a:rPr lang="fa-IR" sz="2800" smtClean="0"/>
              <a:t>  </a:t>
            </a:r>
            <a:r>
              <a:rPr lang="ar-SA" sz="2800" smtClean="0"/>
              <a:t>براي 12 ماه</a:t>
            </a:r>
            <a:r>
              <a:rPr lang="fa-IR" sz="2800" smtClean="0"/>
              <a:t>  </a:t>
            </a:r>
            <a:r>
              <a:rPr lang="ar-SA" sz="2800" smtClean="0"/>
              <a:t>بعد از</a:t>
            </a:r>
            <a:r>
              <a:rPr lang="fa-IR" sz="2800" smtClean="0"/>
              <a:t>  </a:t>
            </a:r>
            <a:r>
              <a:rPr lang="ar-SA" sz="2800" smtClean="0"/>
              <a:t>هر صدمه قابل</a:t>
            </a:r>
            <a:r>
              <a:rPr lang="fa-IR" sz="2800" smtClean="0"/>
              <a:t>  </a:t>
            </a:r>
            <a:r>
              <a:rPr lang="ar-SA" sz="2800" smtClean="0"/>
              <a:t>ملاحظه، حمايت</a:t>
            </a:r>
            <a:r>
              <a:rPr lang="fa-IR" sz="2800" smtClean="0"/>
              <a:t>  </a:t>
            </a:r>
            <a:r>
              <a:rPr lang="ar-SA" sz="2800" smtClean="0"/>
              <a:t>و نگه داري</a:t>
            </a:r>
            <a:r>
              <a:rPr lang="fa-IR" sz="2800" smtClean="0"/>
              <a:t>  </a:t>
            </a:r>
            <a:r>
              <a:rPr lang="ar-SA" sz="2800" smtClean="0"/>
              <a:t>کنيد. </a:t>
            </a:r>
            <a:endParaRPr lang="en-US" sz="2800" smtClean="0"/>
          </a:p>
        </p:txBody>
      </p:sp>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0" y="0"/>
            <a:ext cx="8893175" cy="6597650"/>
          </a:xfrm>
        </p:spPr>
        <p:txBody>
          <a:bodyPr/>
          <a:lstStyle/>
          <a:p>
            <a:pPr algn="r" eaLnBrk="1" hangingPunct="1">
              <a:buFont typeface="Wingdings" panose="05000000000000000000" pitchFamily="2" charset="2"/>
              <a:buNone/>
            </a:pPr>
            <a:r>
              <a:rPr lang="ar-SA" smtClean="0">
                <a:solidFill>
                  <a:srgbClr val="F4CB80"/>
                </a:solidFill>
              </a:rPr>
              <a:t>عوارض ممکن: </a:t>
            </a:r>
            <a:endParaRPr lang="fa-IR" smtClean="0">
              <a:solidFill>
                <a:srgbClr val="F4CB80"/>
              </a:solidFill>
            </a:endParaRPr>
          </a:p>
          <a:p>
            <a:pPr algn="r" eaLnBrk="1" hangingPunct="1">
              <a:buFont typeface="Wingdings" panose="05000000000000000000" pitchFamily="2" charset="2"/>
              <a:buNone/>
            </a:pPr>
            <a:r>
              <a:rPr lang="ar-SA" smtClean="0"/>
              <a:t>وسعت</a:t>
            </a:r>
            <a:r>
              <a:rPr lang="fa-IR" smtClean="0"/>
              <a:t>  </a:t>
            </a:r>
            <a:r>
              <a:rPr lang="ar-SA" smtClean="0"/>
              <a:t>کامل</a:t>
            </a:r>
            <a:r>
              <a:rPr lang="fa-IR" smtClean="0"/>
              <a:t>  </a:t>
            </a:r>
            <a:r>
              <a:rPr lang="ar-SA" smtClean="0"/>
              <a:t>جراحت</a:t>
            </a:r>
            <a:r>
              <a:rPr lang="fa-IR" smtClean="0"/>
              <a:t>  </a:t>
            </a:r>
            <a:r>
              <a:rPr lang="ar-SA" smtClean="0"/>
              <a:t>ممکن است</a:t>
            </a:r>
            <a:r>
              <a:rPr lang="fa-IR" smtClean="0"/>
              <a:t>  </a:t>
            </a:r>
            <a:r>
              <a:rPr lang="ar-SA" smtClean="0"/>
              <a:t>فورا</a:t>
            </a:r>
            <a:r>
              <a:rPr lang="fa-IR" smtClean="0"/>
              <a:t>  </a:t>
            </a:r>
            <a:r>
              <a:rPr lang="ar-SA" smtClean="0"/>
              <a:t>تشخيص</a:t>
            </a:r>
            <a:r>
              <a:rPr lang="fa-IR" smtClean="0"/>
              <a:t>  </a:t>
            </a:r>
            <a:r>
              <a:rPr lang="ar-SA" smtClean="0"/>
              <a:t>داده نشود</a:t>
            </a:r>
            <a:r>
              <a:rPr lang="fa-IR" smtClean="0"/>
              <a:t>  </a:t>
            </a:r>
            <a:r>
              <a:rPr lang="ar-SA" smtClean="0"/>
              <a:t>و درمان</a:t>
            </a:r>
            <a:r>
              <a:rPr lang="fa-IR" smtClean="0"/>
              <a:t>  </a:t>
            </a:r>
            <a:r>
              <a:rPr lang="ar-SA" smtClean="0"/>
              <a:t>به تاخير</a:t>
            </a:r>
            <a:r>
              <a:rPr lang="fa-IR" smtClean="0"/>
              <a:t>  </a:t>
            </a:r>
            <a:r>
              <a:rPr lang="ar-SA" smtClean="0"/>
              <a:t>بيفتد. </a:t>
            </a:r>
            <a:endParaRPr lang="fa-IR" smtClean="0"/>
          </a:p>
          <a:p>
            <a:pPr algn="r" eaLnBrk="1" hangingPunct="1">
              <a:buFont typeface="Wingdings" panose="05000000000000000000" pitchFamily="2" charset="2"/>
              <a:buNone/>
            </a:pPr>
            <a:r>
              <a:rPr lang="ar-SA" smtClean="0"/>
              <a:t>خونريزي</a:t>
            </a:r>
            <a:r>
              <a:rPr lang="fa-IR" smtClean="0"/>
              <a:t>  </a:t>
            </a:r>
            <a:r>
              <a:rPr lang="ar-SA" smtClean="0"/>
              <a:t>با عفونت</a:t>
            </a:r>
            <a:r>
              <a:rPr lang="fa-IR" smtClean="0"/>
              <a:t>  </a:t>
            </a:r>
            <a:r>
              <a:rPr lang="ar-SA" smtClean="0"/>
              <a:t>شديد پس از عمل</a:t>
            </a:r>
            <a:r>
              <a:rPr lang="fa-IR" smtClean="0"/>
              <a:t>  </a:t>
            </a:r>
            <a:r>
              <a:rPr lang="ar-SA" smtClean="0"/>
              <a:t>جراحي </a:t>
            </a:r>
            <a:endParaRPr lang="fa-IR" smtClean="0"/>
          </a:p>
          <a:p>
            <a:pPr algn="r" eaLnBrk="1" hangingPunct="1">
              <a:buFont typeface="Wingdings" panose="05000000000000000000" pitchFamily="2" charset="2"/>
              <a:buNone/>
            </a:pPr>
            <a:r>
              <a:rPr lang="fa-IR" smtClean="0"/>
              <a:t> </a:t>
            </a:r>
            <a:r>
              <a:rPr lang="ar-SA" smtClean="0"/>
              <a:t>اگر فعاليتهاي</a:t>
            </a:r>
            <a:r>
              <a:rPr lang="fa-IR" smtClean="0"/>
              <a:t>  </a:t>
            </a:r>
            <a:r>
              <a:rPr lang="ar-SA" smtClean="0"/>
              <a:t>معمول</a:t>
            </a:r>
            <a:r>
              <a:rPr lang="fa-IR" smtClean="0"/>
              <a:t>  </a:t>
            </a:r>
            <a:r>
              <a:rPr lang="ar-SA" smtClean="0"/>
              <a:t>زودتر</a:t>
            </a:r>
            <a:r>
              <a:rPr lang="fa-IR" smtClean="0"/>
              <a:t>  </a:t>
            </a:r>
            <a:r>
              <a:rPr lang="ar-SA" smtClean="0"/>
              <a:t>از سر گرفته شود زمان</a:t>
            </a:r>
            <a:r>
              <a:rPr lang="fa-IR" smtClean="0"/>
              <a:t>  </a:t>
            </a:r>
            <a:r>
              <a:rPr lang="ar-SA" smtClean="0"/>
              <a:t>ترميم</a:t>
            </a:r>
            <a:r>
              <a:rPr lang="fa-IR" smtClean="0"/>
              <a:t>  </a:t>
            </a:r>
            <a:r>
              <a:rPr lang="ar-SA" smtClean="0"/>
              <a:t>و بهبود</a:t>
            </a:r>
            <a:r>
              <a:rPr lang="fa-IR" smtClean="0"/>
              <a:t>  </a:t>
            </a:r>
            <a:r>
              <a:rPr lang="ar-SA" smtClean="0"/>
              <a:t>افزايش خواهد يافت. </a:t>
            </a:r>
            <a:endParaRPr lang="fa-IR" smtClean="0"/>
          </a:p>
          <a:p>
            <a:pPr algn="r" eaLnBrk="1" hangingPunct="1">
              <a:buFont typeface="Wingdings" panose="05000000000000000000" pitchFamily="2" charset="2"/>
              <a:buNone/>
            </a:pPr>
            <a:r>
              <a:rPr lang="fa-IR" smtClean="0"/>
              <a:t> </a:t>
            </a:r>
            <a:r>
              <a:rPr lang="ar-SA" smtClean="0"/>
              <a:t>آمادگي و استعداد</a:t>
            </a:r>
            <a:r>
              <a:rPr lang="fa-IR" smtClean="0"/>
              <a:t>  </a:t>
            </a:r>
            <a:r>
              <a:rPr lang="ar-SA" smtClean="0"/>
              <a:t>براي جراحت</a:t>
            </a:r>
            <a:r>
              <a:rPr lang="fa-IR" smtClean="0"/>
              <a:t>  </a:t>
            </a:r>
            <a:r>
              <a:rPr lang="ar-SA" smtClean="0"/>
              <a:t>مکرر مچ پا. </a:t>
            </a:r>
            <a:endParaRPr lang="fa-IR" smtClean="0"/>
          </a:p>
          <a:p>
            <a:pPr algn="r" eaLnBrk="1" hangingPunct="1">
              <a:buFont typeface="Wingdings" panose="05000000000000000000" pitchFamily="2" charset="2"/>
              <a:buNone/>
            </a:pPr>
            <a:r>
              <a:rPr lang="ar-SA" smtClean="0"/>
              <a:t>اگر جراحت</a:t>
            </a:r>
            <a:r>
              <a:rPr lang="fa-IR" smtClean="0"/>
              <a:t>  </a:t>
            </a:r>
            <a:r>
              <a:rPr lang="ar-SA" smtClean="0"/>
              <a:t>به طور مکرر</a:t>
            </a:r>
            <a:r>
              <a:rPr lang="fa-IR" smtClean="0"/>
              <a:t>  </a:t>
            </a:r>
            <a:r>
              <a:rPr lang="ar-SA" smtClean="0"/>
              <a:t>رخ دهد مفصل</a:t>
            </a:r>
            <a:r>
              <a:rPr lang="fa-IR" smtClean="0"/>
              <a:t>  </a:t>
            </a:r>
            <a:r>
              <a:rPr lang="ar-SA" smtClean="0"/>
              <a:t>مچ پا</a:t>
            </a:r>
            <a:r>
              <a:rPr lang="fa-IR" smtClean="0"/>
              <a:t>  </a:t>
            </a:r>
            <a:r>
              <a:rPr lang="ar-SA" smtClean="0"/>
              <a:t>بي ثبات</a:t>
            </a:r>
            <a:r>
              <a:rPr lang="fa-IR" smtClean="0"/>
              <a:t>  </a:t>
            </a:r>
            <a:r>
              <a:rPr lang="ar-SA" smtClean="0"/>
              <a:t>و يا به طور</a:t>
            </a:r>
            <a:r>
              <a:rPr lang="fa-IR" smtClean="0"/>
              <a:t>  </a:t>
            </a:r>
            <a:r>
              <a:rPr lang="ar-SA" smtClean="0"/>
              <a:t>دائم</a:t>
            </a:r>
            <a:r>
              <a:rPr lang="fa-IR" smtClean="0"/>
              <a:t>  </a:t>
            </a:r>
            <a:r>
              <a:rPr lang="ar-SA" smtClean="0"/>
              <a:t>دچار</a:t>
            </a:r>
            <a:r>
              <a:rPr lang="fa-IR" smtClean="0"/>
              <a:t>  </a:t>
            </a:r>
            <a:r>
              <a:rPr lang="ar-SA" smtClean="0"/>
              <a:t>تغييرات</a:t>
            </a:r>
            <a:r>
              <a:rPr lang="fa-IR" smtClean="0"/>
              <a:t>  </a:t>
            </a:r>
            <a:r>
              <a:rPr lang="ar-SA" smtClean="0"/>
              <a:t>التهابي مي شود. </a:t>
            </a:r>
            <a:endParaRPr lang="fa-IR" smtClean="0"/>
          </a:p>
          <a:p>
            <a:pPr algn="r" eaLnBrk="1" hangingPunct="1">
              <a:buFont typeface="Wingdings" panose="05000000000000000000" pitchFamily="2" charset="2"/>
              <a:buNone/>
            </a:pPr>
            <a:r>
              <a:rPr lang="ar-SA" smtClean="0"/>
              <a:t>که حروف</a:t>
            </a:r>
            <a:r>
              <a:rPr lang="fa-IR" smtClean="0"/>
              <a:t>  </a:t>
            </a:r>
            <a:r>
              <a:rPr lang="ar-SA" smtClean="0"/>
              <a:t>اول کلمات</a:t>
            </a:r>
            <a:r>
              <a:rPr lang="fa-IR" smtClean="0"/>
              <a:t> </a:t>
            </a:r>
            <a:r>
              <a:rPr lang="en-US" smtClean="0"/>
              <a:t>RICE</a:t>
            </a:r>
            <a:r>
              <a:rPr lang="ar-SA" smtClean="0"/>
              <a:t> </a:t>
            </a:r>
            <a:r>
              <a:rPr lang="ar-SA" smtClean="0">
                <a:solidFill>
                  <a:srgbClr val="F4CB80"/>
                </a:solidFill>
              </a:rPr>
              <a:t>کمک هاي</a:t>
            </a:r>
            <a:r>
              <a:rPr lang="fa-IR" smtClean="0">
                <a:solidFill>
                  <a:srgbClr val="F4CB80"/>
                </a:solidFill>
              </a:rPr>
              <a:t>  </a:t>
            </a:r>
            <a:r>
              <a:rPr lang="ar-SA" smtClean="0">
                <a:solidFill>
                  <a:srgbClr val="F4CB80"/>
                </a:solidFill>
              </a:rPr>
              <a:t>اوليه</a:t>
            </a:r>
            <a:r>
              <a:rPr lang="fa-IR" smtClean="0">
                <a:solidFill>
                  <a:srgbClr val="F4CB80"/>
                </a:solidFill>
              </a:rPr>
              <a:t>:</a:t>
            </a:r>
            <a:r>
              <a:rPr lang="fa-IR" smtClean="0"/>
              <a:t> </a:t>
            </a:r>
            <a:r>
              <a:rPr lang="ar-SA" smtClean="0"/>
              <a:t>از دستور العمل استراحت،</a:t>
            </a:r>
            <a:r>
              <a:rPr lang="fa-IR" smtClean="0"/>
              <a:t>  </a:t>
            </a:r>
            <a:r>
              <a:rPr lang="ar-SA" smtClean="0"/>
              <a:t>يخ ، بانداژ فشاري و بالا</a:t>
            </a:r>
            <a:r>
              <a:rPr lang="fa-IR" smtClean="0"/>
              <a:t>  </a:t>
            </a:r>
            <a:r>
              <a:rPr lang="ar-SA" smtClean="0"/>
              <a:t>نگه داشتن</a:t>
            </a:r>
            <a:r>
              <a:rPr lang="fa-IR" smtClean="0"/>
              <a:t>  </a:t>
            </a:r>
            <a:r>
              <a:rPr lang="ar-SA" smtClean="0"/>
              <a:t>عضو مي باشد استفاده کنيد. </a:t>
            </a:r>
            <a:endParaRPr lang="en-US" smtClean="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p:cTn id="7" dur="1000" fill="hold"/>
                                        <p:tgtEl>
                                          <p:spTgt spid="737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37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37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3731">
                                            <p:txEl>
                                              <p:pRg st="1" end="1"/>
                                            </p:txEl>
                                          </p:spTgt>
                                        </p:tgtEl>
                                        <p:attrNameLst>
                                          <p:attrName>style.visibility</p:attrName>
                                        </p:attrNameLst>
                                      </p:cBhvr>
                                      <p:to>
                                        <p:strVal val="visible"/>
                                      </p:to>
                                    </p:set>
                                    <p:anim calcmode="lin" valueType="num">
                                      <p:cBhvr>
                                        <p:cTn id="14" dur="1000" fill="hold"/>
                                        <p:tgtEl>
                                          <p:spTgt spid="7373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373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373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3731">
                                            <p:txEl>
                                              <p:pRg st="2" end="2"/>
                                            </p:txEl>
                                          </p:spTgt>
                                        </p:tgtEl>
                                        <p:attrNameLst>
                                          <p:attrName>style.visibility</p:attrName>
                                        </p:attrNameLst>
                                      </p:cBhvr>
                                      <p:to>
                                        <p:strVal val="visible"/>
                                      </p:to>
                                    </p:set>
                                    <p:anim calcmode="lin" valueType="num">
                                      <p:cBhvr>
                                        <p:cTn id="21" dur="1000" fill="hold"/>
                                        <p:tgtEl>
                                          <p:spTgt spid="7373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373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37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3731">
                                            <p:txEl>
                                              <p:pRg st="3" end="3"/>
                                            </p:txEl>
                                          </p:spTgt>
                                        </p:tgtEl>
                                        <p:attrNameLst>
                                          <p:attrName>style.visibility</p:attrName>
                                        </p:attrNameLst>
                                      </p:cBhvr>
                                      <p:to>
                                        <p:strVal val="visible"/>
                                      </p:to>
                                    </p:set>
                                    <p:anim calcmode="lin" valueType="num">
                                      <p:cBhvr>
                                        <p:cTn id="28" dur="1000" fill="hold"/>
                                        <p:tgtEl>
                                          <p:spTgt spid="7373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373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373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3731">
                                            <p:txEl>
                                              <p:pRg st="4" end="4"/>
                                            </p:txEl>
                                          </p:spTgt>
                                        </p:tgtEl>
                                        <p:attrNameLst>
                                          <p:attrName>style.visibility</p:attrName>
                                        </p:attrNameLst>
                                      </p:cBhvr>
                                      <p:to>
                                        <p:strVal val="visible"/>
                                      </p:to>
                                    </p:set>
                                    <p:anim calcmode="lin" valueType="num">
                                      <p:cBhvr>
                                        <p:cTn id="35" dur="1000" fill="hold"/>
                                        <p:tgtEl>
                                          <p:spTgt spid="7373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373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373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3731">
                                            <p:txEl>
                                              <p:pRg st="5" end="5"/>
                                            </p:txEl>
                                          </p:spTgt>
                                        </p:tgtEl>
                                        <p:attrNameLst>
                                          <p:attrName>style.visibility</p:attrName>
                                        </p:attrNameLst>
                                      </p:cBhvr>
                                      <p:to>
                                        <p:strVal val="visible"/>
                                      </p:to>
                                    </p:set>
                                    <p:anim calcmode="lin" valueType="num">
                                      <p:cBhvr>
                                        <p:cTn id="42" dur="1000" fill="hold"/>
                                        <p:tgtEl>
                                          <p:spTgt spid="7373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373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373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3731">
                                            <p:txEl>
                                              <p:pRg st="6" end="6"/>
                                            </p:txEl>
                                          </p:spTgt>
                                        </p:tgtEl>
                                        <p:attrNameLst>
                                          <p:attrName>style.visibility</p:attrName>
                                        </p:attrNameLst>
                                      </p:cBhvr>
                                      <p:to>
                                        <p:strVal val="visible"/>
                                      </p:to>
                                    </p:set>
                                    <p:anim calcmode="lin" valueType="num">
                                      <p:cBhvr>
                                        <p:cTn id="49" dur="1000" fill="hold"/>
                                        <p:tgtEl>
                                          <p:spTgt spid="73731">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7373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35843" name="Rectangle 3"/>
          <p:cNvSpPr>
            <a:spLocks noGrp="1" noChangeArrowheads="1"/>
          </p:cNvSpPr>
          <p:nvPr>
            <p:ph type="body" idx="1"/>
          </p:nvPr>
        </p:nvSpPr>
        <p:spPr/>
        <p:txBody>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0" y="1916113"/>
            <a:ext cx="8893175" cy="4608512"/>
          </a:xfrm>
        </p:spPr>
        <p:txBody>
          <a:bodyPr/>
          <a:lstStyle/>
          <a:p>
            <a:pPr algn="r" eaLnBrk="1" hangingPunct="1">
              <a:buFont typeface="Wingdings" panose="05000000000000000000" pitchFamily="2" charset="2"/>
              <a:buNone/>
            </a:pPr>
            <a:r>
              <a:rPr lang="ar-SA" smtClean="0">
                <a:solidFill>
                  <a:srgbClr val="F4CB80"/>
                </a:solidFill>
              </a:rPr>
              <a:t>توانبخشي :</a:t>
            </a:r>
            <a:r>
              <a:rPr lang="fa-IR" smtClean="0">
                <a:solidFill>
                  <a:srgbClr val="F4CB80"/>
                </a:solidFill>
              </a:rPr>
              <a:t> </a:t>
            </a:r>
          </a:p>
          <a:p>
            <a:pPr algn="r" eaLnBrk="1" hangingPunct="1">
              <a:buFont typeface="Wingdings" panose="05000000000000000000" pitchFamily="2" charset="2"/>
              <a:buNone/>
            </a:pPr>
            <a:r>
              <a:rPr lang="fa-IR" smtClean="0"/>
              <a:t> </a:t>
            </a:r>
            <a:r>
              <a:rPr lang="ar-SA" smtClean="0"/>
              <a:t>تمرينات</a:t>
            </a:r>
            <a:r>
              <a:rPr lang="fa-IR" smtClean="0"/>
              <a:t>  </a:t>
            </a:r>
            <a:r>
              <a:rPr lang="ar-SA" smtClean="0"/>
              <a:t>روزانه</a:t>
            </a:r>
            <a:r>
              <a:rPr lang="fa-IR" smtClean="0"/>
              <a:t>  </a:t>
            </a:r>
            <a:r>
              <a:rPr lang="ar-SA" smtClean="0"/>
              <a:t>توانبخشي</a:t>
            </a:r>
            <a:r>
              <a:rPr lang="fa-IR" smtClean="0"/>
              <a:t>  </a:t>
            </a:r>
            <a:r>
              <a:rPr lang="ar-SA" smtClean="0"/>
              <a:t>را وقتي</a:t>
            </a:r>
            <a:r>
              <a:rPr lang="fa-IR" smtClean="0"/>
              <a:t>  </a:t>
            </a:r>
            <a:r>
              <a:rPr lang="ar-SA" smtClean="0"/>
              <a:t>به بانداژ</a:t>
            </a:r>
            <a:r>
              <a:rPr lang="fa-IR" smtClean="0"/>
              <a:t>  </a:t>
            </a:r>
            <a:r>
              <a:rPr lang="ar-SA" smtClean="0"/>
              <a:t>نگه دارنده</a:t>
            </a:r>
            <a:r>
              <a:rPr lang="fa-IR" smtClean="0"/>
              <a:t>  </a:t>
            </a:r>
            <a:r>
              <a:rPr lang="ar-SA" smtClean="0"/>
              <a:t>نيازي نبود شروع کنيد</a:t>
            </a:r>
            <a:r>
              <a:rPr lang="fa-IR" smtClean="0"/>
              <a:t>  </a:t>
            </a:r>
            <a:r>
              <a:rPr lang="ar-SA" smtClean="0"/>
              <a:t>از ماساژ</a:t>
            </a:r>
            <a:r>
              <a:rPr lang="fa-IR" smtClean="0"/>
              <a:t>  </a:t>
            </a:r>
            <a:r>
              <a:rPr lang="ar-SA" smtClean="0"/>
              <a:t>يخ</a:t>
            </a:r>
            <a:r>
              <a:rPr lang="fa-IR" smtClean="0"/>
              <a:t>  </a:t>
            </a:r>
            <a:r>
              <a:rPr lang="ar-SA" smtClean="0"/>
              <a:t>براي مدت</a:t>
            </a:r>
            <a:r>
              <a:rPr lang="fa-IR" smtClean="0"/>
              <a:t>  </a:t>
            </a:r>
            <a:r>
              <a:rPr lang="ar-SA" smtClean="0"/>
              <a:t>10 دقيقه</a:t>
            </a:r>
            <a:r>
              <a:rPr lang="fa-IR" smtClean="0"/>
              <a:t>  </a:t>
            </a:r>
            <a:r>
              <a:rPr lang="ar-SA" smtClean="0"/>
              <a:t>قبل از تمرين</a:t>
            </a:r>
            <a:r>
              <a:rPr lang="fa-IR" smtClean="0"/>
              <a:t>  </a:t>
            </a:r>
            <a:r>
              <a:rPr lang="ar-SA" smtClean="0"/>
              <a:t>استفاده کنيد. بخش مربوط</a:t>
            </a:r>
            <a:r>
              <a:rPr lang="fa-IR" smtClean="0"/>
              <a:t>  </a:t>
            </a:r>
            <a:r>
              <a:rPr lang="ar-SA" smtClean="0"/>
              <a:t>به تمرينات</a:t>
            </a:r>
            <a:r>
              <a:rPr lang="fa-IR" smtClean="0"/>
              <a:t>  </a:t>
            </a:r>
            <a:r>
              <a:rPr lang="ar-SA" smtClean="0"/>
              <a:t>توانبخشي</a:t>
            </a:r>
            <a:r>
              <a:rPr lang="fa-IR" smtClean="0"/>
              <a:t>  </a:t>
            </a:r>
            <a:r>
              <a:rPr lang="ar-SA" smtClean="0"/>
              <a:t>را نگاه کنيد. </a:t>
            </a:r>
            <a:endParaRPr lang="en-US" smtClean="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1000" fill="hold"/>
                                        <p:tgtEl>
                                          <p:spTgt spid="757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57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57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5779">
                                            <p:txEl>
                                              <p:pRg st="1" end="1"/>
                                            </p:txEl>
                                          </p:spTgt>
                                        </p:tgtEl>
                                        <p:attrNameLst>
                                          <p:attrName>style.visibility</p:attrName>
                                        </p:attrNameLst>
                                      </p:cBhvr>
                                      <p:to>
                                        <p:strVal val="visible"/>
                                      </p:to>
                                    </p:set>
                                    <p:anim calcmode="lin" valueType="num">
                                      <p:cBhvr>
                                        <p:cTn id="14" dur="1000" fill="hold"/>
                                        <p:tgtEl>
                                          <p:spTgt spid="7577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57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4" descr="Compound_fracture_dislocation_left_a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6" name="Picture 4" descr="Picture 022"/>
          <p:cNvPicPr>
            <a:picLocks noGrp="1" noChangeAspect="1" noChangeArrowheads="1"/>
          </p:cNvPicPr>
          <p:nvPr>
            <p:ph/>
          </p:nvPr>
        </p:nvPicPr>
        <p:blipFill>
          <a:blip r:embed="rId2">
            <a:extLst>
              <a:ext uri="{28A0092B-C50C-407E-A947-70E740481C1C}">
                <a14:useLocalDpi xmlns:a14="http://schemas.microsoft.com/office/drawing/2010/main" val="0"/>
              </a:ext>
            </a:extLst>
          </a:blip>
          <a:srcRect l="12320" t="56056" r="13062" b="6300"/>
          <a:stretch>
            <a:fillRect/>
          </a:stretch>
        </p:blipFill>
        <p:spPr>
          <a:xfrm>
            <a:off x="323850" y="457200"/>
            <a:ext cx="8424863" cy="5995988"/>
          </a:xfr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1000" fill="hold"/>
                                        <p:tgtEl>
                                          <p:spTgt spid="74756"/>
                                        </p:tgtEl>
                                        <p:attrNameLst>
                                          <p:attrName>ppt_w</p:attrName>
                                        </p:attrNameLst>
                                      </p:cBhvr>
                                      <p:tavLst>
                                        <p:tav tm="0">
                                          <p:val>
                                            <p:strVal val="#ppt_w*0.70"/>
                                          </p:val>
                                        </p:tav>
                                        <p:tav tm="100000">
                                          <p:val>
                                            <p:strVal val="#ppt_w"/>
                                          </p:val>
                                        </p:tav>
                                      </p:tavLst>
                                    </p:anim>
                                    <p:anim calcmode="lin" valueType="num">
                                      <p:cBhvr>
                                        <p:cTn id="8" dur="1000" fill="hold"/>
                                        <p:tgtEl>
                                          <p:spTgt spid="74756"/>
                                        </p:tgtEl>
                                        <p:attrNameLst>
                                          <p:attrName>ppt_h</p:attrName>
                                        </p:attrNameLst>
                                      </p:cBhvr>
                                      <p:tavLst>
                                        <p:tav tm="0">
                                          <p:val>
                                            <p:strVal val="#ppt_h"/>
                                          </p:val>
                                        </p:tav>
                                        <p:tav tm="100000">
                                          <p:val>
                                            <p:strVal val="#ppt_h"/>
                                          </p:val>
                                        </p:tav>
                                      </p:tavLst>
                                    </p:anim>
                                    <p:animEffect transition="in" filter="fade">
                                      <p:cBhvr>
                                        <p:cTn id="9" dur="10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0" y="0"/>
            <a:ext cx="9144000" cy="6858000"/>
          </a:xfrm>
        </p:spPr>
        <p:txBody>
          <a:bodyPr/>
          <a:lstStyle/>
          <a:p>
            <a:pPr algn="ctr" eaLnBrk="1" hangingPunct="1">
              <a:lnSpc>
                <a:spcPct val="90000"/>
              </a:lnSpc>
              <a:buFont typeface="Wingdings" panose="05000000000000000000" pitchFamily="2" charset="2"/>
              <a:buNone/>
            </a:pPr>
            <a:r>
              <a:rPr lang="ar-SA" smtClean="0">
                <a:solidFill>
                  <a:srgbClr val="F4CB80"/>
                </a:solidFill>
              </a:rPr>
              <a:t>کوفتگی مچ پا </a:t>
            </a:r>
            <a:endParaRPr lang="fa-IR" smtClean="0">
              <a:solidFill>
                <a:srgbClr val="F4CB80"/>
              </a:solidFill>
            </a:endParaRPr>
          </a:p>
          <a:p>
            <a:pPr algn="r" eaLnBrk="1" hangingPunct="1">
              <a:lnSpc>
                <a:spcPct val="90000"/>
              </a:lnSpc>
              <a:buFont typeface="Wingdings" panose="05000000000000000000" pitchFamily="2" charset="2"/>
              <a:buNone/>
            </a:pPr>
            <a:r>
              <a:rPr lang="ar-SA" smtClean="0">
                <a:solidFill>
                  <a:srgbClr val="F4CB80"/>
                </a:solidFill>
              </a:rPr>
              <a:t>تعري</a:t>
            </a:r>
            <a:r>
              <a:rPr lang="fa-IR" smtClean="0">
                <a:solidFill>
                  <a:srgbClr val="F4CB80"/>
                </a:solidFill>
              </a:rPr>
              <a:t>ف:</a:t>
            </a:r>
          </a:p>
          <a:p>
            <a:pPr algn="r" eaLnBrk="1" hangingPunct="1">
              <a:lnSpc>
                <a:spcPct val="90000"/>
              </a:lnSpc>
              <a:buFont typeface="Wingdings" panose="05000000000000000000" pitchFamily="2" charset="2"/>
              <a:buNone/>
            </a:pPr>
            <a:r>
              <a:rPr lang="ar-SA" smtClean="0"/>
              <a:t> کبودي</a:t>
            </a:r>
            <a:r>
              <a:rPr lang="fa-IR" smtClean="0"/>
              <a:t>  </a:t>
            </a:r>
            <a:r>
              <a:rPr lang="ar-SA" smtClean="0"/>
              <a:t>پوست</a:t>
            </a:r>
            <a:r>
              <a:rPr lang="fa-IR" smtClean="0"/>
              <a:t>  </a:t>
            </a:r>
            <a:r>
              <a:rPr lang="ar-SA" smtClean="0"/>
              <a:t>و بافتهاي زيرين</a:t>
            </a:r>
            <a:r>
              <a:rPr lang="fa-IR" smtClean="0"/>
              <a:t>  </a:t>
            </a:r>
            <a:r>
              <a:rPr lang="ar-SA" smtClean="0"/>
              <a:t>مفصل</a:t>
            </a:r>
            <a:r>
              <a:rPr lang="fa-IR" smtClean="0"/>
              <a:t>  </a:t>
            </a:r>
            <a:r>
              <a:rPr lang="ar-SA" smtClean="0"/>
              <a:t>مچ پا متعاقب</a:t>
            </a:r>
            <a:r>
              <a:rPr lang="fa-IR" smtClean="0"/>
              <a:t>  </a:t>
            </a:r>
            <a:r>
              <a:rPr lang="ar-SA" smtClean="0"/>
              <a:t>ضربه</a:t>
            </a:r>
            <a:r>
              <a:rPr lang="fa-IR" smtClean="0"/>
              <a:t>  </a:t>
            </a:r>
            <a:r>
              <a:rPr lang="ar-SA" smtClean="0"/>
              <a:t>مستقيم. کوفتگيها</a:t>
            </a:r>
            <a:r>
              <a:rPr lang="fa-IR" smtClean="0"/>
              <a:t>  </a:t>
            </a:r>
            <a:r>
              <a:rPr lang="ar-SA" smtClean="0"/>
              <a:t>سبب خونريزي</a:t>
            </a:r>
            <a:r>
              <a:rPr lang="fa-IR" smtClean="0"/>
              <a:t>  </a:t>
            </a:r>
            <a:r>
              <a:rPr lang="ar-SA" smtClean="0"/>
              <a:t>مويرگهاي کوچک</a:t>
            </a:r>
            <a:r>
              <a:rPr lang="fa-IR" smtClean="0"/>
              <a:t>  </a:t>
            </a:r>
            <a:r>
              <a:rPr lang="ar-SA" smtClean="0"/>
              <a:t>پاره شده</a:t>
            </a:r>
            <a:r>
              <a:rPr lang="fa-IR" smtClean="0"/>
              <a:t>  </a:t>
            </a:r>
            <a:r>
              <a:rPr lang="ar-SA" smtClean="0"/>
              <a:t>مي شوند که در اين صورت</a:t>
            </a:r>
            <a:r>
              <a:rPr lang="fa-IR" smtClean="0"/>
              <a:t>  </a:t>
            </a:r>
            <a:r>
              <a:rPr lang="ar-SA" smtClean="0"/>
              <a:t>خون به</a:t>
            </a:r>
            <a:r>
              <a:rPr lang="fa-IR" smtClean="0"/>
              <a:t>  </a:t>
            </a:r>
            <a:r>
              <a:rPr lang="ar-SA" smtClean="0"/>
              <a:t>داخل عضلات ، زردپي ها</a:t>
            </a:r>
            <a:r>
              <a:rPr lang="fa-IR" smtClean="0"/>
              <a:t>  </a:t>
            </a:r>
            <a:r>
              <a:rPr lang="ar-SA" smtClean="0"/>
              <a:t>يا ساير</a:t>
            </a:r>
            <a:r>
              <a:rPr lang="fa-IR" smtClean="0"/>
              <a:t>  </a:t>
            </a:r>
            <a:r>
              <a:rPr lang="ar-SA" smtClean="0"/>
              <a:t>بافتهاي</a:t>
            </a:r>
            <a:r>
              <a:rPr lang="fa-IR" smtClean="0"/>
              <a:t>  </a:t>
            </a:r>
            <a:r>
              <a:rPr lang="ar-SA" smtClean="0"/>
              <a:t>نرم</a:t>
            </a:r>
            <a:r>
              <a:rPr lang="fa-IR" smtClean="0"/>
              <a:t>  </a:t>
            </a:r>
            <a:r>
              <a:rPr lang="ar-SA" smtClean="0"/>
              <a:t>تراوش</a:t>
            </a:r>
            <a:r>
              <a:rPr lang="fa-IR" smtClean="0"/>
              <a:t>  </a:t>
            </a:r>
            <a:r>
              <a:rPr lang="ar-SA" smtClean="0"/>
              <a:t>مي کند.</a:t>
            </a:r>
            <a:r>
              <a:rPr lang="fa-IR" smtClean="0"/>
              <a:t>  </a:t>
            </a:r>
            <a:r>
              <a:rPr lang="ar-SA" smtClean="0"/>
              <a:t>کوفتگيهاي</a:t>
            </a:r>
            <a:r>
              <a:rPr lang="fa-IR" smtClean="0"/>
              <a:t>  </a:t>
            </a:r>
            <a:r>
              <a:rPr lang="ar-SA" smtClean="0"/>
              <a:t>مفصل</a:t>
            </a:r>
            <a:r>
              <a:rPr lang="fa-IR" smtClean="0"/>
              <a:t>  </a:t>
            </a:r>
            <a:r>
              <a:rPr lang="ar-SA" smtClean="0"/>
              <a:t>مچ پا</a:t>
            </a:r>
            <a:r>
              <a:rPr lang="fa-IR" smtClean="0"/>
              <a:t>  </a:t>
            </a:r>
            <a:r>
              <a:rPr lang="ar-SA" smtClean="0"/>
              <a:t>شايع اند</a:t>
            </a:r>
            <a:r>
              <a:rPr lang="fa-IR" smtClean="0"/>
              <a:t>  </a:t>
            </a:r>
            <a:r>
              <a:rPr lang="ar-SA" smtClean="0"/>
              <a:t>اما</a:t>
            </a:r>
            <a:r>
              <a:rPr lang="fa-IR" smtClean="0"/>
              <a:t>  </a:t>
            </a:r>
            <a:r>
              <a:rPr lang="ar-SA" smtClean="0"/>
              <a:t>آسيب جدي</a:t>
            </a:r>
            <a:r>
              <a:rPr lang="fa-IR" smtClean="0"/>
              <a:t>  </a:t>
            </a:r>
            <a:r>
              <a:rPr lang="ar-SA" smtClean="0"/>
              <a:t>نيستند. </a:t>
            </a:r>
            <a:endParaRPr lang="fa-IR" smtClean="0"/>
          </a:p>
          <a:p>
            <a:pPr algn="r" eaLnBrk="1" hangingPunct="1">
              <a:lnSpc>
                <a:spcPct val="90000"/>
              </a:lnSpc>
              <a:buFont typeface="Wingdings" panose="05000000000000000000" pitchFamily="2" charset="2"/>
              <a:buNone/>
            </a:pPr>
            <a:r>
              <a:rPr lang="ar-SA" smtClean="0">
                <a:solidFill>
                  <a:srgbClr val="F4CB80"/>
                </a:solidFill>
              </a:rPr>
              <a:t>علائم و نشانه ها: </a:t>
            </a:r>
            <a:endParaRPr lang="fa-IR" smtClean="0">
              <a:solidFill>
                <a:srgbClr val="F4CB80"/>
              </a:solidFill>
            </a:endParaRPr>
          </a:p>
          <a:p>
            <a:pPr algn="r" eaLnBrk="1" hangingPunct="1">
              <a:lnSpc>
                <a:spcPct val="90000"/>
              </a:lnSpc>
              <a:buFont typeface="Wingdings" panose="05000000000000000000" pitchFamily="2" charset="2"/>
              <a:buNone/>
            </a:pPr>
            <a:r>
              <a:rPr lang="ar-SA" smtClean="0"/>
              <a:t>تورم موضعي (سطحي يا عمقي) </a:t>
            </a:r>
            <a:endParaRPr lang="fa-IR" smtClean="0"/>
          </a:p>
          <a:p>
            <a:pPr algn="r" eaLnBrk="1" hangingPunct="1">
              <a:lnSpc>
                <a:spcPct val="90000"/>
              </a:lnSpc>
              <a:buFont typeface="Wingdings" panose="05000000000000000000" pitchFamily="2" charset="2"/>
              <a:buNone/>
            </a:pPr>
            <a:r>
              <a:rPr lang="ar-SA" smtClean="0"/>
              <a:t>درد و حساسيت</a:t>
            </a:r>
            <a:r>
              <a:rPr lang="fa-IR" smtClean="0"/>
              <a:t>  </a:t>
            </a:r>
            <a:r>
              <a:rPr lang="ar-SA" smtClean="0"/>
              <a:t>ناحيه کبود</a:t>
            </a:r>
            <a:endParaRPr lang="fa-IR" smtClean="0"/>
          </a:p>
          <a:p>
            <a:pPr algn="r" eaLnBrk="1" hangingPunct="1">
              <a:lnSpc>
                <a:spcPct val="90000"/>
              </a:lnSpc>
              <a:buFont typeface="Wingdings" panose="05000000000000000000" pitchFamily="2" charset="2"/>
              <a:buNone/>
            </a:pPr>
            <a:r>
              <a:rPr lang="fa-IR" smtClean="0"/>
              <a:t> </a:t>
            </a:r>
            <a:r>
              <a:rPr lang="ar-SA" smtClean="0"/>
              <a:t>احساس</a:t>
            </a:r>
            <a:r>
              <a:rPr lang="fa-IR" smtClean="0"/>
              <a:t>  </a:t>
            </a:r>
            <a:r>
              <a:rPr lang="ar-SA" smtClean="0"/>
              <a:t>سفتي وقتي فشار</a:t>
            </a:r>
            <a:r>
              <a:rPr lang="fa-IR" smtClean="0"/>
              <a:t>  </a:t>
            </a:r>
            <a:r>
              <a:rPr lang="ar-SA" smtClean="0"/>
              <a:t>روي محل</a:t>
            </a:r>
            <a:r>
              <a:rPr lang="fa-IR" smtClean="0"/>
              <a:t>  </a:t>
            </a:r>
            <a:r>
              <a:rPr lang="ar-SA" smtClean="0"/>
              <a:t>جراحت</a:t>
            </a:r>
            <a:r>
              <a:rPr lang="fa-IR" smtClean="0"/>
              <a:t>  </a:t>
            </a:r>
            <a:r>
              <a:rPr lang="ar-SA" smtClean="0"/>
              <a:t>اعمال شود. </a:t>
            </a:r>
            <a:endParaRPr lang="fa-IR" smtClean="0"/>
          </a:p>
          <a:p>
            <a:pPr algn="r" eaLnBrk="1" hangingPunct="1">
              <a:lnSpc>
                <a:spcPct val="90000"/>
              </a:lnSpc>
              <a:buFont typeface="Wingdings" panose="05000000000000000000" pitchFamily="2" charset="2"/>
              <a:buNone/>
            </a:pPr>
            <a:r>
              <a:rPr lang="ar-SA" smtClean="0"/>
              <a:t>بي رنگي زير پوست</a:t>
            </a:r>
            <a:r>
              <a:rPr lang="fa-IR" smtClean="0"/>
              <a:t>  </a:t>
            </a:r>
            <a:r>
              <a:rPr lang="ar-SA" smtClean="0"/>
              <a:t>تدريجا</a:t>
            </a:r>
            <a:r>
              <a:rPr lang="fa-IR" smtClean="0"/>
              <a:t>  </a:t>
            </a:r>
            <a:r>
              <a:rPr lang="ar-SA" smtClean="0"/>
              <a:t>قرمز شده</a:t>
            </a:r>
            <a:r>
              <a:rPr lang="fa-IR" smtClean="0"/>
              <a:t>  </a:t>
            </a:r>
            <a:r>
              <a:rPr lang="ar-SA" smtClean="0"/>
              <a:t>و نهايتا</a:t>
            </a:r>
            <a:r>
              <a:rPr lang="fa-IR" smtClean="0"/>
              <a:t>  </a:t>
            </a:r>
            <a:r>
              <a:rPr lang="ar-SA" smtClean="0"/>
              <a:t>منجر به کبودي مي شود. </a:t>
            </a:r>
            <a:endParaRPr lang="en-US"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1000" fill="hold"/>
                                        <p:tgtEl>
                                          <p:spTgt spid="768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68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68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 calcmode="lin" valueType="num">
                                      <p:cBhvr>
                                        <p:cTn id="14" dur="1000" fill="hold"/>
                                        <p:tgtEl>
                                          <p:spTgt spid="7680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68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68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 calcmode="lin" valueType="num">
                                      <p:cBhvr>
                                        <p:cTn id="21" dur="1000" fill="hold"/>
                                        <p:tgtEl>
                                          <p:spTgt spid="7680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680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68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 calcmode="lin" valueType="num">
                                      <p:cBhvr>
                                        <p:cTn id="28" dur="1000" fill="hold"/>
                                        <p:tgtEl>
                                          <p:spTgt spid="7680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680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68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6803">
                                            <p:txEl>
                                              <p:pRg st="4" end="4"/>
                                            </p:txEl>
                                          </p:spTgt>
                                        </p:tgtEl>
                                        <p:attrNameLst>
                                          <p:attrName>style.visibility</p:attrName>
                                        </p:attrNameLst>
                                      </p:cBhvr>
                                      <p:to>
                                        <p:strVal val="visible"/>
                                      </p:to>
                                    </p:set>
                                    <p:anim calcmode="lin" valueType="num">
                                      <p:cBhvr>
                                        <p:cTn id="35" dur="1000" fill="hold"/>
                                        <p:tgtEl>
                                          <p:spTgt spid="7680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680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680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6803">
                                            <p:txEl>
                                              <p:pRg st="5" end="5"/>
                                            </p:txEl>
                                          </p:spTgt>
                                        </p:tgtEl>
                                        <p:attrNameLst>
                                          <p:attrName>style.visibility</p:attrName>
                                        </p:attrNameLst>
                                      </p:cBhvr>
                                      <p:to>
                                        <p:strVal val="visible"/>
                                      </p:to>
                                    </p:set>
                                    <p:anim calcmode="lin" valueType="num">
                                      <p:cBhvr>
                                        <p:cTn id="42" dur="1000" fill="hold"/>
                                        <p:tgtEl>
                                          <p:spTgt spid="7680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680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680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6803">
                                            <p:txEl>
                                              <p:pRg st="6" end="6"/>
                                            </p:txEl>
                                          </p:spTgt>
                                        </p:tgtEl>
                                        <p:attrNameLst>
                                          <p:attrName>style.visibility</p:attrName>
                                        </p:attrNameLst>
                                      </p:cBhvr>
                                      <p:to>
                                        <p:strVal val="visible"/>
                                      </p:to>
                                    </p:set>
                                    <p:anim calcmode="lin" valueType="num">
                                      <p:cBhvr>
                                        <p:cTn id="49" dur="1000" fill="hold"/>
                                        <p:tgtEl>
                                          <p:spTgt spid="7680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7680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7680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6803">
                                            <p:txEl>
                                              <p:pRg st="7" end="7"/>
                                            </p:txEl>
                                          </p:spTgt>
                                        </p:tgtEl>
                                        <p:attrNameLst>
                                          <p:attrName>style.visibility</p:attrName>
                                        </p:attrNameLst>
                                      </p:cBhvr>
                                      <p:to>
                                        <p:strVal val="visible"/>
                                      </p:to>
                                    </p:set>
                                    <p:anim calcmode="lin" valueType="num">
                                      <p:cBhvr>
                                        <p:cTn id="56" dur="1000" fill="hold"/>
                                        <p:tgtEl>
                                          <p:spTgt spid="7680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7680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76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0" y="0"/>
            <a:ext cx="9144000" cy="6524625"/>
          </a:xfrm>
        </p:spPr>
        <p:txBody>
          <a:bodyPr/>
          <a:lstStyle/>
          <a:p>
            <a:pPr algn="r" eaLnBrk="1" hangingPunct="1">
              <a:buFont typeface="Wingdings" panose="05000000000000000000" pitchFamily="2" charset="2"/>
              <a:buNone/>
            </a:pPr>
            <a:r>
              <a:rPr lang="ar-SA" smtClean="0">
                <a:solidFill>
                  <a:srgbClr val="F4CB80"/>
                </a:solidFill>
              </a:rPr>
              <a:t>علل</a:t>
            </a:r>
            <a:r>
              <a:rPr lang="fa-IR" smtClean="0">
                <a:solidFill>
                  <a:srgbClr val="F4CB80"/>
                </a:solidFill>
              </a:rPr>
              <a:t>  </a:t>
            </a:r>
            <a:r>
              <a:rPr lang="ar-SA" smtClean="0">
                <a:solidFill>
                  <a:srgbClr val="F4CB80"/>
                </a:solidFill>
              </a:rPr>
              <a:t>به وجود آورنده</a:t>
            </a:r>
            <a:r>
              <a:rPr lang="fa-IR" smtClean="0">
                <a:solidFill>
                  <a:srgbClr val="F4CB80"/>
                </a:solidFill>
              </a:rPr>
              <a:t>:</a:t>
            </a:r>
          </a:p>
          <a:p>
            <a:pPr algn="r" eaLnBrk="1" hangingPunct="1">
              <a:buFont typeface="Wingdings" panose="05000000000000000000" pitchFamily="2" charset="2"/>
              <a:buNone/>
            </a:pPr>
            <a:r>
              <a:rPr lang="ar-SA" smtClean="0"/>
              <a:t> ضربه</a:t>
            </a:r>
            <a:r>
              <a:rPr lang="fa-IR" smtClean="0"/>
              <a:t>  </a:t>
            </a:r>
            <a:r>
              <a:rPr lang="ar-SA" smtClean="0"/>
              <a:t>مستقيم</a:t>
            </a:r>
            <a:r>
              <a:rPr lang="fa-IR" smtClean="0"/>
              <a:t>  </a:t>
            </a:r>
            <a:r>
              <a:rPr lang="ar-SA" smtClean="0"/>
              <a:t>به مفصل</a:t>
            </a:r>
            <a:r>
              <a:rPr lang="fa-IR" smtClean="0"/>
              <a:t>  </a:t>
            </a:r>
            <a:r>
              <a:rPr lang="ar-SA" smtClean="0"/>
              <a:t>مچ پا</a:t>
            </a:r>
            <a:r>
              <a:rPr lang="fa-IR" smtClean="0"/>
              <a:t>  </a:t>
            </a:r>
            <a:r>
              <a:rPr lang="ar-SA" smtClean="0"/>
              <a:t>معمولا</a:t>
            </a:r>
            <a:r>
              <a:rPr lang="fa-IR" smtClean="0"/>
              <a:t>  </a:t>
            </a:r>
            <a:r>
              <a:rPr lang="ar-SA" smtClean="0"/>
              <a:t>با لبه</a:t>
            </a:r>
            <a:r>
              <a:rPr lang="fa-IR" smtClean="0"/>
              <a:t>  </a:t>
            </a:r>
            <a:r>
              <a:rPr lang="ar-SA" smtClean="0"/>
              <a:t>ضخيم يک جسم</a:t>
            </a:r>
            <a:endParaRPr lang="fa-IR" smtClean="0"/>
          </a:p>
          <a:p>
            <a:pPr algn="r" eaLnBrk="1" hangingPunct="1">
              <a:buFont typeface="Wingdings" panose="05000000000000000000" pitchFamily="2" charset="2"/>
              <a:buNone/>
            </a:pPr>
            <a:r>
              <a:rPr lang="fa-IR" smtClean="0">
                <a:solidFill>
                  <a:srgbClr val="F4CB80"/>
                </a:solidFill>
              </a:rPr>
              <a:t/>
            </a:r>
            <a:br>
              <a:rPr lang="fa-IR" smtClean="0">
                <a:solidFill>
                  <a:srgbClr val="F4CB80"/>
                </a:solidFill>
              </a:rPr>
            </a:br>
            <a:r>
              <a:rPr lang="ar-SA" smtClean="0">
                <a:solidFill>
                  <a:srgbClr val="F4CB80"/>
                </a:solidFill>
              </a:rPr>
              <a:t>نحوه پيشگيري</a:t>
            </a:r>
            <a:r>
              <a:rPr lang="fa-IR" smtClean="0">
                <a:solidFill>
                  <a:srgbClr val="F4CB80"/>
                </a:solidFill>
              </a:rPr>
              <a:t>:</a:t>
            </a:r>
          </a:p>
          <a:p>
            <a:pPr algn="r" eaLnBrk="1" hangingPunct="1">
              <a:buFont typeface="Wingdings" panose="05000000000000000000" pitchFamily="2" charset="2"/>
              <a:buNone/>
            </a:pPr>
            <a:r>
              <a:rPr lang="ar-SA" smtClean="0"/>
              <a:t> وسايل</a:t>
            </a:r>
            <a:r>
              <a:rPr lang="fa-IR" smtClean="0"/>
              <a:t>  </a:t>
            </a:r>
            <a:r>
              <a:rPr lang="ar-SA" smtClean="0"/>
              <a:t>و تجهيزات</a:t>
            </a:r>
            <a:r>
              <a:rPr lang="fa-IR" smtClean="0"/>
              <a:t>  </a:t>
            </a:r>
            <a:r>
              <a:rPr lang="ar-SA" smtClean="0"/>
              <a:t>حفاظتي</a:t>
            </a:r>
            <a:r>
              <a:rPr lang="fa-IR" smtClean="0"/>
              <a:t>  </a:t>
            </a:r>
            <a:r>
              <a:rPr lang="ar-SA" smtClean="0"/>
              <a:t>مناسب</a:t>
            </a:r>
            <a:r>
              <a:rPr lang="fa-IR" smtClean="0"/>
              <a:t>   </a:t>
            </a:r>
            <a:r>
              <a:rPr lang="ar-SA" smtClean="0"/>
              <a:t>نظير کفش هاي</a:t>
            </a:r>
            <a:r>
              <a:rPr lang="fa-IR" smtClean="0"/>
              <a:t>  </a:t>
            </a:r>
            <a:r>
              <a:rPr lang="ar-SA" smtClean="0"/>
              <a:t>ساق بلند را در مسابقه</a:t>
            </a:r>
            <a:r>
              <a:rPr lang="fa-IR" smtClean="0"/>
              <a:t>  </a:t>
            </a:r>
            <a:r>
              <a:rPr lang="ar-SA" smtClean="0"/>
              <a:t>يا ساير</a:t>
            </a:r>
            <a:r>
              <a:rPr lang="fa-IR" smtClean="0"/>
              <a:t>  </a:t>
            </a:r>
            <a:r>
              <a:rPr lang="ar-SA" smtClean="0"/>
              <a:t>فعاليتهاي</a:t>
            </a:r>
            <a:r>
              <a:rPr lang="fa-IR" smtClean="0"/>
              <a:t>  </a:t>
            </a:r>
            <a:r>
              <a:rPr lang="ar-SA" smtClean="0"/>
              <a:t>ورزشي</a:t>
            </a:r>
            <a:r>
              <a:rPr lang="fa-IR" smtClean="0"/>
              <a:t>  </a:t>
            </a:r>
            <a:r>
              <a:rPr lang="ar-SA" smtClean="0"/>
              <a:t>اگر که</a:t>
            </a:r>
            <a:r>
              <a:rPr lang="fa-IR" smtClean="0"/>
              <a:t>  </a:t>
            </a:r>
            <a:r>
              <a:rPr lang="ar-SA" smtClean="0"/>
              <a:t>در آنها</a:t>
            </a:r>
            <a:r>
              <a:rPr lang="fa-IR" smtClean="0"/>
              <a:t>  </a:t>
            </a:r>
            <a:r>
              <a:rPr lang="ar-SA" smtClean="0"/>
              <a:t>خطر کوفتگي</a:t>
            </a:r>
            <a:r>
              <a:rPr lang="fa-IR" smtClean="0"/>
              <a:t>  </a:t>
            </a:r>
            <a:r>
              <a:rPr lang="ar-SA" smtClean="0"/>
              <a:t>مچ پا</a:t>
            </a:r>
            <a:r>
              <a:rPr lang="fa-IR" smtClean="0"/>
              <a:t>  </a:t>
            </a:r>
            <a:r>
              <a:rPr lang="ar-SA" smtClean="0"/>
              <a:t>هست، بپوشيد. </a:t>
            </a:r>
            <a:endParaRPr lang="fa-IR" smtClean="0"/>
          </a:p>
          <a:p>
            <a:pPr algn="r" eaLnBrk="1" hangingPunct="1">
              <a:buFont typeface="Wingdings" panose="05000000000000000000" pitchFamily="2" charset="2"/>
              <a:buNone/>
            </a:pPr>
            <a:r>
              <a:rPr lang="ar-SA" smtClean="0">
                <a:solidFill>
                  <a:srgbClr val="F4CB80"/>
                </a:solidFill>
              </a:rPr>
              <a:t>عوارض ممکن: </a:t>
            </a:r>
            <a:endParaRPr lang="fa-IR" smtClean="0">
              <a:solidFill>
                <a:srgbClr val="F4CB80"/>
              </a:solidFill>
            </a:endParaRPr>
          </a:p>
          <a:p>
            <a:pPr algn="r" eaLnBrk="1" hangingPunct="1">
              <a:buFont typeface="Wingdings" panose="05000000000000000000" pitchFamily="2" charset="2"/>
              <a:buNone/>
            </a:pPr>
            <a:r>
              <a:rPr lang="ar-SA" smtClean="0"/>
              <a:t>خونريزي</a:t>
            </a:r>
            <a:r>
              <a:rPr lang="fa-IR" smtClean="0"/>
              <a:t>  </a:t>
            </a:r>
            <a:r>
              <a:rPr lang="ar-SA" smtClean="0"/>
              <a:t>شديد متعاقب</a:t>
            </a:r>
            <a:r>
              <a:rPr lang="fa-IR" smtClean="0"/>
              <a:t>  </a:t>
            </a:r>
            <a:r>
              <a:rPr lang="ar-SA" smtClean="0"/>
              <a:t>ناتواني</a:t>
            </a:r>
            <a:r>
              <a:rPr lang="fa-IR" smtClean="0"/>
              <a:t>  </a:t>
            </a:r>
            <a:r>
              <a:rPr lang="ar-SA" smtClean="0"/>
              <a:t>خونريزي</a:t>
            </a:r>
            <a:r>
              <a:rPr lang="fa-IR" smtClean="0"/>
              <a:t>  </a:t>
            </a:r>
            <a:r>
              <a:rPr lang="ar-SA" smtClean="0"/>
              <a:t>از نوع</a:t>
            </a:r>
            <a:r>
              <a:rPr lang="fa-IR" smtClean="0"/>
              <a:t>  </a:t>
            </a:r>
            <a:r>
              <a:rPr lang="ar-SA" smtClean="0"/>
              <a:t>نفوذي</a:t>
            </a:r>
            <a:r>
              <a:rPr lang="fa-IR" smtClean="0"/>
              <a:t>  </a:t>
            </a:r>
            <a:r>
              <a:rPr lang="ar-SA" smtClean="0"/>
              <a:t>بعضي اوقات</a:t>
            </a:r>
            <a:r>
              <a:rPr lang="fa-IR" smtClean="0"/>
              <a:t>  </a:t>
            </a:r>
            <a:r>
              <a:rPr lang="ar-SA" smtClean="0"/>
              <a:t>مي تواند منجر به آهکي</a:t>
            </a:r>
            <a:r>
              <a:rPr lang="fa-IR" smtClean="0"/>
              <a:t>  </a:t>
            </a:r>
            <a:r>
              <a:rPr lang="ar-SA" smtClean="0"/>
              <a:t>شدن و اختلال</a:t>
            </a:r>
            <a:r>
              <a:rPr lang="fa-IR" smtClean="0"/>
              <a:t>  </a:t>
            </a:r>
            <a:r>
              <a:rPr lang="ar-SA" smtClean="0"/>
              <a:t>در عمل</a:t>
            </a:r>
            <a:r>
              <a:rPr lang="fa-IR" smtClean="0"/>
              <a:t>   </a:t>
            </a:r>
            <a:r>
              <a:rPr lang="ar-SA" smtClean="0"/>
              <a:t>عضلات</a:t>
            </a:r>
            <a:r>
              <a:rPr lang="fa-IR" smtClean="0"/>
              <a:t>  </a:t>
            </a:r>
            <a:r>
              <a:rPr lang="ar-SA" smtClean="0"/>
              <a:t>آسيب ديده شود. اگر پوست</a:t>
            </a:r>
            <a:r>
              <a:rPr lang="fa-IR" smtClean="0"/>
              <a:t>  </a:t>
            </a:r>
            <a:r>
              <a:rPr lang="ar-SA" smtClean="0"/>
              <a:t>روي محل</a:t>
            </a:r>
            <a:r>
              <a:rPr lang="fa-IR" smtClean="0"/>
              <a:t>  </a:t>
            </a:r>
            <a:r>
              <a:rPr lang="ar-SA" smtClean="0"/>
              <a:t>کوفتگي پاره شده باشد احتمال</a:t>
            </a:r>
            <a:r>
              <a:rPr lang="fa-IR" smtClean="0"/>
              <a:t>  </a:t>
            </a:r>
            <a:r>
              <a:rPr lang="ar-SA" smtClean="0"/>
              <a:t>عفونت</a:t>
            </a:r>
            <a:r>
              <a:rPr lang="fa-IR" smtClean="0"/>
              <a:t>  </a:t>
            </a:r>
            <a:r>
              <a:rPr lang="ar-SA" smtClean="0"/>
              <a:t>هم مي رود. </a:t>
            </a:r>
            <a:endParaRPr lang="en-US" smtClean="0"/>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1000" fill="hold"/>
                                        <p:tgtEl>
                                          <p:spTgt spid="778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78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78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 calcmode="lin" valueType="num">
                                      <p:cBhvr>
                                        <p:cTn id="14" dur="1000" fill="hold"/>
                                        <p:tgtEl>
                                          <p:spTgt spid="7782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78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78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p:cTn id="21" dur="1000" fill="hold"/>
                                        <p:tgtEl>
                                          <p:spTgt spid="7782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782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78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 calcmode="lin" valueType="num">
                                      <p:cBhvr>
                                        <p:cTn id="28" dur="1000" fill="hold"/>
                                        <p:tgtEl>
                                          <p:spTgt spid="7782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782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78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 calcmode="lin" valueType="num">
                                      <p:cBhvr>
                                        <p:cTn id="35" dur="1000" fill="hold"/>
                                        <p:tgtEl>
                                          <p:spTgt spid="7782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782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782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7827">
                                            <p:txEl>
                                              <p:pRg st="5" end="5"/>
                                            </p:txEl>
                                          </p:spTgt>
                                        </p:tgtEl>
                                        <p:attrNameLst>
                                          <p:attrName>style.visibility</p:attrName>
                                        </p:attrNameLst>
                                      </p:cBhvr>
                                      <p:to>
                                        <p:strVal val="visible"/>
                                      </p:to>
                                    </p:set>
                                    <p:anim calcmode="lin" valueType="num">
                                      <p:cBhvr>
                                        <p:cTn id="42" dur="1000" fill="hold"/>
                                        <p:tgtEl>
                                          <p:spTgt spid="7782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782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0" y="260350"/>
            <a:ext cx="8604250" cy="4752975"/>
          </a:xfrm>
        </p:spPr>
        <p:txBody>
          <a:bodyPr/>
          <a:lstStyle/>
          <a:p>
            <a:pPr algn="r" eaLnBrk="1" hangingPunct="1">
              <a:buFont typeface="Wingdings" panose="05000000000000000000" pitchFamily="2" charset="2"/>
              <a:buNone/>
            </a:pPr>
            <a:r>
              <a:rPr lang="ar-SA" smtClean="0">
                <a:solidFill>
                  <a:srgbClr val="F4CB80"/>
                </a:solidFill>
              </a:rPr>
              <a:t>کمک هاي</a:t>
            </a:r>
            <a:r>
              <a:rPr lang="fa-IR" smtClean="0">
                <a:solidFill>
                  <a:srgbClr val="F4CB80"/>
                </a:solidFill>
              </a:rPr>
              <a:t>  </a:t>
            </a:r>
            <a:r>
              <a:rPr lang="ar-SA" smtClean="0">
                <a:solidFill>
                  <a:srgbClr val="F4CB80"/>
                </a:solidFill>
              </a:rPr>
              <a:t>اوليه</a:t>
            </a:r>
            <a:r>
              <a:rPr lang="fa-IR" smtClean="0">
                <a:solidFill>
                  <a:srgbClr val="F4CB80"/>
                </a:solidFill>
              </a:rPr>
              <a:t>:</a:t>
            </a:r>
          </a:p>
          <a:p>
            <a:pPr algn="r" eaLnBrk="1" hangingPunct="1">
              <a:buFont typeface="Wingdings" panose="05000000000000000000" pitchFamily="2" charset="2"/>
              <a:buNone/>
            </a:pPr>
            <a:r>
              <a:rPr lang="en-US" smtClean="0"/>
              <a:t>RICE</a:t>
            </a:r>
            <a:r>
              <a:rPr lang="fa-IR" smtClean="0"/>
              <a:t> </a:t>
            </a:r>
            <a:r>
              <a:rPr lang="ar-SA" smtClean="0"/>
              <a:t>از</a:t>
            </a:r>
            <a:r>
              <a:rPr lang="fa-IR" smtClean="0"/>
              <a:t>  </a:t>
            </a:r>
            <a:r>
              <a:rPr lang="ar-SA" smtClean="0"/>
              <a:t>دستور العمل که حروف</a:t>
            </a:r>
            <a:r>
              <a:rPr lang="fa-IR" smtClean="0"/>
              <a:t>  </a:t>
            </a:r>
            <a:r>
              <a:rPr lang="ar-SA" smtClean="0"/>
              <a:t>اول کلمات</a:t>
            </a:r>
            <a:r>
              <a:rPr lang="fa-IR" smtClean="0"/>
              <a:t>  </a:t>
            </a:r>
            <a:r>
              <a:rPr lang="ar-SA" smtClean="0"/>
              <a:t>استراحت،</a:t>
            </a:r>
            <a:r>
              <a:rPr lang="fa-IR" smtClean="0"/>
              <a:t>  </a:t>
            </a:r>
            <a:r>
              <a:rPr lang="ar-SA" smtClean="0"/>
              <a:t>يخ،</a:t>
            </a:r>
            <a:r>
              <a:rPr lang="fa-IR" smtClean="0"/>
              <a:t>  </a:t>
            </a:r>
            <a:r>
              <a:rPr lang="ar-SA" smtClean="0"/>
              <a:t>بانداژ فشاري</a:t>
            </a:r>
            <a:r>
              <a:rPr lang="fa-IR" smtClean="0"/>
              <a:t>  </a:t>
            </a:r>
            <a:r>
              <a:rPr lang="ar-SA" smtClean="0"/>
              <a:t>و بالا</a:t>
            </a:r>
            <a:r>
              <a:rPr lang="fa-IR" smtClean="0"/>
              <a:t>  </a:t>
            </a:r>
            <a:r>
              <a:rPr lang="ar-SA" smtClean="0"/>
              <a:t>نگه داشتن</a:t>
            </a:r>
            <a:r>
              <a:rPr lang="fa-IR" smtClean="0"/>
              <a:t>  </a:t>
            </a:r>
            <a:r>
              <a:rPr lang="ar-SA" smtClean="0"/>
              <a:t>عضو مي باشد، پيروي</a:t>
            </a:r>
            <a:r>
              <a:rPr lang="fa-IR" smtClean="0"/>
              <a:t>  </a:t>
            </a:r>
            <a:r>
              <a:rPr lang="ar-SA" smtClean="0"/>
              <a:t>کنيد. </a:t>
            </a:r>
            <a:endParaRPr lang="fa-IR" smtClean="0"/>
          </a:p>
          <a:p>
            <a:pPr algn="r" eaLnBrk="1" hangingPunct="1">
              <a:buFont typeface="Wingdings" panose="05000000000000000000" pitchFamily="2" charset="2"/>
              <a:buNone/>
            </a:pPr>
            <a:r>
              <a:rPr lang="ar-SA" smtClean="0">
                <a:solidFill>
                  <a:srgbClr val="F4CB80"/>
                </a:solidFill>
              </a:rPr>
              <a:t>توانبخشي: </a:t>
            </a:r>
            <a:endParaRPr lang="fa-IR" smtClean="0">
              <a:solidFill>
                <a:srgbClr val="F4CB80"/>
              </a:solidFill>
            </a:endParaRPr>
          </a:p>
          <a:p>
            <a:pPr algn="r" eaLnBrk="1" hangingPunct="1">
              <a:buFont typeface="Wingdings" panose="05000000000000000000" pitchFamily="2" charset="2"/>
              <a:buNone/>
            </a:pPr>
            <a:r>
              <a:rPr lang="ar-SA" smtClean="0"/>
              <a:t>براي کوفتگيهاي</a:t>
            </a:r>
            <a:r>
              <a:rPr lang="fa-IR" smtClean="0"/>
              <a:t>  </a:t>
            </a:r>
            <a:r>
              <a:rPr lang="ar-SA" smtClean="0"/>
              <a:t>شديد، تمرينات</a:t>
            </a:r>
            <a:r>
              <a:rPr lang="fa-IR" smtClean="0"/>
              <a:t>  </a:t>
            </a:r>
            <a:r>
              <a:rPr lang="ar-SA" smtClean="0"/>
              <a:t>توانبخشي</a:t>
            </a:r>
            <a:r>
              <a:rPr lang="fa-IR" smtClean="0"/>
              <a:t>  </a:t>
            </a:r>
            <a:r>
              <a:rPr lang="ar-SA" smtClean="0"/>
              <a:t>روزانه</a:t>
            </a:r>
            <a:r>
              <a:rPr lang="fa-IR" smtClean="0"/>
              <a:t>  </a:t>
            </a:r>
            <a:r>
              <a:rPr lang="ar-SA" smtClean="0"/>
              <a:t>وقتي که ديگر به بانداژ</a:t>
            </a:r>
            <a:r>
              <a:rPr lang="fa-IR" smtClean="0"/>
              <a:t>  </a:t>
            </a:r>
            <a:r>
              <a:rPr lang="ar-SA" smtClean="0"/>
              <a:t>نگه دارنده نياز</a:t>
            </a:r>
            <a:r>
              <a:rPr lang="fa-IR" smtClean="0"/>
              <a:t>  </a:t>
            </a:r>
            <a:r>
              <a:rPr lang="ar-SA" smtClean="0"/>
              <a:t>نباشد، شروع مي شود. </a:t>
            </a:r>
            <a:endParaRPr lang="fa-IR" smtClean="0"/>
          </a:p>
          <a:p>
            <a:pPr algn="r" eaLnBrk="1" hangingPunct="1">
              <a:buFont typeface="Wingdings" panose="05000000000000000000" pitchFamily="2" charset="2"/>
              <a:buNone/>
            </a:pPr>
            <a:r>
              <a:rPr lang="ar-SA" smtClean="0"/>
              <a:t>بخش مربوط به تمرينات توانبخشي</a:t>
            </a:r>
            <a:r>
              <a:rPr lang="fa-IR" smtClean="0"/>
              <a:t>  </a:t>
            </a:r>
            <a:r>
              <a:rPr lang="ar-SA" smtClean="0"/>
              <a:t>را نگاه کنيد. </a:t>
            </a:r>
            <a:endParaRPr lang="en-US" smtClean="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1000" fill="hold"/>
                                        <p:tgtEl>
                                          <p:spTgt spid="788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88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88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8851">
                                            <p:txEl>
                                              <p:pRg st="1" end="1"/>
                                            </p:txEl>
                                          </p:spTgt>
                                        </p:tgtEl>
                                        <p:attrNameLst>
                                          <p:attrName>style.visibility</p:attrName>
                                        </p:attrNameLst>
                                      </p:cBhvr>
                                      <p:to>
                                        <p:strVal val="visible"/>
                                      </p:to>
                                    </p:set>
                                    <p:anim calcmode="lin" valueType="num">
                                      <p:cBhvr>
                                        <p:cTn id="14" dur="1000" fill="hold"/>
                                        <p:tgtEl>
                                          <p:spTgt spid="788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88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88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8851">
                                            <p:txEl>
                                              <p:pRg st="2" end="2"/>
                                            </p:txEl>
                                          </p:spTgt>
                                        </p:tgtEl>
                                        <p:attrNameLst>
                                          <p:attrName>style.visibility</p:attrName>
                                        </p:attrNameLst>
                                      </p:cBhvr>
                                      <p:to>
                                        <p:strVal val="visible"/>
                                      </p:to>
                                    </p:set>
                                    <p:anim calcmode="lin" valueType="num">
                                      <p:cBhvr>
                                        <p:cTn id="21" dur="1000" fill="hold"/>
                                        <p:tgtEl>
                                          <p:spTgt spid="7885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885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88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 calcmode="lin" valueType="num">
                                      <p:cBhvr>
                                        <p:cTn id="28" dur="1000" fill="hold"/>
                                        <p:tgtEl>
                                          <p:spTgt spid="7885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885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885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8851">
                                            <p:txEl>
                                              <p:pRg st="4" end="4"/>
                                            </p:txEl>
                                          </p:spTgt>
                                        </p:tgtEl>
                                        <p:attrNameLst>
                                          <p:attrName>style.visibility</p:attrName>
                                        </p:attrNameLst>
                                      </p:cBhvr>
                                      <p:to>
                                        <p:strVal val="visible"/>
                                      </p:to>
                                    </p:set>
                                    <p:anim calcmode="lin" valueType="num">
                                      <p:cBhvr>
                                        <p:cTn id="35" dur="1000" fill="hold"/>
                                        <p:tgtEl>
                                          <p:spTgt spid="7885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885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ankle_bones_M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76250"/>
            <a:ext cx="73437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WordArt 5"/>
          <p:cNvSpPr>
            <a:spLocks noChangeArrowheads="1" noChangeShapeType="1" noTextEdit="1"/>
          </p:cNvSpPr>
          <p:nvPr/>
        </p:nvSpPr>
        <p:spPr bwMode="auto">
          <a:xfrm>
            <a:off x="6659563" y="5949950"/>
            <a:ext cx="2057400" cy="523875"/>
          </a:xfrm>
          <a:prstGeom prst="rect">
            <a:avLst/>
          </a:prstGeom>
        </p:spPr>
        <p:txBody>
          <a:bodyPr wrap="none" fromWordArt="1">
            <a:prstTxWarp prst="textPlain">
              <a:avLst>
                <a:gd name="adj" fmla="val 50000"/>
              </a:avLst>
            </a:prstTxWarp>
          </a:bodyPr>
          <a:lstStyle/>
          <a:p>
            <a:pPr algn="ctr">
              <a:defRPr/>
            </a:pP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Ankle bone</a:t>
            </a:r>
            <a:endParaRPr lang="fa-IR"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0" y="260350"/>
            <a:ext cx="9144000" cy="6264275"/>
          </a:xfrm>
        </p:spPr>
        <p:txBody>
          <a:bodyPr/>
          <a:lstStyle/>
          <a:p>
            <a:pPr algn="ctr" eaLnBrk="1" hangingPunct="1">
              <a:lnSpc>
                <a:spcPct val="90000"/>
              </a:lnSpc>
              <a:buFont typeface="Wingdings" panose="05000000000000000000" pitchFamily="2" charset="2"/>
              <a:buNone/>
            </a:pPr>
            <a:r>
              <a:rPr lang="fa-IR" sz="2800" smtClean="0">
                <a:solidFill>
                  <a:srgbClr val="F4CB80"/>
                </a:solidFill>
              </a:rPr>
              <a:t> </a:t>
            </a:r>
            <a:r>
              <a:rPr lang="ar-SA" sz="2800" smtClean="0">
                <a:solidFill>
                  <a:srgbClr val="F4CB80"/>
                </a:solidFill>
              </a:rPr>
              <a:t>در رفتگی مچ پا </a:t>
            </a:r>
            <a:endParaRPr lang="fa-IR" sz="2800" smtClean="0">
              <a:solidFill>
                <a:srgbClr val="F4CB80"/>
              </a:solidFill>
            </a:endParaRPr>
          </a:p>
          <a:p>
            <a:pPr algn="r" eaLnBrk="1" hangingPunct="1">
              <a:lnSpc>
                <a:spcPct val="90000"/>
              </a:lnSpc>
              <a:buFont typeface="Wingdings" panose="05000000000000000000" pitchFamily="2" charset="2"/>
              <a:buNone/>
            </a:pPr>
            <a:r>
              <a:rPr lang="ar-SA" sz="2800" smtClean="0">
                <a:solidFill>
                  <a:srgbClr val="F4CB80"/>
                </a:solidFill>
              </a:rPr>
              <a:t>تعريف</a:t>
            </a:r>
            <a:r>
              <a:rPr lang="ar-SA" sz="2800" smtClean="0"/>
              <a:t> </a:t>
            </a:r>
            <a:endParaRPr lang="fa-IR" sz="2800" smtClean="0"/>
          </a:p>
          <a:p>
            <a:pPr algn="r" eaLnBrk="1" hangingPunct="1">
              <a:lnSpc>
                <a:spcPct val="90000"/>
              </a:lnSpc>
              <a:buFont typeface="Wingdings" panose="05000000000000000000" pitchFamily="2" charset="2"/>
              <a:buNone/>
            </a:pPr>
            <a:r>
              <a:rPr lang="ar-SA" sz="2800" smtClean="0"/>
              <a:t>صدمه به مفصل</a:t>
            </a:r>
            <a:r>
              <a:rPr lang="fa-IR" sz="2800" smtClean="0"/>
              <a:t>  </a:t>
            </a:r>
            <a:r>
              <a:rPr lang="ar-SA" sz="2800" smtClean="0"/>
              <a:t>مچ پا به طوري که استخوان هاي متصل به هم</a:t>
            </a:r>
            <a:r>
              <a:rPr lang="fa-IR" sz="2800" smtClean="0"/>
              <a:t>  </a:t>
            </a:r>
            <a:r>
              <a:rPr lang="ar-SA" sz="2800" smtClean="0"/>
              <a:t>جا به جا</a:t>
            </a:r>
            <a:r>
              <a:rPr lang="fa-IR" sz="2800" smtClean="0"/>
              <a:t>  </a:t>
            </a:r>
            <a:r>
              <a:rPr lang="ar-SA" sz="2800" smtClean="0"/>
              <a:t>شده و از هم فاصله گرفته باشند . در رفتگيهاي مفصل مچ پا اغلب همراه با کشيدگي هاي رباطي ( صدمه در رباطها ) و شکستگيها مي باشند.</a:t>
            </a:r>
            <a:endParaRPr lang="fa-IR" sz="2800" smtClean="0"/>
          </a:p>
          <a:p>
            <a:pPr algn="r" eaLnBrk="1" hangingPunct="1">
              <a:lnSpc>
                <a:spcPct val="90000"/>
              </a:lnSpc>
              <a:buFont typeface="Wingdings" panose="05000000000000000000" pitchFamily="2" charset="2"/>
              <a:buNone/>
            </a:pPr>
            <a:r>
              <a:rPr lang="ar-SA" sz="2800" smtClean="0">
                <a:solidFill>
                  <a:srgbClr val="F4CB80"/>
                </a:solidFill>
              </a:rPr>
              <a:t>علايم و نشانه ها </a:t>
            </a:r>
            <a:r>
              <a:rPr lang="fa-IR" sz="2800" smtClean="0">
                <a:solidFill>
                  <a:srgbClr val="F4CB80"/>
                </a:solidFill>
              </a:rPr>
              <a:t>:</a:t>
            </a:r>
          </a:p>
          <a:p>
            <a:pPr algn="r" eaLnBrk="1" hangingPunct="1">
              <a:lnSpc>
                <a:spcPct val="90000"/>
              </a:lnSpc>
              <a:buFont typeface="Wingdings" panose="05000000000000000000" pitchFamily="2" charset="2"/>
              <a:buNone/>
            </a:pPr>
            <a:r>
              <a:rPr lang="ar-SA" sz="2800" smtClean="0"/>
              <a:t>درد ناراحت کننده هنگام آسيب</a:t>
            </a:r>
            <a:endParaRPr lang="fa-IR" sz="2800" smtClean="0"/>
          </a:p>
          <a:p>
            <a:pPr algn="r" eaLnBrk="1" hangingPunct="1">
              <a:lnSpc>
                <a:spcPct val="90000"/>
              </a:lnSpc>
              <a:buFont typeface="Wingdings" panose="05000000000000000000" pitchFamily="2" charset="2"/>
              <a:buNone/>
            </a:pPr>
            <a:r>
              <a:rPr lang="fa-IR" sz="2800" smtClean="0"/>
              <a:t> </a:t>
            </a:r>
            <a:r>
              <a:rPr lang="ar-SA" sz="2800" smtClean="0"/>
              <a:t>ضعف</a:t>
            </a:r>
            <a:r>
              <a:rPr lang="fa-IR" sz="2800" smtClean="0"/>
              <a:t>  </a:t>
            </a:r>
            <a:r>
              <a:rPr lang="ar-SA" sz="2800" smtClean="0"/>
              <a:t>عملکرد</a:t>
            </a:r>
            <a:r>
              <a:rPr lang="fa-IR" sz="2800" smtClean="0"/>
              <a:t>  </a:t>
            </a:r>
            <a:r>
              <a:rPr lang="ar-SA" sz="2800" smtClean="0"/>
              <a:t>مفصل مچ پا و درد شديد هنگام مفصل مچ پا </a:t>
            </a:r>
            <a:endParaRPr lang="fa-IR" sz="2800" smtClean="0"/>
          </a:p>
          <a:p>
            <a:pPr algn="r" eaLnBrk="1" hangingPunct="1">
              <a:lnSpc>
                <a:spcPct val="90000"/>
              </a:lnSpc>
              <a:buFont typeface="Wingdings" panose="05000000000000000000" pitchFamily="2" charset="2"/>
              <a:buNone/>
            </a:pPr>
            <a:r>
              <a:rPr lang="ar-SA" sz="2800" smtClean="0"/>
              <a:t>قفل شدن استخوان هاي دررفته در وضعيت غير طبيعي يا وضعيتي که استخوان ها خود به خود حالت طبيعي بر گشته اند وبد شکلي را نشان نمي دهند.</a:t>
            </a:r>
            <a:endParaRPr lang="fa-IR" sz="2800" smtClean="0"/>
          </a:p>
          <a:p>
            <a:pPr algn="r" eaLnBrk="1" hangingPunct="1">
              <a:lnSpc>
                <a:spcPct val="90000"/>
              </a:lnSpc>
              <a:buFont typeface="Wingdings" panose="05000000000000000000" pitchFamily="2" charset="2"/>
              <a:buNone/>
            </a:pPr>
            <a:r>
              <a:rPr lang="ar-SA" sz="2800" smtClean="0"/>
              <a:t>حساسيت در محل دررفتگي ، شکستگي</a:t>
            </a:r>
            <a:r>
              <a:rPr lang="fa-IR" sz="2800" smtClean="0"/>
              <a:t>  </a:t>
            </a:r>
            <a:r>
              <a:rPr lang="ar-SA" sz="2800" smtClean="0"/>
              <a:t>و کشيدگي رباطي</a:t>
            </a:r>
            <a:endParaRPr lang="fa-IR" sz="2800" smtClean="0"/>
          </a:p>
          <a:p>
            <a:pPr algn="r" eaLnBrk="1" hangingPunct="1">
              <a:lnSpc>
                <a:spcPct val="90000"/>
              </a:lnSpc>
              <a:buFont typeface="Wingdings" panose="05000000000000000000" pitchFamily="2" charset="2"/>
              <a:buNone/>
            </a:pPr>
            <a:r>
              <a:rPr lang="ar-SA" sz="2800" smtClean="0"/>
              <a:t>تورم مفصل مچ پا و کبودي</a:t>
            </a:r>
            <a:endParaRPr lang="fa-IR" sz="2800" smtClean="0"/>
          </a:p>
          <a:p>
            <a:pPr algn="r" eaLnBrk="1" hangingPunct="1">
              <a:lnSpc>
                <a:spcPct val="90000"/>
              </a:lnSpc>
              <a:buFont typeface="Wingdings" panose="05000000000000000000" pitchFamily="2" charset="2"/>
              <a:buNone/>
            </a:pPr>
            <a:r>
              <a:rPr lang="ar-SA" sz="2800" smtClean="0"/>
              <a:t>بي حسي</a:t>
            </a:r>
            <a:r>
              <a:rPr lang="fa-IR" sz="2800" smtClean="0"/>
              <a:t>  </a:t>
            </a:r>
            <a:r>
              <a:rPr lang="ar-SA" sz="2800" smtClean="0"/>
              <a:t>يا فلج پا به علت فشاتر و يا قطع عروق خوني يا اعصاب</a:t>
            </a:r>
            <a:endParaRPr lang="en-US" sz="280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1000" fill="hold"/>
                                        <p:tgtEl>
                                          <p:spTgt spid="798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98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98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9875">
                                            <p:txEl>
                                              <p:pRg st="1" end="1"/>
                                            </p:txEl>
                                          </p:spTgt>
                                        </p:tgtEl>
                                        <p:attrNameLst>
                                          <p:attrName>style.visibility</p:attrName>
                                        </p:attrNameLst>
                                      </p:cBhvr>
                                      <p:to>
                                        <p:strVal val="visible"/>
                                      </p:to>
                                    </p:set>
                                    <p:anim calcmode="lin" valueType="num">
                                      <p:cBhvr>
                                        <p:cTn id="14" dur="1000" fill="hold"/>
                                        <p:tgtEl>
                                          <p:spTgt spid="798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98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98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 calcmode="lin" valueType="num">
                                      <p:cBhvr>
                                        <p:cTn id="21" dur="1000" fill="hold"/>
                                        <p:tgtEl>
                                          <p:spTgt spid="798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98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 calcmode="lin" valueType="num">
                                      <p:cBhvr>
                                        <p:cTn id="28" dur="1000" fill="hold"/>
                                        <p:tgtEl>
                                          <p:spTgt spid="7987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987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987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9875">
                                            <p:txEl>
                                              <p:pRg st="4" end="4"/>
                                            </p:txEl>
                                          </p:spTgt>
                                        </p:tgtEl>
                                        <p:attrNameLst>
                                          <p:attrName>style.visibility</p:attrName>
                                        </p:attrNameLst>
                                      </p:cBhvr>
                                      <p:to>
                                        <p:strVal val="visible"/>
                                      </p:to>
                                    </p:set>
                                    <p:anim calcmode="lin" valueType="num">
                                      <p:cBhvr>
                                        <p:cTn id="35" dur="1000" fill="hold"/>
                                        <p:tgtEl>
                                          <p:spTgt spid="7987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987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987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9875">
                                            <p:txEl>
                                              <p:pRg st="5" end="5"/>
                                            </p:txEl>
                                          </p:spTgt>
                                        </p:tgtEl>
                                        <p:attrNameLst>
                                          <p:attrName>style.visibility</p:attrName>
                                        </p:attrNameLst>
                                      </p:cBhvr>
                                      <p:to>
                                        <p:strVal val="visible"/>
                                      </p:to>
                                    </p:set>
                                    <p:anim calcmode="lin" valueType="num">
                                      <p:cBhvr>
                                        <p:cTn id="42" dur="1000" fill="hold"/>
                                        <p:tgtEl>
                                          <p:spTgt spid="7987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987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9875">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9875">
                                            <p:txEl>
                                              <p:pRg st="6" end="6"/>
                                            </p:txEl>
                                          </p:spTgt>
                                        </p:tgtEl>
                                        <p:attrNameLst>
                                          <p:attrName>style.visibility</p:attrName>
                                        </p:attrNameLst>
                                      </p:cBhvr>
                                      <p:to>
                                        <p:strVal val="visible"/>
                                      </p:to>
                                    </p:set>
                                    <p:anim calcmode="lin" valueType="num">
                                      <p:cBhvr>
                                        <p:cTn id="49" dur="1000" fill="hold"/>
                                        <p:tgtEl>
                                          <p:spTgt spid="79875">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79875">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79875">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9875">
                                            <p:txEl>
                                              <p:pRg st="7" end="7"/>
                                            </p:txEl>
                                          </p:spTgt>
                                        </p:tgtEl>
                                        <p:attrNameLst>
                                          <p:attrName>style.visibility</p:attrName>
                                        </p:attrNameLst>
                                      </p:cBhvr>
                                      <p:to>
                                        <p:strVal val="visible"/>
                                      </p:to>
                                    </p:set>
                                    <p:anim calcmode="lin" valueType="num">
                                      <p:cBhvr>
                                        <p:cTn id="56" dur="1000" fill="hold"/>
                                        <p:tgtEl>
                                          <p:spTgt spid="79875">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79875">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79875">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79875">
                                            <p:txEl>
                                              <p:pRg st="8" end="8"/>
                                            </p:txEl>
                                          </p:spTgt>
                                        </p:tgtEl>
                                        <p:attrNameLst>
                                          <p:attrName>style.visibility</p:attrName>
                                        </p:attrNameLst>
                                      </p:cBhvr>
                                      <p:to>
                                        <p:strVal val="visible"/>
                                      </p:to>
                                    </p:set>
                                    <p:anim calcmode="lin" valueType="num">
                                      <p:cBhvr>
                                        <p:cTn id="63" dur="1000" fill="hold"/>
                                        <p:tgtEl>
                                          <p:spTgt spid="79875">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79875">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79875">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79875">
                                            <p:txEl>
                                              <p:pRg st="9" end="9"/>
                                            </p:txEl>
                                          </p:spTgt>
                                        </p:tgtEl>
                                        <p:attrNameLst>
                                          <p:attrName>style.visibility</p:attrName>
                                        </p:attrNameLst>
                                      </p:cBhvr>
                                      <p:to>
                                        <p:strVal val="visible"/>
                                      </p:to>
                                    </p:set>
                                    <p:anim calcmode="lin" valueType="num">
                                      <p:cBhvr>
                                        <p:cTn id="70" dur="1000" fill="hold"/>
                                        <p:tgtEl>
                                          <p:spTgt spid="79875">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79875">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798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250825" y="765175"/>
            <a:ext cx="8497888" cy="5184775"/>
          </a:xfrm>
        </p:spPr>
        <p:txBody>
          <a:bodyPr/>
          <a:lstStyle/>
          <a:p>
            <a:pPr algn="r" eaLnBrk="1" hangingPunct="1">
              <a:buFont typeface="Wingdings" panose="05000000000000000000" pitchFamily="2" charset="2"/>
              <a:buNone/>
            </a:pPr>
            <a:r>
              <a:rPr lang="ar-SA" smtClean="0">
                <a:solidFill>
                  <a:srgbClr val="F4CB80"/>
                </a:solidFill>
              </a:rPr>
              <a:t>علل به وجود آورنده </a:t>
            </a:r>
            <a:r>
              <a:rPr lang="fa-IR" smtClean="0">
                <a:solidFill>
                  <a:srgbClr val="F4CB80"/>
                </a:solidFill>
              </a:rPr>
              <a:t>:</a:t>
            </a:r>
          </a:p>
          <a:p>
            <a:pPr algn="r" eaLnBrk="1" hangingPunct="1">
              <a:buFont typeface="Wingdings" panose="05000000000000000000" pitchFamily="2" charset="2"/>
              <a:buNone/>
            </a:pPr>
            <a:r>
              <a:rPr lang="ar-SA" smtClean="0"/>
              <a:t>جراحت شديد با فشار بر يک طرف مچ پا به واسط يک حرکت پيش بيني</a:t>
            </a:r>
            <a:r>
              <a:rPr lang="fa-IR" smtClean="0"/>
              <a:t>  </a:t>
            </a:r>
            <a:r>
              <a:rPr lang="ar-SA" smtClean="0"/>
              <a:t>نشده و مفصل مچ پا </a:t>
            </a:r>
            <a:endParaRPr lang="fa-IR" smtClean="0"/>
          </a:p>
          <a:p>
            <a:pPr algn="r" eaLnBrk="1" hangingPunct="1">
              <a:buFont typeface="Wingdings" panose="05000000000000000000" pitchFamily="2" charset="2"/>
              <a:buNone/>
            </a:pPr>
            <a:r>
              <a:rPr lang="ar-SA" smtClean="0"/>
              <a:t>نتيجه نهايي کشيدگي رباطي شديد ( جراحت و صدمه به رباط ؛ به علت فشار بيش</a:t>
            </a:r>
            <a:r>
              <a:rPr lang="fa-IR" smtClean="0"/>
              <a:t>  </a:t>
            </a:r>
            <a:r>
              <a:rPr lang="ar-SA" smtClean="0"/>
              <a:t>از حد )</a:t>
            </a:r>
            <a:endParaRPr lang="fa-IR" smtClean="0"/>
          </a:p>
          <a:p>
            <a:pPr algn="r" eaLnBrk="1" hangingPunct="1">
              <a:buFont typeface="Wingdings" panose="05000000000000000000" pitchFamily="2" charset="2"/>
              <a:buNone/>
            </a:pPr>
            <a:r>
              <a:rPr lang="ar-SA" smtClean="0"/>
              <a:t>کشيدگي رباطي عود کننده و کشيدگي هاي عضلاني که موجب ضعيف شدن رباطها مي شود.</a:t>
            </a:r>
            <a:endParaRPr lang="fa-IR" smtClean="0"/>
          </a:p>
          <a:p>
            <a:pPr algn="r" eaLnBrk="1" hangingPunct="1">
              <a:buFont typeface="Wingdings" panose="05000000000000000000" pitchFamily="2" charset="2"/>
              <a:buNone/>
            </a:pPr>
            <a:r>
              <a:rPr lang="ar-SA" smtClean="0"/>
              <a:t>انقباظات شديد عضلاني. </a:t>
            </a:r>
            <a:r>
              <a:rPr lang="fa-IR" smtClean="0"/>
              <a:t/>
            </a:r>
            <a:br>
              <a:rPr lang="fa-IR" smtClean="0"/>
            </a:br>
            <a:endParaRPr lang="en-US" smtClean="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1000" fill="hold"/>
                                        <p:tgtEl>
                                          <p:spTgt spid="819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23">
                                            <p:txEl>
                                              <p:pRg st="1" end="1"/>
                                            </p:txEl>
                                          </p:spTgt>
                                        </p:tgtEl>
                                        <p:attrNameLst>
                                          <p:attrName>style.visibility</p:attrName>
                                        </p:attrNameLst>
                                      </p:cBhvr>
                                      <p:to>
                                        <p:strVal val="visible"/>
                                      </p:to>
                                    </p:set>
                                    <p:anim calcmode="lin" valueType="num">
                                      <p:cBhvr>
                                        <p:cTn id="14" dur="1000" fill="hold"/>
                                        <p:tgtEl>
                                          <p:spTgt spid="819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19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19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1923">
                                            <p:txEl>
                                              <p:pRg st="2" end="2"/>
                                            </p:txEl>
                                          </p:spTgt>
                                        </p:tgtEl>
                                        <p:attrNameLst>
                                          <p:attrName>style.visibility</p:attrName>
                                        </p:attrNameLst>
                                      </p:cBhvr>
                                      <p:to>
                                        <p:strVal val="visible"/>
                                      </p:to>
                                    </p:set>
                                    <p:anim calcmode="lin" valueType="num">
                                      <p:cBhvr>
                                        <p:cTn id="21" dur="1000" fill="hold"/>
                                        <p:tgtEl>
                                          <p:spTgt spid="819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19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19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1923">
                                            <p:txEl>
                                              <p:pRg st="3" end="3"/>
                                            </p:txEl>
                                          </p:spTgt>
                                        </p:tgtEl>
                                        <p:attrNameLst>
                                          <p:attrName>style.visibility</p:attrName>
                                        </p:attrNameLst>
                                      </p:cBhvr>
                                      <p:to>
                                        <p:strVal val="visible"/>
                                      </p:to>
                                    </p:set>
                                    <p:anim calcmode="lin" valueType="num">
                                      <p:cBhvr>
                                        <p:cTn id="28" dur="1000" fill="hold"/>
                                        <p:tgtEl>
                                          <p:spTgt spid="819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819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8192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1923">
                                            <p:txEl>
                                              <p:pRg st="4" end="4"/>
                                            </p:txEl>
                                          </p:spTgt>
                                        </p:tgtEl>
                                        <p:attrNameLst>
                                          <p:attrName>style.visibility</p:attrName>
                                        </p:attrNameLst>
                                      </p:cBhvr>
                                      <p:to>
                                        <p:strVal val="visible"/>
                                      </p:to>
                                    </p:set>
                                    <p:anim calcmode="lin" valueType="num">
                                      <p:cBhvr>
                                        <p:cTn id="35" dur="1000" fill="hold"/>
                                        <p:tgtEl>
                                          <p:spTgt spid="8192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8192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1268413"/>
            <a:ext cx="8229600" cy="4598987"/>
          </a:xfrm>
        </p:spPr>
        <p:txBody>
          <a:bodyPr/>
          <a:lstStyle/>
          <a:p>
            <a:pPr algn="r" eaLnBrk="1" hangingPunct="1">
              <a:buFont typeface="Wingdings" panose="05000000000000000000" pitchFamily="2" charset="2"/>
              <a:buNone/>
            </a:pPr>
            <a:r>
              <a:rPr lang="ar-SA" smtClean="0">
                <a:solidFill>
                  <a:srgbClr val="F4CB80"/>
                </a:solidFill>
              </a:rPr>
              <a:t>نحوه پيشگيري</a:t>
            </a:r>
            <a:r>
              <a:rPr lang="fa-IR" smtClean="0">
                <a:solidFill>
                  <a:srgbClr val="F4CB80"/>
                </a:solidFill>
              </a:rPr>
              <a:t>:</a:t>
            </a:r>
          </a:p>
          <a:p>
            <a:pPr algn="r" eaLnBrk="1" hangingPunct="1">
              <a:buFont typeface="Wingdings" panose="05000000000000000000" pitchFamily="2" charset="2"/>
              <a:buNone/>
            </a:pPr>
            <a:r>
              <a:rPr lang="fa-IR" smtClean="0"/>
              <a:t> </a:t>
            </a:r>
            <a:r>
              <a:rPr lang="ar-SA" smtClean="0"/>
              <a:t>حفاظت مفصل مچ پا با وسايل نگهدارنده از قبيل باند کشي يا آتل بندي </a:t>
            </a:r>
            <a:endParaRPr lang="fa-IR" smtClean="0"/>
          </a:p>
          <a:p>
            <a:pPr algn="r" eaLnBrk="1" hangingPunct="1">
              <a:buFont typeface="Wingdings" panose="05000000000000000000" pitchFamily="2" charset="2"/>
              <a:buNone/>
            </a:pPr>
            <a:r>
              <a:rPr lang="ar-SA" smtClean="0"/>
              <a:t>ايجاد يک وضعيت مطلوب قدرت عضلاني در ساق و مچ پا </a:t>
            </a:r>
            <a:endParaRPr lang="fa-IR" smtClean="0"/>
          </a:p>
          <a:p>
            <a:pPr algn="r" eaLnBrk="1" hangingPunct="1">
              <a:buFont typeface="Wingdings" panose="05000000000000000000" pitchFamily="2" charset="2"/>
              <a:buNone/>
            </a:pPr>
            <a:r>
              <a:rPr lang="ar-SA" smtClean="0"/>
              <a:t>گرم کردن بدن قبل از فعاليت بدني </a:t>
            </a:r>
            <a:endParaRPr lang="fa-IR" smtClean="0"/>
          </a:p>
          <a:p>
            <a:pPr algn="r" eaLnBrk="1" hangingPunct="1">
              <a:buFont typeface="Wingdings" panose="05000000000000000000" pitchFamily="2" charset="2"/>
              <a:buNone/>
            </a:pPr>
            <a:r>
              <a:rPr lang="ar-SA" smtClean="0"/>
              <a:t>اجتناب از دويدن در سطوح ناهموار در دو ميداني</a:t>
            </a:r>
            <a:endParaRPr lang="en-US" smtClean="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323850" y="260350"/>
            <a:ext cx="8569325" cy="6337300"/>
          </a:xfrm>
        </p:spPr>
        <p:txBody>
          <a:bodyPr/>
          <a:lstStyle/>
          <a:p>
            <a:pPr algn="r" eaLnBrk="1" hangingPunct="1">
              <a:lnSpc>
                <a:spcPct val="90000"/>
              </a:lnSpc>
              <a:buFont typeface="Wingdings" panose="05000000000000000000" pitchFamily="2" charset="2"/>
              <a:buNone/>
            </a:pPr>
            <a:r>
              <a:rPr lang="ar-SA" sz="2800" smtClean="0">
                <a:solidFill>
                  <a:srgbClr val="F4CB80"/>
                </a:solidFill>
              </a:rPr>
              <a:t>عوارض ممکن </a:t>
            </a:r>
            <a:r>
              <a:rPr lang="fa-IR" sz="2800" smtClean="0">
                <a:solidFill>
                  <a:srgbClr val="F4CB80"/>
                </a:solidFill>
              </a:rPr>
              <a:t>:</a:t>
            </a:r>
          </a:p>
          <a:p>
            <a:pPr algn="r" eaLnBrk="1" hangingPunct="1">
              <a:lnSpc>
                <a:spcPct val="90000"/>
              </a:lnSpc>
              <a:buFont typeface="Wingdings" panose="05000000000000000000" pitchFamily="2" charset="2"/>
              <a:buNone/>
            </a:pPr>
            <a:r>
              <a:rPr lang="ar-SA" sz="2800" smtClean="0"/>
              <a:t>خونريزي شديد يا عفونت بعد از جراحي </a:t>
            </a:r>
            <a:r>
              <a:rPr lang="fa-IR" sz="2800" smtClean="0"/>
              <a:t>.</a:t>
            </a:r>
          </a:p>
          <a:p>
            <a:pPr algn="r" eaLnBrk="1" hangingPunct="1">
              <a:lnSpc>
                <a:spcPct val="90000"/>
              </a:lnSpc>
              <a:buFont typeface="Wingdings" panose="05000000000000000000" pitchFamily="2" charset="2"/>
              <a:buNone/>
            </a:pPr>
            <a:r>
              <a:rPr lang="ar-SA" sz="2800" smtClean="0"/>
              <a:t>اگر فعاليت زود از سرگرفته شود زمان بهبود طولاني خواهد شد</a:t>
            </a:r>
            <a:r>
              <a:rPr lang="fa-IR" sz="2800" smtClean="0"/>
              <a:t>.</a:t>
            </a:r>
          </a:p>
          <a:p>
            <a:pPr algn="r" eaLnBrk="1" hangingPunct="1">
              <a:lnSpc>
                <a:spcPct val="90000"/>
              </a:lnSpc>
              <a:buFont typeface="Wingdings" panose="05000000000000000000" pitchFamily="2" charset="2"/>
              <a:buNone/>
            </a:pPr>
            <a:r>
              <a:rPr lang="ar-SA" sz="2800" smtClean="0"/>
              <a:t>استعداد و آمادگي جهت صدمه مکرر مچ پا </a:t>
            </a:r>
            <a:r>
              <a:rPr lang="fa-IR" sz="2800" smtClean="0"/>
              <a:t>.</a:t>
            </a:r>
          </a:p>
          <a:p>
            <a:pPr algn="r" eaLnBrk="1" hangingPunct="1">
              <a:lnSpc>
                <a:spcPct val="90000"/>
              </a:lnSpc>
              <a:buFont typeface="Wingdings" panose="05000000000000000000" pitchFamily="2" charset="2"/>
              <a:buNone/>
            </a:pPr>
            <a:r>
              <a:rPr lang="ar-SA" sz="2800" smtClean="0"/>
              <a:t>اگر چند جراحت مکرر رخ دهد مفصل مچ پا بي ثبات يا به طور دائم ملتهب و دردناک خواهند ماند.</a:t>
            </a:r>
            <a:endParaRPr lang="fa-IR" sz="2800" smtClean="0"/>
          </a:p>
          <a:p>
            <a:pPr algn="r" eaLnBrk="1" hangingPunct="1">
              <a:lnSpc>
                <a:spcPct val="90000"/>
              </a:lnSpc>
              <a:buFont typeface="Wingdings" panose="05000000000000000000" pitchFamily="2" charset="2"/>
              <a:buNone/>
            </a:pPr>
            <a:r>
              <a:rPr lang="fa-IR" sz="2800" smtClean="0">
                <a:solidFill>
                  <a:srgbClr val="F4CB80"/>
                </a:solidFill>
              </a:rPr>
              <a:t> </a:t>
            </a:r>
            <a:r>
              <a:rPr lang="ar-SA" sz="2800" smtClean="0">
                <a:solidFill>
                  <a:srgbClr val="F4CB80"/>
                </a:solidFill>
              </a:rPr>
              <a:t>کمک هاي اوليه</a:t>
            </a:r>
            <a:r>
              <a:rPr lang="fa-IR" sz="2800" smtClean="0">
                <a:solidFill>
                  <a:srgbClr val="F4CB80"/>
                </a:solidFill>
              </a:rPr>
              <a:t>:</a:t>
            </a:r>
            <a:r>
              <a:rPr lang="ar-SA" sz="2800" smtClean="0">
                <a:solidFill>
                  <a:srgbClr val="F4CB80"/>
                </a:solidFill>
              </a:rPr>
              <a:t> </a:t>
            </a:r>
            <a:endParaRPr lang="fa-IR" sz="2800" smtClean="0">
              <a:solidFill>
                <a:srgbClr val="F4CB80"/>
              </a:solidFill>
            </a:endParaRPr>
          </a:p>
          <a:p>
            <a:pPr algn="r" eaLnBrk="1" hangingPunct="1">
              <a:lnSpc>
                <a:spcPct val="90000"/>
              </a:lnSpc>
              <a:buFont typeface="Wingdings" panose="05000000000000000000" pitchFamily="2" charset="2"/>
              <a:buNone/>
            </a:pPr>
            <a:r>
              <a:rPr lang="ar-SA" sz="2800" smtClean="0"/>
              <a:t>از دستور العمل </a:t>
            </a:r>
            <a:r>
              <a:rPr lang="en-US" sz="2800" smtClean="0"/>
              <a:t>RICE</a:t>
            </a:r>
            <a:r>
              <a:rPr lang="ar-SA" sz="2800" smtClean="0"/>
              <a:t> که حروف</a:t>
            </a:r>
            <a:r>
              <a:rPr lang="fa-IR" sz="2800" smtClean="0"/>
              <a:t>  </a:t>
            </a:r>
            <a:r>
              <a:rPr lang="ar-SA" sz="2800" smtClean="0"/>
              <a:t>اول کلمات استراحت ، يخ ، بانداژ فشاري و بالا نگه داشتن عضو مي باشد استفاده کنيد </a:t>
            </a:r>
            <a:r>
              <a:rPr lang="fa-IR" sz="2800" smtClean="0"/>
              <a:t>.</a:t>
            </a:r>
          </a:p>
          <a:p>
            <a:pPr algn="r" eaLnBrk="1" hangingPunct="1">
              <a:lnSpc>
                <a:spcPct val="90000"/>
              </a:lnSpc>
              <a:buFont typeface="Wingdings" panose="05000000000000000000" pitchFamily="2" charset="2"/>
              <a:buNone/>
            </a:pPr>
            <a:r>
              <a:rPr lang="fa-IR" sz="2800" smtClean="0"/>
              <a:t> </a:t>
            </a:r>
            <a:r>
              <a:rPr lang="ar-SA" sz="2800" smtClean="0">
                <a:solidFill>
                  <a:srgbClr val="F4CB80"/>
                </a:solidFill>
              </a:rPr>
              <a:t>توانبخشي</a:t>
            </a:r>
            <a:r>
              <a:rPr lang="ar-SA" sz="2800" smtClean="0"/>
              <a:t> </a:t>
            </a:r>
            <a:r>
              <a:rPr lang="fa-IR" sz="2800" smtClean="0"/>
              <a:t>:</a:t>
            </a:r>
          </a:p>
          <a:p>
            <a:pPr algn="r" eaLnBrk="1" hangingPunct="1">
              <a:lnSpc>
                <a:spcPct val="90000"/>
              </a:lnSpc>
              <a:buFont typeface="Wingdings" panose="05000000000000000000" pitchFamily="2" charset="2"/>
              <a:buNone/>
            </a:pPr>
            <a:r>
              <a:rPr lang="ar-SA" sz="2800" smtClean="0"/>
              <a:t>تمرينات توانبخشي روزانه را هنگامي که به باند محافظت کننده نيازي نبود شروع کنيد ماساژ يخ براي 10 دقيقه قبل از شروع استفاده کنيد </a:t>
            </a:r>
            <a:endParaRPr lang="fa-IR" sz="2800" smtClean="0"/>
          </a:p>
          <a:p>
            <a:pPr algn="r" eaLnBrk="1" hangingPunct="1">
              <a:lnSpc>
                <a:spcPct val="90000"/>
              </a:lnSpc>
              <a:buFont typeface="Wingdings" panose="05000000000000000000" pitchFamily="2" charset="2"/>
              <a:buNone/>
            </a:pPr>
            <a:r>
              <a:rPr lang="ar-SA" sz="2800" smtClean="0"/>
              <a:t>بحش مربوط به تمرينات توانبخشي را نگاه کنيد </a:t>
            </a:r>
            <a:endParaRPr lang="en-US" sz="280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1000" fill="hold"/>
                                        <p:tgtEl>
                                          <p:spTgt spid="829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29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29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2947">
                                            <p:txEl>
                                              <p:pRg st="1" end="1"/>
                                            </p:txEl>
                                          </p:spTgt>
                                        </p:tgtEl>
                                        <p:attrNameLst>
                                          <p:attrName>style.visibility</p:attrName>
                                        </p:attrNameLst>
                                      </p:cBhvr>
                                      <p:to>
                                        <p:strVal val="visible"/>
                                      </p:to>
                                    </p:set>
                                    <p:anim calcmode="lin" valueType="num">
                                      <p:cBhvr>
                                        <p:cTn id="14" dur="1000" fill="hold"/>
                                        <p:tgtEl>
                                          <p:spTgt spid="829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29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29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2947">
                                            <p:txEl>
                                              <p:pRg st="2" end="2"/>
                                            </p:txEl>
                                          </p:spTgt>
                                        </p:tgtEl>
                                        <p:attrNameLst>
                                          <p:attrName>style.visibility</p:attrName>
                                        </p:attrNameLst>
                                      </p:cBhvr>
                                      <p:to>
                                        <p:strVal val="visible"/>
                                      </p:to>
                                    </p:set>
                                    <p:anim calcmode="lin" valueType="num">
                                      <p:cBhvr>
                                        <p:cTn id="21" dur="1000" fill="hold"/>
                                        <p:tgtEl>
                                          <p:spTgt spid="829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29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29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2947">
                                            <p:txEl>
                                              <p:pRg st="3" end="3"/>
                                            </p:txEl>
                                          </p:spTgt>
                                        </p:tgtEl>
                                        <p:attrNameLst>
                                          <p:attrName>style.visibility</p:attrName>
                                        </p:attrNameLst>
                                      </p:cBhvr>
                                      <p:to>
                                        <p:strVal val="visible"/>
                                      </p:to>
                                    </p:set>
                                    <p:anim calcmode="lin" valueType="num">
                                      <p:cBhvr>
                                        <p:cTn id="28" dur="1000" fill="hold"/>
                                        <p:tgtEl>
                                          <p:spTgt spid="829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829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829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2947">
                                            <p:txEl>
                                              <p:pRg st="4" end="4"/>
                                            </p:txEl>
                                          </p:spTgt>
                                        </p:tgtEl>
                                        <p:attrNameLst>
                                          <p:attrName>style.visibility</p:attrName>
                                        </p:attrNameLst>
                                      </p:cBhvr>
                                      <p:to>
                                        <p:strVal val="visible"/>
                                      </p:to>
                                    </p:set>
                                    <p:anim calcmode="lin" valueType="num">
                                      <p:cBhvr>
                                        <p:cTn id="35" dur="1000" fill="hold"/>
                                        <p:tgtEl>
                                          <p:spTgt spid="8294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8294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829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2947">
                                            <p:txEl>
                                              <p:pRg st="5" end="5"/>
                                            </p:txEl>
                                          </p:spTgt>
                                        </p:tgtEl>
                                        <p:attrNameLst>
                                          <p:attrName>style.visibility</p:attrName>
                                        </p:attrNameLst>
                                      </p:cBhvr>
                                      <p:to>
                                        <p:strVal val="visible"/>
                                      </p:to>
                                    </p:set>
                                    <p:anim calcmode="lin" valueType="num">
                                      <p:cBhvr>
                                        <p:cTn id="42" dur="1000" fill="hold"/>
                                        <p:tgtEl>
                                          <p:spTgt spid="8294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8294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8294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2947">
                                            <p:txEl>
                                              <p:pRg st="6" end="6"/>
                                            </p:txEl>
                                          </p:spTgt>
                                        </p:tgtEl>
                                        <p:attrNameLst>
                                          <p:attrName>style.visibility</p:attrName>
                                        </p:attrNameLst>
                                      </p:cBhvr>
                                      <p:to>
                                        <p:strVal val="visible"/>
                                      </p:to>
                                    </p:set>
                                    <p:anim calcmode="lin" valueType="num">
                                      <p:cBhvr>
                                        <p:cTn id="49" dur="1000" fill="hold"/>
                                        <p:tgtEl>
                                          <p:spTgt spid="82947">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8294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82947">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82947">
                                            <p:txEl>
                                              <p:pRg st="7" end="7"/>
                                            </p:txEl>
                                          </p:spTgt>
                                        </p:tgtEl>
                                        <p:attrNameLst>
                                          <p:attrName>style.visibility</p:attrName>
                                        </p:attrNameLst>
                                      </p:cBhvr>
                                      <p:to>
                                        <p:strVal val="visible"/>
                                      </p:to>
                                    </p:set>
                                    <p:anim calcmode="lin" valueType="num">
                                      <p:cBhvr>
                                        <p:cTn id="56" dur="1000" fill="hold"/>
                                        <p:tgtEl>
                                          <p:spTgt spid="82947">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82947">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82947">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82947">
                                            <p:txEl>
                                              <p:pRg st="8" end="8"/>
                                            </p:txEl>
                                          </p:spTgt>
                                        </p:tgtEl>
                                        <p:attrNameLst>
                                          <p:attrName>style.visibility</p:attrName>
                                        </p:attrNameLst>
                                      </p:cBhvr>
                                      <p:to>
                                        <p:strVal val="visible"/>
                                      </p:to>
                                    </p:set>
                                    <p:anim calcmode="lin" valueType="num">
                                      <p:cBhvr>
                                        <p:cTn id="63" dur="1000" fill="hold"/>
                                        <p:tgtEl>
                                          <p:spTgt spid="82947">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82947">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82947">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82947">
                                            <p:txEl>
                                              <p:pRg st="9" end="9"/>
                                            </p:txEl>
                                          </p:spTgt>
                                        </p:tgtEl>
                                        <p:attrNameLst>
                                          <p:attrName>style.visibility</p:attrName>
                                        </p:attrNameLst>
                                      </p:cBhvr>
                                      <p:to>
                                        <p:strVal val="visible"/>
                                      </p:to>
                                    </p:set>
                                    <p:anim calcmode="lin" valueType="num">
                                      <p:cBhvr>
                                        <p:cTn id="70" dur="1000" fill="hold"/>
                                        <p:tgtEl>
                                          <p:spTgt spid="82947">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82947">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829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2" name="Picture 4" descr="Picture 024"/>
          <p:cNvPicPr>
            <a:picLocks noGrp="1" noChangeAspect="1" noChangeArrowheads="1"/>
          </p:cNvPicPr>
          <p:nvPr>
            <p:ph/>
          </p:nvPr>
        </p:nvPicPr>
        <p:blipFill>
          <a:blip r:embed="rId2">
            <a:lum bright="18000"/>
            <a:extLst>
              <a:ext uri="{28A0092B-C50C-407E-A947-70E740481C1C}">
                <a14:useLocalDpi xmlns:a14="http://schemas.microsoft.com/office/drawing/2010/main" val="0"/>
              </a:ext>
            </a:extLst>
          </a:blip>
          <a:srcRect l="13016" t="58360" r="12650" b="4399"/>
          <a:stretch>
            <a:fillRect/>
          </a:stretch>
        </p:blipFill>
        <p:spPr>
          <a:xfrm>
            <a:off x="468313" y="333375"/>
            <a:ext cx="8207375" cy="6119813"/>
          </a:xfr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1000" fill="hold"/>
                                        <p:tgtEl>
                                          <p:spTgt spid="83972"/>
                                        </p:tgtEl>
                                        <p:attrNameLst>
                                          <p:attrName>ppt_w</p:attrName>
                                        </p:attrNameLst>
                                      </p:cBhvr>
                                      <p:tavLst>
                                        <p:tav tm="0">
                                          <p:val>
                                            <p:strVal val="#ppt_w*0.70"/>
                                          </p:val>
                                        </p:tav>
                                        <p:tav tm="100000">
                                          <p:val>
                                            <p:strVal val="#ppt_w"/>
                                          </p:val>
                                        </p:tav>
                                      </p:tavLst>
                                    </p:anim>
                                    <p:anim calcmode="lin" valueType="num">
                                      <p:cBhvr>
                                        <p:cTn id="8" dur="1000" fill="hold"/>
                                        <p:tgtEl>
                                          <p:spTgt spid="83972"/>
                                        </p:tgtEl>
                                        <p:attrNameLst>
                                          <p:attrName>ppt_h</p:attrName>
                                        </p:attrNameLst>
                                      </p:cBhvr>
                                      <p:tavLst>
                                        <p:tav tm="0">
                                          <p:val>
                                            <p:strVal val="#ppt_h"/>
                                          </p:val>
                                        </p:tav>
                                        <p:tav tm="100000">
                                          <p:val>
                                            <p:strVal val="#ppt_h"/>
                                          </p:val>
                                        </p:tav>
                                      </p:tavLst>
                                    </p:anim>
                                    <p:animEffect transition="in" filter="fade">
                                      <p:cBhvr>
                                        <p:cTn id="9" dur="1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468313" y="260350"/>
            <a:ext cx="8675687" cy="6597650"/>
          </a:xfrm>
        </p:spPr>
        <p:txBody>
          <a:bodyPr/>
          <a:lstStyle/>
          <a:p>
            <a:pPr algn="ctr" eaLnBrk="1" hangingPunct="1">
              <a:lnSpc>
                <a:spcPct val="90000"/>
              </a:lnSpc>
              <a:buFont typeface="Wingdings" panose="05000000000000000000" pitchFamily="2" charset="2"/>
              <a:buNone/>
            </a:pPr>
            <a:r>
              <a:rPr lang="fa-IR" smtClean="0">
                <a:solidFill>
                  <a:srgbClr val="F4CB80"/>
                </a:solidFill>
              </a:rPr>
              <a:t> </a:t>
            </a:r>
            <a:r>
              <a:rPr lang="ar-SA" smtClean="0">
                <a:solidFill>
                  <a:srgbClr val="F4CB80"/>
                </a:solidFill>
              </a:rPr>
              <a:t>استخوان اضافی مفصل مچ پا</a:t>
            </a:r>
            <a:endParaRPr lang="fa-IR" smtClean="0">
              <a:solidFill>
                <a:srgbClr val="F4CB80"/>
              </a:solidFill>
            </a:endParaRPr>
          </a:p>
          <a:p>
            <a:pPr algn="r" eaLnBrk="1" hangingPunct="1">
              <a:lnSpc>
                <a:spcPct val="90000"/>
              </a:lnSpc>
              <a:buFont typeface="Wingdings" panose="05000000000000000000" pitchFamily="2" charset="2"/>
              <a:buNone/>
            </a:pPr>
            <a:r>
              <a:rPr lang="fa-IR" smtClean="0">
                <a:solidFill>
                  <a:srgbClr val="F4CB80"/>
                </a:solidFill>
              </a:rPr>
              <a:t> </a:t>
            </a:r>
            <a:r>
              <a:rPr lang="ar-SA" smtClean="0">
                <a:solidFill>
                  <a:srgbClr val="F4CB80"/>
                </a:solidFill>
              </a:rPr>
              <a:t>تعريف </a:t>
            </a:r>
            <a:r>
              <a:rPr lang="fa-IR" smtClean="0">
                <a:solidFill>
                  <a:srgbClr val="F4CB80"/>
                </a:solidFill>
              </a:rPr>
              <a:t>:</a:t>
            </a:r>
          </a:p>
          <a:p>
            <a:pPr algn="r" eaLnBrk="1" hangingPunct="1">
              <a:lnSpc>
                <a:spcPct val="90000"/>
              </a:lnSpc>
              <a:buFont typeface="Wingdings" panose="05000000000000000000" pitchFamily="2" charset="2"/>
              <a:buNone/>
            </a:pPr>
            <a:r>
              <a:rPr lang="ar-SA" smtClean="0"/>
              <a:t>وجود توده استخواني در محل جراحت تازه يا مکرر معمولا به علت ضربه مستقيم </a:t>
            </a:r>
            <a:endParaRPr lang="fa-IR" smtClean="0"/>
          </a:p>
          <a:p>
            <a:pPr algn="r" eaLnBrk="1" hangingPunct="1">
              <a:lnSpc>
                <a:spcPct val="90000"/>
              </a:lnSpc>
              <a:buFont typeface="Wingdings" panose="05000000000000000000" pitchFamily="2" charset="2"/>
              <a:buNone/>
            </a:pPr>
            <a:r>
              <a:rPr lang="fa-IR" smtClean="0">
                <a:solidFill>
                  <a:srgbClr val="F4CB80"/>
                </a:solidFill>
              </a:rPr>
              <a:t> </a:t>
            </a:r>
            <a:r>
              <a:rPr lang="ar-SA" smtClean="0">
                <a:solidFill>
                  <a:srgbClr val="F4CB80"/>
                </a:solidFill>
              </a:rPr>
              <a:t>علايم و نشانه ها </a:t>
            </a:r>
            <a:r>
              <a:rPr lang="fa-IR" smtClean="0">
                <a:solidFill>
                  <a:srgbClr val="F4CB80"/>
                </a:solidFill>
              </a:rPr>
              <a:t>:</a:t>
            </a:r>
          </a:p>
          <a:p>
            <a:pPr algn="r" eaLnBrk="1" hangingPunct="1">
              <a:lnSpc>
                <a:spcPct val="90000"/>
              </a:lnSpc>
              <a:buFont typeface="Wingdings" panose="05000000000000000000" pitchFamily="2" charset="2"/>
              <a:buNone/>
            </a:pPr>
            <a:r>
              <a:rPr lang="ar-SA" smtClean="0"/>
              <a:t>ناتواني در استارتهاي سريع و با قدرت درهنگام</a:t>
            </a:r>
            <a:r>
              <a:rPr lang="fa-IR" smtClean="0"/>
              <a:t>  </a:t>
            </a:r>
            <a:r>
              <a:rPr lang="ar-SA" smtClean="0"/>
              <a:t>دويدن </a:t>
            </a:r>
            <a:endParaRPr lang="fa-IR" smtClean="0"/>
          </a:p>
          <a:p>
            <a:pPr algn="r" eaLnBrk="1" hangingPunct="1">
              <a:lnSpc>
                <a:spcPct val="90000"/>
              </a:lnSpc>
              <a:buFont typeface="Wingdings" panose="05000000000000000000" pitchFamily="2" charset="2"/>
              <a:buNone/>
            </a:pPr>
            <a:r>
              <a:rPr lang="ar-SA" smtClean="0"/>
              <a:t>ناتواني در دويدن</a:t>
            </a:r>
            <a:r>
              <a:rPr lang="fa-IR" smtClean="0"/>
              <a:t>  </a:t>
            </a:r>
            <a:r>
              <a:rPr lang="ar-SA" smtClean="0"/>
              <a:t>مکث يا پريدن در سرعت زياد </a:t>
            </a:r>
            <a:endParaRPr lang="fa-IR" smtClean="0"/>
          </a:p>
          <a:p>
            <a:pPr algn="r" eaLnBrk="1" hangingPunct="1">
              <a:lnSpc>
                <a:spcPct val="90000"/>
              </a:lnSpc>
              <a:buFont typeface="Wingdings" panose="05000000000000000000" pitchFamily="2" charset="2"/>
              <a:buNone/>
            </a:pPr>
            <a:r>
              <a:rPr lang="ar-SA" smtClean="0"/>
              <a:t>درد جزئي در مفصل مچ پا. هنگام فعاليت بعضي اوقات درد وجود ندارد</a:t>
            </a:r>
            <a:endParaRPr lang="fa-IR" smtClean="0"/>
          </a:p>
          <a:p>
            <a:pPr algn="r" eaLnBrk="1" hangingPunct="1">
              <a:lnSpc>
                <a:spcPct val="90000"/>
              </a:lnSpc>
              <a:buFont typeface="Wingdings" panose="05000000000000000000" pitchFamily="2" charset="2"/>
              <a:buNone/>
            </a:pPr>
            <a:r>
              <a:rPr lang="ar-SA" smtClean="0"/>
              <a:t>حساسيت يا فشار هنگام معاينه بدني وجود ندارد بعضي اوقات درد و حساسيت در مفصل مچ پا و نوک پاشنه مي تواند فقط با معاينه خاص يک متخصص ماهر پزشکي تعيين شود.</a:t>
            </a:r>
            <a:endParaRPr lang="en-US" smtClean="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1000" fill="hold"/>
                                        <p:tgtEl>
                                          <p:spTgt spid="931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31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31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1000" fill="hold"/>
                                        <p:tgtEl>
                                          <p:spTgt spid="931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31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31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1000" fill="hold"/>
                                        <p:tgtEl>
                                          <p:spTgt spid="9318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31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31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1000" fill="hold"/>
                                        <p:tgtEl>
                                          <p:spTgt spid="9318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318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318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1000" fill="hold"/>
                                        <p:tgtEl>
                                          <p:spTgt spid="9318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9318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318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1000" fill="hold"/>
                                        <p:tgtEl>
                                          <p:spTgt spid="9318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9318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9318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1000" fill="hold"/>
                                        <p:tgtEl>
                                          <p:spTgt spid="93187">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9318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93187">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1000" fill="hold"/>
                                        <p:tgtEl>
                                          <p:spTgt spid="93187">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93187">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93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457200" y="692150"/>
            <a:ext cx="8435975" cy="4968875"/>
          </a:xfrm>
        </p:spPr>
        <p:txBody>
          <a:bodyPr/>
          <a:lstStyle/>
          <a:p>
            <a:pPr algn="r" eaLnBrk="1" hangingPunct="1">
              <a:buFont typeface="Wingdings" panose="05000000000000000000" pitchFamily="2" charset="2"/>
              <a:buNone/>
            </a:pPr>
            <a:r>
              <a:rPr lang="ar-SA" smtClean="0"/>
              <a:t>تغيير در شکل استخوان مفصل مچ پا . اين حالت از يک توده نامنظم کوچک شروع مي شود و تا يک زائده استخواني آهکي پيشرفت مي کند .</a:t>
            </a:r>
            <a:endParaRPr lang="fa-IR" smtClean="0"/>
          </a:p>
          <a:p>
            <a:pPr algn="r" eaLnBrk="1" hangingPunct="1">
              <a:buFont typeface="Wingdings" panose="05000000000000000000" pitchFamily="2" charset="2"/>
              <a:buNone/>
            </a:pPr>
            <a:r>
              <a:rPr lang="ar-SA" smtClean="0"/>
              <a:t>زائده ي به طول 1 سانتي متر يا بيشتر ) در شديد ترين موارد استخوان اضافي به شکل يک جشم خارجي آهکي در عکس پرتو نگاري مشخص مي شود.</a:t>
            </a:r>
            <a:endParaRPr lang="fa-IR" smtClean="0"/>
          </a:p>
          <a:p>
            <a:pPr algn="r" eaLnBrk="1" hangingPunct="1">
              <a:buFont typeface="Wingdings" panose="05000000000000000000" pitchFamily="2" charset="2"/>
              <a:buNone/>
            </a:pPr>
            <a:r>
              <a:rPr lang="ar-SA" smtClean="0"/>
              <a:t>اگر زردپي طي تمرين با زائده استخواني تماس بيابد ممکن است حالت قفل شدن ايجاد شود.</a:t>
            </a:r>
            <a:endParaRPr lang="en-US"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1000" fill="hold"/>
                                        <p:tgtEl>
                                          <p:spTgt spid="942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42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421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 calcmode="lin" valueType="num">
                                      <p:cBhvr>
                                        <p:cTn id="12" dur="1000" fill="hold"/>
                                        <p:tgtEl>
                                          <p:spTgt spid="9421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421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4211">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 calcmode="lin" valueType="num">
                                      <p:cBhvr>
                                        <p:cTn id="17" dur="1000" fill="hold"/>
                                        <p:tgtEl>
                                          <p:spTgt spid="94211">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9421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404813"/>
            <a:ext cx="8229600" cy="6192837"/>
          </a:xfrm>
        </p:spPr>
        <p:txBody>
          <a:bodyPr/>
          <a:lstStyle/>
          <a:p>
            <a:pPr algn="r" eaLnBrk="1" hangingPunct="1">
              <a:buFont typeface="Wingdings" panose="05000000000000000000" pitchFamily="2" charset="2"/>
              <a:buNone/>
            </a:pPr>
            <a:r>
              <a:rPr lang="ar-SA" smtClean="0">
                <a:solidFill>
                  <a:srgbClr val="F4CB80"/>
                </a:solidFill>
              </a:rPr>
              <a:t>علل بوجود آورنده </a:t>
            </a:r>
            <a:r>
              <a:rPr lang="fa-IR" smtClean="0">
                <a:solidFill>
                  <a:srgbClr val="F4CB80"/>
                </a:solidFill>
              </a:rPr>
              <a:t>:</a:t>
            </a:r>
          </a:p>
          <a:p>
            <a:pPr algn="r" eaLnBrk="1" hangingPunct="1">
              <a:buFont typeface="Wingdings" panose="05000000000000000000" pitchFamily="2" charset="2"/>
              <a:buNone/>
            </a:pPr>
            <a:r>
              <a:rPr lang="ar-SA" smtClean="0"/>
              <a:t>صدمات مکرر مچ پا يا حتي جراحت ساده </a:t>
            </a:r>
            <a:endParaRPr lang="fa-IR" smtClean="0"/>
          </a:p>
          <a:p>
            <a:pPr algn="r" eaLnBrk="1" hangingPunct="1">
              <a:buFont typeface="Wingdings" panose="05000000000000000000" pitchFamily="2" charset="2"/>
              <a:buNone/>
            </a:pPr>
            <a:r>
              <a:rPr lang="ar-SA" smtClean="0"/>
              <a:t>شرکت در ورزشهايي که نياز به شروع ناگهاني حرکت و پريدن و جهيدن از وضعيتي که پا رو به جلو خم مي باشد.</a:t>
            </a:r>
            <a:r>
              <a:rPr lang="fa-IR" smtClean="0"/>
              <a:t/>
            </a:r>
            <a:br>
              <a:rPr lang="fa-IR" smtClean="0"/>
            </a:br>
            <a:r>
              <a:rPr lang="fa-IR" smtClean="0"/>
              <a:t/>
            </a:r>
            <a:br>
              <a:rPr lang="fa-IR" smtClean="0"/>
            </a:br>
            <a:r>
              <a:rPr lang="fa-IR" smtClean="0"/>
              <a:t> </a:t>
            </a:r>
            <a:r>
              <a:rPr lang="ar-SA" smtClean="0">
                <a:solidFill>
                  <a:srgbClr val="F4CB80"/>
                </a:solidFill>
              </a:rPr>
              <a:t>نحوه پيشگيري </a:t>
            </a:r>
            <a:r>
              <a:rPr lang="fa-IR" smtClean="0">
                <a:solidFill>
                  <a:srgbClr val="F4CB80"/>
                </a:solidFill>
              </a:rPr>
              <a:t>:</a:t>
            </a:r>
          </a:p>
          <a:p>
            <a:pPr algn="r" eaLnBrk="1" hangingPunct="1">
              <a:buFont typeface="Wingdings" panose="05000000000000000000" pitchFamily="2" charset="2"/>
              <a:buNone/>
            </a:pPr>
            <a:r>
              <a:rPr lang="ar-SA" smtClean="0"/>
              <a:t>به کاري گيري تمرينات بدنسازي قبل از شرکت در فعاليت هاي منظم ورزشي</a:t>
            </a:r>
            <a:endParaRPr lang="fa-IR" smtClean="0"/>
          </a:p>
          <a:p>
            <a:pPr algn="r" eaLnBrk="1" hangingPunct="1">
              <a:buFont typeface="Wingdings" panose="05000000000000000000" pitchFamily="2" charset="2"/>
              <a:buNone/>
            </a:pPr>
            <a:r>
              <a:rPr lang="ar-SA" smtClean="0"/>
              <a:t>رعايت زمان بهبود کامل قبل از هر ورزش که نياز به استارت و دويدن داشته باشد</a:t>
            </a:r>
            <a:endParaRPr lang="fa-IR" smtClean="0"/>
          </a:p>
          <a:p>
            <a:pPr algn="r" eaLnBrk="1" hangingPunct="1">
              <a:buFont typeface="Wingdings" panose="05000000000000000000" pitchFamily="2" charset="2"/>
              <a:buNone/>
            </a:pPr>
            <a:r>
              <a:rPr lang="ar-SA" smtClean="0"/>
              <a:t>گرم کردن کافي بدن قبل از مسابقه</a:t>
            </a:r>
            <a:endParaRPr lang="en-US" smtClean="0"/>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1000" fill="hold"/>
                                        <p:tgtEl>
                                          <p:spTgt spid="952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52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52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5235">
                                            <p:txEl>
                                              <p:pRg st="1" end="1"/>
                                            </p:txEl>
                                          </p:spTgt>
                                        </p:tgtEl>
                                        <p:attrNameLst>
                                          <p:attrName>style.visibility</p:attrName>
                                        </p:attrNameLst>
                                      </p:cBhvr>
                                      <p:to>
                                        <p:strVal val="visible"/>
                                      </p:to>
                                    </p:set>
                                    <p:anim calcmode="lin" valueType="num">
                                      <p:cBhvr>
                                        <p:cTn id="14" dur="1000" fill="hold"/>
                                        <p:tgtEl>
                                          <p:spTgt spid="9523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523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52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 calcmode="lin" valueType="num">
                                      <p:cBhvr>
                                        <p:cTn id="21" dur="1000" fill="hold"/>
                                        <p:tgtEl>
                                          <p:spTgt spid="9523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523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52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5235">
                                            <p:txEl>
                                              <p:pRg st="3" end="3"/>
                                            </p:txEl>
                                          </p:spTgt>
                                        </p:tgtEl>
                                        <p:attrNameLst>
                                          <p:attrName>style.visibility</p:attrName>
                                        </p:attrNameLst>
                                      </p:cBhvr>
                                      <p:to>
                                        <p:strVal val="visible"/>
                                      </p:to>
                                    </p:set>
                                    <p:anim calcmode="lin" valueType="num">
                                      <p:cBhvr>
                                        <p:cTn id="28" dur="1000" fill="hold"/>
                                        <p:tgtEl>
                                          <p:spTgt spid="9523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523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523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5235">
                                            <p:txEl>
                                              <p:pRg st="4" end="4"/>
                                            </p:txEl>
                                          </p:spTgt>
                                        </p:tgtEl>
                                        <p:attrNameLst>
                                          <p:attrName>style.visibility</p:attrName>
                                        </p:attrNameLst>
                                      </p:cBhvr>
                                      <p:to>
                                        <p:strVal val="visible"/>
                                      </p:to>
                                    </p:set>
                                    <p:anim calcmode="lin" valueType="num">
                                      <p:cBhvr>
                                        <p:cTn id="35" dur="1000" fill="hold"/>
                                        <p:tgtEl>
                                          <p:spTgt spid="9523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9523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523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5235">
                                            <p:txEl>
                                              <p:pRg st="5" end="5"/>
                                            </p:txEl>
                                          </p:spTgt>
                                        </p:tgtEl>
                                        <p:attrNameLst>
                                          <p:attrName>style.visibility</p:attrName>
                                        </p:attrNameLst>
                                      </p:cBhvr>
                                      <p:to>
                                        <p:strVal val="visible"/>
                                      </p:to>
                                    </p:set>
                                    <p:anim calcmode="lin" valueType="num">
                                      <p:cBhvr>
                                        <p:cTn id="42" dur="1000" fill="hold"/>
                                        <p:tgtEl>
                                          <p:spTgt spid="9523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9523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57200" y="765175"/>
            <a:ext cx="8229600" cy="4392613"/>
          </a:xfrm>
        </p:spPr>
        <p:txBody>
          <a:bodyPr/>
          <a:lstStyle/>
          <a:p>
            <a:pPr algn="r" eaLnBrk="1" hangingPunct="1">
              <a:buFont typeface="Wingdings" panose="05000000000000000000" pitchFamily="2" charset="2"/>
              <a:buNone/>
            </a:pPr>
            <a:r>
              <a:rPr lang="ar-SA" smtClean="0">
                <a:solidFill>
                  <a:srgbClr val="F4CB80"/>
                </a:solidFill>
              </a:rPr>
              <a:t>کمکهاي اوليه</a:t>
            </a:r>
            <a:r>
              <a:rPr lang="fa-IR" smtClean="0">
                <a:solidFill>
                  <a:srgbClr val="F4CB80"/>
                </a:solidFill>
              </a:rPr>
              <a:t>  :</a:t>
            </a:r>
          </a:p>
          <a:p>
            <a:pPr algn="r" eaLnBrk="1" hangingPunct="1">
              <a:buFont typeface="Wingdings" panose="05000000000000000000" pitchFamily="2" charset="2"/>
              <a:buNone/>
            </a:pPr>
            <a:r>
              <a:rPr lang="ar-SA" smtClean="0"/>
              <a:t>هيچ مشکل تدريجا ايجاد نمي شود.</a:t>
            </a:r>
            <a:endParaRPr lang="fa-IR" smtClean="0"/>
          </a:p>
          <a:p>
            <a:pPr algn="r" eaLnBrk="1" hangingPunct="1">
              <a:buFont typeface="Wingdings" panose="05000000000000000000" pitchFamily="2" charset="2"/>
              <a:buNone/>
            </a:pPr>
            <a:r>
              <a:rPr lang="ar-SA" smtClean="0">
                <a:solidFill>
                  <a:srgbClr val="F4CB80"/>
                </a:solidFill>
              </a:rPr>
              <a:t>توانبخشي </a:t>
            </a:r>
            <a:r>
              <a:rPr lang="fa-IR" smtClean="0">
                <a:solidFill>
                  <a:srgbClr val="F4CB80"/>
                </a:solidFill>
              </a:rPr>
              <a:t>:</a:t>
            </a:r>
          </a:p>
          <a:p>
            <a:pPr algn="r" eaLnBrk="1" hangingPunct="1">
              <a:buFont typeface="Wingdings" panose="05000000000000000000" pitchFamily="2" charset="2"/>
              <a:buNone/>
            </a:pPr>
            <a:r>
              <a:rPr lang="ar-SA" smtClean="0"/>
              <a:t>تمرينات توانبخشي روازنه وقتي درد فروکش کرد شروع کنيد . اين تمرينات را پس از مرخص شدن از نزد پزشک شروع کنيد </a:t>
            </a:r>
            <a:r>
              <a:rPr lang="fa-IR" smtClean="0"/>
              <a:t>.</a:t>
            </a:r>
            <a:endParaRPr lang="en-US" smtClean="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1000" fill="hold"/>
                                        <p:tgtEl>
                                          <p:spTgt spid="962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62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62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6259">
                                            <p:txEl>
                                              <p:pRg st="1" end="1"/>
                                            </p:txEl>
                                          </p:spTgt>
                                        </p:tgtEl>
                                        <p:attrNameLst>
                                          <p:attrName>style.visibility</p:attrName>
                                        </p:attrNameLst>
                                      </p:cBhvr>
                                      <p:to>
                                        <p:strVal val="visible"/>
                                      </p:to>
                                    </p:set>
                                    <p:anim calcmode="lin" valueType="num">
                                      <p:cBhvr>
                                        <p:cTn id="14" dur="1000" fill="hold"/>
                                        <p:tgtEl>
                                          <p:spTgt spid="962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62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62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6259">
                                            <p:txEl>
                                              <p:pRg st="2" end="2"/>
                                            </p:txEl>
                                          </p:spTgt>
                                        </p:tgtEl>
                                        <p:attrNameLst>
                                          <p:attrName>style.visibility</p:attrName>
                                        </p:attrNameLst>
                                      </p:cBhvr>
                                      <p:to>
                                        <p:strVal val="visible"/>
                                      </p:to>
                                    </p:set>
                                    <p:anim calcmode="lin" valueType="num">
                                      <p:cBhvr>
                                        <p:cTn id="21" dur="1000" fill="hold"/>
                                        <p:tgtEl>
                                          <p:spTgt spid="962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62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625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6259">
                                            <p:txEl>
                                              <p:pRg st="3" end="3"/>
                                            </p:txEl>
                                          </p:spTgt>
                                        </p:tgtEl>
                                        <p:attrNameLst>
                                          <p:attrName>style.visibility</p:attrName>
                                        </p:attrNameLst>
                                      </p:cBhvr>
                                      <p:to>
                                        <p:strVal val="visible"/>
                                      </p:to>
                                    </p:set>
                                    <p:anim calcmode="lin" valueType="num">
                                      <p:cBhvr>
                                        <p:cTn id="28" dur="1000" fill="hold"/>
                                        <p:tgtEl>
                                          <p:spTgt spid="9625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62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6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4" descr="exostosisx-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8713787"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4" descr="ankle_anatomy_ligament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48823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4" descr="open of exos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4" name="Picture 4" descr="Picture 023"/>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l="18945" t="57372" r="8105" b="6050"/>
          <a:stretch>
            <a:fillRect/>
          </a:stretch>
        </p:blipFill>
        <p:spPr>
          <a:xfrm>
            <a:off x="539750" y="549275"/>
            <a:ext cx="8135938" cy="5903913"/>
          </a:xfr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p:cTn id="7" dur="1000" fill="hold"/>
                                        <p:tgtEl>
                                          <p:spTgt spid="97284"/>
                                        </p:tgtEl>
                                        <p:attrNameLst>
                                          <p:attrName>ppt_w</p:attrName>
                                        </p:attrNameLst>
                                      </p:cBhvr>
                                      <p:tavLst>
                                        <p:tav tm="0">
                                          <p:val>
                                            <p:strVal val="#ppt_w*0.70"/>
                                          </p:val>
                                        </p:tav>
                                        <p:tav tm="100000">
                                          <p:val>
                                            <p:strVal val="#ppt_w"/>
                                          </p:val>
                                        </p:tav>
                                      </p:tavLst>
                                    </p:anim>
                                    <p:anim calcmode="lin" valueType="num">
                                      <p:cBhvr>
                                        <p:cTn id="8" dur="1000" fill="hold"/>
                                        <p:tgtEl>
                                          <p:spTgt spid="97284"/>
                                        </p:tgtEl>
                                        <p:attrNameLst>
                                          <p:attrName>ppt_h</p:attrName>
                                        </p:attrNameLst>
                                      </p:cBhvr>
                                      <p:tavLst>
                                        <p:tav tm="0">
                                          <p:val>
                                            <p:strVal val="#ppt_h"/>
                                          </p:val>
                                        </p:tav>
                                        <p:tav tm="100000">
                                          <p:val>
                                            <p:strVal val="#ppt_h"/>
                                          </p:val>
                                        </p:tav>
                                      </p:tavLst>
                                    </p:anim>
                                    <p:animEffect transition="in" filter="fade">
                                      <p:cBhvr>
                                        <p:cTn id="9" dur="10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1981200"/>
            <a:ext cx="8229600" cy="2960688"/>
          </a:xfrm>
        </p:spPr>
        <p:txBody>
          <a:bodyPr/>
          <a:lstStyle/>
          <a:p>
            <a:pPr algn="ctr" eaLnBrk="1" hangingPunct="1">
              <a:buFont typeface="Wingdings" panose="05000000000000000000" pitchFamily="2" charset="2"/>
              <a:buNone/>
            </a:pPr>
            <a:r>
              <a:rPr lang="fa-IR" smtClean="0"/>
              <a:t>یکی دیگر از آسیب های مچ پا</a:t>
            </a:r>
          </a:p>
          <a:p>
            <a:pPr algn="ctr" eaLnBrk="1" hangingPunct="1">
              <a:buFont typeface="Wingdings" panose="05000000000000000000" pitchFamily="2" charset="2"/>
              <a:buNone/>
            </a:pPr>
            <a:r>
              <a:rPr lang="fa-IR" smtClean="0"/>
              <a:t>پیچ خوردگی است که شکل های آن  را در اسلاید های بعد می بینید:</a:t>
            </a:r>
            <a:endParaRPr lang="en-US" smtClean="0"/>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4" descr="ankle-sp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6250"/>
            <a:ext cx="676751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4" descr="پیچ خوردگی داخلی مچ پ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549275"/>
            <a:ext cx="6624638"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WordArt 5"/>
          <p:cNvSpPr>
            <a:spLocks noChangeArrowheads="1" noChangeShapeType="1" noTextEdit="1"/>
          </p:cNvSpPr>
          <p:nvPr/>
        </p:nvSpPr>
        <p:spPr bwMode="auto">
          <a:xfrm>
            <a:off x="323850" y="5949950"/>
            <a:ext cx="3667125" cy="619125"/>
          </a:xfrm>
          <a:prstGeom prst="rect">
            <a:avLst/>
          </a:prstGeom>
        </p:spPr>
        <p:txBody>
          <a:bodyPr wrap="none" fromWordArt="1">
            <a:prstTxWarp prst="textPlain">
              <a:avLst>
                <a:gd name="adj" fmla="val 50000"/>
              </a:avLst>
            </a:prstTxWarp>
          </a:bodyPr>
          <a:lstStyle/>
          <a:p>
            <a:pPr algn="ctr" rtl="1">
              <a:defRPr/>
            </a:pPr>
            <a:r>
              <a:rPr lang="fa-IR"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پیچ خوردگی داخلی مچ پا</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4" descr="پیچ خوردگ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4813"/>
            <a:ext cx="79914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WordArt 5"/>
          <p:cNvSpPr>
            <a:spLocks noChangeArrowheads="1" noChangeShapeType="1" noTextEdit="1"/>
          </p:cNvSpPr>
          <p:nvPr/>
        </p:nvSpPr>
        <p:spPr bwMode="auto">
          <a:xfrm>
            <a:off x="395288" y="6092825"/>
            <a:ext cx="2705100" cy="523875"/>
          </a:xfrm>
          <a:prstGeom prst="rect">
            <a:avLst/>
          </a:prstGeom>
        </p:spPr>
        <p:txBody>
          <a:bodyPr wrap="none" fromWordArt="1">
            <a:prstTxWarp prst="textPlain">
              <a:avLst>
                <a:gd name="adj" fmla="val 50000"/>
              </a:avLst>
            </a:prstTxWarp>
          </a:bodyPr>
          <a:lstStyle/>
          <a:p>
            <a:pPr algn="ctr" rtl="1">
              <a:defRPr/>
            </a:pPr>
            <a:r>
              <a:rPr lang="fa-IR"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پیچ خوردگی مچ پا</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4" descr="ذد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765175"/>
            <a:ext cx="70564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WordArt 5"/>
          <p:cNvSpPr>
            <a:spLocks noChangeArrowheads="1" noChangeShapeType="1" noTextEdit="1"/>
          </p:cNvSpPr>
          <p:nvPr/>
        </p:nvSpPr>
        <p:spPr bwMode="auto">
          <a:xfrm>
            <a:off x="2987675" y="5876925"/>
            <a:ext cx="2486025" cy="523875"/>
          </a:xfrm>
          <a:prstGeom prst="rect">
            <a:avLst/>
          </a:prstGeom>
        </p:spPr>
        <p:txBody>
          <a:bodyPr wrap="none" fromWordArt="1">
            <a:prstTxWarp prst="textPlain">
              <a:avLst>
                <a:gd name="adj" fmla="val 50000"/>
              </a:avLst>
            </a:prstTxWarp>
          </a:bodyPr>
          <a:lstStyle/>
          <a:p>
            <a:pPr algn="ctr" rtl="1">
              <a:defRPr/>
            </a:pPr>
            <a:r>
              <a:rPr lang="fa-IR"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پیچ خوردگی</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4"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76327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WordArt 5"/>
          <p:cNvSpPr>
            <a:spLocks noChangeArrowheads="1" noChangeShapeType="1" noTextEdit="1"/>
          </p:cNvSpPr>
          <p:nvPr/>
        </p:nvSpPr>
        <p:spPr bwMode="auto">
          <a:xfrm>
            <a:off x="2411413" y="6021388"/>
            <a:ext cx="3608387" cy="523875"/>
          </a:xfrm>
          <a:prstGeom prst="rect">
            <a:avLst/>
          </a:prstGeom>
        </p:spPr>
        <p:txBody>
          <a:bodyPr wrap="none" fromWordArt="1">
            <a:prstTxWarp prst="textPlain">
              <a:avLst>
                <a:gd name="adj" fmla="val 50000"/>
              </a:avLst>
            </a:prstTxWarp>
          </a:bodyPr>
          <a:lstStyle/>
          <a:p>
            <a:pPr algn="ctr" rtl="1">
              <a:defRPr/>
            </a:pPr>
            <a:r>
              <a:rPr lang="fa-IR"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آسیب مچ پا در ورزش</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4" descr="2245478-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WordArt 5"/>
          <p:cNvSpPr>
            <a:spLocks noChangeArrowheads="1" noChangeShapeType="1" noTextEdit="1"/>
          </p:cNvSpPr>
          <p:nvPr/>
        </p:nvSpPr>
        <p:spPr bwMode="auto">
          <a:xfrm>
            <a:off x="2124075" y="2997200"/>
            <a:ext cx="4752975" cy="696913"/>
          </a:xfrm>
          <a:prstGeom prst="rect">
            <a:avLst/>
          </a:prstGeom>
        </p:spPr>
        <p:txBody>
          <a:bodyPr wrap="none" fromWordArt="1">
            <a:prstTxWarp prst="textPlain">
              <a:avLst>
                <a:gd name="adj" fmla="val 50000"/>
              </a:avLst>
            </a:prstTxWarp>
          </a:bodyPr>
          <a:lstStyle/>
          <a:p>
            <a:pPr algn="ctr" rtl="1">
              <a:defRPr/>
            </a:pPr>
            <a:r>
              <a:rPr lang="fa-IR" sz="3600" kern="10" spc="720">
                <a:ln w="9525">
                  <a:noFill/>
                  <a:round/>
                  <a:headEnd/>
                  <a:tailEnd/>
                </a:ln>
                <a:solidFill>
                  <a:schemeClr val="hlink"/>
                </a:solidFill>
                <a:effectLst>
                  <a:outerShdw dist="45791" dir="2021404" algn="ctr" rotWithShape="0">
                    <a:srgbClr val="B2B2B2">
                      <a:alpha val="80000"/>
                    </a:srgbClr>
                  </a:outerShdw>
                </a:effectLst>
                <a:latin typeface="Times New Roman"/>
                <a:cs typeface="Times New Roman"/>
              </a:rPr>
              <a:t>با تشکر از شما</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6" name="WordArt 4"/>
          <p:cNvSpPr>
            <a:spLocks noChangeArrowheads="1" noChangeShapeType="1" noTextEdit="1"/>
          </p:cNvSpPr>
          <p:nvPr/>
        </p:nvSpPr>
        <p:spPr bwMode="auto">
          <a:xfrm>
            <a:off x="323850" y="765175"/>
            <a:ext cx="8569325" cy="4751388"/>
          </a:xfrm>
          <a:prstGeom prst="rect">
            <a:avLst/>
          </a:prstGeom>
        </p:spPr>
        <p:txBody>
          <a:bodyPr wrap="none" fromWordArt="1">
            <a:prstTxWarp prst="textPlain">
              <a:avLst>
                <a:gd name="adj" fmla="val 50000"/>
              </a:avLst>
            </a:prstTxWarp>
          </a:bodyPr>
          <a:lstStyle/>
          <a:p>
            <a:pPr algn="ctr" rtl="1">
              <a:defRPr/>
            </a:pP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زیر نظر استاد محترم:</a:t>
            </a:r>
          </a:p>
          <a:p>
            <a:pPr algn="ctr" rtl="1">
              <a:defRPr/>
            </a:pP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دکتر فتحی </a:t>
            </a:r>
          </a:p>
          <a:p>
            <a:pPr algn="ctr" rtl="1">
              <a:defRPr/>
            </a:pP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گردآورندگان:</a:t>
            </a:r>
          </a:p>
          <a:p>
            <a:pPr algn="ctr" rtl="1">
              <a:defRPr/>
            </a:pP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زینب عربی_عصمت مرادی_ماه منیر ملکی زاده</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1000" fill="hold"/>
                                        <p:tgtEl>
                                          <p:spTgt spid="100356"/>
                                        </p:tgtEl>
                                        <p:attrNameLst>
                                          <p:attrName>ppt_w</p:attrName>
                                        </p:attrNameLst>
                                      </p:cBhvr>
                                      <p:tavLst>
                                        <p:tav tm="0">
                                          <p:val>
                                            <p:strVal val="#ppt_w*0.70"/>
                                          </p:val>
                                        </p:tav>
                                        <p:tav tm="100000">
                                          <p:val>
                                            <p:strVal val="#ppt_w"/>
                                          </p:val>
                                        </p:tav>
                                      </p:tavLst>
                                    </p:anim>
                                    <p:anim calcmode="lin" valueType="num">
                                      <p:cBhvr>
                                        <p:cTn id="8" dur="1000" fill="hold"/>
                                        <p:tgtEl>
                                          <p:spTgt spid="100356"/>
                                        </p:tgtEl>
                                        <p:attrNameLst>
                                          <p:attrName>ppt_h</p:attrName>
                                        </p:attrNameLst>
                                      </p:cBhvr>
                                      <p:tavLst>
                                        <p:tav tm="0">
                                          <p:val>
                                            <p:strVal val="#ppt_h"/>
                                          </p:val>
                                        </p:tav>
                                        <p:tav tm="100000">
                                          <p:val>
                                            <p:strVal val="#ppt_h"/>
                                          </p:val>
                                        </p:tav>
                                      </p:tavLst>
                                    </p:anim>
                                    <p:animEffect transition="in" filter="fade">
                                      <p:cBhvr>
                                        <p:cTn id="9"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4" descr="تدو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49275"/>
            <a:ext cx="6553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WordArt 5"/>
          <p:cNvSpPr>
            <a:spLocks noChangeArrowheads="1" noChangeShapeType="1" noTextEdit="1"/>
          </p:cNvSpPr>
          <p:nvPr/>
        </p:nvSpPr>
        <p:spPr bwMode="auto">
          <a:xfrm>
            <a:off x="6732588" y="5805488"/>
            <a:ext cx="2181225" cy="835025"/>
          </a:xfrm>
          <a:prstGeom prst="rect">
            <a:avLst/>
          </a:prstGeom>
        </p:spPr>
        <p:txBody>
          <a:bodyPr wrap="none" fromWordArt="1">
            <a:prstTxWarp prst="textPlain">
              <a:avLst>
                <a:gd name="adj" fmla="val 50000"/>
              </a:avLst>
            </a:prstTxWarp>
          </a:bodyPr>
          <a:lstStyle/>
          <a:p>
            <a:pPr algn="ctr">
              <a:defRPr/>
            </a:pP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Tandon foot</a:t>
            </a:r>
            <a:endParaRPr lang="fa-IR"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0"/>
            <a:ext cx="9144000" cy="6858000"/>
          </a:xfrm>
        </p:spPr>
        <p:txBody>
          <a:bodyPr/>
          <a:lstStyle/>
          <a:p>
            <a:pPr marL="533400" indent="-533400" algn="ctr" eaLnBrk="1" hangingPunct="1">
              <a:buFont typeface="Wingdings" panose="05000000000000000000" pitchFamily="2" charset="2"/>
              <a:buChar char="§"/>
            </a:pPr>
            <a:r>
              <a:rPr lang="ar-SA" sz="2800" smtClean="0"/>
              <a:t>کشيدگی عضلانی مفصل مچ پا </a:t>
            </a:r>
            <a:endParaRPr lang="fa-IR" sz="2800" smtClean="0"/>
          </a:p>
          <a:p>
            <a:pPr marL="533400" indent="-533400" algn="r" eaLnBrk="1" hangingPunct="1">
              <a:buFont typeface="Wingdings" panose="05000000000000000000" pitchFamily="2" charset="2"/>
              <a:buNone/>
            </a:pPr>
            <a:r>
              <a:rPr lang="fa-IR" sz="2800" smtClean="0"/>
              <a:t>  </a:t>
            </a:r>
            <a:r>
              <a:rPr lang="ar-SA" sz="2800" smtClean="0">
                <a:solidFill>
                  <a:srgbClr val="F4CB80"/>
                </a:solidFill>
              </a:rPr>
              <a:t>تعريف</a:t>
            </a:r>
            <a:r>
              <a:rPr lang="ar-SA" sz="2800" smtClean="0"/>
              <a:t> </a:t>
            </a:r>
            <a:r>
              <a:rPr lang="fa-IR" sz="2800" smtClean="0"/>
              <a:t>:</a:t>
            </a:r>
          </a:p>
          <a:p>
            <a:pPr marL="533400" indent="-533400" algn="r" eaLnBrk="1" hangingPunct="1">
              <a:buFont typeface="Wingdings" panose="05000000000000000000" pitchFamily="2" charset="2"/>
              <a:buNone/>
            </a:pPr>
            <a:r>
              <a:rPr lang="ar-SA" sz="2800" smtClean="0"/>
              <a:t> کشيدگي هر عضله</a:t>
            </a:r>
            <a:r>
              <a:rPr lang="fa-IR" sz="2800" smtClean="0"/>
              <a:t>  </a:t>
            </a:r>
            <a:r>
              <a:rPr lang="ar-SA" sz="2800" smtClean="0"/>
              <a:t>يا زردپي</a:t>
            </a:r>
            <a:r>
              <a:rPr lang="fa-IR" sz="2800" smtClean="0"/>
              <a:t>  </a:t>
            </a:r>
            <a:r>
              <a:rPr lang="ar-SA" sz="2800" smtClean="0"/>
              <a:t>که اطراف مچ قرار دارد. عضلات زرد پي ها و استخوان ها شامل واحدهايي مي باشند.</a:t>
            </a:r>
            <a:r>
              <a:rPr lang="fa-IR" sz="2800" smtClean="0"/>
              <a:t>  </a:t>
            </a:r>
            <a:r>
              <a:rPr lang="ar-SA" sz="2800" smtClean="0"/>
              <a:t>اين واحدها مچ را محکم کرده و اجازه</a:t>
            </a:r>
            <a:r>
              <a:rPr lang="fa-IR" sz="2800" smtClean="0"/>
              <a:t>  </a:t>
            </a:r>
            <a:r>
              <a:rPr lang="ar-SA" sz="2800" smtClean="0"/>
              <a:t>حرکت را به آن مي دهند. يک کشيدگي عضلاني در ضعيف ترين نقطه يک واحد رخ مي مي دهد.</a:t>
            </a:r>
            <a:endParaRPr lang="fa-IR" sz="2800" smtClean="0"/>
          </a:p>
          <a:p>
            <a:pPr marL="533400" indent="-533400" algn="r" eaLnBrk="1" hangingPunct="1">
              <a:buFont typeface="Wingdings" panose="05000000000000000000" pitchFamily="2" charset="2"/>
              <a:buNone/>
            </a:pPr>
            <a:r>
              <a:rPr lang="ar-SA" sz="2800" smtClean="0"/>
              <a:t>کشيدگي هاي عضلاني سه نوع اند.</a:t>
            </a:r>
            <a:endParaRPr lang="fa-IR" sz="2800" smtClean="0"/>
          </a:p>
          <a:p>
            <a:pPr marL="533400" indent="-533400" algn="r" eaLnBrk="1" hangingPunct="1">
              <a:buFont typeface="Wingdings" panose="05000000000000000000" pitchFamily="2" charset="2"/>
              <a:buNone/>
            </a:pPr>
            <a:r>
              <a:rPr lang="ar-SA" sz="2800" smtClean="0"/>
              <a:t>خفيف ( درجه 1) عضله اندکي کشيده مي شود بدون </a:t>
            </a:r>
            <a:r>
              <a:rPr lang="fa-IR" sz="2800" smtClean="0"/>
              <a:t>پارگی </a:t>
            </a:r>
            <a:r>
              <a:rPr lang="ar-SA" sz="2800" smtClean="0"/>
              <a:t>عضله يا رشته هاي زردپي ، کاهش قدرت هم نداريم.</a:t>
            </a:r>
            <a:endParaRPr lang="fa-IR" sz="2800" smtClean="0"/>
          </a:p>
          <a:p>
            <a:pPr marL="533400" indent="-533400" algn="r" eaLnBrk="1" hangingPunct="1">
              <a:buFont typeface="Wingdings" panose="05000000000000000000" pitchFamily="2" charset="2"/>
              <a:buNone/>
            </a:pPr>
            <a:r>
              <a:rPr lang="fa-IR" sz="2800" smtClean="0"/>
              <a:t> </a:t>
            </a:r>
            <a:r>
              <a:rPr lang="ar-SA" sz="2800" smtClean="0"/>
              <a:t>متوسط </a:t>
            </a:r>
            <a:r>
              <a:rPr lang="fa-IR" sz="2800" smtClean="0"/>
              <a:t>(</a:t>
            </a:r>
            <a:r>
              <a:rPr lang="ar-SA" sz="2800" smtClean="0"/>
              <a:t>درجه 2) پارگي محل اتصال عضله </a:t>
            </a:r>
            <a:r>
              <a:rPr lang="fa-IR" sz="2800" smtClean="0"/>
              <a:t>–</a:t>
            </a:r>
            <a:r>
              <a:rPr lang="ar-SA" sz="2800" smtClean="0"/>
              <a:t>زرد پي و استخوان همراه با جدايي در رشته ها </a:t>
            </a:r>
            <a:endParaRPr lang="fa-IR" sz="2800" smtClean="0"/>
          </a:p>
          <a:p>
            <a:pPr marL="533400" indent="-533400" algn="r" eaLnBrk="1" hangingPunct="1">
              <a:buFont typeface="Wingdings" panose="05000000000000000000" pitchFamily="2" charset="2"/>
              <a:buNone/>
            </a:pPr>
            <a:r>
              <a:rPr lang="ar-SA" sz="2800" smtClean="0"/>
              <a:t>شديد ( درجه 3) کشيدگي عضلاني شديد نياز به ترميم جراحي دارد. کشيدگي هاي عضلاني مزمن در اثر گاز بيش از حد به وجود مي آيند.کشيدگي هاي عضلاني در اثر صدمه مستقيم يا فشار بيش از حد عارض مي شوند.</a:t>
            </a:r>
            <a:endParaRPr lang="en-US" sz="2800" smtClean="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amond(in)">
                                      <p:cBhvr>
                                        <p:cTn id="7" dur="2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amond(in)">
                                      <p:cBhvr>
                                        <p:cTn id="12" dur="20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amond(in)">
                                      <p:cBhvr>
                                        <p:cTn id="17" dur="20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diamond(in)">
                                      <p:cBhvr>
                                        <p:cTn id="22" dur="20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diamond(in)">
                                      <p:cBhvr>
                                        <p:cTn id="27" dur="20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diamond(in)">
                                      <p:cBhvr>
                                        <p:cTn id="32" dur="2000"/>
                                        <p:tgtEl>
                                          <p:spTgt spid="30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diamond(in)">
                                      <p:cBhvr>
                                        <p:cTn id="37"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p:spPr>
        <p:txBody>
          <a:bodyPr/>
          <a:lstStyle/>
          <a:p>
            <a:pPr algn="ctr" eaLnBrk="1" hangingPunct="1">
              <a:lnSpc>
                <a:spcPct val="90000"/>
              </a:lnSpc>
              <a:buFont typeface="Wingdings" panose="05000000000000000000" pitchFamily="2" charset="2"/>
              <a:buNone/>
            </a:pPr>
            <a:r>
              <a:rPr lang="ar-SA" sz="3600" smtClean="0">
                <a:solidFill>
                  <a:srgbClr val="F4CB80"/>
                </a:solidFill>
              </a:rPr>
              <a:t>علائم و نشانه ها</a:t>
            </a:r>
            <a:r>
              <a:rPr lang="ar-SA" sz="3600" smtClean="0"/>
              <a:t> </a:t>
            </a:r>
            <a:r>
              <a:rPr lang="fa-IR" sz="3600" smtClean="0"/>
              <a:t>:                                               </a:t>
            </a:r>
          </a:p>
          <a:p>
            <a:pPr algn="r" eaLnBrk="1" hangingPunct="1">
              <a:lnSpc>
                <a:spcPct val="90000"/>
              </a:lnSpc>
              <a:buFont typeface="Wingdings" panose="05000000000000000000" pitchFamily="2" charset="2"/>
              <a:buNone/>
            </a:pPr>
            <a:r>
              <a:rPr lang="ar-SA" smtClean="0"/>
              <a:t>درد هنگام حرکت يا کشيدن مچ پا </a:t>
            </a:r>
            <a:endParaRPr lang="fa-IR" smtClean="0"/>
          </a:p>
          <a:p>
            <a:pPr algn="r" eaLnBrk="1" hangingPunct="1">
              <a:lnSpc>
                <a:spcPct val="90000"/>
              </a:lnSpc>
              <a:buFont typeface="Wingdings" panose="05000000000000000000" pitchFamily="2" charset="2"/>
              <a:buNone/>
            </a:pPr>
            <a:r>
              <a:rPr lang="ar-SA" smtClean="0"/>
              <a:t>انقباض متشنج عضلاني در ناحيه ساق پا</a:t>
            </a:r>
            <a:endParaRPr lang="fa-IR" smtClean="0"/>
          </a:p>
          <a:p>
            <a:pPr algn="r" eaLnBrk="1" hangingPunct="1">
              <a:lnSpc>
                <a:spcPct val="90000"/>
              </a:lnSpc>
              <a:buFont typeface="Wingdings" panose="05000000000000000000" pitchFamily="2" charset="2"/>
              <a:buNone/>
            </a:pPr>
            <a:r>
              <a:rPr lang="ar-SA" smtClean="0"/>
              <a:t>حساسيت به لمس </a:t>
            </a:r>
            <a:endParaRPr lang="fa-IR" smtClean="0"/>
          </a:p>
          <a:p>
            <a:pPr algn="r" eaLnBrk="1" hangingPunct="1">
              <a:lnSpc>
                <a:spcPct val="90000"/>
              </a:lnSpc>
              <a:buFont typeface="Wingdings" panose="05000000000000000000" pitchFamily="2" charset="2"/>
              <a:buNone/>
            </a:pPr>
            <a:r>
              <a:rPr lang="ar-SA" smtClean="0"/>
              <a:t>تورم در مچ پا </a:t>
            </a:r>
            <a:endParaRPr lang="fa-IR" smtClean="0"/>
          </a:p>
          <a:p>
            <a:pPr algn="r" eaLnBrk="1" hangingPunct="1">
              <a:lnSpc>
                <a:spcPct val="90000"/>
              </a:lnSpc>
              <a:buFont typeface="Wingdings" panose="05000000000000000000" pitchFamily="2" charset="2"/>
              <a:buNone/>
            </a:pPr>
            <a:r>
              <a:rPr lang="ar-SA" smtClean="0"/>
              <a:t>کاهش قدرت </a:t>
            </a:r>
            <a:endParaRPr lang="fa-IR" smtClean="0"/>
          </a:p>
          <a:p>
            <a:pPr algn="r" eaLnBrk="1" hangingPunct="1">
              <a:lnSpc>
                <a:spcPct val="90000"/>
              </a:lnSpc>
              <a:buFont typeface="Wingdings" panose="05000000000000000000" pitchFamily="2" charset="2"/>
              <a:buNone/>
            </a:pPr>
            <a:r>
              <a:rPr lang="ar-SA" smtClean="0"/>
              <a:t>خش خش يا احساس صدا هنگامي که مچ پا با انگشتان فشار داده مي شود.</a:t>
            </a:r>
            <a:endParaRPr lang="fa-IR" smtClean="0"/>
          </a:p>
          <a:p>
            <a:pPr algn="r" eaLnBrk="1" hangingPunct="1">
              <a:lnSpc>
                <a:spcPct val="90000"/>
              </a:lnSpc>
              <a:buFont typeface="Wingdings" panose="05000000000000000000" pitchFamily="2" charset="2"/>
              <a:buNone/>
            </a:pPr>
            <a:r>
              <a:rPr lang="ar-SA" smtClean="0"/>
              <a:t>آهکي شدن عضله يا زردپي مربوطه ( قابل رويت با پرتونگاري )</a:t>
            </a:r>
            <a:endParaRPr lang="fa-IR" smtClean="0"/>
          </a:p>
          <a:p>
            <a:pPr algn="r" eaLnBrk="1" hangingPunct="1">
              <a:lnSpc>
                <a:spcPct val="90000"/>
              </a:lnSpc>
              <a:buFont typeface="Wingdings" panose="05000000000000000000" pitchFamily="2" charset="2"/>
              <a:buNone/>
            </a:pPr>
            <a:r>
              <a:rPr lang="ar-SA" smtClean="0"/>
              <a:t>التهاب غلاف پوشاننده زرد پي </a:t>
            </a:r>
            <a:endParaRPr lang="fa-IR" smtClean="0"/>
          </a:p>
          <a:p>
            <a:pPr algn="r" eaLnBrk="1" hangingPunct="1">
              <a:lnSpc>
                <a:spcPct val="90000"/>
              </a:lnSpc>
              <a:buFont typeface="Wingdings" panose="05000000000000000000" pitchFamily="2" charset="2"/>
              <a:buNone/>
            </a:pPr>
            <a:r>
              <a:rPr lang="fa-IR" smtClean="0"/>
              <a:t/>
            </a:r>
            <a:br>
              <a:rPr lang="fa-IR" smtClean="0"/>
            </a:br>
            <a:endParaRPr lang="en-US" smtClean="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amond(in)">
                                      <p:cBhvr>
                                        <p:cTn id="12" dur="2000"/>
                                        <p:tgtEl>
                                          <p:spTgt spid="4099">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diamond(in)">
                                      <p:cBhvr>
                                        <p:cTn id="15" dur="2000"/>
                                        <p:tgtEl>
                                          <p:spTgt spid="4099">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diamond(in)">
                                      <p:cBhvr>
                                        <p:cTn id="18" dur="2000"/>
                                        <p:tgtEl>
                                          <p:spTgt spid="4099">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diamond(in)">
                                      <p:cBhvr>
                                        <p:cTn id="21" dur="2000"/>
                                        <p:tgtEl>
                                          <p:spTgt spid="4099">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4099">
                                            <p:txEl>
                                              <p:pRg st="5" end="5"/>
                                            </p:txEl>
                                          </p:spTgt>
                                        </p:tgtEl>
                                        <p:attrNameLst>
                                          <p:attrName>style.visibility</p:attrName>
                                        </p:attrNameLst>
                                      </p:cBhvr>
                                      <p:to>
                                        <p:strVal val="visible"/>
                                      </p:to>
                                    </p:set>
                                    <p:animEffect transition="in" filter="diamond(in)">
                                      <p:cBhvr>
                                        <p:cTn id="24" dur="2000"/>
                                        <p:tgtEl>
                                          <p:spTgt spid="4099">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diamond(in)">
                                      <p:cBhvr>
                                        <p:cTn id="27" dur="2000"/>
                                        <p:tgtEl>
                                          <p:spTgt spid="4099">
                                            <p:txEl>
                                              <p:pRg st="6" end="6"/>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4099">
                                            <p:txEl>
                                              <p:pRg st="7" end="7"/>
                                            </p:txEl>
                                          </p:spTgt>
                                        </p:tgtEl>
                                        <p:attrNameLst>
                                          <p:attrName>style.visibility</p:attrName>
                                        </p:attrNameLst>
                                      </p:cBhvr>
                                      <p:to>
                                        <p:strVal val="visible"/>
                                      </p:to>
                                    </p:set>
                                    <p:animEffect transition="in" filter="diamond(in)">
                                      <p:cBhvr>
                                        <p:cTn id="30" dur="2000"/>
                                        <p:tgtEl>
                                          <p:spTgt spid="4099">
                                            <p:txEl>
                                              <p:pRg st="7" end="7"/>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4099">
                                            <p:txEl>
                                              <p:pRg st="8" end="8"/>
                                            </p:txEl>
                                          </p:spTgt>
                                        </p:tgtEl>
                                        <p:attrNameLst>
                                          <p:attrName>style.visibility</p:attrName>
                                        </p:attrNameLst>
                                      </p:cBhvr>
                                      <p:to>
                                        <p:strVal val="visible"/>
                                      </p:to>
                                    </p:set>
                                    <p:animEffect transition="in" filter="diamond(in)">
                                      <p:cBhvr>
                                        <p:cTn id="33" dur="2000"/>
                                        <p:tgtEl>
                                          <p:spTgt spid="4099">
                                            <p:txEl>
                                              <p:pRg st="8" end="8"/>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4099">
                                            <p:txEl>
                                              <p:pRg st="9" end="9"/>
                                            </p:txEl>
                                          </p:spTgt>
                                        </p:tgtEl>
                                        <p:attrNameLst>
                                          <p:attrName>style.visibility</p:attrName>
                                        </p:attrNameLst>
                                      </p:cBhvr>
                                      <p:to>
                                        <p:strVal val="visible"/>
                                      </p:to>
                                    </p:set>
                                    <p:animEffect transition="in" filter="diamond(in)">
                                      <p:cBhvr>
                                        <p:cTn id="36" dur="20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ar-SA" smtClean="0">
                <a:solidFill>
                  <a:srgbClr val="F4CB80"/>
                </a:solidFill>
              </a:rPr>
              <a:t>علل به وجود آورنده</a:t>
            </a:r>
            <a:r>
              <a:rPr lang="fa-IR" smtClean="0">
                <a:solidFill>
                  <a:srgbClr val="F4CB80"/>
                </a:solidFill>
              </a:rPr>
              <a:t>:</a:t>
            </a:r>
            <a:endParaRPr lang="en-US" smtClean="0">
              <a:solidFill>
                <a:srgbClr val="F4CB80"/>
              </a:solidFill>
            </a:endParaRPr>
          </a:p>
        </p:txBody>
      </p:sp>
      <p:sp>
        <p:nvSpPr>
          <p:cNvPr id="11267" name="Rectangle 3"/>
          <p:cNvSpPr>
            <a:spLocks noGrp="1" noChangeArrowheads="1"/>
          </p:cNvSpPr>
          <p:nvPr>
            <p:ph type="body" idx="1"/>
          </p:nvPr>
        </p:nvSpPr>
        <p:spPr>
          <a:xfrm>
            <a:off x="457200" y="1981200"/>
            <a:ext cx="8229600" cy="2527300"/>
          </a:xfrm>
        </p:spPr>
        <p:txBody>
          <a:bodyPr/>
          <a:lstStyle/>
          <a:p>
            <a:pPr algn="r" eaLnBrk="1" hangingPunct="1">
              <a:buFont typeface="Wingdings" panose="05000000000000000000" pitchFamily="2" charset="2"/>
              <a:buNone/>
            </a:pPr>
            <a:r>
              <a:rPr lang="ar-SA" smtClean="0"/>
              <a:t>کار بيش از حد و مداوم واحدهاي عضله </a:t>
            </a:r>
            <a:r>
              <a:rPr lang="fa-IR" smtClean="0"/>
              <a:t>–</a:t>
            </a:r>
            <a:r>
              <a:rPr lang="ar-SA" smtClean="0"/>
              <a:t> زرد پي</a:t>
            </a:r>
            <a:r>
              <a:rPr lang="fa-IR" smtClean="0"/>
              <a:t>  </a:t>
            </a:r>
            <a:r>
              <a:rPr lang="ar-SA" smtClean="0"/>
              <a:t>مچ پا</a:t>
            </a:r>
            <a:endParaRPr lang="fa-IR" smtClean="0"/>
          </a:p>
          <a:p>
            <a:pPr algn="r" eaLnBrk="1" hangingPunct="1">
              <a:buFont typeface="Wingdings" panose="05000000000000000000" pitchFamily="2" charset="2"/>
              <a:buNone/>
            </a:pPr>
            <a:r>
              <a:rPr lang="fa-IR" smtClean="0"/>
              <a:t>صدمه ی شدید یا نیروی زیادی که به واحدهای عضله زردپی در مچ پا اعمال می شود.</a:t>
            </a:r>
            <a:endParaRPr lang="en-US" smtClean="0"/>
          </a:p>
          <a:p>
            <a:pPr algn="ctr" eaLnBrk="1" hangingPunct="1">
              <a:buFont typeface="Wingdings" panose="05000000000000000000" pitchFamily="2" charset="2"/>
              <a:buNone/>
            </a:pPr>
            <a:endParaRPr lang="en-US" smtClean="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ixel">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sng"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sng"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303</TotalTime>
  <Words>2830</Words>
  <Application>Microsoft Office PowerPoint</Application>
  <PresentationFormat>On-screen Show (4:3)</PresentationFormat>
  <Paragraphs>233</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Black</vt:lpstr>
      <vt:lpstr>B Titr</vt:lpstr>
      <vt:lpstr>Tahoma</vt:lpstr>
      <vt:lpstr>Times New Roman</vt:lpstr>
      <vt:lpstr>Wingdings</vt:lpstr>
      <vt:lpstr>Pixel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علل به وجود آورنده:</vt:lpstr>
      <vt:lpstr>PowerPoint Presentation</vt:lpstr>
      <vt:lpstr>عوارض ممکن:</vt:lpstr>
      <vt:lpstr>PowerPoint Presentation</vt:lpstr>
      <vt:lpstr>PowerPoint Presentation</vt:lpstr>
      <vt:lpstr>PowerPoint Presentation</vt:lpstr>
      <vt:lpstr>علل به وجود آورنده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علل به وجود آورنده: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rostami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mohsen</dc:creator>
  <cp:lastModifiedBy>omid</cp:lastModifiedBy>
  <cp:revision>6</cp:revision>
  <dcterms:created xsi:type="dcterms:W3CDTF">2007-11-28T12:01:47Z</dcterms:created>
  <dcterms:modified xsi:type="dcterms:W3CDTF">2018-08-29T05:56:04Z</dcterms:modified>
</cp:coreProperties>
</file>