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86" r:id="rId1"/>
  </p:sldMasterIdLst>
  <p:notesMasterIdLst>
    <p:notesMasterId r:id="rId175"/>
  </p:notesMasterIdLst>
  <p:handoutMasterIdLst>
    <p:handoutMasterId r:id="rId176"/>
  </p:handoutMasterIdLst>
  <p:sldIdLst>
    <p:sldId id="286" r:id="rId2"/>
    <p:sldId id="412" r:id="rId3"/>
    <p:sldId id="430" r:id="rId4"/>
    <p:sldId id="431" r:id="rId5"/>
    <p:sldId id="277" r:id="rId6"/>
    <p:sldId id="282" r:id="rId7"/>
    <p:sldId id="257" r:id="rId8"/>
    <p:sldId id="258" r:id="rId9"/>
    <p:sldId id="283" r:id="rId10"/>
    <p:sldId id="259" r:id="rId11"/>
    <p:sldId id="260" r:id="rId12"/>
    <p:sldId id="261" r:id="rId13"/>
    <p:sldId id="262" r:id="rId14"/>
    <p:sldId id="276" r:id="rId15"/>
    <p:sldId id="279" r:id="rId16"/>
    <p:sldId id="264" r:id="rId17"/>
    <p:sldId id="265" r:id="rId18"/>
    <p:sldId id="266" r:id="rId19"/>
    <p:sldId id="414" r:id="rId20"/>
    <p:sldId id="415" r:id="rId21"/>
    <p:sldId id="416" r:id="rId22"/>
    <p:sldId id="417" r:id="rId23"/>
    <p:sldId id="418" r:id="rId24"/>
    <p:sldId id="419" r:id="rId25"/>
    <p:sldId id="420" r:id="rId26"/>
    <p:sldId id="268" r:id="rId27"/>
    <p:sldId id="314" r:id="rId28"/>
    <p:sldId id="315" r:id="rId29"/>
    <p:sldId id="316" r:id="rId30"/>
    <p:sldId id="317" r:id="rId31"/>
    <p:sldId id="318" r:id="rId32"/>
    <p:sldId id="319" r:id="rId33"/>
    <p:sldId id="421" r:id="rId34"/>
    <p:sldId id="422" r:id="rId35"/>
    <p:sldId id="427" r:id="rId36"/>
    <p:sldId id="320" r:id="rId37"/>
    <p:sldId id="321" r:id="rId38"/>
    <p:sldId id="331" r:id="rId39"/>
    <p:sldId id="327" r:id="rId40"/>
    <p:sldId id="322" r:id="rId41"/>
    <p:sldId id="332" r:id="rId42"/>
    <p:sldId id="323" r:id="rId43"/>
    <p:sldId id="423" r:id="rId44"/>
    <p:sldId id="324" r:id="rId45"/>
    <p:sldId id="325" r:id="rId46"/>
    <p:sldId id="326" r:id="rId47"/>
    <p:sldId id="424" r:id="rId48"/>
    <p:sldId id="329" r:id="rId49"/>
    <p:sldId id="425" r:id="rId50"/>
    <p:sldId id="426" r:id="rId51"/>
    <p:sldId id="330" r:id="rId52"/>
    <p:sldId id="313" r:id="rId53"/>
    <p:sldId id="289" r:id="rId54"/>
    <p:sldId id="290" r:id="rId55"/>
    <p:sldId id="300" r:id="rId56"/>
    <p:sldId id="406" r:id="rId57"/>
    <p:sldId id="299" r:id="rId58"/>
    <p:sldId id="301" r:id="rId59"/>
    <p:sldId id="292" r:id="rId60"/>
    <p:sldId id="293" r:id="rId61"/>
    <p:sldId id="407" r:id="rId62"/>
    <p:sldId id="294" r:id="rId63"/>
    <p:sldId id="295" r:id="rId64"/>
    <p:sldId id="296" r:id="rId65"/>
    <p:sldId id="297" r:id="rId66"/>
    <p:sldId id="302" r:id="rId67"/>
    <p:sldId id="298" r:id="rId68"/>
    <p:sldId id="303" r:id="rId69"/>
    <p:sldId id="304" r:id="rId70"/>
    <p:sldId id="305" r:id="rId71"/>
    <p:sldId id="312" r:id="rId72"/>
    <p:sldId id="306" r:id="rId73"/>
    <p:sldId id="307" r:id="rId74"/>
    <p:sldId id="309" r:id="rId75"/>
    <p:sldId id="408" r:id="rId76"/>
    <p:sldId id="310" r:id="rId77"/>
    <p:sldId id="311" r:id="rId78"/>
    <p:sldId id="409" r:id="rId79"/>
    <p:sldId id="410" r:id="rId80"/>
    <p:sldId id="333" r:id="rId81"/>
    <p:sldId id="334" r:id="rId82"/>
    <p:sldId id="398" r:id="rId83"/>
    <p:sldId id="335" r:id="rId84"/>
    <p:sldId id="336" r:id="rId85"/>
    <p:sldId id="337" r:id="rId86"/>
    <p:sldId id="399" r:id="rId87"/>
    <p:sldId id="338" r:id="rId88"/>
    <p:sldId id="339" r:id="rId89"/>
    <p:sldId id="340" r:id="rId90"/>
    <p:sldId id="341" r:id="rId91"/>
    <p:sldId id="342" r:id="rId92"/>
    <p:sldId id="343" r:id="rId93"/>
    <p:sldId id="344" r:id="rId94"/>
    <p:sldId id="400" r:id="rId95"/>
    <p:sldId id="345" r:id="rId96"/>
    <p:sldId id="401" r:id="rId97"/>
    <p:sldId id="346" r:id="rId98"/>
    <p:sldId id="347" r:id="rId99"/>
    <p:sldId id="348" r:id="rId100"/>
    <p:sldId id="402" r:id="rId101"/>
    <p:sldId id="349" r:id="rId102"/>
    <p:sldId id="350" r:id="rId103"/>
    <p:sldId id="351" r:id="rId104"/>
    <p:sldId id="403" r:id="rId105"/>
    <p:sldId id="428"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8" r:id="rId122"/>
    <p:sldId id="369" r:id="rId123"/>
    <p:sldId id="411" r:id="rId124"/>
    <p:sldId id="370" r:id="rId125"/>
    <p:sldId id="371" r:id="rId126"/>
    <p:sldId id="372" r:id="rId127"/>
    <p:sldId id="373" r:id="rId128"/>
    <p:sldId id="374" r:id="rId129"/>
    <p:sldId id="375" r:id="rId130"/>
    <p:sldId id="376" r:id="rId131"/>
    <p:sldId id="377" r:id="rId132"/>
    <p:sldId id="378" r:id="rId133"/>
    <p:sldId id="379" r:id="rId134"/>
    <p:sldId id="429" r:id="rId135"/>
    <p:sldId id="380" r:id="rId136"/>
    <p:sldId id="381" r:id="rId137"/>
    <p:sldId id="382" r:id="rId138"/>
    <p:sldId id="383" r:id="rId139"/>
    <p:sldId id="384" r:id="rId140"/>
    <p:sldId id="385" r:id="rId141"/>
    <p:sldId id="386" r:id="rId142"/>
    <p:sldId id="387" r:id="rId143"/>
    <p:sldId id="388" r:id="rId144"/>
    <p:sldId id="389" r:id="rId145"/>
    <p:sldId id="390" r:id="rId146"/>
    <p:sldId id="391" r:id="rId147"/>
    <p:sldId id="392" r:id="rId148"/>
    <p:sldId id="393" r:id="rId149"/>
    <p:sldId id="404" r:id="rId150"/>
    <p:sldId id="394" r:id="rId151"/>
    <p:sldId id="395" r:id="rId152"/>
    <p:sldId id="405" r:id="rId153"/>
    <p:sldId id="396" r:id="rId154"/>
    <p:sldId id="397" r:id="rId155"/>
    <p:sldId id="432" r:id="rId156"/>
    <p:sldId id="433" r:id="rId157"/>
    <p:sldId id="434" r:id="rId158"/>
    <p:sldId id="435" r:id="rId159"/>
    <p:sldId id="436" r:id="rId160"/>
    <p:sldId id="448" r:id="rId161"/>
    <p:sldId id="437" r:id="rId162"/>
    <p:sldId id="449" r:id="rId163"/>
    <p:sldId id="438" r:id="rId164"/>
    <p:sldId id="439" r:id="rId165"/>
    <p:sldId id="440" r:id="rId166"/>
    <p:sldId id="441" r:id="rId167"/>
    <p:sldId id="442" r:id="rId168"/>
    <p:sldId id="443" r:id="rId169"/>
    <p:sldId id="444" r:id="rId170"/>
    <p:sldId id="445" r:id="rId171"/>
    <p:sldId id="446" r:id="rId172"/>
    <p:sldId id="447" r:id="rId173"/>
    <p:sldId id="450" r:id="rId174"/>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anose="020B0604020202020204" pitchFamily="34" charset="0"/>
        <a:ea typeface="Majalla UI"/>
        <a:cs typeface="Majalla UI"/>
      </a:defRPr>
    </a:lvl1pPr>
    <a:lvl2pPr marL="457200" algn="r" rtl="1" fontAlgn="base">
      <a:spcBef>
        <a:spcPct val="0"/>
      </a:spcBef>
      <a:spcAft>
        <a:spcPct val="0"/>
      </a:spcAft>
      <a:defRPr kern="1200">
        <a:solidFill>
          <a:schemeClr val="tx1"/>
        </a:solidFill>
        <a:latin typeface="Arial" panose="020B0604020202020204" pitchFamily="34" charset="0"/>
        <a:ea typeface="Majalla UI"/>
        <a:cs typeface="Majalla UI"/>
      </a:defRPr>
    </a:lvl2pPr>
    <a:lvl3pPr marL="914400" algn="r" rtl="1" fontAlgn="base">
      <a:spcBef>
        <a:spcPct val="0"/>
      </a:spcBef>
      <a:spcAft>
        <a:spcPct val="0"/>
      </a:spcAft>
      <a:defRPr kern="1200">
        <a:solidFill>
          <a:schemeClr val="tx1"/>
        </a:solidFill>
        <a:latin typeface="Arial" panose="020B0604020202020204" pitchFamily="34" charset="0"/>
        <a:ea typeface="Majalla UI"/>
        <a:cs typeface="Majalla UI"/>
      </a:defRPr>
    </a:lvl3pPr>
    <a:lvl4pPr marL="1371600" algn="r" rtl="1" fontAlgn="base">
      <a:spcBef>
        <a:spcPct val="0"/>
      </a:spcBef>
      <a:spcAft>
        <a:spcPct val="0"/>
      </a:spcAft>
      <a:defRPr kern="1200">
        <a:solidFill>
          <a:schemeClr val="tx1"/>
        </a:solidFill>
        <a:latin typeface="Arial" panose="020B0604020202020204" pitchFamily="34" charset="0"/>
        <a:ea typeface="Majalla UI"/>
        <a:cs typeface="Majalla UI"/>
      </a:defRPr>
    </a:lvl4pPr>
    <a:lvl5pPr marL="1828800" algn="r" rtl="1" fontAlgn="base">
      <a:spcBef>
        <a:spcPct val="0"/>
      </a:spcBef>
      <a:spcAft>
        <a:spcPct val="0"/>
      </a:spcAft>
      <a:defRPr kern="1200">
        <a:solidFill>
          <a:schemeClr val="tx1"/>
        </a:solidFill>
        <a:latin typeface="Arial" panose="020B0604020202020204" pitchFamily="34" charset="0"/>
        <a:ea typeface="Majalla UI"/>
        <a:cs typeface="Majalla UI"/>
      </a:defRPr>
    </a:lvl5pPr>
    <a:lvl6pPr marL="2286000" algn="l" defTabSz="914400" rtl="0" eaLnBrk="1" latinLnBrk="0" hangingPunct="1">
      <a:defRPr kern="1200">
        <a:solidFill>
          <a:schemeClr val="tx1"/>
        </a:solidFill>
        <a:latin typeface="Arial" panose="020B0604020202020204" pitchFamily="34" charset="0"/>
        <a:ea typeface="Majalla UI"/>
        <a:cs typeface="Majalla UI"/>
      </a:defRPr>
    </a:lvl6pPr>
    <a:lvl7pPr marL="2743200" algn="l" defTabSz="914400" rtl="0" eaLnBrk="1" latinLnBrk="0" hangingPunct="1">
      <a:defRPr kern="1200">
        <a:solidFill>
          <a:schemeClr val="tx1"/>
        </a:solidFill>
        <a:latin typeface="Arial" panose="020B0604020202020204" pitchFamily="34" charset="0"/>
        <a:ea typeface="Majalla UI"/>
        <a:cs typeface="Majalla UI"/>
      </a:defRPr>
    </a:lvl7pPr>
    <a:lvl8pPr marL="3200400" algn="l" defTabSz="914400" rtl="0" eaLnBrk="1" latinLnBrk="0" hangingPunct="1">
      <a:defRPr kern="1200">
        <a:solidFill>
          <a:schemeClr val="tx1"/>
        </a:solidFill>
        <a:latin typeface="Arial" panose="020B0604020202020204" pitchFamily="34" charset="0"/>
        <a:ea typeface="Majalla UI"/>
        <a:cs typeface="Majalla UI"/>
      </a:defRPr>
    </a:lvl8pPr>
    <a:lvl9pPr marL="3657600" algn="l" defTabSz="914400" rtl="0" eaLnBrk="1" latinLnBrk="0" hangingPunct="1">
      <a:defRPr kern="1200">
        <a:solidFill>
          <a:schemeClr val="tx1"/>
        </a:solidFill>
        <a:latin typeface="Arial" panose="020B0604020202020204" pitchFamily="34" charset="0"/>
        <a:ea typeface="Majalla UI"/>
        <a:cs typeface="Majalla U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DF195-DEA2-4995-9C30-FA4A99081560}" type="datetimeFigureOut">
              <a:rPr lang="en-US" smtClean="0"/>
              <a:pPr/>
              <a:t>3/21/2017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8BB3B-D654-4788-8409-F2B3424C91A3}" type="slidenum">
              <a:rPr lang="en-US" smtClean="0"/>
              <a:pPr/>
              <a:t>‹#›</a:t>
            </a:fld>
            <a:endParaRPr lang="en-US"/>
          </a:p>
        </p:txBody>
      </p:sp>
    </p:spTree>
    <p:extLst>
      <p:ext uri="{BB962C8B-B14F-4D97-AF65-F5344CB8AC3E}">
        <p14:creationId xmlns:p14="http://schemas.microsoft.com/office/powerpoint/2010/main" xmlns="" val="270525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8DD39-F387-4CB2-B6DC-17C20F00DBBC}" type="datetimeFigureOut">
              <a:rPr lang="en-US" smtClean="0"/>
              <a:pPr/>
              <a:t>3/21/2017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6111D-A903-4EC0-AEAF-4BE2ACF6E7EA}" type="slidenum">
              <a:rPr lang="en-US" smtClean="0"/>
              <a:pPr/>
              <a:t>‹#›</a:t>
            </a:fld>
            <a:endParaRPr lang="en-US"/>
          </a:p>
        </p:txBody>
      </p:sp>
    </p:spTree>
    <p:extLst>
      <p:ext uri="{BB962C8B-B14F-4D97-AF65-F5344CB8AC3E}">
        <p14:creationId xmlns:p14="http://schemas.microsoft.com/office/powerpoint/2010/main" xmlns="" val="2170869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6111D-A903-4EC0-AEAF-4BE2ACF6E7EA}" type="slidenum">
              <a:rPr lang="en-US" smtClean="0"/>
              <a:pPr/>
              <a:t>1</a:t>
            </a:fld>
            <a:endParaRPr lang="en-US"/>
          </a:p>
        </p:txBody>
      </p:sp>
    </p:spTree>
    <p:extLst>
      <p:ext uri="{BB962C8B-B14F-4D97-AF65-F5344CB8AC3E}">
        <p14:creationId xmlns:p14="http://schemas.microsoft.com/office/powerpoint/2010/main" xmlns="" val="304758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45C1D5-60C1-4412-9A18-3266E924A2A9}" type="datetime8">
              <a:rPr lang="fa-IR" smtClean="0"/>
              <a:pPr>
                <a:defRPr/>
              </a:pPr>
              <a:t>21 مارس 17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B9E64023-389C-4679-8638-B25C6AC4431B}" type="slidenum">
              <a:rPr lang="fa-IR" altLang="en-US"/>
              <a:pPr/>
              <a:t>‹#›</a:t>
            </a:fld>
            <a:endParaRPr lang="fa-IR" altLang="en-US"/>
          </a:p>
        </p:txBody>
      </p:sp>
    </p:spTree>
    <p:extLst>
      <p:ext uri="{BB962C8B-B14F-4D97-AF65-F5344CB8AC3E}">
        <p14:creationId xmlns:p14="http://schemas.microsoft.com/office/powerpoint/2010/main" xmlns="" val="7748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B1CE58-35A8-4CE5-B1BF-47A170E1F654}" type="datetime8">
              <a:rPr lang="fa-IR" smtClean="0"/>
              <a:pPr>
                <a:defRPr/>
              </a:pPr>
              <a:t>21 مارس 17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909D76C6-3762-46AC-8926-C047D4C84C6D}" type="slidenum">
              <a:rPr lang="fa-IR" altLang="en-US"/>
              <a:pPr/>
              <a:t>‹#›</a:t>
            </a:fld>
            <a:endParaRPr lang="fa-IR" altLang="en-US"/>
          </a:p>
        </p:txBody>
      </p:sp>
    </p:spTree>
    <p:extLst>
      <p:ext uri="{BB962C8B-B14F-4D97-AF65-F5344CB8AC3E}">
        <p14:creationId xmlns:p14="http://schemas.microsoft.com/office/powerpoint/2010/main" xmlns="" val="320485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F384FD-7A88-4B86-8A50-E691818C4D03}" type="datetime8">
              <a:rPr lang="fa-IR" smtClean="0"/>
              <a:pPr>
                <a:defRPr/>
              </a:pPr>
              <a:t>21 مارس 17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6EE0A75D-B5DD-4561-B9FE-E199B4579E37}" type="slidenum">
              <a:rPr lang="fa-IR" altLang="en-US"/>
              <a:pPr/>
              <a:t>‹#›</a:t>
            </a:fld>
            <a:endParaRPr lang="fa-IR" altLang="en-US"/>
          </a:p>
        </p:txBody>
      </p:sp>
    </p:spTree>
    <p:extLst>
      <p:ext uri="{BB962C8B-B14F-4D97-AF65-F5344CB8AC3E}">
        <p14:creationId xmlns:p14="http://schemas.microsoft.com/office/powerpoint/2010/main" xmlns="" val="43933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564DA7-81C5-4827-A9AC-4DB11AEC7007}" type="datetime8">
              <a:rPr lang="fa-IR" smtClean="0"/>
              <a:pPr>
                <a:defRPr/>
              </a:pPr>
              <a:t>21 مارس 17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5A37560A-059F-412D-BE35-224515A7CFC7}" type="slidenum">
              <a:rPr lang="fa-IR" altLang="en-US"/>
              <a:pPr/>
              <a:t>‹#›</a:t>
            </a:fld>
            <a:endParaRPr lang="fa-IR" altLang="en-US"/>
          </a:p>
        </p:txBody>
      </p:sp>
    </p:spTree>
    <p:extLst>
      <p:ext uri="{BB962C8B-B14F-4D97-AF65-F5344CB8AC3E}">
        <p14:creationId xmlns:p14="http://schemas.microsoft.com/office/powerpoint/2010/main" xmlns="" val="108639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E46CDA-3072-4D98-9786-3ADD1FECBAFD}" type="datetime8">
              <a:rPr lang="fa-IR" smtClean="0"/>
              <a:pPr>
                <a:defRPr/>
              </a:pPr>
              <a:t>21 مارس 17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3F563B33-9E01-4B83-B059-57789A0506DF}" type="slidenum">
              <a:rPr lang="fa-IR" altLang="en-US"/>
              <a:pPr/>
              <a:t>‹#›</a:t>
            </a:fld>
            <a:endParaRPr lang="fa-IR" altLang="en-US"/>
          </a:p>
        </p:txBody>
      </p:sp>
    </p:spTree>
    <p:extLst>
      <p:ext uri="{BB962C8B-B14F-4D97-AF65-F5344CB8AC3E}">
        <p14:creationId xmlns:p14="http://schemas.microsoft.com/office/powerpoint/2010/main" xmlns="" val="110464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328890-17A6-4BAF-92AB-B672AFB0AB7A}" type="datetime8">
              <a:rPr lang="fa-IR" smtClean="0"/>
              <a:pPr>
                <a:defRPr/>
              </a:pPr>
              <a:t>21 مارس 17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946F9B2B-4AB0-4478-B1CB-12F35D25808F}" type="slidenum">
              <a:rPr lang="fa-IR" altLang="en-US"/>
              <a:pPr/>
              <a:t>‹#›</a:t>
            </a:fld>
            <a:endParaRPr lang="fa-IR" altLang="en-US"/>
          </a:p>
        </p:txBody>
      </p:sp>
    </p:spTree>
    <p:extLst>
      <p:ext uri="{BB962C8B-B14F-4D97-AF65-F5344CB8AC3E}">
        <p14:creationId xmlns:p14="http://schemas.microsoft.com/office/powerpoint/2010/main" xmlns="" val="374276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200899-81F5-4589-BDB7-2DC4B8D3E7B6}" type="datetime8">
              <a:rPr lang="fa-IR" smtClean="0"/>
              <a:pPr>
                <a:defRPr/>
              </a:pPr>
              <a:t>21 مارس 17</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fld id="{FE9D0767-4CCF-4DAD-9048-63930D971F26}" type="slidenum">
              <a:rPr lang="fa-IR" altLang="en-US"/>
              <a:pPr/>
              <a:t>‹#›</a:t>
            </a:fld>
            <a:endParaRPr lang="fa-IR" altLang="en-US"/>
          </a:p>
        </p:txBody>
      </p:sp>
    </p:spTree>
    <p:extLst>
      <p:ext uri="{BB962C8B-B14F-4D97-AF65-F5344CB8AC3E}">
        <p14:creationId xmlns:p14="http://schemas.microsoft.com/office/powerpoint/2010/main" xmlns="" val="40995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CA4DC1-0B1B-420E-B659-B4F5A90244DD}" type="datetime8">
              <a:rPr lang="fa-IR" smtClean="0"/>
              <a:pPr>
                <a:defRPr/>
              </a:pPr>
              <a:t>21 مارس 17</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fld id="{22931E22-15AE-4200-B93A-06665B0CD7AB}" type="slidenum">
              <a:rPr lang="fa-IR" altLang="en-US"/>
              <a:pPr/>
              <a:t>‹#›</a:t>
            </a:fld>
            <a:endParaRPr lang="fa-IR" altLang="en-US"/>
          </a:p>
        </p:txBody>
      </p:sp>
    </p:spTree>
    <p:extLst>
      <p:ext uri="{BB962C8B-B14F-4D97-AF65-F5344CB8AC3E}">
        <p14:creationId xmlns:p14="http://schemas.microsoft.com/office/powerpoint/2010/main" xmlns="" val="369233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D93F1-1FFB-47C7-9E0E-06C6C0E25B54}" type="datetime8">
              <a:rPr lang="fa-IR" smtClean="0"/>
              <a:pPr>
                <a:defRPr/>
              </a:pPr>
              <a:t>21 مارس 17</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fld id="{8996D1AA-AB58-43E7-8064-6E86F2FBA6E6}" type="slidenum">
              <a:rPr lang="fa-IR" altLang="en-US"/>
              <a:pPr/>
              <a:t>‹#›</a:t>
            </a:fld>
            <a:endParaRPr lang="fa-IR" altLang="en-US"/>
          </a:p>
        </p:txBody>
      </p:sp>
    </p:spTree>
    <p:extLst>
      <p:ext uri="{BB962C8B-B14F-4D97-AF65-F5344CB8AC3E}">
        <p14:creationId xmlns:p14="http://schemas.microsoft.com/office/powerpoint/2010/main" xmlns="" val="313968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17C2B3-5C8D-41A3-BD5F-FA92EB9E4EC2}" type="datetime8">
              <a:rPr lang="fa-IR" smtClean="0"/>
              <a:pPr>
                <a:defRPr/>
              </a:pPr>
              <a:t>21 مارس 17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C1296095-9581-4885-B932-C78AFC9CA194}" type="slidenum">
              <a:rPr lang="fa-IR" altLang="en-US"/>
              <a:pPr/>
              <a:t>‹#›</a:t>
            </a:fld>
            <a:endParaRPr lang="fa-IR" altLang="en-US"/>
          </a:p>
        </p:txBody>
      </p:sp>
    </p:spTree>
    <p:extLst>
      <p:ext uri="{BB962C8B-B14F-4D97-AF65-F5344CB8AC3E}">
        <p14:creationId xmlns:p14="http://schemas.microsoft.com/office/powerpoint/2010/main" xmlns="" val="137561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3CDAF9-C14A-43EF-B190-C0C9FC944B15}" type="datetime8">
              <a:rPr lang="fa-IR" smtClean="0"/>
              <a:pPr>
                <a:defRPr/>
              </a:pPr>
              <a:t>21 مارس 17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64EB8A69-E193-443D-A4D1-2A47F2025305}" type="slidenum">
              <a:rPr lang="fa-IR" altLang="en-US"/>
              <a:pPr/>
              <a:t>‹#›</a:t>
            </a:fld>
            <a:endParaRPr lang="fa-IR" altLang="en-US"/>
          </a:p>
        </p:txBody>
      </p:sp>
    </p:spTree>
    <p:extLst>
      <p:ext uri="{BB962C8B-B14F-4D97-AF65-F5344CB8AC3E}">
        <p14:creationId xmlns:p14="http://schemas.microsoft.com/office/powerpoint/2010/main" xmlns="" val="112686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06CB3BB-D200-46C5-9B83-58D708CD93C6}" type="datetime8">
              <a:rPr lang="fa-IR" smtClean="0"/>
              <a:pPr>
                <a:defRPr/>
              </a:pPr>
              <a:t>21 مارس 17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6FEDE2A-2E74-4354-BAE2-4C84A4E85D88}" type="slidenum">
              <a:rPr lang="fa-IR" altLang="en-US"/>
              <a:pPr/>
              <a:t>‹#›</a:t>
            </a:fld>
            <a:endParaRPr lang="fa-IR" alt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1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272B964-0C3C-4FEC-A008-80634145482E}" type="datetime8">
              <a:rPr lang="fa-IR" smtClean="0"/>
              <a:pPr>
                <a:defRPr/>
              </a:pPr>
              <a:t>21 مارس 17</a:t>
            </a:fld>
            <a:endParaRPr lang="fa-IR"/>
          </a:p>
        </p:txBody>
      </p:sp>
      <p:sp>
        <p:nvSpPr>
          <p:cNvPr id="4" name="Rectangle 3"/>
          <p:cNvSpPr/>
          <p:nvPr/>
        </p:nvSpPr>
        <p:spPr>
          <a:xfrm>
            <a:off x="2339752" y="1124744"/>
            <a:ext cx="4195380" cy="982513"/>
          </a:xfrm>
          <a:prstGeom prst="rect">
            <a:avLst/>
          </a:prstGeom>
        </p:spPr>
        <p:txBody>
          <a:bodyPr wrap="none">
            <a:spAutoFit/>
          </a:bodyPr>
          <a:lstStyle/>
          <a:p>
            <a:pPr algn="ctr" eaLnBrk="1" hangingPunct="1">
              <a:lnSpc>
                <a:spcPct val="150000"/>
              </a:lnSpc>
            </a:pPr>
            <a:r>
              <a:rPr lang="fa-IR" altLang="en-US" sz="4400" dirty="0">
                <a:latin typeface="Besmellah 1" pitchFamily="2" charset="0"/>
              </a:rPr>
              <a:t>بسم الله الرحمن الرحیم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43439" y="2428875"/>
          <a:ext cx="4214811" cy="3357563"/>
        </p:xfrm>
        <a:graphic>
          <a:graphicData uri="http://schemas.openxmlformats.org/drawingml/2006/table">
            <a:tbl>
              <a:tblPr rtl="1"/>
              <a:tblGrid>
                <a:gridCol w="1382393">
                  <a:extLst>
                    <a:ext uri="{9D8B030D-6E8A-4147-A177-3AD203B41FA5}">
                      <a16:colId xmlns="" xmlns:a16="http://schemas.microsoft.com/office/drawing/2014/main" val="20000"/>
                    </a:ext>
                  </a:extLst>
                </a:gridCol>
                <a:gridCol w="1345078">
                  <a:extLst>
                    <a:ext uri="{9D8B030D-6E8A-4147-A177-3AD203B41FA5}">
                      <a16:colId xmlns="" xmlns:a16="http://schemas.microsoft.com/office/drawing/2014/main" val="20001"/>
                    </a:ext>
                  </a:extLst>
                </a:gridCol>
                <a:gridCol w="1487340">
                  <a:extLst>
                    <a:ext uri="{9D8B030D-6E8A-4147-A177-3AD203B41FA5}">
                      <a16:colId xmlns="" xmlns:a16="http://schemas.microsoft.com/office/drawing/2014/main" val="20002"/>
                    </a:ext>
                  </a:extLst>
                </a:gridCol>
              </a:tblGrid>
              <a:tr h="571868">
                <a:tc>
                  <a:txBody>
                    <a:bodyPr/>
                    <a:lstStyle/>
                    <a:p>
                      <a:pPr algn="ctr" rtl="1">
                        <a:lnSpc>
                          <a:spcPct val="150000"/>
                        </a:lnSpc>
                        <a:spcAft>
                          <a:spcPts val="0"/>
                        </a:spcAft>
                      </a:pPr>
                      <a:r>
                        <a:rPr lang="fa-IR" sz="1400" dirty="0">
                          <a:latin typeface="Calibri"/>
                          <a:ea typeface="Calibri"/>
                          <a:cs typeface="B Lotus"/>
                        </a:rPr>
                        <a:t>نقطه مورد نظر</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V</a:t>
                      </a:r>
                      <a:r>
                        <a:rPr lang="en-US" sz="1400" baseline="-25000" dirty="0">
                          <a:latin typeface="Times New Roman"/>
                          <a:ea typeface="Calibri"/>
                          <a:cs typeface="B Lotus"/>
                        </a:rPr>
                        <a:t>2</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V</a:t>
                      </a:r>
                      <a:r>
                        <a:rPr lang="en-US" sz="1400" baseline="-25000" dirty="0">
                          <a:latin typeface="Times New Roman"/>
                          <a:ea typeface="Calibri"/>
                          <a:cs typeface="B Lotus"/>
                        </a:rPr>
                        <a:t>1</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57139">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-5</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57139">
                <a:tc>
                  <a:txBody>
                    <a:bodyPr/>
                    <a:lstStyle/>
                    <a:p>
                      <a:pPr algn="ctr" rtl="1">
                        <a:lnSpc>
                          <a:spcPct val="150000"/>
                        </a:lnSpc>
                        <a:spcAft>
                          <a:spcPts val="0"/>
                        </a:spcAft>
                      </a:pPr>
                      <a:r>
                        <a:rPr lang="en-US" sz="1400" dirty="0">
                          <a:latin typeface="Times New Roman"/>
                          <a:ea typeface="Calibri"/>
                          <a:cs typeface="B Lotus"/>
                        </a:rPr>
                        <a:t>M</a:t>
                      </a:r>
                      <a:r>
                        <a:rPr lang="en-US" sz="1400" baseline="-25000" dirty="0">
                          <a:latin typeface="Times New Roman"/>
                          <a:ea typeface="Calibri"/>
                          <a:cs typeface="B Lotus"/>
                        </a:rPr>
                        <a:t>2</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+4</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latin typeface="Times New Roman"/>
                          <a:ea typeface="Calibri"/>
                          <a:cs typeface="B Lotus"/>
                        </a:rPr>
                        <a:t>-2/5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57139">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57139">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-4</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2/5</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57139">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latin typeface="Times New Roman"/>
                          <a:ea typeface="Calibri"/>
                          <a:cs typeface="B Lotus"/>
                        </a:rPr>
                        <a:t>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5</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3344" name="Group 3"/>
          <p:cNvGrpSpPr>
            <a:grpSpLocks noGrp="1"/>
          </p:cNvGrpSpPr>
          <p:nvPr/>
        </p:nvGrpSpPr>
        <p:grpSpPr bwMode="auto">
          <a:xfrm>
            <a:off x="0" y="1643063"/>
            <a:ext cx="4357688" cy="5000625"/>
            <a:chOff x="3663" y="584"/>
            <a:chExt cx="6765" cy="4005"/>
          </a:xfrm>
        </p:grpSpPr>
        <p:grpSp>
          <p:nvGrpSpPr>
            <p:cNvPr id="13345" name="Group 4"/>
            <p:cNvGrpSpPr>
              <a:grpSpLocks/>
            </p:cNvGrpSpPr>
            <p:nvPr/>
          </p:nvGrpSpPr>
          <p:grpSpPr bwMode="auto">
            <a:xfrm>
              <a:off x="3663" y="584"/>
              <a:ext cx="6765" cy="4005"/>
              <a:chOff x="3930" y="1800"/>
              <a:chExt cx="6765" cy="4005"/>
            </a:xfrm>
          </p:grpSpPr>
          <p:sp>
            <p:nvSpPr>
              <p:cNvPr id="13350" name="Rectangle 5"/>
              <p:cNvSpPr>
                <a:spLocks noChangeArrowheads="1"/>
              </p:cNvSpPr>
              <p:nvPr/>
            </p:nvSpPr>
            <p:spPr bwMode="auto">
              <a:xfrm>
                <a:off x="4770" y="2445"/>
                <a:ext cx="4365" cy="279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fa-IR" altLang="en-US">
                  <a:cs typeface="Arial" panose="020B0604020202020204" pitchFamily="34" charset="0"/>
                </a:endParaRPr>
              </a:p>
            </p:txBody>
          </p:sp>
          <p:sp>
            <p:nvSpPr>
              <p:cNvPr id="13351" name="Text Box 6"/>
              <p:cNvSpPr txBox="1">
                <a:spLocks noChangeArrowheads="1"/>
              </p:cNvSpPr>
              <p:nvPr/>
            </p:nvSpPr>
            <p:spPr bwMode="auto">
              <a:xfrm>
                <a:off x="10035" y="3480"/>
                <a:ext cx="66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5</a:t>
                </a:r>
                <a:endParaRPr lang="fa-IR" altLang="en-US"/>
              </a:p>
            </p:txBody>
          </p:sp>
          <p:sp>
            <p:nvSpPr>
              <p:cNvPr id="13352" name="Text Box 7"/>
              <p:cNvSpPr txBox="1">
                <a:spLocks noChangeArrowheads="1"/>
              </p:cNvSpPr>
              <p:nvPr/>
            </p:nvSpPr>
            <p:spPr bwMode="auto">
              <a:xfrm>
                <a:off x="7155" y="324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3</a:t>
                </a:r>
                <a:endParaRPr lang="fa-IR" altLang="en-US"/>
              </a:p>
            </p:txBody>
          </p:sp>
          <p:sp>
            <p:nvSpPr>
              <p:cNvPr id="13353" name="Text Box 8"/>
              <p:cNvSpPr txBox="1">
                <a:spLocks noChangeArrowheads="1"/>
              </p:cNvSpPr>
              <p:nvPr/>
            </p:nvSpPr>
            <p:spPr bwMode="auto">
              <a:xfrm>
                <a:off x="6585" y="534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spcAft>
                    <a:spcPts val="1000"/>
                  </a:spcAft>
                </a:pPr>
                <a:r>
                  <a:rPr lang="en-US" altLang="en-US" sz="1100">
                    <a:latin typeface="Calibri" panose="020F0502020204030204" pitchFamily="34" charset="0"/>
                    <a:cs typeface="Arial" panose="020B0604020202020204" pitchFamily="34" charset="0"/>
                  </a:rPr>
                  <a:t>-4</a:t>
                </a:r>
                <a:endParaRPr lang="fa-IR" altLang="en-US"/>
              </a:p>
            </p:txBody>
          </p:sp>
          <p:sp>
            <p:nvSpPr>
              <p:cNvPr id="13354" name="Text Box 9"/>
              <p:cNvSpPr txBox="1">
                <a:spLocks noChangeArrowheads="1"/>
              </p:cNvSpPr>
              <p:nvPr/>
            </p:nvSpPr>
            <p:spPr bwMode="auto">
              <a:xfrm>
                <a:off x="6585" y="180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spcAft>
                    <a:spcPts val="1000"/>
                  </a:spcAft>
                </a:pPr>
                <a:r>
                  <a:rPr lang="en-US" altLang="en-US" sz="1100">
                    <a:latin typeface="Calibri" panose="020F0502020204030204" pitchFamily="34" charset="0"/>
                    <a:cs typeface="Arial" panose="020B0604020202020204" pitchFamily="34" charset="0"/>
                  </a:rPr>
                  <a:t>4</a:t>
                </a:r>
                <a:endParaRPr lang="fa-IR" altLang="en-US"/>
              </a:p>
            </p:txBody>
          </p:sp>
          <p:sp>
            <p:nvSpPr>
              <p:cNvPr id="13355" name="Text Box 10"/>
              <p:cNvSpPr txBox="1">
                <a:spLocks noChangeArrowheads="1"/>
              </p:cNvSpPr>
              <p:nvPr/>
            </p:nvSpPr>
            <p:spPr bwMode="auto">
              <a:xfrm>
                <a:off x="3930" y="357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spcAft>
                    <a:spcPts val="1000"/>
                  </a:spcAft>
                </a:pPr>
                <a:r>
                  <a:rPr lang="en-US" altLang="en-US" sz="1100">
                    <a:latin typeface="Calibri" panose="020F0502020204030204" pitchFamily="34" charset="0"/>
                    <a:cs typeface="Arial" panose="020B0604020202020204" pitchFamily="34" charset="0"/>
                  </a:rPr>
                  <a:t>-5</a:t>
                </a:r>
                <a:endParaRPr lang="fa-IR" altLang="en-US"/>
              </a:p>
            </p:txBody>
          </p:sp>
          <p:sp>
            <p:nvSpPr>
              <p:cNvPr id="13356" name="Text Box 11"/>
              <p:cNvSpPr txBox="1">
                <a:spLocks noChangeArrowheads="1"/>
              </p:cNvSpPr>
              <p:nvPr/>
            </p:nvSpPr>
            <p:spPr bwMode="auto">
              <a:xfrm>
                <a:off x="9315" y="357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+5</a:t>
                </a:r>
                <a:endParaRPr lang="fa-IR" altLang="en-US"/>
              </a:p>
            </p:txBody>
          </p:sp>
          <p:sp>
            <p:nvSpPr>
              <p:cNvPr id="13357" name="Text Box 12"/>
              <p:cNvSpPr txBox="1">
                <a:spLocks noChangeArrowheads="1"/>
              </p:cNvSpPr>
              <p:nvPr/>
            </p:nvSpPr>
            <p:spPr bwMode="auto">
              <a:xfrm>
                <a:off x="7305" y="534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4</a:t>
                </a:r>
                <a:endParaRPr lang="fa-IR" altLang="en-US"/>
              </a:p>
            </p:txBody>
          </p:sp>
          <p:sp>
            <p:nvSpPr>
              <p:cNvPr id="13358" name="Text Box 13"/>
              <p:cNvSpPr txBox="1">
                <a:spLocks noChangeArrowheads="1"/>
              </p:cNvSpPr>
              <p:nvPr/>
            </p:nvSpPr>
            <p:spPr bwMode="auto">
              <a:xfrm>
                <a:off x="5415" y="180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2</a:t>
                </a:r>
                <a:endParaRPr lang="fa-IR" altLang="en-US"/>
              </a:p>
            </p:txBody>
          </p:sp>
          <p:sp>
            <p:nvSpPr>
              <p:cNvPr id="13359" name="Text Box 14"/>
              <p:cNvSpPr txBox="1">
                <a:spLocks noChangeArrowheads="1"/>
              </p:cNvSpPr>
              <p:nvPr/>
            </p:nvSpPr>
            <p:spPr bwMode="auto">
              <a:xfrm>
                <a:off x="4050" y="3105"/>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1</a:t>
                </a:r>
                <a:endParaRPr lang="fa-IR" altLang="en-US"/>
              </a:p>
            </p:txBody>
          </p:sp>
        </p:grpSp>
        <p:grpSp>
          <p:nvGrpSpPr>
            <p:cNvPr id="13346" name="Group 15"/>
            <p:cNvGrpSpPr>
              <a:grpSpLocks/>
            </p:cNvGrpSpPr>
            <p:nvPr/>
          </p:nvGrpSpPr>
          <p:grpSpPr bwMode="auto">
            <a:xfrm>
              <a:off x="4503" y="1229"/>
              <a:ext cx="4365" cy="2790"/>
              <a:chOff x="4770" y="2445"/>
              <a:chExt cx="4365" cy="2790"/>
            </a:xfrm>
          </p:grpSpPr>
          <p:cxnSp>
            <p:nvCxnSpPr>
              <p:cNvPr id="13347" name="AutoShape 16"/>
              <p:cNvCxnSpPr>
                <a:cxnSpLocks noChangeShapeType="1"/>
              </p:cNvCxnSpPr>
              <p:nvPr/>
            </p:nvCxnSpPr>
            <p:spPr bwMode="auto">
              <a:xfrm>
                <a:off x="6960" y="2445"/>
                <a:ext cx="30" cy="279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3348" name="AutoShape 17"/>
              <p:cNvCxnSpPr>
                <a:cxnSpLocks noChangeShapeType="1"/>
              </p:cNvCxnSpPr>
              <p:nvPr/>
            </p:nvCxnSpPr>
            <p:spPr bwMode="auto">
              <a:xfrm flipH="1">
                <a:off x="4770" y="3705"/>
                <a:ext cx="436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3349" name="Freeform 18"/>
              <p:cNvSpPr>
                <a:spLocks/>
              </p:cNvSpPr>
              <p:nvPr/>
            </p:nvSpPr>
            <p:spPr bwMode="auto">
              <a:xfrm>
                <a:off x="4770" y="2445"/>
                <a:ext cx="4365" cy="2790"/>
              </a:xfrm>
              <a:custGeom>
                <a:avLst/>
                <a:gdLst>
                  <a:gd name="T0" fmla="*/ 0 w 4365"/>
                  <a:gd name="T1" fmla="*/ 1260 h 2790"/>
                  <a:gd name="T2" fmla="*/ 1140 w 4365"/>
                  <a:gd name="T3" fmla="*/ 0 h 2790"/>
                  <a:gd name="T4" fmla="*/ 2190 w 4365"/>
                  <a:gd name="T5" fmla="*/ 1260 h 2790"/>
                  <a:gd name="T6" fmla="*/ 3255 w 4365"/>
                  <a:gd name="T7" fmla="*/ 2790 h 2790"/>
                  <a:gd name="T8" fmla="*/ 4365 w 4365"/>
                  <a:gd name="T9" fmla="*/ 1260 h 2790"/>
                  <a:gd name="T10" fmla="*/ 0 60000 65536"/>
                  <a:gd name="T11" fmla="*/ 0 60000 65536"/>
                  <a:gd name="T12" fmla="*/ 0 60000 65536"/>
                  <a:gd name="T13" fmla="*/ 0 60000 65536"/>
                  <a:gd name="T14" fmla="*/ 0 60000 65536"/>
                  <a:gd name="T15" fmla="*/ 0 w 4365"/>
                  <a:gd name="T16" fmla="*/ 0 h 2790"/>
                  <a:gd name="T17" fmla="*/ 4365 w 4365"/>
                  <a:gd name="T18" fmla="*/ 2790 h 2790"/>
                </a:gdLst>
                <a:ahLst/>
                <a:cxnLst>
                  <a:cxn ang="T10">
                    <a:pos x="T0" y="T1"/>
                  </a:cxn>
                  <a:cxn ang="T11">
                    <a:pos x="T2" y="T3"/>
                  </a:cxn>
                  <a:cxn ang="T12">
                    <a:pos x="T4" y="T5"/>
                  </a:cxn>
                  <a:cxn ang="T13">
                    <a:pos x="T6" y="T7"/>
                  </a:cxn>
                  <a:cxn ang="T14">
                    <a:pos x="T8" y="T9"/>
                  </a:cxn>
                </a:cxnLst>
                <a:rect l="T15" t="T16" r="T17" b="T18"/>
                <a:pathLst>
                  <a:path w="4365" h="2790">
                    <a:moveTo>
                      <a:pt x="0" y="1260"/>
                    </a:moveTo>
                    <a:cubicBezTo>
                      <a:pt x="387" y="630"/>
                      <a:pt x="775" y="0"/>
                      <a:pt x="1140" y="0"/>
                    </a:cubicBezTo>
                    <a:cubicBezTo>
                      <a:pt x="1505" y="0"/>
                      <a:pt x="1837" y="795"/>
                      <a:pt x="2190" y="1260"/>
                    </a:cubicBezTo>
                    <a:cubicBezTo>
                      <a:pt x="2543" y="1725"/>
                      <a:pt x="2893" y="2790"/>
                      <a:pt x="3255" y="2790"/>
                    </a:cubicBezTo>
                    <a:cubicBezTo>
                      <a:pt x="3617" y="2790"/>
                      <a:pt x="4180" y="1492"/>
                      <a:pt x="4365" y="126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fa-IR" altLang="en-US">
                  <a:cs typeface="Arial" panose="020B0604020202020204" pitchFamily="34" charset="0"/>
                </a:endParaRPr>
              </a:p>
            </p:txBody>
          </p:sp>
        </p:grpSp>
      </p:grpSp>
      <p:sp>
        <p:nvSpPr>
          <p:cNvPr id="3" name="Date Placeholder 2"/>
          <p:cNvSpPr>
            <a:spLocks noGrp="1"/>
          </p:cNvSpPr>
          <p:nvPr>
            <p:ph type="dt" sz="half" idx="10"/>
          </p:nvPr>
        </p:nvSpPr>
        <p:spPr/>
        <p:txBody>
          <a:bodyPr/>
          <a:lstStyle/>
          <a:p>
            <a:pPr>
              <a:defRPr/>
            </a:pPr>
            <a:fld id="{F742581C-A6F1-45FE-8851-0761E1D6F741}"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C:\Documents and Settings\HAMIDI\My Documents\پاوریوینت حاجی وند\New Folder (2)\50safe\000\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571500"/>
            <a:ext cx="8215312" cy="5753100"/>
          </a:xfrm>
          <a:noFill/>
        </p:spPr>
      </p:pic>
      <p:sp>
        <p:nvSpPr>
          <p:cNvPr id="3" name="Date Placeholder 2"/>
          <p:cNvSpPr>
            <a:spLocks noGrp="1"/>
          </p:cNvSpPr>
          <p:nvPr>
            <p:ph type="dt" sz="half" idx="10"/>
          </p:nvPr>
        </p:nvSpPr>
        <p:spPr/>
        <p:txBody>
          <a:bodyPr/>
          <a:lstStyle/>
          <a:p>
            <a:pPr>
              <a:defRPr/>
            </a:pPr>
            <a:fld id="{979F26E9-C3EB-487D-94EB-D7FE2E23893B}" type="datetime8">
              <a:rPr lang="fa-IR" smtClean="0"/>
              <a:pPr>
                <a:defRPr/>
              </a:pPr>
              <a:t>21 مارس 17</a:t>
            </a:fld>
            <a:endParaRPr lang="fa-I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1071563"/>
          </a:xfrm>
        </p:spPr>
        <p:txBody>
          <a:bodyPr rtlCol="0">
            <a:normAutofit/>
          </a:bodyPr>
          <a:lstStyle/>
          <a:p>
            <a:pPr algn="r" eaLnBrk="1" fontAlgn="auto" hangingPunct="1">
              <a:spcAft>
                <a:spcPts val="0"/>
              </a:spcAft>
              <a:defRPr/>
            </a:pPr>
            <a:r>
              <a:rPr lang="fa-IR" sz="1800" b="1" dirty="0" smtClean="0">
                <a:cs typeface="+mn-cs"/>
              </a:rPr>
              <a:t>سیگنالهای بدست آمده از مدار فوق برای ایجاد همزمانی در نقاط مختلف فرستنده وهمچنین اضافه نمودن پالسهای محو کننده و همزمانی به سیگنال تصویر و ایجاد سیگنال مرکب تصویر استفاده می شوند.</a:t>
            </a:r>
            <a:r>
              <a:rPr lang="en-US" sz="1800" b="1" dirty="0" smtClean="0">
                <a:cs typeface="+mn-cs"/>
              </a:rPr>
              <a:t/>
            </a:r>
            <a:br>
              <a:rPr lang="en-US" sz="1800" b="1" dirty="0" smtClean="0">
                <a:cs typeface="+mn-cs"/>
              </a:rPr>
            </a:br>
            <a:r>
              <a:rPr lang="fa-IR" sz="1800" b="1" dirty="0" smtClean="0">
                <a:cs typeface="+mn-cs"/>
              </a:rPr>
              <a:t>-</a:t>
            </a:r>
            <a:r>
              <a:rPr lang="fa-IR" sz="2400" b="1" dirty="0" smtClean="0">
                <a:cs typeface="+mn-cs"/>
              </a:rPr>
              <a:t>در شکل زیر بلوک دیاگرام کلی از چگونگی ایجاد سیگنال تصویر دیده می شود.</a:t>
            </a:r>
            <a:endParaRPr lang="en-US" sz="2400" b="1" dirty="0">
              <a:cs typeface="+mn-cs"/>
            </a:endParaRPr>
          </a:p>
        </p:txBody>
      </p:sp>
      <p:pic>
        <p:nvPicPr>
          <p:cNvPr id="106499" name="Picture 4" descr="C:\Documents and Settings\HAMIDI\Desktop\جلسه8\جلسه8شکل6\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71625" y="2143125"/>
            <a:ext cx="5805488" cy="4525963"/>
          </a:xfrm>
          <a:noFill/>
        </p:spPr>
      </p:pic>
      <p:sp>
        <p:nvSpPr>
          <p:cNvPr id="4" name="Date Placeholder 3"/>
          <p:cNvSpPr>
            <a:spLocks noGrp="1"/>
          </p:cNvSpPr>
          <p:nvPr>
            <p:ph type="dt" sz="half" idx="10"/>
          </p:nvPr>
        </p:nvSpPr>
        <p:spPr/>
        <p:txBody>
          <a:bodyPr/>
          <a:lstStyle/>
          <a:p>
            <a:pPr>
              <a:defRPr/>
            </a:pPr>
            <a:fld id="{E04DED89-6D2F-4E28-A61E-88686D73D2A8}" type="datetime8">
              <a:rPr lang="fa-IR" smtClean="0"/>
              <a:pPr>
                <a:defRPr/>
              </a:pPr>
              <a:t>21 مارس 17</a:t>
            </a:fld>
            <a:endParaRPr lang="fa-I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643063"/>
          </a:xfrm>
        </p:spPr>
        <p:txBody>
          <a:bodyPr rtlCol="0">
            <a:normAutofit fontScale="90000"/>
          </a:bodyPr>
          <a:lstStyle/>
          <a:p>
            <a:pPr algn="r" eaLnBrk="1" fontAlgn="auto" hangingPunct="1">
              <a:spcAft>
                <a:spcPts val="0"/>
              </a:spcAft>
              <a:defRPr/>
            </a:pPr>
            <a:r>
              <a:rPr lang="fa-IR" sz="1800" b="1" dirty="0" smtClean="0">
                <a:cs typeface="+mn-cs"/>
              </a:rPr>
              <a:t>-به روی دوربین های تلویزیون یک مونیتور قرار دارد که تصویر بردار بتواند صحنه های مورد نمایش را روی صفحه آن مشاهده کند.مونیتور در حقیقت یک گیرنده تلویزیون است ولی قسمتهای </a:t>
            </a:r>
            <a:r>
              <a:rPr lang="en-US" sz="1800" b="1" dirty="0" err="1" smtClean="0">
                <a:cs typeface="+mn-cs"/>
              </a:rPr>
              <a:t>Rf</a:t>
            </a:r>
            <a:r>
              <a:rPr lang="fa-IR" sz="1800" b="1" dirty="0" smtClean="0">
                <a:cs typeface="+mn-cs"/>
              </a:rPr>
              <a:t> و </a:t>
            </a:r>
            <a:r>
              <a:rPr lang="en-US" sz="1800" b="1" dirty="0" smtClean="0">
                <a:cs typeface="+mn-cs"/>
              </a:rPr>
              <a:t>If</a:t>
            </a:r>
            <a:r>
              <a:rPr lang="fa-IR" sz="1800" b="1" dirty="0" smtClean="0">
                <a:cs typeface="+mn-cs"/>
              </a:rPr>
              <a:t> و صوت را ندارد، از مونیتور به غیر از دوربین تلویزیون در قسمتهای دیگر فرستنده وهمچنین در تلویزیون های مدار بسته استفاده می شود. ورودی مونیتورسیگنال مرکب تصویر و پالسهای همزمانی هستند </a:t>
            </a:r>
            <a:r>
              <a:rPr lang="en-US" sz="1800" b="1" dirty="0" smtClean="0">
                <a:cs typeface="+mn-cs"/>
              </a:rPr>
              <a:t/>
            </a:r>
            <a:br>
              <a:rPr lang="en-US" sz="1800" b="1" dirty="0" smtClean="0">
                <a:cs typeface="+mn-cs"/>
              </a:rPr>
            </a:br>
            <a:r>
              <a:rPr lang="fa-IR" sz="2400" b="1" dirty="0" smtClean="0">
                <a:cs typeface="+mn-cs"/>
              </a:rPr>
              <a:t>-در شکل زیر بلوک دیاگرام مونیتور مشاهده می شود.</a:t>
            </a:r>
            <a:r>
              <a:rPr lang="en-US" sz="1800" b="1" dirty="0" smtClean="0">
                <a:cs typeface="+mn-cs"/>
              </a:rPr>
              <a:t/>
            </a:r>
            <a:br>
              <a:rPr lang="en-US" sz="1800" b="1" dirty="0" smtClean="0">
                <a:cs typeface="+mn-cs"/>
              </a:rPr>
            </a:br>
            <a:endParaRPr lang="fa-IR" sz="1800" b="1" dirty="0">
              <a:cs typeface="+mn-cs"/>
            </a:endParaRPr>
          </a:p>
        </p:txBody>
      </p:sp>
      <p:pic>
        <p:nvPicPr>
          <p:cNvPr id="107523" name="Picture 4" descr="C:\Documents and Settings\HAMIDI\Desktop\جلسه8\جلسه8شکل7\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3" y="2643188"/>
            <a:ext cx="7929562" cy="3929062"/>
          </a:xfrm>
          <a:noFill/>
        </p:spPr>
      </p:pic>
      <p:sp>
        <p:nvSpPr>
          <p:cNvPr id="4" name="Date Placeholder 3"/>
          <p:cNvSpPr>
            <a:spLocks noGrp="1"/>
          </p:cNvSpPr>
          <p:nvPr>
            <p:ph type="dt" sz="half" idx="10"/>
          </p:nvPr>
        </p:nvSpPr>
        <p:spPr/>
        <p:txBody>
          <a:bodyPr/>
          <a:lstStyle/>
          <a:p>
            <a:pPr>
              <a:defRPr/>
            </a:pPr>
            <a:fld id="{83A95404-2E7A-463C-B300-CBD209BF3C4C}" type="datetime8">
              <a:rPr lang="fa-IR" smtClean="0"/>
              <a:pPr>
                <a:defRPr/>
              </a:pPr>
              <a:t>21 مارس 17</a:t>
            </a:fld>
            <a:endParaRPr lang="fa-I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457200" y="1071563"/>
            <a:ext cx="8229600" cy="5253037"/>
          </a:xfrm>
        </p:spPr>
        <p:txBody>
          <a:bodyPr/>
          <a:lstStyle/>
          <a:p>
            <a:pPr algn="just" rtl="1" eaLnBrk="1" hangingPunct="1">
              <a:lnSpc>
                <a:spcPct val="150000"/>
              </a:lnSpc>
            </a:pPr>
            <a:r>
              <a:rPr lang="fa-IR" altLang="en-US" sz="1800" b="1" smtClean="0"/>
              <a:t>چنانچه پالسهای همزمانی افقی و عمودی جدا از هم نباشند ، در مونیتور مداری به نام مدار جدا کننده پالسهای همزمانی وظیفه جداسازی پالسهای مزبور را از سیگنال مرکب تصویر و همچنین از یکدیگر ،بر عهده خواهد داشت.</a:t>
            </a:r>
            <a:endParaRPr lang="en-US" altLang="en-US" sz="1800" b="1" smtClean="0">
              <a:ea typeface="Majalla UI"/>
              <a:cs typeface="Majalla UI"/>
            </a:endParaRPr>
          </a:p>
          <a:p>
            <a:pPr algn="just" rtl="1" eaLnBrk="1" hangingPunct="1">
              <a:lnSpc>
                <a:spcPct val="150000"/>
              </a:lnSpc>
            </a:pPr>
            <a:r>
              <a:rPr lang="fa-IR" altLang="en-US" sz="1800" b="1" smtClean="0"/>
              <a:t>سیگنال مرکب تصویر به دست آمده از مدار تقویت کننده و پردازش به فرستنده اعمال شده تا پس از مدولاسیون و تقویت به آنتن داده شده .همچنین سیگنال صوت که توسط میکروفون (ها) ایجاد می شود پس از تقویت و همچنین پری امفاسیس به فرستنده اعمال می گردد . در شکل بلوک دیاگرام یک فرستنده تلویزیونی مشاهده می شود.</a:t>
            </a:r>
            <a:endParaRPr lang="en-US" altLang="en-US" sz="1800" b="1" smtClean="0">
              <a:ea typeface="Majalla UI"/>
              <a:cs typeface="Majalla UI"/>
            </a:endParaRPr>
          </a:p>
          <a:p>
            <a:pPr algn="just" rtl="1" eaLnBrk="1" hangingPunct="1">
              <a:lnSpc>
                <a:spcPct val="150000"/>
              </a:lnSpc>
            </a:pPr>
            <a:r>
              <a:rPr lang="fa-IR" altLang="en-US" sz="1800" b="1" smtClean="0"/>
              <a:t>-چنانچه مشاهده می شود .سیگنال های خروجی مدوله شده تصویر و صوت به مدار دیپلکسر اعمال می شوند .دیپلکسر این اجازه را می دهد که حامل های صوت و تصویر از آنتن مشترکی استفاده نمایند . اخیراً دیپلکسرهایی ساخته شده است که فیلتر </a:t>
            </a:r>
            <a:r>
              <a:rPr lang="en-US" altLang="en-US" sz="1800" b="1" smtClean="0">
                <a:ea typeface="Majalla UI"/>
                <a:cs typeface="Majalla UI"/>
              </a:rPr>
              <a:t>V</a:t>
            </a:r>
            <a:r>
              <a:rPr lang="en-US" altLang="en-US" sz="1800" b="1" baseline="-25000" smtClean="0">
                <a:ea typeface="Majalla UI"/>
                <a:cs typeface="Majalla UI"/>
              </a:rPr>
              <a:t>SB</a:t>
            </a:r>
            <a:r>
              <a:rPr lang="fa-IR" altLang="en-US" sz="1800" b="1" smtClean="0"/>
              <a:t> را در خود جا داده اند به همین علت در بلوک دیاگرام مزبور ، فیلتر </a:t>
            </a:r>
            <a:r>
              <a:rPr lang="en-US" altLang="en-US" sz="1800" b="1" smtClean="0">
                <a:ea typeface="Majalla UI"/>
                <a:cs typeface="Majalla UI"/>
              </a:rPr>
              <a:t>V</a:t>
            </a:r>
            <a:r>
              <a:rPr lang="en-US" altLang="en-US" sz="1800" b="1" baseline="-25000" smtClean="0">
                <a:ea typeface="Majalla UI"/>
                <a:cs typeface="Majalla UI"/>
              </a:rPr>
              <a:t>SB</a:t>
            </a:r>
            <a:r>
              <a:rPr lang="fa-IR" altLang="en-US" sz="1800" b="1" smtClean="0"/>
              <a:t> و دیپلکسر در یک بلوک مشخص شده اند به این مسائل فیلتر پلکسر (</a:t>
            </a:r>
            <a:r>
              <a:rPr lang="en-US" altLang="en-US" sz="1800" b="1" smtClean="0">
                <a:ea typeface="Majalla UI"/>
                <a:cs typeface="Majalla UI"/>
              </a:rPr>
              <a:t>Filter Plexer</a:t>
            </a:r>
            <a:r>
              <a:rPr lang="fa-IR" altLang="en-US" sz="1800" b="1" smtClean="0"/>
              <a:t>) می گویند.</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EFF6F3BF-CB9F-43F3-B275-64E9E5AFA7CE}" type="datetime8">
              <a:rPr lang="fa-IR" smtClean="0"/>
              <a:pPr>
                <a:defRPr/>
              </a:pPr>
              <a:t>21 مارس 17</a:t>
            </a:fld>
            <a:endParaRPr lang="fa-I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Documents and Settings\HAMIDI\Desktop\جلسه8\جلسه8شکل8\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14375" y="714375"/>
            <a:ext cx="8215313" cy="5610225"/>
          </a:xfrm>
          <a:noFill/>
        </p:spPr>
      </p:pic>
      <p:sp>
        <p:nvSpPr>
          <p:cNvPr id="3" name="Date Placeholder 2"/>
          <p:cNvSpPr>
            <a:spLocks noGrp="1"/>
          </p:cNvSpPr>
          <p:nvPr>
            <p:ph type="dt" sz="half" idx="10"/>
          </p:nvPr>
        </p:nvSpPr>
        <p:spPr/>
        <p:txBody>
          <a:bodyPr/>
          <a:lstStyle/>
          <a:p>
            <a:pPr>
              <a:defRPr/>
            </a:pPr>
            <a:fld id="{F1D297A6-4BF8-4A97-B500-BF18CD5E9EE4}" type="datetime8">
              <a:rPr lang="fa-IR" smtClean="0"/>
              <a:pPr>
                <a:defRPr/>
              </a:pPr>
              <a:t>21 مارس 17</a:t>
            </a:fld>
            <a:endParaRPr lang="fa-I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457200" y="1214438"/>
            <a:ext cx="8229600" cy="5110162"/>
          </a:xfrm>
        </p:spPr>
        <p:txBody>
          <a:bodyPr/>
          <a:lstStyle/>
          <a:p>
            <a:pPr algn="just" rtl="1" eaLnBrk="1" hangingPunct="1">
              <a:lnSpc>
                <a:spcPct val="150000"/>
              </a:lnSpc>
            </a:pPr>
            <a:r>
              <a:rPr lang="fa-IR" altLang="en-US" sz="1800" b="1" smtClean="0"/>
              <a:t>چنان چه مشاهده می شود. سیگنال های خروجی مدوله شده تصویر و صوت به مدار دیپلکسر اعمال می شوند. دیپلکسر این اجازه را می دهد که حامل های صوت و تصویر از آنتن مشترکی استفاده نمایند. اخیراً دیپلکسرهایی ساخته شده است که فیلتر </a:t>
            </a:r>
            <a:r>
              <a:rPr lang="en-US" altLang="en-US" sz="1800" b="1" smtClean="0">
                <a:ea typeface="Majalla UI"/>
                <a:cs typeface="Majalla UI"/>
              </a:rPr>
              <a:t>V</a:t>
            </a:r>
            <a:r>
              <a:rPr lang="en-US" altLang="en-US" sz="1800" b="1" baseline="-25000" smtClean="0">
                <a:ea typeface="Majalla UI"/>
                <a:cs typeface="Majalla UI"/>
              </a:rPr>
              <a:t>SB</a:t>
            </a:r>
            <a:r>
              <a:rPr lang="fa-IR" altLang="en-US" sz="1800" b="1" smtClean="0"/>
              <a:t> را در ؟؟؟ جا داده اند به همین علت در بلوک دیاگرام مزبور، فیلتر </a:t>
            </a:r>
            <a:r>
              <a:rPr lang="en-US" altLang="en-US" sz="1800" b="1" smtClean="0">
                <a:ea typeface="Majalla UI"/>
                <a:cs typeface="Majalla UI"/>
              </a:rPr>
              <a:t>V</a:t>
            </a:r>
            <a:r>
              <a:rPr lang="en-US" altLang="en-US" sz="1800" b="1" baseline="-25000" smtClean="0">
                <a:ea typeface="Majalla UI"/>
                <a:cs typeface="Majalla UI"/>
              </a:rPr>
              <a:t>SB</a:t>
            </a:r>
            <a:r>
              <a:rPr lang="fa-IR" altLang="en-US" sz="1800" b="1" smtClean="0"/>
              <a:t> و دیپلکسر در یک بلوک مشخص شده اند به این مسائل فیلتر پلکسر </a:t>
            </a:r>
            <a:r>
              <a:rPr lang="en-US" altLang="en-US" sz="1800" b="1" smtClean="0">
                <a:ea typeface="Majalla UI"/>
                <a:cs typeface="Majalla UI"/>
              </a:rPr>
              <a:t>(Filter Plexer)</a:t>
            </a:r>
            <a:r>
              <a:rPr lang="fa-IR" altLang="en-US" sz="1800" b="1" smtClean="0"/>
              <a:t> می گویند.</a:t>
            </a:r>
            <a:endParaRPr lang="en-US" altLang="en-US" sz="1800" b="1" smtClean="0">
              <a:ea typeface="Majalla UI"/>
              <a:cs typeface="Majalla UI"/>
            </a:endParaRPr>
          </a:p>
          <a:p>
            <a:pPr algn="just" rtl="1" eaLnBrk="1" hangingPunct="1">
              <a:lnSpc>
                <a:spcPct val="150000"/>
              </a:lnSpc>
            </a:pPr>
            <a:r>
              <a:rPr lang="fa-IR" altLang="en-US" sz="1800" b="1" smtClean="0"/>
              <a:t> </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5FC87C8B-1052-4CB2-91CA-8DC26C3A09E1}" type="datetime8">
              <a:rPr lang="fa-IR" smtClean="0"/>
              <a:pPr>
                <a:defRPr/>
              </a:pPr>
              <a:t>21 مارس 17</a:t>
            </a:fld>
            <a:endParaRPr lang="fa-I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p:txBody>
          <a:bodyPr/>
          <a:lstStyle/>
          <a:p>
            <a:pPr lvl="1" algn="ctr" eaLnBrk="1" hangingPunct="1"/>
            <a:r>
              <a:rPr lang="fa-IR" altLang="en-US" sz="940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C5445314-3F54-44C8-865A-2A5C6407F921}" type="datetime8">
              <a:rPr lang="fa-IR" smtClean="0"/>
              <a:pPr>
                <a:defRPr/>
              </a:pPr>
              <a:t>21 مارس 17</a:t>
            </a:fld>
            <a:endParaRPr lang="fa-I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88"/>
            <a:ext cx="8229600" cy="1857375"/>
          </a:xfrm>
        </p:spPr>
        <p:txBody>
          <a:bodyPr rtlCol="0">
            <a:normAutofit fontScale="90000"/>
          </a:bodyPr>
          <a:lstStyle/>
          <a:p>
            <a:pPr algn="r" eaLnBrk="1" fontAlgn="auto" hangingPunct="1">
              <a:lnSpc>
                <a:spcPct val="150000"/>
              </a:lnSpc>
              <a:spcAft>
                <a:spcPts val="0"/>
              </a:spcAft>
              <a:defRPr/>
            </a:pPr>
            <a:r>
              <a:rPr lang="fa-IR" sz="1800" b="1" dirty="0" smtClean="0">
                <a:cs typeface="+mn-cs"/>
              </a:rPr>
              <a:t>همانطور که می دانیم قلب یک سیستم فرستنده لامپ های الکترونی است که به شرح ذیل می باشند به ترتیب تکامل : 1- صفحه نیکوف 	2- لامپ ایکوسکوپ 		3-لامپ سوپرایکوسکوپ</a:t>
            </a:r>
            <a:r>
              <a:rPr lang="en-US" sz="1800" b="1" dirty="0" smtClean="0">
                <a:cs typeface="+mn-cs"/>
              </a:rPr>
              <a:t/>
            </a:r>
            <a:br>
              <a:rPr lang="en-US" sz="1800" b="1" dirty="0" smtClean="0">
                <a:cs typeface="+mn-cs"/>
              </a:rPr>
            </a:br>
            <a:r>
              <a:rPr lang="fa-IR" sz="1800" b="1" dirty="0" smtClean="0">
                <a:cs typeface="+mn-cs"/>
              </a:rPr>
              <a:t>4- لاومپ ارتیکن	5-سوپر ارتیکن		6-لامپ ویدیکن	7-لاپلمبیکون</a:t>
            </a:r>
            <a:r>
              <a:rPr lang="en-US" sz="1800" b="1" dirty="0" smtClean="0">
                <a:cs typeface="+mn-cs"/>
              </a:rPr>
              <a:t/>
            </a:r>
            <a:br>
              <a:rPr lang="en-US" sz="1800" b="1" dirty="0" smtClean="0">
                <a:cs typeface="+mn-cs"/>
              </a:rPr>
            </a:br>
            <a:r>
              <a:rPr lang="fa-IR" sz="2400" b="1" dirty="0" smtClean="0">
                <a:cs typeface="+mn-cs"/>
              </a:rPr>
              <a:t>ساختمان لامپ سوپر ارتیکن</a:t>
            </a:r>
            <a:r>
              <a:rPr lang="en-US" sz="1800" b="1" dirty="0" smtClean="0">
                <a:cs typeface="+mn-cs"/>
              </a:rPr>
              <a:t/>
            </a:r>
            <a:br>
              <a:rPr lang="en-US" sz="1800" b="1" dirty="0" smtClean="0">
                <a:cs typeface="+mn-cs"/>
              </a:rPr>
            </a:br>
            <a:endParaRPr lang="fa-IR" sz="1800" b="1" dirty="0">
              <a:cs typeface="+mn-cs"/>
            </a:endParaRPr>
          </a:p>
        </p:txBody>
      </p:sp>
      <p:pic>
        <p:nvPicPr>
          <p:cNvPr id="112643" name="Picture 4" descr="C:\Documents and Settings\HAMIDI\Desktop\جلسه9\جلسه9شکل1\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2071688"/>
            <a:ext cx="5572125" cy="4525962"/>
          </a:xfrm>
          <a:noFill/>
        </p:spPr>
      </p:pic>
      <p:sp>
        <p:nvSpPr>
          <p:cNvPr id="4" name="Date Placeholder 3"/>
          <p:cNvSpPr>
            <a:spLocks noGrp="1"/>
          </p:cNvSpPr>
          <p:nvPr>
            <p:ph type="dt" sz="half" idx="10"/>
          </p:nvPr>
        </p:nvSpPr>
        <p:spPr/>
        <p:txBody>
          <a:bodyPr/>
          <a:lstStyle/>
          <a:p>
            <a:pPr>
              <a:defRPr/>
            </a:pPr>
            <a:fld id="{FA863B51-95EB-463C-A7BF-1846F13E5947}" type="datetime8">
              <a:rPr lang="fa-IR" smtClean="0"/>
              <a:pPr>
                <a:defRPr/>
              </a:pPr>
              <a:t>21 مارس 17</a:t>
            </a:fld>
            <a:endParaRPr lang="fa-I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457200" y="928688"/>
            <a:ext cx="8229600" cy="5395912"/>
          </a:xfrm>
        </p:spPr>
        <p:txBody>
          <a:bodyPr/>
          <a:lstStyle/>
          <a:p>
            <a:pPr algn="just" rtl="1" eaLnBrk="1" hangingPunct="1"/>
            <a:r>
              <a:rPr lang="fa-IR" altLang="en-US" sz="1800" b="1" smtClean="0"/>
              <a:t>چند نوع مواد وجود دارد مانند فلورسانس که نور غیر مرئی را مرئی می کند، ترموالکتریک که بر اثر گرما الکترو صادر می ند، مواد فتوکاتد که اگر نور به آنها بتابد از خود الکترون صادر می نماید و مقدار الکترون صادر شده به مقدار شدت نور بستگی دارد در لامپ دوربین در پیشانی لامپ مواد فتوکاتد وجود داشته روی فتوکاتد غشر نازک بخار آلومینیوم که با یک ولوم </a:t>
            </a:r>
            <a:r>
              <a:rPr lang="en-US" altLang="en-US" sz="1800" b="1" smtClean="0">
                <a:ea typeface="Majalla UI"/>
                <a:cs typeface="Majalla UI"/>
              </a:rPr>
              <a:t>v</a:t>
            </a:r>
            <a:r>
              <a:rPr lang="fa-IR" altLang="en-US" sz="1800" b="1" smtClean="0"/>
              <a:t>500 –ارتباط دارد پوشانده شده است، در فاصلۀ آن طرف نزدیک صفحه نشانه تصویر که یک جسم شیشه ای به ضخامت حدود 25 و متخلخل است که دوربین لایه های آن مواد سرامیکی نفوذ داده اند به طوری که ثابت زمانی عبور حرکت بارها از جلو به عقب صفحه کمتر از ثانیه است ثابت زمانی از یک سلول به سلول مجاور بیشتر از  است، الکترون ها از فتوکاتد جدا شده و به سمت صفحۀ نشانه به عنوان آند حرکت حرکت می کنند.شبکه ی حذف یک شبکۀ طولی سیمی است که به هرالمان  25 و ضریب نفوذ آن 70% و کار آن جذب الکترون های ثانویه می باشد .هر الکترون که به صفحۀ نشانه برخورد می کند بین 3 الی 5 الکترون از آن می کند که به الکترون های ثانویه معروف اند ایجاد تصویر الکتریکی بر روی صفحۀ نشانه دراثر بمباران الکترون های صادره از فتوکاتد فرکانس بدبین عمودی </a:t>
            </a:r>
            <a:r>
              <a:rPr lang="en-US" altLang="en-US" sz="1800" b="1" smtClean="0">
                <a:ea typeface="Majalla UI"/>
                <a:cs typeface="Majalla UI"/>
              </a:rPr>
              <a:t>H</a:t>
            </a:r>
            <a:r>
              <a:rPr lang="en-US" altLang="en-US" sz="1800" b="1" baseline="-25000" smtClean="0">
                <a:ea typeface="Majalla UI"/>
                <a:cs typeface="Majalla UI"/>
              </a:rPr>
              <a:t>z</a:t>
            </a:r>
            <a:r>
              <a:rPr lang="fa-IR" altLang="en-US" sz="1800" b="1" smtClean="0"/>
              <a:t> 50 و فرکانس افقی </a:t>
            </a:r>
            <a:r>
              <a:rPr lang="en-US" altLang="en-US" sz="1800" b="1" smtClean="0">
                <a:ea typeface="Majalla UI"/>
                <a:cs typeface="Majalla UI"/>
              </a:rPr>
              <a:t>H</a:t>
            </a:r>
            <a:r>
              <a:rPr lang="en-US" altLang="en-US" sz="1800" b="1" baseline="-25000" smtClean="0">
                <a:ea typeface="Majalla UI"/>
                <a:cs typeface="Majalla UI"/>
              </a:rPr>
              <a:t>z</a:t>
            </a:r>
            <a:r>
              <a:rPr lang="fa-IR" altLang="en-US" sz="1800" b="1" smtClean="0"/>
              <a:t> 15625 می باشد ولتاژهای </a:t>
            </a:r>
            <a:r>
              <a:rPr lang="en-US" altLang="en-US" sz="1800" b="1" smtClean="0">
                <a:ea typeface="Majalla UI"/>
                <a:cs typeface="Majalla UI"/>
              </a:rPr>
              <a:t>v</a:t>
            </a:r>
            <a:r>
              <a:rPr lang="fa-IR" altLang="en-US" sz="1800" b="1" smtClean="0"/>
              <a:t> 4300 و </a:t>
            </a:r>
            <a:r>
              <a:rPr lang="en-US" altLang="en-US" sz="1800" b="1" smtClean="0">
                <a:ea typeface="Majalla UI"/>
                <a:cs typeface="Majalla UI"/>
              </a:rPr>
              <a:t>v</a:t>
            </a:r>
            <a:r>
              <a:rPr lang="fa-IR" altLang="en-US" sz="1800" b="1" smtClean="0"/>
              <a:t> 150 در محفظۀ گرم را طوری تنظیم می کنند که سرعت الکترون های محفظه ی گرم هنگام برخورد با صحنه ی نشانه صفر گردد به طوری که این الکترون ها به الکترون بوسان معروف اند . این الکترون ها اگر به سلول بی بار برخورد کنند عیناً به سمت آند محفظه ی گرم برمی گردند ولی وقتی که به سلول تصویر «سلول باردار» برخورد می کنند تعدادی جذب و بقیه برمی گردند پس بین الکترون های برگشتی در دو حالت تفاوت موجود است اما این تفاوت در حدی نیست که تقویت کننده های معمولی بتوانند آن را تقویت نمایند لذا از تقویت کننده ای به نام تقویت کننده ی الکترون های ثانویه استفاده می شود.</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82DB8F69-EC8E-4960-8EF7-57FE5E7CBA58}" type="datetime8">
              <a:rPr lang="fa-IR" smtClean="0"/>
              <a:pPr>
                <a:defRPr/>
              </a:pPr>
              <a:t>21 مارس 17</a:t>
            </a:fld>
            <a:endParaRPr lang="fa-I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457200" y="857250"/>
            <a:ext cx="8229600" cy="5857875"/>
          </a:xfrm>
        </p:spPr>
        <p:txBody>
          <a:bodyPr rtlCol="0">
            <a:normAutofit lnSpcReduction="10000"/>
          </a:bodyPr>
          <a:lstStyle/>
          <a:p>
            <a:pPr algn="just" rtl="1" eaLnBrk="1" fontAlgn="auto" hangingPunct="1">
              <a:lnSpc>
                <a:spcPct val="150000"/>
              </a:lnSpc>
              <a:spcAft>
                <a:spcPts val="0"/>
              </a:spcAft>
              <a:defRPr/>
            </a:pPr>
            <a:r>
              <a:rPr lang="fa-IR" sz="2400" b="1" dirty="0" smtClean="0">
                <a:solidFill>
                  <a:schemeClr val="accent1"/>
                </a:solidFill>
              </a:rPr>
              <a:t>-لامپ دوربین ویدیکن(</a:t>
            </a:r>
            <a:r>
              <a:rPr lang="en-US" sz="2400" b="1" dirty="0" err="1" smtClean="0">
                <a:solidFill>
                  <a:schemeClr val="accent1"/>
                </a:solidFill>
                <a:cs typeface="Majalla UI"/>
              </a:rPr>
              <a:t>Vidicon</a:t>
            </a:r>
            <a:r>
              <a:rPr lang="fa-IR" sz="2400" b="1" dirty="0" smtClean="0">
                <a:solidFill>
                  <a:schemeClr val="accent1"/>
                </a:solidFill>
              </a:rPr>
              <a:t>)</a:t>
            </a:r>
            <a:endParaRPr lang="en-US" sz="2400" b="1" dirty="0" smtClean="0">
              <a:solidFill>
                <a:schemeClr val="accent1"/>
              </a:solidFill>
              <a:cs typeface="Majalla UI"/>
            </a:endParaRPr>
          </a:p>
          <a:p>
            <a:pPr algn="just" rtl="1" eaLnBrk="1" fontAlgn="auto" hangingPunct="1">
              <a:lnSpc>
                <a:spcPct val="150000"/>
              </a:lnSpc>
              <a:spcAft>
                <a:spcPts val="0"/>
              </a:spcAft>
              <a:defRPr/>
            </a:pPr>
            <a:r>
              <a:rPr lang="fa-IR" sz="1800" b="1" dirty="0" smtClean="0"/>
              <a:t>چنانچه گفته شد لامپ دوربین ویدیکن بر مبنای خاصیت فتوکاتداکتیو کار می کند که خاصیت تغییر مقاومت در اثر تغییر میزان روشنایی است . این پدیده را به این صورت می توان توجیه نمود که ساختمان اتمی بعضی اجسام مثلاً نیمه هادیها دارای پیوندهایی است که در اثر انرژی نورانی ،بعضی از این پیوندها  شکسته شده و حامل های بار، آزاد می شوند.با آزد شدن حامل های بار، مقاومت الکتریکی نیمه هادی کاهش می یابد .بدین ترتیب مقدار مقاومت نیمه هادی در هر لحظه بستگی به میزان روشنایی آن دارد،</a:t>
            </a:r>
            <a:endParaRPr lang="en-US" sz="1800" b="1" dirty="0" smtClean="0">
              <a:cs typeface="Majalla UI"/>
            </a:endParaRPr>
          </a:p>
          <a:p>
            <a:pPr algn="just" rtl="1" eaLnBrk="1" fontAlgn="auto" hangingPunct="1">
              <a:lnSpc>
                <a:spcPct val="150000"/>
              </a:lnSpc>
              <a:spcAft>
                <a:spcPts val="0"/>
              </a:spcAft>
              <a:defRPr/>
            </a:pPr>
            <a:r>
              <a:rPr lang="fa-IR" sz="1800" b="1" dirty="0" smtClean="0"/>
              <a:t>-مزیتهای اصلی لامپ دوربین ویدیکن بر لامپهای فتوامیشن در ابعاد کوچک و ساختمان ساده آن است .  همچنین سهولت نگهداری و قابلیت حمل و نقل آن باعث شده که امروز انواع تکامل یافته آن مورد استفاده زیادی داشته باشند در شکل زیر ساختمان داخلی و شکل ظاهری یکنوع لامپ ویدیکن دیده می شود .قطر لامپهای ویدیکن حدود 0.58 تا 1.6 اینچ (1.5 تا4 سانتی متر ) و طول آنها حدود 5 تا 8 اینچ (12 تا 20 سانتی متر) است.جدار داخلی صفحۀ لامپ از یک را به شفاف (نظیر اکسید قلع یا اکسید ایندیوم) پوشیده شده که صفحۀ سیگنال را تشکیل می دهد و بر روی آن یک لایه نازک از ماده فتوکانداکتیو نظیر سلنیوم یا ترکیبات آنتیموان بخار داده می شود که صفحات تارگت را بوجود می آورد.</a:t>
            </a:r>
            <a:endParaRPr lang="en-US" sz="1800" b="1" dirty="0" smtClean="0">
              <a:cs typeface="Majalla UI"/>
            </a:endParaRPr>
          </a:p>
          <a:p>
            <a:pPr algn="just" rtl="1" eaLnBrk="1" fontAlgn="auto" hangingPunct="1">
              <a:lnSpc>
                <a:spcPct val="150000"/>
              </a:lnSpc>
              <a:spcAft>
                <a:spcPts val="0"/>
              </a:spcAft>
              <a:defRPr/>
            </a:pPr>
            <a:endParaRPr lang="fa-IR" sz="1800" b="1" dirty="0" smtClean="0"/>
          </a:p>
        </p:txBody>
      </p:sp>
      <p:sp>
        <p:nvSpPr>
          <p:cNvPr id="3" name="Date Placeholder 2"/>
          <p:cNvSpPr>
            <a:spLocks noGrp="1"/>
          </p:cNvSpPr>
          <p:nvPr>
            <p:ph type="dt" sz="half" idx="10"/>
          </p:nvPr>
        </p:nvSpPr>
        <p:spPr/>
        <p:txBody>
          <a:bodyPr/>
          <a:lstStyle/>
          <a:p>
            <a:pPr>
              <a:defRPr/>
            </a:pPr>
            <a:fld id="{C2525AC6-7E79-4AB1-87A8-1148CE434ABE}" type="datetime8">
              <a:rPr lang="fa-IR" smtClean="0"/>
              <a:pPr>
                <a:defRPr/>
              </a:pPr>
              <a:t>21 مارس 17</a:t>
            </a:fld>
            <a:endParaRPr lang="fa-I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7250"/>
            <a:ext cx="8229600" cy="1571625"/>
          </a:xfrm>
        </p:spPr>
        <p:txBody>
          <a:bodyPr rtlCol="0">
            <a:normAutofit/>
          </a:bodyPr>
          <a:lstStyle/>
          <a:p>
            <a:pPr algn="r" eaLnBrk="1" fontAlgn="auto" hangingPunct="1">
              <a:spcAft>
                <a:spcPts val="0"/>
              </a:spcAft>
              <a:defRPr/>
            </a:pPr>
            <a:r>
              <a:rPr lang="fa-IR" sz="1800" dirty="0" smtClean="0">
                <a:cs typeface="+mn-cs"/>
              </a:rPr>
              <a:t>- چگونگی نوشتن روی صفحه ی لامپ تصویر </a:t>
            </a:r>
            <a:r>
              <a:rPr lang="en-US" sz="1800" dirty="0" smtClean="0">
                <a:cs typeface="+mn-cs"/>
              </a:rPr>
              <a:t/>
            </a:r>
            <a:br>
              <a:rPr lang="en-US" sz="1800" dirty="0" smtClean="0">
                <a:cs typeface="+mn-cs"/>
              </a:rPr>
            </a:br>
            <a:r>
              <a:rPr lang="fa-IR" sz="1800" dirty="0" smtClean="0">
                <a:cs typeface="+mn-cs"/>
              </a:rPr>
              <a:t>نوشتن روی </a:t>
            </a:r>
            <a:r>
              <a:rPr lang="en-US" sz="1800" dirty="0" smtClean="0">
                <a:cs typeface="+mn-cs"/>
              </a:rPr>
              <a:t>CRT</a:t>
            </a:r>
            <a:r>
              <a:rPr lang="fa-IR" sz="1800" dirty="0" smtClean="0">
                <a:cs typeface="+mn-cs"/>
              </a:rPr>
              <a:t>  :   1-  روش مستقیم (مخصوص اسکوپ )</a:t>
            </a:r>
            <a:r>
              <a:rPr lang="en-US" sz="1800" dirty="0" smtClean="0">
                <a:cs typeface="+mn-cs"/>
              </a:rPr>
              <a:t/>
            </a:r>
            <a:br>
              <a:rPr lang="en-US" sz="1800" dirty="0" smtClean="0">
                <a:cs typeface="+mn-cs"/>
              </a:rPr>
            </a:br>
            <a:r>
              <a:rPr lang="en-US" sz="1800" dirty="0" smtClean="0">
                <a:cs typeface="+mn-cs"/>
              </a:rPr>
              <a:t/>
            </a:r>
            <a:br>
              <a:rPr lang="en-US" sz="1800" dirty="0" smtClean="0">
                <a:cs typeface="+mn-cs"/>
              </a:rPr>
            </a:br>
            <a:r>
              <a:rPr lang="fa-IR" sz="1800" dirty="0" smtClean="0">
                <a:cs typeface="+mn-cs"/>
              </a:rPr>
              <a:t>                          2-  روش غیرمستقیم (مخصوص تلویزیون)</a:t>
            </a:r>
            <a:r>
              <a:rPr lang="en-US" sz="1800" dirty="0" smtClean="0">
                <a:cs typeface="+mn-cs"/>
              </a:rPr>
              <a:t> </a:t>
            </a:r>
            <a:r>
              <a:rPr lang="fa-IR" sz="1800" dirty="0" smtClean="0">
                <a:cs typeface="+mn-cs"/>
              </a:rPr>
              <a:t> </a:t>
            </a:r>
            <a:r>
              <a:rPr lang="en-US" sz="1800" dirty="0" smtClean="0">
                <a:cs typeface="+mn-cs"/>
              </a:rPr>
              <a:t/>
            </a:r>
            <a:br>
              <a:rPr lang="en-US" sz="1800" dirty="0" smtClean="0">
                <a:cs typeface="+mn-cs"/>
              </a:rPr>
            </a:br>
            <a:endParaRPr lang="fa-IR" sz="1800" dirty="0">
              <a:cs typeface="+mn-cs"/>
            </a:endParaRPr>
          </a:p>
        </p:txBody>
      </p:sp>
      <p:pic>
        <p:nvPicPr>
          <p:cNvPr id="14339" name="Picture 4"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719263"/>
            <a:ext cx="6858000" cy="4286250"/>
          </a:xfrm>
          <a:noFill/>
        </p:spPr>
      </p:pic>
      <p:sp>
        <p:nvSpPr>
          <p:cNvPr id="3" name="Date Placeholder 2"/>
          <p:cNvSpPr>
            <a:spLocks noGrp="1"/>
          </p:cNvSpPr>
          <p:nvPr>
            <p:ph type="dt" sz="half" idx="10"/>
          </p:nvPr>
        </p:nvSpPr>
        <p:spPr/>
        <p:txBody>
          <a:bodyPr/>
          <a:lstStyle/>
          <a:p>
            <a:pPr>
              <a:defRPr/>
            </a:pPr>
            <a:fld id="{34D14AEE-BE11-45B7-A567-4EFCF3B5EFF7}"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C:\Documents and Settings\HAMIDI\Desktop\جلسه9\جلسه9شکل2\b.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928688"/>
            <a:ext cx="8643938" cy="5395912"/>
          </a:xfrm>
          <a:noFill/>
        </p:spPr>
      </p:pic>
      <p:sp>
        <p:nvSpPr>
          <p:cNvPr id="3" name="Date Placeholder 2"/>
          <p:cNvSpPr>
            <a:spLocks noGrp="1"/>
          </p:cNvSpPr>
          <p:nvPr>
            <p:ph type="dt" sz="half" idx="10"/>
          </p:nvPr>
        </p:nvSpPr>
        <p:spPr/>
        <p:txBody>
          <a:bodyPr/>
          <a:lstStyle/>
          <a:p>
            <a:pPr>
              <a:defRPr/>
            </a:pPr>
            <a:fld id="{A0441BFA-ACAB-4021-B42D-4C5F00190625}" type="datetime8">
              <a:rPr lang="fa-IR" smtClean="0"/>
              <a:pPr>
                <a:defRPr/>
              </a:pPr>
              <a:t>21 مارس 17</a:t>
            </a:fld>
            <a:endParaRPr lang="fa-I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a:xfrm>
            <a:off x="457200" y="1000125"/>
            <a:ext cx="8229600" cy="5324475"/>
          </a:xfrm>
        </p:spPr>
        <p:txBody>
          <a:bodyPr/>
          <a:lstStyle/>
          <a:p>
            <a:pPr algn="just" rtl="1" eaLnBrk="1" hangingPunct="1">
              <a:lnSpc>
                <a:spcPct val="150000"/>
              </a:lnSpc>
            </a:pPr>
            <a:r>
              <a:rPr lang="fa-IR" altLang="en-US" sz="1800" b="1" smtClean="0"/>
              <a:t>تصویر مورد نظر توسط سیستم عدسی به روی صفحه تارگت متمرکز شده و از طرف دیگر صفحه تارگت توسط شعاع الکترونی جاروب می گردد .چنانچه در همان شکل دیده می شود، تفنگ الکترونی از کاتد، شبکۀ کنترل «شبکه 1»آند شتاب دهنده «شبکه 2» و آند متمرکز «ـشبکه 3» تشکیل شد که میدان الکتریکی آند تمرکز ومیدان مغناطیسی ایجاد کننده توسط سیم پیچ های تمرکز باعث تجمع شعاع الکترونی به روی صفحۀ تارگت می شوند .عمل انحراف هم مشابه لامپ سوپر ارتیکون بر عهده سیم پیچ های انحراف افقی و عمودی است . در این لامپ یک شبکه توری شکل در مقابل تارگت، عمل کم کردن سرعت الکترون های شعاع الکترنی را بر عهده دارد .شبکه 4 که از داخل به آند تمرکز (شبکه 3) متصل است، ضریب نفوذ زیادی داشته که الکترون ها به راحتی از آن عبور می کنند ولی با میدان بازدارنده یکنواختی که در مقابل تارگت ایجاد می کند، باعث می شود الکترون های شعاع جاروب به هنگام رسیدن به سطح تارگت سرعت کمی داشته باشند تاضریب صدور ثانویه کمتر از یک باشد«در این لامپ از الکترون های ثانویه استفاده نمی شود» برای درک نحوه ایجاد سیگنال تصویر ابتدا به شکل زیر توجه نمایید که ساختمان ساده شده لامپ ویدیکن است.</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0D6E8459-887A-4412-9AEB-9B31EE20849D}" type="datetime8">
              <a:rPr lang="fa-IR" smtClean="0"/>
              <a:pPr>
                <a:defRPr/>
              </a:pPr>
              <a:t>21 مارس 17</a:t>
            </a:fld>
            <a:endParaRPr lang="fa-I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descr="C:\Documents and Settings\HAMIDI\Desktop\جلسه9\جلسه9شکل3\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1000125"/>
            <a:ext cx="8215313" cy="5324475"/>
          </a:xfrm>
          <a:noFill/>
        </p:spPr>
      </p:pic>
      <p:sp>
        <p:nvSpPr>
          <p:cNvPr id="3" name="Date Placeholder 2"/>
          <p:cNvSpPr>
            <a:spLocks noGrp="1"/>
          </p:cNvSpPr>
          <p:nvPr>
            <p:ph type="dt" sz="half" idx="10"/>
          </p:nvPr>
        </p:nvSpPr>
        <p:spPr/>
        <p:txBody>
          <a:bodyPr/>
          <a:lstStyle/>
          <a:p>
            <a:pPr>
              <a:defRPr/>
            </a:pPr>
            <a:fld id="{0C0ADBEE-DFAE-4D4E-B345-52A0B15E9321}" type="datetime8">
              <a:rPr lang="fa-IR" smtClean="0"/>
              <a:pPr>
                <a:defRPr/>
              </a:pPr>
              <a:t>21 مارس 17</a:t>
            </a:fld>
            <a:endParaRPr lang="fa-I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7"/>
          <p:cNvSpPr>
            <a:spLocks noGrp="1"/>
          </p:cNvSpPr>
          <p:nvPr>
            <p:ph idx="1"/>
          </p:nvPr>
        </p:nvSpPr>
        <p:spPr>
          <a:xfrm>
            <a:off x="457200" y="785813"/>
            <a:ext cx="8229600" cy="5929312"/>
          </a:xfrm>
        </p:spPr>
        <p:txBody>
          <a:bodyPr/>
          <a:lstStyle/>
          <a:p>
            <a:pPr algn="just" rtl="1" eaLnBrk="1" hangingPunct="1"/>
            <a:r>
              <a:rPr lang="fa-IR" altLang="en-US" sz="1800" b="1" smtClean="0"/>
              <a:t>از نقاط مختلف صحنه، نور توسط عدسی به صحنه سیگنال تابیده پس از عبور از آن به صحنه تارگت می رسد .روشنایی های نقاط مختلف تارگت متناسب با میزان روشنایی نقاط تصویر است و با توجه به خاصیت فتوکاتد اکتیو، نقاط مختلف صفحه تارگت نسبت به صفحه سیگنال دارای مقاومت متفاوتی خواهند بود.حدود مقدار مقاومت بر حسب میزان روشنایی از Ω</a:t>
            </a:r>
            <a:r>
              <a:rPr lang="en-US" altLang="en-US" sz="1800" b="1" smtClean="0">
                <a:ea typeface="Majalla UI"/>
                <a:cs typeface="Majalla UI"/>
              </a:rPr>
              <a:t>M</a:t>
            </a:r>
            <a:r>
              <a:rPr lang="fa-IR" altLang="en-US" sz="1800" b="1" smtClean="0"/>
              <a:t>20 «در تاریکی مطلق» تا Ω</a:t>
            </a:r>
            <a:r>
              <a:rPr lang="en-US" altLang="en-US" sz="1800" b="1" smtClean="0">
                <a:ea typeface="Majalla UI"/>
                <a:cs typeface="Majalla UI"/>
              </a:rPr>
              <a:t>M</a:t>
            </a:r>
            <a:r>
              <a:rPr lang="fa-IR" altLang="en-US" sz="1800" b="1" smtClean="0"/>
              <a:t>2 ( روشنایی کامل ) متغیر است.</a:t>
            </a:r>
            <a:endParaRPr lang="en-US" altLang="en-US" sz="1800" b="1" smtClean="0">
              <a:ea typeface="Majalla UI"/>
              <a:cs typeface="Majalla UI"/>
            </a:endParaRPr>
          </a:p>
          <a:p>
            <a:pPr algn="just" rtl="1" eaLnBrk="1" hangingPunct="1"/>
            <a:r>
              <a:rPr lang="fa-IR" altLang="en-US" sz="1800" b="1" smtClean="0"/>
              <a:t>صفحه سیگنال از طریق مقاومت </a:t>
            </a:r>
            <a:r>
              <a:rPr lang="en-US" altLang="en-US" sz="1800" b="1" smtClean="0">
                <a:ea typeface="Majalla UI"/>
                <a:cs typeface="Majalla UI"/>
              </a:rPr>
              <a:t>R</a:t>
            </a:r>
            <a:r>
              <a:rPr lang="en-US" altLang="en-US" sz="1800" b="1" baseline="-25000" smtClean="0">
                <a:ea typeface="Majalla UI"/>
                <a:cs typeface="Majalla UI"/>
              </a:rPr>
              <a:t>L</a:t>
            </a:r>
            <a:r>
              <a:rPr lang="fa-IR" altLang="en-US" sz="1800" b="1" smtClean="0"/>
              <a:t> به ولتاژ مثبتی (حدود 30 تا 100 ولت) متصل است.این صفحه با سطح خارجی تارگت تشکیل ظرفیت خازنی می دهد که خاصیت ذخیره بارالکتریکی را دارد .بنابراین صفحه تارگت را می توان به صورت </a:t>
            </a:r>
            <a:r>
              <a:rPr lang="en-US" altLang="en-US" sz="1800" b="1" smtClean="0">
                <a:ea typeface="Majalla UI"/>
                <a:cs typeface="Majalla UI"/>
              </a:rPr>
              <a:t>n</a:t>
            </a:r>
            <a:r>
              <a:rPr lang="fa-IR" altLang="en-US" sz="1800" b="1" smtClean="0"/>
              <a:t> نقطه که از یکدیگر از نظر الکتریکی ایزوله هستند«خاصیت موزائیکی» تصویر نمود که هر یک از این نقاط با صفحه سیگنال متناسب با میزان روشنایی آن نقطه با یکدیگر متفاوت هستند.</a:t>
            </a:r>
            <a:endParaRPr lang="en-US" altLang="en-US" sz="1800" b="1" smtClean="0">
              <a:ea typeface="Majalla UI"/>
              <a:cs typeface="Majalla UI"/>
            </a:endParaRPr>
          </a:p>
          <a:p>
            <a:pPr algn="just" rtl="1" eaLnBrk="1" hangingPunct="1"/>
            <a:r>
              <a:rPr lang="fa-IR" altLang="en-US" sz="2400" b="1" smtClean="0">
                <a:solidFill>
                  <a:schemeClr val="accent1"/>
                </a:solidFill>
              </a:rPr>
              <a:t>مدولاسیون تصویر و صوت </a:t>
            </a:r>
            <a:endParaRPr lang="en-US" altLang="en-US" sz="2400" b="1" smtClean="0">
              <a:solidFill>
                <a:schemeClr val="accent1"/>
              </a:solidFill>
              <a:ea typeface="Majalla UI"/>
              <a:cs typeface="Majalla UI"/>
            </a:endParaRPr>
          </a:p>
          <a:p>
            <a:pPr algn="just" rtl="1" eaLnBrk="1" hangingPunct="1"/>
            <a:r>
              <a:rPr lang="fa-IR" altLang="en-US" sz="1800" b="1" smtClean="0"/>
              <a:t>در هر سیستم رادیویی برای ارسال اطلاعات باید عمل مدولاسیون انجام شود و آن به معنی سوار کردن سیگنال اطلاعات به روی یک موج حامل با فرکانس زیاد«نسبت به فرکانس موج اطلاع» است. </a:t>
            </a:r>
            <a:endParaRPr lang="en-US" altLang="en-US" sz="1800" b="1" smtClean="0">
              <a:ea typeface="Majalla UI"/>
              <a:cs typeface="Majalla UI"/>
            </a:endParaRPr>
          </a:p>
          <a:p>
            <a:pPr algn="just" rtl="1" eaLnBrk="1" hangingPunct="1"/>
            <a:r>
              <a:rPr lang="fa-IR" altLang="en-US" sz="1800" b="1" smtClean="0"/>
              <a:t>در سیستم تلویزیون ،سیگنال مرکب تصویر و سیگنال صوت به روی دو موج حامل مجزا، مدوله شده و ارسال می گردند .در تمام استانداردهای تلویزیونی ، مدولاسیون تصویر از نوع (</a:t>
            </a:r>
            <a:r>
              <a:rPr lang="en-US" altLang="en-US" sz="1800" b="1" smtClean="0">
                <a:ea typeface="Majalla UI"/>
                <a:cs typeface="Majalla UI"/>
              </a:rPr>
              <a:t>AM</a:t>
            </a:r>
            <a:r>
              <a:rPr lang="fa-IR" altLang="en-US" sz="1800" b="1" smtClean="0"/>
              <a:t>) بوده اما برای صوت در بعضی استانداردها از مدولاسیون دامنه در بعضی دیگر از مدولاسیون فرکانس (</a:t>
            </a:r>
            <a:r>
              <a:rPr lang="en-US" altLang="en-US" sz="1800" b="1" smtClean="0">
                <a:ea typeface="Majalla UI"/>
                <a:cs typeface="Majalla UI"/>
              </a:rPr>
              <a:t>FM</a:t>
            </a:r>
            <a:r>
              <a:rPr lang="fa-IR" altLang="en-US" sz="1800" b="1" smtClean="0"/>
              <a:t> ) استفاده می گردد . در استاندارد </a:t>
            </a:r>
            <a:r>
              <a:rPr lang="en-US" altLang="en-US" sz="1800" b="1" smtClean="0">
                <a:ea typeface="Majalla UI"/>
                <a:cs typeface="Majalla UI"/>
              </a:rPr>
              <a:t>CCIR-B</a:t>
            </a:r>
            <a:r>
              <a:rPr lang="fa-IR" altLang="en-US" sz="1800" b="1" smtClean="0"/>
              <a:t> برای صوت از مدولاسیون فرکانس استفاده می شود .استفاده از این نوع مدولاسیون دارای این حسن است که در گیرنده امکان تداخل دو سیگنال صوت و تصویر در هم کمتر می باشد . در عین حال،چنانچه می دانیم مدولاسیون فرکانس از نظر شکل نویز بهتر از مدولاسیون دامنه است.</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3AA2F0EA-AE8B-44CB-B0C0-489D66E6FF6F}" type="datetime8">
              <a:rPr lang="fa-IR" smtClean="0"/>
              <a:pPr>
                <a:defRPr/>
              </a:pPr>
              <a:t>21 مارس 17</a:t>
            </a:fld>
            <a:endParaRPr lang="fa-I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457200" y="1071563"/>
            <a:ext cx="8229600" cy="5253037"/>
          </a:xfrm>
        </p:spPr>
        <p:txBody>
          <a:bodyPr/>
          <a:lstStyle/>
          <a:p>
            <a:pPr algn="just" rtl="1" eaLnBrk="1" hangingPunct="1"/>
            <a:r>
              <a:rPr lang="fa-IR" altLang="en-US" sz="1800" b="1" smtClean="0">
                <a:solidFill>
                  <a:schemeClr val="accent1"/>
                </a:solidFill>
              </a:rPr>
              <a:t>-مدولاسیون صوت</a:t>
            </a:r>
            <a:endParaRPr lang="en-US" altLang="en-US" sz="1800" b="1" smtClean="0">
              <a:solidFill>
                <a:schemeClr val="accent1"/>
              </a:solidFill>
              <a:ea typeface="Majalla UI"/>
              <a:cs typeface="Majalla UI"/>
            </a:endParaRPr>
          </a:p>
          <a:p>
            <a:pPr algn="just" rtl="1" eaLnBrk="1" hangingPunct="1"/>
            <a:r>
              <a:rPr lang="fa-IR" altLang="en-US" sz="1800" b="1" smtClean="0"/>
              <a:t>همان طور که گفته شد در استاندارد </a:t>
            </a:r>
            <a:r>
              <a:rPr lang="en-US" altLang="en-US" sz="1800" b="1" smtClean="0">
                <a:ea typeface="Majalla UI"/>
                <a:cs typeface="Majalla UI"/>
              </a:rPr>
              <a:t>ccIR-B</a:t>
            </a:r>
            <a:r>
              <a:rPr lang="fa-IR" altLang="en-US" sz="1800" b="1" smtClean="0"/>
              <a:t> نوع مدولاسیون صوت (</a:t>
            </a:r>
            <a:r>
              <a:rPr lang="en-US" altLang="en-US" sz="1800" b="1" smtClean="0">
                <a:ea typeface="Majalla UI"/>
                <a:cs typeface="Majalla UI"/>
              </a:rPr>
              <a:t>FM</a:t>
            </a:r>
            <a:r>
              <a:rPr lang="fa-IR" altLang="en-US" sz="1800" b="1" smtClean="0"/>
              <a:t>) بوده که از نظر کمتر بودن تداخل نویز و همچنین کیفیت ،بهتر از مدولاسیون دامنه (</a:t>
            </a:r>
            <a:r>
              <a:rPr lang="en-US" altLang="en-US" sz="1800" b="1" smtClean="0">
                <a:ea typeface="Majalla UI"/>
                <a:cs typeface="Majalla UI"/>
              </a:rPr>
              <a:t>AM</a:t>
            </a:r>
            <a:r>
              <a:rPr lang="fa-IR" altLang="en-US" sz="1800" b="1" smtClean="0"/>
              <a:t>) است . درضمن انتخاب مدولاسیون های مختلف برای صوت و تصویر امکان تداخل دو سیگنال مزبور را کاهش می دهد . در اینجا هم شبیه آنچه که در رادیوی </a:t>
            </a:r>
            <a:r>
              <a:rPr lang="en-US" altLang="en-US" sz="1800" b="1" smtClean="0">
                <a:ea typeface="Majalla UI"/>
                <a:cs typeface="Majalla UI"/>
              </a:rPr>
              <a:t>FM</a:t>
            </a:r>
            <a:r>
              <a:rPr lang="fa-IR" altLang="en-US" sz="1800" b="1" smtClean="0"/>
              <a:t> دیدیم، عمل پری امناسیس باید انجام گردد. یادآوری می شود که فرکانس های بالای صوتی توان کمتری نسبت به فرکانسهای پایین داشته و همچنین نسبت به تداخل نویز آسیب پذیر ترند به همین علت در فرستنده باید آنها را قبل از مدولاسیون به میزانی تقویت نمود تا نسبت سیگنال به نویز () افزایش یابد به این عمل پری امفاسیس گفته و ترتیب کار به این صورت است که سیگنال صوتی را از یک فیلتر بالاگذر </a:t>
            </a:r>
            <a:r>
              <a:rPr lang="en-US" altLang="en-US" sz="1800" b="1" smtClean="0">
                <a:ea typeface="Majalla UI"/>
                <a:cs typeface="Majalla UI"/>
              </a:rPr>
              <a:t>R</a:t>
            </a:r>
            <a:r>
              <a:rPr lang="en-US" altLang="en-US" sz="1800" b="1" baseline="-25000" smtClean="0">
                <a:ea typeface="Majalla UI"/>
                <a:cs typeface="Majalla UI"/>
              </a:rPr>
              <a:t>c</a:t>
            </a:r>
            <a:r>
              <a:rPr lang="en-US" altLang="en-US" sz="1800" b="1" smtClean="0">
                <a:ea typeface="Majalla UI"/>
                <a:cs typeface="Majalla UI"/>
              </a:rPr>
              <a:t>­</a:t>
            </a:r>
            <a:r>
              <a:rPr lang="fa-IR" altLang="en-US" sz="1800" b="1" smtClean="0"/>
              <a:t> عبور  می دهند که ثابت زمانی آن در استاندارد </a:t>
            </a:r>
            <a:r>
              <a:rPr lang="en-US" altLang="en-US" sz="1800" b="1" smtClean="0">
                <a:ea typeface="Majalla UI"/>
                <a:cs typeface="Majalla UI"/>
              </a:rPr>
              <a:t>CCIR-B</a:t>
            </a:r>
            <a:r>
              <a:rPr lang="fa-IR" altLang="en-US" sz="1800" b="1" smtClean="0"/>
              <a:t> بر این 50 است.</a:t>
            </a:r>
          </a:p>
          <a:p>
            <a:pPr algn="just" rtl="1" eaLnBrk="1" hangingPunct="1"/>
            <a:r>
              <a:rPr lang="fa-IR" altLang="en-US" sz="1800" b="1" smtClean="0"/>
              <a:t>در گیرنده بعد از آشکار سازی سیگنال صوت، عمل عکس برای انجام شود و آن تضعیف فرکانس بالاست که دی- امفاسیس نام دارد . برای انجام عمل دی-امفاسیس ، سیگنال صوتی را بعد از آشکار سازی از یک فیلتر پایین گذر </a:t>
            </a:r>
            <a:r>
              <a:rPr lang="en-US" altLang="en-US" sz="1800" b="1" smtClean="0">
                <a:ea typeface="Majalla UI"/>
                <a:cs typeface="Majalla UI"/>
              </a:rPr>
              <a:t>R</a:t>
            </a:r>
            <a:r>
              <a:rPr lang="en-US" altLang="en-US" sz="1800" b="1" baseline="-25000" smtClean="0">
                <a:ea typeface="Majalla UI"/>
                <a:cs typeface="Majalla UI"/>
              </a:rPr>
              <a:t>c</a:t>
            </a:r>
            <a:r>
              <a:rPr lang="fa-IR" altLang="en-US" sz="1800" b="1" smtClean="0"/>
              <a:t> با ثابت زمانی  عبور می دهند تا دامنه فرکانسهای بالا به مقدار صحیح خود باز گردد.</a:t>
            </a:r>
            <a:endParaRPr lang="en-US" altLang="en-US" sz="1800" b="1" smtClean="0">
              <a:ea typeface="Majalla UI"/>
              <a:cs typeface="Majalla UI"/>
            </a:endParaRPr>
          </a:p>
          <a:p>
            <a:pPr algn="just" rtl="1" eaLnBrk="1" hangingPunct="1"/>
            <a:r>
              <a:rPr lang="fa-IR" altLang="en-US" sz="1800" b="1" smtClean="0"/>
              <a:t>-آخرین مطلب باقیمانده از بحث مدولاسیون صوت ،مسأله آنرا ماکزیمم است می دانیم که مدولاسیون فرکانس به معنای تغییرات فرکانس موج حامل به ازای تغییرات دامنه موج اطلاع است . میزان تغییر فرکانس موج حامل به ازای پیک (</a:t>
            </a:r>
            <a:r>
              <a:rPr lang="en-US" altLang="en-US" sz="1800" b="1" smtClean="0">
                <a:ea typeface="Majalla UI"/>
                <a:cs typeface="Majalla UI"/>
              </a:rPr>
              <a:t>Peak</a:t>
            </a:r>
            <a:r>
              <a:rPr lang="fa-IR" altLang="en-US" sz="1800" b="1" smtClean="0"/>
              <a:t>) موج اطلاع را حداکثر انحراف موج حامل نامیده و یکی از مشخصات اصلی مدولاسیون فرکانس می باشد.در استاندارد</a:t>
            </a:r>
            <a:r>
              <a:rPr lang="en-US" altLang="en-US" sz="1800" b="1" smtClean="0">
                <a:ea typeface="Majalla UI"/>
                <a:cs typeface="Majalla UI"/>
              </a:rPr>
              <a:t>CCIR-B</a:t>
            </a:r>
            <a:r>
              <a:rPr lang="fa-IR" altLang="en-US" sz="1800" b="1" smtClean="0"/>
              <a:t> انحراف فرکانس ماکزیمم موج حامل صوت </a:t>
            </a:r>
            <a:r>
              <a:rPr lang="en-US" altLang="en-US" sz="1800" b="1" smtClean="0">
                <a:ea typeface="Majalla UI"/>
                <a:cs typeface="Majalla UI"/>
              </a:rPr>
              <a:t>KH</a:t>
            </a:r>
            <a:r>
              <a:rPr lang="en-US" altLang="en-US" sz="1800" b="1" baseline="-25000" smtClean="0">
                <a:ea typeface="Majalla UI"/>
                <a:cs typeface="Majalla UI"/>
              </a:rPr>
              <a:t>z</a:t>
            </a:r>
            <a:r>
              <a:rPr lang="fa-IR" altLang="en-US" sz="1800" b="1" smtClean="0"/>
              <a:t>50 است؛ بنابراین پهنای باند مفید سیگنال صوت برابر </a:t>
            </a:r>
            <a:r>
              <a:rPr lang="en-US" altLang="en-US" sz="1800" b="1" smtClean="0">
                <a:ea typeface="Majalla UI"/>
                <a:cs typeface="Majalla UI"/>
              </a:rPr>
              <a:t>KH</a:t>
            </a:r>
            <a:r>
              <a:rPr lang="en-US" altLang="en-US" sz="1800" b="1" baseline="-25000" smtClean="0">
                <a:ea typeface="Majalla UI"/>
                <a:cs typeface="Majalla UI"/>
              </a:rPr>
              <a:t>z</a:t>
            </a:r>
            <a:r>
              <a:rPr lang="fa-IR" altLang="en-US" sz="1800" b="1" smtClean="0"/>
              <a:t>100 خواهد بود.</a:t>
            </a:r>
            <a:endParaRPr lang="en-US" altLang="en-US" sz="1800" b="1" smtClean="0">
              <a:ea typeface="Majalla UI"/>
              <a:cs typeface="Majalla UI"/>
            </a:endParaRPr>
          </a:p>
          <a:p>
            <a:pPr algn="just" rtl="1" eaLnBrk="1" hangingPunct="1"/>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96E22807-ECE9-4144-B76B-6CCD99FADA7E}" type="datetime8">
              <a:rPr lang="fa-IR" smtClean="0"/>
              <a:pPr>
                <a:defRPr/>
              </a:pPr>
              <a:t>21 مارس 17</a:t>
            </a:fld>
            <a:endParaRPr lang="fa-I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457200" y="714375"/>
            <a:ext cx="8229600" cy="5610225"/>
          </a:xfrm>
        </p:spPr>
        <p:txBody>
          <a:bodyPr/>
          <a:lstStyle/>
          <a:p>
            <a:pPr algn="r" rtl="1" eaLnBrk="1" hangingPunct="1"/>
            <a:r>
              <a:rPr lang="fa-IR" altLang="en-US" sz="2400" b="1" smtClean="0">
                <a:solidFill>
                  <a:schemeClr val="accent1"/>
                </a:solidFill>
              </a:rPr>
              <a:t>-باندهای فرکانسی مورد استفاده در تلویزیون </a:t>
            </a:r>
            <a:endParaRPr lang="en-US" altLang="en-US" sz="2400" b="1" smtClean="0">
              <a:solidFill>
                <a:schemeClr val="accent1"/>
              </a:solidFill>
              <a:ea typeface="Majalla UI"/>
              <a:cs typeface="Majalla UI"/>
            </a:endParaRPr>
          </a:p>
          <a:p>
            <a:pPr algn="r" rtl="1" eaLnBrk="1" hangingPunct="1"/>
            <a:r>
              <a:rPr lang="fa-IR" altLang="en-US" sz="1800" b="1" smtClean="0"/>
              <a:t>1. باند </a:t>
            </a:r>
            <a:r>
              <a:rPr lang="en-US" altLang="en-US" sz="1800" b="1" smtClean="0">
                <a:ea typeface="Majalla UI"/>
                <a:cs typeface="Majalla UI"/>
              </a:rPr>
              <a:t>VHF</a:t>
            </a:r>
            <a:r>
              <a:rPr lang="fa-IR" altLang="en-US" sz="1800" b="1" smtClean="0"/>
              <a:t> (</a:t>
            </a:r>
            <a:r>
              <a:rPr lang="en-US" altLang="en-US" sz="1800" b="1" smtClean="0">
                <a:ea typeface="Majalla UI"/>
                <a:cs typeface="Majalla UI"/>
              </a:rPr>
              <a:t>Very High Frequancy</a:t>
            </a:r>
            <a:r>
              <a:rPr lang="fa-IR" altLang="en-US" sz="1800" b="1" smtClean="0"/>
              <a:t>)</a:t>
            </a:r>
            <a:endParaRPr lang="en-US" altLang="en-US" sz="1800" b="1" smtClean="0">
              <a:ea typeface="Majalla UI"/>
              <a:cs typeface="Majalla UI"/>
            </a:endParaRPr>
          </a:p>
          <a:p>
            <a:pPr algn="r" rtl="1" eaLnBrk="1" hangingPunct="1"/>
            <a:r>
              <a:rPr lang="fa-IR" altLang="en-US" sz="1800" b="1" smtClean="0"/>
              <a:t>2. باند </a:t>
            </a:r>
            <a:r>
              <a:rPr lang="en-US" altLang="en-US" sz="1800" b="1" smtClean="0">
                <a:ea typeface="Majalla UI"/>
                <a:cs typeface="Majalla UI"/>
              </a:rPr>
              <a:t>UHF</a:t>
            </a:r>
            <a:r>
              <a:rPr lang="fa-IR" altLang="en-US" sz="1800" b="1" smtClean="0"/>
              <a:t> (</a:t>
            </a:r>
            <a:r>
              <a:rPr lang="en-US" altLang="en-US" sz="1800" b="1" smtClean="0">
                <a:ea typeface="Majalla UI"/>
                <a:cs typeface="Majalla UI"/>
              </a:rPr>
              <a:t>Ultra High Frequancy</a:t>
            </a:r>
            <a:r>
              <a:rPr lang="fa-IR" altLang="en-US" sz="1800" b="1" smtClean="0"/>
              <a:t>)</a:t>
            </a:r>
            <a:endParaRPr lang="en-US" altLang="en-US" sz="1800" b="1" smtClean="0">
              <a:ea typeface="Majalla UI"/>
              <a:cs typeface="Majalla UI"/>
            </a:endParaRPr>
          </a:p>
          <a:p>
            <a:pPr algn="r" rtl="1" eaLnBrk="1" hangingPunct="1"/>
            <a:r>
              <a:rPr lang="fa-IR" altLang="en-US" sz="1800" b="1" smtClean="0"/>
              <a:t>-باند </a:t>
            </a:r>
            <a:r>
              <a:rPr lang="en-US" altLang="en-US" sz="1800" b="1" smtClean="0">
                <a:ea typeface="Majalla UI"/>
                <a:cs typeface="Majalla UI"/>
              </a:rPr>
              <a:t>VHF </a:t>
            </a:r>
          </a:p>
          <a:p>
            <a:pPr algn="r" rtl="1" eaLnBrk="1" hangingPunct="1"/>
            <a:r>
              <a:rPr lang="fa-IR" altLang="en-US" sz="1800" b="1" smtClean="0"/>
              <a:t>باند </a:t>
            </a:r>
            <a:r>
              <a:rPr lang="en-US" altLang="en-US" sz="1800" b="1" smtClean="0">
                <a:ea typeface="Majalla UI"/>
                <a:cs typeface="Majalla UI"/>
              </a:rPr>
              <a:t>I</a:t>
            </a:r>
            <a:r>
              <a:rPr lang="fa-IR" altLang="en-US" sz="1800" b="1" smtClean="0"/>
              <a:t> : با حدود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47 تا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68 و شامل کانالهای 2،3،4 «سه کانال » است .</a:t>
            </a:r>
            <a:endParaRPr lang="en-US" altLang="en-US" sz="1800" b="1" smtClean="0">
              <a:ea typeface="Majalla UI"/>
              <a:cs typeface="Majalla UI"/>
            </a:endParaRPr>
          </a:p>
          <a:p>
            <a:pPr algn="r" rtl="1" eaLnBrk="1" hangingPunct="1"/>
            <a:r>
              <a:rPr lang="fa-IR" altLang="en-US" sz="1800" b="1" smtClean="0"/>
              <a:t>باند</a:t>
            </a:r>
            <a:r>
              <a:rPr lang="en-US" altLang="en-US" sz="1800" b="1" smtClean="0">
                <a:ea typeface="Majalla UI"/>
                <a:cs typeface="Majalla UI"/>
              </a:rPr>
              <a:t>III</a:t>
            </a:r>
            <a:r>
              <a:rPr lang="fa-IR" altLang="en-US" sz="1800" b="1" smtClean="0"/>
              <a:t>: با حدود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170 تا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230 شامل کانالهای 5 تا 12 (8 کانال) است .</a:t>
            </a:r>
            <a:endParaRPr lang="en-US" altLang="en-US" sz="1800" b="1" smtClean="0">
              <a:ea typeface="Majalla UI"/>
              <a:cs typeface="Majalla UI"/>
            </a:endParaRPr>
          </a:p>
          <a:p>
            <a:pPr algn="r" rtl="1" eaLnBrk="1" hangingPunct="1"/>
            <a:r>
              <a:rPr lang="fa-IR" altLang="en-US" sz="1800" b="1" smtClean="0"/>
              <a:t>باند </a:t>
            </a:r>
            <a:r>
              <a:rPr lang="en-US" altLang="en-US" sz="1800" b="1" smtClean="0">
                <a:ea typeface="Majalla UI"/>
                <a:cs typeface="Majalla UI"/>
              </a:rPr>
              <a:t>II</a:t>
            </a:r>
            <a:r>
              <a:rPr lang="fa-IR" altLang="en-US" sz="1800" b="1" smtClean="0"/>
              <a:t> با حدود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8 تا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108 برای رادیو </a:t>
            </a:r>
            <a:r>
              <a:rPr lang="en-US" altLang="en-US" sz="1800" b="1" smtClean="0">
                <a:ea typeface="Majalla UI"/>
                <a:cs typeface="Majalla UI"/>
              </a:rPr>
              <a:t>FM</a:t>
            </a:r>
            <a:r>
              <a:rPr lang="fa-IR" altLang="en-US" sz="1800" b="1" smtClean="0"/>
              <a:t> می باشد.</a:t>
            </a:r>
            <a:endParaRPr lang="en-US" altLang="en-US" sz="1800" b="1" smtClean="0">
              <a:ea typeface="Majalla UI"/>
              <a:cs typeface="Majalla UI"/>
            </a:endParaRPr>
          </a:p>
          <a:p>
            <a:pPr algn="r" rtl="1" eaLnBrk="1" hangingPunct="1"/>
            <a:r>
              <a:rPr lang="fa-IR" altLang="en-US" sz="1800" b="1" smtClean="0"/>
              <a:t>-باند </a:t>
            </a:r>
            <a:r>
              <a:rPr lang="en-US" altLang="en-US" sz="1800" b="1" smtClean="0">
                <a:ea typeface="Majalla UI"/>
                <a:cs typeface="Majalla UI"/>
              </a:rPr>
              <a:t>UHF </a:t>
            </a:r>
          </a:p>
          <a:p>
            <a:pPr algn="r" rtl="1" eaLnBrk="1" hangingPunct="1"/>
            <a:r>
              <a:rPr lang="fa-IR" altLang="en-US" sz="1800" b="1" smtClean="0"/>
              <a:t>از کانال 21 تا 60 «40 کانال »</a:t>
            </a:r>
            <a:endParaRPr lang="en-US" altLang="en-US" sz="1800" b="1" smtClean="0">
              <a:ea typeface="Majalla UI"/>
              <a:cs typeface="Majalla UI"/>
            </a:endParaRPr>
          </a:p>
          <a:p>
            <a:pPr algn="r" rtl="1" eaLnBrk="1" hangingPunct="1"/>
            <a:r>
              <a:rPr lang="en-US" altLang="en-US" sz="1800" b="1" smtClean="0">
                <a:ea typeface="Majalla UI"/>
                <a:cs typeface="Majalla UI"/>
              </a:rPr>
              <a:t> </a:t>
            </a:r>
            <a:r>
              <a:rPr lang="fa-IR" altLang="en-US" sz="1800" b="1" smtClean="0"/>
              <a:t>باند </a:t>
            </a:r>
            <a:r>
              <a:rPr lang="en-US" altLang="en-US" sz="1800" b="1" smtClean="0">
                <a:ea typeface="Majalla UI"/>
                <a:cs typeface="Majalla UI"/>
              </a:rPr>
              <a:t>IV</a:t>
            </a:r>
            <a:r>
              <a:rPr lang="fa-IR" altLang="en-US" sz="1800" b="1" smtClean="0"/>
              <a:t> :از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460 تا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600 است</a:t>
            </a:r>
            <a:endParaRPr lang="en-US" altLang="en-US" sz="1800" b="1" smtClean="0">
              <a:ea typeface="Majalla UI"/>
              <a:cs typeface="Majalla UI"/>
            </a:endParaRPr>
          </a:p>
          <a:p>
            <a:pPr algn="r" rtl="1" eaLnBrk="1" hangingPunct="1"/>
            <a:r>
              <a:rPr lang="en-US" altLang="en-US" sz="1800" b="1" smtClean="0">
                <a:ea typeface="Majalla UI"/>
                <a:cs typeface="Majalla UI"/>
              </a:rPr>
              <a:t> </a:t>
            </a:r>
            <a:r>
              <a:rPr lang="fa-IR" altLang="en-US" sz="1800" b="1" smtClean="0"/>
              <a:t>باند </a:t>
            </a:r>
            <a:r>
              <a:rPr lang="en-US" altLang="en-US" sz="1800" b="1" smtClean="0">
                <a:ea typeface="Majalla UI"/>
                <a:cs typeface="Majalla UI"/>
              </a:rPr>
              <a:t>V</a:t>
            </a:r>
            <a:r>
              <a:rPr lang="fa-IR" altLang="en-US" sz="1800" b="1" smtClean="0"/>
              <a:t> : از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600 تا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800 است.</a:t>
            </a:r>
          </a:p>
          <a:p>
            <a:pPr algn="r" rtl="1" eaLnBrk="1" hangingPunct="1"/>
            <a:r>
              <a:rPr lang="fa-IR" altLang="en-US" sz="1800" b="1" smtClean="0"/>
              <a:t>ازکانال 21 تا 60((40کانال))</a:t>
            </a:r>
            <a:endParaRPr lang="en-US" altLang="en-US" sz="1800" b="1" smtClean="0">
              <a:ea typeface="Majalla UI"/>
              <a:cs typeface="Majalla UI"/>
            </a:endParaRPr>
          </a:p>
          <a:p>
            <a:pPr algn="r" rtl="1" eaLnBrk="1" hangingPunct="1"/>
            <a:r>
              <a:rPr lang="fa-IR" altLang="en-US" sz="1800" b="1" smtClean="0"/>
              <a:t>«پهنای کانال در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8=</a:t>
            </a:r>
            <a:r>
              <a:rPr lang="en-US" altLang="en-US" sz="1800" b="1" smtClean="0">
                <a:ea typeface="Majalla UI"/>
                <a:cs typeface="Majalla UI"/>
              </a:rPr>
              <a:t>UHF</a:t>
            </a:r>
            <a:r>
              <a:rPr lang="fa-IR" altLang="en-US" sz="1800" b="1" smtClean="0"/>
              <a:t> و در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7=</a:t>
            </a:r>
            <a:r>
              <a:rPr lang="en-US" altLang="en-US" sz="1800" b="1" smtClean="0">
                <a:ea typeface="Majalla UI"/>
                <a:cs typeface="Majalla UI"/>
              </a:rPr>
              <a:t>VHF</a:t>
            </a:r>
            <a:r>
              <a:rPr lang="fa-IR" altLang="en-US" sz="1800" b="1" smtClean="0"/>
              <a:t> است.</a:t>
            </a:r>
            <a:endParaRPr lang="en-US" altLang="en-US" sz="1800" b="1" smtClean="0">
              <a:ea typeface="Majalla UI"/>
              <a:cs typeface="Majalla UI"/>
            </a:endParaRPr>
          </a:p>
          <a:p>
            <a:pPr algn="r" rtl="1" eaLnBrk="1" hangingPunct="1"/>
            <a:r>
              <a:rPr lang="fa-IR" altLang="en-US" sz="1800" b="1" smtClean="0"/>
              <a:t>-در سیستم </a:t>
            </a:r>
            <a:r>
              <a:rPr lang="en-US" altLang="en-US" sz="1800" b="1" smtClean="0">
                <a:ea typeface="Majalla UI"/>
                <a:cs typeface="Majalla UI"/>
              </a:rPr>
              <a:t>CCIR</a:t>
            </a:r>
            <a:r>
              <a:rPr lang="fa-IR" altLang="en-US" sz="1800" b="1" smtClean="0"/>
              <a:t> چگونگی و مقدار فرکانسهای کریر صوت و تصویر به شرح زیر می باشد؟</a:t>
            </a:r>
            <a:endParaRPr lang="en-US" altLang="en-US" sz="1800" b="1" smtClean="0">
              <a:ea typeface="Majalla UI"/>
              <a:cs typeface="Majalla UI"/>
            </a:endParaRPr>
          </a:p>
          <a:p>
            <a:pPr algn="r" rtl="1" eaLnBrk="1" hangingPunct="1"/>
            <a:r>
              <a:rPr lang="fa-IR" altLang="en-US" sz="1800" b="1" smtClean="0"/>
              <a:t> </a:t>
            </a:r>
            <a:endParaRPr lang="en-US" altLang="en-US" sz="1800" b="1" smtClean="0">
              <a:ea typeface="Majalla UI"/>
              <a:cs typeface="Majalla UI"/>
            </a:endParaRPr>
          </a:p>
          <a:p>
            <a:pPr algn="r"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C6A02D34-7938-4889-AF0E-6B5A742D80B2}" type="datetime8">
              <a:rPr lang="fa-IR" smtClean="0"/>
              <a:pPr>
                <a:defRPr/>
              </a:pPr>
              <a:t>21 مارس 17</a:t>
            </a:fld>
            <a:endParaRPr lang="fa-I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descr="C:\Documents and Settings\HAMIDI\Desktop\جلسه9\جلسه9شکل4\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2875" y="1000125"/>
            <a:ext cx="8786813" cy="5857875"/>
          </a:xfrm>
          <a:noFill/>
        </p:spPr>
      </p:pic>
      <p:sp>
        <p:nvSpPr>
          <p:cNvPr id="3" name="Date Placeholder 2"/>
          <p:cNvSpPr>
            <a:spLocks noGrp="1"/>
          </p:cNvSpPr>
          <p:nvPr>
            <p:ph type="dt" sz="half" idx="10"/>
          </p:nvPr>
        </p:nvSpPr>
        <p:spPr/>
        <p:txBody>
          <a:bodyPr/>
          <a:lstStyle/>
          <a:p>
            <a:pPr>
              <a:defRPr/>
            </a:pPr>
            <a:fld id="{C4CA0519-F9A5-48C4-92AC-3F55736B9BA0}" type="datetime8">
              <a:rPr lang="fa-IR" smtClean="0"/>
              <a:pPr>
                <a:defRPr/>
              </a:pPr>
              <a:t>21 مارس 17</a:t>
            </a:fld>
            <a:endParaRPr lang="fa-I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p:txBody>
          <a:bodyPr/>
          <a:lstStyle/>
          <a:p>
            <a:pPr lvl="1" algn="ctr" eaLnBrk="1" hangingPunct="1"/>
            <a:r>
              <a:rPr lang="fa-IR" altLang="en-US" sz="9400" smtClean="0">
                <a:solidFill>
                  <a:schemeClr val="accent1"/>
                </a:solidFill>
              </a:rPr>
              <a:t>بسمه تعالی</a:t>
            </a:r>
          </a:p>
          <a:p>
            <a:pPr algn="ctr" eaLnBrk="1" hangingPunct="1"/>
            <a:endParaRPr lang="fa-IR" altLang="en-US" sz="9600" smtClean="0">
              <a:solidFill>
                <a:schemeClr val="accent1"/>
              </a:solidFill>
            </a:endParaRPr>
          </a:p>
        </p:txBody>
      </p:sp>
      <p:sp>
        <p:nvSpPr>
          <p:cNvPr id="3" name="Date Placeholder 2"/>
          <p:cNvSpPr>
            <a:spLocks noGrp="1"/>
          </p:cNvSpPr>
          <p:nvPr>
            <p:ph type="dt" sz="half" idx="10"/>
          </p:nvPr>
        </p:nvSpPr>
        <p:spPr/>
        <p:txBody>
          <a:bodyPr/>
          <a:lstStyle/>
          <a:p>
            <a:pPr>
              <a:defRPr/>
            </a:pPr>
            <a:fld id="{A82B775E-165B-4764-A6D9-79D32CECEDD2}" type="datetime8">
              <a:rPr lang="fa-IR" smtClean="0"/>
              <a:pPr>
                <a:defRPr/>
              </a:pPr>
              <a:t>21 مارس 17</a:t>
            </a:fld>
            <a:endParaRPr lang="fa-I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457200" y="1000125"/>
            <a:ext cx="8229600" cy="5324475"/>
          </a:xfrm>
        </p:spPr>
        <p:txBody>
          <a:bodyPr/>
          <a:lstStyle/>
          <a:p>
            <a:pPr algn="just" rtl="1" eaLnBrk="1" hangingPunct="1"/>
            <a:r>
              <a:rPr lang="fa-IR" altLang="en-US" sz="2400" b="1" smtClean="0">
                <a:solidFill>
                  <a:schemeClr val="accent1"/>
                </a:solidFill>
              </a:rPr>
              <a:t>بررسی مدارای گیرندۀ تلویزیون</a:t>
            </a:r>
            <a:endParaRPr lang="en-US" altLang="en-US" sz="2400" b="1" smtClean="0">
              <a:solidFill>
                <a:schemeClr val="accent1"/>
              </a:solidFill>
              <a:ea typeface="Majalla UI"/>
              <a:cs typeface="Majalla UI"/>
            </a:endParaRPr>
          </a:p>
          <a:p>
            <a:pPr algn="just" rtl="1" eaLnBrk="1" hangingPunct="1"/>
            <a:r>
              <a:rPr lang="fa-IR" altLang="en-US" sz="2400" b="1" smtClean="0">
                <a:solidFill>
                  <a:schemeClr val="accent1"/>
                </a:solidFill>
              </a:rPr>
              <a:t>بلوک دیاگرام گیرنده تلویزیون:</a:t>
            </a:r>
            <a:endParaRPr lang="en-US" altLang="en-US" sz="2400" b="1" smtClean="0">
              <a:solidFill>
                <a:schemeClr val="accent1"/>
              </a:solidFill>
              <a:ea typeface="Majalla UI"/>
              <a:cs typeface="Majalla UI"/>
            </a:endParaRPr>
          </a:p>
          <a:p>
            <a:pPr algn="just" rtl="1" eaLnBrk="1" hangingPunct="1"/>
            <a:r>
              <a:rPr lang="fa-IR" altLang="en-US" sz="1800" b="1" smtClean="0"/>
              <a:t>اصول کلی گیرنده تلویزیون از آغاز پیدایش تا به امروز تغییرقابل ملاحظه ای نکرده است.</a:t>
            </a:r>
            <a:endParaRPr lang="en-US" altLang="en-US" sz="1800" b="1" smtClean="0">
              <a:ea typeface="Majalla UI"/>
              <a:cs typeface="Majalla UI"/>
            </a:endParaRPr>
          </a:p>
          <a:p>
            <a:pPr algn="just" rtl="1" eaLnBrk="1" hangingPunct="1"/>
            <a:r>
              <a:rPr lang="fa-IR" altLang="en-US" sz="1800" b="1" smtClean="0"/>
              <a:t>ورودی تلویزیون ،امواج </a:t>
            </a:r>
            <a:r>
              <a:rPr lang="en-US" altLang="en-US" sz="1800" b="1" smtClean="0">
                <a:ea typeface="Majalla UI"/>
                <a:cs typeface="Majalla UI"/>
              </a:rPr>
              <a:t>RF</a:t>
            </a:r>
            <a:r>
              <a:rPr lang="fa-IR" altLang="en-US" sz="1800" b="1" smtClean="0"/>
              <a:t> و خروجی آن تصویر و صداست –امواج </a:t>
            </a:r>
            <a:r>
              <a:rPr lang="en-US" altLang="en-US" sz="1800" b="1" smtClean="0">
                <a:ea typeface="Majalla UI"/>
                <a:cs typeface="Majalla UI"/>
              </a:rPr>
              <a:t>Rf</a:t>
            </a:r>
            <a:r>
              <a:rPr lang="fa-IR" altLang="en-US" sz="1800" b="1" smtClean="0"/>
              <a:t> که حامل های تصویر و صدا هستند توسط آنتن دریافت شده و پس از عمل هترود این (</a:t>
            </a:r>
            <a:r>
              <a:rPr lang="en-US" altLang="en-US" sz="1800" b="1" smtClean="0">
                <a:ea typeface="Majalla UI"/>
                <a:cs typeface="Majalla UI"/>
              </a:rPr>
              <a:t>Hetrerodyne</a:t>
            </a:r>
            <a:r>
              <a:rPr lang="fa-IR" altLang="en-US" sz="1800" b="1" smtClean="0"/>
              <a:t>) تبدیل به سیگنال </a:t>
            </a:r>
            <a:r>
              <a:rPr lang="en-US" altLang="en-US" sz="1800" b="1" smtClean="0">
                <a:ea typeface="Majalla UI"/>
                <a:cs typeface="Majalla UI"/>
              </a:rPr>
              <a:t>IF</a:t>
            </a:r>
            <a:r>
              <a:rPr lang="fa-IR" altLang="en-US" sz="1800" b="1" smtClean="0"/>
              <a:t> می شوند .سیگنال </a:t>
            </a:r>
            <a:r>
              <a:rPr lang="en-US" altLang="en-US" sz="1800" b="1" smtClean="0">
                <a:ea typeface="Majalla UI"/>
                <a:cs typeface="Majalla UI"/>
              </a:rPr>
              <a:t>IF</a:t>
            </a:r>
            <a:r>
              <a:rPr lang="fa-IR" altLang="en-US" sz="1800" b="1" smtClean="0"/>
              <a:t> بعد از تقویت شدن در طبقات تصویر و صوت به ترتیب به لامپ تصویر و بلند گو اعمال می شوند.</a:t>
            </a:r>
            <a:endParaRPr lang="en-US" altLang="en-US" sz="1800" b="1" smtClean="0">
              <a:ea typeface="Majalla UI"/>
              <a:cs typeface="Majalla UI"/>
            </a:endParaRPr>
          </a:p>
          <a:p>
            <a:pPr algn="just" rtl="1" eaLnBrk="1" hangingPunct="1"/>
            <a:r>
              <a:rPr lang="fa-IR" altLang="en-US" sz="1800" b="1" smtClean="0"/>
              <a:t>برای تبدیل سیگنال </a:t>
            </a:r>
            <a:r>
              <a:rPr lang="en-US" altLang="en-US" sz="1800" b="1" smtClean="0">
                <a:ea typeface="Majalla UI"/>
                <a:cs typeface="Majalla UI"/>
              </a:rPr>
              <a:t>RF</a:t>
            </a:r>
            <a:r>
              <a:rPr lang="fa-IR" altLang="en-US" sz="1800" b="1" smtClean="0"/>
              <a:t> به </a:t>
            </a:r>
            <a:r>
              <a:rPr lang="en-US" altLang="en-US" sz="1800" b="1" smtClean="0">
                <a:ea typeface="Majalla UI"/>
                <a:cs typeface="Majalla UI"/>
              </a:rPr>
              <a:t>IF</a:t>
            </a:r>
            <a:r>
              <a:rPr lang="fa-IR" altLang="en-US" sz="1800" b="1" smtClean="0"/>
              <a:t> ،حامل های تصویر و صوت پس از دریافت به طبقه ای بنام تیونر (</a:t>
            </a:r>
            <a:r>
              <a:rPr lang="en-US" altLang="en-US" sz="1800" b="1" smtClean="0">
                <a:ea typeface="Majalla UI"/>
                <a:cs typeface="Majalla UI"/>
              </a:rPr>
              <a:t>TUNER</a:t>
            </a:r>
            <a:r>
              <a:rPr lang="fa-IR" altLang="en-US" sz="1800" b="1" smtClean="0"/>
              <a:t>) اعمال می شوند که در این طبقه حامل های مزبور پس از تقویت با موجی که توسط نوسان ساز محلی ساخته شده در مداری بنام مخلوط کننده(</a:t>
            </a:r>
            <a:r>
              <a:rPr lang="en-US" altLang="en-US" sz="1800" b="1" smtClean="0">
                <a:ea typeface="Majalla UI"/>
                <a:cs typeface="Majalla UI"/>
              </a:rPr>
              <a:t>Mixer</a:t>
            </a:r>
            <a:r>
              <a:rPr lang="fa-IR" altLang="en-US" sz="1800" b="1" smtClean="0"/>
              <a:t> )،مخلوط می شوند . نتیجه کار ایجاد دو سیگنال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با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9/38 و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صوت با فرکانس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4/33 است که به طبقه </a:t>
            </a:r>
            <a:r>
              <a:rPr lang="en-US" altLang="en-US" sz="1800" b="1" smtClean="0">
                <a:ea typeface="Majalla UI"/>
                <a:cs typeface="Majalla UI"/>
              </a:rPr>
              <a:t>I</a:t>
            </a:r>
            <a:r>
              <a:rPr lang="en-US" altLang="en-US" sz="1800" b="1" baseline="-25000" smtClean="0">
                <a:ea typeface="Majalla UI"/>
                <a:cs typeface="Majalla UI"/>
              </a:rPr>
              <a:t>s</a:t>
            </a:r>
            <a:r>
              <a:rPr lang="fa-IR" altLang="en-US" sz="1800" b="1" smtClean="0"/>
              <a:t> هدایت می شوند . در گیرنده های ابتدایی که تا سالهای حدود 1954 ساخته می شد ، عمل تقویت سیگنالهای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و صوت بر عهده دو طبقه مجزا بود . این نوع گیرنده ها به نام کانونشنال و یا (</a:t>
            </a:r>
            <a:r>
              <a:rPr lang="en-US" altLang="en-US" sz="1800" b="1" smtClean="0">
                <a:ea typeface="Majalla UI"/>
                <a:cs typeface="Majalla UI"/>
              </a:rPr>
              <a:t>Split-sound</a:t>
            </a:r>
            <a:r>
              <a:rPr lang="fa-IR" altLang="en-US" sz="1800" b="1" smtClean="0"/>
              <a:t>) معروفند. در شکل زیر بلوک دیاگرام طبقات سیگنال گیرنده کانونشنال دیده می شود . در این بلوک دیاگرام به علت سادگی ، طبقات جاروب و همزمانی نشان داده نشده است.</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0A2CD312-94DA-4268-9175-8299440885C6}" type="datetime8">
              <a:rPr lang="fa-IR" smtClean="0"/>
              <a:pPr>
                <a:defRPr/>
              </a:pPr>
              <a:t>21 مارس 17</a:t>
            </a:fld>
            <a:endParaRPr lang="fa-I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descr="C:\Documents and Settings\HAMIDI\Desktop\جلسه10\جلسه10شکل1\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857250"/>
            <a:ext cx="8215313" cy="5467350"/>
          </a:xfrm>
          <a:noFill/>
        </p:spPr>
      </p:pic>
      <p:sp>
        <p:nvSpPr>
          <p:cNvPr id="3" name="Date Placeholder 2"/>
          <p:cNvSpPr>
            <a:spLocks noGrp="1"/>
          </p:cNvSpPr>
          <p:nvPr>
            <p:ph type="dt" sz="half" idx="10"/>
          </p:nvPr>
        </p:nvSpPr>
        <p:spPr/>
        <p:txBody>
          <a:bodyPr/>
          <a:lstStyle/>
          <a:p>
            <a:pPr>
              <a:defRPr/>
            </a:pPr>
            <a:fld id="{6C252E2D-69E4-458C-A14C-FD7533CBACED}" type="datetime8">
              <a:rPr lang="fa-IR" smtClean="0"/>
              <a:pPr>
                <a:defRPr/>
              </a:pPr>
              <a:t>21 مارس 17</a:t>
            </a:fld>
            <a:endParaRPr lang="fa-I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29250" y="2643188"/>
          <a:ext cx="3286125" cy="3000374"/>
        </p:xfrm>
        <a:graphic>
          <a:graphicData uri="http://schemas.openxmlformats.org/drawingml/2006/table">
            <a:tbl>
              <a:tblPr rtl="1"/>
              <a:tblGrid>
                <a:gridCol w="1077798">
                  <a:extLst>
                    <a:ext uri="{9D8B030D-6E8A-4147-A177-3AD203B41FA5}">
                      <a16:colId xmlns="" xmlns:a16="http://schemas.microsoft.com/office/drawing/2014/main" val="20000"/>
                    </a:ext>
                  </a:extLst>
                </a:gridCol>
                <a:gridCol w="1048705">
                  <a:extLst>
                    <a:ext uri="{9D8B030D-6E8A-4147-A177-3AD203B41FA5}">
                      <a16:colId xmlns="" xmlns:a16="http://schemas.microsoft.com/office/drawing/2014/main" val="20001"/>
                    </a:ext>
                  </a:extLst>
                </a:gridCol>
                <a:gridCol w="1159622">
                  <a:extLst>
                    <a:ext uri="{9D8B030D-6E8A-4147-A177-3AD203B41FA5}">
                      <a16:colId xmlns="" xmlns:a16="http://schemas.microsoft.com/office/drawing/2014/main" val="20002"/>
                    </a:ext>
                  </a:extLst>
                </a:gridCol>
              </a:tblGrid>
              <a:tr h="857249">
                <a:tc>
                  <a:txBody>
                    <a:bodyPr/>
                    <a:lstStyle/>
                    <a:p>
                      <a:pPr algn="ctr" rtl="1">
                        <a:lnSpc>
                          <a:spcPct val="150000"/>
                        </a:lnSpc>
                        <a:spcAft>
                          <a:spcPts val="0"/>
                        </a:spcAft>
                      </a:pPr>
                      <a:r>
                        <a:rPr lang="fa-IR" sz="1400" dirty="0">
                          <a:latin typeface="Calibri"/>
                          <a:ea typeface="Calibri"/>
                          <a:cs typeface="B Lotus"/>
                        </a:rPr>
                        <a:t>نقطه مورد نظر</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V</a:t>
                      </a:r>
                      <a:r>
                        <a:rPr lang="en-US" sz="1400" baseline="-25000" dirty="0">
                          <a:latin typeface="Times New Roman"/>
                          <a:ea typeface="Calibri"/>
                          <a:cs typeface="B Lotus"/>
                        </a:rPr>
                        <a:t>2</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V</a:t>
                      </a:r>
                      <a:r>
                        <a:rPr lang="en-US" sz="1400" baseline="-25000" dirty="0">
                          <a:latin typeface="Times New Roman"/>
                          <a:ea typeface="Calibri"/>
                          <a:cs typeface="B Lotus"/>
                        </a:rPr>
                        <a:t>1</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28625">
                <a:tc>
                  <a:txBody>
                    <a:bodyPr/>
                    <a:lstStyle/>
                    <a:p>
                      <a:pPr algn="ctr" rtl="1">
                        <a:lnSpc>
                          <a:spcPct val="150000"/>
                        </a:lnSpc>
                        <a:spcAft>
                          <a:spcPts val="0"/>
                        </a:spcAft>
                      </a:pPr>
                      <a:r>
                        <a:rPr lang="en-US" sz="1400" dirty="0">
                          <a:latin typeface="Times New Roman"/>
                          <a:ea typeface="Calibri"/>
                          <a:cs typeface="B Lotus"/>
                        </a:rPr>
                        <a:t>M</a:t>
                      </a:r>
                      <a:r>
                        <a:rPr lang="en-US" sz="1400" baseline="-25000" dirty="0">
                          <a:latin typeface="Times New Roman"/>
                          <a:ea typeface="Calibri"/>
                          <a:cs typeface="B Lotus"/>
                        </a:rPr>
                        <a:t>1</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-50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28625">
                <a:tc>
                  <a:txBody>
                    <a:bodyPr/>
                    <a:lstStyle/>
                    <a:p>
                      <a:pPr algn="ctr" rtl="1">
                        <a:lnSpc>
                          <a:spcPct val="150000"/>
                        </a:lnSpc>
                        <a:spcAft>
                          <a:spcPts val="0"/>
                        </a:spcAft>
                      </a:pPr>
                      <a:r>
                        <a:rPr lang="en-US" sz="1400" dirty="0">
                          <a:latin typeface="Times New Roman"/>
                          <a:ea typeface="Calibri"/>
                          <a:cs typeface="B Lotus"/>
                        </a:rPr>
                        <a:t>M</a:t>
                      </a:r>
                      <a:r>
                        <a:rPr lang="en-US" sz="1400" baseline="-25000" dirty="0">
                          <a:latin typeface="Times New Roman"/>
                          <a:ea typeface="Calibri"/>
                          <a:cs typeface="B Lotus"/>
                        </a:rPr>
                        <a:t>2</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40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dirty="0">
                          <a:latin typeface="Times New Roman"/>
                          <a:ea typeface="Calibri"/>
                          <a:cs typeface="B Lotus"/>
                        </a:rPr>
                        <a:t>-25</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28625">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latin typeface="Times New Roman"/>
                          <a:ea typeface="Calibri"/>
                          <a:cs typeface="B Lotus"/>
                        </a:rPr>
                        <a:t>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8625">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latin typeface="Times New Roman"/>
                          <a:ea typeface="Calibri"/>
                          <a:cs typeface="B Lotus"/>
                        </a:rPr>
                        <a:t>-40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latin typeface="Times New Roman"/>
                          <a:ea typeface="Calibri"/>
                          <a:cs typeface="B Lotus"/>
                        </a:rPr>
                        <a:t>25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8625">
                <a:tc>
                  <a:txBody>
                    <a:bodyPr/>
                    <a:lstStyle/>
                    <a:p>
                      <a:pPr algn="ctr" rtl="1">
                        <a:lnSpc>
                          <a:spcPct val="150000"/>
                        </a:lnSpc>
                        <a:spcAft>
                          <a:spcPts val="0"/>
                        </a:spcAft>
                      </a:pPr>
                      <a:r>
                        <a:rPr lang="en-US" sz="1400">
                          <a:latin typeface="Times New Roman"/>
                          <a:ea typeface="Calibri"/>
                          <a:cs typeface="B Lotus"/>
                        </a:rPr>
                        <a:t>M</a:t>
                      </a:r>
                      <a:r>
                        <a:rPr lang="en-US" sz="1400" baseline="-25000">
                          <a:latin typeface="Times New Roman"/>
                          <a:ea typeface="Calibri"/>
                          <a:cs typeface="B Lotus"/>
                        </a:rPr>
                        <a:t>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latin typeface="Times New Roman"/>
                          <a:ea typeface="Calibri"/>
                          <a:cs typeface="B Lotus"/>
                        </a:rPr>
                        <a:t>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latin typeface="Times New Roman"/>
                          <a:ea typeface="Calibri"/>
                          <a:cs typeface="B Lotus"/>
                        </a:rPr>
                        <a:t>5</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5392" name="Group 3"/>
          <p:cNvGrpSpPr>
            <a:grpSpLocks noGrp="1"/>
          </p:cNvGrpSpPr>
          <p:nvPr/>
        </p:nvGrpSpPr>
        <p:grpSpPr bwMode="auto">
          <a:xfrm>
            <a:off x="457200" y="2000250"/>
            <a:ext cx="4543425" cy="4714875"/>
            <a:chOff x="2641" y="6075"/>
            <a:chExt cx="7140" cy="4485"/>
          </a:xfrm>
        </p:grpSpPr>
        <p:grpSp>
          <p:nvGrpSpPr>
            <p:cNvPr id="15393" name="Group 4"/>
            <p:cNvGrpSpPr>
              <a:grpSpLocks/>
            </p:cNvGrpSpPr>
            <p:nvPr/>
          </p:nvGrpSpPr>
          <p:grpSpPr bwMode="auto">
            <a:xfrm>
              <a:off x="2641" y="6075"/>
              <a:ext cx="7140" cy="4485"/>
              <a:chOff x="2641" y="6075"/>
              <a:chExt cx="7140" cy="4485"/>
            </a:xfrm>
          </p:grpSpPr>
          <p:grpSp>
            <p:nvGrpSpPr>
              <p:cNvPr id="15395" name="Group 5"/>
              <p:cNvGrpSpPr>
                <a:grpSpLocks/>
              </p:cNvGrpSpPr>
              <p:nvPr/>
            </p:nvGrpSpPr>
            <p:grpSpPr bwMode="auto">
              <a:xfrm>
                <a:off x="2641" y="6075"/>
                <a:ext cx="7140" cy="4485"/>
                <a:chOff x="3015" y="1800"/>
                <a:chExt cx="7140" cy="4485"/>
              </a:xfrm>
            </p:grpSpPr>
            <p:sp>
              <p:nvSpPr>
                <p:cNvPr id="15397" name="Rectangle 6"/>
                <p:cNvSpPr>
                  <a:spLocks noChangeArrowheads="1"/>
                </p:cNvSpPr>
                <p:nvPr/>
              </p:nvSpPr>
              <p:spPr bwMode="auto">
                <a:xfrm>
                  <a:off x="4770" y="2445"/>
                  <a:ext cx="4365" cy="279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fa-IR" altLang="en-US">
                    <a:cs typeface="Arial" panose="020B0604020202020204" pitchFamily="34" charset="0"/>
                  </a:endParaRPr>
                </a:p>
              </p:txBody>
            </p:sp>
            <p:grpSp>
              <p:nvGrpSpPr>
                <p:cNvPr id="15398" name="Group 7"/>
                <p:cNvGrpSpPr>
                  <a:grpSpLocks/>
                </p:cNvGrpSpPr>
                <p:nvPr/>
              </p:nvGrpSpPr>
              <p:grpSpPr bwMode="auto">
                <a:xfrm>
                  <a:off x="3015" y="1800"/>
                  <a:ext cx="7140" cy="4485"/>
                  <a:chOff x="3015" y="1800"/>
                  <a:chExt cx="7140" cy="4485"/>
                </a:xfrm>
              </p:grpSpPr>
              <p:sp>
                <p:nvSpPr>
                  <p:cNvPr id="15399" name="Text Box 8"/>
                  <p:cNvSpPr txBox="1">
                    <a:spLocks noChangeArrowheads="1"/>
                  </p:cNvSpPr>
                  <p:nvPr/>
                </p:nvSpPr>
                <p:spPr bwMode="auto">
                  <a:xfrm>
                    <a:off x="9315" y="3570"/>
                    <a:ext cx="66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5</a:t>
                    </a:r>
                    <a:endParaRPr lang="fa-IR" altLang="en-US"/>
                  </a:p>
                </p:txBody>
              </p:sp>
              <p:sp>
                <p:nvSpPr>
                  <p:cNvPr id="15400" name="Text Box 9"/>
                  <p:cNvSpPr txBox="1">
                    <a:spLocks noChangeArrowheads="1"/>
                  </p:cNvSpPr>
                  <p:nvPr/>
                </p:nvSpPr>
                <p:spPr bwMode="auto">
                  <a:xfrm>
                    <a:off x="6420" y="5340"/>
                    <a:ext cx="1230" cy="6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spcAft>
                        <a:spcPts val="1000"/>
                      </a:spcAft>
                    </a:pPr>
                    <a:r>
                      <a:rPr lang="en-US" altLang="en-US" sz="1100">
                        <a:latin typeface="Calibri" panose="020F0502020204030204" pitchFamily="34" charset="0"/>
                        <a:cs typeface="Arial" panose="020B0604020202020204" pitchFamily="34" charset="0"/>
                      </a:rPr>
                      <a:t>-40MA</a:t>
                    </a:r>
                    <a:endParaRPr lang="fa-IR" altLang="en-US"/>
                  </a:p>
                </p:txBody>
              </p:sp>
              <p:sp>
                <p:nvSpPr>
                  <p:cNvPr id="15401" name="Text Box 10"/>
                  <p:cNvSpPr txBox="1">
                    <a:spLocks noChangeArrowheads="1"/>
                  </p:cNvSpPr>
                  <p:nvPr/>
                </p:nvSpPr>
                <p:spPr bwMode="auto">
                  <a:xfrm>
                    <a:off x="6585" y="180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spcAft>
                        <a:spcPts val="1000"/>
                      </a:spcAft>
                    </a:pPr>
                    <a:r>
                      <a:rPr lang="en-US" altLang="en-US" sz="1100">
                        <a:latin typeface="Calibri" panose="020F0502020204030204" pitchFamily="34" charset="0"/>
                        <a:cs typeface="Arial" panose="020B0604020202020204" pitchFamily="34" charset="0"/>
                      </a:rPr>
                      <a:t>iV</a:t>
                    </a:r>
                    <a:endParaRPr lang="fa-IR" altLang="en-US"/>
                  </a:p>
                </p:txBody>
              </p:sp>
              <p:sp>
                <p:nvSpPr>
                  <p:cNvPr id="15402" name="Text Box 11"/>
                  <p:cNvSpPr txBox="1">
                    <a:spLocks noChangeArrowheads="1"/>
                  </p:cNvSpPr>
                  <p:nvPr/>
                </p:nvSpPr>
                <p:spPr bwMode="auto">
                  <a:xfrm>
                    <a:off x="3735" y="3570"/>
                    <a:ext cx="915"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spcAft>
                        <a:spcPts val="1000"/>
                      </a:spcAft>
                    </a:pPr>
                    <a:r>
                      <a:rPr lang="en-US" altLang="en-US" sz="1100">
                        <a:latin typeface="Calibri" panose="020F0502020204030204" pitchFamily="34" charset="0"/>
                        <a:cs typeface="Arial" panose="020B0604020202020204" pitchFamily="34" charset="0"/>
                      </a:rPr>
                      <a:t>-5MA</a:t>
                    </a:r>
                    <a:endParaRPr lang="fa-IR" altLang="en-US"/>
                  </a:p>
                </p:txBody>
              </p:sp>
              <p:sp>
                <p:nvSpPr>
                  <p:cNvPr id="15403" name="Text Box 12"/>
                  <p:cNvSpPr txBox="1">
                    <a:spLocks noChangeArrowheads="1"/>
                  </p:cNvSpPr>
                  <p:nvPr/>
                </p:nvSpPr>
                <p:spPr bwMode="auto">
                  <a:xfrm>
                    <a:off x="9315" y="4155"/>
                    <a:ext cx="84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50MA</a:t>
                    </a:r>
                    <a:endParaRPr lang="fa-IR" altLang="en-US"/>
                  </a:p>
                </p:txBody>
              </p:sp>
              <p:sp>
                <p:nvSpPr>
                  <p:cNvPr id="15404" name="Text Box 13"/>
                  <p:cNvSpPr txBox="1">
                    <a:spLocks noChangeArrowheads="1"/>
                  </p:cNvSpPr>
                  <p:nvPr/>
                </p:nvSpPr>
                <p:spPr bwMode="auto">
                  <a:xfrm>
                    <a:off x="6930" y="582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4</a:t>
                    </a:r>
                    <a:endParaRPr lang="fa-IR" altLang="en-US"/>
                  </a:p>
                </p:txBody>
              </p:sp>
              <p:sp>
                <p:nvSpPr>
                  <p:cNvPr id="15405" name="Text Box 14"/>
                  <p:cNvSpPr txBox="1">
                    <a:spLocks noChangeArrowheads="1"/>
                  </p:cNvSpPr>
                  <p:nvPr/>
                </p:nvSpPr>
                <p:spPr bwMode="auto">
                  <a:xfrm>
                    <a:off x="5415" y="180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2</a:t>
                    </a:r>
                    <a:endParaRPr lang="fa-IR" altLang="en-US"/>
                  </a:p>
                </p:txBody>
              </p:sp>
              <p:sp>
                <p:nvSpPr>
                  <p:cNvPr id="15406" name="Text Box 15"/>
                  <p:cNvSpPr txBox="1">
                    <a:spLocks noChangeArrowheads="1"/>
                  </p:cNvSpPr>
                  <p:nvPr/>
                </p:nvSpPr>
                <p:spPr bwMode="auto">
                  <a:xfrm>
                    <a:off x="3015" y="3570"/>
                    <a:ext cx="720"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iH</a:t>
                    </a:r>
                    <a:endParaRPr lang="fa-IR" altLang="en-US"/>
                  </a:p>
                </p:txBody>
              </p:sp>
              <p:sp>
                <p:nvSpPr>
                  <p:cNvPr id="15407" name="Text Box 16"/>
                  <p:cNvSpPr txBox="1">
                    <a:spLocks noChangeArrowheads="1"/>
                  </p:cNvSpPr>
                  <p:nvPr/>
                </p:nvSpPr>
                <p:spPr bwMode="auto">
                  <a:xfrm>
                    <a:off x="7650" y="1890"/>
                    <a:ext cx="975" cy="3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40MA</a:t>
                    </a:r>
                    <a:endParaRPr lang="fa-IR" altLang="en-US"/>
                  </a:p>
                </p:txBody>
              </p:sp>
              <p:cxnSp>
                <p:nvCxnSpPr>
                  <p:cNvPr id="15408" name="AutoShape 17"/>
                  <p:cNvCxnSpPr>
                    <a:cxnSpLocks noChangeShapeType="1"/>
                  </p:cNvCxnSpPr>
                  <p:nvPr/>
                </p:nvCxnSpPr>
                <p:spPr bwMode="auto">
                  <a:xfrm flipH="1">
                    <a:off x="4770" y="3855"/>
                    <a:ext cx="436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5409" name="Freeform 18"/>
                  <p:cNvSpPr>
                    <a:spLocks/>
                  </p:cNvSpPr>
                  <p:nvPr/>
                </p:nvSpPr>
                <p:spPr bwMode="auto">
                  <a:xfrm>
                    <a:off x="4770" y="2442"/>
                    <a:ext cx="4365" cy="2793"/>
                  </a:xfrm>
                  <a:custGeom>
                    <a:avLst/>
                    <a:gdLst>
                      <a:gd name="T0" fmla="*/ 0 w 4365"/>
                      <a:gd name="T1" fmla="*/ 1413 h 2793"/>
                      <a:gd name="T2" fmla="*/ 915 w 4365"/>
                      <a:gd name="T3" fmla="*/ 3 h 2793"/>
                      <a:gd name="T4" fmla="*/ 2160 w 4365"/>
                      <a:gd name="T5" fmla="*/ 1398 h 2793"/>
                      <a:gd name="T6" fmla="*/ 3345 w 4365"/>
                      <a:gd name="T7" fmla="*/ 2793 h 2793"/>
                      <a:gd name="T8" fmla="*/ 4365 w 4365"/>
                      <a:gd name="T9" fmla="*/ 1398 h 2793"/>
                      <a:gd name="T10" fmla="*/ 0 60000 65536"/>
                      <a:gd name="T11" fmla="*/ 0 60000 65536"/>
                      <a:gd name="T12" fmla="*/ 0 60000 65536"/>
                      <a:gd name="T13" fmla="*/ 0 60000 65536"/>
                      <a:gd name="T14" fmla="*/ 0 60000 65536"/>
                      <a:gd name="T15" fmla="*/ 0 w 4365"/>
                      <a:gd name="T16" fmla="*/ 0 h 2793"/>
                      <a:gd name="T17" fmla="*/ 4365 w 4365"/>
                      <a:gd name="T18" fmla="*/ 2793 h 2793"/>
                    </a:gdLst>
                    <a:ahLst/>
                    <a:cxnLst>
                      <a:cxn ang="T10">
                        <a:pos x="T0" y="T1"/>
                      </a:cxn>
                      <a:cxn ang="T11">
                        <a:pos x="T2" y="T3"/>
                      </a:cxn>
                      <a:cxn ang="T12">
                        <a:pos x="T4" y="T5"/>
                      </a:cxn>
                      <a:cxn ang="T13">
                        <a:pos x="T6" y="T7"/>
                      </a:cxn>
                      <a:cxn ang="T14">
                        <a:pos x="T8" y="T9"/>
                      </a:cxn>
                    </a:cxnLst>
                    <a:rect l="T15" t="T16" r="T17" b="T18"/>
                    <a:pathLst>
                      <a:path w="4365" h="2793">
                        <a:moveTo>
                          <a:pt x="0" y="1413"/>
                        </a:moveTo>
                        <a:cubicBezTo>
                          <a:pt x="277" y="709"/>
                          <a:pt x="555" y="6"/>
                          <a:pt x="915" y="3"/>
                        </a:cubicBezTo>
                        <a:cubicBezTo>
                          <a:pt x="1275" y="0"/>
                          <a:pt x="1755" y="933"/>
                          <a:pt x="2160" y="1398"/>
                        </a:cubicBezTo>
                        <a:cubicBezTo>
                          <a:pt x="2565" y="1863"/>
                          <a:pt x="2978" y="2793"/>
                          <a:pt x="3345" y="2793"/>
                        </a:cubicBezTo>
                        <a:cubicBezTo>
                          <a:pt x="3712" y="2793"/>
                          <a:pt x="4255" y="1630"/>
                          <a:pt x="4365" y="1398"/>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fa-IR" altLang="en-US">
                      <a:cs typeface="Arial" panose="020B0604020202020204" pitchFamily="34" charset="0"/>
                    </a:endParaRPr>
                  </a:p>
                </p:txBody>
              </p:sp>
            </p:grpSp>
          </p:grpSp>
          <p:cxnSp>
            <p:nvCxnSpPr>
              <p:cNvPr id="15396" name="AutoShape 19"/>
              <p:cNvCxnSpPr>
                <a:cxnSpLocks noChangeShapeType="1"/>
              </p:cNvCxnSpPr>
              <p:nvPr/>
            </p:nvCxnSpPr>
            <p:spPr bwMode="auto">
              <a:xfrm>
                <a:off x="6556" y="6720"/>
                <a:ext cx="93" cy="279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sp>
          <p:nvSpPr>
            <p:cNvPr id="15394" name="Text Box 20"/>
            <p:cNvSpPr txBox="1">
              <a:spLocks noChangeArrowheads="1"/>
            </p:cNvSpPr>
            <p:nvPr/>
          </p:nvSpPr>
          <p:spPr bwMode="auto">
            <a:xfrm>
              <a:off x="6825" y="7526"/>
              <a:ext cx="720" cy="48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spcAft>
                  <a:spcPts val="1000"/>
                </a:spcAft>
              </a:pPr>
              <a:r>
                <a:rPr lang="en-US" altLang="en-US" sz="1100">
                  <a:latin typeface="Calibri" panose="020F0502020204030204" pitchFamily="34" charset="0"/>
                  <a:cs typeface="Arial" panose="020B0604020202020204" pitchFamily="34" charset="0"/>
                </a:rPr>
                <a:t>M</a:t>
              </a:r>
              <a:r>
                <a:rPr lang="en-US" altLang="en-US" sz="1100" baseline="-25000">
                  <a:latin typeface="Calibri" panose="020F0502020204030204" pitchFamily="34" charset="0"/>
                  <a:cs typeface="Arial" panose="020B0604020202020204" pitchFamily="34" charset="0"/>
                </a:rPr>
                <a:t>3</a:t>
              </a:r>
              <a:endParaRPr lang="fa-IR" altLang="en-US"/>
            </a:p>
          </p:txBody>
        </p:sp>
      </p:grpSp>
      <p:sp>
        <p:nvSpPr>
          <p:cNvPr id="3" name="Date Placeholder 2"/>
          <p:cNvSpPr>
            <a:spLocks noGrp="1"/>
          </p:cNvSpPr>
          <p:nvPr>
            <p:ph type="dt" sz="half" idx="10"/>
          </p:nvPr>
        </p:nvSpPr>
        <p:spPr/>
        <p:txBody>
          <a:bodyPr/>
          <a:lstStyle/>
          <a:p>
            <a:pPr>
              <a:defRPr/>
            </a:pPr>
            <a:fld id="{66D54E71-03F4-4B60-8FA4-F33E1A6404C7}"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457200" y="857250"/>
            <a:ext cx="8229600" cy="5467350"/>
          </a:xfrm>
        </p:spPr>
        <p:txBody>
          <a:bodyPr/>
          <a:lstStyle/>
          <a:p>
            <a:pPr algn="just" rtl="1" eaLnBrk="1" hangingPunct="1"/>
            <a:r>
              <a:rPr lang="fa-IR" altLang="en-US" sz="1800" b="1" smtClean="0"/>
              <a:t>اشکال اصلی این گیرنده، اختلال در سیستم صوت در اثر تغییرات فرکانس نوسان ساز محلی است. می دانیم که فرکانس موج تولیدی هر نوع نوسان ساز در اثر تغییر درجه حرارت یک تغییر دایمی دارد که به آن دانش (</a:t>
            </a:r>
            <a:r>
              <a:rPr lang="en-US" altLang="en-US" sz="1800" b="1" smtClean="0">
                <a:ea typeface="Majalla UI"/>
                <a:cs typeface="Majalla UI"/>
              </a:rPr>
              <a:t>drift</a:t>
            </a:r>
            <a:r>
              <a:rPr lang="fa-IR" altLang="en-US" sz="1800" b="1" smtClean="0"/>
              <a:t> ) می گویند . این تغییر فرکانس برفرکانس موجهای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و صوت تأثیر می گذارد و باعث تغییر این فرکانس ها می شود . تغییرجزئی در فرکانس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به علت نوع مدولاسیون وهمچنین پهنای باند عریض آن چندان اشکالی ایجاد نمی کند اما به علت کم بودن پهنای باند سیگنال صوت و همچنین مدولاسیون آن که از نوع </a:t>
            </a:r>
            <a:r>
              <a:rPr lang="en-US" altLang="en-US" sz="1800" b="1" smtClean="0">
                <a:ea typeface="Majalla UI"/>
                <a:cs typeface="Majalla UI"/>
              </a:rPr>
              <a:t>FM</a:t>
            </a:r>
            <a:r>
              <a:rPr lang="fa-IR" altLang="en-US" sz="1800" b="1" smtClean="0"/>
              <a:t> است کیفیت صدا شدیداً به دقت فرکانس .</a:t>
            </a:r>
            <a:endParaRPr lang="en-US" altLang="en-US" sz="1800" b="1" smtClean="0">
              <a:ea typeface="Majalla UI"/>
              <a:cs typeface="Majalla UI"/>
            </a:endParaRPr>
          </a:p>
          <a:p>
            <a:pPr algn="just" rtl="1" eaLnBrk="1" hangingPunct="1"/>
            <a:r>
              <a:rPr lang="fa-IR" altLang="en-US" sz="1800" b="1" smtClean="0"/>
              <a:t>نوسان ساز بستگی داشته و تغییرات فرکانس نوسان ساز که باعث تغییر فرکانس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می شود،بر کیفیت صدای پخش شده از بلندگو تأثیر زیادی گذاشته و می تواند حتی باعث صدا گردد .به همین علت ، استفاده از روش مزبور منسوخ شده است . این نوع گیرنده چنان چه گفته شد در مدلهای خیلی قدیمی تلویزیون یافت می شود .فرکانسهای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صوت و تصویر در این سیستم به ترتیب</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25/21 و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75/25 (استاندارد </a:t>
            </a:r>
            <a:r>
              <a:rPr lang="en-US" altLang="en-US" sz="1800" b="1" smtClean="0">
                <a:ea typeface="Majalla UI"/>
                <a:cs typeface="Majalla UI"/>
              </a:rPr>
              <a:t>FCC</a:t>
            </a:r>
            <a:r>
              <a:rPr lang="fa-IR" altLang="en-US" sz="1800" b="1" smtClean="0"/>
              <a:t>) بوده است.</a:t>
            </a:r>
            <a:endParaRPr lang="en-US" altLang="en-US" sz="1800" b="1" smtClean="0">
              <a:ea typeface="Majalla UI"/>
              <a:cs typeface="Majalla UI"/>
            </a:endParaRPr>
          </a:p>
          <a:p>
            <a:pPr algn="just" rtl="1" eaLnBrk="1" hangingPunct="1"/>
            <a:r>
              <a:rPr lang="fa-IR" altLang="en-US" sz="1800" b="1" smtClean="0"/>
              <a:t>برای رفع مشکل مزبور ، روش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تفاضلی صوت و یا اینترکاریر(</a:t>
            </a:r>
            <a:r>
              <a:rPr lang="en-US" altLang="en-US" sz="1800" b="1" smtClean="0">
                <a:ea typeface="Majalla UI"/>
                <a:cs typeface="Majalla UI"/>
              </a:rPr>
              <a:t>Intercarrier Sound</a:t>
            </a:r>
            <a:r>
              <a:rPr lang="fa-IR" altLang="en-US" sz="1800" b="1" smtClean="0"/>
              <a:t>) استفاده می شود، که در آن امواج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صوت و تصویر با فرکانسهای 4/33 و 9/38 مگاهرتز به طور مشترک در طبقه ای به نام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تقویت شده و پس از آن به آشکار ساز تصویر اعمال می شوند . آشکار ساز تصویر به غیر از وظیفه آشکارسازی سیگنال مرکب تصویر به علت داشتن مشخصه غیر خطی ، عمل هترود این را انجام داده و فرکانسهای مجموع و تفاضل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های صوت و تصویر را هم ایجاد می کند که از بین آن دو موج یا فرکانس تفاضل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5/5=4/33-9/38) توسط فیلتری جدا شده و به نام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تفاضلی صوت به طبقه یا به نام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صوت اعمال می شود . در شکل زیر بلوک دیاگرام طقات سیگنال این نوع گیرنده دیده می شود .در این بلوک ،دیاگرام به علت سادگی ،قسمتهای دیگر نشان داده نشده است.</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F4DBB274-CBB9-40ED-864F-A2BE3EE70995}" type="datetime8">
              <a:rPr lang="fa-IR" smtClean="0"/>
              <a:pPr>
                <a:defRPr/>
              </a:pPr>
              <a:t>21 مارس 17</a:t>
            </a:fld>
            <a:endParaRPr lang="fa-I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457200" y="704850"/>
            <a:ext cx="8229600" cy="2938463"/>
          </a:xfrm>
        </p:spPr>
        <p:txBody>
          <a:bodyPr/>
          <a:lstStyle/>
          <a:p>
            <a:pPr algn="r" eaLnBrk="1" hangingPunct="1"/>
            <a:r>
              <a:rPr lang="fa-IR" altLang="en-US" smtClean="0"/>
              <a:t/>
            </a:r>
            <a:br>
              <a:rPr lang="fa-IR" altLang="en-US" smtClean="0"/>
            </a:br>
            <a:endParaRPr lang="fa-IR" altLang="en-US" smtClean="0"/>
          </a:p>
        </p:txBody>
      </p:sp>
      <p:sp>
        <p:nvSpPr>
          <p:cNvPr id="130051" name="Content Placeholder 2"/>
          <p:cNvSpPr>
            <a:spLocks noGrp="1"/>
          </p:cNvSpPr>
          <p:nvPr>
            <p:ph idx="1"/>
          </p:nvPr>
        </p:nvSpPr>
        <p:spPr>
          <a:xfrm>
            <a:off x="1643063" y="5715000"/>
            <a:ext cx="5929312" cy="428625"/>
          </a:xfrm>
        </p:spPr>
        <p:txBody>
          <a:bodyPr rtlCol="0">
            <a:normAutofit fontScale="85000" lnSpcReduction="20000"/>
          </a:bodyPr>
          <a:lstStyle/>
          <a:p>
            <a:pPr eaLnBrk="1" fontAlgn="auto" hangingPunct="1">
              <a:spcAft>
                <a:spcPts val="0"/>
              </a:spcAft>
              <a:defRPr/>
            </a:pPr>
            <a:r>
              <a:rPr lang="fa-IR" smtClean="0"/>
              <a:t>بلوک دیاگرام قسمت سیگنال گیرنده اینتر کاریر</a:t>
            </a:r>
            <a:endParaRPr lang="en-US" smtClean="0">
              <a:cs typeface="Majalla UI"/>
            </a:endParaRPr>
          </a:p>
          <a:p>
            <a:pPr eaLnBrk="1" fontAlgn="auto" hangingPunct="1">
              <a:spcAft>
                <a:spcPts val="0"/>
              </a:spcAft>
              <a:defRPr/>
            </a:pPr>
            <a:endParaRPr lang="fa-IR" smtClean="0"/>
          </a:p>
        </p:txBody>
      </p:sp>
      <p:pic>
        <p:nvPicPr>
          <p:cNvPr id="126980" name="Picture 3" descr="C:\Documents and Settings\HAMIDI\Desktop\جلسه10\جلسه10شکل2\1.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38" y="857250"/>
            <a:ext cx="7929562" cy="492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9D9CB105-8EDB-4061-8AED-6C1D85BAAB48}" type="datetime8">
              <a:rPr lang="fa-IR" smtClean="0"/>
              <a:pPr>
                <a:defRPr/>
              </a:pPr>
              <a:t>21 مارس 17</a:t>
            </a:fld>
            <a:endParaRPr lang="fa-I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p:txBody>
          <a:bodyPr/>
          <a:lstStyle/>
          <a:p>
            <a:pPr algn="just" eaLnBrk="1" hangingPunct="1">
              <a:lnSpc>
                <a:spcPct val="150000"/>
              </a:lnSpc>
            </a:pPr>
            <a:r>
              <a:rPr lang="fa-IR" altLang="en-US" sz="1800" b="1" smtClean="0"/>
              <a:t>در این سیستم چنان چه فرکانس نوسان ساز محلی تغییر کند، فرکانسهای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و صوت هم به همان میزان تغییر کرده و در نتیجه فرکانس تفاضل به میزان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5/5 ثابت می ماند، بنابراین کیفیت صدا تا حدود زیادی مستقل از تغییر فرکانس نوسان ساز خواهد بود.امروز در کلیه تلویزیون ها اعم از سیاه و سفید و رنگی از روش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تفاضلی استفاده می شود . با ذکر مقدمات فوق می توان بلوک دیاگرام گیرنده تلویزیون (سیاه و سفید ) را مورد بررسی قرار داد.در شکل زیر این بلوک دیاگرام دیده می شود.</a:t>
            </a:r>
            <a:endParaRPr lang="en-US" altLang="en-US" sz="1800" b="1" smtClean="0">
              <a:ea typeface="Majalla UI"/>
              <a:cs typeface="Majalla UI"/>
            </a:endParaRPr>
          </a:p>
          <a:p>
            <a:pPr algn="just"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95C45FD1-02B1-49F5-BFCE-1194B5518E88}" type="datetime8">
              <a:rPr lang="fa-IR" smtClean="0"/>
              <a:pPr>
                <a:defRPr/>
              </a:pPr>
              <a:t>21 مارس 17</a:t>
            </a:fld>
            <a:endParaRPr lang="fa-I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Documents and Settings\HAMIDI\My Documents\New Folder (2)\50safe\ظ.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71500" y="1000125"/>
            <a:ext cx="8072438" cy="5324475"/>
          </a:xfrm>
          <a:noFill/>
        </p:spPr>
      </p:pic>
      <p:sp>
        <p:nvSpPr>
          <p:cNvPr id="3" name="Date Placeholder 2"/>
          <p:cNvSpPr>
            <a:spLocks noGrp="1"/>
          </p:cNvSpPr>
          <p:nvPr>
            <p:ph type="dt" sz="half" idx="10"/>
          </p:nvPr>
        </p:nvSpPr>
        <p:spPr/>
        <p:txBody>
          <a:bodyPr/>
          <a:lstStyle/>
          <a:p>
            <a:pPr>
              <a:defRPr/>
            </a:pPr>
            <a:fld id="{9B524A91-9242-447A-AAEE-2EC435965B91}" type="datetime8">
              <a:rPr lang="fa-IR" smtClean="0"/>
              <a:pPr>
                <a:defRPr/>
              </a:pPr>
              <a:t>21 مارس 17</a:t>
            </a:fld>
            <a:endParaRPr lang="fa-I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457200" y="1143000"/>
            <a:ext cx="8229600" cy="5181600"/>
          </a:xfrm>
        </p:spPr>
        <p:txBody>
          <a:bodyPr/>
          <a:lstStyle/>
          <a:p>
            <a:pPr algn="just" rtl="1" eaLnBrk="1" hangingPunct="1">
              <a:lnSpc>
                <a:spcPct val="150000"/>
              </a:lnSpc>
            </a:pPr>
            <a:r>
              <a:rPr lang="fa-IR" altLang="en-US" sz="1800" b="1" smtClean="0"/>
              <a:t>بلوک دیاگرام مزبور ، چهارچوب اصلی کلیه تلویزیون های سیاه و سفید امروزی را نشان می دهد .به عبارت دیگر کلیه تلویزیون های سیاه و سفید در اصول فوق مشترک می باشند، از این نظر به خاطر سپردن این بلوک دیاگرام برای تعمیر کار ضروری است تفاوتهای موجود در تلویزیون های امروزی در جزئیات مدار است.لازم به تذکر است که تلویزیون های رنگی امروزی نیز دارای همین ساختمان هستند،ولی قسمتهایی به بلوک دیاگرام مزبور اضافه می شود که در کتاب تلویزیون رنگی برریس خواهد شد . تنوع تلویزیون های سیاه و سفید بسیار زیاد بوده از تلویزیونهای تمام لامپی بسیار قدیمی گرفته تا تلویزیون های خیلی جدید که در بسیاری از قسمتهای فوق، از مدارهای مجتمع (</a:t>
            </a:r>
            <a:r>
              <a:rPr lang="en-US" altLang="en-US" sz="1800" b="1" smtClean="0">
                <a:ea typeface="Majalla UI"/>
                <a:cs typeface="Majalla UI"/>
              </a:rPr>
              <a:t>IC</a:t>
            </a:r>
            <a:r>
              <a:rPr lang="fa-IR" altLang="en-US" sz="1800" b="1" smtClean="0"/>
              <a:t>) استفاده می شود . از نظر نوع قطعات به کار رفته ، تلویزیون ها را می توان به سه دسته تقسیم نمود :</a:t>
            </a:r>
            <a:endParaRPr lang="en-US" altLang="en-US" sz="1800" b="1" smtClean="0">
              <a:ea typeface="Majalla UI"/>
              <a:cs typeface="Majalla UI"/>
            </a:endParaRPr>
          </a:p>
          <a:p>
            <a:pPr algn="just" rtl="1" eaLnBrk="1" hangingPunct="1">
              <a:lnSpc>
                <a:spcPct val="150000"/>
              </a:lnSpc>
            </a:pPr>
            <a:r>
              <a:rPr lang="fa-IR" altLang="en-US" sz="1800" b="1" smtClean="0"/>
              <a:t>تلویزیون های تمام لامپی (</a:t>
            </a:r>
            <a:r>
              <a:rPr lang="en-US" altLang="en-US" sz="1800" b="1" smtClean="0">
                <a:ea typeface="Majalla UI"/>
                <a:cs typeface="Majalla UI"/>
              </a:rPr>
              <a:t>All tube receiver</a:t>
            </a:r>
            <a:r>
              <a:rPr lang="fa-IR" altLang="en-US" sz="1800" b="1" smtClean="0"/>
              <a:t>)</a:t>
            </a:r>
            <a:endParaRPr lang="en-US" altLang="en-US" sz="1800" b="1" smtClean="0">
              <a:ea typeface="Majalla UI"/>
              <a:cs typeface="Majalla UI"/>
            </a:endParaRPr>
          </a:p>
          <a:p>
            <a:pPr algn="just" rtl="1" eaLnBrk="1" hangingPunct="1">
              <a:lnSpc>
                <a:spcPct val="150000"/>
              </a:lnSpc>
            </a:pPr>
            <a:r>
              <a:rPr lang="fa-IR" altLang="en-US" sz="1800" b="1" smtClean="0"/>
              <a:t>تلویزیون های لامپی –ترانزیستوری(</a:t>
            </a:r>
            <a:r>
              <a:rPr lang="en-US" altLang="en-US" sz="1800" b="1" smtClean="0">
                <a:ea typeface="Majalla UI"/>
                <a:cs typeface="Majalla UI"/>
              </a:rPr>
              <a:t>Hybride receiver</a:t>
            </a:r>
            <a:r>
              <a:rPr lang="fa-IR" altLang="en-US" sz="1800" b="1" smtClean="0"/>
              <a:t>)</a:t>
            </a:r>
            <a:endParaRPr lang="en-US" altLang="en-US" sz="1800" b="1" smtClean="0">
              <a:ea typeface="Majalla UI"/>
              <a:cs typeface="Majalla UI"/>
            </a:endParaRPr>
          </a:p>
          <a:p>
            <a:pPr algn="just" rtl="1" eaLnBrk="1" hangingPunct="1">
              <a:lnSpc>
                <a:spcPct val="150000"/>
              </a:lnSpc>
            </a:pPr>
            <a:r>
              <a:rPr lang="fa-IR" altLang="en-US" sz="1800" b="1" smtClean="0"/>
              <a:t>تلویزیون های تمام ترانزیستوری (</a:t>
            </a:r>
            <a:r>
              <a:rPr lang="en-US" altLang="en-US" sz="1800" b="1" smtClean="0">
                <a:ea typeface="Majalla UI"/>
                <a:cs typeface="Majalla UI"/>
              </a:rPr>
              <a:t>Solid state receiver</a:t>
            </a:r>
            <a:r>
              <a:rPr lang="fa-IR" altLang="en-US" sz="1800" b="1" smtClean="0"/>
              <a:t>)</a:t>
            </a:r>
            <a:endParaRPr lang="en-US" altLang="en-US" sz="1800" b="1" smtClean="0">
              <a:ea typeface="Majalla UI"/>
              <a:cs typeface="Majalla UI"/>
            </a:endParaRPr>
          </a:p>
        </p:txBody>
      </p:sp>
      <p:sp>
        <p:nvSpPr>
          <p:cNvPr id="3" name="Date Placeholder 2"/>
          <p:cNvSpPr>
            <a:spLocks noGrp="1"/>
          </p:cNvSpPr>
          <p:nvPr>
            <p:ph type="dt" sz="half" idx="10"/>
          </p:nvPr>
        </p:nvSpPr>
        <p:spPr/>
        <p:txBody>
          <a:bodyPr/>
          <a:lstStyle/>
          <a:p>
            <a:pPr>
              <a:defRPr/>
            </a:pPr>
            <a:fld id="{B2F9452C-528E-4B45-907A-2EAEE4D31425}" type="datetime8">
              <a:rPr lang="fa-IR" smtClean="0"/>
              <a:pPr>
                <a:defRPr/>
              </a:pPr>
              <a:t>21 مارس 17</a:t>
            </a:fld>
            <a:endParaRPr lang="fa-I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2"/>
          <p:cNvSpPr>
            <a:spLocks noGrp="1"/>
          </p:cNvSpPr>
          <p:nvPr>
            <p:ph idx="1"/>
          </p:nvPr>
        </p:nvSpPr>
        <p:spPr>
          <a:xfrm>
            <a:off x="457200" y="1143000"/>
            <a:ext cx="8229600" cy="5181600"/>
          </a:xfrm>
        </p:spPr>
        <p:txBody>
          <a:bodyPr/>
          <a:lstStyle/>
          <a:p>
            <a:pPr eaLnBrk="1" hangingPunct="1"/>
            <a:r>
              <a:rPr lang="fa-IR" altLang="en-US" sz="1800" smtClean="0"/>
              <a:t>نظر به اینکه طراحی و ساخت تلویزیونهای لامپی در دنیا منسوخ شده در اینجا تنها گیرنده های نوع سوم را بررسی می کنیم.</a:t>
            </a:r>
            <a:endParaRPr lang="en-US" altLang="en-US" sz="1800" smtClean="0">
              <a:ea typeface="Majalla UI"/>
              <a:cs typeface="Majalla UI"/>
            </a:endParaRPr>
          </a:p>
          <a:p>
            <a:pPr eaLnBrk="1" hangingPunct="1"/>
            <a:r>
              <a:rPr lang="fa-IR" altLang="en-US" sz="1800" smtClean="0"/>
              <a:t>-قبل از بررسی دقیق تر ،طبقات به کار رفته در تلویزیون را به صورت زیر دسته بندی نموده وظیفه اصلی هر طبقه را به طور مختصر شرح می دهیم:</a:t>
            </a:r>
            <a:endParaRPr lang="en-US" altLang="en-US" sz="1800" smtClean="0">
              <a:ea typeface="Majalla UI"/>
              <a:cs typeface="Majalla UI"/>
            </a:endParaRPr>
          </a:p>
          <a:p>
            <a:pPr eaLnBrk="1" hangingPunct="1"/>
            <a:r>
              <a:rPr lang="fa-IR" altLang="en-US" sz="1800" smtClean="0"/>
              <a:t>1- آنتن و مدارهای وابسته به آن</a:t>
            </a:r>
            <a:endParaRPr lang="en-US" altLang="en-US" sz="1800" smtClean="0">
              <a:ea typeface="Majalla UI"/>
              <a:cs typeface="Majalla UI"/>
            </a:endParaRPr>
          </a:p>
          <a:p>
            <a:pPr eaLnBrk="1" hangingPunct="1"/>
            <a:r>
              <a:rPr lang="fa-IR" altLang="en-US" sz="1800" smtClean="0"/>
              <a:t>2-تیونر</a:t>
            </a:r>
            <a:endParaRPr lang="en-US" altLang="en-US" sz="1800" smtClean="0">
              <a:ea typeface="Majalla UI"/>
              <a:cs typeface="Majalla UI"/>
            </a:endParaRPr>
          </a:p>
          <a:p>
            <a:pPr eaLnBrk="1" hangingPunct="1"/>
            <a:r>
              <a:rPr lang="fa-IR" altLang="en-US" sz="1800" smtClean="0"/>
              <a:t>3-طبقه </a:t>
            </a:r>
            <a:r>
              <a:rPr lang="en-US" altLang="en-US" sz="1800" smtClean="0">
                <a:ea typeface="Majalla UI"/>
                <a:cs typeface="Majalla UI"/>
              </a:rPr>
              <a:t>I</a:t>
            </a:r>
            <a:r>
              <a:rPr lang="en-US" altLang="en-US" sz="1800" baseline="-25000" smtClean="0">
                <a:ea typeface="Majalla UI"/>
                <a:cs typeface="Majalla UI"/>
              </a:rPr>
              <a:t>f</a:t>
            </a:r>
            <a:r>
              <a:rPr lang="fa-IR" altLang="en-US" sz="1800" smtClean="0"/>
              <a:t> و آشکار ساز تصویر </a:t>
            </a:r>
            <a:endParaRPr lang="en-US" altLang="en-US" sz="1800" smtClean="0">
              <a:ea typeface="Majalla UI"/>
              <a:cs typeface="Majalla UI"/>
            </a:endParaRPr>
          </a:p>
          <a:p>
            <a:pPr eaLnBrk="1" hangingPunct="1"/>
            <a:r>
              <a:rPr lang="fa-IR" altLang="en-US" sz="1800" smtClean="0"/>
              <a:t>4- طبقۀ </a:t>
            </a:r>
            <a:r>
              <a:rPr lang="en-US" altLang="en-US" sz="1800" smtClean="0">
                <a:ea typeface="Majalla UI"/>
                <a:cs typeface="Majalla UI"/>
              </a:rPr>
              <a:t>AGC</a:t>
            </a:r>
          </a:p>
          <a:p>
            <a:pPr eaLnBrk="1" hangingPunct="1"/>
            <a:r>
              <a:rPr lang="fa-IR" altLang="en-US" sz="1800" smtClean="0"/>
              <a:t>5- طبقه تقویت تصویر</a:t>
            </a:r>
            <a:endParaRPr lang="en-US" altLang="en-US" sz="1800" smtClean="0">
              <a:ea typeface="Majalla UI"/>
              <a:cs typeface="Majalla UI"/>
            </a:endParaRPr>
          </a:p>
          <a:p>
            <a:pPr eaLnBrk="1" hangingPunct="1"/>
            <a:r>
              <a:rPr lang="fa-IR" altLang="en-US" sz="1800" smtClean="0"/>
              <a:t>6- لامپ تصویر و مدارهای وابسته به آن</a:t>
            </a:r>
            <a:endParaRPr lang="en-US" altLang="en-US" sz="1800" smtClean="0">
              <a:ea typeface="Majalla UI"/>
              <a:cs typeface="Majalla UI"/>
            </a:endParaRPr>
          </a:p>
          <a:p>
            <a:pPr eaLnBrk="1" hangingPunct="1"/>
            <a:r>
              <a:rPr lang="fa-IR" altLang="en-US" sz="1800" smtClean="0"/>
              <a:t>7- طبقه صوت</a:t>
            </a:r>
            <a:endParaRPr lang="en-US" altLang="en-US" sz="1800" smtClean="0">
              <a:ea typeface="Majalla UI"/>
              <a:cs typeface="Majalla UI"/>
            </a:endParaRPr>
          </a:p>
          <a:p>
            <a:pPr eaLnBrk="1" hangingPunct="1"/>
            <a:r>
              <a:rPr lang="fa-IR" altLang="en-US" sz="1800" smtClean="0"/>
              <a:t>8- طبقه همزمانی</a:t>
            </a:r>
            <a:endParaRPr lang="en-US" altLang="en-US" sz="1800" smtClean="0">
              <a:ea typeface="Majalla UI"/>
              <a:cs typeface="Majalla UI"/>
            </a:endParaRPr>
          </a:p>
          <a:p>
            <a:pPr eaLnBrk="1" hangingPunct="1"/>
            <a:r>
              <a:rPr lang="fa-IR" altLang="en-US" sz="1800" smtClean="0"/>
              <a:t>9- طبقه عمودی</a:t>
            </a:r>
            <a:endParaRPr lang="en-US" altLang="en-US" sz="1800" smtClean="0">
              <a:ea typeface="Majalla UI"/>
              <a:cs typeface="Majalla UI"/>
            </a:endParaRPr>
          </a:p>
          <a:p>
            <a:pPr eaLnBrk="1" hangingPunct="1"/>
            <a:r>
              <a:rPr lang="fa-IR" altLang="en-US" sz="1800" smtClean="0"/>
              <a:t>10-طبقه افقی</a:t>
            </a:r>
            <a:endParaRPr lang="en-US" altLang="en-US" sz="1800" smtClean="0">
              <a:ea typeface="Majalla UI"/>
              <a:cs typeface="Majalla UI"/>
            </a:endParaRPr>
          </a:p>
          <a:p>
            <a:pPr eaLnBrk="1" hangingPunct="1"/>
            <a:r>
              <a:rPr lang="fa-IR" altLang="en-US" sz="1800" smtClean="0"/>
              <a:t>11-منبع تغذیه ولتاژکم</a:t>
            </a:r>
            <a:endParaRPr lang="en-US" altLang="en-US" sz="1800" smtClean="0">
              <a:ea typeface="Majalla UI"/>
              <a:cs typeface="Majalla UI"/>
            </a:endParaRPr>
          </a:p>
          <a:p>
            <a:pPr eaLnBrk="1" hangingPunct="1"/>
            <a:endParaRPr lang="fa-IR" altLang="en-US" sz="1800" smtClean="0"/>
          </a:p>
        </p:txBody>
      </p:sp>
      <p:sp>
        <p:nvSpPr>
          <p:cNvPr id="3" name="Date Placeholder 2"/>
          <p:cNvSpPr>
            <a:spLocks noGrp="1"/>
          </p:cNvSpPr>
          <p:nvPr>
            <p:ph type="dt" sz="half" idx="10"/>
          </p:nvPr>
        </p:nvSpPr>
        <p:spPr/>
        <p:txBody>
          <a:bodyPr/>
          <a:lstStyle/>
          <a:p>
            <a:pPr>
              <a:defRPr/>
            </a:pPr>
            <a:fld id="{258EF70B-4A44-411B-A151-79E2F067FA59}" type="datetime8">
              <a:rPr lang="fa-IR" smtClean="0"/>
              <a:pPr>
                <a:defRPr/>
              </a:pPr>
              <a:t>21 مارس 17</a:t>
            </a:fld>
            <a:endParaRPr lang="fa-I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457200" y="1500188"/>
            <a:ext cx="8229600" cy="4824412"/>
          </a:xfrm>
        </p:spPr>
        <p:txBody>
          <a:bodyPr/>
          <a:lstStyle/>
          <a:p>
            <a:pPr algn="just" rtl="1" eaLnBrk="1" hangingPunct="1">
              <a:lnSpc>
                <a:spcPct val="150000"/>
              </a:lnSpc>
            </a:pPr>
            <a:r>
              <a:rPr lang="fa-IR" altLang="en-US" sz="2400" b="1" smtClean="0">
                <a:solidFill>
                  <a:schemeClr val="accent1"/>
                </a:solidFill>
              </a:rPr>
              <a:t>آنتن و مدارهای وابسته به آن</a:t>
            </a:r>
            <a:endParaRPr lang="en-US" altLang="en-US" sz="2400" b="1" smtClean="0">
              <a:solidFill>
                <a:schemeClr val="accent1"/>
              </a:solidFill>
              <a:ea typeface="Majalla UI"/>
              <a:cs typeface="Majalla UI"/>
            </a:endParaRPr>
          </a:p>
          <a:p>
            <a:pPr algn="just" rtl="1" eaLnBrk="1" hangingPunct="1">
              <a:lnSpc>
                <a:spcPct val="150000"/>
              </a:lnSpc>
            </a:pPr>
            <a:r>
              <a:rPr lang="fa-IR" altLang="en-US" sz="1800" b="1" smtClean="0"/>
              <a:t>وظیفۀ آنتن دریافت امواج حامهای تصویر و صوت است .امواج مزبور پس از دریافت توسط کابل آنتن به تیونر اعمال می شوند .کابل آنتن مورد استفاده در تلویزیون دو نوع می باشد. نوع دو سیمه که از نوع کابل متعادل (بدون سیم)است و دارای امپدانس مشخصه Ω300 می باشد .نوع دوم کابل هم محور (کواکسیال) است که یک سیم آن را مغزی و سیم دیگر را زره تشکیل می دهد که در حقیقت شیلد(</a:t>
            </a:r>
            <a:r>
              <a:rPr lang="en-US" altLang="en-US" sz="1800" b="1" smtClean="0">
                <a:ea typeface="Majalla UI"/>
                <a:cs typeface="Majalla UI"/>
              </a:rPr>
              <a:t>Shield</a:t>
            </a:r>
            <a:r>
              <a:rPr lang="fa-IR" altLang="en-US" sz="1800" b="1" smtClean="0"/>
              <a:t>) سیم مغزی است.این کابل از نوع نامتعادل(زمین دار)بوده و امپدانس مشخصه آنΩ175 است(سیم شیلد زمین میشود)از این نوع کابل در مواقعی که امکان تداخل یا تشعشع وجود دارد ،استفاده می شود.</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E2E22A3C-DD0A-465B-A0D1-448684B8FB57}" type="datetime8">
              <a:rPr lang="fa-IR" smtClean="0"/>
              <a:pPr>
                <a:defRPr/>
              </a:pPr>
              <a:t>21 مارس 17</a:t>
            </a:fld>
            <a:endParaRPr lang="fa-I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a:xfrm>
            <a:off x="914400" y="2000240"/>
            <a:ext cx="8229600" cy="4389437"/>
          </a:xfrm>
          <a:ln>
            <a:miter lim="800000"/>
            <a:headEnd/>
            <a:tailEnd/>
          </a:ln>
        </p:spPr>
        <p:txBody>
          <a:bodyPr rtlCol="0">
            <a:normAutofit/>
          </a:bodyPr>
          <a:lstStyle/>
          <a:p>
            <a:pPr lvl="8" algn="ctr">
              <a:defRPr/>
            </a:pPr>
            <a:r>
              <a:rPr lang="fa-IR" sz="8400" dirty="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76F8BC01-C386-4446-B05C-056E104B1B31}" type="datetime8">
              <a:rPr lang="fa-IR" smtClean="0"/>
              <a:pPr>
                <a:defRPr/>
              </a:pPr>
              <a:t>21 مارس 17</a:t>
            </a:fld>
            <a:endParaRPr lang="fa-I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a:xfrm>
            <a:off x="457200" y="1000125"/>
            <a:ext cx="8229600" cy="5324475"/>
          </a:xfrm>
        </p:spPr>
        <p:txBody>
          <a:bodyPr/>
          <a:lstStyle/>
          <a:p>
            <a:pPr algn="just" rtl="1" eaLnBrk="1" hangingPunct="1"/>
            <a:r>
              <a:rPr lang="fa-IR" altLang="en-US" sz="2400" b="1" smtClean="0">
                <a:solidFill>
                  <a:schemeClr val="accent1"/>
                </a:solidFill>
              </a:rPr>
              <a:t>تیونر</a:t>
            </a:r>
            <a:endParaRPr lang="en-US" altLang="en-US" sz="2400" b="1" smtClean="0">
              <a:solidFill>
                <a:schemeClr val="accent1"/>
              </a:solidFill>
              <a:ea typeface="Majalla UI"/>
              <a:cs typeface="Majalla UI"/>
            </a:endParaRPr>
          </a:p>
          <a:p>
            <a:pPr algn="just" rtl="1" eaLnBrk="1" hangingPunct="1"/>
            <a:r>
              <a:rPr lang="fa-IR" altLang="en-US" sz="1800" b="1" smtClean="0"/>
              <a:t>همان طور که در بلوک دیاگرام گیرنده مشاهده گردید، تیونر از سه جزء اصلی تشکیل یافته است: تقویت کننده</a:t>
            </a:r>
            <a:r>
              <a:rPr lang="en-US" altLang="en-US" sz="1800" b="1" smtClean="0">
                <a:ea typeface="Majalla UI"/>
                <a:cs typeface="Majalla UI"/>
              </a:rPr>
              <a:t>R</a:t>
            </a:r>
            <a:r>
              <a:rPr lang="en-US" altLang="en-US" sz="1800" b="1" baseline="-25000" smtClean="0">
                <a:ea typeface="Majalla UI"/>
                <a:cs typeface="Majalla UI"/>
              </a:rPr>
              <a:t>F</a:t>
            </a:r>
            <a:r>
              <a:rPr lang="fa-IR" altLang="en-US" sz="1800" b="1" smtClean="0"/>
              <a:t> ،نوسان ساز و مخلوط کننده که مجموعاً وظیفه انتخاب کانال لخواه و تبدیل فرکانس حاملهای صوت و تصویر کانال مزبور به فرکانس های میانی(</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)را بر عهده دارند . عمل انتخاب کانال دلخواه به این ترتیب است که در ورودی و خروجی تقویت کننده </a:t>
            </a:r>
            <a:r>
              <a:rPr lang="en-US" altLang="en-US" sz="1800" b="1" smtClean="0">
                <a:ea typeface="Majalla UI"/>
                <a:cs typeface="Majalla UI"/>
              </a:rPr>
              <a:t>R</a:t>
            </a:r>
            <a:r>
              <a:rPr lang="en-US" altLang="en-US" sz="1800" b="1" baseline="-25000" smtClean="0">
                <a:ea typeface="Majalla UI"/>
                <a:cs typeface="Majalla UI"/>
              </a:rPr>
              <a:t>f</a:t>
            </a:r>
            <a:r>
              <a:rPr lang="fa-IR" altLang="en-US" sz="1800" b="1" smtClean="0"/>
              <a:t> ،مدارهای هماهنگ متغیری وجود دارد که با انتخاب بیننده تلویزیون می توانند به روی فرکانسهای مورد نظرتنظیم شده و تنها به محدوده فرکانسی کانال انتخابی اجازه ورود به تیونر را بدهند در عین حال یک مدار هماهنگ متغیر هم در تانک نوسانات نوسان ساز قرار داشته است که مطابق شکل زیر با دو مدار هماهنگ مزبور هم محور بوده و فرکانس ساز را در فرکانس معینی تنظیم می نماید تا در هر لحظه فرکانس نوسان ساز برابر مجموع فرکانس موج ورودی و فرکانس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باشد.</a:t>
            </a:r>
            <a:endParaRPr lang="en-US" altLang="en-US" sz="1800" b="1" smtClean="0">
              <a:ea typeface="Majalla UI"/>
              <a:cs typeface="Majalla UI"/>
            </a:endParaRPr>
          </a:p>
          <a:p>
            <a:pPr algn="just" rtl="1" eaLnBrk="1" hangingPunct="1"/>
            <a:r>
              <a:rPr lang="fa-IR" altLang="en-US" sz="1800" b="1" smtClean="0"/>
              <a:t>خروجیهای نوسان ساز و تقویت کننده </a:t>
            </a:r>
            <a:r>
              <a:rPr lang="en-US" altLang="en-US" sz="1800" b="1" smtClean="0">
                <a:ea typeface="Majalla UI"/>
                <a:cs typeface="Majalla UI"/>
              </a:rPr>
              <a:t>R</a:t>
            </a:r>
            <a:r>
              <a:rPr lang="en-US" altLang="en-US" sz="1800" b="1" baseline="-25000" smtClean="0">
                <a:ea typeface="Majalla UI"/>
                <a:cs typeface="Majalla UI"/>
              </a:rPr>
              <a:t>f</a:t>
            </a:r>
            <a:r>
              <a:rPr lang="fa-IR" altLang="en-US" sz="1800" b="1" smtClean="0"/>
              <a:t> به مخلوط کننده اعمال می شوند تا پس از مخلوط شدن ،فرکانسهای مجموع و تفاضل به وجود آمده و توسط فیلتری در خروجی مخلوط کننده قرار دارد، امواج تفاضل که همان سیگنالهای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تصویر و صوت هستند از امواج دیگر جدا شده توسط یک کابل کواکسیال از تیونر خارج و به طبقه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اعمال می شوند . امواج جدید حاوی همان اطلاعات تصویر و صوت اصلی بوده و تنها، فرکانس حامل های تصویر و صوت همچنین باندهای جانبی پایین آورده شده است.فرکانس حامل جدید تصویر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 9/38 و فرکانس حامل جدید صوت </a:t>
            </a:r>
            <a:r>
              <a:rPr lang="en-US" altLang="en-US" sz="1800" b="1" smtClean="0">
                <a:ea typeface="Majalla UI"/>
                <a:cs typeface="Majalla UI"/>
              </a:rPr>
              <a:t>MH</a:t>
            </a:r>
            <a:r>
              <a:rPr lang="en-US" altLang="en-US" sz="1800" b="1" baseline="-25000" smtClean="0">
                <a:ea typeface="Majalla UI"/>
                <a:cs typeface="Majalla UI"/>
              </a:rPr>
              <a:t>z</a:t>
            </a:r>
            <a:r>
              <a:rPr lang="fa-IR" altLang="en-US" sz="1800" b="1" smtClean="0"/>
              <a:t>4/33 است که به آنها </a:t>
            </a:r>
            <a:r>
              <a:rPr lang="en-US" altLang="en-US" sz="1800" b="1" smtClean="0">
                <a:ea typeface="Majalla UI"/>
                <a:cs typeface="Majalla UI"/>
              </a:rPr>
              <a:t>I</a:t>
            </a:r>
            <a:r>
              <a:rPr lang="en-US" altLang="en-US" sz="1800" b="1" baseline="-25000" smtClean="0">
                <a:ea typeface="Majalla UI"/>
                <a:cs typeface="Majalla UI"/>
              </a:rPr>
              <a:t>f</a:t>
            </a:r>
            <a:r>
              <a:rPr lang="en-US" altLang="en-US" sz="1800" b="1" smtClean="0">
                <a:ea typeface="Majalla UI"/>
                <a:cs typeface="Majalla UI"/>
              </a:rPr>
              <a:t>­</a:t>
            </a:r>
            <a:r>
              <a:rPr lang="fa-IR" altLang="en-US" sz="1800" b="1" smtClean="0"/>
              <a:t> تصویر و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صوت و به مجموعه فرکانسی جدید باند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و یا سیگنال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گفته می شود که حاوی حاملهای جدید صوت و تصویر و اطلاعات مربوطه است.</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CB8E99B6-8324-4B8A-A38E-BCD2C8A19328}" type="datetime8">
              <a:rPr lang="fa-IR" smtClean="0"/>
              <a:pPr>
                <a:defRPr/>
              </a:pPr>
              <a:t>21 مارس 17</a:t>
            </a:fld>
            <a:endParaRPr lang="fa-I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C:\Documents and Settings\HAMIDI\Desktop\جلسه11\جلسه11شکل1\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1071563"/>
            <a:ext cx="7858125" cy="5214937"/>
          </a:xfrm>
          <a:noFill/>
        </p:spPr>
      </p:pic>
      <p:sp>
        <p:nvSpPr>
          <p:cNvPr id="3" name="Date Placeholder 2"/>
          <p:cNvSpPr>
            <a:spLocks noGrp="1"/>
          </p:cNvSpPr>
          <p:nvPr>
            <p:ph type="dt" sz="half" idx="10"/>
          </p:nvPr>
        </p:nvSpPr>
        <p:spPr/>
        <p:txBody>
          <a:bodyPr/>
          <a:lstStyle/>
          <a:p>
            <a:pPr>
              <a:defRPr/>
            </a:pPr>
            <a:fld id="{7E50DEA4-0343-4F6C-82DB-0BC6E2E5A170}" type="datetime8">
              <a:rPr lang="fa-IR" smtClean="0"/>
              <a:pPr>
                <a:defRPr/>
              </a:pPr>
              <a:t>21 مارس 17</a:t>
            </a:fld>
            <a:endParaRPr lang="fa-I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88"/>
            <a:ext cx="8229600" cy="4071937"/>
          </a:xfrm>
        </p:spPr>
        <p:txBody>
          <a:bodyPr rtlCol="0">
            <a:normAutofit/>
          </a:bodyPr>
          <a:lstStyle/>
          <a:p>
            <a:pPr algn="just" rtl="1" eaLnBrk="1" fontAlgn="auto" hangingPunct="1">
              <a:lnSpc>
                <a:spcPct val="150000"/>
              </a:lnSpc>
              <a:spcAft>
                <a:spcPts val="0"/>
              </a:spcAft>
              <a:defRPr/>
            </a:pPr>
            <a:r>
              <a:rPr lang="fa-IR" sz="1800" b="1" dirty="0" smtClean="0"/>
              <a:t>- سیم پیچ های انحراف افقی و عمودی (یدک)- که با سیگنال دندان اره ای تغذیه می شود. یدک از دو قسمت سیم پیچ تشکیل نشده است. یک قسمت افقی که با سیگنال دندان اره ای 15625 هرتزی تغذیه می شود وبرای انحراف اشعه در جهت افقی (تولید خط) به کار می رود.</a:t>
            </a:r>
            <a:endParaRPr lang="en-US" sz="1800" b="1" dirty="0" smtClean="0"/>
          </a:p>
          <a:p>
            <a:pPr algn="just" rtl="1" eaLnBrk="1" fontAlgn="auto" hangingPunct="1">
              <a:lnSpc>
                <a:spcPct val="150000"/>
              </a:lnSpc>
              <a:spcAft>
                <a:spcPts val="0"/>
              </a:spcAft>
              <a:defRPr/>
            </a:pPr>
            <a:r>
              <a:rPr lang="fa-IR" sz="1800" b="1" dirty="0" smtClean="0"/>
              <a:t>و دیگری قسمت انحراف عمودی که با سیگنال 50 هرتز دندان اره ای تغذیه شده و به منظور انحراف اشعه و در جهت عمودی تعبیه گردیده است.</a:t>
            </a:r>
            <a:endParaRPr lang="en-US" sz="1800" b="1" dirty="0" smtClean="0"/>
          </a:p>
          <a:p>
            <a:pPr marL="274320" indent="-274320" algn="just" eaLnBrk="1" fontAlgn="auto" hangingPunct="1">
              <a:lnSpc>
                <a:spcPct val="150000"/>
              </a:lnSpc>
              <a:spcAft>
                <a:spcPts val="0"/>
              </a:spcAft>
              <a:buClr>
                <a:schemeClr val="accent3"/>
              </a:buClr>
              <a:buFont typeface="Wingdings 2"/>
              <a:buChar char=""/>
              <a:defRPr/>
            </a:pPr>
            <a:endParaRPr lang="en-US" sz="1800" dirty="0"/>
          </a:p>
        </p:txBody>
      </p:sp>
      <p:sp>
        <p:nvSpPr>
          <p:cNvPr id="4" name="Date Placeholder 3"/>
          <p:cNvSpPr>
            <a:spLocks noGrp="1"/>
          </p:cNvSpPr>
          <p:nvPr>
            <p:ph type="dt" sz="half" idx="10"/>
          </p:nvPr>
        </p:nvSpPr>
        <p:spPr/>
        <p:txBody>
          <a:bodyPr/>
          <a:lstStyle/>
          <a:p>
            <a:pPr>
              <a:defRPr/>
            </a:pPr>
            <a:fld id="{E4A38360-69E7-4384-AE78-9F620827822B}"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fa-IR" sz="4800" dirty="0" smtClean="0">
                <a:cs typeface="+mn-cs"/>
              </a:rPr>
              <a:t>برسی مدارات تیونر</a:t>
            </a:r>
            <a:endParaRPr lang="fa-IR" sz="4800" dirty="0">
              <a:cs typeface="+mn-cs"/>
            </a:endParaRPr>
          </a:p>
        </p:txBody>
      </p:sp>
      <p:pic>
        <p:nvPicPr>
          <p:cNvPr id="136195" name="Picture 4" descr="C:\Documents and Settings\HAMIDI\Desktop\جلسه11\جلسه11شکل2و3\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939925" y="1600200"/>
            <a:ext cx="5264150" cy="4525963"/>
          </a:xfrm>
        </p:spPr>
      </p:pic>
      <p:sp>
        <p:nvSpPr>
          <p:cNvPr id="3" name="Date Placeholder 2"/>
          <p:cNvSpPr>
            <a:spLocks noGrp="1"/>
          </p:cNvSpPr>
          <p:nvPr>
            <p:ph type="dt" sz="half" idx="10"/>
          </p:nvPr>
        </p:nvSpPr>
        <p:spPr/>
        <p:txBody>
          <a:bodyPr/>
          <a:lstStyle/>
          <a:p>
            <a:pPr>
              <a:defRPr/>
            </a:pPr>
            <a:fld id="{8C72298D-5E15-4A2D-AB48-C4FC198B960F}" type="datetime8">
              <a:rPr lang="fa-IR" smtClean="0"/>
              <a:pPr>
                <a:defRPr/>
              </a:pPr>
              <a:t>21 مارس 17</a:t>
            </a:fld>
            <a:endParaRPr lang="fa-I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descr="C:\Documents and Settings\HAMIDI\Desktop\جلسه11\جلسه11شکل2و3\2.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85813" y="1000125"/>
            <a:ext cx="7786687" cy="5324475"/>
          </a:xfrm>
          <a:noFill/>
        </p:spPr>
      </p:pic>
      <p:sp>
        <p:nvSpPr>
          <p:cNvPr id="3" name="Date Placeholder 2"/>
          <p:cNvSpPr>
            <a:spLocks noGrp="1"/>
          </p:cNvSpPr>
          <p:nvPr>
            <p:ph type="dt" sz="half" idx="10"/>
          </p:nvPr>
        </p:nvSpPr>
        <p:spPr/>
        <p:txBody>
          <a:bodyPr/>
          <a:lstStyle/>
          <a:p>
            <a:pPr>
              <a:defRPr/>
            </a:pPr>
            <a:fld id="{CACBE22B-B3CD-4507-8FEE-70456573CCBE}" type="datetime8">
              <a:rPr lang="fa-IR" smtClean="0"/>
              <a:pPr>
                <a:defRPr/>
              </a:pPr>
              <a:t>21 مارس 17</a:t>
            </a:fld>
            <a:endParaRPr lang="fa-I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438400"/>
          </a:xfrm>
        </p:spPr>
        <p:txBody>
          <a:bodyPr rtlCol="0">
            <a:normAutofit/>
          </a:bodyPr>
          <a:lstStyle/>
          <a:p>
            <a:pPr algn="r" eaLnBrk="1" fontAlgn="auto" hangingPunct="1">
              <a:spcAft>
                <a:spcPts val="0"/>
              </a:spcAft>
              <a:defRPr/>
            </a:pPr>
            <a:r>
              <a:rPr lang="fa-IR" sz="2400" b="1" dirty="0" smtClean="0">
                <a:solidFill>
                  <a:schemeClr val="accent1"/>
                </a:solidFill>
                <a:cs typeface="+mn-cs"/>
              </a:rPr>
              <a:t>بررسی مدارات تیونر</a:t>
            </a:r>
            <a:r>
              <a:rPr lang="en-US" sz="1800" b="1" dirty="0" smtClean="0">
                <a:cs typeface="+mn-cs"/>
              </a:rPr>
              <a:t/>
            </a:r>
            <a:br>
              <a:rPr lang="en-US" sz="1800" b="1" dirty="0" smtClean="0">
                <a:cs typeface="+mn-cs"/>
              </a:rPr>
            </a:br>
            <a:r>
              <a:rPr lang="fa-IR" sz="1800" b="1" dirty="0" smtClean="0">
                <a:cs typeface="+mn-cs"/>
              </a:rPr>
              <a:t>-به علت اینکه فیلترها کاملاً تیز نیستند ، پهنای باند خروجی فیلتر طبقه تقویت </a:t>
            </a:r>
            <a:r>
              <a:rPr lang="en-US" sz="1800" b="1" dirty="0" smtClean="0">
                <a:cs typeface="+mn-cs"/>
              </a:rPr>
              <a:t>HF</a:t>
            </a:r>
            <a:r>
              <a:rPr lang="fa-IR" sz="1800" b="1" dirty="0" smtClean="0">
                <a:cs typeface="+mn-cs"/>
              </a:rPr>
              <a:t> را معمولاً بیشتر از حد مورد نظر می گیرند و لذا همراه کریرهای صوت و تصویر کانال اصلی دو کریر اضافی حامل اطلاعات همسایه مطابق شکل در خروجی تیونر ظاهر می شود این فرکانس ها مزاحم هستند که بعداً در طبقه تقویت </a:t>
            </a:r>
            <a:r>
              <a:rPr lang="en-US" sz="1800" b="1" dirty="0" smtClean="0">
                <a:cs typeface="+mn-cs"/>
              </a:rPr>
              <a:t>I</a:t>
            </a:r>
            <a:r>
              <a:rPr lang="en-US" sz="1800" b="1" baseline="-25000" dirty="0" smtClean="0">
                <a:cs typeface="+mn-cs"/>
              </a:rPr>
              <a:t>f</a:t>
            </a:r>
            <a:r>
              <a:rPr lang="fa-IR" sz="1800" b="1" dirty="0" smtClean="0">
                <a:cs typeface="+mn-cs"/>
              </a:rPr>
              <a:t> تصویر توسط تله های فرکانسی حذف می شود لذا در طبقه ی میکسر این چهار فرکانس کریر با فرکانس اسیلاتور محلی ترکیب می شوند که حاصل آن 13 فرکانس قابل ملاحظه به شرح زیرمی باشند که از میان آنها توسط فیلتر پایین گذر 4 فرکانس مورد لازم را انتخاب می نمایند. </a:t>
            </a:r>
            <a:r>
              <a:rPr lang="en-US" sz="1800" b="1" dirty="0" smtClean="0">
                <a:cs typeface="+mn-cs"/>
              </a:rPr>
              <a:t/>
            </a:r>
            <a:br>
              <a:rPr lang="en-US" sz="1800" b="1" dirty="0" smtClean="0">
                <a:cs typeface="+mn-cs"/>
              </a:rPr>
            </a:br>
            <a:endParaRPr lang="fa-IR" sz="1800" b="1" dirty="0">
              <a:cs typeface="+mn-cs"/>
            </a:endParaRPr>
          </a:p>
        </p:txBody>
      </p:sp>
      <p:pic>
        <p:nvPicPr>
          <p:cNvPr id="138243" name="Picture 3"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3143250"/>
            <a:ext cx="7777162" cy="3071813"/>
          </a:xfrm>
          <a:noFill/>
        </p:spPr>
      </p:pic>
      <p:sp>
        <p:nvSpPr>
          <p:cNvPr id="4" name="Date Placeholder 3"/>
          <p:cNvSpPr>
            <a:spLocks noGrp="1"/>
          </p:cNvSpPr>
          <p:nvPr>
            <p:ph type="dt" sz="half" idx="10"/>
          </p:nvPr>
        </p:nvSpPr>
        <p:spPr/>
        <p:txBody>
          <a:bodyPr/>
          <a:lstStyle/>
          <a:p>
            <a:pPr>
              <a:defRPr/>
            </a:pPr>
            <a:fld id="{1F98605C-6850-4432-8B4F-3C618A454DED}" type="datetime8">
              <a:rPr lang="fa-IR" smtClean="0"/>
              <a:pPr>
                <a:defRPr/>
              </a:pPr>
              <a:t>21 مارس 17</a:t>
            </a:fld>
            <a:endParaRPr lang="fa-I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8688"/>
            <a:ext cx="8229600" cy="1214437"/>
          </a:xfrm>
        </p:spPr>
        <p:txBody>
          <a:bodyPr rtlCol="0">
            <a:normAutofit fontScale="90000"/>
          </a:bodyPr>
          <a:lstStyle/>
          <a:p>
            <a:pPr algn="r" eaLnBrk="1" fontAlgn="auto" hangingPunct="1">
              <a:spcAft>
                <a:spcPts val="0"/>
              </a:spcAft>
              <a:defRPr/>
            </a:pPr>
            <a:r>
              <a:rPr lang="fa-IR" sz="1800" b="1" dirty="0" smtClean="0">
                <a:cs typeface="+mn-cs"/>
              </a:rPr>
              <a:t>مثال: اگر در کانال شش </a:t>
            </a:r>
            <a:r>
              <a:rPr lang="en-US" sz="1800" b="1" dirty="0" smtClean="0">
                <a:cs typeface="+mn-cs"/>
              </a:rPr>
              <a:t>MH</a:t>
            </a:r>
            <a:r>
              <a:rPr lang="en-US" sz="1800" b="1" baseline="-25000" dirty="0" smtClean="0">
                <a:cs typeface="+mn-cs"/>
              </a:rPr>
              <a:t>z</a:t>
            </a:r>
            <a:r>
              <a:rPr lang="fa-IR" sz="1800" b="1" dirty="0" smtClean="0">
                <a:cs typeface="+mn-cs"/>
              </a:rPr>
              <a:t> 25/182=</a:t>
            </a:r>
            <a:r>
              <a:rPr lang="en-US" sz="1800" b="1" dirty="0" smtClean="0">
                <a:cs typeface="+mn-cs"/>
              </a:rPr>
              <a:t>f</a:t>
            </a:r>
            <a:r>
              <a:rPr lang="en-US" sz="1800" b="1" baseline="-25000" dirty="0" smtClean="0">
                <a:cs typeface="+mn-cs"/>
              </a:rPr>
              <a:t>cp6</a:t>
            </a:r>
            <a:r>
              <a:rPr lang="fa-IR" sz="1800" b="1" baseline="-25000" dirty="0" smtClean="0">
                <a:cs typeface="+mn-cs"/>
              </a:rPr>
              <a:t> ، </a:t>
            </a:r>
            <a:r>
              <a:rPr lang="en-US" sz="1800" b="1" dirty="0" smtClean="0">
                <a:cs typeface="+mn-cs"/>
              </a:rPr>
              <a:t>MH</a:t>
            </a:r>
            <a:r>
              <a:rPr lang="en-US" sz="1800" b="1" baseline="-25000" dirty="0" smtClean="0">
                <a:cs typeface="+mn-cs"/>
              </a:rPr>
              <a:t>z</a:t>
            </a:r>
            <a:r>
              <a:rPr lang="fa-IR" sz="1800" b="1" dirty="0" smtClean="0">
                <a:cs typeface="+mn-cs"/>
              </a:rPr>
              <a:t>15/221=</a:t>
            </a:r>
            <a:r>
              <a:rPr lang="en-US" sz="1800" b="1" dirty="0" smtClean="0">
                <a:cs typeface="+mn-cs"/>
              </a:rPr>
              <a:t>f</a:t>
            </a:r>
            <a:r>
              <a:rPr lang="en-US" sz="1800" b="1" baseline="-25000" dirty="0" smtClean="0">
                <a:cs typeface="+mn-cs"/>
              </a:rPr>
              <a:t>0</a:t>
            </a:r>
            <a:r>
              <a:rPr lang="fa-IR" sz="1800" b="1" dirty="0" smtClean="0">
                <a:cs typeface="+mn-cs"/>
              </a:rPr>
              <a:t> باشند تعیین کنید در خروجی مخلوط کن طبقه تیونر چه فرکانس هایی وجود دارد؟</a:t>
            </a:r>
            <a:r>
              <a:rPr lang="en-US" sz="1800" b="1" dirty="0" smtClean="0">
                <a:cs typeface="+mn-cs"/>
              </a:rPr>
              <a:t/>
            </a:r>
            <a:br>
              <a:rPr lang="en-US" sz="1800" b="1" dirty="0" smtClean="0">
                <a:cs typeface="+mn-cs"/>
              </a:rPr>
            </a:br>
            <a:r>
              <a:rPr lang="fa-IR" sz="1800" b="1" dirty="0" smtClean="0">
                <a:cs typeface="+mn-cs"/>
              </a:rPr>
              <a:t>مثال : اگر در کانال </a:t>
            </a:r>
            <a:r>
              <a:rPr lang="en-US" sz="1800" b="1" dirty="0" smtClean="0">
                <a:cs typeface="+mn-cs"/>
              </a:rPr>
              <a:t>MH</a:t>
            </a:r>
            <a:r>
              <a:rPr lang="en-US" sz="1800" b="1" baseline="-25000" dirty="0" smtClean="0">
                <a:cs typeface="+mn-cs"/>
              </a:rPr>
              <a:t>z</a:t>
            </a:r>
            <a:r>
              <a:rPr lang="fa-IR" sz="1800" b="1" dirty="0" smtClean="0">
                <a:cs typeface="+mn-cs"/>
              </a:rPr>
              <a:t>254/182=</a:t>
            </a:r>
            <a:r>
              <a:rPr lang="en-US" sz="1800" b="1" dirty="0" smtClean="0">
                <a:cs typeface="+mn-cs"/>
              </a:rPr>
              <a:t>f</a:t>
            </a:r>
            <a:r>
              <a:rPr lang="en-US" sz="1800" b="1" baseline="-25000" dirty="0" smtClean="0">
                <a:cs typeface="+mn-cs"/>
              </a:rPr>
              <a:t>cp6</a:t>
            </a:r>
            <a:r>
              <a:rPr lang="fa-IR" sz="1800" b="1" dirty="0" smtClean="0">
                <a:cs typeface="+mn-cs"/>
              </a:rPr>
              <a:t> و </a:t>
            </a:r>
            <a:r>
              <a:rPr lang="en-US" sz="1800" b="1" dirty="0" smtClean="0">
                <a:cs typeface="+mn-cs"/>
              </a:rPr>
              <a:t>MH</a:t>
            </a:r>
            <a:r>
              <a:rPr lang="en-US" sz="1800" b="1" baseline="-25000" dirty="0" smtClean="0">
                <a:cs typeface="+mn-cs"/>
              </a:rPr>
              <a:t>z</a:t>
            </a:r>
            <a:r>
              <a:rPr lang="fa-IR" sz="1800" b="1" dirty="0" smtClean="0">
                <a:cs typeface="+mn-cs"/>
              </a:rPr>
              <a:t>15/221=</a:t>
            </a:r>
            <a:r>
              <a:rPr lang="en-US" sz="1800" b="1" dirty="0" smtClean="0">
                <a:cs typeface="+mn-cs"/>
              </a:rPr>
              <a:t>f</a:t>
            </a:r>
            <a:r>
              <a:rPr lang="en-US" sz="1800" b="1" baseline="-25000" dirty="0" smtClean="0">
                <a:cs typeface="+mn-cs"/>
              </a:rPr>
              <a:t>0</a:t>
            </a:r>
            <a:r>
              <a:rPr lang="fa-IR" sz="1800" b="1" dirty="0" smtClean="0">
                <a:cs typeface="+mn-cs"/>
              </a:rPr>
              <a:t> باشد تعیین کنید در خروجی مخلوط کن طبقه تیونر چه فرکانسهایی وجود دارد .</a:t>
            </a:r>
            <a:r>
              <a:rPr lang="en-US" sz="1800" b="1" dirty="0" smtClean="0">
                <a:cs typeface="+mn-cs"/>
              </a:rPr>
              <a:t/>
            </a:r>
            <a:br>
              <a:rPr lang="en-US" sz="1800" b="1" dirty="0" smtClean="0">
                <a:cs typeface="+mn-cs"/>
              </a:rPr>
            </a:br>
            <a:endParaRPr lang="fa-IR" sz="1800" b="1" dirty="0">
              <a:cs typeface="+mn-cs"/>
            </a:endParaRPr>
          </a:p>
        </p:txBody>
      </p:sp>
      <p:pic>
        <p:nvPicPr>
          <p:cNvPr id="139267" name="Picture 2"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3" y="1928813"/>
            <a:ext cx="5643562" cy="4929187"/>
          </a:xfrm>
          <a:noFill/>
        </p:spPr>
      </p:pic>
      <p:sp>
        <p:nvSpPr>
          <p:cNvPr id="3" name="Date Placeholder 2"/>
          <p:cNvSpPr>
            <a:spLocks noGrp="1"/>
          </p:cNvSpPr>
          <p:nvPr>
            <p:ph type="dt" sz="half" idx="10"/>
          </p:nvPr>
        </p:nvSpPr>
        <p:spPr/>
        <p:txBody>
          <a:bodyPr/>
          <a:lstStyle/>
          <a:p>
            <a:pPr>
              <a:defRPr/>
            </a:pPr>
            <a:fld id="{A4C49468-808A-4382-988E-477B5FF293C1}" type="datetime8">
              <a:rPr lang="fa-IR" smtClean="0"/>
              <a:pPr>
                <a:defRPr/>
              </a:pPr>
              <a:t>21 مارس 17</a:t>
            </a:fld>
            <a:endParaRPr lang="fa-I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ln>
            <a:miter lim="800000"/>
            <a:headEnd/>
            <a:tailEnd/>
          </a:ln>
        </p:spPr>
        <p:txBody>
          <a:bodyPr rtlCol="0">
            <a:normAutofit/>
          </a:bodyPr>
          <a:lstStyle/>
          <a:p>
            <a:pPr marL="273050" lvl="8" indent="-273050" algn="ctr" eaLnBrk="0" fontAlgn="base" hangingPunct="0">
              <a:spcAft>
                <a:spcPct val="0"/>
              </a:spcAft>
              <a:buClr>
                <a:srgbClr val="0BD0D9"/>
              </a:buClr>
              <a:buSzPct val="95000"/>
              <a:buFont typeface="Wingdings 2" pitchFamily="18" charset="2"/>
              <a:buChar char=""/>
              <a:defRPr/>
            </a:pPr>
            <a:r>
              <a:rPr lang="fa-IR" sz="8400" dirty="0" smtClean="0">
                <a:solidFill>
                  <a:schemeClr val="accent1"/>
                </a:solidFill>
              </a:rPr>
              <a:t>بسمه تعالی</a:t>
            </a:r>
          </a:p>
          <a:p>
            <a:pPr algn="ctr" eaLnBrk="1" fontAlgn="auto" hangingPunct="1">
              <a:spcAft>
                <a:spcPts val="0"/>
              </a:spcAft>
              <a:defRPr/>
            </a:pPr>
            <a:endParaRPr lang="fa-IR" dirty="0"/>
          </a:p>
        </p:txBody>
      </p:sp>
      <p:sp>
        <p:nvSpPr>
          <p:cNvPr id="3" name="Date Placeholder 2"/>
          <p:cNvSpPr>
            <a:spLocks noGrp="1"/>
          </p:cNvSpPr>
          <p:nvPr>
            <p:ph type="dt" sz="half" idx="10"/>
          </p:nvPr>
        </p:nvSpPr>
        <p:spPr/>
        <p:txBody>
          <a:bodyPr/>
          <a:lstStyle/>
          <a:p>
            <a:pPr>
              <a:defRPr/>
            </a:pPr>
            <a:fld id="{158F5093-08B2-4A57-9FC1-F0B94E7A67B9}" type="datetime8">
              <a:rPr lang="fa-IR" smtClean="0"/>
              <a:pPr>
                <a:defRPr/>
              </a:pPr>
              <a:t>21 مارس 17</a:t>
            </a:fld>
            <a:endParaRPr lang="fa-I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57200" y="142875"/>
            <a:ext cx="8229600" cy="6429375"/>
          </a:xfrm>
        </p:spPr>
        <p:txBody>
          <a:bodyPr/>
          <a:lstStyle/>
          <a:p>
            <a:pPr eaLnBrk="1" hangingPunct="1">
              <a:lnSpc>
                <a:spcPct val="150000"/>
              </a:lnSpc>
            </a:pPr>
            <a:r>
              <a:rPr lang="fa-IR" altLang="en-US" sz="2400" smtClean="0">
                <a:solidFill>
                  <a:schemeClr val="accent1"/>
                </a:solidFill>
              </a:rPr>
              <a:t>فیلترها</a:t>
            </a:r>
            <a:endParaRPr lang="en-US" altLang="en-US" sz="2400" smtClean="0">
              <a:solidFill>
                <a:schemeClr val="accent1"/>
              </a:solidFill>
              <a:ea typeface="Majalla UI"/>
              <a:cs typeface="Majalla UI"/>
            </a:endParaRPr>
          </a:p>
          <a:p>
            <a:pPr eaLnBrk="1" hangingPunct="1">
              <a:lnSpc>
                <a:spcPct val="150000"/>
              </a:lnSpc>
            </a:pPr>
            <a:r>
              <a:rPr lang="fa-IR" altLang="en-US" sz="1800" smtClean="0"/>
              <a:t>1- فیلترهای فعال (</a:t>
            </a:r>
            <a:r>
              <a:rPr lang="en-US" altLang="en-US" sz="1800" smtClean="0">
                <a:ea typeface="Majalla UI"/>
                <a:cs typeface="Majalla UI"/>
              </a:rPr>
              <a:t>active</a:t>
            </a:r>
            <a:r>
              <a:rPr lang="fa-IR" altLang="en-US" sz="1800" smtClean="0"/>
              <a:t>) :معمولاً یک یا چند المان نیمه هادی و یا لامپ خلأ وجود دارند.</a:t>
            </a:r>
            <a:endParaRPr lang="en-US" altLang="en-US" sz="1800" smtClean="0">
              <a:ea typeface="Majalla UI"/>
              <a:cs typeface="Majalla UI"/>
            </a:endParaRPr>
          </a:p>
          <a:p>
            <a:pPr eaLnBrk="1" hangingPunct="1">
              <a:lnSpc>
                <a:spcPct val="150000"/>
              </a:lnSpc>
            </a:pPr>
            <a:r>
              <a:rPr lang="fa-IR" altLang="en-US" sz="1800" smtClean="0"/>
              <a:t>2- فیلترهای غیر فعال (</a:t>
            </a:r>
            <a:r>
              <a:rPr lang="en-US" altLang="en-US" sz="1800" smtClean="0">
                <a:ea typeface="Majalla UI"/>
                <a:cs typeface="Majalla UI"/>
              </a:rPr>
              <a:t>Passive</a:t>
            </a:r>
            <a:r>
              <a:rPr lang="fa-IR" altLang="en-US" sz="1800" smtClean="0"/>
              <a:t>) : مرکب از المانهای </a:t>
            </a:r>
            <a:r>
              <a:rPr lang="en-US" altLang="en-US" sz="1800" smtClean="0">
                <a:ea typeface="Majalla UI"/>
                <a:cs typeface="Majalla UI"/>
              </a:rPr>
              <a:t>R</a:t>
            </a:r>
            <a:r>
              <a:rPr lang="fa-IR" altLang="en-US" sz="1800" smtClean="0"/>
              <a:t> ،</a:t>
            </a:r>
            <a:r>
              <a:rPr lang="en-US" altLang="en-US" sz="1800" smtClean="0">
                <a:ea typeface="Majalla UI"/>
                <a:cs typeface="Majalla UI"/>
              </a:rPr>
              <a:t>L</a:t>
            </a:r>
            <a:r>
              <a:rPr lang="fa-IR" altLang="en-US" sz="1800" smtClean="0"/>
              <a:t> ،</a:t>
            </a:r>
            <a:r>
              <a:rPr lang="en-US" altLang="en-US" sz="1800" smtClean="0">
                <a:ea typeface="Majalla UI"/>
                <a:cs typeface="Majalla UI"/>
              </a:rPr>
              <a:t>C</a:t>
            </a:r>
            <a:r>
              <a:rPr lang="fa-IR" altLang="en-US" sz="1800" smtClean="0"/>
              <a:t>،</a:t>
            </a:r>
            <a:r>
              <a:rPr lang="en-US" altLang="en-US" sz="1800" smtClean="0">
                <a:ea typeface="Majalla UI"/>
                <a:cs typeface="Majalla UI"/>
              </a:rPr>
              <a:t>M</a:t>
            </a:r>
            <a:r>
              <a:rPr lang="fa-IR" altLang="en-US" sz="1800" smtClean="0"/>
              <a:t> ترانسفورماتور هستند.</a:t>
            </a:r>
            <a:endParaRPr lang="en-US" altLang="en-US" sz="1800" smtClean="0">
              <a:ea typeface="Majalla UI"/>
              <a:cs typeface="Majalla UI"/>
            </a:endParaRPr>
          </a:p>
          <a:p>
            <a:pPr eaLnBrk="1" hangingPunct="1">
              <a:lnSpc>
                <a:spcPct val="150000"/>
              </a:lnSpc>
            </a:pPr>
            <a:r>
              <a:rPr lang="fa-IR" altLang="en-US" sz="1800" smtClean="0"/>
              <a:t>المانهای نیمه هادی عبارتند از :ترانزیستور و انواع دیودها (دیود سوئیچ و...)</a:t>
            </a:r>
            <a:endParaRPr lang="en-US" altLang="en-US" sz="1800" smtClean="0">
              <a:ea typeface="Majalla UI"/>
              <a:cs typeface="Majalla UI"/>
            </a:endParaRPr>
          </a:p>
          <a:p>
            <a:pPr eaLnBrk="1" hangingPunct="1">
              <a:lnSpc>
                <a:spcPct val="150000"/>
              </a:lnSpc>
            </a:pPr>
            <a:r>
              <a:rPr lang="fa-IR" altLang="en-US" sz="1800" smtClean="0">
                <a:solidFill>
                  <a:schemeClr val="accent1"/>
                </a:solidFill>
              </a:rPr>
              <a:t>-</a:t>
            </a:r>
            <a:r>
              <a:rPr lang="fa-IR" altLang="en-US" sz="1800" b="1" smtClean="0">
                <a:solidFill>
                  <a:schemeClr val="accent1"/>
                </a:solidFill>
              </a:rPr>
              <a:t>فیلترهای غیر فعال :</a:t>
            </a:r>
            <a:r>
              <a:rPr lang="fa-IR" altLang="en-US" sz="1800" smtClean="0">
                <a:solidFill>
                  <a:schemeClr val="accent1"/>
                </a:solidFill>
              </a:rPr>
              <a:t> </a:t>
            </a:r>
            <a:r>
              <a:rPr lang="fa-IR" altLang="en-US" sz="1800" b="1" smtClean="0">
                <a:solidFill>
                  <a:schemeClr val="accent1"/>
                </a:solidFill>
              </a:rPr>
              <a:t>از نظر ترکیب المانها</a:t>
            </a:r>
            <a:endParaRPr lang="en-US" altLang="en-US" sz="1800" smtClean="0">
              <a:solidFill>
                <a:schemeClr val="accent1"/>
              </a:solidFill>
              <a:ea typeface="Majalla UI"/>
              <a:cs typeface="Majalla UI"/>
            </a:endParaRPr>
          </a:p>
          <a:p>
            <a:pPr eaLnBrk="1" hangingPunct="1">
              <a:lnSpc>
                <a:spcPct val="150000"/>
              </a:lnSpc>
            </a:pPr>
            <a:r>
              <a:rPr lang="fa-IR" altLang="en-US" sz="1800" smtClean="0"/>
              <a:t>فیلترهای </a:t>
            </a:r>
            <a:r>
              <a:rPr lang="en-US" altLang="en-US" sz="1800" smtClean="0">
                <a:ea typeface="Majalla UI"/>
                <a:cs typeface="Majalla UI"/>
              </a:rPr>
              <a:t>Rc</a:t>
            </a:r>
            <a:r>
              <a:rPr lang="fa-IR" altLang="en-US" sz="1800" smtClean="0"/>
              <a:t> ،فیلترهای </a:t>
            </a:r>
            <a:r>
              <a:rPr lang="en-US" altLang="en-US" sz="1800" smtClean="0">
                <a:ea typeface="Majalla UI"/>
                <a:cs typeface="Majalla UI"/>
              </a:rPr>
              <a:t>R</a:t>
            </a:r>
            <a:r>
              <a:rPr lang="en-US" altLang="en-US" sz="1800" baseline="-25000" smtClean="0">
                <a:ea typeface="Majalla UI"/>
                <a:cs typeface="Majalla UI"/>
              </a:rPr>
              <a:t>L</a:t>
            </a:r>
            <a:r>
              <a:rPr lang="fa-IR" altLang="en-US" sz="1800" smtClean="0"/>
              <a:t> ، فیلترهای </a:t>
            </a:r>
            <a:r>
              <a:rPr lang="en-US" altLang="en-US" sz="1800" smtClean="0">
                <a:ea typeface="Majalla UI"/>
                <a:cs typeface="Majalla UI"/>
              </a:rPr>
              <a:t>L</a:t>
            </a:r>
            <a:r>
              <a:rPr lang="en-US" altLang="en-US" sz="1800" baseline="-25000" smtClean="0">
                <a:ea typeface="Majalla UI"/>
                <a:cs typeface="Majalla UI"/>
              </a:rPr>
              <a:t>C</a:t>
            </a:r>
            <a:r>
              <a:rPr lang="fa-IR" altLang="en-US" sz="1800" smtClean="0"/>
              <a:t> ،فیلترهای </a:t>
            </a:r>
            <a:r>
              <a:rPr lang="en-US" altLang="en-US" sz="1800" smtClean="0">
                <a:ea typeface="Majalla UI"/>
                <a:cs typeface="Majalla UI"/>
              </a:rPr>
              <a:t>R</a:t>
            </a:r>
            <a:r>
              <a:rPr lang="en-US" altLang="en-US" sz="1800" baseline="-25000" smtClean="0">
                <a:ea typeface="Majalla UI"/>
                <a:cs typeface="Majalla UI"/>
              </a:rPr>
              <a:t>LC</a:t>
            </a:r>
            <a:r>
              <a:rPr lang="fa-IR" altLang="en-US" sz="1800" smtClean="0"/>
              <a:t> و فیلترهای ترانسفورماتوری </a:t>
            </a:r>
            <a:endParaRPr lang="en-US" altLang="en-US" sz="1800" smtClean="0">
              <a:ea typeface="Majalla UI"/>
              <a:cs typeface="Majalla UI"/>
            </a:endParaRPr>
          </a:p>
          <a:p>
            <a:pPr eaLnBrk="1" hangingPunct="1">
              <a:lnSpc>
                <a:spcPct val="150000"/>
              </a:lnSpc>
            </a:pPr>
            <a:r>
              <a:rPr lang="fa-IR" altLang="en-US" sz="1800" b="1" smtClean="0">
                <a:solidFill>
                  <a:schemeClr val="accent1"/>
                </a:solidFill>
              </a:rPr>
              <a:t>2- از نظر عبور باند فرکانسی</a:t>
            </a:r>
            <a:endParaRPr lang="en-US" altLang="en-US" sz="1800" smtClean="0">
              <a:solidFill>
                <a:schemeClr val="accent1"/>
              </a:solidFill>
              <a:ea typeface="Majalla UI"/>
              <a:cs typeface="Majalla UI"/>
            </a:endParaRPr>
          </a:p>
          <a:p>
            <a:pPr eaLnBrk="1" hangingPunct="1">
              <a:lnSpc>
                <a:spcPct val="150000"/>
              </a:lnSpc>
            </a:pPr>
            <a:r>
              <a:rPr lang="fa-IR" altLang="en-US" sz="1800" smtClean="0"/>
              <a:t>فیلترهای بالاگذر ، فیلترهای پایین گذر،فیلترهای میان گذر، فیلترهای میان نگذر</a:t>
            </a:r>
            <a:endParaRPr lang="en-US" altLang="en-US" sz="1800" smtClean="0">
              <a:ea typeface="Majalla UI"/>
              <a:cs typeface="Majalla UI"/>
            </a:endParaRPr>
          </a:p>
          <a:p>
            <a:pPr eaLnBrk="1" hangingPunct="1">
              <a:lnSpc>
                <a:spcPct val="150000"/>
              </a:lnSpc>
            </a:pPr>
            <a:r>
              <a:rPr lang="fa-IR" altLang="en-US" sz="1800" b="1" smtClean="0">
                <a:solidFill>
                  <a:schemeClr val="accent1"/>
                </a:solidFill>
              </a:rPr>
              <a:t>3- از نظر چگونگی ترکیب</a:t>
            </a:r>
            <a:endParaRPr lang="en-US" altLang="en-US" sz="1800" smtClean="0">
              <a:solidFill>
                <a:schemeClr val="accent1"/>
              </a:solidFill>
              <a:ea typeface="Majalla UI"/>
              <a:cs typeface="Majalla UI"/>
            </a:endParaRPr>
          </a:p>
          <a:p>
            <a:pPr eaLnBrk="1" hangingPunct="1">
              <a:lnSpc>
                <a:spcPct val="150000"/>
              </a:lnSpc>
            </a:pPr>
            <a:r>
              <a:rPr lang="fa-IR" altLang="en-US" sz="1800" smtClean="0"/>
              <a:t>فیلترهای نوع </a:t>
            </a:r>
            <a:r>
              <a:rPr lang="en-US" altLang="en-US" sz="1800" smtClean="0">
                <a:ea typeface="Majalla UI"/>
                <a:cs typeface="Majalla UI"/>
              </a:rPr>
              <a:t>L</a:t>
            </a:r>
            <a:r>
              <a:rPr lang="fa-IR" altLang="en-US" sz="1800" smtClean="0"/>
              <a:t>  ، فیلترهای نوع </a:t>
            </a:r>
            <a:r>
              <a:rPr lang="en-US" altLang="en-US" sz="1800" smtClean="0">
                <a:ea typeface="Majalla UI"/>
                <a:cs typeface="Majalla UI"/>
              </a:rPr>
              <a:t>T</a:t>
            </a:r>
            <a:r>
              <a:rPr lang="fa-IR" altLang="en-US" sz="1800" smtClean="0"/>
              <a:t> ،فیلترهای نوع </a:t>
            </a:r>
            <a:r>
              <a:rPr lang="en-US" altLang="en-US" sz="1800" smtClean="0">
                <a:ea typeface="Majalla UI"/>
                <a:cs typeface="Majalla UI"/>
              </a:rPr>
              <a:t>TT</a:t>
            </a:r>
          </a:p>
          <a:p>
            <a:pPr eaLnBrk="1" hangingPunct="1">
              <a:lnSpc>
                <a:spcPct val="150000"/>
              </a:lnSpc>
            </a:pPr>
            <a:r>
              <a:rPr lang="fa-IR" altLang="en-US" sz="1800" smtClean="0"/>
              <a:t>-فیلترهای </a:t>
            </a:r>
            <a:r>
              <a:rPr lang="en-US" altLang="en-US" sz="1800" smtClean="0">
                <a:ea typeface="Majalla UI"/>
                <a:cs typeface="Majalla UI"/>
              </a:rPr>
              <a:t>R</a:t>
            </a:r>
            <a:r>
              <a:rPr lang="en-US" altLang="en-US" sz="1800" baseline="-25000" smtClean="0">
                <a:ea typeface="Majalla UI"/>
                <a:cs typeface="Majalla UI"/>
              </a:rPr>
              <a:t>c</a:t>
            </a:r>
            <a:r>
              <a:rPr lang="fa-IR" altLang="en-US" sz="1800" smtClean="0"/>
              <a:t> پایین گذر نوع </a:t>
            </a:r>
            <a:r>
              <a:rPr lang="en-US" altLang="en-US" sz="1800" smtClean="0">
                <a:ea typeface="Majalla UI"/>
                <a:cs typeface="Majalla UI"/>
              </a:rPr>
              <a:t>L</a:t>
            </a:r>
          </a:p>
          <a:p>
            <a:pPr eaLnBrk="1" hangingPunct="1">
              <a:lnSpc>
                <a:spcPct val="150000"/>
              </a:lnSpc>
            </a:pPr>
            <a:r>
              <a:rPr lang="fa-IR" altLang="en-US" sz="1800" smtClean="0"/>
              <a:t>-فیلتر پایین گذر نوع </a:t>
            </a:r>
            <a:r>
              <a:rPr lang="en-US" altLang="en-US" sz="1800" smtClean="0">
                <a:ea typeface="Majalla UI"/>
                <a:cs typeface="Majalla UI"/>
              </a:rPr>
              <a:t>T</a:t>
            </a:r>
          </a:p>
          <a:p>
            <a:pPr eaLnBrk="1" hangingPunct="1">
              <a:lnSpc>
                <a:spcPct val="150000"/>
              </a:lnSpc>
            </a:pPr>
            <a:r>
              <a:rPr lang="fa-IR" altLang="en-US" sz="1800" smtClean="0"/>
              <a:t>-فیلتر پایین گذر </a:t>
            </a:r>
            <a:r>
              <a:rPr lang="en-US" altLang="en-US" sz="1800" smtClean="0">
                <a:ea typeface="Majalla UI"/>
                <a:cs typeface="Majalla UI"/>
              </a:rPr>
              <a:t>Rc</a:t>
            </a:r>
            <a:r>
              <a:rPr lang="fa-IR" altLang="en-US" sz="1800" smtClean="0"/>
              <a:t> نوع </a:t>
            </a:r>
            <a:r>
              <a:rPr lang="en-US" altLang="en-US" sz="1800" smtClean="0">
                <a:ea typeface="Majalla UI"/>
                <a:cs typeface="Majalla UI"/>
              </a:rPr>
              <a:t>TT</a:t>
            </a:r>
          </a:p>
          <a:p>
            <a:pPr eaLnBrk="1" hangingPunct="1">
              <a:lnSpc>
                <a:spcPct val="150000"/>
              </a:lnSpc>
            </a:pPr>
            <a:endParaRPr lang="fa-IR" altLang="en-US" sz="1800" smtClean="0"/>
          </a:p>
        </p:txBody>
      </p:sp>
      <p:sp>
        <p:nvSpPr>
          <p:cNvPr id="3" name="Date Placeholder 2"/>
          <p:cNvSpPr>
            <a:spLocks noGrp="1"/>
          </p:cNvSpPr>
          <p:nvPr>
            <p:ph type="dt" sz="half" idx="10"/>
          </p:nvPr>
        </p:nvSpPr>
        <p:spPr/>
        <p:txBody>
          <a:bodyPr/>
          <a:lstStyle/>
          <a:p>
            <a:pPr>
              <a:defRPr/>
            </a:pPr>
            <a:fld id="{A3061AF3-9DC4-4C0F-BC8B-A6FAB4E7AB5B}" type="datetime8">
              <a:rPr lang="fa-IR" smtClean="0"/>
              <a:pPr>
                <a:defRPr/>
              </a:pPr>
              <a:t>21 مارس 17</a:t>
            </a:fld>
            <a:endParaRPr lang="fa-I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2400" dirty="0" smtClean="0">
                <a:cs typeface="+mn-cs"/>
              </a:rPr>
              <a:t>فیلترهای </a:t>
            </a:r>
            <a:r>
              <a:rPr lang="en-US" sz="2400" dirty="0" err="1" smtClean="0">
                <a:cs typeface="+mn-cs"/>
              </a:rPr>
              <a:t>R</a:t>
            </a:r>
            <a:r>
              <a:rPr lang="en-US" sz="2400" baseline="-25000" dirty="0" err="1" smtClean="0">
                <a:cs typeface="+mn-cs"/>
              </a:rPr>
              <a:t>c</a:t>
            </a:r>
            <a:r>
              <a:rPr lang="fa-IR" sz="2400" dirty="0" smtClean="0">
                <a:cs typeface="+mn-cs"/>
              </a:rPr>
              <a:t> پایین گذر نوع </a:t>
            </a:r>
            <a:r>
              <a:rPr lang="en-US" sz="2400" dirty="0" smtClean="0">
                <a:cs typeface="+mn-cs"/>
              </a:rPr>
              <a:t>L</a:t>
            </a:r>
            <a:r>
              <a:rPr lang="fa-IR" sz="1800" dirty="0" smtClean="0">
                <a:cs typeface="+mn-cs"/>
              </a:rPr>
              <a:t>			</a:t>
            </a:r>
            <a:r>
              <a:rPr lang="fa-IR" sz="2400" dirty="0" smtClean="0">
                <a:cs typeface="+mn-cs"/>
              </a:rPr>
              <a:t>فیلتر پایین گذر نوع </a:t>
            </a:r>
            <a:r>
              <a:rPr lang="en-US" sz="2400" dirty="0" smtClean="0">
                <a:cs typeface="+mn-cs"/>
              </a:rPr>
              <a:t>T</a:t>
            </a:r>
            <a:r>
              <a:rPr lang="en-US" sz="1800" dirty="0" smtClean="0"/>
              <a:t/>
            </a:r>
            <a:br>
              <a:rPr lang="en-US" sz="1800" dirty="0" smtClean="0"/>
            </a:br>
            <a:r>
              <a:rPr lang="fa-IR" sz="1800" dirty="0" smtClean="0">
                <a:cs typeface="+mn-cs"/>
              </a:rPr>
              <a:t>	</a:t>
            </a:r>
            <a:r>
              <a:rPr lang="en-US" sz="1800" dirty="0" smtClean="0">
                <a:cs typeface="+mn-cs"/>
              </a:rPr>
              <a:t/>
            </a:r>
            <a:br>
              <a:rPr lang="en-US" sz="1800" dirty="0" smtClean="0">
                <a:cs typeface="+mn-cs"/>
              </a:rPr>
            </a:br>
            <a:endParaRPr lang="fa-IR" sz="1800" dirty="0">
              <a:cs typeface="+mn-cs"/>
            </a:endParaRPr>
          </a:p>
        </p:txBody>
      </p:sp>
      <p:pic>
        <p:nvPicPr>
          <p:cNvPr id="142339" name="Picture 4" descr="C:\Documents and Settings\HAMIDI\Desktop\جلسه11\جلسه11شکل4و5و6و7و8\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25" y="1643063"/>
            <a:ext cx="3348038" cy="3238500"/>
          </a:xfrm>
          <a:noFill/>
        </p:spPr>
      </p:pic>
      <p:pic>
        <p:nvPicPr>
          <p:cNvPr id="142340" name="Picture 5" descr="C:\Documents and Settings\HAMIDI\Desktop\جلسه11\جلسه11شکل4و5و6و7و8\2.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3" y="1428750"/>
            <a:ext cx="3509962" cy="35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D057BF7F-27C0-41FA-9328-01CC562F46AF}" type="datetime8">
              <a:rPr lang="fa-IR" smtClean="0"/>
              <a:pPr>
                <a:defRPr/>
              </a:pPr>
              <a:t>21 مارس 17</a:t>
            </a:fld>
            <a:endParaRPr lang="fa-I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2400" dirty="0" smtClean="0">
                <a:cs typeface="+mn-cs"/>
              </a:rPr>
              <a:t>فیلتر پایین گذر </a:t>
            </a:r>
            <a:r>
              <a:rPr lang="en-US" sz="2400" dirty="0" err="1" smtClean="0">
                <a:cs typeface="+mn-cs"/>
              </a:rPr>
              <a:t>Rc</a:t>
            </a:r>
            <a:r>
              <a:rPr lang="fa-IR" sz="2400" dirty="0" smtClean="0">
                <a:cs typeface="+mn-cs"/>
              </a:rPr>
              <a:t> نوع </a:t>
            </a:r>
            <a:r>
              <a:rPr lang="en-US" sz="2400" dirty="0" smtClean="0">
                <a:cs typeface="+mn-cs"/>
              </a:rPr>
              <a:t>∏</a:t>
            </a:r>
            <a:br>
              <a:rPr lang="en-US" sz="2400" dirty="0" smtClean="0">
                <a:cs typeface="+mn-cs"/>
              </a:rPr>
            </a:br>
            <a:endParaRPr lang="fa-IR" sz="2400" dirty="0">
              <a:cs typeface="+mn-cs"/>
            </a:endParaRPr>
          </a:p>
        </p:txBody>
      </p:sp>
      <p:pic>
        <p:nvPicPr>
          <p:cNvPr id="143363" name="Picture 4" descr="C:\Documents and Settings\HAMIDI\Desktop\جلسه11\جلسه11شکل4و5و6و7و8\3.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00188" y="2214563"/>
            <a:ext cx="5929312" cy="3357562"/>
          </a:xfrm>
          <a:noFill/>
        </p:spPr>
      </p:pic>
      <p:sp>
        <p:nvSpPr>
          <p:cNvPr id="4" name="Date Placeholder 3"/>
          <p:cNvSpPr>
            <a:spLocks noGrp="1"/>
          </p:cNvSpPr>
          <p:nvPr>
            <p:ph type="dt" sz="half" idx="10"/>
          </p:nvPr>
        </p:nvSpPr>
        <p:spPr/>
        <p:txBody>
          <a:bodyPr/>
          <a:lstStyle/>
          <a:p>
            <a:pPr>
              <a:defRPr/>
            </a:pPr>
            <a:fld id="{94D6C368-3E2C-42CE-9892-157D9D86B74B}" type="datetime8">
              <a:rPr lang="fa-IR" smtClean="0"/>
              <a:pPr>
                <a:defRPr/>
              </a:pPr>
              <a:t>21 مارس 17</a:t>
            </a:fld>
            <a:endParaRPr lang="fa-I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1800" dirty="0" smtClean="0">
                <a:cs typeface="+mn-cs"/>
              </a:rPr>
              <a:t>دو نوع فیلتر خاص در بین فیلترهای </a:t>
            </a:r>
            <a:r>
              <a:rPr lang="en-US" sz="1800" dirty="0" err="1" smtClean="0">
                <a:cs typeface="+mn-cs"/>
              </a:rPr>
              <a:t>L</a:t>
            </a:r>
            <a:r>
              <a:rPr lang="en-US" sz="1800" baseline="-25000" dirty="0" err="1" smtClean="0">
                <a:cs typeface="+mn-cs"/>
              </a:rPr>
              <a:t>c</a:t>
            </a:r>
            <a:r>
              <a:rPr lang="fa-IR" sz="1800" dirty="0" smtClean="0">
                <a:cs typeface="+mn-cs"/>
              </a:rPr>
              <a:t> پسیو (غیر فعال ) هستند که خیلی معروفند</a:t>
            </a:r>
            <a:r>
              <a:rPr lang="en-US" sz="1800" dirty="0" smtClean="0">
                <a:cs typeface="+mn-cs"/>
              </a:rPr>
              <a:t/>
            </a:r>
            <a:br>
              <a:rPr lang="en-US" sz="1800" dirty="0" smtClean="0">
                <a:cs typeface="+mn-cs"/>
              </a:rPr>
            </a:br>
            <a:r>
              <a:rPr lang="fa-IR" sz="1800" dirty="0" smtClean="0">
                <a:cs typeface="+mn-cs"/>
              </a:rPr>
              <a:t>1. فیلتر میان نگذر </a:t>
            </a:r>
            <a:r>
              <a:rPr lang="en-US" sz="1800" dirty="0" err="1" smtClean="0">
                <a:cs typeface="+mn-cs"/>
              </a:rPr>
              <a:t>L</a:t>
            </a:r>
            <a:r>
              <a:rPr lang="en-US" sz="1800" baseline="-25000" dirty="0" err="1" smtClean="0">
                <a:cs typeface="+mn-cs"/>
              </a:rPr>
              <a:t>c</a:t>
            </a:r>
            <a:r>
              <a:rPr lang="fa-IR" sz="1800" dirty="0" smtClean="0">
                <a:cs typeface="+mn-cs"/>
              </a:rPr>
              <a:t> از نوع مکنده</a:t>
            </a:r>
            <a:r>
              <a:rPr lang="en-US" sz="1800" dirty="0" smtClean="0">
                <a:cs typeface="+mn-cs"/>
              </a:rPr>
              <a:t/>
            </a:r>
            <a:br>
              <a:rPr lang="en-US" sz="1800" dirty="0" smtClean="0">
                <a:cs typeface="+mn-cs"/>
              </a:rPr>
            </a:br>
            <a:endParaRPr lang="fa-IR" sz="1800" dirty="0">
              <a:cs typeface="+mn-cs"/>
            </a:endParaRPr>
          </a:p>
        </p:txBody>
      </p:sp>
      <p:pic>
        <p:nvPicPr>
          <p:cNvPr id="144387" name="Picture 4" descr="C:\Documents and Settings\HAMIDI\Desktop\جلسه11\جلسه11شکل4و5و6و7و8\4.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14375" y="1928813"/>
            <a:ext cx="4214813" cy="3238500"/>
          </a:xfrm>
          <a:noFill/>
        </p:spPr>
      </p:pic>
      <p:pic>
        <p:nvPicPr>
          <p:cNvPr id="144388" name="Picture 5" descr="C:\Documents and Settings\HAMIDI\Desktop\جلسه11\جلسه11شکل4و5و6و7و8\5.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0" y="2428875"/>
            <a:ext cx="2571750"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267382E8-5E67-44F8-B43F-82C221521839}" type="datetime8">
              <a:rPr lang="fa-IR" smtClean="0"/>
              <a:pPr>
                <a:defRPr/>
              </a:pPr>
              <a:t>21 مارس 17</a:t>
            </a:fld>
            <a:endParaRPr lang="fa-I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09713"/>
          </a:xfrm>
        </p:spPr>
        <p:txBody>
          <a:bodyPr rtlCol="0">
            <a:normAutofit fontScale="90000"/>
          </a:bodyPr>
          <a:lstStyle/>
          <a:p>
            <a:pPr algn="r" eaLnBrk="1" fontAlgn="auto" hangingPunct="1">
              <a:lnSpc>
                <a:spcPct val="150000"/>
              </a:lnSpc>
              <a:spcAft>
                <a:spcPts val="0"/>
              </a:spcAft>
              <a:defRPr/>
            </a:pPr>
            <a:r>
              <a:rPr lang="fa-IR" sz="1800" b="1" dirty="0" smtClean="0">
                <a:cs typeface="+mn-cs"/>
              </a:rPr>
              <a:t>در فرکانس رزونانس امپدانس </a:t>
            </a:r>
            <a:r>
              <a:rPr lang="en-US" sz="1800" b="1" dirty="0" err="1" smtClean="0">
                <a:cs typeface="+mn-cs"/>
              </a:rPr>
              <a:t>Lc</a:t>
            </a:r>
            <a:r>
              <a:rPr lang="fa-IR" sz="1800" b="1" dirty="0" smtClean="0">
                <a:cs typeface="+mn-cs"/>
              </a:rPr>
              <a:t> برای مدار صفر و لذا بصورت اتصال کوتاه عمل می کند .این فیلتر را مکنده (یک نوع تلۀ فرکانسی فیلتر میان نگذر گویند</a:t>
            </a:r>
            <a:r>
              <a:rPr lang="en-US" sz="1800" b="1" dirty="0" smtClean="0">
                <a:cs typeface="+mn-cs"/>
              </a:rPr>
              <a:t/>
            </a:r>
            <a:br>
              <a:rPr lang="en-US" sz="1800" b="1" dirty="0" smtClean="0">
                <a:cs typeface="+mn-cs"/>
              </a:rPr>
            </a:br>
            <a:r>
              <a:rPr lang="fa-IR" sz="1800" b="1" dirty="0" smtClean="0">
                <a:cs typeface="+mn-cs"/>
              </a:rPr>
              <a:t>2. فیلتر میان گذر از نوع مسدود کننده </a:t>
            </a:r>
            <a:r>
              <a:rPr lang="en-US" sz="1800" b="1" dirty="0" smtClean="0">
                <a:cs typeface="+mn-cs"/>
              </a:rPr>
              <a:t/>
            </a:r>
            <a:br>
              <a:rPr lang="en-US" sz="1800" b="1" dirty="0" smtClean="0">
                <a:cs typeface="+mn-cs"/>
              </a:rPr>
            </a:br>
            <a:endParaRPr lang="fa-IR" sz="1800" b="1" dirty="0">
              <a:cs typeface="+mn-cs"/>
            </a:endParaRPr>
          </a:p>
        </p:txBody>
      </p:sp>
      <p:pic>
        <p:nvPicPr>
          <p:cNvPr id="145411" name="Picture 4" descr="C:\Documents and Settings\HAMIDI\My Documents\پاوریوینت حاجی وند\New Folder (2)\50safe\جلسه11\جلسه11شکل1و2\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285875" y="2786063"/>
            <a:ext cx="2286000" cy="2276475"/>
          </a:xfrm>
          <a:noFill/>
        </p:spPr>
      </p:pic>
      <p:pic>
        <p:nvPicPr>
          <p:cNvPr id="145412" name="Picture 4" descr="C:\Documents and Settings\HAMIDI\My Documents\پاوریوینت حاجی وند\New Folder (2)\50safe\جلسه11\جلسه11شکل1و2\2.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7750" y="2786063"/>
            <a:ext cx="2571750"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CFE28874-8028-4D5B-8BE0-D6D134CC7A48}" type="datetime8">
              <a:rPr lang="fa-IR" smtClean="0"/>
              <a:pPr>
                <a:defRPr/>
              </a:pPr>
              <a:t>21 مارس 17</a:t>
            </a:fld>
            <a:endParaRPr lang="fa-I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2214563"/>
            <a:ext cx="8229600" cy="4110037"/>
          </a:xfrm>
          <a:ln>
            <a:miter lim="800000"/>
            <a:headEnd/>
            <a:tailEnd/>
          </a:ln>
        </p:spPr>
        <p:txBody>
          <a:bodyPr rtlCol="0">
            <a:normAutofit/>
          </a:bodyPr>
          <a:lstStyle/>
          <a:p>
            <a:pPr marL="273050" lvl="8" indent="-273050" algn="ctr" eaLnBrk="0" fontAlgn="base" hangingPunct="0">
              <a:spcAft>
                <a:spcPct val="0"/>
              </a:spcAft>
              <a:buClr>
                <a:srgbClr val="0BD0D9"/>
              </a:buClr>
              <a:buSzPct val="95000"/>
              <a:buFont typeface="Wingdings 2" pitchFamily="18" charset="2"/>
              <a:buChar char=""/>
              <a:defRPr/>
            </a:pPr>
            <a:r>
              <a:rPr lang="fa-IR" sz="8400" dirty="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DE2D92D2-3491-4F72-9BD9-DF93C7C569A6}"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1800" b="1" dirty="0" smtClean="0">
                <a:cs typeface="+mn-cs"/>
              </a:rPr>
              <a:t>3- فیلتر میان نگذر مسدود کننده</a:t>
            </a:r>
            <a:r>
              <a:rPr lang="en-US" sz="1800" b="1" dirty="0" smtClean="0">
                <a:cs typeface="+mn-cs"/>
              </a:rPr>
              <a:t/>
            </a:r>
            <a:br>
              <a:rPr lang="en-US" sz="1800" b="1" dirty="0" smtClean="0">
                <a:cs typeface="+mn-cs"/>
              </a:rPr>
            </a:br>
            <a:r>
              <a:rPr lang="fa-IR" sz="1800" b="1" dirty="0" smtClean="0">
                <a:cs typeface="+mn-cs"/>
              </a:rPr>
              <a:t>در فرکانس رزنانس امپدانس </a:t>
            </a:r>
            <a:r>
              <a:rPr lang="en-US" sz="1800" b="1" dirty="0" err="1" smtClean="0">
                <a:cs typeface="+mn-cs"/>
              </a:rPr>
              <a:t>Lc</a:t>
            </a:r>
            <a:r>
              <a:rPr lang="fa-IR" sz="1800" b="1" dirty="0" smtClean="0">
                <a:cs typeface="+mn-cs"/>
              </a:rPr>
              <a:t> موازی بینهایت می شود.</a:t>
            </a:r>
            <a:r>
              <a:rPr lang="en-US" sz="1800" b="1" dirty="0" smtClean="0">
                <a:cs typeface="+mn-cs"/>
              </a:rPr>
              <a:t/>
            </a:r>
            <a:br>
              <a:rPr lang="en-US" sz="1800" b="1" dirty="0" smtClean="0">
                <a:cs typeface="+mn-cs"/>
              </a:rPr>
            </a:br>
            <a:endParaRPr lang="fa-IR" sz="1800" b="1" dirty="0">
              <a:cs typeface="+mn-cs"/>
            </a:endParaRPr>
          </a:p>
        </p:txBody>
      </p:sp>
      <p:pic>
        <p:nvPicPr>
          <p:cNvPr id="146435" name="Picture 5" descr="C:\Documents and Settings\HAMIDI\My Documents\پاوریوینت حاجی وند\New Folder (2)\50safe\جلسه11\جلسه11شکل1و2\3.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28750" y="2500313"/>
            <a:ext cx="2819400" cy="2357437"/>
          </a:xfrm>
          <a:noFill/>
        </p:spPr>
      </p:pic>
      <p:pic>
        <p:nvPicPr>
          <p:cNvPr id="146436" name="Picture 6" descr="C:\Documents and Settings\HAMIDI\My Documents\پاوریوینت حاجی وند\New Folder (2)\50safe\جلسه11\جلسه11شکل1و2\4.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4938" y="2714625"/>
            <a:ext cx="2819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A0F59CDE-434D-4FDB-846B-4699411ACDB3}" type="datetime8">
              <a:rPr lang="fa-IR" smtClean="0"/>
              <a:pPr>
                <a:defRPr/>
              </a:pPr>
              <a:t>21 مارس 17</a:t>
            </a:fld>
            <a:endParaRPr lang="fa-I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1800" b="1" dirty="0" smtClean="0">
                <a:cs typeface="+mn-cs"/>
              </a:rPr>
              <a:t>4-فیلتر میان گذر </a:t>
            </a:r>
            <a:r>
              <a:rPr lang="en-US" sz="1800" b="1" dirty="0" err="1" smtClean="0">
                <a:cs typeface="+mn-cs"/>
              </a:rPr>
              <a:t>Lc</a:t>
            </a:r>
            <a:r>
              <a:rPr lang="en-US" sz="1800" b="1" dirty="0" smtClean="0">
                <a:cs typeface="+mn-cs"/>
              </a:rPr>
              <a:t> </a:t>
            </a:r>
            <a:r>
              <a:rPr lang="en-US" sz="1800" dirty="0" smtClean="0">
                <a:cs typeface="+mn-cs"/>
              </a:rPr>
              <a:t/>
            </a:r>
            <a:br>
              <a:rPr lang="en-US" sz="1800" dirty="0" smtClean="0">
                <a:cs typeface="+mn-cs"/>
              </a:rPr>
            </a:br>
            <a:endParaRPr lang="fa-IR" sz="1800" dirty="0">
              <a:cs typeface="+mn-cs"/>
            </a:endParaRPr>
          </a:p>
        </p:txBody>
      </p:sp>
      <p:pic>
        <p:nvPicPr>
          <p:cNvPr id="147459" name="Picture 4" descr="C:\Documents and Settings\HAMIDI\My Documents\پاوریوینت حاجی وند\New Folder (2)\50safe\جلسه11\جلسه11شکل9تا13\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214938" y="2214563"/>
            <a:ext cx="3476625" cy="2419350"/>
          </a:xfrm>
          <a:noFill/>
        </p:spPr>
      </p:pic>
      <p:pic>
        <p:nvPicPr>
          <p:cNvPr id="147460" name="Picture 5" descr="C:\Documents and Settings\HAMIDI\My Documents\پاوریوینت حاجی وند\New Folder (2)\50safe\جلسه11\جلسه11شکل9تا13\2.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0125" y="2000250"/>
            <a:ext cx="3000375" cy="321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991D6495-7037-48D5-AF30-294CF0B683F1}" type="datetime8">
              <a:rPr lang="fa-IR" smtClean="0"/>
              <a:pPr>
                <a:defRPr/>
              </a:pPr>
              <a:t>21 مارس 17</a:t>
            </a:fld>
            <a:endParaRPr lang="fa-I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1800" dirty="0" smtClean="0">
                <a:cs typeface="+mn-cs"/>
              </a:rPr>
              <a:t>فیلترهای اکتیو (فعال)</a:t>
            </a:r>
            <a:r>
              <a:rPr lang="en-US" sz="1800" dirty="0" smtClean="0">
                <a:cs typeface="+mn-cs"/>
              </a:rPr>
              <a:t/>
            </a:r>
            <a:br>
              <a:rPr lang="en-US" sz="1800" dirty="0" smtClean="0">
                <a:cs typeface="+mn-cs"/>
              </a:rPr>
            </a:br>
            <a:r>
              <a:rPr lang="fa-IR" sz="1800" b="1" dirty="0" smtClean="0">
                <a:cs typeface="+mn-cs"/>
              </a:rPr>
              <a:t>1-فیلترهای دیود سوئیچینگ</a:t>
            </a:r>
            <a:r>
              <a:rPr lang="en-US" sz="1800" dirty="0" smtClean="0">
                <a:cs typeface="+mn-cs"/>
              </a:rPr>
              <a:t/>
            </a:r>
            <a:br>
              <a:rPr lang="en-US" sz="1800" dirty="0" smtClean="0">
                <a:cs typeface="+mn-cs"/>
              </a:rPr>
            </a:br>
            <a:endParaRPr lang="fa-IR" sz="1800" dirty="0">
              <a:cs typeface="+mn-cs"/>
            </a:endParaRPr>
          </a:p>
        </p:txBody>
      </p:sp>
      <p:pic>
        <p:nvPicPr>
          <p:cNvPr id="148483" name="Picture 4" descr="C:\Documents and Settings\HAMIDI\My Documents\پاوریوینت حاجی وند\New Folder (2)\50safe\جلسه11\جلسه11شکل9تا13\8.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14375" y="2571750"/>
            <a:ext cx="2428875" cy="2895600"/>
          </a:xfrm>
          <a:noFill/>
        </p:spPr>
      </p:pic>
      <p:pic>
        <p:nvPicPr>
          <p:cNvPr id="148484" name="Picture 5" descr="C:\Documents and Settings\HAMIDI\My Documents\پاوریوینت حاجی وند\New Folder (2)\50safe\جلسه11\جلسه11شکل9تا13\6.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6188" y="3000375"/>
            <a:ext cx="26574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5" name="Picture 6" descr="C:\Documents and Settings\HAMIDI\My Documents\پاوریوینت حاجی وند\New Folder (2)\50safe\جلسه11\جلسه11شکل9تا13\5.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43625" y="3000375"/>
            <a:ext cx="24669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A1E37C1F-0194-4F72-AE6C-29AB98FDF4B3}" type="datetime8">
              <a:rPr lang="fa-IR" smtClean="0"/>
              <a:pPr>
                <a:defRPr/>
              </a:pPr>
              <a:t>21 مارس 17</a:t>
            </a:fld>
            <a:endParaRPr lang="fa-I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descr="C:\Documents and Settings\HAMIDI\My Documents\پاوریوینت حاجی وند\New Folder (2)\50safe\جلسه11\جلسه11شکل9تا13\8.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3" y="2000250"/>
            <a:ext cx="2500312" cy="2895600"/>
          </a:xfrm>
          <a:noFill/>
        </p:spPr>
      </p:pic>
      <p:pic>
        <p:nvPicPr>
          <p:cNvPr id="149507" name="Picture 4" descr="C:\Documents and Settings\HAMIDI\My Documents\پاوریوینت حاجی وند\New Folder (2)\50safe\جلسه11\جلسه11شکل9تا13\7.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90900" y="2286000"/>
            <a:ext cx="23622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8" name="Picture 4" descr="C:\Documents and Settings\HAMIDI\Desktop\untitle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72188" y="2643188"/>
            <a:ext cx="1928812"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DA896DF3-CF95-4472-81FD-FF5AAF4F43EE}" type="datetime8">
              <a:rPr lang="fa-IR" smtClean="0"/>
              <a:pPr>
                <a:defRPr/>
              </a:pPr>
              <a:t>21 مارس 17</a:t>
            </a:fld>
            <a:endParaRPr lang="fa-I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3" descr="C:\Documents and Settings\HAMIDI\My Documents\پاوریوینت حاجی وند\New Folder (2)\50safe\جلسه11\جلسه11شکل9تا13\8.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3071813"/>
            <a:ext cx="2286000" cy="1928812"/>
          </a:xfrm>
          <a:noFill/>
        </p:spPr>
      </p:pic>
      <p:pic>
        <p:nvPicPr>
          <p:cNvPr id="150531" name="Picture 4" descr="C:\Documents and Settings\HAMIDI\My Documents\پاوریوینت حاجی وند\New Folder (2)\50safe\جلسه11\جلسه11شکل9تا13\7.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7563" y="2857500"/>
            <a:ext cx="23622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0532" name="Picture 5" descr="C:\Documents and Settings\HAMIDI\My Documents\پاوریوینت حاجی وند\New Folder (2)\50safe\جلسه11\جلسه11شکل9تا13\8.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6438" y="3214688"/>
            <a:ext cx="2143125"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D76AF2C2-629A-41D0-9AB2-00E5EF1A0552}" type="datetime8">
              <a:rPr lang="fa-IR" smtClean="0"/>
              <a:pPr>
                <a:defRPr/>
              </a:pPr>
              <a:t>21 مارس 17</a:t>
            </a:fld>
            <a:endParaRPr lang="fa-I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09713"/>
          </a:xfrm>
        </p:spPr>
        <p:txBody>
          <a:bodyPr rtlCol="0">
            <a:normAutofit/>
          </a:bodyPr>
          <a:lstStyle/>
          <a:p>
            <a:pPr algn="r" eaLnBrk="1" fontAlgn="auto" hangingPunct="1">
              <a:spcAft>
                <a:spcPts val="0"/>
              </a:spcAft>
              <a:defRPr/>
            </a:pPr>
            <a:r>
              <a:rPr lang="fa-IR" sz="1800" b="1" dirty="0" smtClean="0">
                <a:cs typeface="+mn-cs"/>
              </a:rPr>
              <a:t>2- فیلترهای ترانزیستوری :اگر یک ترانزیستور فعال شود موج ورودی خود را تقویت و آن را به خروجی می دهد و اگر یک تغذیه آن قطع شود ترانزیستور غیر فعال و موج ورودی از آن عبور نمی کند.</a:t>
            </a:r>
            <a:r>
              <a:rPr lang="en-US" sz="1800" b="1" dirty="0" smtClean="0">
                <a:cs typeface="+mn-cs"/>
              </a:rPr>
              <a:t/>
            </a:r>
            <a:br>
              <a:rPr lang="en-US" sz="1800" b="1" dirty="0" smtClean="0">
                <a:cs typeface="+mn-cs"/>
              </a:rPr>
            </a:br>
            <a:r>
              <a:rPr lang="fa-IR" sz="1800" b="1" dirty="0" smtClean="0">
                <a:cs typeface="+mn-cs"/>
              </a:rPr>
              <a:t>دیودهای و رکتور .دیودهای با ظرفیت خازنی متغیر متغیر در اثراعمال ولتاژ معکوس روی قطبهای دیود فاصله ی بین ناحیه سر زیاد می شود و در نیتجه ظرفیت خازنی اتصال </a:t>
            </a:r>
            <a:r>
              <a:rPr lang="en-US" sz="1800" b="1" dirty="0" smtClean="0">
                <a:cs typeface="+mn-cs"/>
              </a:rPr>
              <a:t>P-N</a:t>
            </a:r>
            <a:r>
              <a:rPr lang="fa-IR" sz="1800" b="1" dirty="0" smtClean="0">
                <a:cs typeface="+mn-cs"/>
              </a:rPr>
              <a:t> دیود کاهش می یابد.</a:t>
            </a:r>
            <a:r>
              <a:rPr lang="en-US" sz="1800" b="1" dirty="0" smtClean="0">
                <a:cs typeface="+mn-cs"/>
              </a:rPr>
              <a:t/>
            </a:r>
            <a:br>
              <a:rPr lang="en-US" sz="1800" b="1" dirty="0" smtClean="0">
                <a:cs typeface="+mn-cs"/>
              </a:rPr>
            </a:br>
            <a:endParaRPr lang="fa-IR" sz="1800" b="1" dirty="0">
              <a:cs typeface="+mn-cs"/>
            </a:endParaRPr>
          </a:p>
        </p:txBody>
      </p:sp>
      <p:pic>
        <p:nvPicPr>
          <p:cNvPr id="151555" name="Picture 4" descr="C:\Documents and Settings\HAMIDI\My Documents\پاوریوینت حاجی وند\New Folder (2)\50safe\جلسه12\جلسه12شکل1و2\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072188" y="2500313"/>
            <a:ext cx="2428875" cy="3086100"/>
          </a:xfrm>
          <a:noFill/>
        </p:spPr>
      </p:pic>
      <p:pic>
        <p:nvPicPr>
          <p:cNvPr id="151556" name="Picture 5" descr="C:\Documents and Settings\HAMIDI\My Documents\پاوریوینت حاجی وند\New Folder (2)\50safe\جلسه12\جلسه12شکل1و2\2.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43063" y="3000375"/>
            <a:ext cx="2714625"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5AE62B11-A782-40CD-82B9-C4549B45FC2A}" type="datetime8">
              <a:rPr lang="fa-IR" smtClean="0"/>
              <a:pPr>
                <a:defRPr/>
              </a:pPr>
              <a:t>21 مارس 17</a:t>
            </a:fld>
            <a:endParaRPr lang="fa-I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ln>
            <a:miter lim="800000"/>
            <a:headEnd/>
            <a:tailEnd/>
          </a:ln>
        </p:spPr>
        <p:txBody>
          <a:bodyPr rtlCol="0">
            <a:normAutofit/>
          </a:bodyPr>
          <a:lstStyle/>
          <a:p>
            <a:pPr marL="273050" lvl="8" indent="-273050" algn="ctr" eaLnBrk="0" fontAlgn="base" hangingPunct="0">
              <a:spcAft>
                <a:spcPct val="0"/>
              </a:spcAft>
              <a:buClr>
                <a:srgbClr val="0BD0D9"/>
              </a:buClr>
              <a:buSzPct val="95000"/>
              <a:buFont typeface="Wingdings 2" pitchFamily="18" charset="2"/>
              <a:buChar char=""/>
              <a:defRPr/>
            </a:pPr>
            <a:r>
              <a:rPr lang="fa-IR" sz="8400" dirty="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30B3576D-D3FD-4318-AC90-24921EAB9A9A}" type="datetime8">
              <a:rPr lang="fa-IR" smtClean="0"/>
              <a:pPr>
                <a:defRPr/>
              </a:pPr>
              <a:t>21 مارس 17</a:t>
            </a:fld>
            <a:endParaRPr lang="fa-I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457200" y="428625"/>
            <a:ext cx="8258175" cy="6286500"/>
          </a:xfrm>
        </p:spPr>
        <p:txBody>
          <a:bodyPr/>
          <a:lstStyle/>
          <a:p>
            <a:pPr algn="just" rtl="1" eaLnBrk="1" hangingPunct="1">
              <a:lnSpc>
                <a:spcPct val="150000"/>
              </a:lnSpc>
            </a:pPr>
            <a:r>
              <a:rPr lang="fa-IR" altLang="en-US" sz="2400" b="1" smtClean="0">
                <a:solidFill>
                  <a:schemeClr val="accent1"/>
                </a:solidFill>
              </a:rPr>
              <a:t>نقشه تیونر</a:t>
            </a:r>
            <a:endParaRPr lang="en-US" altLang="en-US" sz="2400" b="1" smtClean="0">
              <a:solidFill>
                <a:schemeClr val="accent1"/>
              </a:solidFill>
              <a:ea typeface="Majalla UI"/>
              <a:cs typeface="Majalla UI"/>
            </a:endParaRPr>
          </a:p>
          <a:p>
            <a:pPr algn="just" rtl="1" eaLnBrk="1" hangingPunct="1">
              <a:lnSpc>
                <a:spcPct val="150000"/>
              </a:lnSpc>
            </a:pPr>
            <a:r>
              <a:rPr lang="fa-IR" altLang="en-US" sz="1800" b="1" smtClean="0"/>
              <a:t>برای فعال شدن باند </a:t>
            </a:r>
            <a:r>
              <a:rPr lang="en-US" altLang="en-US" sz="1800" b="1" smtClean="0">
                <a:ea typeface="Majalla UI"/>
                <a:cs typeface="Majalla UI"/>
              </a:rPr>
              <a:t>VHF</a:t>
            </a:r>
            <a:r>
              <a:rPr lang="fa-IR" altLang="en-US" sz="1800" b="1" smtClean="0"/>
              <a:t> اید پایه </a:t>
            </a:r>
            <a:r>
              <a:rPr lang="en-US" altLang="en-US" sz="1800" b="1" smtClean="0">
                <a:ea typeface="Majalla UI"/>
                <a:cs typeface="Majalla UI"/>
              </a:rPr>
              <a:t>VHF</a:t>
            </a:r>
            <a:r>
              <a:rPr lang="fa-IR" altLang="en-US" sz="1800" b="1" smtClean="0"/>
              <a:t> به </a:t>
            </a:r>
            <a:r>
              <a:rPr lang="en-US" altLang="en-US" sz="1800" b="1" smtClean="0">
                <a:ea typeface="Majalla UI"/>
                <a:cs typeface="Majalla UI"/>
              </a:rPr>
              <a:t>v</a:t>
            </a:r>
            <a:r>
              <a:rPr lang="fa-IR" altLang="en-US" sz="1800" b="1" smtClean="0"/>
              <a:t>12 وصل شود</a:t>
            </a:r>
            <a:endParaRPr lang="en-US" altLang="en-US" sz="1800" b="1" smtClean="0">
              <a:ea typeface="Majalla UI"/>
              <a:cs typeface="Majalla UI"/>
            </a:endParaRPr>
          </a:p>
          <a:p>
            <a:pPr algn="just" rtl="1" eaLnBrk="1" hangingPunct="1">
              <a:lnSpc>
                <a:spcPct val="150000"/>
              </a:lnSpc>
            </a:pPr>
            <a:r>
              <a:rPr lang="fa-IR" altLang="en-US" sz="1800" b="1" smtClean="0"/>
              <a:t>می خواهیم باند </a:t>
            </a:r>
            <a:r>
              <a:rPr lang="en-US" altLang="en-US" sz="1800" b="1" smtClean="0">
                <a:ea typeface="Majalla UI"/>
                <a:cs typeface="Majalla UI"/>
              </a:rPr>
              <a:t>I</a:t>
            </a:r>
            <a:r>
              <a:rPr lang="fa-IR" altLang="en-US" sz="1800" b="1" smtClean="0"/>
              <a:t> ،</a:t>
            </a:r>
            <a:r>
              <a:rPr lang="en-US" altLang="en-US" sz="1800" b="1" smtClean="0">
                <a:ea typeface="Majalla UI"/>
                <a:cs typeface="Majalla UI"/>
              </a:rPr>
              <a:t>UHF</a:t>
            </a:r>
            <a:r>
              <a:rPr lang="fa-IR" altLang="en-US" sz="1800" b="1" smtClean="0"/>
              <a:t> را بگیریم( کانالهای 2 و 3و 4) برای این منظور به ترمینال و </a:t>
            </a:r>
            <a:r>
              <a:rPr lang="en-US" altLang="en-US" sz="1800" b="1" smtClean="0">
                <a:ea typeface="Majalla UI"/>
                <a:cs typeface="Majalla UI"/>
              </a:rPr>
              <a:t>UHF</a:t>
            </a:r>
            <a:r>
              <a:rPr lang="fa-IR" altLang="en-US" sz="1800" b="1" smtClean="0"/>
              <a:t> تیونر از طریق بُرد کنترل ولتاژ </a:t>
            </a:r>
            <a:r>
              <a:rPr lang="en-US" altLang="en-US" sz="1800" b="1" smtClean="0">
                <a:ea typeface="Majalla UI"/>
                <a:cs typeface="Majalla UI"/>
              </a:rPr>
              <a:t>v</a:t>
            </a:r>
            <a:r>
              <a:rPr lang="fa-IR" altLang="en-US" sz="1800" b="1" smtClean="0"/>
              <a:t>12 را وصل مینماییم که تحولات زیر اتفاق می افتد.</a:t>
            </a:r>
            <a:endParaRPr lang="en-US" altLang="en-US" sz="1800" b="1" smtClean="0">
              <a:ea typeface="Majalla UI"/>
              <a:cs typeface="Majalla UI"/>
            </a:endParaRPr>
          </a:p>
          <a:p>
            <a:pPr algn="just" rtl="1" eaLnBrk="1" hangingPunct="1">
              <a:lnSpc>
                <a:spcPct val="150000"/>
              </a:lnSpc>
            </a:pPr>
            <a:r>
              <a:rPr lang="fa-IR" altLang="en-US" sz="1800" b="1" smtClean="0"/>
              <a:t>از طریق دیود سوئیچینگ امیتر </a:t>
            </a:r>
            <a:r>
              <a:rPr lang="en-US" altLang="en-US" sz="1800" b="1" smtClean="0">
                <a:ea typeface="Majalla UI"/>
                <a:cs typeface="Majalla UI"/>
              </a:rPr>
              <a:t>T</a:t>
            </a:r>
            <a:r>
              <a:rPr lang="en-US" altLang="en-US" sz="1800" b="1" baseline="-25000" smtClean="0">
                <a:ea typeface="Majalla UI"/>
                <a:cs typeface="Majalla UI"/>
              </a:rPr>
              <a:t>r</a:t>
            </a:r>
            <a:r>
              <a:rPr lang="fa-IR" altLang="en-US" sz="1800" b="1" smtClean="0"/>
              <a:t> تقویت </a:t>
            </a:r>
            <a:r>
              <a:rPr lang="en-US" altLang="en-US" sz="1800" b="1" smtClean="0">
                <a:ea typeface="Majalla UI"/>
                <a:cs typeface="Majalla UI"/>
              </a:rPr>
              <a:t>H</a:t>
            </a:r>
            <a:r>
              <a:rPr lang="en-US" altLang="en-US" sz="1800" b="1" baseline="-25000" smtClean="0">
                <a:ea typeface="Majalla UI"/>
                <a:cs typeface="Majalla UI"/>
              </a:rPr>
              <a:t>f</a:t>
            </a:r>
            <a:r>
              <a:rPr lang="fa-IR" altLang="en-US" sz="1800" b="1" smtClean="0"/>
              <a:t> بایاس و بیس آن از طریق دو مقاومت </a:t>
            </a:r>
            <a:r>
              <a:rPr lang="en-US" altLang="en-US" sz="1800" b="1" smtClean="0">
                <a:ea typeface="Majalla UI"/>
                <a:cs typeface="Majalla UI"/>
              </a:rPr>
              <a:t>R61</a:t>
            </a:r>
            <a:r>
              <a:rPr lang="fa-IR" altLang="en-US" sz="1800" b="1" smtClean="0"/>
              <a:t> و </a:t>
            </a:r>
            <a:r>
              <a:rPr lang="en-US" altLang="en-US" sz="1800" b="1" smtClean="0">
                <a:ea typeface="Majalla UI"/>
                <a:cs typeface="Majalla UI"/>
              </a:rPr>
              <a:t>K</a:t>
            </a:r>
            <a:r>
              <a:rPr lang="fa-IR" altLang="en-US" sz="1800" b="1" smtClean="0"/>
              <a:t>10 به زمین </a:t>
            </a:r>
            <a:r>
              <a:rPr lang="en-US" altLang="en-US" sz="1800" b="1" smtClean="0">
                <a:ea typeface="Majalla UI"/>
                <a:cs typeface="Majalla UI"/>
              </a:rPr>
              <a:t>AGC</a:t>
            </a:r>
            <a:r>
              <a:rPr lang="fa-IR" altLang="en-US" sz="1800" b="1" smtClean="0"/>
              <a:t> وصل می شود (امیتربیس بایاس می شود) و </a:t>
            </a:r>
            <a:r>
              <a:rPr lang="en-US" altLang="en-US" sz="1800" b="1" smtClean="0">
                <a:ea typeface="Majalla UI"/>
                <a:cs typeface="Majalla UI"/>
              </a:rPr>
              <a:t>T</a:t>
            </a:r>
            <a:r>
              <a:rPr lang="fa-IR" altLang="en-US" sz="1800" b="1" smtClean="0"/>
              <a:t> تقویت </a:t>
            </a:r>
            <a:r>
              <a:rPr lang="en-US" altLang="en-US" sz="1800" b="1" smtClean="0">
                <a:ea typeface="Majalla UI"/>
                <a:cs typeface="Majalla UI"/>
              </a:rPr>
              <a:t>HF</a:t>
            </a:r>
            <a:r>
              <a:rPr lang="fa-IR" altLang="en-US" sz="1800" b="1" smtClean="0"/>
              <a:t> فعال می شود با اتصال ولتاژ 12 ولت به ترمینال </a:t>
            </a:r>
            <a:r>
              <a:rPr lang="en-US" altLang="en-US" sz="1800" b="1" smtClean="0">
                <a:ea typeface="Majalla UI"/>
                <a:cs typeface="Majalla UI"/>
              </a:rPr>
              <a:t>UHF</a:t>
            </a:r>
            <a:r>
              <a:rPr lang="fa-IR" altLang="en-US" sz="1800" b="1" smtClean="0"/>
              <a:t> با توجه به نقشه می بینیم که 3 ترانزیستور تقویت</a:t>
            </a:r>
            <a:r>
              <a:rPr lang="en-US" altLang="en-US" sz="1800" b="1" smtClean="0">
                <a:ea typeface="Majalla UI"/>
                <a:cs typeface="Majalla UI"/>
              </a:rPr>
              <a:t>HF</a:t>
            </a:r>
            <a:r>
              <a:rPr lang="fa-IR" altLang="en-US" sz="1800" b="1" smtClean="0"/>
              <a:t> ، اسیلاتور محلی و میکسر به انضمام دو عدد دیود سوئیچینگ </a:t>
            </a:r>
            <a:r>
              <a:rPr lang="en-US" altLang="en-US" sz="1800" b="1" smtClean="0">
                <a:ea typeface="Majalla UI"/>
                <a:cs typeface="Majalla UI"/>
              </a:rPr>
              <a:t>DI67</a:t>
            </a:r>
            <a:r>
              <a:rPr lang="fa-IR" altLang="en-US" sz="1800" b="1" smtClean="0"/>
              <a:t> و </a:t>
            </a:r>
            <a:r>
              <a:rPr lang="en-US" altLang="en-US" sz="1800" b="1" smtClean="0">
                <a:ea typeface="Majalla UI"/>
                <a:cs typeface="Majalla UI"/>
              </a:rPr>
              <a:t>DI46</a:t>
            </a:r>
            <a:r>
              <a:rPr lang="fa-IR" altLang="en-US" sz="1800" b="1" smtClean="0"/>
              <a:t> فیلتر مکنده </a:t>
            </a:r>
            <a:r>
              <a:rPr lang="en-US" altLang="en-US" sz="1800" b="1" smtClean="0">
                <a:ea typeface="Majalla UI"/>
                <a:cs typeface="Majalla UI"/>
              </a:rPr>
              <a:t>Lc</a:t>
            </a:r>
            <a:r>
              <a:rPr lang="fa-IR" altLang="en-US" sz="1800" b="1" smtClean="0"/>
              <a:t> که فرکانس های ردیف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عبور نکند حذف می کند .دو دیود که معکوس می باشد دیودهای معکوس کننده برای محدود کردن دامنه های مثبت و منفی موجهای دریافتی </a:t>
            </a:r>
            <a:r>
              <a:rPr lang="en-US" altLang="en-US" sz="1800" b="1" smtClean="0">
                <a:ea typeface="Majalla UI"/>
                <a:cs typeface="Majalla UI"/>
              </a:rPr>
              <a:t>DI52</a:t>
            </a:r>
            <a:r>
              <a:rPr lang="fa-IR" altLang="en-US" sz="1800" b="1" smtClean="0"/>
              <a:t> و </a:t>
            </a:r>
            <a:r>
              <a:rPr lang="en-US" altLang="en-US" sz="1800" b="1" smtClean="0">
                <a:ea typeface="Majalla UI"/>
                <a:cs typeface="Majalla UI"/>
              </a:rPr>
              <a:t>DI56</a:t>
            </a:r>
            <a:r>
              <a:rPr lang="fa-IR" altLang="en-US" sz="1800" b="1" smtClean="0"/>
              <a:t> .برای انتخاب باند </a:t>
            </a:r>
            <a:r>
              <a:rPr lang="en-US" altLang="en-US" sz="1800" b="1" smtClean="0">
                <a:ea typeface="Majalla UI"/>
                <a:cs typeface="Majalla UI"/>
              </a:rPr>
              <a:t>III</a:t>
            </a:r>
            <a:r>
              <a:rPr lang="fa-IR" altLang="en-US" sz="1800" b="1" smtClean="0"/>
              <a:t> هم ترمینال</a:t>
            </a:r>
          </a:p>
          <a:p>
            <a:pPr algn="just" rtl="1" eaLnBrk="1" hangingPunct="1">
              <a:lnSpc>
                <a:spcPct val="150000"/>
              </a:lnSpc>
            </a:pPr>
            <a:r>
              <a:rPr lang="fa-IR" altLang="en-US" sz="1800" b="1" smtClean="0"/>
              <a:t>2-فیلترهای ترانزیستوری:اگر یک ترانزیستور فعال نشود موج ورودی خود را تقویت و آن را به خروجی می دهد و اگر یک تغذیه آن قطع شود ترانزیستور غیرفعال و موج ورودی از آن عبور نمی کند.در اثر اعمال ولتاژ معکوس روی قطب های دیود فاصله ای بین ناحیه زیاد می شود و در نتیجه ظرفیت  خازنی اتصال </a:t>
            </a:r>
            <a:r>
              <a:rPr lang="en-US" altLang="en-US" sz="1800" b="1" smtClean="0">
                <a:ea typeface="Majalla UI"/>
                <a:cs typeface="Majalla UI"/>
              </a:rPr>
              <a:t>P-N</a:t>
            </a:r>
            <a:r>
              <a:rPr lang="fa-IR" altLang="en-US" sz="1800" b="1" smtClean="0"/>
              <a:t> دیود کاهش می یابد.</a:t>
            </a:r>
            <a:endParaRPr lang="en-US" altLang="en-US" sz="1800" b="1" smtClean="0">
              <a:ea typeface="Majalla UI"/>
              <a:cs typeface="Majalla UI"/>
            </a:endParaRPr>
          </a:p>
          <a:p>
            <a:pPr algn="just" rtl="1" eaLnBrk="1" hangingPunct="1">
              <a:lnSpc>
                <a:spcPct val="150000"/>
              </a:lnSpc>
            </a:pP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7BFBC044-08CC-4418-AD6C-89597C586094}" type="datetime8">
              <a:rPr lang="fa-IR" smtClean="0"/>
              <a:pPr>
                <a:defRPr/>
              </a:pPr>
              <a:t>21 مارس 17</a:t>
            </a:fld>
            <a:endParaRPr lang="fa-I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4"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 y="1500188"/>
            <a:ext cx="820261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a:xfrm>
            <a:off x="457200" y="704850"/>
            <a:ext cx="8229600" cy="795338"/>
          </a:xfrm>
        </p:spPr>
        <p:txBody>
          <a:bodyPr rtlCol="0">
            <a:normAutofit/>
          </a:bodyPr>
          <a:lstStyle/>
          <a:p>
            <a:pPr eaLnBrk="1" fontAlgn="auto" hangingPunct="1">
              <a:spcAft>
                <a:spcPts val="0"/>
              </a:spcAft>
              <a:defRPr/>
            </a:pPr>
            <a:r>
              <a:rPr lang="fa-IR" dirty="0" smtClean="0">
                <a:cs typeface="+mn-cs"/>
              </a:rPr>
              <a:t>نقشه تیونر</a:t>
            </a:r>
            <a:endParaRPr lang="fa-IR" dirty="0">
              <a:cs typeface="+mn-cs"/>
            </a:endParaRPr>
          </a:p>
        </p:txBody>
      </p:sp>
      <p:sp>
        <p:nvSpPr>
          <p:cNvPr id="3" name="Date Placeholder 2"/>
          <p:cNvSpPr>
            <a:spLocks noGrp="1"/>
          </p:cNvSpPr>
          <p:nvPr>
            <p:ph type="dt" sz="half" idx="10"/>
          </p:nvPr>
        </p:nvSpPr>
        <p:spPr/>
        <p:txBody>
          <a:bodyPr/>
          <a:lstStyle/>
          <a:p>
            <a:pPr>
              <a:defRPr/>
            </a:pPr>
            <a:fld id="{F6F6F24D-CD1D-4407-8022-DC9F844379B0}" type="datetime8">
              <a:rPr lang="fa-IR" smtClean="0"/>
              <a:pPr>
                <a:defRPr/>
              </a:pPr>
              <a:t>21 مارس 17</a:t>
            </a:fld>
            <a:endParaRPr lang="fa-I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eaLnBrk="1" fontAlgn="auto" hangingPunct="1">
              <a:spcAft>
                <a:spcPts val="0"/>
              </a:spcAft>
              <a:defRPr/>
            </a:pPr>
            <a:r>
              <a:rPr lang="fa-IR" sz="1800" b="1" dirty="0" smtClean="0">
                <a:cs typeface="+mn-cs"/>
              </a:rPr>
              <a:t>ترمینال </a:t>
            </a:r>
            <a:r>
              <a:rPr lang="en-US" sz="1800" b="1" dirty="0" smtClean="0">
                <a:cs typeface="+mn-cs"/>
              </a:rPr>
              <a:t>UHF</a:t>
            </a:r>
            <a:r>
              <a:rPr lang="fa-IR" sz="1800" b="1" dirty="0" smtClean="0">
                <a:cs typeface="+mn-cs"/>
              </a:rPr>
              <a:t> و هم </a:t>
            </a:r>
            <a:r>
              <a:rPr lang="en-US" sz="1800" b="1" dirty="0" smtClean="0">
                <a:cs typeface="+mn-cs"/>
              </a:rPr>
              <a:t>III</a:t>
            </a:r>
            <a:r>
              <a:rPr lang="fa-IR" sz="1800" b="1" dirty="0" smtClean="0">
                <a:cs typeface="+mn-cs"/>
              </a:rPr>
              <a:t> /</a:t>
            </a:r>
            <a:r>
              <a:rPr lang="en-US" sz="1800" b="1" dirty="0" smtClean="0">
                <a:cs typeface="+mn-cs"/>
              </a:rPr>
              <a:t>BI</a:t>
            </a:r>
            <a:r>
              <a:rPr lang="fa-IR" sz="1800" b="1" dirty="0" smtClean="0">
                <a:cs typeface="+mn-cs"/>
              </a:rPr>
              <a:t> هر دو ولتاژ تغذیه </a:t>
            </a:r>
            <a:r>
              <a:rPr lang="en-US" sz="1800" b="1" dirty="0" smtClean="0">
                <a:cs typeface="+mn-cs"/>
              </a:rPr>
              <a:t>v</a:t>
            </a:r>
            <a:r>
              <a:rPr lang="fa-IR" sz="1800" b="1" dirty="0" smtClean="0">
                <a:cs typeface="+mn-cs"/>
              </a:rPr>
              <a:t>12 دارند با اعمال ولتاژ </a:t>
            </a:r>
            <a:r>
              <a:rPr lang="en-US" sz="1800" b="1" dirty="0" smtClean="0">
                <a:cs typeface="+mn-cs"/>
              </a:rPr>
              <a:t>v</a:t>
            </a:r>
            <a:r>
              <a:rPr lang="fa-IR" sz="1800" b="1" dirty="0" smtClean="0">
                <a:cs typeface="+mn-cs"/>
              </a:rPr>
              <a:t> 12 به</a:t>
            </a:r>
            <a:r>
              <a:rPr lang="en-US" sz="1800" b="1" dirty="0" smtClean="0">
                <a:cs typeface="+mn-cs"/>
              </a:rPr>
              <a:t>III</a:t>
            </a:r>
            <a:r>
              <a:rPr lang="fa-IR" sz="1800" b="1" dirty="0" smtClean="0">
                <a:cs typeface="+mn-cs"/>
              </a:rPr>
              <a:t> /</a:t>
            </a:r>
            <a:r>
              <a:rPr lang="en-US" sz="1800" b="1" dirty="0" smtClean="0">
                <a:cs typeface="+mn-cs"/>
              </a:rPr>
              <a:t>BF</a:t>
            </a:r>
            <a:r>
              <a:rPr lang="fa-IR" sz="1800" b="1" dirty="0" smtClean="0">
                <a:cs typeface="+mn-cs"/>
              </a:rPr>
              <a:t> دیودهای سوئچینگ </a:t>
            </a:r>
            <a:r>
              <a:rPr lang="en-US" sz="1800" b="1" dirty="0" smtClean="0">
                <a:cs typeface="+mn-cs"/>
              </a:rPr>
              <a:t>DI57</a:t>
            </a:r>
            <a:r>
              <a:rPr lang="fa-IR" sz="1800" b="1" dirty="0" smtClean="0">
                <a:cs typeface="+mn-cs"/>
              </a:rPr>
              <a:t> و </a:t>
            </a:r>
            <a:r>
              <a:rPr lang="en-US" sz="1800" b="1" dirty="0" smtClean="0">
                <a:cs typeface="+mn-cs"/>
              </a:rPr>
              <a:t>DI64</a:t>
            </a:r>
            <a:r>
              <a:rPr lang="fa-IR" sz="1800" b="1" dirty="0" smtClean="0">
                <a:cs typeface="+mn-cs"/>
              </a:rPr>
              <a:t> سوئیچ می شوند که </a:t>
            </a:r>
            <a:r>
              <a:rPr lang="en-US" sz="1800" b="1" dirty="0" smtClean="0">
                <a:cs typeface="+mn-cs"/>
              </a:rPr>
              <a:t>DF66</a:t>
            </a:r>
            <a:r>
              <a:rPr lang="fa-IR" sz="1800" b="1" dirty="0" smtClean="0">
                <a:cs typeface="+mn-cs"/>
              </a:rPr>
              <a:t> راه عبور فرکانس های </a:t>
            </a:r>
            <a:r>
              <a:rPr lang="en-US" sz="1800" b="1" dirty="0" smtClean="0">
                <a:cs typeface="+mn-cs"/>
              </a:rPr>
              <a:t>III</a:t>
            </a:r>
            <a:r>
              <a:rPr lang="fa-IR" sz="1800" b="1" dirty="0" smtClean="0">
                <a:cs typeface="+mn-cs"/>
              </a:rPr>
              <a:t>/</a:t>
            </a:r>
            <a:r>
              <a:rPr lang="en-US" sz="1800" b="1" dirty="0" smtClean="0">
                <a:cs typeface="+mn-cs"/>
              </a:rPr>
              <a:t>B</a:t>
            </a:r>
            <a:r>
              <a:rPr lang="fa-IR" sz="1800" b="1" dirty="0" smtClean="0">
                <a:cs typeface="+mn-cs"/>
              </a:rPr>
              <a:t> را باز و دیود </a:t>
            </a:r>
            <a:r>
              <a:rPr lang="en-US" sz="1800" b="1" dirty="0" smtClean="0">
                <a:cs typeface="+mn-cs"/>
              </a:rPr>
              <a:t>DF64</a:t>
            </a:r>
            <a:r>
              <a:rPr lang="fa-IR" sz="1800" b="1" dirty="0" smtClean="0">
                <a:cs typeface="+mn-cs"/>
              </a:rPr>
              <a:t> فرکانسهای </a:t>
            </a:r>
            <a:r>
              <a:rPr lang="en-US" sz="1800" b="1" dirty="0" smtClean="0">
                <a:cs typeface="+mn-cs"/>
              </a:rPr>
              <a:t>BI</a:t>
            </a:r>
            <a:r>
              <a:rPr lang="fa-IR" sz="1800" b="1" dirty="0" smtClean="0">
                <a:cs typeface="+mn-cs"/>
              </a:rPr>
              <a:t> را زمین می نماید .</a:t>
            </a:r>
            <a:r>
              <a:rPr lang="en-US" sz="1800" b="1" dirty="0" smtClean="0">
                <a:cs typeface="+mn-cs"/>
              </a:rPr>
              <a:t/>
            </a:r>
            <a:br>
              <a:rPr lang="en-US" sz="1800" b="1" dirty="0" smtClean="0">
                <a:cs typeface="+mn-cs"/>
              </a:rPr>
            </a:br>
            <a:endParaRPr lang="fa-IR" sz="1800" b="1" dirty="0">
              <a:cs typeface="+mn-cs"/>
            </a:endParaRPr>
          </a:p>
        </p:txBody>
      </p:sp>
      <p:pic>
        <p:nvPicPr>
          <p:cNvPr id="155651" name="Picture 2" descr="C:\Documents and Settings\HAMIDI\Desktop\جلسه12\جلسه12شکل3\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71500" y="1643063"/>
            <a:ext cx="7929563" cy="4681537"/>
          </a:xfrm>
          <a:noFill/>
        </p:spPr>
      </p:pic>
      <p:sp>
        <p:nvSpPr>
          <p:cNvPr id="4" name="Date Placeholder 3"/>
          <p:cNvSpPr>
            <a:spLocks noGrp="1"/>
          </p:cNvSpPr>
          <p:nvPr>
            <p:ph type="dt" sz="half" idx="10"/>
          </p:nvPr>
        </p:nvSpPr>
        <p:spPr/>
        <p:txBody>
          <a:bodyPr/>
          <a:lstStyle/>
          <a:p>
            <a:pPr>
              <a:defRPr/>
            </a:pPr>
            <a:fld id="{E604222F-F6F1-4000-8EFF-F35B24A82ED7}" type="datetime8">
              <a:rPr lang="fa-IR" smtClean="0"/>
              <a:pPr>
                <a:defRPr/>
              </a:pPr>
              <a:t>21 مارس 17</a:t>
            </a:fld>
            <a:endParaRPr lang="fa-I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5875"/>
            <a:ext cx="8229600" cy="561975"/>
          </a:xfrm>
        </p:spPr>
        <p:txBody>
          <a:bodyPr rtlCol="0">
            <a:normAutofit/>
          </a:bodyPr>
          <a:lstStyle/>
          <a:p>
            <a:pPr algn="r" eaLnBrk="1" fontAlgn="auto" hangingPunct="1">
              <a:spcAft>
                <a:spcPts val="0"/>
              </a:spcAft>
              <a:defRPr/>
            </a:pPr>
            <a:r>
              <a:rPr lang="fa-IR" sz="2000" dirty="0" smtClean="0">
                <a:cs typeface="+mn-cs"/>
              </a:rPr>
              <a:t>روش نوشتن غیرمستقیم در تلویزیون</a:t>
            </a:r>
            <a:endParaRPr lang="fa-IR" sz="2000" dirty="0">
              <a:cs typeface="+mn-cs"/>
            </a:endParaRPr>
          </a:p>
        </p:txBody>
      </p:sp>
      <p:pic>
        <p:nvPicPr>
          <p:cNvPr id="18435" name="Picture 4"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2000250"/>
            <a:ext cx="5572125" cy="3482975"/>
          </a:xfrm>
          <a:noFill/>
        </p:spPr>
      </p:pic>
      <p:sp>
        <p:nvSpPr>
          <p:cNvPr id="3" name="Date Placeholder 2"/>
          <p:cNvSpPr>
            <a:spLocks noGrp="1"/>
          </p:cNvSpPr>
          <p:nvPr>
            <p:ph type="dt" sz="half" idx="10"/>
          </p:nvPr>
        </p:nvSpPr>
        <p:spPr/>
        <p:txBody>
          <a:bodyPr/>
          <a:lstStyle/>
          <a:p>
            <a:pPr>
              <a:defRPr/>
            </a:pPr>
            <a:fld id="{09EE2029-989D-432F-B57E-BC03D6EF437B}"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457200" y="285750"/>
            <a:ext cx="8229600" cy="6286500"/>
          </a:xfrm>
        </p:spPr>
        <p:txBody>
          <a:bodyPr rtlCol="0">
            <a:normAutofit lnSpcReduction="10000"/>
          </a:bodyPr>
          <a:lstStyle/>
          <a:p>
            <a:pPr algn="just" rtl="1" eaLnBrk="1" fontAlgn="auto" hangingPunct="1">
              <a:lnSpc>
                <a:spcPct val="150000"/>
              </a:lnSpc>
              <a:spcAft>
                <a:spcPts val="0"/>
              </a:spcAft>
              <a:defRPr/>
            </a:pPr>
            <a:r>
              <a:rPr lang="fa-IR" sz="1800" b="1" dirty="0" smtClean="0"/>
              <a:t>با وصل ولتاژ </a:t>
            </a:r>
            <a:r>
              <a:rPr lang="en-US" sz="1800" b="1" dirty="0" smtClean="0">
                <a:cs typeface="Majalla UI"/>
              </a:rPr>
              <a:t>V</a:t>
            </a:r>
            <a:r>
              <a:rPr lang="fa-IR" sz="1800" b="1" dirty="0" smtClean="0"/>
              <a:t> 12 ولت به پین </a:t>
            </a:r>
            <a:r>
              <a:rPr lang="en-US" sz="1800" b="1" dirty="0" smtClean="0">
                <a:cs typeface="Majalla UI"/>
              </a:rPr>
              <a:t>III</a:t>
            </a:r>
            <a:r>
              <a:rPr lang="fa-IR" sz="1800" b="1" dirty="0" smtClean="0"/>
              <a:t>/ </a:t>
            </a:r>
            <a:r>
              <a:rPr lang="en-US" sz="1800" b="1" dirty="0" smtClean="0">
                <a:cs typeface="Majalla UI"/>
              </a:rPr>
              <a:t>BI</a:t>
            </a:r>
            <a:r>
              <a:rPr lang="fa-IR" sz="1800" b="1" dirty="0" smtClean="0"/>
              <a:t> دیودهای سوئیچینگ </a:t>
            </a:r>
            <a:r>
              <a:rPr lang="en-US" sz="1800" b="1" dirty="0" smtClean="0">
                <a:cs typeface="Majalla UI"/>
              </a:rPr>
              <a:t>DI57</a:t>
            </a:r>
            <a:r>
              <a:rPr lang="fa-IR" sz="1800" b="1" dirty="0" smtClean="0"/>
              <a:t> و </a:t>
            </a:r>
            <a:r>
              <a:rPr lang="en-US" sz="1800" b="1" dirty="0" smtClean="0">
                <a:cs typeface="Majalla UI"/>
              </a:rPr>
              <a:t>DI64</a:t>
            </a:r>
            <a:r>
              <a:rPr lang="fa-IR" sz="1800" b="1" dirty="0" smtClean="0"/>
              <a:t> در فیلترهای ورودی و </a:t>
            </a:r>
            <a:r>
              <a:rPr lang="en-US" sz="1800" b="1" dirty="0" smtClean="0">
                <a:cs typeface="Majalla UI"/>
              </a:rPr>
              <a:t>DI73</a:t>
            </a:r>
            <a:r>
              <a:rPr lang="fa-IR" sz="1800" b="1" dirty="0" smtClean="0"/>
              <a:t> .</a:t>
            </a:r>
            <a:r>
              <a:rPr lang="en-US" sz="1800" b="1" dirty="0" smtClean="0">
                <a:cs typeface="Majalla UI"/>
              </a:rPr>
              <a:t>DI77</a:t>
            </a:r>
            <a:r>
              <a:rPr lang="fa-IR" sz="1800" b="1" dirty="0" smtClean="0"/>
              <a:t> در فیلتر میان گذر (باند فیلتر ترانسفورماتوری ) و</a:t>
            </a:r>
            <a:r>
              <a:rPr lang="en-US" sz="1800" b="1" dirty="0" smtClean="0">
                <a:cs typeface="Majalla UI"/>
              </a:rPr>
              <a:t>DI92</a:t>
            </a:r>
            <a:r>
              <a:rPr lang="fa-IR" sz="1800" b="1" dirty="0" smtClean="0"/>
              <a:t> در مدار اسیلاتور سوئیچ می شود بطوری که در فیلترهای ورودی </a:t>
            </a:r>
            <a:r>
              <a:rPr lang="en-US" sz="1800" b="1" dirty="0" smtClean="0">
                <a:cs typeface="Majalla UI"/>
              </a:rPr>
              <a:t>BI</a:t>
            </a:r>
            <a:r>
              <a:rPr lang="fa-IR" sz="1800" b="1" dirty="0" smtClean="0"/>
              <a:t> به زمین </a:t>
            </a:r>
            <a:r>
              <a:rPr lang="en-US" sz="1800" b="1" dirty="0" smtClean="0">
                <a:cs typeface="Majalla UI"/>
              </a:rPr>
              <a:t>Short</a:t>
            </a:r>
            <a:r>
              <a:rPr lang="fa-IR" sz="1800" b="1" dirty="0" smtClean="0"/>
              <a:t> می شود و مسیر باند </a:t>
            </a:r>
            <a:r>
              <a:rPr lang="en-US" sz="1800" b="1" dirty="0" smtClean="0">
                <a:cs typeface="Majalla UI"/>
              </a:rPr>
              <a:t>III</a:t>
            </a:r>
            <a:r>
              <a:rPr lang="fa-IR" sz="1800" b="1" dirty="0" smtClean="0"/>
              <a:t> برای ورود به ترانزیستور تقویت </a:t>
            </a:r>
            <a:r>
              <a:rPr lang="en-US" sz="1800" b="1" dirty="0" smtClean="0">
                <a:cs typeface="Majalla UI"/>
              </a:rPr>
              <a:t>HF</a:t>
            </a:r>
            <a:r>
              <a:rPr lang="fa-IR" sz="1800" b="1" dirty="0" smtClean="0"/>
              <a:t> باز می شود و درفیلتر میان گذر با ورود خازن </a:t>
            </a:r>
            <a:r>
              <a:rPr lang="en-US" sz="1800" b="1" dirty="0" err="1" smtClean="0">
                <a:cs typeface="Majalla UI"/>
              </a:rPr>
              <a:t>nf</a:t>
            </a:r>
            <a:r>
              <a:rPr lang="fa-IR" sz="1800" b="1" dirty="0" smtClean="0"/>
              <a:t> 1 به ترتیب </a:t>
            </a:r>
            <a:r>
              <a:rPr lang="en-US" sz="1800" b="1" dirty="0" smtClean="0">
                <a:cs typeface="Majalla UI"/>
              </a:rPr>
              <a:t>C73</a:t>
            </a:r>
            <a:r>
              <a:rPr lang="fa-IR" sz="1800" b="1" dirty="0" smtClean="0"/>
              <a:t> و </a:t>
            </a:r>
            <a:r>
              <a:rPr lang="en-US" sz="1800" b="1" dirty="0" smtClean="0">
                <a:cs typeface="Majalla UI"/>
              </a:rPr>
              <a:t>C77 </a:t>
            </a:r>
            <a:r>
              <a:rPr lang="fa-IR" sz="1800" b="1" dirty="0" smtClean="0"/>
              <a:t>به مدار فیلتر باند پرش فرکانس فیلتر از باند </a:t>
            </a:r>
            <a:r>
              <a:rPr lang="en-US" sz="1800" b="1" dirty="0" smtClean="0">
                <a:cs typeface="Majalla UI"/>
              </a:rPr>
              <a:t>I</a:t>
            </a:r>
            <a:r>
              <a:rPr lang="fa-IR" sz="1800" b="1" dirty="0" smtClean="0"/>
              <a:t> (47 تا </a:t>
            </a:r>
            <a:r>
              <a:rPr lang="en-US" sz="1800" b="1" dirty="0" smtClean="0">
                <a:cs typeface="Majalla UI"/>
              </a:rPr>
              <a:t>MHz</a:t>
            </a:r>
            <a:r>
              <a:rPr lang="fa-IR" sz="1800" b="1" dirty="0" smtClean="0"/>
              <a:t>68 )به </a:t>
            </a:r>
            <a:r>
              <a:rPr lang="en-US" sz="1800" b="1" dirty="0" smtClean="0">
                <a:cs typeface="Majalla UI"/>
              </a:rPr>
              <a:t>III B</a:t>
            </a:r>
            <a:r>
              <a:rPr lang="fa-IR" sz="1800" b="1" dirty="0" smtClean="0"/>
              <a:t> (170- 230 )انجام می شود و در مدار اسیلاتور با ورود خازن </a:t>
            </a:r>
            <a:r>
              <a:rPr lang="en-US" sz="1800" b="1" dirty="0" err="1" smtClean="0">
                <a:cs typeface="Majalla UI"/>
              </a:rPr>
              <a:t>nf</a:t>
            </a:r>
            <a:r>
              <a:rPr lang="fa-IR" sz="1800" b="1" dirty="0" smtClean="0"/>
              <a:t>1- </a:t>
            </a:r>
            <a:r>
              <a:rPr lang="en-US" sz="1800" b="1" dirty="0" smtClean="0">
                <a:cs typeface="Majalla UI"/>
              </a:rPr>
              <a:t>C93</a:t>
            </a:r>
            <a:r>
              <a:rPr lang="fa-IR" sz="1800" b="1" dirty="0" smtClean="0"/>
              <a:t> به مدار تانک اسیلاتور (سلف و خازن )پرش فرکانسی برای اسیلاتور ملی نیز به تناسب ایجاد می کند .از طریف دیگر با اعمال ولتاژ </a:t>
            </a:r>
            <a:r>
              <a:rPr lang="en-US" sz="1800" b="1" dirty="0" smtClean="0">
                <a:cs typeface="Majalla UI"/>
              </a:rPr>
              <a:t>v</a:t>
            </a:r>
            <a:r>
              <a:rPr lang="fa-IR" sz="1800" b="1" dirty="0" smtClean="0"/>
              <a:t>33-0از ترمینال سمت راست بالایی تیونر (</a:t>
            </a:r>
            <a:r>
              <a:rPr lang="en-US" sz="1800" b="1" dirty="0" smtClean="0">
                <a:cs typeface="Majalla UI"/>
              </a:rPr>
              <a:t>c37</a:t>
            </a:r>
            <a:r>
              <a:rPr lang="fa-IR" sz="1800" b="1" dirty="0" smtClean="0"/>
              <a:t> ) و از طریق مقاومتهای </a:t>
            </a:r>
            <a:r>
              <a:rPr lang="en-US" sz="1800" b="1" dirty="0" smtClean="0">
                <a:cs typeface="Majalla UI"/>
              </a:rPr>
              <a:t>R37</a:t>
            </a:r>
            <a:r>
              <a:rPr lang="fa-IR" sz="1800" b="1" dirty="0" smtClean="0"/>
              <a:t> و </a:t>
            </a:r>
            <a:r>
              <a:rPr lang="en-US" sz="1800" b="1" dirty="0" smtClean="0">
                <a:cs typeface="Majalla UI"/>
              </a:rPr>
              <a:t>R26</a:t>
            </a:r>
            <a:r>
              <a:rPr lang="fa-IR" sz="1800" b="1" dirty="0" smtClean="0"/>
              <a:t> و </a:t>
            </a:r>
            <a:r>
              <a:rPr lang="en-US" sz="1800" b="1" dirty="0" smtClean="0">
                <a:cs typeface="Majalla UI"/>
              </a:rPr>
              <a:t>R71</a:t>
            </a:r>
            <a:r>
              <a:rPr lang="fa-IR" sz="1800" b="1" dirty="0" smtClean="0"/>
              <a:t>و </a:t>
            </a:r>
            <a:r>
              <a:rPr lang="en-US" sz="1800" b="1" dirty="0" smtClean="0">
                <a:cs typeface="Majalla UI"/>
              </a:rPr>
              <a:t>R66</a:t>
            </a:r>
            <a:r>
              <a:rPr lang="fa-IR" sz="1800" b="1" dirty="0" smtClean="0"/>
              <a:t> به دیودهای ....</a:t>
            </a:r>
            <a:r>
              <a:rPr lang="en-US" sz="1800" b="1" dirty="0" smtClean="0">
                <a:cs typeface="Majalla UI"/>
              </a:rPr>
              <a:t>DI74</a:t>
            </a:r>
            <a:r>
              <a:rPr lang="fa-IR" sz="1800" b="1" dirty="0" smtClean="0"/>
              <a:t> و </a:t>
            </a:r>
            <a:r>
              <a:rPr lang="en-US" sz="1800" b="1" dirty="0" smtClean="0">
                <a:cs typeface="Majalla UI"/>
              </a:rPr>
              <a:t>DI76</a:t>
            </a:r>
            <a:r>
              <a:rPr lang="fa-IR" sz="1800" b="1" dirty="0" smtClean="0"/>
              <a:t> و</a:t>
            </a:r>
            <a:r>
              <a:rPr lang="en-US" sz="1800" b="1" dirty="0" smtClean="0">
                <a:cs typeface="Majalla UI"/>
              </a:rPr>
              <a:t>DI91</a:t>
            </a:r>
            <a:r>
              <a:rPr lang="fa-IR" sz="1800" b="1" dirty="0" smtClean="0"/>
              <a:t> در بایاس مخالف ظرفیت خازنی دیودها تغییر نموده و در نتیجه </a:t>
            </a:r>
            <a:r>
              <a:rPr lang="en-US" sz="1800" b="1" dirty="0" smtClean="0">
                <a:cs typeface="Majalla UI"/>
              </a:rPr>
              <a:t>Shift </a:t>
            </a:r>
            <a:r>
              <a:rPr lang="fa-IR" sz="1800" b="1" dirty="0" smtClean="0"/>
              <a:t> فرکانسی مناسب برای دریافت کانال مورد نظر ایجاد می شود .</a:t>
            </a:r>
            <a:endParaRPr lang="en-US" sz="1800" b="1" dirty="0" smtClean="0">
              <a:cs typeface="Majalla UI"/>
            </a:endParaRPr>
          </a:p>
          <a:p>
            <a:pPr algn="just" rtl="1" eaLnBrk="1" fontAlgn="auto" hangingPunct="1">
              <a:lnSpc>
                <a:spcPct val="150000"/>
              </a:lnSpc>
              <a:spcAft>
                <a:spcPts val="0"/>
              </a:spcAft>
              <a:defRPr/>
            </a:pPr>
            <a:r>
              <a:rPr lang="fa-IR" sz="1800" b="1" dirty="0" smtClean="0"/>
              <a:t>«در کلکتور </a:t>
            </a:r>
            <a:r>
              <a:rPr lang="en-US" sz="1800" b="1" dirty="0" err="1" smtClean="0">
                <a:cs typeface="Majalla UI"/>
              </a:rPr>
              <a:t>Tr:HF</a:t>
            </a:r>
            <a:r>
              <a:rPr lang="fa-IR" sz="1800" b="1" dirty="0" smtClean="0"/>
              <a:t> تعداد کانالهای هر باند تقویت می شود و سپس برای انتخاب کانال مورد نظربه فیلترهای بعدی داده می شود و درخروجی </a:t>
            </a:r>
            <a:r>
              <a:rPr lang="en-US" sz="1800" b="1" dirty="0" err="1" smtClean="0">
                <a:cs typeface="Majalla UI"/>
              </a:rPr>
              <a:t>Trosltot</a:t>
            </a:r>
            <a:r>
              <a:rPr lang="fa-IR" sz="1800" b="1" dirty="0" smtClean="0"/>
              <a:t> 4 فرکانس (اصلی و همسایه ) داریم و بعد از عبور خازن کوپلاژ در خروجی </a:t>
            </a:r>
            <a:r>
              <a:rPr lang="en-US" sz="1800" b="1" dirty="0" err="1" smtClean="0">
                <a:cs typeface="Majalla UI"/>
              </a:rPr>
              <a:t>Trmix</a:t>
            </a:r>
            <a:r>
              <a:rPr lang="fa-IR" sz="1800" b="1" dirty="0" smtClean="0"/>
              <a:t> ،13 فرکانس داریم که توسط خازن </a:t>
            </a:r>
            <a:r>
              <a:rPr lang="en-US" sz="1800" b="1" dirty="0" smtClean="0">
                <a:cs typeface="Majalla UI"/>
              </a:rPr>
              <a:t>C45</a:t>
            </a:r>
            <a:r>
              <a:rPr lang="fa-IR" sz="1800" b="1" dirty="0" smtClean="0"/>
              <a:t> فرکانسهای بالا زمین و 4 فرکانس که تفاضل </a:t>
            </a:r>
            <a:r>
              <a:rPr lang="en-US" sz="1800" b="1" dirty="0" smtClean="0">
                <a:cs typeface="Majalla UI"/>
              </a:rPr>
              <a:t>F</a:t>
            </a:r>
            <a:r>
              <a:rPr lang="en-US" sz="1800" b="1" baseline="-25000" dirty="0" smtClean="0">
                <a:cs typeface="Majalla UI"/>
              </a:rPr>
              <a:t>0</a:t>
            </a:r>
            <a:r>
              <a:rPr lang="fa-IR" sz="1800" b="1" dirty="0" smtClean="0"/>
              <a:t> و فرکانسهای اصلی و همسایه می باشد عبور و با فیلتر میان گذر رسیده و فقط فرکاسنهای 31 و 4/33 و 38 و </a:t>
            </a:r>
            <a:r>
              <a:rPr lang="en-US" sz="1800" b="1" dirty="0" smtClean="0">
                <a:cs typeface="Majalla UI"/>
              </a:rPr>
              <a:t>MHz</a:t>
            </a:r>
            <a:r>
              <a:rPr lang="fa-IR" sz="1800" b="1" dirty="0" smtClean="0"/>
              <a:t>4/40 به خروجی </a:t>
            </a:r>
            <a:r>
              <a:rPr lang="en-US" sz="1800" b="1" dirty="0" smtClean="0">
                <a:cs typeface="Majalla UI"/>
              </a:rPr>
              <a:t>I</a:t>
            </a:r>
            <a:r>
              <a:rPr lang="en-US" sz="1800" b="1" baseline="-25000" dirty="0" smtClean="0">
                <a:cs typeface="Majalla UI"/>
              </a:rPr>
              <a:t>F</a:t>
            </a:r>
            <a:r>
              <a:rPr lang="fa-IR" sz="1800" b="1" dirty="0" smtClean="0"/>
              <a:t> که فرکانس ثانویه نامیده می شوند.</a:t>
            </a:r>
            <a:endParaRPr lang="en-US" sz="1800" b="1" dirty="0" smtClean="0">
              <a:cs typeface="Majalla UI"/>
            </a:endParaRPr>
          </a:p>
          <a:p>
            <a:pPr algn="just" rtl="1" eaLnBrk="1" fontAlgn="auto" hangingPunct="1">
              <a:lnSpc>
                <a:spcPct val="150000"/>
              </a:lnSpc>
              <a:spcAft>
                <a:spcPts val="0"/>
              </a:spcAft>
              <a:defRPr/>
            </a:pPr>
            <a:endParaRPr lang="fa-IR" sz="1800" b="1" dirty="0" smtClean="0"/>
          </a:p>
        </p:txBody>
      </p:sp>
      <p:sp>
        <p:nvSpPr>
          <p:cNvPr id="3" name="Date Placeholder 2"/>
          <p:cNvSpPr>
            <a:spLocks noGrp="1"/>
          </p:cNvSpPr>
          <p:nvPr>
            <p:ph type="dt" sz="half" idx="10"/>
          </p:nvPr>
        </p:nvSpPr>
        <p:spPr/>
        <p:txBody>
          <a:bodyPr/>
          <a:lstStyle/>
          <a:p>
            <a:pPr>
              <a:defRPr/>
            </a:pPr>
            <a:fld id="{EF9B375D-FD9A-4AEB-B5FB-C034160B8C47}" type="datetime8">
              <a:rPr lang="fa-IR" smtClean="0"/>
              <a:pPr>
                <a:defRPr/>
              </a:pPr>
              <a:t>21 مارس 17</a:t>
            </a:fld>
            <a:endParaRPr lang="fa-I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3357563"/>
          </a:xfrm>
        </p:spPr>
        <p:txBody>
          <a:bodyPr rtlCol="0">
            <a:normAutofit/>
          </a:bodyPr>
          <a:lstStyle/>
          <a:p>
            <a:pPr algn="r" eaLnBrk="1" fontAlgn="auto" hangingPunct="1">
              <a:spcAft>
                <a:spcPts val="0"/>
              </a:spcAft>
              <a:defRPr/>
            </a:pPr>
            <a:r>
              <a:rPr lang="fa-IR" sz="1800" b="1" dirty="0" smtClean="0">
                <a:cs typeface="+mn-cs"/>
              </a:rPr>
              <a:t>در حالی که کانال </a:t>
            </a:r>
            <a:r>
              <a:rPr lang="en-US" sz="1800" b="1" dirty="0" smtClean="0">
                <a:cs typeface="+mn-cs"/>
              </a:rPr>
              <a:t>UHF</a:t>
            </a:r>
            <a:r>
              <a:rPr lang="fa-IR" sz="1800" b="1" dirty="0" smtClean="0">
                <a:cs typeface="+mn-cs"/>
              </a:rPr>
              <a:t> ار انتخاب می نماییم ولتاژ تغذیه از طریق پین </a:t>
            </a:r>
            <a:r>
              <a:rPr lang="en-US" sz="1800" b="1" dirty="0" smtClean="0">
                <a:cs typeface="+mn-cs"/>
              </a:rPr>
              <a:t>UHF</a:t>
            </a:r>
            <a:r>
              <a:rPr lang="fa-IR" sz="1800" b="1" dirty="0" smtClean="0">
                <a:cs typeface="+mn-cs"/>
              </a:rPr>
              <a:t> و دیود سوئیچینگ </a:t>
            </a:r>
            <a:r>
              <a:rPr lang="en-US" sz="1800" b="1" dirty="0" smtClean="0">
                <a:cs typeface="+mn-cs"/>
              </a:rPr>
              <a:t>DI13</a:t>
            </a:r>
            <a:r>
              <a:rPr lang="fa-IR" sz="1800" b="1" dirty="0" smtClean="0">
                <a:cs typeface="+mn-cs"/>
              </a:rPr>
              <a:t> و </a:t>
            </a:r>
            <a:r>
              <a:rPr lang="en-US" sz="1800" b="1" dirty="0" smtClean="0">
                <a:cs typeface="+mn-cs"/>
              </a:rPr>
              <a:t>R13</a:t>
            </a:r>
            <a:r>
              <a:rPr lang="fa-IR" sz="1800" b="1" dirty="0" smtClean="0">
                <a:cs typeface="+mn-cs"/>
              </a:rPr>
              <a:t> به مدار امیتربیس </a:t>
            </a:r>
            <a:r>
              <a:rPr lang="en-US" sz="1800" b="1" dirty="0" smtClean="0">
                <a:cs typeface="+mn-cs"/>
              </a:rPr>
              <a:t>Tr16</a:t>
            </a:r>
            <a:r>
              <a:rPr lang="fa-IR" sz="1800" b="1" dirty="0" smtClean="0">
                <a:cs typeface="+mn-cs"/>
              </a:rPr>
              <a:t> و مقاومت </a:t>
            </a:r>
            <a:r>
              <a:rPr lang="en-US" sz="1800" b="1" dirty="0" smtClean="0">
                <a:cs typeface="+mn-cs"/>
              </a:rPr>
              <a:t>R16</a:t>
            </a:r>
            <a:r>
              <a:rPr lang="fa-IR" sz="1800" b="1" dirty="0" smtClean="0">
                <a:cs typeface="+mn-cs"/>
              </a:rPr>
              <a:t> و سرانجام از طریق مقاومت </a:t>
            </a:r>
            <a:r>
              <a:rPr lang="en-US" sz="1800" b="1" dirty="0" smtClean="0">
                <a:cs typeface="+mn-cs"/>
              </a:rPr>
              <a:t>R14</a:t>
            </a:r>
            <a:r>
              <a:rPr lang="fa-IR" sz="1800" b="1" dirty="0" smtClean="0">
                <a:cs typeface="+mn-cs"/>
              </a:rPr>
              <a:t> به پین خروجی </a:t>
            </a:r>
            <a:r>
              <a:rPr lang="en-US" sz="1800" b="1" dirty="0" smtClean="0">
                <a:cs typeface="+mn-cs"/>
              </a:rPr>
              <a:t>C12</a:t>
            </a:r>
            <a:r>
              <a:rPr lang="fa-IR" sz="1800" b="1" dirty="0" smtClean="0">
                <a:cs typeface="+mn-cs"/>
              </a:rPr>
              <a:t> تیونر (ترمینال </a:t>
            </a:r>
            <a:r>
              <a:rPr lang="en-US" sz="1800" b="1" dirty="0" smtClean="0">
                <a:cs typeface="+mn-cs"/>
              </a:rPr>
              <a:t>AGC</a:t>
            </a:r>
            <a:r>
              <a:rPr lang="fa-IR" sz="1800" b="1" dirty="0" smtClean="0">
                <a:cs typeface="+mn-cs"/>
              </a:rPr>
              <a:t> تأخیری ) و مقاومت </a:t>
            </a:r>
            <a:r>
              <a:rPr lang="en-US" sz="1800" b="1" dirty="0" smtClean="0">
                <a:cs typeface="+mn-cs"/>
              </a:rPr>
              <a:t>K</a:t>
            </a:r>
            <a:r>
              <a:rPr lang="fa-IR" sz="1800" b="1" dirty="0" smtClean="0">
                <a:cs typeface="+mn-cs"/>
              </a:rPr>
              <a:t>10 به زمین می رسد و مدار </a:t>
            </a:r>
            <a:r>
              <a:rPr lang="en-US" sz="1800" b="1" dirty="0" smtClean="0">
                <a:cs typeface="+mn-cs"/>
              </a:rPr>
              <a:t>DC</a:t>
            </a:r>
            <a:r>
              <a:rPr lang="fa-IR" sz="1800" b="1" dirty="0" smtClean="0">
                <a:cs typeface="+mn-cs"/>
              </a:rPr>
              <a:t> آن کامل می شود بنابراین </a:t>
            </a:r>
            <a:r>
              <a:rPr lang="en-US" sz="1800" b="1" dirty="0" err="1" smtClean="0">
                <a:cs typeface="+mn-cs"/>
              </a:rPr>
              <a:t>TrHF</a:t>
            </a:r>
            <a:r>
              <a:rPr lang="fa-IR" sz="1800" b="1" dirty="0" smtClean="0">
                <a:cs typeface="+mn-cs"/>
              </a:rPr>
              <a:t> طبقه </a:t>
            </a:r>
            <a:r>
              <a:rPr lang="en-US" sz="1800" b="1" dirty="0" smtClean="0">
                <a:cs typeface="+mn-cs"/>
              </a:rPr>
              <a:t>UHF</a:t>
            </a:r>
            <a:r>
              <a:rPr lang="fa-IR" sz="1800" b="1" dirty="0" smtClean="0">
                <a:cs typeface="+mn-cs"/>
              </a:rPr>
              <a:t> فعال می شود هم چنین این ولتاژ </a:t>
            </a:r>
            <a:r>
              <a:rPr lang="en-US" sz="1800" b="1" dirty="0" smtClean="0">
                <a:cs typeface="+mn-cs"/>
              </a:rPr>
              <a:t>v</a:t>
            </a:r>
            <a:r>
              <a:rPr lang="fa-IR" sz="1800" b="1" dirty="0" smtClean="0">
                <a:cs typeface="+mn-cs"/>
              </a:rPr>
              <a:t> 12 از طریق مقاومتهای </a:t>
            </a:r>
            <a:r>
              <a:rPr lang="en-US" sz="1800" b="1" dirty="0" smtClean="0">
                <a:cs typeface="+mn-cs"/>
              </a:rPr>
              <a:t>R16</a:t>
            </a:r>
            <a:r>
              <a:rPr lang="fa-IR" sz="1800" b="1" dirty="0" smtClean="0">
                <a:cs typeface="+mn-cs"/>
              </a:rPr>
              <a:t> و </a:t>
            </a:r>
            <a:r>
              <a:rPr lang="en-US" sz="1800" b="1" dirty="0" smtClean="0">
                <a:cs typeface="+mn-cs"/>
              </a:rPr>
              <a:t>R31</a:t>
            </a:r>
            <a:r>
              <a:rPr lang="fa-IR" sz="1800" b="1" dirty="0" smtClean="0">
                <a:cs typeface="+mn-cs"/>
              </a:rPr>
              <a:t> و </a:t>
            </a:r>
            <a:r>
              <a:rPr lang="en-US" sz="1800" b="1" dirty="0" smtClean="0">
                <a:cs typeface="+mn-cs"/>
              </a:rPr>
              <a:t>R32</a:t>
            </a:r>
            <a:r>
              <a:rPr lang="fa-IR" sz="1800" b="1" dirty="0" smtClean="0">
                <a:cs typeface="+mn-cs"/>
              </a:rPr>
              <a:t> و </a:t>
            </a:r>
            <a:r>
              <a:rPr lang="en-US" sz="1800" b="1" dirty="0" smtClean="0">
                <a:cs typeface="+mn-cs"/>
              </a:rPr>
              <a:t>R33</a:t>
            </a:r>
            <a:r>
              <a:rPr lang="fa-IR" sz="1800" b="1" dirty="0" smtClean="0">
                <a:cs typeface="+mn-cs"/>
              </a:rPr>
              <a:t> و </a:t>
            </a:r>
            <a:r>
              <a:rPr lang="en-US" sz="1800" b="1" dirty="0" smtClean="0">
                <a:cs typeface="+mn-cs"/>
              </a:rPr>
              <a:t>R34</a:t>
            </a:r>
            <a:r>
              <a:rPr lang="fa-IR" sz="1800" b="1" dirty="0" smtClean="0">
                <a:cs typeface="+mn-cs"/>
              </a:rPr>
              <a:t> و</a:t>
            </a:r>
            <a:r>
              <a:rPr lang="en-US" sz="1800" b="1" dirty="0" smtClean="0">
                <a:cs typeface="+mn-cs"/>
              </a:rPr>
              <a:t>R35</a:t>
            </a:r>
            <a:r>
              <a:rPr lang="fa-IR" sz="1800" b="1" dirty="0" smtClean="0">
                <a:cs typeface="+mn-cs"/>
              </a:rPr>
              <a:t> و </a:t>
            </a:r>
            <a:r>
              <a:rPr lang="en-US" sz="1800" b="1" dirty="0" smtClean="0">
                <a:cs typeface="+mn-cs"/>
              </a:rPr>
              <a:t>Tr35</a:t>
            </a:r>
            <a:r>
              <a:rPr lang="fa-IR" sz="1800" b="1" dirty="0" smtClean="0">
                <a:cs typeface="+mn-cs"/>
              </a:rPr>
              <a:t> طبقه مخلوط کن (و اسیلاتور) را فعال می نماید و در نیتجه طبقه </a:t>
            </a:r>
            <a:r>
              <a:rPr lang="en-US" sz="1800" b="1" dirty="0" smtClean="0">
                <a:cs typeface="+mn-cs"/>
              </a:rPr>
              <a:t>UHF</a:t>
            </a:r>
            <a:r>
              <a:rPr lang="fa-IR" sz="1800" b="1" dirty="0" smtClean="0">
                <a:cs typeface="+mn-cs"/>
              </a:rPr>
              <a:t> فعال می شود ضمناً دیودهای </a:t>
            </a:r>
            <a:r>
              <a:rPr lang="en-US" sz="1800" b="1" dirty="0" smtClean="0">
                <a:cs typeface="+mn-cs"/>
              </a:rPr>
              <a:t>DI13</a:t>
            </a:r>
            <a:r>
              <a:rPr lang="fa-IR" sz="1800" b="1" dirty="0" smtClean="0">
                <a:cs typeface="+mn-cs"/>
              </a:rPr>
              <a:t> و </a:t>
            </a:r>
            <a:r>
              <a:rPr lang="en-US" sz="1800" b="1" dirty="0" smtClean="0">
                <a:cs typeface="+mn-cs"/>
              </a:rPr>
              <a:t>DI42</a:t>
            </a:r>
            <a:r>
              <a:rPr lang="fa-IR" sz="1800" b="1" dirty="0" smtClean="0">
                <a:cs typeface="+mn-cs"/>
              </a:rPr>
              <a:t> نیز سوئیچ می شوند.</a:t>
            </a:r>
            <a:r>
              <a:rPr lang="en-US" sz="1800" b="1" dirty="0" smtClean="0">
                <a:cs typeface="+mn-cs"/>
              </a:rPr>
              <a:t/>
            </a:r>
            <a:br>
              <a:rPr lang="en-US" sz="1800" b="1" dirty="0" smtClean="0">
                <a:cs typeface="+mn-cs"/>
              </a:rPr>
            </a:br>
            <a:r>
              <a:rPr lang="fa-IR" sz="1800" b="1" dirty="0" smtClean="0">
                <a:cs typeface="+mn-cs"/>
              </a:rPr>
              <a:t>در فرکانسهای بالا </a:t>
            </a:r>
            <a:r>
              <a:rPr lang="en-US" sz="1800" b="1" dirty="0" smtClean="0">
                <a:cs typeface="+mn-cs"/>
              </a:rPr>
              <a:t>UHF</a:t>
            </a:r>
            <a:r>
              <a:rPr lang="fa-IR" sz="1800" b="1" dirty="0" smtClean="0">
                <a:cs typeface="+mn-cs"/>
              </a:rPr>
              <a:t> و </a:t>
            </a:r>
            <a:r>
              <a:rPr lang="en-US" sz="1800" b="1" dirty="0" err="1" smtClean="0">
                <a:cs typeface="+mn-cs"/>
              </a:rPr>
              <a:t>SHf</a:t>
            </a:r>
            <a:r>
              <a:rPr lang="fa-IR" sz="1800" b="1" dirty="0" smtClean="0">
                <a:cs typeface="+mn-cs"/>
              </a:rPr>
              <a:t> سلف و خازهای معمولی کارایی ندارند مثلاً در محاسباتمان به سلف  دور نیاز پیدا می کنیم که عملاً وجود خارجی ندارد لذا در اینجا برای تأمین سلف و خازن مورد نیاز (مدارات تشدید ) از کابل کواکسیال استفاده می کنند.</a:t>
            </a:r>
            <a:r>
              <a:rPr lang="en-US" sz="1800" b="1" dirty="0" smtClean="0">
                <a:cs typeface="+mn-cs"/>
              </a:rPr>
              <a:t/>
            </a:r>
            <a:br>
              <a:rPr lang="en-US" sz="1800" b="1" dirty="0" smtClean="0">
                <a:cs typeface="+mn-cs"/>
              </a:rPr>
            </a:br>
            <a:r>
              <a:rPr lang="en-US" sz="1800" b="1" dirty="0" smtClean="0">
                <a:cs typeface="+mn-cs"/>
              </a:rPr>
              <a:t/>
            </a:r>
            <a:br>
              <a:rPr lang="en-US" sz="1800" b="1" dirty="0" smtClean="0">
                <a:cs typeface="+mn-cs"/>
              </a:rPr>
            </a:br>
            <a:endParaRPr lang="fa-IR" sz="1800" b="1" dirty="0">
              <a:cs typeface="+mn-cs"/>
            </a:endParaRPr>
          </a:p>
        </p:txBody>
      </p:sp>
      <p:pic>
        <p:nvPicPr>
          <p:cNvPr id="157699" name="Picture 2"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 y="4286250"/>
            <a:ext cx="33575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1B23EDA0-E7E6-450D-B9B5-1A93AB060C51}" type="datetime8">
              <a:rPr lang="fa-IR" smtClean="0"/>
              <a:pPr>
                <a:defRPr/>
              </a:pPr>
              <a:t>21 مارس 17</a:t>
            </a:fld>
            <a:endParaRPr lang="fa-I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C:\Documents and Settings\HAMIDI\Desktop\جلسه12\جلسه12شکل3\4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2875" y="857250"/>
            <a:ext cx="8643938" cy="5857875"/>
          </a:xfrm>
          <a:noFill/>
        </p:spPr>
      </p:pic>
      <p:sp>
        <p:nvSpPr>
          <p:cNvPr id="3" name="Date Placeholder 2"/>
          <p:cNvSpPr>
            <a:spLocks noGrp="1"/>
          </p:cNvSpPr>
          <p:nvPr>
            <p:ph type="dt" sz="half" idx="10"/>
          </p:nvPr>
        </p:nvSpPr>
        <p:spPr/>
        <p:txBody>
          <a:bodyPr/>
          <a:lstStyle/>
          <a:p>
            <a:pPr>
              <a:defRPr/>
            </a:pPr>
            <a:fld id="{0B63FC8D-72D7-40AB-A28D-A2B4F3B61550}" type="datetime8">
              <a:rPr lang="fa-IR" smtClean="0"/>
              <a:pPr>
                <a:defRPr/>
              </a:pPr>
              <a:t>21 مارس 17</a:t>
            </a:fld>
            <a:endParaRPr lang="fa-I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457200" y="714375"/>
            <a:ext cx="8229600" cy="5857875"/>
          </a:xfrm>
        </p:spPr>
        <p:txBody>
          <a:bodyPr/>
          <a:lstStyle/>
          <a:p>
            <a:pPr algn="just" rtl="1" eaLnBrk="1" hangingPunct="1"/>
            <a:r>
              <a:rPr lang="fa-IR" altLang="en-US" sz="1800" b="1" smtClean="0"/>
              <a:t>انواع تیونر</a:t>
            </a:r>
            <a:endParaRPr lang="en-US" altLang="en-US" sz="1800" b="1" smtClean="0">
              <a:ea typeface="Majalla UI"/>
              <a:cs typeface="Majalla UI"/>
            </a:endParaRPr>
          </a:p>
          <a:p>
            <a:pPr algn="just" rtl="1" eaLnBrk="1" hangingPunct="1"/>
            <a:r>
              <a:rPr lang="fa-IR" altLang="en-US" sz="1800" b="1" smtClean="0"/>
              <a:t>چنانچه دیدیم ، عمل اصلی تیونر ،انتخاب کانال دلخواه و تبدیل فرکانس امواج مزبور به فرکانس </a:t>
            </a:r>
            <a:r>
              <a:rPr lang="en-US" altLang="en-US" sz="1800" b="1" smtClean="0">
                <a:ea typeface="Majalla UI"/>
                <a:cs typeface="Majalla UI"/>
              </a:rPr>
              <a:t>I</a:t>
            </a:r>
            <a:r>
              <a:rPr lang="en-US" altLang="en-US" sz="1800" b="1" baseline="-25000" smtClean="0">
                <a:ea typeface="Majalla UI"/>
                <a:cs typeface="Majalla UI"/>
              </a:rPr>
              <a:t>f</a:t>
            </a:r>
            <a:r>
              <a:rPr lang="fa-IR" altLang="en-US" sz="1800" b="1" smtClean="0"/>
              <a:t> است و این عمل از طریق تغیر مقادیر فرکانس تشدید مدارهای هماهنگ در تقویت کننده </a:t>
            </a:r>
            <a:r>
              <a:rPr lang="en-US" altLang="en-US" sz="1800" b="1" smtClean="0">
                <a:ea typeface="Majalla UI"/>
                <a:cs typeface="Majalla UI"/>
              </a:rPr>
              <a:t>R</a:t>
            </a:r>
            <a:r>
              <a:rPr lang="en-US" altLang="en-US" sz="1800" b="1" baseline="-25000" smtClean="0">
                <a:ea typeface="Majalla UI"/>
                <a:cs typeface="Majalla UI"/>
              </a:rPr>
              <a:t>f</a:t>
            </a:r>
            <a:r>
              <a:rPr lang="fa-IR" altLang="en-US" sz="1800" b="1" smtClean="0"/>
              <a:t> مخلوط کننده و نوسان ساز انجام می شود .بر مبنای چگونگی انجام این عمل ، تیونرهای </a:t>
            </a:r>
            <a:r>
              <a:rPr lang="en-US" altLang="en-US" sz="1800" b="1" smtClean="0">
                <a:ea typeface="Majalla UI"/>
                <a:cs typeface="Majalla UI"/>
              </a:rPr>
              <a:t>VHF</a:t>
            </a:r>
            <a:r>
              <a:rPr lang="fa-IR" altLang="en-US" sz="1800" b="1" smtClean="0"/>
              <a:t> به دو دسته مکانیکی و الکترونیکی تقسیم می شوند:</a:t>
            </a:r>
            <a:endParaRPr lang="en-US" altLang="en-US" sz="1800" b="1" smtClean="0">
              <a:ea typeface="Majalla UI"/>
              <a:cs typeface="Majalla UI"/>
            </a:endParaRPr>
          </a:p>
          <a:p>
            <a:pPr algn="just" rtl="1" eaLnBrk="1" hangingPunct="1"/>
            <a:r>
              <a:rPr lang="fa-IR" altLang="en-US" sz="1800" b="1" smtClean="0"/>
              <a:t>انواع تیونر </a:t>
            </a:r>
            <a:r>
              <a:rPr lang="en-US" altLang="en-US" sz="1800" b="1" smtClean="0">
                <a:ea typeface="Majalla UI"/>
                <a:cs typeface="Majalla UI"/>
              </a:rPr>
              <a:t>VHF</a:t>
            </a:r>
            <a:r>
              <a:rPr lang="fa-IR" altLang="en-US" sz="1800" b="1" smtClean="0"/>
              <a:t> :	1- تیونرهای مکانیکی     2- تینرهای الکترونیکی </a:t>
            </a:r>
            <a:endParaRPr lang="en-US" altLang="en-US" sz="1800" b="1" smtClean="0">
              <a:ea typeface="Majalla UI"/>
              <a:cs typeface="Majalla UI"/>
            </a:endParaRPr>
          </a:p>
          <a:p>
            <a:pPr algn="just" rtl="1" eaLnBrk="1" hangingPunct="1"/>
            <a:r>
              <a:rPr lang="fa-IR" altLang="en-US" sz="1800" b="1" smtClean="0"/>
              <a:t>تیونرهای مکانیکی : 1- تنظیم پیوسته        3-سلکتوری: (1- تورت( غلتکی )  2- ویفرسوئیچ)</a:t>
            </a:r>
            <a:endParaRPr lang="en-US" altLang="en-US" sz="1800" b="1" smtClean="0">
              <a:ea typeface="Majalla UI"/>
              <a:cs typeface="Majalla UI"/>
            </a:endParaRPr>
          </a:p>
          <a:p>
            <a:pPr algn="just" rtl="1" eaLnBrk="1" hangingPunct="1"/>
            <a:r>
              <a:rPr lang="fa-IR" altLang="en-US" sz="1800" b="1" smtClean="0"/>
              <a:t>2- تیونر الکترونیکی </a:t>
            </a:r>
            <a:endParaRPr lang="en-US" altLang="en-US" sz="1800" b="1" smtClean="0">
              <a:ea typeface="Majalla UI"/>
              <a:cs typeface="Majalla UI"/>
            </a:endParaRPr>
          </a:p>
          <a:p>
            <a:pPr algn="just" rtl="1" eaLnBrk="1" hangingPunct="1"/>
            <a:r>
              <a:rPr lang="fa-IR" altLang="en-US" sz="1800" b="1" smtClean="0"/>
              <a:t>در تیونرهای الکترونیکی ،برای تغییر مدارهای هماهنگ هیچگونه عمل مکانیکی لازم نیست و این به کمک دیودهای خازنی واریکاپ میسر است.به همین علت، به این نوع تیونر ،لفظ تیونر و اریکاپ نیز اطلاق می شود.عمل تنظیم کانال بوسیله مجموعه کنترلهایی انجام می شود که خارج از محفظه تیونر بوده و از طریق آن ولتاژهایی به تیونر اعمال می شود . در تلویزیون هایی که از تیونر الکترونیکی استفاده می نمایند، عمل انتخاب برنامه به یکی از سه روش کلیدهای پوش باتون ، فینگر تاچ و کنترل از راه دور انجام می گردد . تلویزیون های نوع سوم مجهز به کانال یاب اتوماتیک هستند که در کتاب تلویزیون رنگی بدان خواهیم پرداخت.</a:t>
            </a:r>
            <a:endParaRPr lang="en-US" altLang="en-US" sz="1800" b="1" smtClean="0">
              <a:ea typeface="Majalla UI"/>
              <a:cs typeface="Majalla UI"/>
            </a:endParaRPr>
          </a:p>
          <a:p>
            <a:pPr algn="just" rtl="1" eaLnBrk="1" hangingPunct="1"/>
            <a:r>
              <a:rPr lang="fa-IR" altLang="en-US" sz="1800" b="1" smtClean="0"/>
              <a:t>در دو نوع پوش باتون و فینگر تاچ ،تعدادی پتانسیومتر انتخاب کانال (معمولآً 8 عدد) موجود بوده که هر یک به تنهایی قادرند برای کلیه کانالهای محدوده </a:t>
            </a:r>
            <a:r>
              <a:rPr lang="en-US" altLang="en-US" sz="1800" b="1" smtClean="0">
                <a:ea typeface="Majalla UI"/>
                <a:cs typeface="Majalla UI"/>
              </a:rPr>
              <a:t>VHF</a:t>
            </a:r>
            <a:r>
              <a:rPr lang="fa-IR" altLang="en-US" sz="1800" b="1" smtClean="0"/>
              <a:t> و </a:t>
            </a:r>
            <a:r>
              <a:rPr lang="en-US" altLang="en-US" sz="1800" b="1" smtClean="0">
                <a:ea typeface="Majalla UI"/>
                <a:cs typeface="Majalla UI"/>
              </a:rPr>
              <a:t>UHF</a:t>
            </a:r>
            <a:r>
              <a:rPr lang="fa-IR" altLang="en-US" sz="1800" b="1" smtClean="0"/>
              <a:t> تنظیم شوند .در ضمن برای هر یک از پتانسیومترها ، کلیدی بنام کلید انتخاب باند موجود است که می توان در یکی از سه حالت </a:t>
            </a:r>
            <a:r>
              <a:rPr lang="en-US" altLang="en-US" sz="1800" b="1" smtClean="0">
                <a:ea typeface="Majalla UI"/>
                <a:cs typeface="Majalla UI"/>
              </a:rPr>
              <a:t>I</a:t>
            </a:r>
            <a:r>
              <a:rPr lang="fa-IR" altLang="en-US" sz="1800" b="1" smtClean="0"/>
              <a:t> ،</a:t>
            </a:r>
            <a:r>
              <a:rPr lang="en-US" altLang="en-US" sz="1800" b="1" smtClean="0">
                <a:ea typeface="Majalla UI"/>
                <a:cs typeface="Majalla UI"/>
              </a:rPr>
              <a:t>III</a:t>
            </a:r>
            <a:r>
              <a:rPr lang="fa-IR" altLang="en-US" sz="1800" b="1" smtClean="0"/>
              <a:t> و </a:t>
            </a:r>
            <a:r>
              <a:rPr lang="en-US" altLang="en-US" sz="1800" b="1" smtClean="0">
                <a:ea typeface="Majalla UI"/>
                <a:cs typeface="Majalla UI"/>
              </a:rPr>
              <a:t>VHf</a:t>
            </a:r>
            <a:r>
              <a:rPr lang="fa-IR" altLang="en-US" sz="1800" b="1" smtClean="0"/>
              <a:t> قرار گیرد .در شکل زیر چگونگی قرار گرفتن اجزای مزبور  نشان داده شده است.</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BCE46510-8524-4E61-9E2C-E129F8F900B1}" type="datetime8">
              <a:rPr lang="fa-IR" smtClean="0"/>
              <a:pPr>
                <a:defRPr/>
              </a:pPr>
              <a:t>21 مارس 17</a:t>
            </a:fld>
            <a:endParaRPr lang="fa-I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rtlCol="0">
            <a:normAutofit/>
          </a:bodyPr>
          <a:lstStyle/>
          <a:p>
            <a:pPr eaLnBrk="1" fontAlgn="auto" hangingPunct="1">
              <a:spcAft>
                <a:spcPts val="0"/>
              </a:spcAft>
              <a:defRPr/>
            </a:pPr>
            <a:r>
              <a:rPr lang="fa-IR" sz="2000" b="1" dirty="0" smtClean="0">
                <a:cs typeface="+mn-cs"/>
              </a:rPr>
              <a:t>مجموعه کلید و پتانسیومترهای تنظیم و انتخاب کانال </a:t>
            </a:r>
          </a:p>
        </p:txBody>
      </p:sp>
      <p:pic>
        <p:nvPicPr>
          <p:cNvPr id="160771" name="Picture 4" descr="C:\Documents and Settings\HAMIDI\Desktop\جلسه12\جلسه12شکل3\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3063" y="2500313"/>
            <a:ext cx="7005637" cy="380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1BF538AD-112B-4089-AB92-D01C9A625018}" type="datetime8">
              <a:rPr lang="fa-IR" smtClean="0"/>
              <a:pPr>
                <a:defRPr/>
              </a:pPr>
              <a:t>21 مارس 17</a:t>
            </a:fld>
            <a:endParaRPr lang="fa-I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p:txBody>
          <a:bodyPr/>
          <a:lstStyle/>
          <a:p>
            <a:pPr algn="ctr" eaLnBrk="1" hangingPunct="1"/>
            <a:r>
              <a:rPr lang="fa-IR" altLang="en-US" sz="960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7209774B-F518-4E64-878F-29F291797AD9}" type="datetime8">
              <a:rPr lang="fa-IR" smtClean="0"/>
              <a:pPr>
                <a:defRPr/>
              </a:pPr>
              <a:t>21 مارس 17</a:t>
            </a:fld>
            <a:endParaRPr lang="fa-I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457200" y="1071563"/>
            <a:ext cx="8229600" cy="5253037"/>
          </a:xfrm>
        </p:spPr>
        <p:txBody>
          <a:bodyPr/>
          <a:lstStyle/>
          <a:p>
            <a:pPr algn="just" rtl="1" eaLnBrk="1" hangingPunct="1"/>
            <a:r>
              <a:rPr lang="fa-IR" altLang="en-US" sz="1800" b="1" smtClean="0">
                <a:solidFill>
                  <a:schemeClr val="accent1"/>
                </a:solidFill>
              </a:rPr>
              <a:t>طبقه </a:t>
            </a:r>
            <a:r>
              <a:rPr lang="en-US" altLang="en-US" sz="1800" b="1" smtClean="0">
                <a:solidFill>
                  <a:schemeClr val="accent1"/>
                </a:solidFill>
                <a:ea typeface="Majalla UI"/>
                <a:cs typeface="Majalla UI"/>
              </a:rPr>
              <a:t>IF</a:t>
            </a:r>
            <a:r>
              <a:rPr lang="fa-IR" altLang="en-US" sz="1800" b="1" smtClean="0">
                <a:solidFill>
                  <a:schemeClr val="accent1"/>
                </a:solidFill>
              </a:rPr>
              <a:t> و آشکار ساز (تصویر «ویدئو» ) </a:t>
            </a:r>
            <a:r>
              <a:rPr lang="en-US" altLang="en-US" sz="1800" b="1" smtClean="0">
                <a:solidFill>
                  <a:schemeClr val="accent1"/>
                </a:solidFill>
                <a:ea typeface="Majalla UI"/>
                <a:cs typeface="Majalla UI"/>
              </a:rPr>
              <a:t>(PLCTURE IF &amp; DETECTORSECTION) </a:t>
            </a:r>
          </a:p>
          <a:p>
            <a:pPr algn="just" rtl="1" eaLnBrk="1" hangingPunct="1"/>
            <a:r>
              <a:rPr lang="fa-IR" altLang="en-US" sz="1800" b="1" smtClean="0"/>
              <a:t>قسمت اعظم تقویت سیگنال در طبقه </a:t>
            </a:r>
            <a:r>
              <a:rPr lang="en-US" altLang="en-US" sz="1800" b="1" smtClean="0">
                <a:ea typeface="Majalla UI"/>
                <a:cs typeface="Majalla UI"/>
              </a:rPr>
              <a:t>IF</a:t>
            </a:r>
            <a:r>
              <a:rPr lang="fa-IR" altLang="en-US" sz="1800" b="1" smtClean="0"/>
              <a:t> به دست می آید. باند </a:t>
            </a:r>
            <a:r>
              <a:rPr lang="en-US" altLang="en-US" sz="1800" b="1" smtClean="0">
                <a:ea typeface="Majalla UI"/>
                <a:cs typeface="Majalla UI"/>
              </a:rPr>
              <a:t>IF</a:t>
            </a:r>
            <a:r>
              <a:rPr lang="fa-IR" altLang="en-US" sz="1800" b="1" smtClean="0"/>
              <a:t> تهیه شده در تیونر توسط یک کابل کواکسیال به ورودی این طبقه اعمال می شود. وظیفه اصلی طبقه </a:t>
            </a:r>
            <a:r>
              <a:rPr lang="en-US" altLang="en-US" sz="1800" b="1" smtClean="0">
                <a:ea typeface="Majalla UI"/>
                <a:cs typeface="Majalla UI"/>
              </a:rPr>
              <a:t>IF</a:t>
            </a:r>
            <a:r>
              <a:rPr lang="fa-IR" altLang="en-US" sz="1800" b="1" smtClean="0"/>
              <a:t> ، تقویت این باند است. تقویت کننده </a:t>
            </a:r>
            <a:r>
              <a:rPr lang="en-US" altLang="en-US" sz="1800" b="1" smtClean="0">
                <a:ea typeface="Majalla UI"/>
                <a:cs typeface="Majalla UI"/>
              </a:rPr>
              <a:t>IF</a:t>
            </a:r>
            <a:r>
              <a:rPr lang="fa-IR" altLang="en-US" sz="1800" b="1" smtClean="0"/>
              <a:t> معمولاً از سه طبقه تقویت (</a:t>
            </a:r>
            <a:r>
              <a:rPr lang="en-US" altLang="en-US" sz="1800" b="1" smtClean="0">
                <a:ea typeface="Majalla UI"/>
                <a:cs typeface="Majalla UI"/>
              </a:rPr>
              <a:t>IC</a:t>
            </a:r>
            <a:r>
              <a:rPr lang="fa-IR" altLang="en-US" sz="1800" b="1" smtClean="0"/>
              <a:t> یا ترانزیستوری) تشکیل شده است. وظیفه دیگر طبقه </a:t>
            </a:r>
            <a:r>
              <a:rPr lang="en-US" altLang="en-US" sz="1800" b="1" smtClean="0">
                <a:ea typeface="Majalla UI"/>
                <a:cs typeface="Majalla UI"/>
              </a:rPr>
              <a:t>IF</a:t>
            </a:r>
            <a:r>
              <a:rPr lang="fa-IR" altLang="en-US" sz="1800" b="1" smtClean="0"/>
              <a:t> جلوگیری از عبور امواج مزاحم نظیر حامل های تصویر و صوت کانال های مجاور است. در عین حال توسط فیلترهایی سیگنال </a:t>
            </a:r>
            <a:r>
              <a:rPr lang="en-US" altLang="en-US" sz="1800" b="1" smtClean="0">
                <a:ea typeface="Majalla UI"/>
                <a:cs typeface="Majalla UI"/>
              </a:rPr>
              <a:t>IF</a:t>
            </a:r>
            <a:r>
              <a:rPr lang="fa-IR" altLang="en-US" sz="1800" b="1" smtClean="0"/>
              <a:t> صوت را تضعیف می کنند. این عمل برای جلوگیری از تداخل سیگنال </a:t>
            </a:r>
            <a:r>
              <a:rPr lang="en-US" altLang="en-US" sz="1800" b="1" smtClean="0">
                <a:ea typeface="Majalla UI"/>
                <a:cs typeface="Majalla UI"/>
              </a:rPr>
              <a:t>IF</a:t>
            </a:r>
            <a:r>
              <a:rPr lang="fa-IR" altLang="en-US" sz="1800" b="1" smtClean="0"/>
              <a:t> تفاضلی بدست آمده از آشکارساز تصویر است. در عمل ضریب تقویت طبقه </a:t>
            </a:r>
            <a:r>
              <a:rPr lang="en-US" altLang="en-US" sz="1800" b="1" smtClean="0">
                <a:ea typeface="Majalla UI"/>
                <a:cs typeface="Majalla UI"/>
              </a:rPr>
              <a:t>IF</a:t>
            </a:r>
            <a:r>
              <a:rPr lang="fa-IR" altLang="en-US" sz="1800" b="1" smtClean="0"/>
              <a:t> برای حامل </a:t>
            </a:r>
            <a:r>
              <a:rPr lang="en-US" altLang="en-US" sz="1800" b="1" smtClean="0">
                <a:ea typeface="Majalla UI"/>
                <a:cs typeface="Majalla UI"/>
              </a:rPr>
              <a:t>IF</a:t>
            </a:r>
            <a:r>
              <a:rPr lang="fa-IR" altLang="en-US" sz="1800" b="1" smtClean="0"/>
              <a:t> تصویر حدود ده برابر ضریب تقویت آن برای حامل </a:t>
            </a:r>
            <a:r>
              <a:rPr lang="en-US" altLang="en-US" sz="1800" b="1" smtClean="0">
                <a:ea typeface="Majalla UI"/>
                <a:cs typeface="Majalla UI"/>
              </a:rPr>
              <a:t>IF</a:t>
            </a:r>
            <a:r>
              <a:rPr lang="fa-IR" altLang="en-US" sz="1800" b="1" smtClean="0"/>
              <a:t> صوت است.</a:t>
            </a:r>
            <a:endParaRPr lang="en-US" altLang="en-US" sz="1800" b="1" smtClean="0">
              <a:ea typeface="Majalla UI"/>
              <a:cs typeface="Majalla UI"/>
            </a:endParaRPr>
          </a:p>
          <a:p>
            <a:pPr algn="just" rtl="1" eaLnBrk="1" hangingPunct="1"/>
            <a:r>
              <a:rPr lang="fa-IR" altLang="en-US" sz="1800" b="1" smtClean="0"/>
              <a:t>آشکارساز تصویر از نوع آشکارساز معمولی </a:t>
            </a:r>
            <a:r>
              <a:rPr lang="en-US" altLang="en-US" sz="1800" b="1" smtClean="0">
                <a:ea typeface="Majalla UI"/>
                <a:cs typeface="Majalla UI"/>
              </a:rPr>
              <a:t>AM</a:t>
            </a:r>
            <a:r>
              <a:rPr lang="fa-IR" altLang="en-US" sz="1800" b="1" smtClean="0"/>
              <a:t> است که می توان از نوع دایودی و یا ترانزیستوری باشد که وظیفه آشکارکردن تغییرات دامنه سیگنال </a:t>
            </a:r>
            <a:r>
              <a:rPr lang="en-US" altLang="en-US" sz="1800" b="1" smtClean="0">
                <a:ea typeface="Majalla UI"/>
                <a:cs typeface="Majalla UI"/>
              </a:rPr>
              <a:t>IF</a:t>
            </a:r>
            <a:r>
              <a:rPr lang="fa-IR" altLang="en-US" sz="1800" b="1" smtClean="0"/>
              <a:t> تصویر را بر عهده دارد. علاوه بر آن به علت داشتن خاصیت غیرخطی، عمل مخلوط کنندگی، سیگنال های </a:t>
            </a:r>
            <a:r>
              <a:rPr lang="en-US" altLang="en-US" sz="1800" b="1" smtClean="0">
                <a:ea typeface="Majalla UI"/>
                <a:cs typeface="Majalla UI"/>
              </a:rPr>
              <a:t>IF</a:t>
            </a:r>
            <a:r>
              <a:rPr lang="fa-IR" altLang="en-US" sz="1800" b="1" smtClean="0"/>
              <a:t> تصویر و صوت را نیز انجام داده و باعث ایجاد سیگنال </a:t>
            </a:r>
            <a:r>
              <a:rPr lang="en-US" altLang="en-US" sz="1800" b="1" smtClean="0">
                <a:ea typeface="Majalla UI"/>
                <a:cs typeface="Majalla UI"/>
              </a:rPr>
              <a:t>IF</a:t>
            </a:r>
            <a:r>
              <a:rPr lang="fa-IR" altLang="en-US" sz="1800" b="1" smtClean="0"/>
              <a:t> تفاضلی صوت می شود. این سیگنال توسط فیلتری از خروجی آشکار ساز گرفته شده و به طبقه صوت اعمال می گردد.</a:t>
            </a:r>
            <a:endParaRPr lang="en-US" altLang="en-US" sz="1800" b="1" smtClean="0">
              <a:ea typeface="Majalla UI"/>
              <a:cs typeface="Majalla UI"/>
            </a:endParaRPr>
          </a:p>
          <a:p>
            <a:pPr algn="just" rtl="1" eaLnBrk="1" hangingPunct="1"/>
            <a:r>
              <a:rPr lang="fa-IR" altLang="en-US" sz="1800" b="1" smtClean="0"/>
              <a:t>از آنجایی که موج مجموع فرکانس ها نیز در خروجی آشکار ساز بوجود می آید و مقدار فرکانس آن زیاد است (حدود </a:t>
            </a:r>
            <a:r>
              <a:rPr lang="en-US" altLang="en-US" sz="1800" b="1" smtClean="0">
                <a:ea typeface="Majalla UI"/>
                <a:cs typeface="Majalla UI"/>
              </a:rPr>
              <a:t>MHZ</a:t>
            </a:r>
            <a:r>
              <a:rPr lang="fa-IR" altLang="en-US" sz="1800" b="1" smtClean="0"/>
              <a:t> 70 ) خط تشعشع وجود دارد. به همین علت معمولاً آشکارساز تصویر و فیلترهای مربوطه را درون محفظه فلزی قرار می دهند. ضریب تقویت ولتاژ طبقه </a:t>
            </a:r>
            <a:r>
              <a:rPr lang="en-US" altLang="en-US" sz="1800" b="1" smtClean="0">
                <a:ea typeface="Majalla UI"/>
                <a:cs typeface="Majalla UI"/>
              </a:rPr>
              <a:t>IF</a:t>
            </a:r>
            <a:r>
              <a:rPr lang="fa-IR" altLang="en-US" sz="1800" b="1" smtClean="0"/>
              <a:t> تصویر حدود </a:t>
            </a:r>
            <a:r>
              <a:rPr lang="en-US" altLang="en-US" sz="1800" b="1" smtClean="0">
                <a:ea typeface="Majalla UI"/>
                <a:cs typeface="Majalla UI"/>
              </a:rPr>
              <a:t>.db</a:t>
            </a:r>
            <a:r>
              <a:rPr lang="fa-IR" altLang="en-US" sz="1800" b="1" smtClean="0"/>
              <a:t> 8 است که البته توسط مدار </a:t>
            </a:r>
            <a:r>
              <a:rPr lang="en-US" altLang="en-US" sz="1800" b="1" smtClean="0">
                <a:ea typeface="Majalla UI"/>
                <a:cs typeface="Majalla UI"/>
              </a:rPr>
              <a:t>AGC</a:t>
            </a:r>
            <a:r>
              <a:rPr lang="fa-IR" altLang="en-US" sz="1800" b="1" smtClean="0"/>
              <a:t> مقدار آن بر حسب میزان قدرت سیگنال ورودی به طور خودکار کنترل می شود.</a:t>
            </a:r>
            <a:endParaRPr lang="en-US" altLang="en-US" sz="1800" b="1" smtClean="0">
              <a:ea typeface="Majalla UI"/>
              <a:cs typeface="Majalla UI"/>
            </a:endParaRPr>
          </a:p>
          <a:p>
            <a:pPr algn="just" rtl="1" eaLnBrk="1" hangingPunct="1"/>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06430B60-92F6-4359-8AFB-D71C2793871D}" type="datetime8">
              <a:rPr lang="fa-IR" smtClean="0"/>
              <a:pPr>
                <a:defRPr/>
              </a:pPr>
              <a:t>21 مارس 17</a:t>
            </a:fld>
            <a:endParaRPr lang="fa-I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329613" cy="2152650"/>
          </a:xfrm>
        </p:spPr>
        <p:txBody>
          <a:bodyPr rtlCol="0">
            <a:normAutofit fontScale="90000"/>
          </a:bodyPr>
          <a:lstStyle/>
          <a:p>
            <a:pPr algn="r" eaLnBrk="1" fontAlgn="auto" hangingPunct="1">
              <a:spcAft>
                <a:spcPts val="0"/>
              </a:spcAft>
              <a:defRPr/>
            </a:pPr>
            <a:r>
              <a:rPr lang="fa-IR" sz="1800" b="1" u="sng" dirty="0" smtClean="0">
                <a:cs typeface="+mn-cs"/>
              </a:rPr>
              <a:t>آشکارساز ویدئو </a:t>
            </a:r>
            <a:r>
              <a:rPr lang="fa-IR" sz="1800" b="1" dirty="0" smtClean="0">
                <a:cs typeface="+mn-cs"/>
              </a:rPr>
              <a:t>(تصویر)</a:t>
            </a:r>
            <a:r>
              <a:rPr lang="en-US" sz="1800" b="1" dirty="0" smtClean="0">
                <a:cs typeface="+mn-cs"/>
              </a:rPr>
              <a:t/>
            </a:r>
            <a:br>
              <a:rPr lang="en-US" sz="1800" b="1" dirty="0" smtClean="0">
                <a:cs typeface="+mn-cs"/>
              </a:rPr>
            </a:br>
            <a:r>
              <a:rPr lang="fa-IR" sz="1800" b="1" dirty="0" smtClean="0">
                <a:cs typeface="+mn-cs"/>
              </a:rPr>
              <a:t>در دستگاه گیرنده بعد از اینکه سیگنال </a:t>
            </a:r>
            <a:r>
              <a:rPr lang="en-US" sz="1800" b="1" dirty="0" smtClean="0">
                <a:cs typeface="+mn-cs"/>
              </a:rPr>
              <a:t>IF</a:t>
            </a:r>
            <a:r>
              <a:rPr lang="fa-IR" sz="1800" b="1" dirty="0" smtClean="0">
                <a:cs typeface="+mn-cs"/>
              </a:rPr>
              <a:t> صدا و تصویر به اندازه کافی تقویت گردید، باید سیگنال تصویری را که حاوی اطلاعات مربوط به صحنه ارسالی پست فرستنده است آشکار کرده وظیفه آشکار ساز ویدئو پیاده کردن تصویر از روی حامل آن است، همچنین تبدیل فرکانس </a:t>
            </a:r>
            <a:r>
              <a:rPr lang="en-US" sz="1800" b="1" dirty="0" smtClean="0">
                <a:cs typeface="+mn-cs"/>
              </a:rPr>
              <a:t>IF</a:t>
            </a:r>
            <a:r>
              <a:rPr lang="fa-IR" sz="1800" b="1" dirty="0" smtClean="0">
                <a:cs typeface="+mn-cs"/>
              </a:rPr>
              <a:t> صوت و در آخر به عنوان تقویت کننده </a:t>
            </a:r>
            <a:r>
              <a:rPr lang="en-US" sz="1800" b="1" dirty="0" smtClean="0">
                <a:cs typeface="+mn-cs"/>
              </a:rPr>
              <a:t>IF</a:t>
            </a:r>
            <a:r>
              <a:rPr lang="fa-IR" sz="1800" b="1" dirty="0" smtClean="0">
                <a:cs typeface="+mn-cs"/>
              </a:rPr>
              <a:t> نیز می باشد.</a:t>
            </a:r>
            <a:r>
              <a:rPr lang="en-US" sz="1800" b="1" dirty="0" smtClean="0">
                <a:cs typeface="+mn-cs"/>
              </a:rPr>
              <a:t/>
            </a:r>
            <a:br>
              <a:rPr lang="en-US" sz="1800" b="1" dirty="0" smtClean="0">
                <a:cs typeface="+mn-cs"/>
              </a:rPr>
            </a:br>
            <a:r>
              <a:rPr lang="fa-IR" sz="1800" b="1" dirty="0" smtClean="0">
                <a:cs typeface="+mn-cs"/>
              </a:rPr>
              <a:t>ساده ترین و ارزانترین وسیله آشکار سازی برای تصویر که به صورت </a:t>
            </a:r>
            <a:r>
              <a:rPr lang="en-US" sz="1800" b="1" dirty="0" smtClean="0">
                <a:cs typeface="+mn-cs"/>
              </a:rPr>
              <a:t>AM</a:t>
            </a:r>
            <a:r>
              <a:rPr lang="fa-IR" sz="1800" b="1" dirty="0" smtClean="0">
                <a:cs typeface="+mn-cs"/>
              </a:rPr>
              <a:t> مدوله شده است استفاده از دیود کریستالی ژرمانیومی و فیلترپایین گذر </a:t>
            </a:r>
            <a:r>
              <a:rPr lang="en-US" sz="1800" b="1" dirty="0" smtClean="0">
                <a:cs typeface="+mn-cs"/>
              </a:rPr>
              <a:t>RC</a:t>
            </a:r>
            <a:r>
              <a:rPr lang="fa-IR" sz="1800" b="1" dirty="0" smtClean="0">
                <a:cs typeface="+mn-cs"/>
              </a:rPr>
              <a:t> است.</a:t>
            </a:r>
            <a:r>
              <a:rPr lang="en-US" sz="1800" b="1" dirty="0" smtClean="0">
                <a:cs typeface="+mn-cs"/>
              </a:rPr>
              <a:t/>
            </a:r>
            <a:br>
              <a:rPr lang="en-US" sz="1800" b="1" dirty="0" smtClean="0">
                <a:cs typeface="+mn-cs"/>
              </a:rPr>
            </a:br>
            <a:endParaRPr lang="fa-IR" sz="1800" b="1" dirty="0">
              <a:cs typeface="+mn-cs"/>
            </a:endParaRPr>
          </a:p>
        </p:txBody>
      </p:sp>
      <p:pic>
        <p:nvPicPr>
          <p:cNvPr id="163843" name="Picture 4" descr="I:\50_b\ض.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55688" y="2571750"/>
            <a:ext cx="7588250" cy="4000500"/>
          </a:xfrm>
          <a:noFill/>
        </p:spPr>
      </p:pic>
      <p:sp>
        <p:nvSpPr>
          <p:cNvPr id="3" name="Date Placeholder 2"/>
          <p:cNvSpPr>
            <a:spLocks noGrp="1"/>
          </p:cNvSpPr>
          <p:nvPr>
            <p:ph type="dt" sz="half" idx="10"/>
          </p:nvPr>
        </p:nvSpPr>
        <p:spPr/>
        <p:txBody>
          <a:bodyPr/>
          <a:lstStyle/>
          <a:p>
            <a:pPr>
              <a:defRPr/>
            </a:pPr>
            <a:fld id="{3E718046-A52C-4090-8193-780BD027DF8E}" type="datetime8">
              <a:rPr lang="fa-IR" smtClean="0"/>
              <a:pPr>
                <a:defRPr/>
              </a:pPr>
              <a:t>21 مارس 17</a:t>
            </a:fld>
            <a:endParaRPr lang="fa-I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descr="I:\50_b\fgdfg.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1143000"/>
            <a:ext cx="8358188" cy="5181600"/>
          </a:xfrm>
          <a:noFill/>
        </p:spPr>
      </p:pic>
      <p:sp>
        <p:nvSpPr>
          <p:cNvPr id="3" name="Date Placeholder 2"/>
          <p:cNvSpPr>
            <a:spLocks noGrp="1"/>
          </p:cNvSpPr>
          <p:nvPr>
            <p:ph type="dt" sz="half" idx="10"/>
          </p:nvPr>
        </p:nvSpPr>
        <p:spPr/>
        <p:txBody>
          <a:bodyPr/>
          <a:lstStyle/>
          <a:p>
            <a:pPr>
              <a:defRPr/>
            </a:pPr>
            <a:fld id="{873F3B50-585F-4958-A71F-C534124BD26B}" type="datetime8">
              <a:rPr lang="fa-IR" smtClean="0"/>
              <a:pPr>
                <a:defRPr/>
              </a:pPr>
              <a:t>21 مارس 17</a:t>
            </a:fld>
            <a:endParaRPr lang="fa-I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descr="I:\50_b\صث.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1285875"/>
            <a:ext cx="8572500" cy="5038725"/>
          </a:xfrm>
          <a:noFill/>
        </p:spPr>
      </p:pic>
      <p:sp>
        <p:nvSpPr>
          <p:cNvPr id="3" name="Date Placeholder 2"/>
          <p:cNvSpPr>
            <a:spLocks noGrp="1"/>
          </p:cNvSpPr>
          <p:nvPr>
            <p:ph type="dt" sz="half" idx="10"/>
          </p:nvPr>
        </p:nvSpPr>
        <p:spPr/>
        <p:txBody>
          <a:bodyPr/>
          <a:lstStyle/>
          <a:p>
            <a:pPr>
              <a:defRPr/>
            </a:pPr>
            <a:fld id="{57CC2FF2-2562-49C7-82EC-A8BC194A8C83}" type="datetime8">
              <a:rPr lang="fa-IR" smtClean="0"/>
              <a:pPr>
                <a:defRPr/>
              </a:pPr>
              <a:t>21 مارس 17</a:t>
            </a:fld>
            <a:endParaRPr lang="fa-I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428750"/>
            <a:ext cx="8229600" cy="4895850"/>
          </a:xfrm>
        </p:spPr>
        <p:txBody>
          <a:bodyPr/>
          <a:lstStyle/>
          <a:p>
            <a:pPr algn="r" rtl="1" eaLnBrk="1" hangingPunct="1"/>
            <a:r>
              <a:rPr lang="fa-IR" altLang="en-US" sz="2000" b="1" smtClean="0">
                <a:solidFill>
                  <a:schemeClr val="accent1"/>
                </a:solidFill>
              </a:rPr>
              <a:t>سیستم های تلویزیونی موجود در جهان عبارت اند از :</a:t>
            </a:r>
            <a:endParaRPr lang="en-US" altLang="en-US" sz="2000" b="1" smtClean="0">
              <a:solidFill>
                <a:schemeClr val="accent1"/>
              </a:solidFill>
              <a:ea typeface="Majalla UI"/>
              <a:cs typeface="Majalla UI"/>
            </a:endParaRPr>
          </a:p>
          <a:p>
            <a:pPr algn="r" rtl="1" eaLnBrk="1" hangingPunct="1"/>
            <a:r>
              <a:rPr lang="fa-IR" altLang="en-US" sz="1800" b="1" smtClean="0"/>
              <a:t>1- سیستم اروپائی (ایوان) که به صورت مخفف </a:t>
            </a:r>
            <a:r>
              <a:rPr lang="en-US" altLang="en-US" sz="1800" b="1" smtClean="0">
                <a:ea typeface="Majalla UI"/>
                <a:cs typeface="Majalla UI"/>
              </a:rPr>
              <a:t>C.C.I.R</a:t>
            </a:r>
            <a:r>
              <a:rPr lang="fa-IR" altLang="en-US" sz="1800" b="1" smtClean="0"/>
              <a:t> نشان داده می شود.</a:t>
            </a:r>
            <a:endParaRPr lang="en-US" altLang="en-US" sz="1800" b="1" smtClean="0">
              <a:ea typeface="Majalla UI"/>
              <a:cs typeface="Majalla UI"/>
            </a:endParaRPr>
          </a:p>
          <a:p>
            <a:pPr algn="r" rtl="1" eaLnBrk="1" hangingPunct="1"/>
            <a:r>
              <a:rPr lang="fa-IR" altLang="en-US" sz="1800" b="1" smtClean="0"/>
              <a:t>2- سیستم آمریکایی </a:t>
            </a:r>
            <a:r>
              <a:rPr lang="en-US" altLang="en-US" sz="1800" b="1" smtClean="0">
                <a:ea typeface="Majalla UI"/>
                <a:cs typeface="Majalla UI"/>
              </a:rPr>
              <a:t>F.C.C </a:t>
            </a:r>
          </a:p>
          <a:p>
            <a:pPr algn="r" rtl="1" eaLnBrk="1" hangingPunct="1"/>
            <a:r>
              <a:rPr lang="fa-IR" altLang="en-US" sz="1800" b="1" smtClean="0"/>
              <a:t>3- سیستم روسی </a:t>
            </a:r>
            <a:r>
              <a:rPr lang="en-US" altLang="en-US" sz="1800" b="1" smtClean="0">
                <a:ea typeface="Majalla UI"/>
                <a:cs typeface="Majalla UI"/>
              </a:rPr>
              <a:t>O.I.R.I </a:t>
            </a:r>
          </a:p>
          <a:p>
            <a:pPr algn="r" rtl="1" eaLnBrk="1" hangingPunct="1"/>
            <a:r>
              <a:rPr lang="fa-IR" altLang="en-US" sz="1800" b="1" smtClean="0"/>
              <a:t>- نحوه ی ارسال و دریافت سیگنال تلوزیونی در ایران از سیستم اروپائی </a:t>
            </a:r>
            <a:r>
              <a:rPr lang="en-US" altLang="en-US" sz="1800" b="1" smtClean="0">
                <a:ea typeface="Majalla UI"/>
                <a:cs typeface="Majalla UI"/>
              </a:rPr>
              <a:t>C.C.I.R</a:t>
            </a:r>
            <a:r>
              <a:rPr lang="fa-IR" altLang="en-US" sz="1800" b="1" smtClean="0"/>
              <a:t> تبعیت می نماید.</a:t>
            </a:r>
            <a:endParaRPr lang="en-US" altLang="en-US" sz="1800" b="1" smtClean="0">
              <a:ea typeface="Majalla UI"/>
              <a:cs typeface="Majalla UI"/>
            </a:endParaRPr>
          </a:p>
          <a:p>
            <a:pPr algn="r" rtl="1" eaLnBrk="1" hangingPunct="1"/>
            <a:r>
              <a:rPr lang="fa-IR" altLang="en-US" sz="1800" b="1" smtClean="0"/>
              <a:t>- به روشنائی کلی صفحه تلویزیون راستر می گویند</a:t>
            </a:r>
            <a:endParaRPr lang="en-US" altLang="en-US" sz="1800" b="1" smtClean="0">
              <a:ea typeface="Majalla UI"/>
              <a:cs typeface="Majalla UI"/>
            </a:endParaRPr>
          </a:p>
          <a:p>
            <a:pPr algn="r" rtl="1" eaLnBrk="1" hangingPunct="1"/>
            <a:r>
              <a:rPr lang="fa-IR" altLang="en-US" sz="1800" b="1" smtClean="0"/>
              <a:t>خطوط راستر : تعداد این خطوط در </a:t>
            </a:r>
            <a:r>
              <a:rPr lang="en-US" altLang="en-US" sz="1800" b="1" smtClean="0">
                <a:ea typeface="Majalla UI"/>
                <a:cs typeface="Majalla UI"/>
              </a:rPr>
              <a:t>625-C.C.I.R</a:t>
            </a:r>
            <a:r>
              <a:rPr lang="fa-IR" altLang="en-US" sz="1800" b="1" smtClean="0"/>
              <a:t> می باشد و در سیستم آمریکایی </a:t>
            </a:r>
            <a:r>
              <a:rPr lang="en-US" altLang="en-US" sz="1800" b="1" smtClean="0">
                <a:ea typeface="Majalla UI"/>
                <a:cs typeface="Majalla UI"/>
              </a:rPr>
              <a:t>525</a:t>
            </a:r>
            <a:r>
              <a:rPr lang="fa-IR" altLang="en-US" sz="1800" b="1" smtClean="0"/>
              <a:t> می باشد.</a:t>
            </a:r>
            <a:endParaRPr lang="en-US" altLang="en-US" sz="1800" b="1" smtClean="0">
              <a:ea typeface="Majalla UI"/>
              <a:cs typeface="Majalla UI"/>
            </a:endParaRPr>
          </a:p>
          <a:p>
            <a:pPr algn="r" rtl="1" eaLnBrk="1" hangingPunct="1"/>
            <a:r>
              <a:rPr lang="fa-IR" altLang="en-US" sz="1800" b="1" smtClean="0"/>
              <a:t>دامنه سیاه        اشعه محو        </a:t>
            </a:r>
            <a:r>
              <a:rPr lang="en-US" altLang="en-US" sz="1800" b="1" smtClean="0">
                <a:ea typeface="Majalla UI"/>
                <a:cs typeface="Majalla UI"/>
              </a:rPr>
              <a:t>Uvk= -500 </a:t>
            </a:r>
          </a:p>
          <a:p>
            <a:pPr algn="r" rtl="1" eaLnBrk="1" hangingPunct="1"/>
            <a:r>
              <a:rPr lang="fa-IR" altLang="en-US" sz="1800" b="1" smtClean="0"/>
              <a:t>دامنه سیاه          صفحه سیاه        </a:t>
            </a:r>
            <a:r>
              <a:rPr lang="en-US" altLang="en-US" sz="1800" b="1" smtClean="0">
                <a:ea typeface="Majalla UI"/>
                <a:cs typeface="Majalla UI"/>
              </a:rPr>
              <a:t>Uvk= -450 </a:t>
            </a:r>
          </a:p>
          <a:p>
            <a:pPr algn="r" rtl="1" eaLnBrk="1" hangingPunct="1"/>
            <a:r>
              <a:rPr lang="fa-IR" altLang="en-US" sz="1800" b="1" smtClean="0"/>
              <a:t>دامنه خاکستری         صفحه خاکستری         </a:t>
            </a:r>
            <a:r>
              <a:rPr lang="en-US" altLang="en-US" sz="1800" b="1" smtClean="0">
                <a:ea typeface="Majalla UI"/>
                <a:cs typeface="Majalla UI"/>
              </a:rPr>
              <a:t>Uvk= -400 </a:t>
            </a:r>
          </a:p>
          <a:p>
            <a:pPr algn="r" rtl="1" eaLnBrk="1" hangingPunct="1"/>
            <a:r>
              <a:rPr lang="fa-IR" altLang="en-US" sz="1800" b="1" smtClean="0"/>
              <a:t>دامنه روشن        صفحه سفید (روشن)         </a:t>
            </a:r>
            <a:r>
              <a:rPr lang="en-US" altLang="en-US" sz="1800" b="1" smtClean="0">
                <a:ea typeface="Majalla UI"/>
                <a:cs typeface="Majalla UI"/>
              </a:rPr>
              <a:t>Uvk= -350 </a:t>
            </a:r>
          </a:p>
          <a:p>
            <a:pPr eaLnBrk="1" hangingPunct="1"/>
            <a:endParaRPr lang="en-US" altLang="en-US" sz="1800" smtClean="0">
              <a:ea typeface="Majalla UI"/>
              <a:cs typeface="Majalla UI"/>
            </a:endParaRPr>
          </a:p>
        </p:txBody>
      </p:sp>
      <p:sp>
        <p:nvSpPr>
          <p:cNvPr id="3" name="Date Placeholder 2"/>
          <p:cNvSpPr>
            <a:spLocks noGrp="1"/>
          </p:cNvSpPr>
          <p:nvPr>
            <p:ph type="dt" sz="half" idx="10"/>
          </p:nvPr>
        </p:nvSpPr>
        <p:spPr/>
        <p:txBody>
          <a:bodyPr/>
          <a:lstStyle/>
          <a:p>
            <a:pPr>
              <a:defRPr/>
            </a:pPr>
            <a:fld id="{A31CBF17-A38E-4DF6-BAB0-C3F21430874C}"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850"/>
            <a:ext cx="8229600" cy="723900"/>
          </a:xfrm>
        </p:spPr>
        <p:txBody>
          <a:bodyPr rtlCol="0">
            <a:normAutofit/>
          </a:bodyPr>
          <a:lstStyle/>
          <a:p>
            <a:pPr eaLnBrk="1" fontAlgn="auto" hangingPunct="1">
              <a:spcAft>
                <a:spcPts val="0"/>
              </a:spcAft>
              <a:defRPr/>
            </a:pPr>
            <a:r>
              <a:rPr lang="fa-IR" sz="1800" dirty="0" smtClean="0">
                <a:cs typeface="+mn-cs"/>
              </a:rPr>
              <a:t>بلوک دیاگرام داخلی طبقه تقویت </a:t>
            </a:r>
            <a:r>
              <a:rPr lang="en-US" sz="1800" dirty="0" smtClean="0">
                <a:cs typeface="+mn-cs"/>
              </a:rPr>
              <a:t>IF</a:t>
            </a:r>
            <a:r>
              <a:rPr lang="fa-IR" sz="1800" dirty="0" smtClean="0">
                <a:cs typeface="+mn-cs"/>
              </a:rPr>
              <a:t>تصویر</a:t>
            </a:r>
            <a:endParaRPr lang="fa-IR" sz="1800" dirty="0">
              <a:cs typeface="+mn-cs"/>
            </a:endParaRPr>
          </a:p>
        </p:txBody>
      </p:sp>
      <p:pic>
        <p:nvPicPr>
          <p:cNvPr id="166915" name="Picture 2" descr="I:\50_b\ثقل.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90613" y="1600200"/>
            <a:ext cx="6962775" cy="4525963"/>
          </a:xfrm>
        </p:spPr>
      </p:pic>
      <p:sp>
        <p:nvSpPr>
          <p:cNvPr id="3" name="Date Placeholder 2"/>
          <p:cNvSpPr>
            <a:spLocks noGrp="1"/>
          </p:cNvSpPr>
          <p:nvPr>
            <p:ph type="dt" sz="half" idx="10"/>
          </p:nvPr>
        </p:nvSpPr>
        <p:spPr/>
        <p:txBody>
          <a:bodyPr/>
          <a:lstStyle/>
          <a:p>
            <a:pPr>
              <a:defRPr/>
            </a:pPr>
            <a:fld id="{6BB48B41-DCCB-4C58-AF87-5625786CDFF1}" type="datetime8">
              <a:rPr lang="fa-IR" smtClean="0"/>
              <a:pPr>
                <a:defRPr/>
              </a:pPr>
              <a:t>21 مارس 17</a:t>
            </a:fld>
            <a:endParaRPr lang="fa-I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09713"/>
          </a:xfrm>
        </p:spPr>
        <p:txBody>
          <a:bodyPr rtlCol="0">
            <a:normAutofit/>
          </a:bodyPr>
          <a:lstStyle/>
          <a:p>
            <a:pPr algn="r" eaLnBrk="1" fontAlgn="auto" hangingPunct="1">
              <a:spcAft>
                <a:spcPts val="0"/>
              </a:spcAft>
              <a:defRPr/>
            </a:pPr>
            <a:r>
              <a:rPr lang="fa-IR" sz="1800" b="1" dirty="0" smtClean="0">
                <a:cs typeface="+mn-cs"/>
              </a:rPr>
              <a:t>در یک تقویت کننده : </a:t>
            </a:r>
            <a:r>
              <a:rPr lang="en-US" sz="1800" b="1" dirty="0" smtClean="0">
                <a:cs typeface="+mn-cs"/>
              </a:rPr>
              <a:t>AV . B</a:t>
            </a:r>
            <a:r>
              <a:rPr lang="en-US" sz="1800" b="1" baseline="-25000" dirty="0" smtClean="0">
                <a:cs typeface="+mn-cs"/>
              </a:rPr>
              <a:t>W</a:t>
            </a:r>
            <a:r>
              <a:rPr lang="en-US" sz="1800" b="1" dirty="0" smtClean="0">
                <a:cs typeface="+mn-cs"/>
              </a:rPr>
              <a:t>=</a:t>
            </a:r>
            <a:r>
              <a:rPr lang="en-US" sz="1800" b="1" dirty="0" err="1" smtClean="0">
                <a:cs typeface="+mn-cs"/>
              </a:rPr>
              <a:t>C+e</a:t>
            </a:r>
            <a:r>
              <a:rPr lang="en-US" sz="1800" b="1" dirty="0" smtClean="0">
                <a:cs typeface="+mn-cs"/>
              </a:rPr>
              <a:t> </a:t>
            </a:r>
            <a:br>
              <a:rPr lang="en-US" sz="1800" b="1" dirty="0" smtClean="0">
                <a:cs typeface="+mn-cs"/>
              </a:rPr>
            </a:br>
            <a:r>
              <a:rPr lang="fa-IR" sz="1800" b="1" dirty="0" smtClean="0">
                <a:cs typeface="+mn-cs"/>
              </a:rPr>
              <a:t>در تلویزیون </a:t>
            </a:r>
            <a:r>
              <a:rPr lang="en-US" sz="1800" b="1" dirty="0" smtClean="0">
                <a:cs typeface="+mn-cs"/>
              </a:rPr>
              <a:t>BW=5MH</a:t>
            </a:r>
            <a:r>
              <a:rPr lang="en-US" sz="1800" b="1" baseline="-25000" dirty="0" smtClean="0">
                <a:cs typeface="+mn-cs"/>
              </a:rPr>
              <a:t>Z </a:t>
            </a:r>
            <a:r>
              <a:rPr lang="fa-IR" sz="1800" b="1" dirty="0" smtClean="0">
                <a:cs typeface="+mn-cs"/>
              </a:rPr>
              <a:t>تصویر است </a:t>
            </a:r>
            <a:r>
              <a:rPr lang="en-US" sz="1800" b="1" dirty="0" smtClean="0">
                <a:cs typeface="+mn-cs"/>
              </a:rPr>
              <a:t/>
            </a:r>
            <a:br>
              <a:rPr lang="en-US" sz="1800" b="1" dirty="0" smtClean="0">
                <a:cs typeface="+mn-cs"/>
              </a:rPr>
            </a:br>
            <a:r>
              <a:rPr lang="fa-IR" sz="1800" b="1" dirty="0" smtClean="0">
                <a:cs typeface="+mn-cs"/>
              </a:rPr>
              <a:t>بنابراین با یک تقویت کننده نمی شود تمام فرکانس ها را با ضریب تقویت کافی تقویت نمود بنابراین عملاً از دو یا سه تقویت کننده در طبقه </a:t>
            </a:r>
            <a:r>
              <a:rPr lang="en-US" sz="1800" b="1" dirty="0" smtClean="0">
                <a:cs typeface="+mn-cs"/>
              </a:rPr>
              <a:t>IF</a:t>
            </a:r>
            <a:r>
              <a:rPr lang="fa-IR" sz="1800" b="1" dirty="0" smtClean="0">
                <a:cs typeface="+mn-cs"/>
              </a:rPr>
              <a:t> تصویر استفاده می شود.</a:t>
            </a:r>
            <a:r>
              <a:rPr lang="en-US" sz="1800" b="1" dirty="0" smtClean="0">
                <a:cs typeface="+mn-cs"/>
              </a:rPr>
              <a:t/>
            </a:r>
            <a:br>
              <a:rPr lang="en-US" sz="1800" b="1" dirty="0" smtClean="0">
                <a:cs typeface="+mn-cs"/>
              </a:rPr>
            </a:br>
            <a:endParaRPr lang="fa-IR" sz="1800" b="1" dirty="0">
              <a:cs typeface="+mn-cs"/>
            </a:endParaRPr>
          </a:p>
        </p:txBody>
      </p:sp>
      <p:pic>
        <p:nvPicPr>
          <p:cNvPr id="167939" name="Picture 5" descr="I:\50_b\2.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71500" y="2549525"/>
            <a:ext cx="8072438" cy="3781425"/>
          </a:xfrm>
          <a:noFill/>
        </p:spPr>
      </p:pic>
      <p:sp>
        <p:nvSpPr>
          <p:cNvPr id="4" name="Date Placeholder 3"/>
          <p:cNvSpPr>
            <a:spLocks noGrp="1"/>
          </p:cNvSpPr>
          <p:nvPr>
            <p:ph type="dt" sz="half" idx="10"/>
          </p:nvPr>
        </p:nvSpPr>
        <p:spPr/>
        <p:txBody>
          <a:bodyPr/>
          <a:lstStyle/>
          <a:p>
            <a:pPr>
              <a:defRPr/>
            </a:pPr>
            <a:fld id="{452BFD64-1DD1-46A3-B020-FCF6DD99392A}" type="datetime8">
              <a:rPr lang="fa-IR" smtClean="0"/>
              <a:pPr>
                <a:defRPr/>
              </a:pPr>
              <a:t>21 مارس 17</a:t>
            </a:fld>
            <a:endParaRPr lang="fa-I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4" descr="I:\50_b\سیب.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928688"/>
            <a:ext cx="8001000" cy="5026025"/>
          </a:xfrm>
          <a:noFill/>
        </p:spPr>
      </p:pic>
      <p:sp>
        <p:nvSpPr>
          <p:cNvPr id="3" name="Date Placeholder 2"/>
          <p:cNvSpPr>
            <a:spLocks noGrp="1"/>
          </p:cNvSpPr>
          <p:nvPr>
            <p:ph type="dt" sz="half" idx="10"/>
          </p:nvPr>
        </p:nvSpPr>
        <p:spPr/>
        <p:txBody>
          <a:bodyPr/>
          <a:lstStyle/>
          <a:p>
            <a:pPr>
              <a:defRPr/>
            </a:pPr>
            <a:fld id="{2DC1E452-6B91-418B-84E4-C0818C99E7C5}" type="datetime8">
              <a:rPr lang="fa-IR" smtClean="0"/>
              <a:pPr>
                <a:defRPr/>
              </a:pPr>
              <a:t>21 مارس 17</a:t>
            </a:fld>
            <a:endParaRPr lang="fa-I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2"/>
          <p:cNvSpPr>
            <a:spLocks noGrp="1"/>
          </p:cNvSpPr>
          <p:nvPr>
            <p:ph idx="1"/>
          </p:nvPr>
        </p:nvSpPr>
        <p:spPr>
          <a:xfrm>
            <a:off x="457200" y="3071813"/>
            <a:ext cx="8229600" cy="3252787"/>
          </a:xfrm>
        </p:spPr>
        <p:txBody>
          <a:bodyPr/>
          <a:lstStyle/>
          <a:p>
            <a:pPr algn="r" rtl="1" eaLnBrk="1" hangingPunct="1">
              <a:lnSpc>
                <a:spcPct val="150000"/>
              </a:lnSpc>
            </a:pPr>
            <a:r>
              <a:rPr lang="fa-IR" altLang="en-US" sz="1800" b="1" smtClean="0"/>
              <a:t>منحنی متقارن را با شیب نایکوئیست متناسب می کنیم یعنی نامتقارن می کنیم.</a:t>
            </a:r>
            <a:endParaRPr lang="en-US" altLang="en-US" sz="1800" b="1" smtClean="0">
              <a:ea typeface="Majalla UI"/>
              <a:cs typeface="Majalla UI"/>
            </a:endParaRPr>
          </a:p>
          <a:p>
            <a:pPr algn="r" rtl="1" eaLnBrk="1" hangingPunct="1">
              <a:lnSpc>
                <a:spcPct val="150000"/>
              </a:lnSpc>
            </a:pPr>
            <a:r>
              <a:rPr lang="fa-IR" altLang="en-US" sz="1800" b="1" smtClean="0"/>
              <a:t>یعنی باید این منحنی را طبق توصیه نایکوئیست درآوریم پس فیلترهای واسطه را طوری طراحی می نماییم که این منظور حاصل شود.</a:t>
            </a:r>
            <a:endParaRPr lang="en-US" altLang="en-US" sz="1800" b="1" smtClean="0">
              <a:ea typeface="Majalla UI"/>
              <a:cs typeface="Majalla UI"/>
            </a:endParaRPr>
          </a:p>
          <a:p>
            <a:pPr algn="r" rtl="1" eaLnBrk="1" hangingPunct="1">
              <a:lnSpc>
                <a:spcPct val="150000"/>
              </a:lnSpc>
            </a:pPr>
            <a:endParaRPr lang="fa-IR" altLang="en-US" sz="1800" b="1" smtClean="0"/>
          </a:p>
        </p:txBody>
      </p:sp>
      <p:pic>
        <p:nvPicPr>
          <p:cNvPr id="169987" name="Picture 2"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 y="857250"/>
            <a:ext cx="8072438" cy="192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C4853D3E-5DA4-43AC-BA45-6943183A703C}" type="datetime8">
              <a:rPr lang="fa-IR" smtClean="0"/>
              <a:pPr>
                <a:defRPr/>
              </a:pPr>
              <a:t>21 مارس 17</a:t>
            </a:fld>
            <a:endParaRPr lang="fa-I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5" descr="I:\50_b\vjgb.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1000125"/>
            <a:ext cx="8286750" cy="5324475"/>
          </a:xfrm>
          <a:noFill/>
        </p:spPr>
      </p:pic>
      <p:sp>
        <p:nvSpPr>
          <p:cNvPr id="3" name="Date Placeholder 2"/>
          <p:cNvSpPr>
            <a:spLocks noGrp="1"/>
          </p:cNvSpPr>
          <p:nvPr>
            <p:ph type="dt" sz="half" idx="10"/>
          </p:nvPr>
        </p:nvSpPr>
        <p:spPr/>
        <p:txBody>
          <a:bodyPr/>
          <a:lstStyle/>
          <a:p>
            <a:pPr>
              <a:defRPr/>
            </a:pPr>
            <a:fld id="{FBED1506-27D5-449D-A3C1-193D8A5F9CA5}" type="datetime8">
              <a:rPr lang="fa-IR" smtClean="0"/>
              <a:pPr>
                <a:defRPr/>
              </a:pPr>
              <a:t>21 مارس 17</a:t>
            </a:fld>
            <a:endParaRPr lang="fa-I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009775"/>
          </a:xfrm>
        </p:spPr>
        <p:txBody>
          <a:bodyPr rtlCol="0">
            <a:normAutofit fontScale="90000"/>
          </a:bodyPr>
          <a:lstStyle/>
          <a:p>
            <a:pPr algn="r" eaLnBrk="1" fontAlgn="auto" hangingPunct="1">
              <a:spcAft>
                <a:spcPts val="0"/>
              </a:spcAft>
              <a:defRPr/>
            </a:pPr>
            <a:r>
              <a:rPr lang="fa-IR" sz="1800" b="1" dirty="0" smtClean="0">
                <a:cs typeface="+mn-cs"/>
              </a:rPr>
              <a:t>دو موج وارد دیود فیلتر میشود (آشکار ساز)</a:t>
            </a:r>
            <a:r>
              <a:rPr lang="en-US" sz="1800" b="1" dirty="0" smtClean="0">
                <a:cs typeface="+mn-cs"/>
              </a:rPr>
              <a:t/>
            </a:r>
            <a:br>
              <a:rPr lang="en-US" sz="1800" b="1" dirty="0" smtClean="0">
                <a:cs typeface="+mn-cs"/>
              </a:rPr>
            </a:br>
            <a:r>
              <a:rPr lang="fa-IR" sz="1800" b="1" dirty="0" smtClean="0">
                <a:cs typeface="+mn-cs"/>
              </a:rPr>
              <a:t>چون دیود توسط </a:t>
            </a:r>
            <a:r>
              <a:rPr lang="en-US" sz="1800" b="1" dirty="0" smtClean="0">
                <a:cs typeface="+mn-cs"/>
              </a:rPr>
              <a:t>v</a:t>
            </a:r>
            <a:r>
              <a:rPr lang="fa-IR" sz="1800" b="1" dirty="0" smtClean="0">
                <a:cs typeface="+mn-cs"/>
              </a:rPr>
              <a:t> 12 روشن شده صوت را نیز عبور و چون دیود عنصر غیرخطی است پس به صورت حاصل جمع و تفریق این دو موج را عبور می دهد و فرکانس های زیر را عبور می دهد </a:t>
            </a:r>
            <a:r>
              <a:rPr lang="en-US" sz="1800" b="1" dirty="0" smtClean="0">
                <a:cs typeface="+mn-cs"/>
              </a:rPr>
              <a:t/>
            </a:r>
            <a:br>
              <a:rPr lang="en-US" sz="1800" b="1" dirty="0" smtClean="0">
                <a:cs typeface="+mn-cs"/>
              </a:rPr>
            </a:br>
            <a:r>
              <a:rPr lang="fa-IR" sz="1800" b="1" dirty="0" smtClean="0">
                <a:cs typeface="+mn-cs"/>
              </a:rPr>
              <a:t>9/38 + 4/33 </a:t>
            </a:r>
            <a:r>
              <a:rPr lang="en-US" sz="1800" b="1" dirty="0" smtClean="0">
                <a:cs typeface="+mn-cs"/>
              </a:rPr>
              <a:t/>
            </a:r>
            <a:br>
              <a:rPr lang="en-US" sz="1800" b="1" dirty="0" smtClean="0">
                <a:cs typeface="+mn-cs"/>
              </a:rPr>
            </a:br>
            <a:r>
              <a:rPr lang="fa-IR" sz="1800" b="1" dirty="0" smtClean="0">
                <a:cs typeface="+mn-cs"/>
              </a:rPr>
              <a:t>فرکانس انترکاریریا </a:t>
            </a:r>
            <a:r>
              <a:rPr lang="en-US" sz="1800" b="1" dirty="0" smtClean="0">
                <a:cs typeface="+mn-cs"/>
              </a:rPr>
              <a:t>MHz</a:t>
            </a:r>
            <a:r>
              <a:rPr lang="fa-IR" sz="1800" b="1" dirty="0" smtClean="0">
                <a:cs typeface="+mn-cs"/>
              </a:rPr>
              <a:t> 5/5 = 4/33 – 9/38   سیگنال </a:t>
            </a:r>
            <a:r>
              <a:rPr lang="en-US" sz="1800" b="1" dirty="0" smtClean="0">
                <a:cs typeface="+mn-cs"/>
              </a:rPr>
              <a:t>IF</a:t>
            </a:r>
            <a:r>
              <a:rPr lang="fa-IR" sz="1800" b="1" dirty="0" smtClean="0">
                <a:cs typeface="+mn-cs"/>
              </a:rPr>
              <a:t> تصویر </a:t>
            </a:r>
            <a:r>
              <a:rPr lang="en-US" sz="1800" b="1" dirty="0" smtClean="0">
                <a:cs typeface="+mn-cs"/>
              </a:rPr>
              <a:t>(0-5)</a:t>
            </a:r>
            <a:r>
              <a:rPr lang="en-US" sz="1800" b="1" baseline="-25000" dirty="0" smtClean="0">
                <a:cs typeface="+mn-cs"/>
              </a:rPr>
              <a:t>MHz </a:t>
            </a:r>
            <a:r>
              <a:rPr lang="en-US" sz="1800" b="1" dirty="0" err="1" smtClean="0">
                <a:cs typeface="+mn-cs"/>
              </a:rPr>
              <a:t>MHz</a:t>
            </a:r>
            <a:r>
              <a:rPr lang="fa-IR" sz="1800" b="1" dirty="0" smtClean="0">
                <a:cs typeface="+mn-cs"/>
              </a:rPr>
              <a:t> 4/33 </a:t>
            </a:r>
            <a:r>
              <a:rPr lang="en-US" sz="1800" b="1" dirty="0" smtClean="0">
                <a:cs typeface="+mn-cs"/>
              </a:rPr>
              <a:t/>
            </a:r>
            <a:br>
              <a:rPr lang="en-US" sz="1800" b="1" dirty="0" smtClean="0">
                <a:cs typeface="+mn-cs"/>
              </a:rPr>
            </a:br>
            <a:r>
              <a:rPr lang="fa-IR" sz="1800" b="1" dirty="0" smtClean="0">
                <a:cs typeface="+mn-cs"/>
              </a:rPr>
              <a:t>فرکانس دوم صوت                                                        </a:t>
            </a:r>
            <a:r>
              <a:rPr lang="en-US" sz="1800" b="1" dirty="0" smtClean="0">
                <a:cs typeface="+mn-cs"/>
              </a:rPr>
              <a:t>MHz</a:t>
            </a:r>
            <a:r>
              <a:rPr lang="fa-IR" sz="1800" b="1" dirty="0" smtClean="0">
                <a:cs typeface="+mn-cs"/>
              </a:rPr>
              <a:t> 9/38 </a:t>
            </a:r>
            <a:r>
              <a:rPr lang="en-US" sz="1800" b="1" dirty="0" smtClean="0">
                <a:cs typeface="+mn-cs"/>
              </a:rPr>
              <a:t/>
            </a:r>
            <a:br>
              <a:rPr lang="en-US" sz="1800" b="1" dirty="0" smtClean="0">
                <a:cs typeface="+mn-cs"/>
              </a:rPr>
            </a:br>
            <a:endParaRPr lang="fa-IR" sz="1800" b="1" dirty="0">
              <a:cs typeface="+mn-cs"/>
            </a:endParaRPr>
          </a:p>
        </p:txBody>
      </p:sp>
      <p:pic>
        <p:nvPicPr>
          <p:cNvPr id="172035" name="Picture 4" descr="I:\50_b\نک.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52550" y="1600200"/>
            <a:ext cx="6438900" cy="4525963"/>
          </a:xfrm>
          <a:noFill/>
        </p:spPr>
      </p:pic>
      <p:sp>
        <p:nvSpPr>
          <p:cNvPr id="4" name="Date Placeholder 3"/>
          <p:cNvSpPr>
            <a:spLocks noGrp="1"/>
          </p:cNvSpPr>
          <p:nvPr>
            <p:ph type="dt" sz="half" idx="10"/>
          </p:nvPr>
        </p:nvSpPr>
        <p:spPr/>
        <p:txBody>
          <a:bodyPr/>
          <a:lstStyle/>
          <a:p>
            <a:pPr>
              <a:defRPr/>
            </a:pPr>
            <a:fld id="{848A7C2B-408B-4E78-A50F-E63F4CA82CAA}" type="datetime8">
              <a:rPr lang="fa-IR" smtClean="0"/>
              <a:pPr>
                <a:defRPr/>
              </a:pPr>
              <a:t>21 مارس 17</a:t>
            </a:fld>
            <a:endParaRPr lang="fa-I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457200" y="1143000"/>
            <a:ext cx="8229600" cy="5181600"/>
          </a:xfrm>
        </p:spPr>
        <p:txBody>
          <a:bodyPr/>
          <a:lstStyle/>
          <a:p>
            <a:pPr algn="just" rtl="1" eaLnBrk="1" hangingPunct="1">
              <a:lnSpc>
                <a:spcPct val="200000"/>
              </a:lnSpc>
            </a:pPr>
            <a:r>
              <a:rPr lang="fa-IR" altLang="en-US" sz="1800" b="1" smtClean="0"/>
              <a:t>دیود آشکارساز ویدئو سیگنال </a:t>
            </a:r>
            <a:r>
              <a:rPr lang="en-US" altLang="en-US" sz="1800" b="1" smtClean="0">
                <a:ea typeface="Majalla UI"/>
                <a:cs typeface="Majalla UI"/>
              </a:rPr>
              <a:t>IF</a:t>
            </a:r>
            <a:r>
              <a:rPr lang="fa-IR" altLang="en-US" sz="1800" b="1" smtClean="0"/>
              <a:t> تصویر را برش می دهد و نیمه منفی آن را عبور میدهد و پوش آن که سیگنال ویدئو است به </a:t>
            </a:r>
            <a:r>
              <a:rPr lang="en-US" altLang="en-US" sz="1800" b="1" smtClean="0">
                <a:ea typeface="Majalla UI"/>
                <a:cs typeface="Majalla UI"/>
              </a:rPr>
              <a:t>Tr</a:t>
            </a:r>
            <a:r>
              <a:rPr lang="fa-IR" altLang="en-US" sz="1800" b="1" smtClean="0"/>
              <a:t> تطبیق امپرانس میرساند ضمناً چون دیود المان غیرخطی است فرکانس های </a:t>
            </a:r>
            <a:r>
              <a:rPr lang="en-US" altLang="en-US" sz="1800" b="1" smtClean="0">
                <a:ea typeface="Majalla UI"/>
                <a:cs typeface="Majalla UI"/>
              </a:rPr>
              <a:t>IF</a:t>
            </a:r>
            <a:r>
              <a:rPr lang="fa-IR" altLang="en-US" sz="1800" b="1" smtClean="0"/>
              <a:t> صوت و تصویر را با هم مخلوط و از بین آن ها فرکانس تفاضل آن ها یعنی </a:t>
            </a:r>
            <a:r>
              <a:rPr lang="en-US" altLang="en-US" sz="1800" b="1" smtClean="0">
                <a:ea typeface="Majalla UI"/>
                <a:cs typeface="Majalla UI"/>
              </a:rPr>
              <a:t> MHz</a:t>
            </a:r>
            <a:r>
              <a:rPr lang="fa-IR" altLang="en-US" sz="1800" b="1" smtClean="0"/>
              <a:t> 5/5 به نام فرکانس انترکاریر که حامل </a:t>
            </a:r>
            <a:r>
              <a:rPr lang="en-US" altLang="en-US" sz="1800" b="1" smtClean="0">
                <a:ea typeface="Majalla UI"/>
                <a:cs typeface="Majalla UI"/>
              </a:rPr>
              <a:t>FM</a:t>
            </a:r>
            <a:r>
              <a:rPr lang="fa-IR" altLang="en-US" sz="1800" b="1" smtClean="0"/>
              <a:t> صوت است به خروجی میرساند </a:t>
            </a:r>
            <a:endParaRPr lang="en-US" altLang="en-US" sz="1800" b="1" smtClean="0">
              <a:ea typeface="Majalla UI"/>
              <a:cs typeface="Majalla UI"/>
            </a:endParaRPr>
          </a:p>
          <a:p>
            <a:pPr algn="just" rtl="1" eaLnBrk="1" hangingPunct="1">
              <a:lnSpc>
                <a:spcPct val="200000"/>
              </a:lnSpc>
            </a:pPr>
            <a:endParaRPr lang="fa-IR" altLang="en-US" sz="1800" b="1" smtClean="0"/>
          </a:p>
        </p:txBody>
      </p:sp>
      <p:sp>
        <p:nvSpPr>
          <p:cNvPr id="3" name="Date Placeholder 2"/>
          <p:cNvSpPr>
            <a:spLocks noGrp="1"/>
          </p:cNvSpPr>
          <p:nvPr>
            <p:ph type="dt" sz="half" idx="10"/>
          </p:nvPr>
        </p:nvSpPr>
        <p:spPr/>
        <p:txBody>
          <a:bodyPr/>
          <a:lstStyle/>
          <a:p>
            <a:pPr>
              <a:defRPr/>
            </a:pPr>
            <a:fld id="{B1611990-EE63-4516-968E-A3FE79766E09}" type="datetime8">
              <a:rPr lang="fa-IR" smtClean="0"/>
              <a:pPr>
                <a:defRPr/>
              </a:pPr>
              <a:t>21 مارس 17</a:t>
            </a:fld>
            <a:endParaRPr lang="fa-I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38213"/>
          </a:xfrm>
        </p:spPr>
        <p:txBody>
          <a:bodyPr rtlCol="0">
            <a:normAutofit fontScale="90000"/>
          </a:bodyPr>
          <a:lstStyle/>
          <a:p>
            <a:pPr algn="r" eaLnBrk="1" fontAlgn="auto" hangingPunct="1">
              <a:spcAft>
                <a:spcPts val="0"/>
              </a:spcAft>
              <a:defRPr/>
            </a:pPr>
            <a:r>
              <a:rPr lang="fa-IR" sz="1800" b="1" u="sng" dirty="0" smtClean="0">
                <a:solidFill>
                  <a:schemeClr val="accent1"/>
                </a:solidFill>
                <a:cs typeface="+mn-cs"/>
              </a:rPr>
              <a:t>بررسی مدارات تقویت ویدئو و صوت </a:t>
            </a:r>
            <a:r>
              <a:rPr lang="en-US" sz="1800" b="1" dirty="0" smtClean="0">
                <a:cs typeface="+mn-cs"/>
              </a:rPr>
              <a:t/>
            </a:r>
            <a:br>
              <a:rPr lang="en-US" sz="1800" b="1" dirty="0" smtClean="0">
                <a:cs typeface="+mn-cs"/>
              </a:rPr>
            </a:br>
            <a:r>
              <a:rPr lang="fa-IR" sz="1800" b="1" dirty="0" smtClean="0">
                <a:cs typeface="+mn-cs"/>
              </a:rPr>
              <a:t>- در لامپ یا وهنلت زمین است یا کاتد. اگر وهنلت زمین باشد </a:t>
            </a:r>
            <a:r>
              <a:rPr lang="en-US" sz="1800" b="1" dirty="0" smtClean="0">
                <a:cs typeface="+mn-cs"/>
              </a:rPr>
              <a:t>V</a:t>
            </a:r>
            <a:r>
              <a:rPr lang="en-US" sz="1800" b="1" baseline="-25000" dirty="0" smtClean="0">
                <a:cs typeface="+mn-cs"/>
              </a:rPr>
              <a:t>VK</a:t>
            </a:r>
            <a:r>
              <a:rPr lang="en-US" sz="1800" b="1" dirty="0" smtClean="0">
                <a:cs typeface="+mn-cs"/>
              </a:rPr>
              <a:t>=-500</a:t>
            </a:r>
            <a:r>
              <a:rPr lang="fa-IR" sz="1800" b="1" dirty="0" smtClean="0">
                <a:cs typeface="+mn-cs"/>
              </a:rPr>
              <a:t> و اگر کاتد زمین باشد </a:t>
            </a:r>
            <a:r>
              <a:rPr lang="en-US" sz="1800" b="1" dirty="0" err="1" smtClean="0">
                <a:cs typeface="+mn-cs"/>
              </a:rPr>
              <a:t>U</a:t>
            </a:r>
            <a:r>
              <a:rPr lang="en-US" sz="1800" b="1" baseline="-25000" dirty="0" err="1" smtClean="0">
                <a:cs typeface="+mn-cs"/>
              </a:rPr>
              <a:t>vk</a:t>
            </a:r>
            <a:r>
              <a:rPr lang="en-US" sz="1800" b="1" dirty="0" smtClean="0">
                <a:cs typeface="+mn-cs"/>
              </a:rPr>
              <a:t>=+500</a:t>
            </a:r>
            <a:r>
              <a:rPr lang="fa-IR" sz="1800" b="1" dirty="0" smtClean="0">
                <a:cs typeface="+mn-cs"/>
              </a:rPr>
              <a:t> .</a:t>
            </a:r>
            <a:r>
              <a:rPr lang="en-US" sz="1800" b="1" dirty="0" smtClean="0">
                <a:cs typeface="+mn-cs"/>
              </a:rPr>
              <a:t/>
            </a:r>
            <a:br>
              <a:rPr lang="en-US" sz="1800" b="1" dirty="0" smtClean="0">
                <a:cs typeface="+mn-cs"/>
              </a:rPr>
            </a:br>
            <a:endParaRPr lang="fa-IR" sz="1800" b="1" dirty="0">
              <a:cs typeface="+mn-cs"/>
            </a:endParaRPr>
          </a:p>
        </p:txBody>
      </p:sp>
      <p:pic>
        <p:nvPicPr>
          <p:cNvPr id="174083" name="Picture 4" descr="I:\50_b\54.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1785938"/>
            <a:ext cx="8501062" cy="4538662"/>
          </a:xfrm>
          <a:noFill/>
        </p:spPr>
      </p:pic>
      <p:sp>
        <p:nvSpPr>
          <p:cNvPr id="4" name="Date Placeholder 3"/>
          <p:cNvSpPr>
            <a:spLocks noGrp="1"/>
          </p:cNvSpPr>
          <p:nvPr>
            <p:ph type="dt" sz="half" idx="10"/>
          </p:nvPr>
        </p:nvSpPr>
        <p:spPr/>
        <p:txBody>
          <a:bodyPr/>
          <a:lstStyle/>
          <a:p>
            <a:pPr>
              <a:defRPr/>
            </a:pPr>
            <a:fld id="{AEFE0B88-B7EA-47C9-A53A-308A61403840}" type="datetime8">
              <a:rPr lang="fa-IR" smtClean="0"/>
              <a:pPr>
                <a:defRPr/>
              </a:pPr>
              <a:t>21 مارس 17</a:t>
            </a:fld>
            <a:endParaRPr lang="fa-I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81025"/>
          </a:xfrm>
        </p:spPr>
        <p:txBody>
          <a:bodyPr rtlCol="0">
            <a:normAutofit fontScale="90000"/>
          </a:bodyPr>
          <a:lstStyle/>
          <a:p>
            <a:pPr algn="r" eaLnBrk="1" fontAlgn="auto" hangingPunct="1">
              <a:spcAft>
                <a:spcPts val="0"/>
              </a:spcAft>
              <a:defRPr/>
            </a:pPr>
            <a:r>
              <a:rPr lang="fa-IR" sz="1800" b="1" dirty="0" smtClean="0">
                <a:solidFill>
                  <a:schemeClr val="accent1"/>
                </a:solidFill>
                <a:cs typeface="+mn-cs"/>
              </a:rPr>
              <a:t>بررسی مدارات انحراف عمودی و افقی تصویر و سیستم جدا کننده علائم همزمانی </a:t>
            </a:r>
            <a:r>
              <a:rPr lang="en-US" sz="1800" b="1" dirty="0" smtClean="0"/>
              <a:t/>
            </a:r>
            <a:br>
              <a:rPr lang="en-US" sz="1800" b="1" dirty="0" smtClean="0"/>
            </a:br>
            <a:endParaRPr lang="fa-IR" sz="1800" b="1" dirty="0"/>
          </a:p>
        </p:txBody>
      </p:sp>
      <p:pic>
        <p:nvPicPr>
          <p:cNvPr id="175107" name="Picture 4" descr="I:\50_b\8.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1428750"/>
            <a:ext cx="8715375" cy="4895850"/>
          </a:xfrm>
          <a:noFill/>
        </p:spPr>
      </p:pic>
      <p:sp>
        <p:nvSpPr>
          <p:cNvPr id="4" name="Date Placeholder 3"/>
          <p:cNvSpPr>
            <a:spLocks noGrp="1"/>
          </p:cNvSpPr>
          <p:nvPr>
            <p:ph type="dt" sz="half" idx="10"/>
          </p:nvPr>
        </p:nvSpPr>
        <p:spPr/>
        <p:txBody>
          <a:bodyPr/>
          <a:lstStyle/>
          <a:p>
            <a:pPr>
              <a:defRPr/>
            </a:pPr>
            <a:fld id="{CC1BD443-A286-46C5-ABD3-1A5DDE3C4D64}" type="datetime8">
              <a:rPr lang="fa-IR" smtClean="0"/>
              <a:pPr>
                <a:defRPr/>
              </a:pPr>
              <a:t>21 مارس 17</a:t>
            </a:fld>
            <a:endParaRPr lang="fa-I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1800" b="1" u="sng" dirty="0" smtClean="0">
                <a:solidFill>
                  <a:schemeClr val="accent1"/>
                </a:solidFill>
                <a:cs typeface="+mn-cs"/>
              </a:rPr>
              <a:t>جدا کننده علائم همزمانی </a:t>
            </a:r>
            <a:r>
              <a:rPr lang="en-US" sz="1800" b="1" dirty="0" smtClean="0">
                <a:cs typeface="+mn-cs"/>
              </a:rPr>
              <a:t/>
            </a:r>
            <a:br>
              <a:rPr lang="en-US" sz="1800" b="1" dirty="0" smtClean="0">
                <a:cs typeface="+mn-cs"/>
              </a:rPr>
            </a:br>
            <a:r>
              <a:rPr lang="fa-IR" sz="1800" b="1" dirty="0" smtClean="0">
                <a:cs typeface="+mn-cs"/>
              </a:rPr>
              <a:t>یک  تقویت کننده از نوع کلاس ها می باشد </a:t>
            </a:r>
            <a:r>
              <a:rPr lang="en-US" sz="1800" b="1" dirty="0" smtClean="0">
                <a:cs typeface="+mn-cs"/>
              </a:rPr>
              <a:t/>
            </a:r>
            <a:br>
              <a:rPr lang="en-US" sz="1800" b="1" dirty="0" smtClean="0">
                <a:cs typeface="+mn-cs"/>
              </a:rPr>
            </a:br>
            <a:endParaRPr lang="fa-IR" sz="1800" b="1" dirty="0">
              <a:cs typeface="+mn-cs"/>
            </a:endParaRPr>
          </a:p>
        </p:txBody>
      </p:sp>
      <p:pic>
        <p:nvPicPr>
          <p:cNvPr id="176131" name="Picture 4" descr="I:\50_b\س.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90613" y="1600200"/>
            <a:ext cx="6962775" cy="4525963"/>
          </a:xfrm>
          <a:noFill/>
        </p:spPr>
      </p:pic>
      <p:sp>
        <p:nvSpPr>
          <p:cNvPr id="4" name="Date Placeholder 3"/>
          <p:cNvSpPr>
            <a:spLocks noGrp="1"/>
          </p:cNvSpPr>
          <p:nvPr>
            <p:ph type="dt" sz="half" idx="10"/>
          </p:nvPr>
        </p:nvSpPr>
        <p:spPr/>
        <p:txBody>
          <a:bodyPr/>
          <a:lstStyle/>
          <a:p>
            <a:pPr>
              <a:defRPr/>
            </a:pPr>
            <a:fld id="{07B0B420-9C3B-47C8-AEAE-143A6C30FCCA}" type="datetime8">
              <a:rPr lang="fa-IR" smtClean="0"/>
              <a:pPr>
                <a:defRPr/>
              </a:pPr>
              <a:t>21 مارس 17</a:t>
            </a:fld>
            <a:endParaRPr lang="fa-I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813"/>
            <a:ext cx="8229600" cy="5572125"/>
          </a:xfrm>
        </p:spPr>
        <p:txBody>
          <a:bodyPr rtlCol="0">
            <a:normAutofit/>
          </a:bodyPr>
          <a:lstStyle/>
          <a:p>
            <a:pPr algn="just" rtl="1" eaLnBrk="1" fontAlgn="auto" hangingPunct="1">
              <a:lnSpc>
                <a:spcPct val="150000"/>
              </a:lnSpc>
              <a:spcAft>
                <a:spcPts val="0"/>
              </a:spcAft>
              <a:defRPr/>
            </a:pPr>
            <a:r>
              <a:rPr lang="fa-IR" sz="2000" b="1" dirty="0" smtClean="0">
                <a:solidFill>
                  <a:schemeClr val="accent1"/>
                </a:solidFill>
              </a:rPr>
              <a:t>- نحوه تشکیل تصویر روی صفحه تلویزیون :</a:t>
            </a:r>
            <a:endParaRPr lang="en-US" sz="2000" b="1" dirty="0" smtClean="0">
              <a:solidFill>
                <a:schemeClr val="accent1"/>
              </a:solidFill>
            </a:endParaRPr>
          </a:p>
          <a:p>
            <a:pPr algn="just" rtl="1" eaLnBrk="1" fontAlgn="auto" hangingPunct="1">
              <a:lnSpc>
                <a:spcPct val="150000"/>
              </a:lnSpc>
              <a:spcAft>
                <a:spcPts val="0"/>
              </a:spcAft>
              <a:defRPr/>
            </a:pPr>
            <a:r>
              <a:rPr lang="fa-IR" sz="1800" b="1" dirty="0" smtClean="0"/>
              <a:t>اگر سیگنال ویدئو دارای پلاریته ی منفی باشد، این سیگنال بایستی به شبکۀ کنترل وصل گردد (یعنی سیگنال ویدئو مثبت است)). و اگر سیگنال ویدئو دارای پلاریتۀ مثبت باشد، بایستی به کاتد متصل شود، زیرا در این صورت اگر دامنۀ سیگنال ویدئو زیاد شود، کاتد نسبت به آند مثبت تر شده  و از شدت اشعه کاسته می شود. و در نتیجه صفحه سیاهتر می گردد. در واقع هر چه ولتاژ کاتد زیادتر شود اشعۀ کمتری منتشر می گردد پس سیگنال ویدئوی منفی به کاتد متصل می گردد.</a:t>
            </a:r>
            <a:endParaRPr lang="en-US" sz="1800" b="1" dirty="0" smtClean="0"/>
          </a:p>
          <a:p>
            <a:pPr marL="274320" indent="-274320" algn="just" rtl="1" eaLnBrk="1" fontAlgn="auto" hangingPunct="1">
              <a:lnSpc>
                <a:spcPct val="150000"/>
              </a:lnSpc>
              <a:spcAft>
                <a:spcPts val="0"/>
              </a:spcAft>
              <a:buClr>
                <a:schemeClr val="accent3"/>
              </a:buClr>
              <a:buFont typeface="Wingdings 2"/>
              <a:buChar char=""/>
              <a:defRPr/>
            </a:pPr>
            <a:r>
              <a:rPr lang="fa-IR" sz="1800" b="1" dirty="0" smtClean="0"/>
              <a:t>اگر سیگنال ویدئو با پلاریتۀ منفی باشد،این سیگنال بایستی به شبکهی کنترل وصل گردد (یعنی سیگنال ویدئو مثبت است) .و اگر سیگنال ویدئو دارای پلاریته ی مثبت باشد ،بایستی به کاتد متصل شود ،زیرا در این مورد صورت اگر دامنه سیگنال و یدئو زیاد شود،کاتد نسبت به آند مثبت تر شده و از شدت اشعه کاسته می شود و در نتیجه صفحه سیاهتر می شود . در واقع هرچه ولتاژ کاتد زیادتر شود اشعه ی کمتری منتشر می گردد پس سیگنال ویدئوی منفی به کاتد متصل می گردد.</a:t>
            </a:r>
            <a:endParaRPr lang="en-US" sz="1800" b="1" dirty="0" smtClean="0"/>
          </a:p>
          <a:p>
            <a:pPr marL="274320" indent="-274320" algn="just" rtl="1" eaLnBrk="1" fontAlgn="auto" hangingPunct="1">
              <a:lnSpc>
                <a:spcPct val="150000"/>
              </a:lnSpc>
              <a:spcAft>
                <a:spcPts val="0"/>
              </a:spcAft>
              <a:buClr>
                <a:schemeClr val="accent3"/>
              </a:buClr>
              <a:buFont typeface="Wingdings 2"/>
              <a:buChar char=""/>
              <a:defRPr/>
            </a:pPr>
            <a:endParaRPr lang="fa-IR" sz="1800" b="1" dirty="0"/>
          </a:p>
        </p:txBody>
      </p:sp>
      <p:sp>
        <p:nvSpPr>
          <p:cNvPr id="4" name="Date Placeholder 3"/>
          <p:cNvSpPr>
            <a:spLocks noGrp="1"/>
          </p:cNvSpPr>
          <p:nvPr>
            <p:ph type="dt" sz="half" idx="10"/>
          </p:nvPr>
        </p:nvSpPr>
        <p:spPr/>
        <p:txBody>
          <a:bodyPr/>
          <a:lstStyle/>
          <a:p>
            <a:pPr>
              <a:defRPr/>
            </a:pPr>
            <a:fld id="{BAE7575D-A3EB-425B-81D1-08981DBE4EBE}"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4" descr="I:\50_b\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1071563"/>
            <a:ext cx="8429625" cy="5253037"/>
          </a:xfrm>
          <a:noFill/>
        </p:spPr>
      </p:pic>
      <p:sp>
        <p:nvSpPr>
          <p:cNvPr id="3" name="Date Placeholder 2"/>
          <p:cNvSpPr>
            <a:spLocks noGrp="1"/>
          </p:cNvSpPr>
          <p:nvPr>
            <p:ph type="dt" sz="half" idx="10"/>
          </p:nvPr>
        </p:nvSpPr>
        <p:spPr/>
        <p:txBody>
          <a:bodyPr/>
          <a:lstStyle/>
          <a:p>
            <a:pPr>
              <a:defRPr/>
            </a:pPr>
            <a:fld id="{4EA45E02-CEC7-4443-BDAF-98E0AFA1A423}" type="datetime8">
              <a:rPr lang="fa-IR" smtClean="0"/>
              <a:pPr>
                <a:defRPr/>
              </a:pPr>
              <a:t>21 مارس 17</a:t>
            </a:fld>
            <a:endParaRPr lang="fa-I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Content Placeholder 2"/>
          <p:cNvSpPr>
            <a:spLocks noGrp="1"/>
          </p:cNvSpPr>
          <p:nvPr>
            <p:ph idx="1"/>
          </p:nvPr>
        </p:nvSpPr>
        <p:spPr>
          <a:xfrm>
            <a:off x="457200" y="928688"/>
            <a:ext cx="8229600" cy="5395912"/>
          </a:xfrm>
        </p:spPr>
        <p:txBody>
          <a:bodyPr/>
          <a:lstStyle/>
          <a:p>
            <a:pPr algn="just" rtl="1" eaLnBrk="1" hangingPunct="1"/>
            <a:r>
              <a:rPr lang="fa-IR" altLang="en-US" sz="1800" b="1" smtClean="0"/>
              <a:t>اسیلاتور عمودی از نوع اسیلاتور </a:t>
            </a:r>
            <a:r>
              <a:rPr lang="en-US" altLang="en-US" sz="1800" b="1" smtClean="0">
                <a:ea typeface="Majalla UI"/>
                <a:cs typeface="Majalla UI"/>
              </a:rPr>
              <a:t>F.F</a:t>
            </a:r>
            <a:r>
              <a:rPr lang="fa-IR" altLang="en-US" sz="1800" b="1" smtClean="0"/>
              <a:t> آستایل است که به آن مولتی ویبراتور گویند فرکانس نوسان </a:t>
            </a:r>
            <a:r>
              <a:rPr lang="en-US" altLang="en-US" sz="1800" b="1" smtClean="0">
                <a:ea typeface="Majalla UI"/>
                <a:cs typeface="Majalla UI"/>
              </a:rPr>
              <a:t>HZ</a:t>
            </a:r>
            <a:r>
              <a:rPr lang="fa-IR" altLang="en-US" sz="1800" b="1" smtClean="0"/>
              <a:t> 50 است پتانسیومتر نگه دارنده عمودی تنظیم فرکانس کاراسیلاتور عمودی و تطبیق آن با فرکانس ورودی یعنی </a:t>
            </a:r>
            <a:r>
              <a:rPr lang="en-US" altLang="en-US" sz="1800" b="1" smtClean="0">
                <a:ea typeface="Majalla UI"/>
                <a:cs typeface="Majalla UI"/>
              </a:rPr>
              <a:t>H</a:t>
            </a:r>
            <a:r>
              <a:rPr lang="en-US" altLang="en-US" sz="1800" b="1" baseline="-25000" smtClean="0">
                <a:ea typeface="Majalla UI"/>
                <a:cs typeface="Majalla UI"/>
              </a:rPr>
              <a:t>z</a:t>
            </a:r>
            <a:r>
              <a:rPr lang="fa-IR" altLang="en-US" sz="1800" b="1" smtClean="0"/>
              <a:t> 50 می باشد. </a:t>
            </a:r>
            <a:r>
              <a:rPr lang="en-US" altLang="en-US" sz="1800" b="1" smtClean="0">
                <a:ea typeface="Majalla UI"/>
                <a:cs typeface="Majalla UI"/>
              </a:rPr>
              <a:t>HEiEHT</a:t>
            </a:r>
            <a:r>
              <a:rPr lang="fa-IR" altLang="en-US" sz="1800" b="1" smtClean="0"/>
              <a:t> کاوش تنظیم ارتفاع تصویر است بطوریکه تصویر از نظر عمودی تمام صفحه نمایش لامپ تصویر را بپوشاند.</a:t>
            </a:r>
            <a:endParaRPr lang="en-US" altLang="en-US" sz="1800" b="1" smtClean="0">
              <a:ea typeface="Majalla UI"/>
              <a:cs typeface="Majalla UI"/>
            </a:endParaRPr>
          </a:p>
          <a:p>
            <a:pPr algn="just" rtl="1" eaLnBrk="1" hangingPunct="1"/>
            <a:r>
              <a:rPr lang="en-US" altLang="en-US" sz="2400" b="1" u="sng" smtClean="0">
                <a:solidFill>
                  <a:schemeClr val="accent1"/>
                </a:solidFill>
                <a:ea typeface="Majalla UI"/>
                <a:cs typeface="Majalla UI"/>
              </a:rPr>
              <a:t>VERTLIN</a:t>
            </a:r>
            <a:r>
              <a:rPr lang="fa-IR" altLang="en-US" sz="2400" b="1" u="sng" smtClean="0">
                <a:solidFill>
                  <a:schemeClr val="accent1"/>
                </a:solidFill>
              </a:rPr>
              <a:t> خطی نمودن عمودی تصویر </a:t>
            </a:r>
            <a:endParaRPr lang="en-US" altLang="en-US" sz="2400" b="1" smtClean="0">
              <a:solidFill>
                <a:schemeClr val="accent1"/>
              </a:solidFill>
              <a:ea typeface="Majalla UI"/>
              <a:cs typeface="Majalla UI"/>
            </a:endParaRPr>
          </a:p>
          <a:p>
            <a:pPr algn="just" rtl="1" eaLnBrk="1" hangingPunct="1"/>
            <a:r>
              <a:rPr lang="fa-IR" altLang="en-US" sz="1800" b="1" smtClean="0"/>
              <a:t>چک </a:t>
            </a:r>
            <a:r>
              <a:rPr lang="en-US" altLang="en-US" sz="1800" b="1" smtClean="0">
                <a:ea typeface="Majalla UI"/>
                <a:cs typeface="Majalla UI"/>
              </a:rPr>
              <a:t>L301</a:t>
            </a:r>
            <a:r>
              <a:rPr lang="fa-IR" altLang="en-US" sz="1800" b="1" smtClean="0"/>
              <a:t> به ترانس ورتیکال موسوم است که با عکس العمل های سلفی اش اختلاف پتانسیل برابر </a:t>
            </a:r>
            <a:r>
              <a:rPr lang="en-US" altLang="en-US" sz="1800" b="1" smtClean="0">
                <a:ea typeface="Majalla UI"/>
                <a:cs typeface="Majalla UI"/>
              </a:rPr>
              <a:t>vov</a:t>
            </a:r>
            <a:r>
              <a:rPr lang="fa-IR" altLang="en-US" sz="1800" b="1" smtClean="0"/>
              <a:t> در کلکتور ترانزیستور تقویت قدرت عمودی تصویر یعنی </a:t>
            </a:r>
            <a:r>
              <a:rPr lang="en-US" altLang="en-US" sz="1800" b="1" smtClean="0">
                <a:ea typeface="Majalla UI"/>
                <a:cs typeface="Majalla UI"/>
              </a:rPr>
              <a:t>Q</a:t>
            </a:r>
            <a:r>
              <a:rPr lang="en-US" altLang="en-US" sz="1800" b="1" baseline="-25000" smtClean="0">
                <a:ea typeface="Majalla UI"/>
                <a:cs typeface="Majalla UI"/>
              </a:rPr>
              <a:t>305</a:t>
            </a:r>
            <a:r>
              <a:rPr lang="fa-IR" altLang="en-US" sz="1800" b="1" smtClean="0"/>
              <a:t> بوجود می آورد. ولتاژ تغذیه تمام</a:t>
            </a:r>
            <a:r>
              <a:rPr lang="en-US" altLang="en-US" sz="1800" b="1" smtClean="0">
                <a:ea typeface="Majalla UI"/>
                <a:cs typeface="Majalla UI"/>
              </a:rPr>
              <a:t>TV 4 V</a:t>
            </a:r>
            <a:r>
              <a:rPr lang="fa-IR" altLang="en-US" sz="1800" b="1" smtClean="0"/>
              <a:t> 12 است.</a:t>
            </a:r>
            <a:endParaRPr lang="en-US" altLang="en-US" sz="1800" b="1" smtClean="0">
              <a:ea typeface="Majalla UI"/>
              <a:cs typeface="Majalla UI"/>
            </a:endParaRPr>
          </a:p>
          <a:p>
            <a:pPr algn="just" rtl="1" eaLnBrk="1" hangingPunct="1"/>
            <a:r>
              <a:rPr lang="fa-IR" altLang="en-US" sz="1800" b="1" smtClean="0"/>
              <a:t>بوبین های انحراف عمودی به صورت سری و افقی به صورت موازی بر هم عمود تا روی هم تأثیر نذاشته باشند </a:t>
            </a:r>
            <a:r>
              <a:rPr lang="en-US" altLang="en-US" sz="1800" b="1" smtClean="0">
                <a:ea typeface="Majalla UI"/>
                <a:cs typeface="Majalla UI"/>
              </a:rPr>
              <a:t>v</a:t>
            </a:r>
            <a:r>
              <a:rPr lang="fa-IR" altLang="en-US" sz="1800" b="1" smtClean="0"/>
              <a:t> 70 بوجود آمده، در کلکتور ترانزیستور </a:t>
            </a:r>
            <a:r>
              <a:rPr lang="en-US" altLang="en-US" sz="1800" b="1" smtClean="0">
                <a:ea typeface="Majalla UI"/>
                <a:cs typeface="Majalla UI"/>
              </a:rPr>
              <a:t>Q</a:t>
            </a:r>
            <a:r>
              <a:rPr lang="en-US" altLang="en-US" sz="1800" b="1" baseline="-25000" smtClean="0">
                <a:ea typeface="Majalla UI"/>
                <a:cs typeface="Majalla UI"/>
              </a:rPr>
              <a:t>305</a:t>
            </a:r>
            <a:r>
              <a:rPr lang="fa-IR" altLang="en-US" sz="1800" b="1" smtClean="0"/>
              <a:t> خازن کویلاژ </a:t>
            </a:r>
            <a:r>
              <a:rPr lang="en-US" altLang="en-US" sz="1800" b="1" smtClean="0">
                <a:ea typeface="Majalla UI"/>
                <a:cs typeface="Majalla UI"/>
              </a:rPr>
              <a:t>C</a:t>
            </a:r>
            <a:r>
              <a:rPr lang="en-US" altLang="en-US" sz="1800" b="1" baseline="-25000" smtClean="0">
                <a:ea typeface="Majalla UI"/>
                <a:cs typeface="Majalla UI"/>
              </a:rPr>
              <a:t>310</a:t>
            </a:r>
            <a:r>
              <a:rPr lang="fa-IR" altLang="en-US" sz="1800" b="1" smtClean="0"/>
              <a:t> را از طریق یوگهای انحراف عمودی مثلاً تا </a:t>
            </a:r>
            <a:r>
              <a:rPr lang="en-US" altLang="en-US" sz="1800" b="1" smtClean="0">
                <a:ea typeface="Majalla UI"/>
                <a:cs typeface="Majalla UI"/>
              </a:rPr>
              <a:t>v</a:t>
            </a:r>
            <a:r>
              <a:rPr lang="fa-IR" altLang="en-US" sz="1800" b="1" smtClean="0"/>
              <a:t> 30 شارژ می کند خازن کوپلاژ شارژ شده با هدایت مجدد ترانزیستور </a:t>
            </a:r>
            <a:r>
              <a:rPr lang="en-US" altLang="en-US" sz="1800" b="1" smtClean="0">
                <a:ea typeface="Majalla UI"/>
                <a:cs typeface="Majalla UI"/>
              </a:rPr>
              <a:t>Q</a:t>
            </a:r>
            <a:r>
              <a:rPr lang="en-US" altLang="en-US" sz="1800" b="1" baseline="-25000" smtClean="0">
                <a:ea typeface="Majalla UI"/>
                <a:cs typeface="Majalla UI"/>
              </a:rPr>
              <a:t>305 </a:t>
            </a:r>
            <a:r>
              <a:rPr lang="fa-IR" altLang="en-US" sz="1800" b="1" smtClean="0"/>
              <a:t>از طریق این ترانزیستور و مقاومت امیتر آن </a:t>
            </a:r>
            <a:r>
              <a:rPr lang="en-US" altLang="en-US" sz="1800" b="1" smtClean="0">
                <a:ea typeface="Majalla UI"/>
                <a:cs typeface="Majalla UI"/>
              </a:rPr>
              <a:t>(R</a:t>
            </a:r>
            <a:r>
              <a:rPr lang="en-US" altLang="en-US" sz="1800" b="1" baseline="-25000" smtClean="0">
                <a:ea typeface="Majalla UI"/>
                <a:cs typeface="Majalla UI"/>
              </a:rPr>
              <a:t>326</a:t>
            </a:r>
            <a:r>
              <a:rPr lang="en-US" altLang="en-US" sz="1800" b="1" smtClean="0">
                <a:ea typeface="Majalla UI"/>
                <a:cs typeface="Majalla UI"/>
              </a:rPr>
              <a:t>)</a:t>
            </a:r>
            <a:r>
              <a:rPr lang="fa-IR" altLang="en-US" sz="1800" b="1" smtClean="0"/>
              <a:t> و پوکهای انحراف عمودی شارژ میشود. نقطه کار این ترانزیستور را طوری تنظیم کرده اند که جریان شارژی که از یوکهای انحراف عمودی رد می شود در حقیقت مربوط به رفت عمودی اشعه است این جریان خطی باشد برای تضمین خطی بودن کار </a:t>
            </a:r>
            <a:r>
              <a:rPr lang="en-US" altLang="en-US" sz="1800" b="1" smtClean="0">
                <a:ea typeface="Majalla UI"/>
                <a:cs typeface="Majalla UI"/>
              </a:rPr>
              <a:t>Q</a:t>
            </a:r>
            <a:r>
              <a:rPr lang="en-US" altLang="en-US" sz="1800" b="1" baseline="-25000" smtClean="0">
                <a:ea typeface="Majalla UI"/>
                <a:cs typeface="Majalla UI"/>
              </a:rPr>
              <a:t>305 </a:t>
            </a:r>
            <a:r>
              <a:rPr lang="fa-IR" altLang="en-US" sz="1800" b="1" smtClean="0"/>
              <a:t>در مدار لمیتر آن یک ترمیستور (مقاومت حرارتی منفی </a:t>
            </a:r>
            <a:r>
              <a:rPr lang="en-US" altLang="en-US" sz="1800" b="1" smtClean="0">
                <a:ea typeface="Majalla UI"/>
                <a:cs typeface="Majalla UI"/>
              </a:rPr>
              <a:t>R</a:t>
            </a:r>
            <a:r>
              <a:rPr lang="en-US" altLang="en-US" sz="1800" b="1" baseline="-25000" smtClean="0">
                <a:ea typeface="Majalla UI"/>
                <a:cs typeface="Majalla UI"/>
              </a:rPr>
              <a:t>323</a:t>
            </a:r>
            <a:r>
              <a:rPr lang="fa-IR" altLang="en-US" sz="1800" b="1" smtClean="0"/>
              <a:t> ) را قرار داده اند که این ترمیستور در مدار چسبیده به بدنه </a:t>
            </a:r>
            <a:r>
              <a:rPr lang="en-US" altLang="en-US" sz="1800" b="1" smtClean="0">
                <a:ea typeface="Majalla UI"/>
                <a:cs typeface="Majalla UI"/>
              </a:rPr>
              <a:t>TV  Q</a:t>
            </a:r>
            <a:r>
              <a:rPr lang="en-US" altLang="en-US" sz="1800" b="1" baseline="-25000" smtClean="0">
                <a:ea typeface="Majalla UI"/>
                <a:cs typeface="Majalla UI"/>
              </a:rPr>
              <a:t>305</a:t>
            </a:r>
            <a:r>
              <a:rPr lang="fa-IR" altLang="en-US" sz="1800" b="1" smtClean="0"/>
              <a:t> است و در نتیجه با تغییرات حرارت آن تغییر مقاومت می دهد.</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D165A7D5-7C87-4CC3-8A34-B9755CDEFD82}" type="datetime8">
              <a:rPr lang="fa-IR" smtClean="0"/>
              <a:pPr>
                <a:defRPr/>
              </a:pPr>
              <a:t>21 مارس 17</a:t>
            </a:fld>
            <a:endParaRPr lang="fa-I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457200" y="928688"/>
            <a:ext cx="8229600" cy="5715000"/>
          </a:xfrm>
        </p:spPr>
        <p:txBody>
          <a:bodyPr/>
          <a:lstStyle/>
          <a:p>
            <a:pPr algn="just" rtl="1" eaLnBrk="1" hangingPunct="1">
              <a:lnSpc>
                <a:spcPct val="150000"/>
              </a:lnSpc>
            </a:pPr>
            <a:r>
              <a:rPr lang="fa-IR" altLang="en-US" sz="2400" b="1" smtClean="0">
                <a:solidFill>
                  <a:schemeClr val="accent1"/>
                </a:solidFill>
              </a:rPr>
              <a:t>حال ببینیم در انحراف افقی چه می گذرد :</a:t>
            </a:r>
            <a:endParaRPr lang="en-US" altLang="en-US" sz="2400" b="1" smtClean="0">
              <a:solidFill>
                <a:schemeClr val="accent1"/>
              </a:solidFill>
              <a:ea typeface="Majalla UI"/>
              <a:cs typeface="Majalla UI"/>
            </a:endParaRPr>
          </a:p>
          <a:p>
            <a:pPr algn="just" rtl="1" eaLnBrk="1" hangingPunct="1">
              <a:lnSpc>
                <a:spcPct val="150000"/>
              </a:lnSpc>
            </a:pPr>
            <a:r>
              <a:rPr lang="en-US" altLang="en-US" sz="1800" b="1" smtClean="0">
                <a:ea typeface="Majalla UI"/>
                <a:cs typeface="Majalla UI"/>
              </a:rPr>
              <a:t>R</a:t>
            </a:r>
            <a:r>
              <a:rPr lang="en-US" altLang="en-US" sz="1800" b="1" baseline="-25000" smtClean="0">
                <a:ea typeface="Majalla UI"/>
                <a:cs typeface="Majalla UI"/>
              </a:rPr>
              <a:t>401</a:t>
            </a:r>
            <a:r>
              <a:rPr lang="fa-IR" altLang="en-US" sz="1800" b="1" smtClean="0"/>
              <a:t> برای کاهش دامنه پالس های سنکرون افقی </a:t>
            </a:r>
            <a:r>
              <a:rPr lang="en-US" altLang="en-US" sz="1800" b="1" smtClean="0">
                <a:ea typeface="Majalla UI"/>
                <a:cs typeface="Majalla UI"/>
              </a:rPr>
              <a:t>C</a:t>
            </a:r>
            <a:r>
              <a:rPr lang="en-US" altLang="en-US" sz="1800" b="1" baseline="-25000" smtClean="0">
                <a:ea typeface="Majalla UI"/>
                <a:cs typeface="Majalla UI"/>
              </a:rPr>
              <a:t>401 </a:t>
            </a:r>
            <a:r>
              <a:rPr lang="fa-IR" altLang="en-US" sz="1800" b="1" smtClean="0"/>
              <a:t>، </a:t>
            </a:r>
            <a:r>
              <a:rPr lang="en-US" altLang="en-US" sz="1800" b="1" smtClean="0">
                <a:ea typeface="Majalla UI"/>
                <a:cs typeface="Majalla UI"/>
              </a:rPr>
              <a:t>R</a:t>
            </a:r>
            <a:r>
              <a:rPr lang="en-US" altLang="en-US" sz="1800" b="1" baseline="-25000" smtClean="0">
                <a:ea typeface="Majalla UI"/>
                <a:cs typeface="Majalla UI"/>
              </a:rPr>
              <a:t>403</a:t>
            </a:r>
            <a:r>
              <a:rPr lang="fa-IR" altLang="en-US" sz="1800" b="1" smtClean="0"/>
              <a:t> فیلتر بالا گذر </a:t>
            </a:r>
            <a:endParaRPr lang="en-US" altLang="en-US" sz="1800" b="1" smtClean="0">
              <a:ea typeface="Majalla UI"/>
              <a:cs typeface="Majalla UI"/>
            </a:endParaRPr>
          </a:p>
          <a:p>
            <a:pPr algn="just" rtl="1" eaLnBrk="1" hangingPunct="1">
              <a:lnSpc>
                <a:spcPct val="150000"/>
              </a:lnSpc>
            </a:pPr>
            <a:r>
              <a:rPr lang="fa-IR" altLang="en-US" sz="1800" b="1" smtClean="0"/>
              <a:t>دیودهای </a:t>
            </a:r>
            <a:r>
              <a:rPr lang="en-US" altLang="en-US" sz="1800" b="1" smtClean="0">
                <a:ea typeface="Majalla UI"/>
                <a:cs typeface="Majalla UI"/>
              </a:rPr>
              <a:t>D</a:t>
            </a:r>
            <a:r>
              <a:rPr lang="en-US" altLang="en-US" sz="1800" b="1" baseline="-25000" smtClean="0">
                <a:ea typeface="Majalla UI"/>
                <a:cs typeface="Majalla UI"/>
              </a:rPr>
              <a:t>401</a:t>
            </a:r>
            <a:r>
              <a:rPr lang="fa-IR" altLang="en-US" sz="1800" b="1" smtClean="0"/>
              <a:t> و </a:t>
            </a:r>
            <a:r>
              <a:rPr lang="en-US" altLang="en-US" sz="1800" b="1" smtClean="0">
                <a:ea typeface="Majalla UI"/>
                <a:cs typeface="Majalla UI"/>
              </a:rPr>
              <a:t>D</a:t>
            </a:r>
            <a:r>
              <a:rPr lang="en-US" altLang="en-US" sz="1800" b="1" baseline="-25000" smtClean="0">
                <a:ea typeface="Majalla UI"/>
                <a:cs typeface="Majalla UI"/>
              </a:rPr>
              <a:t>402 </a:t>
            </a:r>
            <a:r>
              <a:rPr lang="fa-IR" altLang="en-US" sz="1800" b="1" smtClean="0"/>
              <a:t>و </a:t>
            </a:r>
            <a:r>
              <a:rPr lang="en-US" altLang="en-US" sz="1800" b="1" smtClean="0">
                <a:ea typeface="Majalla UI"/>
                <a:cs typeface="Majalla UI"/>
              </a:rPr>
              <a:t>R</a:t>
            </a:r>
            <a:r>
              <a:rPr lang="en-US" altLang="en-US" sz="1800" b="1" baseline="-25000" smtClean="0">
                <a:ea typeface="Majalla UI"/>
                <a:cs typeface="Majalla UI"/>
              </a:rPr>
              <a:t>402</a:t>
            </a:r>
            <a:r>
              <a:rPr lang="fa-IR" altLang="en-US" sz="1800" b="1" smtClean="0"/>
              <a:t> ، </a:t>
            </a:r>
            <a:r>
              <a:rPr lang="en-US" altLang="en-US" sz="1800" b="1" smtClean="0">
                <a:ea typeface="Majalla UI"/>
                <a:cs typeface="Majalla UI"/>
              </a:rPr>
              <a:t>R</a:t>
            </a:r>
            <a:r>
              <a:rPr lang="en-US" altLang="en-US" sz="1800" b="1" baseline="-25000" smtClean="0">
                <a:ea typeface="Majalla UI"/>
                <a:cs typeface="Majalla UI"/>
              </a:rPr>
              <a:t>403</a:t>
            </a:r>
            <a:r>
              <a:rPr lang="fa-IR" altLang="en-US" sz="1800" b="1" smtClean="0"/>
              <a:t> به اتفاق </a:t>
            </a:r>
            <a:r>
              <a:rPr lang="en-US" altLang="en-US" sz="1800" b="1" smtClean="0">
                <a:ea typeface="Majalla UI"/>
                <a:cs typeface="Majalla UI"/>
              </a:rPr>
              <a:t>C</a:t>
            </a:r>
            <a:r>
              <a:rPr lang="en-US" altLang="en-US" sz="1800" b="1" baseline="-25000" smtClean="0">
                <a:ea typeface="Majalla UI"/>
                <a:cs typeface="Majalla UI"/>
              </a:rPr>
              <a:t>402</a:t>
            </a:r>
            <a:r>
              <a:rPr lang="fa-IR" altLang="en-US" sz="1800" b="1" smtClean="0"/>
              <a:t> بر روی هم یک مدار پل مقایسه فاز را تشکیل می دهند که در این سیستم فازهای ایمپالسهای ورودی با فار ایمپالسهای خروجی طبقه افقی با هم مقایسه می شود و به تناسب اختلاف فاز آن ها یک ولتاژ </a:t>
            </a:r>
            <a:r>
              <a:rPr lang="en-US" altLang="en-US" sz="1800" b="1" smtClean="0">
                <a:ea typeface="Majalla UI"/>
                <a:cs typeface="Majalla UI"/>
              </a:rPr>
              <a:t>DC</a:t>
            </a:r>
            <a:r>
              <a:rPr lang="fa-IR" altLang="en-US" sz="1800" b="1" smtClean="0"/>
              <a:t> کوچکی به عنوان سیگنال خط ایجاد می شود که به پیس ترانزیستور، اسیلاتور افقی ترزیق می گردد. سلف به قسمتی 601 آوخازن </a:t>
            </a:r>
            <a:r>
              <a:rPr lang="en-US" altLang="en-US" sz="1800" b="1" smtClean="0">
                <a:ea typeface="Majalla UI"/>
                <a:cs typeface="Majalla UI"/>
              </a:rPr>
              <a:t>C</a:t>
            </a:r>
            <a:r>
              <a:rPr lang="en-US" altLang="en-US" sz="1800" b="1" baseline="-25000" smtClean="0">
                <a:ea typeface="Majalla UI"/>
                <a:cs typeface="Majalla UI"/>
              </a:rPr>
              <a:t>608</a:t>
            </a:r>
            <a:r>
              <a:rPr lang="fa-IR" altLang="en-US" sz="1800" b="1" smtClean="0"/>
              <a:t> تشکیل یک اسیلاتورها رتلی «افقی» داده اند که فرکانس نوسانات آن در حالت عادی سینوسی است ولی در اینجا با ایجاد مدارات فرعی از سینوسی به فرم دلخواه و مطلوب تبدیل می نماییم. </a:t>
            </a:r>
            <a:r>
              <a:rPr lang="en-US" altLang="en-US" sz="1800" b="1" smtClean="0">
                <a:ea typeface="Majalla UI"/>
                <a:cs typeface="Majalla UI"/>
              </a:rPr>
              <a:t>Tr Q</a:t>
            </a:r>
            <a:r>
              <a:rPr lang="en-US" altLang="en-US" sz="1800" b="1" baseline="-25000" smtClean="0">
                <a:ea typeface="Majalla UI"/>
                <a:cs typeface="Majalla UI"/>
              </a:rPr>
              <a:t>409</a:t>
            </a:r>
            <a:r>
              <a:rPr lang="fa-IR" altLang="en-US" sz="1800" b="1" smtClean="0"/>
              <a:t> یعنی اسیلاتور افقی در حالت عادی قطع است (با توجه به نقطه کارهای نشان داده شده ) خازن </a:t>
            </a:r>
            <a:r>
              <a:rPr lang="en-US" altLang="en-US" sz="1800" b="1" smtClean="0">
                <a:ea typeface="Majalla UI"/>
                <a:cs typeface="Majalla UI"/>
              </a:rPr>
              <a:t>C</a:t>
            </a:r>
            <a:r>
              <a:rPr lang="en-US" altLang="en-US" sz="1800" b="1" baseline="-25000" smtClean="0">
                <a:ea typeface="Majalla UI"/>
                <a:cs typeface="Majalla UI"/>
              </a:rPr>
              <a:t>407</a:t>
            </a:r>
            <a:r>
              <a:rPr lang="fa-IR" altLang="en-US" sz="1800" b="1" smtClean="0"/>
              <a:t> از ط ریق منبع تغذیه </a:t>
            </a:r>
            <a:r>
              <a:rPr lang="en-US" altLang="en-US" sz="1800" b="1" smtClean="0">
                <a:ea typeface="Majalla UI"/>
                <a:cs typeface="Majalla UI"/>
              </a:rPr>
              <a:t>V</a:t>
            </a:r>
            <a:r>
              <a:rPr lang="fa-IR" altLang="en-US" sz="1800" b="1" smtClean="0"/>
              <a:t> 12 و از راه مقاومت </a:t>
            </a:r>
            <a:r>
              <a:rPr lang="en-US" altLang="en-US" sz="1800" b="1" smtClean="0">
                <a:ea typeface="Majalla UI"/>
                <a:cs typeface="Majalla UI"/>
              </a:rPr>
              <a:t>R</a:t>
            </a:r>
            <a:r>
              <a:rPr lang="en-US" altLang="en-US" sz="1800" b="1" baseline="-25000" smtClean="0">
                <a:ea typeface="Majalla UI"/>
                <a:cs typeface="Majalla UI"/>
              </a:rPr>
              <a:t>409</a:t>
            </a:r>
            <a:r>
              <a:rPr lang="fa-IR" altLang="en-US" sz="1800" b="1" smtClean="0"/>
              <a:t> به قسمت پایینی سلف ها رتلی اعمال می شود که این جریان باعث عکس العمل القایی و در نتیجه ایجاد ولتاژ سلف اند و در قسمت بالایی  </a:t>
            </a:r>
            <a:r>
              <a:rPr lang="en-US" altLang="en-US" sz="1800" b="1" smtClean="0">
                <a:ea typeface="Majalla UI"/>
                <a:cs typeface="Majalla UI"/>
              </a:rPr>
              <a:t>T</a:t>
            </a:r>
            <a:r>
              <a:rPr lang="en-US" altLang="en-US" sz="1800" b="1" baseline="-25000" smtClean="0">
                <a:ea typeface="Majalla UI"/>
                <a:cs typeface="Majalla UI"/>
              </a:rPr>
              <a:t>401 </a:t>
            </a:r>
            <a:r>
              <a:rPr lang="fa-IR" altLang="en-US" sz="1800" b="1" smtClean="0"/>
              <a:t>میشود که ولتاژ القایی مخالف به نوبه خود خازن </a:t>
            </a:r>
            <a:r>
              <a:rPr lang="en-US" altLang="en-US" sz="1800" b="1" smtClean="0">
                <a:ea typeface="Majalla UI"/>
                <a:cs typeface="Majalla UI"/>
              </a:rPr>
              <a:t>C</a:t>
            </a:r>
            <a:r>
              <a:rPr lang="en-US" altLang="en-US" sz="1800" b="1" baseline="-25000" smtClean="0">
                <a:ea typeface="Majalla UI"/>
                <a:cs typeface="Majalla UI"/>
              </a:rPr>
              <a:t>407</a:t>
            </a:r>
            <a:r>
              <a:rPr lang="fa-IR" altLang="en-US" sz="1800" b="1" smtClean="0"/>
              <a:t> را که قبلاً شارژ شده بود را دشارژ میکند و سیکل گفته شده در فوق مجدداً از سر گرفته میشود که حاصل این نوسانات شکلی مطابق اسیلوگرام شماره 7 واقع در پائین نقشه میشود.</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4768E6EB-0E56-46E6-AFCF-FD6BBDAE2A70}" type="datetime8">
              <a:rPr lang="fa-IR" smtClean="0"/>
              <a:pPr>
                <a:defRPr/>
              </a:pPr>
              <a:t>21 مارس 17</a:t>
            </a:fld>
            <a:endParaRPr lang="fa-I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7C564DA7-81C5-4827-A9AC-4DB11AEC7007}" type="datetime8">
              <a:rPr lang="fa-IR" smtClean="0"/>
              <a:pPr>
                <a:defRPr/>
              </a:pPr>
              <a:t>21 مارس 17</a:t>
            </a:fld>
            <a:endParaRPr lang="fa-IR"/>
          </a:p>
        </p:txBody>
      </p:sp>
    </p:spTree>
    <p:extLst>
      <p:ext uri="{BB962C8B-B14F-4D97-AF65-F5344CB8AC3E}">
        <p14:creationId xmlns:p14="http://schemas.microsoft.com/office/powerpoint/2010/main" xmlns="" val="380914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319213"/>
            <a:ext cx="8229600" cy="5038725"/>
          </a:xfrm>
        </p:spPr>
        <p:txBody>
          <a:bodyPr/>
          <a:lstStyle/>
          <a:p>
            <a:pPr algn="r" rtl="1" eaLnBrk="1" hangingPunct="1"/>
            <a:r>
              <a:rPr lang="fa-IR" altLang="en-US" sz="1800" b="1" smtClean="0"/>
              <a:t>اگر سیگنال ویدئو با پلاریتۀ منفی باشد، بایستی به شبکه کنترل وصل گردد چراکه اگر دامنه سیگنال زیاد شود (که سیگنال ویدئوی مثبت یعنی سفیدی تلقی می شود)، آند دارای ولتاژ بیشتری نسبت به کاتد می شود و بالعکس پس با اعمال سیگنال ویدئو اشعه الکترونی مدوله می شود و میزان سیاهی و سفیدی تصویر بسته به دامنه سیگنال ویدئو تغییر می کند.</a:t>
            </a:r>
            <a:endParaRPr lang="en-US" altLang="en-US" sz="1800" b="1" smtClean="0">
              <a:ea typeface="Majalla UI"/>
              <a:cs typeface="Majalla UI"/>
            </a:endParaRPr>
          </a:p>
          <a:p>
            <a:pPr algn="r" rtl="1" eaLnBrk="1" hangingPunct="1"/>
            <a:r>
              <a:rPr lang="fa-IR" altLang="en-US" sz="1800" b="1" smtClean="0"/>
              <a:t>- مثال : </a:t>
            </a:r>
            <a:r>
              <a:rPr lang="en-US" altLang="en-US" sz="1800" b="1" smtClean="0">
                <a:ea typeface="Majalla UI"/>
                <a:cs typeface="Majalla UI"/>
              </a:rPr>
              <a:t/>
            </a:r>
            <a:br>
              <a:rPr lang="en-US" altLang="en-US" sz="1800" b="1" smtClean="0">
                <a:ea typeface="Majalla UI"/>
                <a:cs typeface="Majalla UI"/>
              </a:rPr>
            </a:br>
            <a:r>
              <a:rPr lang="fa-IR" altLang="en-US" sz="1800" b="1" smtClean="0"/>
              <a:t>- شکل تصویر روی صفحه با استفاده از امواج زیر را رسم کنید ؟</a:t>
            </a:r>
            <a:endParaRPr lang="en-US" altLang="en-US" sz="1800" b="1" smtClean="0">
              <a:ea typeface="Majalla UI"/>
              <a:cs typeface="Majalla UI"/>
            </a:endParaRPr>
          </a:p>
          <a:p>
            <a:pPr algn="r" rtl="1" eaLnBrk="1" hangingPunct="1"/>
            <a:endParaRPr lang="fa-IR" altLang="en-US" sz="1800" b="1" smtClean="0"/>
          </a:p>
        </p:txBody>
      </p:sp>
      <p:pic>
        <p:nvPicPr>
          <p:cNvPr id="21507" name="Picture 4"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5938" y="3071813"/>
            <a:ext cx="5715000"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5ACF8B7C-6ED4-4615-B3D6-6387EC627A77}"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813"/>
            <a:ext cx="8229600" cy="2714625"/>
          </a:xfrm>
        </p:spPr>
        <p:txBody>
          <a:bodyPr rtlCol="0">
            <a:normAutofit/>
          </a:bodyPr>
          <a:lstStyle/>
          <a:p>
            <a:pPr algn="r" eaLnBrk="1" fontAlgn="auto" hangingPunct="1">
              <a:lnSpc>
                <a:spcPct val="150000"/>
              </a:lnSpc>
              <a:spcAft>
                <a:spcPts val="0"/>
              </a:spcAft>
              <a:defRPr/>
            </a:pPr>
            <a:r>
              <a:rPr lang="fa-IR" sz="1800" b="1" dirty="0" smtClean="0">
                <a:cs typeface="+mn-cs"/>
              </a:rPr>
              <a:t>- در این روش صفحه لامپ تصویر با خطوطی به نام خطوط راسته روشن می شود مطابق شکل در روش نوشتن غیرمستقیم خطوط در برخورد با تصویر باید ولتاژ </a:t>
            </a:r>
            <a:r>
              <a:rPr lang="en-US" sz="1800" b="1" dirty="0" err="1" smtClean="0">
                <a:cs typeface="+mn-cs"/>
              </a:rPr>
              <a:t>UVk</a:t>
            </a:r>
            <a:r>
              <a:rPr lang="fa-IR" sz="1800" b="1" dirty="0" smtClean="0">
                <a:cs typeface="+mn-cs"/>
              </a:rPr>
              <a:t> را با توجه به دامنه ی مخصوص خود تغییر دهند تا به نتیجه مطلوب برسد.</a:t>
            </a:r>
            <a:r>
              <a:rPr lang="en-US" sz="1800" b="1" dirty="0" smtClean="0">
                <a:cs typeface="+mn-cs"/>
              </a:rPr>
              <a:t/>
            </a:r>
            <a:br>
              <a:rPr lang="en-US" sz="1800" b="1" dirty="0" smtClean="0">
                <a:cs typeface="+mn-cs"/>
              </a:rPr>
            </a:br>
            <a:r>
              <a:rPr lang="fa-IR" sz="1800" b="1" dirty="0" smtClean="0">
                <a:cs typeface="+mn-cs"/>
              </a:rPr>
              <a:t>- در روش اسکوپ صفحه مات بوده و محل تصویر با نقاط نورانی نمایش داده می شود.</a:t>
            </a:r>
            <a:r>
              <a:rPr lang="en-US" sz="1800" b="1" dirty="0" smtClean="0">
                <a:cs typeface="+mn-cs"/>
              </a:rPr>
              <a:t/>
            </a:r>
            <a:br>
              <a:rPr lang="en-US" sz="1800" b="1" dirty="0" smtClean="0">
                <a:cs typeface="+mn-cs"/>
              </a:rPr>
            </a:br>
            <a:r>
              <a:rPr lang="fa-IR" sz="1800" b="1" dirty="0" smtClean="0">
                <a:cs typeface="+mn-cs"/>
              </a:rPr>
              <a:t>(( برای روشن شدن صفحه از خطوط راسته استفاده می شود. ))</a:t>
            </a:r>
            <a:r>
              <a:rPr lang="en-US" sz="1800" b="1" dirty="0" smtClean="0">
                <a:cs typeface="+mn-cs"/>
              </a:rPr>
              <a:t/>
            </a:r>
            <a:br>
              <a:rPr lang="en-US" sz="1800" b="1" dirty="0" smtClean="0">
                <a:cs typeface="+mn-cs"/>
              </a:rPr>
            </a:br>
            <a:endParaRPr lang="fa-IR" sz="1800" b="1" dirty="0">
              <a:cs typeface="+mn-cs"/>
            </a:endParaRPr>
          </a:p>
        </p:txBody>
      </p:sp>
      <p:sp>
        <p:nvSpPr>
          <p:cNvPr id="4" name="Date Placeholder 3"/>
          <p:cNvSpPr>
            <a:spLocks noGrp="1"/>
          </p:cNvSpPr>
          <p:nvPr>
            <p:ph type="dt" sz="half" idx="10"/>
          </p:nvPr>
        </p:nvSpPr>
        <p:spPr/>
        <p:txBody>
          <a:bodyPr/>
          <a:lstStyle/>
          <a:p>
            <a:pPr>
              <a:defRPr/>
            </a:pPr>
            <a:fld id="{C669ADF2-D630-4123-BF23-D70B1FCAF2BA}" type="datetime8">
              <a:rPr lang="fa-IR" smtClean="0"/>
              <a:pPr>
                <a:defRPr/>
              </a:pPr>
              <a:t>21 مارس 17</a:t>
            </a:fld>
            <a:endParaRPr lang="fa-I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214438"/>
            <a:ext cx="8229600" cy="5110162"/>
          </a:xfrm>
        </p:spPr>
        <p:txBody>
          <a:bodyPr/>
          <a:lstStyle/>
          <a:p>
            <a:pPr marL="0" indent="0" algn="ctr" rtl="1" eaLnBrk="1" hangingPunct="1">
              <a:lnSpc>
                <a:spcPct val="150000"/>
              </a:lnSpc>
              <a:buNone/>
            </a:pPr>
            <a:r>
              <a:rPr lang="fa-IR" altLang="en-US" sz="4800" b="1" dirty="0" smtClean="0">
                <a:solidFill>
                  <a:srgbClr val="FF0000"/>
                </a:solidFill>
                <a:effectLst>
                  <a:outerShdw blurRad="38100" dist="38100" dir="2700000" algn="tl">
                    <a:srgbClr val="000000">
                      <a:alpha val="43137"/>
                    </a:srgbClr>
                  </a:outerShdw>
                </a:effectLst>
              </a:rPr>
              <a:t>سیستم تلویزیون رنگی و سیاه و سفید</a:t>
            </a:r>
          </a:p>
        </p:txBody>
      </p:sp>
      <p:sp>
        <p:nvSpPr>
          <p:cNvPr id="3" name="Date Placeholder 2"/>
          <p:cNvSpPr>
            <a:spLocks noGrp="1"/>
          </p:cNvSpPr>
          <p:nvPr>
            <p:ph type="dt" sz="half" idx="10"/>
          </p:nvPr>
        </p:nvSpPr>
        <p:spPr/>
        <p:txBody>
          <a:bodyPr/>
          <a:lstStyle/>
          <a:p>
            <a:pPr>
              <a:defRPr/>
            </a:pPr>
            <a:fld id="{E04D08A4-79D6-4EAF-AA8C-AE72C323A3A7}"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fa-IR" sz="1800" dirty="0" smtClean="0">
                <a:latin typeface="Arial" pitchFamily="34" charset="0"/>
                <a:cs typeface="+mn-cs"/>
              </a:rPr>
              <a:t>- مسئله :</a:t>
            </a:r>
            <a:r>
              <a:rPr lang="en-US" sz="1800" dirty="0" smtClean="0">
                <a:latin typeface="Arial" pitchFamily="34" charset="0"/>
                <a:cs typeface="+mn-cs"/>
              </a:rPr>
              <a:t/>
            </a:r>
            <a:br>
              <a:rPr lang="en-US" sz="1800" dirty="0" smtClean="0">
                <a:latin typeface="Arial" pitchFamily="34" charset="0"/>
                <a:cs typeface="+mn-cs"/>
              </a:rPr>
            </a:br>
            <a:r>
              <a:rPr lang="fa-IR" sz="1800" dirty="0" smtClean="0">
                <a:latin typeface="Arial" pitchFamily="34" charset="0"/>
                <a:cs typeface="+mn-cs"/>
              </a:rPr>
              <a:t>با توجه به شکل موج زیر تصویر تشکیل شده روی صفحه را نمایش دهید ؟</a:t>
            </a:r>
            <a:endParaRPr lang="fa-IR" sz="1800" dirty="0">
              <a:cs typeface="+mn-cs"/>
            </a:endParaRPr>
          </a:p>
        </p:txBody>
      </p:sp>
      <p:pic>
        <p:nvPicPr>
          <p:cNvPr id="23555" name="Picture 4"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719263"/>
            <a:ext cx="6858000" cy="4286250"/>
          </a:xfrm>
          <a:noFill/>
        </p:spPr>
      </p:pic>
      <p:sp>
        <p:nvSpPr>
          <p:cNvPr id="4" name="Date Placeholder 3"/>
          <p:cNvSpPr>
            <a:spLocks noGrp="1"/>
          </p:cNvSpPr>
          <p:nvPr>
            <p:ph type="dt" sz="half" idx="10"/>
          </p:nvPr>
        </p:nvSpPr>
        <p:spPr/>
        <p:txBody>
          <a:bodyPr/>
          <a:lstStyle/>
          <a:p>
            <a:pPr>
              <a:defRPr/>
            </a:pPr>
            <a:fld id="{19E3B47D-FFD6-4F50-A82D-00D228EFAA12}" type="datetime8">
              <a:rPr lang="fa-IR" smtClean="0"/>
              <a:pPr>
                <a:defRPr/>
              </a:pPr>
              <a:t>21 مارس 17</a:t>
            </a:fld>
            <a:endParaRPr lang="fa-I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285875"/>
            <a:ext cx="8229600" cy="5038725"/>
          </a:xfrm>
        </p:spPr>
        <p:txBody>
          <a:bodyPr/>
          <a:lstStyle/>
          <a:p>
            <a:pPr algn="r" rtl="1" eaLnBrk="1" hangingPunct="1"/>
            <a:r>
              <a:rPr lang="fa-IR" altLang="en-US" sz="1800" b="1" smtClean="0"/>
              <a:t>- مسئله </a:t>
            </a:r>
            <a:endParaRPr lang="en-US" altLang="en-US" sz="1800" b="1" smtClean="0">
              <a:ea typeface="Majalla UI"/>
              <a:cs typeface="Majalla UI"/>
            </a:endParaRPr>
          </a:p>
          <a:p>
            <a:pPr algn="r" rtl="1" eaLnBrk="1" hangingPunct="1"/>
            <a:r>
              <a:rPr lang="fa-IR" altLang="en-US" sz="1800" b="1" smtClean="0"/>
              <a:t>در مورد شکل یک فرکانس موج ویدئو (( تعداد پریود در یک ثانیه )) در سیستم </a:t>
            </a:r>
            <a:r>
              <a:rPr lang="en-US" altLang="en-US" sz="1800" b="1" smtClean="0">
                <a:ea typeface="Majalla UI"/>
                <a:cs typeface="Majalla UI"/>
              </a:rPr>
              <a:t>C.C.I.R</a:t>
            </a:r>
            <a:r>
              <a:rPr lang="fa-IR" altLang="en-US" sz="1800" b="1" smtClean="0"/>
              <a:t> چقدر است ؟</a:t>
            </a:r>
            <a:endParaRPr lang="en-US" altLang="en-US" sz="1800" b="1" smtClean="0">
              <a:ea typeface="Majalla UI"/>
              <a:cs typeface="Majalla UI"/>
            </a:endParaRPr>
          </a:p>
          <a:p>
            <a:pPr algn="r" rtl="1" eaLnBrk="1" hangingPunct="1"/>
            <a:r>
              <a:rPr lang="fa-IR" altLang="en-US" sz="1800" b="1" smtClean="0"/>
              <a:t>در سیستم </a:t>
            </a:r>
            <a:r>
              <a:rPr lang="en-US" altLang="en-US" sz="1800" b="1" smtClean="0">
                <a:ea typeface="Majalla UI"/>
                <a:cs typeface="Majalla UI"/>
              </a:rPr>
              <a:t>C.C.I.R</a:t>
            </a:r>
            <a:r>
              <a:rPr lang="fa-IR" altLang="en-US" sz="1800" b="1" smtClean="0"/>
              <a:t> تعداد </a:t>
            </a:r>
            <a:r>
              <a:rPr lang="en-US" altLang="en-US" sz="1800" b="1" smtClean="0">
                <a:ea typeface="Majalla UI"/>
                <a:cs typeface="Majalla UI"/>
              </a:rPr>
              <a:t>625</a:t>
            </a:r>
            <a:r>
              <a:rPr lang="fa-IR" altLang="en-US" sz="1800" b="1" smtClean="0"/>
              <a:t> سطر و </a:t>
            </a:r>
            <a:r>
              <a:rPr lang="en-US" altLang="en-US" sz="1800" b="1" smtClean="0">
                <a:ea typeface="Majalla UI"/>
                <a:cs typeface="Majalla UI"/>
              </a:rPr>
              <a:t>25</a:t>
            </a:r>
            <a:r>
              <a:rPr lang="fa-IR" altLang="en-US" sz="1800" b="1" smtClean="0"/>
              <a:t> تصویر </a:t>
            </a:r>
            <a:endParaRPr lang="en-US" altLang="en-US" sz="1800" b="1" smtClean="0">
              <a:ea typeface="Majalla UI"/>
              <a:cs typeface="Majalla UI"/>
            </a:endParaRPr>
          </a:p>
          <a:p>
            <a:pPr algn="r" rtl="1" eaLnBrk="1" hangingPunct="1"/>
            <a:r>
              <a:rPr lang="fa-IR" altLang="en-US" sz="1800" b="1" smtClean="0"/>
              <a:t>در ثانیه داریم                  </a:t>
            </a:r>
            <a:r>
              <a:rPr lang="en-US" altLang="en-US" sz="1800" b="1" smtClean="0">
                <a:ea typeface="Majalla UI"/>
                <a:cs typeface="Majalla UI"/>
              </a:rPr>
              <a:t>25=15625Hz</a:t>
            </a:r>
            <a:r>
              <a:rPr lang="fa-IR" altLang="en-US" sz="1800" b="1" smtClean="0"/>
              <a:t> × </a:t>
            </a:r>
            <a:r>
              <a:rPr lang="en-US" altLang="en-US" sz="1800" b="1" smtClean="0">
                <a:ea typeface="Majalla UI"/>
                <a:cs typeface="Majalla UI"/>
              </a:rPr>
              <a:t>F=625</a:t>
            </a:r>
            <a:r>
              <a:rPr lang="fa-IR" altLang="en-US" sz="1800" b="1" smtClean="0"/>
              <a:t> فرکانس موج ویدئو </a:t>
            </a:r>
            <a:endParaRPr lang="en-US" altLang="en-US" sz="1800" b="1" smtClean="0">
              <a:ea typeface="Majalla UI"/>
              <a:cs typeface="Majalla UI"/>
            </a:endParaRPr>
          </a:p>
          <a:p>
            <a:pPr algn="r" rtl="1" eaLnBrk="1" hangingPunct="1"/>
            <a:r>
              <a:rPr lang="fa-IR" altLang="en-US" sz="1800" b="1" smtClean="0"/>
              <a:t>مسئله </a:t>
            </a:r>
            <a:endParaRPr lang="en-US" altLang="en-US" sz="1800" b="1" smtClean="0">
              <a:ea typeface="Majalla UI"/>
              <a:cs typeface="Majalla UI"/>
            </a:endParaRPr>
          </a:p>
          <a:p>
            <a:pPr algn="r" rtl="1" eaLnBrk="1" hangingPunct="1"/>
            <a:r>
              <a:rPr lang="fa-IR" altLang="en-US" sz="1800" b="1" smtClean="0"/>
              <a:t>- حداقل و حداکثر فرکانس تصویر چقدر است ؟</a:t>
            </a:r>
            <a:endParaRPr lang="en-US" altLang="en-US" sz="1800" b="1" smtClean="0">
              <a:ea typeface="Majalla UI"/>
              <a:cs typeface="Majalla UI"/>
            </a:endParaRPr>
          </a:p>
          <a:p>
            <a:pPr algn="r" rtl="1" eaLnBrk="1" hangingPunct="1"/>
            <a:r>
              <a:rPr lang="fa-IR" altLang="en-US" sz="1800" b="1" smtClean="0"/>
              <a:t>حداقل فرکانس ویدئو وقتی اتفاق می افتد که تصویر کاملاً یکنواخت باشد </a:t>
            </a:r>
            <a:endParaRPr lang="en-US" altLang="en-US" sz="1800" b="1" smtClean="0">
              <a:ea typeface="Majalla UI"/>
              <a:cs typeface="Majalla UI"/>
            </a:endParaRPr>
          </a:p>
          <a:p>
            <a:pPr algn="r" rtl="1" eaLnBrk="1" hangingPunct="1"/>
            <a:r>
              <a:rPr lang="fa-IR" altLang="en-US" sz="1800" b="1" smtClean="0"/>
              <a:t>((سفید، سیاه یا خاکستری )) که در این صورت  و </a:t>
            </a:r>
            <a:r>
              <a:rPr lang="en-US" altLang="en-US" sz="1800" b="1" smtClean="0">
                <a:ea typeface="Majalla UI"/>
                <a:cs typeface="Majalla UI"/>
              </a:rPr>
              <a:t>F=0</a:t>
            </a:r>
            <a:r>
              <a:rPr lang="fa-IR" altLang="en-US" sz="1800" b="1" smtClean="0"/>
              <a:t> است.</a:t>
            </a:r>
            <a:endParaRPr lang="en-US" altLang="en-US" sz="1800" b="1" smtClean="0">
              <a:ea typeface="Majalla UI"/>
              <a:cs typeface="Majalla UI"/>
            </a:endParaRPr>
          </a:p>
          <a:p>
            <a:pPr algn="r" rtl="1" eaLnBrk="1" hangingPunct="1"/>
            <a:r>
              <a:rPr lang="fa-IR" altLang="en-US" sz="1800" b="1" smtClean="0"/>
              <a:t>- حداکثر فرکانس ویدئو با تجسم موزائیکی تصویر احساس و ایجاد می شود </a:t>
            </a:r>
            <a:endParaRPr lang="en-US" altLang="en-US" sz="1800" b="1" smtClean="0">
              <a:ea typeface="Majalla UI"/>
              <a:cs typeface="Majalla UI"/>
            </a:endParaRPr>
          </a:p>
          <a:p>
            <a:pPr algn="r" rtl="1" eaLnBrk="1" hangingPunct="1"/>
            <a:r>
              <a:rPr lang="fa-IR" altLang="en-US" sz="1800" b="1" smtClean="0"/>
              <a:t>- تجسم موزائیکی تصویر :</a:t>
            </a:r>
            <a:endParaRPr lang="en-US" altLang="en-US" sz="1800" b="1" smtClean="0">
              <a:ea typeface="Majalla UI"/>
              <a:cs typeface="Majalla UI"/>
            </a:endParaRPr>
          </a:p>
          <a:p>
            <a:pPr algn="r" rtl="1" eaLnBrk="1" hangingPunct="1"/>
            <a:r>
              <a:rPr lang="fa-IR" altLang="en-US" sz="1800" b="1" smtClean="0"/>
              <a:t>- مسئله : یک تصویر را می توان به صورت موزائیک های بسیار کوچک مربعی شکل یک در میان نظیر شطرنج تصور نمود اگر ابعاد صفحه </a:t>
            </a:r>
            <a:r>
              <a:rPr lang="en-US" altLang="en-US" sz="1800" b="1" smtClean="0">
                <a:ea typeface="Majalla UI"/>
                <a:cs typeface="Majalla UI"/>
              </a:rPr>
              <a:t>40</a:t>
            </a:r>
            <a:r>
              <a:rPr lang="fa-IR" altLang="en-US" sz="1800" b="1" smtClean="0"/>
              <a:t> × </a:t>
            </a:r>
            <a:r>
              <a:rPr lang="en-US" altLang="en-US" sz="1800" b="1" smtClean="0">
                <a:ea typeface="Majalla UI"/>
                <a:cs typeface="Majalla UI"/>
              </a:rPr>
              <a:t>30</a:t>
            </a:r>
            <a:r>
              <a:rPr lang="fa-IR" altLang="en-US" sz="1800" b="1" smtClean="0"/>
              <a:t> و بعد هر المان تصویر ((موزائیکی )) برابر نیم میلی متر باشد فرکانس ویدئو در چنین تصویری را پیدا کنید</a:t>
            </a:r>
            <a:endParaRPr lang="en-US" altLang="en-US" sz="1800" b="1" smtClean="0">
              <a:ea typeface="Majalla UI"/>
              <a:cs typeface="Majalla UI"/>
            </a:endParaRPr>
          </a:p>
          <a:p>
            <a:pPr algn="just" rtl="1" eaLnBrk="1" hangingPunct="1"/>
            <a:endParaRPr lang="fa-IR" altLang="en-US" sz="1800" b="1" smtClean="0"/>
          </a:p>
          <a:p>
            <a:pPr algn="r"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F1E096B0-C470-4484-8C72-F31B99F1E0B4}" type="datetime8">
              <a:rPr lang="fa-IR" smtClean="0"/>
              <a:pPr>
                <a:defRPr/>
              </a:pPr>
              <a:t>21 مارس 17</a:t>
            </a:fld>
            <a:endParaRPr lang="fa-I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C:\Documents and Settings\HAMIDI\Desktop\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857375"/>
            <a:ext cx="6858000" cy="4286250"/>
          </a:xfrm>
          <a:noFill/>
        </p:spPr>
      </p:pic>
      <p:sp>
        <p:nvSpPr>
          <p:cNvPr id="3" name="Date Placeholder 2"/>
          <p:cNvSpPr>
            <a:spLocks noGrp="1"/>
          </p:cNvSpPr>
          <p:nvPr>
            <p:ph type="dt" sz="half" idx="10"/>
          </p:nvPr>
        </p:nvSpPr>
        <p:spPr/>
        <p:txBody>
          <a:bodyPr/>
          <a:lstStyle/>
          <a:p>
            <a:pPr>
              <a:defRPr/>
            </a:pPr>
            <a:fld id="{78E8EFB5-085E-44EC-8306-345F07EEE775}" type="datetime8">
              <a:rPr lang="fa-IR" smtClean="0"/>
              <a:pPr>
                <a:defRPr/>
              </a:pPr>
              <a:t>21 مارس 17</a:t>
            </a:fld>
            <a:endParaRPr lang="fa-I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1071563"/>
            <a:ext cx="7400925" cy="3000375"/>
          </a:xfrm>
          <a:noFill/>
        </p:spPr>
      </p:pic>
      <p:sp>
        <p:nvSpPr>
          <p:cNvPr id="3" name="Date Placeholder 2"/>
          <p:cNvSpPr>
            <a:spLocks noGrp="1"/>
          </p:cNvSpPr>
          <p:nvPr>
            <p:ph type="dt" sz="half" idx="10"/>
          </p:nvPr>
        </p:nvSpPr>
        <p:spPr/>
        <p:txBody>
          <a:bodyPr/>
          <a:lstStyle/>
          <a:p>
            <a:pPr>
              <a:defRPr/>
            </a:pPr>
            <a:fld id="{2065012F-9564-4C2A-AFA9-40773B92DFC1}" type="datetime8">
              <a:rPr lang="fa-IR" smtClean="0"/>
              <a:pPr>
                <a:defRPr/>
              </a:pPr>
              <a:t>21 مارس 17</a:t>
            </a:fld>
            <a:endParaRPr lang="fa-I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eaLnBrk="1" fontAlgn="auto" hangingPunct="1">
              <a:spcAft>
                <a:spcPts val="0"/>
              </a:spcAft>
              <a:defRPr/>
            </a:pPr>
            <a:r>
              <a:rPr lang="fa-IR" sz="2400" dirty="0" smtClean="0">
                <a:cs typeface="+mn-cs"/>
              </a:rPr>
              <a:t> </a:t>
            </a:r>
            <a:r>
              <a:rPr lang="en-US" sz="2400" dirty="0" smtClean="0">
                <a:cs typeface="+mn-cs"/>
              </a:rPr>
              <a:t/>
            </a:r>
            <a:br>
              <a:rPr lang="en-US" sz="2400" dirty="0" smtClean="0">
                <a:cs typeface="+mn-cs"/>
              </a:rPr>
            </a:br>
            <a:r>
              <a:rPr lang="fa-IR" sz="2400" dirty="0" smtClean="0">
                <a:cs typeface="+mn-cs"/>
              </a:rPr>
              <a:t>- مسئله :</a:t>
            </a:r>
            <a:r>
              <a:rPr lang="en-US" sz="2400" dirty="0" smtClean="0">
                <a:cs typeface="+mn-cs"/>
              </a:rPr>
              <a:t/>
            </a:r>
            <a:br>
              <a:rPr lang="en-US" sz="2400" dirty="0" smtClean="0">
                <a:cs typeface="+mn-cs"/>
              </a:rPr>
            </a:br>
            <a:r>
              <a:rPr lang="fa-IR" sz="2400" dirty="0" smtClean="0">
                <a:cs typeface="+mn-cs"/>
              </a:rPr>
              <a:t>- مطلوب است محاسبه ی ماکزیمم فرکانس تصویر در سیستم </a:t>
            </a:r>
            <a:r>
              <a:rPr lang="en-US" sz="2400" dirty="0" smtClean="0">
                <a:cs typeface="+mn-cs"/>
              </a:rPr>
              <a:t>C.C.I.R </a:t>
            </a:r>
            <a:endParaRPr lang="fa-IR" sz="2400" dirty="0">
              <a:cs typeface="+mn-cs"/>
            </a:endParaRPr>
          </a:p>
        </p:txBody>
      </p:sp>
      <p:pic>
        <p:nvPicPr>
          <p:cNvPr id="27651" name="Picture 4"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719263"/>
            <a:ext cx="6858000" cy="4286250"/>
          </a:xfrm>
        </p:spPr>
      </p:pic>
      <p:sp>
        <p:nvSpPr>
          <p:cNvPr id="4" name="Date Placeholder 3"/>
          <p:cNvSpPr>
            <a:spLocks noGrp="1"/>
          </p:cNvSpPr>
          <p:nvPr>
            <p:ph type="dt" sz="half" idx="10"/>
          </p:nvPr>
        </p:nvSpPr>
        <p:spPr/>
        <p:txBody>
          <a:bodyPr/>
          <a:lstStyle/>
          <a:p>
            <a:pPr>
              <a:defRPr/>
            </a:pPr>
            <a:fld id="{15990A7B-CA14-41A9-AEEE-B6D5DEF387F2}" type="datetime8">
              <a:rPr lang="fa-IR" smtClean="0"/>
              <a:pPr>
                <a:defRPr/>
              </a:pPr>
              <a:t>21 مارس 17</a:t>
            </a:fld>
            <a:endParaRPr lang="fa-I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1357313"/>
            <a:ext cx="8229600" cy="4683125"/>
          </a:xfrm>
          <a:noFill/>
        </p:spPr>
      </p:pic>
      <p:sp>
        <p:nvSpPr>
          <p:cNvPr id="3" name="Date Placeholder 2"/>
          <p:cNvSpPr>
            <a:spLocks noGrp="1"/>
          </p:cNvSpPr>
          <p:nvPr>
            <p:ph type="dt" sz="half" idx="10"/>
          </p:nvPr>
        </p:nvSpPr>
        <p:spPr/>
        <p:txBody>
          <a:bodyPr/>
          <a:lstStyle/>
          <a:p>
            <a:pPr>
              <a:defRPr/>
            </a:pPr>
            <a:fld id="{BC626B66-1280-4CDF-9847-07FC20B186CF}" type="datetime8">
              <a:rPr lang="fa-IR" smtClean="0"/>
              <a:pPr>
                <a:defRPr/>
              </a:pPr>
              <a:t>21 مارس 17</a:t>
            </a:fld>
            <a:endParaRPr lang="fa-I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algn="ctr" eaLnBrk="1" hangingPunct="1"/>
            <a:r>
              <a:rPr lang="fa-IR" altLang="en-US" sz="960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8B159A83-8977-4CEC-9283-0A128A919F8B}"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1285875"/>
            <a:ext cx="8229600" cy="5038725"/>
          </a:xfrm>
        </p:spPr>
        <p:txBody>
          <a:bodyPr/>
          <a:lstStyle/>
          <a:p>
            <a:pPr algn="just" rtl="1" eaLnBrk="1" hangingPunct="1"/>
            <a:r>
              <a:rPr lang="fa-IR" altLang="en-US" sz="2400" b="1" smtClean="0">
                <a:solidFill>
                  <a:schemeClr val="accent1"/>
                </a:solidFill>
              </a:rPr>
              <a:t>نور و رنگ</a:t>
            </a:r>
            <a:endParaRPr lang="en-US" altLang="en-US" sz="2400" b="1" smtClean="0">
              <a:solidFill>
                <a:schemeClr val="accent1"/>
              </a:solidFill>
              <a:ea typeface="Majalla UI"/>
              <a:cs typeface="Majalla UI"/>
            </a:endParaRPr>
          </a:p>
          <a:p>
            <a:pPr algn="just" rtl="1" eaLnBrk="1" hangingPunct="1"/>
            <a:r>
              <a:rPr lang="fa-IR" altLang="en-US" sz="1800" b="1" smtClean="0"/>
              <a:t>در طبیعت بیش از 180 نوع رنگ مختلف قابل رؤیت برای انسان وجود دارد و ارسال 180 نوع سیگنال که از این نوع رنگها به دست می آیند،امری غیر ممکن است .ولی با توجه به نحوۀ مشاهده رنگها توسط چشم انسان ، که یکی از عالیترین نمونه های خلقت است، این مشکل را مرتفع ساختند.</a:t>
            </a:r>
            <a:endParaRPr lang="en-US" altLang="en-US" sz="1800" b="1" smtClean="0">
              <a:ea typeface="Majalla UI"/>
              <a:cs typeface="Majalla UI"/>
            </a:endParaRPr>
          </a:p>
          <a:p>
            <a:pPr algn="just" rtl="1" eaLnBrk="1" hangingPunct="1"/>
            <a:r>
              <a:rPr lang="fa-IR" altLang="en-US" sz="2400" b="1" smtClean="0">
                <a:solidFill>
                  <a:schemeClr val="accent1"/>
                </a:solidFill>
              </a:rPr>
              <a:t>مشاهده اجسام توسط چشم</a:t>
            </a:r>
            <a:endParaRPr lang="en-US" altLang="en-US" sz="2400" b="1" smtClean="0">
              <a:solidFill>
                <a:schemeClr val="accent1"/>
              </a:solidFill>
              <a:ea typeface="Majalla UI"/>
              <a:cs typeface="Majalla UI"/>
            </a:endParaRPr>
          </a:p>
          <a:p>
            <a:pPr algn="just" rtl="1" eaLnBrk="1" hangingPunct="1"/>
            <a:r>
              <a:rPr lang="fa-IR" altLang="en-US" sz="1800" b="1" smtClean="0"/>
              <a:t>چشم انسان از هر جسمی دو نوع اطلاعات دریافت کرده، و بعد از تبدیل به معادل الکتریکی ، به مرکز سلسلۀ اعصاب و مغز منتقل می کند. این دونوع اطلاعات عبارتند از :</a:t>
            </a:r>
            <a:endParaRPr lang="en-US" altLang="en-US" sz="1800" b="1" smtClean="0">
              <a:ea typeface="Majalla UI"/>
              <a:cs typeface="Majalla UI"/>
            </a:endParaRPr>
          </a:p>
          <a:p>
            <a:pPr algn="just" rtl="1" eaLnBrk="1" hangingPunct="1"/>
            <a:r>
              <a:rPr lang="fa-IR" altLang="en-US" sz="1800" b="1" smtClean="0"/>
              <a:t>الف) اطلاعات مربوط به شکل ، فرم وابعاد هندسی؛</a:t>
            </a:r>
            <a:endParaRPr lang="en-US" altLang="en-US" sz="1800" b="1" smtClean="0">
              <a:ea typeface="Majalla UI"/>
              <a:cs typeface="Majalla UI"/>
            </a:endParaRPr>
          </a:p>
          <a:p>
            <a:pPr algn="just" rtl="1" eaLnBrk="1" hangingPunct="1"/>
            <a:r>
              <a:rPr lang="fa-IR" altLang="en-US" sz="1800" b="1" smtClean="0"/>
              <a:t>ب) اطلاعات رنگ</a:t>
            </a:r>
            <a:endParaRPr lang="en-US" altLang="en-US" sz="1800" b="1" smtClean="0">
              <a:ea typeface="Majalla UI"/>
              <a:cs typeface="Majalla UI"/>
            </a:endParaRPr>
          </a:p>
          <a:p>
            <a:pPr algn="just" rtl="1" eaLnBrk="1" hangingPunct="1"/>
            <a:r>
              <a:rPr lang="fa-IR" altLang="en-US" sz="1800" b="1" smtClean="0"/>
              <a:t>در نوع عادی (مانند نور روز) و در یک فاصله متناسب،یک شیء با ابعاد قابل رؤیت می توان هر دو نوع اطلاعات فوق را به چشم انسان بدهد ، ولی با کم شدن نور، بتدریج حساسیت چشم در سمقابل رنگ کم شده ، رنگ ها را تیره تر خواهد دید تا آنجائی که دیگر قادر به تشخیص رنگ نخواهدبود.</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BBB9CE55-CED2-4B19-90B3-E2E724CA0B38}"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785813"/>
            <a:ext cx="8229600" cy="5538787"/>
          </a:xfrm>
        </p:spPr>
        <p:txBody>
          <a:bodyPr/>
          <a:lstStyle/>
          <a:p>
            <a:pPr algn="just" rtl="1" eaLnBrk="1" hangingPunct="1">
              <a:lnSpc>
                <a:spcPct val="150000"/>
              </a:lnSpc>
            </a:pPr>
            <a:r>
              <a:rPr lang="fa-IR" altLang="en-US" sz="2400" b="1" smtClean="0">
                <a:solidFill>
                  <a:schemeClr val="accent1"/>
                </a:solidFill>
              </a:rPr>
              <a:t>ساختمان چشم انسان</a:t>
            </a:r>
            <a:endParaRPr lang="en-US" altLang="en-US" sz="2400" b="1" smtClean="0">
              <a:solidFill>
                <a:schemeClr val="accent1"/>
              </a:solidFill>
              <a:ea typeface="Majalla UI"/>
              <a:cs typeface="Majalla UI"/>
            </a:endParaRPr>
          </a:p>
          <a:p>
            <a:pPr algn="just" rtl="1" eaLnBrk="1" hangingPunct="1">
              <a:lnSpc>
                <a:spcPct val="150000"/>
              </a:lnSpc>
            </a:pPr>
            <a:r>
              <a:rPr lang="fa-IR" altLang="en-US" sz="1800" b="1" smtClean="0"/>
              <a:t>در اینجا، ما فقط به آن بخش از چشم انسان می پردازیم که به «شبکیّه» موسوم بوده و عمل تبدیل نور و رنگ را به اطلاعات قابل درک برای مغز انجام می دهد . شبکیه ،آن قسمت از چشم انسان است که تصاویر اشیاء بعد از عبور از عدسی بر روی آن منعکس می شود.</a:t>
            </a:r>
            <a:endParaRPr lang="en-US" altLang="en-US" sz="1800" b="1" smtClean="0">
              <a:ea typeface="Majalla UI"/>
              <a:cs typeface="Majalla UI"/>
            </a:endParaRPr>
          </a:p>
          <a:p>
            <a:pPr algn="just" rtl="1" eaLnBrk="1" hangingPunct="1">
              <a:lnSpc>
                <a:spcPct val="150000"/>
              </a:lnSpc>
            </a:pPr>
            <a:r>
              <a:rPr lang="fa-IR" altLang="en-US" sz="1800" b="1" smtClean="0"/>
              <a:t>تئوری «مشاهده » اولین بار در سال 1756 لمونسوف ،دانشمند روسی وضع گردید و 150 سال بعد فردی به نام هلموتز این تئوری را کامل نموده و طریقه ی دیدن را بوسیلۀ نوری و سه رنگ اصلی عرضه کرد که به این ترتیب می باشد:</a:t>
            </a:r>
            <a:endParaRPr lang="en-US" altLang="en-US" sz="1800" b="1" smtClean="0">
              <a:ea typeface="Majalla UI"/>
              <a:cs typeface="Majalla UI"/>
            </a:endParaRPr>
          </a:p>
          <a:p>
            <a:pPr algn="just" rtl="1" eaLnBrk="1" hangingPunct="1">
              <a:lnSpc>
                <a:spcPct val="150000"/>
              </a:lnSpc>
            </a:pPr>
            <a:r>
              <a:rPr lang="fa-IR" altLang="en-US" sz="1800" b="1" smtClean="0"/>
              <a:t>شبکیه چشم ، بوسیلۀ میلیون ها سلول مفروش شده است . این سلولها به دو شکل می باشند: </a:t>
            </a:r>
            <a:endParaRPr lang="en-US" altLang="en-US" sz="1800" b="1" smtClean="0">
              <a:ea typeface="Majalla UI"/>
              <a:cs typeface="Majalla UI"/>
            </a:endParaRPr>
          </a:p>
          <a:p>
            <a:pPr algn="just" rtl="1" eaLnBrk="1" hangingPunct="1">
              <a:lnSpc>
                <a:spcPct val="150000"/>
              </a:lnSpc>
            </a:pPr>
            <a:r>
              <a:rPr lang="fa-IR" altLang="en-US" sz="1800" b="1" smtClean="0"/>
              <a:t>الف) میله ای یا استوانه ای ، که دارای قطر بزرگتری بوده و می توانند در مقابل نور سفید ،که متشکل از تمامی رنگ ها می باشد، رزونانس کرده و روشنایی را تشخیص دهند . بنابراین سلولهای استوانه ای جهت دریافت اطلاعات نوع اول ، یعنی شکل جسم یا اطلاعات سیاه و سفید اجسام ، می باشند .صد میلیون از این سلولها در سطح شبکیه وجود دارند.</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B4A8A672-02FA-4001-94C3-8EE20E948EEB}"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143000"/>
            <a:ext cx="8229600" cy="5181600"/>
          </a:xfrm>
        </p:spPr>
        <p:txBody>
          <a:bodyPr/>
          <a:lstStyle/>
          <a:p>
            <a:pPr algn="just" eaLnBrk="1" hangingPunct="1"/>
            <a:r>
              <a:rPr lang="fa-IR" altLang="en-US" sz="2400" smtClean="0">
                <a:solidFill>
                  <a:schemeClr val="accent1"/>
                </a:solidFill>
              </a:rPr>
              <a:t>ب) مخروطی</a:t>
            </a:r>
            <a:r>
              <a:rPr lang="fa-IR" altLang="en-US" sz="1800" smtClean="0"/>
              <a:t>، این سلولها دارای قطر کمتری نسبت به نوع استوانه ای بوده و در مقابل رنگ حساس می باشند . تعداد این سلولها از نوع اول و بین 5 تا 10 میلیون در سطح شبکیه می باشد . سلولهای مخروطی به سه دسته تقسیم میشوند که هر دسته در مقابل یکی از سه رنگ آبی ، قرمز و سبز حساس هستند . این امر بخاطر برابری قطر این سلولها با طول موج رنگ مذکور می باشد . حساسیت سلولهای مخروطی کمتر از استوانه ای می باشد به همین جهت در نورهای کمتر هنوز می توان شکل اجسام را تشخیص داد، در حالی که رنگ اشیاء غیر قابل تشخیص خواهد شد . تشخیص دقیق رنگ، با دور شدن سلولها  از یکدیگر انجام می گیرد و هر چه بیشتر باشد، این فاصله بیشتر می شود ، عمل توأم سه نوع سلول مخروطی باعث تشخیص رنگهای مختلف می گردد که به « تشخیص یا ترکیب سه رنگی» موسوم است.</a:t>
            </a:r>
            <a:endParaRPr lang="en-US" altLang="en-US" sz="1800" smtClean="0">
              <a:ea typeface="Majalla UI"/>
              <a:cs typeface="Majalla UI"/>
            </a:endParaRPr>
          </a:p>
          <a:p>
            <a:pPr algn="just" eaLnBrk="1" hangingPunct="1"/>
            <a:r>
              <a:rPr lang="fa-IR" altLang="en-US" sz="2400" smtClean="0">
                <a:solidFill>
                  <a:schemeClr val="accent1"/>
                </a:solidFill>
              </a:rPr>
              <a:t>موج الکترومغناطیسی </a:t>
            </a:r>
            <a:endParaRPr lang="en-US" altLang="en-US" sz="2400" smtClean="0">
              <a:solidFill>
                <a:schemeClr val="accent1"/>
              </a:solidFill>
              <a:ea typeface="Majalla UI"/>
              <a:cs typeface="Majalla UI"/>
            </a:endParaRPr>
          </a:p>
          <a:p>
            <a:pPr algn="just" eaLnBrk="1" hangingPunct="1"/>
            <a:r>
              <a:rPr lang="fa-IR" altLang="en-US" sz="1800" smtClean="0"/>
              <a:t>امواج الکترو مغناطیسی ، از چند کیلو هرتز تا 10</a:t>
            </a:r>
            <a:r>
              <a:rPr lang="fa-IR" altLang="en-US" sz="1800" baseline="30000" smtClean="0"/>
              <a:t>27</a:t>
            </a:r>
            <a:r>
              <a:rPr lang="fa-IR" altLang="en-US" sz="1800" smtClean="0"/>
              <a:t> هرتز تغییر می کنند.از این طیف وسیع فقط امواجی که طول موج انها بین 380 نانومتر تا 78 نانومتر (میلی میکرو متر یا </a:t>
            </a:r>
            <a:r>
              <a:rPr lang="en-US" altLang="en-US" sz="1800" smtClean="0">
                <a:ea typeface="Majalla UI"/>
                <a:cs typeface="Majalla UI"/>
              </a:rPr>
              <a:t>10</a:t>
            </a:r>
            <a:r>
              <a:rPr lang="en-US" altLang="en-US" sz="1800" baseline="30000" smtClean="0">
                <a:ea typeface="Majalla UI"/>
                <a:cs typeface="Majalla UI"/>
              </a:rPr>
              <a:t>-9</a:t>
            </a:r>
            <a:r>
              <a:rPr lang="fa-IR" altLang="en-US" sz="1800" smtClean="0"/>
              <a:t> می باشد، برای چشم انسان قابل رؤیت می باشند و سه رنگ اصلی که در این حد فاصله قرار دارند ، دارای این طول موجها هستند:</a:t>
            </a:r>
            <a:endParaRPr lang="en-US" altLang="en-US" sz="1800" smtClean="0">
              <a:ea typeface="Majalla UI"/>
              <a:cs typeface="Majalla UI"/>
            </a:endParaRPr>
          </a:p>
          <a:p>
            <a:pPr algn="just" eaLnBrk="1" hangingPunct="1"/>
            <a:r>
              <a:rPr lang="fa-IR" altLang="en-US" sz="1800" smtClean="0"/>
              <a:t>نور قرمز = 700 نانومتر یا 7/0 میکرو متر </a:t>
            </a:r>
            <a:endParaRPr lang="en-US" altLang="en-US" sz="1800" smtClean="0">
              <a:ea typeface="Majalla UI"/>
              <a:cs typeface="Majalla UI"/>
            </a:endParaRPr>
          </a:p>
          <a:p>
            <a:pPr algn="just" eaLnBrk="1" hangingPunct="1"/>
            <a:r>
              <a:rPr lang="fa-IR" altLang="en-US" sz="1800" smtClean="0"/>
              <a:t>نور آبی = 436 نانومتر یا 436/0 میکرو متر </a:t>
            </a:r>
            <a:endParaRPr lang="en-US" altLang="en-US" sz="1800" smtClean="0">
              <a:ea typeface="Majalla UI"/>
              <a:cs typeface="Majalla UI"/>
            </a:endParaRPr>
          </a:p>
          <a:p>
            <a:pPr algn="just" eaLnBrk="1" hangingPunct="1"/>
            <a:r>
              <a:rPr lang="fa-IR" altLang="en-US" sz="1800" smtClean="0"/>
              <a:t>نورسبز = 546 نانومتر یا 546/0 میکرو متر</a:t>
            </a:r>
            <a:endParaRPr lang="en-US" altLang="en-US" sz="1800" smtClean="0">
              <a:ea typeface="Majalla UI"/>
              <a:cs typeface="Majalla UI"/>
            </a:endParaRPr>
          </a:p>
          <a:p>
            <a:pPr algn="just" eaLnBrk="1" hangingPunct="1"/>
            <a:endParaRPr lang="fa-IR" altLang="en-US" sz="1800" smtClean="0"/>
          </a:p>
        </p:txBody>
      </p:sp>
      <p:sp>
        <p:nvSpPr>
          <p:cNvPr id="3" name="Date Placeholder 2"/>
          <p:cNvSpPr>
            <a:spLocks noGrp="1"/>
          </p:cNvSpPr>
          <p:nvPr>
            <p:ph type="dt" sz="half" idx="10"/>
          </p:nvPr>
        </p:nvSpPr>
        <p:spPr/>
        <p:txBody>
          <a:bodyPr/>
          <a:lstStyle/>
          <a:p>
            <a:pPr>
              <a:defRPr/>
            </a:pPr>
            <a:fld id="{4B3F3F82-A5F4-4C8E-8A65-4AA8F556E745}"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642938"/>
            <a:ext cx="8229600" cy="6072187"/>
          </a:xfrm>
        </p:spPr>
        <p:txBody>
          <a:bodyPr/>
          <a:lstStyle/>
          <a:p>
            <a:pPr eaLnBrk="1" hangingPunct="1">
              <a:lnSpc>
                <a:spcPct val="150000"/>
              </a:lnSpc>
            </a:pPr>
            <a:r>
              <a:rPr lang="fa-IR" altLang="en-US" sz="1800" smtClean="0"/>
              <a:t>مطالب درس </a:t>
            </a:r>
            <a:endParaRPr lang="en-US" altLang="en-US" sz="1800" smtClean="0">
              <a:ea typeface="Majalla UI"/>
              <a:cs typeface="Majalla UI"/>
            </a:endParaRPr>
          </a:p>
          <a:p>
            <a:pPr eaLnBrk="1" hangingPunct="1">
              <a:lnSpc>
                <a:spcPct val="150000"/>
              </a:lnSpc>
            </a:pPr>
            <a:r>
              <a:rPr lang="fa-IR" altLang="en-US" sz="1800" smtClean="0"/>
              <a:t>1- لامپ اشعه کاتدی یا لامپ پروان </a:t>
            </a:r>
            <a:r>
              <a:rPr lang="en-US" altLang="en-US" sz="1800" smtClean="0">
                <a:ea typeface="Majalla UI"/>
                <a:cs typeface="Majalla UI"/>
              </a:rPr>
              <a:t>CRT </a:t>
            </a:r>
          </a:p>
          <a:p>
            <a:pPr eaLnBrk="1" hangingPunct="1">
              <a:lnSpc>
                <a:spcPct val="150000"/>
              </a:lnSpc>
            </a:pPr>
            <a:r>
              <a:rPr lang="fa-IR" altLang="en-US" sz="1800" smtClean="0"/>
              <a:t>2- نور و رنگ </a:t>
            </a:r>
            <a:endParaRPr lang="en-US" altLang="en-US" sz="1800" smtClean="0">
              <a:ea typeface="Majalla UI"/>
              <a:cs typeface="Majalla UI"/>
            </a:endParaRPr>
          </a:p>
          <a:p>
            <a:pPr eaLnBrk="1" hangingPunct="1">
              <a:lnSpc>
                <a:spcPct val="150000"/>
              </a:lnSpc>
            </a:pPr>
            <a:r>
              <a:rPr lang="fa-IR" altLang="en-US" sz="1800" smtClean="0"/>
              <a:t>3- اصول سه رنگی </a:t>
            </a:r>
            <a:endParaRPr lang="en-US" altLang="en-US" sz="1800" smtClean="0">
              <a:ea typeface="Majalla UI"/>
              <a:cs typeface="Majalla UI"/>
            </a:endParaRPr>
          </a:p>
          <a:p>
            <a:pPr eaLnBrk="1" hangingPunct="1">
              <a:lnSpc>
                <a:spcPct val="150000"/>
              </a:lnSpc>
            </a:pPr>
            <a:r>
              <a:rPr lang="fa-IR" altLang="en-US" sz="1800" smtClean="0"/>
              <a:t>4- اصول مدولاسیون رنگ</a:t>
            </a:r>
            <a:endParaRPr lang="en-US" altLang="en-US" sz="1800" smtClean="0">
              <a:ea typeface="Majalla UI"/>
              <a:cs typeface="Majalla UI"/>
            </a:endParaRPr>
          </a:p>
          <a:p>
            <a:pPr eaLnBrk="1" hangingPunct="1">
              <a:lnSpc>
                <a:spcPct val="150000"/>
              </a:lnSpc>
            </a:pPr>
            <a:r>
              <a:rPr lang="fa-IR" altLang="en-US" sz="1800" smtClean="0"/>
              <a:t>5- سیستم </a:t>
            </a:r>
            <a:r>
              <a:rPr lang="en-US" altLang="en-US" sz="1800" smtClean="0">
                <a:ea typeface="Majalla UI"/>
                <a:cs typeface="Majalla UI"/>
              </a:rPr>
              <a:t>N.T.S.C </a:t>
            </a:r>
          </a:p>
          <a:p>
            <a:pPr eaLnBrk="1" hangingPunct="1">
              <a:lnSpc>
                <a:spcPct val="150000"/>
              </a:lnSpc>
            </a:pPr>
            <a:r>
              <a:rPr lang="fa-IR" altLang="en-US" sz="1800" smtClean="0"/>
              <a:t>6- سیستم سکام و پال</a:t>
            </a:r>
            <a:endParaRPr lang="en-US" altLang="en-US" sz="1800" smtClean="0">
              <a:ea typeface="Majalla UI"/>
              <a:cs typeface="Majalla UI"/>
            </a:endParaRPr>
          </a:p>
          <a:p>
            <a:pPr eaLnBrk="1" hangingPunct="1">
              <a:lnSpc>
                <a:spcPct val="150000"/>
              </a:lnSpc>
            </a:pPr>
            <a:r>
              <a:rPr lang="fa-IR" altLang="en-US" sz="1800" smtClean="0"/>
              <a:t>7- مدارات همزمانی (سنکرونیزاسیون)</a:t>
            </a:r>
            <a:endParaRPr lang="en-US" altLang="en-US" sz="1800" smtClean="0">
              <a:ea typeface="Majalla UI"/>
              <a:cs typeface="Majalla UI"/>
            </a:endParaRPr>
          </a:p>
          <a:p>
            <a:pPr eaLnBrk="1" hangingPunct="1">
              <a:lnSpc>
                <a:spcPct val="150000"/>
              </a:lnSpc>
            </a:pPr>
            <a:r>
              <a:rPr lang="fa-IR" altLang="en-US" sz="1800" smtClean="0"/>
              <a:t>8- سیگنال مرکب تصویر (ویدئو)</a:t>
            </a:r>
            <a:endParaRPr lang="en-US" altLang="en-US" sz="1800" smtClean="0">
              <a:ea typeface="Majalla UI"/>
              <a:cs typeface="Majalla UI"/>
            </a:endParaRPr>
          </a:p>
          <a:p>
            <a:pPr eaLnBrk="1" hangingPunct="1">
              <a:lnSpc>
                <a:spcPct val="150000"/>
              </a:lnSpc>
            </a:pPr>
            <a:r>
              <a:rPr lang="fa-IR" altLang="en-US" sz="1800" smtClean="0"/>
              <a:t>9- سیستم ارسال سطر در میانی تصویر </a:t>
            </a:r>
            <a:endParaRPr lang="en-US" altLang="en-US" sz="1800" smtClean="0">
              <a:ea typeface="Majalla UI"/>
              <a:cs typeface="Majalla UI"/>
            </a:endParaRPr>
          </a:p>
          <a:p>
            <a:pPr eaLnBrk="1" hangingPunct="1">
              <a:lnSpc>
                <a:spcPct val="150000"/>
              </a:lnSpc>
            </a:pPr>
            <a:r>
              <a:rPr lang="fa-IR" altLang="en-US" sz="1800" smtClean="0"/>
              <a:t>10- چگونی جریان بوبین های انحراف افقی و عمودی درگیرنده </a:t>
            </a:r>
            <a:endParaRPr lang="en-US" altLang="en-US" sz="1800" smtClean="0">
              <a:ea typeface="Majalla UI"/>
              <a:cs typeface="Majalla UI"/>
            </a:endParaRPr>
          </a:p>
          <a:p>
            <a:pPr eaLnBrk="1" hangingPunct="1">
              <a:lnSpc>
                <a:spcPct val="150000"/>
              </a:lnSpc>
            </a:pPr>
            <a:endParaRPr lang="fa-IR" altLang="en-US" sz="1800" smtClean="0"/>
          </a:p>
        </p:txBody>
      </p:sp>
      <p:sp>
        <p:nvSpPr>
          <p:cNvPr id="3" name="Date Placeholder 2"/>
          <p:cNvSpPr>
            <a:spLocks noGrp="1"/>
          </p:cNvSpPr>
          <p:nvPr>
            <p:ph type="dt" sz="half" idx="10"/>
          </p:nvPr>
        </p:nvSpPr>
        <p:spPr/>
        <p:txBody>
          <a:bodyPr/>
          <a:lstStyle/>
          <a:p>
            <a:pPr>
              <a:defRPr/>
            </a:pPr>
            <a:fld id="{CDDAF4F5-ACB9-418D-A587-66ED8643C210}" type="datetime8">
              <a:rPr lang="fa-IR" smtClean="0"/>
              <a:pPr>
                <a:defRPr/>
              </a:pPr>
              <a:t>21 مارس 17</a:t>
            </a:fld>
            <a:endParaRPr lang="fa-I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214438"/>
            <a:ext cx="8229600" cy="5110162"/>
          </a:xfrm>
        </p:spPr>
        <p:txBody>
          <a:bodyPr/>
          <a:lstStyle/>
          <a:p>
            <a:pPr algn="just" rtl="1" eaLnBrk="1" hangingPunct="1">
              <a:lnSpc>
                <a:spcPct val="150000"/>
              </a:lnSpc>
            </a:pPr>
            <a:r>
              <a:rPr lang="fa-IR" altLang="en-US" sz="2400" b="1" smtClean="0">
                <a:solidFill>
                  <a:schemeClr val="accent1"/>
                </a:solidFill>
              </a:rPr>
              <a:t>نور سفید</a:t>
            </a:r>
            <a:endParaRPr lang="en-US" altLang="en-US" sz="2400" b="1" smtClean="0">
              <a:solidFill>
                <a:schemeClr val="accent1"/>
              </a:solidFill>
              <a:ea typeface="Majalla UI"/>
              <a:cs typeface="Majalla UI"/>
            </a:endParaRPr>
          </a:p>
          <a:p>
            <a:pPr algn="just" rtl="1" eaLnBrk="1" hangingPunct="1">
              <a:lnSpc>
                <a:spcPct val="150000"/>
              </a:lnSpc>
            </a:pPr>
            <a:r>
              <a:rPr lang="fa-IR" altLang="en-US" sz="1800" b="1" smtClean="0"/>
              <a:t>نور را می توان بعنوان آن اثری از انرژی تابشی تعریف کرد که باعث دیدن و مشاهده اشیاء توسط انسان و تحریک حس بینایی او می شود . طبیعی ترین نور موجود در طبیعت نور خورشید می باشد که یک نور سفید کامل بوده و شامل تمام طیف فرکانس نورهای مرئی ، از مادون قرمز تا ماوراء بنفش می باشد .</a:t>
            </a:r>
            <a:endParaRPr lang="en-US" altLang="en-US" sz="1800" b="1" smtClean="0">
              <a:ea typeface="Majalla UI"/>
              <a:cs typeface="Majalla UI"/>
            </a:endParaRPr>
          </a:p>
          <a:p>
            <a:pPr algn="just" rtl="1" eaLnBrk="1" hangingPunct="1">
              <a:lnSpc>
                <a:spcPct val="150000"/>
              </a:lnSpc>
            </a:pPr>
            <a:r>
              <a:rPr lang="fa-IR" altLang="en-US" sz="1800" b="1" smtClean="0"/>
              <a:t>برای بدست آوردن تمام نورهای رنگی موجود در نور سفید خورشید ، باید آن را به یک منشور بتابانیم . خاصیت منشور این است که رنگهای با طول موج کوچکتر (مانند آبی ) را بیشتر و بهتر از رنگهای با طول بلند (مانند قرمز ) عبور می دهد . در نتیجه حد فاصلی ما بین خروج این نورها ایجاد شده و آنها به ترتیب و متوالیاً از منشور خارج می شوند.</a:t>
            </a:r>
            <a:endParaRPr lang="en-US" altLang="en-US" sz="1800" b="1" smtClean="0">
              <a:ea typeface="Majalla UI"/>
              <a:cs typeface="Majalla UI"/>
            </a:endParaRPr>
          </a:p>
          <a:p>
            <a:pPr algn="just" rtl="1" eaLnBrk="1" hangingPunct="1">
              <a:lnSpc>
                <a:spcPct val="150000"/>
              </a:lnSpc>
            </a:pPr>
            <a:r>
              <a:rPr lang="fa-IR" altLang="en-US" sz="1800" b="1" smtClean="0"/>
              <a:t>تجزیه نور سفید توسط منشور ، هفت رنگ حاکم در طیف فرکانس نور مرئی را به ما می دهد و اگر همین هفت رنگ ،با نسبتهای لازمه با یکدیگر ترکیب گردند ،مجدداً نور سفید را ایجاد خواهند کرد.  </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DB8FFA87-FB6F-4376-9DAD-0340A152A322}"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I:\50_b\m9ubz58chvxgatosu5f2[1].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395413"/>
            <a:ext cx="6929438" cy="4533900"/>
          </a:xfrm>
          <a:noFill/>
        </p:spPr>
      </p:pic>
      <p:sp>
        <p:nvSpPr>
          <p:cNvPr id="3" name="Date Placeholder 2"/>
          <p:cNvSpPr>
            <a:spLocks noGrp="1"/>
          </p:cNvSpPr>
          <p:nvPr>
            <p:ph type="dt" sz="half" idx="10"/>
          </p:nvPr>
        </p:nvSpPr>
        <p:spPr/>
        <p:txBody>
          <a:bodyPr/>
          <a:lstStyle/>
          <a:p>
            <a:pPr>
              <a:defRPr/>
            </a:pPr>
            <a:fld id="{A4FA6D6E-B9BD-46C9-87B8-1752B7BDFCA6}"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1000125"/>
            <a:ext cx="8229600" cy="5572125"/>
          </a:xfrm>
        </p:spPr>
        <p:txBody>
          <a:bodyPr rtlCol="0">
            <a:normAutofit lnSpcReduction="10000"/>
          </a:bodyPr>
          <a:lstStyle/>
          <a:p>
            <a:pPr algn="just" rtl="1" eaLnBrk="1" fontAlgn="auto" hangingPunct="1">
              <a:spcAft>
                <a:spcPts val="0"/>
              </a:spcAft>
              <a:defRPr/>
            </a:pPr>
            <a:r>
              <a:rPr lang="fa-IR" sz="2400" b="1" dirty="0" smtClean="0">
                <a:solidFill>
                  <a:schemeClr val="accent1"/>
                </a:solidFill>
              </a:rPr>
              <a:t>اجسام مختلف در برابر نور سفید </a:t>
            </a:r>
            <a:endParaRPr lang="en-US" sz="2400" b="1" dirty="0" smtClean="0">
              <a:solidFill>
                <a:schemeClr val="accent1"/>
              </a:solidFill>
              <a:cs typeface="Majalla UI"/>
            </a:endParaRPr>
          </a:p>
          <a:p>
            <a:pPr algn="just" rtl="1" eaLnBrk="1" fontAlgn="auto" hangingPunct="1">
              <a:spcAft>
                <a:spcPts val="0"/>
              </a:spcAft>
              <a:defRPr/>
            </a:pPr>
            <a:r>
              <a:rPr lang="fa-IR" sz="1800" b="1" dirty="0" smtClean="0"/>
              <a:t>جسم شفاف :جسمی است که تمامی نوری که به آن تابیده می شود از خود عبور می دهد (شیشه ای بی رنگ ) </a:t>
            </a:r>
            <a:endParaRPr lang="en-US" sz="1800" b="1" dirty="0" smtClean="0">
              <a:cs typeface="Majalla UI"/>
            </a:endParaRPr>
          </a:p>
          <a:p>
            <a:pPr algn="just" rtl="1" eaLnBrk="1" fontAlgn="auto" hangingPunct="1">
              <a:spcAft>
                <a:spcPts val="0"/>
              </a:spcAft>
              <a:defRPr/>
            </a:pPr>
            <a:r>
              <a:rPr lang="fa-IR" sz="1800" b="1" dirty="0" smtClean="0"/>
              <a:t>جسم سفید : جسمی است که تمامی نور تابیده شده به آن را، در تمام جوانب انتشار دهد.</a:t>
            </a:r>
            <a:endParaRPr lang="en-US" sz="1800" b="1" dirty="0" smtClean="0">
              <a:cs typeface="Majalla UI"/>
            </a:endParaRPr>
          </a:p>
          <a:p>
            <a:pPr algn="just" rtl="1" eaLnBrk="1" fontAlgn="auto" hangingPunct="1">
              <a:spcAft>
                <a:spcPts val="0"/>
              </a:spcAft>
              <a:defRPr/>
            </a:pPr>
            <a:r>
              <a:rPr lang="fa-IR" sz="1800" b="1" dirty="0" smtClean="0"/>
              <a:t>جسم سیاه: اگر چشم نتواند از جانب جسمی نور دریافت کند، آن را سفید خواهد دید.بنابراین جسمی که تمام نورها را جذب کند، جسم سیاه نامیده می شود.</a:t>
            </a:r>
            <a:endParaRPr lang="en-US" sz="1800" b="1" dirty="0" smtClean="0">
              <a:cs typeface="Majalla UI"/>
            </a:endParaRPr>
          </a:p>
          <a:p>
            <a:pPr algn="just" rtl="1" eaLnBrk="1" fontAlgn="auto" hangingPunct="1">
              <a:spcAft>
                <a:spcPts val="0"/>
              </a:spcAft>
              <a:defRPr/>
            </a:pPr>
            <a:r>
              <a:rPr lang="fa-IR" sz="1800" b="1" dirty="0" smtClean="0"/>
              <a:t>جسم خاکستری : جسممی که مقداری از نور را جذب ،ومقداری از آن را منعکس نماید.</a:t>
            </a:r>
            <a:endParaRPr lang="en-US" sz="1800" b="1" dirty="0" smtClean="0">
              <a:cs typeface="Majalla UI"/>
            </a:endParaRPr>
          </a:p>
          <a:p>
            <a:pPr algn="just" rtl="1" eaLnBrk="1" fontAlgn="auto" hangingPunct="1">
              <a:spcAft>
                <a:spcPts val="0"/>
              </a:spcAft>
              <a:defRPr/>
            </a:pPr>
            <a:r>
              <a:rPr lang="fa-IR" sz="1800" b="1" dirty="0" smtClean="0"/>
              <a:t>جسم رنگی مات: یک جسم رنگی مات، هرگاه توسط نور سفید روشن شود، سه حالت اتفاق خواهد افتاد.</a:t>
            </a:r>
            <a:endParaRPr lang="en-US" sz="1800" b="1" dirty="0" smtClean="0">
              <a:cs typeface="Majalla UI"/>
            </a:endParaRPr>
          </a:p>
          <a:p>
            <a:pPr algn="just" rtl="1" eaLnBrk="1" fontAlgn="auto" hangingPunct="1">
              <a:spcAft>
                <a:spcPts val="0"/>
              </a:spcAft>
              <a:defRPr/>
            </a:pPr>
            <a:r>
              <a:rPr lang="fa-IR" sz="1800" b="1" dirty="0" smtClean="0"/>
              <a:t>الف) مقداری از نور منعکس می گردد(نور سفید).</a:t>
            </a:r>
            <a:endParaRPr lang="en-US" sz="1800" b="1" dirty="0" smtClean="0">
              <a:cs typeface="Majalla UI"/>
            </a:endParaRPr>
          </a:p>
          <a:p>
            <a:pPr algn="just" rtl="1" eaLnBrk="1" fontAlgn="auto" hangingPunct="1">
              <a:spcAft>
                <a:spcPts val="0"/>
              </a:spcAft>
              <a:defRPr/>
            </a:pPr>
            <a:r>
              <a:rPr lang="fa-IR" sz="1800" b="1" dirty="0" smtClean="0"/>
              <a:t>ب) تمامی نورهای رنگ موجود در طیف نور مرئی ،به جز آن نوری که مشابه رنگ خود جسم است جذب جسم شده و رنگ مربوط به خود جسم ،انتقال خواهد یافت.</a:t>
            </a:r>
            <a:endParaRPr lang="en-US" sz="1800" b="1" dirty="0" smtClean="0">
              <a:cs typeface="Majalla UI"/>
            </a:endParaRPr>
          </a:p>
          <a:p>
            <a:pPr algn="just" rtl="1" eaLnBrk="1" fontAlgn="auto" hangingPunct="1">
              <a:spcAft>
                <a:spcPts val="0"/>
              </a:spcAft>
              <a:defRPr/>
            </a:pPr>
            <a:r>
              <a:rPr lang="fa-IR" sz="1800" b="1" dirty="0" smtClean="0"/>
              <a:t>ج) نور موجود در طیف فرکانسهای مرئی نور سفید، که مشابه رنگ جسم است،انتشار یافته و چشم آن را خواهد دید.</a:t>
            </a:r>
            <a:endParaRPr lang="en-US" sz="1800" b="1" dirty="0" smtClean="0">
              <a:cs typeface="Majalla UI"/>
            </a:endParaRPr>
          </a:p>
          <a:p>
            <a:pPr algn="just" rtl="1" eaLnBrk="1" fontAlgn="auto" hangingPunct="1">
              <a:spcAft>
                <a:spcPts val="0"/>
              </a:spcAft>
              <a:defRPr/>
            </a:pPr>
            <a:r>
              <a:rPr lang="fa-IR" sz="1800" b="1" dirty="0" smtClean="0"/>
              <a:t>جسم رنگی شفاف: این اجسام نیز، مانند اجسام رنگی مات، مقداری  از نور را انعکاس داده و مقداری را که قسمتی از طیبف فرکانس نور مرئی می باشد، جذب نموده و مقداری از آن را که جسم به آن رنگ نامیده می شود ، از خود عبور می دهند این اجسام برای جداسازی یک رنگ از رنگهای موجود در نور سفید و یا بعنوان فیلترهای رنگی مورد استفاده قرار می گیرند.</a:t>
            </a:r>
            <a:endParaRPr lang="en-US" sz="1800" b="1" dirty="0" smtClean="0">
              <a:cs typeface="Majalla UI"/>
            </a:endParaRPr>
          </a:p>
          <a:p>
            <a:pPr algn="just" rtl="1" eaLnBrk="1" fontAlgn="auto" hangingPunct="1">
              <a:spcAft>
                <a:spcPts val="0"/>
              </a:spcAft>
              <a:defRPr/>
            </a:pPr>
            <a:r>
              <a:rPr lang="fa-IR" sz="1800" b="1" dirty="0" smtClean="0"/>
              <a:t> </a:t>
            </a:r>
            <a:endParaRPr lang="en-US" sz="1800" b="1" dirty="0" smtClean="0">
              <a:cs typeface="Majalla UI"/>
            </a:endParaRPr>
          </a:p>
          <a:p>
            <a:pPr algn="just" rtl="1" eaLnBrk="1" fontAlgn="auto" hangingPunct="1">
              <a:spcAft>
                <a:spcPts val="0"/>
              </a:spcAft>
              <a:defRPr/>
            </a:pPr>
            <a:endParaRPr lang="fa-IR" sz="1800" b="1" dirty="0" smtClean="0"/>
          </a:p>
        </p:txBody>
      </p:sp>
      <p:sp>
        <p:nvSpPr>
          <p:cNvPr id="3" name="Date Placeholder 2"/>
          <p:cNvSpPr>
            <a:spLocks noGrp="1"/>
          </p:cNvSpPr>
          <p:nvPr>
            <p:ph type="dt" sz="half" idx="10"/>
          </p:nvPr>
        </p:nvSpPr>
        <p:spPr/>
        <p:txBody>
          <a:bodyPr/>
          <a:lstStyle/>
          <a:p>
            <a:pPr>
              <a:defRPr/>
            </a:pPr>
            <a:fld id="{45499FFA-8AB5-4137-8C6A-0D4FB6C9FE7C}"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75"/>
            <a:ext cx="8229600" cy="5929313"/>
          </a:xfrm>
        </p:spPr>
        <p:txBody>
          <a:bodyPr rtlCol="0">
            <a:normAutofit/>
          </a:bodyPr>
          <a:lstStyle/>
          <a:p>
            <a:pPr algn="just" eaLnBrk="1" fontAlgn="auto" hangingPunct="1">
              <a:lnSpc>
                <a:spcPct val="150000"/>
              </a:lnSpc>
              <a:spcAft>
                <a:spcPts val="0"/>
              </a:spcAft>
              <a:defRPr/>
            </a:pPr>
            <a:r>
              <a:rPr lang="fa-IR" sz="1800" dirty="0" smtClean="0">
                <a:solidFill>
                  <a:schemeClr val="accent1"/>
                </a:solidFill>
              </a:rPr>
              <a:t>- </a:t>
            </a:r>
            <a:r>
              <a:rPr lang="fa-IR" sz="1800" b="1" dirty="0" smtClean="0">
                <a:solidFill>
                  <a:schemeClr val="accent1"/>
                </a:solidFill>
              </a:rPr>
              <a:t>اصول سه رنگی </a:t>
            </a:r>
            <a:endParaRPr lang="en-US" sz="1800" b="1" dirty="0" smtClean="0">
              <a:solidFill>
                <a:schemeClr val="accent1"/>
              </a:solidFill>
            </a:endParaRPr>
          </a:p>
          <a:p>
            <a:pPr algn="just" eaLnBrk="1" fontAlgn="auto" hangingPunct="1">
              <a:lnSpc>
                <a:spcPct val="150000"/>
              </a:lnSpc>
              <a:spcAft>
                <a:spcPts val="0"/>
              </a:spcAft>
              <a:defRPr/>
            </a:pPr>
            <a:r>
              <a:rPr lang="fa-IR" sz="1800" dirty="0" smtClean="0"/>
              <a:t>- در ساختمان چشم انسان رنگها به سه رنگ اصلی تفکیک شده و سپس آن ها را تشخیص می دهد. این سه رنگ، که رنگ های مسلط در طیف نورهای مرئی می باشند بعد از آزمایشات فراوان با این طول موج ها بدست آمده اند و این طول موج ها طوری می باشند که امکان بوجود آمدن یکی از آن ها توسط مخلوط کردن آن دو دیگری نمی باشد</a:t>
            </a:r>
            <a:endParaRPr lang="en-US" sz="1800" dirty="0" smtClean="0"/>
          </a:p>
          <a:p>
            <a:pPr algn="just" eaLnBrk="1" fontAlgn="auto" hangingPunct="1">
              <a:lnSpc>
                <a:spcPct val="150000"/>
              </a:lnSpc>
              <a:spcAft>
                <a:spcPts val="0"/>
              </a:spcAft>
              <a:defRPr/>
            </a:pPr>
            <a:r>
              <a:rPr lang="fa-IR" sz="1800" dirty="0" smtClean="0"/>
              <a:t>قرمز = </a:t>
            </a:r>
            <a:r>
              <a:rPr lang="en-US" sz="1800" dirty="0" smtClean="0"/>
              <a:t>700</a:t>
            </a:r>
            <a:r>
              <a:rPr lang="fa-IR" sz="1800" dirty="0" smtClean="0"/>
              <a:t> نانومتر  ، سبز = </a:t>
            </a:r>
            <a:r>
              <a:rPr lang="en-US" sz="1800" dirty="0" smtClean="0"/>
              <a:t>546</a:t>
            </a:r>
            <a:r>
              <a:rPr lang="fa-IR" sz="1800" dirty="0" smtClean="0"/>
              <a:t> نانومتر  ، آبی = </a:t>
            </a:r>
            <a:r>
              <a:rPr lang="en-US" sz="1800" dirty="0" smtClean="0"/>
              <a:t>436</a:t>
            </a:r>
            <a:r>
              <a:rPr lang="fa-IR" sz="1800" dirty="0" smtClean="0"/>
              <a:t> نانومتر</a:t>
            </a:r>
            <a:endParaRPr lang="en-US" sz="1800" dirty="0" smtClean="0"/>
          </a:p>
          <a:p>
            <a:pPr algn="just" eaLnBrk="1" fontAlgn="auto" hangingPunct="1">
              <a:lnSpc>
                <a:spcPct val="150000"/>
              </a:lnSpc>
              <a:spcAft>
                <a:spcPts val="0"/>
              </a:spcAft>
              <a:defRPr/>
            </a:pPr>
            <a:r>
              <a:rPr lang="fa-IR" sz="1800" dirty="0" smtClean="0"/>
              <a:t>- مابقی رنگ های موجود در طیف نور مرئی و تمامی رنگ های موجود در طبیعت قابل تفکیک برای چشم انسان، که بالغ بر 180 رنگ می باشند دامی توان توسط این سه رنگ بوجود آورد.</a:t>
            </a:r>
            <a:endParaRPr lang="en-US" sz="1800" dirty="0" smtClean="0"/>
          </a:p>
          <a:p>
            <a:pPr algn="just" eaLnBrk="1" fontAlgn="auto" hangingPunct="1">
              <a:lnSpc>
                <a:spcPct val="150000"/>
              </a:lnSpc>
              <a:spcAft>
                <a:spcPts val="0"/>
              </a:spcAft>
              <a:defRPr/>
            </a:pPr>
            <a:r>
              <a:rPr lang="fa-IR" sz="1800" dirty="0" smtClean="0"/>
              <a:t>- ترکیب افزایشی رنگ ها بر یکدیگر</a:t>
            </a:r>
            <a:endParaRPr lang="en-US" sz="1800" dirty="0" smtClean="0"/>
          </a:p>
          <a:p>
            <a:pPr algn="just" eaLnBrk="1" fontAlgn="auto" hangingPunct="1">
              <a:lnSpc>
                <a:spcPct val="150000"/>
              </a:lnSpc>
              <a:spcAft>
                <a:spcPts val="0"/>
              </a:spcAft>
              <a:defRPr/>
            </a:pPr>
            <a:r>
              <a:rPr lang="fa-IR" sz="1800" dirty="0" smtClean="0"/>
              <a:t>- اگر نور سه منبع نورانی را، که هر کدام یکی از سه رنگ اولیه را تولید می کنند، مانند شکل (10-1) بر روی یک پرده سفید بتابانیم، در قسمت هایی که نورها با یکدیگر تداخل می کنند، رنگ های جدید بدست خواهند آمد، به گونه ای که از ترکیب سبز و قرمز، رنگ زرد؛ از ترکیب هر سه نور با یکدیگر، نورسفید حاصل خواهد شد.</a:t>
            </a:r>
            <a:endParaRPr lang="en-US" sz="1800" dirty="0" smtClean="0"/>
          </a:p>
          <a:p>
            <a:pPr marL="274320" indent="-274320" algn="just" eaLnBrk="1" fontAlgn="auto" hangingPunct="1">
              <a:lnSpc>
                <a:spcPct val="150000"/>
              </a:lnSpc>
              <a:spcAft>
                <a:spcPts val="0"/>
              </a:spcAft>
              <a:buClr>
                <a:schemeClr val="accent3"/>
              </a:buClr>
              <a:buFont typeface="Wingdings 2"/>
              <a:buChar char=""/>
              <a:defRPr/>
            </a:pPr>
            <a:endParaRPr lang="fa-IR" sz="1800" dirty="0" smtClean="0"/>
          </a:p>
          <a:p>
            <a:pPr eaLnBrk="1" fontAlgn="auto" hangingPunct="1">
              <a:spcAft>
                <a:spcPts val="0"/>
              </a:spcAft>
              <a:defRPr/>
            </a:pPr>
            <a:endParaRPr lang="fa-IR" sz="1800" dirty="0"/>
          </a:p>
        </p:txBody>
      </p:sp>
      <p:sp>
        <p:nvSpPr>
          <p:cNvPr id="4" name="Date Placeholder 3"/>
          <p:cNvSpPr>
            <a:spLocks noGrp="1"/>
          </p:cNvSpPr>
          <p:nvPr>
            <p:ph type="dt" sz="half" idx="10"/>
          </p:nvPr>
        </p:nvSpPr>
        <p:spPr/>
        <p:txBody>
          <a:bodyPr/>
          <a:lstStyle/>
          <a:p>
            <a:pPr>
              <a:defRPr/>
            </a:pPr>
            <a:fld id="{78B37138-DD20-4168-B290-81C1A8847584}" type="datetime8">
              <a:rPr lang="fa-IR" smtClean="0"/>
              <a:pPr>
                <a:defRPr/>
              </a:pPr>
              <a:t>21 مارس 17</a:t>
            </a:fld>
            <a:endParaRPr lang="fa-I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285875" y="2000250"/>
            <a:ext cx="6500813" cy="3373438"/>
          </a:xfrm>
        </p:spPr>
      </p:pic>
      <p:sp>
        <p:nvSpPr>
          <p:cNvPr id="3" name="Date Placeholder 2"/>
          <p:cNvSpPr>
            <a:spLocks noGrp="1"/>
          </p:cNvSpPr>
          <p:nvPr>
            <p:ph type="dt" sz="half" idx="10"/>
          </p:nvPr>
        </p:nvSpPr>
        <p:spPr/>
        <p:txBody>
          <a:bodyPr/>
          <a:lstStyle/>
          <a:p>
            <a:pPr>
              <a:defRPr/>
            </a:pPr>
            <a:fld id="{BD322C85-873C-46B3-A731-97D8793E6F62}" type="datetime8">
              <a:rPr lang="fa-IR" smtClean="0"/>
              <a:pPr>
                <a:defRPr/>
              </a:pPr>
              <a:t>21 مارس 17</a:t>
            </a:fld>
            <a:endParaRPr lang="fa-I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algn="ctr" eaLnBrk="1" hangingPunct="1"/>
            <a:r>
              <a:rPr lang="fa-IR" altLang="en-US" sz="960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18FFEC46-8B57-4B34-B4E8-E27E0772C546}" type="datetime8">
              <a:rPr lang="fa-IR" smtClean="0"/>
              <a:pPr>
                <a:defRPr/>
              </a:pPr>
              <a:t>21 مارس 17</a:t>
            </a:fld>
            <a:endParaRPr lang="fa-I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857250"/>
            <a:ext cx="8229600" cy="5467350"/>
          </a:xfrm>
        </p:spPr>
        <p:txBody>
          <a:bodyPr/>
          <a:lstStyle/>
          <a:p>
            <a:pPr algn="just" rtl="1" eaLnBrk="1" hangingPunct="1"/>
            <a:r>
              <a:rPr lang="fa-IR" altLang="en-US" sz="1800" b="1" smtClean="0">
                <a:solidFill>
                  <a:schemeClr val="accent1"/>
                </a:solidFill>
              </a:rPr>
              <a:t>عوامل مشخصه یک جسم رنگی</a:t>
            </a:r>
            <a:endParaRPr lang="en-US" altLang="en-US" sz="1800" b="1" smtClean="0">
              <a:solidFill>
                <a:schemeClr val="accent1"/>
              </a:solidFill>
              <a:ea typeface="Majalla UI"/>
              <a:cs typeface="Majalla UI"/>
            </a:endParaRPr>
          </a:p>
          <a:p>
            <a:pPr algn="just" rtl="1" eaLnBrk="1" hangingPunct="1"/>
            <a:r>
              <a:rPr lang="fa-IR" altLang="en-US" sz="1800" b="1" smtClean="0">
                <a:solidFill>
                  <a:schemeClr val="accent1"/>
                </a:solidFill>
              </a:rPr>
              <a:t>هر جسم رنگی با سه عامل مشخص دیده می شود :</a:t>
            </a:r>
            <a:endParaRPr lang="en-US" altLang="en-US" sz="1800" b="1" smtClean="0">
              <a:solidFill>
                <a:schemeClr val="accent1"/>
              </a:solidFill>
              <a:ea typeface="Majalla UI"/>
              <a:cs typeface="Majalla UI"/>
            </a:endParaRPr>
          </a:p>
          <a:p>
            <a:pPr algn="just" rtl="1" eaLnBrk="1" hangingPunct="1"/>
            <a:r>
              <a:rPr lang="fa-IR" altLang="en-US" sz="1800" b="1" smtClean="0"/>
              <a:t>1- روشنایی جسم؛که در اصطلاح فنی،«لومیناس »یا «برایتنس» نیز نامیده می شود ، و آن عبارت است از روشنایی یا مقار نور سفید تابشی بر جسم که از آن منعکس می گردد .</a:t>
            </a:r>
            <a:endParaRPr lang="en-US" altLang="en-US" sz="1800" b="1" smtClean="0">
              <a:ea typeface="Majalla UI"/>
              <a:cs typeface="Majalla UI"/>
            </a:endParaRPr>
          </a:p>
          <a:p>
            <a:pPr algn="just" rtl="1" eaLnBrk="1" hangingPunct="1"/>
            <a:r>
              <a:rPr lang="fa-IR" altLang="en-US" sz="1800" b="1" smtClean="0"/>
              <a:t>2- رنگ جسم؛ که با یکی از فرکانسهای رنگهای موجود در طیف نور مرئی برابر یا نزدیک می باشد و مشخص کننده و جدا کننده رنگ جسم از مابقی رنگ ها می باشد.</a:t>
            </a:r>
            <a:endParaRPr lang="en-US" altLang="en-US" sz="1800" b="1" smtClean="0">
              <a:ea typeface="Majalla UI"/>
              <a:cs typeface="Majalla UI"/>
            </a:endParaRPr>
          </a:p>
          <a:p>
            <a:pPr algn="just" rtl="1" eaLnBrk="1" hangingPunct="1"/>
            <a:r>
              <a:rPr lang="fa-IR" altLang="en-US" sz="1800" b="1" smtClean="0"/>
              <a:t>3- درجه اشباع رنگ ؛ که مقدار روشنی یا تیرگی رنگ را مشخص می کند .</a:t>
            </a:r>
            <a:endParaRPr lang="en-US" altLang="en-US" sz="1800" b="1" smtClean="0">
              <a:ea typeface="Majalla UI"/>
              <a:cs typeface="Majalla UI"/>
            </a:endParaRPr>
          </a:p>
          <a:p>
            <a:pPr algn="just" rtl="1" eaLnBrk="1" hangingPunct="1"/>
            <a:r>
              <a:rPr lang="fa-IR" altLang="en-US" sz="1800" b="1" smtClean="0">
                <a:solidFill>
                  <a:schemeClr val="accent1"/>
                </a:solidFill>
              </a:rPr>
              <a:t>سیگنال های ایجاد شده در دوربین تلویزیون های رنگی </a:t>
            </a:r>
            <a:endParaRPr lang="en-US" altLang="en-US" sz="1800" b="1" smtClean="0">
              <a:solidFill>
                <a:schemeClr val="accent1"/>
              </a:solidFill>
              <a:ea typeface="Majalla UI"/>
              <a:cs typeface="Majalla UI"/>
            </a:endParaRPr>
          </a:p>
          <a:p>
            <a:pPr algn="just" rtl="1" eaLnBrk="1" hangingPunct="1"/>
            <a:r>
              <a:rPr lang="fa-IR" altLang="en-US" sz="1800" b="1" smtClean="0"/>
              <a:t>در دوربین تصویر تمام رنگی صحنه به سه تصویر نوری رنگهای اولیه یعنی سبز،قرمز، آبی تجزیه می شوند. هر کدام از این تصاویر را به یک دوربین سیاه و سفید داده و سیگنالهای الکتریکی متناسب با آن تصاویر را در دوربین ها بدست می آورند این سیگنالها اختلاف پتانسیل هایی متناسب با شدت نور هر نقطه می باشد ای مقادیر را با علائم زیر نشان می دهند.</a:t>
            </a:r>
            <a:endParaRPr lang="en-US" altLang="en-US" sz="1800" b="1" smtClean="0">
              <a:ea typeface="Majalla UI"/>
              <a:cs typeface="Majalla UI"/>
            </a:endParaRPr>
          </a:p>
          <a:p>
            <a:pPr algn="just" rtl="1" eaLnBrk="1" hangingPunct="1"/>
            <a:r>
              <a:rPr lang="en-US" altLang="en-US" sz="1800" b="1" smtClean="0">
                <a:ea typeface="Majalla UI"/>
                <a:cs typeface="Majalla UI"/>
              </a:rPr>
              <a:t>E</a:t>
            </a:r>
            <a:r>
              <a:rPr lang="en-US" altLang="en-US" sz="1800" b="1" baseline="-25000" smtClean="0">
                <a:ea typeface="Majalla UI"/>
                <a:cs typeface="Majalla UI"/>
              </a:rPr>
              <a:t>1R</a:t>
            </a:r>
            <a:r>
              <a:rPr lang="en-US" altLang="en-US" sz="1800" b="1" smtClean="0">
                <a:ea typeface="Majalla UI"/>
                <a:cs typeface="Majalla UI"/>
              </a:rPr>
              <a:t> , E</a:t>
            </a:r>
            <a:r>
              <a:rPr lang="en-US" altLang="en-US" sz="1800" b="1" baseline="-25000" smtClean="0">
                <a:ea typeface="Majalla UI"/>
                <a:cs typeface="Majalla UI"/>
              </a:rPr>
              <a:t>1G</a:t>
            </a:r>
            <a:r>
              <a:rPr lang="en-US" altLang="en-US" sz="1800" b="1" smtClean="0">
                <a:ea typeface="Majalla UI"/>
                <a:cs typeface="Majalla UI"/>
              </a:rPr>
              <a:t> , E</a:t>
            </a:r>
            <a:r>
              <a:rPr lang="en-US" altLang="en-US" sz="1800" b="1" baseline="-25000" smtClean="0">
                <a:ea typeface="Majalla UI"/>
                <a:cs typeface="Majalla UI"/>
              </a:rPr>
              <a:t>1B</a:t>
            </a:r>
            <a:endParaRPr lang="en-US" altLang="en-US" sz="1800" b="1" smtClean="0">
              <a:ea typeface="Majalla UI"/>
              <a:cs typeface="Majalla UI"/>
            </a:endParaRPr>
          </a:p>
          <a:p>
            <a:pPr algn="just" rtl="1" eaLnBrk="1" hangingPunct="1"/>
            <a:r>
              <a:rPr lang="fa-IR" altLang="en-US" sz="1800" b="1" smtClean="0"/>
              <a:t>این مقادیر باید  از یک تصحیح کننده مقدار ولتاژ که تصحیح کننده«» نامیده می شود و برای همسان کردن تصویر گرفته شده توسط دوربین و تصویر بوجود آمده در تلویزیون می باشد ولتاژهای جدید مطابق زیر بدست می آید .</a:t>
            </a:r>
            <a:endParaRPr lang="en-US" altLang="en-US" sz="1800" b="1" smtClean="0">
              <a:ea typeface="Majalla UI"/>
              <a:cs typeface="Majalla UI"/>
            </a:endParaRPr>
          </a:p>
          <a:p>
            <a:pPr algn="just" rtl="1" eaLnBrk="1" hangingPunct="1"/>
            <a:r>
              <a:rPr lang="en-US" altLang="en-US" sz="1800" b="1" smtClean="0">
                <a:ea typeface="Majalla UI"/>
                <a:cs typeface="Majalla UI"/>
              </a:rPr>
              <a:t>E</a:t>
            </a:r>
            <a:r>
              <a:rPr lang="en-US" altLang="en-US" sz="1800" b="1" baseline="-25000" smtClean="0">
                <a:ea typeface="Majalla UI"/>
                <a:cs typeface="Majalla UI"/>
              </a:rPr>
              <a:t>R</a:t>
            </a:r>
            <a:r>
              <a:rPr lang="en-US" altLang="en-US" sz="1800" b="1" smtClean="0">
                <a:ea typeface="Majalla UI"/>
                <a:cs typeface="Majalla UI"/>
              </a:rPr>
              <a:t> , E</a:t>
            </a:r>
            <a:r>
              <a:rPr lang="en-US" altLang="en-US" sz="1800" b="1" baseline="-25000" smtClean="0">
                <a:ea typeface="Majalla UI"/>
                <a:cs typeface="Majalla UI"/>
              </a:rPr>
              <a:t>G </a:t>
            </a:r>
            <a:r>
              <a:rPr lang="en-US" altLang="en-US" sz="1800" b="1" smtClean="0">
                <a:ea typeface="Majalla UI"/>
                <a:cs typeface="Majalla UI"/>
              </a:rPr>
              <a:t>, E</a:t>
            </a:r>
            <a:r>
              <a:rPr lang="en-US" altLang="en-US" sz="1800" b="1" baseline="-25000" smtClean="0">
                <a:ea typeface="Majalla UI"/>
                <a:cs typeface="Majalla UI"/>
              </a:rPr>
              <a:t>B</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1489BF24-82BF-477B-8CB2-5C312DA0A5EB}"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00125"/>
            <a:ext cx="8229600" cy="1571625"/>
          </a:xfrm>
        </p:spPr>
        <p:txBody>
          <a:bodyPr rtlCol="0">
            <a:normAutofit/>
          </a:bodyPr>
          <a:lstStyle/>
          <a:p>
            <a:pPr algn="r" eaLnBrk="1" fontAlgn="auto" hangingPunct="1">
              <a:spcAft>
                <a:spcPts val="0"/>
              </a:spcAft>
              <a:defRPr/>
            </a:pPr>
            <a:r>
              <a:rPr lang="fa-IR" sz="1800" b="1" dirty="0" smtClean="0">
                <a:cs typeface="+mn-cs"/>
              </a:rPr>
              <a:t>این مقادیر باید برای یک نقطه ی غیر رنگی یا سفید باید با هم برابر باشند این مقدار برابر 1 ولت می باشد. بعد از دوربین و تصحیح کننده از مجموع سه سیگنال مذکور سیگنال روشنایی (غ) یا (لومینانس) .این سیگنال توسط یک ماتریس یا جمع کننده ایجاد می کند </a:t>
            </a:r>
            <a:br>
              <a:rPr lang="fa-IR" sz="1800" b="1" dirty="0" smtClean="0">
                <a:cs typeface="+mn-cs"/>
              </a:rPr>
            </a:br>
            <a:r>
              <a:rPr lang="en-US" sz="1800" b="1" dirty="0" smtClean="0">
                <a:cs typeface="+mn-cs"/>
              </a:rPr>
              <a:t/>
            </a:r>
            <a:br>
              <a:rPr lang="en-US" sz="1800" b="1" dirty="0" smtClean="0">
                <a:cs typeface="+mn-cs"/>
              </a:rPr>
            </a:br>
            <a:endParaRPr lang="fa-IR" sz="1800" b="1" dirty="0">
              <a:cs typeface="+mn-cs"/>
            </a:endParaRPr>
          </a:p>
        </p:txBody>
      </p:sp>
      <p:sp>
        <p:nvSpPr>
          <p:cNvPr id="40963" name="Content Placeholder 2"/>
          <p:cNvSpPr>
            <a:spLocks noGrp="1"/>
          </p:cNvSpPr>
          <p:nvPr>
            <p:ph idx="1"/>
          </p:nvPr>
        </p:nvSpPr>
        <p:spPr>
          <a:xfrm>
            <a:off x="457200" y="3500438"/>
            <a:ext cx="8229600" cy="2824162"/>
          </a:xfrm>
        </p:spPr>
        <p:txBody>
          <a:bodyPr/>
          <a:lstStyle/>
          <a:p>
            <a:pPr algn="just" rtl="1" eaLnBrk="1" hangingPunct="1"/>
            <a:r>
              <a:rPr lang="fa-IR" altLang="en-US" sz="1800" b="1" smtClean="0"/>
              <a:t>ضرایب به دست آمده در رابطه فوق بخاطر حساسیت چشم در مقابل نورهای مختلف می تواند برای سه رنگ اصلی به ترتیب </a:t>
            </a:r>
            <a:r>
              <a:rPr lang="en-US" altLang="en-US" sz="1800" b="1" smtClean="0">
                <a:ea typeface="Majalla UI"/>
                <a:cs typeface="Majalla UI"/>
              </a:rPr>
              <a:t>B=0.17</a:t>
            </a:r>
            <a:r>
              <a:rPr lang="fa-IR" altLang="en-US" sz="1800" b="1" smtClean="0"/>
              <a:t> و </a:t>
            </a:r>
            <a:r>
              <a:rPr lang="en-US" altLang="en-US" sz="1800" b="1" smtClean="0">
                <a:ea typeface="Majalla UI"/>
                <a:cs typeface="Majalla UI"/>
              </a:rPr>
              <a:t>G=0.92</a:t>
            </a:r>
            <a:r>
              <a:rPr lang="fa-IR" altLang="en-US" sz="1800" b="1" smtClean="0"/>
              <a:t> و </a:t>
            </a:r>
            <a:r>
              <a:rPr lang="en-US" altLang="en-US" sz="1800" b="1" smtClean="0">
                <a:ea typeface="Majalla UI"/>
                <a:cs typeface="Majalla UI"/>
              </a:rPr>
              <a:t>R=0.47</a:t>
            </a:r>
            <a:r>
              <a:rPr lang="fa-IR" altLang="en-US" sz="1800" b="1" smtClean="0"/>
              <a:t> که متناسب با این حساسیت ها ضرایب از فرمولهای زیر بدست می اید .</a:t>
            </a:r>
          </a:p>
          <a:p>
            <a:pPr algn="just" rtl="1" eaLnBrk="1" hangingPunct="1"/>
            <a:endParaRPr lang="en-US" altLang="en-US" sz="1800" b="1" smtClean="0">
              <a:ea typeface="Majalla UI"/>
              <a:cs typeface="Majalla UI"/>
            </a:endParaRPr>
          </a:p>
          <a:p>
            <a:pPr algn="r" rtl="1" eaLnBrk="1" hangingPunct="1"/>
            <a:endParaRPr lang="fa-IR" altLang="en-US" b="1" smtClean="0"/>
          </a:p>
        </p:txBody>
      </p:sp>
      <p:pic>
        <p:nvPicPr>
          <p:cNvPr id="40964" name="Picture 3"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2571750"/>
            <a:ext cx="4357688"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78151B7C-9944-4ACB-AE7D-4AF37EF8CA05}"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HAMIDI\Desktop\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2000250"/>
            <a:ext cx="8143875" cy="3286125"/>
          </a:xfrm>
          <a:noFill/>
        </p:spPr>
      </p:pic>
      <p:sp>
        <p:nvSpPr>
          <p:cNvPr id="3" name="Date Placeholder 2"/>
          <p:cNvSpPr>
            <a:spLocks noGrp="1"/>
          </p:cNvSpPr>
          <p:nvPr>
            <p:ph type="dt" sz="half" idx="10"/>
          </p:nvPr>
        </p:nvSpPr>
        <p:spPr/>
        <p:txBody>
          <a:bodyPr/>
          <a:lstStyle/>
          <a:p>
            <a:pPr>
              <a:defRPr/>
            </a:pPr>
            <a:fld id="{9DCB39F5-B5C9-433B-A7B6-739061901A75}"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I:\50_b\L;KJ.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1143000"/>
            <a:ext cx="8072437" cy="5181600"/>
          </a:xfrm>
          <a:noFill/>
        </p:spPr>
      </p:pic>
      <p:sp>
        <p:nvSpPr>
          <p:cNvPr id="3" name="Date Placeholder 2"/>
          <p:cNvSpPr>
            <a:spLocks noGrp="1"/>
          </p:cNvSpPr>
          <p:nvPr>
            <p:ph type="dt" sz="half" idx="10"/>
          </p:nvPr>
        </p:nvSpPr>
        <p:spPr/>
        <p:txBody>
          <a:bodyPr/>
          <a:lstStyle/>
          <a:p>
            <a:pPr>
              <a:defRPr/>
            </a:pPr>
            <a:fld id="{6C04128E-05E7-414A-BE95-03B9BD028C1C}"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idx="1"/>
          </p:nvPr>
        </p:nvSpPr>
        <p:spPr>
          <a:xfrm>
            <a:off x="457200" y="857250"/>
            <a:ext cx="8258175" cy="5494338"/>
          </a:xfrm>
        </p:spPr>
        <p:txBody>
          <a:bodyPr anchor="ctr">
            <a:spAutoFit/>
          </a:bodyPr>
          <a:lstStyle/>
          <a:p>
            <a:pPr marL="0" indent="0" eaLnBrk="1" hangingPunct="1">
              <a:lnSpc>
                <a:spcPct val="150000"/>
              </a:lnSpc>
              <a:spcBef>
                <a:spcPct val="0"/>
              </a:spcBef>
              <a:buFontTx/>
              <a:buNone/>
            </a:pPr>
            <a:r>
              <a:rPr lang="fa-IR" altLang="en-US" sz="1800" smtClean="0">
                <a:latin typeface="Times New Roman" panose="02020603050405020304" pitchFamily="18" charset="0"/>
                <a:ea typeface="Calibri" panose="020F0502020204030204" pitchFamily="34" charset="0"/>
                <a:cs typeface="B Nazanin" panose="00000400000000000000" pitchFamily="2" charset="-78"/>
              </a:rPr>
              <a:t>11- مدولاسیون </a:t>
            </a:r>
            <a:endParaRPr lang="en-US" altLang="en-US" sz="1800" smtClean="0">
              <a:latin typeface="Arial" panose="020B0604020202020204" pitchFamily="34" charset="0"/>
              <a:ea typeface="Calibri" panose="020F0502020204030204" pitchFamily="34" charset="0"/>
              <a:cs typeface="B Nazanin" panose="00000400000000000000" pitchFamily="2" charset="-78"/>
            </a:endParaRPr>
          </a:p>
          <a:p>
            <a:pPr marL="0" indent="0" eaLnBrk="1" hangingPunct="1">
              <a:lnSpc>
                <a:spcPct val="150000"/>
              </a:lnSpc>
              <a:spcBef>
                <a:spcPct val="0"/>
              </a:spcBef>
              <a:buFontTx/>
              <a:buNone/>
            </a:pPr>
            <a:r>
              <a:rPr lang="fa-IR" altLang="en-US" sz="1800" smtClean="0">
                <a:latin typeface="Times New Roman" panose="02020603050405020304" pitchFamily="18" charset="0"/>
                <a:ea typeface="Calibri" panose="020F0502020204030204" pitchFamily="34" charset="0"/>
                <a:cs typeface="B Nazanin" panose="00000400000000000000" pitchFamily="2" charset="-78"/>
              </a:rPr>
              <a:t>12- اصول مدولاسیون رنگ </a:t>
            </a:r>
            <a:endParaRPr lang="en-US" altLang="en-US" sz="1800" smtClean="0">
              <a:latin typeface="Arial" panose="020B0604020202020204" pitchFamily="34" charset="0"/>
              <a:ea typeface="Calibri" panose="020F0502020204030204" pitchFamily="34" charset="0"/>
              <a:cs typeface="B Nazanin" panose="00000400000000000000" pitchFamily="2" charset="-78"/>
            </a:endParaRPr>
          </a:p>
          <a:p>
            <a:pPr marL="0" indent="0" eaLnBrk="1" hangingPunct="1">
              <a:lnSpc>
                <a:spcPct val="150000"/>
              </a:lnSpc>
              <a:spcBef>
                <a:spcPct val="0"/>
              </a:spcBef>
              <a:buFontTx/>
              <a:buNone/>
            </a:pPr>
            <a:r>
              <a:rPr lang="fa-IR" altLang="en-US" sz="1800" smtClean="0">
                <a:latin typeface="Times New Roman" panose="02020603050405020304" pitchFamily="18" charset="0"/>
                <a:ea typeface="Calibri" panose="020F0502020204030204" pitchFamily="34" charset="0"/>
                <a:cs typeface="B Nazanin" panose="00000400000000000000" pitchFamily="2" charset="-78"/>
              </a:rPr>
              <a:t>13- مدولاسیون با باند جانبی اضافی</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14- ساختمان لامپها</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15- باندهای فرکانسی و آنتن ها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16- بررسی مدارات گیرندۀ تلویزیون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17- تیونر و بررسی چگونگی  کار آن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18- طبقه </a:t>
            </a:r>
            <a:r>
              <a:rPr lang="en-US" altLang="en-US" sz="1800" smtClean="0">
                <a:latin typeface="Times New Roman" panose="02020603050405020304" pitchFamily="18" charset="0"/>
                <a:cs typeface="Times New Roman" panose="02020603050405020304" pitchFamily="18" charset="0"/>
              </a:rPr>
              <a:t>It</a:t>
            </a:r>
            <a:r>
              <a:rPr lang="fa-IR" altLang="en-US" sz="1800" smtClean="0">
                <a:latin typeface="Times New Roman" panose="02020603050405020304" pitchFamily="18" charset="0"/>
                <a:cs typeface="B Nazanin" panose="00000400000000000000" pitchFamily="2" charset="-78"/>
              </a:rPr>
              <a:t> تصویر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19- طبقه آشکار ساز تصویر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20- طبقه آشکارساز صوت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21- تقویت صوت و بلندگو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22- سیستم کنترل بهره </a:t>
            </a:r>
            <a:r>
              <a:rPr lang="en-US" altLang="en-US" sz="1800" smtClean="0">
                <a:latin typeface="Times New Roman" panose="02020603050405020304" pitchFamily="18" charset="0"/>
                <a:cs typeface="Times New Roman" panose="02020603050405020304" pitchFamily="18" charset="0"/>
              </a:rPr>
              <a:t>AGC</a:t>
            </a:r>
            <a:r>
              <a:rPr lang="en-US" altLang="en-US" sz="1800" smtClean="0">
                <a:latin typeface="Times New Roman" panose="02020603050405020304" pitchFamily="18" charset="0"/>
                <a:cs typeface="B Nazanin" panose="00000400000000000000" pitchFamily="2" charset="-78"/>
              </a:rPr>
              <a:t> </a:t>
            </a:r>
            <a:endParaRPr lang="en-US" altLang="en-US" sz="1800" smtClean="0">
              <a:latin typeface="Arial" panose="020B0604020202020204" pitchFamily="34" charset="0"/>
              <a:ea typeface="Majalla UI"/>
              <a:cs typeface="Majalla UI"/>
            </a:endParaRPr>
          </a:p>
          <a:p>
            <a:pPr marL="0" indent="0" eaLnBrk="1" hangingPunct="1">
              <a:lnSpc>
                <a:spcPct val="150000"/>
              </a:lnSpc>
              <a:spcBef>
                <a:spcPct val="0"/>
              </a:spcBef>
              <a:buFontTx/>
              <a:buNone/>
            </a:pPr>
            <a:r>
              <a:rPr lang="fa-IR" altLang="en-US" sz="1800" smtClean="0">
                <a:latin typeface="Times New Roman" panose="02020603050405020304" pitchFamily="18" charset="0"/>
                <a:cs typeface="B Nazanin" panose="00000400000000000000" pitchFamily="2" charset="-78"/>
              </a:rPr>
              <a:t>23- طبقه جدا کننده علائم همزمانی </a:t>
            </a:r>
            <a:endParaRPr lang="fa-IR" altLang="en-US" sz="1800" smtClean="0">
              <a:latin typeface="Arial" panose="020B0604020202020204" pitchFamily="34" charset="0"/>
            </a:endParaRPr>
          </a:p>
        </p:txBody>
      </p:sp>
      <p:sp>
        <p:nvSpPr>
          <p:cNvPr id="3" name="Date Placeholder 2"/>
          <p:cNvSpPr>
            <a:spLocks noGrp="1"/>
          </p:cNvSpPr>
          <p:nvPr>
            <p:ph type="dt" sz="half" idx="10"/>
          </p:nvPr>
        </p:nvSpPr>
        <p:spPr/>
        <p:txBody>
          <a:bodyPr/>
          <a:lstStyle/>
          <a:p>
            <a:pPr>
              <a:defRPr/>
            </a:pPr>
            <a:fld id="{26A018BA-CEF6-4F10-B3B0-3FB2F24F9436}" type="datetime8">
              <a:rPr lang="fa-IR" smtClean="0"/>
              <a:pPr>
                <a:defRPr/>
              </a:pPr>
              <a:t>21 مارس 17</a:t>
            </a:fld>
            <a:endParaRPr lang="fa-I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14375"/>
            <a:ext cx="8229600" cy="3000375"/>
          </a:xfrm>
        </p:spPr>
        <p:txBody>
          <a:bodyPr rtlCol="0">
            <a:normAutofit/>
          </a:bodyPr>
          <a:lstStyle/>
          <a:p>
            <a:pPr algn="r" eaLnBrk="1" fontAlgn="auto" hangingPunct="1">
              <a:spcAft>
                <a:spcPts val="0"/>
              </a:spcAft>
              <a:defRPr/>
            </a:pPr>
            <a:r>
              <a:rPr lang="fa-IR" sz="1800" b="1" dirty="0" smtClean="0">
                <a:cs typeface="+mn-cs"/>
              </a:rPr>
              <a:t>- سیگنالهایی که در تلویزیون های رنگی مدوله و ارسال می شوند</a:t>
            </a:r>
            <a:r>
              <a:rPr lang="en-US" sz="1800" dirty="0" smtClean="0">
                <a:cs typeface="+mn-cs"/>
              </a:rPr>
              <a:t/>
            </a:r>
            <a:br>
              <a:rPr lang="en-US" sz="1800" dirty="0" smtClean="0">
                <a:cs typeface="+mn-cs"/>
              </a:rPr>
            </a:br>
            <a:r>
              <a:rPr lang="fa-IR" sz="1800" dirty="0" smtClean="0">
                <a:cs typeface="+mn-cs"/>
              </a:rPr>
              <a:t>بعد از دوربین 3 رنگ به صورت سیگنال الکتریکی بدست آمده اگر بخواهیم این سه سیگنال را ارسال کنیم به سه کانال به پهنای تقریبی </a:t>
            </a:r>
            <a:r>
              <a:rPr lang="en-US" sz="1800" dirty="0" smtClean="0">
                <a:cs typeface="+mn-cs"/>
              </a:rPr>
              <a:t>MH</a:t>
            </a:r>
            <a:r>
              <a:rPr lang="en-US" sz="1800" baseline="-25000" dirty="0" smtClean="0">
                <a:cs typeface="+mn-cs"/>
              </a:rPr>
              <a:t>z</a:t>
            </a:r>
            <a:r>
              <a:rPr lang="fa-IR" sz="1800" dirty="0" smtClean="0">
                <a:cs typeface="+mn-cs"/>
              </a:rPr>
              <a:t> 5 نیاز است چون سیگنال سیاه و سفید یا روشنایی (</a:t>
            </a:r>
            <a:r>
              <a:rPr lang="en-US" sz="1800" dirty="0" smtClean="0">
                <a:cs typeface="+mn-cs"/>
              </a:rPr>
              <a:t>y</a:t>
            </a:r>
            <a:r>
              <a:rPr lang="fa-IR" sz="1800" dirty="0" smtClean="0">
                <a:cs typeface="+mn-cs"/>
              </a:rPr>
              <a:t>) باید وضوح و دقت بیشتری داشته باشد پهنای </a:t>
            </a:r>
            <a:r>
              <a:rPr lang="en-US" sz="1800" dirty="0" smtClean="0">
                <a:cs typeface="+mn-cs"/>
              </a:rPr>
              <a:t>MH</a:t>
            </a:r>
            <a:r>
              <a:rPr lang="en-US" sz="1800" baseline="-25000" dirty="0" smtClean="0">
                <a:cs typeface="+mn-cs"/>
              </a:rPr>
              <a:t>z</a:t>
            </a:r>
            <a:r>
              <a:rPr lang="fa-IR" sz="1800" dirty="0" smtClean="0">
                <a:cs typeface="+mn-cs"/>
              </a:rPr>
              <a:t> 5 را برای این سیگنال در نظر می گیرند و چون در مورد رنگ احتیاج به دقت زیادی نمی باشد می توان پهنای باند تغییرات فرکانس رنگ را تا حدود قابل قبولی که برای چشم قابل تفکیک باشد کم کرد این مقدار در سیستم </a:t>
            </a:r>
            <a:r>
              <a:rPr lang="en-US" sz="1800" dirty="0" smtClean="0">
                <a:cs typeface="+mn-cs"/>
              </a:rPr>
              <a:t>N.T.S.C</a:t>
            </a:r>
            <a:r>
              <a:rPr lang="fa-IR" sz="1800" dirty="0" smtClean="0">
                <a:cs typeface="+mn-cs"/>
              </a:rPr>
              <a:t> برای یک تفاضل رنگ </a:t>
            </a:r>
            <a:r>
              <a:rPr lang="en-US" sz="1800" dirty="0" smtClean="0">
                <a:cs typeface="+mn-cs"/>
              </a:rPr>
              <a:t>MH</a:t>
            </a:r>
            <a:r>
              <a:rPr lang="en-US" sz="1800" baseline="-25000" dirty="0" smtClean="0">
                <a:cs typeface="+mn-cs"/>
              </a:rPr>
              <a:t>z</a:t>
            </a:r>
            <a:r>
              <a:rPr lang="fa-IR" sz="1800" dirty="0" smtClean="0">
                <a:cs typeface="+mn-cs"/>
              </a:rPr>
              <a:t> 5/9 و برای دیگری </a:t>
            </a:r>
            <a:r>
              <a:rPr lang="en-US" sz="1800" dirty="0" smtClean="0">
                <a:cs typeface="+mn-cs"/>
              </a:rPr>
              <a:t>MH</a:t>
            </a:r>
            <a:r>
              <a:rPr lang="en-US" sz="1800" baseline="-25000" dirty="0" smtClean="0">
                <a:cs typeface="+mn-cs"/>
              </a:rPr>
              <a:t>z</a:t>
            </a:r>
            <a:r>
              <a:rPr lang="fa-IR" sz="1800" dirty="0" smtClean="0">
                <a:cs typeface="+mn-cs"/>
              </a:rPr>
              <a:t> 0.5 می باشد در سیستم </a:t>
            </a:r>
            <a:r>
              <a:rPr lang="en-US" sz="1800" dirty="0" smtClean="0">
                <a:cs typeface="+mn-cs"/>
              </a:rPr>
              <a:t>PAL</a:t>
            </a:r>
            <a:r>
              <a:rPr lang="fa-IR" sz="1800" dirty="0" smtClean="0">
                <a:cs typeface="+mn-cs"/>
              </a:rPr>
              <a:t> مقدار </a:t>
            </a:r>
            <a:r>
              <a:rPr lang="en-US" sz="1800" dirty="0" smtClean="0">
                <a:cs typeface="+mn-cs"/>
              </a:rPr>
              <a:t>MH</a:t>
            </a:r>
            <a:r>
              <a:rPr lang="en-US" sz="1800" baseline="-25000" dirty="0" smtClean="0">
                <a:cs typeface="+mn-cs"/>
              </a:rPr>
              <a:t>z</a:t>
            </a:r>
            <a:r>
              <a:rPr lang="fa-IR" sz="1800" dirty="0" smtClean="0">
                <a:cs typeface="+mn-cs"/>
              </a:rPr>
              <a:t> 8/1 در نظر گرفته شده است در ماتریس های رنگ بعد از دوربین رنگی علاوئه بر سیگنال (</a:t>
            </a:r>
            <a:r>
              <a:rPr lang="en-US" sz="1800" dirty="0" smtClean="0">
                <a:cs typeface="+mn-cs"/>
              </a:rPr>
              <a:t>y</a:t>
            </a:r>
            <a:r>
              <a:rPr lang="fa-IR" sz="1800" dirty="0" smtClean="0">
                <a:cs typeface="+mn-cs"/>
              </a:rPr>
              <a:t>) دو سیگنال تفاضل رنگ</a:t>
            </a:r>
            <a:br>
              <a:rPr lang="fa-IR" sz="1800" dirty="0" smtClean="0">
                <a:cs typeface="+mn-cs"/>
              </a:rPr>
            </a:br>
            <a:r>
              <a:rPr lang="fa-IR" sz="1800" dirty="0" smtClean="0">
                <a:cs typeface="+mn-cs"/>
              </a:rPr>
              <a:t> </a:t>
            </a:r>
            <a:br>
              <a:rPr lang="fa-IR" sz="1800" dirty="0" smtClean="0">
                <a:cs typeface="+mn-cs"/>
              </a:rPr>
            </a:br>
            <a:endParaRPr lang="fa-IR" sz="1800" dirty="0">
              <a:cs typeface="+mn-cs"/>
            </a:endParaRPr>
          </a:p>
        </p:txBody>
      </p:sp>
      <p:sp>
        <p:nvSpPr>
          <p:cNvPr id="44035" name="Content Placeholder 2"/>
          <p:cNvSpPr>
            <a:spLocks noGrp="1"/>
          </p:cNvSpPr>
          <p:nvPr>
            <p:ph idx="1"/>
          </p:nvPr>
        </p:nvSpPr>
        <p:spPr>
          <a:xfrm>
            <a:off x="457200" y="4357688"/>
            <a:ext cx="8329613" cy="1966912"/>
          </a:xfrm>
        </p:spPr>
        <p:txBody>
          <a:bodyPr/>
          <a:lstStyle/>
          <a:p>
            <a:pPr eaLnBrk="1" hangingPunct="1">
              <a:lnSpc>
                <a:spcPct val="150000"/>
              </a:lnSpc>
            </a:pPr>
            <a:r>
              <a:rPr lang="fa-IR" altLang="en-US" sz="1800" smtClean="0"/>
              <a:t>نیز  ساخته می شود رنگ سبز در هیچ یک از سیستم ها ارسال نمی شود بلکه این رنگ در گیرنده با استفاده از سایر رنگ ها طبق زیر ساخته می شوند.</a:t>
            </a:r>
            <a:endParaRPr lang="en-US" altLang="en-US" sz="1800" smtClean="0">
              <a:ea typeface="Majalla UI"/>
              <a:cs typeface="Majalla UI"/>
            </a:endParaRPr>
          </a:p>
          <a:p>
            <a:pPr eaLnBrk="1" hangingPunct="1">
              <a:lnSpc>
                <a:spcPct val="150000"/>
              </a:lnSpc>
            </a:pPr>
            <a:endParaRPr lang="fa-IR" altLang="en-US" smtClean="0"/>
          </a:p>
        </p:txBody>
      </p:sp>
      <p:pic>
        <p:nvPicPr>
          <p:cNvPr id="44036" name="Picture 3"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3438" y="2928938"/>
            <a:ext cx="642937"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BD0E7C28-F9F7-4C7F-B607-FE0334E6D76A}"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143000"/>
            <a:ext cx="5357813" cy="2500313"/>
          </a:xfrm>
          <a:noFill/>
        </p:spPr>
      </p:pic>
      <p:sp>
        <p:nvSpPr>
          <p:cNvPr id="3" name="Date Placeholder 2"/>
          <p:cNvSpPr>
            <a:spLocks noGrp="1"/>
          </p:cNvSpPr>
          <p:nvPr>
            <p:ph type="dt" sz="half" idx="10"/>
          </p:nvPr>
        </p:nvSpPr>
        <p:spPr/>
        <p:txBody>
          <a:bodyPr/>
          <a:lstStyle/>
          <a:p>
            <a:pPr>
              <a:defRPr/>
            </a:pPr>
            <a:fld id="{367C6B27-2986-4BD8-ADBB-C353444AA65A}"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928688"/>
            <a:ext cx="8229600" cy="5395912"/>
          </a:xfrm>
        </p:spPr>
        <p:txBody>
          <a:bodyPr rtlCol="0">
            <a:normAutofit lnSpcReduction="10000"/>
          </a:bodyPr>
          <a:lstStyle/>
          <a:p>
            <a:pPr algn="just" rtl="1" eaLnBrk="1" fontAlgn="auto" hangingPunct="1">
              <a:lnSpc>
                <a:spcPct val="150000"/>
              </a:lnSpc>
              <a:spcAft>
                <a:spcPts val="0"/>
              </a:spcAft>
              <a:defRPr/>
            </a:pPr>
            <a:r>
              <a:rPr lang="fa-IR" sz="2400" b="1" dirty="0" smtClean="0">
                <a:solidFill>
                  <a:schemeClr val="accent1"/>
                </a:solidFill>
              </a:rPr>
              <a:t>اصول مدولاسیون رنگ</a:t>
            </a:r>
            <a:endParaRPr lang="en-US" sz="2400" b="1" dirty="0" smtClean="0">
              <a:solidFill>
                <a:schemeClr val="accent1"/>
              </a:solidFill>
              <a:cs typeface="Majalla UI"/>
            </a:endParaRPr>
          </a:p>
          <a:p>
            <a:pPr algn="just" rtl="1" eaLnBrk="1" fontAlgn="auto" hangingPunct="1">
              <a:lnSpc>
                <a:spcPct val="150000"/>
              </a:lnSpc>
              <a:spcAft>
                <a:spcPts val="0"/>
              </a:spcAft>
              <a:defRPr/>
            </a:pPr>
            <a:r>
              <a:rPr lang="fa-IR" sz="1800" b="1" dirty="0" smtClean="0"/>
              <a:t>برای فرستادن رنگ اصول مختلفی پیشنهاد شده که در سیستم پیشنهادی </a:t>
            </a:r>
            <a:r>
              <a:rPr lang="en-US" sz="1800" b="1" dirty="0" smtClean="0">
                <a:cs typeface="Majalla UI"/>
              </a:rPr>
              <a:t>N.T.S.C</a:t>
            </a:r>
            <a:r>
              <a:rPr lang="fa-IR" sz="1800" b="1" dirty="0" smtClean="0"/>
              <a:t> که یک سیستم امریکایی است به شرط زیر عمل شد فرکانس خطوط افقی تصویر و فرکانس عمودی تصویر که مقادیر معینی می باشند دارای مضارب و هارمونی هایی در فرکانس ویدئو (</a:t>
            </a:r>
            <a:r>
              <a:rPr lang="en-US" sz="1800" b="1" dirty="0" smtClean="0">
                <a:cs typeface="Majalla UI"/>
              </a:rPr>
              <a:t>MH</a:t>
            </a:r>
            <a:r>
              <a:rPr lang="en-US" sz="1800" b="1" baseline="-25000" dirty="0" smtClean="0">
                <a:cs typeface="Majalla UI"/>
              </a:rPr>
              <a:t>z</a:t>
            </a:r>
            <a:r>
              <a:rPr lang="fa-IR" sz="1800" b="1" dirty="0" smtClean="0"/>
              <a:t>7) هستند که به علت وجود همیشگی نوسانات اسیلاتورهای افقی و عمودی در تلویزیون این هارمونی ها به صورت انرژی هایی ظاهر می شوند ولی نقاط ما بین فرکانس های مذکور خالی از انرژی بوده که می توان از آنها برای قرار دادن اطلاعات دیگری استفاده نمود در سیستم </a:t>
            </a:r>
            <a:r>
              <a:rPr lang="en-US" sz="1800" b="1" dirty="0" smtClean="0">
                <a:cs typeface="Majalla UI"/>
              </a:rPr>
              <a:t>N.T.S.C</a:t>
            </a:r>
            <a:r>
              <a:rPr lang="fa-IR" sz="1800" b="1" dirty="0" smtClean="0"/>
              <a:t> موج حامل رنگ را دقیقاً در این فاصله قرار داده و ارسال کردند.</a:t>
            </a:r>
            <a:endParaRPr lang="en-US" sz="1800" b="1" dirty="0" smtClean="0">
              <a:cs typeface="Majalla UI"/>
            </a:endParaRPr>
          </a:p>
          <a:p>
            <a:pPr algn="just" rtl="1" eaLnBrk="1" fontAlgn="auto" hangingPunct="1">
              <a:lnSpc>
                <a:spcPct val="150000"/>
              </a:lnSpc>
              <a:spcAft>
                <a:spcPts val="0"/>
              </a:spcAft>
              <a:defRPr/>
            </a:pPr>
            <a:r>
              <a:rPr lang="fa-IR" sz="2400" b="1" dirty="0" smtClean="0">
                <a:solidFill>
                  <a:schemeClr val="accent1"/>
                </a:solidFill>
              </a:rPr>
              <a:t>-بلوک دیاگرام تلویزیون رنگی</a:t>
            </a:r>
            <a:endParaRPr lang="en-US" sz="2400" b="1" dirty="0" smtClean="0">
              <a:solidFill>
                <a:schemeClr val="accent1"/>
              </a:solidFill>
              <a:cs typeface="Majalla UI"/>
            </a:endParaRPr>
          </a:p>
          <a:p>
            <a:pPr algn="just" rtl="1" eaLnBrk="1" fontAlgn="auto" hangingPunct="1">
              <a:lnSpc>
                <a:spcPct val="150000"/>
              </a:lnSpc>
              <a:spcAft>
                <a:spcPts val="0"/>
              </a:spcAft>
              <a:defRPr/>
            </a:pPr>
            <a:r>
              <a:rPr lang="fa-IR" sz="1800" b="1" dirty="0" smtClean="0"/>
              <a:t>سیستم </a:t>
            </a:r>
            <a:r>
              <a:rPr lang="en-US" sz="1800" b="1" dirty="0" smtClean="0">
                <a:cs typeface="Majalla UI"/>
              </a:rPr>
              <a:t>N.T.S.C</a:t>
            </a:r>
            <a:r>
              <a:rPr lang="fa-IR" sz="1800" b="1" dirty="0" smtClean="0"/>
              <a:t> : اولین سیستم رنگی جهان بوده که برای ارسال اطلاعات رنگی به جای سه رنگ اصلی از تفاضل آنها و سیگنال (</a:t>
            </a:r>
            <a:r>
              <a:rPr lang="en-US" sz="1800" b="1" dirty="0" smtClean="0">
                <a:cs typeface="Majalla UI"/>
              </a:rPr>
              <a:t>y</a:t>
            </a:r>
            <a:r>
              <a:rPr lang="fa-IR" sz="1800" b="1" dirty="0" smtClean="0"/>
              <a:t>) استفاده نمود اطلاعات </a:t>
            </a:r>
            <a:r>
              <a:rPr lang="en-US" sz="1800" b="1" dirty="0" smtClean="0">
                <a:cs typeface="Majalla UI"/>
              </a:rPr>
              <a:t>B-y</a:t>
            </a:r>
            <a:r>
              <a:rPr lang="fa-IR" sz="1800" b="1" dirty="0" smtClean="0"/>
              <a:t> و </a:t>
            </a:r>
            <a:r>
              <a:rPr lang="en-US" sz="1800" b="1" dirty="0" smtClean="0">
                <a:cs typeface="Majalla UI"/>
              </a:rPr>
              <a:t>R-y</a:t>
            </a:r>
            <a:r>
              <a:rPr lang="fa-IR" sz="1800" b="1" dirty="0" smtClean="0"/>
              <a:t> به عنوان اطلاعات رنگ ارسال می کند.</a:t>
            </a:r>
            <a:endParaRPr lang="en-US" sz="1800" b="1" dirty="0" smtClean="0">
              <a:cs typeface="Majalla UI"/>
            </a:endParaRPr>
          </a:p>
          <a:p>
            <a:pPr algn="just" rtl="1" eaLnBrk="1" fontAlgn="auto" hangingPunct="1">
              <a:lnSpc>
                <a:spcPct val="150000"/>
              </a:lnSpc>
              <a:spcAft>
                <a:spcPts val="0"/>
              </a:spcAft>
              <a:defRPr/>
            </a:pPr>
            <a:endParaRPr lang="fa-IR" sz="1800" b="1" dirty="0" smtClean="0"/>
          </a:p>
        </p:txBody>
      </p:sp>
      <p:sp>
        <p:nvSpPr>
          <p:cNvPr id="3" name="Date Placeholder 2"/>
          <p:cNvSpPr>
            <a:spLocks noGrp="1"/>
          </p:cNvSpPr>
          <p:nvPr>
            <p:ph type="dt" sz="half" idx="10"/>
          </p:nvPr>
        </p:nvSpPr>
        <p:spPr/>
        <p:txBody>
          <a:bodyPr/>
          <a:lstStyle/>
          <a:p>
            <a:pPr>
              <a:defRPr/>
            </a:pPr>
            <a:fld id="{307D5525-3892-42CE-850E-ECF4FF773538}"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HAMIDI\My Documents\New Folder (2)\50safe\ظ.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85813" y="1500188"/>
            <a:ext cx="7929562" cy="4824412"/>
          </a:xfrm>
          <a:noFill/>
        </p:spPr>
      </p:pic>
      <p:sp>
        <p:nvSpPr>
          <p:cNvPr id="3" name="Date Placeholder 2"/>
          <p:cNvSpPr>
            <a:spLocks noGrp="1"/>
          </p:cNvSpPr>
          <p:nvPr>
            <p:ph type="dt" sz="half" idx="10"/>
          </p:nvPr>
        </p:nvSpPr>
        <p:spPr/>
        <p:txBody>
          <a:bodyPr/>
          <a:lstStyle/>
          <a:p>
            <a:pPr>
              <a:defRPr/>
            </a:pPr>
            <a:fld id="{EF8977BC-73B5-47EB-A6DF-B140CFE3996A}" type="datetime8">
              <a:rPr lang="fa-IR" smtClean="0"/>
              <a:pPr>
                <a:defRPr/>
              </a:pPr>
              <a:t>21 مارس 17</a:t>
            </a:fld>
            <a:endParaRPr lang="fa-I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1000125"/>
            <a:ext cx="8229600" cy="5324475"/>
          </a:xfrm>
        </p:spPr>
        <p:txBody>
          <a:bodyPr rtlCol="0">
            <a:normAutofit lnSpcReduction="10000"/>
          </a:bodyPr>
          <a:lstStyle/>
          <a:p>
            <a:pPr algn="just" eaLnBrk="1" fontAlgn="auto" hangingPunct="1">
              <a:lnSpc>
                <a:spcPct val="150000"/>
              </a:lnSpc>
              <a:spcAft>
                <a:spcPts val="0"/>
              </a:spcAft>
              <a:defRPr/>
            </a:pPr>
            <a:r>
              <a:rPr lang="fa-IR" sz="2400" b="1" smtClean="0">
                <a:solidFill>
                  <a:schemeClr val="accent1"/>
                </a:solidFill>
              </a:rPr>
              <a:t>حامل رنگ ها</a:t>
            </a:r>
            <a:endParaRPr lang="en-US" sz="2400" b="1" smtClean="0">
              <a:solidFill>
                <a:schemeClr val="accent1"/>
              </a:solidFill>
              <a:cs typeface="Majalla UI"/>
            </a:endParaRPr>
          </a:p>
          <a:p>
            <a:pPr algn="just" eaLnBrk="1" fontAlgn="auto" hangingPunct="1">
              <a:lnSpc>
                <a:spcPct val="150000"/>
              </a:lnSpc>
              <a:spcAft>
                <a:spcPts val="0"/>
              </a:spcAft>
              <a:defRPr/>
            </a:pPr>
            <a:r>
              <a:rPr lang="fa-IR" sz="1800" smtClean="0"/>
              <a:t>در </a:t>
            </a:r>
            <a:r>
              <a:rPr lang="en-US" sz="1800" smtClean="0">
                <a:cs typeface="Majalla UI"/>
              </a:rPr>
              <a:t>N.T.S.C</a:t>
            </a:r>
            <a:r>
              <a:rPr lang="fa-IR" sz="1800" smtClean="0"/>
              <a:t> برای ارسال رنگ ها ابتدا یک حامل فردی در نظر گرفته شده فرکانس این حامل در طیف فرکانس ویدئو قرار داشته و مقدار آن برای جلوگیری از تداخل با هارمونی های فرکانس خط ،میدان و تصویر محاسبه شده و مضرب فردی از نصف فرکانس خط بود .</a:t>
            </a:r>
            <a:r>
              <a:rPr lang="en-US" sz="1800" smtClean="0">
                <a:cs typeface="Majalla UI"/>
              </a:rPr>
              <a:t> </a:t>
            </a:r>
          </a:p>
          <a:p>
            <a:pPr algn="just" eaLnBrk="1" fontAlgn="auto" hangingPunct="1">
              <a:lnSpc>
                <a:spcPct val="150000"/>
              </a:lnSpc>
              <a:spcAft>
                <a:spcPts val="0"/>
              </a:spcAft>
              <a:defRPr/>
            </a:pPr>
            <a:r>
              <a:rPr lang="fa-IR" sz="1800" smtClean="0"/>
              <a:t>در سیستم آمریکایی فرکانس خط </a:t>
            </a:r>
            <a:r>
              <a:rPr lang="en-US" sz="1800" smtClean="0">
                <a:cs typeface="Majalla UI"/>
              </a:rPr>
              <a:t>Hz</a:t>
            </a:r>
            <a:r>
              <a:rPr lang="fa-IR" sz="1800" smtClean="0"/>
              <a:t>15750 دبوده و پهنای باند تصویر </a:t>
            </a:r>
            <a:r>
              <a:rPr lang="en-US" sz="1800" smtClean="0">
                <a:cs typeface="Majalla UI"/>
              </a:rPr>
              <a:t>MH</a:t>
            </a:r>
            <a:r>
              <a:rPr lang="en-US" sz="1800" baseline="-25000" smtClean="0">
                <a:cs typeface="Majalla UI"/>
              </a:rPr>
              <a:t>z </a:t>
            </a:r>
            <a:r>
              <a:rPr lang="fa-IR" sz="1800" smtClean="0"/>
              <a:t>2/4 می باشد به این دلیل فرکانس حامل فردی رنگ ها برابر </a:t>
            </a:r>
            <a:r>
              <a:rPr lang="en-US" sz="1800" smtClean="0">
                <a:cs typeface="Majalla UI"/>
              </a:rPr>
              <a:t>MH</a:t>
            </a:r>
            <a:r>
              <a:rPr lang="en-US" sz="1800" baseline="-25000" smtClean="0">
                <a:cs typeface="Majalla UI"/>
              </a:rPr>
              <a:t>z </a:t>
            </a:r>
            <a:r>
              <a:rPr lang="fa-IR" sz="1800" smtClean="0"/>
              <a:t>57/3 انتخاب گردید در سیستم</a:t>
            </a:r>
            <a:r>
              <a:rPr lang="en-US" sz="1800" smtClean="0">
                <a:cs typeface="Majalla UI"/>
              </a:rPr>
              <a:t> C.C.I.R</a:t>
            </a:r>
            <a:r>
              <a:rPr lang="fa-IR" sz="1800" smtClean="0"/>
              <a:t> این مقدار با در نظر گرفتن فرکانس 15625 برای خط و پهنای </a:t>
            </a:r>
            <a:r>
              <a:rPr lang="en-US" sz="1800" smtClean="0">
                <a:cs typeface="Majalla UI"/>
              </a:rPr>
              <a:t>MH</a:t>
            </a:r>
            <a:r>
              <a:rPr lang="en-US" sz="1800" baseline="-25000" smtClean="0">
                <a:cs typeface="Majalla UI"/>
              </a:rPr>
              <a:t>z </a:t>
            </a:r>
            <a:r>
              <a:rPr lang="fa-IR" sz="1800" smtClean="0"/>
              <a:t>5 برای تصویر معادل </a:t>
            </a:r>
            <a:r>
              <a:rPr lang="en-US" sz="1800" smtClean="0">
                <a:cs typeface="Majalla UI"/>
              </a:rPr>
              <a:t>MH</a:t>
            </a:r>
            <a:r>
              <a:rPr lang="en-US" sz="1800" baseline="-25000" smtClean="0">
                <a:cs typeface="Majalla UI"/>
              </a:rPr>
              <a:t>z </a:t>
            </a:r>
            <a:r>
              <a:rPr lang="fa-IR" sz="1800" smtClean="0"/>
              <a:t>43/4 محاسبه شد.</a:t>
            </a:r>
            <a:endParaRPr lang="en-US" sz="1800" smtClean="0">
              <a:cs typeface="Majalla UI"/>
            </a:endParaRPr>
          </a:p>
          <a:p>
            <a:pPr algn="just" eaLnBrk="1" fontAlgn="auto" hangingPunct="1">
              <a:lnSpc>
                <a:spcPct val="150000"/>
              </a:lnSpc>
              <a:spcAft>
                <a:spcPts val="0"/>
              </a:spcAft>
              <a:defRPr/>
            </a:pPr>
            <a:r>
              <a:rPr lang="fa-IR" sz="1800" smtClean="0"/>
              <a:t>مدولاسیون رنگ ها : فرکانس حامل فرعی را ابتدا توسط سیگنال </a:t>
            </a:r>
            <a:r>
              <a:rPr lang="en-US" sz="1800" smtClean="0">
                <a:cs typeface="Majalla UI"/>
              </a:rPr>
              <a:t>B-y</a:t>
            </a:r>
            <a:r>
              <a:rPr lang="fa-IR" sz="1800" smtClean="0"/>
              <a:t> مدوله می کنند و برای مدوله کردن </a:t>
            </a:r>
            <a:r>
              <a:rPr lang="en-US" sz="1800" smtClean="0">
                <a:cs typeface="Majalla UI"/>
              </a:rPr>
              <a:t>R-Y</a:t>
            </a:r>
            <a:r>
              <a:rPr lang="fa-IR" sz="1800" smtClean="0"/>
              <a:t> همان حامل را با</a:t>
            </a:r>
            <a:r>
              <a:rPr lang="en-US" sz="1800" smtClean="0">
                <a:cs typeface="Majalla UI"/>
              </a:rPr>
              <a:t>  </a:t>
            </a:r>
            <a:r>
              <a:rPr lang="fa-IR" sz="1800" smtClean="0"/>
              <a:t>اختلاف فاز در نظر می گیرند بعد از جمع کردن دو سیگنال مدوله شده به خاطر عدم تداخل حامل های رنگ حامل را از مجموع بدست آمده حذف می نمایند تا فقط باندهای جانبی برای ارسال باقی بمانند این روش مدولاسیون را که در اصل به طریقه ی مدولاسیون دامنه </a:t>
            </a:r>
            <a:r>
              <a:rPr lang="en-US" sz="1800" smtClean="0">
                <a:cs typeface="Majalla UI"/>
              </a:rPr>
              <a:t>AM</a:t>
            </a:r>
            <a:r>
              <a:rPr lang="fa-IR" sz="1800" smtClean="0"/>
              <a:t> با حذف حامل می باشد مدولاسیون کوادراچر گویند.</a:t>
            </a:r>
            <a:endParaRPr lang="en-US" sz="1800" smtClean="0">
              <a:cs typeface="Majalla UI"/>
            </a:endParaRPr>
          </a:p>
          <a:p>
            <a:pPr algn="just" eaLnBrk="1" fontAlgn="auto" hangingPunct="1">
              <a:lnSpc>
                <a:spcPct val="150000"/>
              </a:lnSpc>
              <a:spcAft>
                <a:spcPts val="0"/>
              </a:spcAft>
              <a:defRPr/>
            </a:pPr>
            <a:endParaRPr lang="fa-IR" sz="1800" smtClean="0"/>
          </a:p>
        </p:txBody>
      </p:sp>
      <p:sp>
        <p:nvSpPr>
          <p:cNvPr id="3" name="Date Placeholder 2"/>
          <p:cNvSpPr>
            <a:spLocks noGrp="1"/>
          </p:cNvSpPr>
          <p:nvPr>
            <p:ph type="dt" sz="half" idx="10"/>
          </p:nvPr>
        </p:nvSpPr>
        <p:spPr/>
        <p:txBody>
          <a:bodyPr/>
          <a:lstStyle/>
          <a:p>
            <a:pPr>
              <a:defRPr/>
            </a:pPr>
            <a:fld id="{9C5DD084-4AB6-44D5-B2A6-517E5F03B7E4}"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0063"/>
            <a:ext cx="8229600" cy="857250"/>
          </a:xfrm>
        </p:spPr>
        <p:txBody>
          <a:bodyPr rtlCol="0">
            <a:normAutofit/>
          </a:bodyPr>
          <a:lstStyle/>
          <a:p>
            <a:pPr eaLnBrk="1" fontAlgn="auto" hangingPunct="1">
              <a:spcAft>
                <a:spcPts val="0"/>
              </a:spcAft>
              <a:defRPr/>
            </a:pPr>
            <a:r>
              <a:rPr lang="fa-IR" sz="2400" dirty="0" smtClean="0">
                <a:cs typeface="+mn-cs"/>
              </a:rPr>
              <a:t>بلوک دیاگرام مدولاسیون کوادراچر</a:t>
            </a:r>
            <a:endParaRPr lang="fa-IR" sz="2400" dirty="0">
              <a:cs typeface="+mn-cs"/>
            </a:endParaRPr>
          </a:p>
        </p:txBody>
      </p:sp>
      <p:pic>
        <p:nvPicPr>
          <p:cNvPr id="49155" name="Picture 3" descr="I:\50_b\شیبصث.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1500188"/>
            <a:ext cx="8143875" cy="4824412"/>
          </a:xfrm>
        </p:spPr>
      </p:pic>
      <p:sp>
        <p:nvSpPr>
          <p:cNvPr id="3" name="Date Placeholder 2"/>
          <p:cNvSpPr>
            <a:spLocks noGrp="1"/>
          </p:cNvSpPr>
          <p:nvPr>
            <p:ph type="dt" sz="half" idx="10"/>
          </p:nvPr>
        </p:nvSpPr>
        <p:spPr/>
        <p:txBody>
          <a:bodyPr/>
          <a:lstStyle/>
          <a:p>
            <a:pPr>
              <a:defRPr/>
            </a:pPr>
            <a:fld id="{2094BD9D-F35E-464F-9541-D86E9EB4DBB5}"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571500"/>
            <a:ext cx="8329613" cy="6143625"/>
          </a:xfrm>
        </p:spPr>
        <p:txBody>
          <a:bodyPr/>
          <a:lstStyle/>
          <a:p>
            <a:pPr algn="just" rtl="1" eaLnBrk="1" hangingPunct="1"/>
            <a:r>
              <a:rPr lang="fa-IR" altLang="en-US" sz="2400" b="1" smtClean="0">
                <a:solidFill>
                  <a:schemeClr val="accent1"/>
                </a:solidFill>
              </a:rPr>
              <a:t>سیستم پال (</a:t>
            </a:r>
            <a:r>
              <a:rPr lang="en-US" altLang="en-US" sz="2400" b="1" smtClean="0">
                <a:solidFill>
                  <a:schemeClr val="accent1"/>
                </a:solidFill>
                <a:ea typeface="Majalla UI"/>
                <a:cs typeface="Majalla UI"/>
              </a:rPr>
              <a:t>PAL</a:t>
            </a:r>
            <a:r>
              <a:rPr lang="fa-IR" altLang="en-US" sz="2400" b="1" smtClean="0">
                <a:solidFill>
                  <a:schemeClr val="accent1"/>
                </a:solidFill>
              </a:rPr>
              <a:t> )</a:t>
            </a:r>
            <a:endParaRPr lang="en-US" altLang="en-US" sz="2400" b="1" smtClean="0">
              <a:solidFill>
                <a:schemeClr val="accent1"/>
              </a:solidFill>
              <a:ea typeface="Majalla UI"/>
              <a:cs typeface="Majalla UI"/>
            </a:endParaRPr>
          </a:p>
          <a:p>
            <a:pPr algn="just" rtl="1" eaLnBrk="1" hangingPunct="1"/>
            <a:r>
              <a:rPr lang="fa-IR" altLang="en-US" sz="1800" b="1" smtClean="0"/>
              <a:t>سیگنال های حامل رنگ در سیستم </a:t>
            </a:r>
            <a:r>
              <a:rPr lang="en-US" altLang="en-US" sz="1800" b="1" smtClean="0">
                <a:ea typeface="Majalla UI"/>
                <a:cs typeface="Majalla UI"/>
              </a:rPr>
              <a:t>NTSC</a:t>
            </a:r>
            <a:r>
              <a:rPr lang="fa-IR" altLang="en-US" sz="1800" b="1" smtClean="0"/>
              <a:t> ،روی دامنۀ متغیر سیگنال </a:t>
            </a:r>
            <a:r>
              <a:rPr lang="en-US" altLang="en-US" sz="1800" b="1" smtClean="0">
                <a:ea typeface="Majalla UI"/>
                <a:cs typeface="Majalla UI"/>
              </a:rPr>
              <a:t>Y</a:t>
            </a:r>
            <a:r>
              <a:rPr lang="fa-IR" altLang="en-US" sz="1800" b="1" smtClean="0"/>
              <a:t> قرار می گیرند؛ در صورتی که سیگنال های با برست روی دامنۀ ثابت نشانۀ عقبی قرار داد .بنابراین در اثر تقویت ناهمگون این دو سیگنال در گیرنده ، و یا بعد انعکاس امواج فرستنده ،اختلاف فازی ما بین حاملهای رنگ و برست بوجود می آید که این اختلاف فاز بصورت رنگ روی صحنه ظاهر شده و رنگهای غیر واقعی را بوجودمی آورد .برای رفع این نقیصۀ سیستم </a:t>
            </a:r>
            <a:r>
              <a:rPr lang="en-US" altLang="en-US" sz="1800" b="1" smtClean="0">
                <a:ea typeface="Majalla UI"/>
                <a:cs typeface="Majalla UI"/>
              </a:rPr>
              <a:t>NTSC</a:t>
            </a:r>
            <a:r>
              <a:rPr lang="fa-IR" altLang="en-US" sz="1800" b="1" smtClean="0"/>
              <a:t> ،کوششهایی بعمل آمد که منجر به بوجود آمدن سیستمهای جدید پال و سکام شد سیستم پال ، در آلمان اختراع و کامل گردید و اصول آن مشابه سیستمهای </a:t>
            </a:r>
            <a:r>
              <a:rPr lang="en-US" altLang="en-US" sz="1800" b="1" smtClean="0">
                <a:ea typeface="Majalla UI"/>
                <a:cs typeface="Majalla UI"/>
              </a:rPr>
              <a:t>NTSC</a:t>
            </a:r>
            <a:r>
              <a:rPr lang="fa-IR" altLang="en-US" sz="1800" b="1" smtClean="0"/>
              <a:t> می باشد.</a:t>
            </a:r>
            <a:endParaRPr lang="en-US" altLang="en-US" sz="1800" b="1" smtClean="0">
              <a:ea typeface="Majalla UI"/>
              <a:cs typeface="Majalla UI"/>
            </a:endParaRPr>
          </a:p>
          <a:p>
            <a:pPr algn="just" rtl="1" eaLnBrk="1" hangingPunct="1"/>
            <a:r>
              <a:rPr lang="fa-IR" altLang="en-US" sz="2400" b="1" smtClean="0">
                <a:solidFill>
                  <a:schemeClr val="accent1"/>
                </a:solidFill>
              </a:rPr>
              <a:t>مدوله رنگ ها </a:t>
            </a:r>
            <a:endParaRPr lang="en-US" altLang="en-US" sz="2400" b="1" smtClean="0">
              <a:solidFill>
                <a:schemeClr val="accent1"/>
              </a:solidFill>
              <a:ea typeface="Majalla UI"/>
              <a:cs typeface="Majalla UI"/>
            </a:endParaRPr>
          </a:p>
          <a:p>
            <a:pPr algn="just" rtl="1" eaLnBrk="1" hangingPunct="1"/>
            <a:r>
              <a:rPr lang="fa-IR" altLang="en-US" sz="1800" b="1" smtClean="0"/>
              <a:t>در این سیستم ، بعد از تولید سیگنالهای (</a:t>
            </a:r>
            <a:r>
              <a:rPr lang="en-US" altLang="en-US" sz="1800" b="1" smtClean="0">
                <a:ea typeface="Majalla UI"/>
                <a:cs typeface="Majalla UI"/>
              </a:rPr>
              <a:t>B-Y</a:t>
            </a:r>
            <a:r>
              <a:rPr lang="fa-IR" altLang="en-US" sz="1800" b="1" smtClean="0"/>
              <a:t> ) و </a:t>
            </a:r>
            <a:r>
              <a:rPr lang="en-US" altLang="en-US" sz="1800" b="1" smtClean="0">
                <a:ea typeface="Majalla UI"/>
                <a:cs typeface="Majalla UI"/>
              </a:rPr>
              <a:t>(R-Y)</a:t>
            </a:r>
            <a:r>
              <a:rPr lang="fa-IR" altLang="en-US" sz="1800" b="1" smtClean="0"/>
              <a:t> ،برای جلوگیری از افزایش دامنۀ سیگنالهای مدوله شده رنگ از دامنۀ سیگنال تصویر ، ابتدا آن دو را به ترتیب در فاکتورهای 493/0 و 877/0 ضرب کرده و دامنه آنها را کاهش می دهند . دو سیگنال کاهش یافته ،سیگنال </a:t>
            </a:r>
            <a:r>
              <a:rPr lang="en-US" altLang="en-US" sz="1800" b="1" smtClean="0">
                <a:ea typeface="Majalla UI"/>
                <a:cs typeface="Majalla UI"/>
              </a:rPr>
              <a:t>U</a:t>
            </a:r>
            <a:r>
              <a:rPr lang="fa-IR" altLang="en-US" sz="1800" b="1" smtClean="0"/>
              <a:t> و سیگنال </a:t>
            </a:r>
            <a:r>
              <a:rPr lang="en-US" altLang="en-US" sz="1800" b="1" smtClean="0">
                <a:ea typeface="Majalla UI"/>
                <a:cs typeface="Majalla UI"/>
              </a:rPr>
              <a:t>V</a:t>
            </a:r>
            <a:r>
              <a:rPr lang="fa-IR" altLang="en-US" sz="1800" b="1" smtClean="0"/>
              <a:t> نامیده می شوند.</a:t>
            </a:r>
          </a:p>
          <a:p>
            <a:pPr algn="just" rtl="1" eaLnBrk="1" hangingPunct="1"/>
            <a:r>
              <a:rPr lang="fa-IR" altLang="en-US" sz="1800" b="1" smtClean="0"/>
              <a:t>سیگنالهای </a:t>
            </a:r>
            <a:r>
              <a:rPr lang="en-US" altLang="en-US" sz="1800" b="1" smtClean="0">
                <a:ea typeface="Majalla UI"/>
                <a:cs typeface="Majalla UI"/>
              </a:rPr>
              <a:t>U</a:t>
            </a:r>
            <a:r>
              <a:rPr lang="fa-IR" altLang="en-US" sz="1800" b="1" smtClean="0"/>
              <a:t> و </a:t>
            </a:r>
            <a:r>
              <a:rPr lang="en-US" altLang="en-US" sz="1800" b="1" smtClean="0">
                <a:ea typeface="Majalla UI"/>
                <a:cs typeface="Majalla UI"/>
              </a:rPr>
              <a:t>V</a:t>
            </a:r>
            <a:r>
              <a:rPr lang="fa-IR" altLang="en-US" sz="1800" b="1" smtClean="0"/>
              <a:t> ،باید روی حامل فرعی که فرکانس آن در بالای پهنای باند تصویر باشد، مدوله گردد . این فرکانس ،مضربی از فرکانس  خط بعلاوۀ نصف فرکانس میدان می باشد . </a:t>
            </a:r>
          </a:p>
          <a:p>
            <a:pPr algn="just" rtl="1" eaLnBrk="1" hangingPunct="1"/>
            <a:endParaRPr lang="en-US" altLang="en-US" sz="1800" b="1" smtClean="0">
              <a:ea typeface="Majalla UI"/>
              <a:cs typeface="Majalla UI"/>
            </a:endParaRPr>
          </a:p>
          <a:p>
            <a:pPr algn="just" rtl="1" eaLnBrk="1" hangingPunct="1"/>
            <a:r>
              <a:rPr lang="fa-IR" altLang="en-US" sz="1800" b="1" smtClean="0"/>
              <a:t> </a:t>
            </a:r>
            <a:r>
              <a:rPr lang="en-US" altLang="en-US" sz="1800" b="1" smtClean="0">
                <a:ea typeface="Majalla UI"/>
                <a:cs typeface="Majalla UI"/>
              </a:rPr>
              <a:t> </a:t>
            </a:r>
          </a:p>
          <a:p>
            <a:pPr algn="just" rtl="1" eaLnBrk="1" hangingPunct="1"/>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24701E2D-BE86-47FE-BF30-EF7A007B1975}"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50_b\متا.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1143000"/>
            <a:ext cx="7929563" cy="5181600"/>
          </a:xfrm>
          <a:noFill/>
        </p:spPr>
      </p:pic>
      <p:sp>
        <p:nvSpPr>
          <p:cNvPr id="3" name="Date Placeholder 2"/>
          <p:cNvSpPr>
            <a:spLocks noGrp="1"/>
          </p:cNvSpPr>
          <p:nvPr>
            <p:ph type="dt" sz="half" idx="10"/>
          </p:nvPr>
        </p:nvSpPr>
        <p:spPr/>
        <p:txBody>
          <a:bodyPr/>
          <a:lstStyle/>
          <a:p>
            <a:pPr>
              <a:defRPr/>
            </a:pPr>
            <a:fld id="{DA56CBAC-AC8F-40F2-B68B-1E32D581C38D}" type="datetime8">
              <a:rPr lang="fa-IR" smtClean="0"/>
              <a:pPr>
                <a:defRPr/>
              </a:pPr>
              <a:t>21 مارس 17</a:t>
            </a:fld>
            <a:endParaRPr lang="fa-I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4375"/>
            <a:ext cx="8229600" cy="1214438"/>
          </a:xfrm>
        </p:spPr>
        <p:txBody>
          <a:bodyPr rtlCol="0">
            <a:normAutofit/>
          </a:bodyPr>
          <a:lstStyle/>
          <a:p>
            <a:pPr algn="r" eaLnBrk="1" fontAlgn="auto" hangingPunct="1">
              <a:spcAft>
                <a:spcPts val="0"/>
              </a:spcAft>
              <a:defRPr/>
            </a:pPr>
            <a:r>
              <a:rPr lang="fa-IR" sz="1600" b="1" dirty="0" smtClean="0">
                <a:cs typeface="+mn-cs"/>
              </a:rPr>
              <a:t>سیگنالهای </a:t>
            </a:r>
            <a:r>
              <a:rPr lang="en-US" sz="1600" b="1" dirty="0" smtClean="0">
                <a:cs typeface="+mn-cs"/>
              </a:rPr>
              <a:t>U</a:t>
            </a:r>
            <a:r>
              <a:rPr lang="fa-IR" sz="1600" b="1" dirty="0" smtClean="0">
                <a:cs typeface="+mn-cs"/>
              </a:rPr>
              <a:t> و </a:t>
            </a:r>
            <a:r>
              <a:rPr lang="en-US" sz="1600" b="1" dirty="0" smtClean="0">
                <a:cs typeface="+mn-cs"/>
              </a:rPr>
              <a:t>V</a:t>
            </a:r>
            <a:r>
              <a:rPr lang="fa-IR" sz="1600" b="1" dirty="0" smtClean="0">
                <a:cs typeface="+mn-cs"/>
              </a:rPr>
              <a:t> ،باید روی حامل فرعی که فرکانس آن در بالای پهنای باند تصویر باشد، مدوله گردد . این فرکانس ،مضربی از فرکانس  خط بعلاوۀ نصف فرکانس میدان می باشد . </a:t>
            </a:r>
            <a:r>
              <a:rPr lang="en-US" sz="1600" b="1" dirty="0" smtClean="0">
                <a:cs typeface="+mn-cs"/>
              </a:rPr>
              <a:t/>
            </a:r>
            <a:br>
              <a:rPr lang="en-US" sz="1600" b="1" dirty="0" smtClean="0">
                <a:cs typeface="+mn-cs"/>
              </a:rPr>
            </a:br>
            <a:r>
              <a:rPr lang="en-US" sz="1800" b="1" dirty="0" smtClean="0">
                <a:cs typeface="+mn-cs"/>
              </a:rPr>
              <a:t/>
            </a:r>
            <a:br>
              <a:rPr lang="en-US" sz="1800" b="1" dirty="0" smtClean="0">
                <a:cs typeface="+mn-cs"/>
              </a:rPr>
            </a:br>
            <a:endParaRPr lang="fa-IR" sz="1800" b="1" dirty="0">
              <a:cs typeface="+mn-cs"/>
            </a:endParaRPr>
          </a:p>
        </p:txBody>
      </p:sp>
      <p:sp>
        <p:nvSpPr>
          <p:cNvPr id="52227" name="Content Placeholder 3"/>
          <p:cNvSpPr>
            <a:spLocks noGrp="1"/>
          </p:cNvSpPr>
          <p:nvPr>
            <p:ph idx="1"/>
          </p:nvPr>
        </p:nvSpPr>
        <p:spPr>
          <a:xfrm>
            <a:off x="500063" y="2928938"/>
            <a:ext cx="8286750" cy="3429000"/>
          </a:xfrm>
        </p:spPr>
        <p:txBody>
          <a:bodyPr/>
          <a:lstStyle/>
          <a:p>
            <a:pPr algn="just" rtl="1" eaLnBrk="1" hangingPunct="1"/>
            <a:r>
              <a:rPr lang="fa-IR" altLang="en-US" sz="1800" b="1" smtClean="0"/>
              <a:t>پهنای باند رنگها در این روش برابر بوده و مساوی 8/1 مگاهرتز است ؛ ولی بعد  از مدولاسیون ، مقداری از فرکانس کانالهای بالای باند جانبی فوقانی حذف می گردد تا از پهنای باند 5 مگا هرتز تصویر بیشتر نشود.</a:t>
            </a:r>
            <a:endParaRPr lang="en-US" altLang="en-US" sz="1800" b="1" smtClean="0">
              <a:ea typeface="Majalla UI"/>
              <a:cs typeface="Majalla UI"/>
            </a:endParaRPr>
          </a:p>
          <a:p>
            <a:pPr algn="just" rtl="1" eaLnBrk="1" hangingPunct="1"/>
            <a:endParaRPr lang="fa-IR" altLang="en-US" sz="1800" b="1" smtClean="0"/>
          </a:p>
        </p:txBody>
      </p:sp>
      <p:pic>
        <p:nvPicPr>
          <p:cNvPr id="52228" name="Picture 3" descr="C:\Documents and Settings\HAMIDI\Desktop\untitl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38" y="1500188"/>
            <a:ext cx="55721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0F612D63-3BF0-4857-BA4E-101F949DEF4D}"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50_b\لل.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14375" y="928688"/>
            <a:ext cx="8072438" cy="5395912"/>
          </a:xfrm>
          <a:noFill/>
        </p:spPr>
      </p:pic>
      <p:sp>
        <p:nvSpPr>
          <p:cNvPr id="3" name="Date Placeholder 2"/>
          <p:cNvSpPr>
            <a:spLocks noGrp="1"/>
          </p:cNvSpPr>
          <p:nvPr>
            <p:ph type="dt" sz="half" idx="10"/>
          </p:nvPr>
        </p:nvSpPr>
        <p:spPr/>
        <p:txBody>
          <a:bodyPr/>
          <a:lstStyle/>
          <a:p>
            <a:pPr>
              <a:defRPr/>
            </a:pPr>
            <a:fld id="{D36123E0-CC26-4AA5-9578-B6E1BD38AF7A}" type="datetime8">
              <a:rPr lang="fa-IR" smtClean="0"/>
              <a:pPr>
                <a:defRPr/>
              </a:pPr>
              <a:t>21 مارس 17</a:t>
            </a:fld>
            <a:endParaRPr lang="fa-I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2571750"/>
            <a:ext cx="8229600" cy="3752850"/>
          </a:xfrm>
          <a:ln>
            <a:miter lim="800000"/>
            <a:headEnd/>
            <a:tailEnd/>
          </a:ln>
        </p:spPr>
        <p:txBody>
          <a:bodyPr rtlCol="0">
            <a:normAutofit/>
          </a:bodyPr>
          <a:lstStyle/>
          <a:p>
            <a:pPr marL="273050" lvl="8" indent="-273050" algn="ctr" eaLnBrk="0" fontAlgn="base" hangingPunct="0">
              <a:spcAft>
                <a:spcPct val="0"/>
              </a:spcAft>
              <a:buClr>
                <a:srgbClr val="0BD0D9"/>
              </a:buClr>
              <a:buSzPct val="95000"/>
              <a:buFont typeface="Wingdings 2" pitchFamily="18" charset="2"/>
              <a:buChar char=""/>
              <a:defRPr/>
            </a:pPr>
            <a:r>
              <a:rPr lang="fa-IR" sz="8400" dirty="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CEF6D0A7-BEDC-4A81-8BB3-CE0E435E3EFA}"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57200" y="857250"/>
            <a:ext cx="8229600" cy="5786438"/>
          </a:xfrm>
        </p:spPr>
        <p:txBody>
          <a:bodyPr rtlCol="0">
            <a:normAutofit lnSpcReduction="10000"/>
          </a:bodyPr>
          <a:lstStyle/>
          <a:p>
            <a:pPr algn="just" rtl="1" eaLnBrk="1" fontAlgn="auto" hangingPunct="1">
              <a:spcAft>
                <a:spcPts val="0"/>
              </a:spcAft>
              <a:defRPr/>
            </a:pPr>
            <a:r>
              <a:rPr lang="fa-IR" sz="2400" b="1" dirty="0" smtClean="0">
                <a:solidFill>
                  <a:schemeClr val="accent1"/>
                </a:solidFill>
              </a:rPr>
              <a:t>سیستم سکام(</a:t>
            </a:r>
            <a:r>
              <a:rPr lang="en-US" sz="2400" b="1" dirty="0" smtClean="0">
                <a:solidFill>
                  <a:schemeClr val="accent1"/>
                </a:solidFill>
                <a:cs typeface="Majalla UI"/>
              </a:rPr>
              <a:t>SECAM</a:t>
            </a:r>
            <a:r>
              <a:rPr lang="fa-IR" sz="2400" b="1" dirty="0" smtClean="0">
                <a:solidFill>
                  <a:schemeClr val="accent1"/>
                </a:solidFill>
              </a:rPr>
              <a:t>)</a:t>
            </a:r>
          </a:p>
          <a:p>
            <a:pPr algn="just" rtl="1" eaLnBrk="1" fontAlgn="auto" hangingPunct="1">
              <a:spcAft>
                <a:spcPts val="0"/>
              </a:spcAft>
              <a:defRPr/>
            </a:pPr>
            <a:r>
              <a:rPr lang="fa-IR" sz="1800" b="1" dirty="0" smtClean="0"/>
              <a:t>توضیح داده شده که بری رفع نقیصه روش </a:t>
            </a:r>
            <a:r>
              <a:rPr lang="en-US" sz="1800" b="1" dirty="0" smtClean="0">
                <a:cs typeface="Majalla UI"/>
              </a:rPr>
              <a:t>NTSC</a:t>
            </a:r>
            <a:r>
              <a:rPr lang="fa-IR" sz="1800" b="1" dirty="0" smtClean="0"/>
              <a:t> ، دو سیستم بعدی بوجود آمدند، که سیستم بال مکمل سیستم </a:t>
            </a:r>
            <a:r>
              <a:rPr lang="en-US" sz="1800" b="1" dirty="0" smtClean="0">
                <a:cs typeface="Majalla UI"/>
              </a:rPr>
              <a:t>NTSC</a:t>
            </a:r>
            <a:r>
              <a:rPr lang="fa-IR" sz="1800" b="1" dirty="0" smtClean="0"/>
              <a:t> گردید. روش دیگر، یعنی سکام نیز بگونه ای مکمل روش اولیه است: با تغییراتی در طریقۀ کد کردن و ارسال رنگها.</a:t>
            </a:r>
            <a:r>
              <a:rPr lang="en-US" sz="1800" b="1" dirty="0" smtClean="0"/>
              <a:t>a</a:t>
            </a:r>
            <a:endParaRPr lang="en-US" sz="1800" b="1" dirty="0" smtClean="0">
              <a:cs typeface="Majalla UI"/>
            </a:endParaRPr>
          </a:p>
          <a:p>
            <a:pPr algn="just" rtl="1" eaLnBrk="1" fontAlgn="auto" hangingPunct="1">
              <a:spcAft>
                <a:spcPts val="0"/>
              </a:spcAft>
              <a:defRPr/>
            </a:pPr>
            <a:r>
              <a:rPr lang="fa-IR" sz="1800" b="1" dirty="0" smtClean="0"/>
              <a:t>دو سیستم </a:t>
            </a:r>
            <a:r>
              <a:rPr lang="en-US" sz="1800" b="1" dirty="0" smtClean="0">
                <a:cs typeface="Majalla UI"/>
              </a:rPr>
              <a:t>NTSC</a:t>
            </a:r>
            <a:r>
              <a:rPr lang="fa-IR" sz="1800" b="1" dirty="0" smtClean="0"/>
              <a:t> و پال را سیستمهای همزمانی گویند، زیرا هر دو رنگ تفاضلی یعنی </a:t>
            </a:r>
            <a:r>
              <a:rPr lang="en-US" sz="1800" b="1" dirty="0" smtClean="0">
                <a:cs typeface="Majalla UI"/>
              </a:rPr>
              <a:t>(R-Y)</a:t>
            </a:r>
            <a:r>
              <a:rPr lang="fa-IR" sz="1800" b="1" dirty="0" smtClean="0"/>
              <a:t> و </a:t>
            </a:r>
            <a:r>
              <a:rPr lang="en-US" sz="1800" b="1" dirty="0" smtClean="0">
                <a:cs typeface="Majalla UI"/>
              </a:rPr>
              <a:t>(B-V)</a:t>
            </a:r>
            <a:r>
              <a:rPr lang="fa-IR" sz="1800" b="1" dirty="0" smtClean="0"/>
              <a:t> در هر خط ارسال می گردند. ولی سیستم سکام، سیستم متوالی نامیده می شود، چون در این روش با استفاده از ضعف چشم در مقابل رنگها، بنابراین اصل قرار داده شده که رنگ دو خط افقی مجاور بسیار نزدیک بهم و مشابه یکدیگرند. بنابراین می توان از یکی ازمحورهای رنگ، مثلاً </a:t>
            </a:r>
            <a:r>
              <a:rPr lang="en-US" sz="1800" b="1" dirty="0" smtClean="0">
                <a:cs typeface="Majalla UI"/>
              </a:rPr>
              <a:t>(B-Y)</a:t>
            </a:r>
            <a:r>
              <a:rPr lang="fa-IR" sz="1800" b="1" dirty="0" smtClean="0"/>
              <a:t> که برای خط اول ارسال می شود. برای خط دوم نیز اسفاده نمود و یا از رنگ تفاضلی </a:t>
            </a:r>
            <a:r>
              <a:rPr lang="en-US" sz="1800" b="1" dirty="0" smtClean="0">
                <a:cs typeface="Majalla UI"/>
              </a:rPr>
              <a:t>(R-Y)</a:t>
            </a:r>
            <a:r>
              <a:rPr lang="fa-IR" sz="1800" b="1" dirty="0" smtClean="0"/>
              <a:t> که برای خط دوم ارسال می شود، جهت خط سوم نیز سود جست. با توجه به این مطلب می توانیم در فرستنده یکی از رنگهای تفاضلی مربوط به هر خط را حذف نموده و بترتیب برای خطوط متوالی در یک خط ، </a:t>
            </a:r>
            <a:r>
              <a:rPr lang="en-US" sz="1800" b="1" dirty="0" smtClean="0">
                <a:cs typeface="Majalla UI"/>
              </a:rPr>
              <a:t>(R-Y)</a:t>
            </a:r>
            <a:r>
              <a:rPr lang="fa-IR" sz="1800" b="1" dirty="0" smtClean="0"/>
              <a:t> را کدگذاری و ارسال نمائیم و در خط بعدی، </a:t>
            </a:r>
            <a:r>
              <a:rPr lang="en-US" sz="1800" b="1" dirty="0" smtClean="0">
                <a:cs typeface="Majalla UI"/>
              </a:rPr>
              <a:t>(B-Y)</a:t>
            </a:r>
            <a:r>
              <a:rPr lang="fa-IR" sz="1800" b="1" dirty="0" smtClean="0"/>
              <a:t> را و بهمین ترتیب تا آخرین خط یک تصویر از این رو که در این سیستم برای هر خط، بطور همزمان هر دو رنگ تفاضلی را نخواهیم داشت، بلکه آنانرا بطور متوالی اخذ نخواهیم نمود.</a:t>
            </a:r>
            <a:endParaRPr lang="en-US" sz="1800" b="1" dirty="0" smtClean="0">
              <a:cs typeface="Majalla UI"/>
            </a:endParaRPr>
          </a:p>
          <a:p>
            <a:pPr algn="just" rtl="1" eaLnBrk="1" fontAlgn="auto" hangingPunct="1">
              <a:spcAft>
                <a:spcPts val="0"/>
              </a:spcAft>
              <a:defRPr/>
            </a:pPr>
            <a:r>
              <a:rPr lang="fa-IR" sz="1800" b="1" dirty="0" smtClean="0"/>
              <a:t>از ابتدای اختراع این سیستم، تغییرات زیادی در آن بوجود آمده و روشهای موجود در دنیا با آنچه ابتداد فرانسه ساخته شد، تفاوت نموده اند. سه روش  معروفتر که مورد استفاده باشند. روش سکام فرانسه؛ روش سکام شوروی و کشورهای سوسبالیستی؛ و روش سکام ایران باسکام </a:t>
            </a:r>
            <a:r>
              <a:rPr lang="en-US" sz="1800" b="1" dirty="0" smtClean="0">
                <a:cs typeface="Majalla UI"/>
              </a:rPr>
              <a:t>(SECAM-III opt.)IV</a:t>
            </a:r>
            <a:r>
              <a:rPr lang="fa-IR" sz="1800" b="1" dirty="0" smtClean="0"/>
              <a:t> می باشد. در این مبحث، به جهت استفاده از این سیستم در ایران، به شرح کاملتری از فرستنده و گیرنده سکام، آنهم در دو روش ایرانی و فرانسوی، پرداخته ایم. موارد مشابه، بدون ذکر نام سیستمها آورده شده و موارد اختلاف توضیح داده شده است.</a:t>
            </a:r>
            <a:endParaRPr lang="en-US" sz="1800" b="1" dirty="0" smtClean="0">
              <a:cs typeface="Majalla UI"/>
            </a:endParaRPr>
          </a:p>
          <a:p>
            <a:pPr algn="just" rtl="1" eaLnBrk="1" fontAlgn="auto" hangingPunct="1">
              <a:spcAft>
                <a:spcPts val="0"/>
              </a:spcAft>
              <a:defRPr/>
            </a:pPr>
            <a:endParaRPr lang="fa-IR" sz="1800" b="1" dirty="0" smtClean="0"/>
          </a:p>
        </p:txBody>
      </p:sp>
      <p:sp>
        <p:nvSpPr>
          <p:cNvPr id="3" name="Date Placeholder 2"/>
          <p:cNvSpPr>
            <a:spLocks noGrp="1"/>
          </p:cNvSpPr>
          <p:nvPr>
            <p:ph type="dt" sz="half" idx="10"/>
          </p:nvPr>
        </p:nvSpPr>
        <p:spPr/>
        <p:txBody>
          <a:bodyPr/>
          <a:lstStyle/>
          <a:p>
            <a:pPr>
              <a:defRPr/>
            </a:pPr>
            <a:fld id="{9FDC1AF4-AFE6-4D8F-ABAF-046C80E05CD9}" type="datetime8">
              <a:rPr lang="fa-IR" smtClean="0"/>
              <a:pPr>
                <a:defRPr/>
              </a:pPr>
              <a:t>21 مارس 17</a:t>
            </a:fld>
            <a:endParaRPr lang="fa-I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1000125"/>
            <a:ext cx="8229600" cy="5324475"/>
          </a:xfrm>
        </p:spPr>
        <p:txBody>
          <a:bodyPr/>
          <a:lstStyle/>
          <a:p>
            <a:pPr algn="just" eaLnBrk="1" hangingPunct="1">
              <a:lnSpc>
                <a:spcPct val="150000"/>
              </a:lnSpc>
            </a:pPr>
            <a:r>
              <a:rPr lang="fa-IR" altLang="en-US" sz="2400" b="1" smtClean="0">
                <a:solidFill>
                  <a:schemeClr val="accent1"/>
                </a:solidFill>
              </a:rPr>
              <a:t>مدولاسیون کوادرتور</a:t>
            </a:r>
            <a:endParaRPr lang="en-US" altLang="en-US" sz="2400" b="1" smtClean="0">
              <a:solidFill>
                <a:schemeClr val="accent1"/>
              </a:solidFill>
              <a:ea typeface="Majalla UI"/>
              <a:cs typeface="Majalla UI"/>
            </a:endParaRPr>
          </a:p>
          <a:p>
            <a:pPr algn="just" eaLnBrk="1" hangingPunct="1">
              <a:lnSpc>
                <a:spcPct val="150000"/>
              </a:lnSpc>
            </a:pPr>
            <a:r>
              <a:rPr lang="fa-IR" altLang="en-US" sz="1800" smtClean="0"/>
              <a:t>مطابق آنچه در سیستم </a:t>
            </a:r>
            <a:r>
              <a:rPr lang="en-US" altLang="en-US" sz="1800" smtClean="0">
                <a:ea typeface="Majalla UI"/>
                <a:cs typeface="Majalla UI"/>
              </a:rPr>
              <a:t>NTSC</a:t>
            </a:r>
            <a:r>
              <a:rPr lang="fa-IR" altLang="en-US" sz="1800" smtClean="0"/>
              <a:t> گفته شد، در این روش نیز سیگنالهای </a:t>
            </a:r>
            <a:r>
              <a:rPr lang="en-US" altLang="en-US" sz="1800" smtClean="0">
                <a:ea typeface="Majalla UI"/>
                <a:cs typeface="Majalla UI"/>
              </a:rPr>
              <a:t> U</a:t>
            </a:r>
            <a:r>
              <a:rPr lang="fa-IR" altLang="en-US" sz="1800" smtClean="0"/>
              <a:t> و </a:t>
            </a:r>
            <a:r>
              <a:rPr lang="en-US" altLang="en-US" sz="1800" smtClean="0">
                <a:ea typeface="Majalla UI"/>
                <a:cs typeface="Majalla UI"/>
              </a:rPr>
              <a:t>V</a:t>
            </a:r>
            <a:r>
              <a:rPr lang="fa-IR" altLang="en-US" sz="1800" smtClean="0"/>
              <a:t> را به طریقه کوادراچر مدوله می کنند ، یعنی یکی را روی حامل اصلی 43/4 ، و دیگری را بر روی همین حال ، ولی با اختلاف فاز 90 درجه .نوع مدولاسیون ،بطریق دامنه بوده که بعد از مدوله ردن فرکانس حامل را حذف می کنند . این حذف باعث کاهش دامه سیگنالهای مدوله شده خواهد گردید و از افزایش آنها بر سطح سفید تصویر جلوگیری بعمل می آید؛ همچنین نسبت سیگنال به نویز بهتر شده ، و از تداخل فرکانسهای حامل با تصویر نیز پیشگیری می شود . دو سیگنال مدوله شده سپس در مدار دیگری با یکدیگر مخلوط می شوند . </a:t>
            </a:r>
            <a:endParaRPr lang="en-US" altLang="en-US" sz="1800" smtClean="0">
              <a:ea typeface="Majalla UI"/>
              <a:cs typeface="Majalla UI"/>
            </a:endParaRPr>
          </a:p>
          <a:p>
            <a:pPr algn="just" eaLnBrk="1" hangingPunct="1">
              <a:lnSpc>
                <a:spcPct val="150000"/>
              </a:lnSpc>
            </a:pPr>
            <a:r>
              <a:rPr lang="fa-IR" altLang="en-US" sz="1800" smtClean="0"/>
              <a:t>چون </a:t>
            </a:r>
            <a:r>
              <a:rPr lang="en-US" altLang="en-US" sz="1800" smtClean="0">
                <a:ea typeface="Majalla UI"/>
                <a:cs typeface="Majalla UI"/>
              </a:rPr>
              <a:t>U</a:t>
            </a:r>
            <a:r>
              <a:rPr lang="fa-IR" altLang="en-US" sz="1800" smtClean="0"/>
              <a:t> و </a:t>
            </a:r>
            <a:r>
              <a:rPr lang="en-US" altLang="en-US" sz="1800" smtClean="0">
                <a:ea typeface="Majalla UI"/>
                <a:cs typeface="Majalla UI"/>
              </a:rPr>
              <a:t>V</a:t>
            </a:r>
            <a:r>
              <a:rPr lang="fa-IR" altLang="en-US" sz="1800" smtClean="0"/>
              <a:t> شامل دامنه و فاز رنگهای تجزیه شده بر روی آن دو می باشند ، بنابراین بعد از مدولاسیون و مخلوط شدن (</a:t>
            </a:r>
            <a:r>
              <a:rPr lang="en-US" altLang="en-US" sz="1800" smtClean="0">
                <a:ea typeface="Majalla UI"/>
                <a:cs typeface="Majalla UI"/>
              </a:rPr>
              <a:t>C</a:t>
            </a:r>
            <a:r>
              <a:rPr lang="en-US" altLang="en-US" sz="1800" baseline="-25000" smtClean="0">
                <a:ea typeface="Majalla UI"/>
                <a:cs typeface="Majalla UI"/>
              </a:rPr>
              <a:t>V</a:t>
            </a:r>
            <a:r>
              <a:rPr lang="en-US" altLang="en-US" sz="1800" smtClean="0">
                <a:ea typeface="Majalla UI"/>
                <a:cs typeface="Majalla UI"/>
              </a:rPr>
              <a:t> </a:t>
            </a:r>
            <a:r>
              <a:rPr lang="fa-IR" altLang="en-US" sz="1800" smtClean="0"/>
              <a:t> و </a:t>
            </a:r>
            <a:r>
              <a:rPr lang="en-US" altLang="en-US" sz="1800" smtClean="0">
                <a:ea typeface="Majalla UI"/>
                <a:cs typeface="Majalla UI"/>
              </a:rPr>
              <a:t>C</a:t>
            </a:r>
            <a:r>
              <a:rPr lang="en-US" altLang="en-US" sz="1800" baseline="-25000" smtClean="0">
                <a:ea typeface="Majalla UI"/>
                <a:cs typeface="Majalla UI"/>
              </a:rPr>
              <a:t>U </a:t>
            </a:r>
            <a:r>
              <a:rPr lang="fa-IR" altLang="en-US" sz="1800" smtClean="0"/>
              <a:t>)،سیگنال مجموع بدست آمده نیز دامنه و فاز معین ، مطابق با رنگ اصلی ، خواهد شد و به همین دلیل ، مدولاسیون را مدولاسیون فاز و دامنه گویند.</a:t>
            </a:r>
            <a:endParaRPr lang="en-US" altLang="en-US" sz="1800" smtClean="0">
              <a:ea typeface="Majalla UI"/>
              <a:cs typeface="Majalla UI"/>
            </a:endParaRPr>
          </a:p>
          <a:p>
            <a:pPr algn="just" eaLnBrk="1" hangingPunct="1">
              <a:lnSpc>
                <a:spcPct val="150000"/>
              </a:lnSpc>
            </a:pPr>
            <a:r>
              <a:rPr lang="fa-IR" altLang="en-US" sz="1800" smtClean="0"/>
              <a:t> </a:t>
            </a:r>
            <a:endParaRPr lang="en-US" altLang="en-US" sz="1800" smtClean="0">
              <a:ea typeface="Majalla UI"/>
              <a:cs typeface="Majalla UI"/>
            </a:endParaRPr>
          </a:p>
          <a:p>
            <a:pPr algn="just" eaLnBrk="1" hangingPunct="1">
              <a:lnSpc>
                <a:spcPct val="150000"/>
              </a:lnSpc>
            </a:pPr>
            <a:endParaRPr lang="fa-IR" altLang="en-US" sz="1800" smtClean="0"/>
          </a:p>
        </p:txBody>
      </p:sp>
      <p:sp>
        <p:nvSpPr>
          <p:cNvPr id="3" name="Date Placeholder 2"/>
          <p:cNvSpPr>
            <a:spLocks noGrp="1"/>
          </p:cNvSpPr>
          <p:nvPr>
            <p:ph type="dt" sz="half" idx="10"/>
          </p:nvPr>
        </p:nvSpPr>
        <p:spPr/>
        <p:txBody>
          <a:bodyPr/>
          <a:lstStyle/>
          <a:p>
            <a:pPr>
              <a:defRPr/>
            </a:pPr>
            <a:fld id="{9A5091C0-4D8E-463B-B3A9-F2E9519EB8F4}"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285875" y="1857375"/>
            <a:ext cx="7229475" cy="4389438"/>
          </a:xfrm>
          <a:ln>
            <a:miter lim="800000"/>
            <a:headEnd/>
            <a:tailEnd/>
          </a:ln>
        </p:spPr>
        <p:txBody>
          <a:bodyPr rtlCol="0">
            <a:normAutofit/>
          </a:bodyPr>
          <a:lstStyle/>
          <a:p>
            <a:pPr marL="273050" lvl="8" indent="-273050" algn="ctr" eaLnBrk="0" fontAlgn="base" hangingPunct="0">
              <a:spcAft>
                <a:spcPct val="0"/>
              </a:spcAft>
              <a:buClr>
                <a:srgbClr val="0BD0D9"/>
              </a:buClr>
              <a:buSzPct val="95000"/>
              <a:buFont typeface="Wingdings 2" pitchFamily="18" charset="2"/>
              <a:buChar char=""/>
              <a:defRPr/>
            </a:pPr>
            <a:r>
              <a:rPr lang="fa-IR" sz="8400" dirty="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0F41854E-08EC-4EBB-BA30-24EC0814FD74}" type="datetime8">
              <a:rPr lang="fa-IR" smtClean="0"/>
              <a:pPr>
                <a:defRPr/>
              </a:pPr>
              <a:t>21 مارس 17</a:t>
            </a:fld>
            <a:endParaRPr lang="fa-I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57200" y="1071563"/>
            <a:ext cx="8229600" cy="5253037"/>
          </a:xfrm>
        </p:spPr>
        <p:txBody>
          <a:bodyPr/>
          <a:lstStyle/>
          <a:p>
            <a:pPr algn="just" rtl="1" eaLnBrk="1" hangingPunct="1"/>
            <a:r>
              <a:rPr lang="fa-IR" altLang="en-US" sz="2400" b="1" smtClean="0">
                <a:solidFill>
                  <a:schemeClr val="accent1"/>
                </a:solidFill>
              </a:rPr>
              <a:t>مدارات همزمانی « سنکرونیزاسیون »</a:t>
            </a:r>
            <a:endParaRPr lang="en-US" altLang="en-US" sz="2400" b="1" smtClean="0">
              <a:solidFill>
                <a:schemeClr val="accent1"/>
              </a:solidFill>
              <a:ea typeface="Majalla UI"/>
              <a:cs typeface="Majalla UI"/>
            </a:endParaRPr>
          </a:p>
          <a:p>
            <a:pPr algn="just" rtl="1" eaLnBrk="1" hangingPunct="1"/>
            <a:r>
              <a:rPr lang="fa-IR" altLang="en-US" sz="1800" b="1" smtClean="0"/>
              <a:t> در یک سیستم تلویزیونی باید بین فرستنده و گیرنده تلویزیونی همزمانی برقرار باشد . همزمانی بدین معنا است که اشعه الکترونی در لامپ دوربین و لامپ تصویر در هر لحظه در موقعیت مکانی مشابهی باشند . در غیر این صورت صوت تصویر در گیرنده چنان چه خواهیم دید ، ثابت نبوده و حرکت می کند و یا این که در هم ریخته به صورت خطوط مورب در می آید . علت این است که سیگنال تصویر اعمال شده به لامپ تصویر در هر لحظه از نظر موقعیت افقی و عمودی باید در همان وضعیت شعاع الکترونی فرستنده باشد . برای مثال در لحظه ای که شعاع الکترونی لامپ دوربین در ابتدای خط سوم است ، شعاع الکترونی لامپ تصویر گیرن</a:t>
            </a:r>
            <a:r>
              <a:rPr lang="en-US" altLang="en-US" sz="1800" b="1" smtClean="0">
                <a:cs typeface="Arial" panose="020B0604020202020204" pitchFamily="34" charset="0"/>
              </a:rPr>
              <a:t>a</a:t>
            </a:r>
            <a:r>
              <a:rPr lang="fa-IR" altLang="en-US" sz="1800" b="1" smtClean="0"/>
              <a:t>ده هم باید در ابتدای خط سوم باشد . برای داشتن همزمانی باید نوسان سازهای موجهای دندان اره ای انحراف افقی و عمودی فرستنده با نوسان سازهای موج های دندان اره ای افقی و عمودی گیرنده همزمان باشند ، یعنی هم از نظر فرکانس و نیز از نظر فاز یکسان باشند . چنانچه بین نوسان سازهای افقی همزمانی برقرار باشد اما بین نوسان سازهای عمودی همزمانی برقرار نباشد ، عدم همزمانی عمودی به وجود می آید . در این صورت اگر فرکانس نوسان ساز عمودی گیرنده ، کمتر یا بیشتر از فرکانس نوسان ساز عمودی فرستنده (</a:t>
            </a:r>
            <a:r>
              <a:rPr lang="en-US" altLang="en-US" sz="1800" b="1" smtClean="0">
                <a:ea typeface="Majalla UI"/>
                <a:cs typeface="Majalla UI"/>
              </a:rPr>
              <a:t>Hz</a:t>
            </a:r>
            <a:r>
              <a:rPr lang="fa-IR" altLang="en-US" sz="1800" b="1" smtClean="0"/>
              <a:t> 50 ) باشد ، تصویر به سمت بالا و یا پایین حرکت می کند و یا اگر فرکانسها مساوی اما فاز یکسان نباشد ، بدین معنا که سرعت جاروب عمودی در فرستنده و گیرنده مساوی باشد اما موقعیت عمودی اشعه جاروب کننده در فرستنده و گیرنده یکسان نباشد ، تصویر دو تکه شده خواهد بود . در این حالت وقتی شعاع الکترونی فرستنده مثلاً در ابتدای خط سوم باشد ، شعاع الکترونی در لامپ تصویر گیرنده در ابتدای خط دیگری مثلاً خط نود و سوم است . </a:t>
            </a:r>
            <a:endParaRPr lang="en-US" altLang="en-US" sz="1800" b="1" smtClean="0">
              <a:ea typeface="Majalla UI"/>
              <a:cs typeface="Majalla UI"/>
            </a:endParaRPr>
          </a:p>
          <a:p>
            <a:pPr algn="just" rtl="1" eaLnBrk="1" hangingPunct="1"/>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60A06B64-125A-415D-8CA9-8D8EA7D04ED1}" type="datetime8">
              <a:rPr lang="fa-IR" smtClean="0"/>
              <a:pPr>
                <a:defRPr/>
              </a:pPr>
              <a:t>21 مارس 17</a:t>
            </a:fld>
            <a:endParaRPr lang="fa-I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57200" y="1285875"/>
            <a:ext cx="8229600" cy="5038725"/>
          </a:xfrm>
        </p:spPr>
        <p:txBody>
          <a:bodyPr/>
          <a:lstStyle/>
          <a:p>
            <a:pPr algn="just" rtl="1" eaLnBrk="1" hangingPunct="1"/>
            <a:r>
              <a:rPr lang="fa-IR" altLang="en-US" sz="1800" b="1" smtClean="0"/>
              <a:t>چنانچه همزمانی عمودی برقرار باشد اما نوسان سازهای افقی همزمان نباشد ، عدم همزمانی افقی خواهیم داشت . در این حالت اگر عدم همزمانی به علت مساوی نبودن فرکانس های نوسان سازهای افقی فرستنده و گیرنده باشد، سرعت جاروب افقی در گیرنده ، کمتر یا بیشتر از سرعت جاروب افقی فرستنده بوده است و چنانچه فرکانس ها مساوی (</a:t>
            </a:r>
            <a:r>
              <a:rPr lang="en-US" altLang="en-US" sz="1800" b="1" smtClean="0">
                <a:ea typeface="Majalla UI"/>
                <a:cs typeface="Majalla UI"/>
              </a:rPr>
              <a:t>Hz </a:t>
            </a:r>
            <a:r>
              <a:rPr lang="fa-IR" altLang="en-US" sz="1800" b="1" smtClean="0"/>
              <a:t>15625)اما فاز نوسان سازهای افقی فرستنده و گیرنده مساوی نباشد هم عدم همزمانی خواهیم داشت.</a:t>
            </a:r>
            <a:endParaRPr lang="en-US" altLang="en-US" sz="1800" b="1" smtClean="0">
              <a:ea typeface="Majalla UI"/>
              <a:cs typeface="Majalla UI"/>
            </a:endParaRPr>
          </a:p>
          <a:p>
            <a:pPr algn="just" rtl="1" eaLnBrk="1" hangingPunct="1"/>
            <a:r>
              <a:rPr lang="fa-IR" altLang="en-US" sz="1800" b="1" smtClean="0"/>
              <a:t>-</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BA5208FE-FF97-466A-BB40-A2D21B7531CA}" type="datetime8">
              <a:rPr lang="fa-IR" smtClean="0"/>
              <a:pPr>
                <a:defRPr/>
              </a:pPr>
              <a:t>21 مارس 17</a:t>
            </a:fld>
            <a:endParaRPr lang="fa-I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C:\Documents and Settings\HAMIDI\Desktop\جلسه چهارم\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25" y="642938"/>
            <a:ext cx="4643438"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5" name="Picture 5" descr="C:\Documents and Settings\HAMIDI\Desktop\جلسه چهارم\p.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365250" y="1600200"/>
            <a:ext cx="6413500" cy="4525963"/>
          </a:xfrm>
          <a:noFill/>
        </p:spPr>
      </p:pic>
      <p:sp>
        <p:nvSpPr>
          <p:cNvPr id="3" name="Date Placeholder 2"/>
          <p:cNvSpPr>
            <a:spLocks noGrp="1"/>
          </p:cNvSpPr>
          <p:nvPr>
            <p:ph type="dt" sz="half" idx="10"/>
          </p:nvPr>
        </p:nvSpPr>
        <p:spPr/>
        <p:txBody>
          <a:bodyPr/>
          <a:lstStyle/>
          <a:p>
            <a:pPr>
              <a:defRPr/>
            </a:pPr>
            <a:fld id="{B2E244CA-7516-4A33-903F-09C2CDEDB46A}" type="datetime8">
              <a:rPr lang="fa-IR" smtClean="0"/>
              <a:pPr>
                <a:defRPr/>
              </a:pPr>
              <a:t>21 مارس 17</a:t>
            </a:fld>
            <a:endParaRPr lang="fa-I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HAMIDI\Desktop\جلسه چهارم\q.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85813" y="1357313"/>
            <a:ext cx="7429500" cy="5214937"/>
          </a:xfrm>
          <a:noFill/>
        </p:spPr>
      </p:pic>
      <p:sp>
        <p:nvSpPr>
          <p:cNvPr id="3" name="Date Placeholder 2"/>
          <p:cNvSpPr>
            <a:spLocks noGrp="1"/>
          </p:cNvSpPr>
          <p:nvPr>
            <p:ph type="dt" sz="half" idx="10"/>
          </p:nvPr>
        </p:nvSpPr>
        <p:spPr/>
        <p:txBody>
          <a:bodyPr/>
          <a:lstStyle/>
          <a:p>
            <a:pPr>
              <a:defRPr/>
            </a:pPr>
            <a:fld id="{FFB83F31-12A9-4D56-B5A4-747726486AF0}" type="datetime8">
              <a:rPr lang="fa-IR" smtClean="0"/>
              <a:pPr>
                <a:defRPr/>
              </a:pPr>
              <a:t>21 مارس 17</a:t>
            </a:fld>
            <a:endParaRPr lang="fa-I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1428750"/>
            <a:ext cx="8229600" cy="4895850"/>
          </a:xfrm>
        </p:spPr>
        <p:txBody>
          <a:bodyPr/>
          <a:lstStyle/>
          <a:p>
            <a:pPr algn="just" rtl="1" eaLnBrk="1" hangingPunct="1"/>
            <a:r>
              <a:rPr lang="fa-IR" altLang="en-US" sz="1800" b="1" smtClean="0"/>
              <a:t>با توجه به این که فرستنده ها و گیرنده ها به طور همزمان روشن و خاموش نمی شوند مسأله همزمانی فرستنده و گیرنده مطرح می شود حال با فرض اینکه تصویری در فرستنده مطابق شکل داشته باشیم خطوط در فرستنده یکی یکی جاروب می شود برای همزمانی باید همزمان با فرستنده و گیرنده نیز سوئیچ شود که این عملاً ممکن نیست فرض می کنیم موقعی گیرنده سوئیچ شود که فرستنده در نقطه ی </a:t>
            </a:r>
            <a:r>
              <a:rPr lang="en-US" altLang="en-US" sz="1800" b="1" smtClean="0">
                <a:ea typeface="Majalla UI"/>
                <a:cs typeface="Majalla UI"/>
              </a:rPr>
              <a:t>A</a:t>
            </a:r>
            <a:r>
              <a:rPr lang="fa-IR" altLang="en-US" sz="1800" b="1" smtClean="0"/>
              <a:t> باشد به همین ترتیب نقاط بعدی ... که نقاط مشابه در گیرنده (</a:t>
            </a:r>
            <a:r>
              <a:rPr lang="en-US" altLang="en-US" sz="1800" b="1" smtClean="0">
                <a:ea typeface="Majalla UI"/>
                <a:cs typeface="Majalla UI"/>
              </a:rPr>
              <a:t>a’ . b’ .c’ . d’</a:t>
            </a:r>
            <a:r>
              <a:rPr lang="fa-IR" altLang="en-US" sz="1800" b="1" smtClean="0"/>
              <a:t> ) می باشد . این شکل در گیرنده با اختلاف نیم سطر بوجود آمده است می گوییم گیرنده از نظر افقی با فرستنده همزمان نیست «سنکرون »</a:t>
            </a:r>
          </a:p>
          <a:p>
            <a:pPr algn="just" rtl="1" eaLnBrk="1" hangingPunct="1"/>
            <a:r>
              <a:rPr lang="fa-IR" altLang="en-US" sz="1800" b="1" smtClean="0">
                <a:solidFill>
                  <a:schemeClr val="accent1"/>
                </a:solidFill>
              </a:rPr>
              <a:t>حالت 2- </a:t>
            </a:r>
            <a:endParaRPr lang="en-US" altLang="en-US" sz="1800" b="1" smtClean="0">
              <a:solidFill>
                <a:schemeClr val="accent1"/>
              </a:solidFill>
              <a:ea typeface="Majalla UI"/>
              <a:cs typeface="Majalla UI"/>
            </a:endParaRPr>
          </a:p>
          <a:p>
            <a:pPr algn="just" rtl="1" eaLnBrk="1" hangingPunct="1"/>
            <a:r>
              <a:rPr lang="fa-IR" altLang="en-US" sz="1800" b="1" smtClean="0"/>
              <a:t>این بار فرض کنید تصویر شماره ی 3 در فرستنده باشد و گیرنده هنگامی که فرستنده در نقطه </a:t>
            </a:r>
            <a:r>
              <a:rPr lang="en-US" altLang="en-US" sz="1800" b="1" smtClean="0">
                <a:ea typeface="Majalla UI"/>
                <a:cs typeface="Majalla UI"/>
              </a:rPr>
              <a:t>A</a:t>
            </a:r>
            <a:r>
              <a:rPr lang="fa-IR" altLang="en-US" sz="1800" b="1" smtClean="0"/>
              <a:t> باشد «سوئیچ » و بین فرستنده و گیرنده همزمانی عمودی وجود نداشته باشد در این صورت تصویر شماره ی 4 به وجود می آید . </a:t>
            </a:r>
            <a:endParaRPr lang="en-US" altLang="en-US" sz="1800" b="1" smtClean="0">
              <a:ea typeface="Majalla UI"/>
              <a:cs typeface="Majalla UI"/>
            </a:endParaRPr>
          </a:p>
          <a:p>
            <a:pPr algn="r"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CBBEEFC1-8F59-4943-9366-D397A468601E}" type="datetime8">
              <a:rPr lang="fa-IR" smtClean="0"/>
              <a:pPr>
                <a:defRPr/>
              </a:pPr>
              <a:t>21 مارس 17</a:t>
            </a:fld>
            <a:endParaRPr lang="fa-I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857250"/>
            <a:ext cx="8229600" cy="1143000"/>
          </a:xfrm>
        </p:spPr>
        <p:txBody>
          <a:bodyPr rtlCol="0">
            <a:normAutofit fontScale="90000"/>
          </a:bodyPr>
          <a:lstStyle/>
          <a:p>
            <a:pPr algn="r" eaLnBrk="1" fontAlgn="auto" hangingPunct="1">
              <a:spcAft>
                <a:spcPts val="0"/>
              </a:spcAft>
              <a:defRPr/>
            </a:pPr>
            <a:r>
              <a:rPr lang="fa-IR" sz="1800" b="1" dirty="0" smtClean="0">
                <a:solidFill>
                  <a:schemeClr val="accent1"/>
                </a:solidFill>
                <a:latin typeface="Arial" pitchFamily="34" charset="0"/>
                <a:cs typeface="Arial" pitchFamily="34" charset="0"/>
              </a:rPr>
              <a:t>- پالسهای سنکرون کننده ی افقی و عمودی تصویر </a:t>
            </a:r>
            <a:r>
              <a:rPr lang="en-US" sz="1800" b="1" dirty="0" smtClean="0">
                <a:latin typeface="Arial" pitchFamily="34" charset="0"/>
                <a:cs typeface="Arial" pitchFamily="34" charset="0"/>
              </a:rPr>
              <a:t/>
            </a:r>
            <a:br>
              <a:rPr lang="en-US" sz="1800" b="1" dirty="0" smtClean="0">
                <a:latin typeface="Arial" pitchFamily="34" charset="0"/>
                <a:cs typeface="Arial" pitchFamily="34" charset="0"/>
              </a:rPr>
            </a:br>
            <a:r>
              <a:rPr lang="fa-IR" sz="1800" b="1" dirty="0" smtClean="0">
                <a:latin typeface="Arial" pitchFamily="34" charset="0"/>
                <a:cs typeface="Arial" pitchFamily="34" charset="0"/>
              </a:rPr>
              <a:t> پالسهای سنکرون افقی که توسط فرستنده تولید و به گیرنده می رسند و به آن فرمان می دهد که سطر به سطر خود را تا فرستنده همزمان کند .</a:t>
            </a:r>
            <a:r>
              <a:rPr lang="en-US" sz="1800" b="1" dirty="0" smtClean="0">
                <a:latin typeface="Arial" pitchFamily="34" charset="0"/>
                <a:cs typeface="Arial" pitchFamily="34" charset="0"/>
              </a:rPr>
              <a:t/>
            </a:r>
            <a:br>
              <a:rPr lang="en-US" sz="1800" b="1" dirty="0" smtClean="0">
                <a:latin typeface="Arial" pitchFamily="34" charset="0"/>
                <a:cs typeface="Arial" pitchFamily="34" charset="0"/>
              </a:rPr>
            </a:br>
            <a:endParaRPr lang="fa-IR" sz="1800" b="1" dirty="0" smtClean="0">
              <a:latin typeface="Arial" pitchFamily="34" charset="0"/>
              <a:cs typeface="Arial" pitchFamily="34" charset="0"/>
            </a:endParaRPr>
          </a:p>
        </p:txBody>
      </p:sp>
      <p:pic>
        <p:nvPicPr>
          <p:cNvPr id="62467" name="Picture 4" descr="C:\Documents and Settings\HAMIDI\Desktop\جلسه چهارم\h.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65250" y="1600200"/>
            <a:ext cx="6413500" cy="4525963"/>
          </a:xfrm>
          <a:noFill/>
        </p:spPr>
      </p:pic>
      <p:sp>
        <p:nvSpPr>
          <p:cNvPr id="3" name="Date Placeholder 2"/>
          <p:cNvSpPr>
            <a:spLocks noGrp="1"/>
          </p:cNvSpPr>
          <p:nvPr>
            <p:ph type="dt" sz="half" idx="10"/>
          </p:nvPr>
        </p:nvSpPr>
        <p:spPr/>
        <p:txBody>
          <a:bodyPr/>
          <a:lstStyle/>
          <a:p>
            <a:pPr>
              <a:defRPr/>
            </a:pPr>
            <a:fld id="{5943162C-D0E0-404B-8866-2EBCEFEEA6C4}" type="datetime8">
              <a:rPr lang="fa-IR" smtClean="0"/>
              <a:pPr>
                <a:defRPr/>
              </a:pPr>
              <a:t>21 مارس 17</a:t>
            </a:fld>
            <a:endParaRPr lang="fa-I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42938"/>
            <a:ext cx="8401050" cy="1928812"/>
          </a:xfrm>
        </p:spPr>
        <p:txBody>
          <a:bodyPr/>
          <a:lstStyle/>
          <a:p>
            <a:pPr algn="r" eaLnBrk="1" hangingPunct="1"/>
            <a:r>
              <a:rPr lang="fa-IR" altLang="en-US" sz="1800" b="1" smtClean="0">
                <a:latin typeface="Arial" panose="020B0604020202020204" pitchFamily="34" charset="0"/>
                <a:cs typeface="Arial" panose="020B0604020202020204" pitchFamily="34" charset="0"/>
              </a:rPr>
              <a:t>-هر 312 پالس سنکرون افقی که بیاید یک پالس سنکرون عمودی می آید مدت زمان آن به اندازه ی 5/2 سطر می باشد این پالس ها به طور تسلسلی دائماً از فرستنده ارسال می گردد و در گیرنده پالس های افقی «</a:t>
            </a:r>
            <a:r>
              <a:rPr lang="en-US" altLang="en-US" sz="1800" b="1" smtClean="0">
                <a:latin typeface="Arial" panose="020B0604020202020204" pitchFamily="34" charset="0"/>
                <a:cs typeface="Arial" panose="020B0604020202020204" pitchFamily="34" charset="0"/>
              </a:rPr>
              <a:t>Hz</a:t>
            </a:r>
            <a:r>
              <a:rPr lang="fa-IR" altLang="en-US" sz="1800" b="1" smtClean="0">
                <a:latin typeface="Arial" panose="020B0604020202020204" pitchFamily="34" charset="0"/>
                <a:cs typeface="Arial" panose="020B0604020202020204" pitchFamily="34" charset="0"/>
              </a:rPr>
              <a:t> 15625 » توسط مدار مشتق گیر یا بالا گذر و پالس های عمودی «</a:t>
            </a:r>
            <a:r>
              <a:rPr lang="en-US" altLang="en-US" sz="1800" b="1" smtClean="0">
                <a:latin typeface="Arial" panose="020B0604020202020204" pitchFamily="34" charset="0"/>
                <a:cs typeface="Arial" panose="020B0604020202020204" pitchFamily="34" charset="0"/>
              </a:rPr>
              <a:t>Hz</a:t>
            </a:r>
            <a:r>
              <a:rPr lang="fa-IR" altLang="en-US" sz="1800" b="1" smtClean="0">
                <a:latin typeface="Arial" panose="020B0604020202020204" pitchFamily="34" charset="0"/>
                <a:cs typeface="Arial" panose="020B0604020202020204" pitchFamily="34" charset="0"/>
              </a:rPr>
              <a:t> 50 » توسط مدار انتگرال گیر یا پایین گذر از هم جدا می شوند اولی به اسیلاتور طبقه ی انحراف افقی تصویر دومی به اسیلاتور طبقه ی انحراف عمودی تصویر داده می شود .</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endParaRPr lang="fa-IR" altLang="en-US" sz="1800" b="1" smtClean="0">
              <a:latin typeface="Arial" panose="020B0604020202020204" pitchFamily="34" charset="0"/>
              <a:cs typeface="Arial" panose="020B0604020202020204" pitchFamily="34" charset="0"/>
            </a:endParaRPr>
          </a:p>
        </p:txBody>
      </p:sp>
      <p:pic>
        <p:nvPicPr>
          <p:cNvPr id="63491" name="Picture 4" descr="C:\Documents and Settings\HAMIDI\Desktop\جلسه چهارم\i.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14375" y="2286000"/>
            <a:ext cx="7643813" cy="4429125"/>
          </a:xfrm>
          <a:noFill/>
        </p:spPr>
      </p:pic>
      <p:sp>
        <p:nvSpPr>
          <p:cNvPr id="3" name="Date Placeholder 2"/>
          <p:cNvSpPr>
            <a:spLocks noGrp="1"/>
          </p:cNvSpPr>
          <p:nvPr>
            <p:ph type="dt" sz="half" idx="10"/>
          </p:nvPr>
        </p:nvSpPr>
        <p:spPr/>
        <p:txBody>
          <a:bodyPr/>
          <a:lstStyle/>
          <a:p>
            <a:pPr>
              <a:defRPr/>
            </a:pPr>
            <a:fld id="{037F20BE-89C7-4AE5-9C21-515B9164B971}" type="datetime8">
              <a:rPr lang="fa-IR" smtClean="0"/>
              <a:pPr>
                <a:defRPr/>
              </a:pPr>
              <a:t>21 مارس 17</a:t>
            </a:fld>
            <a:endParaRPr lang="fa-I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r" eaLnBrk="1" hangingPunct="1"/>
            <a:r>
              <a:rPr lang="fa-IR" altLang="en-US" sz="2800" smtClean="0"/>
              <a:t>ساختمان لامپ اشعه کاتدی</a:t>
            </a:r>
          </a:p>
        </p:txBody>
      </p:sp>
      <p:pic>
        <p:nvPicPr>
          <p:cNvPr id="9219" name="Picture 4" descr="C:\Documents and Settings\HAMIDI\Desktop\untitled.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71500" y="1719263"/>
            <a:ext cx="8001000" cy="4286250"/>
          </a:xfrm>
          <a:noFill/>
        </p:spPr>
      </p:pic>
      <p:sp>
        <p:nvSpPr>
          <p:cNvPr id="3" name="Date Placeholder 2"/>
          <p:cNvSpPr>
            <a:spLocks noGrp="1"/>
          </p:cNvSpPr>
          <p:nvPr>
            <p:ph type="dt" sz="half" idx="10"/>
          </p:nvPr>
        </p:nvSpPr>
        <p:spPr/>
        <p:txBody>
          <a:bodyPr/>
          <a:lstStyle/>
          <a:p>
            <a:pPr>
              <a:defRPr/>
            </a:pPr>
            <a:fld id="{6C580E23-340D-4A48-95EE-4A8BBAC4723C}"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C:\Documents and Settings\HAMIDI\Desktop\جلسه چهارم\g.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1000125"/>
            <a:ext cx="8643938" cy="5324475"/>
          </a:xfrm>
          <a:noFill/>
        </p:spPr>
      </p:pic>
      <p:sp>
        <p:nvSpPr>
          <p:cNvPr id="3" name="Date Placeholder 2"/>
          <p:cNvSpPr>
            <a:spLocks noGrp="1"/>
          </p:cNvSpPr>
          <p:nvPr>
            <p:ph type="dt" sz="half" idx="10"/>
          </p:nvPr>
        </p:nvSpPr>
        <p:spPr/>
        <p:txBody>
          <a:bodyPr/>
          <a:lstStyle/>
          <a:p>
            <a:pPr>
              <a:defRPr/>
            </a:pPr>
            <a:fld id="{C1DB6320-1EB3-4D4A-B9A7-C9660F7CDF5C}" type="datetime8">
              <a:rPr lang="fa-IR" smtClean="0"/>
              <a:pPr>
                <a:defRPr/>
              </a:pPr>
              <a:t>21 مارس 17</a:t>
            </a:fld>
            <a:endParaRPr lang="fa-I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HAMIDI\Desktop\جلسه چهارم\f.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714375"/>
            <a:ext cx="8501063" cy="5610225"/>
          </a:xfrm>
          <a:noFill/>
        </p:spPr>
      </p:pic>
      <p:sp>
        <p:nvSpPr>
          <p:cNvPr id="3" name="Date Placeholder 2"/>
          <p:cNvSpPr>
            <a:spLocks noGrp="1"/>
          </p:cNvSpPr>
          <p:nvPr>
            <p:ph type="dt" sz="half" idx="10"/>
          </p:nvPr>
        </p:nvSpPr>
        <p:spPr/>
        <p:txBody>
          <a:bodyPr/>
          <a:lstStyle/>
          <a:p>
            <a:pPr>
              <a:defRPr/>
            </a:pPr>
            <a:fld id="{5E81F076-D584-487A-83F3-AE4FF0A300A6}" type="datetime8">
              <a:rPr lang="fa-IR" smtClean="0"/>
              <a:pPr>
                <a:defRPr/>
              </a:pPr>
              <a:t>21 مارس 17</a:t>
            </a:fld>
            <a:endParaRPr lang="fa-I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rtlCol="0">
            <a:normAutofit fontScale="90000"/>
          </a:bodyPr>
          <a:lstStyle/>
          <a:p>
            <a:pPr algn="r" eaLnBrk="1" fontAlgn="auto" hangingPunct="1">
              <a:spcAft>
                <a:spcPts val="0"/>
              </a:spcAft>
              <a:defRPr/>
            </a:pPr>
            <a:r>
              <a:rPr lang="fa-IR" sz="1800" b="1" dirty="0" smtClean="0">
                <a:cs typeface="+mn-cs"/>
              </a:rPr>
              <a:t>-نکته : چون در هنگامی که پالس عمودی فرستاده می شود پالس افقی ارسال نمی گردد پس افقی از سنکرون خارج می شود پس در زمانی که عمودی ارسال پالس دارد 5 شکاف ایجاد می کنند که افقی را سنکرون کنند.</a:t>
            </a:r>
            <a:r>
              <a:rPr lang="en-US" sz="1800" b="1" dirty="0" smtClean="0">
                <a:cs typeface="+mn-cs"/>
              </a:rPr>
              <a:t/>
            </a:r>
            <a:br>
              <a:rPr lang="en-US" sz="1800" b="1" dirty="0" smtClean="0">
                <a:cs typeface="+mn-cs"/>
              </a:rPr>
            </a:br>
            <a:endParaRPr lang="fa-IR" sz="1800" b="1" dirty="0" smtClean="0">
              <a:cs typeface="+mn-cs"/>
            </a:endParaRPr>
          </a:p>
        </p:txBody>
      </p:sp>
      <p:pic>
        <p:nvPicPr>
          <p:cNvPr id="66563" name="Picture 4" descr="C:\Documents and Settings\HAMIDI\My Documents\پاوریوینت حاجی وند\New Folder (2)\50safe\جلسه چهارم\ذ.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1857375"/>
            <a:ext cx="6929438" cy="4467225"/>
          </a:xfrm>
          <a:noFill/>
        </p:spPr>
      </p:pic>
      <p:sp>
        <p:nvSpPr>
          <p:cNvPr id="3" name="Date Placeholder 2"/>
          <p:cNvSpPr>
            <a:spLocks noGrp="1"/>
          </p:cNvSpPr>
          <p:nvPr>
            <p:ph type="dt" sz="half" idx="10"/>
          </p:nvPr>
        </p:nvSpPr>
        <p:spPr/>
        <p:txBody>
          <a:bodyPr/>
          <a:lstStyle/>
          <a:p>
            <a:pPr>
              <a:defRPr/>
            </a:pPr>
            <a:fld id="{A0CA4155-58C7-49B7-9AE0-EBDBC0DCC89F}" type="datetime8">
              <a:rPr lang="fa-IR" smtClean="0"/>
              <a:pPr>
                <a:defRPr/>
              </a:pPr>
              <a:t>21 مارس 17</a:t>
            </a:fld>
            <a:endParaRPr lang="fa-I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pPr algn="ctr" eaLnBrk="1" hangingPunct="1"/>
            <a:r>
              <a:rPr lang="fa-IR" altLang="en-US" sz="960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931B8C34-089C-45BF-85D6-7D95AE3FCD31}" type="datetime8">
              <a:rPr lang="fa-IR" smtClean="0"/>
              <a:pPr>
                <a:defRPr/>
              </a:pPr>
              <a:t>21 مارس 17</a:t>
            </a:fld>
            <a:endParaRPr lang="fa-I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57200" y="1285875"/>
            <a:ext cx="8229600" cy="5038725"/>
          </a:xfrm>
        </p:spPr>
        <p:txBody>
          <a:bodyPr/>
          <a:lstStyle/>
          <a:p>
            <a:pPr algn="just" rtl="1" eaLnBrk="1" hangingPunct="1"/>
            <a:r>
              <a:rPr lang="fa-IR" altLang="en-US" sz="2400" b="1" smtClean="0">
                <a:solidFill>
                  <a:schemeClr val="accent1"/>
                </a:solidFill>
              </a:rPr>
              <a:t>- سیگنال مرکب تصویر </a:t>
            </a:r>
            <a:endParaRPr lang="en-US" altLang="en-US" sz="2400" b="1" smtClean="0">
              <a:solidFill>
                <a:schemeClr val="accent1"/>
              </a:solidFill>
              <a:ea typeface="Majalla UI"/>
              <a:cs typeface="Majalla UI"/>
            </a:endParaRPr>
          </a:p>
          <a:p>
            <a:pPr algn="just" rtl="1" eaLnBrk="1" hangingPunct="1"/>
            <a:r>
              <a:rPr lang="fa-IR" altLang="en-US" sz="1800" b="1" smtClean="0"/>
              <a:t>چنان چه دیدیم برای ایجاد همزمانی برای نوسان ساز های افقی و عمودی گیرنده باید پالس هایی به نام پالس های همزمانی از فرستنده ارسال گردد . بهترین محل برای ارسال پالس های همزمانی در زمانهای برگشت افقی و عمودی است ، چرا که در این فواصل هیچ گونه اطلاعات تصویری وجود ندارد . سیگنال تصویر بدست آمده از لامپ دوربین در فواصل برگشتهای افقی و یا عمودی دارای دامنه ای به میزان سطح سیاه است . چون شعاع الکترونی لامپ دوربین به هنگام برگشتهای افقی عمودی قطع می گردد بنابراین دامنه ای ایجاد می کند که معادل جاروب نقاط کاملاً تاریک صحنه است.</a:t>
            </a:r>
            <a:endParaRPr lang="en-US" altLang="en-US" sz="1800" b="1" smtClean="0">
              <a:ea typeface="Majalla UI"/>
              <a:cs typeface="Majalla UI"/>
            </a:endParaRPr>
          </a:p>
          <a:p>
            <a:pPr algn="just" rtl="1" eaLnBrk="1" hangingPunct="1"/>
            <a:r>
              <a:rPr lang="fa-IR" altLang="en-US" sz="1800" b="1" smtClean="0"/>
              <a:t>به این دامنه پالس محو کننده یا پالس فاصل می گویند پالس های همزمانی به روی پالسهای محو کننده سوار می شوند . سیگنال مرکب تصویر ، مجموعه سیگنال تصویر ، پالس های محو کننده و پالس های همزمانی است.</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734EC095-BF87-44B5-A82D-21DD380B05BE}" type="datetime8">
              <a:rPr lang="fa-IR" smtClean="0"/>
              <a:pPr>
                <a:defRPr/>
              </a:pPr>
              <a:t>21 مارس 17</a:t>
            </a:fld>
            <a:endParaRPr lang="fa-I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1143000"/>
            <a:ext cx="8229600" cy="5181600"/>
          </a:xfrm>
        </p:spPr>
        <p:txBody>
          <a:bodyPr rtlCol="0">
            <a:normAutofit lnSpcReduction="10000"/>
          </a:bodyPr>
          <a:lstStyle/>
          <a:p>
            <a:pPr algn="just" rtl="1" eaLnBrk="1" fontAlgn="auto" hangingPunct="1">
              <a:spcAft>
                <a:spcPts val="0"/>
              </a:spcAft>
              <a:defRPr/>
            </a:pPr>
            <a:r>
              <a:rPr lang="fa-IR" sz="2400" b="1" dirty="0" smtClean="0">
                <a:solidFill>
                  <a:schemeClr val="accent1"/>
                </a:solidFill>
              </a:rPr>
              <a:t>-سیگنال مرکب ویدئو از قسمتهای زیر تشکیل شده است : </a:t>
            </a:r>
            <a:endParaRPr lang="en-US" sz="2400" b="1" dirty="0" smtClean="0">
              <a:solidFill>
                <a:schemeClr val="accent1"/>
              </a:solidFill>
              <a:cs typeface="Majalla UI"/>
            </a:endParaRPr>
          </a:p>
          <a:p>
            <a:pPr algn="just" rtl="1" eaLnBrk="1" fontAlgn="auto" hangingPunct="1">
              <a:spcAft>
                <a:spcPts val="0"/>
              </a:spcAft>
              <a:defRPr/>
            </a:pPr>
            <a:r>
              <a:rPr lang="fa-IR" sz="1800" b="1" dirty="0" smtClean="0">
                <a:solidFill>
                  <a:schemeClr val="accent1"/>
                </a:solidFill>
              </a:rPr>
              <a:t>الف) سیگنال ویدئو : </a:t>
            </a:r>
            <a:r>
              <a:rPr lang="fa-IR" sz="1800" b="1" dirty="0" smtClean="0"/>
              <a:t>که شامل ارتعاشات الکتریکی مربوط به نقاط جاروب شده تصویر است . فرکانس این نوسانات از </a:t>
            </a:r>
            <a:r>
              <a:rPr lang="en-US" sz="1800" b="1" dirty="0" smtClean="0">
                <a:cs typeface="Majalla UI"/>
              </a:rPr>
              <a:t>Hz</a:t>
            </a:r>
            <a:r>
              <a:rPr lang="fa-IR" sz="1800" b="1" dirty="0" smtClean="0"/>
              <a:t>50 تا </a:t>
            </a:r>
            <a:r>
              <a:rPr lang="en-US" sz="1800" b="1" dirty="0" smtClean="0">
                <a:cs typeface="Majalla UI"/>
              </a:rPr>
              <a:t>MHz</a:t>
            </a:r>
            <a:r>
              <a:rPr lang="fa-IR" sz="1800" b="1" dirty="0" smtClean="0"/>
              <a:t> 5/6 یا به عبارتی 5/5 مگا هرتز است . </a:t>
            </a:r>
            <a:endParaRPr lang="en-US" sz="1800" b="1" dirty="0" smtClean="0">
              <a:cs typeface="Majalla UI"/>
            </a:endParaRPr>
          </a:p>
          <a:p>
            <a:pPr algn="just" rtl="1" eaLnBrk="1" fontAlgn="auto" hangingPunct="1">
              <a:spcAft>
                <a:spcPts val="0"/>
              </a:spcAft>
              <a:defRPr/>
            </a:pPr>
            <a:r>
              <a:rPr lang="fa-IR" sz="1800" b="1" dirty="0" smtClean="0">
                <a:solidFill>
                  <a:schemeClr val="accent1"/>
                </a:solidFill>
              </a:rPr>
              <a:t>ب) پالسهای محور افقی : </a:t>
            </a:r>
            <a:r>
              <a:rPr lang="fa-IR" sz="1800" b="1" dirty="0" smtClean="0"/>
              <a:t>برای خاموش کردن گیرنده توسط فرستنده در زمان برگشت افقی است ، فرکانس آن 15625 هرتز می باشد . </a:t>
            </a:r>
            <a:endParaRPr lang="en-US" sz="1800" b="1" dirty="0" smtClean="0">
              <a:cs typeface="Majalla UI"/>
            </a:endParaRPr>
          </a:p>
          <a:p>
            <a:pPr algn="just" rtl="1" eaLnBrk="1" fontAlgn="auto" hangingPunct="1">
              <a:spcAft>
                <a:spcPts val="0"/>
              </a:spcAft>
              <a:defRPr/>
            </a:pPr>
            <a:r>
              <a:rPr lang="fa-IR" sz="1800" b="1" dirty="0" smtClean="0">
                <a:solidFill>
                  <a:schemeClr val="accent1"/>
                </a:solidFill>
              </a:rPr>
              <a:t>ج) محور عمودی : </a:t>
            </a:r>
            <a:r>
              <a:rPr lang="fa-IR" sz="1800" b="1" dirty="0" smtClean="0"/>
              <a:t>برای خاموش کردن گیرنده توسط فرستنده از انتهای یک نیم تصویر تا ابتدای نیمه تصویر دیگر است چون تعداد نیمه تصاویر 50 عدد در هر ثانیه است پس فرکانس آن نیز </a:t>
            </a:r>
            <a:r>
              <a:rPr lang="en-US" sz="1800" b="1" dirty="0" smtClean="0">
                <a:cs typeface="Majalla UI"/>
              </a:rPr>
              <a:t>Hz</a:t>
            </a:r>
            <a:r>
              <a:rPr lang="fa-IR" sz="1800" b="1" dirty="0" smtClean="0"/>
              <a:t>50 می باشد.</a:t>
            </a:r>
            <a:endParaRPr lang="en-US" sz="1800" b="1" dirty="0" smtClean="0">
              <a:cs typeface="Majalla UI"/>
            </a:endParaRPr>
          </a:p>
          <a:p>
            <a:pPr algn="just" rtl="1" eaLnBrk="1" fontAlgn="auto" hangingPunct="1">
              <a:spcAft>
                <a:spcPts val="0"/>
              </a:spcAft>
              <a:defRPr/>
            </a:pPr>
            <a:r>
              <a:rPr lang="fa-IR" sz="1800" b="1" dirty="0" smtClean="0">
                <a:solidFill>
                  <a:schemeClr val="accent1"/>
                </a:solidFill>
              </a:rPr>
              <a:t>د) همزمانی افقی : </a:t>
            </a:r>
            <a:r>
              <a:rPr lang="fa-IR" sz="1800" b="1" dirty="0" smtClean="0"/>
              <a:t>برای همزمان نمودن اطلاعات مربوط به هر نقطه یک خط با فرستنده است ، فرکانس این پالسها نیز همان </a:t>
            </a:r>
            <a:r>
              <a:rPr lang="en-US" sz="1800" b="1" dirty="0" smtClean="0">
                <a:cs typeface="Majalla UI"/>
              </a:rPr>
              <a:t>Hz</a:t>
            </a:r>
            <a:r>
              <a:rPr lang="fa-IR" sz="1800" b="1" dirty="0" smtClean="0"/>
              <a:t> 15625 می باشد.</a:t>
            </a:r>
            <a:endParaRPr lang="en-US" sz="1800" b="1" dirty="0" smtClean="0">
              <a:cs typeface="Majalla UI"/>
            </a:endParaRPr>
          </a:p>
          <a:p>
            <a:pPr algn="just" rtl="1" eaLnBrk="1" fontAlgn="auto" hangingPunct="1">
              <a:spcAft>
                <a:spcPts val="0"/>
              </a:spcAft>
              <a:defRPr/>
            </a:pPr>
            <a:r>
              <a:rPr lang="fa-IR" sz="1800" b="1" dirty="0" smtClean="0">
                <a:solidFill>
                  <a:schemeClr val="accent1"/>
                </a:solidFill>
              </a:rPr>
              <a:t>هـ) همزمانی عمودی :</a:t>
            </a:r>
            <a:r>
              <a:rPr lang="fa-IR" sz="1800" b="1" dirty="0" smtClean="0"/>
              <a:t>برای همزمان کردن عمودی گیرنده با فرستنده یا به عبارت دیگر قرار دادن هرخط درگیرنده بر سر جای خودش است.فرکانس همزمانی نیز نسبت به تعداد نیمه تصاویر</a:t>
            </a:r>
            <a:r>
              <a:rPr lang="en-US" sz="1800" b="1" dirty="0" smtClean="0">
                <a:cs typeface="Majalla UI"/>
              </a:rPr>
              <a:t>Hz</a:t>
            </a:r>
            <a:r>
              <a:rPr lang="fa-IR" sz="1800" b="1" dirty="0" smtClean="0"/>
              <a:t> 50 می باشد .</a:t>
            </a:r>
            <a:endParaRPr lang="en-US" sz="1800" b="1" dirty="0" smtClean="0">
              <a:cs typeface="Majalla UI"/>
            </a:endParaRPr>
          </a:p>
          <a:p>
            <a:pPr algn="just" rtl="1" eaLnBrk="1" fontAlgn="auto" hangingPunct="1">
              <a:spcAft>
                <a:spcPts val="0"/>
              </a:spcAft>
              <a:defRPr/>
            </a:pPr>
            <a:r>
              <a:rPr lang="fa-IR" sz="1800" b="1" dirty="0" smtClean="0">
                <a:solidFill>
                  <a:schemeClr val="accent1"/>
                </a:solidFill>
              </a:rPr>
              <a:t>و) پالس های ایکو آلایزر (مساوی کننده ) : </a:t>
            </a:r>
            <a:r>
              <a:rPr lang="fa-IR" sz="1800" b="1" dirty="0" smtClean="0"/>
              <a:t>برای مساوی کردن شرایط گیرنده با فرستنده از نظر نیمه تصاویر فرد و زوج فرستاده می شود و فرکانس آن نیز بسته به تعداد نیمه تصاویر همان 50 هرتز است.</a:t>
            </a:r>
            <a:endParaRPr lang="en-US" sz="1800" b="1" dirty="0" smtClean="0">
              <a:cs typeface="Majalla UI"/>
            </a:endParaRPr>
          </a:p>
          <a:p>
            <a:pPr algn="just" rtl="1" eaLnBrk="1" fontAlgn="auto" hangingPunct="1">
              <a:spcAft>
                <a:spcPts val="0"/>
              </a:spcAft>
              <a:defRPr/>
            </a:pPr>
            <a:r>
              <a:rPr lang="fa-IR" sz="1800" b="1" dirty="0" smtClean="0"/>
              <a:t> </a:t>
            </a:r>
            <a:endParaRPr lang="en-US" sz="1800" b="1" dirty="0" smtClean="0">
              <a:cs typeface="Majalla UI"/>
            </a:endParaRPr>
          </a:p>
          <a:p>
            <a:pPr algn="just" rtl="1" eaLnBrk="1" fontAlgn="auto" hangingPunct="1">
              <a:spcAft>
                <a:spcPts val="0"/>
              </a:spcAft>
              <a:defRPr/>
            </a:pPr>
            <a:endParaRPr lang="fa-IR" sz="1800" b="1" dirty="0" smtClean="0"/>
          </a:p>
        </p:txBody>
      </p:sp>
      <p:sp>
        <p:nvSpPr>
          <p:cNvPr id="3" name="Date Placeholder 2"/>
          <p:cNvSpPr>
            <a:spLocks noGrp="1"/>
          </p:cNvSpPr>
          <p:nvPr>
            <p:ph type="dt" sz="half" idx="10"/>
          </p:nvPr>
        </p:nvSpPr>
        <p:spPr/>
        <p:txBody>
          <a:bodyPr/>
          <a:lstStyle/>
          <a:p>
            <a:pPr>
              <a:defRPr/>
            </a:pPr>
            <a:fld id="{2D28E285-FDF1-42F6-B424-C03448A588A0}" type="datetime8">
              <a:rPr lang="fa-IR" smtClean="0"/>
              <a:pPr>
                <a:defRPr/>
              </a:pPr>
              <a:t>21 مارس 17</a:t>
            </a:fld>
            <a:endParaRPr lang="fa-I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C:\Documents and Settings\HAMIDI\Desktop\New Folder (2)\50safe\جلسه5شکل2\j.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1033463"/>
            <a:ext cx="8358188" cy="5324475"/>
          </a:xfrm>
          <a:noFill/>
        </p:spPr>
      </p:pic>
      <p:sp>
        <p:nvSpPr>
          <p:cNvPr id="3" name="Date Placeholder 2"/>
          <p:cNvSpPr>
            <a:spLocks noGrp="1"/>
          </p:cNvSpPr>
          <p:nvPr>
            <p:ph type="dt" sz="half" idx="10"/>
          </p:nvPr>
        </p:nvSpPr>
        <p:spPr/>
        <p:txBody>
          <a:bodyPr/>
          <a:lstStyle/>
          <a:p>
            <a:pPr>
              <a:defRPr/>
            </a:pPr>
            <a:fld id="{636A12C6-137C-40E4-9632-D3610DD262AD}" type="datetime8">
              <a:rPr lang="fa-IR" smtClean="0"/>
              <a:pPr>
                <a:defRPr/>
              </a:pPr>
              <a:t>21 مارس 17</a:t>
            </a:fld>
            <a:endParaRPr lang="fa-I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57200" y="1071563"/>
            <a:ext cx="8229600" cy="5253037"/>
          </a:xfrm>
        </p:spPr>
        <p:txBody>
          <a:bodyPr/>
          <a:lstStyle/>
          <a:p>
            <a:pPr algn="r" rtl="1" eaLnBrk="1" hangingPunct="1">
              <a:lnSpc>
                <a:spcPct val="150000"/>
              </a:lnSpc>
            </a:pPr>
            <a:r>
              <a:rPr lang="fa-IR" altLang="en-US" b="1" smtClean="0"/>
              <a:t> </a:t>
            </a:r>
            <a:endParaRPr lang="en-US" altLang="en-US" sz="1800" b="1" smtClean="0">
              <a:ea typeface="Majalla UI"/>
              <a:cs typeface="Majalla UI"/>
            </a:endParaRPr>
          </a:p>
          <a:p>
            <a:pPr algn="r" rtl="1" eaLnBrk="1" hangingPunct="1">
              <a:lnSpc>
                <a:spcPct val="150000"/>
              </a:lnSpc>
            </a:pPr>
            <a:r>
              <a:rPr lang="fa-IR" altLang="en-US" sz="1800" b="1" smtClean="0"/>
              <a:t>- زمان برگشت %18 :     18%=9%+7%+2%</a:t>
            </a:r>
            <a:endParaRPr lang="en-US" altLang="en-US" sz="1800" b="1" smtClean="0">
              <a:ea typeface="Majalla UI"/>
              <a:cs typeface="Majalla UI"/>
            </a:endParaRPr>
          </a:p>
          <a:p>
            <a:pPr algn="r" rtl="1" eaLnBrk="1" hangingPunct="1">
              <a:lnSpc>
                <a:spcPct val="150000"/>
              </a:lnSpc>
            </a:pPr>
            <a:r>
              <a:rPr lang="fa-IR" altLang="en-US" sz="1800" b="1" smtClean="0"/>
              <a:t>- سیگنال </a:t>
            </a:r>
            <a:r>
              <a:rPr lang="en-US" altLang="en-US" sz="1800" b="1" smtClean="0">
                <a:ea typeface="Majalla UI"/>
                <a:cs typeface="Majalla UI"/>
              </a:rPr>
              <a:t>Burst</a:t>
            </a:r>
            <a:r>
              <a:rPr lang="fa-IR" altLang="en-US" sz="1800" b="1" smtClean="0"/>
              <a:t> : سیگنال شناسایی رنگ </a:t>
            </a:r>
            <a:endParaRPr lang="en-US" altLang="en-US" sz="1800" b="1" smtClean="0">
              <a:ea typeface="Majalla UI"/>
              <a:cs typeface="Majalla UI"/>
            </a:endParaRPr>
          </a:p>
          <a:p>
            <a:pPr algn="r" rtl="1" eaLnBrk="1" hangingPunct="1">
              <a:lnSpc>
                <a:spcPct val="150000"/>
              </a:lnSpc>
            </a:pPr>
            <a:r>
              <a:rPr lang="fa-IR" altLang="en-US" sz="1800" b="1" smtClean="0"/>
              <a:t>- در سیستم </a:t>
            </a:r>
            <a:r>
              <a:rPr lang="en-US" altLang="en-US" sz="1800" b="1" smtClean="0">
                <a:ea typeface="Majalla UI"/>
                <a:cs typeface="Majalla UI"/>
              </a:rPr>
              <a:t>C.C.T.R</a:t>
            </a:r>
            <a:r>
              <a:rPr lang="fa-IR" altLang="en-US" sz="1800" b="1" smtClean="0"/>
              <a:t> معمولاً زمان برگشت اشعه را 18% پریود یک سطر در نظر می گیرند . نشانه عقبی سیاه در تلویزیون های رنگی چند پریود از یک سیگنال شناسایی «</a:t>
            </a:r>
            <a:r>
              <a:rPr lang="en-US" altLang="en-US" sz="1800" b="1" smtClean="0">
                <a:ea typeface="Majalla UI"/>
                <a:cs typeface="Majalla UI"/>
              </a:rPr>
              <a:t>Burst</a:t>
            </a:r>
            <a:r>
              <a:rPr lang="fa-IR" altLang="en-US" sz="1800" b="1" smtClean="0"/>
              <a:t>» برای تشخیص برنامه های رنگی از غیر رنگی ارسال می کند .</a:t>
            </a:r>
            <a:endParaRPr lang="en-US" altLang="en-US" sz="1800" b="1" smtClean="0">
              <a:ea typeface="Majalla UI"/>
              <a:cs typeface="Majalla UI"/>
            </a:endParaRPr>
          </a:p>
          <a:p>
            <a:pPr algn="r" rtl="1" eaLnBrk="1" hangingPunct="1"/>
            <a:endParaRPr lang="fa-IR" altLang="en-US" b="1" smtClean="0"/>
          </a:p>
        </p:txBody>
      </p:sp>
      <p:sp>
        <p:nvSpPr>
          <p:cNvPr id="3" name="Date Placeholder 2"/>
          <p:cNvSpPr>
            <a:spLocks noGrp="1"/>
          </p:cNvSpPr>
          <p:nvPr>
            <p:ph type="dt" sz="half" idx="10"/>
          </p:nvPr>
        </p:nvSpPr>
        <p:spPr/>
        <p:txBody>
          <a:bodyPr/>
          <a:lstStyle/>
          <a:p>
            <a:pPr>
              <a:defRPr/>
            </a:pPr>
            <a:fld id="{9E747CEE-EF02-4C1A-A6D8-2930B314AA5E}" type="datetime8">
              <a:rPr lang="fa-IR" smtClean="0"/>
              <a:pPr>
                <a:defRPr/>
              </a:pPr>
              <a:t>21 مارس 17</a:t>
            </a:fld>
            <a:endParaRPr lang="fa-I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1143000"/>
            <a:ext cx="8229600" cy="5181600"/>
          </a:xfrm>
        </p:spPr>
        <p:txBody>
          <a:bodyPr/>
          <a:lstStyle/>
          <a:p>
            <a:pPr algn="just" rtl="1" eaLnBrk="1" hangingPunct="1"/>
            <a:r>
              <a:rPr lang="fa-IR" altLang="en-US" sz="2400" b="1" smtClean="0">
                <a:solidFill>
                  <a:schemeClr val="accent1"/>
                </a:solidFill>
              </a:rPr>
              <a:t>- سیستم ارسال سطر در میانی تصویر «جاروب سطرهای یک در میان »</a:t>
            </a:r>
            <a:endParaRPr lang="en-US" altLang="en-US" sz="2400" b="1" smtClean="0">
              <a:solidFill>
                <a:schemeClr val="accent1"/>
              </a:solidFill>
              <a:ea typeface="Majalla UI"/>
              <a:cs typeface="Majalla UI"/>
            </a:endParaRPr>
          </a:p>
          <a:p>
            <a:pPr algn="just" rtl="1" eaLnBrk="1" hangingPunct="1"/>
            <a:r>
              <a:rPr lang="fa-IR" altLang="en-US" sz="1800" b="1" smtClean="0"/>
              <a:t>این روش را جاروب سطرهای ما بین ، جاروب سطرهای در هم بافته و یا جاروب مرکب هم می نامند ترتیب کار به این صورت است که تصویر به دو میدان با سطرهای زوج و فرد تقسیم شده و در هر جاروب عمودی یک میدان (فرد یا زوج ) جاروب می گردد . مبنای انتخاب چنین سیستمی همان طور که گفته شد کاهش پهنای باند است و با توجه به این که جزئیات تصویر در جهت عمودی و بخصوص در سطرهای مجاور هم چنان متفاوت نمی باشد اطلاعات تصویری در هر میدان تفاوت چندانی با اطلاعات تصویر میدان بعدی ندارد و به همین علت با این که 25 تصویر در هر ثانیه ارسال می شود برای چشم انسان تعداد 50 تصویر در ثانیه مشتبه می شود و از این نظر مشکل چشمک زدن تا حدود زیادی بر طرف می گردد . </a:t>
            </a:r>
            <a:endParaRPr lang="en-US" altLang="en-US" sz="1800" b="1" smtClean="0">
              <a:ea typeface="Majalla UI"/>
              <a:cs typeface="Majalla UI"/>
            </a:endParaRPr>
          </a:p>
          <a:p>
            <a:pPr algn="just" rtl="1" eaLnBrk="1" hangingPunct="1"/>
            <a:r>
              <a:rPr lang="fa-IR" altLang="en-US" sz="1800" b="1" smtClean="0"/>
              <a:t>- در این جا سعی می شود نحوه کار این سیستم جاروب توضیح داده شود .تعداد سطرهای جاروب در استاندارد </a:t>
            </a:r>
            <a:r>
              <a:rPr lang="en-US" altLang="en-US" sz="1800" b="1" smtClean="0">
                <a:ea typeface="Majalla UI"/>
                <a:cs typeface="Majalla UI"/>
              </a:rPr>
              <a:t>ccIR</a:t>
            </a:r>
            <a:r>
              <a:rPr lang="en-US" altLang="en-US" sz="1800" b="1" baseline="-25000" smtClean="0">
                <a:ea typeface="Majalla UI"/>
                <a:cs typeface="Majalla UI"/>
              </a:rPr>
              <a:t>B</a:t>
            </a:r>
            <a:r>
              <a:rPr lang="fa-IR" altLang="en-US" sz="1800" b="1" smtClean="0"/>
              <a:t> 625 خط است که به دو میدان مساوی هر یک با 5/312 خط تقسیم می شود . چنانچه بعداً محاسبه خواهد گردید . در هر میدان 20 سطر در مدت زمان برگشت عمودی قرار گرفته و بنابراین در هر میدان 5/292 سطر جاروب می شوند.</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2AD76231-0DF3-4F94-A5BC-0CA9CEFED7D8}" type="datetime8">
              <a:rPr lang="fa-IR" smtClean="0"/>
              <a:pPr>
                <a:defRPr/>
              </a:pPr>
              <a:t>21 مارس 17</a:t>
            </a:fld>
            <a:endParaRPr lang="fa-I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C:\Documents and Settings\HAMIDI\Desktop\New Folder (2)\50safe\جلسه5شکل2\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1071563"/>
            <a:ext cx="8215312" cy="5253037"/>
          </a:xfrm>
          <a:noFill/>
        </p:spPr>
      </p:pic>
      <p:sp>
        <p:nvSpPr>
          <p:cNvPr id="3" name="Date Placeholder 2"/>
          <p:cNvSpPr>
            <a:spLocks noGrp="1"/>
          </p:cNvSpPr>
          <p:nvPr>
            <p:ph type="dt" sz="half" idx="10"/>
          </p:nvPr>
        </p:nvSpPr>
        <p:spPr/>
        <p:txBody>
          <a:bodyPr/>
          <a:lstStyle/>
          <a:p>
            <a:pPr>
              <a:defRPr/>
            </a:pPr>
            <a:fld id="{5EF3DF38-A222-468B-B098-108E7982006E}" type="datetime8">
              <a:rPr lang="fa-IR" smtClean="0"/>
              <a:pPr>
                <a:defRPr/>
              </a:pPr>
              <a:t>21 مارس 17</a:t>
            </a:fld>
            <a:endParaRPr lang="fa-I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000125"/>
            <a:ext cx="8229600" cy="5324475"/>
          </a:xfrm>
        </p:spPr>
        <p:txBody>
          <a:bodyPr/>
          <a:lstStyle/>
          <a:p>
            <a:pPr algn="r" eaLnBrk="1" hangingPunct="1"/>
            <a:endParaRPr lang="fa-IR" altLang="en-US" sz="1800" dirty="0" smtClean="0"/>
          </a:p>
          <a:p>
            <a:pPr algn="r" eaLnBrk="1" hangingPunct="1"/>
            <a:r>
              <a:rPr lang="fa-IR" altLang="en-US" sz="2400" b="1" dirty="0" smtClean="0">
                <a:solidFill>
                  <a:schemeClr val="accent1"/>
                </a:solidFill>
              </a:rPr>
              <a:t>- قسمتهای تشکیل دهندۀ لامپ تصویر عبارت است از </a:t>
            </a:r>
            <a:r>
              <a:rPr lang="fa-IR" altLang="en-US" sz="2400" b="1" dirty="0" smtClean="0">
                <a:solidFill>
                  <a:schemeClr val="accent1"/>
                </a:solidFill>
              </a:rPr>
              <a:t>:</a:t>
            </a:r>
            <a:endParaRPr lang="en-US" altLang="en-US" sz="2400" b="1" dirty="0" smtClean="0">
              <a:solidFill>
                <a:schemeClr val="accent1"/>
              </a:solidFill>
              <a:ea typeface="Majalla UI"/>
              <a:cs typeface="Majalla UI"/>
            </a:endParaRPr>
          </a:p>
          <a:p>
            <a:pPr algn="r" eaLnBrk="1" hangingPunct="1"/>
            <a:r>
              <a:rPr lang="fa-IR" altLang="en-US" sz="1800" dirty="0" smtClean="0"/>
              <a:t>1- فیلامان (رشته گرم کننده) – بوسیله ولتاژ </a:t>
            </a:r>
            <a:r>
              <a:rPr lang="en-US" altLang="en-US" sz="1800" dirty="0" smtClean="0">
                <a:ea typeface="Majalla UI"/>
                <a:cs typeface="Majalla UI"/>
              </a:rPr>
              <a:t>D.C</a:t>
            </a:r>
            <a:r>
              <a:rPr lang="fa-IR" altLang="en-US" sz="1800" dirty="0" smtClean="0"/>
              <a:t> یا </a:t>
            </a:r>
            <a:r>
              <a:rPr lang="en-US" altLang="en-US" sz="1800" dirty="0" smtClean="0">
                <a:ea typeface="Majalla UI"/>
                <a:cs typeface="Majalla UI"/>
              </a:rPr>
              <a:t>AC</a:t>
            </a:r>
            <a:r>
              <a:rPr lang="fa-IR" altLang="en-US" sz="1800" dirty="0" smtClean="0"/>
              <a:t> جریانی از فیلامان لامپ  عبور مینماید و موجب گرم شدن کاتد می گردد.</a:t>
            </a:r>
            <a:endParaRPr lang="en-US" altLang="en-US" sz="1800" dirty="0" smtClean="0">
              <a:ea typeface="Majalla UI"/>
              <a:cs typeface="Majalla UI"/>
            </a:endParaRPr>
          </a:p>
          <a:p>
            <a:pPr algn="r" eaLnBrk="1" hangingPunct="1"/>
            <a:r>
              <a:rPr lang="fa-IR" altLang="en-US" sz="1800" dirty="0" smtClean="0"/>
              <a:t>2-کاتد (منتشرکننده الکترون) – وظیفه ی آن انتشار الکترون پس از گرم شدن به روش ترموپونیک می باشد.</a:t>
            </a:r>
            <a:endParaRPr lang="en-US" altLang="en-US" sz="1800" dirty="0" smtClean="0">
              <a:ea typeface="Majalla UI"/>
              <a:cs typeface="Majalla UI"/>
            </a:endParaRPr>
          </a:p>
          <a:p>
            <a:pPr algn="r" eaLnBrk="1" hangingPunct="1"/>
            <a:r>
              <a:rPr lang="fa-IR" altLang="en-US" sz="1800" dirty="0" smtClean="0"/>
              <a:t>3- شبکه کنترل (فرمان)- برای کنترل الکترون های عبوری و شدت نور صفحه به کار می رود. (( هرچه ولتاژ آند به کاتد مثبت تر باشد، الکترون های بیشتری از کاتد کنده می شود و بالعکس ))</a:t>
            </a:r>
            <a:endParaRPr lang="en-US" altLang="en-US" sz="1800" dirty="0" smtClean="0">
              <a:ea typeface="Majalla UI"/>
              <a:cs typeface="Majalla UI"/>
            </a:endParaRPr>
          </a:p>
          <a:p>
            <a:pPr algn="r" eaLnBrk="1" hangingPunct="1"/>
            <a:r>
              <a:rPr lang="fa-IR" altLang="en-US" sz="1800" dirty="0" smtClean="0"/>
              <a:t>4- شبکه پرده (آند شتاب دهنده اول ):</a:t>
            </a:r>
            <a:endParaRPr lang="en-US" altLang="en-US" sz="1800" dirty="0" smtClean="0">
              <a:ea typeface="Majalla UI"/>
              <a:cs typeface="Majalla UI"/>
            </a:endParaRPr>
          </a:p>
          <a:p>
            <a:pPr algn="r" eaLnBrk="1" hangingPunct="1"/>
            <a:r>
              <a:rPr lang="fa-IR" altLang="en-US" sz="1800" dirty="0" smtClean="0"/>
              <a:t>برای کنترل سرعت حرکت الکترون ها تعبیه گردیده است.</a:t>
            </a:r>
            <a:endParaRPr lang="en-US" altLang="en-US" sz="1800" dirty="0" smtClean="0">
              <a:ea typeface="Majalla UI"/>
              <a:cs typeface="Majalla UI"/>
            </a:endParaRPr>
          </a:p>
          <a:p>
            <a:pPr algn="r" eaLnBrk="1" hangingPunct="1"/>
            <a:r>
              <a:rPr lang="fa-IR" altLang="en-US" sz="1800" dirty="0" smtClean="0"/>
              <a:t>5- آند کانونی کننده – به منظور جلوگیری از پراکندگی الکترون ها به کار می رود.</a:t>
            </a:r>
            <a:endParaRPr lang="en-US" altLang="en-US" sz="1800" dirty="0" smtClean="0">
              <a:ea typeface="Majalla UI"/>
              <a:cs typeface="Majalla UI"/>
            </a:endParaRPr>
          </a:p>
          <a:p>
            <a:pPr algn="r" eaLnBrk="1" hangingPunct="1"/>
            <a:r>
              <a:rPr lang="fa-IR" altLang="en-US" sz="1800" dirty="0" smtClean="0"/>
              <a:t>6- صفحه تلوزیون – که از ذرات فسفر پوشانده شده و به همین دلیل آن را فسفر سانس می گویند. این ذرات دارای خاصیت پس ماند ه های نوری هستند.</a:t>
            </a:r>
            <a:endParaRPr lang="en-US" altLang="en-US" sz="1800" dirty="0" smtClean="0">
              <a:ea typeface="Majalla UI"/>
              <a:cs typeface="Majalla UI"/>
            </a:endParaRPr>
          </a:p>
          <a:p>
            <a:pPr algn="r" eaLnBrk="1" hangingPunct="1"/>
            <a:r>
              <a:rPr lang="fa-IR" altLang="en-US" sz="1800" dirty="0" smtClean="0"/>
              <a:t>7- </a:t>
            </a:r>
            <a:r>
              <a:rPr lang="fa-IR" altLang="en-US" sz="1800" dirty="0" smtClean="0"/>
              <a:t>دیوارۀ کناری لامپ تصویر : که از ماده گرافیتی پوشانیده نشده است و ولتاژ زیاد </a:t>
            </a:r>
            <a:r>
              <a:rPr lang="en-US" altLang="en-US" sz="1800" dirty="0" smtClean="0">
                <a:ea typeface="Majalla UI"/>
                <a:cs typeface="Majalla UI"/>
              </a:rPr>
              <a:t>(H.V)</a:t>
            </a:r>
            <a:r>
              <a:rPr lang="fa-IR" altLang="en-US" sz="1800" dirty="0" smtClean="0"/>
              <a:t> یکسو شده به آن وصل می گردد ((جهت شتاب بیشتر به الکترون ها))</a:t>
            </a:r>
            <a:endParaRPr lang="en-US" altLang="en-US" sz="1800" dirty="0" smtClean="0">
              <a:ea typeface="Majalla UI"/>
              <a:cs typeface="Majalla UI"/>
            </a:endParaRPr>
          </a:p>
          <a:p>
            <a:pPr algn="just" eaLnBrk="1" hangingPunct="1">
              <a:buFont typeface="Wingdings 2" panose="05020102010507070707" pitchFamily="18" charset="2"/>
              <a:buNone/>
            </a:pPr>
            <a:endParaRPr lang="fa-IR" altLang="en-US" sz="1800" dirty="0" smtClean="0"/>
          </a:p>
        </p:txBody>
      </p:sp>
      <p:sp>
        <p:nvSpPr>
          <p:cNvPr id="3" name="Date Placeholder 2"/>
          <p:cNvSpPr>
            <a:spLocks noGrp="1"/>
          </p:cNvSpPr>
          <p:nvPr>
            <p:ph type="dt" sz="half" idx="10"/>
          </p:nvPr>
        </p:nvSpPr>
        <p:spPr/>
        <p:txBody>
          <a:bodyPr/>
          <a:lstStyle/>
          <a:p>
            <a:pPr>
              <a:defRPr/>
            </a:pPr>
            <a:fld id="{4323094F-5C1F-476D-8F6B-0E861A03F22B}"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57200" y="1143000"/>
            <a:ext cx="8229600" cy="5181600"/>
          </a:xfrm>
        </p:spPr>
        <p:txBody>
          <a:bodyPr/>
          <a:lstStyle/>
          <a:p>
            <a:pPr algn="just" rtl="1" eaLnBrk="1" hangingPunct="1"/>
            <a:r>
              <a:rPr lang="fa-IR" altLang="en-US" sz="1800" b="1" smtClean="0"/>
              <a:t>چنان چه مشاهده می شود ابتدا میدان فرد شامل سطرهای فرد تصویر جاروب شده تا سطر آخر که یک نیم سطر است . عمل رفت میدان فرد در نقطه ی </a:t>
            </a:r>
            <a:r>
              <a:rPr lang="en-US" altLang="en-US" sz="1800" b="1" smtClean="0">
                <a:ea typeface="Majalla UI"/>
                <a:cs typeface="Majalla UI"/>
              </a:rPr>
              <a:t>B</a:t>
            </a:r>
            <a:r>
              <a:rPr lang="fa-IR" altLang="en-US" sz="1800" b="1" smtClean="0"/>
              <a:t> با جاروب 5/292 سطر پایان می پذیرد و پس از آن در مدت زمان برگشت عمودی شعاع الکترونی به نقطه </a:t>
            </a:r>
            <a:r>
              <a:rPr lang="en-US" altLang="en-US" sz="1800" b="1" smtClean="0">
                <a:ea typeface="Majalla UI"/>
                <a:cs typeface="Majalla UI"/>
              </a:rPr>
              <a:t>C</a:t>
            </a:r>
            <a:r>
              <a:rPr lang="fa-IR" altLang="en-US" sz="1800" b="1" smtClean="0"/>
              <a:t> که شروع میدان زوج است بالا آمده و از آن لحظه به بعد جاروب میدان زوج با یک نیم سطر آغاز می گردد و کلیه سطرهای زوج تا سطر آخر که یک سطر کامل است ، جاروب شده و در قطعه </a:t>
            </a:r>
            <a:r>
              <a:rPr lang="en-US" altLang="en-US" sz="1800" b="1" smtClean="0">
                <a:ea typeface="Majalla UI"/>
                <a:cs typeface="Majalla UI"/>
              </a:rPr>
              <a:t>D</a:t>
            </a:r>
            <a:r>
              <a:rPr lang="fa-IR" altLang="en-US" sz="1800" b="1" smtClean="0"/>
              <a:t> عمل رفت میدان زوج پایان می یابد که در آن لحظه شروع عمل برگشت میدان زوج بوده و در مدت زمان برگشت عمودی شعاع الکترونی به نقطه </a:t>
            </a:r>
            <a:r>
              <a:rPr lang="en-US" altLang="en-US" sz="1800" b="1" smtClean="0">
                <a:ea typeface="Majalla UI"/>
                <a:cs typeface="Majalla UI"/>
              </a:rPr>
              <a:t>A</a:t>
            </a:r>
            <a:r>
              <a:rPr lang="fa-IR" altLang="en-US" sz="1800" b="1" smtClean="0"/>
              <a:t> که شروع میدان فرد است ، بالا می آید . بدین ترتیب پس از پایان دو سیکل کامل جاروب عمودی که هر یک   ثانیه طول می کشد یک تصویر کامل ایجاد می شود . در نتیجه هر تصویر کامل  ثانیه معادل  ثانیه طول می کشد که به معنای فرکانس 25 تصویر در ثانیه است ؛ بنابراین در این سیستم فرکانس میدان </a:t>
            </a:r>
            <a:r>
              <a:rPr lang="en-US" altLang="en-US" sz="1800" b="1" smtClean="0">
                <a:ea typeface="Majalla UI"/>
                <a:cs typeface="Majalla UI"/>
              </a:rPr>
              <a:t>Hz</a:t>
            </a:r>
            <a:r>
              <a:rPr lang="fa-IR" altLang="en-US" sz="1800" b="1" smtClean="0"/>
              <a:t> 50 و فرکانس تصویر </a:t>
            </a:r>
            <a:r>
              <a:rPr lang="en-US" altLang="en-US" sz="1800" b="1" smtClean="0">
                <a:ea typeface="Majalla UI"/>
                <a:cs typeface="Majalla UI"/>
              </a:rPr>
              <a:t>Hz</a:t>
            </a:r>
            <a:r>
              <a:rPr lang="fa-IR" altLang="en-US" sz="1800" b="1" smtClean="0"/>
              <a:t> 25 می باشد.همچنین در مورد جاروب یک در میان نکات مهمی وجود دارد که در این جا به ذکر آنها می پردازیم :</a:t>
            </a:r>
            <a:endParaRPr lang="en-US" altLang="en-US" sz="1800" b="1" smtClean="0">
              <a:ea typeface="Majalla UI"/>
              <a:cs typeface="Majalla UI"/>
            </a:endParaRPr>
          </a:p>
          <a:p>
            <a:pPr algn="just" rtl="1" eaLnBrk="1" hangingPunct="1"/>
            <a:r>
              <a:rPr lang="fa-IR" altLang="en-US" sz="1800" b="1" smtClean="0"/>
              <a:t>الف) میدان فرد با یک سطر کامل شروع و به یک نیم سطر تمام می شود ، در صورتی که میدان زوج با یک نیم سطر آغاز و با یک سطر کامل پایان می یابد.</a:t>
            </a:r>
            <a:endParaRPr lang="en-US" altLang="en-US" sz="1800" b="1" smtClean="0">
              <a:ea typeface="Majalla UI"/>
              <a:cs typeface="Majalla UI"/>
            </a:endParaRPr>
          </a:p>
          <a:p>
            <a:pPr algn="just" rtl="1" eaLnBrk="1" hangingPunct="1"/>
            <a:r>
              <a:rPr lang="fa-IR" altLang="en-US" sz="1800" b="1" smtClean="0"/>
              <a:t>ب) نقاط شروع میدان های فرد و زوج (</a:t>
            </a:r>
            <a:r>
              <a:rPr lang="en-US" altLang="en-US" sz="1800" b="1" smtClean="0">
                <a:ea typeface="Majalla UI"/>
                <a:cs typeface="Majalla UI"/>
              </a:rPr>
              <a:t>A</a:t>
            </a:r>
            <a:r>
              <a:rPr lang="fa-IR" altLang="en-US" sz="1800" b="1" smtClean="0"/>
              <a:t> و </a:t>
            </a:r>
            <a:r>
              <a:rPr lang="en-US" altLang="en-US" sz="1800" b="1" smtClean="0">
                <a:ea typeface="Majalla UI"/>
                <a:cs typeface="Majalla UI"/>
              </a:rPr>
              <a:t>C</a:t>
            </a:r>
            <a:r>
              <a:rPr lang="fa-IR" altLang="en-US" sz="1800" b="1" smtClean="0"/>
              <a:t> ) و همچنین نقاط پایان میدان های فرد و زوج (</a:t>
            </a:r>
            <a:r>
              <a:rPr lang="en-US" altLang="en-US" sz="1800" b="1" smtClean="0">
                <a:ea typeface="Majalla UI"/>
                <a:cs typeface="Majalla UI"/>
              </a:rPr>
              <a:t>B</a:t>
            </a:r>
            <a:r>
              <a:rPr lang="fa-IR" altLang="en-US" sz="1800" b="1" smtClean="0"/>
              <a:t> و </a:t>
            </a:r>
            <a:r>
              <a:rPr lang="en-US" altLang="en-US" sz="1800" b="1" smtClean="0">
                <a:ea typeface="Majalla UI"/>
                <a:cs typeface="Majalla UI"/>
              </a:rPr>
              <a:t>D</a:t>
            </a:r>
            <a:r>
              <a:rPr lang="fa-IR" altLang="en-US" sz="1800" b="1" smtClean="0"/>
              <a:t> ) در یک راستای افقی هستند . </a:t>
            </a:r>
            <a:endParaRPr lang="en-US" altLang="en-US" sz="1800" b="1" smtClean="0">
              <a:ea typeface="Majalla UI"/>
              <a:cs typeface="Majalla UI"/>
            </a:endParaRPr>
          </a:p>
          <a:p>
            <a:pPr algn="just" rtl="1" eaLnBrk="1" hangingPunct="1"/>
            <a:r>
              <a:rPr lang="fa-IR" altLang="en-US" sz="1800" b="1" smtClean="0"/>
              <a:t>ج) نقطه شروع یک میدان با نقطه پایان میدان بعدی در یک راستای عمودی می باشند (نقاط </a:t>
            </a:r>
            <a:r>
              <a:rPr lang="en-US" altLang="en-US" sz="1800" b="1" smtClean="0">
                <a:ea typeface="Majalla UI"/>
                <a:cs typeface="Majalla UI"/>
              </a:rPr>
              <a:t>A</a:t>
            </a:r>
            <a:r>
              <a:rPr lang="fa-IR" altLang="en-US" sz="1800" b="1" smtClean="0"/>
              <a:t> و </a:t>
            </a:r>
            <a:r>
              <a:rPr lang="en-US" altLang="en-US" sz="1800" b="1" smtClean="0">
                <a:ea typeface="Majalla UI"/>
                <a:cs typeface="Majalla UI"/>
              </a:rPr>
              <a:t>D</a:t>
            </a:r>
            <a:r>
              <a:rPr lang="fa-IR" altLang="en-US" sz="1800" b="1" smtClean="0"/>
              <a:t> و همچنین نقاط </a:t>
            </a:r>
            <a:r>
              <a:rPr lang="en-US" altLang="en-US" sz="1800" b="1" smtClean="0">
                <a:ea typeface="Majalla UI"/>
                <a:cs typeface="Majalla UI"/>
              </a:rPr>
              <a:t>C</a:t>
            </a:r>
            <a:r>
              <a:rPr lang="fa-IR" altLang="en-US" sz="1800" b="1" smtClean="0"/>
              <a:t> و </a:t>
            </a:r>
            <a:r>
              <a:rPr lang="en-US" altLang="en-US" sz="1800" b="1" smtClean="0">
                <a:ea typeface="Majalla UI"/>
                <a:cs typeface="Majalla UI"/>
              </a:rPr>
              <a:t>B</a:t>
            </a:r>
            <a:r>
              <a:rPr lang="fa-IR" altLang="en-US" sz="1800" b="1" smtClean="0"/>
              <a:t> )</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9E835F6A-18E4-467D-9BA0-ABC1CCC62545}" type="datetime8">
              <a:rPr lang="fa-IR" smtClean="0"/>
              <a:pPr>
                <a:defRPr/>
              </a:pPr>
              <a:t>21 مارس 17</a:t>
            </a:fld>
            <a:endParaRPr lang="fa-I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28625" y="1928813"/>
            <a:ext cx="8229600" cy="4389437"/>
          </a:xfrm>
        </p:spPr>
        <p:txBody>
          <a:bodyPr/>
          <a:lstStyle/>
          <a:p>
            <a:pPr algn="ctr" eaLnBrk="1" hangingPunct="1"/>
            <a:r>
              <a:rPr lang="fa-IR" altLang="en-US" sz="9600" b="1"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87EB61DF-3E84-4B14-A78E-CD28B2A505AB}" type="datetime8">
              <a:rPr lang="fa-IR" smtClean="0"/>
              <a:pPr>
                <a:defRPr/>
              </a:pPr>
              <a:t>21 مارس 17</a:t>
            </a:fld>
            <a:endParaRPr lang="fa-I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85813"/>
            <a:ext cx="8229600" cy="1643062"/>
          </a:xfrm>
        </p:spPr>
        <p:txBody>
          <a:bodyPr/>
          <a:lstStyle/>
          <a:p>
            <a:pPr algn="r" eaLnBrk="1" hangingPunct="1"/>
            <a:r>
              <a:rPr lang="fa-IR" altLang="en-US" sz="1800" b="1" smtClean="0">
                <a:latin typeface="Arial" panose="020B0604020202020204" pitchFamily="34" charset="0"/>
                <a:cs typeface="Arial" panose="020B0604020202020204" pitchFamily="34" charset="0"/>
              </a:rPr>
              <a:t>-</a:t>
            </a:r>
            <a:r>
              <a:rPr lang="fa-IR" altLang="en-US" sz="2400" b="1" smtClean="0">
                <a:latin typeface="Arial" panose="020B0604020202020204" pitchFamily="34" charset="0"/>
                <a:cs typeface="Arial" panose="020B0604020202020204" pitchFamily="34" charset="0"/>
              </a:rPr>
              <a:t>چگونگی جریان بویین های انحراف افقی  و عمودی در گیرنده:</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-مدار یوک عمودی برای انحراف عمودی اشعه جهت تلویزیونهای 26 اینچ </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 با مداریوک عمودی ، مدار تصحیح کننده اعوجاج خطوط عمودی تصویر نیز بکار برده شده است»</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endParaRPr lang="fa-IR" altLang="en-US" sz="1800" b="1" smtClean="0">
              <a:latin typeface="Arial" panose="020B0604020202020204" pitchFamily="34" charset="0"/>
              <a:cs typeface="Arial" panose="020B0604020202020204" pitchFamily="34" charset="0"/>
            </a:endParaRPr>
          </a:p>
        </p:txBody>
      </p:sp>
      <p:pic>
        <p:nvPicPr>
          <p:cNvPr id="76803" name="Picture 4" descr="C:\Documents and Settings\HAMIDI\My Documents\پاوریوینت حاجی وند\New Folder (2)\50safe\جلسه6شکل1تا7\c.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00188" y="2143125"/>
            <a:ext cx="6076950" cy="4271963"/>
          </a:xfrm>
          <a:noFill/>
        </p:spPr>
      </p:pic>
      <p:sp>
        <p:nvSpPr>
          <p:cNvPr id="3" name="Date Placeholder 2"/>
          <p:cNvSpPr>
            <a:spLocks noGrp="1"/>
          </p:cNvSpPr>
          <p:nvPr>
            <p:ph type="dt" sz="half" idx="10"/>
          </p:nvPr>
        </p:nvSpPr>
        <p:spPr/>
        <p:txBody>
          <a:bodyPr/>
          <a:lstStyle/>
          <a:p>
            <a:pPr>
              <a:defRPr/>
            </a:pPr>
            <a:fld id="{A49DD909-6434-44B8-9BC6-4D48787A4B03}" type="datetime8">
              <a:rPr lang="fa-IR" smtClean="0"/>
              <a:pPr>
                <a:defRPr/>
              </a:pPr>
              <a:t>21 مارس 17</a:t>
            </a:fld>
            <a:endParaRPr lang="fa-I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785813"/>
            <a:ext cx="8043863" cy="3571875"/>
          </a:xfrm>
        </p:spPr>
        <p:txBody>
          <a:bodyPr/>
          <a:lstStyle/>
          <a:p>
            <a:pPr algn="r" eaLnBrk="1" hangingPunct="1"/>
            <a:r>
              <a:rPr lang="fa-IR" altLang="en-US" sz="1800" b="1" smtClean="0">
                <a:latin typeface="Arial" panose="020B0604020202020204" pitchFamily="34" charset="0"/>
                <a:cs typeface="Arial" panose="020B0604020202020204" pitchFamily="34" charset="0"/>
              </a:rPr>
              <a:t>- اگر ولتاژ تصحیح کننده وجود نداشته باشد و یک تصویر را روی صفحه تلویزیون رنگی مشاهده کنیم ، متوجه می شویم که ارتفاع تصویر در وسط قسمتهای بالا و پایین کم است.</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 مدار تصحیح کننده اعوجاج عمودی دو عمل انجام می دهد :</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1- اصلاح کپی های سمت وسط از بالا  و پایین تصویر</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2- اصلاح کپی های بوجود آمده از لحاظ قد لامپ تصویر</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قسمت دوم توسط پالس سینوسی هوریزانتال قابل اصلاح نیست لذا ولتاژ تصحیح کننده برای این قسمت باید دارای جریان کسینوسی باشد . </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r>
              <a:rPr lang="fa-IR" altLang="en-US" sz="1800" b="1" smtClean="0">
                <a:latin typeface="Arial" panose="020B0604020202020204" pitchFamily="34" charset="0"/>
                <a:cs typeface="Arial" panose="020B0604020202020204" pitchFamily="34" charset="0"/>
              </a:rPr>
              <a:t>البته با فرکانس دو برابر فرکانس هوریزانتال ،تأثیر این ولتاژ بر روی کجی های ورتیکال بصورت قوسی پارابولیک می باشد . شکل زیر را ملاحظه کنید : تأثیر تصحیح کننده بر روی پالس عمودی به شکل موج پروانه ای در آمده است.</a:t>
            </a:r>
            <a:r>
              <a:rPr lang="en-US" altLang="en-US" sz="1800" b="1" smtClean="0">
                <a:latin typeface="Arial" panose="020B0604020202020204" pitchFamily="34" charset="0"/>
                <a:cs typeface="Arial" panose="020B0604020202020204" pitchFamily="34" charset="0"/>
              </a:rPr>
              <a:t/>
            </a:r>
            <a:br>
              <a:rPr lang="en-US" altLang="en-US" sz="1800" b="1" smtClean="0">
                <a:latin typeface="Arial" panose="020B0604020202020204" pitchFamily="34" charset="0"/>
                <a:cs typeface="Arial" panose="020B0604020202020204" pitchFamily="34" charset="0"/>
              </a:rPr>
            </a:br>
            <a:endParaRPr lang="fa-IR" altLang="en-US" sz="1800" b="1" smtClean="0">
              <a:latin typeface="Arial" panose="020B0604020202020204" pitchFamily="34" charset="0"/>
              <a:cs typeface="Arial" panose="020B0604020202020204" pitchFamily="34" charset="0"/>
            </a:endParaRPr>
          </a:p>
        </p:txBody>
      </p:sp>
      <p:pic>
        <p:nvPicPr>
          <p:cNvPr id="77827" name="Picture 4" descr="C:\Documents and Settings\HAMIDI\My Documents\پاوریوینت حاجی وند\New Folder (2)\50safe\جلسه6شکل1تا7\ز.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86000" y="3714750"/>
            <a:ext cx="4143375" cy="2786063"/>
          </a:xfrm>
          <a:noFill/>
        </p:spPr>
      </p:pic>
      <p:sp>
        <p:nvSpPr>
          <p:cNvPr id="3" name="Date Placeholder 2"/>
          <p:cNvSpPr>
            <a:spLocks noGrp="1"/>
          </p:cNvSpPr>
          <p:nvPr>
            <p:ph type="dt" sz="half" idx="10"/>
          </p:nvPr>
        </p:nvSpPr>
        <p:spPr/>
        <p:txBody>
          <a:bodyPr/>
          <a:lstStyle/>
          <a:p>
            <a:pPr>
              <a:defRPr/>
            </a:pPr>
            <a:fld id="{EED87B56-5392-49A5-BD0B-091BCC5D7A8A}" type="datetime8">
              <a:rPr lang="fa-IR" smtClean="0"/>
              <a:pPr>
                <a:defRPr/>
              </a:pPr>
              <a:t>21 مارس 17</a:t>
            </a:fld>
            <a:endParaRPr lang="fa-I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Documents and Settings\HAMIDI\My Documents\پاوریوینت حاجی وند\New Folder (2)\50safe\جلسه6شکل1تا7\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1071563"/>
            <a:ext cx="8358187" cy="5253037"/>
          </a:xfrm>
          <a:noFill/>
        </p:spPr>
      </p:pic>
      <p:sp>
        <p:nvSpPr>
          <p:cNvPr id="3" name="Date Placeholder 2"/>
          <p:cNvSpPr>
            <a:spLocks noGrp="1"/>
          </p:cNvSpPr>
          <p:nvPr>
            <p:ph type="dt" sz="half" idx="10"/>
          </p:nvPr>
        </p:nvSpPr>
        <p:spPr/>
        <p:txBody>
          <a:bodyPr/>
          <a:lstStyle/>
          <a:p>
            <a:pPr>
              <a:defRPr/>
            </a:pPr>
            <a:fld id="{7E8C057E-6172-4235-9A45-6ABE5C862BE9}" type="datetime8">
              <a:rPr lang="fa-IR" smtClean="0"/>
              <a:pPr>
                <a:defRPr/>
              </a:pPr>
              <a:t>21 مارس 17</a:t>
            </a:fld>
            <a:endParaRPr lang="fa-I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idx="1"/>
          </p:nvPr>
        </p:nvSpPr>
        <p:spPr>
          <a:xfrm>
            <a:off x="571500" y="928688"/>
            <a:ext cx="8115300" cy="6462712"/>
          </a:xfrm>
        </p:spPr>
        <p:txBody>
          <a:bodyPr anchor="ctr">
            <a:spAutoFit/>
          </a:bodyPr>
          <a:lstStyle/>
          <a:p>
            <a:pPr marL="0" indent="0" algn="just" rtl="1" eaLnBrk="1" hangingPunct="1">
              <a:spcBef>
                <a:spcPct val="0"/>
              </a:spcBef>
              <a:buFontTx/>
              <a:buChar char="•"/>
              <a:tabLst>
                <a:tab pos="457200" algn="l"/>
              </a:tabLst>
            </a:pPr>
            <a:r>
              <a:rPr lang="fa-IR" altLang="en-US" sz="1800" b="1" smtClean="0"/>
              <a:t>جریان </a:t>
            </a:r>
            <a:r>
              <a:rPr lang="en-US" altLang="en-US" sz="1800" b="1" smtClean="0">
                <a:cs typeface="Arial" panose="020B0604020202020204" pitchFamily="34" charset="0"/>
              </a:rPr>
              <a:t>IH</a:t>
            </a:r>
            <a:r>
              <a:rPr lang="en-US" altLang="en-US" sz="1800" b="1" baseline="-30000" smtClean="0">
                <a:cs typeface="Arial" panose="020B0604020202020204" pitchFamily="34" charset="0"/>
              </a:rPr>
              <a:t>1</a:t>
            </a:r>
            <a:r>
              <a:rPr lang="fa-IR" altLang="en-US" sz="1800" b="1" smtClean="0"/>
              <a:t> مساوی ولی در جهت عکس </a:t>
            </a:r>
            <a:r>
              <a:rPr lang="en-US" altLang="en-US" sz="1800" b="1" smtClean="0">
                <a:cs typeface="Arial" panose="020B0604020202020204" pitchFamily="34" charset="0"/>
              </a:rPr>
              <a:t>IH</a:t>
            </a:r>
            <a:r>
              <a:rPr lang="en-US" altLang="en-US" sz="1800" b="1" baseline="-30000" smtClean="0">
                <a:cs typeface="Arial" panose="020B0604020202020204" pitchFamily="34" charset="0"/>
              </a:rPr>
              <a:t>2</a:t>
            </a:r>
            <a:r>
              <a:rPr lang="fa-IR" altLang="en-US" sz="1800" b="1" smtClean="0"/>
              <a:t> می باشد . در نتیجه نظر به جهت سیم پیچی فلوی مغناطیسی آنها در یک جهت با هم جمع می شوند «شاخه های بیرونی » ولی در شاخه وسطی یکدیگر را خنثی می کنند ، در نتیجه فلو صفر است .مسیر این فلو با خط چین مشخص شده است . </a:t>
            </a:r>
            <a:endParaRPr lang="en-US" altLang="en-US" sz="1800" b="1" smtClean="0">
              <a:latin typeface="Arial" panose="020B0604020202020204" pitchFamily="34" charset="0"/>
              <a:ea typeface="Majalla UI"/>
              <a:cs typeface="Majalla UI"/>
            </a:endParaRPr>
          </a:p>
          <a:p>
            <a:pPr marL="0" indent="0" algn="just" rtl="1" eaLnBrk="1" hangingPunct="1">
              <a:spcBef>
                <a:spcPct val="0"/>
              </a:spcBef>
              <a:buFontTx/>
              <a:buChar char="•"/>
              <a:tabLst>
                <a:tab pos="457200" algn="l"/>
              </a:tabLst>
            </a:pPr>
            <a:r>
              <a:rPr lang="fa-IR" altLang="en-US" sz="1800" b="1" smtClean="0"/>
              <a:t>اگر جهت جریان </a:t>
            </a:r>
            <a:r>
              <a:rPr lang="en-US" altLang="en-US" sz="1800" b="1" smtClean="0">
                <a:cs typeface="Arial" panose="020B0604020202020204" pitchFamily="34" charset="0"/>
              </a:rPr>
              <a:t>IV</a:t>
            </a:r>
            <a:r>
              <a:rPr lang="fa-IR" altLang="en-US" sz="1800" b="1" smtClean="0"/>
              <a:t> مطابق شکل باشد، فلوی ایجاد شده مطابق خط پر خواهد بود که با فلوی سیم پیچ </a:t>
            </a:r>
            <a:r>
              <a:rPr lang="en-US" altLang="en-US" sz="1800" b="1" smtClean="0">
                <a:cs typeface="Arial" panose="020B0604020202020204" pitchFamily="34" charset="0"/>
              </a:rPr>
              <a:t>LH</a:t>
            </a:r>
            <a:r>
              <a:rPr lang="en-US" altLang="en-US" sz="1800" b="1" baseline="-30000" smtClean="0">
                <a:cs typeface="Arial" panose="020B0604020202020204" pitchFamily="34" charset="0"/>
              </a:rPr>
              <a:t>1</a:t>
            </a:r>
            <a:r>
              <a:rPr lang="fa-IR" altLang="en-US" sz="1800" b="1" smtClean="0"/>
              <a:t> در جهت عکس یعنی از آن کم می شود ولی با فلوی </a:t>
            </a:r>
            <a:r>
              <a:rPr lang="en-US" altLang="en-US" sz="1800" b="1" smtClean="0">
                <a:cs typeface="Arial" panose="020B0604020202020204" pitchFamily="34" charset="0"/>
              </a:rPr>
              <a:t>LH</a:t>
            </a:r>
            <a:r>
              <a:rPr lang="en-US" altLang="en-US" sz="1800" b="1" baseline="-30000" smtClean="0">
                <a:cs typeface="Arial" panose="020B0604020202020204" pitchFamily="34" charset="0"/>
              </a:rPr>
              <a:t>2</a:t>
            </a:r>
            <a:r>
              <a:rPr lang="fa-IR" altLang="en-US" sz="1800" b="1" smtClean="0"/>
              <a:t> هم جهت با آن جمع می شود و اگر جهت </a:t>
            </a:r>
            <a:r>
              <a:rPr lang="en-US" altLang="en-US" sz="1800" b="1" smtClean="0">
                <a:cs typeface="Arial" panose="020B0604020202020204" pitchFamily="34" charset="0"/>
              </a:rPr>
              <a:t>IV</a:t>
            </a:r>
            <a:r>
              <a:rPr lang="fa-IR" altLang="en-US" sz="1800" b="1" smtClean="0"/>
              <a:t> معکوس شود ، مطالب گفته شده نیز عکس می گردد. </a:t>
            </a:r>
          </a:p>
          <a:p>
            <a:pPr marL="0" indent="0" algn="just" rtl="1" eaLnBrk="1" hangingPunct="1">
              <a:spcBef>
                <a:spcPct val="0"/>
              </a:spcBef>
              <a:buFontTx/>
              <a:buChar char="•"/>
              <a:tabLst>
                <a:tab pos="457200" algn="l"/>
              </a:tabLst>
            </a:pPr>
            <a:r>
              <a:rPr lang="fa-IR" altLang="en-US" sz="1800" b="1" smtClean="0"/>
              <a:t>- فرکانسهای بالا (فرکانس افقی ) اگر بصورت مستقیم به یوک عمودی اعمال شوند، تولید مقاومت ظاهری زیاد کرده و باعث می شود که جریان 90 درجه از ولتاژ تصحیح کنندۀ اعوجاج خطوط عمودی تصویر عقب بیفتد و نتیجه اینکه ولتاژ تصحیح کننده بموقع عمل خود را انجام نخواهد داد. </a:t>
            </a:r>
          </a:p>
          <a:p>
            <a:pPr marL="0" indent="0" algn="just" rtl="1" eaLnBrk="1" hangingPunct="1">
              <a:spcBef>
                <a:spcPct val="0"/>
              </a:spcBef>
              <a:buFontTx/>
              <a:buChar char="•"/>
              <a:tabLst>
                <a:tab pos="457200" algn="l"/>
              </a:tabLst>
            </a:pPr>
            <a:endParaRPr lang="fa-IR" altLang="en-US" sz="1800" b="1" smtClean="0"/>
          </a:p>
          <a:p>
            <a:pPr marL="0" indent="0" algn="just" rtl="1" eaLnBrk="1" hangingPunct="1">
              <a:tabLst>
                <a:tab pos="457200" algn="l"/>
              </a:tabLst>
            </a:pPr>
            <a:r>
              <a:rPr lang="fa-IR" altLang="en-US" sz="2400" b="1" smtClean="0">
                <a:solidFill>
                  <a:schemeClr val="accent1"/>
                </a:solidFill>
              </a:rPr>
              <a:t>-مدار انحراف عمودی </a:t>
            </a:r>
            <a:endParaRPr lang="en-US" altLang="en-US" sz="2400" b="1" smtClean="0">
              <a:solidFill>
                <a:schemeClr val="accent1"/>
              </a:solidFill>
              <a:cs typeface="Arial" panose="020B0604020202020204" pitchFamily="34" charset="0"/>
            </a:endParaRPr>
          </a:p>
          <a:p>
            <a:pPr marL="0" indent="0" algn="just" rtl="1" eaLnBrk="1" hangingPunct="1">
              <a:tabLst>
                <a:tab pos="457200" algn="l"/>
              </a:tabLst>
            </a:pPr>
            <a:r>
              <a:rPr lang="fa-IR" altLang="en-US" sz="1800" b="1" smtClean="0"/>
              <a:t>جریان دندان اره ای تولید شده جهت انحراف عمودی اگر عیناً به مدار انحراف عمودی اعمال شود به دو علت ایجاد اعوجاج در تصویر می نماید . </a:t>
            </a:r>
            <a:endParaRPr lang="en-US" altLang="en-US" sz="1800" b="1" smtClean="0">
              <a:cs typeface="Arial" panose="020B0604020202020204" pitchFamily="34" charset="0"/>
            </a:endParaRPr>
          </a:p>
          <a:p>
            <a:pPr marL="0" indent="0" algn="just" rtl="1" eaLnBrk="1" hangingPunct="1">
              <a:tabLst>
                <a:tab pos="457200" algn="l"/>
              </a:tabLst>
            </a:pPr>
            <a:r>
              <a:rPr lang="fa-IR" altLang="en-US" sz="1800" b="1" smtClean="0"/>
              <a:t>«این اعوجاج را بطور کلی اعوجاج بالشتی می نامند » </a:t>
            </a:r>
            <a:endParaRPr lang="en-US" altLang="en-US" sz="1800" b="1" smtClean="0">
              <a:cs typeface="Arial" panose="020B0604020202020204" pitchFamily="34" charset="0"/>
            </a:endParaRPr>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p>
          <a:p>
            <a:pPr marL="0" indent="0" algn="just" rtl="1" eaLnBrk="1" hangingPunct="1">
              <a:spcBef>
                <a:spcPct val="0"/>
              </a:spcBef>
              <a:buFontTx/>
              <a:buChar char="•"/>
              <a:tabLst>
                <a:tab pos="457200" algn="l"/>
              </a:tabLst>
            </a:pPr>
            <a:endParaRPr lang="fa-IR" altLang="en-US" sz="1800" b="1" smtClean="0">
              <a:latin typeface="Arial" panose="020B0604020202020204" pitchFamily="34" charset="0"/>
            </a:endParaRPr>
          </a:p>
        </p:txBody>
      </p:sp>
      <p:sp>
        <p:nvSpPr>
          <p:cNvPr id="3" name="Date Placeholder 2"/>
          <p:cNvSpPr>
            <a:spLocks noGrp="1"/>
          </p:cNvSpPr>
          <p:nvPr>
            <p:ph type="dt" sz="half" idx="10"/>
          </p:nvPr>
        </p:nvSpPr>
        <p:spPr/>
        <p:txBody>
          <a:bodyPr/>
          <a:lstStyle/>
          <a:p>
            <a:pPr>
              <a:defRPr/>
            </a:pPr>
            <a:fld id="{EE216C0F-A46B-4D38-9A74-8CD4865E7050}" type="datetime8">
              <a:rPr lang="fa-IR" smtClean="0"/>
              <a:pPr>
                <a:defRPr/>
              </a:pPr>
              <a:t>21 مارس 17</a:t>
            </a:fld>
            <a:endParaRPr lang="fa-I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457200" y="1071563"/>
            <a:ext cx="8229600" cy="5253037"/>
          </a:xfrm>
        </p:spPr>
        <p:txBody>
          <a:bodyPr/>
          <a:lstStyle/>
          <a:p>
            <a:pPr algn="just" rtl="1" eaLnBrk="1" hangingPunct="1">
              <a:lnSpc>
                <a:spcPct val="150000"/>
              </a:lnSpc>
            </a:pPr>
            <a:r>
              <a:rPr lang="fa-IR" altLang="en-US" sz="1800" b="1" smtClean="0"/>
              <a:t>الف) توزیع میدان مغناطیسی ناشی از مدار انحراف غیر یکنواخت می باشد . </a:t>
            </a:r>
            <a:endParaRPr lang="en-US" altLang="en-US" sz="1800" b="1" smtClean="0">
              <a:ea typeface="Majalla UI"/>
              <a:cs typeface="Majalla UI"/>
            </a:endParaRPr>
          </a:p>
          <a:p>
            <a:pPr algn="just" rtl="1" eaLnBrk="1" hangingPunct="1">
              <a:lnSpc>
                <a:spcPct val="150000"/>
              </a:lnSpc>
            </a:pPr>
            <a:r>
              <a:rPr lang="fa-IR" altLang="en-US" sz="1800" b="1" smtClean="0"/>
              <a:t>ب) سطح لامپ تصویر تقریباً مسطح می باشد. </a:t>
            </a:r>
            <a:endParaRPr lang="en-US" altLang="en-US" sz="1800" b="1" smtClean="0">
              <a:ea typeface="Majalla UI"/>
              <a:cs typeface="Majalla UI"/>
            </a:endParaRPr>
          </a:p>
          <a:p>
            <a:pPr algn="just" rtl="1" eaLnBrk="1" hangingPunct="1">
              <a:lnSpc>
                <a:spcPct val="150000"/>
              </a:lnSpc>
            </a:pPr>
            <a:r>
              <a:rPr lang="fa-IR" altLang="en-US" sz="1800" b="1" smtClean="0"/>
              <a:t>در نتیجه باید جریان دندان اره ای را بنحوی تغییر داد که دو اثر نامطلوب ذکر شده را جبران کرد .لذا مدار شکل قبل بطور سری با سیم پیچ های انحراف عمودی قرار داده می شود . </a:t>
            </a:r>
            <a:endParaRPr lang="en-US" altLang="en-US" sz="1800" b="1" smtClean="0">
              <a:ea typeface="Majalla UI"/>
              <a:cs typeface="Majalla UI"/>
            </a:endParaRPr>
          </a:p>
          <a:p>
            <a:pPr algn="just" rtl="1" eaLnBrk="1" hangingPunct="1">
              <a:lnSpc>
                <a:spcPct val="150000"/>
              </a:lnSpc>
            </a:pPr>
            <a:r>
              <a:rPr lang="fa-IR" altLang="en-US" sz="1800" b="1" smtClean="0"/>
              <a:t>در این مدار مهمترین جزء آن </a:t>
            </a:r>
            <a:r>
              <a:rPr lang="en-US" altLang="en-US" sz="1800" b="1" smtClean="0">
                <a:ea typeface="Majalla UI"/>
                <a:cs typeface="Majalla UI"/>
              </a:rPr>
              <a:t>L479</a:t>
            </a:r>
            <a:r>
              <a:rPr lang="fa-IR" altLang="en-US" sz="1800" b="1" smtClean="0"/>
              <a:t> می باشد که در واقع کوئل نبوده بلکه یک ترانس مبدل است . برای این که تجسمی از طرز کار آن داشته باشیم ، ساده ترین نوع آن مطابق شکل زیر را مورد بررسی قرار می دهیم. </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44C7BC79-549F-4136-A7B6-2C09E3C1160E}" type="datetime8">
              <a:rPr lang="fa-IR" smtClean="0"/>
              <a:pPr>
                <a:defRPr/>
              </a:pPr>
              <a:t>21 مارس 17</a:t>
            </a:fld>
            <a:endParaRPr lang="fa-I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C:\Documents and Settings\HAMIDI\My Documents\پاوریوینت حاجی وند\New Folder (2)\50safe\جلسه6شکل1تا7\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3" y="1714500"/>
            <a:ext cx="3643312" cy="4071938"/>
          </a:xfrm>
          <a:noFill/>
        </p:spPr>
      </p:pic>
      <p:pic>
        <p:nvPicPr>
          <p:cNvPr id="81923" name="Picture 5" descr="C:\Documents and Settings\HAMIDI\My Documents\پاوریوینت حاجی وند\New Folder (2)\50safe\جلسه6شکل1تا7\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813" y="1000125"/>
            <a:ext cx="5643562" cy="550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346DFC21-F408-4CC4-B272-4E3C4306642F}" type="datetime8">
              <a:rPr lang="fa-IR" smtClean="0"/>
              <a:pPr>
                <a:defRPr/>
              </a:pPr>
              <a:t>21 مارس 17</a:t>
            </a:fld>
            <a:endParaRPr lang="fa-I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Documents and Settings\HAMIDI\My Documents\پاوریوینت حاجی وند\New Folder (2)\50safe\جلسه6شکل1تا7\a.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71563" y="1071563"/>
            <a:ext cx="7072312" cy="5253037"/>
          </a:xfrm>
          <a:noFill/>
        </p:spPr>
      </p:pic>
      <p:sp>
        <p:nvSpPr>
          <p:cNvPr id="3" name="Date Placeholder 2"/>
          <p:cNvSpPr>
            <a:spLocks noGrp="1"/>
          </p:cNvSpPr>
          <p:nvPr>
            <p:ph type="dt" sz="half" idx="10"/>
          </p:nvPr>
        </p:nvSpPr>
        <p:spPr/>
        <p:txBody>
          <a:bodyPr/>
          <a:lstStyle/>
          <a:p>
            <a:pPr>
              <a:defRPr/>
            </a:pPr>
            <a:fld id="{FDA19C3D-4852-4C29-928F-81465B1ED1D7}" type="datetime8">
              <a:rPr lang="fa-IR" smtClean="0"/>
              <a:pPr>
                <a:defRPr/>
              </a:pPr>
              <a:t>21 مارس 17</a:t>
            </a:fld>
            <a:endParaRPr lang="fa-I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57200" y="1285875"/>
            <a:ext cx="8229600" cy="5038725"/>
          </a:xfrm>
        </p:spPr>
        <p:txBody>
          <a:bodyPr/>
          <a:lstStyle/>
          <a:p>
            <a:pPr algn="just" rtl="1" eaLnBrk="1" hangingPunct="1">
              <a:lnSpc>
                <a:spcPct val="150000"/>
              </a:lnSpc>
            </a:pPr>
            <a:r>
              <a:rPr lang="fa-IR" altLang="en-US" sz="1800" b="1" smtClean="0"/>
              <a:t>موقعی که فلوی </a:t>
            </a:r>
            <a:r>
              <a:rPr lang="en-US" altLang="en-US" sz="1800" b="1" smtClean="0">
                <a:ea typeface="Majalla UI"/>
                <a:cs typeface="Majalla UI"/>
              </a:rPr>
              <a:t>LV</a:t>
            </a:r>
            <a:r>
              <a:rPr lang="fa-IR" altLang="en-US" sz="1800" b="1" smtClean="0"/>
              <a:t> هم جهت با فلوی سیم پیچ </a:t>
            </a:r>
            <a:r>
              <a:rPr lang="en-US" altLang="en-US" sz="1800" b="1" smtClean="0">
                <a:ea typeface="Majalla UI"/>
                <a:cs typeface="Majalla UI"/>
              </a:rPr>
              <a:t>LH</a:t>
            </a:r>
            <a:r>
              <a:rPr lang="en-US" altLang="en-US" sz="1800" b="1" baseline="-25000" smtClean="0">
                <a:ea typeface="Majalla UI"/>
                <a:cs typeface="Majalla UI"/>
              </a:rPr>
              <a:t>2</a:t>
            </a:r>
            <a:r>
              <a:rPr lang="fa-IR" altLang="en-US" sz="1800" b="1" smtClean="0"/>
              <a:t> می باشد . این سیم پیچ بیشتر به حالت اشباع در می آید در نتیجه نیروی الکترومغناطیس القائی </a:t>
            </a:r>
            <a:r>
              <a:rPr lang="en-US" altLang="en-US" sz="1800" b="1" smtClean="0">
                <a:ea typeface="Majalla UI"/>
                <a:cs typeface="Majalla UI"/>
              </a:rPr>
              <a:t>LH</a:t>
            </a:r>
            <a:r>
              <a:rPr lang="en-US" altLang="en-US" sz="1800" b="1" baseline="-25000" smtClean="0">
                <a:ea typeface="Majalla UI"/>
                <a:cs typeface="Majalla UI"/>
              </a:rPr>
              <a:t>2</a:t>
            </a:r>
            <a:r>
              <a:rPr lang="fa-IR" altLang="en-US" sz="1800" b="1" smtClean="0"/>
              <a:t> در </a:t>
            </a:r>
            <a:r>
              <a:rPr lang="en-US" altLang="en-US" sz="1800" b="1" smtClean="0">
                <a:ea typeface="Majalla UI"/>
                <a:cs typeface="Majalla UI"/>
              </a:rPr>
              <a:t>LV</a:t>
            </a:r>
            <a:r>
              <a:rPr lang="fa-IR" altLang="en-US" sz="1800" b="1" smtClean="0"/>
              <a:t> که به صورت جریان است، کمتر از </a:t>
            </a:r>
            <a:r>
              <a:rPr lang="en-US" altLang="en-US" sz="1800" b="1" smtClean="0">
                <a:ea typeface="Majalla UI"/>
                <a:cs typeface="Majalla UI"/>
              </a:rPr>
              <a:t>LH</a:t>
            </a:r>
            <a:r>
              <a:rPr lang="en-US" altLang="en-US" sz="1800" b="1" baseline="-25000" smtClean="0">
                <a:ea typeface="Majalla UI"/>
                <a:cs typeface="Majalla UI"/>
              </a:rPr>
              <a:t>1 </a:t>
            </a:r>
            <a:r>
              <a:rPr lang="fa-IR" altLang="en-US" sz="1800" b="1" smtClean="0"/>
              <a:t>می شود و هرچه جریان </a:t>
            </a:r>
            <a:r>
              <a:rPr lang="en-US" altLang="en-US" sz="1800" b="1" smtClean="0">
                <a:ea typeface="Majalla UI"/>
                <a:cs typeface="Majalla UI"/>
              </a:rPr>
              <a:t>IV</a:t>
            </a:r>
            <a:r>
              <a:rPr lang="fa-IR" altLang="en-US" sz="1800" b="1" smtClean="0"/>
              <a:t> بیشتر باشد . اثر </a:t>
            </a:r>
            <a:r>
              <a:rPr lang="en-US" altLang="en-US" sz="1800" b="1" smtClean="0">
                <a:ea typeface="Majalla UI"/>
                <a:cs typeface="Majalla UI"/>
              </a:rPr>
              <a:t>LH</a:t>
            </a:r>
            <a:r>
              <a:rPr lang="en-US" altLang="en-US" sz="1800" b="1" baseline="-25000" smtClean="0">
                <a:ea typeface="Majalla UI"/>
                <a:cs typeface="Majalla UI"/>
              </a:rPr>
              <a:t>2</a:t>
            </a:r>
            <a:r>
              <a:rPr lang="fa-IR" altLang="en-US" sz="1800" b="1" smtClean="0"/>
              <a:t> هم بر روی </a:t>
            </a:r>
            <a:r>
              <a:rPr lang="en-US" altLang="en-US" sz="1800" b="1" smtClean="0">
                <a:ea typeface="Majalla UI"/>
                <a:cs typeface="Majalla UI"/>
              </a:rPr>
              <a:t>LV</a:t>
            </a:r>
            <a:r>
              <a:rPr lang="fa-IR" altLang="en-US" sz="1800" b="1" smtClean="0"/>
              <a:t> کمتر می شود . حال اگر جریان </a:t>
            </a:r>
            <a:r>
              <a:rPr lang="en-US" altLang="en-US" sz="1800" b="1" smtClean="0">
                <a:ea typeface="Majalla UI"/>
                <a:cs typeface="Majalla UI"/>
              </a:rPr>
              <a:t>IV</a:t>
            </a:r>
            <a:r>
              <a:rPr lang="fa-IR" altLang="en-US" sz="1800" b="1" smtClean="0"/>
              <a:t> جریان دندان اره ای انحراف عمودی </a:t>
            </a:r>
            <a:r>
              <a:rPr lang="en-US" altLang="en-US" sz="1800" b="1" smtClean="0">
                <a:ea typeface="Majalla UI"/>
                <a:cs typeface="Majalla UI"/>
              </a:rPr>
              <a:t>LH</a:t>
            </a:r>
            <a:r>
              <a:rPr lang="en-US" altLang="en-US" sz="1800" b="1" baseline="-25000" smtClean="0">
                <a:ea typeface="Majalla UI"/>
                <a:cs typeface="Majalla UI"/>
              </a:rPr>
              <a:t>1</a:t>
            </a:r>
            <a:r>
              <a:rPr lang="fa-IR" altLang="en-US" sz="1800" b="1" smtClean="0"/>
              <a:t> و </a:t>
            </a:r>
            <a:r>
              <a:rPr lang="en-US" altLang="en-US" sz="1800" b="1" smtClean="0">
                <a:ea typeface="Majalla UI"/>
                <a:cs typeface="Majalla UI"/>
              </a:rPr>
              <a:t>LH</a:t>
            </a:r>
            <a:r>
              <a:rPr lang="en-US" altLang="en-US" sz="1800" b="1" baseline="-25000" smtClean="0">
                <a:ea typeface="Majalla UI"/>
                <a:cs typeface="Majalla UI"/>
              </a:rPr>
              <a:t>2</a:t>
            </a:r>
            <a:r>
              <a:rPr lang="fa-IR" altLang="en-US" sz="1800" b="1" smtClean="0"/>
              <a:t> جریان های حاصل از پاس های افقی باشند کاملآً واضح است که هر چه انحراف نیمه اول اشعه بیشتر باشد اثر </a:t>
            </a:r>
            <a:r>
              <a:rPr lang="en-US" altLang="en-US" sz="1800" b="1" smtClean="0">
                <a:ea typeface="Majalla UI"/>
                <a:cs typeface="Majalla UI"/>
              </a:rPr>
              <a:t>LH</a:t>
            </a:r>
            <a:r>
              <a:rPr lang="en-US" altLang="en-US" sz="1800" b="1" baseline="-25000" smtClean="0">
                <a:ea typeface="Majalla UI"/>
                <a:cs typeface="Majalla UI"/>
              </a:rPr>
              <a:t>1</a:t>
            </a:r>
            <a:r>
              <a:rPr lang="fa-IR" altLang="en-US" sz="1800" b="1" smtClean="0"/>
              <a:t> به همان اندازه نمایان تر می شود و در نیمه دوم انحراف .اثر </a:t>
            </a:r>
            <a:r>
              <a:rPr lang="en-US" altLang="en-US" sz="1800" b="1" smtClean="0">
                <a:ea typeface="Majalla UI"/>
                <a:cs typeface="Majalla UI"/>
              </a:rPr>
              <a:t>LH</a:t>
            </a:r>
            <a:r>
              <a:rPr lang="en-US" altLang="en-US" sz="1800" b="1" baseline="-25000" smtClean="0">
                <a:ea typeface="Majalla UI"/>
                <a:cs typeface="Majalla UI"/>
              </a:rPr>
              <a:t>2</a:t>
            </a:r>
            <a:r>
              <a:rPr lang="fa-IR" altLang="en-US" sz="1800" b="1" smtClean="0"/>
              <a:t> نمایان تر می گردد نظر به خاصیت سلفی سیم پیچ های </a:t>
            </a:r>
            <a:r>
              <a:rPr lang="en-US" altLang="en-US" sz="1800" b="1" smtClean="0">
                <a:ea typeface="Majalla UI"/>
                <a:cs typeface="Majalla UI"/>
              </a:rPr>
              <a:t>LH</a:t>
            </a:r>
            <a:r>
              <a:rPr lang="en-US" altLang="en-US" sz="1800" b="1" baseline="-25000" smtClean="0">
                <a:ea typeface="Majalla UI"/>
                <a:cs typeface="Majalla UI"/>
              </a:rPr>
              <a:t>1</a:t>
            </a:r>
            <a:r>
              <a:rPr lang="fa-IR" altLang="en-US" sz="1800" b="1" smtClean="0"/>
              <a:t> و </a:t>
            </a:r>
            <a:r>
              <a:rPr lang="en-US" altLang="en-US" sz="1800" b="1" smtClean="0">
                <a:ea typeface="Majalla UI"/>
                <a:cs typeface="Majalla UI"/>
              </a:rPr>
              <a:t>LH</a:t>
            </a:r>
            <a:r>
              <a:rPr lang="en-US" altLang="en-US" sz="1800" b="1" baseline="-25000" smtClean="0">
                <a:ea typeface="Majalla UI"/>
                <a:cs typeface="Majalla UI"/>
              </a:rPr>
              <a:t>2</a:t>
            </a:r>
            <a:r>
              <a:rPr lang="fa-IR" altLang="en-US" sz="1800" b="1" smtClean="0"/>
              <a:t> پالسهای افقی را به نحوی تغییر می دهند که اثر آن روی موج دندانه اره ای عمودی اعوجاجهای ذکر شده بالا را تا حدی جبران کند. </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A5311CB8-1136-4B74-91DE-B05D6CFE72AE}" type="datetime8">
              <a:rPr lang="fa-IR" smtClean="0"/>
              <a:pPr>
                <a:defRPr/>
              </a:pPr>
              <a:t>21 مارس 17</a:t>
            </a:fld>
            <a:endParaRPr lang="fa-I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214438"/>
            <a:ext cx="8229600" cy="3571875"/>
          </a:xfrm>
        </p:spPr>
        <p:txBody>
          <a:bodyPr/>
          <a:lstStyle/>
          <a:p>
            <a:pPr algn="just" rtl="1" eaLnBrk="1" hangingPunct="1"/>
            <a:r>
              <a:rPr lang="fa-IR" altLang="en-US" sz="2000" smtClean="0"/>
              <a:t>مبدل سیگنال ویدئو به تصویر را لامپ تصویر می نامند.</a:t>
            </a:r>
            <a:endParaRPr lang="en-US" altLang="en-US" sz="2000" smtClean="0">
              <a:ea typeface="Majalla UI"/>
              <a:cs typeface="Majalla UI"/>
            </a:endParaRPr>
          </a:p>
          <a:p>
            <a:pPr algn="just" rtl="1" eaLnBrk="1" hangingPunct="1"/>
            <a:r>
              <a:rPr lang="fa-IR" altLang="en-US" sz="2000" smtClean="0"/>
              <a:t>به عبارت روشن تر وظیفه لامپ تصویر تبدیل اطلاعات الکتریکی به اطلاعات نوری است. برای این کار لامپ تصویر یک شعاع الکترونی بسیار باریک تهیه کرده آن را بر روی یک صفحه حساس نسبت به نور می اندازد. تعداد الکترون های این شعاع الکترونی متناسب با سیگنال تصویر می باشد و شدت روشنایی تصویر متناسب با تعداد الکترون های شعاع الکترونی است.</a:t>
            </a:r>
            <a:endParaRPr lang="en-US" altLang="en-US" sz="2000" smtClean="0">
              <a:ea typeface="Majalla UI"/>
              <a:cs typeface="Majalla UI"/>
            </a:endParaRPr>
          </a:p>
          <a:p>
            <a:pPr algn="just" rtl="1" eaLnBrk="1" hangingPunct="1"/>
            <a:r>
              <a:rPr lang="fa-IR" altLang="en-US" sz="2000" smtClean="0"/>
              <a:t> </a:t>
            </a:r>
            <a:endParaRPr lang="en-US" altLang="en-US" sz="2000" smtClean="0">
              <a:ea typeface="Majalla UI"/>
              <a:cs typeface="Majalla UI"/>
            </a:endParaRPr>
          </a:p>
          <a:p>
            <a:pPr algn="just" rtl="1" eaLnBrk="1" hangingPunct="1">
              <a:buFont typeface="Wingdings 2" panose="05020102010507070707" pitchFamily="18" charset="2"/>
              <a:buNone/>
            </a:pPr>
            <a:endParaRPr lang="fa-IR" altLang="en-US" sz="2000" smtClean="0"/>
          </a:p>
        </p:txBody>
      </p:sp>
      <p:sp>
        <p:nvSpPr>
          <p:cNvPr id="3" name="Date Placeholder 2"/>
          <p:cNvSpPr>
            <a:spLocks noGrp="1"/>
          </p:cNvSpPr>
          <p:nvPr>
            <p:ph type="dt" sz="half" idx="10"/>
          </p:nvPr>
        </p:nvSpPr>
        <p:spPr/>
        <p:txBody>
          <a:bodyPr/>
          <a:lstStyle/>
          <a:p>
            <a:pPr>
              <a:defRPr/>
            </a:pPr>
            <a:fld id="{185B0EEC-AB52-4FE4-A711-32679EBBC473}"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571500" y="1928813"/>
            <a:ext cx="8229600" cy="4389437"/>
          </a:xfrm>
        </p:spPr>
        <p:txBody>
          <a:bodyPr/>
          <a:lstStyle/>
          <a:p>
            <a:pPr algn="ctr" eaLnBrk="1" hangingPunct="1"/>
            <a:r>
              <a:rPr lang="fa-IR" altLang="en-US" sz="9600" smtClean="0">
                <a:solidFill>
                  <a:schemeClr val="accent1"/>
                </a:solidFill>
              </a:rPr>
              <a:t>بسمه تعالی</a:t>
            </a:r>
          </a:p>
        </p:txBody>
      </p:sp>
      <p:sp>
        <p:nvSpPr>
          <p:cNvPr id="3" name="Date Placeholder 2"/>
          <p:cNvSpPr>
            <a:spLocks noGrp="1"/>
          </p:cNvSpPr>
          <p:nvPr>
            <p:ph type="dt" sz="half" idx="10"/>
          </p:nvPr>
        </p:nvSpPr>
        <p:spPr/>
        <p:txBody>
          <a:bodyPr/>
          <a:lstStyle/>
          <a:p>
            <a:pPr>
              <a:defRPr/>
            </a:pPr>
            <a:fld id="{BE4FE9E6-801D-4C52-893B-E1693C30B497}" type="datetime8">
              <a:rPr lang="fa-IR" smtClean="0"/>
              <a:pPr>
                <a:defRPr/>
              </a:pPr>
              <a:t>21 مارس 17</a:t>
            </a:fld>
            <a:endParaRPr lang="fa-I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813"/>
            <a:ext cx="8186738" cy="4429125"/>
          </a:xfrm>
        </p:spPr>
        <p:txBody>
          <a:bodyPr rtlCol="0">
            <a:normAutofit/>
          </a:bodyPr>
          <a:lstStyle/>
          <a:p>
            <a:pPr algn="r" eaLnBrk="1" fontAlgn="auto" hangingPunct="1">
              <a:spcAft>
                <a:spcPts val="0"/>
              </a:spcAft>
              <a:defRPr/>
            </a:pPr>
            <a:r>
              <a:rPr lang="fa-IR" sz="2400" b="1" dirty="0" smtClean="0">
                <a:solidFill>
                  <a:schemeClr val="accent1"/>
                </a:solidFill>
                <a:cs typeface="+mn-cs"/>
              </a:rPr>
              <a:t>مدولاسیون (</a:t>
            </a:r>
            <a:r>
              <a:rPr lang="en-US" sz="2400" b="1" dirty="0" smtClean="0">
                <a:solidFill>
                  <a:schemeClr val="accent1"/>
                </a:solidFill>
                <a:cs typeface="+mn-cs"/>
              </a:rPr>
              <a:t>Modulation</a:t>
            </a:r>
            <a:r>
              <a:rPr lang="fa-IR" sz="2400" b="1" dirty="0" smtClean="0">
                <a:solidFill>
                  <a:schemeClr val="accent1"/>
                </a:solidFill>
                <a:cs typeface="+mn-cs"/>
              </a:rPr>
              <a:t>) </a:t>
            </a:r>
            <a:r>
              <a:rPr lang="en-US" sz="1800" b="1" dirty="0" smtClean="0">
                <a:cs typeface="+mn-cs"/>
              </a:rPr>
              <a:t/>
            </a:r>
            <a:br>
              <a:rPr lang="en-US" sz="1800" b="1" dirty="0" smtClean="0">
                <a:cs typeface="+mn-cs"/>
              </a:rPr>
            </a:br>
            <a:r>
              <a:rPr lang="fa-IR" sz="1800" b="1" dirty="0" smtClean="0">
                <a:cs typeface="+mn-cs"/>
              </a:rPr>
              <a:t>مدولاسیون :چنان چه سیگنال صوتی را روی سیگنال دیگری که به عنوان وسیله نقلیه (حامل) است سوار کنیم می توانیم مشکلات مربوط به انتشار مستقیم را برطرف کنیم .به این عمل مدولاسیون می گویند . </a:t>
            </a:r>
            <a:r>
              <a:rPr lang="en-US" sz="1800" b="1" dirty="0" smtClean="0">
                <a:cs typeface="+mn-cs"/>
              </a:rPr>
              <a:t/>
            </a:r>
            <a:br>
              <a:rPr lang="en-US" sz="1800" b="1" dirty="0" smtClean="0">
                <a:cs typeface="+mn-cs"/>
              </a:rPr>
            </a:br>
            <a:r>
              <a:rPr lang="fa-IR" sz="1800" b="1" dirty="0" smtClean="0">
                <a:cs typeface="+mn-cs"/>
              </a:rPr>
              <a:t>انواع مدولاسیون سیگنال تصویر : - مدولاسیون مثبت       - مدولاسیون منفی</a:t>
            </a:r>
            <a:r>
              <a:rPr lang="en-US" sz="1800" b="1" dirty="0" smtClean="0">
                <a:cs typeface="+mn-cs"/>
              </a:rPr>
              <a:t/>
            </a:r>
            <a:br>
              <a:rPr lang="en-US" sz="1800" b="1" dirty="0" smtClean="0">
                <a:cs typeface="+mn-cs"/>
              </a:rPr>
            </a:br>
            <a:r>
              <a:rPr lang="fa-IR" sz="1800" b="1" dirty="0" smtClean="0">
                <a:cs typeface="+mn-cs"/>
              </a:rPr>
              <a:t>دو نوع مدولاسیون اصلی در مخابرات : </a:t>
            </a:r>
            <a:br>
              <a:rPr lang="fa-IR" sz="1800" b="1" dirty="0" smtClean="0">
                <a:cs typeface="+mn-cs"/>
              </a:rPr>
            </a:br>
            <a:r>
              <a:rPr lang="fa-IR" sz="1800" b="1" dirty="0" smtClean="0">
                <a:cs typeface="+mn-cs"/>
              </a:rPr>
              <a:t>1- </a:t>
            </a:r>
            <a:r>
              <a:rPr lang="en-US" sz="1800" b="1" dirty="0" smtClean="0">
                <a:cs typeface="+mn-cs"/>
              </a:rPr>
              <a:t>AM</a:t>
            </a:r>
            <a:r>
              <a:rPr lang="fa-IR" sz="1800" b="1" dirty="0" smtClean="0">
                <a:cs typeface="+mn-cs"/>
              </a:rPr>
              <a:t> : </a:t>
            </a:r>
            <a:r>
              <a:rPr lang="en-US" sz="1800" b="1" dirty="0" smtClean="0">
                <a:cs typeface="+mn-cs"/>
              </a:rPr>
              <a:t>AM-DSB-SSB  </a:t>
            </a:r>
            <a:br>
              <a:rPr lang="en-US" sz="1800" b="1" dirty="0" smtClean="0">
                <a:cs typeface="+mn-cs"/>
              </a:rPr>
            </a:br>
            <a:r>
              <a:rPr lang="fa-IR" sz="1800" b="1" dirty="0" smtClean="0"/>
              <a:t> 2-</a:t>
            </a:r>
            <a:r>
              <a:rPr lang="en-US" sz="1800" b="1" dirty="0" smtClean="0"/>
              <a:t>FM</a:t>
            </a:r>
            <a:r>
              <a:rPr lang="fa-IR" sz="1800" b="1" dirty="0" smtClean="0"/>
              <a:t> :</a:t>
            </a:r>
            <a:r>
              <a:rPr lang="en-US" sz="1800" b="1" dirty="0" smtClean="0"/>
              <a:t>FM-PPM-PCM-PDM </a:t>
            </a:r>
            <a:r>
              <a:rPr lang="en-US" sz="1800" b="1" dirty="0" smtClean="0">
                <a:cs typeface="+mn-cs"/>
              </a:rPr>
              <a:t/>
            </a:r>
            <a:br>
              <a:rPr lang="en-US" sz="1800" b="1" dirty="0" smtClean="0">
                <a:cs typeface="+mn-cs"/>
              </a:rPr>
            </a:br>
            <a:r>
              <a:rPr lang="fa-IR" sz="1800" b="1" dirty="0" smtClean="0">
                <a:cs typeface="+mn-cs"/>
              </a:rPr>
              <a:t>مدولاسیون </a:t>
            </a:r>
            <a:r>
              <a:rPr lang="en-US" sz="1800" b="1" dirty="0" smtClean="0">
                <a:cs typeface="+mn-cs"/>
              </a:rPr>
              <a:t>FM</a:t>
            </a:r>
            <a:r>
              <a:rPr lang="fa-IR" sz="1800" b="1" dirty="0" smtClean="0">
                <a:cs typeface="+mn-cs"/>
              </a:rPr>
              <a:t> (</a:t>
            </a:r>
            <a:r>
              <a:rPr lang="en-US" sz="1800" b="1" dirty="0" smtClean="0">
                <a:cs typeface="+mn-cs"/>
              </a:rPr>
              <a:t>Frequency </a:t>
            </a:r>
            <a:r>
              <a:rPr lang="en-US" sz="1800" b="1" dirty="0" err="1" smtClean="0">
                <a:cs typeface="+mn-cs"/>
              </a:rPr>
              <a:t>Modulution</a:t>
            </a:r>
            <a:r>
              <a:rPr lang="fa-IR" sz="1800" b="1" dirty="0" smtClean="0">
                <a:cs typeface="+mn-cs"/>
              </a:rPr>
              <a:t> )</a:t>
            </a:r>
            <a:r>
              <a:rPr lang="en-US" sz="1800" b="1" dirty="0" smtClean="0">
                <a:cs typeface="+mn-cs"/>
              </a:rPr>
              <a:t/>
            </a:r>
            <a:br>
              <a:rPr lang="en-US" sz="1800" b="1" dirty="0" smtClean="0">
                <a:cs typeface="+mn-cs"/>
              </a:rPr>
            </a:br>
            <a:r>
              <a:rPr lang="fa-IR" sz="1800" b="1" dirty="0" smtClean="0">
                <a:cs typeface="+mn-cs"/>
              </a:rPr>
              <a:t>-در صورتی که فرکانس سیگنال حامل ، متناسب با تغییرات دامنه پیام تغییر کند مدولاسیون فرکانس ایجاد می شود.</a:t>
            </a:r>
            <a:r>
              <a:rPr lang="en-US" sz="1800" b="1" dirty="0" smtClean="0">
                <a:cs typeface="+mn-cs"/>
              </a:rPr>
              <a:t/>
            </a:r>
            <a:br>
              <a:rPr lang="en-US" sz="1800" b="1" dirty="0" smtClean="0">
                <a:cs typeface="+mn-cs"/>
              </a:rPr>
            </a:br>
            <a:r>
              <a:rPr lang="fa-IR" sz="1800" b="1" dirty="0" smtClean="0">
                <a:cs typeface="+mn-cs"/>
              </a:rPr>
              <a:t>-در تلویزیون صوت را به طریقه </a:t>
            </a:r>
            <a:r>
              <a:rPr lang="en-US" sz="1800" b="1" dirty="0" smtClean="0">
                <a:cs typeface="+mn-cs"/>
              </a:rPr>
              <a:t>Fm</a:t>
            </a:r>
            <a:r>
              <a:rPr lang="fa-IR" sz="1800" b="1" dirty="0" smtClean="0">
                <a:cs typeface="+mn-cs"/>
              </a:rPr>
              <a:t> ارسال می کنند چون محدوده فرکانسی صوت کم است ،</a:t>
            </a:r>
            <a:r>
              <a:rPr lang="en-US" sz="1800" b="1" dirty="0" smtClean="0">
                <a:cs typeface="+mn-cs"/>
              </a:rPr>
              <a:t>FM</a:t>
            </a:r>
            <a:r>
              <a:rPr lang="fa-IR" sz="1800" b="1" dirty="0" smtClean="0">
                <a:cs typeface="+mn-cs"/>
              </a:rPr>
              <a:t> ارسالش می کند.</a:t>
            </a:r>
            <a:r>
              <a:rPr lang="en-US" sz="1800" b="1" dirty="0" smtClean="0">
                <a:cs typeface="+mn-cs"/>
              </a:rPr>
              <a:t/>
            </a:r>
            <a:br>
              <a:rPr lang="en-US" sz="1800" b="1" dirty="0" smtClean="0">
                <a:cs typeface="+mn-cs"/>
              </a:rPr>
            </a:br>
            <a:r>
              <a:rPr lang="fa-IR" sz="1800" b="1" dirty="0" smtClean="0">
                <a:cs typeface="+mn-cs"/>
              </a:rPr>
              <a:t>-معایب : گران بودن ، دارای مدارات پیچیده قوی است</a:t>
            </a:r>
            <a:r>
              <a:rPr lang="en-US" sz="1800" b="1" dirty="0" smtClean="0">
                <a:cs typeface="+mn-cs"/>
              </a:rPr>
              <a:t/>
            </a:r>
            <a:br>
              <a:rPr lang="en-US" sz="1800" b="1" dirty="0" smtClean="0">
                <a:cs typeface="+mn-cs"/>
              </a:rPr>
            </a:br>
            <a:r>
              <a:rPr lang="fa-IR" sz="1800" b="1" dirty="0" smtClean="0">
                <a:cs typeface="+mn-cs"/>
              </a:rPr>
              <a:t>- مزایا : کیفیت ، نوپذیری کم</a:t>
            </a:r>
            <a:r>
              <a:rPr lang="en-US" sz="1800" b="1" dirty="0" smtClean="0">
                <a:cs typeface="+mn-cs"/>
              </a:rPr>
              <a:t/>
            </a:r>
            <a:br>
              <a:rPr lang="en-US" sz="1800" b="1" dirty="0" smtClean="0">
                <a:cs typeface="+mn-cs"/>
              </a:rPr>
            </a:br>
            <a:endParaRPr lang="fa-IR" sz="1800" b="1" dirty="0">
              <a:cs typeface="+mn-cs"/>
            </a:endParaRPr>
          </a:p>
        </p:txBody>
      </p:sp>
      <p:sp>
        <p:nvSpPr>
          <p:cNvPr id="4" name="Date Placeholder 3"/>
          <p:cNvSpPr>
            <a:spLocks noGrp="1"/>
          </p:cNvSpPr>
          <p:nvPr>
            <p:ph type="dt" sz="half" idx="10"/>
          </p:nvPr>
        </p:nvSpPr>
        <p:spPr/>
        <p:txBody>
          <a:bodyPr/>
          <a:lstStyle/>
          <a:p>
            <a:pPr>
              <a:defRPr/>
            </a:pPr>
            <a:fld id="{32319641-78A5-40FE-9CC5-C84697405161}" type="datetime8">
              <a:rPr lang="fa-IR" smtClean="0"/>
              <a:pPr>
                <a:defRPr/>
              </a:pPr>
              <a:t>21 مارس 17</a:t>
            </a:fld>
            <a:endParaRPr lang="fa-I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HAMIDI\Desktop\جلسه7 شکل 3\1.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63" y="1071563"/>
            <a:ext cx="2747962"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3" name="Picture 3" descr="C:\Documents and Settings\HAMIDI\Desktop\جلسه7 شکل 3\2.bmp"/>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857750" y="1357313"/>
            <a:ext cx="3333750" cy="3357562"/>
          </a:xfrm>
          <a:noFill/>
        </p:spPr>
      </p:pic>
      <p:sp>
        <p:nvSpPr>
          <p:cNvPr id="3" name="Date Placeholder 2"/>
          <p:cNvSpPr>
            <a:spLocks noGrp="1"/>
          </p:cNvSpPr>
          <p:nvPr>
            <p:ph type="dt" sz="half" idx="10"/>
          </p:nvPr>
        </p:nvSpPr>
        <p:spPr/>
        <p:txBody>
          <a:bodyPr/>
          <a:lstStyle/>
          <a:p>
            <a:pPr>
              <a:defRPr/>
            </a:pPr>
            <a:fld id="{3132EDF2-2B0E-4B51-9C96-C6DD0881012E}" type="datetime8">
              <a:rPr lang="fa-IR" smtClean="0"/>
              <a:pPr>
                <a:defRPr/>
              </a:pPr>
              <a:t>21 مارس 17</a:t>
            </a:fld>
            <a:endParaRPr lang="fa-I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88"/>
            <a:ext cx="8229600" cy="2071687"/>
          </a:xfrm>
        </p:spPr>
        <p:txBody>
          <a:bodyPr rtlCol="0">
            <a:normAutofit/>
          </a:bodyPr>
          <a:lstStyle/>
          <a:p>
            <a:pPr algn="r" eaLnBrk="1" fontAlgn="auto" hangingPunct="1">
              <a:spcAft>
                <a:spcPts val="0"/>
              </a:spcAft>
              <a:defRPr/>
            </a:pPr>
            <a:r>
              <a:rPr lang="fa-IR" sz="2400" b="1" dirty="0" smtClean="0">
                <a:solidFill>
                  <a:schemeClr val="accent1"/>
                </a:solidFill>
                <a:cs typeface="+mn-cs"/>
              </a:rPr>
              <a:t>مدولاسیون </a:t>
            </a:r>
            <a:r>
              <a:rPr lang="en-US" sz="2400" b="1" dirty="0" smtClean="0">
                <a:solidFill>
                  <a:schemeClr val="accent1"/>
                </a:solidFill>
                <a:cs typeface="+mn-cs"/>
              </a:rPr>
              <a:t>AM</a:t>
            </a:r>
            <a:r>
              <a:rPr lang="fa-IR" sz="2400" b="1" dirty="0" smtClean="0">
                <a:solidFill>
                  <a:schemeClr val="accent1"/>
                </a:solidFill>
                <a:cs typeface="+mn-cs"/>
              </a:rPr>
              <a:t> : (</a:t>
            </a:r>
            <a:r>
              <a:rPr lang="en-US" sz="2400" b="1" dirty="0" smtClean="0">
                <a:solidFill>
                  <a:schemeClr val="accent1"/>
                </a:solidFill>
                <a:cs typeface="+mn-cs"/>
              </a:rPr>
              <a:t>Amplitude Modulation</a:t>
            </a:r>
            <a:r>
              <a:rPr lang="fa-IR" sz="2400" b="1" dirty="0" smtClean="0">
                <a:solidFill>
                  <a:schemeClr val="accent1"/>
                </a:solidFill>
                <a:cs typeface="+mn-cs"/>
              </a:rPr>
              <a:t>) </a:t>
            </a:r>
            <a:r>
              <a:rPr lang="en-US" sz="1800" b="1" dirty="0" smtClean="0">
                <a:cs typeface="+mn-cs"/>
              </a:rPr>
              <a:t/>
            </a:r>
            <a:br>
              <a:rPr lang="en-US" sz="1800" b="1" dirty="0" smtClean="0">
                <a:cs typeface="+mn-cs"/>
              </a:rPr>
            </a:br>
            <a:r>
              <a:rPr lang="fa-IR" sz="1800" b="1" dirty="0" smtClean="0">
                <a:cs typeface="+mn-cs"/>
              </a:rPr>
              <a:t>-هرگاه فرکانس موج حامل ثابت و دامنه حامل متناسب با دامنه پیام ( موج مدوله کننده )تغییر کند آن را مدولاسیون دامنه یا </a:t>
            </a:r>
            <a:r>
              <a:rPr lang="en-US" sz="1800" b="1" dirty="0" smtClean="0">
                <a:cs typeface="+mn-cs"/>
              </a:rPr>
              <a:t>AM</a:t>
            </a:r>
            <a:r>
              <a:rPr lang="fa-IR" sz="1800" b="1" dirty="0" smtClean="0">
                <a:cs typeface="+mn-cs"/>
              </a:rPr>
              <a:t> گویند . </a:t>
            </a:r>
            <a:r>
              <a:rPr lang="en-US" sz="1800" b="1" dirty="0" smtClean="0">
                <a:cs typeface="+mn-cs"/>
              </a:rPr>
              <a:t/>
            </a:r>
            <a:br>
              <a:rPr lang="en-US" sz="1800" b="1" dirty="0" smtClean="0">
                <a:cs typeface="+mn-cs"/>
              </a:rPr>
            </a:br>
            <a:r>
              <a:rPr lang="fa-IR" sz="1800" b="1" dirty="0" smtClean="0">
                <a:cs typeface="+mn-cs"/>
              </a:rPr>
              <a:t>- تصویر را در تلویزیون به صورت </a:t>
            </a:r>
            <a:r>
              <a:rPr lang="en-US" sz="1800" b="1" dirty="0" smtClean="0">
                <a:cs typeface="+mn-cs"/>
              </a:rPr>
              <a:t>AM</a:t>
            </a:r>
            <a:r>
              <a:rPr lang="fa-IR" sz="1800" b="1" dirty="0" smtClean="0">
                <a:cs typeface="+mn-cs"/>
              </a:rPr>
              <a:t> ارسال می کنند« چون پهنای باند فرکانس ویدئو </a:t>
            </a:r>
            <a:r>
              <a:rPr lang="en-US" sz="1800" b="1" dirty="0" smtClean="0">
                <a:cs typeface="+mn-cs"/>
              </a:rPr>
              <a:t>MH</a:t>
            </a:r>
            <a:r>
              <a:rPr lang="en-US" sz="1800" b="1" baseline="-25000" dirty="0" smtClean="0">
                <a:cs typeface="+mn-cs"/>
              </a:rPr>
              <a:t>z</a:t>
            </a:r>
            <a:r>
              <a:rPr lang="fa-IR" sz="1800" b="1" dirty="0" smtClean="0">
                <a:cs typeface="+mn-cs"/>
              </a:rPr>
              <a:t> 6 است»</a:t>
            </a:r>
            <a:r>
              <a:rPr lang="en-US" sz="1800" b="1" dirty="0" smtClean="0">
                <a:cs typeface="+mn-cs"/>
              </a:rPr>
              <a:t/>
            </a:r>
            <a:br>
              <a:rPr lang="en-US" sz="1800" b="1" dirty="0" smtClean="0">
                <a:cs typeface="+mn-cs"/>
              </a:rPr>
            </a:br>
            <a:r>
              <a:rPr lang="fa-IR" sz="1800" b="1" dirty="0" smtClean="0">
                <a:cs typeface="+mn-cs"/>
              </a:rPr>
              <a:t>معایب : نویز پذیری دارد .</a:t>
            </a:r>
            <a:r>
              <a:rPr lang="en-US" sz="1800" b="1" dirty="0" smtClean="0">
                <a:cs typeface="+mn-cs"/>
              </a:rPr>
              <a:t/>
            </a:r>
            <a:br>
              <a:rPr lang="en-US" sz="1800" b="1" dirty="0" smtClean="0">
                <a:cs typeface="+mn-cs"/>
              </a:rPr>
            </a:br>
            <a:endParaRPr lang="fa-IR" sz="1800" b="1" dirty="0">
              <a:cs typeface="+mn-cs"/>
            </a:endParaRPr>
          </a:p>
        </p:txBody>
      </p:sp>
      <p:pic>
        <p:nvPicPr>
          <p:cNvPr id="88067" name="Picture 4" descr="C:\Documents and Settings\HAMIDI\Desktop\جلسه 7 شکل 1و2\untitled.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71750" y="3214688"/>
            <a:ext cx="381000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7F58F8DA-9A6C-4E1D-9169-91F7290E6587}" type="datetime8">
              <a:rPr lang="fa-IR" smtClean="0"/>
              <a:pPr>
                <a:defRPr/>
              </a:pPr>
              <a:t>21 مارس 17</a:t>
            </a:fld>
            <a:endParaRPr lang="fa-I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2786063"/>
          </a:xfrm>
        </p:spPr>
        <p:txBody>
          <a:bodyPr rtlCol="0">
            <a:normAutofit/>
          </a:bodyPr>
          <a:lstStyle/>
          <a:p>
            <a:pPr algn="r" eaLnBrk="1" fontAlgn="auto" hangingPunct="1">
              <a:spcAft>
                <a:spcPts val="0"/>
              </a:spcAft>
              <a:defRPr/>
            </a:pPr>
            <a:r>
              <a:rPr lang="fa-IR" sz="2400" b="1" dirty="0" smtClean="0">
                <a:solidFill>
                  <a:schemeClr val="accent1"/>
                </a:solidFill>
                <a:cs typeface="+mn-cs"/>
              </a:rPr>
              <a:t>-باند محافظ : </a:t>
            </a:r>
            <a:r>
              <a:rPr lang="fa-IR" sz="1800" b="1" dirty="0" smtClean="0">
                <a:cs typeface="+mn-cs"/>
              </a:rPr>
              <a:t>محدوده ای است که جهت جلوگیری از تداخل بین ایستگاه ها  در نظر گرفته می شود . باند محافظ در </a:t>
            </a:r>
            <a:r>
              <a:rPr lang="en-US" sz="1800" b="1" dirty="0" smtClean="0">
                <a:cs typeface="+mn-cs"/>
              </a:rPr>
              <a:t>FM</a:t>
            </a:r>
            <a:r>
              <a:rPr lang="fa-IR" sz="1800" b="1" dirty="0" smtClean="0">
                <a:cs typeface="+mn-cs"/>
              </a:rPr>
              <a:t> و </a:t>
            </a:r>
            <a:r>
              <a:rPr lang="en-US" sz="1800" b="1" dirty="0" smtClean="0">
                <a:cs typeface="+mn-cs"/>
              </a:rPr>
              <a:t>AM</a:t>
            </a:r>
            <a:r>
              <a:rPr lang="fa-IR" sz="1800" b="1" dirty="0" smtClean="0">
                <a:cs typeface="+mn-cs"/>
              </a:rPr>
              <a:t> برابر است با : </a:t>
            </a:r>
            <a:r>
              <a:rPr lang="en-US" sz="1800" b="1" dirty="0" smtClean="0">
                <a:cs typeface="+mn-cs"/>
              </a:rPr>
              <a:t>KH</a:t>
            </a:r>
            <a:r>
              <a:rPr lang="en-US" sz="1800" b="1" baseline="-25000" dirty="0" smtClean="0">
                <a:cs typeface="+mn-cs"/>
              </a:rPr>
              <a:t>z</a:t>
            </a:r>
            <a:r>
              <a:rPr lang="fa-IR" sz="1800" b="1" dirty="0" smtClean="0">
                <a:cs typeface="+mn-cs"/>
              </a:rPr>
              <a:t> 25/1 =</a:t>
            </a:r>
            <a:r>
              <a:rPr lang="en-US" sz="1800" b="1" dirty="0" smtClean="0">
                <a:cs typeface="+mn-cs"/>
              </a:rPr>
              <a:t>AM</a:t>
            </a:r>
            <a:r>
              <a:rPr lang="fa-IR" sz="1800" b="1" dirty="0" smtClean="0">
                <a:cs typeface="+mn-cs"/>
              </a:rPr>
              <a:t> و </a:t>
            </a:r>
            <a:r>
              <a:rPr lang="en-US" sz="1800" b="1" dirty="0" smtClean="0">
                <a:cs typeface="+mn-cs"/>
              </a:rPr>
              <a:t>KH</a:t>
            </a:r>
            <a:r>
              <a:rPr lang="en-US" sz="1800" b="1" baseline="-25000" dirty="0" smtClean="0">
                <a:cs typeface="+mn-cs"/>
              </a:rPr>
              <a:t>z</a:t>
            </a:r>
            <a:r>
              <a:rPr lang="fa-IR" sz="1800" b="1" dirty="0" smtClean="0">
                <a:cs typeface="+mn-cs"/>
              </a:rPr>
              <a:t> 50=</a:t>
            </a:r>
            <a:r>
              <a:rPr lang="en-US" sz="1800" b="1" dirty="0" smtClean="0">
                <a:cs typeface="+mn-cs"/>
              </a:rPr>
              <a:t>FM </a:t>
            </a:r>
            <a:r>
              <a:rPr lang="fa-IR" sz="1800" b="1" dirty="0" smtClean="0">
                <a:cs typeface="+mn-cs"/>
              </a:rPr>
              <a:t>(در رادیو)</a:t>
            </a:r>
            <a:r>
              <a:rPr lang="en-US" sz="1800" b="1" dirty="0" smtClean="0">
                <a:cs typeface="+mn-cs"/>
              </a:rPr>
              <a:t/>
            </a:r>
            <a:br>
              <a:rPr lang="en-US" sz="1800" b="1" dirty="0" smtClean="0">
                <a:cs typeface="+mn-cs"/>
              </a:rPr>
            </a:br>
            <a:r>
              <a:rPr lang="fa-IR" sz="2400" b="1" dirty="0" smtClean="0">
                <a:solidFill>
                  <a:schemeClr val="accent1"/>
                </a:solidFill>
                <a:cs typeface="+mn-cs"/>
              </a:rPr>
              <a:t>معادله موج مدوله شده </a:t>
            </a:r>
            <a:r>
              <a:rPr lang="en-US" sz="2400" b="1" dirty="0" smtClean="0">
                <a:solidFill>
                  <a:schemeClr val="accent1"/>
                </a:solidFill>
                <a:cs typeface="+mn-cs"/>
              </a:rPr>
              <a:t>AM</a:t>
            </a:r>
            <a:r>
              <a:rPr lang="fa-IR" sz="2400" b="1" dirty="0" smtClean="0">
                <a:solidFill>
                  <a:schemeClr val="accent1"/>
                </a:solidFill>
                <a:cs typeface="+mn-cs"/>
              </a:rPr>
              <a:t> و طیف فرکانسی آن را در زیرمشاهده می کنید.</a:t>
            </a:r>
            <a:r>
              <a:rPr lang="en-US" sz="1800" b="1" dirty="0" smtClean="0">
                <a:cs typeface="+mn-cs"/>
              </a:rPr>
              <a:t/>
            </a:r>
            <a:br>
              <a:rPr lang="en-US" sz="1800" b="1" dirty="0" smtClean="0">
                <a:cs typeface="+mn-cs"/>
              </a:rPr>
            </a:br>
            <a:r>
              <a:rPr lang="fa-IR" sz="1800" b="1" dirty="0" smtClean="0">
                <a:cs typeface="+mn-cs"/>
              </a:rPr>
              <a:t>-بمنظور کم کردن تلفات توان و عرض پهنای باند ارسالی از </a:t>
            </a:r>
            <a:r>
              <a:rPr lang="en-US" sz="1800" b="1" dirty="0" smtClean="0">
                <a:cs typeface="+mn-cs"/>
              </a:rPr>
              <a:t>AM</a:t>
            </a:r>
            <a:r>
              <a:rPr lang="fa-IR" sz="1800" b="1" dirty="0" smtClean="0">
                <a:cs typeface="+mn-cs"/>
              </a:rPr>
              <a:t> کامل استفاده نمی کنند و فرکانس حامل را حذف کرده و تنها دو باند جانبی بالایی و پایینی را ارسال می کنند به این روش مدولاسیون </a:t>
            </a:r>
            <a:r>
              <a:rPr lang="en-US" sz="1800" b="1" dirty="0" smtClean="0">
                <a:cs typeface="+mn-cs"/>
              </a:rPr>
              <a:t>AM</a:t>
            </a:r>
            <a:r>
              <a:rPr lang="fa-IR" sz="1800" b="1" dirty="0" smtClean="0">
                <a:cs typeface="+mn-cs"/>
              </a:rPr>
              <a:t> نوع </a:t>
            </a:r>
            <a:r>
              <a:rPr lang="en-US" sz="1800" b="1" dirty="0" smtClean="0">
                <a:cs typeface="+mn-cs"/>
              </a:rPr>
              <a:t>D.S.B</a:t>
            </a:r>
            <a:r>
              <a:rPr lang="fa-IR" sz="1800" b="1" dirty="0" smtClean="0">
                <a:cs typeface="+mn-cs"/>
              </a:rPr>
              <a:t> می گویند .(</a:t>
            </a:r>
            <a:r>
              <a:rPr lang="en-US" sz="1800" b="1" dirty="0" err="1" smtClean="0">
                <a:cs typeface="+mn-cs"/>
              </a:rPr>
              <a:t>Duble</a:t>
            </a:r>
            <a:r>
              <a:rPr lang="en-US" sz="1800" b="1" dirty="0" smtClean="0">
                <a:cs typeface="+mn-cs"/>
              </a:rPr>
              <a:t> Side Band</a:t>
            </a:r>
            <a:r>
              <a:rPr lang="fa-IR" sz="1800" b="1" dirty="0" smtClean="0">
                <a:cs typeface="+mn-cs"/>
              </a:rPr>
              <a:t> ) پهنای باند ارسالی در این روش دو برابر فرکانس موج پیام است و تنها از تلفات توان جلوگیری شده است.</a:t>
            </a:r>
            <a:r>
              <a:rPr lang="en-US" sz="1800" b="1" dirty="0" smtClean="0">
                <a:cs typeface="+mn-cs"/>
              </a:rPr>
              <a:t/>
            </a:r>
            <a:br>
              <a:rPr lang="en-US" sz="1800" b="1" dirty="0" smtClean="0">
                <a:cs typeface="+mn-cs"/>
              </a:rPr>
            </a:br>
            <a:endParaRPr lang="fa-IR" sz="1800" b="1" dirty="0">
              <a:cs typeface="+mn-cs"/>
            </a:endParaRPr>
          </a:p>
        </p:txBody>
      </p:sp>
      <p:pic>
        <p:nvPicPr>
          <p:cNvPr id="89091" name="Picture 4" descr="C:\Documents and Settings\HAMIDI\Desktop\جلسه 7 شکل 1و2\2.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000250" y="3500438"/>
            <a:ext cx="5522913" cy="3052762"/>
          </a:xfrm>
          <a:noFill/>
        </p:spPr>
      </p:pic>
      <p:sp>
        <p:nvSpPr>
          <p:cNvPr id="4" name="Date Placeholder 3"/>
          <p:cNvSpPr>
            <a:spLocks noGrp="1"/>
          </p:cNvSpPr>
          <p:nvPr>
            <p:ph type="dt" sz="half" idx="10"/>
          </p:nvPr>
        </p:nvSpPr>
        <p:spPr/>
        <p:txBody>
          <a:bodyPr/>
          <a:lstStyle/>
          <a:p>
            <a:pPr>
              <a:defRPr/>
            </a:pPr>
            <a:fld id="{5C3A2073-DBA2-4FED-816F-1C89D31BD6D2}" type="datetime8">
              <a:rPr lang="fa-IR" smtClean="0"/>
              <a:pPr>
                <a:defRPr/>
              </a:pPr>
              <a:t>21 مارس 17</a:t>
            </a:fld>
            <a:endParaRPr lang="fa-I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63"/>
            <a:ext cx="8229600" cy="2071687"/>
          </a:xfrm>
        </p:spPr>
        <p:txBody>
          <a:bodyPr rtlCol="0">
            <a:normAutofit fontScale="90000"/>
          </a:bodyPr>
          <a:lstStyle/>
          <a:p>
            <a:pPr algn="r" eaLnBrk="1" fontAlgn="auto" hangingPunct="1">
              <a:lnSpc>
                <a:spcPct val="150000"/>
              </a:lnSpc>
              <a:spcAft>
                <a:spcPts val="0"/>
              </a:spcAft>
              <a:defRPr/>
            </a:pPr>
            <a:r>
              <a:rPr lang="fa-IR" sz="2400" dirty="0" smtClean="0">
                <a:cs typeface="+mn-cs"/>
              </a:rPr>
              <a:t>-مدولاسیون مثبت و منفی </a:t>
            </a:r>
            <a:r>
              <a:rPr lang="en-US" sz="1800" dirty="0" smtClean="0">
                <a:cs typeface="+mn-cs"/>
              </a:rPr>
              <a:t/>
            </a:r>
            <a:br>
              <a:rPr lang="en-US" sz="1800" dirty="0" smtClean="0">
                <a:cs typeface="+mn-cs"/>
              </a:rPr>
            </a:br>
            <a:r>
              <a:rPr lang="fa-IR" sz="1800" dirty="0" smtClean="0">
                <a:cs typeface="+mn-cs"/>
              </a:rPr>
              <a:t>همانطور که دیدیم ، سیگال مرکب تصویر ایجاد شده از لامپ دوربین فرستنده می توان به دو صورت فاز مثبت و یا منفی باشد . سیگنال مزبور موج حامل را به طریقه </a:t>
            </a:r>
            <a:r>
              <a:rPr lang="en-US" sz="1800" dirty="0" smtClean="0">
                <a:cs typeface="+mn-cs"/>
              </a:rPr>
              <a:t>AM</a:t>
            </a:r>
            <a:r>
              <a:rPr lang="fa-IR" sz="1800" dirty="0" smtClean="0">
                <a:cs typeface="+mn-cs"/>
              </a:rPr>
              <a:t> مدوله می کند و نتیجه مدولاسیون می تواند به دو صورت مدولاسیون مثبت و منفی به وجود آید که در شکل زیر نشان داده شده است.</a:t>
            </a:r>
            <a:r>
              <a:rPr lang="en-US" sz="1800" dirty="0" smtClean="0">
                <a:cs typeface="+mn-cs"/>
              </a:rPr>
              <a:t/>
            </a:r>
            <a:br>
              <a:rPr lang="en-US" sz="1800" dirty="0" smtClean="0">
                <a:cs typeface="+mn-cs"/>
              </a:rPr>
            </a:br>
            <a:endParaRPr lang="fa-IR" sz="1800" dirty="0">
              <a:cs typeface="+mn-cs"/>
            </a:endParaRPr>
          </a:p>
        </p:txBody>
      </p:sp>
      <p:sp>
        <p:nvSpPr>
          <p:cNvPr id="4" name="Date Placeholder 3"/>
          <p:cNvSpPr>
            <a:spLocks noGrp="1"/>
          </p:cNvSpPr>
          <p:nvPr>
            <p:ph type="dt" sz="half" idx="10"/>
          </p:nvPr>
        </p:nvSpPr>
        <p:spPr/>
        <p:txBody>
          <a:bodyPr/>
          <a:lstStyle/>
          <a:p>
            <a:pPr>
              <a:defRPr/>
            </a:pPr>
            <a:fld id="{0BE188F5-E4AA-4B9D-B239-B5AC02FC62E6}" type="datetime8">
              <a:rPr lang="fa-IR" smtClean="0"/>
              <a:pPr>
                <a:defRPr/>
              </a:pPr>
              <a:t>21 مارس 17</a:t>
            </a:fld>
            <a:endParaRPr lang="fa-I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57200" y="5143500"/>
            <a:ext cx="8229600" cy="1181100"/>
          </a:xfrm>
        </p:spPr>
        <p:txBody>
          <a:bodyPr/>
          <a:lstStyle/>
          <a:p>
            <a:pPr eaLnBrk="1" hangingPunct="1"/>
            <a:r>
              <a:rPr lang="fa-IR" altLang="en-US" smtClean="0"/>
              <a:t>الف)مدولاسیون منفی			ب)مدولاسیون مثبت</a:t>
            </a:r>
          </a:p>
        </p:txBody>
      </p:sp>
      <p:pic>
        <p:nvPicPr>
          <p:cNvPr id="91139" name="Picture 2" descr="C:\Documents and Settings\HAMIDI\Desktop\جلسه 7شکل4\4.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88" y="857250"/>
            <a:ext cx="3429000"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40" name="Picture 3" descr="C:\Documents and Settings\HAMIDI\Desktop\جلسه 7شکل4\1.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7750" y="1143000"/>
            <a:ext cx="3286125"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B14E6379-1614-492C-852C-225BB4F6B4F6}" type="datetime8">
              <a:rPr lang="fa-IR" smtClean="0"/>
              <a:pPr>
                <a:defRPr/>
              </a:pPr>
              <a:t>21 مارس 17</a:t>
            </a:fld>
            <a:endParaRPr lang="fa-I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457200" y="642938"/>
            <a:ext cx="8229600" cy="5929312"/>
          </a:xfrm>
        </p:spPr>
        <p:txBody>
          <a:bodyPr/>
          <a:lstStyle/>
          <a:p>
            <a:pPr algn="just" rtl="1" eaLnBrk="1" hangingPunct="1">
              <a:lnSpc>
                <a:spcPct val="150000"/>
              </a:lnSpc>
            </a:pPr>
            <a:r>
              <a:rPr lang="fa-IR" altLang="en-US" sz="1800" b="1" smtClean="0"/>
              <a:t>در مدولاسیون منفی شکل (الف) ،افزایش دامنه موج حامل در جهت سطح سیاه است. به این معنی که موج حامل یا دامنه های بیشتر مربوط به اجزای تایکنز صحنه است .چنانچه دیده می شود سطح همزمانی حداکثر دامنه (100% ) و سطح محو 75درصد دامنه را ایجاد می کند حداقل دامنه موج حامل در سطح سفید بوده که ده درصد دامنه ماکزیمم است .</a:t>
            </a:r>
            <a:endParaRPr lang="en-US" altLang="en-US" sz="1800" b="1" smtClean="0">
              <a:ea typeface="Majalla UI"/>
              <a:cs typeface="Majalla UI"/>
            </a:endParaRPr>
          </a:p>
          <a:p>
            <a:pPr algn="just" rtl="1" eaLnBrk="1" hangingPunct="1">
              <a:lnSpc>
                <a:spcPct val="150000"/>
              </a:lnSpc>
            </a:pPr>
            <a:r>
              <a:rPr lang="fa-IR" altLang="en-US" sz="1800" b="1" smtClean="0"/>
              <a:t>مدولاسیون مثبت (شکل ب) عکس مدولاسیون منفی است به این معنی که افزایش دامنه موج حامل در جهت سطح سفید می باشد . یعنی موج حامل با دامنه های بیشتر ، مربوط به اجزای روشن تر صحنه است . حداکثر دامنه 100 درصد مربوط به سطح سفید بوده  حداقل دامنه موج حامل به ازاء پالس های همزمانی ایجاد می شود که 10 درصد مقدار ماکزیمم است . در اکثر استانداردهای از جمله </a:t>
            </a:r>
            <a:r>
              <a:rPr lang="en-US" altLang="en-US" sz="1800" b="1" smtClean="0">
                <a:ea typeface="Majalla UI"/>
                <a:cs typeface="Majalla UI"/>
              </a:rPr>
              <a:t>ccIR-B</a:t>
            </a:r>
            <a:r>
              <a:rPr lang="fa-IR" altLang="en-US" sz="1800" b="1" smtClean="0"/>
              <a:t> از مدولاسیون منفی استفاده می شود و علت آن در سهولت جداسازی سیگنالهای ناخواسته از موج مزبور است . توضیح که اینکه چون موج حامل سیگنال مرکب تصویر توسط آنتن فرستنده ارسال می گردد، در بین راه امواج ناخواسته ای که در اثر عوامل طبیعی (رعد و برق و...) و یا عوامل مصنوعی (کارکرد موتورهای احتراقی و...) ایجاد می شوند به روی موج مزبور سوار شده به صورت جهشهای ناگهانی (با فرکانسهای زیاد ) باعث افزایش دامنه آن می گردد . در گیرنده چون هرگونه تغییر دامنه بعنوان اطلاع تلقی می شود تغییرات ناخواسته مزبور در کار گیرنده اشکال ایجاد می کند.</a:t>
            </a:r>
            <a:endParaRPr lang="en-US" altLang="en-US" sz="1800" b="1" smtClean="0">
              <a:ea typeface="Majalla UI"/>
              <a:cs typeface="Majalla UI"/>
            </a:endParaRPr>
          </a:p>
          <a:p>
            <a:pPr algn="just" rtl="1" eaLnBrk="1" hangingPunct="1">
              <a:lnSpc>
                <a:spcPct val="150000"/>
              </a:lnSpc>
            </a:pPr>
            <a:endParaRPr lang="fa-IR" altLang="en-US" sz="1800" b="1" smtClean="0"/>
          </a:p>
        </p:txBody>
      </p:sp>
      <p:sp>
        <p:nvSpPr>
          <p:cNvPr id="3" name="Date Placeholder 2"/>
          <p:cNvSpPr>
            <a:spLocks noGrp="1"/>
          </p:cNvSpPr>
          <p:nvPr>
            <p:ph type="dt" sz="half" idx="10"/>
          </p:nvPr>
        </p:nvSpPr>
        <p:spPr/>
        <p:txBody>
          <a:bodyPr/>
          <a:lstStyle/>
          <a:p>
            <a:pPr>
              <a:defRPr/>
            </a:pPr>
            <a:fld id="{0B1D4DED-CBC4-4AF6-9599-A7DFE86B9F0F}" type="datetime8">
              <a:rPr lang="fa-IR" smtClean="0"/>
              <a:pPr>
                <a:defRPr/>
              </a:pPr>
              <a:t>21 مارس 17</a:t>
            </a:fld>
            <a:endParaRPr lang="fa-I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457200" y="785813"/>
            <a:ext cx="8229600" cy="5857875"/>
          </a:xfrm>
        </p:spPr>
        <p:txBody>
          <a:bodyPr/>
          <a:lstStyle/>
          <a:p>
            <a:pPr algn="just" rtl="1" eaLnBrk="1" hangingPunct="1"/>
            <a:r>
              <a:rPr lang="fa-IR" altLang="en-US" sz="1800" b="1" smtClean="0"/>
              <a:t>در مدولاسیون مثبت ، جهشهای مزبور در جهت افزایش نور بوده و بنابراین در تصویر ایجاد شده در گیرنده به صورت نقاط سفید تجلی می نمایند که از کیفیت تصویر می کاهد و مشکل اصلی اینجاست که نمی توان امواج ناخواسته مزبور را از موج اطلاع (سیگنال تصویر) جدا نموده چرا که هر دو دارای مؤلفه فرکانس های زیاد بوده و بنابراین به کمک فیلترهای پایین گذر و یا انواع دیگر فیلترها قابل جدا شدن نیست . در مدولاسیون منفی چون افزایش دامنه در جهت سطح سیاه است، نویز، تأثیر چندانی بر تصویر ندارد در عوض جهشهای ناگهانی دامنه ممکن است در گیرنده بصورت پالسهای همزمانی تلقی شود که البته این مشکل در گیرنده ها به کمک مدارهایی (فیلترها و غیره) قابل حل می باشد.</a:t>
            </a:r>
            <a:endParaRPr lang="en-US" altLang="en-US" sz="1800" b="1" smtClean="0">
              <a:ea typeface="Majalla UI"/>
              <a:cs typeface="Majalla UI"/>
            </a:endParaRPr>
          </a:p>
          <a:p>
            <a:pPr algn="just" rtl="1" eaLnBrk="1" hangingPunct="1"/>
            <a:r>
              <a:rPr lang="fa-IR" altLang="en-US" sz="2400" b="1" smtClean="0">
                <a:solidFill>
                  <a:schemeClr val="accent1"/>
                </a:solidFill>
              </a:rPr>
              <a:t>مدولاسیون رنگها </a:t>
            </a:r>
            <a:endParaRPr lang="en-US" altLang="en-US" sz="2400" b="1" smtClean="0">
              <a:solidFill>
                <a:schemeClr val="accent1"/>
              </a:solidFill>
              <a:ea typeface="Majalla UI"/>
              <a:cs typeface="Majalla UI"/>
            </a:endParaRPr>
          </a:p>
          <a:p>
            <a:pPr algn="just" rtl="1" eaLnBrk="1" hangingPunct="1"/>
            <a:r>
              <a:rPr lang="fa-IR" altLang="en-US" sz="2400" b="1" smtClean="0">
                <a:solidFill>
                  <a:schemeClr val="accent1"/>
                </a:solidFill>
              </a:rPr>
              <a:t>اصول مدولاسیون رنگ </a:t>
            </a:r>
            <a:endParaRPr lang="en-US" altLang="en-US" sz="2400" b="1" smtClean="0">
              <a:solidFill>
                <a:schemeClr val="accent1"/>
              </a:solidFill>
              <a:ea typeface="Majalla UI"/>
              <a:cs typeface="Majalla UI"/>
            </a:endParaRPr>
          </a:p>
          <a:p>
            <a:pPr algn="just" rtl="1" eaLnBrk="1" hangingPunct="1"/>
            <a:r>
              <a:rPr lang="fa-IR" altLang="en-US" sz="1800" b="1" smtClean="0"/>
              <a:t>- برای فرستادن رنگ ، اصول مختلفی ابداع و پیشنهاد می شد تا اینکه بالاخره سیستم </a:t>
            </a:r>
            <a:r>
              <a:rPr lang="en-US" altLang="en-US" sz="1800" b="1" smtClean="0">
                <a:ea typeface="Majalla UI"/>
                <a:cs typeface="Majalla UI"/>
              </a:rPr>
              <a:t>NTSC</a:t>
            </a:r>
            <a:r>
              <a:rPr lang="fa-IR" altLang="en-US" sz="1800" b="1" smtClean="0"/>
              <a:t> ،مورد قبول واقع گردید . برای تنهیم عمل فرستنده و گیرنده تلویزیون رنگی ، که با این سیستم یا سیستمهای دیگر عمل می کند . </a:t>
            </a:r>
            <a:endParaRPr lang="en-US" altLang="en-US" sz="1800" b="1" smtClean="0">
              <a:ea typeface="Majalla UI"/>
              <a:cs typeface="Majalla UI"/>
            </a:endParaRPr>
          </a:p>
          <a:p>
            <a:pPr algn="just" rtl="1" eaLnBrk="1" hangingPunct="1"/>
            <a:r>
              <a:rPr lang="fa-IR" altLang="en-US" sz="1800" b="1" smtClean="0"/>
              <a:t>فرکانس خطوط افقی تصویر و فرکانس عمودی تصویر که مقادیر معینی می باشد، دارای مضارب و هارمونی هایی در باند ویدئو (تقریباً صفر تا 6 مگا) هستند که بعلت وجود همیشگی نوسانات اسیلاتورهای افقی و عمودی در تلویزیون ، این هارمونی ها بصورت انرژی هایی ظاهر می شوند ولی نقاط مابین فرکانسهای مذکور ، نقاط خالی از انرژی می باشند که می توان از آن ها برای قرار دادن اطلاعات دیگری استفاده نمود . این مطالب در سال 1934 توسط دو نفر آمریکایی پیشنهاد شد و سپس در سیستم </a:t>
            </a:r>
            <a:r>
              <a:rPr lang="en-US" altLang="en-US" sz="1800" b="1" smtClean="0">
                <a:ea typeface="Majalla UI"/>
                <a:cs typeface="Majalla UI"/>
              </a:rPr>
              <a:t>NTSC</a:t>
            </a:r>
            <a:r>
              <a:rPr lang="fa-IR" altLang="en-US" sz="1800" b="1" smtClean="0"/>
              <a:t> ، موج حامل رنگ را دقیقاً در این فاصله های خالی قرار داده و ارسال نمودند . </a:t>
            </a:r>
            <a:endParaRPr lang="en-US" altLang="en-US" sz="1800" b="1" smtClean="0">
              <a:ea typeface="Majalla UI"/>
              <a:cs typeface="Majalla UI"/>
            </a:endParaRPr>
          </a:p>
          <a:p>
            <a:pPr algn="just" rtl="1" eaLnBrk="1" hangingPunct="1"/>
            <a:endParaRPr lang="fa-IR" altLang="en-US" sz="1800" b="1" smtClean="0"/>
          </a:p>
        </p:txBody>
      </p:sp>
      <p:sp>
        <p:nvSpPr>
          <p:cNvPr id="3" name="Date Placeholder 2"/>
          <p:cNvSpPr>
            <a:spLocks noGrp="1"/>
          </p:cNvSpPr>
          <p:nvPr>
            <p:ph type="dt" sz="half" idx="10"/>
          </p:nvPr>
        </p:nvSpPr>
        <p:spPr/>
        <p:txBody>
          <a:bodyPr/>
          <a:lstStyle/>
          <a:p>
            <a:pPr>
              <a:defRPr/>
            </a:pPr>
            <a:fld id="{ECD22C1F-0035-4699-8474-205689EC877F}" type="datetime8">
              <a:rPr lang="fa-IR" smtClean="0"/>
              <a:pPr>
                <a:defRPr/>
              </a:pPr>
              <a:t>21 مارس 17</a:t>
            </a:fld>
            <a:endParaRPr lang="fa-I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2428875"/>
          </a:xfrm>
        </p:spPr>
        <p:txBody>
          <a:bodyPr rtlCol="0">
            <a:normAutofit fontScale="90000"/>
          </a:bodyPr>
          <a:lstStyle/>
          <a:p>
            <a:pPr algn="r" eaLnBrk="1" fontAlgn="auto" hangingPunct="1">
              <a:lnSpc>
                <a:spcPct val="150000"/>
              </a:lnSpc>
              <a:spcAft>
                <a:spcPts val="0"/>
              </a:spcAft>
              <a:defRPr/>
            </a:pPr>
            <a:r>
              <a:rPr lang="fa-IR" sz="1800" b="1" dirty="0" smtClean="0">
                <a:cs typeface="+mn-cs"/>
              </a:rPr>
              <a:t>- فرکانس حامل مذکور ابتدا توسط سیگنال ( ) مدوله می نمایند و براری مدوله کردن (</a:t>
            </a:r>
            <a:r>
              <a:rPr lang="en-US" sz="1800" b="1" dirty="0" smtClean="0">
                <a:cs typeface="+mn-cs"/>
              </a:rPr>
              <a:t>R-y</a:t>
            </a:r>
            <a:r>
              <a:rPr lang="fa-IR" sz="1800" b="1" dirty="0" smtClean="0">
                <a:cs typeface="+mn-cs"/>
              </a:rPr>
              <a:t> ) همان حامل را با  اختلاف فاز در نظر می گیرند . بعد از جمع کردن دو سیگنال مدوله شده ، بخاطر عدم تداخل حامل های رنگ در تصویر حامل را از مجموع بدست آمده حذف می نمایند تا فقط باندهای جانبی برای ارسال باقی بماند این روش مدولاسیون را که در اصل به طریقه مدولاسیون دامنه (</a:t>
            </a:r>
            <a:r>
              <a:rPr lang="en-US" sz="1800" b="1" dirty="0" smtClean="0">
                <a:cs typeface="+mn-cs"/>
              </a:rPr>
              <a:t>AM</a:t>
            </a:r>
            <a:r>
              <a:rPr lang="fa-IR" sz="1800" b="1" dirty="0" smtClean="0">
                <a:cs typeface="+mn-cs"/>
              </a:rPr>
              <a:t>) با حذف حامل می باشد (</a:t>
            </a:r>
            <a:r>
              <a:rPr lang="en-US" sz="1800" b="1" dirty="0" smtClean="0">
                <a:cs typeface="+mn-cs"/>
              </a:rPr>
              <a:t>OSB-Sc</a:t>
            </a:r>
            <a:r>
              <a:rPr lang="fa-IR" sz="1800" b="1" dirty="0" smtClean="0">
                <a:cs typeface="+mn-cs"/>
              </a:rPr>
              <a:t>) مدولاسیون کودراتور «کوادراچر » گویند.</a:t>
            </a:r>
            <a:r>
              <a:rPr lang="en-US" sz="1800" b="1" dirty="0" smtClean="0">
                <a:cs typeface="+mn-cs"/>
              </a:rPr>
              <a:t/>
            </a:r>
            <a:br>
              <a:rPr lang="en-US" sz="1800" b="1" dirty="0" smtClean="0">
                <a:cs typeface="+mn-cs"/>
              </a:rPr>
            </a:br>
            <a:endParaRPr lang="fa-IR" sz="1800" b="1" dirty="0">
              <a:cs typeface="+mn-cs"/>
            </a:endParaRPr>
          </a:p>
        </p:txBody>
      </p:sp>
      <p:pic>
        <p:nvPicPr>
          <p:cNvPr id="94211" name="Picture 4" descr="C:\Documents and Settings\HAMIDI\Desktop\جلسه7شکل 5\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57250" y="2714625"/>
            <a:ext cx="7000875" cy="4143375"/>
          </a:xfrm>
          <a:noFill/>
        </p:spPr>
      </p:pic>
      <p:sp>
        <p:nvSpPr>
          <p:cNvPr id="4" name="Date Placeholder 3"/>
          <p:cNvSpPr>
            <a:spLocks noGrp="1"/>
          </p:cNvSpPr>
          <p:nvPr>
            <p:ph type="dt" sz="half" idx="10"/>
          </p:nvPr>
        </p:nvSpPr>
        <p:spPr/>
        <p:txBody>
          <a:bodyPr/>
          <a:lstStyle/>
          <a:p>
            <a:pPr>
              <a:defRPr/>
            </a:pPr>
            <a:fld id="{ADE43327-E2FE-48DD-B8D4-8A0FC3D959FA}" type="datetime8">
              <a:rPr lang="fa-IR" smtClean="0"/>
              <a:pPr>
                <a:defRPr/>
              </a:pPr>
              <a:t>21 مارس 17</a:t>
            </a:fld>
            <a:endParaRPr lang="fa-I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algn="just" rtl="1" eaLnBrk="1" hangingPunct="1">
              <a:lnSpc>
                <a:spcPct val="150000"/>
              </a:lnSpc>
            </a:pPr>
            <a:r>
              <a:rPr lang="fa-IR" altLang="en-US" sz="1800" b="1" dirty="0" smtClean="0"/>
              <a:t>- </a:t>
            </a:r>
            <a:r>
              <a:rPr lang="fa-IR" altLang="en-US" sz="2000" b="1" dirty="0" smtClean="0">
                <a:solidFill>
                  <a:schemeClr val="accent1"/>
                </a:solidFill>
              </a:rPr>
              <a:t>انحراف اشعه الکترونی </a:t>
            </a:r>
            <a:endParaRPr lang="en-US" altLang="en-US" sz="2000" b="1" dirty="0" smtClean="0">
              <a:solidFill>
                <a:schemeClr val="accent1"/>
              </a:solidFill>
              <a:ea typeface="Majalla UI"/>
              <a:cs typeface="Majalla UI"/>
            </a:endParaRPr>
          </a:p>
          <a:p>
            <a:pPr algn="just" rtl="1" eaLnBrk="1" hangingPunct="1">
              <a:lnSpc>
                <a:spcPct val="150000"/>
              </a:lnSpc>
            </a:pPr>
            <a:r>
              <a:rPr lang="fa-IR" altLang="en-US" sz="2000" b="1" dirty="0" smtClean="0">
                <a:solidFill>
                  <a:schemeClr val="accent1"/>
                </a:solidFill>
              </a:rPr>
              <a:t>- برای انحراف دو روش موجود است :</a:t>
            </a:r>
            <a:endParaRPr lang="en-US" altLang="en-US" sz="2000" b="1" dirty="0" smtClean="0">
              <a:solidFill>
                <a:schemeClr val="accent1"/>
              </a:solidFill>
              <a:ea typeface="Majalla UI"/>
              <a:cs typeface="Majalla UI"/>
            </a:endParaRPr>
          </a:p>
          <a:p>
            <a:pPr algn="just" rtl="1" eaLnBrk="1" hangingPunct="1">
              <a:lnSpc>
                <a:spcPct val="150000"/>
              </a:lnSpc>
            </a:pPr>
            <a:r>
              <a:rPr lang="fa-IR" altLang="en-US" sz="1800" b="1" dirty="0" smtClean="0"/>
              <a:t>1- روش الکترواستاتیک : در این روش صفحات انحراف کننده می گذاریم این صفحات افقی یا عمودی می باشند که با توجه به پلاریته اگر ولتاژ مثبت اعمال کنیم بالا می رود و اگر ولتاژ منفی بدهیم پایین می آید اگر به انحراف کننده های عمودی نیز ولتاژ </a:t>
            </a:r>
            <a:r>
              <a:rPr lang="en-US" altLang="en-US" sz="1800" b="1" dirty="0" smtClean="0">
                <a:ea typeface="Majalla UI"/>
                <a:cs typeface="Majalla UI"/>
              </a:rPr>
              <a:t>V2</a:t>
            </a:r>
            <a:r>
              <a:rPr lang="fa-IR" altLang="en-US" sz="1800" b="1" dirty="0" smtClean="0"/>
              <a:t> وصل می شود ولتاژ مثبت و منفی اشعه چپ و راست خواهد شد.</a:t>
            </a:r>
            <a:endParaRPr lang="en-US" altLang="en-US" sz="1800" b="1" dirty="0" smtClean="0">
              <a:ea typeface="Majalla UI"/>
              <a:cs typeface="Majalla UI"/>
            </a:endParaRPr>
          </a:p>
          <a:p>
            <a:pPr algn="just" eaLnBrk="1" hangingPunct="1">
              <a:lnSpc>
                <a:spcPct val="150000"/>
              </a:lnSpc>
            </a:pPr>
            <a:endParaRPr lang="fa-IR" altLang="en-US" sz="1800" dirty="0" smtClean="0"/>
          </a:p>
        </p:txBody>
      </p:sp>
      <p:sp>
        <p:nvSpPr>
          <p:cNvPr id="3" name="Date Placeholder 2"/>
          <p:cNvSpPr>
            <a:spLocks noGrp="1"/>
          </p:cNvSpPr>
          <p:nvPr>
            <p:ph type="dt" sz="half" idx="10"/>
          </p:nvPr>
        </p:nvSpPr>
        <p:spPr/>
        <p:txBody>
          <a:bodyPr/>
          <a:lstStyle/>
          <a:p>
            <a:pPr>
              <a:defRPr/>
            </a:pPr>
            <a:fld id="{8A7B5C2F-55C0-419A-A984-4285B4B8BE8F}" type="datetime8">
              <a:rPr lang="fa-IR" smtClean="0"/>
              <a:pPr>
                <a:defRPr/>
              </a:pPr>
              <a:t>21 مارس 17</a:t>
            </a:fld>
            <a:endParaRPr lang="fa-I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438150"/>
          </a:xfrm>
        </p:spPr>
        <p:txBody>
          <a:bodyPr rtlCol="0">
            <a:normAutofit/>
          </a:bodyPr>
          <a:lstStyle/>
          <a:p>
            <a:pPr eaLnBrk="1" fontAlgn="auto" hangingPunct="1">
              <a:spcAft>
                <a:spcPts val="0"/>
              </a:spcAft>
              <a:defRPr/>
            </a:pPr>
            <a:r>
              <a:rPr lang="fa-IR" sz="1800" b="1" dirty="0" smtClean="0">
                <a:cs typeface="+mn-cs"/>
              </a:rPr>
              <a:t>پارامترهای مهم تلویزیون در استانداردهای بین المللی</a:t>
            </a:r>
            <a:endParaRPr lang="fa-IR" sz="1800" b="1" dirty="0">
              <a:cs typeface="+mn-cs"/>
            </a:endParaRPr>
          </a:p>
        </p:txBody>
      </p:sp>
      <p:pic>
        <p:nvPicPr>
          <p:cNvPr id="95235" name="Picture 3" descr="C:\Documents and Settings\HAMIDI\Desktop\جلسه7 شکل8\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1285875"/>
            <a:ext cx="8072437" cy="5038725"/>
          </a:xfrm>
        </p:spPr>
      </p:pic>
      <p:sp>
        <p:nvSpPr>
          <p:cNvPr id="3" name="Date Placeholder 2"/>
          <p:cNvSpPr>
            <a:spLocks noGrp="1"/>
          </p:cNvSpPr>
          <p:nvPr>
            <p:ph type="dt" sz="half" idx="10"/>
          </p:nvPr>
        </p:nvSpPr>
        <p:spPr/>
        <p:txBody>
          <a:bodyPr/>
          <a:lstStyle/>
          <a:p>
            <a:pPr>
              <a:defRPr/>
            </a:pPr>
            <a:fld id="{EEEA5E5C-D105-4224-B4B8-6B5A5C7BD355}" type="datetime8">
              <a:rPr lang="fa-IR" smtClean="0"/>
              <a:pPr>
                <a:defRPr/>
              </a:pPr>
              <a:t>21 مارس 17</a:t>
            </a:fld>
            <a:endParaRPr lang="fa-I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p:txBody>
          <a:bodyPr/>
          <a:lstStyle/>
          <a:p>
            <a:pPr algn="ctr" eaLnBrk="1" hangingPunct="1"/>
            <a:r>
              <a:rPr lang="fa-IR" altLang="en-US" sz="9600" smtClean="0">
                <a:solidFill>
                  <a:schemeClr val="accent1"/>
                </a:solidFill>
              </a:rPr>
              <a:t>بسمه تعالی </a:t>
            </a:r>
          </a:p>
        </p:txBody>
      </p:sp>
      <p:sp>
        <p:nvSpPr>
          <p:cNvPr id="3" name="Date Placeholder 2"/>
          <p:cNvSpPr>
            <a:spLocks noGrp="1"/>
          </p:cNvSpPr>
          <p:nvPr>
            <p:ph type="dt" sz="half" idx="10"/>
          </p:nvPr>
        </p:nvSpPr>
        <p:spPr/>
        <p:txBody>
          <a:bodyPr/>
          <a:lstStyle/>
          <a:p>
            <a:pPr>
              <a:defRPr/>
            </a:pPr>
            <a:fld id="{53F86B65-4528-4983-BFF5-7272B86B9AF6}" type="datetime8">
              <a:rPr lang="fa-IR" smtClean="0"/>
              <a:pPr>
                <a:defRPr/>
              </a:pPr>
              <a:t>21 مارس 17</a:t>
            </a:fld>
            <a:endParaRPr lang="fa-I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571500"/>
            <a:ext cx="8229600" cy="3214688"/>
          </a:xfrm>
        </p:spPr>
        <p:txBody>
          <a:bodyPr rtlCol="0">
            <a:normAutofit fontScale="90000"/>
          </a:bodyPr>
          <a:lstStyle/>
          <a:p>
            <a:pPr algn="r" eaLnBrk="1" fontAlgn="auto" hangingPunct="1">
              <a:spcAft>
                <a:spcPts val="0"/>
              </a:spcAft>
              <a:defRPr/>
            </a:pPr>
            <a:r>
              <a:rPr lang="fa-IR" sz="2400" b="1" dirty="0" smtClean="0">
                <a:cs typeface="+mn-cs"/>
              </a:rPr>
              <a:t>مدولاسیون با باند کناری اضافی «</a:t>
            </a:r>
            <a:r>
              <a:rPr lang="en-US" sz="2400" b="1" dirty="0" smtClean="0">
                <a:cs typeface="+mn-cs"/>
              </a:rPr>
              <a:t>VESTIGIAL SIDEBAND MODULATION</a:t>
            </a:r>
            <a:r>
              <a:rPr lang="fa-IR" sz="2400" b="1" dirty="0" smtClean="0">
                <a:cs typeface="+mn-cs"/>
              </a:rPr>
              <a:t>»</a:t>
            </a:r>
            <a:r>
              <a:rPr lang="en-US" sz="1800" b="1" dirty="0" smtClean="0">
                <a:cs typeface="+mn-cs"/>
              </a:rPr>
              <a:t/>
            </a:r>
            <a:br>
              <a:rPr lang="en-US" sz="1800" b="1" dirty="0" smtClean="0">
                <a:cs typeface="+mn-cs"/>
              </a:rPr>
            </a:br>
            <a:r>
              <a:rPr lang="fa-IR" sz="1800" b="1" dirty="0" smtClean="0">
                <a:cs typeface="+mn-cs"/>
              </a:rPr>
              <a:t>چنانچه قبلاً دیدیم ، سیگنال تصویر حاوی اطلاعاتی با فرکانس های مختلف است که حداکثر فرکانس آن را به </a:t>
            </a:r>
            <a:r>
              <a:rPr lang="en-US" sz="1800" b="1" dirty="0" smtClean="0">
                <a:cs typeface="+mn-cs"/>
              </a:rPr>
              <a:t>MH</a:t>
            </a:r>
            <a:r>
              <a:rPr lang="en-US" sz="1800" b="1" baseline="-25000" dirty="0" smtClean="0">
                <a:cs typeface="+mn-cs"/>
              </a:rPr>
              <a:t>z</a:t>
            </a:r>
            <a:r>
              <a:rPr lang="fa-IR" sz="1800" b="1" dirty="0" smtClean="0">
                <a:cs typeface="+mn-cs"/>
              </a:rPr>
              <a:t> 5 محدود می نمایند . همچنین از اصول مخابرات می دانیم که چنانچه موجی را بخواهیم مدوله دامنه نماییم ،فرکانس موج حامل باید بیش از 8 برابر (حداکثر ) فرکانس اطلاع باشد بنابراین موج حامل سیگنال مرکب تصویر باید فرکانس آن بیشتر از </a:t>
            </a:r>
            <a:r>
              <a:rPr lang="en-US" sz="1800" b="1" dirty="0" smtClean="0">
                <a:cs typeface="+mn-cs"/>
              </a:rPr>
              <a:t>MH</a:t>
            </a:r>
            <a:r>
              <a:rPr lang="en-US" sz="1800" b="1" baseline="-25000" dirty="0" smtClean="0">
                <a:cs typeface="+mn-cs"/>
              </a:rPr>
              <a:t>z</a:t>
            </a:r>
            <a:r>
              <a:rPr lang="fa-IR" sz="1800" b="1" dirty="0" smtClean="0">
                <a:cs typeface="+mn-cs"/>
              </a:rPr>
              <a:t> 40 بوده که در محدوده </a:t>
            </a:r>
            <a:r>
              <a:rPr lang="en-US" sz="1800" b="1" dirty="0" smtClean="0">
                <a:cs typeface="+mn-cs"/>
              </a:rPr>
              <a:t>HF</a:t>
            </a:r>
            <a:r>
              <a:rPr lang="fa-IR" sz="1800" b="1" dirty="0" smtClean="0">
                <a:cs typeface="+mn-cs"/>
              </a:rPr>
              <a:t> 7 است . در عمل برای ارتباط تلویزیونی محدوده های </a:t>
            </a:r>
            <a:r>
              <a:rPr lang="en-US" sz="1800" b="1" dirty="0" smtClean="0">
                <a:cs typeface="+mn-cs"/>
              </a:rPr>
              <a:t>VHF</a:t>
            </a:r>
            <a:r>
              <a:rPr lang="fa-IR" sz="1800" b="1" dirty="0" smtClean="0">
                <a:cs typeface="+mn-cs"/>
              </a:rPr>
              <a:t> و </a:t>
            </a:r>
            <a:r>
              <a:rPr lang="en-US" sz="1800" b="1" dirty="0" smtClean="0">
                <a:cs typeface="+mn-cs"/>
              </a:rPr>
              <a:t>UHF</a:t>
            </a:r>
            <a:r>
              <a:rPr lang="fa-IR" sz="1800" b="1" dirty="0" smtClean="0">
                <a:cs typeface="+mn-cs"/>
              </a:rPr>
              <a:t> استفاده می شوند همچنین از اصول مخابرات بیاد داریم که چنانچه موجی را مدوله نماییم ، دو باند کناری (</a:t>
            </a:r>
            <a:r>
              <a:rPr lang="en-US" sz="1800" b="1" dirty="0" smtClean="0">
                <a:cs typeface="+mn-cs"/>
              </a:rPr>
              <a:t>Side Band</a:t>
            </a:r>
            <a:r>
              <a:rPr lang="fa-IR" sz="1800" b="1" dirty="0" smtClean="0">
                <a:cs typeface="+mn-cs"/>
              </a:rPr>
              <a:t> ) بوجود می آیند که هر یک دارای کل اطلاعات مدوله شده است . برای مثال چنانچه اطلاعاتی که دارای محدوده فرکانسی بین صفر تا </a:t>
            </a:r>
            <a:r>
              <a:rPr lang="en-US" sz="1800" b="1" dirty="0" smtClean="0">
                <a:cs typeface="+mn-cs"/>
              </a:rPr>
              <a:t>FM</a:t>
            </a:r>
            <a:r>
              <a:rPr lang="fa-IR" sz="1800" b="1" dirty="0" smtClean="0">
                <a:cs typeface="+mn-cs"/>
              </a:rPr>
              <a:t> است به روی موج حاملی با فرکانس </a:t>
            </a:r>
            <a:r>
              <a:rPr lang="en-US" sz="1800" b="1" dirty="0" err="1" smtClean="0">
                <a:cs typeface="+mn-cs"/>
              </a:rPr>
              <a:t>F</a:t>
            </a:r>
            <a:r>
              <a:rPr lang="en-US" sz="1800" b="1" baseline="-25000" dirty="0" err="1" smtClean="0">
                <a:cs typeface="+mn-cs"/>
              </a:rPr>
              <a:t>c</a:t>
            </a:r>
            <a:r>
              <a:rPr lang="fa-IR" sz="1800" b="1" dirty="0" smtClean="0">
                <a:cs typeface="+mn-cs"/>
              </a:rPr>
              <a:t> مدوله دامنه شود مطابق شکل زیر دو باند کناری به وجود می آیند که به ترتیب باند کناری پایینی و باند کناری بالایی نامیده می شوند.</a:t>
            </a:r>
            <a:r>
              <a:rPr lang="en-US" sz="1800" b="1" dirty="0" smtClean="0">
                <a:cs typeface="+mn-cs"/>
              </a:rPr>
              <a:t/>
            </a:r>
            <a:br>
              <a:rPr lang="en-US" sz="1800" b="1" dirty="0" smtClean="0">
                <a:cs typeface="+mn-cs"/>
              </a:rPr>
            </a:br>
            <a:endParaRPr lang="fa-IR" sz="1800" b="1" dirty="0" smtClean="0">
              <a:cs typeface="+mn-cs"/>
            </a:endParaRPr>
          </a:p>
        </p:txBody>
      </p:sp>
      <p:pic>
        <p:nvPicPr>
          <p:cNvPr id="97283" name="Picture 4" descr="C:\Documents and Settings\HAMIDI\Desktop\جلسه8\جلسه8 شکل1\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928688" y="3500438"/>
            <a:ext cx="6572250" cy="3143250"/>
          </a:xfrm>
          <a:noFill/>
        </p:spPr>
      </p:pic>
      <p:sp>
        <p:nvSpPr>
          <p:cNvPr id="3" name="Date Placeholder 2"/>
          <p:cNvSpPr>
            <a:spLocks noGrp="1"/>
          </p:cNvSpPr>
          <p:nvPr>
            <p:ph type="dt" sz="half" idx="10"/>
          </p:nvPr>
        </p:nvSpPr>
        <p:spPr/>
        <p:txBody>
          <a:bodyPr/>
          <a:lstStyle/>
          <a:p>
            <a:pPr>
              <a:defRPr/>
            </a:pPr>
            <a:fld id="{92EF7108-C0FC-4A56-8FA5-FE0004A7E68F}" type="datetime8">
              <a:rPr lang="fa-IR" smtClean="0"/>
              <a:pPr>
                <a:defRPr/>
              </a:pPr>
              <a:t>21 مارس 17</a:t>
            </a:fld>
            <a:endParaRPr lang="fa-I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3509963"/>
          </a:xfrm>
        </p:spPr>
        <p:txBody>
          <a:bodyPr rtlCol="0">
            <a:normAutofit/>
          </a:bodyPr>
          <a:lstStyle/>
          <a:p>
            <a:pPr algn="just" eaLnBrk="1" fontAlgn="auto" hangingPunct="1">
              <a:spcAft>
                <a:spcPts val="0"/>
              </a:spcAft>
              <a:defRPr/>
            </a:pPr>
            <a:r>
              <a:rPr lang="fa-IR" sz="1800" dirty="0" smtClean="0">
                <a:cs typeface="+mn-cs"/>
              </a:rPr>
              <a:t>باند کناری پایینی از فرکانس </a:t>
            </a:r>
            <a:r>
              <a:rPr lang="en-US" sz="1800" dirty="0" smtClean="0">
                <a:cs typeface="+mn-cs"/>
              </a:rPr>
              <a:t>Fm</a:t>
            </a:r>
            <a:r>
              <a:rPr lang="fa-IR" sz="1800" dirty="0" smtClean="0">
                <a:cs typeface="+mn-cs"/>
              </a:rPr>
              <a:t>-</a:t>
            </a:r>
            <a:r>
              <a:rPr lang="en-US" sz="1800" dirty="0" err="1" smtClean="0">
                <a:cs typeface="+mn-cs"/>
              </a:rPr>
              <a:t>Fc</a:t>
            </a:r>
            <a:r>
              <a:rPr lang="fa-IR" sz="1800" dirty="0" smtClean="0">
                <a:cs typeface="+mn-cs"/>
              </a:rPr>
              <a:t> تا فرکانس </a:t>
            </a:r>
            <a:r>
              <a:rPr lang="en-US" sz="1800" dirty="0" err="1" smtClean="0">
                <a:cs typeface="+mn-cs"/>
              </a:rPr>
              <a:t>Fc</a:t>
            </a:r>
            <a:r>
              <a:rPr lang="fa-IR" sz="1800" dirty="0" smtClean="0">
                <a:cs typeface="+mn-cs"/>
              </a:rPr>
              <a:t> و باند کناری بالایی محدوده فرکانسی از </a:t>
            </a:r>
            <a:r>
              <a:rPr lang="en-US" sz="1800" dirty="0" err="1" smtClean="0">
                <a:cs typeface="+mn-cs"/>
              </a:rPr>
              <a:t>Fc</a:t>
            </a:r>
            <a:r>
              <a:rPr lang="fa-IR" sz="1800" dirty="0" smtClean="0">
                <a:cs typeface="+mn-cs"/>
              </a:rPr>
              <a:t> تا </a:t>
            </a:r>
            <a:r>
              <a:rPr lang="en-US" sz="1800" dirty="0" err="1" smtClean="0">
                <a:cs typeface="+mn-cs"/>
              </a:rPr>
              <a:t>Fc+Fm</a:t>
            </a:r>
            <a:r>
              <a:rPr lang="fa-IR" sz="1800" dirty="0" smtClean="0">
                <a:cs typeface="+mn-cs"/>
              </a:rPr>
              <a:t> را در برمی گیرد که مجموعاً پهنای باندی (</a:t>
            </a:r>
            <a:r>
              <a:rPr lang="en-US" sz="1800" dirty="0" smtClean="0">
                <a:cs typeface="+mn-cs"/>
              </a:rPr>
              <a:t>B.W</a:t>
            </a:r>
            <a:r>
              <a:rPr lang="fa-IR" sz="1800" dirty="0" smtClean="0">
                <a:cs typeface="+mn-cs"/>
              </a:rPr>
              <a:t>) به میزان </a:t>
            </a:r>
            <a:r>
              <a:rPr lang="en-US" sz="1800" dirty="0" smtClean="0">
                <a:cs typeface="+mn-cs"/>
              </a:rPr>
              <a:t>Fm</a:t>
            </a:r>
            <a:r>
              <a:rPr lang="fa-IR" sz="1800" dirty="0" smtClean="0">
                <a:cs typeface="+mn-cs"/>
              </a:rPr>
              <a:t> 2 را اشغال می نمایند . </a:t>
            </a:r>
            <a:r>
              <a:rPr lang="en-US" sz="1800" dirty="0" smtClean="0">
                <a:cs typeface="+mn-cs"/>
              </a:rPr>
              <a:t/>
            </a:r>
            <a:br>
              <a:rPr lang="en-US" sz="1800" dirty="0" smtClean="0">
                <a:cs typeface="+mn-cs"/>
              </a:rPr>
            </a:br>
            <a:r>
              <a:rPr lang="fa-IR" sz="1800" dirty="0" smtClean="0">
                <a:cs typeface="+mn-cs"/>
              </a:rPr>
              <a:t>برای مثال اگر سیگنال مرکب تصویر که حاوی فرکانس های از صفر تا </a:t>
            </a:r>
            <a:r>
              <a:rPr lang="en-US" sz="1800" dirty="0" smtClean="0">
                <a:cs typeface="+mn-cs"/>
              </a:rPr>
              <a:t>MH</a:t>
            </a:r>
            <a:r>
              <a:rPr lang="en-US" sz="1800" baseline="-25000" dirty="0" smtClean="0">
                <a:cs typeface="+mn-cs"/>
              </a:rPr>
              <a:t>z</a:t>
            </a:r>
            <a:r>
              <a:rPr lang="fa-IR" sz="1800" dirty="0" smtClean="0">
                <a:cs typeface="+mn-cs"/>
              </a:rPr>
              <a:t> 5 است به صورت دامنه موجی را مدوله نماید پهنای باند اشغال شده </a:t>
            </a:r>
            <a:r>
              <a:rPr lang="en-US" sz="1800" dirty="0" smtClean="0">
                <a:cs typeface="+mn-cs"/>
              </a:rPr>
              <a:t>MH</a:t>
            </a:r>
            <a:r>
              <a:rPr lang="en-US" sz="1800" baseline="-25000" dirty="0" smtClean="0">
                <a:cs typeface="+mn-cs"/>
              </a:rPr>
              <a:t>z </a:t>
            </a:r>
            <a:r>
              <a:rPr lang="fa-IR" sz="1800" dirty="0" smtClean="0">
                <a:cs typeface="+mn-cs"/>
              </a:rPr>
              <a:t>10 خواهد بود . چنانچه در سیستمی هر دو باند کناری را ارسال نمایند، مدولاسیون دامنه از نوع (</a:t>
            </a:r>
            <a:r>
              <a:rPr lang="en-US" sz="1800" dirty="0" smtClean="0">
                <a:cs typeface="+mn-cs"/>
              </a:rPr>
              <a:t>DSB</a:t>
            </a:r>
            <a:r>
              <a:rPr lang="fa-IR" sz="1800" dirty="0" smtClean="0">
                <a:cs typeface="+mn-cs"/>
              </a:rPr>
              <a:t>) وچنانچه تنه یک باند کناری ارسال گردد، مدولاسیون دامنه از نوع (</a:t>
            </a:r>
            <a:r>
              <a:rPr lang="en-US" sz="1800" dirty="0" smtClean="0">
                <a:cs typeface="+mn-cs"/>
              </a:rPr>
              <a:t>SSB</a:t>
            </a:r>
            <a:r>
              <a:rPr lang="fa-IR" sz="1800" dirty="0" smtClean="0">
                <a:cs typeface="+mn-cs"/>
              </a:rPr>
              <a:t>) است.ارسال تنها یک باند کناری با توجه به این مسأله است که هر یک از باندهای کناری دارای کل اطلاعات می باشند، و این مزیت را دارد که پهنای باند اشغال شده  به نصف تقلیل یافته و همچنین راندمان فرستنده افزایش می یابد .حتی در بعضی از سیستمهای </a:t>
            </a:r>
            <a:r>
              <a:rPr lang="en-US" sz="1800" dirty="0" smtClean="0">
                <a:cs typeface="+mn-cs"/>
              </a:rPr>
              <a:t>SSB</a:t>
            </a:r>
            <a:r>
              <a:rPr lang="fa-IR" sz="1800" dirty="0" smtClean="0">
                <a:cs typeface="+mn-cs"/>
              </a:rPr>
              <a:t> برای بیشتر کردن راندمان ، موج حامل را نیز حذف کرده و درگیرنده به ترتیبی آن را بازسازی می نمایند که به آن (</a:t>
            </a:r>
            <a:r>
              <a:rPr lang="en-US" sz="1800" dirty="0" err="1" smtClean="0">
                <a:cs typeface="+mn-cs"/>
              </a:rPr>
              <a:t>SSB.Sc</a:t>
            </a:r>
            <a:r>
              <a:rPr lang="fa-IR" sz="1800" dirty="0" smtClean="0">
                <a:cs typeface="+mn-cs"/>
              </a:rPr>
              <a:t>) می گویند . به هر حال برای حذف یک باند کناری در فرستنده به کمک فیلترهای محدوده فرکانسی مورد نظر را حذف می کنند مطابق شکل زیر تنها یک باند کناری را از فرستنده  ارسال می نمایند.</a:t>
            </a:r>
            <a:r>
              <a:rPr lang="en-US" sz="1800" dirty="0" smtClean="0">
                <a:cs typeface="+mn-cs"/>
              </a:rPr>
              <a:t/>
            </a:r>
            <a:br>
              <a:rPr lang="en-US" sz="1800" dirty="0" smtClean="0">
                <a:cs typeface="+mn-cs"/>
              </a:rPr>
            </a:br>
            <a:endParaRPr lang="fa-IR" sz="1800" dirty="0">
              <a:cs typeface="+mn-cs"/>
            </a:endParaRPr>
          </a:p>
        </p:txBody>
      </p:sp>
      <p:sp>
        <p:nvSpPr>
          <p:cNvPr id="4" name="Date Placeholder 3"/>
          <p:cNvSpPr>
            <a:spLocks noGrp="1"/>
          </p:cNvSpPr>
          <p:nvPr>
            <p:ph type="dt" sz="half" idx="10"/>
          </p:nvPr>
        </p:nvSpPr>
        <p:spPr/>
        <p:txBody>
          <a:bodyPr/>
          <a:lstStyle/>
          <a:p>
            <a:pPr>
              <a:defRPr/>
            </a:pPr>
            <a:fld id="{CD48C4C4-219B-4DB7-8DA1-5D943829ECED}" type="datetime8">
              <a:rPr lang="fa-IR" smtClean="0"/>
              <a:pPr>
                <a:defRPr/>
              </a:pPr>
              <a:t>21 مارس 17</a:t>
            </a:fld>
            <a:endParaRPr lang="fa-I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HAMIDI\Desktop\جلسه8\جلسه8شکل2\untitled.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500063"/>
            <a:ext cx="7643812" cy="4929187"/>
          </a:xfrm>
          <a:noFill/>
        </p:spPr>
      </p:pic>
      <p:sp>
        <p:nvSpPr>
          <p:cNvPr id="3" name="Date Placeholder 2"/>
          <p:cNvSpPr>
            <a:spLocks noGrp="1"/>
          </p:cNvSpPr>
          <p:nvPr>
            <p:ph type="dt" sz="half" idx="10"/>
          </p:nvPr>
        </p:nvSpPr>
        <p:spPr/>
        <p:txBody>
          <a:bodyPr/>
          <a:lstStyle/>
          <a:p>
            <a:pPr>
              <a:defRPr/>
            </a:pPr>
            <a:fld id="{420EB7C5-D817-40F0-8832-DDDBE2B1230D}" type="datetime8">
              <a:rPr lang="fa-IR" smtClean="0"/>
              <a:pPr>
                <a:defRPr/>
              </a:pPr>
              <a:t>21 مارس 17</a:t>
            </a:fld>
            <a:endParaRPr lang="fa-I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3571875"/>
          </a:xfrm>
        </p:spPr>
        <p:txBody>
          <a:bodyPr rtlCol="0">
            <a:normAutofit fontScale="90000"/>
          </a:bodyPr>
          <a:lstStyle/>
          <a:p>
            <a:pPr algn="r" eaLnBrk="1" fontAlgn="auto" hangingPunct="1">
              <a:lnSpc>
                <a:spcPct val="150000"/>
              </a:lnSpc>
              <a:spcAft>
                <a:spcPts val="0"/>
              </a:spcAft>
              <a:defRPr/>
            </a:pPr>
            <a:r>
              <a:rPr lang="fa-IR" sz="1800" b="1" dirty="0" smtClean="0">
                <a:cs typeface="+mn-cs"/>
              </a:rPr>
              <a:t>-</a:t>
            </a:r>
            <a:r>
              <a:rPr lang="fa-IR" sz="2400" b="1" dirty="0" smtClean="0">
                <a:cs typeface="+mn-cs"/>
              </a:rPr>
              <a:t>پیشنهاد نایکوئیست</a:t>
            </a:r>
            <a:r>
              <a:rPr lang="en-US" sz="1800" b="1" dirty="0" smtClean="0">
                <a:cs typeface="+mn-cs"/>
              </a:rPr>
              <a:t/>
            </a:r>
            <a:br>
              <a:rPr lang="en-US" sz="1800" b="1" dirty="0" smtClean="0">
                <a:cs typeface="+mn-cs"/>
              </a:rPr>
            </a:br>
            <a:r>
              <a:rPr lang="fa-IR" sz="1800" b="1" dirty="0" smtClean="0">
                <a:cs typeface="+mn-cs"/>
              </a:rPr>
              <a:t>-چنانچه از شکل فوق دیده شد ، باند جانبی پایین حذف شده است اما در عمل برشی با این دقت امکان پذیر نیست چرا که فیلترها ایده آل نیستند و برای حذف کامل یک باند قسمتی از اطلاعات باند دیگر نیز حذف می شوند . برای مثال چنانچه بخواهیم باند جانبی پایینی را حذف نماییم فرکانسهای نزدیک به </a:t>
            </a:r>
            <a:r>
              <a:rPr lang="en-US" sz="1800" b="1" dirty="0" err="1" smtClean="0">
                <a:cs typeface="+mn-cs"/>
              </a:rPr>
              <a:t>Fc</a:t>
            </a:r>
            <a:r>
              <a:rPr lang="fa-IR" sz="1800" b="1" dirty="0" smtClean="0">
                <a:cs typeface="+mn-cs"/>
              </a:rPr>
              <a:t> از باند جانبی بالایی نیز آسیب می بینند که مربوط به فرکانس های پایین اطلاعات است.به همین علت سیستم </a:t>
            </a:r>
            <a:r>
              <a:rPr lang="en-US" sz="1800" b="1" dirty="0" smtClean="0">
                <a:cs typeface="+mn-cs"/>
              </a:rPr>
              <a:t>SSB</a:t>
            </a:r>
            <a:r>
              <a:rPr lang="fa-IR" sz="1800" b="1" dirty="0" smtClean="0">
                <a:cs typeface="+mn-cs"/>
              </a:rPr>
              <a:t> هیچگاه در مواقعی که اطلاع دارای مؤلفه فرکانسهای کم است استفاده نمیشود بخصوص در تلویزیون که مؤلفه فرکانسهای کم دارای اهمیت بیشتری است و استخوان بندی اصلی تصویر را تشکیل می دهد، نمی توان از سیستم </a:t>
            </a:r>
            <a:r>
              <a:rPr lang="en-US" sz="1800" b="1" dirty="0" smtClean="0">
                <a:cs typeface="+mn-cs"/>
              </a:rPr>
              <a:t>SSB</a:t>
            </a:r>
            <a:r>
              <a:rPr lang="fa-IR" sz="1800" b="1" dirty="0" smtClean="0">
                <a:cs typeface="+mn-cs"/>
              </a:rPr>
              <a:t> استفاده نمود.</a:t>
            </a:r>
            <a:r>
              <a:rPr lang="en-US" sz="1800" b="1" dirty="0" smtClean="0">
                <a:cs typeface="+mn-cs"/>
              </a:rPr>
              <a:t/>
            </a:r>
            <a:br>
              <a:rPr lang="en-US" sz="1800" b="1" dirty="0" smtClean="0">
                <a:cs typeface="+mn-cs"/>
              </a:rPr>
            </a:br>
            <a:endParaRPr lang="fa-IR" sz="1800" b="1" dirty="0">
              <a:cs typeface="+mn-cs"/>
            </a:endParaRPr>
          </a:p>
        </p:txBody>
      </p:sp>
      <p:sp>
        <p:nvSpPr>
          <p:cNvPr id="4" name="Date Placeholder 3"/>
          <p:cNvSpPr>
            <a:spLocks noGrp="1"/>
          </p:cNvSpPr>
          <p:nvPr>
            <p:ph type="dt" sz="half" idx="10"/>
          </p:nvPr>
        </p:nvSpPr>
        <p:spPr/>
        <p:txBody>
          <a:bodyPr/>
          <a:lstStyle/>
          <a:p>
            <a:pPr>
              <a:defRPr/>
            </a:pPr>
            <a:fld id="{7B58CEC9-809F-4770-A100-0F15621CD9B0}" type="datetime8">
              <a:rPr lang="fa-IR" smtClean="0"/>
              <a:pPr>
                <a:defRPr/>
              </a:pPr>
              <a:t>21 مارس 17</a:t>
            </a:fld>
            <a:endParaRPr lang="fa-I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Documents and Settings\HAMIDI\Desktop\جلسه8\جلسه8شکل3\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00125" y="714375"/>
            <a:ext cx="7358063" cy="5610225"/>
          </a:xfrm>
          <a:noFill/>
        </p:spPr>
      </p:pic>
      <p:sp>
        <p:nvSpPr>
          <p:cNvPr id="3" name="Date Placeholder 2"/>
          <p:cNvSpPr>
            <a:spLocks noGrp="1"/>
          </p:cNvSpPr>
          <p:nvPr>
            <p:ph type="dt" sz="half" idx="10"/>
          </p:nvPr>
        </p:nvSpPr>
        <p:spPr/>
        <p:txBody>
          <a:bodyPr/>
          <a:lstStyle/>
          <a:p>
            <a:pPr>
              <a:defRPr/>
            </a:pPr>
            <a:fld id="{300F621D-F433-4A80-BCA7-DBC300636C17}" type="datetime8">
              <a:rPr lang="fa-IR" smtClean="0"/>
              <a:pPr>
                <a:defRPr/>
              </a:pPr>
              <a:t>21 مارس 17</a:t>
            </a:fld>
            <a:endParaRPr lang="fa-I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88"/>
            <a:ext cx="8229600" cy="2071687"/>
          </a:xfrm>
        </p:spPr>
        <p:txBody>
          <a:bodyPr rtlCol="0">
            <a:normAutofit/>
          </a:bodyPr>
          <a:lstStyle/>
          <a:p>
            <a:pPr algn="r" eaLnBrk="1" fontAlgn="auto" hangingPunct="1">
              <a:spcAft>
                <a:spcPts val="0"/>
              </a:spcAft>
              <a:defRPr/>
            </a:pPr>
            <a:r>
              <a:rPr lang="fa-IR" sz="1800" b="1" dirty="0" smtClean="0">
                <a:cs typeface="+mn-cs"/>
              </a:rPr>
              <a:t>-چون فیلتر تیز نداریم عملاً بجای منحنی شکل 1 منحنی شکل 2 بدست می آید که اشکالات زیر را دارد؟ </a:t>
            </a:r>
            <a:r>
              <a:rPr lang="en-US" sz="1800" b="1" dirty="0" smtClean="0">
                <a:cs typeface="+mn-cs"/>
              </a:rPr>
              <a:t/>
            </a:r>
            <a:br>
              <a:rPr lang="en-US" sz="1800" b="1" dirty="0" smtClean="0">
                <a:cs typeface="+mn-cs"/>
              </a:rPr>
            </a:br>
            <a:r>
              <a:rPr lang="fa-IR" sz="1800" b="1" dirty="0" smtClean="0">
                <a:cs typeface="+mn-cs"/>
              </a:rPr>
              <a:t>1- دارای پهنای باند زیادی می گردد</a:t>
            </a:r>
            <a:r>
              <a:rPr lang="en-US" sz="1800" b="1" dirty="0" smtClean="0">
                <a:cs typeface="+mn-cs"/>
              </a:rPr>
              <a:t/>
            </a:r>
            <a:br>
              <a:rPr lang="en-US" sz="1800" b="1" dirty="0" smtClean="0">
                <a:cs typeface="+mn-cs"/>
              </a:rPr>
            </a:br>
            <a:r>
              <a:rPr lang="fa-IR" sz="1800" b="1" dirty="0" smtClean="0">
                <a:cs typeface="+mn-cs"/>
              </a:rPr>
              <a:t>2-فرکانس ارسال زیاد می گردد</a:t>
            </a:r>
            <a:r>
              <a:rPr lang="en-US" sz="1800" b="1" dirty="0" smtClean="0">
                <a:cs typeface="+mn-cs"/>
              </a:rPr>
              <a:t/>
            </a:r>
            <a:br>
              <a:rPr lang="en-US" sz="1800" b="1" dirty="0" smtClean="0">
                <a:cs typeface="+mn-cs"/>
              </a:rPr>
            </a:br>
            <a:r>
              <a:rPr lang="fa-IR" sz="1800" b="1" dirty="0" smtClean="0">
                <a:cs typeface="+mn-cs"/>
              </a:rPr>
              <a:t>3-یک مقدار </a:t>
            </a:r>
            <a:r>
              <a:rPr lang="en-US" sz="1800" b="1" dirty="0" smtClean="0">
                <a:cs typeface="+mn-cs"/>
              </a:rPr>
              <a:t>LSB</a:t>
            </a:r>
            <a:r>
              <a:rPr lang="fa-IR" sz="1800" b="1" dirty="0" smtClean="0">
                <a:cs typeface="+mn-cs"/>
              </a:rPr>
              <a:t> پایینی ارسال می گردد که باعث اعوجاج تصویر خواهد شد که برای حل این مشکل نایکوئیست پیشنهاد زیر را ارائه داد:</a:t>
            </a:r>
            <a:r>
              <a:rPr lang="en-US" sz="1800" b="1" dirty="0" smtClean="0">
                <a:cs typeface="+mn-cs"/>
              </a:rPr>
              <a:t/>
            </a:r>
            <a:br>
              <a:rPr lang="en-US" sz="1800" b="1" dirty="0" smtClean="0">
                <a:cs typeface="+mn-cs"/>
              </a:rPr>
            </a:br>
            <a:r>
              <a:rPr lang="fa-IR" sz="1800" b="1" dirty="0" smtClean="0">
                <a:cs typeface="+mn-cs"/>
              </a:rPr>
              <a:t> </a:t>
            </a:r>
            <a:r>
              <a:rPr lang="en-US" sz="1800" b="1" dirty="0" smtClean="0">
                <a:cs typeface="+mn-cs"/>
              </a:rPr>
              <a:t/>
            </a:r>
            <a:br>
              <a:rPr lang="en-US" sz="1800" b="1" dirty="0" smtClean="0">
                <a:cs typeface="+mn-cs"/>
              </a:rPr>
            </a:br>
            <a:endParaRPr lang="fa-IR" sz="1800" b="1" dirty="0">
              <a:cs typeface="+mn-cs"/>
            </a:endParaRPr>
          </a:p>
        </p:txBody>
      </p:sp>
      <p:pic>
        <p:nvPicPr>
          <p:cNvPr id="102403" name="Picture 4" descr="C:\Documents and Settings\HAMIDI\Desktop\جلسه8\جلسه 8شکل4\1.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2286000"/>
            <a:ext cx="5446712" cy="4572000"/>
          </a:xfrm>
          <a:noFill/>
        </p:spPr>
      </p:pic>
      <p:sp>
        <p:nvSpPr>
          <p:cNvPr id="4" name="Date Placeholder 3"/>
          <p:cNvSpPr>
            <a:spLocks noGrp="1"/>
          </p:cNvSpPr>
          <p:nvPr>
            <p:ph type="dt" sz="half" idx="10"/>
          </p:nvPr>
        </p:nvSpPr>
        <p:spPr/>
        <p:txBody>
          <a:bodyPr/>
          <a:lstStyle/>
          <a:p>
            <a:pPr>
              <a:defRPr/>
            </a:pPr>
            <a:fld id="{B9A982B0-0F3A-46DD-A387-40CF20E9436E}" type="datetime8">
              <a:rPr lang="fa-IR" smtClean="0"/>
              <a:pPr>
                <a:defRPr/>
              </a:pPr>
              <a:t>21 مارس 17</a:t>
            </a:fld>
            <a:endParaRPr lang="fa-I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457200" y="500063"/>
            <a:ext cx="8229600" cy="6215062"/>
          </a:xfrm>
        </p:spPr>
        <p:txBody>
          <a:bodyPr rtlCol="0">
            <a:normAutofit lnSpcReduction="10000"/>
          </a:bodyPr>
          <a:lstStyle/>
          <a:p>
            <a:pPr algn="just" rtl="1" eaLnBrk="1" fontAlgn="auto" hangingPunct="1">
              <a:lnSpc>
                <a:spcPct val="150000"/>
              </a:lnSpc>
              <a:spcAft>
                <a:spcPts val="0"/>
              </a:spcAft>
              <a:defRPr/>
            </a:pPr>
            <a:r>
              <a:rPr lang="fa-IR" sz="2400" b="1" dirty="0" smtClean="0">
                <a:solidFill>
                  <a:schemeClr val="accent1"/>
                </a:solidFill>
              </a:rPr>
              <a:t>فرستنده تلویزیون </a:t>
            </a:r>
            <a:endParaRPr lang="en-US" sz="2400" b="1" dirty="0" smtClean="0">
              <a:solidFill>
                <a:schemeClr val="accent1"/>
              </a:solidFill>
              <a:cs typeface="Majalla UI"/>
            </a:endParaRPr>
          </a:p>
          <a:p>
            <a:pPr algn="just" rtl="1" eaLnBrk="1" fontAlgn="auto" hangingPunct="1">
              <a:lnSpc>
                <a:spcPct val="150000"/>
              </a:lnSpc>
              <a:spcAft>
                <a:spcPts val="0"/>
              </a:spcAft>
              <a:defRPr/>
            </a:pPr>
            <a:r>
              <a:rPr lang="fa-IR" sz="1800" b="1" dirty="0" smtClean="0"/>
              <a:t>-در ابتدا باید دانست که سیگنال تصویر بدست آمده از دوربین تلویزیون قبل از مدولاسیون و ارسال باید مورد پردازش قرار گیرد . پردازش سیگنال تصویر شامل تصحیحات لبه و گاما ، برش دهنده های سطح محو و سفید ، کنترل سطح </a:t>
            </a:r>
            <a:r>
              <a:rPr lang="en-US" sz="1800" b="1" dirty="0" smtClean="0">
                <a:cs typeface="Majalla UI"/>
              </a:rPr>
              <a:t>dc</a:t>
            </a:r>
            <a:r>
              <a:rPr lang="fa-IR" sz="1800" b="1" dirty="0" smtClean="0"/>
              <a:t> ،جبران کننده های فرکانس و فاز و غیره می باشد . در مورد تصحیح گاما باید اشاره شود که سیگنال الکتریکی ایجاد شده از لامپ دوربین فرستنده تابع خطی از نور ورودی نیست مثلاً چنانچه نور نقطه یا دو برابر شود ،دامنه سیگنال تصویر  مربوط به آن نقطه دو برابر نمیشود همچنین لامپ تصویر نیز هم یک وسیله خطی نیست ،به این معنی که نور ایجاد شده از لامپ تصویر گیرنده تابع خطی از سیگنال تصویر اعمال شده به آن نمی باشد . برای داشتن ملاکی از میزان غیر خطی بودن لامپ دوربین فرستنده و لامپ تصویر، ضریبی به نام گاما( )تعریف می شود که برای یک سیستم خطی بودن مقدار آن برابر یک است . برای داشتن تصاویری با کیفیت اصلی باید گامای کل سیستم برابر یک باشد، به این معنی که کل سیستم از لامپ دوربین فرستنده تا لامپ تصویر گیرنده یک شبکه خطی باشد . این شرط در مورد مدارهای بین لامپ دوربین فرستنده تا لامپ تصویر گیرنده تقریباً صدق میکند. مسأله فقط در غیر خطی بودن لامپ تصویر و لامپ دوربین است که برای تصحیح این غیر خطی بودن، در فرستنده توسط مدارهایی گامای کل سیستم را برابر یک می نمایند که به آن تصحیح گاما گفته می شود . </a:t>
            </a:r>
          </a:p>
        </p:txBody>
      </p:sp>
      <p:sp>
        <p:nvSpPr>
          <p:cNvPr id="3" name="Date Placeholder 2"/>
          <p:cNvSpPr>
            <a:spLocks noGrp="1"/>
          </p:cNvSpPr>
          <p:nvPr>
            <p:ph type="dt" sz="half" idx="10"/>
          </p:nvPr>
        </p:nvSpPr>
        <p:spPr/>
        <p:txBody>
          <a:bodyPr/>
          <a:lstStyle/>
          <a:p>
            <a:pPr>
              <a:defRPr/>
            </a:pPr>
            <a:fld id="{2D2E77B0-C967-4F6F-B156-7207D66C1322}" type="datetime8">
              <a:rPr lang="fa-IR" smtClean="0"/>
              <a:pPr>
                <a:defRPr/>
              </a:pPr>
              <a:t>21 مارس 17</a:t>
            </a:fld>
            <a:endParaRPr lang="fa-I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4357688"/>
          </a:xfrm>
        </p:spPr>
        <p:txBody>
          <a:bodyPr rtlCol="0">
            <a:normAutofit/>
          </a:bodyPr>
          <a:lstStyle/>
          <a:p>
            <a:pPr algn="r" eaLnBrk="1" fontAlgn="auto" hangingPunct="1">
              <a:lnSpc>
                <a:spcPct val="150000"/>
              </a:lnSpc>
              <a:spcAft>
                <a:spcPts val="0"/>
              </a:spcAft>
              <a:defRPr/>
            </a:pPr>
            <a:r>
              <a:rPr lang="fa-IR" sz="1800" b="1" dirty="0" smtClean="0">
                <a:cs typeface="+mn-cs"/>
              </a:rPr>
              <a:t>به غیر از تصحیحات مزبور چاناچه دیدیم باید پالسهای محو کننده و همزمانی افقی و عمودی هم به سیگنال تصویر اضافه شود .برای داشتن یک فرکانس مبنا به عنوان تولید کننده پالسهای محو کننده و همزمانی در فرستنده از یک نوسان ساز کریستالی با ثبات فرکانسی زیاد(تلرانس کمتر از 0.1 درصد ) استفاده می شود که در فرکانس </a:t>
            </a:r>
            <a:r>
              <a:rPr lang="en-US" sz="1800" b="1" dirty="0" smtClean="0">
                <a:cs typeface="+mn-cs"/>
              </a:rPr>
              <a:t>H</a:t>
            </a:r>
            <a:r>
              <a:rPr lang="fa-IR" sz="1800" b="1" dirty="0" smtClean="0">
                <a:cs typeface="+mn-cs"/>
              </a:rPr>
              <a:t> 2 (</a:t>
            </a:r>
            <a:r>
              <a:rPr lang="en-US" sz="1800" b="1" dirty="0" smtClean="0">
                <a:cs typeface="+mn-cs"/>
              </a:rPr>
              <a:t>Hz</a:t>
            </a:r>
            <a:r>
              <a:rPr lang="fa-IR" sz="1800" b="1" dirty="0" smtClean="0">
                <a:cs typeface="+mn-cs"/>
              </a:rPr>
              <a:t> 15625×2 ) کار می نماید .سیگنال به دست آمده از نوسان ساز مزبور بعد از تقسیم فرکانس و تغییر شکل برای مصارف مختلف استفاده می شود.</a:t>
            </a:r>
            <a:br>
              <a:rPr lang="fa-IR" sz="1800" b="1" dirty="0" smtClean="0">
                <a:cs typeface="+mn-cs"/>
              </a:rPr>
            </a:br>
            <a:r>
              <a:rPr lang="fa-IR" sz="2400" b="1" dirty="0" smtClean="0">
                <a:solidFill>
                  <a:schemeClr val="accent1"/>
                </a:solidFill>
                <a:cs typeface="+mn-cs"/>
              </a:rPr>
              <a:t>در شکل زیربلوک دیاگرام نوسان ساز به همراه تقسیم کننده های فرکانس و شکل دهنده ها دیده می شود.</a:t>
            </a:r>
            <a:r>
              <a:rPr lang="en-US" sz="1800" b="1" dirty="0" smtClean="0"/>
              <a:t/>
            </a:r>
            <a:br>
              <a:rPr lang="en-US" sz="1800" b="1" dirty="0" smtClean="0"/>
            </a:br>
            <a:r>
              <a:rPr lang="en-US" sz="1800" b="1" dirty="0" smtClean="0">
                <a:cs typeface="+mn-cs"/>
              </a:rPr>
              <a:t/>
            </a:r>
            <a:br>
              <a:rPr lang="en-US" sz="1800" b="1" dirty="0" smtClean="0">
                <a:cs typeface="+mn-cs"/>
              </a:rPr>
            </a:br>
            <a:endParaRPr lang="fa-IR" sz="1800" b="1" dirty="0">
              <a:cs typeface="+mn-cs"/>
            </a:endParaRPr>
          </a:p>
        </p:txBody>
      </p:sp>
      <p:sp>
        <p:nvSpPr>
          <p:cNvPr id="4" name="Date Placeholder 3"/>
          <p:cNvSpPr>
            <a:spLocks noGrp="1"/>
          </p:cNvSpPr>
          <p:nvPr>
            <p:ph type="dt" sz="half" idx="10"/>
          </p:nvPr>
        </p:nvSpPr>
        <p:spPr/>
        <p:txBody>
          <a:bodyPr/>
          <a:lstStyle/>
          <a:p>
            <a:pPr>
              <a:defRPr/>
            </a:pPr>
            <a:fld id="{E85D0656-4F88-49F4-B1E2-C04791BFBC5D}" type="datetime8">
              <a:rPr lang="fa-IR" smtClean="0"/>
              <a:pPr>
                <a:defRPr/>
              </a:pPr>
              <a:t>21 مارس 17</a:t>
            </a:fld>
            <a:endParaRPr lang="fa-I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TotalTime>
  <Words>12906</Words>
  <Application>Microsoft Office PowerPoint</Application>
  <PresentationFormat>On-screen Show (4:3)</PresentationFormat>
  <Paragraphs>606</Paragraphs>
  <Slides>173</Slides>
  <Notes>1</Notes>
  <HiddenSlides>0</HiddenSlides>
  <MMClips>0</MMClips>
  <ScaleCrop>false</ScaleCrop>
  <HeadingPairs>
    <vt:vector size="4" baseType="variant">
      <vt:variant>
        <vt:lpstr>Theme</vt:lpstr>
      </vt:variant>
      <vt:variant>
        <vt:i4>1</vt:i4>
      </vt:variant>
      <vt:variant>
        <vt:lpstr>Slide Titles</vt:lpstr>
      </vt:variant>
      <vt:variant>
        <vt:i4>173</vt:i4>
      </vt:variant>
    </vt:vector>
  </HeadingPairs>
  <TitlesOfParts>
    <vt:vector size="174" baseType="lpstr">
      <vt:lpstr>Office Theme</vt:lpstr>
      <vt:lpstr>Slide 1</vt:lpstr>
      <vt:lpstr>Slide 2</vt:lpstr>
      <vt:lpstr>Slide 3</vt:lpstr>
      <vt:lpstr>Slide 4</vt:lpstr>
      <vt:lpstr>Slide 5</vt:lpstr>
      <vt:lpstr>ساختمان لامپ اشعه کاتدی</vt:lpstr>
      <vt:lpstr>Slide 7</vt:lpstr>
      <vt:lpstr>Slide 8</vt:lpstr>
      <vt:lpstr>Slide 9</vt:lpstr>
      <vt:lpstr>Slide 10</vt:lpstr>
      <vt:lpstr>- چگونگی نوشتن روی صفحه ی لامپ تصویر  نوشتن روی CRT  :   1-  روش مستقیم (مخصوص اسکوپ )                            2-  روش غیرمستقیم (مخصوص تلویزیون)   </vt:lpstr>
      <vt:lpstr>Slide 12</vt:lpstr>
      <vt:lpstr>Slide 13</vt:lpstr>
      <vt:lpstr>Slide 14</vt:lpstr>
      <vt:lpstr>روش نوشتن غیرمستقیم در تلویزیون</vt:lpstr>
      <vt:lpstr>Slide 16</vt:lpstr>
      <vt:lpstr>Slide 17</vt:lpstr>
      <vt:lpstr>Slide 18</vt:lpstr>
      <vt:lpstr>- در این روش صفحه لامپ تصویر با خطوطی به نام خطوط راسته روشن می شود مطابق شکل در روش نوشتن غیرمستقیم خطوط در برخورد با تصویر باید ولتاژ UVk را با توجه به دامنه ی مخصوص خود تغییر دهند تا به نتیجه مطلوب برسد. - در روش اسکوپ صفحه مات بوده و محل تصویر با نقاط نورانی نمایش داده می شود. (( برای روشن شدن صفحه از خطوط راسته استفاده می شود. )) </vt:lpstr>
      <vt:lpstr>- مسئله : با توجه به شکل موج زیر تصویر تشکیل شده روی صفحه را نمایش دهید ؟</vt:lpstr>
      <vt:lpstr>Slide 21</vt:lpstr>
      <vt:lpstr>Slide 22</vt:lpstr>
      <vt:lpstr>Slide 23</vt:lpstr>
      <vt:lpstr>  - مسئله : - مطلوب است محاسبه ی ماکزیمم فرکانس تصویر در سیستم C.C.I.R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این مقادیر باید برای یک نقطه ی غیر رنگی یا سفید باید با هم برابر باشند این مقدار برابر 1 ولت می باشد. بعد از دوربین و تصحیح کننده از مجموع سه سیگنال مذکور سیگنال روشنایی (غ) یا (لومینانس) .این سیگنال توسط یک ماتریس یا جمع کننده ایجاد می کند   </vt:lpstr>
      <vt:lpstr>Slide 38</vt:lpstr>
      <vt:lpstr>Slide 39</vt:lpstr>
      <vt:lpstr>- سیگنالهایی که در تلویزیون های رنگی مدوله و ارسال می شوند بعد از دوربین 3 رنگ به صورت سیگنال الکتریکی بدست آمده اگر بخواهیم این سه سیگنال را ارسال کنیم به سه کانال به پهنای تقریبی MHz 5 نیاز است چون سیگنال سیاه و سفید یا روشنایی (y) باید وضوح و دقت بیشتری داشته باشد پهنای MHz 5 را برای این سیگنال در نظر می گیرند و چون در مورد رنگ احتیاج به دقت زیادی نمی باشد می توان پهنای باند تغییرات فرکانس رنگ را تا حدود قابل قبولی که برای چشم قابل تفکیک باشد کم کرد این مقدار در سیستم N.T.S.C برای یک تفاضل رنگ MHz 5/9 و برای دیگری MHz 0.5 می باشد در سیستم PAL مقدار MHz 8/1 در نظر گرفته شده است در ماتریس های رنگ بعد از دوربین رنگی علاوئه بر سیگنال (y) دو سیگنال تفاضل رنگ   </vt:lpstr>
      <vt:lpstr>Slide 41</vt:lpstr>
      <vt:lpstr>Slide 42</vt:lpstr>
      <vt:lpstr>Slide 43</vt:lpstr>
      <vt:lpstr>Slide 44</vt:lpstr>
      <vt:lpstr>بلوک دیاگرام مدولاسیون کوادراچر</vt:lpstr>
      <vt:lpstr>Slide 46</vt:lpstr>
      <vt:lpstr>Slide 47</vt:lpstr>
      <vt:lpstr>سیگنالهای U و V ،باید روی حامل فرعی که فرکانس آن در بالای پهنای باند تصویر باشد، مدوله گردد . این فرکانس ،مضربی از فرکانس  خط بعلاوۀ نصف فرکانس میدان می باشد .   </vt:lpstr>
      <vt:lpstr>Slide 49</vt:lpstr>
      <vt:lpstr>Slide 50</vt:lpstr>
      <vt:lpstr>Slide 51</vt:lpstr>
      <vt:lpstr>Slide 52</vt:lpstr>
      <vt:lpstr>Slide 53</vt:lpstr>
      <vt:lpstr>Slide 54</vt:lpstr>
      <vt:lpstr>Slide 55</vt:lpstr>
      <vt:lpstr>Slide 56</vt:lpstr>
      <vt:lpstr>Slide 57</vt:lpstr>
      <vt:lpstr>- پالسهای سنکرون کننده ی افقی و عمودی تصویر   پالسهای سنکرون افقی که توسط فرستنده تولید و به گیرنده می رسند و به آن فرمان می دهد که سطر به سطر خود را تا فرستنده همزمان کند . </vt:lpstr>
      <vt:lpstr>-هر 312 پالس سنکرون افقی که بیاید یک پالس سنکرون عمودی می آید مدت زمان آن به اندازه ی 5/2 سطر می باشد این پالس ها به طور تسلسلی دائماً از فرستنده ارسال می گردد و در گیرنده پالس های افقی «Hz 15625 » توسط مدار مشتق گیر یا بالا گذر و پالس های عمودی «Hz 50 » توسط مدار انتگرال گیر یا پایین گذر از هم جدا می شوند اولی به اسیلاتور طبقه ی انحراف افقی تصویر دومی به اسیلاتور طبقه ی انحراف عمودی تصویر داده می شود . </vt:lpstr>
      <vt:lpstr>Slide 60</vt:lpstr>
      <vt:lpstr>Slide 61</vt:lpstr>
      <vt:lpstr>-نکته : چون در هنگامی که پالس عمودی فرستاده می شود پالس افقی ارسال نمی گردد پس افقی از سنکرون خارج می شود پس در زمانی که عمودی ارسال پالس دارد 5 شکاف ایجاد می کنند که افقی را سنکرون کنند. </vt:lpstr>
      <vt:lpstr>Slide 63</vt:lpstr>
      <vt:lpstr>Slide 64</vt:lpstr>
      <vt:lpstr>Slide 65</vt:lpstr>
      <vt:lpstr>Slide 66</vt:lpstr>
      <vt:lpstr>Slide 67</vt:lpstr>
      <vt:lpstr>Slide 68</vt:lpstr>
      <vt:lpstr>Slide 69</vt:lpstr>
      <vt:lpstr>Slide 70</vt:lpstr>
      <vt:lpstr>Slide 71</vt:lpstr>
      <vt:lpstr>-چگونگی جریان بویین های انحراف افقی  و عمودی در گیرنده: -مدار یوک عمودی برای انحراف عمودی اشعه جهت تلویزیونهای 26 اینچ  « با مداریوک عمودی ، مدار تصحیح کننده اعوجاج خطوط عمودی تصویر نیز بکار برده شده است» </vt:lpstr>
      <vt:lpstr>- اگر ولتاژ تصحیح کننده وجود نداشته باشد و یک تصویر را روی صفحه تلویزیون رنگی مشاهده کنیم ، متوجه می شویم که ارتفاع تصویر در وسط قسمتهای بالا و پایین کم است. - مدار تصحیح کننده اعوجاج عمودی دو عمل انجام می دهد : 1- اصلاح کپی های سمت وسط از بالا  و پایین تصویر 2- اصلاح کپی های بوجود آمده از لحاظ قد لامپ تصویر قسمت دوم توسط پالس سینوسی هوریزانتال قابل اصلاح نیست لذا ولتاژ تصحیح کننده برای این قسمت باید دارای جریان کسینوسی باشد .  البته با فرکانس دو برابر فرکانس هوریزانتال ،تأثیر این ولتاژ بر روی کجی های ورتیکال بصورت قوسی پارابولیک می باشد . شکل زیر را ملاحظه کنید : تأثیر تصحیح کننده بر روی پالس عمودی به شکل موج پروانه ای در آمده است. </vt:lpstr>
      <vt:lpstr>Slide 74</vt:lpstr>
      <vt:lpstr>Slide 75</vt:lpstr>
      <vt:lpstr>Slide 76</vt:lpstr>
      <vt:lpstr>Slide 77</vt:lpstr>
      <vt:lpstr>Slide 78</vt:lpstr>
      <vt:lpstr>Slide 79</vt:lpstr>
      <vt:lpstr>Slide 80</vt:lpstr>
      <vt:lpstr>مدولاسیون (Modulation)  مدولاسیون :چنان چه سیگنال صوتی را روی سیگنال دیگری که به عنوان وسیله نقلیه (حامل) است سوار کنیم می توانیم مشکلات مربوط به انتشار مستقیم را برطرف کنیم .به این عمل مدولاسیون می گویند .  انواع مدولاسیون سیگنال تصویر : - مدولاسیون مثبت       - مدولاسیون منفی دو نوع مدولاسیون اصلی در مخابرات :  1- AM : AM-DSB-SSB    2-FM :FM-PPM-PCM-PDM  مدولاسیون FM (Frequency Modulution ) -در صورتی که فرکانس سیگنال حامل ، متناسب با تغییرات دامنه پیام تغییر کند مدولاسیون فرکانس ایجاد می شود. -در تلویزیون صوت را به طریقه Fm ارسال می کنند چون محدوده فرکانسی صوت کم است ،FM ارسالش می کند. -معایب : گران بودن ، دارای مدارات پیچیده قوی است - مزایا : کیفیت ، نوپذیری کم </vt:lpstr>
      <vt:lpstr>Slide 82</vt:lpstr>
      <vt:lpstr>مدولاسیون AM : (Amplitude Modulation)  -هرگاه فرکانس موج حامل ثابت و دامنه حامل متناسب با دامنه پیام ( موج مدوله کننده )تغییر کند آن را مدولاسیون دامنه یا AM گویند .  - تصویر را در تلویزیون به صورت AM ارسال می کنند« چون پهنای باند فرکانس ویدئو MHz 6 است» معایب : نویز پذیری دارد . </vt:lpstr>
      <vt:lpstr>-باند محافظ : محدوده ای است که جهت جلوگیری از تداخل بین ایستگاه ها  در نظر گرفته می شود . باند محافظ در FM و AM برابر است با : KHz 25/1 =AM و KHz 50=FM (در رادیو) معادله موج مدوله شده AM و طیف فرکانسی آن را در زیرمشاهده می کنید. -بمنظور کم کردن تلفات توان و عرض پهنای باند ارسالی از AM کامل استفاده نمی کنند و فرکانس حامل را حذف کرده و تنها دو باند جانبی بالایی و پایینی را ارسال می کنند به این روش مدولاسیون AM نوع D.S.B می گویند .(Duble Side Band ) پهنای باند ارسالی در این روش دو برابر فرکانس موج پیام است و تنها از تلفات توان جلوگیری شده است. </vt:lpstr>
      <vt:lpstr>-مدولاسیون مثبت و منفی  همانطور که دیدیم ، سیگال مرکب تصویر ایجاد شده از لامپ دوربین فرستنده می توان به دو صورت فاز مثبت و یا منفی باشد . سیگنال مزبور موج حامل را به طریقه AM مدوله می کند و نتیجه مدولاسیون می تواند به دو صورت مدولاسیون مثبت و منفی به وجود آید که در شکل زیر نشان داده شده است. </vt:lpstr>
      <vt:lpstr>Slide 86</vt:lpstr>
      <vt:lpstr>Slide 87</vt:lpstr>
      <vt:lpstr>Slide 88</vt:lpstr>
      <vt:lpstr>- فرکانس حامل مذکور ابتدا توسط سیگنال ( ) مدوله می نمایند و براری مدوله کردن (R-y ) همان حامل را با  اختلاف فاز در نظر می گیرند . بعد از جمع کردن دو سیگنال مدوله شده ، بخاطر عدم تداخل حامل های رنگ در تصویر حامل را از مجموع بدست آمده حذف می نمایند تا فقط باندهای جانبی برای ارسال باقی بماند این روش مدولاسیون را که در اصل به طریقه مدولاسیون دامنه (AM) با حذف حامل می باشد (OSB-Sc) مدولاسیون کودراتور «کوادراچر » گویند. </vt:lpstr>
      <vt:lpstr>پارامترهای مهم تلویزیون در استانداردهای بین المللی</vt:lpstr>
      <vt:lpstr>Slide 91</vt:lpstr>
      <vt:lpstr>مدولاسیون با باند کناری اضافی «VESTIGIAL SIDEBAND MODULATION» چنانچه قبلاً دیدیم ، سیگنال تصویر حاوی اطلاعاتی با فرکانس های مختلف است که حداکثر فرکانس آن را به MHz 5 محدود می نمایند . همچنین از اصول مخابرات می دانیم که چنانچه موجی را بخواهیم مدوله دامنه نماییم ،فرکانس موج حامل باید بیش از 8 برابر (حداکثر ) فرکانس اطلاع باشد بنابراین موج حامل سیگنال مرکب تصویر باید فرکانس آن بیشتر از MHz 40 بوده که در محدوده HF 7 است . در عمل برای ارتباط تلویزیونی محدوده های VHF و UHF استفاده می شوند همچنین از اصول مخابرات بیاد داریم که چنانچه موجی را مدوله نماییم ، دو باند کناری (Side Band ) بوجود می آیند که هر یک دارای کل اطلاعات مدوله شده است . برای مثال چنانچه اطلاعاتی که دارای محدوده فرکانسی بین صفر تا FM است به روی موج حاملی با فرکانس Fc مدوله دامنه شود مطابق شکل زیر دو باند کناری به وجود می آیند که به ترتیب باند کناری پایینی و باند کناری بالایی نامیده می شوند. </vt:lpstr>
      <vt:lpstr>باند کناری پایینی از فرکانس Fm-Fc تا فرکانس Fc و باند کناری بالایی محدوده فرکانسی از Fc تا Fc+Fm را در برمی گیرد که مجموعاً پهنای باندی (B.W) به میزان Fm 2 را اشغال می نمایند .  برای مثال اگر سیگنال مرکب تصویر که حاوی فرکانس های از صفر تا MHz 5 است به صورت دامنه موجی را مدوله نماید پهنای باند اشغال شده MHz 10 خواهد بود . چنانچه در سیستمی هر دو باند کناری را ارسال نمایند، مدولاسیون دامنه از نوع (DSB) وچنانچه تنه یک باند کناری ارسال گردد، مدولاسیون دامنه از نوع (SSB) است.ارسال تنها یک باند کناری با توجه به این مسأله است که هر یک از باندهای کناری دارای کل اطلاعات می باشند، و این مزیت را دارد که پهنای باند اشغال شده  به نصف تقلیل یافته و همچنین راندمان فرستنده افزایش می یابد .حتی در بعضی از سیستمهای SSB برای بیشتر کردن راندمان ، موج حامل را نیز حذف کرده و درگیرنده به ترتیبی آن را بازسازی می نمایند که به آن (SSB.Sc) می گویند . به هر حال برای حذف یک باند کناری در فرستنده به کمک فیلترهای محدوده فرکانسی مورد نظر را حذف می کنند مطابق شکل زیر تنها یک باند کناری را از فرستنده  ارسال می نمایند. </vt:lpstr>
      <vt:lpstr>Slide 94</vt:lpstr>
      <vt:lpstr>-پیشنهاد نایکوئیست -چنانچه از شکل فوق دیده شد ، باند جانبی پایین حذف شده است اما در عمل برشی با این دقت امکان پذیر نیست چرا که فیلترها ایده آل نیستند و برای حذف کامل یک باند قسمتی از اطلاعات باند دیگر نیز حذف می شوند . برای مثال چنانچه بخواهیم باند جانبی پایینی را حذف نماییم فرکانسهای نزدیک به Fc از باند جانبی بالایی نیز آسیب می بینند که مربوط به فرکانس های پایین اطلاعات است.به همین علت سیستم SSB هیچگاه در مواقعی که اطلاع دارای مؤلفه فرکانسهای کم است استفاده نمیشود بخصوص در تلویزیون که مؤلفه فرکانسهای کم دارای اهمیت بیشتری است و استخوان بندی اصلی تصویر را تشکیل می دهد، نمی توان از سیستم SSB استفاده نمود. </vt:lpstr>
      <vt:lpstr>Slide 96</vt:lpstr>
      <vt:lpstr>-چون فیلتر تیز نداریم عملاً بجای منحنی شکل 1 منحنی شکل 2 بدست می آید که اشکالات زیر را دارد؟  1- دارای پهنای باند زیادی می گردد 2-فرکانس ارسال زیاد می گردد 3-یک مقدار LSB پایینی ارسال می گردد که باعث اعوجاج تصویر خواهد شد که برای حل این مشکل نایکوئیست پیشنهاد زیر را ارائه داد:   </vt:lpstr>
      <vt:lpstr>Slide 98</vt:lpstr>
      <vt:lpstr>به غیر از تصحیحات مزبور چاناچه دیدیم باید پالسهای محو کننده و همزمانی افقی و عمودی هم به سیگنال تصویر اضافه شود .برای داشتن یک فرکانس مبنا به عنوان تولید کننده پالسهای محو کننده و همزمانی در فرستنده از یک نوسان ساز کریستالی با ثبات فرکانسی زیاد(تلرانس کمتر از 0.1 درصد ) استفاده می شود که در فرکانس H 2 (Hz 15625×2 ) کار می نماید .سیگنال به دست آمده از نوسان ساز مزبور بعد از تقسیم فرکانس و تغییر شکل برای مصارف مختلف استفاده می شود. در شکل زیربلوک دیاگرام نوسان ساز به همراه تقسیم کننده های فرکانس و شکل دهنده ها دیده می شود.  </vt:lpstr>
      <vt:lpstr>Slide 100</vt:lpstr>
      <vt:lpstr>سیگنالهای بدست آمده از مدار فوق برای ایجاد همزمانی در نقاط مختلف فرستنده وهمچنین اضافه نمودن پالسهای محو کننده و همزمانی به سیگنال تصویر و ایجاد سیگنال مرکب تصویر استفاده می شوند. -در شکل زیر بلوک دیاگرام کلی از چگونگی ایجاد سیگنال تصویر دیده می شود.</vt:lpstr>
      <vt:lpstr>-به روی دوربین های تلویزیون یک مونیتور قرار دارد که تصویر بردار بتواند صحنه های مورد نمایش را روی صفحه آن مشاهده کند.مونیتور در حقیقت یک گیرنده تلویزیون است ولی قسمتهای Rf و If و صوت را ندارد، از مونیتور به غیر از دوربین تلویزیون در قسمتهای دیگر فرستنده وهمچنین در تلویزیون های مدار بسته استفاده می شود. ورودی مونیتورسیگنال مرکب تصویر و پالسهای همزمانی هستند  -در شکل زیر بلوک دیاگرام مونیتور مشاهده می شود. </vt:lpstr>
      <vt:lpstr>Slide 103</vt:lpstr>
      <vt:lpstr>Slide 104</vt:lpstr>
      <vt:lpstr>Slide 105</vt:lpstr>
      <vt:lpstr>Slide 106</vt:lpstr>
      <vt:lpstr>همانطور که می دانیم قلب یک سیستم فرستنده لامپ های الکترونی است که به شرح ذیل می باشند به ترتیب تکامل : 1- صفحه نیکوف  2- لامپ ایکوسکوپ   3-لامپ سوپرایکوسکوپ 4- لاومپ ارتیکن 5-سوپر ارتیکن  6-لامپ ویدیکن 7-لاپلمبیکون ساختمان لامپ سوپر ارتیکن </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 </vt:lpstr>
      <vt:lpstr>Slide 122</vt:lpstr>
      <vt:lpstr>Slide 123</vt:lpstr>
      <vt:lpstr>Slide 124</vt:lpstr>
      <vt:lpstr>Slide 125</vt:lpstr>
      <vt:lpstr>Slide 126</vt:lpstr>
      <vt:lpstr>Slide 127</vt:lpstr>
      <vt:lpstr>Slide 128</vt:lpstr>
      <vt:lpstr>Slide 129</vt:lpstr>
      <vt:lpstr>برسی مدارات تیونر</vt:lpstr>
      <vt:lpstr>Slide 131</vt:lpstr>
      <vt:lpstr>بررسی مدارات تیونر -به علت اینکه فیلترها کاملاً تیز نیستند ، پهنای باند خروجی فیلتر طبقه تقویت HF را معمولاً بیشتر از حد مورد نظر می گیرند و لذا همراه کریرهای صوت و تصویر کانال اصلی دو کریر اضافی حامل اطلاعات همسایه مطابق شکل در خروجی تیونر ظاهر می شود این فرکانس ها مزاحم هستند که بعداً در طبقه تقویت If تصویر توسط تله های فرکانسی حذف می شود لذا در طبقه ی میکسر این چهار فرکانس کریر با فرکانس اسیلاتور محلی ترکیب می شوند که حاصل آن 13 فرکانس قابل ملاحظه به شرح زیرمی باشند که از میان آنها توسط فیلتر پایین گذر 4 فرکانس مورد لازم را انتخاب می نمایند.  </vt:lpstr>
      <vt:lpstr>مثال: اگر در کانال شش MHz 25/182=fcp6 ، MHz15/221=f0 باشند تعیین کنید در خروجی مخلوط کن طبقه تیونر چه فرکانس هایی وجود دارد؟ مثال : اگر در کانال MHz254/182=fcp6 و MHz15/221=f0 باشد تعیین کنید در خروجی مخلوط کن طبقه تیونر چه فرکانسهایی وجود دارد . </vt:lpstr>
      <vt:lpstr>Slide 134</vt:lpstr>
      <vt:lpstr>Slide 135</vt:lpstr>
      <vt:lpstr>فیلترهای Rc پایین گذر نوع L   فیلتر پایین گذر نوع T   </vt:lpstr>
      <vt:lpstr>فیلتر پایین گذر Rc نوع ∏ </vt:lpstr>
      <vt:lpstr>دو نوع فیلتر خاص در بین فیلترهای Lc پسیو (غیر فعال ) هستند که خیلی معروفند 1. فیلتر میان نگذر Lc از نوع مکنده </vt:lpstr>
      <vt:lpstr>در فرکانس رزونانس امپدانس Lc برای مدار صفر و لذا بصورت اتصال کوتاه عمل می کند .این فیلتر را مکنده (یک نوع تلۀ فرکانسی فیلتر میان نگذر گویند 2. فیلتر میان گذر از نوع مسدود کننده  </vt:lpstr>
      <vt:lpstr>3- فیلتر میان نگذر مسدود کننده در فرکانس رزنانس امپدانس Lc موازی بینهایت می شود. </vt:lpstr>
      <vt:lpstr>4-فیلتر میان گذر Lc  </vt:lpstr>
      <vt:lpstr>فیلترهای اکتیو (فعال) 1-فیلترهای دیود سوئیچینگ </vt:lpstr>
      <vt:lpstr>Slide 143</vt:lpstr>
      <vt:lpstr>Slide 144</vt:lpstr>
      <vt:lpstr>2- فیلترهای ترانزیستوری :اگر یک ترانزیستور فعال شود موج ورودی خود را تقویت و آن را به خروجی می دهد و اگر یک تغذیه آن قطع شود ترانزیستور غیر فعال و موج ورودی از آن عبور نمی کند. دیودهای و رکتور .دیودهای با ظرفیت خازنی متغیر متغیر در اثراعمال ولتاژ معکوس روی قطبهای دیود فاصله ی بین ناحیه سر زیاد می شود و در نیتجه ظرفیت خازنی اتصال P-N دیود کاهش می یابد. </vt:lpstr>
      <vt:lpstr>Slide 146</vt:lpstr>
      <vt:lpstr>Slide 147</vt:lpstr>
      <vt:lpstr>نقشه تیونر</vt:lpstr>
      <vt:lpstr>ترمینال UHF و هم III /BI هر دو ولتاژ تغذیه v12 دارند با اعمال ولتاژ v 12 بهIII /BF دیودهای سوئچینگ DI57 و DI64 سوئیچ می شوند که DF66 راه عبور فرکانس های III/B را باز و دیود DF64 فرکانسهای BI را زمین می نماید . </vt:lpstr>
      <vt:lpstr>Slide 150</vt:lpstr>
      <vt:lpstr>در حالی که کانال UHF ار انتخاب می نماییم ولتاژ تغذیه از طریق پین UHF و دیود سوئیچینگ DI13 و R13 به مدار امیتربیس Tr16 و مقاومت R16 و سرانجام از طریق مقاومت R14 به پین خروجی C12 تیونر (ترمینال AGC تأخیری ) و مقاومت K10 به زمین می رسد و مدار DC آن کامل می شود بنابراین TrHF طبقه UHF فعال می شود هم چنین این ولتاژ v 12 از طریق مقاومتهای R16 و R31 و R32 و R33 و R34 وR35 و Tr35 طبقه مخلوط کن (و اسیلاتور) را فعال می نماید و در نیتجه طبقه UHF فعال می شود ضمناً دیودهای DI13 و DI42 نیز سوئیچ می شوند. در فرکانسهای بالا UHF و SHf سلف و خازهای معمولی کارایی ندارند مثلاً در محاسباتمان به سلف  دور نیاز پیدا می کنیم که عملاً وجود خارجی ندارد لذا در اینجا برای تأمین سلف و خازن مورد نیاز (مدارات تشدید ) از کابل کواکسیال استفاده می کنند.  </vt:lpstr>
      <vt:lpstr>Slide 152</vt:lpstr>
      <vt:lpstr>Slide 153</vt:lpstr>
      <vt:lpstr>مجموعه کلید و پتانسیومترهای تنظیم و انتخاب کانال </vt:lpstr>
      <vt:lpstr>Slide 155</vt:lpstr>
      <vt:lpstr>Slide 156</vt:lpstr>
      <vt:lpstr>آشکارساز ویدئو (تصویر) در دستگاه گیرنده بعد از اینکه سیگنال IF صدا و تصویر به اندازه کافی تقویت گردید، باید سیگنال تصویری را که حاوی اطلاعات مربوط به صحنه ارسالی پست فرستنده است آشکار کرده وظیفه آشکار ساز ویدئو پیاده کردن تصویر از روی حامل آن است، همچنین تبدیل فرکانس IF صوت و در آخر به عنوان تقویت کننده IF نیز می باشد. ساده ترین و ارزانترین وسیله آشکار سازی برای تصویر که به صورت AM مدوله شده است استفاده از دیود کریستالی ژرمانیومی و فیلترپایین گذر RC است. </vt:lpstr>
      <vt:lpstr>Slide 158</vt:lpstr>
      <vt:lpstr>Slide 159</vt:lpstr>
      <vt:lpstr>بلوک دیاگرام داخلی طبقه تقویت IFتصویر</vt:lpstr>
      <vt:lpstr>در یک تقویت کننده : AV . BW=C+e  در تلویزیون BW=5MHZ تصویر است  بنابراین با یک تقویت کننده نمی شود تمام فرکانس ها را با ضریب تقویت کافی تقویت نمود بنابراین عملاً از دو یا سه تقویت کننده در طبقه IF تصویر استفاده می شود. </vt:lpstr>
      <vt:lpstr>Slide 162</vt:lpstr>
      <vt:lpstr>Slide 163</vt:lpstr>
      <vt:lpstr>Slide 164</vt:lpstr>
      <vt:lpstr>دو موج وارد دیود فیلتر میشود (آشکار ساز) چون دیود توسط v 12 روشن شده صوت را نیز عبور و چون دیود عنصر غیرخطی است پس به صورت حاصل جمع و تفریق این دو موج را عبور می دهد و فرکانس های زیر را عبور می دهد  9/38 + 4/33  فرکانس انترکاریریا MHz 5/5 = 4/33 – 9/38   سیگنال IF تصویر (0-5)MHz MHz 4/33  فرکانس دوم صوت                                                        MHz 9/38  </vt:lpstr>
      <vt:lpstr>Slide 166</vt:lpstr>
      <vt:lpstr>بررسی مدارات تقویت ویدئو و صوت  - در لامپ یا وهنلت زمین است یا کاتد. اگر وهنلت زمین باشد VVK=-500 و اگر کاتد زمین باشد Uvk=+500 . </vt:lpstr>
      <vt:lpstr>بررسی مدارات انحراف عمودی و افقی تصویر و سیستم جدا کننده علائم همزمانی  </vt:lpstr>
      <vt:lpstr>جدا کننده علائم همزمانی  یک  تقویت کننده از نوع کلاس ها می باشد  </vt:lpstr>
      <vt:lpstr>Slide 170</vt:lpstr>
      <vt:lpstr>Slide 171</vt:lpstr>
      <vt:lpstr>Slide 172</vt:lpstr>
      <vt:lpstr>Slide 173</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mahnosh</dc:creator>
  <cp:lastModifiedBy>ae</cp:lastModifiedBy>
  <cp:revision>204</cp:revision>
  <dcterms:created xsi:type="dcterms:W3CDTF">2010-12-24T09:37:02Z</dcterms:created>
  <dcterms:modified xsi:type="dcterms:W3CDTF">2017-03-21T18:08:48Z</dcterms:modified>
</cp:coreProperties>
</file>