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78" r:id="rId3"/>
    <p:sldId id="272" r:id="rId4"/>
    <p:sldId id="282" r:id="rId5"/>
    <p:sldId id="273" r:id="rId6"/>
    <p:sldId id="279" r:id="rId7"/>
    <p:sldId id="280" r:id="rId8"/>
    <p:sldId id="281" r:id="rId9"/>
    <p:sldId id="27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52" autoAdjust="0"/>
    <p:restoredTop sz="90929"/>
  </p:normalViewPr>
  <p:slideViewPr>
    <p:cSldViewPr>
      <p:cViewPr varScale="1">
        <p:scale>
          <a:sx n="79" d="100"/>
          <a:sy n="79" d="100"/>
        </p:scale>
        <p:origin x="-10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94D38B-41B7-4392-AAB8-B32B2B87AF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00998-C6AA-44ED-9330-6A956C642056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D38B-41B7-4392-AAB8-B32B2B87AF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A8C32-FB1E-4564-A79C-6CD524B1EC4F}" type="slidenum">
              <a:rPr lang="en-US"/>
              <a:pPr/>
              <a:t>3</a:t>
            </a:fld>
            <a:endParaRPr lang="en-US"/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D38B-41B7-4392-AAB8-B32B2B87AF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C010C-0115-44E1-8062-3D0B398DB279}" type="slidenum">
              <a:rPr lang="en-US"/>
              <a:pPr/>
              <a:t>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D38B-41B7-4392-AAB8-B32B2B87AF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D38B-41B7-4392-AAB8-B32B2B87AF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D38B-41B7-4392-AAB8-B32B2B87AF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CBEA7-C868-4648-B6CA-2C080E6450B6}" type="slidenum">
              <a:rPr lang="en-US"/>
              <a:pPr/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B0528-58C3-4499-961A-5EEC9A177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F9D4E-F0B2-4560-8C2E-1035F5957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9A987-3397-426E-A3BE-5E3D99827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8034A5-C640-4894-BDBA-D954EB115F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2EBB6-BCC2-4CD7-89CD-AE91C847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DD53F-2839-4B86-B09D-E8254B663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1F63E-C443-4AD1-AA95-7F257B25B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CAFB6-5A2E-4CAB-991B-A6F200E37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5A323-9D4F-4301-8E25-0760DB3BF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B4F0D-AF2F-40C0-A357-13FC331BD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A1D2C-CB5E-4ECF-A8E9-1C3760EB75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9489A-C7C9-4B04-9B6C-8FDE2913E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910641-0320-4745-A69E-48BFAE41A4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09600" y="62484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i="1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Cognitive Therapy in Groups: Guidelines and Resources for Practice, Second Edition.</a:t>
            </a:r>
            <a:r>
              <a:rPr lang="en-GB" sz="140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/>
            </a:r>
            <a:br>
              <a:rPr lang="en-GB" sz="1400">
                <a:solidFill>
                  <a:srgbClr val="000000"/>
                </a:solidFill>
                <a:latin typeface="Times-Roman"/>
                <a:cs typeface="Times New Roman" pitchFamily="18" charset="0"/>
              </a:rPr>
            </a:br>
            <a:r>
              <a:rPr lang="en-GB" sz="1400">
                <a:solidFill>
                  <a:srgbClr val="000000"/>
                </a:solidFill>
                <a:latin typeface="Times-Roman"/>
                <a:cs typeface="Times New Roman" pitchFamily="18" charset="0"/>
              </a:rPr>
              <a:t>By Michael Free. Copyright © 2007 John Wiley &amp; Sons, Ltd.</a:t>
            </a:r>
            <a:endParaRPr lang="en-GB" sz="140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85800" y="6248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PowerPoint_Slide2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PowerPoint_Slide3.sl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PowerPoint_Slide4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PowerPoint_Slide5.sld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:\CTIGCoverpic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447800" y="533400"/>
            <a:ext cx="640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a-IR" sz="4000" b="1" dirty="0" smtClean="0">
                <a:solidFill>
                  <a:srgbClr val="FFFF00"/>
                </a:solidFill>
                <a:latin typeface="Arial" pitchFamily="34" charset="0"/>
                <a:cs typeface="B Titr" pitchFamily="2" charset="-78"/>
              </a:rPr>
              <a:t>جلسه هفتم</a:t>
            </a:r>
          </a:p>
          <a:p>
            <a:pPr algn="ctr">
              <a:spcBef>
                <a:spcPct val="20000"/>
              </a:spcBef>
            </a:pPr>
            <a:r>
              <a:rPr lang="fa-IR" sz="4000" b="1" dirty="0" smtClean="0">
                <a:solidFill>
                  <a:srgbClr val="FFFF00"/>
                </a:solidFill>
                <a:latin typeface="Arial" pitchFamily="34" charset="0"/>
                <a:cs typeface="B Titr" pitchFamily="2" charset="-78"/>
              </a:rPr>
              <a:t>شناسایی محتوای روان‌بنه‌های منفی</a:t>
            </a:r>
            <a:endParaRPr lang="fa-IR" sz="4000" b="1" dirty="0" smtClean="0">
              <a:solidFill>
                <a:srgbClr val="FFFF00"/>
              </a:solidFill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3425" name="Slide" r:id="rId4" imgW="4568804" imgH="342598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Mike\My Documents\My Pictures\CTIG pics\angry fan 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209800"/>
            <a:ext cx="1571625" cy="3924300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  <a:noFill/>
          <a:ln/>
        </p:spPr>
        <p:txBody>
          <a:bodyPr lIns="90488" tIns="44450" rIns="90488" bIns="44450"/>
          <a:lstStyle/>
          <a:p>
            <a:r>
              <a:rPr lang="fa-IR" dirty="0" smtClean="0">
                <a:solidFill>
                  <a:srgbClr val="FF0000"/>
                </a:solidFill>
                <a:latin typeface="Arial Narrow" pitchFamily="34" charset="0"/>
                <a:cs typeface="B Titr" pitchFamily="2" charset="-78"/>
              </a:rPr>
              <a:t>پيكان عمودي نمونه 1</a:t>
            </a:r>
            <a:r>
              <a:rPr lang="en-AU" dirty="0" smtClean="0">
                <a:solidFill>
                  <a:srgbClr val="FF0000"/>
                </a:solidFill>
                <a:latin typeface="Arial Narrow" pitchFamily="34" charset="0"/>
                <a:cs typeface="B Titr" pitchFamily="2" charset="-78"/>
              </a:rPr>
              <a:t> </a:t>
            </a:r>
            <a:endParaRPr lang="en-AU" dirty="0">
              <a:solidFill>
                <a:srgbClr val="FF0000"/>
              </a:solidFill>
              <a:latin typeface="Arial Narrow" pitchFamily="34" charset="0"/>
              <a:cs typeface="B Titr" pitchFamily="2" charset="-78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962400" y="1295400"/>
            <a:ext cx="2303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a-IR" sz="3600" dirty="0" smtClean="0">
                <a:latin typeface="Arial" pitchFamily="34" charset="0"/>
                <a:cs typeface="B Koodak" pitchFamily="2" charset="-78"/>
              </a:rPr>
              <a:t>اون خطا نبود </a:t>
            </a:r>
            <a:endParaRPr lang="en-AU" sz="3600" dirty="0">
              <a:latin typeface="Arial" pitchFamily="34" charset="0"/>
              <a:cs typeface="B Koodak" pitchFamily="2" charset="-78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200400" y="2438400"/>
            <a:ext cx="44037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a-IR" sz="3600" dirty="0" smtClean="0">
                <a:latin typeface="Arial" pitchFamily="34" charset="0"/>
                <a:cs typeface="B Koodak" pitchFamily="2" charset="-78"/>
              </a:rPr>
              <a:t>داورو خريدن،سوگيري داره</a:t>
            </a:r>
            <a:endParaRPr lang="en-AU" sz="3600" dirty="0">
              <a:latin typeface="Arial" pitchFamily="34" charset="0"/>
              <a:cs typeface="B Koodak" pitchFamily="2" charset="-78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971800" y="3733800"/>
            <a:ext cx="4100803" cy="60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a-IR" sz="3600" dirty="0" smtClean="0">
                <a:latin typeface="Arial" pitchFamily="34" charset="0"/>
                <a:cs typeface="B Koodak" pitchFamily="2" charset="-78"/>
              </a:rPr>
              <a:t>چنين كسي نبايد داور بشه</a:t>
            </a:r>
            <a:endParaRPr lang="en-AU" sz="3600" dirty="0">
              <a:latin typeface="Arial" pitchFamily="34" charset="0"/>
              <a:cs typeface="B Koodak" pitchFamily="2" charset="-78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352800" y="4953000"/>
            <a:ext cx="3013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a-IR" sz="3600" dirty="0" smtClean="0">
                <a:latin typeface="Arial" pitchFamily="34" charset="0"/>
                <a:cs typeface="B Koodak" pitchFamily="2" charset="-78"/>
              </a:rPr>
              <a:t>نوميد كننده است!</a:t>
            </a:r>
            <a:r>
              <a:rPr lang="en-AU" sz="3600" dirty="0" smtClean="0">
                <a:latin typeface="Arial" pitchFamily="34" charset="0"/>
                <a:cs typeface="B Koodak" pitchFamily="2" charset="-78"/>
              </a:rPr>
              <a:t>!</a:t>
            </a:r>
            <a:endParaRPr lang="en-AU" sz="3600" dirty="0">
              <a:latin typeface="Arial" pitchFamily="34" charset="0"/>
              <a:cs typeface="B Koodak" pitchFamily="2" charset="-78"/>
            </a:endParaRPr>
          </a:p>
        </p:txBody>
      </p:sp>
      <p:cxnSp>
        <p:nvCxnSpPr>
          <p:cNvPr id="66568" name="AutoShape 8"/>
          <p:cNvCxnSpPr>
            <a:cxnSpLocks noChangeShapeType="1"/>
          </p:cNvCxnSpPr>
          <p:nvPr/>
        </p:nvCxnSpPr>
        <p:spPr bwMode="auto">
          <a:xfrm rot="5400000">
            <a:off x="4801393" y="2209007"/>
            <a:ext cx="60960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6569" name="AutoShape 9"/>
          <p:cNvCxnSpPr>
            <a:cxnSpLocks noChangeShapeType="1"/>
          </p:cNvCxnSpPr>
          <p:nvPr/>
        </p:nvCxnSpPr>
        <p:spPr bwMode="auto">
          <a:xfrm rot="5400000">
            <a:off x="4698988" y="3302012"/>
            <a:ext cx="685800" cy="253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6570" name="AutoShape 10"/>
          <p:cNvCxnSpPr>
            <a:cxnSpLocks noChangeShapeType="1"/>
            <a:stCxn id="66566" idx="2"/>
          </p:cNvCxnSpPr>
          <p:nvPr/>
        </p:nvCxnSpPr>
        <p:spPr bwMode="auto">
          <a:xfrm rot="16200000" flipH="1">
            <a:off x="4718491" y="4642292"/>
            <a:ext cx="614421" cy="69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66571" name="Picture 1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400" y="685800"/>
            <a:ext cx="2513013" cy="51816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  <p:bldP spid="66565" grpId="0" autoUpdateAnimBg="0"/>
      <p:bldP spid="66566" grpId="0" autoUpdateAnimBg="0"/>
      <p:bldP spid="6656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39266" name="Slide" r:id="rId4" imgW="4120092" imgH="3089984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fa-IR" dirty="0" smtClean="0">
                <a:solidFill>
                  <a:srgbClr val="FF0000"/>
                </a:solidFill>
                <a:latin typeface="Arial Narrow" pitchFamily="34" charset="0"/>
                <a:cs typeface="B Titr" pitchFamily="2" charset="-78"/>
              </a:rPr>
              <a:t>پيكان عمودي نمونه 2</a:t>
            </a:r>
            <a:endParaRPr lang="en-AU" dirty="0">
              <a:solidFill>
                <a:srgbClr val="FF0000"/>
              </a:solidFill>
              <a:latin typeface="Arial Narrow" pitchFamily="34" charset="0"/>
              <a:cs typeface="B Titr" pitchFamily="2" charset="-78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799012" y="1835150"/>
            <a:ext cx="1830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latin typeface="Arial" pitchFamily="34" charset="0"/>
                <a:cs typeface="B Koodak" pitchFamily="2" charset="-78"/>
              </a:rPr>
              <a:t>ما </a:t>
            </a:r>
            <a:r>
              <a:rPr lang="fa-IR" sz="3200" dirty="0" smtClean="0">
                <a:latin typeface="Arial" pitchFamily="34" charset="0"/>
                <a:cs typeface="B Koodak" pitchFamily="2" charset="-78"/>
              </a:rPr>
              <a:t>باختيم</a:t>
            </a:r>
            <a:endParaRPr lang="en-AU" sz="3200" dirty="0">
              <a:latin typeface="Arial" pitchFamily="34" charset="0"/>
              <a:cs typeface="B Koodak" pitchFamily="2" charset="-78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730750" y="2986088"/>
            <a:ext cx="21788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a-IR" sz="3200" dirty="0" smtClean="0">
                <a:latin typeface="Arial" pitchFamily="34" charset="0"/>
                <a:cs typeface="B Koodak" pitchFamily="2" charset="-78"/>
              </a:rPr>
              <a:t>تقصير من بود!</a:t>
            </a:r>
            <a:endParaRPr lang="en-AU" sz="3200" dirty="0">
              <a:latin typeface="Arial" pitchFamily="34" charset="0"/>
              <a:cs typeface="B Koodak" pitchFamily="2" charset="-78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191000" y="41910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a-IR" sz="3200" dirty="0" smtClean="0">
                <a:latin typeface="Arial" pitchFamily="34" charset="0"/>
                <a:cs typeface="B Koodak" pitchFamily="2" charset="-78"/>
              </a:rPr>
              <a:t>هرگز موفق نمي </a:t>
            </a:r>
            <a:r>
              <a:rPr lang="fa-IR" sz="3200" dirty="0" smtClean="0">
                <a:latin typeface="Arial" pitchFamily="34" charset="0"/>
                <a:cs typeface="B Koodak" pitchFamily="2" charset="-78"/>
              </a:rPr>
              <a:t>شوم</a:t>
            </a:r>
            <a:endParaRPr lang="en-AU" sz="3200" dirty="0">
              <a:latin typeface="Arial" pitchFamily="34" charset="0"/>
              <a:cs typeface="B Koodak" pitchFamily="2" charset="-78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938588" y="5286375"/>
            <a:ext cx="3496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fa-IR" sz="3600" dirty="0" smtClean="0">
                <a:latin typeface="Arial" pitchFamily="34" charset="0"/>
                <a:cs typeface="B Koodak" pitchFamily="2" charset="-78"/>
              </a:rPr>
              <a:t>فرصت را ضايع كردم</a:t>
            </a:r>
            <a:endParaRPr lang="en-AU" sz="3600" dirty="0">
              <a:latin typeface="Arial" pitchFamily="34" charset="0"/>
              <a:cs typeface="B Koodak" pitchFamily="2" charset="-78"/>
            </a:endParaRPr>
          </a:p>
        </p:txBody>
      </p:sp>
      <p:cxnSp>
        <p:nvCxnSpPr>
          <p:cNvPr id="68615" name="AutoShape 7"/>
          <p:cNvCxnSpPr>
            <a:cxnSpLocks noChangeShapeType="1"/>
            <a:endCxn id="68612" idx="0"/>
          </p:cNvCxnSpPr>
          <p:nvPr/>
        </p:nvCxnSpPr>
        <p:spPr bwMode="auto">
          <a:xfrm rot="5400000">
            <a:off x="5569932" y="2688620"/>
            <a:ext cx="547688" cy="47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616" name="AutoShape 8"/>
          <p:cNvCxnSpPr>
            <a:cxnSpLocks noChangeShapeType="1"/>
            <a:stCxn id="68612" idx="2"/>
          </p:cNvCxnSpPr>
          <p:nvPr/>
        </p:nvCxnSpPr>
        <p:spPr bwMode="auto">
          <a:xfrm rot="5400000">
            <a:off x="5495608" y="3866456"/>
            <a:ext cx="620137" cy="289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617" name="AutoShape 9"/>
          <p:cNvCxnSpPr>
            <a:cxnSpLocks noChangeShapeType="1"/>
          </p:cNvCxnSpPr>
          <p:nvPr/>
        </p:nvCxnSpPr>
        <p:spPr bwMode="auto">
          <a:xfrm rot="5400000">
            <a:off x="5569236" y="5022564"/>
            <a:ext cx="482027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68618" name="Picture 10" descr="C:\Documents and Settings\Mike\My Documents\My Pictures\No goal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8200" y="1143000"/>
            <a:ext cx="2808288" cy="44196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  <p:bldP spid="68612" grpId="0" autoUpdateAnimBg="0"/>
      <p:bldP spid="68613" grpId="0" autoUpdateAnimBg="0"/>
      <p:bldP spid="686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/>
        </p:nvGraphicFramePr>
        <p:xfrm>
          <a:off x="-762000" y="0"/>
          <a:ext cx="10287000" cy="6858000"/>
        </p:xfrm>
        <a:graphic>
          <a:graphicData uri="http://schemas.openxmlformats.org/presentationml/2006/ole">
            <p:oleObj spid="_x0000_s122881" name="Slide" r:id="rId4" imgW="4568900" imgH="342588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4929" name="Object 1"/>
          <p:cNvGraphicFramePr>
            <a:graphicFrameLocks noChangeAspect="1"/>
          </p:cNvGraphicFramePr>
          <p:nvPr/>
        </p:nvGraphicFramePr>
        <p:xfrm>
          <a:off x="0" y="152400"/>
          <a:ext cx="9144000" cy="6705600"/>
        </p:xfrm>
        <a:graphic>
          <a:graphicData uri="http://schemas.openxmlformats.org/presentationml/2006/ole">
            <p:oleObj spid="_x0000_s124929" name="Slide" r:id="rId4" imgW="4568804" imgH="342598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6977" name="Object 1"/>
          <p:cNvGraphicFramePr>
            <a:graphicFrameLocks noChangeAspect="1"/>
          </p:cNvGraphicFramePr>
          <p:nvPr/>
        </p:nvGraphicFramePr>
        <p:xfrm>
          <a:off x="609600" y="457200"/>
          <a:ext cx="8001000" cy="6400800"/>
        </p:xfrm>
        <a:graphic>
          <a:graphicData uri="http://schemas.openxmlformats.org/presentationml/2006/ole">
            <p:oleObj spid="_x0000_s126977" name="Slide" r:id="rId4" imgW="4568900" imgH="342588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65188"/>
            <a:ext cx="8153400" cy="476250"/>
          </a:xfrm>
        </p:spPr>
        <p:txBody>
          <a:bodyPr/>
          <a:lstStyle/>
          <a:p>
            <a:r>
              <a:rPr lang="fa-IR" sz="3600" dirty="0" smtClean="0">
                <a:solidFill>
                  <a:srgbClr val="FF0000"/>
                </a:solidFill>
                <a:latin typeface="Arial Narrow" pitchFamily="34" charset="0"/>
                <a:cs typeface="B Titr" pitchFamily="2" charset="-78"/>
              </a:rPr>
              <a:t>کار انفرادی جلسه هفتم</a:t>
            </a:r>
            <a:endParaRPr lang="en-AU" sz="3600" dirty="0">
              <a:solidFill>
                <a:srgbClr val="FF0000"/>
              </a:solidFill>
              <a:latin typeface="Arial Narrow" pitchFamily="34" charset="0"/>
              <a:cs typeface="B Titr" pitchFamily="2" charset="-7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8229600" cy="2743200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Char char="§"/>
            </a:pPr>
            <a:r>
              <a:rPr lang="fa-IR" sz="3000" dirty="0" smtClean="0">
                <a:latin typeface="Arial" pitchFamily="34" charset="0"/>
                <a:cs typeface="B Koodak" pitchFamily="2" charset="-78"/>
              </a:rPr>
              <a:t>به نوشتن توالی های </a:t>
            </a:r>
            <a:r>
              <a:rPr lang="en-US" sz="3000" dirty="0" smtClean="0">
                <a:latin typeface="Arial" pitchFamily="34" charset="0"/>
                <a:cs typeface="B Koodak" pitchFamily="2" charset="-78"/>
              </a:rPr>
              <a:t>ABC</a:t>
            </a:r>
            <a:r>
              <a:rPr lang="fa-IR" sz="3000" dirty="0" smtClean="0">
                <a:latin typeface="Arial" pitchFamily="34" charset="0"/>
                <a:cs typeface="B Koodak" pitchFamily="2" charset="-78"/>
              </a:rPr>
              <a:t>، بخصوص درمورد موقعیت های جدید ادامه دهید.</a:t>
            </a:r>
            <a:endParaRPr lang="en-AU" sz="3000" dirty="0">
              <a:latin typeface="Arial" pitchFamily="34" charset="0"/>
              <a:cs typeface="B Koodak" pitchFamily="2" charset="-78"/>
            </a:endParaRPr>
          </a:p>
          <a:p>
            <a:pPr marL="533400" indent="-533400" algn="r" rtl="1">
              <a:buFont typeface="Wingdings" pitchFamily="2" charset="2"/>
              <a:buChar char="§"/>
            </a:pPr>
            <a:r>
              <a:rPr lang="fa-IR" sz="3000" dirty="0" smtClean="0">
                <a:latin typeface="Arial" pitchFamily="34" charset="0"/>
                <a:cs typeface="B Koodak" pitchFamily="2" charset="-78"/>
              </a:rPr>
              <a:t>تحلیل پیکان عمودی را حداقل در مورد دوتا از توالی های </a:t>
            </a:r>
            <a:r>
              <a:rPr lang="en-US" sz="3000" dirty="0" smtClean="0">
                <a:latin typeface="Arial" pitchFamily="34" charset="0"/>
                <a:cs typeface="B Koodak" pitchFamily="2" charset="-78"/>
              </a:rPr>
              <a:t>ABC</a:t>
            </a:r>
            <a:r>
              <a:rPr lang="fa-IR" sz="3000" dirty="0" smtClean="0">
                <a:latin typeface="Arial" pitchFamily="34" charset="0"/>
                <a:cs typeface="B Koodak" pitchFamily="2" charset="-78"/>
              </a:rPr>
              <a:t> خود انجام دهید.</a:t>
            </a:r>
            <a:endParaRPr lang="en-AU" sz="3000" dirty="0">
              <a:latin typeface="Arial" pitchFamily="34" charset="0"/>
              <a:cs typeface="B Koodak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87</Words>
  <Application>Microsoft PowerPoint</Application>
  <PresentationFormat>On-screen Show (4:3)</PresentationFormat>
  <Paragraphs>24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Slide</vt:lpstr>
      <vt:lpstr>Microsoft Office PowerPoint Slide</vt:lpstr>
      <vt:lpstr>Slide 1</vt:lpstr>
      <vt:lpstr>Slide 2</vt:lpstr>
      <vt:lpstr>پيكان عمودي نمونه 1 </vt:lpstr>
      <vt:lpstr>Slide 4</vt:lpstr>
      <vt:lpstr>پيكان عمودي نمونه 2</vt:lpstr>
      <vt:lpstr>Slide 6</vt:lpstr>
      <vt:lpstr>Slide 7</vt:lpstr>
      <vt:lpstr>Slide 8</vt:lpstr>
      <vt:lpstr>کار انفرادی جلسه هفتم</vt:lpstr>
    </vt:vector>
  </TitlesOfParts>
  <Company>tdyi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You Exercise</dc:title>
  <dc:creator>Thomson</dc:creator>
  <cp:lastModifiedBy>MRT</cp:lastModifiedBy>
  <cp:revision>27</cp:revision>
  <dcterms:created xsi:type="dcterms:W3CDTF">2006-09-27T10:40:09Z</dcterms:created>
  <dcterms:modified xsi:type="dcterms:W3CDTF">2010-06-01T00:33:01Z</dcterms:modified>
</cp:coreProperties>
</file>