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www.infraware.co.kr/2012/infrawarePen" Target="docProps/infrawarePe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6"/>
  </p:notesMasterIdLst>
  <p:handoutMasterIdLst>
    <p:handoutMasterId r:id="rId67"/>
  </p:handout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97EE"/>
    <a:srgbClr val="BD5EE8"/>
    <a:srgbClr val="69E1F1"/>
    <a:srgbClr val="18B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7" autoAdjust="0"/>
    <p:restoredTop sz="94737" autoAdjust="0"/>
  </p:normalViewPr>
  <p:slideViewPr>
    <p:cSldViewPr>
      <p:cViewPr varScale="1">
        <p:scale>
          <a:sx n="56" d="100"/>
          <a:sy n="56" d="100"/>
        </p:scale>
        <p:origin x="78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18EC7-CAE3-4FD6-815F-0EC10EC5FA38}" type="doc">
      <dgm:prSet loTypeId="urn:microsoft.com/office/officeart/2005/8/layout/process4" loCatId="list" qsTypeId="urn:microsoft.com/office/officeart/2005/8/quickstyle/simple2" qsCatId="simple" csTypeId="urn:microsoft.com/office/officeart/2005/8/colors/accent2_5" csCatId="accent2" phldr="1"/>
      <dgm:spPr/>
      <dgm:t>
        <a:bodyPr/>
        <a:lstStyle/>
        <a:p>
          <a:endParaRPr lang="en-US"/>
        </a:p>
      </dgm:t>
    </dgm:pt>
    <dgm:pt modelId="{2E276523-20C8-43F7-8BDB-303957F4D1CA}">
      <dgm:prSet/>
      <dgm:spPr/>
      <dgm:t>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rtl="0"/>
          <a:r>
            <a:rPr lang="fa-IR" b="1" cap="none" spc="0" dirty="0" smtClean="0">
              <a:ln w="1905"/>
              <a:solidFill>
                <a:srgbClr val="69E1F1"/>
              </a:solidFill>
              <a:effectLst>
                <a:innerShdw blurRad="69850" dist="43180" dir="5400000">
                  <a:srgbClr val="000000">
                    <a:alpha val="65000"/>
                  </a:srgbClr>
                </a:innerShdw>
              </a:effectLst>
            </a:rPr>
            <a:t>عنوان مسئله:</a:t>
          </a:r>
          <a:r>
            <a:rPr lang="fa-IR" b="1" cap="none" spc="0" dirty="0" smtClean="0">
              <a:ln/>
              <a:solidFill>
                <a:schemeClr val="accent3"/>
              </a:solidFill>
              <a:effectLst/>
            </a:rPr>
            <a:t>نادیده گرفتن حقوق معلولین،ناتوانان و سالخوردگان در طراحی و اجرای مبلمان شهری</a:t>
          </a:r>
          <a:endParaRPr lang="en-US" b="1" cap="none" spc="0" dirty="0">
            <a:ln/>
            <a:solidFill>
              <a:schemeClr val="accent3"/>
            </a:solidFill>
            <a:effectLst/>
          </a:endParaRPr>
        </a:p>
      </dgm:t>
    </dgm:pt>
    <dgm:pt modelId="{5AAB4BA7-4D36-47F2-961B-9E31A28F407F}" type="parTrans" cxnId="{D7082617-2F63-4959-B20F-9F64A4B291F2}">
      <dgm:prSet/>
      <dgm:spPr/>
      <dgm:t>
        <a:bodyPr/>
        <a:lstStyle/>
        <a:p>
          <a:endParaRPr lang="en-US"/>
        </a:p>
      </dgm:t>
    </dgm:pt>
    <dgm:pt modelId="{815D063A-B87F-4863-B151-D773691EABA5}" type="sibTrans" cxnId="{D7082617-2F63-4959-B20F-9F64A4B291F2}">
      <dgm:prSet/>
      <dgm:spPr/>
      <dgm:t>
        <a:bodyPr/>
        <a:lstStyle/>
        <a:p>
          <a:endParaRPr lang="en-US"/>
        </a:p>
      </dgm:t>
    </dgm:pt>
    <dgm:pt modelId="{0DDF578C-211C-4B71-B7C4-9BF7AFAFA3BB}">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0"/>
          <a:r>
            <a:rPr lang="fa-IR"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برخورد با مسأله</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B961A878-2F40-472C-B97C-2DA9DBAD8407}" type="sibTrans" cxnId="{A45FDF62-D878-4824-A67C-C58DF40ED75F}">
      <dgm:prSet/>
      <dgm:spPr/>
      <dgm:t>
        <a:bodyPr/>
        <a:lstStyle/>
        <a:p>
          <a:endParaRPr lang="en-US"/>
        </a:p>
      </dgm:t>
    </dgm:pt>
    <dgm:pt modelId="{997C88E0-9330-4918-AD25-3EFAA4BB8B52}" type="parTrans" cxnId="{A45FDF62-D878-4824-A67C-C58DF40ED75F}">
      <dgm:prSet/>
      <dgm:spPr/>
      <dgm:t>
        <a:bodyPr/>
        <a:lstStyle/>
        <a:p>
          <a:endParaRPr lang="en-US"/>
        </a:p>
      </dgm:t>
    </dgm:pt>
    <dgm:pt modelId="{A0DDA6FF-8D94-46A6-8CBF-6445907D721C}" type="pres">
      <dgm:prSet presAssocID="{AD618EC7-CAE3-4FD6-815F-0EC10EC5FA38}" presName="Name0" presStyleCnt="0">
        <dgm:presLayoutVars>
          <dgm:dir/>
          <dgm:animLvl val="lvl"/>
          <dgm:resizeHandles val="exact"/>
        </dgm:presLayoutVars>
      </dgm:prSet>
      <dgm:spPr/>
      <dgm:t>
        <a:bodyPr/>
        <a:lstStyle/>
        <a:p>
          <a:endParaRPr lang="en-US"/>
        </a:p>
      </dgm:t>
    </dgm:pt>
    <dgm:pt modelId="{3D4F0C97-6E38-4AAE-8C33-EBD7C9D99ECE}" type="pres">
      <dgm:prSet presAssocID="{2E276523-20C8-43F7-8BDB-303957F4D1CA}" presName="boxAndChildren" presStyleCnt="0"/>
      <dgm:spPr/>
      <dgm:t>
        <a:bodyPr/>
        <a:lstStyle/>
        <a:p>
          <a:endParaRPr lang="en-US"/>
        </a:p>
      </dgm:t>
    </dgm:pt>
    <dgm:pt modelId="{FB54E9F0-50F8-4B3E-B31A-CFF00E867488}" type="pres">
      <dgm:prSet presAssocID="{2E276523-20C8-43F7-8BDB-303957F4D1CA}" presName="parentTextBox" presStyleLbl="node1" presStyleIdx="0" presStyleCnt="2"/>
      <dgm:spPr/>
      <dgm:t>
        <a:bodyPr/>
        <a:lstStyle/>
        <a:p>
          <a:endParaRPr lang="en-US"/>
        </a:p>
      </dgm:t>
    </dgm:pt>
    <dgm:pt modelId="{FB59B489-576F-4DFE-B641-DCDC8FB60BAB}" type="pres">
      <dgm:prSet presAssocID="{B961A878-2F40-472C-B97C-2DA9DBAD8407}" presName="sp" presStyleCnt="0"/>
      <dgm:spPr/>
      <dgm:t>
        <a:bodyPr/>
        <a:lstStyle/>
        <a:p>
          <a:endParaRPr lang="en-US"/>
        </a:p>
      </dgm:t>
    </dgm:pt>
    <dgm:pt modelId="{3F1FB4C8-4C42-43AB-B83C-3C71219FD712}" type="pres">
      <dgm:prSet presAssocID="{0DDF578C-211C-4B71-B7C4-9BF7AFAFA3BB}" presName="arrowAndChildren" presStyleCnt="0"/>
      <dgm:spPr/>
      <dgm:t>
        <a:bodyPr/>
        <a:lstStyle/>
        <a:p>
          <a:endParaRPr lang="en-US"/>
        </a:p>
      </dgm:t>
    </dgm:pt>
    <dgm:pt modelId="{09E0FE26-16FA-4FD2-BD79-CF5A5564C468}" type="pres">
      <dgm:prSet presAssocID="{0DDF578C-211C-4B71-B7C4-9BF7AFAFA3BB}" presName="parentTextArrow" presStyleLbl="node1" presStyleIdx="1" presStyleCnt="2" custLinFactNeighborY="-21966"/>
      <dgm:spPr/>
      <dgm:t>
        <a:bodyPr/>
        <a:lstStyle/>
        <a:p>
          <a:endParaRPr lang="en-US"/>
        </a:p>
      </dgm:t>
    </dgm:pt>
  </dgm:ptLst>
  <dgm:cxnLst>
    <dgm:cxn modelId="{CB0BB313-E6BF-48ED-8198-834A4E4ACF83}" type="presOf" srcId="{2E276523-20C8-43F7-8BDB-303957F4D1CA}" destId="{FB54E9F0-50F8-4B3E-B31A-CFF00E867488}" srcOrd="0" destOrd="0" presId="urn:microsoft.com/office/officeart/2005/8/layout/process4"/>
    <dgm:cxn modelId="{D7082617-2F63-4959-B20F-9F64A4B291F2}" srcId="{AD618EC7-CAE3-4FD6-815F-0EC10EC5FA38}" destId="{2E276523-20C8-43F7-8BDB-303957F4D1CA}" srcOrd="1" destOrd="0" parTransId="{5AAB4BA7-4D36-47F2-961B-9E31A28F407F}" sibTransId="{815D063A-B87F-4863-B151-D773691EABA5}"/>
    <dgm:cxn modelId="{36857039-3D59-405F-A95F-9977A2565791}" type="presOf" srcId="{AD618EC7-CAE3-4FD6-815F-0EC10EC5FA38}" destId="{A0DDA6FF-8D94-46A6-8CBF-6445907D721C}" srcOrd="0" destOrd="0" presId="urn:microsoft.com/office/officeart/2005/8/layout/process4"/>
    <dgm:cxn modelId="{A45FDF62-D878-4824-A67C-C58DF40ED75F}" srcId="{AD618EC7-CAE3-4FD6-815F-0EC10EC5FA38}" destId="{0DDF578C-211C-4B71-B7C4-9BF7AFAFA3BB}" srcOrd="0" destOrd="0" parTransId="{997C88E0-9330-4918-AD25-3EFAA4BB8B52}" sibTransId="{B961A878-2F40-472C-B97C-2DA9DBAD8407}"/>
    <dgm:cxn modelId="{1AC27E83-DE42-4DD1-9CD0-F5E029419A4E}" type="presOf" srcId="{0DDF578C-211C-4B71-B7C4-9BF7AFAFA3BB}" destId="{09E0FE26-16FA-4FD2-BD79-CF5A5564C468}" srcOrd="0" destOrd="0" presId="urn:microsoft.com/office/officeart/2005/8/layout/process4"/>
    <dgm:cxn modelId="{A31513A7-3573-4F22-8BF2-120AFB8A6317}" type="presParOf" srcId="{A0DDA6FF-8D94-46A6-8CBF-6445907D721C}" destId="{3D4F0C97-6E38-4AAE-8C33-EBD7C9D99ECE}" srcOrd="0" destOrd="0" presId="urn:microsoft.com/office/officeart/2005/8/layout/process4"/>
    <dgm:cxn modelId="{69A8BB63-1816-4F9A-B0D7-C140B1C305DE}" type="presParOf" srcId="{3D4F0C97-6E38-4AAE-8C33-EBD7C9D99ECE}" destId="{FB54E9F0-50F8-4B3E-B31A-CFF00E867488}" srcOrd="0" destOrd="0" presId="urn:microsoft.com/office/officeart/2005/8/layout/process4"/>
    <dgm:cxn modelId="{4CC4C236-16D6-49EF-B85A-188A320146F5}" type="presParOf" srcId="{A0DDA6FF-8D94-46A6-8CBF-6445907D721C}" destId="{FB59B489-576F-4DFE-B641-DCDC8FB60BAB}" srcOrd="1" destOrd="0" presId="urn:microsoft.com/office/officeart/2005/8/layout/process4"/>
    <dgm:cxn modelId="{5ED98CBD-E21C-4B8E-A1C3-32B1C53748FE}" type="presParOf" srcId="{A0DDA6FF-8D94-46A6-8CBF-6445907D721C}" destId="{3F1FB4C8-4C42-43AB-B83C-3C71219FD712}" srcOrd="2" destOrd="0" presId="urn:microsoft.com/office/officeart/2005/8/layout/process4"/>
    <dgm:cxn modelId="{C58F69EA-965A-45B2-970D-7530E8DDBA26}" type="presParOf" srcId="{3F1FB4C8-4C42-43AB-B83C-3C71219FD712}" destId="{09E0FE26-16FA-4FD2-BD79-CF5A5564C46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D48A8C-7424-494F-9A0E-E6601EC76FE9}" type="doc">
      <dgm:prSet loTypeId="urn:microsoft.com/office/officeart/2005/8/layout/target3" loCatId="list" qsTypeId="urn:microsoft.com/office/officeart/2005/8/quickstyle/3d4" qsCatId="3D" csTypeId="urn:microsoft.com/office/officeart/2005/8/colors/colorful2" csCatId="colorful" phldr="1"/>
      <dgm:spPr/>
      <dgm:t>
        <a:bodyPr/>
        <a:lstStyle/>
        <a:p>
          <a:endParaRPr lang="en-US"/>
        </a:p>
      </dgm:t>
    </dgm:pt>
    <dgm:pt modelId="{9048ED44-3322-4901-BB80-E6586A9D27E3}">
      <dgm:prSet custT="1"/>
      <dgm:spPr/>
      <dgm:t>
        <a:bodyPr/>
        <a:lstStyle/>
        <a:p>
          <a:pPr algn="ctr" rtl="0"/>
          <a:r>
            <a:rPr lang="fa-IR" sz="3600" b="1" cap="none" spc="200" smtClean="0">
              <a:ln w="29210"/>
              <a:effectLst>
                <a:innerShdw blurRad="50800" dist="50800" dir="8100000">
                  <a:srgbClr val="7D7D7D">
                    <a:alpha val="73000"/>
                  </a:srgbClr>
                </a:innerShdw>
              </a:effectLst>
              <a:cs typeface="2  Arshia" pitchFamily="2" charset="-78"/>
            </a:rPr>
            <a:t>پرسش های پژوهشی:</a:t>
          </a:r>
          <a:endParaRPr lang="en-US" sz="3600" b="1" cap="none" spc="200" dirty="0">
            <a:ln w="29210"/>
            <a:effectLst>
              <a:innerShdw blurRad="50800" dist="50800" dir="8100000">
                <a:srgbClr val="7D7D7D">
                  <a:alpha val="73000"/>
                </a:srgbClr>
              </a:innerShdw>
            </a:effectLst>
            <a:cs typeface="2  Arshia" pitchFamily="2" charset="-78"/>
          </a:endParaRPr>
        </a:p>
      </dgm:t>
    </dgm:pt>
    <dgm:pt modelId="{912655E2-AEA1-44FF-BC58-DCFA9744216B}" type="parTrans" cxnId="{286BF70C-59BD-4D9F-8C0E-5B1137717704}">
      <dgm:prSet/>
      <dgm:spPr/>
      <dgm:t>
        <a:bodyPr/>
        <a:lstStyle/>
        <a:p>
          <a:endParaRPr lang="en-US"/>
        </a:p>
      </dgm:t>
    </dgm:pt>
    <dgm:pt modelId="{B0247B68-F715-4B47-AB69-BA8D00EAFE9E}" type="sibTrans" cxnId="{286BF70C-59BD-4D9F-8C0E-5B1137717704}">
      <dgm:prSet/>
      <dgm:spPr/>
      <dgm:t>
        <a:bodyPr/>
        <a:lstStyle/>
        <a:p>
          <a:endParaRPr lang="en-US"/>
        </a:p>
      </dgm:t>
    </dgm:pt>
    <dgm:pt modelId="{90D07E91-6669-40F1-A816-6650AF9D1D4B}">
      <dgm:prSet custT="1"/>
      <dgm:spPr/>
      <dgm:t>
        <a:bodyPr/>
        <a:lstStyle/>
        <a:p>
          <a:pPr algn="r" rtl="0"/>
          <a:r>
            <a:rPr lang="fa-IR" sz="2800" b="1" dirty="0" smtClean="0">
              <a:cs typeface="B Nazanin" pitchFamily="2" charset="-78"/>
            </a:rPr>
            <a:t>الف:آیا آَشنایی متخصصین و مرتبطین امر میتواند گره گشای مسائل باشد؟</a:t>
          </a:r>
          <a:endParaRPr lang="en-US" sz="2800" b="1" dirty="0">
            <a:cs typeface="B Nazanin" pitchFamily="2" charset="-78"/>
          </a:endParaRPr>
        </a:p>
      </dgm:t>
    </dgm:pt>
    <dgm:pt modelId="{0B61DFC4-D933-4FF7-94C5-5CE4CDB1FC23}" type="parTrans" cxnId="{0789231F-4633-4CE4-8C0E-61564DE35A3C}">
      <dgm:prSet/>
      <dgm:spPr/>
      <dgm:t>
        <a:bodyPr/>
        <a:lstStyle/>
        <a:p>
          <a:endParaRPr lang="en-US"/>
        </a:p>
      </dgm:t>
    </dgm:pt>
    <dgm:pt modelId="{D530E542-A755-4924-8F7B-B89F953013DA}" type="sibTrans" cxnId="{0789231F-4633-4CE4-8C0E-61564DE35A3C}">
      <dgm:prSet/>
      <dgm:spPr/>
      <dgm:t>
        <a:bodyPr/>
        <a:lstStyle/>
        <a:p>
          <a:endParaRPr lang="en-US"/>
        </a:p>
      </dgm:t>
    </dgm:pt>
    <dgm:pt modelId="{E15B50FB-1DAD-4038-988C-F54BE13F6794}">
      <dgm:prSet custT="1"/>
      <dgm:spPr/>
      <dgm:t>
        <a:bodyPr/>
        <a:lstStyle/>
        <a:p>
          <a:pPr algn="r" rtl="0"/>
          <a:r>
            <a:rPr lang="fa-IR" sz="2800" b="1" i="0" u="none" dirty="0" smtClean="0">
              <a:cs typeface="B Nazanin" pitchFamily="2" charset="-78"/>
            </a:rPr>
            <a:t>ب)آیا اصلاحات فیزیکی در بعد طراحی و اجرای اثاثه شهری کافی میباشد؟</a:t>
          </a:r>
          <a:endParaRPr lang="en-US" sz="2800" b="1" i="0" u="none" dirty="0">
            <a:cs typeface="B Nazanin" pitchFamily="2" charset="-78"/>
          </a:endParaRPr>
        </a:p>
      </dgm:t>
    </dgm:pt>
    <dgm:pt modelId="{9B557AE9-827A-4D56-804C-31A4380C2385}" type="parTrans" cxnId="{D17A25A2-225C-4616-949B-93D7F9FF1708}">
      <dgm:prSet/>
      <dgm:spPr/>
      <dgm:t>
        <a:bodyPr/>
        <a:lstStyle/>
        <a:p>
          <a:endParaRPr lang="en-US"/>
        </a:p>
      </dgm:t>
    </dgm:pt>
    <dgm:pt modelId="{D393E8C5-92F0-42DE-B813-7A5ED61F3109}" type="sibTrans" cxnId="{D17A25A2-225C-4616-949B-93D7F9FF1708}">
      <dgm:prSet/>
      <dgm:spPr/>
      <dgm:t>
        <a:bodyPr/>
        <a:lstStyle/>
        <a:p>
          <a:endParaRPr lang="en-US"/>
        </a:p>
      </dgm:t>
    </dgm:pt>
    <dgm:pt modelId="{6FC85446-D5FB-45C7-8CBC-8017CBAF8774}">
      <dgm:prSet custT="1"/>
      <dgm:spPr/>
      <dgm:t>
        <a:bodyPr/>
        <a:lstStyle/>
        <a:p>
          <a:pPr algn="r" rtl="0"/>
          <a:r>
            <a:rPr lang="fa-IR" sz="2800" b="1" dirty="0" smtClean="0">
              <a:cs typeface="2  Nazanin" pitchFamily="2" charset="-78"/>
            </a:rPr>
            <a:t>ج)آشنا کردن اقشار مختلف از حقوق شهروندی تا چه میزان کارآمد می باشد؟</a:t>
          </a:r>
          <a:endParaRPr lang="en-US" sz="2800" b="1" dirty="0">
            <a:cs typeface="2  Nazanin" pitchFamily="2" charset="-78"/>
          </a:endParaRPr>
        </a:p>
      </dgm:t>
    </dgm:pt>
    <dgm:pt modelId="{D6D67FF8-05CD-4116-B82C-51579D4E9C0D}" type="parTrans" cxnId="{6147F2B4-F68C-47F8-BD89-EE22ED153575}">
      <dgm:prSet/>
      <dgm:spPr/>
      <dgm:t>
        <a:bodyPr/>
        <a:lstStyle/>
        <a:p>
          <a:endParaRPr lang="en-US"/>
        </a:p>
      </dgm:t>
    </dgm:pt>
    <dgm:pt modelId="{95A114F8-2745-4530-B403-4CFB8B6D974E}" type="sibTrans" cxnId="{6147F2B4-F68C-47F8-BD89-EE22ED153575}">
      <dgm:prSet/>
      <dgm:spPr/>
      <dgm:t>
        <a:bodyPr/>
        <a:lstStyle/>
        <a:p>
          <a:endParaRPr lang="en-US"/>
        </a:p>
      </dgm:t>
    </dgm:pt>
    <dgm:pt modelId="{36B48DA4-E0D8-439B-A05D-0CD452244FBD}" type="pres">
      <dgm:prSet presAssocID="{18D48A8C-7424-494F-9A0E-E6601EC76FE9}" presName="Name0" presStyleCnt="0">
        <dgm:presLayoutVars>
          <dgm:chMax val="7"/>
          <dgm:dir/>
          <dgm:animLvl val="lvl"/>
          <dgm:resizeHandles val="exact"/>
        </dgm:presLayoutVars>
      </dgm:prSet>
      <dgm:spPr/>
      <dgm:t>
        <a:bodyPr/>
        <a:lstStyle/>
        <a:p>
          <a:endParaRPr lang="en-US"/>
        </a:p>
      </dgm:t>
    </dgm:pt>
    <dgm:pt modelId="{E4729723-12B7-4045-A3B8-931C0B9B1719}" type="pres">
      <dgm:prSet presAssocID="{9048ED44-3322-4901-BB80-E6586A9D27E3}" presName="circle1" presStyleLbl="node1" presStyleIdx="0" presStyleCnt="4"/>
      <dgm:spPr/>
      <dgm:t>
        <a:bodyPr/>
        <a:lstStyle/>
        <a:p>
          <a:endParaRPr lang="en-US"/>
        </a:p>
      </dgm:t>
    </dgm:pt>
    <dgm:pt modelId="{72126956-D41A-4B7B-89FA-A9BDB30EFD0E}" type="pres">
      <dgm:prSet presAssocID="{9048ED44-3322-4901-BB80-E6586A9D27E3}" presName="space" presStyleCnt="0"/>
      <dgm:spPr/>
      <dgm:t>
        <a:bodyPr/>
        <a:lstStyle/>
        <a:p>
          <a:endParaRPr lang="en-US"/>
        </a:p>
      </dgm:t>
    </dgm:pt>
    <dgm:pt modelId="{7C0B415F-759B-4B58-A61E-02478B52A56C}" type="pres">
      <dgm:prSet presAssocID="{9048ED44-3322-4901-BB80-E6586A9D27E3}" presName="rect1" presStyleLbl="alignAcc1" presStyleIdx="0" presStyleCnt="4"/>
      <dgm:spPr/>
      <dgm:t>
        <a:bodyPr/>
        <a:lstStyle/>
        <a:p>
          <a:endParaRPr lang="en-US"/>
        </a:p>
      </dgm:t>
    </dgm:pt>
    <dgm:pt modelId="{E207ABEA-5558-4DD2-BBCE-EE46979EFC07}" type="pres">
      <dgm:prSet presAssocID="{90D07E91-6669-40F1-A816-6650AF9D1D4B}" presName="vertSpace2" presStyleLbl="node1" presStyleIdx="0" presStyleCnt="4"/>
      <dgm:spPr/>
      <dgm:t>
        <a:bodyPr/>
        <a:lstStyle/>
        <a:p>
          <a:endParaRPr lang="en-US"/>
        </a:p>
      </dgm:t>
    </dgm:pt>
    <dgm:pt modelId="{1E241EFF-480C-422E-9C86-02A6A780CFA7}" type="pres">
      <dgm:prSet presAssocID="{90D07E91-6669-40F1-A816-6650AF9D1D4B}" presName="circle2" presStyleLbl="node1" presStyleIdx="1" presStyleCnt="4"/>
      <dgm:spPr/>
      <dgm:t>
        <a:bodyPr/>
        <a:lstStyle/>
        <a:p>
          <a:endParaRPr lang="en-US"/>
        </a:p>
      </dgm:t>
    </dgm:pt>
    <dgm:pt modelId="{53BF630F-6CD9-4B56-BDF9-96B5287B0176}" type="pres">
      <dgm:prSet presAssocID="{90D07E91-6669-40F1-A816-6650AF9D1D4B}" presName="rect2" presStyleLbl="alignAcc1" presStyleIdx="1" presStyleCnt="4"/>
      <dgm:spPr/>
      <dgm:t>
        <a:bodyPr/>
        <a:lstStyle/>
        <a:p>
          <a:endParaRPr lang="en-US"/>
        </a:p>
      </dgm:t>
    </dgm:pt>
    <dgm:pt modelId="{F69718ED-2426-4598-84DF-65033B1BCD78}" type="pres">
      <dgm:prSet presAssocID="{E15B50FB-1DAD-4038-988C-F54BE13F6794}" presName="vertSpace3" presStyleLbl="node1" presStyleIdx="1" presStyleCnt="4"/>
      <dgm:spPr/>
      <dgm:t>
        <a:bodyPr/>
        <a:lstStyle/>
        <a:p>
          <a:endParaRPr lang="en-US"/>
        </a:p>
      </dgm:t>
    </dgm:pt>
    <dgm:pt modelId="{7699AF40-4694-4103-805A-33EDBA9CED94}" type="pres">
      <dgm:prSet presAssocID="{E15B50FB-1DAD-4038-988C-F54BE13F6794}" presName="circle3" presStyleLbl="node1" presStyleIdx="2" presStyleCnt="4"/>
      <dgm:spPr/>
      <dgm:t>
        <a:bodyPr/>
        <a:lstStyle/>
        <a:p>
          <a:endParaRPr lang="en-US"/>
        </a:p>
      </dgm:t>
    </dgm:pt>
    <dgm:pt modelId="{4D71AE6E-226E-42F6-81A0-E51F8B3FF25E}" type="pres">
      <dgm:prSet presAssocID="{E15B50FB-1DAD-4038-988C-F54BE13F6794}" presName="rect3" presStyleLbl="alignAcc1" presStyleIdx="2" presStyleCnt="4"/>
      <dgm:spPr/>
      <dgm:t>
        <a:bodyPr/>
        <a:lstStyle/>
        <a:p>
          <a:endParaRPr lang="en-US"/>
        </a:p>
      </dgm:t>
    </dgm:pt>
    <dgm:pt modelId="{A095C27F-481B-4856-B8E0-08DFF67419F0}" type="pres">
      <dgm:prSet presAssocID="{6FC85446-D5FB-45C7-8CBC-8017CBAF8774}" presName="vertSpace4" presStyleLbl="node1" presStyleIdx="2" presStyleCnt="4"/>
      <dgm:spPr/>
      <dgm:t>
        <a:bodyPr/>
        <a:lstStyle/>
        <a:p>
          <a:endParaRPr lang="en-US"/>
        </a:p>
      </dgm:t>
    </dgm:pt>
    <dgm:pt modelId="{5767F642-5638-4049-A821-C8847FB144FB}" type="pres">
      <dgm:prSet presAssocID="{6FC85446-D5FB-45C7-8CBC-8017CBAF8774}" presName="circle4" presStyleLbl="node1" presStyleIdx="3" presStyleCnt="4"/>
      <dgm:spPr/>
      <dgm:t>
        <a:bodyPr/>
        <a:lstStyle/>
        <a:p>
          <a:endParaRPr lang="en-US"/>
        </a:p>
      </dgm:t>
    </dgm:pt>
    <dgm:pt modelId="{DB4B8471-F4F1-4F92-9581-D8A6E42FE29C}" type="pres">
      <dgm:prSet presAssocID="{6FC85446-D5FB-45C7-8CBC-8017CBAF8774}" presName="rect4" presStyleLbl="alignAcc1" presStyleIdx="3" presStyleCnt="4"/>
      <dgm:spPr/>
      <dgm:t>
        <a:bodyPr/>
        <a:lstStyle/>
        <a:p>
          <a:endParaRPr lang="en-US"/>
        </a:p>
      </dgm:t>
    </dgm:pt>
    <dgm:pt modelId="{2F4B9654-5453-4206-BD04-32DC3D22DE23}" type="pres">
      <dgm:prSet presAssocID="{9048ED44-3322-4901-BB80-E6586A9D27E3}" presName="rect1ParTxNoCh" presStyleLbl="alignAcc1" presStyleIdx="3" presStyleCnt="4">
        <dgm:presLayoutVars>
          <dgm:chMax val="1"/>
          <dgm:bulletEnabled val="1"/>
        </dgm:presLayoutVars>
      </dgm:prSet>
      <dgm:spPr/>
      <dgm:t>
        <a:bodyPr/>
        <a:lstStyle/>
        <a:p>
          <a:endParaRPr lang="en-US"/>
        </a:p>
      </dgm:t>
    </dgm:pt>
    <dgm:pt modelId="{D685DEC7-8D2A-43F9-9449-0B42CD4A6C44}" type="pres">
      <dgm:prSet presAssocID="{90D07E91-6669-40F1-A816-6650AF9D1D4B}" presName="rect2ParTxNoCh" presStyleLbl="alignAcc1" presStyleIdx="3" presStyleCnt="4">
        <dgm:presLayoutVars>
          <dgm:chMax val="1"/>
          <dgm:bulletEnabled val="1"/>
        </dgm:presLayoutVars>
      </dgm:prSet>
      <dgm:spPr/>
      <dgm:t>
        <a:bodyPr/>
        <a:lstStyle/>
        <a:p>
          <a:endParaRPr lang="en-US"/>
        </a:p>
      </dgm:t>
    </dgm:pt>
    <dgm:pt modelId="{FDC21965-F484-4B46-95B4-2982D6D4EAC4}" type="pres">
      <dgm:prSet presAssocID="{E15B50FB-1DAD-4038-988C-F54BE13F6794}" presName="rect3ParTxNoCh" presStyleLbl="alignAcc1" presStyleIdx="3" presStyleCnt="4">
        <dgm:presLayoutVars>
          <dgm:chMax val="1"/>
          <dgm:bulletEnabled val="1"/>
        </dgm:presLayoutVars>
      </dgm:prSet>
      <dgm:spPr/>
      <dgm:t>
        <a:bodyPr/>
        <a:lstStyle/>
        <a:p>
          <a:endParaRPr lang="en-US"/>
        </a:p>
      </dgm:t>
    </dgm:pt>
    <dgm:pt modelId="{1E6A1861-30E1-4FED-97CD-DD4BC15C08C5}" type="pres">
      <dgm:prSet presAssocID="{6FC85446-D5FB-45C7-8CBC-8017CBAF8774}" presName="rect4ParTxNoCh" presStyleLbl="alignAcc1" presStyleIdx="3" presStyleCnt="4">
        <dgm:presLayoutVars>
          <dgm:chMax val="1"/>
          <dgm:bulletEnabled val="1"/>
        </dgm:presLayoutVars>
      </dgm:prSet>
      <dgm:spPr/>
      <dgm:t>
        <a:bodyPr/>
        <a:lstStyle/>
        <a:p>
          <a:endParaRPr lang="en-US"/>
        </a:p>
      </dgm:t>
    </dgm:pt>
  </dgm:ptLst>
  <dgm:cxnLst>
    <dgm:cxn modelId="{0E51CBC5-8F4B-4CC2-97D5-6F6C676484B9}" type="presOf" srcId="{18D48A8C-7424-494F-9A0E-E6601EC76FE9}" destId="{36B48DA4-E0D8-439B-A05D-0CD452244FBD}" srcOrd="0" destOrd="0" presId="urn:microsoft.com/office/officeart/2005/8/layout/target3"/>
    <dgm:cxn modelId="{9AD2EE67-12A9-4725-8415-66E44D2E60DE}" type="presOf" srcId="{6FC85446-D5FB-45C7-8CBC-8017CBAF8774}" destId="{DB4B8471-F4F1-4F92-9581-D8A6E42FE29C}" srcOrd="0" destOrd="0" presId="urn:microsoft.com/office/officeart/2005/8/layout/target3"/>
    <dgm:cxn modelId="{286BF70C-59BD-4D9F-8C0E-5B1137717704}" srcId="{18D48A8C-7424-494F-9A0E-E6601EC76FE9}" destId="{9048ED44-3322-4901-BB80-E6586A9D27E3}" srcOrd="0" destOrd="0" parTransId="{912655E2-AEA1-44FF-BC58-DCFA9744216B}" sibTransId="{B0247B68-F715-4B47-AB69-BA8D00EAFE9E}"/>
    <dgm:cxn modelId="{A7C23248-64DB-42A6-BCAB-76B31CEFA129}" type="presOf" srcId="{6FC85446-D5FB-45C7-8CBC-8017CBAF8774}" destId="{1E6A1861-30E1-4FED-97CD-DD4BC15C08C5}" srcOrd="1" destOrd="0" presId="urn:microsoft.com/office/officeart/2005/8/layout/target3"/>
    <dgm:cxn modelId="{BECBB058-935E-4296-BCCE-D77EAB8049A8}" type="presOf" srcId="{90D07E91-6669-40F1-A816-6650AF9D1D4B}" destId="{D685DEC7-8D2A-43F9-9449-0B42CD4A6C44}" srcOrd="1" destOrd="0" presId="urn:microsoft.com/office/officeart/2005/8/layout/target3"/>
    <dgm:cxn modelId="{6147F2B4-F68C-47F8-BD89-EE22ED153575}" srcId="{18D48A8C-7424-494F-9A0E-E6601EC76FE9}" destId="{6FC85446-D5FB-45C7-8CBC-8017CBAF8774}" srcOrd="3" destOrd="0" parTransId="{D6D67FF8-05CD-4116-B82C-51579D4E9C0D}" sibTransId="{95A114F8-2745-4530-B403-4CFB8B6D974E}"/>
    <dgm:cxn modelId="{D17A25A2-225C-4616-949B-93D7F9FF1708}" srcId="{18D48A8C-7424-494F-9A0E-E6601EC76FE9}" destId="{E15B50FB-1DAD-4038-988C-F54BE13F6794}" srcOrd="2" destOrd="0" parTransId="{9B557AE9-827A-4D56-804C-31A4380C2385}" sibTransId="{D393E8C5-92F0-42DE-B813-7A5ED61F3109}"/>
    <dgm:cxn modelId="{0789231F-4633-4CE4-8C0E-61564DE35A3C}" srcId="{18D48A8C-7424-494F-9A0E-E6601EC76FE9}" destId="{90D07E91-6669-40F1-A816-6650AF9D1D4B}" srcOrd="1" destOrd="0" parTransId="{0B61DFC4-D933-4FF7-94C5-5CE4CDB1FC23}" sibTransId="{D530E542-A755-4924-8F7B-B89F953013DA}"/>
    <dgm:cxn modelId="{D3D2A72D-D8A4-4376-A221-359561E80F90}" type="presOf" srcId="{E15B50FB-1DAD-4038-988C-F54BE13F6794}" destId="{4D71AE6E-226E-42F6-81A0-E51F8B3FF25E}" srcOrd="0" destOrd="0" presId="urn:microsoft.com/office/officeart/2005/8/layout/target3"/>
    <dgm:cxn modelId="{A38CEA4D-D39B-4CE3-A83A-C1AF6EC96847}" type="presOf" srcId="{9048ED44-3322-4901-BB80-E6586A9D27E3}" destId="{7C0B415F-759B-4B58-A61E-02478B52A56C}" srcOrd="0" destOrd="0" presId="urn:microsoft.com/office/officeart/2005/8/layout/target3"/>
    <dgm:cxn modelId="{0670F84F-6AC9-481A-A926-E7B6A859FB8D}" type="presOf" srcId="{9048ED44-3322-4901-BB80-E6586A9D27E3}" destId="{2F4B9654-5453-4206-BD04-32DC3D22DE23}" srcOrd="1" destOrd="0" presId="urn:microsoft.com/office/officeart/2005/8/layout/target3"/>
    <dgm:cxn modelId="{8F17B84B-35A4-4A2F-BF4D-901BC4BFB0AA}" type="presOf" srcId="{E15B50FB-1DAD-4038-988C-F54BE13F6794}" destId="{FDC21965-F484-4B46-95B4-2982D6D4EAC4}" srcOrd="1" destOrd="0" presId="urn:microsoft.com/office/officeart/2005/8/layout/target3"/>
    <dgm:cxn modelId="{113704AB-1358-4985-9863-63129EC2C5E2}" type="presOf" srcId="{90D07E91-6669-40F1-A816-6650AF9D1D4B}" destId="{53BF630F-6CD9-4B56-BDF9-96B5287B0176}" srcOrd="0" destOrd="0" presId="urn:microsoft.com/office/officeart/2005/8/layout/target3"/>
    <dgm:cxn modelId="{6AC6D8FB-D0F8-4589-8494-BFA49471C6D1}" type="presParOf" srcId="{36B48DA4-E0D8-439B-A05D-0CD452244FBD}" destId="{E4729723-12B7-4045-A3B8-931C0B9B1719}" srcOrd="0" destOrd="0" presId="urn:microsoft.com/office/officeart/2005/8/layout/target3"/>
    <dgm:cxn modelId="{552613AC-B5FC-4879-98C8-A3012AD72DE6}" type="presParOf" srcId="{36B48DA4-E0D8-439B-A05D-0CD452244FBD}" destId="{72126956-D41A-4B7B-89FA-A9BDB30EFD0E}" srcOrd="1" destOrd="0" presId="urn:microsoft.com/office/officeart/2005/8/layout/target3"/>
    <dgm:cxn modelId="{A2640CE8-69EF-4ECD-85C9-60FC01387859}" type="presParOf" srcId="{36B48DA4-E0D8-439B-A05D-0CD452244FBD}" destId="{7C0B415F-759B-4B58-A61E-02478B52A56C}" srcOrd="2" destOrd="0" presId="urn:microsoft.com/office/officeart/2005/8/layout/target3"/>
    <dgm:cxn modelId="{EB7E0987-183B-4429-BD95-A9C3E4E4BF6C}" type="presParOf" srcId="{36B48DA4-E0D8-439B-A05D-0CD452244FBD}" destId="{E207ABEA-5558-4DD2-BBCE-EE46979EFC07}" srcOrd="3" destOrd="0" presId="urn:microsoft.com/office/officeart/2005/8/layout/target3"/>
    <dgm:cxn modelId="{DE8F581B-A33B-440C-A284-44F6C4064FF6}" type="presParOf" srcId="{36B48DA4-E0D8-439B-A05D-0CD452244FBD}" destId="{1E241EFF-480C-422E-9C86-02A6A780CFA7}" srcOrd="4" destOrd="0" presId="urn:microsoft.com/office/officeart/2005/8/layout/target3"/>
    <dgm:cxn modelId="{324E363F-4AE9-4E20-BE0D-60EC504560EC}" type="presParOf" srcId="{36B48DA4-E0D8-439B-A05D-0CD452244FBD}" destId="{53BF630F-6CD9-4B56-BDF9-96B5287B0176}" srcOrd="5" destOrd="0" presId="urn:microsoft.com/office/officeart/2005/8/layout/target3"/>
    <dgm:cxn modelId="{C4BF6B30-F06C-4140-B3B5-4AC3D4FEA2C9}" type="presParOf" srcId="{36B48DA4-E0D8-439B-A05D-0CD452244FBD}" destId="{F69718ED-2426-4598-84DF-65033B1BCD78}" srcOrd="6" destOrd="0" presId="urn:microsoft.com/office/officeart/2005/8/layout/target3"/>
    <dgm:cxn modelId="{57A8C242-8C86-48EE-9E12-81CDBAAC3439}" type="presParOf" srcId="{36B48DA4-E0D8-439B-A05D-0CD452244FBD}" destId="{7699AF40-4694-4103-805A-33EDBA9CED94}" srcOrd="7" destOrd="0" presId="urn:microsoft.com/office/officeart/2005/8/layout/target3"/>
    <dgm:cxn modelId="{6CC8C12D-3848-4198-B2BF-D791BC68B828}" type="presParOf" srcId="{36B48DA4-E0D8-439B-A05D-0CD452244FBD}" destId="{4D71AE6E-226E-42F6-81A0-E51F8B3FF25E}" srcOrd="8" destOrd="0" presId="urn:microsoft.com/office/officeart/2005/8/layout/target3"/>
    <dgm:cxn modelId="{11357D34-EF61-45CF-98EE-90C06E8C4951}" type="presParOf" srcId="{36B48DA4-E0D8-439B-A05D-0CD452244FBD}" destId="{A095C27F-481B-4856-B8E0-08DFF67419F0}" srcOrd="9" destOrd="0" presId="urn:microsoft.com/office/officeart/2005/8/layout/target3"/>
    <dgm:cxn modelId="{AA89AF70-A8C7-4466-B01D-0FF8308EB0F0}" type="presParOf" srcId="{36B48DA4-E0D8-439B-A05D-0CD452244FBD}" destId="{5767F642-5638-4049-A821-C8847FB144FB}" srcOrd="10" destOrd="0" presId="urn:microsoft.com/office/officeart/2005/8/layout/target3"/>
    <dgm:cxn modelId="{D72D1013-2EF7-45D1-BDB4-8C2B7548AF8D}" type="presParOf" srcId="{36B48DA4-E0D8-439B-A05D-0CD452244FBD}" destId="{DB4B8471-F4F1-4F92-9581-D8A6E42FE29C}" srcOrd="11" destOrd="0" presId="urn:microsoft.com/office/officeart/2005/8/layout/target3"/>
    <dgm:cxn modelId="{B470DD89-3A32-47B6-A90F-F56A626AE3AA}" type="presParOf" srcId="{36B48DA4-E0D8-439B-A05D-0CD452244FBD}" destId="{2F4B9654-5453-4206-BD04-32DC3D22DE23}" srcOrd="12" destOrd="0" presId="urn:microsoft.com/office/officeart/2005/8/layout/target3"/>
    <dgm:cxn modelId="{D7E54C88-7289-4F50-9FAB-8784448E5CFA}" type="presParOf" srcId="{36B48DA4-E0D8-439B-A05D-0CD452244FBD}" destId="{D685DEC7-8D2A-43F9-9449-0B42CD4A6C44}" srcOrd="13" destOrd="0" presId="urn:microsoft.com/office/officeart/2005/8/layout/target3"/>
    <dgm:cxn modelId="{8E0838BC-DD70-4429-8044-A7B998816DB0}" type="presParOf" srcId="{36B48DA4-E0D8-439B-A05D-0CD452244FBD}" destId="{FDC21965-F484-4B46-95B4-2982D6D4EAC4}" srcOrd="14" destOrd="0" presId="urn:microsoft.com/office/officeart/2005/8/layout/target3"/>
    <dgm:cxn modelId="{59AFAA8D-F60B-4DFD-9BCE-3E582537006E}" type="presParOf" srcId="{36B48DA4-E0D8-439B-A05D-0CD452244FBD}" destId="{1E6A1861-30E1-4FED-97CD-DD4BC15C08C5}"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67658F-58B3-41E2-B24F-025B002283D9}" type="doc">
      <dgm:prSet loTypeId="urn:microsoft.com/office/officeart/2005/8/layout/chevron2" loCatId="process" qsTypeId="urn:microsoft.com/office/officeart/2005/8/quickstyle/3d4" qsCatId="3D" csTypeId="urn:microsoft.com/office/officeart/2005/8/colors/colorful1#1" csCatId="colorful" phldr="1"/>
      <dgm:spPr/>
      <dgm:t>
        <a:bodyPr/>
        <a:lstStyle/>
        <a:p>
          <a:endParaRPr lang="en-US"/>
        </a:p>
      </dgm:t>
    </dgm:pt>
    <dgm:pt modelId="{F802CF09-D1CC-44E5-8A06-03C2678C9EC3}">
      <dgm:prSet custT="1"/>
      <dgm:spPr/>
      <dgm:t>
        <a:bodyPr/>
        <a:lstStyle/>
        <a:p>
          <a:pPr rtl="0"/>
          <a:r>
            <a:rPr lang="fa-IR" sz="2400" b="1" dirty="0" smtClean="0">
              <a:cs typeface="B Nazanin" pitchFamily="2" charset="-78"/>
            </a:rPr>
            <a:t>روش پژوهش:</a:t>
          </a:r>
          <a:endParaRPr lang="en-US" sz="2400" b="1" dirty="0">
            <a:cs typeface="B Nazanin" pitchFamily="2" charset="-78"/>
          </a:endParaRPr>
        </a:p>
      </dgm:t>
    </dgm:pt>
    <dgm:pt modelId="{8D25A11A-FF12-4794-B592-E38FCBC41593}" type="parTrans" cxnId="{C1381D1D-6F88-4037-BF4F-C89D52D06102}">
      <dgm:prSet/>
      <dgm:spPr/>
      <dgm:t>
        <a:bodyPr/>
        <a:lstStyle/>
        <a:p>
          <a:endParaRPr lang="en-US"/>
        </a:p>
      </dgm:t>
    </dgm:pt>
    <dgm:pt modelId="{F55CC0B8-4DD1-4E12-B24F-2C5308AE4E3A}" type="sibTrans" cxnId="{C1381D1D-6F88-4037-BF4F-C89D52D06102}">
      <dgm:prSet/>
      <dgm:spPr/>
      <dgm:t>
        <a:bodyPr/>
        <a:lstStyle/>
        <a:p>
          <a:endParaRPr lang="en-US"/>
        </a:p>
      </dgm:t>
    </dgm:pt>
    <dgm:pt modelId="{2715620A-1C99-41C9-9B15-C1C7BAA3E2BB}">
      <dgm:prSet custT="1"/>
      <dgm:spPr/>
      <dgm:t>
        <a:bodyPr/>
        <a:lstStyle/>
        <a:p>
          <a:pPr rtl="0"/>
          <a:r>
            <a:rPr lang="en-US" sz="2400" b="1" dirty="0" smtClean="0">
              <a:cs typeface="B Nazanin" pitchFamily="2" charset="-78"/>
            </a:rPr>
            <a:t>:</a:t>
          </a:r>
          <a:r>
            <a:rPr lang="fa-IR" sz="2400" b="1" dirty="0" smtClean="0">
              <a:cs typeface="B Nazanin" pitchFamily="2" charset="-78"/>
            </a:rPr>
            <a:t>شیوه پژوهش</a:t>
          </a:r>
          <a:endParaRPr lang="en-US" sz="2400" b="1" dirty="0">
            <a:cs typeface="B Nazanin" pitchFamily="2" charset="-78"/>
          </a:endParaRPr>
        </a:p>
      </dgm:t>
    </dgm:pt>
    <dgm:pt modelId="{BF1740AD-6919-4839-A0E4-6A19A18CCA17}" type="parTrans" cxnId="{BA4279C7-14AE-4F16-800E-29EC57FD7E0F}">
      <dgm:prSet/>
      <dgm:spPr/>
      <dgm:t>
        <a:bodyPr/>
        <a:lstStyle/>
        <a:p>
          <a:endParaRPr lang="en-US"/>
        </a:p>
      </dgm:t>
    </dgm:pt>
    <dgm:pt modelId="{785299FE-0421-4C0F-83D2-F1CFFD0362CC}" type="sibTrans" cxnId="{BA4279C7-14AE-4F16-800E-29EC57FD7E0F}">
      <dgm:prSet/>
      <dgm:spPr/>
      <dgm:t>
        <a:bodyPr/>
        <a:lstStyle/>
        <a:p>
          <a:endParaRPr lang="en-US"/>
        </a:p>
      </dgm:t>
    </dgm:pt>
    <dgm:pt modelId="{AAD37384-ACE3-4611-9B3F-8F740A1E0E5A}">
      <dgm:prSet custT="1"/>
      <dgm:spPr/>
      <dgm:t>
        <a:bodyPr/>
        <a:lstStyle/>
        <a:p>
          <a:pPr rtl="0"/>
          <a:r>
            <a:rPr lang="fa-IR" sz="2400" b="1" dirty="0" smtClean="0">
              <a:cs typeface="B Nazanin" pitchFamily="2" charset="-78"/>
            </a:rPr>
            <a:t>ابزار پژوهش:</a:t>
          </a:r>
          <a:endParaRPr lang="en-US" sz="2400" b="1" dirty="0">
            <a:cs typeface="B Nazanin" pitchFamily="2" charset="-78"/>
          </a:endParaRPr>
        </a:p>
      </dgm:t>
    </dgm:pt>
    <dgm:pt modelId="{080CD2FB-C845-4828-BFA1-19DFED52E17F}" type="parTrans" cxnId="{483F3810-A4F9-4DDC-ACBF-3BBBF3F05B81}">
      <dgm:prSet/>
      <dgm:spPr/>
      <dgm:t>
        <a:bodyPr/>
        <a:lstStyle/>
        <a:p>
          <a:endParaRPr lang="en-US"/>
        </a:p>
      </dgm:t>
    </dgm:pt>
    <dgm:pt modelId="{B5E86CBA-1BAF-4A47-AEE6-712295F0613A}" type="sibTrans" cxnId="{483F3810-A4F9-4DDC-ACBF-3BBBF3F05B81}">
      <dgm:prSet/>
      <dgm:spPr/>
      <dgm:t>
        <a:bodyPr/>
        <a:lstStyle/>
        <a:p>
          <a:endParaRPr lang="en-US"/>
        </a:p>
      </dgm:t>
    </dgm:pt>
    <dgm:pt modelId="{B9362676-3C1F-4C12-A353-FAE5FBCDF3C3}">
      <dgm:prSet custT="1"/>
      <dgm:spPr/>
      <dgm:t>
        <a:bodyPr/>
        <a:lstStyle/>
        <a:p>
          <a:pPr algn="ctr" rtl="0"/>
          <a:r>
            <a:rPr lang="en-US" sz="3200" b="1" dirty="0" err="1" smtClean="0">
              <a:cs typeface="B Nazanin" pitchFamily="2" charset="-78"/>
            </a:rPr>
            <a:t>کتابخانه</a:t>
          </a:r>
          <a:r>
            <a:rPr lang="en-US" sz="3200" b="1" dirty="0" smtClean="0">
              <a:cs typeface="B Nazanin" pitchFamily="2" charset="-78"/>
            </a:rPr>
            <a:t> </a:t>
          </a:r>
          <a:r>
            <a:rPr lang="en-US" sz="3200" b="1" dirty="0" err="1" smtClean="0">
              <a:cs typeface="B Nazanin" pitchFamily="2" charset="-78"/>
            </a:rPr>
            <a:t>ای،پرسشنام</a:t>
          </a:r>
          <a:r>
            <a:rPr lang="fa-IR" sz="3200" b="1" dirty="0" smtClean="0">
              <a:cs typeface="B Nazanin" pitchFamily="2" charset="-78"/>
            </a:rPr>
            <a:t>ه،مصاحبه</a:t>
          </a:r>
          <a:endParaRPr lang="en-US" sz="3200" b="1" dirty="0">
            <a:cs typeface="B Nazanin" pitchFamily="2" charset="-78"/>
          </a:endParaRPr>
        </a:p>
      </dgm:t>
    </dgm:pt>
    <dgm:pt modelId="{C9314BD7-3B5B-4FF5-9B3A-5688B2C8BABD}" type="parTrans" cxnId="{84E6A3B9-45CF-49D7-9B8E-382841B01D0E}">
      <dgm:prSet/>
      <dgm:spPr/>
      <dgm:t>
        <a:bodyPr/>
        <a:lstStyle/>
        <a:p>
          <a:endParaRPr lang="en-US"/>
        </a:p>
      </dgm:t>
    </dgm:pt>
    <dgm:pt modelId="{7B54D561-DE07-4325-B350-1F2E9A429E41}" type="sibTrans" cxnId="{84E6A3B9-45CF-49D7-9B8E-382841B01D0E}">
      <dgm:prSet/>
      <dgm:spPr/>
      <dgm:t>
        <a:bodyPr/>
        <a:lstStyle/>
        <a:p>
          <a:endParaRPr lang="en-US"/>
        </a:p>
      </dgm:t>
    </dgm:pt>
    <dgm:pt modelId="{9B306B0A-9B5D-4121-9019-9555CD4E05F1}">
      <dgm:prSet custT="1"/>
      <dgm:spPr/>
      <dgm:t>
        <a:bodyPr/>
        <a:lstStyle/>
        <a:p>
          <a:pPr algn="ctr"/>
          <a:r>
            <a:rPr lang="fa-IR" sz="3200" b="1" dirty="0" smtClean="0">
              <a:cs typeface="B Nazanin" pitchFamily="2" charset="-78"/>
            </a:rPr>
            <a:t>کتاب،</a:t>
          </a:r>
          <a:r>
            <a:rPr lang="en-US" sz="3200" b="1" dirty="0" err="1" smtClean="0">
              <a:cs typeface="B Nazanin" pitchFamily="2" charset="-78"/>
            </a:rPr>
            <a:t>قلم،دوربی</a:t>
          </a:r>
          <a:r>
            <a:rPr lang="fa-IR" sz="3200" b="1" dirty="0" smtClean="0">
              <a:cs typeface="B Nazanin" pitchFamily="2" charset="-78"/>
            </a:rPr>
            <a:t>ن،ذهن پژوهشگر</a:t>
          </a:r>
          <a:endParaRPr lang="en-US" sz="3200" b="1" dirty="0">
            <a:cs typeface="B Nazanin" pitchFamily="2" charset="-78"/>
          </a:endParaRPr>
        </a:p>
      </dgm:t>
    </dgm:pt>
    <dgm:pt modelId="{507F2BC7-B348-4251-B818-822B8CB65F18}" type="parTrans" cxnId="{59FD2D77-3F77-4A39-9F43-108D033AF1EF}">
      <dgm:prSet/>
      <dgm:spPr/>
      <dgm:t>
        <a:bodyPr/>
        <a:lstStyle/>
        <a:p>
          <a:endParaRPr lang="en-US"/>
        </a:p>
      </dgm:t>
    </dgm:pt>
    <dgm:pt modelId="{393E1546-FBC7-49A2-BFE4-77E84B92CFB8}" type="sibTrans" cxnId="{59FD2D77-3F77-4A39-9F43-108D033AF1EF}">
      <dgm:prSet/>
      <dgm:spPr/>
      <dgm:t>
        <a:bodyPr/>
        <a:lstStyle/>
        <a:p>
          <a:endParaRPr lang="en-US"/>
        </a:p>
      </dgm:t>
    </dgm:pt>
    <dgm:pt modelId="{716D229C-AF5F-4D94-8B8F-29326635CE8C}">
      <dgm:prSet custT="1"/>
      <dgm:spPr/>
      <dgm:t>
        <a:bodyPr/>
        <a:lstStyle/>
        <a:p>
          <a:pPr algn="ctr"/>
          <a:r>
            <a:rPr lang="en-US" sz="3200" dirty="0" err="1" smtClean="0">
              <a:cs typeface="B Nazanin" pitchFamily="2" charset="-78"/>
            </a:rPr>
            <a:t>تحلیلی،توصیفی</a:t>
          </a:r>
          <a:endParaRPr lang="en-US" sz="3200" dirty="0">
            <a:cs typeface="B Nazanin" pitchFamily="2" charset="-78"/>
          </a:endParaRPr>
        </a:p>
      </dgm:t>
    </dgm:pt>
    <dgm:pt modelId="{F0C81F91-4B47-4788-AC69-5DAFD3D6B8D1}" type="parTrans" cxnId="{FCCDA7D4-371E-4FB4-8C96-7645D173C535}">
      <dgm:prSet/>
      <dgm:spPr/>
      <dgm:t>
        <a:bodyPr/>
        <a:lstStyle/>
        <a:p>
          <a:endParaRPr lang="en-US"/>
        </a:p>
      </dgm:t>
    </dgm:pt>
    <dgm:pt modelId="{206903C2-5A20-45D6-860D-484250B21BCB}" type="sibTrans" cxnId="{FCCDA7D4-371E-4FB4-8C96-7645D173C535}">
      <dgm:prSet/>
      <dgm:spPr/>
      <dgm:t>
        <a:bodyPr/>
        <a:lstStyle/>
        <a:p>
          <a:endParaRPr lang="en-US"/>
        </a:p>
      </dgm:t>
    </dgm:pt>
    <dgm:pt modelId="{F8036772-00B4-47E2-887A-4B864B6BA284}" type="pres">
      <dgm:prSet presAssocID="{B367658F-58B3-41E2-B24F-025B002283D9}" presName="linearFlow" presStyleCnt="0">
        <dgm:presLayoutVars>
          <dgm:dir/>
          <dgm:animLvl val="lvl"/>
          <dgm:resizeHandles val="exact"/>
        </dgm:presLayoutVars>
      </dgm:prSet>
      <dgm:spPr/>
      <dgm:t>
        <a:bodyPr/>
        <a:lstStyle/>
        <a:p>
          <a:endParaRPr lang="en-US"/>
        </a:p>
      </dgm:t>
    </dgm:pt>
    <dgm:pt modelId="{8BE9C1E1-C7CD-46C0-9402-4BDEBEBD5D0C}" type="pres">
      <dgm:prSet presAssocID="{F802CF09-D1CC-44E5-8A06-03C2678C9EC3}" presName="composite" presStyleCnt="0"/>
      <dgm:spPr/>
      <dgm:t>
        <a:bodyPr/>
        <a:lstStyle/>
        <a:p>
          <a:endParaRPr lang="en-US"/>
        </a:p>
      </dgm:t>
    </dgm:pt>
    <dgm:pt modelId="{49FDC88F-6BC1-48BC-8EE6-E38FC927A351}" type="pres">
      <dgm:prSet presAssocID="{F802CF09-D1CC-44E5-8A06-03C2678C9EC3}" presName="parentText" presStyleLbl="alignNode1" presStyleIdx="0" presStyleCnt="3">
        <dgm:presLayoutVars>
          <dgm:chMax val="1"/>
          <dgm:bulletEnabled val="1"/>
        </dgm:presLayoutVars>
      </dgm:prSet>
      <dgm:spPr/>
      <dgm:t>
        <a:bodyPr/>
        <a:lstStyle/>
        <a:p>
          <a:endParaRPr lang="en-US"/>
        </a:p>
      </dgm:t>
    </dgm:pt>
    <dgm:pt modelId="{64F2384D-3CC4-4BD6-B569-9C92A98BA306}" type="pres">
      <dgm:prSet presAssocID="{F802CF09-D1CC-44E5-8A06-03C2678C9EC3}" presName="descendantText" presStyleLbl="alignAcc1" presStyleIdx="0" presStyleCnt="3">
        <dgm:presLayoutVars>
          <dgm:bulletEnabled val="1"/>
        </dgm:presLayoutVars>
      </dgm:prSet>
      <dgm:spPr/>
      <dgm:t>
        <a:bodyPr/>
        <a:lstStyle/>
        <a:p>
          <a:endParaRPr lang="en-US"/>
        </a:p>
      </dgm:t>
    </dgm:pt>
    <dgm:pt modelId="{B801DAC3-EDE2-49B3-8AD0-B4E3C799002A}" type="pres">
      <dgm:prSet presAssocID="{F55CC0B8-4DD1-4E12-B24F-2C5308AE4E3A}" presName="sp" presStyleCnt="0"/>
      <dgm:spPr/>
      <dgm:t>
        <a:bodyPr/>
        <a:lstStyle/>
        <a:p>
          <a:endParaRPr lang="en-US"/>
        </a:p>
      </dgm:t>
    </dgm:pt>
    <dgm:pt modelId="{D5B0C4C6-F02B-4F6B-9B20-2CE7D9A535E6}" type="pres">
      <dgm:prSet presAssocID="{2715620A-1C99-41C9-9B15-C1C7BAA3E2BB}" presName="composite" presStyleCnt="0"/>
      <dgm:spPr/>
      <dgm:t>
        <a:bodyPr/>
        <a:lstStyle/>
        <a:p>
          <a:endParaRPr lang="en-US"/>
        </a:p>
      </dgm:t>
    </dgm:pt>
    <dgm:pt modelId="{EBC2C044-1F61-4C87-8248-D48FDB0AEBAB}" type="pres">
      <dgm:prSet presAssocID="{2715620A-1C99-41C9-9B15-C1C7BAA3E2BB}" presName="parentText" presStyleLbl="alignNode1" presStyleIdx="1" presStyleCnt="3">
        <dgm:presLayoutVars>
          <dgm:chMax val="1"/>
          <dgm:bulletEnabled val="1"/>
        </dgm:presLayoutVars>
      </dgm:prSet>
      <dgm:spPr/>
      <dgm:t>
        <a:bodyPr/>
        <a:lstStyle/>
        <a:p>
          <a:endParaRPr lang="en-US"/>
        </a:p>
      </dgm:t>
    </dgm:pt>
    <dgm:pt modelId="{0AC6127D-0D05-4AFB-9B29-D35ACC427312}" type="pres">
      <dgm:prSet presAssocID="{2715620A-1C99-41C9-9B15-C1C7BAA3E2BB}" presName="descendantText" presStyleLbl="alignAcc1" presStyleIdx="1" presStyleCnt="3">
        <dgm:presLayoutVars>
          <dgm:bulletEnabled val="1"/>
        </dgm:presLayoutVars>
      </dgm:prSet>
      <dgm:spPr/>
      <dgm:t>
        <a:bodyPr/>
        <a:lstStyle/>
        <a:p>
          <a:endParaRPr lang="en-US"/>
        </a:p>
      </dgm:t>
    </dgm:pt>
    <dgm:pt modelId="{4E8EE6C2-A8DB-4179-AD56-F7C939906F2D}" type="pres">
      <dgm:prSet presAssocID="{785299FE-0421-4C0F-83D2-F1CFFD0362CC}" presName="sp" presStyleCnt="0"/>
      <dgm:spPr/>
      <dgm:t>
        <a:bodyPr/>
        <a:lstStyle/>
        <a:p>
          <a:endParaRPr lang="en-US"/>
        </a:p>
      </dgm:t>
    </dgm:pt>
    <dgm:pt modelId="{B5F0C3F8-B020-4501-96DD-2CFD9CBEAFB3}" type="pres">
      <dgm:prSet presAssocID="{AAD37384-ACE3-4611-9B3F-8F740A1E0E5A}" presName="composite" presStyleCnt="0"/>
      <dgm:spPr/>
      <dgm:t>
        <a:bodyPr/>
        <a:lstStyle/>
        <a:p>
          <a:endParaRPr lang="en-US"/>
        </a:p>
      </dgm:t>
    </dgm:pt>
    <dgm:pt modelId="{660F64D1-0638-4465-A42C-D1E3EE92356E}" type="pres">
      <dgm:prSet presAssocID="{AAD37384-ACE3-4611-9B3F-8F740A1E0E5A}" presName="parentText" presStyleLbl="alignNode1" presStyleIdx="2" presStyleCnt="3">
        <dgm:presLayoutVars>
          <dgm:chMax val="1"/>
          <dgm:bulletEnabled val="1"/>
        </dgm:presLayoutVars>
      </dgm:prSet>
      <dgm:spPr/>
      <dgm:t>
        <a:bodyPr/>
        <a:lstStyle/>
        <a:p>
          <a:endParaRPr lang="en-US"/>
        </a:p>
      </dgm:t>
    </dgm:pt>
    <dgm:pt modelId="{71E99111-F57C-4178-BBD7-EC4C7B843A80}" type="pres">
      <dgm:prSet presAssocID="{AAD37384-ACE3-4611-9B3F-8F740A1E0E5A}" presName="descendantText" presStyleLbl="alignAcc1" presStyleIdx="2" presStyleCnt="3">
        <dgm:presLayoutVars>
          <dgm:bulletEnabled val="1"/>
        </dgm:presLayoutVars>
      </dgm:prSet>
      <dgm:spPr/>
      <dgm:t>
        <a:bodyPr/>
        <a:lstStyle/>
        <a:p>
          <a:endParaRPr lang="en-US"/>
        </a:p>
      </dgm:t>
    </dgm:pt>
  </dgm:ptLst>
  <dgm:cxnLst>
    <dgm:cxn modelId="{855716F5-BD75-4930-B454-5BECA8EC0F07}" type="presOf" srcId="{B367658F-58B3-41E2-B24F-025B002283D9}" destId="{F8036772-00B4-47E2-887A-4B864B6BA284}" srcOrd="0" destOrd="0" presId="urn:microsoft.com/office/officeart/2005/8/layout/chevron2"/>
    <dgm:cxn modelId="{75F88930-7726-486A-A447-FAACEA39411B}" type="presOf" srcId="{B9362676-3C1F-4C12-A353-FAE5FBCDF3C3}" destId="{0AC6127D-0D05-4AFB-9B29-D35ACC427312}" srcOrd="0" destOrd="0" presId="urn:microsoft.com/office/officeart/2005/8/layout/chevron2"/>
    <dgm:cxn modelId="{9075A94E-BEC5-43A4-B719-3F8C933B39E9}" type="presOf" srcId="{F802CF09-D1CC-44E5-8A06-03C2678C9EC3}" destId="{49FDC88F-6BC1-48BC-8EE6-E38FC927A351}" srcOrd="0" destOrd="0" presId="urn:microsoft.com/office/officeart/2005/8/layout/chevron2"/>
    <dgm:cxn modelId="{6A869F21-B043-4C70-8449-0643B55ABCBD}" type="presOf" srcId="{9B306B0A-9B5D-4121-9019-9555CD4E05F1}" destId="{71E99111-F57C-4178-BBD7-EC4C7B843A80}" srcOrd="0" destOrd="0" presId="urn:microsoft.com/office/officeart/2005/8/layout/chevron2"/>
    <dgm:cxn modelId="{483F3810-A4F9-4DDC-ACBF-3BBBF3F05B81}" srcId="{B367658F-58B3-41E2-B24F-025B002283D9}" destId="{AAD37384-ACE3-4611-9B3F-8F740A1E0E5A}" srcOrd="2" destOrd="0" parTransId="{080CD2FB-C845-4828-BFA1-19DFED52E17F}" sibTransId="{B5E86CBA-1BAF-4A47-AEE6-712295F0613A}"/>
    <dgm:cxn modelId="{FCCDA7D4-371E-4FB4-8C96-7645D173C535}" srcId="{F802CF09-D1CC-44E5-8A06-03C2678C9EC3}" destId="{716D229C-AF5F-4D94-8B8F-29326635CE8C}" srcOrd="0" destOrd="0" parTransId="{F0C81F91-4B47-4788-AC69-5DAFD3D6B8D1}" sibTransId="{206903C2-5A20-45D6-860D-484250B21BCB}"/>
    <dgm:cxn modelId="{1D009248-D49C-4C53-A824-AF4F36FE7707}" type="presOf" srcId="{AAD37384-ACE3-4611-9B3F-8F740A1E0E5A}" destId="{660F64D1-0638-4465-A42C-D1E3EE92356E}" srcOrd="0" destOrd="0" presId="urn:microsoft.com/office/officeart/2005/8/layout/chevron2"/>
    <dgm:cxn modelId="{BA4279C7-14AE-4F16-800E-29EC57FD7E0F}" srcId="{B367658F-58B3-41E2-B24F-025B002283D9}" destId="{2715620A-1C99-41C9-9B15-C1C7BAA3E2BB}" srcOrd="1" destOrd="0" parTransId="{BF1740AD-6919-4839-A0E4-6A19A18CCA17}" sibTransId="{785299FE-0421-4C0F-83D2-F1CFFD0362CC}"/>
    <dgm:cxn modelId="{84E6A3B9-45CF-49D7-9B8E-382841B01D0E}" srcId="{2715620A-1C99-41C9-9B15-C1C7BAA3E2BB}" destId="{B9362676-3C1F-4C12-A353-FAE5FBCDF3C3}" srcOrd="0" destOrd="0" parTransId="{C9314BD7-3B5B-4FF5-9B3A-5688B2C8BABD}" sibTransId="{7B54D561-DE07-4325-B350-1F2E9A429E41}"/>
    <dgm:cxn modelId="{C1381D1D-6F88-4037-BF4F-C89D52D06102}" srcId="{B367658F-58B3-41E2-B24F-025B002283D9}" destId="{F802CF09-D1CC-44E5-8A06-03C2678C9EC3}" srcOrd="0" destOrd="0" parTransId="{8D25A11A-FF12-4794-B592-E38FCBC41593}" sibTransId="{F55CC0B8-4DD1-4E12-B24F-2C5308AE4E3A}"/>
    <dgm:cxn modelId="{59FD2D77-3F77-4A39-9F43-108D033AF1EF}" srcId="{AAD37384-ACE3-4611-9B3F-8F740A1E0E5A}" destId="{9B306B0A-9B5D-4121-9019-9555CD4E05F1}" srcOrd="0" destOrd="0" parTransId="{507F2BC7-B348-4251-B818-822B8CB65F18}" sibTransId="{393E1546-FBC7-49A2-BFE4-77E84B92CFB8}"/>
    <dgm:cxn modelId="{F3C7C8A5-B929-4DEE-9E2F-9001BA45BD48}" type="presOf" srcId="{2715620A-1C99-41C9-9B15-C1C7BAA3E2BB}" destId="{EBC2C044-1F61-4C87-8248-D48FDB0AEBAB}" srcOrd="0" destOrd="0" presId="urn:microsoft.com/office/officeart/2005/8/layout/chevron2"/>
    <dgm:cxn modelId="{B6AA5A5A-31E4-4AA0-9B60-BCE577FD5E98}" type="presOf" srcId="{716D229C-AF5F-4D94-8B8F-29326635CE8C}" destId="{64F2384D-3CC4-4BD6-B569-9C92A98BA306}" srcOrd="0" destOrd="0" presId="urn:microsoft.com/office/officeart/2005/8/layout/chevron2"/>
    <dgm:cxn modelId="{2F1DE5A7-4C30-4336-8C31-7ACC75079FED}" type="presParOf" srcId="{F8036772-00B4-47E2-887A-4B864B6BA284}" destId="{8BE9C1E1-C7CD-46C0-9402-4BDEBEBD5D0C}" srcOrd="0" destOrd="0" presId="urn:microsoft.com/office/officeart/2005/8/layout/chevron2"/>
    <dgm:cxn modelId="{CE26D0BA-FF49-4736-A620-03F36BB9ABAA}" type="presParOf" srcId="{8BE9C1E1-C7CD-46C0-9402-4BDEBEBD5D0C}" destId="{49FDC88F-6BC1-48BC-8EE6-E38FC927A351}" srcOrd="0" destOrd="0" presId="urn:microsoft.com/office/officeart/2005/8/layout/chevron2"/>
    <dgm:cxn modelId="{FDB8172E-1076-4F5F-B04D-3C93C6D97341}" type="presParOf" srcId="{8BE9C1E1-C7CD-46C0-9402-4BDEBEBD5D0C}" destId="{64F2384D-3CC4-4BD6-B569-9C92A98BA306}" srcOrd="1" destOrd="0" presId="urn:microsoft.com/office/officeart/2005/8/layout/chevron2"/>
    <dgm:cxn modelId="{8A11CB9D-9466-46F7-8A2A-112866AD2DDF}" type="presParOf" srcId="{F8036772-00B4-47E2-887A-4B864B6BA284}" destId="{B801DAC3-EDE2-49B3-8AD0-B4E3C799002A}" srcOrd="1" destOrd="0" presId="urn:microsoft.com/office/officeart/2005/8/layout/chevron2"/>
    <dgm:cxn modelId="{EE32EA20-FB4A-48B0-B01B-B6549B0DE263}" type="presParOf" srcId="{F8036772-00B4-47E2-887A-4B864B6BA284}" destId="{D5B0C4C6-F02B-4F6B-9B20-2CE7D9A535E6}" srcOrd="2" destOrd="0" presId="urn:microsoft.com/office/officeart/2005/8/layout/chevron2"/>
    <dgm:cxn modelId="{86E1E78C-966C-44E9-95D3-92D5EA2CCA49}" type="presParOf" srcId="{D5B0C4C6-F02B-4F6B-9B20-2CE7D9A535E6}" destId="{EBC2C044-1F61-4C87-8248-D48FDB0AEBAB}" srcOrd="0" destOrd="0" presId="urn:microsoft.com/office/officeart/2005/8/layout/chevron2"/>
    <dgm:cxn modelId="{8EAFEABD-1086-44A1-8884-63FA35BD77A3}" type="presParOf" srcId="{D5B0C4C6-F02B-4F6B-9B20-2CE7D9A535E6}" destId="{0AC6127D-0D05-4AFB-9B29-D35ACC427312}" srcOrd="1" destOrd="0" presId="urn:microsoft.com/office/officeart/2005/8/layout/chevron2"/>
    <dgm:cxn modelId="{E3AB6905-6326-4079-A71E-C3BBF9A63F31}" type="presParOf" srcId="{F8036772-00B4-47E2-887A-4B864B6BA284}" destId="{4E8EE6C2-A8DB-4179-AD56-F7C939906F2D}" srcOrd="3" destOrd="0" presId="urn:microsoft.com/office/officeart/2005/8/layout/chevron2"/>
    <dgm:cxn modelId="{60CAD4B7-8A97-4433-9BA9-A6CB9E89005A}" type="presParOf" srcId="{F8036772-00B4-47E2-887A-4B864B6BA284}" destId="{B5F0C3F8-B020-4501-96DD-2CFD9CBEAFB3}" srcOrd="4" destOrd="0" presId="urn:microsoft.com/office/officeart/2005/8/layout/chevron2"/>
    <dgm:cxn modelId="{E53D130E-0638-40A3-B3C9-F69910BC8B80}" type="presParOf" srcId="{B5F0C3F8-B020-4501-96DD-2CFD9CBEAFB3}" destId="{660F64D1-0638-4465-A42C-D1E3EE92356E}" srcOrd="0" destOrd="0" presId="urn:microsoft.com/office/officeart/2005/8/layout/chevron2"/>
    <dgm:cxn modelId="{11E2704D-B1F9-4CE0-8967-63B6CE7EF69A}" type="presParOf" srcId="{B5F0C3F8-B020-4501-96DD-2CFD9CBEAFB3}" destId="{71E99111-F57C-4178-BBD7-EC4C7B843A8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4E9F0-50F8-4B3E-B31A-CFF00E867488}">
      <dsp:nvSpPr>
        <dsp:cNvPr id="0" name=""/>
        <dsp:cNvSpPr/>
      </dsp:nvSpPr>
      <dsp:spPr>
        <a:xfrm>
          <a:off x="0" y="2115573"/>
          <a:ext cx="8229600" cy="1388045"/>
        </a:xfrm>
        <a:prstGeom prst="rect">
          <a:avLst/>
        </a:prstGeom>
        <a:solidFill>
          <a:schemeClr val="accent2">
            <a:alpha val="90000"/>
            <a:hueOff val="0"/>
            <a:satOff val="0"/>
            <a:lumOff val="0"/>
            <a:alphaOff val="0"/>
          </a:schemeClr>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defTabSz="1466850" rtl="0">
            <a:lnSpc>
              <a:spcPct val="90000"/>
            </a:lnSpc>
            <a:spcBef>
              <a:spcPct val="0"/>
            </a:spcBef>
            <a:spcAft>
              <a:spcPct val="35000"/>
            </a:spcAft>
          </a:pPr>
          <a:r>
            <a:rPr lang="fa-IR" sz="3300" b="1" kern="1200" cap="none" spc="0" dirty="0" smtClean="0">
              <a:ln w="1905"/>
              <a:solidFill>
                <a:srgbClr val="69E1F1"/>
              </a:solidFill>
              <a:effectLst>
                <a:innerShdw blurRad="69850" dist="43180" dir="5400000">
                  <a:srgbClr val="000000">
                    <a:alpha val="65000"/>
                  </a:srgbClr>
                </a:innerShdw>
              </a:effectLst>
            </a:rPr>
            <a:t>عنوان مسئله:</a:t>
          </a:r>
          <a:r>
            <a:rPr lang="fa-IR" sz="3300" b="1" kern="1200" cap="none" spc="0" dirty="0" smtClean="0">
              <a:ln/>
              <a:solidFill>
                <a:schemeClr val="accent3"/>
              </a:solidFill>
              <a:effectLst/>
            </a:rPr>
            <a:t>نادیده گرفتن حقوق معلولین،ناتوانان و سالخوردگان در طراحی و اجرای مبلمان شهری</a:t>
          </a:r>
          <a:endParaRPr lang="en-US" sz="3300" b="1" kern="1200" cap="none" spc="0" dirty="0">
            <a:ln/>
            <a:solidFill>
              <a:schemeClr val="accent3"/>
            </a:solidFill>
            <a:effectLst/>
          </a:endParaRPr>
        </a:p>
      </dsp:txBody>
      <dsp:txXfrm>
        <a:off x="0" y="2115573"/>
        <a:ext cx="8229600" cy="1388045"/>
      </dsp:txXfrm>
    </dsp:sp>
    <dsp:sp modelId="{09E0FE26-16FA-4FD2-BD79-CF5A5564C468}">
      <dsp:nvSpPr>
        <dsp:cNvPr id="0" name=""/>
        <dsp:cNvSpPr/>
      </dsp:nvSpPr>
      <dsp:spPr>
        <a:xfrm rot="10800000">
          <a:off x="0" y="0"/>
          <a:ext cx="8229600" cy="2134813"/>
        </a:xfrm>
        <a:prstGeom prst="upArrowCallout">
          <a:avLst/>
        </a:prstGeom>
        <a:solidFill>
          <a:schemeClr val="accent2">
            <a:alpha val="90000"/>
            <a:hueOff val="0"/>
            <a:satOff val="0"/>
            <a:lumOff val="0"/>
            <a:alphaOff val="-40000"/>
          </a:schemeClr>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778000" rtl="0">
            <a:lnSpc>
              <a:spcPct val="90000"/>
            </a:lnSpc>
            <a:spcBef>
              <a:spcPct val="0"/>
            </a:spcBef>
            <a:spcAft>
              <a:spcPct val="35000"/>
            </a:spcAft>
          </a:pPr>
          <a:r>
            <a:rPr lang="fa-IR" sz="40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برخورد با مسأله</a:t>
          </a:r>
          <a:endParaRPr lang="en-US" sz="40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rot="10800000">
        <a:off x="0" y="0"/>
        <a:ext cx="8229600" cy="1387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7799C2-56FC-4743-AEC7-9F08EE4DBDEE}" type="datetimeFigureOut">
              <a:rPr lang="en-US" smtClean="0"/>
              <a:pPr/>
              <a:t>1/27/2022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A72503-FD31-4F0B-8845-5BC719B14D24}" type="slidenum">
              <a:rPr lang="en-US" smtClean="0"/>
              <a:pPr/>
              <a:t>‹#›</a:t>
            </a:fld>
            <a:endParaRPr lang="en-US"/>
          </a:p>
        </p:txBody>
      </p:sp>
    </p:spTree>
    <p:extLst>
      <p:ext uri="{BB962C8B-B14F-4D97-AF65-F5344CB8AC3E}">
        <p14:creationId xmlns:p14="http://schemas.microsoft.com/office/powerpoint/2010/main" val="770665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C81625-9BB1-4F09-8E5F-F41F15C59B77}" type="datetimeFigureOut">
              <a:rPr lang="en-US" smtClean="0"/>
              <a:pPr/>
              <a:t>1/27/2022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553E8D-6280-457B-9A2E-201B47B3858C}" type="slidenum">
              <a:rPr lang="en-US" smtClean="0"/>
              <a:pPr/>
              <a:t>‹#›</a:t>
            </a:fld>
            <a:endParaRPr lang="en-US"/>
          </a:p>
        </p:txBody>
      </p:sp>
    </p:spTree>
    <p:extLst>
      <p:ext uri="{BB962C8B-B14F-4D97-AF65-F5344CB8AC3E}">
        <p14:creationId xmlns:p14="http://schemas.microsoft.com/office/powerpoint/2010/main" val="343226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553E8D-6280-457B-9A2E-201B47B3858C}" type="slidenum">
              <a:rPr lang="en-US" smtClean="0"/>
              <a:pPr/>
              <a:t>1</a:t>
            </a:fld>
            <a:endParaRPr lang="en-US"/>
          </a:p>
        </p:txBody>
      </p:sp>
    </p:spTree>
    <p:extLst>
      <p:ext uri="{BB962C8B-B14F-4D97-AF65-F5344CB8AC3E}">
        <p14:creationId xmlns:p14="http://schemas.microsoft.com/office/powerpoint/2010/main" val="383216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84C3EA8-3424-4551-AE95-A040C43AED5A}" type="datetimeFigureOut">
              <a:rPr lang="en-US" smtClean="0"/>
              <a:pPr/>
              <a:t>1/27/2022</a:t>
            </a:fld>
            <a:endParaRPr lang="en-US"/>
          </a:p>
        </p:txBody>
      </p:sp>
      <p:sp>
        <p:nvSpPr>
          <p:cNvPr id="16" name="Slide Number Placeholder 15"/>
          <p:cNvSpPr>
            <a:spLocks noGrp="1"/>
          </p:cNvSpPr>
          <p:nvPr>
            <p:ph type="sldNum" sz="quarter" idx="11"/>
          </p:nvPr>
        </p:nvSpPr>
        <p:spPr/>
        <p:txBody>
          <a:bodyPr/>
          <a:lstStyle/>
          <a:p>
            <a:fld id="{6A230049-403F-45BE-AABA-62E1049D2DE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4C3EA8-3424-4551-AE95-A040C43AED5A}"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30049-403F-45BE-AABA-62E1049D2DE7}"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4C3EA8-3424-4551-AE95-A040C43AED5A}"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30049-403F-45BE-AABA-62E1049D2DE7}"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84C3EA8-3424-4551-AE95-A040C43AED5A}" type="datetimeFigureOut">
              <a:rPr lang="en-US" smtClean="0"/>
              <a:pPr/>
              <a:t>1/27/2022</a:t>
            </a:fld>
            <a:endParaRPr lang="en-US"/>
          </a:p>
        </p:txBody>
      </p:sp>
      <p:sp>
        <p:nvSpPr>
          <p:cNvPr id="15" name="Slide Number Placeholder 14"/>
          <p:cNvSpPr>
            <a:spLocks noGrp="1"/>
          </p:cNvSpPr>
          <p:nvPr>
            <p:ph type="sldNum" sz="quarter" idx="15"/>
          </p:nvPr>
        </p:nvSpPr>
        <p:spPr/>
        <p:txBody>
          <a:bodyPr/>
          <a:lstStyle>
            <a:lvl1pPr algn="ctr">
              <a:defRPr/>
            </a:lvl1pPr>
          </a:lstStyle>
          <a:p>
            <a:fld id="{6A230049-403F-45BE-AABA-62E1049D2DE7}"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84C3EA8-3424-4551-AE95-A040C43AED5A}"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30049-403F-45BE-AABA-62E1049D2DE7}"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4C3EA8-3424-4551-AE95-A040C43AED5A}"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30049-403F-45BE-AABA-62E1049D2DE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A230049-403F-45BE-AABA-62E1049D2DE7}"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84C3EA8-3424-4551-AE95-A040C43AED5A}" type="datetimeFigureOut">
              <a:rPr lang="en-US" smtClean="0"/>
              <a:pPr/>
              <a:t>1/27/2022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4C3EA8-3424-4551-AE95-A040C43AED5A}" type="datetimeFigureOut">
              <a:rPr lang="en-US" smtClean="0"/>
              <a:pPr/>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30049-403F-45BE-AABA-62E1049D2DE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C3EA8-3424-4551-AE95-A040C43AED5A}" type="datetimeFigureOut">
              <a:rPr lang="en-US" smtClean="0"/>
              <a:pPr/>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30049-403F-45BE-AABA-62E1049D2DE7}"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84C3EA8-3424-4551-AE95-A040C43AED5A}" type="datetimeFigureOut">
              <a:rPr lang="en-US" smtClean="0"/>
              <a:pPr/>
              <a:t>1/27/2022</a:t>
            </a:fld>
            <a:endParaRPr lang="en-US"/>
          </a:p>
        </p:txBody>
      </p:sp>
      <p:sp>
        <p:nvSpPr>
          <p:cNvPr id="9" name="Slide Number Placeholder 8"/>
          <p:cNvSpPr>
            <a:spLocks noGrp="1"/>
          </p:cNvSpPr>
          <p:nvPr>
            <p:ph type="sldNum" sz="quarter" idx="15"/>
          </p:nvPr>
        </p:nvSpPr>
        <p:spPr/>
        <p:txBody>
          <a:bodyPr/>
          <a:lstStyle/>
          <a:p>
            <a:fld id="{6A230049-403F-45BE-AABA-62E1049D2DE7}"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84C3EA8-3424-4551-AE95-A040C43AED5A}" type="datetimeFigureOut">
              <a:rPr lang="en-US" smtClean="0"/>
              <a:pPr/>
              <a:t>1/27/2022</a:t>
            </a:fld>
            <a:endParaRPr lang="en-US"/>
          </a:p>
        </p:txBody>
      </p:sp>
      <p:sp>
        <p:nvSpPr>
          <p:cNvPr id="9" name="Slide Number Placeholder 8"/>
          <p:cNvSpPr>
            <a:spLocks noGrp="1"/>
          </p:cNvSpPr>
          <p:nvPr>
            <p:ph type="sldNum" sz="quarter" idx="11"/>
          </p:nvPr>
        </p:nvSpPr>
        <p:spPr/>
        <p:txBody>
          <a:bodyPr/>
          <a:lstStyle/>
          <a:p>
            <a:fld id="{6A230049-403F-45BE-AABA-62E1049D2DE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84C3EA8-3424-4551-AE95-A040C43AED5A}" type="datetimeFigureOut">
              <a:rPr lang="en-US" smtClean="0"/>
              <a:pPr/>
              <a:t>1/27/2022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A230049-403F-45BE-AABA-62E1049D2DE7}"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gif"/></Relationships>
</file>

<file path=ppt/slides/_rels/slide4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5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74.jpeg"/></Relationships>
</file>

<file path=ppt/slides/_rels/slide5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sctm.ir/"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90600"/>
            <a:ext cx="8610600" cy="5867400"/>
          </a:xfrm>
          <a:noFill/>
        </p:spPr>
        <p:txBody>
          <a:bodyPr/>
          <a:lstStyle/>
          <a:p>
            <a:endParaRPr lang="en-US" dirty="0" smtClean="0"/>
          </a:p>
          <a:p>
            <a:endParaRPr lang="en-US" dirty="0" smtClean="0">
              <a:solidFill>
                <a:schemeClr val="bg1"/>
              </a:solidFill>
            </a:endParaRPr>
          </a:p>
          <a:p>
            <a:endParaRPr lang="en-US" dirty="0" smtClean="0">
              <a:solidFill>
                <a:schemeClr val="bg1"/>
              </a:solidFill>
            </a:endParaRPr>
          </a:p>
          <a:p>
            <a:r>
              <a:rPr lang="ar-AE" dirty="0" smtClean="0">
                <a:solidFill>
                  <a:schemeClr val="bg1"/>
                </a:solidFill>
              </a:rPr>
              <a:t/>
            </a:r>
            <a:br>
              <a:rPr lang="ar-AE" dirty="0" smtClean="0">
                <a:solidFill>
                  <a:schemeClr val="bg1"/>
                </a:solidFill>
              </a:rPr>
            </a:br>
            <a:endParaRPr lang="ar-AE" dirty="0" smtClean="0">
              <a:solidFill>
                <a:schemeClr val="bg1"/>
              </a:solidFill>
            </a:endParaRPr>
          </a:p>
        </p:txBody>
      </p:sp>
      <p:sp>
        <p:nvSpPr>
          <p:cNvPr id="2" name="Title 1"/>
          <p:cNvSpPr>
            <a:spLocks noGrp="1"/>
          </p:cNvSpPr>
          <p:nvPr>
            <p:ph type="ctrTitle"/>
          </p:nvPr>
        </p:nvSpPr>
        <p:spPr>
          <a:xfrm>
            <a:off x="457200" y="3276600"/>
            <a:ext cx="8077200" cy="2667000"/>
          </a:xfrm>
        </p:spPr>
        <p:txBody>
          <a:bodyPr wrap="square" lIns="91440" tIns="45720" rIns="91440" bIns="45720" anchor="b">
            <a:normAutofit/>
          </a:bodyPr>
          <a:lstStyle/>
          <a:p>
            <a:pPr marL="0" indent="0" algn="ctr" defTabSz="914400" latinLnBrk="0">
              <a:lnSpc>
                <a:spcPct val="102000"/>
              </a:lnSpc>
              <a:spcBef>
                <a:spcPts val="0"/>
              </a:spcBef>
              <a:spcAft>
                <a:spcPts val="0"/>
              </a:spcAft>
              <a:buFontTx/>
              <a:buNone/>
            </a:pPr>
            <a:r>
              <a:rPr lang="en-US" altLang="ko-KR" sz="1000" dirty="0" smtClean="0">
                <a:solidFill>
                  <a:srgbClr val="000000"/>
                </a:solidFill>
                <a:latin typeface="Times New Roman" charset="0"/>
              </a:rPr>
              <a:t/>
            </a:r>
            <a:br>
              <a:rPr lang="en-US" altLang="ko-KR" sz="1000" dirty="0" smtClean="0">
                <a:solidFill>
                  <a:srgbClr val="000000"/>
                </a:solidFill>
                <a:latin typeface="Times New Roman" charset="0"/>
              </a:rPr>
            </a:br>
            <a:r>
              <a:rPr lang="ar-SA" altLang="ko-KR" sz="3600" b="1" dirty="0" smtClean="0">
                <a:solidFill>
                  <a:srgbClr val="000000"/>
                </a:solidFill>
                <a:effectLst>
                  <a:outerShdw blurRad="38100" dist="38100" dir="2700000">
                    <a:srgbClr val="C0C0C0"/>
                  </a:outerShdw>
                </a:effectLst>
                <a:latin typeface="Constantia" charset="0"/>
              </a:rPr>
              <a:t> </a:t>
            </a:r>
            <a:br>
              <a:rPr lang="ar-SA" altLang="ko-KR" sz="3600" b="1" dirty="0" smtClean="0">
                <a:solidFill>
                  <a:srgbClr val="000000"/>
                </a:solidFill>
                <a:effectLst>
                  <a:outerShdw blurRad="38100" dist="38100" dir="2700000">
                    <a:srgbClr val="C0C0C0"/>
                  </a:outerShdw>
                </a:effectLst>
                <a:latin typeface="Constantia" charset="0"/>
              </a:rPr>
            </a:br>
            <a:r>
              <a:rPr lang="ar-SA" altLang="ko-KR" sz="3600" b="1" dirty="0" smtClean="0">
                <a:solidFill>
                  <a:srgbClr val="000000"/>
                </a:solidFill>
                <a:effectLst>
                  <a:outerShdw blurRad="38100" dist="38100" dir="2700000">
                    <a:srgbClr val="C0C0C0"/>
                  </a:outerShdw>
                </a:effectLst>
                <a:latin typeface="Constantia" charset="0"/>
              </a:rPr>
              <a:t>مبلمان</a:t>
            </a:r>
            <a:r>
              <a:rPr lang="en-US" altLang="ko-KR" sz="3600" b="1" dirty="0" smtClean="0">
                <a:solidFill>
                  <a:srgbClr val="000000"/>
                </a:solidFill>
                <a:effectLst>
                  <a:outerShdw blurRad="38100" dist="38100" dir="2700000">
                    <a:srgbClr val="C0C0C0"/>
                  </a:outerShdw>
                </a:effectLst>
                <a:latin typeface="Constantia" charset="0"/>
              </a:rPr>
              <a:t> </a:t>
            </a:r>
            <a:r>
              <a:rPr lang="ar-SA" altLang="ko-KR" sz="3600" b="1" dirty="0" smtClean="0">
                <a:solidFill>
                  <a:srgbClr val="000000"/>
                </a:solidFill>
                <a:effectLst>
                  <a:outerShdw blurRad="38100" dist="38100" dir="2700000">
                    <a:srgbClr val="C0C0C0"/>
                  </a:outerShdw>
                </a:effectLst>
                <a:latin typeface="Constantia" charset="0"/>
              </a:rPr>
              <a:t>شهری </a:t>
            </a:r>
            <a:br>
              <a:rPr lang="ar-SA" altLang="ko-KR" sz="3600" b="1" dirty="0" smtClean="0">
                <a:solidFill>
                  <a:srgbClr val="000000"/>
                </a:solidFill>
                <a:effectLst>
                  <a:outerShdw blurRad="38100" dist="38100" dir="2700000">
                    <a:srgbClr val="C0C0C0"/>
                  </a:outerShdw>
                </a:effectLst>
                <a:latin typeface="Constantia" charset="0"/>
              </a:rPr>
            </a:br>
            <a:r>
              <a:rPr lang="ar-SA" altLang="ko-KR" sz="3600" b="1" dirty="0" smtClean="0">
                <a:solidFill>
                  <a:srgbClr val="000000"/>
                </a:solidFill>
                <a:effectLst>
                  <a:outerShdw blurRad="38100" dist="38100" dir="2700000">
                    <a:srgbClr val="C0C0C0"/>
                  </a:outerShdw>
                </a:effectLst>
                <a:latin typeface="Constantia" charset="0"/>
              </a:rPr>
              <a:t> </a:t>
            </a:r>
            <a:br>
              <a:rPr lang="ar-SA" altLang="ko-KR" sz="3600" b="1" dirty="0" smtClean="0">
                <a:solidFill>
                  <a:srgbClr val="000000"/>
                </a:solidFill>
                <a:effectLst>
                  <a:outerShdw blurRad="38100" dist="38100" dir="2700000">
                    <a:srgbClr val="C0C0C0"/>
                  </a:outerShdw>
                </a:effectLst>
                <a:latin typeface="Constantia" charset="0"/>
              </a:rPr>
            </a:br>
            <a:r>
              <a:rPr lang="en-US" altLang="ko-KR" sz="1000" dirty="0" smtClean="0">
                <a:solidFill>
                  <a:srgbClr val="000000"/>
                </a:solidFill>
                <a:latin typeface="Times New Roman" charset="0"/>
              </a:rPr>
              <a:t/>
            </a:r>
            <a:br>
              <a:rPr lang="en-US" altLang="ko-KR" sz="1000" dirty="0" smtClean="0">
                <a:solidFill>
                  <a:srgbClr val="000000"/>
                </a:solidFill>
                <a:latin typeface="Times New Roman" charset="0"/>
              </a:rPr>
            </a:br>
            <a:endParaRPr lang="ko-KR" altLang="en-US" sz="3600" b="1" dirty="0" smtClean="0">
              <a:latin typeface="Constantia" charset="0"/>
            </a:endParaRPr>
          </a:p>
        </p:txBody>
      </p:sp>
    </p:spTree>
  </p:cSld>
  <p:clrMapOvr>
    <a:masterClrMapping/>
  </p:clrMapOvr>
  <mc:AlternateContent xmlns:mc="http://schemas.openxmlformats.org/markup-compatibility/2006" xmlns:p14="http://schemas.microsoft.com/office/powerpoint/2010/main">
    <mc:Choice Requires="p14">
      <p:transition spd="med">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762000"/>
            <a:ext cx="8229600" cy="1219200"/>
          </a:xfrm>
        </p:spPr>
        <p:txBody>
          <a:bodyPr>
            <a:noAutofit/>
          </a:bodyPr>
          <a:lstStyle/>
          <a:p>
            <a:pPr algn="ctr"/>
            <a:endParaRPr lang="en-US" sz="6000" dirty="0">
              <a:solidFill>
                <a:srgbClr val="92D050"/>
              </a:solidFill>
              <a:cs typeface="2  Arshia" pitchFamily="2" charset="-78"/>
            </a:endParaRPr>
          </a:p>
        </p:txBody>
      </p:sp>
      <p:pic>
        <p:nvPicPr>
          <p:cNvPr id="5" name="Picture 4" descr="disabilities%5B1%5D.gif"/>
          <p:cNvPicPr>
            <a:picLocks noChangeAspect="1"/>
          </p:cNvPicPr>
          <p:nvPr/>
        </p:nvPicPr>
        <p:blipFill>
          <a:blip r:embed="rId8"/>
          <a:stretch>
            <a:fillRect/>
          </a:stretch>
        </p:blipFill>
        <p:spPr>
          <a:xfrm>
            <a:off x="152400" y="71723"/>
            <a:ext cx="2362200" cy="995077"/>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304800"/>
            <a:ext cx="8229600" cy="4572000"/>
          </a:xfrm>
        </p:spPr>
        <p:txBody>
          <a:bodyPr/>
          <a:lstStyle/>
          <a:p>
            <a:endParaRPr lang="en-US" dirty="0"/>
          </a:p>
        </p:txBody>
      </p:sp>
      <p:sp>
        <p:nvSpPr>
          <p:cNvPr id="2" name="Title 1"/>
          <p:cNvSpPr>
            <a:spLocks noGrp="1"/>
          </p:cNvSpPr>
          <p:nvPr>
            <p:ph type="title"/>
          </p:nvPr>
        </p:nvSpPr>
        <p:spPr>
          <a:xfrm>
            <a:off x="-1600200" y="7162800"/>
            <a:ext cx="8229600" cy="12192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96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Arshia" pitchFamily="2" charset="-78"/>
              </a:rPr>
              <a:t>شناخت مبانی نظری</a:t>
            </a:r>
            <a:r>
              <a:rPr sz="9600" b="1"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Arshia" pitchFamily="2" charset="-78"/>
              </a:rPr>
              <a:t/>
            </a:r>
            <a:br>
              <a:rPr sz="9600" b="1"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Arshia" pitchFamily="2" charset="-78"/>
              </a:rPr>
            </a:br>
            <a:endParaRPr lang="en-US" sz="96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Arshia" pitchFamily="2" charset="-78"/>
            </a:endParaRPr>
          </a:p>
        </p:txBody>
      </p:sp>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514600"/>
            <a:ext cx="8229600" cy="6324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buNone/>
            </a:pPr>
            <a:r>
              <a:rPr lang="fa-IR" sz="6000" b="1" dirty="0" smtClean="0">
                <a:ln w="11430">
                  <a:solidFill>
                    <a:schemeClr val="accent2">
                      <a:lumMod val="7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شناخت موضوع</a:t>
            </a:r>
            <a:endParaRPr lang="en-US" sz="6000" b="1" dirty="0">
              <a:ln w="11430">
                <a:solidFill>
                  <a:schemeClr val="accent2">
                    <a:lumMod val="7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p:txBody>
      </p:sp>
      <p:sp>
        <p:nvSpPr>
          <p:cNvPr id="2" name="Title 1"/>
          <p:cNvSpPr>
            <a:spLocks noGrp="1"/>
          </p:cNvSpPr>
          <p:nvPr>
            <p:ph type="title"/>
          </p:nvPr>
        </p:nvSpPr>
        <p:spPr>
          <a:xfrm>
            <a:off x="-9067800" y="4114800"/>
            <a:ext cx="8229600" cy="1219200"/>
          </a:xfrm>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382000" cy="5791200"/>
          </a:xfrm>
        </p:spPr>
        <p:style>
          <a:lnRef idx="3">
            <a:schemeClr val="lt1"/>
          </a:lnRef>
          <a:fillRef idx="1">
            <a:schemeClr val="dk1"/>
          </a:fillRef>
          <a:effectRef idx="1">
            <a:schemeClr val="dk1"/>
          </a:effectRef>
          <a:fontRef idx="minor">
            <a:schemeClr val="lt1"/>
          </a:fontRef>
        </p:style>
        <p:txBody>
          <a:bodyPr>
            <a:normAutofit fontScale="77500" lnSpcReduction="20000"/>
          </a:bodyPr>
          <a:lstStyle/>
          <a:p>
            <a:pPr algn="ctr" rtl="1"/>
            <a:r>
              <a:rPr lang="fa-IR" b="1" dirty="0" smtClean="0">
                <a:solidFill>
                  <a:srgbClr val="FFFF00"/>
                </a:solidFill>
              </a:rPr>
              <a:t>-1- تجهیزات خیابانی هماهنگ </a:t>
            </a:r>
            <a:endParaRPr lang="en-US" dirty="0" smtClean="0">
              <a:solidFill>
                <a:srgbClr val="FFFF00"/>
              </a:solidFill>
            </a:endParaRPr>
          </a:p>
          <a:p>
            <a:pPr algn="r" rtl="1"/>
            <a:r>
              <a:rPr lang="fa-IR" dirty="0" smtClean="0"/>
              <a:t>طراحی و نصب بیشتر عناصر مبلمان و اثاثیه خیابان در حوزه مسوولیت اداره ها و سازمان های مختلفی، مانند: مخابرات، برق، آب، راهنمایی و رانندگی و شرکت واحد اتوبوسرانی قرار دارد که در نتیجه آرایش ناهماهنگی در خیابان به وجود می آورند. مساله تنها تنوع عناصر نیست، بلکه شیوه توزیع آنها در سطح خیابان نیز اهمیت دارد. بنابراین در ابتدا همکاری میان ادارات و سازمان های گوناگون لازم است تا بتوان تعداد و انواع عناصر را به میزان معقولی می رسانید.</a:t>
            </a:r>
            <a:endParaRPr lang="en-US" dirty="0" smtClean="0"/>
          </a:p>
          <a:p>
            <a:pPr algn="r" rtl="1"/>
            <a:r>
              <a:rPr lang="fa-IR" dirty="0" smtClean="0"/>
              <a:t>روش منطقی عبارت است از؛ طراحی مجموعه ای از عناصر تجهیزات خیابانی که در آن هر جزء نظیر یک علامت، سطح آشغال یا چراغ، از جزئیات تزیینی و پایه طراحی مشابهی برخوردار باشد.</a:t>
            </a:r>
            <a:endParaRPr lang="en-US" dirty="0" smtClean="0"/>
          </a:p>
          <a:p>
            <a:pPr algn="r" rtl="1"/>
            <a:r>
              <a:rPr lang="fa-IR" dirty="0" smtClean="0"/>
              <a:t>یکی از بزرگترین منافع حاصل از سیستم طراحی هماهنگ اثاثیه خیابانی، سهولت بیشتر گردآوری عناصر مختلف در کنار هم است. در این حالت، سایبان ایستگاه اتوبوس یا یک کیوسک تلفن می تواند تکیه گاهی برای اجزای دیگر، نظیر روشنایی، علایم، نیمکت ها و یا تلفن باشد.</a:t>
            </a:r>
            <a:endParaRPr lang="en-US" dirty="0" smtClean="0"/>
          </a:p>
          <a:p>
            <a:pPr algn="r" rtl="1"/>
            <a:r>
              <a:rPr lang="fa-IR" dirty="0" smtClean="0"/>
              <a:t>طراحی تجهیزات خیابانی نباید به عنوان بخشی جدا از طراحی فضاهای شهری تلقی شود، بلکه باید به مثابه شکل دهنده منظر خیابانی و شهری در مقیاس وسیع مورد نظر قرار گیرد. چنانچه مضمون طراحی تجهیزات خیابانی بخشی از مضمون کلی طراحی شهری باشد، به شهر انسجام و وضوح می بخشد و مطلوب تر است. بنابراین، عناصر تجهیزات خیابانی را نباید به صورت منفرد و مجزا مورد بررسی و مشاهده قرار داد، بلکه باید آنها را به عنوان آنها بخشی از یک سیستم هماهنگ تجهیزات خیابانی نگریست که در آن همه اجزا بطور هماهنگ مورد توجه قرار می گیرند و ارتباط مناسبی با ساختمانهای پیرامون خود برقرار می سازند. از این رو، حتی در طراحی کوچک ترین عناصر خیابانی، نباید منظره کلی و فراگیر را فراموش کرد.</a:t>
            </a:r>
            <a:endParaRPr lang="en-US" dirty="0" smtClean="0"/>
          </a:p>
          <a:p>
            <a:pPr algn="r"/>
            <a:endParaRPr lang="en-US" dirty="0"/>
          </a:p>
        </p:txBody>
      </p:sp>
      <p:sp>
        <p:nvSpPr>
          <p:cNvPr id="3" name="Title 2"/>
          <p:cNvSpPr>
            <a:spLocks noGrp="1"/>
          </p:cNvSpPr>
          <p:nvPr>
            <p:ph type="title"/>
          </p:nvPr>
        </p:nvSpPr>
        <p:spPr>
          <a:xfrm>
            <a:off x="457200" y="6858000"/>
            <a:ext cx="8229600" cy="1219200"/>
          </a:xfrm>
        </p:spPr>
        <p:txBody>
          <a:bodyPr/>
          <a:lstStyle/>
          <a:p>
            <a:endParaRPr lang="en-US" dirty="0"/>
          </a:p>
        </p:txBody>
      </p:sp>
      <p:pic>
        <p:nvPicPr>
          <p:cNvPr id="4" name="Picture 3" descr="disabilities%5B1%5D.gif"/>
          <p:cNvPicPr>
            <a:picLocks noChangeAspect="1"/>
          </p:cNvPicPr>
          <p:nvPr/>
        </p:nvPicPr>
        <p:blipFill>
          <a:blip r:embed="rId3"/>
          <a:stretch>
            <a:fillRect/>
          </a:stretch>
        </p:blipFill>
        <p:spPr>
          <a:xfrm>
            <a:off x="152400" y="71723"/>
            <a:ext cx="2362200" cy="995077"/>
          </a:xfrm>
          <a:prstGeom prst="rect">
            <a:avLst/>
          </a:prstGeo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3200400"/>
          </a:xfrm>
        </p:spPr>
        <p:style>
          <a:lnRef idx="2">
            <a:schemeClr val="dk1">
              <a:shade val="50000"/>
            </a:schemeClr>
          </a:lnRef>
          <a:fillRef idx="1">
            <a:schemeClr val="dk1"/>
          </a:fillRef>
          <a:effectRef idx="0">
            <a:schemeClr val="dk1"/>
          </a:effectRef>
          <a:fontRef idx="minor">
            <a:schemeClr val="lt1"/>
          </a:fontRef>
        </p:style>
        <p:txBody>
          <a:bodyPr>
            <a:normAutofit fontScale="62500" lnSpcReduction="20000"/>
          </a:bodyPr>
          <a:lstStyle/>
          <a:p>
            <a:pPr algn="ctr" rtl="1">
              <a:buNone/>
            </a:pPr>
            <a:r>
              <a:rPr lang="fa-IR" b="1" dirty="0" smtClean="0">
                <a:solidFill>
                  <a:srgbClr val="FFC000"/>
                </a:solidFill>
                <a:cs typeface="2  Nazanin" pitchFamily="2" charset="-78"/>
              </a:rPr>
              <a:t>مفهوم سنگ فرش</a:t>
            </a:r>
            <a:endParaRPr lang="en-US" b="1" dirty="0" smtClean="0">
              <a:solidFill>
                <a:srgbClr val="FFC000"/>
              </a:solidFill>
              <a:cs typeface="2  Nazanin" pitchFamily="2" charset="-78"/>
            </a:endParaRPr>
          </a:p>
          <a:p>
            <a:pPr algn="ctr" rtl="1">
              <a:buNone/>
            </a:pPr>
            <a:r>
              <a:rPr lang="fa-IR" b="1" dirty="0" smtClean="0">
                <a:solidFill>
                  <a:schemeClr val="bg1"/>
                </a:solidFill>
                <a:cs typeface="2  Nazanin" pitchFamily="2" charset="-78"/>
              </a:rPr>
              <a:t>سنگ فرش را می توان هم به عنوان زمینه ای خنثی در نظر گرفت و هم برای جلب توجه مردم، جنبه تزیینی بیشتری بدان بخشید. به وسیله سنگ فرش می توان کانون یا فضایی شاد آفرید و برای آستانه ای در فضای شهری نقشی همچون قالی پدید آورد. برای این منظور باید مجموعه ای از مصالح و رنگ برگزیده شود تا ویژگی های مکانی را باز نماید. با استفاده از این مجموعه، می توان مضامین متفاوتی برای هر ناحیه یا خیابان انتخاب کرد.</a:t>
            </a:r>
            <a:endParaRPr lang="en-US" b="1" dirty="0" smtClean="0">
              <a:solidFill>
                <a:schemeClr val="bg1"/>
              </a:solidFill>
              <a:cs typeface="2  Nazanin" pitchFamily="2" charset="-78"/>
            </a:endParaRPr>
          </a:p>
          <a:p>
            <a:pPr algn="ctr" rtl="1">
              <a:buNone/>
            </a:pPr>
            <a:r>
              <a:rPr lang="fa-IR" b="1" dirty="0" smtClean="0">
                <a:solidFill>
                  <a:srgbClr val="FFC000"/>
                </a:solidFill>
                <a:cs typeface="2  Nazanin" pitchFamily="2" charset="-78"/>
              </a:rPr>
              <a:t>بافت سنگ فرش</a:t>
            </a:r>
            <a:endParaRPr lang="en-US" b="1" dirty="0" smtClean="0">
              <a:solidFill>
                <a:srgbClr val="FFC000"/>
              </a:solidFill>
              <a:cs typeface="2  Nazanin" pitchFamily="2" charset="-78"/>
            </a:endParaRPr>
          </a:p>
          <a:p>
            <a:pPr algn="ctr" rtl="1">
              <a:buNone/>
            </a:pPr>
            <a:r>
              <a:rPr lang="fa-IR" b="1" dirty="0" smtClean="0">
                <a:solidFill>
                  <a:schemeClr val="bg1"/>
                </a:solidFill>
                <a:cs typeface="2  Nazanin" pitchFamily="2" charset="-78"/>
              </a:rPr>
              <a:t>بافت سنگ فرش ها باید با توچه به نوع رفت و آمد عابران پیاده تهیه شود:</a:t>
            </a:r>
            <a:endParaRPr lang="en-US" b="1" dirty="0" smtClean="0">
              <a:solidFill>
                <a:schemeClr val="bg1"/>
              </a:solidFill>
              <a:cs typeface="2  Nazanin" pitchFamily="2" charset="-78"/>
            </a:endParaRPr>
          </a:p>
          <a:p>
            <a:pPr lvl="0" algn="ctr" rtl="1">
              <a:buNone/>
            </a:pPr>
            <a:r>
              <a:rPr lang="fa-IR" b="1" dirty="0" smtClean="0">
                <a:solidFill>
                  <a:srgbClr val="00B0F0"/>
                </a:solidFill>
                <a:cs typeface="2  Nazanin" pitchFamily="2" charset="-78"/>
              </a:rPr>
              <a:t>سطوح نقش دار </a:t>
            </a:r>
            <a:r>
              <a:rPr lang="fa-IR" b="1" dirty="0" smtClean="0">
                <a:solidFill>
                  <a:schemeClr val="bg1"/>
                </a:solidFill>
                <a:cs typeface="2  Nazanin" pitchFamily="2" charset="-78"/>
              </a:rPr>
              <a:t>برای عابران پیاده بی حرکت</a:t>
            </a:r>
            <a:endParaRPr lang="en-US" b="1" dirty="0" smtClean="0">
              <a:solidFill>
                <a:schemeClr val="bg1"/>
              </a:solidFill>
              <a:cs typeface="2  Nazanin" pitchFamily="2" charset="-78"/>
            </a:endParaRPr>
          </a:p>
          <a:p>
            <a:pPr lvl="0" algn="ctr" rtl="1">
              <a:buNone/>
            </a:pPr>
            <a:r>
              <a:rPr lang="fa-IR" b="1" dirty="0" smtClean="0">
                <a:solidFill>
                  <a:srgbClr val="00B0F0"/>
                </a:solidFill>
                <a:cs typeface="2  Nazanin" pitchFamily="2" charset="-78"/>
              </a:rPr>
              <a:t>سطوح برجسته </a:t>
            </a:r>
            <a:r>
              <a:rPr lang="fa-IR" b="1" dirty="0" smtClean="0">
                <a:solidFill>
                  <a:schemeClr val="bg1"/>
                </a:solidFill>
                <a:cs typeface="2  Nazanin" pitchFamily="2" charset="-78"/>
              </a:rPr>
              <a:t>برای رمپ ها و اطراف آن نماها، نواحی خطرآفرین (سکوهای ساحلی، سکوی متر و ...) که امکان لغزش را کاهش را کاهش می دهند</a:t>
            </a:r>
            <a:endParaRPr lang="en-US" b="1" dirty="0" smtClean="0">
              <a:solidFill>
                <a:schemeClr val="bg1"/>
              </a:solidFill>
              <a:cs typeface="2  Nazanin" pitchFamily="2" charset="-78"/>
            </a:endParaRPr>
          </a:p>
          <a:p>
            <a:pPr lvl="0" algn="ctr" rtl="1">
              <a:buNone/>
            </a:pPr>
            <a:r>
              <a:rPr lang="fa-IR" b="1" dirty="0" smtClean="0">
                <a:solidFill>
                  <a:srgbClr val="00B0F0"/>
                </a:solidFill>
                <a:cs typeface="2  Nazanin" pitchFamily="2" charset="-78"/>
              </a:rPr>
              <a:t>سطوج موج دار </a:t>
            </a:r>
            <a:endParaRPr lang="en-US" b="1" dirty="0" smtClean="0">
              <a:solidFill>
                <a:srgbClr val="00B0F0"/>
              </a:solidFill>
              <a:cs typeface="2  Nazanin" pitchFamily="2" charset="-78"/>
            </a:endParaRPr>
          </a:p>
          <a:p>
            <a:pPr lvl="0" algn="ctr" rtl="1">
              <a:buNone/>
            </a:pPr>
            <a:r>
              <a:rPr lang="fa-IR" b="1" dirty="0" smtClean="0">
                <a:solidFill>
                  <a:srgbClr val="00B0F0"/>
                </a:solidFill>
                <a:cs typeface="2  Nazanin" pitchFamily="2" charset="-78"/>
              </a:rPr>
              <a:t>سطوح ناهمواری </a:t>
            </a:r>
            <a:r>
              <a:rPr lang="fa-IR" b="1" dirty="0" smtClean="0">
                <a:solidFill>
                  <a:schemeClr val="bg1"/>
                </a:solidFill>
                <a:cs typeface="2  Nazanin" pitchFamily="2" charset="-78"/>
              </a:rPr>
              <a:t>برای جلب توجه عابران پیاده، یا کاستن سرعت اتومبیل ها</a:t>
            </a:r>
            <a:endParaRPr lang="en-US" b="1" dirty="0" smtClean="0">
              <a:solidFill>
                <a:schemeClr val="bg1"/>
              </a:solidFill>
              <a:cs typeface="2  Nazanin" pitchFamily="2" charset="-78"/>
            </a:endParaRPr>
          </a:p>
          <a:p>
            <a:pPr algn="ctr">
              <a:buNone/>
            </a:pPr>
            <a:endParaRPr lang="en-US" b="1" dirty="0">
              <a:solidFill>
                <a:schemeClr val="bg1"/>
              </a:solidFill>
              <a:cs typeface="2  Nazanin" pitchFamily="2" charset="-78"/>
            </a:endParaRPr>
          </a:p>
        </p:txBody>
      </p:sp>
      <p:sp>
        <p:nvSpPr>
          <p:cNvPr id="3" name="Title 2"/>
          <p:cNvSpPr>
            <a:spLocks noGrp="1"/>
          </p:cNvSpPr>
          <p:nvPr>
            <p:ph type="title"/>
          </p:nvPr>
        </p:nvSpPr>
        <p:spPr>
          <a:xfrm>
            <a:off x="457200" y="609600"/>
            <a:ext cx="8229600" cy="609600"/>
          </a:xfrm>
        </p:spPr>
        <p:txBody>
          <a:bodyPr>
            <a:normAutofit fontScale="90000"/>
          </a:bodyPr>
          <a:lstStyle/>
          <a:p>
            <a:pPr algn="ctr"/>
            <a:r>
              <a:rPr lang="fa-IR" b="1" dirty="0" smtClean="0">
                <a:solidFill>
                  <a:srgbClr val="FFC000"/>
                </a:solidFill>
              </a:rPr>
              <a:t>1- سنگ فرش (کف پوش)</a:t>
            </a:r>
            <a:r>
              <a:rPr smtClean="0">
                <a:solidFill>
                  <a:srgbClr val="FFC000"/>
                </a:solidFill>
              </a:rPr>
              <a:t/>
            </a:r>
            <a:br>
              <a:rPr smtClean="0">
                <a:solidFill>
                  <a:srgbClr val="FFC000"/>
                </a:solidFill>
              </a:rPr>
            </a:br>
            <a:endParaRPr lang="en-US" dirty="0">
              <a:solidFill>
                <a:srgbClr val="FFC000"/>
              </a:solidFill>
            </a:endParaRPr>
          </a:p>
        </p:txBody>
      </p:sp>
      <p:pic>
        <p:nvPicPr>
          <p:cNvPr id="4" name="Picture 3" descr="3.jpg"/>
          <p:cNvPicPr>
            <a:picLocks noChangeAspect="1"/>
          </p:cNvPicPr>
          <p:nvPr/>
        </p:nvPicPr>
        <p:blipFill>
          <a:blip r:embed="rId3"/>
          <a:stretch>
            <a:fillRect/>
          </a:stretch>
        </p:blipFill>
        <p:spPr>
          <a:xfrm>
            <a:off x="381000" y="3992880"/>
            <a:ext cx="2551176" cy="2560320"/>
          </a:xfrm>
          <a:prstGeom prst="rect">
            <a:avLst/>
          </a:prstGeom>
        </p:spPr>
        <p:style>
          <a:lnRef idx="2">
            <a:schemeClr val="dk1"/>
          </a:lnRef>
          <a:fillRef idx="1">
            <a:schemeClr val="lt1"/>
          </a:fillRef>
          <a:effectRef idx="0">
            <a:schemeClr val="dk1"/>
          </a:effectRef>
          <a:fontRef idx="minor">
            <a:schemeClr val="dk1"/>
          </a:fontRef>
        </p:style>
      </p:pic>
      <p:pic>
        <p:nvPicPr>
          <p:cNvPr id="7" name="Picture 6" descr="4.jpg"/>
          <p:cNvPicPr>
            <a:picLocks noChangeAspect="1"/>
          </p:cNvPicPr>
          <p:nvPr/>
        </p:nvPicPr>
        <p:blipFill>
          <a:blip r:embed="rId4"/>
          <a:stretch>
            <a:fillRect/>
          </a:stretch>
        </p:blipFill>
        <p:spPr>
          <a:xfrm>
            <a:off x="6324600" y="4038600"/>
            <a:ext cx="2514600" cy="2514600"/>
          </a:xfrm>
          <a:prstGeom prst="rect">
            <a:avLst/>
          </a:prstGeom>
        </p:spPr>
        <p:style>
          <a:lnRef idx="2">
            <a:schemeClr val="dk1"/>
          </a:lnRef>
          <a:fillRef idx="1">
            <a:schemeClr val="lt1"/>
          </a:fillRef>
          <a:effectRef idx="0">
            <a:schemeClr val="dk1"/>
          </a:effectRef>
          <a:fontRef idx="minor">
            <a:schemeClr val="dk1"/>
          </a:fontRef>
        </p:style>
      </p:pic>
      <p:pic>
        <p:nvPicPr>
          <p:cNvPr id="8" name="Picture 7" descr="Rivers_of_light_Path_of_Champion5.jpg"/>
          <p:cNvPicPr>
            <a:picLocks noChangeAspect="1"/>
          </p:cNvPicPr>
          <p:nvPr/>
        </p:nvPicPr>
        <p:blipFill>
          <a:blip r:embed="rId5"/>
          <a:stretch>
            <a:fillRect/>
          </a:stretch>
        </p:blipFill>
        <p:spPr>
          <a:xfrm>
            <a:off x="3505200" y="3835400"/>
            <a:ext cx="2209800" cy="2946400"/>
          </a:xfrm>
          <a:prstGeom prst="rect">
            <a:avLst/>
          </a:prstGeom>
          <a:ln>
            <a:solidFill>
              <a:schemeClr val="tx1"/>
            </a:solidFill>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62000"/>
            <a:ext cx="8305800" cy="2971800"/>
          </a:xfrm>
        </p:spPr>
        <p:style>
          <a:lnRef idx="2">
            <a:schemeClr val="dk1">
              <a:shade val="50000"/>
            </a:schemeClr>
          </a:lnRef>
          <a:fillRef idx="1">
            <a:schemeClr val="dk1"/>
          </a:fillRef>
          <a:effectRef idx="0">
            <a:schemeClr val="dk1"/>
          </a:effectRef>
          <a:fontRef idx="minor">
            <a:schemeClr val="lt1"/>
          </a:fontRef>
        </p:style>
        <p:txBody>
          <a:bodyPr>
            <a:normAutofit fontScale="62500" lnSpcReduction="20000"/>
          </a:bodyPr>
          <a:lstStyle/>
          <a:p>
            <a:pPr algn="ctr" rtl="1">
              <a:buNone/>
            </a:pPr>
            <a:r>
              <a:rPr lang="fa-IR" b="1" dirty="0" smtClean="0">
                <a:solidFill>
                  <a:schemeClr val="bg1"/>
                </a:solidFill>
              </a:rPr>
              <a:t>نوع جدول با توجه به درجه خیابان و مصالح به کار رفته در سنگ فرش مجاور آن انتخاب می شود.</a:t>
            </a:r>
            <a:endParaRPr lang="en-US" b="1" dirty="0" smtClean="0">
              <a:solidFill>
                <a:schemeClr val="bg1"/>
              </a:solidFill>
            </a:endParaRPr>
          </a:p>
          <a:p>
            <a:pPr algn="ctr" rtl="1">
              <a:buNone/>
            </a:pPr>
            <a:r>
              <a:rPr lang="fa-IR" b="1" dirty="0" smtClean="0">
                <a:solidFill>
                  <a:schemeClr val="bg1"/>
                </a:solidFill>
              </a:rPr>
              <a:t>نوع خیابان</a:t>
            </a:r>
            <a:endParaRPr lang="en-US" b="1" dirty="0" smtClean="0">
              <a:solidFill>
                <a:schemeClr val="bg1"/>
              </a:solidFill>
            </a:endParaRPr>
          </a:p>
          <a:p>
            <a:pPr algn="ctr" rtl="1">
              <a:buNone/>
            </a:pPr>
            <a:r>
              <a:rPr lang="fa-IR" b="1" dirty="0" smtClean="0">
                <a:solidFill>
                  <a:schemeClr val="bg1"/>
                </a:solidFill>
              </a:rPr>
              <a:t>معمولاً از جدول های استاندارد، برای ایمنی در خیابان های درجه یک تا سه، بویژه خیابان های پر رفت و آمد که جمع کننده های اصلی هستند، استفاده می شود. برای خیابان های درجه چهار و پنج که جمع کننده‌هاي محلي هستند، راههاي دسترسي مسکوني و نيز زمين‌هاي پارکينگ، از گزينه‌هاي ديگري استفاده مي شود.</a:t>
            </a:r>
            <a:endParaRPr lang="en-US" b="1" dirty="0" smtClean="0">
              <a:solidFill>
                <a:schemeClr val="bg1"/>
              </a:solidFill>
            </a:endParaRPr>
          </a:p>
          <a:p>
            <a:pPr algn="ctr" rtl="1">
              <a:buNone/>
            </a:pPr>
            <a:r>
              <a:rPr lang="fa-IR" b="1" dirty="0" smtClean="0">
                <a:solidFill>
                  <a:schemeClr val="bg1"/>
                </a:solidFill>
              </a:rPr>
              <a:t>بتن بيش از هر چيز ديگري در ساخت جدول‌ها به کار مي‌رود، زيرا علاوه بر استحکام و دوام، ويژگي اقتصادي نيز دارد. جدول‌هايي که از سنگ گرانيت ساخته شد‌ه‌اند بايد به عنوان بخشي از ميراث شهر و به عنوان بادوام‌ترين جدول‌ها حفظ شوند.</a:t>
            </a:r>
            <a:endParaRPr lang="en-US" b="1" dirty="0" smtClean="0">
              <a:solidFill>
                <a:schemeClr val="bg1"/>
              </a:solidFill>
            </a:endParaRPr>
          </a:p>
          <a:p>
            <a:pPr algn="ctr" rtl="1">
              <a:buNone/>
            </a:pPr>
            <a:r>
              <a:rPr lang="fa-IR" b="1" dirty="0" smtClean="0">
                <a:solidFill>
                  <a:schemeClr val="bg1"/>
                </a:solidFill>
              </a:rPr>
              <a:t>آجر و قلوه سنگ، بهترين جايگزين بتن بويژه در نواحي مسکوني مي باشند.</a:t>
            </a:r>
            <a:endParaRPr lang="en-US" b="1" dirty="0" smtClean="0">
              <a:solidFill>
                <a:schemeClr val="bg1"/>
              </a:solidFill>
            </a:endParaRPr>
          </a:p>
          <a:p>
            <a:pPr algn="ctr" rtl="1">
              <a:buNone/>
            </a:pPr>
            <a:r>
              <a:rPr lang="fa-IR" b="1" dirty="0" smtClean="0">
                <a:solidFill>
                  <a:schemeClr val="bg1"/>
                </a:solidFill>
              </a:rPr>
              <a:t>دفع آب‌هاي سطحي</a:t>
            </a:r>
            <a:endParaRPr lang="en-US" b="1" dirty="0" smtClean="0">
              <a:solidFill>
                <a:schemeClr val="bg1"/>
              </a:solidFill>
            </a:endParaRPr>
          </a:p>
          <a:p>
            <a:pPr algn="ctr" rtl="1">
              <a:buNone/>
            </a:pPr>
            <a:r>
              <a:rPr lang="fa-IR" b="1" dirty="0" smtClean="0">
                <a:solidFill>
                  <a:schemeClr val="bg1"/>
                </a:solidFill>
              </a:rPr>
              <a:t>ترکيبي از جدول‌ها و جويها، آب‌هاي باران را هدايت و توزيع مي‌کنند. پروفيل‌هايي که اين دو را ترکيب‌ کنند، اقتصادي‌تر هستند.</a:t>
            </a:r>
            <a:endParaRPr lang="en-US" b="1" dirty="0" smtClean="0">
              <a:solidFill>
                <a:schemeClr val="bg1"/>
              </a:solidFill>
            </a:endParaRPr>
          </a:p>
          <a:p>
            <a:pPr algn="ctr">
              <a:buNone/>
            </a:pPr>
            <a:endParaRPr lang="en-US" b="1" dirty="0">
              <a:solidFill>
                <a:schemeClr val="bg1"/>
              </a:solidFill>
            </a:endParaRPr>
          </a:p>
        </p:txBody>
      </p:sp>
      <p:sp>
        <p:nvSpPr>
          <p:cNvPr id="3" name="Title 2"/>
          <p:cNvSpPr>
            <a:spLocks noGrp="1"/>
          </p:cNvSpPr>
          <p:nvPr>
            <p:ph type="title"/>
          </p:nvPr>
        </p:nvSpPr>
        <p:spPr>
          <a:xfrm>
            <a:off x="381000" y="-533400"/>
            <a:ext cx="8229600" cy="1219200"/>
          </a:xfrm>
        </p:spPr>
        <p:txBody>
          <a:bodyPr>
            <a:normAutofit/>
          </a:bodyPr>
          <a:lstStyle/>
          <a:p>
            <a:pPr algn="ctr"/>
            <a:r>
              <a:rPr lang="fa-IR" b="1" dirty="0" smtClean="0">
                <a:solidFill>
                  <a:srgbClr val="FFC000"/>
                </a:solidFill>
              </a:rPr>
              <a:t>2-جدول</a:t>
            </a:r>
            <a:endParaRPr lang="en-US" dirty="0">
              <a:solidFill>
                <a:srgbClr val="FFC000"/>
              </a:solidFill>
            </a:endParaRPr>
          </a:p>
        </p:txBody>
      </p:sp>
      <p:pic>
        <p:nvPicPr>
          <p:cNvPr id="5" name="Picture 4" descr="DSC01956.JPG"/>
          <p:cNvPicPr>
            <a:picLocks noChangeAspect="1"/>
          </p:cNvPicPr>
          <p:nvPr/>
        </p:nvPicPr>
        <p:blipFill>
          <a:blip r:embed="rId3" cstate="print"/>
          <a:stretch>
            <a:fillRect/>
          </a:stretch>
        </p:blipFill>
        <p:spPr>
          <a:xfrm>
            <a:off x="762000" y="4038600"/>
            <a:ext cx="3276600" cy="2457450"/>
          </a:xfrm>
          <a:prstGeom prst="rect">
            <a:avLst/>
          </a:prstGeom>
        </p:spPr>
        <p:style>
          <a:lnRef idx="2">
            <a:schemeClr val="dk1"/>
          </a:lnRef>
          <a:fillRef idx="1">
            <a:schemeClr val="lt1"/>
          </a:fillRef>
          <a:effectRef idx="0">
            <a:schemeClr val="dk1"/>
          </a:effectRef>
          <a:fontRef idx="minor">
            <a:schemeClr val="dk1"/>
          </a:fontRef>
        </p:style>
      </p:pic>
      <p:pic>
        <p:nvPicPr>
          <p:cNvPr id="6" name="Picture 5" descr="DSC01959.JPG"/>
          <p:cNvPicPr>
            <a:picLocks noChangeAspect="1"/>
          </p:cNvPicPr>
          <p:nvPr/>
        </p:nvPicPr>
        <p:blipFill>
          <a:blip r:embed="rId4" cstate="print"/>
          <a:stretch>
            <a:fillRect/>
          </a:stretch>
        </p:blipFill>
        <p:spPr>
          <a:xfrm>
            <a:off x="5029200" y="4038600"/>
            <a:ext cx="3200400" cy="24003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85800"/>
            <a:ext cx="8610600" cy="2590800"/>
          </a:xfrm>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pPr algn="ctr" rtl="1">
              <a:buNone/>
            </a:pPr>
            <a:r>
              <a:rPr lang="fa-IR" b="1" dirty="0" smtClean="0">
                <a:solidFill>
                  <a:schemeClr val="bg1"/>
                </a:solidFill>
              </a:rPr>
              <a:t>حداقل شيب عرضي يک جاده آسفالت معمولاً 2 درصد است. شيب طولي جوي مي‌تواند 4/0 درصد باشد.</a:t>
            </a:r>
            <a:endParaRPr lang="en-US" b="1" dirty="0" smtClean="0">
              <a:solidFill>
                <a:schemeClr val="bg1"/>
              </a:solidFill>
            </a:endParaRPr>
          </a:p>
          <a:p>
            <a:pPr algn="ctr" rtl="1">
              <a:buNone/>
            </a:pPr>
            <a:r>
              <a:rPr lang="fa-IR" b="1" dirty="0" smtClean="0">
                <a:solidFill>
                  <a:schemeClr val="bg1"/>
                </a:solidFill>
              </a:rPr>
              <a:t>در زمين‌هاي مسطح براي جلوگيري از جمع شدن آب باران در يک نقطه، بايد از اصل توزيع آب به جاي جمع‌آوري آن استفاده کرد. در زمين‌هاي شيب‌دار براي کاهش سرعت آب باران و ايجاد امکان جذب آب‌هاي سطحي، مي‌توان از جويهاي شبکه‌بندي شده يا ناهمور استفاده کرد.</a:t>
            </a:r>
            <a:endParaRPr lang="en-US" b="1" dirty="0" smtClean="0">
              <a:solidFill>
                <a:schemeClr val="bg1"/>
              </a:solidFill>
            </a:endParaRPr>
          </a:p>
          <a:p>
            <a:pPr algn="ctr" rtl="1">
              <a:buNone/>
            </a:pPr>
            <a:r>
              <a:rPr lang="fa-IR" b="1" dirty="0" smtClean="0">
                <a:solidFill>
                  <a:schemeClr val="bg1"/>
                </a:solidFill>
              </a:rPr>
              <a:t>در نواحي که در سطح سنگ فرش درخت کاشته شده است، جوي‌ها مي‌توانند سيستم‌هاي آبياري کارآمدي باشند.</a:t>
            </a:r>
            <a:endParaRPr lang="en-US" b="1" dirty="0" smtClean="0">
              <a:solidFill>
                <a:schemeClr val="bg1"/>
              </a:solidFill>
            </a:endParaRPr>
          </a:p>
          <a:p>
            <a:pPr algn="ctr" rtl="1">
              <a:buNone/>
            </a:pPr>
            <a:r>
              <a:rPr lang="fa-IR" b="1" dirty="0" smtClean="0">
                <a:solidFill>
                  <a:schemeClr val="bg1"/>
                </a:solidFill>
              </a:rPr>
              <a:t>از جوي‌هاي کاسه‌اي (کانيو) مي‌توان براي جمع‌آوري آب‌هاي باران و آب جاري در معابر پياده، سطوح پارکينگ و معابر درجه پنج که احداث در آنها ضروري نيست، استفاده کرد. اين جوي‌ها معمولاً شيب ملايمي  دارند و عمق آنها از 5 تا 7/5 سانتي‌متر و پهناي آنها از 30 تا 90 سانتي‌متر است.</a:t>
            </a:r>
            <a:endParaRPr lang="en-US" b="1" dirty="0" smtClean="0">
              <a:solidFill>
                <a:schemeClr val="bg1"/>
              </a:solidFill>
            </a:endParaRPr>
          </a:p>
          <a:p>
            <a:pPr algn="ctr">
              <a:buNone/>
            </a:pPr>
            <a:endParaRPr lang="en-US" b="1" dirty="0">
              <a:solidFill>
                <a:schemeClr val="bg1"/>
              </a:solidFill>
            </a:endParaRPr>
          </a:p>
        </p:txBody>
      </p:sp>
      <p:sp>
        <p:nvSpPr>
          <p:cNvPr id="3" name="Title 2"/>
          <p:cNvSpPr>
            <a:spLocks noGrp="1"/>
          </p:cNvSpPr>
          <p:nvPr>
            <p:ph type="title"/>
          </p:nvPr>
        </p:nvSpPr>
        <p:spPr>
          <a:xfrm>
            <a:off x="457200" y="-76200"/>
            <a:ext cx="8229600" cy="1219200"/>
          </a:xfrm>
        </p:spPr>
        <p:txBody>
          <a:bodyPr>
            <a:normAutofit fontScale="90000"/>
          </a:bodyPr>
          <a:lstStyle/>
          <a:p>
            <a:pPr algn="ctr"/>
            <a:r>
              <a:rPr lang="fa-IR" b="1" dirty="0" smtClean="0">
                <a:solidFill>
                  <a:srgbClr val="FFC000"/>
                </a:solidFill>
              </a:rPr>
              <a:t>3- جوي‌ها</a:t>
            </a:r>
            <a:r>
              <a:rPr smtClean="0">
                <a:solidFill>
                  <a:srgbClr val="FFC000"/>
                </a:solidFill>
              </a:rPr>
              <a:t/>
            </a:r>
            <a:br>
              <a:rPr smtClean="0">
                <a:solidFill>
                  <a:srgbClr val="FFC000"/>
                </a:solidFill>
              </a:rPr>
            </a:br>
            <a:endParaRPr lang="en-US" dirty="0">
              <a:solidFill>
                <a:srgbClr val="FFC000"/>
              </a:solidFil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1447800"/>
          </a:xfrm>
        </p:spPr>
        <p:style>
          <a:lnRef idx="2">
            <a:schemeClr val="dk1">
              <a:shade val="50000"/>
            </a:schemeClr>
          </a:lnRef>
          <a:fillRef idx="1">
            <a:schemeClr val="dk1"/>
          </a:fillRef>
          <a:effectRef idx="0">
            <a:schemeClr val="dk1"/>
          </a:effectRef>
          <a:fontRef idx="minor">
            <a:schemeClr val="lt1"/>
          </a:fontRef>
        </p:style>
        <p:txBody>
          <a:bodyPr/>
          <a:lstStyle/>
          <a:p>
            <a:pPr algn="ctr">
              <a:buNone/>
            </a:pPr>
            <a:r>
              <a:rPr lang="fa-IR" b="1" dirty="0" smtClean="0">
                <a:solidFill>
                  <a:schemeClr val="bg1"/>
                </a:solidFill>
              </a:rPr>
              <a:t>پله‌ها را بايد بُعد ديگري از سنگ فرش دانست که اختلاف سطح را حل کرده، به تعريف فضا ياري نموده و حتي محل‌هايي براي نشستن در هواي آزاد فراهم مي‌آورند.</a:t>
            </a:r>
            <a:endParaRPr lang="en-US" b="1" dirty="0" smtClean="0">
              <a:solidFill>
                <a:schemeClr val="bg1"/>
              </a:solidFill>
            </a:endParaRPr>
          </a:p>
          <a:p>
            <a:endParaRPr lang="en-US" dirty="0"/>
          </a:p>
        </p:txBody>
      </p:sp>
      <p:sp>
        <p:nvSpPr>
          <p:cNvPr id="3" name="Title 2"/>
          <p:cNvSpPr>
            <a:spLocks noGrp="1"/>
          </p:cNvSpPr>
          <p:nvPr>
            <p:ph type="title"/>
          </p:nvPr>
        </p:nvSpPr>
        <p:spPr>
          <a:xfrm>
            <a:off x="457200" y="0"/>
            <a:ext cx="8229600" cy="1219200"/>
          </a:xfrm>
        </p:spPr>
        <p:txBody>
          <a:bodyPr>
            <a:normAutofit fontScale="90000"/>
          </a:bodyPr>
          <a:lstStyle/>
          <a:p>
            <a:pPr algn="ctr"/>
            <a:r>
              <a:rPr lang="fa-IR" b="1" dirty="0" smtClean="0">
                <a:solidFill>
                  <a:srgbClr val="FFC000"/>
                </a:solidFill>
              </a:rPr>
              <a:t>4- پله‌ها</a:t>
            </a:r>
            <a:r>
              <a:rPr smtClean="0">
                <a:solidFill>
                  <a:srgbClr val="FFC000"/>
                </a:solidFill>
              </a:rPr>
              <a:t/>
            </a:r>
            <a:br>
              <a:rPr smtClean="0">
                <a:solidFill>
                  <a:srgbClr val="FFC000"/>
                </a:solidFill>
              </a:rPr>
            </a:br>
            <a:endParaRPr lang="en-US" dirty="0">
              <a:solidFill>
                <a:srgbClr val="FFC000"/>
              </a:solidFill>
            </a:endParaRPr>
          </a:p>
        </p:txBody>
      </p:sp>
      <p:pic>
        <p:nvPicPr>
          <p:cNvPr id="4" name="Picture 3" descr="9.gif"/>
          <p:cNvPicPr>
            <a:picLocks noChangeAspect="1"/>
          </p:cNvPicPr>
          <p:nvPr/>
        </p:nvPicPr>
        <p:blipFill>
          <a:blip r:embed="rId3"/>
          <a:stretch>
            <a:fillRect/>
          </a:stretch>
        </p:blipFill>
        <p:spPr>
          <a:xfrm>
            <a:off x="666750" y="2514600"/>
            <a:ext cx="2838450" cy="4200525"/>
          </a:xfrm>
          <a:prstGeom prst="rect">
            <a:avLst/>
          </a:prstGeom>
        </p:spPr>
        <p:style>
          <a:lnRef idx="2">
            <a:schemeClr val="dk1"/>
          </a:lnRef>
          <a:fillRef idx="1">
            <a:schemeClr val="lt1"/>
          </a:fillRef>
          <a:effectRef idx="0">
            <a:schemeClr val="dk1"/>
          </a:effectRef>
          <a:fontRef idx="minor">
            <a:schemeClr val="dk1"/>
          </a:fontRef>
        </p:style>
      </p:pic>
      <p:pic>
        <p:nvPicPr>
          <p:cNvPr id="6" name="Picture 5" descr="11.jpg"/>
          <p:cNvPicPr>
            <a:picLocks noChangeAspect="1"/>
          </p:cNvPicPr>
          <p:nvPr/>
        </p:nvPicPr>
        <p:blipFill>
          <a:blip r:embed="rId4"/>
          <a:stretch>
            <a:fillRect/>
          </a:stretch>
        </p:blipFill>
        <p:spPr>
          <a:xfrm>
            <a:off x="4038600" y="2743200"/>
            <a:ext cx="4572000" cy="34290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2133600"/>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rtl="1">
              <a:buNone/>
            </a:pPr>
            <a:r>
              <a:rPr lang="fa-IR" sz="2800" b="1" dirty="0" smtClean="0">
                <a:solidFill>
                  <a:schemeClr val="bg1"/>
                </a:solidFill>
              </a:rPr>
              <a:t>شبکه‌هاي محافظ درختان</a:t>
            </a:r>
            <a:endParaRPr lang="en-US" sz="2800" b="1" dirty="0" smtClean="0">
              <a:solidFill>
                <a:schemeClr val="bg1"/>
              </a:solidFill>
            </a:endParaRPr>
          </a:p>
          <a:p>
            <a:pPr algn="ctr">
              <a:buNone/>
            </a:pPr>
            <a:r>
              <a:rPr lang="fa-IR" sz="2800" b="1" dirty="0" smtClean="0">
                <a:solidFill>
                  <a:schemeClr val="bg1"/>
                </a:solidFill>
              </a:rPr>
              <a:t>شبکه‌هاي محافظ درختان، براي حفظ پيوستگي سنگ فرش، حفاظت از ريشه‌ها و تامين تهويه آنها طراحي شده، همچنين آبياري به وسيله آب روان سطحي را نيز امکان‌پذير مي‌سازند.</a:t>
            </a:r>
            <a:endParaRPr lang="en-US" sz="2800" b="1" dirty="0">
              <a:solidFill>
                <a:schemeClr val="bg1"/>
              </a:solidFill>
            </a:endParaRPr>
          </a:p>
        </p:txBody>
      </p:sp>
      <p:sp>
        <p:nvSpPr>
          <p:cNvPr id="3" name="Title 2"/>
          <p:cNvSpPr>
            <a:spLocks noGrp="1"/>
          </p:cNvSpPr>
          <p:nvPr>
            <p:ph type="title"/>
          </p:nvPr>
        </p:nvSpPr>
        <p:spPr/>
        <p:txBody>
          <a:bodyPr>
            <a:normAutofit fontScale="90000"/>
          </a:bodyPr>
          <a:lstStyle/>
          <a:p>
            <a:pPr algn="ctr"/>
            <a:r>
              <a:rPr lang="fa-IR" b="1" dirty="0" smtClean="0">
                <a:solidFill>
                  <a:srgbClr val="FFC000"/>
                </a:solidFill>
              </a:rPr>
              <a:t>5- حفاظت پيرامون درختان</a:t>
            </a:r>
            <a:r>
              <a:rPr smtClean="0">
                <a:solidFill>
                  <a:srgbClr val="FFC000"/>
                </a:solidFill>
              </a:rPr>
              <a:t/>
            </a:r>
            <a:br>
              <a:rPr smtClean="0">
                <a:solidFill>
                  <a:srgbClr val="FFC000"/>
                </a:solidFill>
              </a:rPr>
            </a:br>
            <a:endParaRPr lang="en-US" dirty="0">
              <a:solidFill>
                <a:srgbClr val="FFC000"/>
              </a:solidFill>
            </a:endParaRPr>
          </a:p>
        </p:txBody>
      </p:sp>
      <p:pic>
        <p:nvPicPr>
          <p:cNvPr id="4" name="Picture 3" descr="DSC02001.JPG"/>
          <p:cNvPicPr>
            <a:picLocks noChangeAspect="1"/>
          </p:cNvPicPr>
          <p:nvPr/>
        </p:nvPicPr>
        <p:blipFill>
          <a:blip r:embed="rId3" cstate="print"/>
          <a:stretch>
            <a:fillRect/>
          </a:stretch>
        </p:blipFill>
        <p:spPr>
          <a:xfrm>
            <a:off x="304800" y="3352800"/>
            <a:ext cx="4038600" cy="3028950"/>
          </a:xfrm>
          <a:prstGeom prst="rect">
            <a:avLst/>
          </a:prstGeom>
        </p:spPr>
        <p:style>
          <a:lnRef idx="2">
            <a:schemeClr val="dk1"/>
          </a:lnRef>
          <a:fillRef idx="1">
            <a:schemeClr val="lt1"/>
          </a:fillRef>
          <a:effectRef idx="0">
            <a:schemeClr val="dk1"/>
          </a:effectRef>
          <a:fontRef idx="minor">
            <a:schemeClr val="dk1"/>
          </a:fontRef>
        </p:style>
      </p:pic>
      <p:pic>
        <p:nvPicPr>
          <p:cNvPr id="5" name="Picture 4" descr="DSC02003.JPG"/>
          <p:cNvPicPr>
            <a:picLocks noChangeAspect="1"/>
          </p:cNvPicPr>
          <p:nvPr/>
        </p:nvPicPr>
        <p:blipFill>
          <a:blip r:embed="rId4" cstate="print"/>
          <a:stretch>
            <a:fillRect/>
          </a:stretch>
        </p:blipFill>
        <p:spPr>
          <a:xfrm>
            <a:off x="4648200" y="3314700"/>
            <a:ext cx="4114800" cy="30861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33400"/>
            <a:ext cx="8382000" cy="2971800"/>
          </a:xfrm>
        </p:spPr>
        <p:style>
          <a:lnRef idx="2">
            <a:schemeClr val="dk1">
              <a:shade val="50000"/>
            </a:schemeClr>
          </a:lnRef>
          <a:fillRef idx="1">
            <a:schemeClr val="dk1"/>
          </a:fillRef>
          <a:effectRef idx="0">
            <a:schemeClr val="dk1"/>
          </a:effectRef>
          <a:fontRef idx="minor">
            <a:schemeClr val="lt1"/>
          </a:fontRef>
        </p:style>
        <p:txBody>
          <a:bodyPr>
            <a:normAutofit fontScale="47500" lnSpcReduction="20000"/>
          </a:bodyPr>
          <a:lstStyle/>
          <a:p>
            <a:pPr algn="ctr" rtl="1">
              <a:buNone/>
            </a:pPr>
            <a:r>
              <a:rPr lang="fa-IR" b="1" dirty="0" smtClean="0">
                <a:solidFill>
                  <a:schemeClr val="bg1"/>
                </a:solidFill>
              </a:rPr>
              <a:t>طراحي محل‌هاي نشستن يا براي نشستن طولاني است يا براي زمان کوتاه. طراحي محل‌هاي نشستن طولاني، به امکانات راحتي بيشتري، نظير صندلي‌هاي با پشتي و دسته براي پارک‌ها و خيابان‌هاي پياده‌رو، نياز دارد.</a:t>
            </a:r>
            <a:endParaRPr lang="en-US" b="1" dirty="0" smtClean="0">
              <a:solidFill>
                <a:schemeClr val="bg1"/>
              </a:solidFill>
            </a:endParaRPr>
          </a:p>
          <a:p>
            <a:pPr algn="ctr" rtl="1">
              <a:buNone/>
            </a:pPr>
            <a:r>
              <a:rPr lang="fa-IR" b="1" dirty="0" smtClean="0">
                <a:solidFill>
                  <a:schemeClr val="bg1"/>
                </a:solidFill>
              </a:rPr>
              <a:t>صندلي هاي زمان کوتاه، ساده‌تر و چندکاره مي‌باشند، نظير نيمکت‌هايي که در کنار گلدان‌ها و ديواره‌ها مي‌سازند يا نيمکت‌هاي موجود در ايستگاه اتوبوس.</a:t>
            </a:r>
            <a:endParaRPr lang="en-US" b="1" dirty="0" smtClean="0">
              <a:solidFill>
                <a:schemeClr val="bg1"/>
              </a:solidFill>
            </a:endParaRPr>
          </a:p>
          <a:p>
            <a:pPr algn="ctr" rtl="1">
              <a:buNone/>
            </a:pPr>
            <a:r>
              <a:rPr lang="fa-IR" b="1" dirty="0" smtClean="0">
                <a:solidFill>
                  <a:schemeClr val="bg1"/>
                </a:solidFill>
              </a:rPr>
              <a:t>صندلي ها را مي‌توان به شيوه هاي مختلف مستقر کرد:</a:t>
            </a:r>
            <a:endParaRPr lang="en-US" b="1" dirty="0" smtClean="0">
              <a:solidFill>
                <a:schemeClr val="bg1"/>
              </a:solidFill>
            </a:endParaRPr>
          </a:p>
          <a:p>
            <a:pPr lvl="0" algn="ctr" rtl="1">
              <a:buNone/>
            </a:pPr>
            <a:r>
              <a:rPr lang="fa-IR" b="1" dirty="0" smtClean="0">
                <a:solidFill>
                  <a:schemeClr val="bg1"/>
                </a:solidFill>
              </a:rPr>
              <a:t>به طرف داخل براي گفت‌ و گو</a:t>
            </a:r>
            <a:endParaRPr lang="en-US" b="1" dirty="0" smtClean="0">
              <a:solidFill>
                <a:schemeClr val="bg1"/>
              </a:solidFill>
            </a:endParaRPr>
          </a:p>
          <a:p>
            <a:pPr lvl="0" algn="ctr" rtl="1">
              <a:buNone/>
            </a:pPr>
            <a:r>
              <a:rPr lang="fa-IR" b="1" dirty="0" smtClean="0">
                <a:solidFill>
                  <a:schemeClr val="bg1"/>
                </a:solidFill>
              </a:rPr>
              <a:t>به طرف خارج براي ديد منظر</a:t>
            </a:r>
            <a:endParaRPr lang="en-US" b="1" dirty="0" smtClean="0">
              <a:solidFill>
                <a:schemeClr val="bg1"/>
              </a:solidFill>
            </a:endParaRPr>
          </a:p>
          <a:p>
            <a:pPr lvl="0" algn="ctr" rtl="1">
              <a:buNone/>
            </a:pPr>
            <a:r>
              <a:rPr lang="fa-IR" b="1" dirty="0" smtClean="0">
                <a:solidFill>
                  <a:schemeClr val="bg1"/>
                </a:solidFill>
              </a:rPr>
              <a:t>صندلي‌هاي جدا از هم در ابعاد کوچک و در ميان يا اطراف درختان</a:t>
            </a:r>
            <a:endParaRPr lang="en-US" b="1" dirty="0" smtClean="0">
              <a:solidFill>
                <a:schemeClr val="bg1"/>
              </a:solidFill>
            </a:endParaRPr>
          </a:p>
          <a:p>
            <a:pPr lvl="0" algn="ctr" rtl="1">
              <a:buNone/>
            </a:pPr>
            <a:r>
              <a:rPr lang="fa-IR" b="1" dirty="0" smtClean="0">
                <a:solidFill>
                  <a:schemeClr val="bg1"/>
                </a:solidFill>
              </a:rPr>
              <a:t>طراحي صندلي هاي مجزايي که با گياهان ادغام مي‌شوند و مکان دنج و آرامي را پديد مي‌آورند.</a:t>
            </a:r>
            <a:endParaRPr lang="en-US" b="1" dirty="0" smtClean="0">
              <a:solidFill>
                <a:schemeClr val="bg1"/>
              </a:solidFill>
            </a:endParaRPr>
          </a:p>
          <a:p>
            <a:pPr algn="ctr" rtl="1">
              <a:buNone/>
            </a:pPr>
            <a:r>
              <a:rPr lang="fa-IR" b="1" dirty="0" smtClean="0">
                <a:solidFill>
                  <a:schemeClr val="bg1"/>
                </a:solidFill>
              </a:rPr>
              <a:t>از استقرار آزاد نيمکت‌ها بايد احتراز کرد؛ زيرا اين کار در نواحي پياده‌رو موجب آشفتگي و سدمعبر مي‌شود.</a:t>
            </a:r>
            <a:endParaRPr lang="en-US" b="1" dirty="0" smtClean="0">
              <a:solidFill>
                <a:schemeClr val="bg1"/>
              </a:solidFill>
            </a:endParaRPr>
          </a:p>
          <a:p>
            <a:pPr algn="ctr" rtl="1">
              <a:buNone/>
            </a:pPr>
            <a:r>
              <a:rPr lang="fa-IR" b="1" dirty="0" smtClean="0">
                <a:solidFill>
                  <a:schemeClr val="bg1"/>
                </a:solidFill>
              </a:rPr>
              <a:t>ابعاد و تناسب‌ها</a:t>
            </a:r>
            <a:endParaRPr lang="en-US" b="1" dirty="0" smtClean="0">
              <a:solidFill>
                <a:schemeClr val="bg1"/>
              </a:solidFill>
            </a:endParaRPr>
          </a:p>
          <a:p>
            <a:pPr algn="ctr" rtl="1">
              <a:buNone/>
            </a:pPr>
            <a:r>
              <a:rPr lang="fa-IR" b="1" dirty="0" smtClean="0">
                <a:solidFill>
                  <a:schemeClr val="bg1"/>
                </a:solidFill>
              </a:rPr>
              <a:t>صندلي ها در ابعاد بسيار متفاوتي ساخته مي‌شود؛ اما مشخصات اصلي آنها خيلي کم تغيير مي‌کند. در طراحي تجهيزات خياباني هماهنگ، بايد ابعاد انساني را در نظر گرفت.</a:t>
            </a:r>
            <a:endParaRPr lang="en-US" b="1" dirty="0" smtClean="0">
              <a:solidFill>
                <a:schemeClr val="bg1"/>
              </a:solidFill>
            </a:endParaRPr>
          </a:p>
          <a:p>
            <a:pPr algn="ctr" rtl="1">
              <a:buNone/>
            </a:pPr>
            <a:r>
              <a:rPr lang="fa-IR" b="1" dirty="0" smtClean="0">
                <a:solidFill>
                  <a:schemeClr val="bg1"/>
                </a:solidFill>
              </a:rPr>
              <a:t>نيمکت‌هاي معمولي 2/1، 18/1، 4/2 متر طول دارند. </a:t>
            </a:r>
            <a:endParaRPr lang="en-US" b="1" dirty="0" smtClean="0">
              <a:solidFill>
                <a:schemeClr val="bg1"/>
              </a:solidFill>
            </a:endParaRPr>
          </a:p>
          <a:p>
            <a:pPr algn="ctr">
              <a:buNone/>
            </a:pPr>
            <a:endParaRPr lang="en-US" b="1" dirty="0">
              <a:solidFill>
                <a:schemeClr val="bg1"/>
              </a:solidFill>
            </a:endParaRPr>
          </a:p>
        </p:txBody>
      </p:sp>
      <p:sp>
        <p:nvSpPr>
          <p:cNvPr id="3" name="Title 2"/>
          <p:cNvSpPr>
            <a:spLocks noGrp="1"/>
          </p:cNvSpPr>
          <p:nvPr>
            <p:ph type="title"/>
          </p:nvPr>
        </p:nvSpPr>
        <p:spPr>
          <a:xfrm>
            <a:off x="457200" y="-76200"/>
            <a:ext cx="8229600" cy="1219200"/>
          </a:xfrm>
        </p:spPr>
        <p:txBody>
          <a:bodyPr>
            <a:normAutofit fontScale="90000"/>
          </a:bodyPr>
          <a:lstStyle/>
          <a:p>
            <a:pPr algn="ctr"/>
            <a:r>
              <a:rPr lang="fa-IR" b="1" dirty="0" smtClean="0">
                <a:solidFill>
                  <a:srgbClr val="FFC000"/>
                </a:solidFill>
              </a:rPr>
              <a:t>6- محل‌هاي نشستن</a:t>
            </a:r>
            <a:r>
              <a:rPr smtClean="0">
                <a:solidFill>
                  <a:srgbClr val="FFC000"/>
                </a:solidFill>
              </a:rPr>
              <a:t/>
            </a:r>
            <a:br>
              <a:rPr smtClean="0">
                <a:solidFill>
                  <a:srgbClr val="FFC000"/>
                </a:solidFill>
              </a:rPr>
            </a:br>
            <a:endParaRPr lang="en-US" dirty="0">
              <a:solidFill>
                <a:srgbClr val="FFC000"/>
              </a:solidFill>
            </a:endParaRPr>
          </a:p>
        </p:txBody>
      </p:sp>
      <p:pic>
        <p:nvPicPr>
          <p:cNvPr id="4" name="Picture 3" descr="13.jpg"/>
          <p:cNvPicPr>
            <a:picLocks noChangeAspect="1"/>
          </p:cNvPicPr>
          <p:nvPr/>
        </p:nvPicPr>
        <p:blipFill>
          <a:blip r:embed="rId3" cstate="print"/>
          <a:stretch>
            <a:fillRect/>
          </a:stretch>
        </p:blipFill>
        <p:spPr>
          <a:xfrm>
            <a:off x="381000" y="3753201"/>
            <a:ext cx="3962400" cy="3028599"/>
          </a:xfrm>
          <a:prstGeom prst="rect">
            <a:avLst/>
          </a:prstGeom>
        </p:spPr>
        <p:style>
          <a:lnRef idx="2">
            <a:schemeClr val="dk1"/>
          </a:lnRef>
          <a:fillRef idx="1">
            <a:schemeClr val="lt1"/>
          </a:fillRef>
          <a:effectRef idx="0">
            <a:schemeClr val="dk1"/>
          </a:effectRef>
          <a:fontRef idx="minor">
            <a:schemeClr val="dk1"/>
          </a:fontRef>
        </p:style>
      </p:pic>
      <p:pic>
        <p:nvPicPr>
          <p:cNvPr id="5" name="Picture 4" descr="12.jpg"/>
          <p:cNvPicPr>
            <a:picLocks noChangeAspect="1"/>
          </p:cNvPicPr>
          <p:nvPr/>
        </p:nvPicPr>
        <p:blipFill>
          <a:blip r:embed="rId4"/>
          <a:stretch>
            <a:fillRect/>
          </a:stretch>
        </p:blipFill>
        <p:spPr>
          <a:xfrm>
            <a:off x="3733800" y="3429000"/>
            <a:ext cx="2750058" cy="2057400"/>
          </a:xfrm>
          <a:prstGeom prst="rect">
            <a:avLst/>
          </a:prstGeom>
        </p:spPr>
        <p:style>
          <a:lnRef idx="2">
            <a:schemeClr val="dk1"/>
          </a:lnRef>
          <a:fillRef idx="1">
            <a:schemeClr val="lt1"/>
          </a:fillRef>
          <a:effectRef idx="0">
            <a:schemeClr val="dk1"/>
          </a:effectRef>
          <a:fontRef idx="minor">
            <a:schemeClr val="dk1"/>
          </a:fontRef>
        </p:style>
      </p:pic>
      <p:pic>
        <p:nvPicPr>
          <p:cNvPr id="6" name="Picture 5" descr="16.jpg"/>
          <p:cNvPicPr>
            <a:picLocks noChangeAspect="1"/>
          </p:cNvPicPr>
          <p:nvPr/>
        </p:nvPicPr>
        <p:blipFill>
          <a:blip r:embed="rId5"/>
          <a:stretch>
            <a:fillRect/>
          </a:stretch>
        </p:blipFill>
        <p:spPr>
          <a:xfrm>
            <a:off x="6172200" y="3962400"/>
            <a:ext cx="2895600" cy="28956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0"/>
          <a:ext cx="8229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6858000"/>
            <a:ext cx="8229600" cy="1219200"/>
          </a:xfrm>
        </p:spPr>
        <p:txBody>
          <a:bodyPr>
            <a:normAutofit/>
          </a:bodyPr>
          <a:lstStyle/>
          <a:p>
            <a:pPr algn="ctr"/>
            <a:endParaRPr lang="en-US" dirty="0">
              <a:cs typeface="2  Elham" pitchFamily="2" charset="-78"/>
            </a:endParaRPr>
          </a:p>
        </p:txBody>
      </p:sp>
      <p:pic>
        <p:nvPicPr>
          <p:cNvPr id="5" name="Picture 4" descr="disabilities%5B1%5D.gif"/>
          <p:cNvPicPr>
            <a:picLocks noChangeAspect="1"/>
          </p:cNvPicPr>
          <p:nvPr/>
        </p:nvPicPr>
        <p:blipFill>
          <a:blip r:embed="rId8"/>
          <a:stretch>
            <a:fillRect/>
          </a:stretch>
        </p:blipFill>
        <p:spPr>
          <a:xfrm>
            <a:off x="990600" y="3571875"/>
            <a:ext cx="7620000" cy="3209925"/>
          </a:xfrm>
          <a:prstGeom prst="rect">
            <a:avLst/>
          </a:prstGeom>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2667000"/>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pPr algn="ctr" rtl="1">
              <a:buNone/>
            </a:pPr>
            <a:r>
              <a:rPr lang="fa-IR" b="1" dirty="0" smtClean="0">
                <a:solidFill>
                  <a:schemeClr val="bg1"/>
                </a:solidFill>
              </a:rPr>
              <a:t>در مکان‌هايي که امکان کاشت درختان و بوته‌ها بطور مستقيم در داخلي زمين نباشد، مي‌توان از جعبه‌هاي مخصوص کاشت گياهان استفاده کرد. در داخل زمين نباشد، مي‌توان از جعبه‌هاي مخصوص کاشت گياهان استفاده کرد. همچنين از اين جعبه‌ها براي ايجاد مانع، يا تعديل تاثيرات ناشي از شيب و ديوارهاي بلند نيز استفاده مي شود.</a:t>
            </a:r>
            <a:endParaRPr lang="en-US" b="1" dirty="0" smtClean="0">
              <a:solidFill>
                <a:schemeClr val="bg1"/>
              </a:solidFill>
            </a:endParaRPr>
          </a:p>
          <a:p>
            <a:pPr algn="ctr" rtl="1">
              <a:buNone/>
            </a:pPr>
            <a:r>
              <a:rPr lang="fa-IR" b="1" dirty="0" smtClean="0">
                <a:solidFill>
                  <a:schemeClr val="bg1"/>
                </a:solidFill>
              </a:rPr>
              <a:t>گلدان‌ها جزئي ناگسستني از منظر خيابان را تشکيل مي‌دهند و در پيوند با ظرف‌هاي آشغالف صندلي‌ها، پله‌ها و ديوارهاي حايل طراحي شده، استقرار مي‌يابند.</a:t>
            </a:r>
            <a:endParaRPr lang="en-US" b="1" dirty="0" smtClean="0">
              <a:solidFill>
                <a:schemeClr val="bg1"/>
              </a:solidFill>
            </a:endParaRPr>
          </a:p>
          <a:p>
            <a:pPr algn="ctr">
              <a:buNone/>
            </a:pPr>
            <a:endParaRPr lang="en-US" b="1" dirty="0">
              <a:solidFill>
                <a:schemeClr val="bg1"/>
              </a:solidFill>
            </a:endParaRPr>
          </a:p>
        </p:txBody>
      </p:sp>
      <p:sp>
        <p:nvSpPr>
          <p:cNvPr id="3" name="Title 2"/>
          <p:cNvSpPr>
            <a:spLocks noGrp="1"/>
          </p:cNvSpPr>
          <p:nvPr>
            <p:ph type="title"/>
          </p:nvPr>
        </p:nvSpPr>
        <p:spPr>
          <a:xfrm>
            <a:off x="457200" y="0"/>
            <a:ext cx="8229600" cy="1219200"/>
          </a:xfrm>
        </p:spPr>
        <p:txBody>
          <a:bodyPr>
            <a:normAutofit fontScale="90000"/>
          </a:bodyPr>
          <a:lstStyle/>
          <a:p>
            <a:pPr algn="ctr"/>
            <a:r>
              <a:rPr lang="fa-IR" b="1" dirty="0" smtClean="0">
                <a:solidFill>
                  <a:srgbClr val="FFC000"/>
                </a:solidFill>
              </a:rPr>
              <a:t>7- گلدان‌ها</a:t>
            </a:r>
            <a:r>
              <a:rPr smtClean="0">
                <a:solidFill>
                  <a:srgbClr val="FFC000"/>
                </a:solidFill>
              </a:rPr>
              <a:t/>
            </a:r>
            <a:br>
              <a:rPr smtClean="0">
                <a:solidFill>
                  <a:srgbClr val="FFC000"/>
                </a:solidFill>
              </a:rPr>
            </a:br>
            <a:endParaRPr lang="en-US" dirty="0">
              <a:solidFill>
                <a:srgbClr val="FFC000"/>
              </a:solidFill>
            </a:endParaRPr>
          </a:p>
        </p:txBody>
      </p:sp>
      <p:pic>
        <p:nvPicPr>
          <p:cNvPr id="4" name="Picture 3" descr="DSC01997.JPG"/>
          <p:cNvPicPr>
            <a:picLocks noChangeAspect="1"/>
          </p:cNvPicPr>
          <p:nvPr/>
        </p:nvPicPr>
        <p:blipFill>
          <a:blip r:embed="rId3" cstate="print"/>
          <a:stretch>
            <a:fillRect/>
          </a:stretch>
        </p:blipFill>
        <p:spPr>
          <a:xfrm>
            <a:off x="228600" y="3429000"/>
            <a:ext cx="4267200" cy="3200400"/>
          </a:xfrm>
          <a:prstGeom prst="rect">
            <a:avLst/>
          </a:prstGeom>
        </p:spPr>
        <p:style>
          <a:lnRef idx="2">
            <a:schemeClr val="dk1"/>
          </a:lnRef>
          <a:fillRef idx="1">
            <a:schemeClr val="lt1"/>
          </a:fillRef>
          <a:effectRef idx="0">
            <a:schemeClr val="dk1"/>
          </a:effectRef>
          <a:fontRef idx="minor">
            <a:schemeClr val="dk1"/>
          </a:fontRef>
        </p:style>
      </p:pic>
      <p:pic>
        <p:nvPicPr>
          <p:cNvPr id="5" name="Picture 4" descr="DSC01999.JPG"/>
          <p:cNvPicPr>
            <a:picLocks noChangeAspect="1"/>
          </p:cNvPicPr>
          <p:nvPr/>
        </p:nvPicPr>
        <p:blipFill>
          <a:blip r:embed="rId4" cstate="print"/>
          <a:stretch>
            <a:fillRect/>
          </a:stretch>
        </p:blipFill>
        <p:spPr>
          <a:xfrm>
            <a:off x="4800600" y="3429000"/>
            <a:ext cx="4191000" cy="314325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2590800"/>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pPr algn="ctr" rtl="1">
              <a:buNone/>
            </a:pPr>
            <a:r>
              <a:rPr lang="fa-IR" b="1" dirty="0" smtClean="0">
                <a:solidFill>
                  <a:schemeClr val="bg1"/>
                </a:solidFill>
              </a:rPr>
              <a:t>ظرف هاي زباله بايد در ديد بوده، استفاده از آنها راحت باشد؛ اما نبايد آلودگي ايجاد کنند.</a:t>
            </a:r>
            <a:endParaRPr lang="en-US" b="1" dirty="0" smtClean="0">
              <a:solidFill>
                <a:schemeClr val="bg1"/>
              </a:solidFill>
            </a:endParaRPr>
          </a:p>
          <a:p>
            <a:pPr algn="ctr" rtl="1">
              <a:buNone/>
            </a:pPr>
            <a:r>
              <a:rPr lang="fa-IR" b="1" dirty="0" smtClean="0">
                <a:solidFill>
                  <a:schemeClr val="bg1"/>
                </a:solidFill>
              </a:rPr>
              <a:t>در خط مستقيم کنار يک خيابان اصلي، مي‌توان ظرف‌هاي زباليه را در فاصله‌هاي 30 متري مستقر کرد. تعداد ظروف زباله در کنار اغذيه فروشي‌ها، سينماها و شيريني فروشي ها بايد افزايش يابد.</a:t>
            </a:r>
            <a:endParaRPr lang="en-US" b="1" dirty="0" smtClean="0">
              <a:solidFill>
                <a:schemeClr val="bg1"/>
              </a:solidFill>
            </a:endParaRPr>
          </a:p>
          <a:p>
            <a:pPr algn="ctr">
              <a:buNone/>
            </a:pPr>
            <a:r>
              <a:rPr lang="fa-IR" b="1" dirty="0" smtClean="0">
                <a:solidFill>
                  <a:schemeClr val="bg1"/>
                </a:solidFill>
              </a:rPr>
              <a:t>حداقل گنجايش يک ظرف زباله در مرکز شهر بايد 50 ليتر باشد. در سطوح وسيع و در طول پياد‌روهاي شلوغ استفاده از ظرف‌هاي زباله پايه‌دار با ظرفيت 50 تا 100 ليتر مناسب‌تر است.</a:t>
            </a:r>
            <a:endParaRPr lang="en-US" b="1" dirty="0">
              <a:solidFill>
                <a:schemeClr val="bg1"/>
              </a:solidFill>
            </a:endParaRPr>
          </a:p>
        </p:txBody>
      </p:sp>
      <p:sp>
        <p:nvSpPr>
          <p:cNvPr id="3" name="Title 2"/>
          <p:cNvSpPr>
            <a:spLocks noGrp="1"/>
          </p:cNvSpPr>
          <p:nvPr>
            <p:ph type="title"/>
          </p:nvPr>
        </p:nvSpPr>
        <p:spPr>
          <a:xfrm>
            <a:off x="457200" y="-76200"/>
            <a:ext cx="8229600" cy="1219200"/>
          </a:xfrm>
        </p:spPr>
        <p:txBody>
          <a:bodyPr>
            <a:normAutofit fontScale="90000"/>
          </a:bodyPr>
          <a:lstStyle/>
          <a:p>
            <a:pPr algn="ctr"/>
            <a:r>
              <a:rPr lang="fa-IR" b="1" dirty="0" smtClean="0">
                <a:solidFill>
                  <a:srgbClr val="FFC000"/>
                </a:solidFill>
              </a:rPr>
              <a:t>8- ظرف‌هاي زباله</a:t>
            </a:r>
            <a:r>
              <a:rPr smtClean="0">
                <a:solidFill>
                  <a:srgbClr val="FFC000"/>
                </a:solidFill>
              </a:rPr>
              <a:t/>
            </a:r>
            <a:br>
              <a:rPr smtClean="0">
                <a:solidFill>
                  <a:srgbClr val="FFC000"/>
                </a:solidFill>
              </a:rPr>
            </a:br>
            <a:endParaRPr lang="en-US" dirty="0">
              <a:solidFill>
                <a:srgbClr val="FFC000"/>
              </a:solidFill>
            </a:endParaRPr>
          </a:p>
        </p:txBody>
      </p:sp>
      <p:pic>
        <p:nvPicPr>
          <p:cNvPr id="4" name="Picture 3" descr="18.jpg"/>
          <p:cNvPicPr>
            <a:picLocks noChangeAspect="1"/>
          </p:cNvPicPr>
          <p:nvPr/>
        </p:nvPicPr>
        <p:blipFill>
          <a:blip r:embed="rId3"/>
          <a:stretch>
            <a:fillRect/>
          </a:stretch>
        </p:blipFill>
        <p:spPr>
          <a:xfrm>
            <a:off x="1295400" y="3733800"/>
            <a:ext cx="2667000" cy="2667000"/>
          </a:xfrm>
          <a:prstGeom prst="rect">
            <a:avLst/>
          </a:prstGeom>
        </p:spPr>
        <p:style>
          <a:lnRef idx="2">
            <a:schemeClr val="dk1"/>
          </a:lnRef>
          <a:fillRef idx="1">
            <a:schemeClr val="lt1"/>
          </a:fillRef>
          <a:effectRef idx="0">
            <a:schemeClr val="dk1"/>
          </a:effectRef>
          <a:fontRef idx="minor">
            <a:schemeClr val="dk1"/>
          </a:fontRef>
        </p:style>
      </p:pic>
      <p:pic>
        <p:nvPicPr>
          <p:cNvPr id="5" name="Picture 4" descr="20.jpg"/>
          <p:cNvPicPr>
            <a:picLocks noChangeAspect="1"/>
          </p:cNvPicPr>
          <p:nvPr/>
        </p:nvPicPr>
        <p:blipFill>
          <a:blip r:embed="rId4"/>
          <a:stretch>
            <a:fillRect/>
          </a:stretch>
        </p:blipFill>
        <p:spPr>
          <a:xfrm>
            <a:off x="5181600" y="3733800"/>
            <a:ext cx="2667000" cy="2657475"/>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3429000"/>
          </a:xfrm>
        </p:spPr>
        <p:style>
          <a:lnRef idx="2">
            <a:schemeClr val="dk1">
              <a:shade val="50000"/>
            </a:schemeClr>
          </a:lnRef>
          <a:fillRef idx="1">
            <a:schemeClr val="dk1"/>
          </a:fillRef>
          <a:effectRef idx="0">
            <a:schemeClr val="dk1"/>
          </a:effectRef>
          <a:fontRef idx="minor">
            <a:schemeClr val="lt1"/>
          </a:fontRef>
        </p:style>
        <p:txBody>
          <a:bodyPr>
            <a:normAutofit fontScale="55000" lnSpcReduction="20000"/>
          </a:bodyPr>
          <a:lstStyle/>
          <a:p>
            <a:pPr algn="ctr" rtl="1">
              <a:buNone/>
            </a:pPr>
            <a:r>
              <a:rPr lang="fa-IR" b="1" dirty="0" smtClean="0">
                <a:solidFill>
                  <a:schemeClr val="bg1"/>
                </a:solidFill>
              </a:rPr>
              <a:t>بمنظور ايجاد موانع، بر سر راه وسائط نقليه تيرک نصب مي‌کنند. تيرک‌ها را مي‌توان به جاي جداول يا در ترکيب با آنها استفاده کرد. براي عدم آشفتگي خيابان و جلوگيري از ايجاد موانع غير لازم در آن، بايد در مکان‌يابي تيرک‌ها دقت شود.</a:t>
            </a:r>
            <a:endParaRPr lang="en-US" b="1" dirty="0" smtClean="0">
              <a:solidFill>
                <a:schemeClr val="bg1"/>
              </a:solidFill>
            </a:endParaRPr>
          </a:p>
          <a:p>
            <a:pPr algn="ctr" rtl="1">
              <a:buNone/>
            </a:pPr>
            <a:r>
              <a:rPr lang="fa-IR" b="1" dirty="0" smtClean="0">
                <a:solidFill>
                  <a:schemeClr val="bg1"/>
                </a:solidFill>
              </a:rPr>
              <a:t>همچنين مي‌توان از تيرک‌هاي کم ارتفاع به عنوان صندلي استفاده کرد و در مناطق پياده‌رو يا پارکينگ، لوازم روشنايي کم ارتفاع، روي آنها نصب کرد.</a:t>
            </a:r>
            <a:endParaRPr lang="en-US" b="1" dirty="0" smtClean="0">
              <a:solidFill>
                <a:schemeClr val="bg1"/>
              </a:solidFill>
            </a:endParaRPr>
          </a:p>
          <a:p>
            <a:pPr algn="ctr" rtl="1">
              <a:buNone/>
            </a:pPr>
            <a:r>
              <a:rPr lang="fa-IR" b="1" dirty="0" smtClean="0">
                <a:solidFill>
                  <a:schemeClr val="bg1"/>
                </a:solidFill>
              </a:rPr>
              <a:t>فاصله گذاري</a:t>
            </a:r>
            <a:endParaRPr lang="en-US" b="1" dirty="0" smtClean="0">
              <a:solidFill>
                <a:schemeClr val="bg1"/>
              </a:solidFill>
            </a:endParaRPr>
          </a:p>
          <a:p>
            <a:pPr algn="ctr" rtl="1">
              <a:buNone/>
            </a:pPr>
            <a:r>
              <a:rPr lang="fa-IR" b="1" dirty="0" smtClean="0">
                <a:solidFill>
                  <a:schemeClr val="bg1"/>
                </a:solidFill>
              </a:rPr>
              <a:t>فاصله ميان تيرک‌ها در جايي که لازم باشد مانعي بر سر راه دسترسي سواره ايجاد شود، تقريباً 5/1 متر است؛ اما اگر به همراه زنجيره يا نرده مورد استفاده قرار گيرند، فاصله آنها مي‌توان بيشتر شود.</a:t>
            </a:r>
            <a:endParaRPr lang="en-US" b="1" dirty="0" smtClean="0">
              <a:solidFill>
                <a:schemeClr val="bg1"/>
              </a:solidFill>
            </a:endParaRPr>
          </a:p>
          <a:p>
            <a:pPr algn="ctr" rtl="1">
              <a:buNone/>
            </a:pPr>
            <a:r>
              <a:rPr lang="fa-IR" b="1" dirty="0" smtClean="0">
                <a:solidFill>
                  <a:schemeClr val="bg1"/>
                </a:solidFill>
              </a:rPr>
              <a:t>مصالح</a:t>
            </a:r>
            <a:endParaRPr lang="en-US" b="1" dirty="0" smtClean="0">
              <a:solidFill>
                <a:schemeClr val="bg1"/>
              </a:solidFill>
            </a:endParaRPr>
          </a:p>
          <a:p>
            <a:pPr algn="ctr" rtl="1">
              <a:buNone/>
            </a:pPr>
            <a:r>
              <a:rPr lang="fa-IR" b="1" dirty="0" smtClean="0">
                <a:solidFill>
                  <a:schemeClr val="bg1"/>
                </a:solidFill>
              </a:rPr>
              <a:t>مواد مناسب براي ساخت تيرک‌ها که دوام خوبي دارند، عبارتند از:</a:t>
            </a:r>
            <a:endParaRPr lang="en-US" b="1" dirty="0" smtClean="0">
              <a:solidFill>
                <a:schemeClr val="bg1"/>
              </a:solidFill>
            </a:endParaRPr>
          </a:p>
          <a:p>
            <a:pPr lvl="0" algn="ctr" rtl="1">
              <a:buNone/>
            </a:pPr>
            <a:r>
              <a:rPr lang="fa-IR" b="1" dirty="0" smtClean="0">
                <a:solidFill>
                  <a:schemeClr val="bg1"/>
                </a:solidFill>
              </a:rPr>
              <a:t>بتن پيش ساخته: چنانچه در ساخت تيرک‌هاي بتني از قالب استاندارد و واحد استفاده گردد، ارزان تمام مي‌شود.</a:t>
            </a:r>
            <a:endParaRPr lang="en-US" b="1" dirty="0" smtClean="0">
              <a:solidFill>
                <a:schemeClr val="bg1"/>
              </a:solidFill>
            </a:endParaRPr>
          </a:p>
          <a:p>
            <a:pPr lvl="0" algn="ctr" rtl="1">
              <a:buNone/>
            </a:pPr>
            <a:r>
              <a:rPr lang="fa-IR" b="1" dirty="0" smtClean="0">
                <a:solidFill>
                  <a:schemeClr val="bg1"/>
                </a:solidFill>
              </a:rPr>
              <a:t>چدن: در ساخت اين نوع تيرک، تنها بايد از گرافيت کروي (چدن نشکن) استفاده کرد.</a:t>
            </a:r>
            <a:endParaRPr lang="en-US" b="1" dirty="0" smtClean="0">
              <a:solidFill>
                <a:schemeClr val="bg1"/>
              </a:solidFill>
            </a:endParaRPr>
          </a:p>
          <a:p>
            <a:pPr lvl="0" algn="ctr" rtl="1">
              <a:buNone/>
            </a:pPr>
            <a:r>
              <a:rPr lang="fa-IR" b="1" dirty="0" smtClean="0">
                <a:solidFill>
                  <a:schemeClr val="bg1"/>
                </a:solidFill>
              </a:rPr>
              <a:t>فولاد: تيرک‌هاي فولادي جانشين مناسبي براي نوع چدن است؛ اما دوام آن را ندارد.</a:t>
            </a:r>
            <a:endParaRPr lang="en-US" b="1" dirty="0" smtClean="0">
              <a:solidFill>
                <a:schemeClr val="bg1"/>
              </a:solidFill>
            </a:endParaRPr>
          </a:p>
          <a:p>
            <a:pPr algn="ctr" rtl="1">
              <a:buNone/>
            </a:pPr>
            <a:r>
              <a:rPr lang="fa-IR" b="1" dirty="0" smtClean="0">
                <a:solidFill>
                  <a:schemeClr val="bg1"/>
                </a:solidFill>
              </a:rPr>
              <a:t>در پياده‌روها، ارتفاع تيرک‌ها مي‌تواند بسيار کم باشد. اين ارتفاع به ابعاد، تناسب‌ها و طراحي تيرک‌ها بستگي دارد. بايد در نظر داشت که هميشه مقداري از ارتفاع تيرک‌ را براي محکم کردن آن در زير زمين قرار مي‌دهند. هرجا احتمال برخورد اتومبيل ها با تيرک‌ وجود داشته باشد، ارتفاع تيرک واقع در زيرزمين بايد بيشتر باشد تا استحکام بيشتري بيابد.</a:t>
            </a:r>
            <a:endParaRPr lang="en-US" b="1" dirty="0" smtClean="0">
              <a:solidFill>
                <a:schemeClr val="bg1"/>
              </a:solidFill>
            </a:endParaRPr>
          </a:p>
          <a:p>
            <a:pPr algn="ctr">
              <a:buNone/>
            </a:pPr>
            <a:endParaRPr lang="en-US" b="1" dirty="0">
              <a:solidFill>
                <a:schemeClr val="bg1"/>
              </a:solidFill>
            </a:endParaRPr>
          </a:p>
        </p:txBody>
      </p:sp>
      <p:sp>
        <p:nvSpPr>
          <p:cNvPr id="3" name="Title 2"/>
          <p:cNvSpPr>
            <a:spLocks noGrp="1"/>
          </p:cNvSpPr>
          <p:nvPr>
            <p:ph type="title"/>
          </p:nvPr>
        </p:nvSpPr>
        <p:spPr>
          <a:xfrm>
            <a:off x="457200" y="0"/>
            <a:ext cx="8229600" cy="1219200"/>
          </a:xfrm>
        </p:spPr>
        <p:txBody>
          <a:bodyPr>
            <a:normAutofit fontScale="90000"/>
          </a:bodyPr>
          <a:lstStyle/>
          <a:p>
            <a:pPr algn="ctr"/>
            <a:r>
              <a:rPr lang="fa-IR" b="1" dirty="0" smtClean="0">
                <a:solidFill>
                  <a:srgbClr val="FFC000"/>
                </a:solidFill>
              </a:rPr>
              <a:t>9- تيرک‌ها</a:t>
            </a:r>
            <a:r>
              <a:rPr smtClean="0">
                <a:solidFill>
                  <a:srgbClr val="FFC000"/>
                </a:solidFill>
              </a:rPr>
              <a:t/>
            </a:r>
            <a:br>
              <a:rPr smtClean="0">
                <a:solidFill>
                  <a:srgbClr val="FFC000"/>
                </a:solidFill>
              </a:rPr>
            </a:br>
            <a:endParaRPr lang="en-US" dirty="0">
              <a:solidFill>
                <a:srgbClr val="FFC000"/>
              </a:solidFill>
            </a:endParaRPr>
          </a:p>
        </p:txBody>
      </p:sp>
      <p:pic>
        <p:nvPicPr>
          <p:cNvPr id="4" name="Picture 3" descr="DSC02005.JPG"/>
          <p:cNvPicPr>
            <a:picLocks noChangeAspect="1"/>
          </p:cNvPicPr>
          <p:nvPr/>
        </p:nvPicPr>
        <p:blipFill>
          <a:blip r:embed="rId3" cstate="print"/>
          <a:stretch>
            <a:fillRect/>
          </a:stretch>
        </p:blipFill>
        <p:spPr>
          <a:xfrm>
            <a:off x="762000" y="4152900"/>
            <a:ext cx="3505200" cy="2628900"/>
          </a:xfrm>
          <a:prstGeom prst="rect">
            <a:avLst/>
          </a:prstGeom>
        </p:spPr>
        <p:style>
          <a:lnRef idx="2">
            <a:schemeClr val="dk1"/>
          </a:lnRef>
          <a:fillRef idx="1">
            <a:schemeClr val="lt1"/>
          </a:fillRef>
          <a:effectRef idx="0">
            <a:schemeClr val="dk1"/>
          </a:effectRef>
          <a:fontRef idx="minor">
            <a:schemeClr val="dk1"/>
          </a:fontRef>
        </p:style>
      </p:pic>
      <p:pic>
        <p:nvPicPr>
          <p:cNvPr id="5" name="Picture 4" descr="DSC01980.JPG"/>
          <p:cNvPicPr>
            <a:picLocks noChangeAspect="1"/>
          </p:cNvPicPr>
          <p:nvPr/>
        </p:nvPicPr>
        <p:blipFill>
          <a:blip r:embed="rId4" cstate="print"/>
          <a:stretch>
            <a:fillRect/>
          </a:stretch>
        </p:blipFill>
        <p:spPr>
          <a:xfrm>
            <a:off x="4953000" y="4210050"/>
            <a:ext cx="3429000" cy="257175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1905000"/>
          </a:xfr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pPr algn="ctr" rtl="1">
              <a:buNone/>
            </a:pPr>
            <a:r>
              <a:rPr lang="fa-IR" b="1" dirty="0" smtClean="0">
                <a:solidFill>
                  <a:schemeClr val="bg1"/>
                </a:solidFill>
              </a:rPr>
              <a:t>ايجاد مانع کالبدي يا حصار براي ايمني، در هر جا نياز است. چنانچه نخواهيم مناظر از ديد پنهان شوند، از نرده کشي استفاده مي‌کنيم.</a:t>
            </a:r>
            <a:endParaRPr lang="en-US" b="1" dirty="0" smtClean="0">
              <a:solidFill>
                <a:schemeClr val="bg1"/>
              </a:solidFill>
            </a:endParaRPr>
          </a:p>
          <a:p>
            <a:pPr algn="ctr" rtl="1">
              <a:buNone/>
            </a:pPr>
            <a:r>
              <a:rPr lang="fa-IR" b="1" dirty="0" smtClean="0">
                <a:solidFill>
                  <a:schemeClr val="bg1"/>
                </a:solidFill>
              </a:rPr>
              <a:t>از نرده و حصار براي نشان دادن يک مرز، ايجاد فضاي خصوصي، تعيين يک فضا يا حفاظت از يک محوطه استفاده مي شود.</a:t>
            </a:r>
            <a:endParaRPr lang="en-US" b="1" dirty="0" smtClean="0">
              <a:solidFill>
                <a:schemeClr val="bg1"/>
              </a:solidFill>
            </a:endParaRPr>
          </a:p>
          <a:p>
            <a:pPr algn="ctr" rtl="1">
              <a:buNone/>
            </a:pPr>
            <a:r>
              <a:rPr lang="fa-IR" b="1" dirty="0" smtClean="0">
                <a:solidFill>
                  <a:schemeClr val="bg1"/>
                </a:solidFill>
              </a:rPr>
              <a:t>براي حفاظت از گياهان و چمن‌ها و کنترل رفت و آمد عابران پياده، احداث يک حصار کوتاه به ارتفاع حدود 30 سانتي متر کافي است.</a:t>
            </a:r>
            <a:endParaRPr lang="en-US" b="1" dirty="0" smtClean="0">
              <a:solidFill>
                <a:schemeClr val="bg1"/>
              </a:solidFill>
            </a:endParaRPr>
          </a:p>
          <a:p>
            <a:pPr algn="ctr">
              <a:buNone/>
            </a:pPr>
            <a:endParaRPr lang="en-US" b="1" dirty="0">
              <a:solidFill>
                <a:schemeClr val="bg1"/>
              </a:solidFill>
            </a:endParaRPr>
          </a:p>
        </p:txBody>
      </p:sp>
      <p:sp>
        <p:nvSpPr>
          <p:cNvPr id="3" name="Title 2"/>
          <p:cNvSpPr>
            <a:spLocks noGrp="1"/>
          </p:cNvSpPr>
          <p:nvPr>
            <p:ph type="title"/>
          </p:nvPr>
        </p:nvSpPr>
        <p:spPr/>
        <p:txBody>
          <a:bodyPr>
            <a:normAutofit fontScale="90000"/>
          </a:bodyPr>
          <a:lstStyle/>
          <a:p>
            <a:pPr algn="ctr"/>
            <a:r>
              <a:rPr lang="fa-IR" b="1" dirty="0" smtClean="0">
                <a:solidFill>
                  <a:srgbClr val="FFC000"/>
                </a:solidFill>
              </a:rPr>
              <a:t>10- نرده‌ها</a:t>
            </a:r>
            <a:r>
              <a:rPr smtClean="0">
                <a:solidFill>
                  <a:srgbClr val="FFC000"/>
                </a:solidFill>
              </a:rPr>
              <a:t/>
            </a:r>
            <a:br>
              <a:rPr smtClean="0">
                <a:solidFill>
                  <a:srgbClr val="FFC000"/>
                </a:solidFill>
              </a:rPr>
            </a:br>
            <a:endParaRPr lang="en-US" dirty="0">
              <a:solidFill>
                <a:srgbClr val="FFC000"/>
              </a:solidFill>
            </a:endParaRPr>
          </a:p>
        </p:txBody>
      </p:sp>
      <p:pic>
        <p:nvPicPr>
          <p:cNvPr id="4" name="Picture 3" descr="22.jpg"/>
          <p:cNvPicPr>
            <a:picLocks noChangeAspect="1"/>
          </p:cNvPicPr>
          <p:nvPr/>
        </p:nvPicPr>
        <p:blipFill>
          <a:blip r:embed="rId3"/>
          <a:stretch>
            <a:fillRect/>
          </a:stretch>
        </p:blipFill>
        <p:spPr>
          <a:xfrm>
            <a:off x="685800" y="3276600"/>
            <a:ext cx="3352800" cy="3087654"/>
          </a:xfrm>
          <a:prstGeom prst="rect">
            <a:avLst/>
          </a:prstGeom>
        </p:spPr>
        <p:style>
          <a:lnRef idx="2">
            <a:schemeClr val="dk1"/>
          </a:lnRef>
          <a:fillRef idx="1">
            <a:schemeClr val="lt1"/>
          </a:fillRef>
          <a:effectRef idx="0">
            <a:schemeClr val="dk1"/>
          </a:effectRef>
          <a:fontRef idx="minor">
            <a:schemeClr val="dk1"/>
          </a:fontRef>
        </p:style>
      </p:pic>
      <p:pic>
        <p:nvPicPr>
          <p:cNvPr id="5" name="Picture 4" descr="23.jpg"/>
          <p:cNvPicPr>
            <a:picLocks noChangeAspect="1"/>
          </p:cNvPicPr>
          <p:nvPr/>
        </p:nvPicPr>
        <p:blipFill>
          <a:blip r:embed="rId4"/>
          <a:stretch>
            <a:fillRect/>
          </a:stretch>
        </p:blipFill>
        <p:spPr>
          <a:xfrm>
            <a:off x="4495800" y="3505200"/>
            <a:ext cx="3848100" cy="25654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1981200"/>
          </a:xfrm>
        </p:spPr>
        <p:style>
          <a:lnRef idx="2">
            <a:schemeClr val="dk1">
              <a:shade val="50000"/>
            </a:schemeClr>
          </a:lnRef>
          <a:fillRef idx="1">
            <a:schemeClr val="dk1"/>
          </a:fillRef>
          <a:effectRef idx="0">
            <a:schemeClr val="dk1"/>
          </a:effectRef>
          <a:fontRef idx="minor">
            <a:schemeClr val="lt1"/>
          </a:fontRef>
        </p:style>
        <p:txBody>
          <a:bodyPr/>
          <a:lstStyle/>
          <a:p>
            <a:pPr algn="ctr" rtl="1">
              <a:buNone/>
            </a:pPr>
            <a:r>
              <a:rPr lang="fa-IR" b="1" dirty="0" smtClean="0">
                <a:solidFill>
                  <a:schemeClr val="bg1"/>
                </a:solidFill>
              </a:rPr>
              <a:t>ديوارها، موانع بصري و کالبدي در فضاهاي شهري محسوب مي‌شوند که حدود فضاهاي خصوصي و نيمه‌خصوصي را تعيين مي‌کنند. ديوارها را مي‌توان با ديگر اجزاي منظر، نظير عناصر زير ادغام کرد:</a:t>
            </a:r>
            <a:endParaRPr lang="en-US" b="1" dirty="0" smtClean="0">
              <a:solidFill>
                <a:schemeClr val="bg1"/>
              </a:solidFill>
            </a:endParaRPr>
          </a:p>
          <a:p>
            <a:pPr algn="ctr" rtl="1">
              <a:buNone/>
            </a:pPr>
            <a:r>
              <a:rPr lang="fa-IR" b="1" dirty="0" smtClean="0">
                <a:solidFill>
                  <a:schemeClr val="bg1"/>
                </a:solidFill>
              </a:rPr>
              <a:t>گلدان‌هاي بلند، تغييرات سطح و نيمکت‌هاي به شکل صندلي- ديوار.</a:t>
            </a:r>
            <a:endParaRPr lang="en-US" b="1" dirty="0" smtClean="0">
              <a:solidFill>
                <a:schemeClr val="bg1"/>
              </a:solidFill>
            </a:endParaRPr>
          </a:p>
          <a:p>
            <a:pPr algn="ctr">
              <a:buNone/>
            </a:pPr>
            <a:endParaRPr lang="en-US" b="1" dirty="0">
              <a:solidFill>
                <a:schemeClr val="bg1"/>
              </a:solidFill>
            </a:endParaRPr>
          </a:p>
        </p:txBody>
      </p:sp>
      <p:sp>
        <p:nvSpPr>
          <p:cNvPr id="3" name="Title 2"/>
          <p:cNvSpPr>
            <a:spLocks noGrp="1"/>
          </p:cNvSpPr>
          <p:nvPr>
            <p:ph type="title"/>
          </p:nvPr>
        </p:nvSpPr>
        <p:spPr>
          <a:xfrm>
            <a:off x="457200" y="0"/>
            <a:ext cx="8229600" cy="1219200"/>
          </a:xfrm>
        </p:spPr>
        <p:txBody>
          <a:bodyPr>
            <a:normAutofit fontScale="90000"/>
          </a:bodyPr>
          <a:lstStyle/>
          <a:p>
            <a:pPr algn="ctr"/>
            <a:r>
              <a:rPr lang="fa-IR" b="1" dirty="0" smtClean="0">
                <a:solidFill>
                  <a:srgbClr val="FFC000"/>
                </a:solidFill>
              </a:rPr>
              <a:t>11- ديوارها</a:t>
            </a:r>
            <a:r>
              <a:rPr smtClean="0">
                <a:solidFill>
                  <a:srgbClr val="FFC000"/>
                </a:solidFill>
              </a:rPr>
              <a:t/>
            </a:r>
            <a:br>
              <a:rPr smtClean="0">
                <a:solidFill>
                  <a:srgbClr val="FFC000"/>
                </a:solidFill>
              </a:rPr>
            </a:br>
            <a:endParaRPr lang="en-US" dirty="0">
              <a:solidFill>
                <a:srgbClr val="FFC000"/>
              </a:solidFill>
            </a:endParaRPr>
          </a:p>
        </p:txBody>
      </p:sp>
      <p:pic>
        <p:nvPicPr>
          <p:cNvPr id="4" name="Picture 3" descr="24.jpg"/>
          <p:cNvPicPr>
            <a:picLocks noChangeAspect="1"/>
          </p:cNvPicPr>
          <p:nvPr/>
        </p:nvPicPr>
        <p:blipFill>
          <a:blip r:embed="rId3"/>
          <a:stretch>
            <a:fillRect/>
          </a:stretch>
        </p:blipFill>
        <p:spPr>
          <a:xfrm>
            <a:off x="381000" y="3695700"/>
            <a:ext cx="38100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dk1"/>
          </a:lnRef>
          <a:fillRef idx="1">
            <a:schemeClr val="lt1"/>
          </a:fillRef>
          <a:effectRef idx="0">
            <a:schemeClr val="dk1"/>
          </a:effectRef>
          <a:fontRef idx="minor">
            <a:schemeClr val="dk1"/>
          </a:fontRef>
        </p:style>
      </p:pic>
      <p:pic>
        <p:nvPicPr>
          <p:cNvPr id="5" name="Picture 4" descr="bluestone%20stair%20case,%20park%20orchards.jpg"/>
          <p:cNvPicPr>
            <a:picLocks noChangeAspect="1"/>
          </p:cNvPicPr>
          <p:nvPr/>
        </p:nvPicPr>
        <p:blipFill>
          <a:blip r:embed="rId4" cstate="print"/>
          <a:stretch>
            <a:fillRect/>
          </a:stretch>
        </p:blipFill>
        <p:spPr>
          <a:xfrm>
            <a:off x="4495800" y="2895600"/>
            <a:ext cx="39624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1752600"/>
          </a:xfr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p>
            <a:pPr algn="ctr" rtl="1">
              <a:buNone/>
            </a:pPr>
            <a:r>
              <a:rPr lang="fa-IR" sz="2000" b="1" dirty="0" smtClean="0">
                <a:solidFill>
                  <a:schemeClr val="bg1"/>
                </a:solidFill>
              </a:rPr>
              <a:t>دروازه‌ها در فضاهاي شهري، جاذبه‌هاي کانوني نيرومندي را تشکيل مي‌دهند. آنها ممکن است با داشتن معماري و ساختاري متفاوت از پيرامون، جذب کننده ورود به مکان خاصي، مانند پارک باشند و يا حس ورود و جهت يابي را بيافرينند. همچنين از دروازه‌ها در کارکردهاي ديگر نيز استفاده مي‌شود؛ مانند:</a:t>
            </a:r>
            <a:endParaRPr lang="en-US" sz="2000" b="1" dirty="0" smtClean="0">
              <a:solidFill>
                <a:schemeClr val="bg1"/>
              </a:solidFill>
            </a:endParaRPr>
          </a:p>
          <a:p>
            <a:pPr lvl="0" algn="ctr" rtl="1">
              <a:buNone/>
            </a:pPr>
            <a:r>
              <a:rPr lang="fa-IR" sz="2000" b="1" dirty="0" smtClean="0">
                <a:solidFill>
                  <a:schemeClr val="bg1"/>
                </a:solidFill>
              </a:rPr>
              <a:t>به عنوان کيوسک‌هاي کنترل ورود و خروج و کيوسک‌هاي دريافت وروديه (فروش بليت).</a:t>
            </a:r>
            <a:endParaRPr lang="en-US" sz="2000" b="1" dirty="0" smtClean="0">
              <a:solidFill>
                <a:schemeClr val="bg1"/>
              </a:solidFill>
            </a:endParaRPr>
          </a:p>
          <a:p>
            <a:pPr lvl="0" algn="ctr" rtl="1">
              <a:buNone/>
            </a:pPr>
            <a:r>
              <a:rPr lang="fa-IR" sz="2000" b="1" dirty="0" smtClean="0">
                <a:solidFill>
                  <a:schemeClr val="bg1"/>
                </a:solidFill>
              </a:rPr>
              <a:t>به عنوان نشانه‌اي از آنچه در وراي دروازه وجود دار، بطوري که منظره يا بخشي از آن را قاب مي‌گيرد.</a:t>
            </a:r>
            <a:endParaRPr lang="en-US" sz="2000" b="1" dirty="0" smtClean="0">
              <a:solidFill>
                <a:schemeClr val="bg1"/>
              </a:solidFill>
            </a:endParaRPr>
          </a:p>
          <a:p>
            <a:pPr lvl="0" algn="ctr" rtl="1">
              <a:buNone/>
            </a:pPr>
            <a:r>
              <a:rPr lang="fa-IR" sz="2000" b="1" dirty="0" smtClean="0">
                <a:solidFill>
                  <a:schemeClr val="bg1"/>
                </a:solidFill>
              </a:rPr>
              <a:t>به عنوان امکان ورود و خروج از قسمت‌هاي مختلف يک فضاي باز و ارتقاي اين ويژگي.</a:t>
            </a:r>
            <a:endParaRPr lang="en-US" sz="2000" b="1" dirty="0" smtClean="0">
              <a:solidFill>
                <a:schemeClr val="bg1"/>
              </a:solidFill>
            </a:endParaRPr>
          </a:p>
          <a:p>
            <a:pPr algn="ctr">
              <a:buNone/>
            </a:pPr>
            <a:endParaRPr lang="en-US" sz="2000" b="1" dirty="0">
              <a:solidFill>
                <a:schemeClr val="bg1"/>
              </a:solidFill>
            </a:endParaRPr>
          </a:p>
        </p:txBody>
      </p:sp>
      <p:sp>
        <p:nvSpPr>
          <p:cNvPr id="3" name="Title 2"/>
          <p:cNvSpPr>
            <a:spLocks noGrp="1"/>
          </p:cNvSpPr>
          <p:nvPr>
            <p:ph type="title"/>
          </p:nvPr>
        </p:nvSpPr>
        <p:spPr>
          <a:xfrm>
            <a:off x="457200" y="0"/>
            <a:ext cx="8229600" cy="1219200"/>
          </a:xfrm>
        </p:spPr>
        <p:txBody>
          <a:bodyPr>
            <a:normAutofit fontScale="90000"/>
          </a:bodyPr>
          <a:lstStyle/>
          <a:p>
            <a:pPr algn="ctr"/>
            <a:r>
              <a:rPr lang="fa-IR" b="1" dirty="0" smtClean="0">
                <a:solidFill>
                  <a:srgbClr val="FFC000"/>
                </a:solidFill>
              </a:rPr>
              <a:t>12- دروازه‌ها</a:t>
            </a:r>
            <a:r>
              <a:rPr smtClean="0">
                <a:solidFill>
                  <a:srgbClr val="FFC000"/>
                </a:solidFill>
              </a:rPr>
              <a:t/>
            </a:r>
            <a:br>
              <a:rPr smtClean="0">
                <a:solidFill>
                  <a:srgbClr val="FFC000"/>
                </a:solidFill>
              </a:rPr>
            </a:br>
            <a:endParaRPr lang="en-US" dirty="0">
              <a:solidFill>
                <a:srgbClr val="FFC000"/>
              </a:solidFill>
            </a:endParaRPr>
          </a:p>
        </p:txBody>
      </p:sp>
      <p:pic>
        <p:nvPicPr>
          <p:cNvPr id="4" name="Picture 3" descr="28.jpg"/>
          <p:cNvPicPr>
            <a:picLocks noChangeAspect="1"/>
          </p:cNvPicPr>
          <p:nvPr/>
        </p:nvPicPr>
        <p:blipFill>
          <a:blip r:embed="rId3"/>
          <a:stretch>
            <a:fillRect/>
          </a:stretch>
        </p:blipFill>
        <p:spPr>
          <a:xfrm>
            <a:off x="533400" y="2590800"/>
            <a:ext cx="2667000" cy="35524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style>
          <a:lnRef idx="2">
            <a:schemeClr val="dk1"/>
          </a:lnRef>
          <a:fillRef idx="1">
            <a:schemeClr val="lt1"/>
          </a:fillRef>
          <a:effectRef idx="0">
            <a:schemeClr val="dk1"/>
          </a:effectRef>
          <a:fontRef idx="minor">
            <a:schemeClr val="dk1"/>
          </a:fontRef>
        </p:style>
      </p:pic>
      <p:pic>
        <p:nvPicPr>
          <p:cNvPr id="5" name="Picture 4" descr="29.jpg"/>
          <p:cNvPicPr>
            <a:picLocks noChangeAspect="1"/>
          </p:cNvPicPr>
          <p:nvPr/>
        </p:nvPicPr>
        <p:blipFill>
          <a:blip r:embed="rId4"/>
          <a:stretch>
            <a:fillRect/>
          </a:stretch>
        </p:blipFill>
        <p:spPr>
          <a:xfrm>
            <a:off x="2946400" y="3581400"/>
            <a:ext cx="3759200" cy="2819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style>
          <a:lnRef idx="2">
            <a:schemeClr val="dk1"/>
          </a:lnRef>
          <a:fillRef idx="1">
            <a:schemeClr val="lt1"/>
          </a:fillRef>
          <a:effectRef idx="0">
            <a:schemeClr val="dk1"/>
          </a:effectRef>
          <a:fontRef idx="minor">
            <a:schemeClr val="dk1"/>
          </a:fontRef>
        </p:style>
      </p:pic>
      <p:pic>
        <p:nvPicPr>
          <p:cNvPr id="6" name="Picture 5" descr="30.jpg"/>
          <p:cNvPicPr>
            <a:picLocks noChangeAspect="1"/>
          </p:cNvPicPr>
          <p:nvPr/>
        </p:nvPicPr>
        <p:blipFill>
          <a:blip r:embed="rId5"/>
          <a:stretch>
            <a:fillRect/>
          </a:stretch>
        </p:blipFill>
        <p:spPr>
          <a:xfrm>
            <a:off x="5359400" y="4343400"/>
            <a:ext cx="3784600" cy="23464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2590800"/>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rtl="1">
              <a:buNone/>
            </a:pPr>
            <a:r>
              <a:rPr lang="fa-IR" sz="2000" b="1" dirty="0" smtClean="0">
                <a:solidFill>
                  <a:schemeClr val="bg1"/>
                </a:solidFill>
              </a:rPr>
              <a:t>پايه‌هاي هماهنگ</a:t>
            </a:r>
            <a:endParaRPr lang="en-US" sz="2000" b="1" dirty="0" smtClean="0">
              <a:solidFill>
                <a:schemeClr val="bg1"/>
              </a:solidFill>
            </a:endParaRPr>
          </a:p>
          <a:p>
            <a:pPr algn="ctr" rtl="1">
              <a:buNone/>
            </a:pPr>
            <a:r>
              <a:rPr lang="fa-IR" sz="2000" b="1" dirty="0" smtClean="0">
                <a:solidFill>
                  <a:schemeClr val="bg1"/>
                </a:solidFill>
              </a:rPr>
              <a:t>براي تمامي پايه‌هاي چراغ در يک ناحيه مخصوص، بايد از سيستم استاندارد استفاده کرد. اين سيستم بايد با پايه‌هاي ظروف زباله و پايه‌هاي علايم مختلف هماهنگ باشد تا تعداد پايه‌ها به حداقل برسد. </a:t>
            </a:r>
            <a:endParaRPr lang="en-US" sz="2000" b="1" dirty="0" smtClean="0">
              <a:solidFill>
                <a:schemeClr val="bg1"/>
              </a:solidFill>
            </a:endParaRPr>
          </a:p>
          <a:p>
            <a:pPr algn="ctr" rtl="1">
              <a:buNone/>
            </a:pPr>
            <a:r>
              <a:rPr lang="fa-IR" sz="2000" b="1" dirty="0" smtClean="0">
                <a:solidFill>
                  <a:schemeClr val="bg1"/>
                </a:solidFill>
              </a:rPr>
              <a:t>انتخاب و مکان يابي</a:t>
            </a:r>
            <a:endParaRPr lang="en-US" sz="2000" b="1" dirty="0" smtClean="0">
              <a:solidFill>
                <a:schemeClr val="bg1"/>
              </a:solidFill>
            </a:endParaRPr>
          </a:p>
          <a:p>
            <a:pPr algn="ctr" rtl="1">
              <a:buNone/>
            </a:pPr>
            <a:r>
              <a:rPr lang="fa-IR" sz="2000" b="1" dirty="0" smtClean="0">
                <a:solidFill>
                  <a:schemeClr val="bg1"/>
                </a:solidFill>
              </a:rPr>
              <a:t>سطح و نوع روشنايي، بيانگر عملکرد و خصوصيات ناحيه مورد نظر است. بطور کلي، روشنايي نواحي پياده به دو دسته آسايشي و تزييني تقسيم مي‌شود.</a:t>
            </a:r>
            <a:endParaRPr lang="en-US" sz="2000" b="1" dirty="0" smtClean="0">
              <a:solidFill>
                <a:schemeClr val="bg1"/>
              </a:solidFill>
            </a:endParaRPr>
          </a:p>
          <a:p>
            <a:pPr algn="ctr">
              <a:buNone/>
            </a:pPr>
            <a:endParaRPr lang="en-US" sz="2000" b="1" dirty="0">
              <a:solidFill>
                <a:schemeClr val="bg1"/>
              </a:solidFill>
            </a:endParaRPr>
          </a:p>
        </p:txBody>
      </p:sp>
      <p:sp>
        <p:nvSpPr>
          <p:cNvPr id="3" name="Title 2"/>
          <p:cNvSpPr>
            <a:spLocks noGrp="1"/>
          </p:cNvSpPr>
          <p:nvPr>
            <p:ph type="title"/>
          </p:nvPr>
        </p:nvSpPr>
        <p:spPr>
          <a:xfrm>
            <a:off x="457200" y="-76200"/>
            <a:ext cx="8229600" cy="1219200"/>
          </a:xfrm>
        </p:spPr>
        <p:txBody>
          <a:bodyPr>
            <a:normAutofit fontScale="90000"/>
          </a:bodyPr>
          <a:lstStyle/>
          <a:p>
            <a:pPr algn="ctr"/>
            <a:r>
              <a:rPr lang="fa-IR" b="1" dirty="0" smtClean="0">
                <a:solidFill>
                  <a:srgbClr val="FFC000"/>
                </a:solidFill>
              </a:rPr>
              <a:t>13- روشنايي</a:t>
            </a:r>
            <a:r>
              <a:rPr smtClean="0">
                <a:solidFill>
                  <a:srgbClr val="FFC000"/>
                </a:solidFill>
              </a:rPr>
              <a:t/>
            </a:r>
            <a:br>
              <a:rPr smtClean="0">
                <a:solidFill>
                  <a:srgbClr val="FFC000"/>
                </a:solidFill>
              </a:rPr>
            </a:br>
            <a:endParaRPr lang="en-US" dirty="0">
              <a:solidFill>
                <a:srgbClr val="FFC000"/>
              </a:solidFill>
            </a:endParaRPr>
          </a:p>
        </p:txBody>
      </p:sp>
      <p:pic>
        <p:nvPicPr>
          <p:cNvPr id="4" name="Picture 3" descr="DSC01963.JPG"/>
          <p:cNvPicPr>
            <a:picLocks noChangeAspect="1"/>
          </p:cNvPicPr>
          <p:nvPr/>
        </p:nvPicPr>
        <p:blipFill>
          <a:blip r:embed="rId3" cstate="print"/>
          <a:stretch>
            <a:fillRect/>
          </a:stretch>
        </p:blipFill>
        <p:spPr>
          <a:xfrm>
            <a:off x="0" y="3276600"/>
            <a:ext cx="3733800" cy="2800350"/>
          </a:xfrm>
          <a:prstGeom prst="rect">
            <a:avLst/>
          </a:prstGeom>
        </p:spPr>
        <p:style>
          <a:lnRef idx="2">
            <a:schemeClr val="dk1"/>
          </a:lnRef>
          <a:fillRef idx="1">
            <a:schemeClr val="lt1"/>
          </a:fillRef>
          <a:effectRef idx="0">
            <a:schemeClr val="dk1"/>
          </a:effectRef>
          <a:fontRef idx="minor">
            <a:schemeClr val="dk1"/>
          </a:fontRef>
        </p:style>
      </p:pic>
      <p:pic>
        <p:nvPicPr>
          <p:cNvPr id="6" name="Picture 5" descr="DSC01969.JPG"/>
          <p:cNvPicPr>
            <a:picLocks noChangeAspect="1"/>
          </p:cNvPicPr>
          <p:nvPr/>
        </p:nvPicPr>
        <p:blipFill>
          <a:blip r:embed="rId4" cstate="print"/>
          <a:stretch>
            <a:fillRect/>
          </a:stretch>
        </p:blipFill>
        <p:spPr>
          <a:xfrm rot="16200000">
            <a:off x="6248400" y="3886201"/>
            <a:ext cx="3048000" cy="2286000"/>
          </a:xfrm>
          <a:prstGeom prst="rect">
            <a:avLst/>
          </a:prstGeom>
        </p:spPr>
        <p:style>
          <a:lnRef idx="2">
            <a:schemeClr val="dk1"/>
          </a:lnRef>
          <a:fillRef idx="1">
            <a:schemeClr val="lt1"/>
          </a:fillRef>
          <a:effectRef idx="0">
            <a:schemeClr val="dk1"/>
          </a:effectRef>
          <a:fontRef idx="minor">
            <a:schemeClr val="dk1"/>
          </a:fontRef>
        </p:style>
      </p:pic>
      <p:pic>
        <p:nvPicPr>
          <p:cNvPr id="7" name="Picture 6" descr="94679-1236364351-3.jpg"/>
          <p:cNvPicPr>
            <a:picLocks noChangeAspect="1"/>
          </p:cNvPicPr>
          <p:nvPr/>
        </p:nvPicPr>
        <p:blipFill>
          <a:blip r:embed="rId5"/>
          <a:stretch>
            <a:fillRect/>
          </a:stretch>
        </p:blipFill>
        <p:spPr>
          <a:xfrm>
            <a:off x="3302000" y="3962400"/>
            <a:ext cx="3632200" cy="2724150"/>
          </a:xfrm>
          <a:prstGeom prst="rect">
            <a:avLst/>
          </a:prstGeom>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2209800"/>
          </a:xfrm>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pPr algn="ctr" rtl="1">
              <a:buNone/>
            </a:pPr>
            <a:r>
              <a:rPr lang="fa-IR" b="1" dirty="0" smtClean="0">
                <a:solidFill>
                  <a:schemeClr val="bg1"/>
                </a:solidFill>
              </a:rPr>
              <a:t>سرپناه سازه‌اي دايمي، دراز مدت يا موقتي مي باشد.</a:t>
            </a:r>
            <a:endParaRPr lang="en-US" b="1" dirty="0" smtClean="0">
              <a:solidFill>
                <a:schemeClr val="bg1"/>
              </a:solidFill>
            </a:endParaRPr>
          </a:p>
          <a:p>
            <a:pPr lvl="0" algn="ctr" rtl="1">
              <a:buNone/>
            </a:pPr>
            <a:r>
              <a:rPr lang="fa-IR" b="1" dirty="0" smtClean="0">
                <a:solidFill>
                  <a:schemeClr val="bg1"/>
                </a:solidFill>
              </a:rPr>
              <a:t>سرپناه دايمي، مانند: رديف ستون‌هاي سرپوشيده (کلوناد)، پياده‌روهاي سرپوشيده (مسقف) يا دالان‌هاي عبور وسائط نقليه از در ورودي تا مدخل ساختمان.</a:t>
            </a:r>
            <a:endParaRPr lang="en-US" b="1" dirty="0" smtClean="0">
              <a:solidFill>
                <a:schemeClr val="bg1"/>
              </a:solidFill>
            </a:endParaRPr>
          </a:p>
          <a:p>
            <a:pPr lvl="0" algn="ctr" rtl="1">
              <a:buNone/>
            </a:pPr>
            <a:r>
              <a:rPr lang="fa-IR" b="1" dirty="0" smtClean="0">
                <a:solidFill>
                  <a:schemeClr val="bg1"/>
                </a:solidFill>
              </a:rPr>
              <a:t>سرپناه دراز مدت، مانند: ايستگاه‌هاي اتوبوس، کيوسک‌ها و اتاقک‌هاي تلفن.</a:t>
            </a:r>
            <a:endParaRPr lang="en-US" b="1" dirty="0" smtClean="0">
              <a:solidFill>
                <a:schemeClr val="bg1"/>
              </a:solidFill>
            </a:endParaRPr>
          </a:p>
          <a:p>
            <a:pPr lvl="0" algn="ctr" rtl="1">
              <a:buNone/>
            </a:pPr>
            <a:r>
              <a:rPr lang="fa-IR" b="1" dirty="0" smtClean="0">
                <a:solidFill>
                  <a:schemeClr val="bg1"/>
                </a:solidFill>
              </a:rPr>
              <a:t>سرپناه موقتي، مانند: دکه‌هاي واقع در بازارهاي روز و چترهاي کافه‌ها.</a:t>
            </a:r>
            <a:endParaRPr lang="en-US" b="1" dirty="0" smtClean="0">
              <a:solidFill>
                <a:schemeClr val="bg1"/>
              </a:solidFill>
            </a:endParaRPr>
          </a:p>
          <a:p>
            <a:pPr algn="ctr" rtl="1">
              <a:buNone/>
            </a:pPr>
            <a:r>
              <a:rPr lang="fa-IR" b="1" dirty="0" smtClean="0">
                <a:solidFill>
                  <a:schemeClr val="bg1"/>
                </a:solidFill>
              </a:rPr>
              <a:t>اين سازه‌ها براي پناه عابران پياده و محفوظ نگه‌داشتن آنان از آفتاب و باران ساخته مي‌شوند. در هر حالتف سرپناه‌ها را بايد با جزئيات و مصالح ساختماني خوب طراحي کرد تا در مقابل پوسيدگي و آسيب مقاوم باشند.</a:t>
            </a:r>
            <a:endParaRPr lang="en-US" b="1" dirty="0" smtClean="0">
              <a:solidFill>
                <a:schemeClr val="bg1"/>
              </a:solidFill>
            </a:endParaRPr>
          </a:p>
          <a:p>
            <a:pPr algn="ctr">
              <a:buNone/>
            </a:pPr>
            <a:endParaRPr lang="en-US" b="1" dirty="0">
              <a:solidFill>
                <a:schemeClr val="bg1"/>
              </a:solidFill>
            </a:endParaRPr>
          </a:p>
        </p:txBody>
      </p:sp>
      <p:sp>
        <p:nvSpPr>
          <p:cNvPr id="3" name="Title 2"/>
          <p:cNvSpPr>
            <a:spLocks noGrp="1"/>
          </p:cNvSpPr>
          <p:nvPr>
            <p:ph type="title"/>
          </p:nvPr>
        </p:nvSpPr>
        <p:spPr>
          <a:xfrm>
            <a:off x="457200" y="-152400"/>
            <a:ext cx="8229600" cy="1219200"/>
          </a:xfrm>
        </p:spPr>
        <p:txBody>
          <a:bodyPr>
            <a:normAutofit fontScale="90000"/>
          </a:bodyPr>
          <a:lstStyle/>
          <a:p>
            <a:pPr algn="ctr"/>
            <a:r>
              <a:rPr lang="fa-IR" b="1" dirty="0" smtClean="0">
                <a:solidFill>
                  <a:srgbClr val="FFC000"/>
                </a:solidFill>
              </a:rPr>
              <a:t>14- سرپناه</a:t>
            </a:r>
            <a:r>
              <a:rPr smtClean="0">
                <a:solidFill>
                  <a:srgbClr val="FFC000"/>
                </a:solidFill>
              </a:rPr>
              <a:t/>
            </a:r>
            <a:br>
              <a:rPr smtClean="0">
                <a:solidFill>
                  <a:srgbClr val="FFC000"/>
                </a:solidFill>
              </a:rPr>
            </a:br>
            <a:endParaRPr lang="en-US" dirty="0">
              <a:solidFill>
                <a:srgbClr val="FFC000"/>
              </a:solidFill>
            </a:endParaRPr>
          </a:p>
        </p:txBody>
      </p:sp>
      <p:pic>
        <p:nvPicPr>
          <p:cNvPr id="4" name="Picture 3" descr="38.bmp"/>
          <p:cNvPicPr>
            <a:picLocks noChangeAspect="1"/>
          </p:cNvPicPr>
          <p:nvPr/>
        </p:nvPicPr>
        <p:blipFill>
          <a:blip r:embed="rId3"/>
          <a:stretch>
            <a:fillRect/>
          </a:stretch>
        </p:blipFill>
        <p:spPr>
          <a:xfrm>
            <a:off x="76200" y="3424123"/>
            <a:ext cx="2590800" cy="3357677"/>
          </a:xfrm>
          <a:prstGeom prst="rect">
            <a:avLst/>
          </a:prstGeom>
        </p:spPr>
        <p:style>
          <a:lnRef idx="2">
            <a:schemeClr val="dk1"/>
          </a:lnRef>
          <a:fillRef idx="1">
            <a:schemeClr val="lt1"/>
          </a:fillRef>
          <a:effectRef idx="0">
            <a:schemeClr val="dk1"/>
          </a:effectRef>
          <a:fontRef idx="minor">
            <a:schemeClr val="dk1"/>
          </a:fontRef>
        </p:style>
      </p:pic>
      <p:pic>
        <p:nvPicPr>
          <p:cNvPr id="6" name="Picture 5" descr="39.jpg"/>
          <p:cNvPicPr>
            <a:picLocks noChangeAspect="1"/>
          </p:cNvPicPr>
          <p:nvPr/>
        </p:nvPicPr>
        <p:blipFill>
          <a:blip r:embed="rId4"/>
          <a:stretch>
            <a:fillRect/>
          </a:stretch>
        </p:blipFill>
        <p:spPr>
          <a:xfrm>
            <a:off x="2610987" y="3822697"/>
            <a:ext cx="3332613" cy="2501903"/>
          </a:xfrm>
          <a:prstGeom prst="rect">
            <a:avLst/>
          </a:prstGeom>
        </p:spPr>
        <p:style>
          <a:lnRef idx="2">
            <a:schemeClr val="dk1"/>
          </a:lnRef>
          <a:fillRef idx="1">
            <a:schemeClr val="lt1"/>
          </a:fillRef>
          <a:effectRef idx="0">
            <a:schemeClr val="dk1"/>
          </a:effectRef>
          <a:fontRef idx="minor">
            <a:schemeClr val="dk1"/>
          </a:fontRef>
        </p:style>
      </p:pic>
      <p:sp>
        <p:nvSpPr>
          <p:cNvPr id="8" name="Oval 7"/>
          <p:cNvSpPr/>
          <p:nvPr/>
        </p:nvSpPr>
        <p:spPr>
          <a:xfrm>
            <a:off x="3886200" y="4267200"/>
            <a:ext cx="1981200" cy="2057400"/>
          </a:xfrm>
          <a:prstGeom prst="ellipse">
            <a:avLst/>
          </a:prstGeom>
          <a:noFill/>
          <a:ln>
            <a:solidFill>
              <a:schemeClr val="accent4">
                <a:lumMod val="75000"/>
              </a:schemeClr>
            </a:solidFill>
          </a:ln>
          <a:effectLst>
            <a:outerShdw blurRad="50800" dist="50800" dir="5400000" sx="79000" sy="79000" algn="ctr" rotWithShape="0">
              <a:srgbClr val="FFC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rban-furniture-1.jpg"/>
          <p:cNvPicPr>
            <a:picLocks noChangeAspect="1"/>
          </p:cNvPicPr>
          <p:nvPr/>
        </p:nvPicPr>
        <p:blipFill>
          <a:blip r:embed="rId5"/>
          <a:stretch>
            <a:fillRect/>
          </a:stretch>
        </p:blipFill>
        <p:spPr>
          <a:xfrm>
            <a:off x="5715000" y="2743200"/>
            <a:ext cx="3429000" cy="2443163"/>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1981200"/>
          </a:xfrm>
        </p:spPr>
        <p:style>
          <a:lnRef idx="2">
            <a:schemeClr val="dk1">
              <a:shade val="50000"/>
            </a:schemeClr>
          </a:lnRef>
          <a:fillRef idx="1">
            <a:schemeClr val="dk1"/>
          </a:fillRef>
          <a:effectRef idx="0">
            <a:schemeClr val="dk1"/>
          </a:effectRef>
          <a:fontRef idx="minor">
            <a:schemeClr val="lt1"/>
          </a:fontRef>
        </p:style>
        <p:txBody>
          <a:bodyPr>
            <a:normAutofit fontScale="47500" lnSpcReduction="20000"/>
          </a:bodyPr>
          <a:lstStyle/>
          <a:p>
            <a:pPr algn="ctr" rtl="1">
              <a:buNone/>
            </a:pPr>
            <a:r>
              <a:rPr lang="fa-IR" b="1" dirty="0" smtClean="0">
                <a:solidFill>
                  <a:schemeClr val="bg1"/>
                </a:solidFill>
              </a:rPr>
              <a:t>جنبه‌هاي مختلف در طراحي آب نماها:</a:t>
            </a:r>
            <a:endParaRPr lang="en-US" b="1" dirty="0" smtClean="0">
              <a:solidFill>
                <a:schemeClr val="bg1"/>
              </a:solidFill>
            </a:endParaRPr>
          </a:p>
          <a:p>
            <a:pPr algn="ctr" rtl="1">
              <a:buNone/>
            </a:pPr>
            <a:r>
              <a:rPr lang="fa-IR" b="1" dirty="0" smtClean="0">
                <a:solidFill>
                  <a:schemeClr val="bg1"/>
                </a:solidFill>
              </a:rPr>
              <a:t>جريان آب</a:t>
            </a:r>
            <a:endParaRPr lang="en-US" b="1" dirty="0" smtClean="0">
              <a:solidFill>
                <a:schemeClr val="bg1"/>
              </a:solidFill>
            </a:endParaRPr>
          </a:p>
          <a:p>
            <a:pPr algn="ctr" rtl="1">
              <a:buNone/>
            </a:pPr>
            <a:r>
              <a:rPr lang="fa-IR" b="1" dirty="0" smtClean="0">
                <a:solidFill>
                  <a:schemeClr val="bg1"/>
                </a:solidFill>
              </a:rPr>
              <a:t>آب جاري نور را جذب کرده، مي‌درخشد و فضاهاي فعال و پرتحرکي به وجود مي‌آورد. در حاليکه آب راکد، فضاي ساکت و آرامي پديد مي‌آورد. </a:t>
            </a:r>
            <a:endParaRPr lang="en-US" b="1" dirty="0" smtClean="0">
              <a:solidFill>
                <a:schemeClr val="bg1"/>
              </a:solidFill>
            </a:endParaRPr>
          </a:p>
          <a:p>
            <a:pPr algn="ctr" rtl="1">
              <a:buNone/>
            </a:pPr>
            <a:r>
              <a:rPr lang="fa-IR" b="1" dirty="0" smtClean="0">
                <a:solidFill>
                  <a:schemeClr val="bg1"/>
                </a:solidFill>
              </a:rPr>
              <a:t>باد</a:t>
            </a:r>
            <a:endParaRPr lang="en-US" b="1" dirty="0" smtClean="0">
              <a:solidFill>
                <a:schemeClr val="bg1"/>
              </a:solidFill>
            </a:endParaRPr>
          </a:p>
          <a:p>
            <a:pPr algn="ctr" rtl="1">
              <a:buNone/>
            </a:pPr>
            <a:r>
              <a:rPr lang="fa-IR" b="1" dirty="0" smtClean="0">
                <a:solidFill>
                  <a:schemeClr val="bg1"/>
                </a:solidFill>
              </a:rPr>
              <a:t>در هنگام طراحي فواره‌هاي بلند يا آبشار، بايد به مساله منحرف سازي آن توسط باد نيز فکر کرد. بويژه در نواحي شهري که لازم است بادنمايي در محل نصب کرد و ارتفاع فواره را متناسب با وزش باد تنظيم نمود.</a:t>
            </a:r>
            <a:endParaRPr lang="en-US" b="1" dirty="0" smtClean="0">
              <a:solidFill>
                <a:schemeClr val="bg1"/>
              </a:solidFill>
            </a:endParaRPr>
          </a:p>
          <a:p>
            <a:pPr algn="ctr" rtl="1">
              <a:buNone/>
            </a:pPr>
            <a:r>
              <a:rPr lang="fa-IR" b="1" dirty="0" smtClean="0">
                <a:solidFill>
                  <a:schemeClr val="bg1"/>
                </a:solidFill>
              </a:rPr>
              <a:t>در نواحي بادگير، انتخاب آب پخش کن و فواره‌هاي مناسب به کاهش ترشح آب کمک مي‌کند.</a:t>
            </a:r>
            <a:endParaRPr lang="en-US" b="1" dirty="0" smtClean="0">
              <a:solidFill>
                <a:schemeClr val="bg1"/>
              </a:solidFill>
            </a:endParaRPr>
          </a:p>
          <a:p>
            <a:pPr algn="ctr" rtl="1">
              <a:buNone/>
            </a:pPr>
            <a:r>
              <a:rPr lang="fa-IR" b="1" dirty="0" smtClean="0">
                <a:solidFill>
                  <a:schemeClr val="bg1"/>
                </a:solidFill>
              </a:rPr>
              <a:t>سر فواره‌هاي بلند معمولاً از تعدادي آب پخش کن تشکيل مي‌شود. براي فواره‌هاي کوچک، نوعي اتصال دوش مانند، کافي است.</a:t>
            </a:r>
            <a:endParaRPr lang="en-US" b="1" dirty="0" smtClean="0">
              <a:solidFill>
                <a:schemeClr val="bg1"/>
              </a:solidFill>
            </a:endParaRPr>
          </a:p>
          <a:p>
            <a:pPr algn="ctr">
              <a:buNone/>
            </a:pPr>
            <a:endParaRPr lang="en-US" b="1" dirty="0">
              <a:solidFill>
                <a:schemeClr val="bg1"/>
              </a:solidFill>
            </a:endParaRPr>
          </a:p>
        </p:txBody>
      </p:sp>
      <p:sp>
        <p:nvSpPr>
          <p:cNvPr id="3" name="Title 2"/>
          <p:cNvSpPr>
            <a:spLocks noGrp="1"/>
          </p:cNvSpPr>
          <p:nvPr>
            <p:ph type="title"/>
          </p:nvPr>
        </p:nvSpPr>
        <p:spPr>
          <a:xfrm>
            <a:off x="457200" y="0"/>
            <a:ext cx="8229600" cy="1219200"/>
          </a:xfrm>
        </p:spPr>
        <p:txBody>
          <a:bodyPr>
            <a:normAutofit fontScale="90000"/>
          </a:bodyPr>
          <a:lstStyle/>
          <a:p>
            <a:pPr algn="ctr"/>
            <a:r>
              <a:rPr lang="fa-IR" b="1" dirty="0" smtClean="0">
                <a:solidFill>
                  <a:srgbClr val="FFC000"/>
                </a:solidFill>
              </a:rPr>
              <a:t>15- آب‌نماها</a:t>
            </a:r>
            <a:r>
              <a:rPr smtClean="0">
                <a:solidFill>
                  <a:srgbClr val="FFC000"/>
                </a:solidFill>
              </a:rPr>
              <a:t/>
            </a:r>
            <a:br>
              <a:rPr smtClean="0">
                <a:solidFill>
                  <a:srgbClr val="FFC000"/>
                </a:solidFill>
              </a:rPr>
            </a:br>
            <a:endParaRPr lang="en-US" dirty="0">
              <a:solidFill>
                <a:srgbClr val="FFC000"/>
              </a:solidFill>
            </a:endParaRPr>
          </a:p>
        </p:txBody>
      </p:sp>
      <p:pic>
        <p:nvPicPr>
          <p:cNvPr id="4" name="Picture 3" descr="43.jpg"/>
          <p:cNvPicPr>
            <a:picLocks noChangeAspect="1"/>
          </p:cNvPicPr>
          <p:nvPr/>
        </p:nvPicPr>
        <p:blipFill>
          <a:blip r:embed="rId3"/>
          <a:stretch>
            <a:fillRect/>
          </a:stretch>
        </p:blipFill>
        <p:spPr>
          <a:xfrm>
            <a:off x="2438400" y="2689157"/>
            <a:ext cx="4038600" cy="3025843"/>
          </a:xfrm>
          <a:prstGeom prst="rect">
            <a:avLst/>
          </a:prstGeom>
        </p:spPr>
        <p:style>
          <a:lnRef idx="3">
            <a:schemeClr val="lt1"/>
          </a:lnRef>
          <a:fillRef idx="1">
            <a:schemeClr val="accent2"/>
          </a:fillRef>
          <a:effectRef idx="1">
            <a:schemeClr val="accent2"/>
          </a:effectRef>
          <a:fontRef idx="minor">
            <a:schemeClr val="lt1"/>
          </a:fontRef>
        </p:style>
      </p:pic>
      <p:pic>
        <p:nvPicPr>
          <p:cNvPr id="5" name="Picture 4" descr="52.jpg"/>
          <p:cNvPicPr>
            <a:picLocks noChangeAspect="1"/>
          </p:cNvPicPr>
          <p:nvPr/>
        </p:nvPicPr>
        <p:blipFill>
          <a:blip r:embed="rId4"/>
          <a:stretch>
            <a:fillRect/>
          </a:stretch>
        </p:blipFill>
        <p:spPr>
          <a:xfrm>
            <a:off x="0" y="4587748"/>
            <a:ext cx="3124200" cy="2270252"/>
          </a:xfrm>
          <a:prstGeom prst="rect">
            <a:avLst/>
          </a:prstGeom>
        </p:spPr>
        <p:style>
          <a:lnRef idx="3">
            <a:schemeClr val="lt1"/>
          </a:lnRef>
          <a:fillRef idx="1">
            <a:schemeClr val="accent2"/>
          </a:fillRef>
          <a:effectRef idx="1">
            <a:schemeClr val="accent2"/>
          </a:effectRef>
          <a:fontRef idx="minor">
            <a:schemeClr val="lt1"/>
          </a:fontRef>
        </p:style>
      </p:pic>
      <p:pic>
        <p:nvPicPr>
          <p:cNvPr id="6" name="Picture 5" descr="41.jpg"/>
          <p:cNvPicPr>
            <a:picLocks noChangeAspect="1"/>
          </p:cNvPicPr>
          <p:nvPr/>
        </p:nvPicPr>
        <p:blipFill>
          <a:blip r:embed="rId5" cstate="print"/>
          <a:stretch>
            <a:fillRect/>
          </a:stretch>
        </p:blipFill>
        <p:spPr>
          <a:xfrm>
            <a:off x="5715000" y="4545210"/>
            <a:ext cx="3429000" cy="2312789"/>
          </a:xfrm>
          <a:prstGeom prst="rect">
            <a:avLst/>
          </a:prstGeom>
        </p:spPr>
        <p:style>
          <a:lnRef idx="3">
            <a:schemeClr val="lt1"/>
          </a:lnRef>
          <a:fillRef idx="1">
            <a:schemeClr val="accent2"/>
          </a:fillRef>
          <a:effectRef idx="1">
            <a:schemeClr val="accent2"/>
          </a:effectRef>
          <a:fontRef idx="minor">
            <a:schemeClr val="lt1"/>
          </a:fontRef>
        </p:style>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90600"/>
            <a:ext cx="8229600" cy="2057400"/>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pPr algn="ctr" rtl="1">
              <a:buNone/>
            </a:pPr>
            <a:r>
              <a:rPr lang="fa-IR" b="1" dirty="0" smtClean="0">
                <a:solidFill>
                  <a:schemeClr val="bg1"/>
                </a:solidFill>
              </a:rPr>
              <a:t>ابخوري‌ها بايد بيرون از پياده‌روها مکان‌يابي شوند و استفاده از آنها آسان و قابل دسترسي معلولان و کودکان باشد. بدليل مسائل بهداشتي، آبخوري‌ها بايد به يک دهانه آب پخش کن محافظ، مجهز باشند.</a:t>
            </a:r>
            <a:endParaRPr lang="en-US" b="1" dirty="0" smtClean="0">
              <a:solidFill>
                <a:schemeClr val="bg1"/>
              </a:solidFill>
            </a:endParaRPr>
          </a:p>
          <a:p>
            <a:pPr algn="ctr" rtl="1">
              <a:buNone/>
            </a:pPr>
            <a:r>
              <a:rPr lang="fa-IR" b="1" dirty="0" smtClean="0">
                <a:solidFill>
                  <a:schemeClr val="bg1"/>
                </a:solidFill>
              </a:rPr>
              <a:t>سرريز آب</a:t>
            </a:r>
            <a:endParaRPr lang="en-US" b="1" dirty="0" smtClean="0">
              <a:solidFill>
                <a:schemeClr val="bg1"/>
              </a:solidFill>
            </a:endParaRPr>
          </a:p>
          <a:p>
            <a:pPr algn="ctr">
              <a:buNone/>
            </a:pPr>
            <a:r>
              <a:rPr lang="fa-IR" b="1" dirty="0" smtClean="0">
                <a:solidFill>
                  <a:schemeClr val="bg1"/>
                </a:solidFill>
              </a:rPr>
              <a:t>تخليه آبهاي اضافي بايد از طريق آبخوري‌ها يا از طريق سرريز آب به يک جوي يا چاه مجاور صورت گيرد.</a:t>
            </a:r>
            <a:endParaRPr lang="en-US" b="1" dirty="0">
              <a:solidFill>
                <a:schemeClr val="bg1"/>
              </a:solidFill>
            </a:endParaRPr>
          </a:p>
        </p:txBody>
      </p:sp>
      <p:sp>
        <p:nvSpPr>
          <p:cNvPr id="3" name="Title 2"/>
          <p:cNvSpPr>
            <a:spLocks noGrp="1"/>
          </p:cNvSpPr>
          <p:nvPr>
            <p:ph type="title"/>
          </p:nvPr>
        </p:nvSpPr>
        <p:spPr/>
        <p:txBody>
          <a:bodyPr>
            <a:normAutofit fontScale="90000"/>
          </a:bodyPr>
          <a:lstStyle/>
          <a:p>
            <a:pPr algn="ctr"/>
            <a:r>
              <a:rPr lang="fa-IR" b="1" dirty="0" smtClean="0">
                <a:solidFill>
                  <a:srgbClr val="FFC000"/>
                </a:solidFill>
              </a:rPr>
              <a:t>16- آبخوري‌ها</a:t>
            </a:r>
            <a:r>
              <a:rPr smtClean="0">
                <a:solidFill>
                  <a:srgbClr val="FFC000"/>
                </a:solidFill>
              </a:rPr>
              <a:t/>
            </a:r>
            <a:br>
              <a:rPr smtClean="0">
                <a:solidFill>
                  <a:srgbClr val="FFC000"/>
                </a:solidFill>
              </a:rPr>
            </a:br>
            <a:endParaRPr lang="en-US" dirty="0">
              <a:solidFill>
                <a:srgbClr val="FFC000"/>
              </a:solidFill>
            </a:endParaRPr>
          </a:p>
        </p:txBody>
      </p:sp>
      <p:pic>
        <p:nvPicPr>
          <p:cNvPr id="4" name="Picture 3" descr="DSC01931.JPG"/>
          <p:cNvPicPr>
            <a:picLocks noChangeAspect="1"/>
          </p:cNvPicPr>
          <p:nvPr/>
        </p:nvPicPr>
        <p:blipFill>
          <a:blip r:embed="rId3" cstate="print"/>
          <a:stretch>
            <a:fillRect/>
          </a:stretch>
        </p:blipFill>
        <p:spPr>
          <a:xfrm>
            <a:off x="838200" y="3505200"/>
            <a:ext cx="3962400" cy="2971800"/>
          </a:xfrm>
          <a:prstGeom prst="rect">
            <a:avLst/>
          </a:prstGeom>
        </p:spPr>
        <p:style>
          <a:lnRef idx="2">
            <a:schemeClr val="dk1"/>
          </a:lnRef>
          <a:fillRef idx="1">
            <a:schemeClr val="lt1"/>
          </a:fillRef>
          <a:effectRef idx="0">
            <a:schemeClr val="dk1"/>
          </a:effectRef>
          <a:fontRef idx="minor">
            <a:schemeClr val="dk1"/>
          </a:fontRef>
        </p:style>
      </p:pic>
      <p:pic>
        <p:nvPicPr>
          <p:cNvPr id="5" name="Picture 4" descr="DSC01971.JPG"/>
          <p:cNvPicPr>
            <a:picLocks noChangeAspect="1"/>
          </p:cNvPicPr>
          <p:nvPr/>
        </p:nvPicPr>
        <p:blipFill>
          <a:blip r:embed="rId4" cstate="print"/>
          <a:stretch>
            <a:fillRect/>
          </a:stretch>
        </p:blipFill>
        <p:spPr>
          <a:xfrm rot="5400000">
            <a:off x="5276850" y="3638550"/>
            <a:ext cx="3505200" cy="26289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7696200" cy="5105400"/>
          </a:xfrm>
        </p:spPr>
        <p:style>
          <a:lnRef idx="3">
            <a:schemeClr val="lt1"/>
          </a:lnRef>
          <a:fillRef idx="1">
            <a:schemeClr val="dk1"/>
          </a:fillRef>
          <a:effectRef idx="1">
            <a:schemeClr val="dk1"/>
          </a:effectRef>
          <a:fontRef idx="minor">
            <a:schemeClr val="lt1"/>
          </a:fontRef>
        </p:style>
        <p:txBody>
          <a:bodyPr>
            <a:normAutofit fontScale="92500" lnSpcReduction="10000"/>
          </a:bodyPr>
          <a:lstStyle/>
          <a:p>
            <a:pPr algn="r">
              <a:buNone/>
            </a:pPr>
            <a:endParaRPr lang="fa-IR" sz="2400" dirty="0" smtClean="0"/>
          </a:p>
          <a:p>
            <a:pPr algn="r">
              <a:buNone/>
            </a:pPr>
            <a:r>
              <a:rPr lang="fa-IR" sz="2400" dirty="0" smtClean="0">
                <a:solidFill>
                  <a:srgbClr val="FFFF00"/>
                </a:solidFill>
              </a:rPr>
              <a:t>مبلمان شهری چیست؟</a:t>
            </a:r>
          </a:p>
          <a:p>
            <a:pPr algn="r">
              <a:buNone/>
            </a:pPr>
            <a:r>
              <a:rPr lang="fa-IR" sz="2400" b="1" dirty="0" smtClean="0">
                <a:solidFill>
                  <a:schemeClr val="bg1"/>
                </a:solidFill>
              </a:rPr>
              <a:t>مجموعه وسیعی از وسایل،اشیا ،دستگاه ها،نمادها،خرد بناها،فضاها و عناصری که چون در خیابان و در کل در فضاهای باز شهری نصب شده اند و استفاده عمومی دارند به این اصطلاح معروف شده اند.</a:t>
            </a:r>
          </a:p>
          <a:p>
            <a:pPr algn="r">
              <a:buNone/>
            </a:pPr>
            <a:r>
              <a:rPr lang="fa-IR" sz="2400" dirty="0" smtClean="0">
                <a:solidFill>
                  <a:srgbClr val="FFFF00"/>
                </a:solidFill>
              </a:rPr>
              <a:t>معلول به چه کسی گفته می شود؟</a:t>
            </a:r>
          </a:p>
          <a:p>
            <a:pPr algn="r">
              <a:buNone/>
            </a:pPr>
            <a:r>
              <a:rPr lang="fa-IR" sz="2400" b="1" dirty="0" smtClean="0">
                <a:solidFill>
                  <a:schemeClr val="bg1"/>
                </a:solidFill>
              </a:rPr>
              <a:t>فردی که به هر علت دچار ضعف،اختلال و یا عدم توانایی در اندام های حرکتی شده و برای تحرک نیاز به استفاده از پاره ای وسایل کمکی داشته باشد.</a:t>
            </a:r>
          </a:p>
          <a:p>
            <a:pPr algn="r">
              <a:buNone/>
            </a:pPr>
            <a:r>
              <a:rPr lang="fa-IR" sz="2400" dirty="0" smtClean="0">
                <a:solidFill>
                  <a:srgbClr val="FFFF00"/>
                </a:solidFill>
              </a:rPr>
              <a:t>سالخورده کیست؟</a:t>
            </a:r>
          </a:p>
          <a:p>
            <a:pPr algn="r">
              <a:buNone/>
            </a:pPr>
            <a:r>
              <a:rPr lang="fa-IR" sz="2400" b="1" dirty="0" smtClean="0">
                <a:solidFill>
                  <a:schemeClr val="bg1"/>
                </a:solidFill>
              </a:rPr>
              <a:t>گروه سنی 65 سال به بالا که به علت کهولت سن قادر به انجام فعالیت های روزانه به طور معمول نمی باشند.</a:t>
            </a:r>
          </a:p>
          <a:p>
            <a:pPr algn="r">
              <a:buNone/>
            </a:pPr>
            <a:r>
              <a:rPr lang="fa-IR" sz="2400" dirty="0" smtClean="0">
                <a:solidFill>
                  <a:srgbClr val="FFFF00"/>
                </a:solidFill>
              </a:rPr>
              <a:t>ناتوانان چه قشری را شامل می شوند؟</a:t>
            </a:r>
          </a:p>
          <a:p>
            <a:pPr algn="r">
              <a:buNone/>
            </a:pPr>
            <a:r>
              <a:rPr lang="fa-IR" sz="2400" b="1" dirty="0" smtClean="0">
                <a:solidFill>
                  <a:schemeClr val="bg1"/>
                </a:solidFill>
              </a:rPr>
              <a:t>این دسته افراد مادران دارای فرزند خردسال(نیاز به کلسکه و ...)،بیماران و گروه سنی زیر 6 سال را شامل می شوند.</a:t>
            </a:r>
          </a:p>
          <a:p>
            <a:pPr algn="r">
              <a:buNone/>
            </a:pPr>
            <a:endParaRPr lang="fa-IR" sz="2400" dirty="0" smtClean="0"/>
          </a:p>
          <a:p>
            <a:pPr algn="r">
              <a:buNone/>
            </a:pPr>
            <a:endParaRPr lang="en-US" sz="2400" dirty="0"/>
          </a:p>
        </p:txBody>
      </p:sp>
      <p:pic>
        <p:nvPicPr>
          <p:cNvPr id="4" name="Picture 3" descr="disabilities%5B1%5D.gif"/>
          <p:cNvPicPr>
            <a:picLocks noChangeAspect="1"/>
          </p:cNvPicPr>
          <p:nvPr/>
        </p:nvPicPr>
        <p:blipFill>
          <a:blip r:embed="rId3"/>
          <a:stretch>
            <a:fillRect/>
          </a:stretch>
        </p:blipFill>
        <p:spPr>
          <a:xfrm>
            <a:off x="152400" y="71723"/>
            <a:ext cx="2362200" cy="995077"/>
          </a:xfrm>
          <a:prstGeom prst="rect">
            <a:avLst/>
          </a:prstGeom>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1752600"/>
          </a:xfrm>
        </p:spPr>
        <p:style>
          <a:lnRef idx="2">
            <a:schemeClr val="dk1">
              <a:shade val="50000"/>
            </a:schemeClr>
          </a:lnRef>
          <a:fillRef idx="1">
            <a:schemeClr val="dk1"/>
          </a:fillRef>
          <a:effectRef idx="0">
            <a:schemeClr val="dk1"/>
          </a:effectRef>
          <a:fontRef idx="minor">
            <a:schemeClr val="lt1"/>
          </a:fontRef>
        </p:style>
        <p:txBody>
          <a:bodyPr>
            <a:normAutofit fontScale="92500"/>
          </a:bodyPr>
          <a:lstStyle/>
          <a:p>
            <a:pPr algn="ctr" rtl="1">
              <a:buNone/>
            </a:pPr>
            <a:r>
              <a:rPr lang="fa-IR" b="1" dirty="0" smtClean="0">
                <a:solidFill>
                  <a:schemeClr val="bg1"/>
                </a:solidFill>
              </a:rPr>
              <a:t>شيرهاي آتش نشاني بايد همسطح ديوار يا زيرزمين نصب شوند تا از ايجاد مانع و آشفتگي دور باشند، اما در مواقع اضطراري بايد در دسترس و ديد باشند.</a:t>
            </a:r>
            <a:endParaRPr lang="en-US" b="1" dirty="0" smtClean="0">
              <a:solidFill>
                <a:schemeClr val="bg1"/>
              </a:solidFill>
            </a:endParaRPr>
          </a:p>
          <a:p>
            <a:pPr algn="ctr" rtl="1">
              <a:buNone/>
            </a:pPr>
            <a:r>
              <a:rPr lang="fa-IR" b="1" dirty="0" smtClean="0">
                <a:solidFill>
                  <a:schemeClr val="bg1"/>
                </a:solidFill>
              </a:rPr>
              <a:t>شبکه آبرساني تا حد امکان بايد پوشيده باشد تا احتمال آسيب پذيري آن به صفر برسد. مقررات سازمان آب، طراحي و مکان آنها را تعيين مي‌کند.</a:t>
            </a:r>
            <a:endParaRPr lang="en-US" b="1" dirty="0" smtClean="0">
              <a:solidFill>
                <a:schemeClr val="bg1"/>
              </a:solidFill>
            </a:endParaRPr>
          </a:p>
          <a:p>
            <a:pPr algn="ctr">
              <a:buNone/>
            </a:pPr>
            <a:endParaRPr lang="en-US" b="1" dirty="0">
              <a:solidFill>
                <a:schemeClr val="bg1"/>
              </a:solidFill>
            </a:endParaRPr>
          </a:p>
        </p:txBody>
      </p:sp>
      <p:sp>
        <p:nvSpPr>
          <p:cNvPr id="3" name="Title 2"/>
          <p:cNvSpPr>
            <a:spLocks noGrp="1"/>
          </p:cNvSpPr>
          <p:nvPr>
            <p:ph type="title"/>
          </p:nvPr>
        </p:nvSpPr>
        <p:spPr/>
        <p:txBody>
          <a:bodyPr>
            <a:normAutofit fontScale="90000"/>
          </a:bodyPr>
          <a:lstStyle/>
          <a:p>
            <a:pPr algn="ctr"/>
            <a:r>
              <a:rPr lang="fa-IR" b="1" dirty="0" smtClean="0">
                <a:solidFill>
                  <a:srgbClr val="FFC000"/>
                </a:solidFill>
              </a:rPr>
              <a:t>17- شيرهاي آتش نشاني</a:t>
            </a:r>
            <a:r>
              <a:rPr smtClean="0">
                <a:solidFill>
                  <a:srgbClr val="FFC000"/>
                </a:solidFill>
              </a:rPr>
              <a:t/>
            </a:r>
            <a:br>
              <a:rPr smtClean="0">
                <a:solidFill>
                  <a:srgbClr val="FFC000"/>
                </a:solidFill>
              </a:rPr>
            </a:br>
            <a:endParaRPr lang="en-US" dirty="0">
              <a:solidFill>
                <a:srgbClr val="FFC000"/>
              </a:solidFill>
            </a:endParaRPr>
          </a:p>
        </p:txBody>
      </p:sp>
      <p:pic>
        <p:nvPicPr>
          <p:cNvPr id="4" name="Picture 3" descr="44.jpg"/>
          <p:cNvPicPr>
            <a:picLocks noChangeAspect="1"/>
          </p:cNvPicPr>
          <p:nvPr/>
        </p:nvPicPr>
        <p:blipFill>
          <a:blip r:embed="rId3"/>
          <a:stretch>
            <a:fillRect/>
          </a:stretch>
        </p:blipFill>
        <p:spPr>
          <a:xfrm>
            <a:off x="3886200" y="2775030"/>
            <a:ext cx="1905000" cy="3930570"/>
          </a:xfrm>
          <a:prstGeom prst="rect">
            <a:avLst/>
          </a:prstGeom>
        </p:spPr>
        <p:style>
          <a:lnRef idx="2">
            <a:schemeClr val="dk1"/>
          </a:lnRef>
          <a:fillRef idx="1">
            <a:schemeClr val="lt1"/>
          </a:fillRef>
          <a:effectRef idx="0">
            <a:schemeClr val="dk1"/>
          </a:effectRef>
          <a:fontRef idx="minor">
            <a:schemeClr val="dk1"/>
          </a:fontRef>
        </p:style>
      </p:pic>
      <p:pic>
        <p:nvPicPr>
          <p:cNvPr id="5" name="Picture 4" descr="45.jpg"/>
          <p:cNvPicPr>
            <a:picLocks noChangeAspect="1"/>
          </p:cNvPicPr>
          <p:nvPr/>
        </p:nvPicPr>
        <p:blipFill>
          <a:blip r:embed="rId4"/>
          <a:stretch>
            <a:fillRect/>
          </a:stretch>
        </p:blipFill>
        <p:spPr>
          <a:xfrm>
            <a:off x="381000" y="3124200"/>
            <a:ext cx="3200400" cy="3188547"/>
          </a:xfrm>
          <a:prstGeom prst="rect">
            <a:avLst/>
          </a:prstGeom>
        </p:spPr>
        <p:style>
          <a:lnRef idx="2">
            <a:schemeClr val="dk1"/>
          </a:lnRef>
          <a:fillRef idx="1">
            <a:schemeClr val="lt1"/>
          </a:fillRef>
          <a:effectRef idx="0">
            <a:schemeClr val="dk1"/>
          </a:effectRef>
          <a:fontRef idx="minor">
            <a:schemeClr val="dk1"/>
          </a:fontRef>
        </p:style>
      </p:pic>
      <p:pic>
        <p:nvPicPr>
          <p:cNvPr id="6" name="Picture 5" descr="DSC01981.JPG"/>
          <p:cNvPicPr>
            <a:picLocks noChangeAspect="1"/>
          </p:cNvPicPr>
          <p:nvPr/>
        </p:nvPicPr>
        <p:blipFill>
          <a:blip r:embed="rId5" cstate="print"/>
          <a:stretch>
            <a:fillRect/>
          </a:stretch>
        </p:blipFill>
        <p:spPr>
          <a:xfrm rot="16200000">
            <a:off x="5638801" y="3276601"/>
            <a:ext cx="3657600" cy="27432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1752600"/>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pPr algn="ctr" rtl="1">
              <a:buNone/>
            </a:pPr>
            <a:r>
              <a:rPr lang="fa-IR" b="1" dirty="0" smtClean="0">
                <a:solidFill>
                  <a:schemeClr val="bg1"/>
                </a:solidFill>
              </a:rPr>
              <a:t>بهينه سازي</a:t>
            </a:r>
            <a:endParaRPr lang="en-US" b="1" dirty="0" smtClean="0">
              <a:solidFill>
                <a:schemeClr val="bg1"/>
              </a:solidFill>
            </a:endParaRPr>
          </a:p>
          <a:p>
            <a:pPr algn="ctr" rtl="1">
              <a:buNone/>
            </a:pPr>
            <a:r>
              <a:rPr lang="fa-IR" b="1" dirty="0" smtClean="0">
                <a:solidFill>
                  <a:schemeClr val="bg1"/>
                </a:solidFill>
              </a:rPr>
              <a:t>براي به حداقل رساندن آشفتگي و بي نظمي پايه‌ها، بايد در طراحي علايم بهينه سازي کرد. به همين منظور مي‌توان علايم را به ديوارها و ساختمان‌ها نصب کرد و يا آنها را همراه با ديگر تجهيزات خياباني بر روي يک پايه مستقر ساخت.</a:t>
            </a:r>
            <a:endParaRPr lang="en-US" b="1" dirty="0" smtClean="0">
              <a:solidFill>
                <a:schemeClr val="bg1"/>
              </a:solidFill>
            </a:endParaRPr>
          </a:p>
          <a:p>
            <a:pPr algn="ctr">
              <a:buNone/>
            </a:pPr>
            <a:endParaRPr lang="en-US" b="1" dirty="0">
              <a:solidFill>
                <a:schemeClr val="bg1"/>
              </a:solidFill>
            </a:endParaRPr>
          </a:p>
        </p:txBody>
      </p:sp>
      <p:sp>
        <p:nvSpPr>
          <p:cNvPr id="3" name="Title 2"/>
          <p:cNvSpPr>
            <a:spLocks noGrp="1"/>
          </p:cNvSpPr>
          <p:nvPr>
            <p:ph type="title"/>
          </p:nvPr>
        </p:nvSpPr>
        <p:spPr/>
        <p:txBody>
          <a:bodyPr>
            <a:normAutofit fontScale="90000"/>
          </a:bodyPr>
          <a:lstStyle/>
          <a:p>
            <a:pPr algn="ctr"/>
            <a:r>
              <a:rPr lang="fa-IR" b="1" dirty="0" smtClean="0">
                <a:solidFill>
                  <a:srgbClr val="FFC000"/>
                </a:solidFill>
              </a:rPr>
              <a:t>18- علايم</a:t>
            </a:r>
            <a:r>
              <a:rPr smtClean="0">
                <a:solidFill>
                  <a:srgbClr val="FFC000"/>
                </a:solidFill>
              </a:rPr>
              <a:t/>
            </a:r>
            <a:br>
              <a:rPr smtClean="0">
                <a:solidFill>
                  <a:srgbClr val="FFC000"/>
                </a:solidFill>
              </a:rPr>
            </a:br>
            <a:endParaRPr lang="en-US" dirty="0">
              <a:solidFill>
                <a:srgbClr val="FFC000"/>
              </a:solidFill>
            </a:endParaRPr>
          </a:p>
        </p:txBody>
      </p:sp>
      <p:pic>
        <p:nvPicPr>
          <p:cNvPr id="4" name="Picture 3" descr="46.jpg"/>
          <p:cNvPicPr>
            <a:picLocks noChangeAspect="1"/>
          </p:cNvPicPr>
          <p:nvPr/>
        </p:nvPicPr>
        <p:blipFill>
          <a:blip r:embed="rId3"/>
          <a:stretch>
            <a:fillRect/>
          </a:stretch>
        </p:blipFill>
        <p:spPr>
          <a:xfrm>
            <a:off x="3048000" y="2971800"/>
            <a:ext cx="3505200" cy="3505200"/>
          </a:xfrm>
          <a:prstGeom prst="rect">
            <a:avLst/>
          </a:prstGeom>
        </p:spPr>
        <p:style>
          <a:lnRef idx="3">
            <a:schemeClr val="lt1"/>
          </a:lnRef>
          <a:fillRef idx="1">
            <a:schemeClr val="accent2"/>
          </a:fillRef>
          <a:effectRef idx="1">
            <a:schemeClr val="accent2"/>
          </a:effectRef>
          <a:fontRef idx="minor">
            <a:schemeClr val="lt1"/>
          </a:fontRef>
        </p:style>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1981200"/>
          </a:xfrm>
        </p:spPr>
        <p:style>
          <a:lnRef idx="2">
            <a:schemeClr val="dk1">
              <a:shade val="50000"/>
            </a:schemeClr>
          </a:lnRef>
          <a:fillRef idx="1">
            <a:schemeClr val="dk1"/>
          </a:fillRef>
          <a:effectRef idx="0">
            <a:schemeClr val="dk1"/>
          </a:effectRef>
          <a:fontRef idx="minor">
            <a:schemeClr val="lt1"/>
          </a:fontRef>
        </p:style>
        <p:txBody>
          <a:bodyPr>
            <a:normAutofit fontScale="55000" lnSpcReduction="20000"/>
          </a:bodyPr>
          <a:lstStyle/>
          <a:p>
            <a:pPr algn="ctr" rtl="1">
              <a:buNone/>
            </a:pPr>
            <a:r>
              <a:rPr lang="fa-IR" b="1" dirty="0" smtClean="0">
                <a:solidFill>
                  <a:schemeClr val="bg1"/>
                </a:solidFill>
              </a:rPr>
              <a:t>بمنظور شناخت و درک دقيق مساله تابلو، از يکسو بايد به جزئيات تابلو مثل ابعاد، موضوع، رنگ، نورپردازي، حروف، اشکال و نوع ساخت پرداخت و از سوي ديگر ارتباط تابلو و ساختمان، ترکيب مجموعه تابلوها با هم و نقش تابلو در سيماي شهر را بررسي کرد.</a:t>
            </a:r>
            <a:endParaRPr lang="en-US" b="1" dirty="0" smtClean="0">
              <a:solidFill>
                <a:schemeClr val="bg1"/>
              </a:solidFill>
            </a:endParaRPr>
          </a:p>
          <a:p>
            <a:pPr algn="ctr" rtl="1">
              <a:buNone/>
            </a:pPr>
            <a:r>
              <a:rPr lang="fa-IR" b="1" dirty="0" smtClean="0">
                <a:solidFill>
                  <a:schemeClr val="bg1"/>
                </a:solidFill>
              </a:rPr>
              <a:t>شکل‌هاي موجود در تابلوها پيش از آنکه يک مساله فني باشد، يک مساله فرهنگي است و راه‌حل‌هاي آن به آموزش عمومي نياز دارد.</a:t>
            </a:r>
            <a:endParaRPr lang="en-US" b="1" dirty="0" smtClean="0">
              <a:solidFill>
                <a:schemeClr val="bg1"/>
              </a:solidFill>
            </a:endParaRPr>
          </a:p>
          <a:p>
            <a:pPr algn="ctr" rtl="1">
              <a:buNone/>
            </a:pPr>
            <a:r>
              <a:rPr lang="fa-IR" b="1" dirty="0" smtClean="0">
                <a:solidFill>
                  <a:schemeClr val="bg1"/>
                </a:solidFill>
              </a:rPr>
              <a:t>بطور کلي، امروزه اطلاع رساني شهري به صورت يک شبکه پيوسته تعريف و طراحي مي‌شود. اجزاي اين شبکه عبارتند از:</a:t>
            </a:r>
            <a:endParaRPr lang="en-US" b="1" dirty="0" smtClean="0">
              <a:solidFill>
                <a:schemeClr val="bg1"/>
              </a:solidFill>
            </a:endParaRPr>
          </a:p>
          <a:p>
            <a:pPr algn="ctr" rtl="1">
              <a:buNone/>
            </a:pPr>
            <a:r>
              <a:rPr lang="fa-IR" b="1" dirty="0" smtClean="0">
                <a:solidFill>
                  <a:schemeClr val="bg1"/>
                </a:solidFill>
              </a:rPr>
              <a:t>1- تابلوهاي راهنماي شهري</a:t>
            </a:r>
            <a:endParaRPr lang="en-US" b="1" dirty="0" smtClean="0">
              <a:solidFill>
                <a:schemeClr val="bg1"/>
              </a:solidFill>
            </a:endParaRPr>
          </a:p>
          <a:p>
            <a:pPr algn="ctr" rtl="1">
              <a:buNone/>
            </a:pPr>
            <a:r>
              <a:rPr lang="fa-IR" b="1" dirty="0" smtClean="0">
                <a:solidFill>
                  <a:schemeClr val="bg1"/>
                </a:solidFill>
              </a:rPr>
              <a:t>2- تابلوهاي علائم راهنمايي و رانندگي</a:t>
            </a:r>
            <a:endParaRPr lang="en-US" b="1" dirty="0" smtClean="0">
              <a:solidFill>
                <a:schemeClr val="bg1"/>
              </a:solidFill>
            </a:endParaRPr>
          </a:p>
          <a:p>
            <a:pPr algn="ctr" rtl="1">
              <a:buNone/>
            </a:pPr>
            <a:r>
              <a:rPr lang="fa-IR" b="1" dirty="0" smtClean="0">
                <a:solidFill>
                  <a:schemeClr val="bg1"/>
                </a:solidFill>
              </a:rPr>
              <a:t>3- تابلوهاي تبليغاتي</a:t>
            </a:r>
            <a:endParaRPr lang="en-US" b="1" dirty="0" smtClean="0">
              <a:solidFill>
                <a:schemeClr val="bg1"/>
              </a:solidFill>
            </a:endParaRPr>
          </a:p>
          <a:p>
            <a:pPr algn="ctr" rtl="1">
              <a:buNone/>
            </a:pPr>
            <a:r>
              <a:rPr lang="fa-IR" b="1" dirty="0" smtClean="0">
                <a:solidFill>
                  <a:schemeClr val="bg1"/>
                </a:solidFill>
              </a:rPr>
              <a:t>4- تابلوهاي معرف فعاليت‌ها (عملکردها)‌ي تجاري- خدماتي</a:t>
            </a:r>
            <a:endParaRPr lang="en-US" b="1" dirty="0" smtClean="0">
              <a:solidFill>
                <a:schemeClr val="bg1"/>
              </a:solidFill>
            </a:endParaRPr>
          </a:p>
          <a:p>
            <a:pPr algn="ctr">
              <a:buNone/>
            </a:pPr>
            <a:endParaRPr lang="en-US" b="1" dirty="0">
              <a:solidFill>
                <a:schemeClr val="bg1"/>
              </a:solidFill>
            </a:endParaRPr>
          </a:p>
        </p:txBody>
      </p:sp>
      <p:sp>
        <p:nvSpPr>
          <p:cNvPr id="3" name="Title 2"/>
          <p:cNvSpPr>
            <a:spLocks noGrp="1"/>
          </p:cNvSpPr>
          <p:nvPr>
            <p:ph type="title"/>
          </p:nvPr>
        </p:nvSpPr>
        <p:spPr>
          <a:xfrm>
            <a:off x="457200" y="-76200"/>
            <a:ext cx="8229600" cy="1219200"/>
          </a:xfrm>
        </p:spPr>
        <p:txBody>
          <a:bodyPr>
            <a:normAutofit fontScale="90000"/>
          </a:bodyPr>
          <a:lstStyle/>
          <a:p>
            <a:pPr algn="ctr"/>
            <a:r>
              <a:rPr lang="fa-IR" b="1" dirty="0" smtClean="0">
                <a:solidFill>
                  <a:srgbClr val="FFC000"/>
                </a:solidFill>
              </a:rPr>
              <a:t>19- تابلوها</a:t>
            </a:r>
            <a:r>
              <a:rPr smtClean="0">
                <a:solidFill>
                  <a:srgbClr val="FFC000"/>
                </a:solidFill>
              </a:rPr>
              <a:t/>
            </a:r>
            <a:br>
              <a:rPr smtClean="0">
                <a:solidFill>
                  <a:srgbClr val="FFC000"/>
                </a:solidFill>
              </a:rPr>
            </a:br>
            <a:endParaRPr lang="en-US" dirty="0">
              <a:solidFill>
                <a:srgbClr val="FFC000"/>
              </a:solidFill>
            </a:endParaRPr>
          </a:p>
        </p:txBody>
      </p:sp>
      <p:pic>
        <p:nvPicPr>
          <p:cNvPr id="4" name="Picture 3" descr="7.jpg"/>
          <p:cNvPicPr>
            <a:picLocks noChangeAspect="1"/>
          </p:cNvPicPr>
          <p:nvPr/>
        </p:nvPicPr>
        <p:blipFill>
          <a:blip r:embed="rId3"/>
          <a:stretch>
            <a:fillRect/>
          </a:stretch>
        </p:blipFill>
        <p:spPr>
          <a:xfrm>
            <a:off x="2438400" y="3352800"/>
            <a:ext cx="4953000" cy="3291682"/>
          </a:xfrm>
          <a:prstGeom prst="rect">
            <a:avLst/>
          </a:prstGeom>
          <a:ln/>
        </p:spPr>
        <p:style>
          <a:lnRef idx="2">
            <a:schemeClr val="dk1"/>
          </a:lnRef>
          <a:fillRef idx="1">
            <a:schemeClr val="lt1"/>
          </a:fillRef>
          <a:effectRef idx="0">
            <a:schemeClr val="dk1"/>
          </a:effectRef>
          <a:fontRef idx="minor">
            <a:schemeClr val="dk1"/>
          </a:fontRef>
        </p:style>
      </p:pic>
      <p:pic>
        <p:nvPicPr>
          <p:cNvPr id="5" name="Picture 4" descr="53.jpg"/>
          <p:cNvPicPr>
            <a:picLocks noChangeAspect="1"/>
          </p:cNvPicPr>
          <p:nvPr/>
        </p:nvPicPr>
        <p:blipFill>
          <a:blip r:embed="rId4"/>
          <a:stretch>
            <a:fillRect/>
          </a:stretch>
        </p:blipFill>
        <p:spPr>
          <a:xfrm>
            <a:off x="76200" y="2438400"/>
            <a:ext cx="3657600" cy="2422144"/>
          </a:xfrm>
          <a:prstGeom prst="rect">
            <a:avLst/>
          </a:prstGeom>
        </p:spPr>
        <p:style>
          <a:lnRef idx="2">
            <a:schemeClr val="dk1"/>
          </a:lnRef>
          <a:fillRef idx="1">
            <a:schemeClr val="lt1"/>
          </a:fillRef>
          <a:effectRef idx="0">
            <a:schemeClr val="dk1"/>
          </a:effectRef>
          <a:fontRef idx="minor">
            <a:schemeClr val="dk1"/>
          </a:fontRef>
        </p:style>
      </p:pic>
      <p:pic>
        <p:nvPicPr>
          <p:cNvPr id="6" name="Picture 5" descr="49.jpg"/>
          <p:cNvPicPr>
            <a:picLocks noChangeAspect="1"/>
          </p:cNvPicPr>
          <p:nvPr/>
        </p:nvPicPr>
        <p:blipFill>
          <a:blip r:embed="rId5"/>
          <a:stretch>
            <a:fillRect/>
          </a:stretch>
        </p:blipFill>
        <p:spPr>
          <a:xfrm>
            <a:off x="7440045" y="2895600"/>
            <a:ext cx="1932555" cy="28956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a:r>
              <a:rPr lang="fa-IR" sz="3200" dirty="0" smtClean="0"/>
              <a:t>سایر مبلمان ها شامل باجه های پست،عابر بانک ها،کیوسک های پلیس و ... میباشند.</a:t>
            </a:r>
            <a:endParaRPr lang="en-US" sz="3200" dirty="0"/>
          </a:p>
        </p:txBody>
      </p:sp>
      <p:sp>
        <p:nvSpPr>
          <p:cNvPr id="3" name="Title 2"/>
          <p:cNvSpPr>
            <a:spLocks noGrp="1"/>
          </p:cNvSpPr>
          <p:nvPr>
            <p:ph type="title"/>
          </p:nvPr>
        </p:nvSpPr>
        <p:spPr/>
        <p:txBody>
          <a:bodyPr/>
          <a:lstStyle/>
          <a:p>
            <a:pPr algn="ctr"/>
            <a:r>
              <a:rPr lang="fa-IR" dirty="0" smtClean="0"/>
              <a:t>سایر مبلمان ها</a:t>
            </a:r>
            <a:endParaRPr lang="en-US"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6172200"/>
          </a:xfrm>
        </p:spPr>
        <p:style>
          <a:lnRef idx="3">
            <a:schemeClr val="lt1"/>
          </a:lnRef>
          <a:fillRef idx="1">
            <a:schemeClr val="dk1"/>
          </a:fillRef>
          <a:effectRef idx="1">
            <a:schemeClr val="dk1"/>
          </a:effectRef>
          <a:fontRef idx="minor">
            <a:schemeClr val="lt1"/>
          </a:fontRef>
        </p:style>
        <p:txBody>
          <a:bodyPr>
            <a:normAutofit/>
          </a:bodyPr>
          <a:lstStyle/>
          <a:p>
            <a:pPr algn="r">
              <a:buNone/>
            </a:pPr>
            <a:r>
              <a:rPr lang="fa-IR" sz="3600" dirty="0" smtClean="0">
                <a:solidFill>
                  <a:schemeClr val="bg2">
                    <a:lumMod val="75000"/>
                  </a:schemeClr>
                </a:solidFill>
                <a:cs typeface="B Nazanin" pitchFamily="2" charset="-78"/>
              </a:rPr>
              <a:t>بررسی نظریه های مرتبط با موضوع</a:t>
            </a:r>
          </a:p>
          <a:p>
            <a:pPr algn="r">
              <a:buNone/>
            </a:pPr>
            <a:endParaRPr lang="fa-IR" sz="3600" dirty="0" smtClean="0">
              <a:solidFill>
                <a:schemeClr val="tx2">
                  <a:lumMod val="50000"/>
                </a:schemeClr>
              </a:solidFill>
              <a:cs typeface="B Nazanin" pitchFamily="2" charset="-78"/>
            </a:endParaRPr>
          </a:p>
          <a:p>
            <a:pPr algn="r">
              <a:buNone/>
            </a:pPr>
            <a:r>
              <a:rPr lang="fa-IR" sz="2800" b="1" dirty="0" smtClean="0">
                <a:solidFill>
                  <a:srgbClr val="FFC000"/>
                </a:solidFill>
                <a:cs typeface="B Nazanin" pitchFamily="2" charset="-78"/>
              </a:rPr>
              <a:t>باید تدابیری مد نظر قرار بگیرد که معلول را قادر سازد بدون کمک گرفتن از شخص همراه  در جامعه زندگی کند.معلولین حق دارند از امکاناتی برخوردار باشند که بتوانند به طور مستقل در جامعه زندگی کنند (قطعنامه مجمع عمومی سازمان ملل متحد-دسامبر 1975) </a:t>
            </a:r>
            <a:endParaRPr lang="en-US" sz="2800" b="1" dirty="0">
              <a:solidFill>
                <a:srgbClr val="FFC000"/>
              </a:solidFill>
              <a:cs typeface="B Nazanin" pitchFamily="2" charset="-78"/>
            </a:endParaRPr>
          </a:p>
        </p:txBody>
      </p:sp>
      <p:sp>
        <p:nvSpPr>
          <p:cNvPr id="2" name="Title 1"/>
          <p:cNvSpPr>
            <a:spLocks noGrp="1"/>
          </p:cNvSpPr>
          <p:nvPr>
            <p:ph type="title"/>
          </p:nvPr>
        </p:nvSpPr>
        <p:spPr>
          <a:xfrm>
            <a:off x="-4495800" y="5943600"/>
            <a:ext cx="8229600" cy="1219200"/>
          </a:xfrm>
        </p:spPr>
        <p:txBody>
          <a:bodyPr/>
          <a:lstStyle/>
          <a:p>
            <a:endParaRPr lang="en-US" dirty="0"/>
          </a:p>
        </p:txBody>
      </p:sp>
      <p:pic>
        <p:nvPicPr>
          <p:cNvPr id="4" name="Picture 3" descr="disabilities%5B1%5D.gif"/>
          <p:cNvPicPr>
            <a:picLocks noChangeAspect="1"/>
          </p:cNvPicPr>
          <p:nvPr/>
        </p:nvPicPr>
        <p:blipFill>
          <a:blip r:embed="rId3"/>
          <a:stretch>
            <a:fillRect/>
          </a:stretch>
        </p:blipFill>
        <p:spPr>
          <a:xfrm>
            <a:off x="152400" y="71723"/>
            <a:ext cx="2362200" cy="995077"/>
          </a:xfrm>
          <a:prstGeom prst="rect">
            <a:avLst/>
          </a:prstGeom>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2514600"/>
            <a:ext cx="4038600" cy="2133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buNone/>
            </a:pPr>
            <a:r>
              <a:rPr lang="fa-I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نمونه های موردی</a:t>
            </a:r>
          </a:p>
          <a:p>
            <a:pPr algn="ctr">
              <a:buNone/>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Case studies</a:t>
            </a:r>
          </a:p>
        </p:txBody>
      </p:sp>
      <p:sp>
        <p:nvSpPr>
          <p:cNvPr id="2" name="Title 1"/>
          <p:cNvSpPr>
            <a:spLocks noGrp="1"/>
          </p:cNvSpPr>
          <p:nvPr>
            <p:ph type="title"/>
          </p:nvPr>
        </p:nvSpPr>
        <p:spPr>
          <a:xfrm>
            <a:off x="-8229600" y="4343400"/>
            <a:ext cx="8229600" cy="1219200"/>
          </a:xfrm>
        </p:spPr>
        <p:txBody>
          <a:bodyPr/>
          <a:lstStyle/>
          <a:p>
            <a:endParaRPr lang="en-US"/>
          </a:p>
        </p:txBody>
      </p:sp>
      <p:pic>
        <p:nvPicPr>
          <p:cNvPr id="4" name="Picture 3" descr="disabilities%5B1%5D.gif"/>
          <p:cNvPicPr>
            <a:picLocks noChangeAspect="1"/>
          </p:cNvPicPr>
          <p:nvPr/>
        </p:nvPicPr>
        <p:blipFill>
          <a:blip r:embed="rId3"/>
          <a:stretch>
            <a:fillRect/>
          </a:stretch>
        </p:blipFill>
        <p:spPr>
          <a:xfrm>
            <a:off x="152400" y="71723"/>
            <a:ext cx="2362200" cy="995077"/>
          </a:xfrm>
          <a:prstGeom prst="rect">
            <a:avLst/>
          </a:prstGeom>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743200"/>
            <a:ext cx="8229600" cy="1752600"/>
          </a:xfrm>
        </p:spPr>
        <p:txBody>
          <a:bodyPr>
            <a:normAutofit/>
          </a:bodyPr>
          <a:lstStyle/>
          <a:p>
            <a:pPr algn="ctr">
              <a:buNone/>
            </a:pPr>
            <a:r>
              <a:rPr lang="fa-IR" sz="9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ایران</a:t>
            </a:r>
            <a:endParaRPr lang="en-US"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715000"/>
          </a:xfrm>
        </p:spPr>
        <p:style>
          <a:lnRef idx="3">
            <a:schemeClr val="lt1"/>
          </a:lnRef>
          <a:fillRef idx="1">
            <a:schemeClr val="dk1"/>
          </a:fillRef>
          <a:effectRef idx="1">
            <a:schemeClr val="dk1"/>
          </a:effectRef>
          <a:fontRef idx="minor">
            <a:schemeClr val="lt1"/>
          </a:fontRef>
        </p:style>
        <p:txBody>
          <a:bodyPr>
            <a:noAutofit/>
          </a:bodyPr>
          <a:lstStyle/>
          <a:p>
            <a:pPr algn="ctr">
              <a:buNone/>
            </a:pPr>
            <a:r>
              <a:rPr lang="ar-SA" sz="2400" b="1" dirty="0" smtClean="0">
                <a:solidFill>
                  <a:srgbClr val="FFFF00"/>
                </a:solidFill>
                <a:cs typeface="2  Nazanin" pitchFamily="2" charset="-78"/>
              </a:rPr>
              <a:t>پلهاي ارتباطي بين پياده‌رو و سواره‌رو</a:t>
            </a:r>
            <a:r>
              <a:rPr lang="en-US" sz="2000" dirty="0" smtClean="0">
                <a:solidFill>
                  <a:srgbClr val="FFFF00"/>
                </a:solidFill>
                <a:cs typeface="2  Nazanin" pitchFamily="2" charset="-78"/>
              </a:rPr>
              <a:t/>
            </a:r>
            <a:br>
              <a:rPr lang="en-US" sz="2000" dirty="0" smtClean="0">
                <a:solidFill>
                  <a:srgbClr val="FFFF00"/>
                </a:solidFill>
                <a:cs typeface="2  Nazanin" pitchFamily="2" charset="-78"/>
              </a:rPr>
            </a:br>
            <a:endParaRPr lang="fa-IR" sz="2400" b="1" dirty="0" smtClean="0">
              <a:solidFill>
                <a:srgbClr val="FFFF00"/>
              </a:solidFill>
              <a:cs typeface="2  Nazanin" pitchFamily="2" charset="-78"/>
            </a:endParaRPr>
          </a:p>
          <a:p>
            <a:pPr algn="r">
              <a:buNone/>
            </a:pPr>
            <a:r>
              <a:rPr lang="ar-SA" sz="2400" b="1" dirty="0" smtClean="0">
                <a:solidFill>
                  <a:schemeClr val="bg1"/>
                </a:solidFill>
                <a:cs typeface="2  Nazanin" pitchFamily="2" charset="-78"/>
              </a:rPr>
              <a:t>2ـ 1پيش‌بيني پلهاي ارتباطي بين پياده‌رو و سواره‌رو و حداكثر در هر 500 متر فاصله الزامي‌است‌</a:t>
            </a:r>
            <a:endParaRPr lang="fa-IR" sz="2400" b="1" dirty="0" smtClean="0">
              <a:solidFill>
                <a:schemeClr val="bg1"/>
              </a:solidFill>
              <a:cs typeface="2  Nazanin" pitchFamily="2" charset="-78"/>
            </a:endParaRPr>
          </a:p>
          <a:p>
            <a:pPr algn="r">
              <a:buNone/>
            </a:pPr>
            <a:r>
              <a:rPr lang="en-US" sz="2000" b="1" dirty="0" smtClean="0">
                <a:solidFill>
                  <a:schemeClr val="bg1"/>
                </a:solidFill>
                <a:cs typeface="2  Sara" pitchFamily="2" charset="-78"/>
              </a:rPr>
              <a:t/>
            </a:r>
            <a:br>
              <a:rPr lang="en-US" sz="2000" b="1" dirty="0" smtClean="0">
                <a:solidFill>
                  <a:schemeClr val="bg1"/>
                </a:solidFill>
                <a:cs typeface="2  Sara" pitchFamily="2" charset="-78"/>
              </a:rPr>
            </a:br>
            <a:r>
              <a:rPr lang="ar-SA" sz="2400" b="1" dirty="0" smtClean="0">
                <a:solidFill>
                  <a:schemeClr val="bg1"/>
                </a:solidFill>
                <a:cs typeface="2  Nazanin" pitchFamily="2" charset="-78"/>
              </a:rPr>
              <a:t>2ـ 2ـ اتصال پلهاي ارتباطي و پياده‌رو بايد بدون اختلاف سطح باشد، در صورت وجوداختلاف سطح‌ رعايت ضوابط ذكر شده در فصل سطح شيبدار الزامي است‌</a:t>
            </a:r>
            <a:r>
              <a:rPr lang="en-US" sz="2400" b="1" dirty="0" smtClean="0">
                <a:solidFill>
                  <a:schemeClr val="bg1"/>
                </a:solidFill>
                <a:cs typeface="2  Nazanin" pitchFamily="2" charset="-78"/>
              </a:rPr>
              <a:t/>
            </a:r>
            <a:br>
              <a:rPr lang="en-US" sz="2400" b="1" dirty="0" smtClean="0">
                <a:solidFill>
                  <a:schemeClr val="bg1"/>
                </a:solidFill>
                <a:cs typeface="2  Nazanin" pitchFamily="2" charset="-78"/>
              </a:rPr>
            </a:br>
            <a:r>
              <a:rPr lang="en-US" sz="2400" b="1" dirty="0" smtClean="0">
                <a:solidFill>
                  <a:schemeClr val="bg1"/>
                </a:solidFill>
                <a:cs typeface="2  Nazanin" pitchFamily="2" charset="-78"/>
              </a:rPr>
              <a:t>1</a:t>
            </a:r>
            <a:r>
              <a:rPr lang="ar-SA" sz="2400" b="1" dirty="0" smtClean="0">
                <a:solidFill>
                  <a:schemeClr val="bg1"/>
                </a:solidFill>
                <a:cs typeface="2  Nazanin" pitchFamily="2" charset="-78"/>
              </a:rPr>
              <a:t>2ـ 3ـ حداقل عرض پلهاي ارتباطي كه در امتداد مسير پياده رو نصب مي‌شوند، برابر عرض‌پياده رو </a:t>
            </a:r>
            <a:endParaRPr lang="fa-IR" sz="2400" b="1" dirty="0" smtClean="0">
              <a:solidFill>
                <a:schemeClr val="bg1"/>
              </a:solidFill>
              <a:cs typeface="2  Nazanin" pitchFamily="2" charset="-78"/>
            </a:endParaRPr>
          </a:p>
          <a:p>
            <a:pPr algn="r">
              <a:buNone/>
            </a:pPr>
            <a:r>
              <a:rPr lang="ar-SA" sz="2400" b="1" dirty="0" smtClean="0">
                <a:solidFill>
                  <a:schemeClr val="bg1"/>
                </a:solidFill>
                <a:cs typeface="2  Nazanin" pitchFamily="2" charset="-78"/>
              </a:rPr>
              <a:t>باشد. حداقل عرض پلهاي ارتباطي عمود بر مسير پياده‌رو 150 سانتيمتر باشد</a:t>
            </a:r>
            <a:endParaRPr lang="fa-IR" sz="2400" b="1" dirty="0" smtClean="0">
              <a:solidFill>
                <a:schemeClr val="bg1"/>
              </a:solidFill>
              <a:cs typeface="2  Nazanin" pitchFamily="2" charset="-78"/>
            </a:endParaRPr>
          </a:p>
          <a:p>
            <a:pPr algn="r">
              <a:buNone/>
            </a:pPr>
            <a:r>
              <a:rPr lang="ar-SA" sz="2400" b="1" dirty="0" smtClean="0">
                <a:solidFill>
                  <a:schemeClr val="bg1"/>
                </a:solidFill>
                <a:cs typeface="2  Nazanin" pitchFamily="2" charset="-78"/>
              </a:rPr>
              <a:t>2ـ 4ـ محل ارتباط پياده‌رو و سواره‌رو بايد داراي علائم حسي قابل تشخيص براي نابينايان‌باشد</a:t>
            </a:r>
            <a:endParaRPr lang="fa-IR" sz="2400" b="1" dirty="0" smtClean="0">
              <a:solidFill>
                <a:schemeClr val="bg1"/>
              </a:solidFill>
              <a:cs typeface="2  Nazanin" pitchFamily="2" charset="-78"/>
            </a:endParaRPr>
          </a:p>
          <a:p>
            <a:pPr algn="r">
              <a:buNone/>
            </a:pPr>
            <a:r>
              <a:rPr lang="ar-SA" sz="2400" b="1" dirty="0" smtClean="0">
                <a:solidFill>
                  <a:schemeClr val="bg1"/>
                </a:solidFill>
                <a:cs typeface="2  Nazanin" pitchFamily="2" charset="-78"/>
              </a:rPr>
              <a:t>2ـ 5ـ ساختن پل يا سطح لغزنده ممنوع است‌</a:t>
            </a:r>
            <a:r>
              <a:rPr lang="en-US" sz="2400" b="1" dirty="0" smtClean="0">
                <a:solidFill>
                  <a:schemeClr val="bg1"/>
                </a:solidFill>
                <a:cs typeface="2  Nazanin" pitchFamily="2" charset="-78"/>
              </a:rPr>
              <a:t/>
            </a:r>
            <a:br>
              <a:rPr lang="en-US" sz="2400" b="1" dirty="0" smtClean="0">
                <a:solidFill>
                  <a:schemeClr val="bg1"/>
                </a:solidFill>
                <a:cs typeface="2  Nazanin" pitchFamily="2" charset="-78"/>
              </a:rPr>
            </a:br>
            <a:endParaRPr lang="en-US" sz="2400" b="1" dirty="0">
              <a:solidFill>
                <a:schemeClr val="bg1"/>
              </a:solidFill>
              <a:cs typeface="2  Nazanin" pitchFamily="2" charset="-78"/>
            </a:endParaRPr>
          </a:p>
        </p:txBody>
      </p:sp>
      <p:pic>
        <p:nvPicPr>
          <p:cNvPr id="4" name="Picture 3" descr="disabilities%5B1%5D.gif"/>
          <p:cNvPicPr>
            <a:picLocks noChangeAspect="1"/>
          </p:cNvPicPr>
          <p:nvPr/>
        </p:nvPicPr>
        <p:blipFill>
          <a:blip r:embed="rId3"/>
          <a:stretch>
            <a:fillRect/>
          </a:stretch>
        </p:blipFill>
        <p:spPr>
          <a:xfrm>
            <a:off x="152400" y="71723"/>
            <a:ext cx="2362200" cy="995077"/>
          </a:xfrm>
          <a:prstGeom prst="rect">
            <a:avLst/>
          </a:prstGeom>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133600" y="152400"/>
            <a:ext cx="4953000" cy="6858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fa-IR" dirty="0" smtClean="0">
                <a:solidFill>
                  <a:schemeClr val="accent4">
                    <a:lumMod val="75000"/>
                  </a:schemeClr>
                </a:solidFill>
              </a:rPr>
              <a:t>پل های ارتباطی سواره و پیاده</a:t>
            </a:r>
            <a:endParaRPr lang="en-US" dirty="0">
              <a:solidFill>
                <a:schemeClr val="accent4">
                  <a:lumMod val="75000"/>
                </a:schemeClr>
              </a:solidFill>
            </a:endParaRPr>
          </a:p>
        </p:txBody>
      </p:sp>
      <p:sp>
        <p:nvSpPr>
          <p:cNvPr id="4" name="Title 2"/>
          <p:cNvSpPr txBox="1">
            <a:spLocks/>
          </p:cNvSpPr>
          <p:nvPr/>
        </p:nvSpPr>
        <p:spPr>
          <a:xfrm>
            <a:off x="5410200" y="2057400"/>
            <a:ext cx="2895600" cy="685800"/>
          </a:xfrm>
          <a:prstGeom prst="rect">
            <a:avLst/>
          </a:prstGeom>
        </p:spPr>
        <p:style>
          <a:lnRef idx="1">
            <a:schemeClr val="accent3"/>
          </a:lnRef>
          <a:fillRef idx="3">
            <a:schemeClr val="accent3"/>
          </a:fillRef>
          <a:effectRef idx="2">
            <a:schemeClr val="accent3"/>
          </a:effectRef>
          <a:fontRef idx="minor">
            <a:schemeClr val="lt1"/>
          </a:fontRef>
        </p:style>
        <p:txBody>
          <a:bodyPr vert="horz" rtlCol="0" anchor="b" anchorCtr="0">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4200" spc="-100" dirty="0" smtClean="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rPr>
              <a:t>نا مناسب</a:t>
            </a:r>
            <a:endParaRPr kumimoji="0" lang="en-US" sz="4200" b="0" i="0" u="none" strike="noStrike" kern="1200" cap="none" spc="-100" normalizeH="0" baseline="0" noProof="0" dirty="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endParaRPr>
          </a:p>
        </p:txBody>
      </p:sp>
      <p:sp>
        <p:nvSpPr>
          <p:cNvPr id="5" name="Title 2"/>
          <p:cNvSpPr txBox="1">
            <a:spLocks/>
          </p:cNvSpPr>
          <p:nvPr/>
        </p:nvSpPr>
        <p:spPr>
          <a:xfrm>
            <a:off x="762000" y="2057400"/>
            <a:ext cx="2895600" cy="685800"/>
          </a:xfrm>
          <a:prstGeom prst="rect">
            <a:avLst/>
          </a:prstGeom>
        </p:spPr>
        <p:style>
          <a:lnRef idx="1">
            <a:schemeClr val="accent3"/>
          </a:lnRef>
          <a:fillRef idx="3">
            <a:schemeClr val="accent3"/>
          </a:fillRef>
          <a:effectRef idx="2">
            <a:schemeClr val="accent3"/>
          </a:effectRef>
          <a:fontRef idx="minor">
            <a:schemeClr val="lt1"/>
          </a:fontRef>
        </p:style>
        <p:txBody>
          <a:bodyPr vert="horz" rtlCol="0" anchor="b" anchorCtr="0">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4200" spc="-100" dirty="0" smtClean="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rPr>
              <a:t>مناسب</a:t>
            </a:r>
            <a:endParaRPr kumimoji="0" lang="en-US" sz="4200" b="0" i="0" u="none" strike="noStrike" kern="1200" cap="none" spc="-100" normalizeH="0" baseline="0" noProof="0" dirty="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endParaRPr>
          </a:p>
        </p:txBody>
      </p:sp>
      <p:pic>
        <p:nvPicPr>
          <p:cNvPr id="6" name="Picture 5" descr="DSC01975.JPG"/>
          <p:cNvPicPr>
            <a:picLocks noChangeAspect="1"/>
          </p:cNvPicPr>
          <p:nvPr/>
        </p:nvPicPr>
        <p:blipFill>
          <a:blip r:embed="rId3" cstate="print"/>
          <a:stretch>
            <a:fillRect/>
          </a:stretch>
        </p:blipFill>
        <p:spPr>
          <a:xfrm>
            <a:off x="4800600" y="3067050"/>
            <a:ext cx="4038600" cy="3028950"/>
          </a:xfrm>
          <a:prstGeom prst="rect">
            <a:avLst/>
          </a:prstGeom>
        </p:spPr>
        <p:style>
          <a:lnRef idx="2">
            <a:schemeClr val="dk1"/>
          </a:lnRef>
          <a:fillRef idx="1">
            <a:schemeClr val="lt1"/>
          </a:fillRef>
          <a:effectRef idx="0">
            <a:schemeClr val="dk1"/>
          </a:effectRef>
          <a:fontRef idx="minor">
            <a:schemeClr val="dk1"/>
          </a:fontRef>
        </p:style>
      </p:pic>
      <p:pic>
        <p:nvPicPr>
          <p:cNvPr id="8" name="Picture 7" descr="DSC01973.JPG"/>
          <p:cNvPicPr>
            <a:picLocks noChangeAspect="1"/>
          </p:cNvPicPr>
          <p:nvPr/>
        </p:nvPicPr>
        <p:blipFill>
          <a:blip r:embed="rId4" cstate="print"/>
          <a:stretch>
            <a:fillRect/>
          </a:stretch>
        </p:blipFill>
        <p:spPr>
          <a:xfrm>
            <a:off x="228600" y="3048000"/>
            <a:ext cx="4038600" cy="302895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133600" y="152400"/>
            <a:ext cx="4953000" cy="6858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fa-IR" dirty="0" smtClean="0">
                <a:solidFill>
                  <a:schemeClr val="accent4">
                    <a:lumMod val="75000"/>
                  </a:schemeClr>
                </a:solidFill>
              </a:rPr>
              <a:t>عبور آسان ناتوانان از خیابان</a:t>
            </a:r>
            <a:endParaRPr lang="en-US" dirty="0">
              <a:solidFill>
                <a:schemeClr val="accent4">
                  <a:lumMod val="75000"/>
                </a:schemeClr>
              </a:solidFill>
            </a:endParaRPr>
          </a:p>
        </p:txBody>
      </p:sp>
      <p:pic>
        <p:nvPicPr>
          <p:cNvPr id="7" name="Picture 6" descr="thumb_20071227011502_train%20tracks.jpg"/>
          <p:cNvPicPr>
            <a:picLocks noChangeAspect="1"/>
          </p:cNvPicPr>
          <p:nvPr/>
        </p:nvPicPr>
        <p:blipFill>
          <a:blip r:embed="rId3"/>
          <a:stretch>
            <a:fillRect/>
          </a:stretch>
        </p:blipFill>
        <p:spPr>
          <a:xfrm>
            <a:off x="381000" y="1699683"/>
            <a:ext cx="4038600" cy="3253317"/>
          </a:xfrm>
          <a:prstGeom prst="rect">
            <a:avLst/>
          </a:prstGeom>
        </p:spPr>
        <p:style>
          <a:lnRef idx="2">
            <a:schemeClr val="dk1"/>
          </a:lnRef>
          <a:fillRef idx="1">
            <a:schemeClr val="lt1"/>
          </a:fillRef>
          <a:effectRef idx="0">
            <a:schemeClr val="dk1"/>
          </a:effectRef>
          <a:fontRef idx="minor">
            <a:schemeClr val="dk1"/>
          </a:fontRef>
        </p:style>
      </p:pic>
      <p:pic>
        <p:nvPicPr>
          <p:cNvPr id="9" name="Picture 8" descr="128_orig.jpg"/>
          <p:cNvPicPr>
            <a:picLocks noChangeAspect="1"/>
          </p:cNvPicPr>
          <p:nvPr/>
        </p:nvPicPr>
        <p:blipFill>
          <a:blip r:embed="rId4"/>
          <a:stretch>
            <a:fillRect/>
          </a:stretch>
        </p:blipFill>
        <p:spPr>
          <a:xfrm>
            <a:off x="5867400" y="1556355"/>
            <a:ext cx="2276475" cy="3396645"/>
          </a:xfrm>
          <a:prstGeom prst="rect">
            <a:avLst/>
          </a:prstGeom>
        </p:spPr>
        <p:style>
          <a:lnRef idx="2">
            <a:schemeClr val="dk1"/>
          </a:lnRef>
          <a:fillRef idx="1">
            <a:schemeClr val="lt1"/>
          </a:fillRef>
          <a:effectRef idx="0">
            <a:schemeClr val="dk1"/>
          </a:effectRef>
          <a:fontRef idx="minor">
            <a:schemeClr val="dk1"/>
          </a:fontRef>
        </p:style>
      </p:pic>
      <p:sp>
        <p:nvSpPr>
          <p:cNvPr id="10" name="Title 2"/>
          <p:cNvSpPr txBox="1">
            <a:spLocks/>
          </p:cNvSpPr>
          <p:nvPr/>
        </p:nvSpPr>
        <p:spPr>
          <a:xfrm>
            <a:off x="990600" y="5257800"/>
            <a:ext cx="3124200" cy="685800"/>
          </a:xfrm>
          <a:prstGeom prst="rect">
            <a:avLst/>
          </a:prstGeom>
        </p:spPr>
        <p:style>
          <a:lnRef idx="1">
            <a:schemeClr val="accent3"/>
          </a:lnRef>
          <a:fillRef idx="3">
            <a:schemeClr val="accent3"/>
          </a:fillRef>
          <a:effectRef idx="2">
            <a:schemeClr val="accent3"/>
          </a:effectRef>
          <a:fontRef idx="minor">
            <a:schemeClr val="lt1"/>
          </a:fontRef>
        </p:style>
        <p:txBody>
          <a:bodyPr vert="horz" rtlCol="0" anchor="b" anchorCtr="0">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200" b="0" i="0" u="none" strike="noStrike" kern="1200" cap="none" spc="-100" normalizeH="0" baseline="0" noProof="0" dirty="0" smtClean="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rPr>
              <a:t>استفاده از رنگ</a:t>
            </a:r>
            <a:endParaRPr kumimoji="0" lang="en-US" sz="4200" b="0" i="0" u="none" strike="noStrike" kern="1200" cap="none" spc="-100" normalizeH="0" baseline="0" noProof="0" dirty="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endParaRPr>
          </a:p>
        </p:txBody>
      </p:sp>
      <p:sp>
        <p:nvSpPr>
          <p:cNvPr id="11" name="Title 2"/>
          <p:cNvSpPr txBox="1">
            <a:spLocks/>
          </p:cNvSpPr>
          <p:nvPr/>
        </p:nvSpPr>
        <p:spPr>
          <a:xfrm>
            <a:off x="5486400" y="5257800"/>
            <a:ext cx="3124200" cy="685800"/>
          </a:xfrm>
          <a:prstGeom prst="rect">
            <a:avLst/>
          </a:prstGeom>
        </p:spPr>
        <p:style>
          <a:lnRef idx="1">
            <a:schemeClr val="accent3"/>
          </a:lnRef>
          <a:fillRef idx="3">
            <a:schemeClr val="accent3"/>
          </a:fillRef>
          <a:effectRef idx="2">
            <a:schemeClr val="accent3"/>
          </a:effectRef>
          <a:fontRef idx="minor">
            <a:schemeClr val="lt1"/>
          </a:fontRef>
        </p:style>
        <p:txBody>
          <a:bodyPr vert="horz" rtlCol="0" anchor="b" anchorCtr="0">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200" b="0" i="0" u="none" strike="noStrike" kern="1200" cap="none" spc="-100" normalizeH="0" baseline="0" noProof="0" dirty="0" smtClean="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rPr>
              <a:t>استفاده از</a:t>
            </a:r>
            <a:r>
              <a:rPr kumimoji="0" lang="fa-IR" sz="4200" b="0" i="0" u="none" strike="noStrike" kern="1200" cap="none" spc="-100" normalizeH="0" noProof="0" dirty="0" smtClean="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rPr>
              <a:t> چراغ عابر پیاده دستی</a:t>
            </a:r>
            <a:endParaRPr kumimoji="0" lang="en-US" sz="4200" b="0" i="0" u="none" strike="noStrike" kern="1200" cap="none" spc="-100" normalizeH="0" baseline="0" noProof="0" dirty="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458200" cy="5181600"/>
          </a:xfrm>
        </p:spPr>
        <p:style>
          <a:lnRef idx="3">
            <a:schemeClr val="lt1"/>
          </a:lnRef>
          <a:fillRef idx="1">
            <a:schemeClr val="dk1"/>
          </a:fillRef>
          <a:effectRef idx="1">
            <a:schemeClr val="dk1"/>
          </a:effectRef>
          <a:fontRef idx="minor">
            <a:schemeClr val="lt1"/>
          </a:fontRef>
        </p:style>
        <p:txBody>
          <a:bodyPr>
            <a:noAutofit/>
          </a:bodyPr>
          <a:lstStyle/>
          <a:p>
            <a:pPr algn="ctr">
              <a:buNone/>
            </a:pPr>
            <a:r>
              <a:rPr lang="fa-IR" sz="1800" dirty="0" smtClean="0">
                <a:ln w="17780" cmpd="sng">
                  <a:solidFill>
                    <a:srgbClr val="FFFFFF"/>
                  </a:solidFill>
                  <a:prstDash val="solid"/>
                  <a:miter lim="800000"/>
                </a:ln>
                <a:solidFill>
                  <a:srgbClr val="FFFF00"/>
                </a:solidFill>
                <a:effectLst>
                  <a:outerShdw blurRad="50800" algn="tl" rotWithShape="0">
                    <a:srgbClr val="000000"/>
                  </a:outerShdw>
                </a:effectLst>
                <a:cs typeface="B Nazanin" pitchFamily="2" charset="-78"/>
              </a:rPr>
              <a:t>انسان به عنوان یک موجود اجتماعی همواره در صدد ایجاد ارتباط با فضای پیرامون خود است.</a:t>
            </a:r>
          </a:p>
          <a:p>
            <a:pPr algn="ctr">
              <a:buNone/>
            </a:pPr>
            <a:r>
              <a:rPr lang="fa-IR" sz="1800" dirty="0" smtClean="0">
                <a:ln w="17780" cmpd="sng">
                  <a:solidFill>
                    <a:srgbClr val="FFFFFF"/>
                  </a:solidFill>
                  <a:prstDash val="solid"/>
                  <a:miter lim="800000"/>
                </a:ln>
                <a:solidFill>
                  <a:srgbClr val="FFFF00"/>
                </a:solidFill>
                <a:effectLst>
                  <a:outerShdw blurRad="50800" algn="tl" rotWithShape="0">
                    <a:srgbClr val="000000"/>
                  </a:outerShdw>
                </a:effectLst>
                <a:cs typeface="B Nazanin" pitchFamily="2" charset="-78"/>
              </a:rPr>
              <a:t>ایجاد این ارتباط از طریق حضور در محیط ،دسترسی به فضاهای پیرامون و انجام فعالیت های حیاتی میسر است.</a:t>
            </a:r>
          </a:p>
          <a:p>
            <a:pPr algn="ctr">
              <a:buNone/>
            </a:pPr>
            <a:r>
              <a:rPr lang="fa-IR" sz="1800" dirty="0" smtClean="0">
                <a:ln w="17780" cmpd="sng">
                  <a:solidFill>
                    <a:srgbClr val="FFFFFF"/>
                  </a:solidFill>
                  <a:prstDash val="solid"/>
                  <a:miter lim="800000"/>
                </a:ln>
                <a:solidFill>
                  <a:srgbClr val="FFFF00"/>
                </a:solidFill>
                <a:effectLst>
                  <a:outerShdw blurRad="50800" algn="tl" rotWithShape="0">
                    <a:srgbClr val="000000"/>
                  </a:outerShdw>
                </a:effectLst>
                <a:cs typeface="B Nazanin" pitchFamily="2" charset="-78"/>
              </a:rPr>
              <a:t>در واقع دسترسی شرط لازم برای تامین و برآورد فعالیت های انسانی بوده و در صورت تحقق این امر انسان قادر به فعالیت در عرصه های مختلف زندگی و دارای بازده اجتماعی مناسب خواهد بود.</a:t>
            </a:r>
          </a:p>
          <a:p>
            <a:pPr algn="ctr">
              <a:buNone/>
            </a:pPr>
            <a:r>
              <a:rPr lang="fa-IR" sz="1800" dirty="0" smtClean="0">
                <a:ln w="17780" cmpd="sng">
                  <a:solidFill>
                    <a:srgbClr val="FFFFFF"/>
                  </a:solidFill>
                  <a:prstDash val="solid"/>
                  <a:miter lim="800000"/>
                </a:ln>
                <a:solidFill>
                  <a:srgbClr val="FFFF00"/>
                </a:solidFill>
                <a:effectLst>
                  <a:outerShdw blurRad="50800" algn="tl" rotWithShape="0">
                    <a:srgbClr val="000000"/>
                  </a:outerShdw>
                </a:effectLst>
                <a:cs typeface="B Nazanin" pitchFamily="2" charset="-78"/>
              </a:rPr>
              <a:t>عدم حضور انسان در محیط از دو علت زیر ناشی می گردد.</a:t>
            </a:r>
          </a:p>
          <a:p>
            <a:pPr algn="ctr">
              <a:buNone/>
            </a:pPr>
            <a:r>
              <a:rPr lang="fa-IR" sz="1800" dirty="0" smtClean="0">
                <a:ln w="17780" cmpd="sng">
                  <a:solidFill>
                    <a:srgbClr val="FFFFFF"/>
                  </a:solidFill>
                  <a:prstDash val="solid"/>
                  <a:miter lim="800000"/>
                </a:ln>
                <a:solidFill>
                  <a:srgbClr val="FFFF00"/>
                </a:solidFill>
                <a:effectLst>
                  <a:outerShdw blurRad="50800" algn="tl" rotWithShape="0">
                    <a:srgbClr val="000000"/>
                  </a:outerShdw>
                </a:effectLst>
                <a:cs typeface="B Nazanin" pitchFamily="2" charset="-78"/>
              </a:rPr>
              <a:t>1-نامناسب بودن محیط شهری</a:t>
            </a:r>
          </a:p>
          <a:p>
            <a:pPr algn="ctr">
              <a:buNone/>
            </a:pPr>
            <a:r>
              <a:rPr lang="fa-IR" sz="1800" dirty="0" smtClean="0">
                <a:ln w="17780" cmpd="sng">
                  <a:solidFill>
                    <a:srgbClr val="FFFFFF"/>
                  </a:solidFill>
                  <a:prstDash val="solid"/>
                  <a:miter lim="800000"/>
                </a:ln>
                <a:solidFill>
                  <a:srgbClr val="FFFF00"/>
                </a:solidFill>
                <a:effectLst>
                  <a:outerShdw blurRad="50800" algn="tl" rotWithShape="0">
                    <a:srgbClr val="000000"/>
                  </a:outerShdw>
                </a:effectLst>
                <a:cs typeface="B Nazanin" pitchFamily="2" charset="-78"/>
              </a:rPr>
              <a:t>2-ناتوانی فیزیکی انسان</a:t>
            </a:r>
          </a:p>
          <a:p>
            <a:pPr algn="ctr">
              <a:buNone/>
            </a:pPr>
            <a:r>
              <a:rPr lang="fa-IR" sz="1800" dirty="0" smtClean="0">
                <a:ln w="17780" cmpd="sng">
                  <a:solidFill>
                    <a:srgbClr val="FFFFFF"/>
                  </a:solidFill>
                  <a:prstDash val="solid"/>
                  <a:miter lim="800000"/>
                </a:ln>
                <a:solidFill>
                  <a:srgbClr val="FFFF00"/>
                </a:solidFill>
                <a:effectLst>
                  <a:outerShdw blurRad="50800" algn="tl" rotWithShape="0">
                    <a:srgbClr val="000000"/>
                  </a:outerShdw>
                </a:effectLst>
                <a:cs typeface="B Nazanin" pitchFamily="2" charset="-78"/>
              </a:rPr>
              <a:t>با این حال مهمترین عامل در به انزوا کشیده شدن اقشار ناتوان نامناسب بودن بستر محیط شهری است . </a:t>
            </a:r>
            <a:endParaRPr lang="en-US" sz="1800" dirty="0" smtClean="0">
              <a:ln w="17780" cmpd="sng">
                <a:solidFill>
                  <a:srgbClr val="FFFFFF"/>
                </a:solidFill>
                <a:prstDash val="solid"/>
                <a:miter lim="800000"/>
              </a:ln>
              <a:solidFill>
                <a:srgbClr val="FFFF00"/>
              </a:solidFill>
              <a:effectLst>
                <a:outerShdw blurRad="50800" algn="tl" rotWithShape="0">
                  <a:srgbClr val="000000"/>
                </a:outerShdw>
              </a:effectLst>
              <a:cs typeface="B Nazanin" pitchFamily="2" charset="-78"/>
            </a:endParaRPr>
          </a:p>
          <a:p>
            <a:pPr algn="ctr" rtl="1">
              <a:buNone/>
            </a:pPr>
            <a:r>
              <a:rPr lang="fa-IR" sz="1800" dirty="0" smtClean="0">
                <a:ln w="17780" cmpd="sng">
                  <a:solidFill>
                    <a:srgbClr val="FFFFFF"/>
                  </a:solidFill>
                  <a:prstDash val="solid"/>
                  <a:miter lim="800000"/>
                </a:ln>
                <a:solidFill>
                  <a:srgbClr val="FFFF00"/>
                </a:solidFill>
                <a:effectLst>
                  <a:outerShdw blurRad="50800" algn="tl" rotWithShape="0">
                    <a:srgbClr val="000000"/>
                  </a:outerShdw>
                </a:effectLst>
                <a:cs typeface="B Nazanin" pitchFamily="2" charset="-78"/>
              </a:rPr>
              <a:t>در دنياي پيشرفته امروزي كشوري مي تواند خود را در سطح كشور هاي متمدن بداند كه چند معيار را رعايت كرده باشد . يكي از اين معيار ها بر طرف كردن مشكلات معماري و شهر سازي براي معلولين ( توانخواه)  است . به عبارتي طراحي براي همه شهر وندان يك جامعه و نه فقط قشر خاص . </a:t>
            </a:r>
            <a:endParaRPr lang="en-US" sz="1800" dirty="0" smtClean="0">
              <a:ln w="17780" cmpd="sng">
                <a:solidFill>
                  <a:srgbClr val="FFFFFF"/>
                </a:solidFill>
                <a:prstDash val="solid"/>
                <a:miter lim="800000"/>
              </a:ln>
              <a:solidFill>
                <a:srgbClr val="FFFF00"/>
              </a:solidFill>
              <a:effectLst>
                <a:outerShdw blurRad="50800" algn="tl" rotWithShape="0">
                  <a:srgbClr val="000000"/>
                </a:outerShdw>
              </a:effectLst>
              <a:cs typeface="B Nazanin" pitchFamily="2" charset="-78"/>
            </a:endParaRPr>
          </a:p>
          <a:p>
            <a:pPr algn="ctr" rtl="1">
              <a:buNone/>
            </a:pPr>
            <a:r>
              <a:rPr lang="fa-IR" sz="1800" dirty="0" smtClean="0">
                <a:ln w="17780" cmpd="sng">
                  <a:solidFill>
                    <a:srgbClr val="FFFFFF"/>
                  </a:solidFill>
                  <a:prstDash val="solid"/>
                  <a:miter lim="800000"/>
                </a:ln>
                <a:solidFill>
                  <a:srgbClr val="FFFF00"/>
                </a:solidFill>
                <a:effectLst>
                  <a:outerShdw blurRad="50800" algn="tl" rotWithShape="0">
                    <a:srgbClr val="000000"/>
                  </a:outerShdw>
                </a:effectLst>
                <a:cs typeface="B Nazanin" pitchFamily="2" charset="-78"/>
              </a:rPr>
              <a:t>آرزوي يك معلول زندگي بدون همراه و روان سازي شهر براي سهولت حركت هاي اوست . مشكلات و موانع معماري كه باعث ميشود معلولين كمتر در جامعه حضور داشته باشند عبارتند از مشكلات شهر  و شهر سازي ، مشكلات رسيدن به بنا ، عدم رعايت اصول مهندسي ساختمان ، مشكلات حمل و نقل شهري ، مشكلات حركت در درون بنا .  </a:t>
            </a:r>
            <a:endParaRPr lang="en-US" sz="1800" dirty="0" smtClean="0">
              <a:ln w="17780" cmpd="sng">
                <a:solidFill>
                  <a:srgbClr val="FFFFFF"/>
                </a:solidFill>
                <a:prstDash val="solid"/>
                <a:miter lim="800000"/>
              </a:ln>
              <a:solidFill>
                <a:srgbClr val="FFFF00"/>
              </a:solidFill>
              <a:effectLst>
                <a:outerShdw blurRad="50800" algn="tl" rotWithShape="0">
                  <a:srgbClr val="000000"/>
                </a:outerShdw>
              </a:effectLst>
              <a:cs typeface="B Nazanin" pitchFamily="2" charset="-78"/>
            </a:endParaRPr>
          </a:p>
          <a:p>
            <a:pPr algn="ctr">
              <a:buNone/>
            </a:pP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2  Nazanin" pitchFamily="2" charset="-78"/>
            </a:endParaRPr>
          </a:p>
        </p:txBody>
      </p:sp>
      <p:sp>
        <p:nvSpPr>
          <p:cNvPr id="3" name="Title 2"/>
          <p:cNvSpPr>
            <a:spLocks noGrp="1"/>
          </p:cNvSpPr>
          <p:nvPr>
            <p:ph type="title"/>
          </p:nvPr>
        </p:nvSpPr>
        <p:spPr>
          <a:xfrm>
            <a:off x="3505200" y="0"/>
            <a:ext cx="5105400" cy="838200"/>
          </a:xfrm>
        </p:spPr>
        <p:txBody>
          <a:bodyPr>
            <a:normAutofit/>
          </a:bodyPr>
          <a:lstStyle/>
          <a:p>
            <a:pPr algn="r"/>
            <a:r>
              <a:rPr lang="fa-IR" sz="2400" dirty="0" smtClean="0">
                <a:solidFill>
                  <a:srgbClr val="FFFF00"/>
                </a:solidFill>
              </a:rPr>
              <a:t>توضیح مختصری از مسئله:</a:t>
            </a:r>
            <a:endParaRPr lang="en-US" sz="2400" dirty="0">
              <a:solidFill>
                <a:srgbClr val="FFFF00"/>
              </a:solidFill>
            </a:endParaRPr>
          </a:p>
        </p:txBody>
      </p:sp>
      <p:pic>
        <p:nvPicPr>
          <p:cNvPr id="6" name="Picture 5" descr="disabilities%5B1%5D.gif"/>
          <p:cNvPicPr>
            <a:picLocks noChangeAspect="1"/>
          </p:cNvPicPr>
          <p:nvPr/>
        </p:nvPicPr>
        <p:blipFill>
          <a:blip r:embed="rId3"/>
          <a:stretch>
            <a:fillRect/>
          </a:stretch>
        </p:blipFill>
        <p:spPr>
          <a:xfrm>
            <a:off x="152400" y="71723"/>
            <a:ext cx="2362200" cy="995077"/>
          </a:xfrm>
          <a:prstGeom prst="rect">
            <a:avLst/>
          </a:prstGeom>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133600" y="152400"/>
            <a:ext cx="4953000" cy="6858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fa-IR" dirty="0" smtClean="0">
                <a:solidFill>
                  <a:schemeClr val="accent4">
                    <a:lumMod val="75000"/>
                  </a:schemeClr>
                </a:solidFill>
              </a:rPr>
              <a:t>رفتن به آنطرف خیابان</a:t>
            </a:r>
            <a:endParaRPr lang="en-US" dirty="0">
              <a:solidFill>
                <a:schemeClr val="accent4">
                  <a:lumMod val="75000"/>
                </a:schemeClr>
              </a:solidFill>
            </a:endParaRPr>
          </a:p>
        </p:txBody>
      </p:sp>
      <p:sp>
        <p:nvSpPr>
          <p:cNvPr id="4" name="Title 2"/>
          <p:cNvSpPr txBox="1">
            <a:spLocks/>
          </p:cNvSpPr>
          <p:nvPr/>
        </p:nvSpPr>
        <p:spPr>
          <a:xfrm>
            <a:off x="5562600" y="1219200"/>
            <a:ext cx="2895600" cy="685800"/>
          </a:xfrm>
          <a:prstGeom prst="rect">
            <a:avLst/>
          </a:prstGeom>
        </p:spPr>
        <p:style>
          <a:lnRef idx="1">
            <a:schemeClr val="accent3"/>
          </a:lnRef>
          <a:fillRef idx="3">
            <a:schemeClr val="accent3"/>
          </a:fillRef>
          <a:effectRef idx="2">
            <a:schemeClr val="accent3"/>
          </a:effectRef>
          <a:fontRef idx="minor">
            <a:schemeClr val="lt1"/>
          </a:fontRef>
        </p:style>
        <p:txBody>
          <a:bodyPr vert="horz" rtlCol="0" anchor="b" anchorCtr="0">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4200" spc="-100" dirty="0" smtClean="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rPr>
              <a:t>نا مناسب</a:t>
            </a:r>
            <a:endParaRPr kumimoji="0" lang="en-US" sz="4200" b="0" i="0" u="none" strike="noStrike" kern="1200" cap="none" spc="-100" normalizeH="0" baseline="0" noProof="0" dirty="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endParaRPr>
          </a:p>
        </p:txBody>
      </p:sp>
      <p:sp>
        <p:nvSpPr>
          <p:cNvPr id="5" name="Title 2"/>
          <p:cNvSpPr txBox="1">
            <a:spLocks/>
          </p:cNvSpPr>
          <p:nvPr/>
        </p:nvSpPr>
        <p:spPr>
          <a:xfrm>
            <a:off x="762000" y="1219200"/>
            <a:ext cx="2895600" cy="685800"/>
          </a:xfrm>
          <a:prstGeom prst="rect">
            <a:avLst/>
          </a:prstGeom>
        </p:spPr>
        <p:style>
          <a:lnRef idx="1">
            <a:schemeClr val="accent3"/>
          </a:lnRef>
          <a:fillRef idx="3">
            <a:schemeClr val="accent3"/>
          </a:fillRef>
          <a:effectRef idx="2">
            <a:schemeClr val="accent3"/>
          </a:effectRef>
          <a:fontRef idx="minor">
            <a:schemeClr val="lt1"/>
          </a:fontRef>
        </p:style>
        <p:txBody>
          <a:bodyPr vert="horz" rtlCol="0" anchor="b" anchorCtr="0">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4200" spc="-100" dirty="0" smtClean="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rPr>
              <a:t>مناسب</a:t>
            </a:r>
            <a:endParaRPr kumimoji="0" lang="en-US" sz="4200" b="0" i="0" u="none" strike="noStrike" kern="1200" cap="none" spc="-100" normalizeH="0" baseline="0" noProof="0" dirty="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endParaRPr>
          </a:p>
        </p:txBody>
      </p:sp>
      <p:pic>
        <p:nvPicPr>
          <p:cNvPr id="7" name="Picture 6" descr="DSC01926.JPG"/>
          <p:cNvPicPr>
            <a:picLocks noChangeAspect="1"/>
          </p:cNvPicPr>
          <p:nvPr/>
        </p:nvPicPr>
        <p:blipFill>
          <a:blip r:embed="rId3" cstate="print"/>
          <a:stretch>
            <a:fillRect/>
          </a:stretch>
        </p:blipFill>
        <p:spPr>
          <a:xfrm>
            <a:off x="4800600" y="1981200"/>
            <a:ext cx="4953000" cy="3714750"/>
          </a:xfrm>
          <a:prstGeom prst="rect">
            <a:avLst/>
          </a:prstGeom>
        </p:spPr>
        <p:style>
          <a:lnRef idx="2">
            <a:schemeClr val="dk1"/>
          </a:lnRef>
          <a:fillRef idx="1">
            <a:schemeClr val="lt1"/>
          </a:fillRef>
          <a:effectRef idx="0">
            <a:schemeClr val="dk1"/>
          </a:effectRef>
          <a:fontRef idx="minor">
            <a:schemeClr val="dk1"/>
          </a:fontRef>
        </p:style>
      </p:pic>
      <p:pic>
        <p:nvPicPr>
          <p:cNvPr id="9" name="Picture 8" descr="DSC01966.JPG"/>
          <p:cNvPicPr>
            <a:picLocks noChangeAspect="1"/>
          </p:cNvPicPr>
          <p:nvPr/>
        </p:nvPicPr>
        <p:blipFill>
          <a:blip r:embed="rId4" cstate="print"/>
          <a:stretch>
            <a:fillRect/>
          </a:stretch>
        </p:blipFill>
        <p:spPr>
          <a:xfrm rot="16200000">
            <a:off x="3914775" y="4371975"/>
            <a:ext cx="2667000" cy="2000250"/>
          </a:xfrm>
          <a:prstGeom prst="rect">
            <a:avLst/>
          </a:prstGeom>
        </p:spPr>
        <p:style>
          <a:lnRef idx="2">
            <a:schemeClr val="dk1"/>
          </a:lnRef>
          <a:fillRef idx="1">
            <a:schemeClr val="lt1"/>
          </a:fillRef>
          <a:effectRef idx="0">
            <a:schemeClr val="dk1"/>
          </a:effectRef>
          <a:fontRef idx="minor">
            <a:schemeClr val="dk1"/>
          </a:fontRef>
        </p:style>
      </p:pic>
      <p:pic>
        <p:nvPicPr>
          <p:cNvPr id="11" name="Picture 10" descr="DSC01976.JPG"/>
          <p:cNvPicPr>
            <a:picLocks noChangeAspect="1"/>
          </p:cNvPicPr>
          <p:nvPr/>
        </p:nvPicPr>
        <p:blipFill>
          <a:blip r:embed="rId5" cstate="print"/>
          <a:stretch>
            <a:fillRect/>
          </a:stretch>
        </p:blipFill>
        <p:spPr>
          <a:xfrm>
            <a:off x="152400" y="2362200"/>
            <a:ext cx="4114800" cy="30861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191000"/>
          </a:xfrm>
        </p:spPr>
        <p:style>
          <a:lnRef idx="3">
            <a:schemeClr val="lt1"/>
          </a:lnRef>
          <a:fillRef idx="1">
            <a:schemeClr val="dk1"/>
          </a:fillRef>
          <a:effectRef idx="1">
            <a:schemeClr val="dk1"/>
          </a:effectRef>
          <a:fontRef idx="minor">
            <a:schemeClr val="lt1"/>
          </a:fontRef>
        </p:style>
        <p:txBody>
          <a:bodyPr>
            <a:normAutofit/>
          </a:bodyPr>
          <a:lstStyle/>
          <a:p>
            <a:pPr algn="ctr">
              <a:buNone/>
            </a:pPr>
            <a:r>
              <a:rPr lang="ar-SA" sz="2800" b="1" dirty="0" smtClean="0">
                <a:solidFill>
                  <a:srgbClr val="FFFF00"/>
                </a:solidFill>
              </a:rPr>
              <a:t>ايستگاهها</a:t>
            </a:r>
            <a:r>
              <a:rPr lang="en-US" sz="2400" b="1" dirty="0" smtClean="0">
                <a:solidFill>
                  <a:schemeClr val="bg1"/>
                </a:solidFill>
              </a:rPr>
              <a:t/>
            </a:r>
            <a:br>
              <a:rPr lang="en-US" sz="2400" b="1" dirty="0" smtClean="0">
                <a:solidFill>
                  <a:schemeClr val="bg1"/>
                </a:solidFill>
              </a:rPr>
            </a:br>
            <a:r>
              <a:rPr lang="ar-SA" sz="2400" b="1" dirty="0" smtClean="0">
                <a:solidFill>
                  <a:schemeClr val="bg1"/>
                </a:solidFill>
              </a:rPr>
              <a:t>1ـ پايانه‌هاي اتوبوسراني درون شهري‌عمومي‌پرتردد، احداث محل انتظار ايستگاه اتوبوس به عرض حداقل 140 سانتيمتر و همسطح </a:t>
            </a:r>
            <a:r>
              <a:rPr lang="fa-IR" sz="2400" b="1" dirty="0" smtClean="0">
                <a:solidFill>
                  <a:schemeClr val="bg1"/>
                </a:solidFill>
              </a:rPr>
              <a:t>.</a:t>
            </a:r>
            <a:r>
              <a:rPr lang="ar-SA" sz="2400" b="1" dirty="0" smtClean="0">
                <a:solidFill>
                  <a:schemeClr val="bg1"/>
                </a:solidFill>
              </a:rPr>
              <a:t>با كف‌اتوبوس الزامي است‌</a:t>
            </a:r>
            <a:r>
              <a:rPr lang="en-US" sz="2400" b="1" dirty="0" smtClean="0">
                <a:solidFill>
                  <a:schemeClr val="bg1"/>
                </a:solidFill>
              </a:rPr>
              <a:t>.</a:t>
            </a:r>
            <a:br>
              <a:rPr lang="en-US" sz="2400" b="1" dirty="0" smtClean="0">
                <a:solidFill>
                  <a:schemeClr val="bg1"/>
                </a:solidFill>
              </a:rPr>
            </a:br>
            <a:r>
              <a:rPr lang="ar-SA" sz="2400" b="1" dirty="0" smtClean="0">
                <a:solidFill>
                  <a:schemeClr val="bg1"/>
                </a:solidFill>
              </a:rPr>
              <a:t>2 ـ شرايط دسترسي به محل انتظار مسافر در ايستگاههاي اتوبوس شهري مطابق‌شرايط اتصال پياده‌رو به سواره‌رو باشد</a:t>
            </a:r>
            <a:r>
              <a:rPr lang="en-US" sz="2400" b="1" dirty="0" smtClean="0">
                <a:solidFill>
                  <a:schemeClr val="bg1"/>
                </a:solidFill>
              </a:rPr>
              <a:t/>
            </a:r>
            <a:br>
              <a:rPr lang="en-US" sz="2400" b="1" dirty="0" smtClean="0">
                <a:solidFill>
                  <a:schemeClr val="bg1"/>
                </a:solidFill>
              </a:rPr>
            </a:br>
            <a:r>
              <a:rPr lang="ar-SA" sz="2400" b="1" dirty="0" smtClean="0">
                <a:solidFill>
                  <a:schemeClr val="bg1"/>
                </a:solidFill>
              </a:rPr>
              <a:t>3ـ در ايستگاههاي قابل استفاده براي معلولان‌</a:t>
            </a:r>
            <a:r>
              <a:rPr lang="fa-IR" sz="2400" b="1" dirty="0" smtClean="0">
                <a:solidFill>
                  <a:schemeClr val="bg1"/>
                </a:solidFill>
              </a:rPr>
              <a:t> س</a:t>
            </a:r>
            <a:r>
              <a:rPr lang="ar-SA" sz="2400" b="1" dirty="0" smtClean="0">
                <a:solidFill>
                  <a:schemeClr val="bg1"/>
                </a:solidFill>
              </a:rPr>
              <a:t>رپناه‌ حفاظ و نيمكت باارتفاع 45 سانتيمتر از كف الزامي است</a:t>
            </a: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1</a:t>
            </a:r>
            <a:r>
              <a:rPr lang="ar-SA" sz="2400" b="1" dirty="0" smtClean="0">
                <a:solidFill>
                  <a:schemeClr val="bg1"/>
                </a:solidFill>
              </a:rPr>
              <a:t>ـ 5ـ</a:t>
            </a:r>
            <a:r>
              <a:rPr lang="en-US" sz="2400" b="1" dirty="0" smtClean="0">
                <a:solidFill>
                  <a:schemeClr val="bg1"/>
                </a:solidFill>
              </a:rPr>
              <a:t> 1</a:t>
            </a:r>
            <a:r>
              <a:rPr lang="ar-SA" sz="2400" b="1" dirty="0" smtClean="0">
                <a:solidFill>
                  <a:schemeClr val="bg1"/>
                </a:solidFill>
              </a:rPr>
              <a:t>4 ـ در محوطه پايانه‌هاي مسافربري برون شهري رعايت كليه شرايط لازم براي امكان‌تردد معلولان الزامي است‌</a:t>
            </a:r>
            <a:r>
              <a:rPr lang="en-US" sz="2400" b="1" dirty="0" smtClean="0">
                <a:solidFill>
                  <a:schemeClr val="bg1"/>
                </a:solidFill>
              </a:rPr>
              <a:t>.</a:t>
            </a:r>
            <a:br>
              <a:rPr lang="en-US" sz="2400" b="1" dirty="0" smtClean="0">
                <a:solidFill>
                  <a:schemeClr val="bg1"/>
                </a:solidFill>
              </a:rPr>
            </a:br>
            <a:endParaRPr lang="en-US" sz="2400" b="1" dirty="0">
              <a:solidFill>
                <a:schemeClr val="bg1"/>
              </a:solidFill>
            </a:endParaRPr>
          </a:p>
        </p:txBody>
      </p:sp>
      <p:sp>
        <p:nvSpPr>
          <p:cNvPr id="3" name="Title 2"/>
          <p:cNvSpPr>
            <a:spLocks noGrp="1"/>
          </p:cNvSpPr>
          <p:nvPr>
            <p:ph type="title"/>
          </p:nvPr>
        </p:nvSpPr>
        <p:spPr/>
        <p:txBody>
          <a:bodyPr/>
          <a:lstStyle/>
          <a:p>
            <a:endParaRPr lang="en-US"/>
          </a:p>
        </p:txBody>
      </p:sp>
      <p:pic>
        <p:nvPicPr>
          <p:cNvPr id="4" name="Picture 3" descr="disabilities%5B1%5D.gif"/>
          <p:cNvPicPr>
            <a:picLocks noChangeAspect="1"/>
          </p:cNvPicPr>
          <p:nvPr/>
        </p:nvPicPr>
        <p:blipFill>
          <a:blip r:embed="rId3"/>
          <a:stretch>
            <a:fillRect/>
          </a:stretch>
        </p:blipFill>
        <p:spPr>
          <a:xfrm>
            <a:off x="152400" y="71723"/>
            <a:ext cx="2362200" cy="995077"/>
          </a:xfrm>
          <a:prstGeom prst="rect">
            <a:avLst/>
          </a:prstGeom>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pic>
        <p:nvPicPr>
          <p:cNvPr id="4" name="Content Placeholder 3" descr="brt2-13880631-162605.png"/>
          <p:cNvPicPr>
            <a:picLocks noGrp="1" noChangeAspect="1"/>
          </p:cNvPicPr>
          <p:nvPr>
            <p:ph idx="1"/>
          </p:nvPr>
        </p:nvPicPr>
        <p:blipFill>
          <a:blip r:embed="rId3">
            <a:duotone>
              <a:prstClr val="black"/>
              <a:schemeClr val="accent3">
                <a:tint val="45000"/>
                <a:satMod val="400000"/>
              </a:schemeClr>
            </a:duotone>
          </a:blip>
          <a:stretch>
            <a:fillRect/>
          </a:stretch>
        </p:blipFill>
        <p:spPr>
          <a:xfrm>
            <a:off x="1371600" y="1295400"/>
            <a:ext cx="6412765" cy="4446000"/>
          </a:xfrm>
          <a:ln cap="rnd" cmpd="thinThick">
            <a:solidFill>
              <a:schemeClr val="accent2">
                <a:lumMod val="75000"/>
              </a:schemeClr>
            </a:solidFill>
            <a:prstDash val="dashDot"/>
            <a:miter lim="800000"/>
          </a:ln>
          <a:effectLst>
            <a:outerShdw blurRad="50800" dist="50800" dir="5400000" algn="ctr" rotWithShape="0">
              <a:srgbClr val="000000"/>
            </a:outerShdw>
          </a:effectLst>
        </p:spPr>
      </p:pic>
      <p:sp>
        <p:nvSpPr>
          <p:cNvPr id="3" name="Title 2"/>
          <p:cNvSpPr>
            <a:spLocks noGrp="1"/>
          </p:cNvSpPr>
          <p:nvPr>
            <p:ph type="title"/>
          </p:nvPr>
        </p:nvSpPr>
        <p:spPr>
          <a:xfrm>
            <a:off x="-228600" y="5638800"/>
            <a:ext cx="8229600" cy="1219200"/>
          </a:xfrm>
        </p:spPr>
        <p:txBody>
          <a:bodyPr>
            <a:normAutofit/>
          </a:bodyPr>
          <a:lstStyle/>
          <a:p>
            <a:pPr algn="r"/>
            <a:r>
              <a:rPr lang="fa-IR" sz="3200" dirty="0" smtClean="0">
                <a:solidFill>
                  <a:srgbClr val="FFFF00"/>
                </a:solidFill>
              </a:rPr>
              <a:t>استفاده از سطوح شیبدار در ورودی ایستگاه های اتوبوس</a:t>
            </a:r>
            <a:br>
              <a:rPr lang="fa-IR" sz="3200" dirty="0" smtClean="0">
                <a:solidFill>
                  <a:srgbClr val="FFFF00"/>
                </a:solidFill>
              </a:rPr>
            </a:br>
            <a:r>
              <a:rPr lang="fa-IR" sz="3200" dirty="0" smtClean="0">
                <a:solidFill>
                  <a:srgbClr val="FFFF00"/>
                </a:solidFill>
              </a:rPr>
              <a:t>ایستادن اتوبوس در کنار ایستگاه به صورت هم سطح</a:t>
            </a:r>
            <a:endParaRPr lang="en-US" sz="3200" dirty="0">
              <a:solidFill>
                <a:srgbClr val="FFFF00"/>
              </a:solidFill>
            </a:endParaRPr>
          </a:p>
        </p:txBody>
      </p:sp>
      <p:sp>
        <p:nvSpPr>
          <p:cNvPr id="5" name="Title 2"/>
          <p:cNvSpPr txBox="1">
            <a:spLocks/>
          </p:cNvSpPr>
          <p:nvPr/>
        </p:nvSpPr>
        <p:spPr>
          <a:xfrm>
            <a:off x="2514600" y="0"/>
            <a:ext cx="2971800" cy="1219200"/>
          </a:xfrm>
          <a:prstGeom prst="rect">
            <a:avLst/>
          </a:prstGeom>
          <a:ln w="6350" cap="rnd">
            <a:noFill/>
          </a:ln>
        </p:spPr>
        <p:txBody>
          <a:bodyPr vert="horz" rtlCol="0" anchor="b" anchorCtr="0">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3200" spc="-100" dirty="0" smtClean="0">
                <a:ln w="3200">
                  <a:solidFill>
                    <a:schemeClr val="bg2">
                      <a:shade val="75000"/>
                      <a:alpha val="25000"/>
                    </a:schemeClr>
                  </a:solidFill>
                  <a:prstDash val="solid"/>
                  <a:round/>
                </a:ln>
                <a:solidFill>
                  <a:srgbClr val="00B0F0"/>
                </a:solidFill>
                <a:effectLst>
                  <a:innerShdw blurRad="50800" dist="25400" dir="13500000">
                    <a:prstClr val="black">
                      <a:alpha val="70000"/>
                    </a:prstClr>
                  </a:innerShdw>
                </a:effectLst>
                <a:latin typeface="+mj-lt"/>
                <a:ea typeface="+mj-ea"/>
                <a:cs typeface="+mj-cs"/>
              </a:rPr>
              <a:t>توجه به حقوق معلولین در استفاده از وسایل حمل و نقل عمومی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3200" b="0" i="0" u="none" strike="noStrike" kern="1200" cap="none" spc="-100" normalizeH="0" baseline="0" noProof="0" dirty="0" smtClean="0">
                <a:ln w="3200">
                  <a:solidFill>
                    <a:schemeClr val="bg2">
                      <a:shade val="75000"/>
                      <a:alpha val="25000"/>
                    </a:schemeClr>
                  </a:solidFill>
                  <a:prstDash val="solid"/>
                  <a:round/>
                </a:ln>
                <a:solidFill>
                  <a:srgbClr val="00B0F0"/>
                </a:solidFill>
                <a:effectLst>
                  <a:innerShdw blurRad="50800" dist="25400" dir="13500000">
                    <a:prstClr val="black">
                      <a:alpha val="70000"/>
                    </a:prstClr>
                  </a:innerShdw>
                </a:effectLst>
                <a:uLnTx/>
                <a:uFillTx/>
                <a:latin typeface="+mj-lt"/>
                <a:ea typeface="+mj-ea"/>
                <a:cs typeface="+mj-cs"/>
              </a:rPr>
              <a:t>ایران-تهران</a:t>
            </a:r>
            <a:endParaRPr kumimoji="0" lang="en-US" sz="3200" b="0" i="0" u="none" strike="noStrike" kern="1200" cap="none" spc="-100" normalizeH="0" baseline="0" noProof="0" dirty="0">
              <a:ln w="3200">
                <a:solidFill>
                  <a:schemeClr val="bg2">
                    <a:shade val="75000"/>
                    <a:alpha val="25000"/>
                  </a:schemeClr>
                </a:solidFill>
                <a:prstDash val="solid"/>
                <a:round/>
              </a:ln>
              <a:solidFill>
                <a:srgbClr val="00B0F0"/>
              </a:solidFill>
              <a:effectLst>
                <a:innerShdw blurRad="50800" dist="25400" dir="13500000">
                  <a:prstClr val="black">
                    <a:alpha val="70000"/>
                  </a:prstClr>
                </a:innerShdw>
              </a:effectLst>
              <a:uLnTx/>
              <a:uFillTx/>
              <a:latin typeface="+mj-lt"/>
              <a:ea typeface="+mj-ea"/>
              <a:cs typeface="+mj-cs"/>
            </a:endParaRPr>
          </a:p>
        </p:txBody>
      </p:sp>
      <p:sp>
        <p:nvSpPr>
          <p:cNvPr id="6" name="Striped Right Arrow 5"/>
          <p:cNvSpPr/>
          <p:nvPr/>
        </p:nvSpPr>
        <p:spPr>
          <a:xfrm rot="16200000">
            <a:off x="4152900" y="4533900"/>
            <a:ext cx="2057400" cy="1066800"/>
          </a:xfrm>
          <a:prstGeom prst="stripedRightArrow">
            <a:avLst/>
          </a:prstGeom>
          <a:ln>
            <a:solidFill>
              <a:srgbClr val="00B0F0"/>
            </a:solidFill>
          </a:ln>
          <a:scene3d>
            <a:camera prst="orthographicFront">
              <a:rot lat="20399996" lon="3000001"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nut 6"/>
          <p:cNvSpPr/>
          <p:nvPr/>
        </p:nvSpPr>
        <p:spPr>
          <a:xfrm>
            <a:off x="3429000" y="3581400"/>
            <a:ext cx="1045633" cy="990600"/>
          </a:xfrm>
          <a:prstGeom prst="donut">
            <a:avLst>
              <a:gd name="adj" fmla="val 628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8" name="Picture 7" descr="disabilities%5B1%5D.gif"/>
          <p:cNvPicPr>
            <a:picLocks noChangeAspect="1"/>
          </p:cNvPicPr>
          <p:nvPr/>
        </p:nvPicPr>
        <p:blipFill>
          <a:blip r:embed="rId4"/>
          <a:stretch>
            <a:fillRect/>
          </a:stretch>
        </p:blipFill>
        <p:spPr>
          <a:xfrm>
            <a:off x="152400" y="71723"/>
            <a:ext cx="2362200" cy="995077"/>
          </a:xfrm>
          <a:prstGeom prst="rect">
            <a:avLst/>
          </a:prstGeom>
        </p:spPr>
      </p:pic>
      <p:pic>
        <p:nvPicPr>
          <p:cNvPr id="9" name="Picture 8" descr="http://i.treehugger.com/files/Metrobus-bus.jpg"/>
          <p:cNvPicPr/>
          <p:nvPr/>
        </p:nvPicPr>
        <p:blipFill>
          <a:blip r:embed="rId5"/>
          <a:srcRect/>
          <a:stretch>
            <a:fillRect/>
          </a:stretch>
        </p:blipFill>
        <p:spPr bwMode="auto">
          <a:xfrm>
            <a:off x="5562600" y="228600"/>
            <a:ext cx="3352800" cy="142109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038600"/>
          </a:xfrm>
        </p:spPr>
        <p:style>
          <a:lnRef idx="3">
            <a:schemeClr val="lt1"/>
          </a:lnRef>
          <a:fillRef idx="1">
            <a:schemeClr val="dk1"/>
          </a:fillRef>
          <a:effectRef idx="1">
            <a:schemeClr val="dk1"/>
          </a:effectRef>
          <a:fontRef idx="minor">
            <a:schemeClr val="lt1"/>
          </a:fontRef>
        </p:style>
        <p:txBody>
          <a:bodyPr>
            <a:noAutofit/>
          </a:bodyPr>
          <a:lstStyle/>
          <a:p>
            <a:pPr algn="ctr">
              <a:buNone/>
            </a:pPr>
            <a:r>
              <a:rPr lang="ar-SA" sz="2400" b="1" dirty="0" smtClean="0">
                <a:solidFill>
                  <a:srgbClr val="FFFF00"/>
                </a:solidFill>
                <a:cs typeface="2  Nazanin" pitchFamily="2" charset="-78"/>
              </a:rPr>
              <a:t>تلفن عمومي و صندوق پست‌</a:t>
            </a:r>
            <a:r>
              <a:rPr lang="en-US" sz="2400" b="1" dirty="0" smtClean="0">
                <a:solidFill>
                  <a:schemeClr val="bg1"/>
                </a:solidFill>
              </a:rPr>
              <a:t/>
            </a:r>
            <a:br>
              <a:rPr lang="en-US" sz="2400" b="1" dirty="0" smtClean="0">
                <a:solidFill>
                  <a:schemeClr val="bg1"/>
                </a:solidFill>
              </a:rPr>
            </a:br>
            <a:r>
              <a:rPr lang="ar-SA" sz="2400" b="1" dirty="0" smtClean="0">
                <a:solidFill>
                  <a:schemeClr val="bg1"/>
                </a:solidFill>
                <a:cs typeface="2  Nazanin" pitchFamily="2" charset="-78"/>
              </a:rPr>
              <a:t>1ـ در پايانه‌هاي اتوبوسراني درون شهري‌ مراكز شهري و نزديك ساختمانهاي عمومي‌پر تردد و مخصوص معلولان‌، پيش‌بيني تلفن عمومي و صندوق پست قابل استفاده براي معلولان بامشخصات زير الزامي اس</a:t>
            </a:r>
            <a:r>
              <a:rPr lang="fa-IR" sz="2400" b="1" dirty="0" smtClean="0">
                <a:solidFill>
                  <a:schemeClr val="bg1"/>
                </a:solidFill>
                <a:cs typeface="2  Nazanin" pitchFamily="2" charset="-78"/>
              </a:rPr>
              <a:t>ت.</a:t>
            </a:r>
            <a:r>
              <a:rPr lang="ar-SA" sz="2400" b="1" dirty="0" smtClean="0">
                <a:solidFill>
                  <a:schemeClr val="bg1"/>
                </a:solidFill>
                <a:cs typeface="2  Nazanin" pitchFamily="2" charset="-78"/>
              </a:rPr>
              <a:t>‌</a:t>
            </a:r>
            <a:r>
              <a:rPr lang="en-US" sz="2400" b="1" dirty="0" smtClean="0">
                <a:solidFill>
                  <a:schemeClr val="bg1"/>
                </a:solidFill>
                <a:cs typeface="2  Nazanin" pitchFamily="2" charset="-78"/>
              </a:rPr>
              <a:t>.</a:t>
            </a:r>
            <a:br>
              <a:rPr lang="en-US" sz="2400" b="1" dirty="0" smtClean="0">
                <a:solidFill>
                  <a:schemeClr val="bg1"/>
                </a:solidFill>
                <a:cs typeface="2  Nazanin" pitchFamily="2" charset="-78"/>
              </a:rPr>
            </a:br>
            <a:r>
              <a:rPr lang="ar-SA" sz="2400" b="1" dirty="0" smtClean="0">
                <a:solidFill>
                  <a:schemeClr val="bg1"/>
                </a:solidFill>
                <a:cs typeface="2  Nazanin" pitchFamily="2" charset="-78"/>
              </a:rPr>
              <a:t>2ـ دسترسي به تلفن عمومي يا صندوق پس به صورت همسطح و يا باشيب‌مناسب براي معلولان صورت گير</a:t>
            </a:r>
            <a:r>
              <a:rPr lang="fa-IR" sz="2400" b="1" dirty="0" smtClean="0">
                <a:solidFill>
                  <a:schemeClr val="bg1"/>
                </a:solidFill>
                <a:cs typeface="2  Nazanin" pitchFamily="2" charset="-78"/>
              </a:rPr>
              <a:t>د.</a:t>
            </a:r>
            <a:r>
              <a:rPr lang="en-US" sz="2400" b="1" dirty="0" smtClean="0">
                <a:solidFill>
                  <a:schemeClr val="bg1"/>
                </a:solidFill>
                <a:cs typeface="2  Nazanin" pitchFamily="2" charset="-78"/>
              </a:rPr>
              <a:t>.</a:t>
            </a:r>
            <a:br>
              <a:rPr lang="en-US" sz="2400" b="1" dirty="0" smtClean="0">
                <a:solidFill>
                  <a:schemeClr val="bg1"/>
                </a:solidFill>
                <a:cs typeface="2  Nazanin" pitchFamily="2" charset="-78"/>
              </a:rPr>
            </a:br>
            <a:r>
              <a:rPr lang="fa-IR" sz="2400" b="1" dirty="0" smtClean="0">
                <a:solidFill>
                  <a:schemeClr val="bg1"/>
                </a:solidFill>
                <a:cs typeface="2  Nazanin" pitchFamily="2" charset="-78"/>
              </a:rPr>
              <a:t>3</a:t>
            </a:r>
            <a:r>
              <a:rPr lang="ar-SA" sz="2400" b="1" dirty="0" smtClean="0">
                <a:solidFill>
                  <a:schemeClr val="bg1"/>
                </a:solidFill>
                <a:cs typeface="2  Nazanin" pitchFamily="2" charset="-78"/>
              </a:rPr>
              <a:t> ـ پيش‌بيني فضاي آزاد به ابعاد حداقل 110 * 140 سانتيمتر در جلو تلفن و ياصندوق پست الزامي اس</a:t>
            </a:r>
            <a:r>
              <a:rPr lang="fa-IR" sz="2400" b="1" dirty="0" smtClean="0">
                <a:solidFill>
                  <a:schemeClr val="bg1"/>
                </a:solidFill>
                <a:cs typeface="2  Nazanin" pitchFamily="2" charset="-78"/>
              </a:rPr>
              <a:t>ت.</a:t>
            </a:r>
            <a:r>
              <a:rPr lang="ar-SA" sz="2400" b="1" dirty="0" smtClean="0">
                <a:solidFill>
                  <a:schemeClr val="bg1"/>
                </a:solidFill>
                <a:cs typeface="2  Nazanin" pitchFamily="2" charset="-78"/>
              </a:rPr>
              <a:t>‌</a:t>
            </a:r>
            <a:r>
              <a:rPr lang="en-US" sz="2400" b="1" dirty="0" smtClean="0">
                <a:solidFill>
                  <a:schemeClr val="bg1"/>
                </a:solidFill>
                <a:cs typeface="2  Nazanin" pitchFamily="2" charset="-78"/>
              </a:rPr>
              <a:t/>
            </a:r>
            <a:br>
              <a:rPr lang="en-US" sz="2400" b="1" dirty="0" smtClean="0">
                <a:solidFill>
                  <a:schemeClr val="bg1"/>
                </a:solidFill>
                <a:cs typeface="2  Nazanin" pitchFamily="2" charset="-78"/>
              </a:rPr>
            </a:br>
            <a:r>
              <a:rPr lang="fa-IR" sz="2400" b="1" dirty="0" smtClean="0">
                <a:solidFill>
                  <a:schemeClr val="bg1"/>
                </a:solidFill>
                <a:cs typeface="2  Nazanin" pitchFamily="2" charset="-78"/>
              </a:rPr>
              <a:t>4</a:t>
            </a:r>
            <a:r>
              <a:rPr lang="ar-SA" sz="2400" b="1" dirty="0" smtClean="0">
                <a:solidFill>
                  <a:schemeClr val="bg1"/>
                </a:solidFill>
                <a:cs typeface="2  Nazanin" pitchFamily="2" charset="-78"/>
              </a:rPr>
              <a:t> ـ حداقل عرض در باجه تلفن عمومي 80 </a:t>
            </a:r>
            <a:r>
              <a:rPr lang="ar-SA" sz="2400" b="1" i="1" dirty="0" smtClean="0">
                <a:solidFill>
                  <a:schemeClr val="bg1"/>
                </a:solidFill>
                <a:cs typeface="2  Nazanin" pitchFamily="2" charset="-78"/>
              </a:rPr>
              <a:t>سانتيمتر</a:t>
            </a:r>
            <a:r>
              <a:rPr lang="ar-SA" sz="2400" b="1" dirty="0" smtClean="0">
                <a:solidFill>
                  <a:schemeClr val="bg1"/>
                </a:solidFill>
                <a:cs typeface="2  Nazanin" pitchFamily="2" charset="-78"/>
              </a:rPr>
              <a:t> باشد</a:t>
            </a:r>
            <a:r>
              <a:rPr lang="en-US" sz="2400" b="1" dirty="0" smtClean="0">
                <a:solidFill>
                  <a:schemeClr val="bg1"/>
                </a:solidFill>
                <a:cs typeface="2  Nazanin" pitchFamily="2" charset="-78"/>
              </a:rPr>
              <a:t/>
            </a:r>
            <a:br>
              <a:rPr lang="en-US" sz="2400" b="1" dirty="0" smtClean="0">
                <a:solidFill>
                  <a:schemeClr val="bg1"/>
                </a:solidFill>
                <a:cs typeface="2  Nazanin" pitchFamily="2" charset="-78"/>
              </a:rPr>
            </a:br>
            <a:r>
              <a:rPr lang="ar-SA" sz="2400" b="1" dirty="0" smtClean="0">
                <a:solidFill>
                  <a:schemeClr val="bg1"/>
                </a:solidFill>
                <a:cs typeface="2  Nazanin" pitchFamily="2" charset="-78"/>
              </a:rPr>
              <a:t>5ـ حداكثر ارتفاع محل شكاف سكه‌يكصد سانتيمتر از كف باشد</a:t>
            </a:r>
            <a:r>
              <a:rPr lang="en-US" sz="2400" b="1" dirty="0" smtClean="0">
                <a:solidFill>
                  <a:schemeClr val="bg1"/>
                </a:solidFill>
                <a:cs typeface="2  Nazanin" pitchFamily="2" charset="-78"/>
              </a:rPr>
              <a:t/>
            </a:r>
            <a:br>
              <a:rPr lang="en-US" sz="2400" b="1" dirty="0" smtClean="0">
                <a:solidFill>
                  <a:schemeClr val="bg1"/>
                </a:solidFill>
                <a:cs typeface="2  Nazanin" pitchFamily="2" charset="-78"/>
              </a:rPr>
            </a:br>
            <a:endParaRPr lang="en-US" sz="2400" b="1" dirty="0">
              <a:solidFill>
                <a:schemeClr val="bg1"/>
              </a:solidFill>
            </a:endParaRPr>
          </a:p>
        </p:txBody>
      </p:sp>
      <p:sp>
        <p:nvSpPr>
          <p:cNvPr id="2" name="Title 1"/>
          <p:cNvSpPr>
            <a:spLocks noGrp="1"/>
          </p:cNvSpPr>
          <p:nvPr>
            <p:ph type="title"/>
          </p:nvPr>
        </p:nvSpPr>
        <p:spPr>
          <a:xfrm>
            <a:off x="457200" y="152400"/>
            <a:ext cx="8229600" cy="609600"/>
          </a:xfrm>
        </p:spPr>
        <p:txBody>
          <a:bodyPr>
            <a:normAutofit fontScale="90000"/>
          </a:bodyPr>
          <a:lstStyle/>
          <a:p>
            <a:endParaRPr lang="en-US" dirty="0"/>
          </a:p>
        </p:txBody>
      </p:sp>
      <p:pic>
        <p:nvPicPr>
          <p:cNvPr id="4" name="Picture 3" descr="disabilities%5B1%5D.gif"/>
          <p:cNvPicPr>
            <a:picLocks noChangeAspect="1"/>
          </p:cNvPicPr>
          <p:nvPr/>
        </p:nvPicPr>
        <p:blipFill>
          <a:blip r:embed="rId3"/>
          <a:stretch>
            <a:fillRect/>
          </a:stretch>
        </p:blipFill>
        <p:spPr>
          <a:xfrm>
            <a:off x="152400" y="71723"/>
            <a:ext cx="2362200" cy="995077"/>
          </a:xfrm>
          <a:prstGeom prst="rect">
            <a:avLst/>
          </a:prstGeom>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Content Placeholder 4" descr="thumbnail_%D9%83%D9%8A%D9%88%D8%B3%D9%83%20%D8%AA%D9%84%D9%81%D9%86%20%D9%85%D8%B9%D9%84%D9%88%D9%84%D9%8A%D9%86.jpg"/>
          <p:cNvPicPr>
            <a:picLocks noGrp="1" noChangeAspect="1"/>
          </p:cNvPicPr>
          <p:nvPr>
            <p:ph idx="1"/>
          </p:nvPr>
        </p:nvPicPr>
        <p:blipFill>
          <a:blip r:embed="rId3"/>
          <a:stretch>
            <a:fillRect/>
          </a:stretch>
        </p:blipFill>
        <p:spPr>
          <a:xfrm>
            <a:off x="2667000" y="1828800"/>
            <a:ext cx="3448050" cy="4103180"/>
          </a:xfrm>
        </p:spPr>
        <p:style>
          <a:lnRef idx="2">
            <a:schemeClr val="dk1"/>
          </a:lnRef>
          <a:fillRef idx="1">
            <a:schemeClr val="lt1"/>
          </a:fillRef>
          <a:effectRef idx="0">
            <a:schemeClr val="dk1"/>
          </a:effectRef>
          <a:fontRef idx="minor">
            <a:schemeClr val="dk1"/>
          </a:fontRef>
        </p:style>
      </p:pic>
      <p:sp>
        <p:nvSpPr>
          <p:cNvPr id="3" name="Title 2"/>
          <p:cNvSpPr>
            <a:spLocks noGrp="1"/>
          </p:cNvSpPr>
          <p:nvPr>
            <p:ph type="title"/>
          </p:nvPr>
        </p:nvSpPr>
        <p:spPr/>
        <p:txBody>
          <a:bodyPr/>
          <a:lstStyle/>
          <a:p>
            <a:endParaRPr lang="en-US"/>
          </a:p>
        </p:txBody>
      </p:sp>
      <p:pic>
        <p:nvPicPr>
          <p:cNvPr id="4" name="Picture 3" descr="disabilities%5B1%5D.gif"/>
          <p:cNvPicPr>
            <a:picLocks noChangeAspect="1"/>
          </p:cNvPicPr>
          <p:nvPr/>
        </p:nvPicPr>
        <p:blipFill>
          <a:blip r:embed="rId4"/>
          <a:stretch>
            <a:fillRect/>
          </a:stretch>
        </p:blipFill>
        <p:spPr>
          <a:xfrm>
            <a:off x="152400" y="71723"/>
            <a:ext cx="2362200" cy="995077"/>
          </a:xfrm>
          <a:prstGeom prst="rect">
            <a:avLst/>
          </a:prstGeom>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05800" cy="4191000"/>
          </a:xfrm>
        </p:spPr>
        <p:style>
          <a:lnRef idx="3">
            <a:schemeClr val="lt1"/>
          </a:lnRef>
          <a:fillRef idx="1">
            <a:schemeClr val="dk1"/>
          </a:fillRef>
          <a:effectRef idx="1">
            <a:schemeClr val="dk1"/>
          </a:effectRef>
          <a:fontRef idx="minor">
            <a:schemeClr val="lt1"/>
          </a:fontRef>
        </p:style>
        <p:txBody>
          <a:bodyPr>
            <a:noAutofit/>
          </a:bodyPr>
          <a:lstStyle/>
          <a:p>
            <a:pPr algn="ctr">
              <a:buNone/>
            </a:pPr>
            <a:r>
              <a:rPr lang="ar-SA" sz="3600" b="1" dirty="0" smtClean="0">
                <a:solidFill>
                  <a:schemeClr val="accent2">
                    <a:lumMod val="75000"/>
                  </a:schemeClr>
                </a:solidFill>
                <a:cs typeface="2  Nazanin" pitchFamily="2" charset="-78"/>
              </a:rPr>
              <a:t>پله</a:t>
            </a:r>
            <a:r>
              <a:rPr lang="ar-SA" sz="2800" b="1" dirty="0" smtClean="0">
                <a:solidFill>
                  <a:schemeClr val="accent2">
                    <a:lumMod val="75000"/>
                  </a:schemeClr>
                </a:solidFill>
                <a:cs typeface="2  Nazanin" pitchFamily="2" charset="-78"/>
              </a:rPr>
              <a:t>‌</a:t>
            </a:r>
            <a:r>
              <a:rPr lang="en-US" sz="2000" b="1" dirty="0" smtClean="0">
                <a:solidFill>
                  <a:schemeClr val="bg1"/>
                </a:solidFill>
                <a:cs typeface="2  Nazanin" pitchFamily="2" charset="-78"/>
              </a:rPr>
              <a:t/>
            </a:r>
            <a:br>
              <a:rPr lang="en-US" sz="2000" b="1" dirty="0" smtClean="0">
                <a:solidFill>
                  <a:schemeClr val="bg1"/>
                </a:solidFill>
                <a:cs typeface="2  Nazanin" pitchFamily="2" charset="-78"/>
              </a:rPr>
            </a:br>
            <a:r>
              <a:rPr lang="ar-SA" sz="2400" b="1" dirty="0" smtClean="0">
                <a:solidFill>
                  <a:schemeClr val="bg1"/>
                </a:solidFill>
                <a:cs typeface="2  Nazanin" pitchFamily="2" charset="-78"/>
              </a:rPr>
              <a:t>1ـ وجود علائم حسي در كف‌ قبل از ورود به قفسه پله براي هشدار به نابينايان الزامي‌است‌ عرض كف پله 30 سانتيمتر و حداكثر ارتفاع آن 17 سانتيمتر و حداكثر ارتفاع آن 17سانتيمتر باش</a:t>
            </a:r>
            <a:r>
              <a:rPr lang="fa-IR" sz="2400" b="1" dirty="0" smtClean="0">
                <a:solidFill>
                  <a:schemeClr val="bg1"/>
                </a:solidFill>
                <a:cs typeface="2  Nazanin" pitchFamily="2" charset="-78"/>
              </a:rPr>
              <a:t>د.</a:t>
            </a:r>
          </a:p>
          <a:p>
            <a:pPr algn="r">
              <a:buNone/>
            </a:pPr>
            <a:r>
              <a:rPr lang="fa-IR" sz="2400" b="1" dirty="0" smtClean="0">
                <a:solidFill>
                  <a:schemeClr val="bg1"/>
                </a:solidFill>
                <a:cs typeface="2  Nazanin" pitchFamily="2" charset="-78"/>
              </a:rPr>
              <a:t>2-</a:t>
            </a:r>
            <a:r>
              <a:rPr lang="ar-SA" sz="2400" b="1" dirty="0" smtClean="0">
                <a:solidFill>
                  <a:schemeClr val="bg1"/>
                </a:solidFill>
                <a:cs typeface="2  Nazanin" pitchFamily="2" charset="-78"/>
              </a:rPr>
              <a:t> حداقل عرض پله 120 سانتيمتر باش</a:t>
            </a:r>
            <a:r>
              <a:rPr lang="fa-IR" sz="2400" b="1" dirty="0" smtClean="0">
                <a:solidFill>
                  <a:schemeClr val="bg1"/>
                </a:solidFill>
                <a:cs typeface="2  Nazanin" pitchFamily="2" charset="-78"/>
              </a:rPr>
              <a:t>د.</a:t>
            </a:r>
          </a:p>
          <a:p>
            <a:pPr algn="r">
              <a:buNone/>
            </a:pPr>
            <a:r>
              <a:rPr lang="fa-IR" sz="2400" b="1" dirty="0" smtClean="0">
                <a:solidFill>
                  <a:schemeClr val="bg1"/>
                </a:solidFill>
                <a:cs typeface="2  Nazanin" pitchFamily="2" charset="-78"/>
              </a:rPr>
              <a:t>3</a:t>
            </a:r>
            <a:r>
              <a:rPr lang="ar-SA" sz="2400" b="1" dirty="0" smtClean="0">
                <a:solidFill>
                  <a:schemeClr val="bg1"/>
                </a:solidFill>
                <a:cs typeface="2  Nazanin" pitchFamily="2" charset="-78"/>
              </a:rPr>
              <a:t>ـ ارتفاع دست انداز از كف پله براي كودكان 60 سانتيمتر و براي بزرگسالان 85 سانتيمترباش</a:t>
            </a:r>
            <a:r>
              <a:rPr lang="fa-IR" sz="2400" b="1" dirty="0" smtClean="0">
                <a:solidFill>
                  <a:schemeClr val="bg1"/>
                </a:solidFill>
                <a:cs typeface="2  Nazanin" pitchFamily="2" charset="-78"/>
              </a:rPr>
              <a:t>د.</a:t>
            </a:r>
          </a:p>
          <a:p>
            <a:pPr algn="r">
              <a:buNone/>
            </a:pPr>
            <a:r>
              <a:rPr lang="ar-SA" sz="2400" b="1" dirty="0" smtClean="0">
                <a:solidFill>
                  <a:schemeClr val="bg1"/>
                </a:solidFill>
                <a:cs typeface="2  Nazanin" pitchFamily="2" charset="-78"/>
              </a:rPr>
              <a:t> </a:t>
            </a:r>
            <a:r>
              <a:rPr lang="fa-IR" sz="2400" b="1" dirty="0" smtClean="0">
                <a:solidFill>
                  <a:schemeClr val="bg1"/>
                </a:solidFill>
                <a:cs typeface="2  Nazanin" pitchFamily="2" charset="-78"/>
              </a:rPr>
              <a:t>4</a:t>
            </a:r>
            <a:r>
              <a:rPr lang="ar-SA" sz="2400" b="1" dirty="0" smtClean="0">
                <a:solidFill>
                  <a:schemeClr val="bg1"/>
                </a:solidFill>
                <a:cs typeface="2  Nazanin" pitchFamily="2" charset="-78"/>
              </a:rPr>
              <a:t>ـ حداكثر مقدار پله بين دو پا گرد بايد 12 پله باش</a:t>
            </a:r>
            <a:r>
              <a:rPr lang="fa-IR" sz="2400" b="1" dirty="0" smtClean="0">
                <a:solidFill>
                  <a:schemeClr val="bg1"/>
                </a:solidFill>
                <a:cs typeface="2  Nazanin" pitchFamily="2" charset="-78"/>
              </a:rPr>
              <a:t>د.</a:t>
            </a:r>
          </a:p>
          <a:p>
            <a:pPr algn="r">
              <a:buNone/>
            </a:pPr>
            <a:r>
              <a:rPr lang="fa-IR" sz="2400" b="1" dirty="0" smtClean="0">
                <a:solidFill>
                  <a:schemeClr val="bg1"/>
                </a:solidFill>
                <a:cs typeface="2  Nazanin" pitchFamily="2" charset="-78"/>
              </a:rPr>
              <a:t>5</a:t>
            </a:r>
            <a:r>
              <a:rPr lang="ar-SA" sz="2400" b="1" dirty="0" smtClean="0">
                <a:solidFill>
                  <a:schemeClr val="bg1"/>
                </a:solidFill>
                <a:cs typeface="2  Nazanin" pitchFamily="2" charset="-78"/>
              </a:rPr>
              <a:t>ـ حداقل عمق پاگرد پله 120 سانتيمتر و در پله‌هاي دو جهته همعرض پله باش</a:t>
            </a:r>
            <a:r>
              <a:rPr lang="fa-IR" sz="2400" b="1" dirty="0" smtClean="0">
                <a:solidFill>
                  <a:schemeClr val="bg1"/>
                </a:solidFill>
                <a:cs typeface="2  Nazanin" pitchFamily="2" charset="-78"/>
              </a:rPr>
              <a:t>د</a:t>
            </a:r>
            <a:r>
              <a:rPr lang="fa-IR" sz="2000" b="1" dirty="0" smtClean="0">
                <a:solidFill>
                  <a:schemeClr val="bg1"/>
                </a:solidFill>
                <a:cs typeface="2  Nazanin" pitchFamily="2" charset="-78"/>
              </a:rPr>
              <a:t>.</a:t>
            </a:r>
            <a:endParaRPr lang="en-US" sz="2000" b="1" dirty="0">
              <a:solidFill>
                <a:schemeClr val="bg1"/>
              </a:solidFill>
              <a:cs typeface="2  Nazanin" pitchFamily="2" charset="-78"/>
            </a:endParaRPr>
          </a:p>
        </p:txBody>
      </p:sp>
      <p:pic>
        <p:nvPicPr>
          <p:cNvPr id="4" name="Picture 3" descr="disabilities%5B1%5D.gif"/>
          <p:cNvPicPr>
            <a:picLocks noChangeAspect="1"/>
          </p:cNvPicPr>
          <p:nvPr/>
        </p:nvPicPr>
        <p:blipFill>
          <a:blip r:embed="rId3"/>
          <a:stretch>
            <a:fillRect/>
          </a:stretch>
        </p:blipFill>
        <p:spPr>
          <a:xfrm>
            <a:off x="152400" y="71723"/>
            <a:ext cx="2362200" cy="995077"/>
          </a:xfrm>
          <a:prstGeom prst="rect">
            <a:avLst/>
          </a:prstGeom>
        </p:spPr>
      </p:pic>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3" descr="DSC01930.JPG"/>
          <p:cNvPicPr>
            <a:picLocks noChangeAspect="1"/>
          </p:cNvPicPr>
          <p:nvPr/>
        </p:nvPicPr>
        <p:blipFill>
          <a:blip r:embed="rId3" cstate="print"/>
          <a:stretch>
            <a:fillRect/>
          </a:stretch>
        </p:blipFill>
        <p:spPr>
          <a:xfrm>
            <a:off x="838200" y="419100"/>
            <a:ext cx="7467600" cy="56007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458200" cy="5638800"/>
          </a:xfrm>
        </p:spPr>
        <p:style>
          <a:lnRef idx="3">
            <a:schemeClr val="lt1"/>
          </a:lnRef>
          <a:fillRef idx="1">
            <a:schemeClr val="dk1"/>
          </a:fillRef>
          <a:effectRef idx="1">
            <a:schemeClr val="dk1"/>
          </a:effectRef>
          <a:fontRef idx="minor">
            <a:schemeClr val="lt1"/>
          </a:fontRef>
        </p:style>
        <p:txBody>
          <a:bodyPr>
            <a:noAutofit/>
          </a:bodyPr>
          <a:lstStyle/>
          <a:p>
            <a:pPr algn="ctr">
              <a:buNone/>
            </a:pPr>
            <a:r>
              <a:rPr lang="ar-SA" sz="2800" b="1" dirty="0" smtClean="0">
                <a:solidFill>
                  <a:schemeClr val="bg2">
                    <a:lumMod val="75000"/>
                  </a:schemeClr>
                </a:solidFill>
                <a:cs typeface="2  Nazanin" pitchFamily="2" charset="-78"/>
              </a:rPr>
              <a:t>سطح شيبدار</a:t>
            </a:r>
            <a:r>
              <a:rPr lang="en-US" sz="2800" b="1" dirty="0" smtClean="0">
                <a:solidFill>
                  <a:schemeClr val="bg2">
                    <a:lumMod val="75000"/>
                  </a:schemeClr>
                </a:solidFill>
              </a:rPr>
              <a:t/>
            </a:r>
            <a:br>
              <a:rPr lang="en-US" sz="2800" b="1" dirty="0" smtClean="0">
                <a:solidFill>
                  <a:schemeClr val="bg2">
                    <a:lumMod val="75000"/>
                  </a:schemeClr>
                </a:solidFill>
              </a:rPr>
            </a:br>
            <a:endParaRPr lang="fa-IR" sz="2800" b="1" dirty="0" smtClean="0">
              <a:solidFill>
                <a:schemeClr val="bg2">
                  <a:lumMod val="75000"/>
                </a:schemeClr>
              </a:solidFill>
            </a:endParaRPr>
          </a:p>
          <a:p>
            <a:pPr algn="r">
              <a:buNone/>
            </a:pPr>
            <a:r>
              <a:rPr lang="ar-SA" sz="2000" b="1" dirty="0" smtClean="0">
                <a:solidFill>
                  <a:schemeClr val="bg1"/>
                </a:solidFill>
                <a:cs typeface="2  Nazanin" pitchFamily="2" charset="-78"/>
              </a:rPr>
              <a:t>1ـ حداقل عرض سطح شيبدار 120 سانتيمتر باشد</a:t>
            </a:r>
            <a:endParaRPr lang="fa-IR" sz="2000" b="1" dirty="0" smtClean="0">
              <a:solidFill>
                <a:schemeClr val="bg1"/>
              </a:solidFill>
              <a:cs typeface="2  Nazanin" pitchFamily="2" charset="-78"/>
            </a:endParaRPr>
          </a:p>
          <a:p>
            <a:pPr algn="r">
              <a:buNone/>
            </a:pPr>
            <a:r>
              <a:rPr lang="ar-SA" sz="2000" b="1" dirty="0" smtClean="0">
                <a:solidFill>
                  <a:schemeClr val="bg1"/>
                </a:solidFill>
                <a:cs typeface="2  Nazanin" pitchFamily="2" charset="-78"/>
              </a:rPr>
              <a:t>2ـ براي سطوح شيبدار تا 3 متر طول حداكثر شيب 8 درصد با عرض 120 سانتيمتر باشد</a:t>
            </a:r>
            <a:r>
              <a:rPr lang="en-US" sz="2000" b="1" dirty="0" smtClean="0">
                <a:solidFill>
                  <a:schemeClr val="bg1"/>
                </a:solidFill>
                <a:cs typeface="2  Nazanin" pitchFamily="2" charset="-78"/>
              </a:rPr>
              <a:t/>
            </a:r>
            <a:br>
              <a:rPr lang="en-US" sz="2000" b="1" dirty="0" smtClean="0">
                <a:solidFill>
                  <a:schemeClr val="bg1"/>
                </a:solidFill>
                <a:cs typeface="2  Nazanin" pitchFamily="2" charset="-78"/>
              </a:rPr>
            </a:br>
            <a:r>
              <a:rPr lang="ar-SA" sz="2000" b="1" dirty="0" smtClean="0">
                <a:solidFill>
                  <a:schemeClr val="bg1"/>
                </a:solidFill>
                <a:cs typeface="2  Nazanin" pitchFamily="2" charset="-78"/>
              </a:rPr>
              <a:t>3ـ در سطوح شيبدار بيش از سه متر طول (تا حد مجاز 9 متر) در ازاي هر مترافزايش طول‌ </a:t>
            </a:r>
            <a:endParaRPr lang="fa-IR" sz="2000" b="1" dirty="0" smtClean="0">
              <a:solidFill>
                <a:schemeClr val="bg1"/>
              </a:solidFill>
              <a:cs typeface="2  Nazanin" pitchFamily="2" charset="-78"/>
            </a:endParaRPr>
          </a:p>
          <a:p>
            <a:pPr algn="r">
              <a:buNone/>
            </a:pPr>
            <a:r>
              <a:rPr lang="ar-SA" sz="2000" b="1" dirty="0" smtClean="0">
                <a:solidFill>
                  <a:schemeClr val="bg1"/>
                </a:solidFill>
                <a:cs typeface="2  Nazanin" pitchFamily="2" charset="-78"/>
              </a:rPr>
              <a:t>سانتيمتر به عرض مفيد آن اضافه و 5 درصد از شيب آن كاسته شود</a:t>
            </a:r>
            <a:r>
              <a:rPr lang="en-US" sz="2000" b="1" dirty="0" smtClean="0">
                <a:solidFill>
                  <a:schemeClr val="bg1"/>
                </a:solidFill>
                <a:cs typeface="2  Nazanin" pitchFamily="2" charset="-78"/>
              </a:rPr>
              <a:t/>
            </a:r>
            <a:br>
              <a:rPr lang="en-US" sz="2000" b="1" dirty="0" smtClean="0">
                <a:solidFill>
                  <a:schemeClr val="bg1"/>
                </a:solidFill>
                <a:cs typeface="2  Nazanin" pitchFamily="2" charset="-78"/>
              </a:rPr>
            </a:br>
            <a:r>
              <a:rPr lang="ar-SA" sz="2000" b="1" dirty="0" smtClean="0">
                <a:solidFill>
                  <a:schemeClr val="bg1"/>
                </a:solidFill>
                <a:cs typeface="2  Nazanin" pitchFamily="2" charset="-78"/>
              </a:rPr>
              <a:t>4ـ پيش‌بيني يك پاگرد به عمل حداقل 120 سانتيمتر و در هر 9 متر طول الزامي است‌ درسطوح شيبدار دو جهته عرض پاگرد برابر عرض سطح شيبدار خواهد بود</a:t>
            </a:r>
            <a:r>
              <a:rPr lang="en-US" sz="2000" b="1" dirty="0" smtClean="0">
                <a:solidFill>
                  <a:schemeClr val="bg1"/>
                </a:solidFill>
                <a:cs typeface="2  Nazanin" pitchFamily="2" charset="-78"/>
              </a:rPr>
              <a:t/>
            </a:r>
            <a:br>
              <a:rPr lang="en-US" sz="2000" b="1" dirty="0" smtClean="0">
                <a:solidFill>
                  <a:schemeClr val="bg1"/>
                </a:solidFill>
                <a:cs typeface="2  Nazanin" pitchFamily="2" charset="-78"/>
              </a:rPr>
            </a:br>
            <a:endParaRPr lang="fa-IR" sz="2000" b="1" dirty="0" smtClean="0">
              <a:solidFill>
                <a:schemeClr val="bg1"/>
              </a:solidFill>
              <a:cs typeface="2  Nazanin" pitchFamily="2" charset="-78"/>
            </a:endParaRPr>
          </a:p>
          <a:p>
            <a:pPr algn="r">
              <a:buNone/>
            </a:pPr>
            <a:r>
              <a:rPr lang="ar-SA" sz="2000" b="1" dirty="0" smtClean="0">
                <a:solidFill>
                  <a:schemeClr val="bg1"/>
                </a:solidFill>
                <a:cs typeface="2  Nazanin" pitchFamily="2" charset="-78"/>
              </a:rPr>
              <a:t>5ـ كف سطح شيبدار بايد غيرلغزنده باشد</a:t>
            </a:r>
            <a:r>
              <a:rPr lang="en-US" sz="2000" b="1" dirty="0" smtClean="0">
                <a:solidFill>
                  <a:schemeClr val="bg1"/>
                </a:solidFill>
                <a:cs typeface="2  Nazanin" pitchFamily="2" charset="-78"/>
              </a:rPr>
              <a:t/>
            </a:r>
            <a:br>
              <a:rPr lang="en-US" sz="2000" b="1" dirty="0" smtClean="0">
                <a:solidFill>
                  <a:schemeClr val="bg1"/>
                </a:solidFill>
                <a:cs typeface="2  Nazanin" pitchFamily="2" charset="-78"/>
              </a:rPr>
            </a:br>
            <a:endParaRPr lang="fa-IR" sz="2000" b="1" dirty="0" smtClean="0">
              <a:solidFill>
                <a:schemeClr val="bg1"/>
              </a:solidFill>
              <a:cs typeface="2  Nazanin" pitchFamily="2" charset="-78"/>
            </a:endParaRPr>
          </a:p>
          <a:p>
            <a:pPr algn="r">
              <a:buNone/>
            </a:pPr>
            <a:r>
              <a:rPr lang="ar-SA" sz="2000" b="1" dirty="0" smtClean="0">
                <a:solidFill>
                  <a:schemeClr val="bg1"/>
                </a:solidFill>
                <a:cs typeface="2  Nazanin" pitchFamily="2" charset="-78"/>
              </a:rPr>
              <a:t>6ـ سطوح شيبدار و ورودي ساختمان بايد مسقف باشد</a:t>
            </a:r>
            <a:endParaRPr lang="en-US" sz="2000" b="1" dirty="0" smtClean="0">
              <a:solidFill>
                <a:schemeClr val="bg1"/>
              </a:solidFill>
              <a:cs typeface="2  Nazanin" pitchFamily="2" charset="-78"/>
            </a:endParaRPr>
          </a:p>
          <a:p>
            <a:pPr algn="r">
              <a:buNone/>
            </a:pPr>
            <a:endParaRPr lang="en-US" sz="2000" b="1" dirty="0" smtClean="0">
              <a:solidFill>
                <a:schemeClr val="bg1"/>
              </a:solidFill>
              <a:cs typeface="2  Nazanin" pitchFamily="2" charset="-78"/>
            </a:endParaRPr>
          </a:p>
          <a:p>
            <a:pPr algn="r">
              <a:buNone/>
            </a:pPr>
            <a:r>
              <a:rPr lang="ar-SA" sz="2000" b="1" dirty="0" smtClean="0">
                <a:solidFill>
                  <a:schemeClr val="bg1"/>
                </a:solidFill>
                <a:cs typeface="2  Nazanin" pitchFamily="2" charset="-78"/>
              </a:rPr>
              <a:t>شيبدار الزامي است‌</a:t>
            </a:r>
            <a:r>
              <a:rPr lang="fa-IR" sz="2000" b="1" dirty="0" smtClean="0">
                <a:solidFill>
                  <a:schemeClr val="bg1"/>
                </a:solidFill>
                <a:cs typeface="2  Nazanin" pitchFamily="2" charset="-78"/>
              </a:rPr>
              <a:t>7</a:t>
            </a:r>
            <a:r>
              <a:rPr lang="ar-SA" sz="2000" b="1" dirty="0" smtClean="0">
                <a:solidFill>
                  <a:schemeClr val="bg1"/>
                </a:solidFill>
                <a:cs typeface="2  Nazanin" pitchFamily="2" charset="-78"/>
              </a:rPr>
              <a:t>ـ ارتفاع ميله دستگرد از كف سطح شيبدار براي شخص نشسته 75 سانتيمتر براي شخص‌ايستاده 85 سانتيمتر و براي كودكان 60 سانتيمتر باشد</a:t>
            </a:r>
            <a:r>
              <a:rPr lang="en-US" sz="2000" b="1" dirty="0" smtClean="0">
                <a:solidFill>
                  <a:schemeClr val="bg1"/>
                </a:solidFill>
                <a:cs typeface="2  Nazanin" pitchFamily="2" charset="-78"/>
              </a:rPr>
              <a:t>.</a:t>
            </a:r>
            <a:br>
              <a:rPr lang="en-US" sz="2000" b="1" dirty="0" smtClean="0">
                <a:solidFill>
                  <a:schemeClr val="bg1"/>
                </a:solidFill>
                <a:cs typeface="2  Nazanin" pitchFamily="2" charset="-78"/>
              </a:rPr>
            </a:br>
            <a:endParaRPr lang="en-US" sz="2000" b="1" dirty="0">
              <a:solidFill>
                <a:schemeClr val="bg1"/>
              </a:solidFill>
              <a:cs typeface="2  Nazanin" pitchFamily="2" charset="-78"/>
            </a:endParaRPr>
          </a:p>
        </p:txBody>
      </p:sp>
      <p:sp>
        <p:nvSpPr>
          <p:cNvPr id="2" name="Title 1"/>
          <p:cNvSpPr>
            <a:spLocks noGrp="1"/>
          </p:cNvSpPr>
          <p:nvPr>
            <p:ph type="title"/>
          </p:nvPr>
        </p:nvSpPr>
        <p:spPr>
          <a:xfrm>
            <a:off x="457200" y="152400"/>
            <a:ext cx="8229600" cy="228600"/>
          </a:xfrm>
        </p:spPr>
        <p:txBody>
          <a:bodyPr>
            <a:normAutofit fontScale="90000"/>
          </a:bodyPr>
          <a:lstStyle/>
          <a:p>
            <a:endParaRPr lang="en-US" dirty="0"/>
          </a:p>
        </p:txBody>
      </p:sp>
      <p:pic>
        <p:nvPicPr>
          <p:cNvPr id="4" name="Picture 3" descr="disabilities%5B1%5D.gif"/>
          <p:cNvPicPr>
            <a:picLocks noChangeAspect="1"/>
          </p:cNvPicPr>
          <p:nvPr/>
        </p:nvPicPr>
        <p:blipFill>
          <a:blip r:embed="rId3"/>
          <a:stretch>
            <a:fillRect/>
          </a:stretch>
        </p:blipFill>
        <p:spPr>
          <a:xfrm>
            <a:off x="152400" y="71723"/>
            <a:ext cx="2362200" cy="995077"/>
          </a:xfrm>
          <a:prstGeom prst="rect">
            <a:avLst/>
          </a:prstGeom>
        </p:spPr>
      </p:pic>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descr="pic%20%28387%29.jpg"/>
          <p:cNvPicPr>
            <a:picLocks noChangeAspect="1"/>
          </p:cNvPicPr>
          <p:nvPr/>
        </p:nvPicPr>
        <p:blipFill>
          <a:blip r:embed="rId3"/>
          <a:stretch>
            <a:fillRect/>
          </a:stretch>
        </p:blipFill>
        <p:spPr>
          <a:xfrm>
            <a:off x="4523509" y="2895600"/>
            <a:ext cx="4239491" cy="2743200"/>
          </a:xfrm>
          <a:prstGeom prst="rect">
            <a:avLst/>
          </a:prstGeom>
          <a:ln/>
        </p:spPr>
        <p:style>
          <a:lnRef idx="2">
            <a:schemeClr val="dk1"/>
          </a:lnRef>
          <a:fillRef idx="1">
            <a:schemeClr val="lt1"/>
          </a:fillRef>
          <a:effectRef idx="0">
            <a:schemeClr val="dk1"/>
          </a:effectRef>
          <a:fontRef idx="minor">
            <a:schemeClr val="dk1"/>
          </a:fontRef>
        </p:style>
      </p:pic>
      <p:sp>
        <p:nvSpPr>
          <p:cNvPr id="6" name="Title 2"/>
          <p:cNvSpPr txBox="1">
            <a:spLocks/>
          </p:cNvSpPr>
          <p:nvPr/>
        </p:nvSpPr>
        <p:spPr>
          <a:xfrm>
            <a:off x="5105400" y="1981200"/>
            <a:ext cx="3124200" cy="609600"/>
          </a:xfrm>
          <a:prstGeom prst="rect">
            <a:avLst/>
          </a:prstGeom>
        </p:spPr>
        <p:style>
          <a:lnRef idx="1">
            <a:schemeClr val="accent3"/>
          </a:lnRef>
          <a:fillRef idx="3">
            <a:schemeClr val="accent3"/>
          </a:fillRef>
          <a:effectRef idx="2">
            <a:schemeClr val="accent3"/>
          </a:effectRef>
          <a:fontRef idx="minor">
            <a:schemeClr val="lt1"/>
          </a:fontRef>
        </p:style>
        <p:txBody>
          <a:bodyPr vert="horz" rtlCol="0" anchor="b" anchorCtr="0">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200" b="1" i="0" u="none" strike="noStrike" kern="1200" cap="none" spc="-100" normalizeH="0" baseline="0" noProof="0" dirty="0" smtClean="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rPr>
              <a:t>نامناسب</a:t>
            </a:r>
            <a:endParaRPr kumimoji="0" lang="en-US" sz="4200" b="1" i="0" u="none" strike="noStrike" kern="1200" cap="none" spc="-100" normalizeH="0" baseline="0" noProof="0" dirty="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endParaRPr>
          </a:p>
        </p:txBody>
      </p:sp>
      <p:sp>
        <p:nvSpPr>
          <p:cNvPr id="7" name="Title 2"/>
          <p:cNvSpPr txBox="1">
            <a:spLocks/>
          </p:cNvSpPr>
          <p:nvPr/>
        </p:nvSpPr>
        <p:spPr>
          <a:xfrm>
            <a:off x="609600" y="1981200"/>
            <a:ext cx="3124200" cy="609600"/>
          </a:xfrm>
          <a:prstGeom prst="rect">
            <a:avLst/>
          </a:prstGeom>
        </p:spPr>
        <p:style>
          <a:lnRef idx="1">
            <a:schemeClr val="accent3"/>
          </a:lnRef>
          <a:fillRef idx="3">
            <a:schemeClr val="accent3"/>
          </a:fillRef>
          <a:effectRef idx="2">
            <a:schemeClr val="accent3"/>
          </a:effectRef>
          <a:fontRef idx="minor">
            <a:schemeClr val="lt1"/>
          </a:fontRef>
        </p:style>
        <p:txBody>
          <a:bodyPr vert="horz" rtlCol="0" anchor="b" anchorCtr="0">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200" b="1" i="0" u="none" strike="noStrike" kern="1200" cap="none" spc="-100" normalizeH="0" baseline="0" noProof="0" dirty="0" smtClean="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rPr>
              <a:t>مناسب</a:t>
            </a:r>
            <a:endParaRPr kumimoji="0" lang="en-US" sz="4200" b="1" i="0" u="none" strike="noStrike" kern="1200" cap="none" spc="-100" normalizeH="0" baseline="0" noProof="0" dirty="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endParaRPr>
          </a:p>
        </p:txBody>
      </p:sp>
      <p:pic>
        <p:nvPicPr>
          <p:cNvPr id="8" name="Picture 7" descr="DSC01993.JPG"/>
          <p:cNvPicPr>
            <a:picLocks noChangeAspect="1"/>
          </p:cNvPicPr>
          <p:nvPr/>
        </p:nvPicPr>
        <p:blipFill>
          <a:blip r:embed="rId4" cstate="print"/>
          <a:stretch>
            <a:fillRect/>
          </a:stretch>
        </p:blipFill>
        <p:spPr>
          <a:xfrm>
            <a:off x="228600" y="2743200"/>
            <a:ext cx="3962400" cy="2971800"/>
          </a:xfrm>
          <a:prstGeom prst="rect">
            <a:avLst/>
          </a:prstGeom>
          <a:ln/>
        </p:spPr>
        <p:style>
          <a:lnRef idx="2">
            <a:schemeClr val="dk1"/>
          </a:lnRef>
          <a:fillRef idx="1">
            <a:schemeClr val="lt1"/>
          </a:fillRef>
          <a:effectRef idx="0">
            <a:schemeClr val="dk1"/>
          </a:effectRef>
          <a:fontRef idx="minor">
            <a:schemeClr val="dk1"/>
          </a:fontRef>
        </p:style>
      </p:pic>
      <p:sp>
        <p:nvSpPr>
          <p:cNvPr id="9" name="Title 2"/>
          <p:cNvSpPr txBox="1">
            <a:spLocks/>
          </p:cNvSpPr>
          <p:nvPr/>
        </p:nvSpPr>
        <p:spPr>
          <a:xfrm>
            <a:off x="2819400" y="381000"/>
            <a:ext cx="3124200" cy="609600"/>
          </a:xfrm>
          <a:prstGeom prst="rect">
            <a:avLst/>
          </a:prstGeom>
        </p:spPr>
        <p:style>
          <a:lnRef idx="1">
            <a:schemeClr val="accent2"/>
          </a:lnRef>
          <a:fillRef idx="2">
            <a:schemeClr val="accent2"/>
          </a:fillRef>
          <a:effectRef idx="1">
            <a:schemeClr val="accent2"/>
          </a:effectRef>
          <a:fontRef idx="minor">
            <a:schemeClr val="dk1"/>
          </a:fontRef>
        </p:style>
        <p:txBody>
          <a:bodyPr vert="horz" rtlCol="0" anchor="b" anchorCtr="0">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200" b="1" i="0" u="none" strike="noStrike" kern="1200" cap="none" spc="-100" normalizeH="0" baseline="0" noProof="0" dirty="0" smtClean="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rPr>
              <a:t>رمپ</a:t>
            </a:r>
            <a:endParaRPr kumimoji="0" lang="en-US" sz="4200" b="1" i="0" u="none" strike="noStrike" kern="1200" cap="none" spc="-100" normalizeH="0" baseline="0" noProof="0" dirty="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971800" y="152400"/>
            <a:ext cx="3124200" cy="6096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fa-IR" b="1" dirty="0" smtClean="0">
                <a:solidFill>
                  <a:schemeClr val="accent4">
                    <a:lumMod val="75000"/>
                  </a:schemeClr>
                </a:solidFill>
              </a:rPr>
              <a:t>پل های عابر پیاده</a:t>
            </a:r>
            <a:endParaRPr lang="en-US" b="1" dirty="0">
              <a:solidFill>
                <a:schemeClr val="accent4">
                  <a:lumMod val="75000"/>
                </a:schemeClr>
              </a:solidFill>
            </a:endParaRPr>
          </a:p>
        </p:txBody>
      </p:sp>
      <p:sp>
        <p:nvSpPr>
          <p:cNvPr id="4" name="Title 2"/>
          <p:cNvSpPr txBox="1">
            <a:spLocks/>
          </p:cNvSpPr>
          <p:nvPr/>
        </p:nvSpPr>
        <p:spPr>
          <a:xfrm>
            <a:off x="685800" y="1752600"/>
            <a:ext cx="3124200" cy="609600"/>
          </a:xfrm>
          <a:prstGeom prst="rect">
            <a:avLst/>
          </a:prstGeom>
        </p:spPr>
        <p:style>
          <a:lnRef idx="1">
            <a:schemeClr val="accent3"/>
          </a:lnRef>
          <a:fillRef idx="3">
            <a:schemeClr val="accent3"/>
          </a:fillRef>
          <a:effectRef idx="2">
            <a:schemeClr val="accent3"/>
          </a:effectRef>
          <a:fontRef idx="minor">
            <a:schemeClr val="lt1"/>
          </a:fontRef>
        </p:style>
        <p:txBody>
          <a:bodyPr vert="horz" rtlCol="0" anchor="b" anchorCtr="0">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200" b="1" i="0" u="none" strike="noStrike" kern="1200" cap="none" spc="-100" normalizeH="0" baseline="0" noProof="0" dirty="0" smtClean="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rPr>
              <a:t>مجهز به پله برقی</a:t>
            </a:r>
            <a:endParaRPr kumimoji="0" lang="en-US" sz="4200" b="1" i="0" u="none" strike="noStrike" kern="1200" cap="none" spc="-100" normalizeH="0" baseline="0" noProof="0" dirty="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endParaRPr>
          </a:p>
        </p:txBody>
      </p:sp>
      <p:sp>
        <p:nvSpPr>
          <p:cNvPr id="5" name="Title 2"/>
          <p:cNvSpPr txBox="1">
            <a:spLocks/>
          </p:cNvSpPr>
          <p:nvPr/>
        </p:nvSpPr>
        <p:spPr>
          <a:xfrm>
            <a:off x="5410200" y="1752600"/>
            <a:ext cx="3124200" cy="609600"/>
          </a:xfrm>
          <a:prstGeom prst="rect">
            <a:avLst/>
          </a:prstGeom>
        </p:spPr>
        <p:style>
          <a:lnRef idx="1">
            <a:schemeClr val="accent3"/>
          </a:lnRef>
          <a:fillRef idx="3">
            <a:schemeClr val="accent3"/>
          </a:fillRef>
          <a:effectRef idx="2">
            <a:schemeClr val="accent3"/>
          </a:effectRef>
          <a:fontRef idx="minor">
            <a:schemeClr val="lt1"/>
          </a:fontRef>
        </p:style>
        <p:txBody>
          <a:bodyPr vert="horz" rtlCol="0" anchor="b" anchorCtr="0">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200" b="1" i="0" u="none" strike="noStrike" kern="1200" cap="none" spc="-100" normalizeH="0" baseline="0" noProof="0" dirty="0" smtClean="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rPr>
              <a:t>معمولی</a:t>
            </a:r>
            <a:endParaRPr kumimoji="0" lang="en-US" sz="4200" b="1" i="0" u="none" strike="noStrike" kern="1200" cap="none" spc="-100" normalizeH="0" baseline="0" noProof="0" dirty="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endParaRPr>
          </a:p>
        </p:txBody>
      </p:sp>
      <p:pic>
        <p:nvPicPr>
          <p:cNvPr id="6" name="Picture 5" descr="DSC01987.JPG"/>
          <p:cNvPicPr>
            <a:picLocks noChangeAspect="1"/>
          </p:cNvPicPr>
          <p:nvPr/>
        </p:nvPicPr>
        <p:blipFill>
          <a:blip r:embed="rId3" cstate="print"/>
          <a:stretch>
            <a:fillRect/>
          </a:stretch>
        </p:blipFill>
        <p:spPr>
          <a:xfrm>
            <a:off x="4775200" y="2667000"/>
            <a:ext cx="4216400" cy="3162300"/>
          </a:xfrm>
          <a:prstGeom prst="rect">
            <a:avLst/>
          </a:prstGeom>
        </p:spPr>
        <p:style>
          <a:lnRef idx="2">
            <a:schemeClr val="dk1"/>
          </a:lnRef>
          <a:fillRef idx="1">
            <a:schemeClr val="lt1"/>
          </a:fillRef>
          <a:effectRef idx="0">
            <a:schemeClr val="dk1"/>
          </a:effectRef>
          <a:fontRef idx="minor">
            <a:schemeClr val="dk1"/>
          </a:fontRef>
        </p:style>
      </p:pic>
      <p:pic>
        <p:nvPicPr>
          <p:cNvPr id="7" name="Picture 6" descr="100912968205.jpg"/>
          <p:cNvPicPr>
            <a:picLocks noChangeAspect="1"/>
          </p:cNvPicPr>
          <p:nvPr/>
        </p:nvPicPr>
        <p:blipFill>
          <a:blip r:embed="rId4"/>
          <a:stretch>
            <a:fillRect/>
          </a:stretch>
        </p:blipFill>
        <p:spPr>
          <a:xfrm>
            <a:off x="76200" y="2676525"/>
            <a:ext cx="4470308" cy="3190875"/>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257800"/>
          </a:xfrm>
        </p:spPr>
        <p:style>
          <a:lnRef idx="3">
            <a:schemeClr val="lt1"/>
          </a:lnRef>
          <a:fillRef idx="1">
            <a:schemeClr val="dk1"/>
          </a:fillRef>
          <a:effectRef idx="1">
            <a:schemeClr val="dk1"/>
          </a:effectRef>
          <a:fontRef idx="minor">
            <a:schemeClr val="lt1"/>
          </a:fontRef>
        </p:style>
        <p:txBody>
          <a:bodyPr/>
          <a:lstStyle/>
          <a:p>
            <a:pPr algn="r">
              <a:buNone/>
            </a:pPr>
            <a:r>
              <a:rPr lang="fa-IR" dirty="0" smtClean="0"/>
              <a:t>طبق آمار سازمان بهداشت جهانی، 10 درصد جمعیت جهان به نوعی دچار معمولیت جسمی هستند. در کشور ما بعد از انقلاب اسلامی و جنگ تحمیلی، پدیده معلولیت سپری فزاینده داشته است. معلولان برای زندگی اجتماعی در شهر یا موانع معماری و شهری متعددی روبرو هستند، بنابراین، سازگار سازی محیط شهری با نیازهای معمولان جسمی، ضرورتی حیاتی است و طراحی شهرها باید براساس معیارها و ضوابط خاصی برای آنها انجام پذیرد. </a:t>
            </a:r>
            <a:endParaRPr lang="en-US" dirty="0" smtClean="0"/>
          </a:p>
          <a:p>
            <a:endParaRPr lang="en-US" dirty="0"/>
          </a:p>
        </p:txBody>
      </p:sp>
      <p:sp>
        <p:nvSpPr>
          <p:cNvPr id="3" name="Title 2"/>
          <p:cNvSpPr>
            <a:spLocks noGrp="1"/>
          </p:cNvSpPr>
          <p:nvPr>
            <p:ph type="title"/>
          </p:nvPr>
        </p:nvSpPr>
        <p:spPr>
          <a:xfrm>
            <a:off x="457200" y="-609600"/>
            <a:ext cx="8229600" cy="1219200"/>
          </a:xfrm>
        </p:spPr>
        <p:txBody>
          <a:bodyPr/>
          <a:lstStyle/>
          <a:p>
            <a:endParaRPr lang="en-US" dirty="0"/>
          </a:p>
        </p:txBody>
      </p:sp>
      <p:pic>
        <p:nvPicPr>
          <p:cNvPr id="4" name="Picture 3" descr="disabilities%5B1%5D.gif"/>
          <p:cNvPicPr>
            <a:picLocks noChangeAspect="1"/>
          </p:cNvPicPr>
          <p:nvPr/>
        </p:nvPicPr>
        <p:blipFill>
          <a:blip r:embed="rId3"/>
          <a:stretch>
            <a:fillRect/>
          </a:stretch>
        </p:blipFill>
        <p:spPr>
          <a:xfrm>
            <a:off x="152400" y="71723"/>
            <a:ext cx="2362200" cy="995077"/>
          </a:xfrm>
          <a:prstGeom prst="rect">
            <a:avLst/>
          </a:prstGeom>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124200" y="228600"/>
            <a:ext cx="2971800" cy="6858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fa-IR" dirty="0" smtClean="0">
                <a:solidFill>
                  <a:schemeClr val="accent4">
                    <a:lumMod val="75000"/>
                  </a:schemeClr>
                </a:solidFill>
              </a:rPr>
              <a:t>تیرک ها و موانع</a:t>
            </a:r>
            <a:endParaRPr lang="en-US" dirty="0">
              <a:solidFill>
                <a:schemeClr val="accent4">
                  <a:lumMod val="75000"/>
                </a:schemeClr>
              </a:solidFill>
            </a:endParaRPr>
          </a:p>
        </p:txBody>
      </p:sp>
      <p:sp>
        <p:nvSpPr>
          <p:cNvPr id="5" name="Title 2"/>
          <p:cNvSpPr txBox="1">
            <a:spLocks/>
          </p:cNvSpPr>
          <p:nvPr/>
        </p:nvSpPr>
        <p:spPr>
          <a:xfrm>
            <a:off x="3048000" y="1752600"/>
            <a:ext cx="2971800" cy="685800"/>
          </a:xfrm>
          <a:prstGeom prst="rect">
            <a:avLst/>
          </a:prstGeom>
        </p:spPr>
        <p:style>
          <a:lnRef idx="1">
            <a:schemeClr val="accent3"/>
          </a:lnRef>
          <a:fillRef idx="3">
            <a:schemeClr val="accent3"/>
          </a:fillRef>
          <a:effectRef idx="2">
            <a:schemeClr val="accent3"/>
          </a:effectRef>
          <a:fontRef idx="minor">
            <a:schemeClr val="lt1"/>
          </a:fontRef>
        </p:style>
        <p:txBody>
          <a:bodyPr vert="horz" rtlCol="0" anchor="b" anchorCtr="0">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200" b="0" i="0" u="none" strike="noStrike" kern="1200" cap="none" spc="-100" normalizeH="0" baseline="0" noProof="0" dirty="0" smtClean="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rPr>
              <a:t>نامناسب</a:t>
            </a:r>
            <a:endParaRPr kumimoji="0" lang="en-US" sz="4200" b="0" i="0" u="none" strike="noStrike" kern="1200" cap="none" spc="-100" normalizeH="0" baseline="0" noProof="0" dirty="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endParaRPr>
          </a:p>
        </p:txBody>
      </p:sp>
      <p:pic>
        <p:nvPicPr>
          <p:cNvPr id="7" name="Picture 6" descr="DSC01989.JPG"/>
          <p:cNvPicPr>
            <a:picLocks noChangeAspect="1"/>
          </p:cNvPicPr>
          <p:nvPr/>
        </p:nvPicPr>
        <p:blipFill>
          <a:blip r:embed="rId3" cstate="print"/>
          <a:stretch>
            <a:fillRect/>
          </a:stretch>
        </p:blipFill>
        <p:spPr>
          <a:xfrm>
            <a:off x="2463800" y="2895600"/>
            <a:ext cx="4165600" cy="31242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400"/>
            <a:ext cx="5486400" cy="6858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fa-IR" dirty="0" smtClean="0">
                <a:solidFill>
                  <a:schemeClr val="accent4">
                    <a:lumMod val="75000"/>
                  </a:schemeClr>
                </a:solidFill>
              </a:rPr>
              <a:t>ورودی های فضاهای عمومی</a:t>
            </a:r>
            <a:endParaRPr lang="en-US" dirty="0">
              <a:solidFill>
                <a:schemeClr val="accent4">
                  <a:lumMod val="75000"/>
                </a:schemeClr>
              </a:solidFill>
            </a:endParaRPr>
          </a:p>
        </p:txBody>
      </p:sp>
      <p:sp>
        <p:nvSpPr>
          <p:cNvPr id="5" name="Title 2"/>
          <p:cNvSpPr txBox="1">
            <a:spLocks/>
          </p:cNvSpPr>
          <p:nvPr/>
        </p:nvSpPr>
        <p:spPr>
          <a:xfrm>
            <a:off x="2895600" y="1752600"/>
            <a:ext cx="2971800" cy="685800"/>
          </a:xfrm>
          <a:prstGeom prst="rect">
            <a:avLst/>
          </a:prstGeom>
        </p:spPr>
        <p:style>
          <a:lnRef idx="1">
            <a:schemeClr val="accent3"/>
          </a:lnRef>
          <a:fillRef idx="3">
            <a:schemeClr val="accent3"/>
          </a:fillRef>
          <a:effectRef idx="2">
            <a:schemeClr val="accent3"/>
          </a:effectRef>
          <a:fontRef idx="minor">
            <a:schemeClr val="lt1"/>
          </a:fontRef>
        </p:style>
        <p:txBody>
          <a:bodyPr vert="horz" rtlCol="0" anchor="b" anchorCtr="0">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200" b="0" i="0" u="none" strike="noStrike" kern="1200" cap="none" spc="-100" normalizeH="0" baseline="0" noProof="0" dirty="0" smtClean="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rPr>
              <a:t>نامناسب</a:t>
            </a:r>
            <a:endParaRPr kumimoji="0" lang="en-US" sz="4200" b="0" i="0" u="none" strike="noStrike" kern="1200" cap="none" spc="-100" normalizeH="0" baseline="0" noProof="0" dirty="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endParaRPr>
          </a:p>
        </p:txBody>
      </p:sp>
      <p:pic>
        <p:nvPicPr>
          <p:cNvPr id="8" name="Picture 7" descr="DSC01995.JPG"/>
          <p:cNvPicPr>
            <a:picLocks noChangeAspect="1"/>
          </p:cNvPicPr>
          <p:nvPr/>
        </p:nvPicPr>
        <p:blipFill>
          <a:blip r:embed="rId3" cstate="print"/>
          <a:stretch>
            <a:fillRect/>
          </a:stretch>
        </p:blipFill>
        <p:spPr>
          <a:xfrm>
            <a:off x="2133600" y="2819400"/>
            <a:ext cx="4572000" cy="3429000"/>
          </a:xfrm>
          <a:prstGeom prst="rect">
            <a:avLst/>
          </a:prstGeom>
        </p:spPr>
        <p:style>
          <a:lnRef idx="2">
            <a:schemeClr val="dk1"/>
          </a:lnRef>
          <a:fillRef idx="1">
            <a:schemeClr val="lt1"/>
          </a:fillRef>
          <a:effectRef idx="0">
            <a:schemeClr val="dk1"/>
          </a:effectRef>
          <a:fontRef idx="minor">
            <a:schemeClr val="dk1"/>
          </a:fontRef>
        </p:style>
      </p:pic>
      <p:sp>
        <p:nvSpPr>
          <p:cNvPr id="9" name="Oval 8"/>
          <p:cNvSpPr/>
          <p:nvPr/>
        </p:nvSpPr>
        <p:spPr>
          <a:xfrm>
            <a:off x="2590800" y="3276600"/>
            <a:ext cx="3581400" cy="3124200"/>
          </a:xfrm>
          <a:prstGeom prst="ellipse">
            <a:avLst/>
          </a:prstGeom>
          <a:noFill/>
          <a:ln w="825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400"/>
            <a:ext cx="5486400" cy="6858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fa-IR" dirty="0" smtClean="0">
                <a:solidFill>
                  <a:schemeClr val="accent4">
                    <a:lumMod val="75000"/>
                  </a:schemeClr>
                </a:solidFill>
              </a:rPr>
              <a:t>آبخوری ها</a:t>
            </a:r>
            <a:endParaRPr lang="en-US" dirty="0">
              <a:solidFill>
                <a:schemeClr val="accent4">
                  <a:lumMod val="75000"/>
                </a:schemeClr>
              </a:solidFill>
            </a:endParaRPr>
          </a:p>
        </p:txBody>
      </p:sp>
      <p:sp>
        <p:nvSpPr>
          <p:cNvPr id="5" name="Title 2"/>
          <p:cNvSpPr txBox="1">
            <a:spLocks/>
          </p:cNvSpPr>
          <p:nvPr/>
        </p:nvSpPr>
        <p:spPr>
          <a:xfrm>
            <a:off x="5257800" y="1828800"/>
            <a:ext cx="2971800" cy="685800"/>
          </a:xfrm>
          <a:prstGeom prst="rect">
            <a:avLst/>
          </a:prstGeom>
        </p:spPr>
        <p:style>
          <a:lnRef idx="1">
            <a:schemeClr val="accent3"/>
          </a:lnRef>
          <a:fillRef idx="3">
            <a:schemeClr val="accent3"/>
          </a:fillRef>
          <a:effectRef idx="2">
            <a:schemeClr val="accent3"/>
          </a:effectRef>
          <a:fontRef idx="minor">
            <a:schemeClr val="lt1"/>
          </a:fontRef>
        </p:style>
        <p:txBody>
          <a:bodyPr vert="horz" rtlCol="0" anchor="b" anchorCtr="0">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200" b="0" i="0" u="none" strike="noStrike" kern="1200" cap="none" spc="-100" normalizeH="0" baseline="0" noProof="0" dirty="0" smtClean="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rPr>
              <a:t>نامناسب</a:t>
            </a:r>
            <a:endParaRPr kumimoji="0" lang="en-US" sz="4200" b="0" i="0" u="none" strike="noStrike" kern="1200" cap="none" spc="-100" normalizeH="0" baseline="0" noProof="0" dirty="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endParaRPr>
          </a:p>
        </p:txBody>
      </p:sp>
      <p:sp>
        <p:nvSpPr>
          <p:cNvPr id="6" name="Title 2"/>
          <p:cNvSpPr txBox="1">
            <a:spLocks/>
          </p:cNvSpPr>
          <p:nvPr/>
        </p:nvSpPr>
        <p:spPr>
          <a:xfrm>
            <a:off x="381000" y="1752600"/>
            <a:ext cx="2971800" cy="685800"/>
          </a:xfrm>
          <a:prstGeom prst="rect">
            <a:avLst/>
          </a:prstGeom>
        </p:spPr>
        <p:style>
          <a:lnRef idx="1">
            <a:schemeClr val="accent3"/>
          </a:lnRef>
          <a:fillRef idx="3">
            <a:schemeClr val="accent3"/>
          </a:fillRef>
          <a:effectRef idx="2">
            <a:schemeClr val="accent3"/>
          </a:effectRef>
          <a:fontRef idx="minor">
            <a:schemeClr val="lt1"/>
          </a:fontRef>
        </p:style>
        <p:txBody>
          <a:bodyPr vert="horz" rtlCol="0" anchor="b" anchorCtr="0">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200" b="0" i="0" u="none" strike="noStrike" kern="1200" cap="none" spc="-100" normalizeH="0" baseline="0" noProof="0" dirty="0" smtClean="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rPr>
              <a:t>مناسب</a:t>
            </a:r>
            <a:endParaRPr kumimoji="0" lang="en-US" sz="4200" b="0" i="0" u="none" strike="noStrike" kern="1200" cap="none" spc="-100" normalizeH="0" baseline="0" noProof="0" dirty="0">
              <a:ln w="3200">
                <a:solidFill>
                  <a:schemeClr val="bg2">
                    <a:shade val="75000"/>
                    <a:alpha val="25000"/>
                  </a:schemeClr>
                </a:solidFill>
                <a:prstDash val="solid"/>
                <a:round/>
              </a:ln>
              <a:solidFill>
                <a:schemeClr val="accent4">
                  <a:lumMod val="75000"/>
                </a:schemeClr>
              </a:solidFill>
              <a:effectLst>
                <a:innerShdw blurRad="50800" dist="25400" dir="13500000">
                  <a:prstClr val="black">
                    <a:alpha val="70000"/>
                  </a:prstClr>
                </a:innerShdw>
              </a:effectLst>
              <a:uLnTx/>
              <a:uFillTx/>
              <a:latin typeface="+mn-lt"/>
              <a:ea typeface="+mn-ea"/>
              <a:cs typeface="+mn-cs"/>
            </a:endParaRPr>
          </a:p>
        </p:txBody>
      </p:sp>
      <p:pic>
        <p:nvPicPr>
          <p:cNvPr id="7" name="Picture 6" descr="DSC01931.JPG"/>
          <p:cNvPicPr>
            <a:picLocks noChangeAspect="1"/>
          </p:cNvPicPr>
          <p:nvPr/>
        </p:nvPicPr>
        <p:blipFill>
          <a:blip r:embed="rId3" cstate="print"/>
          <a:stretch>
            <a:fillRect/>
          </a:stretch>
        </p:blipFill>
        <p:spPr>
          <a:xfrm>
            <a:off x="4419600" y="2895600"/>
            <a:ext cx="4572000" cy="3429000"/>
          </a:xfrm>
          <a:prstGeom prst="rect">
            <a:avLst/>
          </a:prstGeom>
        </p:spPr>
        <p:style>
          <a:lnRef idx="2">
            <a:schemeClr val="dk1"/>
          </a:lnRef>
          <a:fillRef idx="1">
            <a:schemeClr val="lt1"/>
          </a:fillRef>
          <a:effectRef idx="0">
            <a:schemeClr val="dk1"/>
          </a:effectRef>
          <a:fontRef idx="minor">
            <a:schemeClr val="dk1"/>
          </a:fontRef>
        </p:style>
      </p:pic>
      <p:pic>
        <p:nvPicPr>
          <p:cNvPr id="10" name="Picture 9" descr="DSC01972.JPG"/>
          <p:cNvPicPr>
            <a:picLocks noChangeAspect="1"/>
          </p:cNvPicPr>
          <p:nvPr/>
        </p:nvPicPr>
        <p:blipFill>
          <a:blip r:embed="rId4" cstate="print"/>
          <a:stretch>
            <a:fillRect/>
          </a:stretch>
        </p:blipFill>
        <p:spPr>
          <a:xfrm rot="5400000">
            <a:off x="101600" y="3022600"/>
            <a:ext cx="4064000" cy="3048000"/>
          </a:xfrm>
          <a:prstGeom prst="rect">
            <a:avLst/>
          </a:prstGeom>
        </p:spPr>
      </p:pic>
      <p:sp>
        <p:nvSpPr>
          <p:cNvPr id="11" name="Rectangle 10"/>
          <p:cNvSpPr/>
          <p:nvPr/>
        </p:nvSpPr>
        <p:spPr>
          <a:xfrm>
            <a:off x="685800" y="2895600"/>
            <a:ext cx="2667000" cy="3657600"/>
          </a:xfrm>
          <a:prstGeom prst="rect">
            <a:avLst/>
          </a:prstGeom>
          <a:noFill/>
          <a:ln w="152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8839200" cy="5029200"/>
          </a:xfrm>
        </p:spPr>
        <p:style>
          <a:lnRef idx="3">
            <a:schemeClr val="lt1"/>
          </a:lnRef>
          <a:fillRef idx="1">
            <a:schemeClr val="dk1"/>
          </a:fillRef>
          <a:effectRef idx="1">
            <a:schemeClr val="dk1"/>
          </a:effectRef>
          <a:fontRef idx="minor">
            <a:schemeClr val="lt1"/>
          </a:fontRef>
        </p:style>
        <p:txBody>
          <a:bodyPr/>
          <a:lstStyle/>
          <a:p>
            <a:pPr algn="r">
              <a:buNone/>
            </a:pPr>
            <a:r>
              <a:rPr lang="ar-SA" b="1" dirty="0" smtClean="0"/>
              <a:t>طرح مناسب‌سازی خیابان ایرانشهر به صورت پایلوت برای معلولان و جانبازان آماده می‌شود. مدیر کل معماری و ساختمان معاونت شهرسازی و معماری شهرداری تهران با اعلام این که فاز اول این طرح تا پایان امسال اجرا می‌شود گفت: معاونت شهرسازی و معماری شهرداری تهران با تشکیل ستاد مناسب سازی ، سعی دارد تا شرایط مناسبی را از طریق ایجاد تناسب میان رمپ ها و سطوح برای افرادی که برای حرکت دچار مشکل هستند، ایجاد کند.</a:t>
            </a:r>
            <a:endParaRPr lang="en-US" b="1" dirty="0"/>
          </a:p>
        </p:txBody>
      </p:sp>
      <p:sp>
        <p:nvSpPr>
          <p:cNvPr id="3" name="Title 2"/>
          <p:cNvSpPr>
            <a:spLocks noGrp="1"/>
          </p:cNvSpPr>
          <p:nvPr>
            <p:ph type="title"/>
          </p:nvPr>
        </p:nvSpPr>
        <p:spPr>
          <a:xfrm>
            <a:off x="457200" y="-76200"/>
            <a:ext cx="8229600" cy="1219200"/>
          </a:xfrm>
        </p:spPr>
        <p:txBody>
          <a:bodyPr/>
          <a:lstStyle/>
          <a:p>
            <a:pPr algn="ctr"/>
            <a:r>
              <a:rPr lang="ar-SA" dirty="0" smtClean="0">
                <a:solidFill>
                  <a:srgbClr val="00B0F0"/>
                </a:solidFill>
              </a:rPr>
              <a:t>مناسب‌سازی خیابان ایرانشهر</a:t>
            </a:r>
            <a:r>
              <a:rPr lang="fa-IR" dirty="0" smtClean="0">
                <a:solidFill>
                  <a:srgbClr val="00B0F0"/>
                </a:solidFill>
              </a:rPr>
              <a:t>-تهران</a:t>
            </a:r>
            <a:endParaRPr lang="en-US" dirty="0">
              <a:solidFill>
                <a:srgbClr val="00B0F0"/>
              </a:solidFill>
            </a:endParaRPr>
          </a:p>
        </p:txBody>
      </p:sp>
      <p:pic>
        <p:nvPicPr>
          <p:cNvPr id="4" name="Picture 3" descr="http://www.jeslami.com/1386/13861023/13861023_jomhori_islami_03_akhbar_4_1.jpg"/>
          <p:cNvPicPr/>
          <p:nvPr/>
        </p:nvPicPr>
        <p:blipFill>
          <a:blip r:embed="rId3"/>
          <a:srcRect/>
          <a:stretch>
            <a:fillRect/>
          </a:stretch>
        </p:blipFill>
        <p:spPr bwMode="auto">
          <a:xfrm>
            <a:off x="4114800" y="4114800"/>
            <a:ext cx="1905000" cy="22574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0" y="1600200"/>
            <a:ext cx="2438400" cy="1600200"/>
          </a:xfrm>
        </p:spPr>
        <p:style>
          <a:lnRef idx="2">
            <a:schemeClr val="dk1"/>
          </a:lnRef>
          <a:fillRef idx="1">
            <a:schemeClr val="lt1"/>
          </a:fillRef>
          <a:effectRef idx="0">
            <a:schemeClr val="dk1"/>
          </a:effectRef>
          <a:fontRef idx="minor">
            <a:schemeClr val="dk1"/>
          </a:fontRef>
        </p:style>
        <p:txBody>
          <a:bodyPr>
            <a:normAutofit/>
          </a:bodyPr>
          <a:lstStyle/>
          <a:p>
            <a:pPr>
              <a:buNone/>
            </a:pPr>
            <a:r>
              <a:rPr lang="fa-IR"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جهان</a:t>
            </a:r>
            <a:endPar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itle 2"/>
          <p:cNvSpPr>
            <a:spLocks noGrp="1"/>
          </p:cNvSpPr>
          <p:nvPr>
            <p:ph type="title"/>
          </p:nvPr>
        </p:nvSpPr>
        <p:spPr/>
        <p:txBody>
          <a:bodyPr/>
          <a:lstStyle/>
          <a:p>
            <a:endParaRPr lang="en-US"/>
          </a:p>
        </p:txBody>
      </p:sp>
      <p:pic>
        <p:nvPicPr>
          <p:cNvPr id="4" name="Picture 3" descr="disabilities%5B1%5D.gif"/>
          <p:cNvPicPr>
            <a:picLocks noChangeAspect="1"/>
          </p:cNvPicPr>
          <p:nvPr/>
        </p:nvPicPr>
        <p:blipFill>
          <a:blip r:embed="rId3"/>
          <a:stretch>
            <a:fillRect/>
          </a:stretch>
        </p:blipFill>
        <p:spPr>
          <a:xfrm>
            <a:off x="152400" y="71723"/>
            <a:ext cx="2362200" cy="995077"/>
          </a:xfrm>
          <a:prstGeom prst="rect">
            <a:avLst/>
          </a:prstGeom>
        </p:spPr>
      </p:pic>
      <p:pic>
        <p:nvPicPr>
          <p:cNvPr id="5" name="Picture 4" descr="27zdjd0.jpg"/>
          <p:cNvPicPr>
            <a:picLocks noChangeAspect="1"/>
          </p:cNvPicPr>
          <p:nvPr/>
        </p:nvPicPr>
        <p:blipFill>
          <a:blip r:embed="rId4"/>
          <a:stretch>
            <a:fillRect/>
          </a:stretch>
        </p:blipFill>
        <p:spPr>
          <a:xfrm>
            <a:off x="304800" y="3352800"/>
            <a:ext cx="2971800" cy="2971800"/>
          </a:xfrm>
          <a:prstGeom prst="rect">
            <a:avLst/>
          </a:prstGeom>
        </p:spPr>
      </p:pic>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48000" y="76200"/>
            <a:ext cx="5791200" cy="1219200"/>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ctr"/>
            <a:r>
              <a:rPr lang="fa-IR" sz="2800" b="1" dirty="0" smtClean="0"/>
              <a:t/>
            </a:r>
            <a:br>
              <a:rPr lang="fa-IR" sz="2800" b="1" dirty="0" smtClean="0"/>
            </a:br>
            <a:r>
              <a:rPr lang="fa-IR" sz="2800" b="1" dirty="0" smtClean="0"/>
              <a:t>استفاده از بالا بر در ایستگاه های اتوبوس مخصوص معلولین و ناتوانان</a:t>
            </a:r>
            <a:br>
              <a:rPr lang="fa-IR" sz="2800" b="1" dirty="0" smtClean="0"/>
            </a:br>
            <a:r>
              <a:rPr lang="fa-IR" sz="2800" b="1" dirty="0" smtClean="0">
                <a:solidFill>
                  <a:srgbClr val="FFC000"/>
                </a:solidFill>
              </a:rPr>
              <a:t>برزیل-کوریتیبا</a:t>
            </a:r>
            <a:endParaRPr lang="en-US" sz="2800" b="1" dirty="0">
              <a:solidFill>
                <a:srgbClr val="FFC000"/>
              </a:solidFill>
            </a:endParaRPr>
          </a:p>
        </p:txBody>
      </p:sp>
      <p:pic>
        <p:nvPicPr>
          <p:cNvPr id="6" name="Content Placeholder 5" descr="disabled3.jpg"/>
          <p:cNvPicPr>
            <a:picLocks noGrp="1" noChangeAspect="1"/>
          </p:cNvPicPr>
          <p:nvPr>
            <p:ph idx="1"/>
          </p:nvPr>
        </p:nvPicPr>
        <p:blipFill>
          <a:blip r:embed="rId3">
            <a:duotone>
              <a:prstClr val="black"/>
              <a:schemeClr val="accent5">
                <a:tint val="45000"/>
                <a:satMod val="400000"/>
              </a:schemeClr>
            </a:duotone>
          </a:blip>
          <a:stretch>
            <a:fillRect/>
          </a:stretch>
        </p:blipFill>
        <p:spPr>
          <a:xfrm>
            <a:off x="609600" y="1970897"/>
            <a:ext cx="1981200" cy="3058303"/>
          </a:xfrm>
        </p:spPr>
        <p:style>
          <a:lnRef idx="3">
            <a:schemeClr val="lt1"/>
          </a:lnRef>
          <a:fillRef idx="1">
            <a:schemeClr val="accent4"/>
          </a:fillRef>
          <a:effectRef idx="1">
            <a:schemeClr val="accent4"/>
          </a:effectRef>
          <a:fontRef idx="minor">
            <a:schemeClr val="lt1"/>
          </a:fontRef>
        </p:style>
      </p:pic>
      <p:pic>
        <p:nvPicPr>
          <p:cNvPr id="7" name="Content Placeholder 3" descr="busstop01.jpg"/>
          <p:cNvPicPr>
            <a:picLocks noChangeAspect="1"/>
          </p:cNvPicPr>
          <p:nvPr/>
        </p:nvPicPr>
        <p:blipFill>
          <a:blip r:embed="rId4">
            <a:duotone>
              <a:prstClr val="black"/>
              <a:schemeClr val="accent2">
                <a:tint val="45000"/>
                <a:satMod val="400000"/>
              </a:schemeClr>
            </a:duotone>
          </a:blip>
          <a:stretch>
            <a:fillRect/>
          </a:stretch>
        </p:blipFill>
        <p:spPr>
          <a:xfrm>
            <a:off x="3352800" y="1529758"/>
            <a:ext cx="5181600" cy="3880442"/>
          </a:xfrm>
          <a:prstGeom prst="rect">
            <a:avLst/>
          </a:prstGeom>
          <a:ln/>
        </p:spPr>
        <p:style>
          <a:lnRef idx="3">
            <a:schemeClr val="lt1"/>
          </a:lnRef>
          <a:fillRef idx="1">
            <a:schemeClr val="accent2"/>
          </a:fillRef>
          <a:effectRef idx="1">
            <a:schemeClr val="accent2"/>
          </a:effectRef>
          <a:fontRef idx="minor">
            <a:schemeClr val="lt1"/>
          </a:fontRef>
        </p:style>
      </p:pic>
      <p:sp>
        <p:nvSpPr>
          <p:cNvPr id="8" name="Title 2"/>
          <p:cNvSpPr txBox="1">
            <a:spLocks/>
          </p:cNvSpPr>
          <p:nvPr/>
        </p:nvSpPr>
        <p:spPr>
          <a:xfrm>
            <a:off x="381000" y="5181600"/>
            <a:ext cx="8229600" cy="914400"/>
          </a:xfrm>
          <a:prstGeom prst="rect">
            <a:avLst/>
          </a:prstGeom>
          <a:ln w="6350" cap="rnd">
            <a:noFill/>
          </a:ln>
        </p:spPr>
        <p:txBody>
          <a:bodyPr vert="horz" rtlCol="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2000" b="1" i="0"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استفده از ایستگاه</a:t>
            </a:r>
            <a:r>
              <a:rPr kumimoji="0" lang="fa-IR" sz="2000" b="1" i="0" u="none" strike="noStrike" kern="1200" cap="none" spc="-100" normalizeH="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 های همسطح با کف اتوبوس و بالا بر و جایگاه مخصوص معلولین در اتوبوس</a:t>
            </a:r>
            <a:endParaRPr kumimoji="0" lang="en-US" sz="2000" b="1"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pic>
        <p:nvPicPr>
          <p:cNvPr id="9" name="Picture 8" descr="disabilities%5B1%5D.gif"/>
          <p:cNvPicPr>
            <a:picLocks noChangeAspect="1"/>
          </p:cNvPicPr>
          <p:nvPr/>
        </p:nvPicPr>
        <p:blipFill>
          <a:blip r:embed="rId5"/>
          <a:stretch>
            <a:fillRect/>
          </a:stretch>
        </p:blipFill>
        <p:spPr>
          <a:xfrm>
            <a:off x="152400" y="71723"/>
            <a:ext cx="2362200" cy="995077"/>
          </a:xfrm>
          <a:prstGeom prst="rect">
            <a:avLst/>
          </a:prstGeom>
        </p:spPr>
      </p:pic>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1828800"/>
            <a:ext cx="4191000" cy="3733800"/>
          </a:xfrm>
        </p:spPr>
        <p:style>
          <a:lnRef idx="1">
            <a:schemeClr val="accent4"/>
          </a:lnRef>
          <a:fillRef idx="3">
            <a:schemeClr val="accent4"/>
          </a:fillRef>
          <a:effectRef idx="2">
            <a:schemeClr val="accent4"/>
          </a:effectRef>
          <a:fontRef idx="minor">
            <a:schemeClr val="lt1"/>
          </a:fontRef>
        </p:style>
        <p:txBody>
          <a:bodyPr>
            <a:normAutofit lnSpcReduction="10000"/>
          </a:bodyPr>
          <a:lstStyle/>
          <a:p>
            <a:pPr algn="ctr">
              <a:buNone/>
            </a:pPr>
            <a:r>
              <a:rPr lang="ar-SA" sz="2800" b="1" dirty="0" smtClean="0"/>
              <a:t/>
            </a:r>
            <a:br>
              <a:rPr lang="ar-SA" sz="2800" b="1" dirty="0" smtClean="0"/>
            </a:br>
            <a:r>
              <a:rPr lang="ar-SA" sz="2800" b="1" dirty="0" smtClean="0"/>
              <a:t>نمایی زیبا از راه گرانیتی باز آمیخته ای که از دو سویش بیشه خیزران روییده و در سنگهای سخت و گلدانهای برنزی فرو رفته است. این مسیر گرانیتی با سطح شیبدارش قابل استفاده برای معلولین نیز می باشد.</a:t>
            </a:r>
            <a:endParaRPr lang="en-US" sz="2800" b="1" dirty="0" smtClean="0"/>
          </a:p>
          <a:p>
            <a:endParaRPr lang="en-US" dirty="0"/>
          </a:p>
        </p:txBody>
      </p:sp>
      <p:sp>
        <p:nvSpPr>
          <p:cNvPr id="2" name="Title 1"/>
          <p:cNvSpPr>
            <a:spLocks noGrp="1"/>
          </p:cNvSpPr>
          <p:nvPr>
            <p:ph type="title"/>
          </p:nvPr>
        </p:nvSpPr>
        <p:spPr>
          <a:xfrm>
            <a:off x="457200" y="152400"/>
            <a:ext cx="8229600" cy="762000"/>
          </a:xfrm>
        </p:spPr>
        <p:txBody>
          <a:bodyPr/>
          <a:lstStyle/>
          <a:p>
            <a:pPr algn="ctr"/>
            <a:r>
              <a:rPr lang="ar-SA" b="1" dirty="0" smtClean="0">
                <a:solidFill>
                  <a:srgbClr val="FFC000"/>
                </a:solidFill>
              </a:rPr>
              <a:t>خیابان میشن </a:t>
            </a:r>
            <a:r>
              <a:rPr lang="fa-IR" b="1" dirty="0" smtClean="0">
                <a:solidFill>
                  <a:srgbClr val="FFC000"/>
                </a:solidFill>
              </a:rPr>
              <a:t>- </a:t>
            </a:r>
            <a:r>
              <a:rPr lang="ar-SA" b="1" dirty="0" smtClean="0">
                <a:solidFill>
                  <a:srgbClr val="FFC000"/>
                </a:solidFill>
              </a:rPr>
              <a:t>سانفرانسیسکو</a:t>
            </a:r>
            <a:endParaRPr lang="en-US" dirty="0">
              <a:solidFill>
                <a:srgbClr val="FFC000"/>
              </a:solidFill>
            </a:endParaRPr>
          </a:p>
        </p:txBody>
      </p:sp>
      <p:pic>
        <p:nvPicPr>
          <p:cNvPr id="4" name="Picture 3" descr="http://www.shirazcity.org/m_planning/newsletter/Archive/53/images/38.jpg"/>
          <p:cNvPicPr/>
          <p:nvPr/>
        </p:nvPicPr>
        <p:blipFill>
          <a:blip r:embed="rId3"/>
          <a:srcRect/>
          <a:stretch>
            <a:fillRect/>
          </a:stretch>
        </p:blipFill>
        <p:spPr bwMode="auto">
          <a:xfrm>
            <a:off x="304800" y="1219200"/>
            <a:ext cx="4038600" cy="5391531"/>
          </a:xfrm>
          <a:prstGeom prst="rect">
            <a:avLst/>
          </a:prstGeom>
          <a:ln>
            <a:headEnd/>
            <a:tailEnd/>
          </a:ln>
        </p:spPr>
        <p:style>
          <a:lnRef idx="3">
            <a:schemeClr val="lt1"/>
          </a:lnRef>
          <a:fillRef idx="1">
            <a:schemeClr val="dk1"/>
          </a:fillRef>
          <a:effectRef idx="1">
            <a:schemeClr val="dk1"/>
          </a:effectRef>
          <a:fontRef idx="minor">
            <a:schemeClr val="lt1"/>
          </a:fontRef>
        </p:style>
      </p:pic>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1676400"/>
          </a:xfrm>
        </p:spPr>
        <p:style>
          <a:lnRef idx="3">
            <a:schemeClr val="lt1"/>
          </a:lnRef>
          <a:fillRef idx="1">
            <a:schemeClr val="dk1"/>
          </a:fillRef>
          <a:effectRef idx="1">
            <a:schemeClr val="dk1"/>
          </a:effectRef>
          <a:fontRef idx="minor">
            <a:schemeClr val="lt1"/>
          </a:fontRef>
        </p:style>
        <p:txBody>
          <a:bodyPr/>
          <a:lstStyle/>
          <a:p>
            <a:pPr algn="r">
              <a:buNone/>
            </a:pPr>
            <a:endParaRPr lang="fa-IR" dirty="0" smtClean="0"/>
          </a:p>
          <a:p>
            <a:pPr algn="r">
              <a:buNone/>
            </a:pPr>
            <a:r>
              <a:rPr lang="ar-SA" sz="2800" b="1" dirty="0" smtClean="0">
                <a:cs typeface="2  Nazanin" pitchFamily="2" charset="-78"/>
              </a:rPr>
              <a:t>در ایتالیا اگر پارکی برای معلولان متناسب‌سازی نشده باشد، شهردار آن منطقه را </a:t>
            </a:r>
            <a:r>
              <a:rPr lang="fa-IR" sz="2800" b="1" dirty="0" smtClean="0">
                <a:cs typeface="2  Nazanin" pitchFamily="2" charset="-78"/>
              </a:rPr>
              <a:t>۵</a:t>
            </a:r>
            <a:r>
              <a:rPr lang="ar-SA" sz="2800" b="1" dirty="0" smtClean="0">
                <a:cs typeface="2  Nazanin" pitchFamily="2" charset="-78"/>
              </a:rPr>
              <a:t> هزار یورو جریمه می‌کنند.</a:t>
            </a:r>
            <a:endParaRPr lang="en-US" sz="2800" b="1" dirty="0" smtClean="0">
              <a:cs typeface="2  Nazanin" pitchFamily="2" charset="-78"/>
            </a:endParaRPr>
          </a:p>
          <a:p>
            <a:endParaRPr lang="en-US" dirty="0"/>
          </a:p>
        </p:txBody>
      </p:sp>
      <p:sp>
        <p:nvSpPr>
          <p:cNvPr id="3" name="Title 2"/>
          <p:cNvSpPr>
            <a:spLocks noGrp="1"/>
          </p:cNvSpPr>
          <p:nvPr>
            <p:ph type="title"/>
          </p:nvPr>
        </p:nvSpPr>
        <p:spPr>
          <a:xfrm>
            <a:off x="533400" y="-457200"/>
            <a:ext cx="8229600" cy="1219200"/>
          </a:xfrm>
        </p:spPr>
        <p:txBody>
          <a:bodyPr/>
          <a:lstStyle/>
          <a:p>
            <a:pPr algn="ctr"/>
            <a:r>
              <a:rPr lang="fa-IR" b="1" dirty="0" smtClean="0"/>
              <a:t>یک راهکار قاطع  </a:t>
            </a:r>
            <a:endParaRPr lang="en-US" b="1" dirty="0"/>
          </a:p>
        </p:txBody>
      </p:sp>
      <p:sp>
        <p:nvSpPr>
          <p:cNvPr id="4" name="Title 1"/>
          <p:cNvSpPr txBox="1">
            <a:spLocks/>
          </p:cNvSpPr>
          <p:nvPr/>
        </p:nvSpPr>
        <p:spPr>
          <a:xfrm>
            <a:off x="3581400" y="838200"/>
            <a:ext cx="2209800" cy="914400"/>
          </a:xfrm>
          <a:prstGeom prst="rect">
            <a:avLst/>
          </a:prstGeom>
        </p:spPr>
        <p:style>
          <a:lnRef idx="3">
            <a:schemeClr val="lt1"/>
          </a:lnRef>
          <a:fillRef idx="1">
            <a:schemeClr val="accent3"/>
          </a:fillRef>
          <a:effectRef idx="1">
            <a:schemeClr val="accent3"/>
          </a:effectRef>
          <a:fontRef idx="minor">
            <a:schemeClr val="lt1"/>
          </a:fontRef>
        </p:style>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4200" spc="-100" dirty="0" smtClean="0">
                <a:ln w="3200">
                  <a:solidFill>
                    <a:schemeClr val="bg2">
                      <a:shade val="75000"/>
                      <a:alpha val="25000"/>
                    </a:schemeClr>
                  </a:solidFill>
                  <a:prstDash val="solid"/>
                  <a:round/>
                </a:ln>
                <a:solidFill>
                  <a:schemeClr val="tx1"/>
                </a:solidFill>
                <a:effectLst>
                  <a:innerShdw blurRad="50800" dist="25400" dir="13500000">
                    <a:prstClr val="black">
                      <a:alpha val="70000"/>
                    </a:prstClr>
                  </a:innerShdw>
                </a:effectLst>
              </a:rPr>
              <a:t>ایتالیا</a:t>
            </a:r>
            <a:endParaRPr kumimoji="0" lang="en-US" sz="4200" b="0" i="0" u="none" strike="noStrike" kern="1200" cap="none" spc="-100" normalizeH="0" baseline="0" noProof="0" dirty="0">
              <a:ln w="3200">
                <a:solidFill>
                  <a:schemeClr val="bg2">
                    <a:shade val="75000"/>
                    <a:alpha val="25000"/>
                  </a:schemeClr>
                </a:solidFill>
                <a:prstDash val="solid"/>
                <a:round/>
              </a:ln>
              <a:solidFill>
                <a:schemeClr val="tx1"/>
              </a:solidFill>
              <a:effectLst>
                <a:innerShdw blurRad="50800" dist="25400" dir="13500000">
                  <a:prstClr val="black">
                    <a:alpha val="70000"/>
                  </a:prstClr>
                </a:innerShdw>
              </a:effectLst>
              <a:uLnTx/>
              <a:uFillTx/>
              <a:latin typeface="+mn-lt"/>
              <a:ea typeface="+mn-ea"/>
              <a:cs typeface="+mn-cs"/>
            </a:endParaRPr>
          </a:p>
        </p:txBody>
      </p:sp>
      <p:pic>
        <p:nvPicPr>
          <p:cNvPr id="6" name="Picture 5" descr="park.jpg"/>
          <p:cNvPicPr>
            <a:picLocks noChangeAspect="1"/>
          </p:cNvPicPr>
          <p:nvPr/>
        </p:nvPicPr>
        <p:blipFill>
          <a:blip r:embed="rId3"/>
          <a:stretch>
            <a:fillRect/>
          </a:stretch>
        </p:blipFill>
        <p:spPr>
          <a:xfrm>
            <a:off x="685800" y="3962400"/>
            <a:ext cx="3962400" cy="2694432"/>
          </a:xfrm>
          <a:prstGeom prst="rect">
            <a:avLst/>
          </a:prstGeom>
        </p:spPr>
        <p:style>
          <a:lnRef idx="3">
            <a:schemeClr val="lt1"/>
          </a:lnRef>
          <a:fillRef idx="1">
            <a:schemeClr val="accent4"/>
          </a:fillRef>
          <a:effectRef idx="1">
            <a:schemeClr val="accent4"/>
          </a:effectRef>
          <a:fontRef idx="minor">
            <a:schemeClr val="lt1"/>
          </a:fontRef>
        </p:style>
      </p:pic>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72000"/>
          </a:xfrm>
        </p:spPr>
        <p:txBody>
          <a:bodyPr/>
          <a:lstStyle/>
          <a:p>
            <a:pPr algn="ctr">
              <a:buNone/>
            </a:pPr>
            <a:endParaRPr lang="en-US" dirty="0"/>
          </a:p>
        </p:txBody>
      </p:sp>
      <p:sp>
        <p:nvSpPr>
          <p:cNvPr id="3" name="Title 2"/>
          <p:cNvSpPr>
            <a:spLocks noGrp="1"/>
          </p:cNvSpPr>
          <p:nvPr>
            <p:ph type="title"/>
          </p:nvPr>
        </p:nvSpPr>
        <p:spPr>
          <a:xfrm>
            <a:off x="457200" y="152400"/>
            <a:ext cx="8229600" cy="1219200"/>
          </a:xfrm>
        </p:spPr>
        <p:txBody>
          <a:bodyPr/>
          <a:lstStyle/>
          <a:p>
            <a:endParaRPr lang="en-US" dirty="0"/>
          </a:p>
        </p:txBody>
      </p:sp>
      <p:sp>
        <p:nvSpPr>
          <p:cNvPr id="4" name="Rectangle 3"/>
          <p:cNvSpPr/>
          <p:nvPr/>
        </p:nvSpPr>
        <p:spPr>
          <a:xfrm>
            <a:off x="3484901" y="2849940"/>
            <a:ext cx="2230099"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9600" b="1" dirty="0" smtClean="0">
                <a:ln w="11430">
                  <a:solidFill>
                    <a:schemeClr val="accent2">
                      <a:lumMod val="75000"/>
                    </a:schemeClr>
                  </a:solidFill>
                </a:ln>
                <a:solidFill>
                  <a:schemeClr val="accent4">
                    <a:lumMod val="50000"/>
                  </a:schemeClr>
                </a:solidFill>
                <a:effectLst>
                  <a:outerShdw blurRad="80000" dist="40000" dir="5040000" algn="tl">
                    <a:srgbClr val="000000">
                      <a:alpha val="30000"/>
                    </a:srgbClr>
                  </a:outerShdw>
                </a:effectLst>
              </a:rPr>
              <a:t>کانادا</a:t>
            </a:r>
            <a:endParaRPr lang="en-US" sz="9600" b="1" dirty="0">
              <a:ln w="11430">
                <a:solidFill>
                  <a:schemeClr val="accent2">
                    <a:lumMod val="75000"/>
                  </a:schemeClr>
                </a:solidFill>
              </a:ln>
              <a:solidFill>
                <a:schemeClr val="accent4">
                  <a:lumMod val="50000"/>
                </a:schemeClr>
              </a:solidFill>
              <a:effectLst>
                <a:outerShdw blurRad="80000" dist="40000" dir="5040000" algn="tl">
                  <a:srgbClr val="000000">
                    <a:alpha val="30000"/>
                  </a:srgbClr>
                </a:outerShdw>
              </a:effectLst>
            </a:endParaRPr>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1219200"/>
          </a:xfrm>
        </p:spPr>
        <p:style>
          <a:lnRef idx="3">
            <a:schemeClr val="lt1"/>
          </a:lnRef>
          <a:fillRef idx="1">
            <a:schemeClr val="dk1"/>
          </a:fillRef>
          <a:effectRef idx="1">
            <a:schemeClr val="dk1"/>
          </a:effectRef>
          <a:fontRef idx="minor">
            <a:schemeClr val="lt1"/>
          </a:fontRef>
        </p:style>
        <p:txBody>
          <a:bodyPr>
            <a:normAutofit/>
          </a:bodyPr>
          <a:lstStyle/>
          <a:p>
            <a:pPr algn="r">
              <a:buNone/>
            </a:pPr>
            <a:r>
              <a:rPr lang="ar-SA" sz="2800" b="1" dirty="0" smtClean="0">
                <a:solidFill>
                  <a:schemeClr val="bg1"/>
                </a:solidFill>
                <a:cs typeface="2  Nazanin" pitchFamily="2" charset="-78"/>
              </a:rPr>
              <a:t>١- تمام پیاده رو ها </a:t>
            </a:r>
            <a:r>
              <a:rPr lang="fa-IR" sz="2800" b="1" dirty="0" smtClean="0">
                <a:solidFill>
                  <a:schemeClr val="bg1"/>
                </a:solidFill>
                <a:cs typeface="2  Nazanin" pitchFamily="2" charset="-78"/>
              </a:rPr>
              <a:t>بدون استثنا </a:t>
            </a:r>
            <a:r>
              <a:rPr lang="ar-SA" sz="2800" b="1" dirty="0" smtClean="0">
                <a:solidFill>
                  <a:schemeClr val="bg1"/>
                </a:solidFill>
                <a:cs typeface="2  Nazanin" pitchFamily="2" charset="-78"/>
              </a:rPr>
              <a:t>رمپ دارن</a:t>
            </a:r>
            <a:r>
              <a:rPr lang="fa-IR" sz="2800" b="1" dirty="0" smtClean="0">
                <a:solidFill>
                  <a:schemeClr val="bg1"/>
                </a:solidFill>
                <a:cs typeface="2  Nazanin" pitchFamily="2" charset="-78"/>
              </a:rPr>
              <a:t>د</a:t>
            </a:r>
            <a:r>
              <a:rPr lang="ar-SA" sz="2800" b="1" dirty="0" smtClean="0">
                <a:solidFill>
                  <a:schemeClr val="bg1"/>
                </a:solidFill>
                <a:cs typeface="2  Nazanin" pitchFamily="2" charset="-78"/>
              </a:rPr>
              <a:t>. که </a:t>
            </a:r>
            <a:r>
              <a:rPr lang="fa-IR" sz="2800" b="1" dirty="0" smtClean="0">
                <a:solidFill>
                  <a:schemeClr val="bg1"/>
                </a:solidFill>
                <a:cs typeface="2  Nazanin" pitchFamily="2" charset="-78"/>
              </a:rPr>
              <a:t>علاوه برای ناتوانان </a:t>
            </a:r>
            <a:r>
              <a:rPr lang="ar-SA" sz="2800" b="1" dirty="0" smtClean="0">
                <a:solidFill>
                  <a:schemeClr val="bg1"/>
                </a:solidFill>
                <a:cs typeface="2  Nazanin" pitchFamily="2" charset="-78"/>
              </a:rPr>
              <a:t>برای دوچرخه سوارها و اسکیت بازها </a:t>
            </a:r>
            <a:r>
              <a:rPr lang="fa-IR" sz="2800" b="1" dirty="0" smtClean="0">
                <a:solidFill>
                  <a:schemeClr val="bg1"/>
                </a:solidFill>
                <a:cs typeface="2  Nazanin" pitchFamily="2" charset="-78"/>
              </a:rPr>
              <a:t>نیز مناسب است</a:t>
            </a:r>
            <a:r>
              <a:rPr lang="ar-SA" sz="2800" b="1" dirty="0" smtClean="0">
                <a:solidFill>
                  <a:schemeClr val="bg1"/>
                </a:solidFill>
                <a:cs typeface="2  Nazanin" pitchFamily="2" charset="-78"/>
              </a:rPr>
              <a:t>.</a:t>
            </a:r>
            <a:endParaRPr lang="en-US" sz="2800" b="1" dirty="0" smtClean="0">
              <a:solidFill>
                <a:schemeClr val="bg1"/>
              </a:solidFill>
              <a:cs typeface="2  Nazanin" pitchFamily="2" charset="-78"/>
            </a:endParaRPr>
          </a:p>
          <a:p>
            <a:endParaRPr lang="en-US" dirty="0"/>
          </a:p>
        </p:txBody>
      </p:sp>
      <p:sp>
        <p:nvSpPr>
          <p:cNvPr id="5" name="Content Placeholder 2"/>
          <p:cNvSpPr txBox="1">
            <a:spLocks/>
          </p:cNvSpPr>
          <p:nvPr/>
        </p:nvSpPr>
        <p:spPr>
          <a:xfrm>
            <a:off x="457200" y="1752600"/>
            <a:ext cx="8229600" cy="685800"/>
          </a:xfrm>
          <a:prstGeom prst="rect">
            <a:avLst/>
          </a:prstGeom>
        </p:spPr>
        <p:style>
          <a:lnRef idx="3">
            <a:schemeClr val="lt1"/>
          </a:lnRef>
          <a:fillRef idx="1">
            <a:schemeClr val="dk1"/>
          </a:fillRef>
          <a:effectRef idx="1">
            <a:schemeClr val="dk1"/>
          </a:effectRef>
          <a:fontRef idx="minor">
            <a:schemeClr val="lt1"/>
          </a:fontRef>
        </p:style>
        <p:txBody>
          <a:bodyPr vert="horz">
            <a:normAutofit/>
          </a:bodyPr>
          <a:lstStyle/>
          <a:p>
            <a:pPr marL="274320" marR="0" lvl="0" indent="-274320" algn="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ar-SA" sz="2800" b="1" i="0" u="none" strike="noStrike" kern="1200" cap="none" spc="0" normalizeH="0" baseline="0" noProof="0" dirty="0" smtClean="0">
                <a:ln>
                  <a:noFill/>
                </a:ln>
                <a:solidFill>
                  <a:schemeClr val="lt1"/>
                </a:solidFill>
                <a:effectLst/>
                <a:uLnTx/>
                <a:uFillTx/>
                <a:cs typeface="2  Nazanin" pitchFamily="2" charset="-78"/>
              </a:rPr>
              <a:t>٢- </a:t>
            </a:r>
            <a:r>
              <a:rPr kumimoji="0" lang="fa-IR" sz="2800" b="1" i="0" u="none" strike="noStrike" kern="1200" cap="none" spc="0" normalizeH="0" baseline="0" noProof="0" dirty="0" smtClean="0">
                <a:ln>
                  <a:noFill/>
                </a:ln>
                <a:solidFill>
                  <a:schemeClr val="lt1"/>
                </a:solidFill>
                <a:effectLst/>
                <a:uLnTx/>
                <a:uFillTx/>
                <a:cs typeface="2  Nazanin" pitchFamily="2" charset="-78"/>
              </a:rPr>
              <a:t>تمام ساختمان ها مجهز به ورودی مخصوص معلولان</a:t>
            </a:r>
            <a:r>
              <a:rPr kumimoji="0" lang="fa-IR" sz="2800" b="1" i="0" u="none" strike="noStrike" kern="1200" cap="none" spc="0" normalizeH="0" noProof="0" dirty="0" smtClean="0">
                <a:ln>
                  <a:noFill/>
                </a:ln>
                <a:solidFill>
                  <a:schemeClr val="lt1"/>
                </a:solidFill>
                <a:effectLst/>
                <a:uLnTx/>
                <a:uFillTx/>
                <a:cs typeface="2  Nazanin" pitchFamily="2" charset="-78"/>
              </a:rPr>
              <a:t> هستند.</a:t>
            </a:r>
            <a:endParaRPr kumimoji="0" lang="en-US" sz="2800" b="1" i="0" u="none" strike="noStrike" kern="1200" cap="none" spc="0" normalizeH="0" baseline="0" noProof="0" dirty="0" smtClean="0">
              <a:ln>
                <a:noFill/>
              </a:ln>
              <a:solidFill>
                <a:schemeClr val="lt1"/>
              </a:solidFill>
              <a:effectLst/>
              <a:uLnTx/>
              <a:uFillTx/>
              <a:cs typeface="2  Nazanin" pitchFamily="2" charset="-78"/>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Content Placeholder 1"/>
          <p:cNvSpPr txBox="1">
            <a:spLocks/>
          </p:cNvSpPr>
          <p:nvPr/>
        </p:nvSpPr>
        <p:spPr>
          <a:xfrm>
            <a:off x="457200" y="2667000"/>
            <a:ext cx="8229600" cy="990600"/>
          </a:xfrm>
          <a:prstGeom prst="rect">
            <a:avLst/>
          </a:prstGeom>
        </p:spPr>
        <p:style>
          <a:lnRef idx="3">
            <a:schemeClr val="lt1"/>
          </a:lnRef>
          <a:fillRef idx="1">
            <a:schemeClr val="dk1"/>
          </a:fillRef>
          <a:effectRef idx="1">
            <a:schemeClr val="dk1"/>
          </a:effectRef>
          <a:fontRef idx="minor">
            <a:schemeClr val="lt1"/>
          </a:fontRef>
        </p:style>
        <p:txBody>
          <a:bodyPr vert="horz">
            <a:normAutofit/>
          </a:bodyPr>
          <a:lstStyle/>
          <a:p>
            <a:pPr marL="274320" marR="0" lvl="0" indent="-274320" algn="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ar-SA" sz="2800" b="1" i="0" u="none" strike="noStrike" kern="1200" cap="none" spc="0" normalizeH="0" baseline="0" noProof="0" dirty="0" smtClean="0">
                <a:ln>
                  <a:noFill/>
                </a:ln>
                <a:solidFill>
                  <a:schemeClr val="lt1"/>
                </a:solidFill>
                <a:effectLst/>
                <a:uLnTx/>
                <a:uFillTx/>
                <a:cs typeface="2  Nazanin" pitchFamily="2" charset="-78"/>
              </a:rPr>
              <a:t>٣- در مکان های عمومی مانند مترو (ترن هوایی) </a:t>
            </a:r>
            <a:r>
              <a:rPr kumimoji="0" lang="fa-IR" sz="2800" b="1" i="0" u="none" strike="noStrike" kern="1200" cap="none" spc="0" normalizeH="0" baseline="0" noProof="0" dirty="0" smtClean="0">
                <a:ln>
                  <a:noFill/>
                </a:ln>
                <a:solidFill>
                  <a:schemeClr val="lt1"/>
                </a:solidFill>
                <a:effectLst/>
                <a:uLnTx/>
                <a:uFillTx/>
                <a:cs typeface="2  Nazanin" pitchFamily="2" charset="-78"/>
              </a:rPr>
              <a:t>،بین طبقات آسانسور وجود دارد.</a:t>
            </a:r>
            <a:endParaRPr kumimoji="0" lang="en-US" sz="2800" b="1" i="0" u="none" strike="noStrike" kern="1200" cap="none" spc="0" normalizeH="0" baseline="0" noProof="0" dirty="0" smtClean="0">
              <a:ln>
                <a:noFill/>
              </a:ln>
              <a:solidFill>
                <a:schemeClr val="lt1"/>
              </a:solidFill>
              <a:effectLst/>
              <a:uLnTx/>
              <a:uFillTx/>
              <a:cs typeface="2  Nazanin" pitchFamily="2" charset="-78"/>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Content Placeholder 1"/>
          <p:cNvSpPr txBox="1">
            <a:spLocks/>
          </p:cNvSpPr>
          <p:nvPr/>
        </p:nvSpPr>
        <p:spPr>
          <a:xfrm>
            <a:off x="457200" y="3962400"/>
            <a:ext cx="8229600" cy="1066800"/>
          </a:xfrm>
          <a:prstGeom prst="rect">
            <a:avLst/>
          </a:prstGeom>
        </p:spPr>
        <p:style>
          <a:lnRef idx="3">
            <a:schemeClr val="lt1"/>
          </a:lnRef>
          <a:fillRef idx="1">
            <a:schemeClr val="dk1"/>
          </a:fillRef>
          <a:effectRef idx="1">
            <a:schemeClr val="dk1"/>
          </a:effectRef>
          <a:fontRef idx="minor">
            <a:schemeClr val="lt1"/>
          </a:fontRef>
        </p:style>
        <p:txBody>
          <a:bodyPr vert="horz">
            <a:normAutofit/>
          </a:bodyPr>
          <a:lstStyle/>
          <a:p>
            <a:pPr marL="274320" marR="0" lvl="0" indent="-274320" algn="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fa-IR" sz="2800" b="1" i="0" u="none" strike="noStrike" kern="1200" cap="none" spc="0" normalizeH="0" baseline="0" noProof="0" dirty="0" smtClean="0">
                <a:ln>
                  <a:noFill/>
                </a:ln>
                <a:solidFill>
                  <a:schemeClr val="lt1"/>
                </a:solidFill>
                <a:effectLst/>
                <a:uLnTx/>
                <a:uFillTx/>
                <a:cs typeface="2  Nazanin" pitchFamily="2" charset="-78"/>
              </a:rPr>
              <a:t>۴- اتوبوس ها مجهز به یک رمپ می باشند که از اتوبوس به سمت خیابان باز میشود.</a:t>
            </a:r>
            <a:endParaRPr kumimoji="0" lang="en-US" sz="2800" b="1" i="0" u="none" strike="noStrike" kern="1200" cap="none" spc="0" normalizeH="0" baseline="0" noProof="0" dirty="0" smtClean="0">
              <a:ln>
                <a:noFill/>
              </a:ln>
              <a:solidFill>
                <a:schemeClr val="lt1"/>
              </a:solidFill>
              <a:effectLst/>
              <a:uLnTx/>
              <a:uFillTx/>
              <a:cs typeface="2  Nazanin" pitchFamily="2" charset="-78"/>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038600"/>
          </a:xfrm>
        </p:spPr>
        <p:style>
          <a:lnRef idx="3">
            <a:schemeClr val="lt1"/>
          </a:lnRef>
          <a:fillRef idx="1">
            <a:schemeClr val="dk1"/>
          </a:fillRef>
          <a:effectRef idx="1">
            <a:schemeClr val="dk1"/>
          </a:effectRef>
          <a:fontRef idx="minor">
            <a:schemeClr val="lt1"/>
          </a:fontRef>
        </p:style>
        <p:txBody>
          <a:bodyPr>
            <a:normAutofit lnSpcReduction="10000"/>
          </a:bodyPr>
          <a:lstStyle/>
          <a:p>
            <a:pPr algn="ctr">
              <a:buNone/>
            </a:pPr>
            <a:r>
              <a:rPr lang="ar-SA" dirty="0" smtClean="0">
                <a:solidFill>
                  <a:schemeClr val="bg1"/>
                </a:solidFill>
              </a:rPr>
              <a:t/>
            </a:r>
            <a:br>
              <a:rPr lang="ar-SA" dirty="0" smtClean="0">
                <a:solidFill>
                  <a:schemeClr val="bg1"/>
                </a:solidFill>
              </a:rPr>
            </a:br>
            <a:r>
              <a:rPr lang="fa-IR" dirty="0" smtClean="0">
                <a:solidFill>
                  <a:srgbClr val="FFC000"/>
                </a:solidFill>
              </a:rPr>
              <a:t>یک معلول قطع نخاعی</a:t>
            </a:r>
            <a:r>
              <a:rPr lang="ar-SA" dirty="0" smtClean="0">
                <a:solidFill>
                  <a:schemeClr val="bg1"/>
                </a:solidFill>
              </a:rPr>
              <a:t>:بهره مندي معلولان از برخي خدمات شهري نياز به صرف هزينه هاي گزاف ندارد و تنها بايد کمي تدبير داشت. </a:t>
            </a:r>
            <a:br>
              <a:rPr lang="ar-SA" dirty="0" smtClean="0">
                <a:solidFill>
                  <a:schemeClr val="bg1"/>
                </a:solidFill>
              </a:rPr>
            </a:br>
            <a:endParaRPr lang="fa-IR" dirty="0" smtClean="0">
              <a:solidFill>
                <a:schemeClr val="bg1"/>
              </a:solidFill>
            </a:endParaRPr>
          </a:p>
          <a:p>
            <a:pPr algn="ctr">
              <a:buNone/>
            </a:pPr>
            <a:r>
              <a:rPr lang="ar-SA" dirty="0" smtClean="0">
                <a:solidFill>
                  <a:schemeClr val="bg1"/>
                </a:solidFill>
              </a:rPr>
              <a:t>هرچند اقداماتي براي رفع مشکلات و تامين نيازهاي معلولان اانجام شده اما کافي نيست و تا رسيدن به حد مطلوب فاصله زيادي دارد. </a:t>
            </a:r>
            <a:br>
              <a:rPr lang="ar-SA" dirty="0" smtClean="0">
                <a:solidFill>
                  <a:schemeClr val="bg1"/>
                </a:solidFill>
              </a:rPr>
            </a:br>
            <a:r>
              <a:rPr lang="ar-SA" dirty="0" smtClean="0">
                <a:solidFill>
                  <a:schemeClr val="bg1"/>
                </a:solidFill>
              </a:rPr>
              <a:t>وي افزود: معلولان نياز به ترحم ندارند و اگر امکانات مناسب براي آنان فراهم شود مي توانند توانمنديهاي خود را در عرصه هاي مختلف به منصه ظهور بگذارند. </a:t>
            </a:r>
            <a:br>
              <a:rPr lang="ar-SA" dirty="0" smtClean="0">
                <a:solidFill>
                  <a:schemeClr val="bg1"/>
                </a:solidFill>
              </a:rPr>
            </a:br>
            <a:endParaRPr lang="en-US" dirty="0">
              <a:solidFill>
                <a:schemeClr val="bg1"/>
              </a:solidFill>
            </a:endParaRPr>
          </a:p>
        </p:txBody>
      </p:sp>
      <p:sp>
        <p:nvSpPr>
          <p:cNvPr id="3" name="Title 2"/>
          <p:cNvSpPr>
            <a:spLocks noGrp="1"/>
          </p:cNvSpPr>
          <p:nvPr>
            <p:ph type="title"/>
          </p:nvPr>
        </p:nvSpPr>
        <p:spPr/>
        <p:txBody>
          <a:bodyPr/>
          <a:lstStyle/>
          <a:p>
            <a:endParaRPr lang="en-US"/>
          </a:p>
        </p:txBody>
      </p:sp>
      <p:pic>
        <p:nvPicPr>
          <p:cNvPr id="4" name="Picture 3" descr="disabilities%5B1%5D.gif"/>
          <p:cNvPicPr>
            <a:picLocks noChangeAspect="1"/>
          </p:cNvPicPr>
          <p:nvPr/>
        </p:nvPicPr>
        <p:blipFill>
          <a:blip r:embed="rId3"/>
          <a:stretch>
            <a:fillRect/>
          </a:stretch>
        </p:blipFill>
        <p:spPr>
          <a:xfrm>
            <a:off x="152400" y="71723"/>
            <a:ext cx="2362200" cy="995077"/>
          </a:xfrm>
          <a:prstGeom prst="rect">
            <a:avLst/>
          </a:prstGeom>
        </p:spPr>
      </p:pic>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1371600"/>
          </a:xfrm>
        </p:spPr>
        <p:style>
          <a:lnRef idx="3">
            <a:schemeClr val="lt1"/>
          </a:lnRef>
          <a:fillRef idx="1">
            <a:schemeClr val="dk1"/>
          </a:fillRef>
          <a:effectRef idx="1">
            <a:schemeClr val="dk1"/>
          </a:effectRef>
          <a:fontRef idx="minor">
            <a:schemeClr val="lt1"/>
          </a:fontRef>
        </p:style>
        <p:txBody>
          <a:bodyPr/>
          <a:lstStyle/>
          <a:p>
            <a:pPr algn="r">
              <a:buNone/>
            </a:pPr>
            <a:r>
              <a:rPr lang="fa-IR" sz="2800" b="1" dirty="0" smtClean="0">
                <a:cs typeface="2  Nazanin" pitchFamily="2" charset="-78"/>
              </a:rPr>
              <a:t>4-در</a:t>
            </a:r>
            <a:r>
              <a:rPr lang="ar-SA" sz="2800" b="1" dirty="0" smtClean="0">
                <a:cs typeface="2  Nazanin" pitchFamily="2" charset="-78"/>
              </a:rPr>
              <a:t>اتوبوس ها و مترو یک سری صندلی ها مخصوص افراد معلول و سالمندان </a:t>
            </a:r>
            <a:r>
              <a:rPr lang="fa-IR" sz="2800" b="1" dirty="0" smtClean="0">
                <a:cs typeface="2  Nazanin" pitchFamily="2" charset="-78"/>
              </a:rPr>
              <a:t>در نظر گرفته شده است</a:t>
            </a:r>
            <a:r>
              <a:rPr lang="ar-SA" sz="2800" b="1" dirty="0" smtClean="0">
                <a:cs typeface="2  Nazanin" pitchFamily="2" charset="-78"/>
              </a:rPr>
              <a:t> که </a:t>
            </a:r>
            <a:r>
              <a:rPr lang="fa-IR" sz="2800" b="1" dirty="0" smtClean="0">
                <a:cs typeface="2  Nazanin" pitchFamily="2" charset="-78"/>
              </a:rPr>
              <a:t>با علایمی از سایر اتوبوس ها مشخص شده است.</a:t>
            </a:r>
            <a:endParaRPr lang="en-US" dirty="0"/>
          </a:p>
        </p:txBody>
      </p:sp>
      <p:sp>
        <p:nvSpPr>
          <p:cNvPr id="3" name="Title 2"/>
          <p:cNvSpPr>
            <a:spLocks noGrp="1"/>
          </p:cNvSpPr>
          <p:nvPr>
            <p:ph type="title"/>
          </p:nvPr>
        </p:nvSpPr>
        <p:spPr>
          <a:xfrm>
            <a:off x="304800" y="-609600"/>
            <a:ext cx="8229600" cy="1219200"/>
          </a:xfrm>
        </p:spPr>
        <p:txBody>
          <a:bodyPr/>
          <a:lstStyle/>
          <a:p>
            <a:endParaRPr lang="en-US" dirty="0"/>
          </a:p>
        </p:txBody>
      </p:sp>
      <p:pic>
        <p:nvPicPr>
          <p:cNvPr id="4" name="Picture 3" descr="http://www.worldofstock.com/slides/TRO1606.jpg"/>
          <p:cNvPicPr/>
          <p:nvPr/>
        </p:nvPicPr>
        <p:blipFill>
          <a:blip r:embed="rId3"/>
          <a:srcRect/>
          <a:stretch>
            <a:fillRect/>
          </a:stretch>
        </p:blipFill>
        <p:spPr bwMode="auto">
          <a:xfrm>
            <a:off x="2362200" y="2362200"/>
            <a:ext cx="4343400" cy="28840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Content Placeholder 1"/>
          <p:cNvSpPr txBox="1">
            <a:spLocks/>
          </p:cNvSpPr>
          <p:nvPr/>
        </p:nvSpPr>
        <p:spPr>
          <a:xfrm>
            <a:off x="457200" y="5486400"/>
            <a:ext cx="8229600" cy="1066800"/>
          </a:xfrm>
          <a:prstGeom prst="rect">
            <a:avLst/>
          </a:prstGeom>
        </p:spPr>
        <p:style>
          <a:lnRef idx="3">
            <a:schemeClr val="lt1"/>
          </a:lnRef>
          <a:fillRef idx="1">
            <a:schemeClr val="dk1"/>
          </a:fillRef>
          <a:effectRef idx="1">
            <a:schemeClr val="dk1"/>
          </a:effectRef>
          <a:fontRef idx="minor">
            <a:schemeClr val="lt1"/>
          </a:fontRef>
        </p:style>
        <p:txBody>
          <a:bodyPr vert="horz">
            <a:normAutofit/>
          </a:bodyPr>
          <a:lstStyle/>
          <a:p>
            <a:pPr marL="274320" marR="0" lvl="0" indent="-274320" algn="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fa-IR" sz="2800" b="1" i="0" u="none" strike="noStrike" kern="1200" cap="none" spc="0" normalizeH="0" baseline="0" noProof="0" dirty="0" smtClean="0">
                <a:ln>
                  <a:noFill/>
                </a:ln>
                <a:solidFill>
                  <a:schemeClr val="lt1"/>
                </a:solidFill>
                <a:effectLst/>
                <a:uLnTx/>
                <a:uFillTx/>
                <a:cs typeface="2  Nazanin" pitchFamily="2" charset="-78"/>
              </a:rPr>
              <a:t>5- اتوبوس ها مجهز به یک رمپ می باشند که از اتوبوس به سمت خیابان باز میشود.</a:t>
            </a:r>
            <a:endParaRPr kumimoji="0" lang="en-US" sz="2800" b="1" i="0" u="none" strike="noStrike" kern="1200" cap="none" spc="0" normalizeH="0" baseline="0" noProof="0" dirty="0" smtClean="0">
              <a:ln>
                <a:noFill/>
              </a:ln>
              <a:solidFill>
                <a:schemeClr val="lt1"/>
              </a:solidFill>
              <a:effectLst/>
              <a:uLnTx/>
              <a:uFillTx/>
              <a:cs typeface="2  Nazanin" pitchFamily="2" charset="-78"/>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53000"/>
          </a:xfrm>
        </p:spPr>
        <p:style>
          <a:lnRef idx="3">
            <a:schemeClr val="lt1"/>
          </a:lnRef>
          <a:fillRef idx="1">
            <a:schemeClr val="dk1"/>
          </a:fillRef>
          <a:effectRef idx="1">
            <a:schemeClr val="dk1"/>
          </a:effectRef>
          <a:fontRef idx="minor">
            <a:schemeClr val="lt1"/>
          </a:fontRef>
        </p:style>
        <p:txBody>
          <a:bodyPr/>
          <a:lstStyle/>
          <a:p>
            <a:pPr algn="r">
              <a:buNone/>
            </a:pPr>
            <a:r>
              <a:rPr lang="fa-IR" sz="2800" b="1" dirty="0" smtClean="0">
                <a:cs typeface="2  Nazanin" pitchFamily="2" charset="-78"/>
              </a:rPr>
              <a:t>۶-در</a:t>
            </a:r>
            <a:r>
              <a:rPr lang="ar-SA" sz="2800" b="1" dirty="0" smtClean="0">
                <a:cs typeface="2  Nazanin" pitchFamily="2" charset="-78"/>
              </a:rPr>
              <a:t>همه </a:t>
            </a:r>
            <a:r>
              <a:rPr lang="fa-IR" sz="2800" b="1" dirty="0" smtClean="0">
                <a:cs typeface="2  Nazanin" pitchFamily="2" charset="-78"/>
              </a:rPr>
              <a:t>نقاط(</a:t>
            </a:r>
            <a:r>
              <a:rPr lang="ar-SA" sz="2800" b="1" dirty="0" smtClean="0">
                <a:cs typeface="2  Nazanin" pitchFamily="2" charset="-78"/>
              </a:rPr>
              <a:t>مرکز خرید،رستوران و </a:t>
            </a:r>
            <a:r>
              <a:rPr lang="fa-IR" sz="2800" b="1" dirty="0" smtClean="0">
                <a:cs typeface="2  Nazanin" pitchFamily="2" charset="-78"/>
              </a:rPr>
              <a:t>...)</a:t>
            </a:r>
            <a:r>
              <a:rPr lang="ar-SA" sz="2800" b="1" dirty="0" smtClean="0">
                <a:cs typeface="2  Nazanin" pitchFamily="2" charset="-78"/>
              </a:rPr>
              <a:t> یک سری پارکینگ نزدیک به در ورودی مخصوص افراد معلول </a:t>
            </a:r>
            <a:r>
              <a:rPr lang="fa-IR" sz="2800" b="1" dirty="0" smtClean="0">
                <a:cs typeface="2  Nazanin" pitchFamily="2" charset="-78"/>
              </a:rPr>
              <a:t>در نظر گرفته شده است</a:t>
            </a:r>
            <a:r>
              <a:rPr lang="ar-SA" sz="2800" b="1" dirty="0" smtClean="0">
                <a:cs typeface="2  Nazanin" pitchFamily="2" charset="-78"/>
              </a:rPr>
              <a:t> که </a:t>
            </a:r>
            <a:r>
              <a:rPr lang="fa-IR" sz="2800" b="1" dirty="0" smtClean="0">
                <a:cs typeface="2  Nazanin" pitchFamily="2" charset="-78"/>
              </a:rPr>
              <a:t>پارک هر وسیله نقلیه ای در این نقاط جریمه دارد.</a:t>
            </a:r>
            <a:endParaRPr lang="en-US" sz="2800" b="1" dirty="0" smtClean="0">
              <a:cs typeface="2  Nazanin" pitchFamily="2" charset="-78"/>
            </a:endParaRPr>
          </a:p>
          <a:p>
            <a:endParaRPr lang="en-US" dirty="0"/>
          </a:p>
        </p:txBody>
      </p:sp>
      <p:pic>
        <p:nvPicPr>
          <p:cNvPr id="4" name="Picture 3" descr="L00934045952.jpg"/>
          <p:cNvPicPr>
            <a:picLocks noChangeAspect="1"/>
          </p:cNvPicPr>
          <p:nvPr/>
        </p:nvPicPr>
        <p:blipFill>
          <a:blip r:embed="rId3"/>
          <a:stretch>
            <a:fillRect/>
          </a:stretch>
        </p:blipFill>
        <p:spPr>
          <a:xfrm>
            <a:off x="2743200" y="2590800"/>
            <a:ext cx="3886200" cy="3108960"/>
          </a:xfrm>
          <a:prstGeom prst="rect">
            <a:avLst/>
          </a:prstGeom>
        </p:spPr>
        <p:style>
          <a:lnRef idx="3">
            <a:schemeClr val="lt1"/>
          </a:lnRef>
          <a:fillRef idx="1">
            <a:schemeClr val="accent3"/>
          </a:fillRef>
          <a:effectRef idx="1">
            <a:schemeClr val="accent3"/>
          </a:effectRef>
          <a:fontRef idx="minor">
            <a:schemeClr val="lt1"/>
          </a:fontRef>
        </p:style>
      </p:pic>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2514600"/>
          </a:xfrm>
        </p:spPr>
        <p:style>
          <a:lnRef idx="2">
            <a:schemeClr val="dk1"/>
          </a:lnRef>
          <a:fillRef idx="1">
            <a:schemeClr val="lt1"/>
          </a:fillRef>
          <a:effectRef idx="0">
            <a:schemeClr val="dk1"/>
          </a:effectRef>
          <a:fontRef idx="minor">
            <a:schemeClr val="dk1"/>
          </a:fontRef>
        </p:style>
        <p:txBody>
          <a:bodyPr>
            <a:noAutofit/>
          </a:bodyPr>
          <a:lstStyle/>
          <a:p>
            <a:pPr algn="r">
              <a:buNone/>
            </a:pPr>
            <a:r>
              <a:rPr lang="fa-IR" sz="2800" b="1" dirty="0" smtClean="0">
                <a:solidFill>
                  <a:schemeClr val="accent5">
                    <a:lumMod val="75000"/>
                  </a:schemeClr>
                </a:solidFill>
                <a:cs typeface="2  Nazanin" pitchFamily="2" charset="-78"/>
              </a:rPr>
              <a:t>با تکیه بر این شهرسازی همه اقشار در جریان برنامه ریزی ها و طراحی های شهر قرار می گیرند و اظهار نظر میکنند و به متخصصین و مسئولین حقوق شهروندان مختلف را یاداور می شوند و به همین منوال حضور معلولین در این جلسات میتواند مدیران مربوطه را با حقوق ناتوانان آشنا سازد.</a:t>
            </a:r>
            <a:endParaRPr lang="en-US" sz="2800" b="1" dirty="0">
              <a:solidFill>
                <a:schemeClr val="accent5">
                  <a:lumMod val="75000"/>
                </a:schemeClr>
              </a:solidFill>
              <a:cs typeface="2  Nazanin" pitchFamily="2" charset="-78"/>
            </a:endParaRPr>
          </a:p>
        </p:txBody>
      </p:sp>
      <p:sp>
        <p:nvSpPr>
          <p:cNvPr id="3" name="Title 2"/>
          <p:cNvSpPr>
            <a:spLocks noGrp="1"/>
          </p:cNvSpPr>
          <p:nvPr>
            <p:ph type="title"/>
          </p:nvPr>
        </p:nvSpPr>
        <p:spPr>
          <a:xfrm>
            <a:off x="457200" y="0"/>
            <a:ext cx="8229600" cy="1219200"/>
          </a:xfrm>
        </p:spPr>
        <p:txBody>
          <a:bodyPr/>
          <a:lstStyle/>
          <a:p>
            <a:pPr algn="ctr"/>
            <a:r>
              <a:rPr lang="fa-IR"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شهرسازی مشارکتی</a:t>
            </a:r>
            <a:endParaRPr lang="en-US"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buNone/>
            </a:pPr>
            <a:r>
              <a:rPr lang="fa-IR" dirty="0" smtClean="0"/>
              <a:t>1-حکومت مقتدر و انسان گرایی که هرج و مرج در آن راهی نداشته باشد.</a:t>
            </a:r>
          </a:p>
          <a:p>
            <a:pPr algn="r">
              <a:buNone/>
            </a:pPr>
            <a:r>
              <a:rPr lang="fa-IR" dirty="0" smtClean="0"/>
              <a:t>2-افراد مرتبط با معماری و شهرسازی شامل متخصصین و مسئولین مربوطه دست از منفعت طلبی های خود بردارند.</a:t>
            </a:r>
            <a:endParaRPr lang="en-US" dirty="0"/>
          </a:p>
        </p:txBody>
      </p:sp>
      <p:sp>
        <p:nvSpPr>
          <p:cNvPr id="3" name="Title 2"/>
          <p:cNvSpPr>
            <a:spLocks noGrp="1"/>
          </p:cNvSpPr>
          <p:nvPr>
            <p:ph type="title"/>
          </p:nvPr>
        </p:nvSpPr>
        <p:spPr/>
        <p:txBody>
          <a:bodyPr>
            <a:normAutofit fontScale="90000"/>
          </a:bodyPr>
          <a:lstStyle/>
          <a:p>
            <a:pPr algn="ctr"/>
            <a:r>
              <a:rPr lang="fa-IR" b="1" dirty="0" smtClean="0"/>
              <a:t>دو راهکار نهایی</a:t>
            </a:r>
            <a:br>
              <a:rPr lang="fa-IR" b="1" dirty="0" smtClean="0"/>
            </a:br>
            <a:endParaRPr lang="en-US" b="1" dirty="0"/>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1600200"/>
          </a:xfrm>
        </p:spPr>
        <p:style>
          <a:lnRef idx="3">
            <a:schemeClr val="lt1"/>
          </a:lnRef>
          <a:fillRef idx="1">
            <a:schemeClr val="dk1"/>
          </a:fillRef>
          <a:effectRef idx="1">
            <a:schemeClr val="dk1"/>
          </a:effectRef>
          <a:fontRef idx="minor">
            <a:schemeClr val="lt1"/>
          </a:fontRef>
        </p:style>
        <p:txBody>
          <a:bodyPr>
            <a:normAutofit/>
          </a:bodyPr>
          <a:lstStyle/>
          <a:p>
            <a:pPr algn="r">
              <a:buNone/>
            </a:pPr>
            <a:r>
              <a:rPr lang="fa-IR" sz="1800" dirty="0" smtClean="0"/>
              <a:t>کتاب:</a:t>
            </a:r>
          </a:p>
          <a:p>
            <a:pPr algn="r">
              <a:buNone/>
            </a:pPr>
            <a:r>
              <a:rPr lang="fa-IR" sz="1800" dirty="0" smtClean="0"/>
              <a:t>سعید نیا،احمد/</a:t>
            </a:r>
            <a:r>
              <a:rPr lang="fa-IR" sz="1800" b="1" dirty="0" smtClean="0"/>
              <a:t>طراحی فضاها و مبمان شهری</a:t>
            </a:r>
            <a:r>
              <a:rPr lang="fa-IR" sz="1800" dirty="0" smtClean="0"/>
              <a:t>/انتشارات سازمان شهرداریهای کشور/1379</a:t>
            </a:r>
          </a:p>
          <a:p>
            <a:pPr algn="r">
              <a:buNone/>
            </a:pPr>
            <a:r>
              <a:rPr lang="fa-IR" sz="1800" dirty="0" smtClean="0"/>
              <a:t>مرتضایی.رضا/</a:t>
            </a:r>
            <a:r>
              <a:rPr lang="fa-IR" sz="1800" b="1" dirty="0" smtClean="0"/>
              <a:t>رهیافتهایی</a:t>
            </a:r>
            <a:r>
              <a:rPr lang="fa-IR" sz="1800" dirty="0" smtClean="0"/>
              <a:t> </a:t>
            </a:r>
            <a:r>
              <a:rPr lang="fa-IR" sz="1800" b="1" dirty="0" smtClean="0"/>
              <a:t>در طراحی مبلمان شهری</a:t>
            </a:r>
            <a:r>
              <a:rPr lang="fa-IR" sz="1800" dirty="0" smtClean="0"/>
              <a:t>/انتشارات سازمان شهرداریهای کشور/1381</a:t>
            </a:r>
          </a:p>
          <a:p>
            <a:pPr algn="r">
              <a:buNone/>
            </a:pPr>
            <a:r>
              <a:rPr lang="fa-IR" sz="1800" dirty="0" smtClean="0"/>
              <a:t>زنگی آبادی،علی-تبریزی،نازنین/</a:t>
            </a:r>
            <a:r>
              <a:rPr lang="fa-IR" sz="1800" b="1" dirty="0" smtClean="0"/>
              <a:t>طراحی</a:t>
            </a:r>
            <a:r>
              <a:rPr lang="fa-IR" sz="1800" dirty="0" smtClean="0"/>
              <a:t> </a:t>
            </a:r>
            <a:r>
              <a:rPr lang="fa-IR" sz="1800" b="1" dirty="0" smtClean="0"/>
              <a:t>و برنامه ریزی مبلمان شهری</a:t>
            </a:r>
            <a:r>
              <a:rPr lang="fa-IR" sz="1800" dirty="0" smtClean="0"/>
              <a:t>/انتشارات شریعه توس/1383</a:t>
            </a:r>
            <a:endParaRPr lang="en-US" sz="1800" dirty="0"/>
          </a:p>
        </p:txBody>
      </p:sp>
      <p:sp>
        <p:nvSpPr>
          <p:cNvPr id="3" name="Title 2"/>
          <p:cNvSpPr>
            <a:spLocks noGrp="1"/>
          </p:cNvSpPr>
          <p:nvPr>
            <p:ph type="title"/>
          </p:nvPr>
        </p:nvSpPr>
        <p:spPr>
          <a:xfrm>
            <a:off x="457200" y="152400"/>
            <a:ext cx="8229600" cy="6858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منابع</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Content Placeholder 1"/>
          <p:cNvSpPr txBox="1">
            <a:spLocks/>
          </p:cNvSpPr>
          <p:nvPr/>
        </p:nvSpPr>
        <p:spPr>
          <a:xfrm>
            <a:off x="457200" y="2743200"/>
            <a:ext cx="8229600" cy="1295400"/>
          </a:xfrm>
          <a:prstGeom prst="rect">
            <a:avLst/>
          </a:prstGeom>
        </p:spPr>
        <p:style>
          <a:lnRef idx="3">
            <a:schemeClr val="lt1"/>
          </a:lnRef>
          <a:fillRef idx="1">
            <a:schemeClr val="dk1"/>
          </a:fillRef>
          <a:effectRef idx="1">
            <a:schemeClr val="dk1"/>
          </a:effectRef>
          <a:fontRef idx="minor">
            <a:schemeClr val="lt1"/>
          </a:fontRef>
        </p:style>
        <p:txBody>
          <a:bodyPr vert="horz">
            <a:normAutofit/>
          </a:bodyPr>
          <a:lstStyle/>
          <a:p>
            <a:pPr marL="274320" marR="0" lvl="0" indent="-274320" algn="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fa-IR" sz="1800" b="0" i="0" u="none" strike="noStrike" kern="1200" cap="none" spc="0" normalizeH="0" baseline="0" noProof="0" dirty="0" smtClean="0">
                <a:ln>
                  <a:noFill/>
                </a:ln>
                <a:solidFill>
                  <a:schemeClr val="bg1"/>
                </a:solidFill>
                <a:effectLst/>
                <a:uLnTx/>
                <a:uFillTx/>
                <a:latin typeface="+mn-lt"/>
                <a:ea typeface="+mn-ea"/>
                <a:cs typeface="+mn-cs"/>
              </a:rPr>
              <a:t>مقالات</a:t>
            </a:r>
          </a:p>
          <a:p>
            <a:pPr marL="274320" marR="0" lvl="0" indent="-274320" algn="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fa-IR" dirty="0" smtClean="0">
                <a:solidFill>
                  <a:schemeClr val="bg1"/>
                </a:solidFill>
              </a:rPr>
              <a:t>افصح حسینی،فاطمه/مناسب سازی مبلمان و تجهیزات شهری/دانشگاه شهید بهشتی/</a:t>
            </a:r>
            <a:endParaRPr kumimoji="0" lang="fa-IR" sz="18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Content Placeholder 1"/>
          <p:cNvSpPr txBox="1">
            <a:spLocks/>
          </p:cNvSpPr>
          <p:nvPr/>
        </p:nvSpPr>
        <p:spPr>
          <a:xfrm>
            <a:off x="457200" y="4191000"/>
            <a:ext cx="8229600" cy="2514600"/>
          </a:xfrm>
          <a:prstGeom prst="rect">
            <a:avLst/>
          </a:prstGeom>
        </p:spPr>
        <p:style>
          <a:lnRef idx="3">
            <a:schemeClr val="lt1"/>
          </a:lnRef>
          <a:fillRef idx="1">
            <a:schemeClr val="dk1"/>
          </a:fillRef>
          <a:effectRef idx="1">
            <a:schemeClr val="dk1"/>
          </a:effectRef>
          <a:fontRef idx="minor">
            <a:schemeClr val="lt1"/>
          </a:fontRef>
        </p:style>
        <p:txBody>
          <a:bodyPr vert="horz">
            <a:normAutofit/>
          </a:bodyPr>
          <a:lstStyle/>
          <a:p>
            <a:pPr marL="274320" marR="0" lvl="0" indent="-274320" algn="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fa-IR" sz="1800" b="0" i="0" u="none" strike="noStrike" kern="1200" cap="none" spc="0" normalizeH="0" baseline="0" noProof="0" dirty="0" smtClean="0">
                <a:ln>
                  <a:noFill/>
                </a:ln>
                <a:solidFill>
                  <a:schemeClr val="accent4">
                    <a:lumMod val="75000"/>
                  </a:schemeClr>
                </a:solidFill>
                <a:effectLst/>
                <a:uLnTx/>
                <a:uFillTx/>
                <a:latin typeface="+mn-lt"/>
                <a:ea typeface="+mn-ea"/>
                <a:cs typeface="+mn-cs"/>
              </a:rPr>
              <a:t>اینترنت</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en-US" sz="1800" b="0" i="0" u="none" strike="noStrike" kern="1200" cap="none" spc="0" normalizeH="0" baseline="0" noProof="0" dirty="0" smtClean="0">
                <a:ln>
                  <a:noFill/>
                </a:ln>
                <a:solidFill>
                  <a:srgbClr val="7030A0"/>
                </a:solidFill>
                <a:effectLst/>
                <a:uLnTx/>
                <a:uFillTx/>
                <a:latin typeface="+mn-lt"/>
                <a:ea typeface="+mn-ea"/>
                <a:cs typeface="+mn-cs"/>
                <a:hlinkClick r:id="rId3"/>
              </a:rPr>
              <a:t>www.sctm.ir</a:t>
            </a:r>
            <a:endParaRPr kumimoji="0" lang="en-US" sz="1800" b="0" i="0" u="none" strike="noStrike" kern="1200" cap="none" spc="0" normalizeH="0" baseline="0" noProof="0" dirty="0" smtClean="0">
              <a:ln>
                <a:noFill/>
              </a:ln>
              <a:solidFill>
                <a:srgbClr val="7030A0"/>
              </a:solidFill>
              <a:effectLst/>
              <a:uLnTx/>
              <a:uFillTx/>
              <a:latin typeface="+mn-lt"/>
              <a:ea typeface="+mn-ea"/>
              <a:cs typeface="+mn-cs"/>
            </a:endParaRP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en-US" dirty="0" smtClean="0">
                <a:solidFill>
                  <a:srgbClr val="7030A0"/>
                </a:solidFill>
              </a:rPr>
              <a:t>www.pendar.net</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en-US" sz="1800" b="0" i="0" u="none" strike="noStrike" kern="1200" cap="none" spc="0" normalizeH="0" baseline="0" noProof="0" dirty="0" smtClean="0">
                <a:ln>
                  <a:noFill/>
                </a:ln>
                <a:solidFill>
                  <a:srgbClr val="7030A0"/>
                </a:solidFill>
                <a:effectLst/>
                <a:uLnTx/>
                <a:uFillTx/>
                <a:latin typeface="+mn-lt"/>
                <a:ea typeface="+mn-ea"/>
                <a:cs typeface="+mn-cs"/>
              </a:rPr>
              <a:t>www.undp.org.af</a:t>
            </a:r>
          </a:p>
          <a:p>
            <a:pPr marL="274320" marR="0" lvl="0" indent="-274320"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lang="en-US" dirty="0" smtClean="0">
                <a:solidFill>
                  <a:srgbClr val="7030A0"/>
                </a:solidFill>
              </a:rPr>
              <a:t>www. Sainthelena.gov.sh</a:t>
            </a:r>
            <a:endParaRPr kumimoji="0" lang="fa-IR" sz="1800" b="0" i="0" u="none" strike="noStrike" kern="1200" cap="none" spc="0" normalizeH="0" baseline="0" noProof="0" dirty="0" smtClean="0">
              <a:ln>
                <a:noFill/>
              </a:ln>
              <a:solidFill>
                <a:srgbClr val="7030A0"/>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143000" y="9372600"/>
            <a:ext cx="8229600" cy="5334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96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Arshia" pitchFamily="2" charset="-78"/>
              </a:rPr>
              <a:t>ارایه راه حل مقدماتی</a:t>
            </a:r>
            <a:r>
              <a:rPr sz="9600" b="1"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Arshia" pitchFamily="2" charset="-78"/>
              </a:rPr>
              <a:t/>
            </a:r>
            <a:br>
              <a:rPr sz="9600" b="1"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Arshia" pitchFamily="2" charset="-78"/>
              </a:rPr>
            </a:br>
            <a:r>
              <a:rPr lang="fa-IR" sz="96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Arshia" pitchFamily="2" charset="-78"/>
              </a:rPr>
              <a:t/>
            </a:r>
            <a:br>
              <a:rPr lang="fa-IR" sz="96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Arshia" pitchFamily="2" charset="-78"/>
              </a:rPr>
            </a:br>
            <a:endParaRPr lang="en-US" sz="96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04800"/>
          <a:ext cx="8229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disabilities%5B1%5D.gif"/>
          <p:cNvPicPr>
            <a:picLocks noChangeAspect="1"/>
          </p:cNvPicPr>
          <p:nvPr/>
        </p:nvPicPr>
        <p:blipFill>
          <a:blip r:embed="rId8"/>
          <a:stretch>
            <a:fillRect/>
          </a:stretch>
        </p:blipFill>
        <p:spPr>
          <a:xfrm>
            <a:off x="152400" y="71723"/>
            <a:ext cx="2362200" cy="99507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3962400"/>
            <a:ext cx="8229600" cy="4572000"/>
          </a:xfrm>
        </p:spPr>
        <p:txBody>
          <a:bodyPr/>
          <a:lstStyle/>
          <a:p>
            <a:endParaRPr lang="en-US" dirty="0"/>
          </a:p>
        </p:txBody>
      </p:sp>
      <p:sp>
        <p:nvSpPr>
          <p:cNvPr id="3" name="Title 2"/>
          <p:cNvSpPr>
            <a:spLocks noGrp="1"/>
          </p:cNvSpPr>
          <p:nvPr>
            <p:ph type="title"/>
          </p:nvPr>
        </p:nvSpPr>
        <p:spPr>
          <a:xfrm>
            <a:off x="-1676400" y="6934200"/>
            <a:ext cx="8229600" cy="12192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Arshia" pitchFamily="2" charset="-78"/>
              </a:rPr>
              <a:t>تعیین ساختار پژوهش</a:t>
            </a:r>
            <a:br>
              <a:rPr lang="fa-IR" sz="80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Arshia" pitchFamily="2" charset="-78"/>
              </a:rPr>
            </a:br>
            <a:endParaRPr lang="en-US" sz="80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Pages>65</Pages>
  <Words>3384</Words>
  <Characters>0</Characters>
  <Application>Microsoft Office PowerPoint</Application>
  <DocSecurity>0</DocSecurity>
  <PresentationFormat>On-screen Show (4:3)</PresentationFormat>
  <Lines>0</Lines>
  <Paragraphs>245</Paragraphs>
  <Slides>64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궁서</vt:lpstr>
      <vt:lpstr>2  Arshia</vt:lpstr>
      <vt:lpstr>2  Elham</vt:lpstr>
      <vt:lpstr>2  Nazanin</vt:lpstr>
      <vt:lpstr>2  Sara</vt:lpstr>
      <vt:lpstr>B Nazanin</vt:lpstr>
      <vt:lpstr>Calibri</vt:lpstr>
      <vt:lpstr>Constantia</vt:lpstr>
      <vt:lpstr>Times New Roman</vt:lpstr>
      <vt:lpstr>Wingdings 2</vt:lpstr>
      <vt:lpstr>Paper</vt:lpstr>
      <vt:lpstr>   مبلمان شهری     </vt:lpstr>
      <vt:lpstr>PowerPoint Presentation</vt:lpstr>
      <vt:lpstr>PowerPoint Presentation</vt:lpstr>
      <vt:lpstr>توضیح مختصری از مسئله:</vt:lpstr>
      <vt:lpstr>PowerPoint Presentation</vt:lpstr>
      <vt:lpstr>PowerPoint Presentation</vt:lpstr>
      <vt:lpstr>ارایه راه حل مقدماتی  </vt:lpstr>
      <vt:lpstr>PowerPoint Presentation</vt:lpstr>
      <vt:lpstr>تعیین ساختار پژوهش </vt:lpstr>
      <vt:lpstr>PowerPoint Presentation</vt:lpstr>
      <vt:lpstr>شناخت مبانی نظری </vt:lpstr>
      <vt:lpstr>PowerPoint Presentation</vt:lpstr>
      <vt:lpstr>PowerPoint Presentation</vt:lpstr>
      <vt:lpstr>1- سنگ فرش (کف پوش) </vt:lpstr>
      <vt:lpstr>2-جدول</vt:lpstr>
      <vt:lpstr>3- جوي‌ها </vt:lpstr>
      <vt:lpstr>4- پله‌ها </vt:lpstr>
      <vt:lpstr>5- حفاظت پيرامون درختان </vt:lpstr>
      <vt:lpstr>6- محل‌هاي نشستن </vt:lpstr>
      <vt:lpstr>7- گلدان‌ها </vt:lpstr>
      <vt:lpstr>8- ظرف‌هاي زباله </vt:lpstr>
      <vt:lpstr>9- تيرک‌ها </vt:lpstr>
      <vt:lpstr>10- نرده‌ها </vt:lpstr>
      <vt:lpstr>11- ديوارها </vt:lpstr>
      <vt:lpstr>12- دروازه‌ها </vt:lpstr>
      <vt:lpstr>13- روشنايي </vt:lpstr>
      <vt:lpstr>14- سرپناه </vt:lpstr>
      <vt:lpstr>15- آب‌نماها </vt:lpstr>
      <vt:lpstr>16- آبخوري‌ها </vt:lpstr>
      <vt:lpstr>17- شيرهاي آتش نشاني </vt:lpstr>
      <vt:lpstr>18- علايم </vt:lpstr>
      <vt:lpstr>19- تابلوها </vt:lpstr>
      <vt:lpstr>سایر مبلمان ها</vt:lpstr>
      <vt:lpstr>PowerPoint Presentation</vt:lpstr>
      <vt:lpstr>PowerPoint Presentation</vt:lpstr>
      <vt:lpstr>PowerPoint Presentation</vt:lpstr>
      <vt:lpstr>PowerPoint Presentation</vt:lpstr>
      <vt:lpstr>پل های ارتباطی سواره و پیاده</vt:lpstr>
      <vt:lpstr>عبور آسان ناتوانان از خیابان</vt:lpstr>
      <vt:lpstr>رفتن به آنطرف خیابان</vt:lpstr>
      <vt:lpstr>PowerPoint Presentation</vt:lpstr>
      <vt:lpstr>استفاده از سطوح شیبدار در ورودی ایستگاه های اتوبوس ایستادن اتوبوس در کنار ایستگاه به صورت هم سطح</vt:lpstr>
      <vt:lpstr>PowerPoint Presentation</vt:lpstr>
      <vt:lpstr>PowerPoint Presentation</vt:lpstr>
      <vt:lpstr>PowerPoint Presentation</vt:lpstr>
      <vt:lpstr>PowerPoint Presentation</vt:lpstr>
      <vt:lpstr>PowerPoint Presentation</vt:lpstr>
      <vt:lpstr>PowerPoint Presentation</vt:lpstr>
      <vt:lpstr>پل های عابر پیاده</vt:lpstr>
      <vt:lpstr>تیرک ها و موانع</vt:lpstr>
      <vt:lpstr>ورودی های فضاهای عمومی</vt:lpstr>
      <vt:lpstr>آبخوری ها</vt:lpstr>
      <vt:lpstr>مناسب‌سازی خیابان ایرانشهر-تهران</vt:lpstr>
      <vt:lpstr>PowerPoint Presentation</vt:lpstr>
      <vt:lpstr> استفاده از بالا بر در ایستگاه های اتوبوس مخصوص معلولین و ناتوانان برزیل-کوریتیبا</vt:lpstr>
      <vt:lpstr>خیابان میشن - سانفرانسیسکو</vt:lpstr>
      <vt:lpstr>یک راهکار قاطع  </vt:lpstr>
      <vt:lpstr>PowerPoint Presentation</vt:lpstr>
      <vt:lpstr>PowerPoint Presentation</vt:lpstr>
      <vt:lpstr>PowerPoint Presentation</vt:lpstr>
      <vt:lpstr>PowerPoint Presentation</vt:lpstr>
      <vt:lpstr>شهرسازی مشارکتی</vt:lpstr>
      <vt:lpstr>دو راهکار نهایی </vt:lpstr>
      <vt:lpstr>منابع</vt:lpstr>
    </vt:vector>
  </TitlesOfParts>
  <Company>sayatarh</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omid</dc:creator>
  <cp:lastModifiedBy>omid arzi</cp:lastModifiedBy>
  <cp:revision>5</cp:revision>
  <dcterms:modified xsi:type="dcterms:W3CDTF">2022-01-27T18:03:30Z</dcterms:modified>
</cp:coreProperties>
</file>

<file path=docProps/infrawarePen.xml><?xml version="1.0" encoding="utf-8"?>
<InfrawarePenDraw xmlns="http://www.infraware.co.kr/2012/penmode"/>
</file>