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7" r:id="rId2"/>
    <p:sldId id="386" r:id="rId3"/>
    <p:sldId id="463" r:id="rId4"/>
    <p:sldId id="400" r:id="rId5"/>
    <p:sldId id="529" r:id="rId6"/>
    <p:sldId id="401" r:id="rId7"/>
    <p:sldId id="411" r:id="rId8"/>
    <p:sldId id="475" r:id="rId9"/>
    <p:sldId id="476" r:id="rId10"/>
    <p:sldId id="477" r:id="rId11"/>
    <p:sldId id="478" r:id="rId12"/>
    <p:sldId id="479" r:id="rId13"/>
    <p:sldId id="480" r:id="rId14"/>
    <p:sldId id="509" r:id="rId15"/>
    <p:sldId id="517" r:id="rId16"/>
    <p:sldId id="494" r:id="rId17"/>
    <p:sldId id="422" r:id="rId18"/>
    <p:sldId id="495" r:id="rId19"/>
    <p:sldId id="423" r:id="rId20"/>
    <p:sldId id="427" r:id="rId21"/>
    <p:sldId id="430" r:id="rId22"/>
    <p:sldId id="425" r:id="rId23"/>
    <p:sldId id="431" r:id="rId24"/>
    <p:sldId id="528" r:id="rId25"/>
    <p:sldId id="527" r:id="rId26"/>
    <p:sldId id="522" r:id="rId27"/>
    <p:sldId id="505" r:id="rId28"/>
    <p:sldId id="432" r:id="rId29"/>
    <p:sldId id="436" r:id="rId30"/>
    <p:sldId id="434" r:id="rId31"/>
    <p:sldId id="437" r:id="rId32"/>
    <p:sldId id="433" r:id="rId33"/>
    <p:sldId id="439" r:id="rId34"/>
    <p:sldId id="523" r:id="rId35"/>
    <p:sldId id="504" r:id="rId36"/>
    <p:sldId id="441" r:id="rId37"/>
    <p:sldId id="440" r:id="rId38"/>
    <p:sldId id="380" r:id="rId3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89800"/>
    <a:srgbClr val="F20000"/>
    <a:srgbClr val="CC0099"/>
    <a:srgbClr val="584300"/>
    <a:srgbClr val="483700"/>
    <a:srgbClr val="996633"/>
    <a:srgbClr val="457B5B"/>
    <a:srgbClr val="FFCCFF"/>
    <a:srgbClr val="A39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78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6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1BAF13-9C59-4A87-A1E5-DEC7B67E0607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1293E3-272E-4005-AF13-CBA6720F9D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760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93E3-272E-4005-AF13-CBA6720F9D0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545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0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22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63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32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57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36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48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92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6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70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10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94A2B-09FF-44C8-B724-943C165CF32F}" type="datetimeFigureOut">
              <a:rPr lang="fa-IR" smtClean="0"/>
              <a:t>14/01/38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28D1-A2C8-4C3B-90C6-6691B87C7C8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486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owergraphic2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besmellah__101_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3" y="115911"/>
            <a:ext cx="5616575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250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38" y="350044"/>
            <a:ext cx="8384383" cy="628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9079606" y="4391695"/>
            <a:ext cx="734096" cy="6825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Oval 3"/>
          <p:cNvSpPr/>
          <p:nvPr/>
        </p:nvSpPr>
        <p:spPr>
          <a:xfrm>
            <a:off x="9079606" y="1269725"/>
            <a:ext cx="734096" cy="6825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07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0" y="350044"/>
            <a:ext cx="8384383" cy="628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039062" y="1444688"/>
            <a:ext cx="295123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0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Calibri" pitchFamily="34" charset="0"/>
                <a:ea typeface="Calibri" pitchFamily="34" charset="0"/>
                <a:cs typeface="2  Titr" pitchFamily="2" charset="-78"/>
              </a:rPr>
              <a:t>قرارگیری سرویس بهداشتی سرویس بهداشتی در اکثر طبقات برای سهولت دسترسی و روی هم قرار گیری شان از نظر پلان برای مزیت تاسیساتی اش</a:t>
            </a:r>
            <a:endParaRPr lang="fa-IR" sz="20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11415" y="4546242"/>
            <a:ext cx="734096" cy="6825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4"/>
          <p:cNvSpPr/>
          <p:nvPr/>
        </p:nvSpPr>
        <p:spPr>
          <a:xfrm>
            <a:off x="7611415" y="1424272"/>
            <a:ext cx="734096" cy="6825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68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38" y="350044"/>
            <a:ext cx="8384383" cy="628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9079606" y="1140937"/>
            <a:ext cx="734096" cy="6825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32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0" y="350044"/>
            <a:ext cx="8384383" cy="628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69756" y="710366"/>
            <a:ext cx="277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Calibri" pitchFamily="34" charset="0"/>
                <a:ea typeface="Calibri" pitchFamily="34" charset="0"/>
                <a:cs typeface="2  Titr" pitchFamily="2" charset="-78"/>
              </a:rPr>
              <a:t>قرارگیری فضای بازی کودکان در طبقه 4+</a:t>
            </a:r>
            <a:endParaRPr lang="fa-IR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0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73" y="89140"/>
            <a:ext cx="11876868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fa-IR" sz="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  <a:p>
            <a:pPr algn="ctr">
              <a:defRPr/>
            </a:pPr>
            <a:r>
              <a:rPr lang="fa-IR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2  Titr" pitchFamily="2" charset="-78"/>
              </a:rPr>
              <a:t>راه های ارتباطی</a:t>
            </a:r>
          </a:p>
          <a:p>
            <a:pPr algn="ctr">
              <a:defRPr/>
            </a:pPr>
            <a:endParaRPr lang="fa-IR" sz="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9684" y="1157288"/>
            <a:ext cx="11876868" cy="29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1 - رمپ بنایی : 2 - رمپ برقی :</a:t>
            </a:r>
          </a:p>
          <a:p>
            <a:pPr algn="just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3 - پله برقی : 4 - پله بنایی</a:t>
            </a:r>
          </a:p>
          <a:p>
            <a:pPr algn="just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: 5 - آسانسور:</a:t>
            </a:r>
          </a:p>
          <a:p>
            <a:pPr algn="just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برای سهولت ارتباط فرد بین طبقات </a:t>
            </a:r>
          </a:p>
          <a:p>
            <a:pPr algn="just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ضروریست پله </a:t>
            </a: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های برقی علاوه بر </a:t>
            </a:r>
          </a:p>
          <a:p>
            <a:pPr algn="just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دسترسی راحت ، سرشناس بودن ،</a:t>
            </a:r>
          </a:p>
          <a:p>
            <a:pPr algn="just" rtl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همگی طبقات پلکان ها برروی هم باشد</a:t>
            </a:r>
          </a:p>
          <a:p>
            <a:pPr algn="just" rtl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n-US" sz="22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59"/>
            <a:ext cx="8388913" cy="55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73" y="89140"/>
            <a:ext cx="11876868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fa-IR" sz="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  <a:p>
            <a:pPr algn="ctr">
              <a:defRPr/>
            </a:pPr>
            <a:r>
              <a:rPr lang="fa-IR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2  Titr" pitchFamily="2" charset="-78"/>
              </a:rPr>
              <a:t>عکس هایی از مجموعه</a:t>
            </a:r>
          </a:p>
          <a:p>
            <a:pPr algn="ctr">
              <a:defRPr/>
            </a:pPr>
            <a:endParaRPr lang="fa-IR" sz="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5" y="1019527"/>
            <a:ext cx="5844572" cy="342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 descr="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96" y="2968757"/>
            <a:ext cx="5460704" cy="364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 rot="1034909">
            <a:off x="5679745" y="947039"/>
            <a:ext cx="6476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حاشيه ميدان بهارستان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</a:t>
            </a: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جنوبي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0" y="914401"/>
            <a:ext cx="5648803" cy="376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42" y="2692250"/>
            <a:ext cx="5968223" cy="3981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824234" y="133349"/>
            <a:ext cx="64299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اصلي (ميدان بهارستان)ورودي جنوبي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4" descr="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946863" y="185737"/>
            <a:ext cx="6184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حاشيه بلوار 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بهارستان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</a:t>
            </a: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غربي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6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829043" y="104775"/>
            <a:ext cx="6040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پارکينگ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-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</a:t>
            </a: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فضاي 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باز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</a:t>
            </a: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شمالي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850004"/>
            <a:ext cx="5848880" cy="3902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87" y="2888141"/>
            <a:ext cx="5588123" cy="372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1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18982" y="457200"/>
            <a:ext cx="11303584" cy="2862322"/>
          </a:xfrm>
          <a:prstGeom prst="rect">
            <a:avLst/>
          </a:prstGeom>
        </p:spPr>
        <p:txBody>
          <a:bodyPr>
            <a:spAutoFit/>
            <a:scene3d>
              <a:camera prst="perspectiveContrastingRightFacing" fov="3300000">
                <a:rot lat="136724" lon="20732484" rev="193762"/>
              </a:camera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9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2  Titr" pitchFamily="2" charset="-78"/>
              </a:rPr>
              <a:t>مجتمع تجاری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9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2  Titr" pitchFamily="2" charset="-78"/>
              </a:rPr>
              <a:t> الماس شرق مشهد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24" y="1219223"/>
            <a:ext cx="3396811" cy="2503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54000">
              <a:srgbClr val="FFFF00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0"/>
          </a:effectLst>
          <a:scene3d>
            <a:camera prst="perspectiveRelaxed" fov="2400000">
              <a:rot lat="19799998" lon="1200000" rev="20519995"/>
            </a:camera>
            <a:lightRig rig="threePt" dir="t"/>
          </a:scene3d>
          <a:sp3d contourW="6350" prstMaterial="matte">
            <a:bevelT w="2540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23" y="4140531"/>
            <a:ext cx="3396812" cy="2264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54000">
              <a:srgbClr val="FFFF00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0"/>
          </a:effectLst>
          <a:scene3d>
            <a:camera prst="perspectiveRelaxed" fov="2400000">
              <a:rot lat="19799999" lon="1200000" rev="20520000"/>
            </a:camera>
            <a:lightRig rig="threePt" dir="t"/>
          </a:scene3d>
          <a:sp3d contourW="6350" prstMaterial="matte">
            <a:bevelT w="2540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9" y="4368603"/>
            <a:ext cx="3396812" cy="1783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54000">
              <a:srgbClr val="FFFF00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0"/>
          </a:effectLst>
          <a:scene3d>
            <a:camera prst="perspectiveRelaxed" fov="2400000">
              <a:rot lat="19799999" lon="1200000" rev="20520000"/>
            </a:camera>
            <a:lightRig rig="threePt" dir="t"/>
          </a:scene3d>
          <a:sp3d contourW="6350" prstMaterial="matte">
            <a:bevelT w="2540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10" y="4298602"/>
            <a:ext cx="3400231" cy="195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54000">
              <a:srgbClr val="FFFF00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0"/>
          </a:effectLst>
          <a:scene3d>
            <a:camera prst="perspectiveRelaxed" fov="2400000">
              <a:rot lat="19799999" lon="1200000" rev="20520000"/>
            </a:camera>
            <a:lightRig rig="threePt" dir="t"/>
          </a:scene3d>
          <a:sp3d contourW="6350" prstMaterial="matte">
            <a:bevelT w="2540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68993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796982" y="176212"/>
            <a:ext cx="6072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پارکين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گ -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</a:t>
            </a: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فضاي 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باز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</a:t>
            </a: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شمالي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34" y="1013255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164871" y="133350"/>
            <a:ext cx="5748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شمالي</a:t>
            </a:r>
            <a:r>
              <a:rPr lang="fa-I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</a:t>
            </a: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پارکينگ فضاي باز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6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1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359910" y="176212"/>
            <a:ext cx="3358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شرقی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پارکينگ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6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258920" y="161925"/>
            <a:ext cx="35605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پارکينگ طبقاتي مجتمع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6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73" y="89140"/>
            <a:ext cx="11876868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fa-IR" sz="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  <a:p>
            <a:pPr algn="ctr">
              <a:defRPr/>
            </a:pPr>
            <a:r>
              <a:rPr lang="fa-IR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2  Titr" pitchFamily="2" charset="-78"/>
              </a:rPr>
              <a:t>پارکینگ طبقاتی مجموعه</a:t>
            </a:r>
          </a:p>
          <a:p>
            <a:pPr algn="ctr">
              <a:defRPr/>
            </a:pPr>
            <a:endParaRPr lang="fa-IR" sz="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188920"/>
            <a:ext cx="5809092" cy="386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7" y="2703395"/>
            <a:ext cx="5809092" cy="386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24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32" y="2746258"/>
            <a:ext cx="5809092" cy="386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4" y="417395"/>
            <a:ext cx="5809092" cy="386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47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13519"/>
            <a:ext cx="7945437" cy="172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42" y="1942205"/>
            <a:ext cx="4352925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0" y="1942205"/>
            <a:ext cx="4773612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032375" y="6171305"/>
            <a:ext cx="20780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طبقه سوم و چهارم</a:t>
            </a:r>
            <a:endParaRPr lang="en-GB" sz="22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5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0" y="597347"/>
            <a:ext cx="428625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82" y="597347"/>
            <a:ext cx="4281488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8109720">
            <a:off x="4582251" y="2359475"/>
            <a:ext cx="29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sz="3200" b="1" dirty="0" smtClean="0">
                <a:latin typeface="Tahoma" panose="020B0604030504040204" pitchFamily="34" charset="0"/>
                <a:cs typeface="2  Nazanin" panose="00000400000000000000" pitchFamily="2" charset="-78"/>
              </a:rPr>
              <a:t>شعاع وید: 13.7 متر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9667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325973" y="171450"/>
            <a:ext cx="5426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ويد مرکزي مجتمع از طبقه منهاي يک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6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849352" y="219075"/>
            <a:ext cx="437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ويد مرکزي از طبقه منهاي يک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5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12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73" y="89140"/>
            <a:ext cx="11876868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fa-IR" sz="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  <a:p>
            <a:pPr algn="ctr">
              <a:defRPr/>
            </a:pPr>
            <a:r>
              <a:rPr lang="fa-IR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2  Titr" pitchFamily="2" charset="-78"/>
              </a:rPr>
              <a:t>ایده طراح</a:t>
            </a:r>
            <a:endParaRPr lang="fa-IR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  <a:p>
            <a:pPr algn="ctr">
              <a:defRPr/>
            </a:pPr>
            <a:endParaRPr lang="fa-IR" sz="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132" y="1127773"/>
            <a:ext cx="118768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_ ایده طراح پروژه بر </a:t>
            </a:r>
            <a:r>
              <a:rPr lang="fa-IR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اساس فرم بازارهای سنتی شکل گرفته </a:t>
            </a: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است .</a:t>
            </a:r>
            <a:r>
              <a:rPr lang="fa-IR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همانطور که می دانید این بازار ها به شکل طولی در یک راسته خیابان ساخته می شدند</a:t>
            </a: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.</a:t>
            </a:r>
          </a:p>
          <a:p>
            <a:endParaRPr lang="fa-IR" sz="22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_ معمار این بازار طولی را به صورت مارپیچ </a:t>
            </a:r>
          </a:p>
          <a:p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در </a:t>
            </a:r>
            <a:r>
              <a:rPr lang="fa-IR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داخل ساختمان الماس شرق طراحی کرده </a:t>
            </a: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است.</a:t>
            </a:r>
          </a:p>
          <a:p>
            <a:pPr algn="l" rtl="0"/>
            <a:endParaRPr lang="fa-IR" sz="2200" b="1" dirty="0" smtClean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_ هندسه مدور با راهروی حلقوی و پنج ردیف واحد تجاری</a:t>
            </a:r>
            <a:endParaRPr lang="en-US" sz="22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pic>
        <p:nvPicPr>
          <p:cNvPr id="4" name="Picture 2" descr="C:\Documents and Settings\Eng_momeni\Desktop\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1" r="29654"/>
          <a:stretch/>
        </p:blipFill>
        <p:spPr bwMode="auto">
          <a:xfrm>
            <a:off x="163773" y="1711828"/>
            <a:ext cx="6439043" cy="4788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8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422399" y="139143"/>
            <a:ext cx="2536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ويد مرکزي از بال</a:t>
            </a:r>
            <a:r>
              <a:rPr lang="fa-I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ا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6" y="758007"/>
            <a:ext cx="4945017" cy="3299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38" y="2407634"/>
            <a:ext cx="6148864" cy="410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4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074574" y="176212"/>
            <a:ext cx="3929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راهرو مشرف به ويد مرکزي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5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77780" y="0"/>
            <a:ext cx="2787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راهرو ورودي اصلي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765750"/>
            <a:ext cx="6112374" cy="4078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29" y="2804799"/>
            <a:ext cx="5544780" cy="369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707240" y="1964724"/>
            <a:ext cx="4219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رامپ برقی ارتباط بین طبقات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40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568124" y="366697"/>
            <a:ext cx="3602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راهرو مياني و رامپ برقي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6" y="1161537"/>
            <a:ext cx="5778447" cy="385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81" y="2592853"/>
            <a:ext cx="5800068" cy="386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89030" y="1602372"/>
            <a:ext cx="3932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پله برقی ارتباط بین طبقات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4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6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4" y="914401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163" y="144463"/>
            <a:ext cx="11680825" cy="5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فضای رستوران در انتهای رمپ ساختمان و در بالاترین نقطه  دارای منظر </a:t>
            </a: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مناسب است</a:t>
            </a:r>
            <a:endParaRPr lang="en-GB" sz="22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70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316147" y="373921"/>
            <a:ext cx="49856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ورودي </a:t>
            </a:r>
            <a:r>
              <a:rPr lang="ar-S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آسانسور</a:t>
            </a: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 که با پیش آمدگی</a:t>
            </a:r>
          </a:p>
          <a:p>
            <a:pPr>
              <a:spcBef>
                <a:spcPct val="0"/>
              </a:spcBef>
              <a:buNone/>
            </a:pPr>
            <a:r>
              <a:rPr lang="fa-I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در این لکه مجموعه سرشناس شده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2  Nazanin" panose="00000400000000000000" pitchFamily="2" charset="-78"/>
            </a:endParaRPr>
          </a:p>
        </p:txBody>
      </p:sp>
      <p:pic>
        <p:nvPicPr>
          <p:cNvPr id="4" name="Picture 3" descr="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02" y="1519882"/>
            <a:ext cx="8201761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6"/>
          <p:cNvSpPr txBox="1">
            <a:spLocks noChangeArrowheads="1"/>
          </p:cNvSpPr>
          <p:nvPr/>
        </p:nvSpPr>
        <p:spPr bwMode="auto">
          <a:xfrm>
            <a:off x="6613440" y="2025257"/>
            <a:ext cx="55785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sz="20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فضای نشیمن یک فروشگاه که در </a:t>
            </a:r>
            <a:r>
              <a:rPr lang="fa-IR" sz="20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مجاورت </a:t>
            </a:r>
            <a:r>
              <a:rPr lang="fa-IR" sz="20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مسیر حرکتی قرار دارد توانسته کاربری خود را به عنوان نشیمن به خوبی ایفا کند</a:t>
            </a:r>
            <a:endParaRPr lang="en-GB" sz="20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pic>
        <p:nvPicPr>
          <p:cNvPr id="63491" name="Picture 3" descr="IMG_36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428625"/>
            <a:ext cx="4905375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IMG_36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87" y="3040920"/>
            <a:ext cx="4830762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164808" y="515122"/>
            <a:ext cx="557856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sz="20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حوض در وید مرکزی</a:t>
            </a:r>
            <a:endParaRPr lang="en-GB" sz="20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11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6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46" y="914401"/>
            <a:ext cx="4104084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G_36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1" y="914401"/>
            <a:ext cx="4104084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3778" y="2112404"/>
            <a:ext cx="2735044" cy="888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a-IR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محور حرکتی چرخان که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a-IR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صندلی استراحت در آن می باشد</a:t>
            </a:r>
            <a:endParaRPr lang="en-GB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30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5946" y="2517820"/>
            <a:ext cx="5718215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a-IR" sz="13800" b="1" dirty="0" smtClean="0">
                <a:ln w="22225">
                  <a:solidFill>
                    <a:srgbClr val="F20000"/>
                  </a:solidFill>
                  <a:prstDash val="solid"/>
                </a:ln>
                <a:solidFill>
                  <a:srgbClr val="FFCC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_MRT_Khodkar" panose="00000700000000000000" pitchFamily="2" charset="-78"/>
              </a:rPr>
              <a:t>پایان</a:t>
            </a:r>
            <a:endParaRPr lang="fa-IR" sz="13800" b="1" dirty="0">
              <a:ln w="22225">
                <a:solidFill>
                  <a:srgbClr val="F20000"/>
                </a:solidFill>
                <a:prstDash val="solid"/>
              </a:ln>
              <a:solidFill>
                <a:srgbClr val="FFCC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195 0.08472 L 0.00195 -0.2090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aneshgah\m\الماس شرق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7" y="284856"/>
            <a:ext cx="8384383" cy="628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6200000">
            <a:off x="9834773" y="1006522"/>
            <a:ext cx="675564" cy="586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5982269" y="21110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قرارگیری مجموعه در سایت و</a:t>
            </a:r>
          </a:p>
          <a:p>
            <a:r>
              <a:rPr lang="fa-IR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خیابان های مجاورش</a:t>
            </a:r>
            <a:endParaRPr lang="en-US" sz="24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21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aneshgah\m\الماس شرق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3" y="254509"/>
            <a:ext cx="4073541" cy="305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2507934" y="497506"/>
            <a:ext cx="4003752" cy="890431"/>
          </a:xfrm>
          <a:prstGeom prst="straightConnector1">
            <a:avLst/>
          </a:prstGeom>
          <a:ln w="38100">
            <a:solidFill>
              <a:srgbClr val="F2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32605" y="-15721"/>
            <a:ext cx="360208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نور گیری ها : </a:t>
            </a:r>
            <a:r>
              <a:rPr lang="fa-IR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نور گیری وید مرکزی از سقف مدور با تمام جهات نور می گیرد.</a:t>
            </a:r>
          </a:p>
          <a:p>
            <a:endParaRPr lang="en-US" sz="20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sp>
        <p:nvSpPr>
          <p:cNvPr id="2" name="Quad Arrow 1"/>
          <p:cNvSpPr/>
          <p:nvPr/>
        </p:nvSpPr>
        <p:spPr>
          <a:xfrm>
            <a:off x="4965835" y="507499"/>
            <a:ext cx="1293864" cy="1227535"/>
          </a:xfrm>
          <a:prstGeom prst="quadArrow">
            <a:avLst>
              <a:gd name="adj1" fmla="val 13329"/>
              <a:gd name="adj2" fmla="val 14093"/>
              <a:gd name="adj3" fmla="val 24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538826" y="-87269"/>
            <a:ext cx="29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N</a:t>
            </a:r>
            <a:endParaRPr lang="en-US" sz="28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7412" y="1787935"/>
            <a:ext cx="29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S</a:t>
            </a:r>
            <a:endParaRPr lang="en-US" sz="28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1686" y="853680"/>
            <a:ext cx="291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E</a:t>
            </a:r>
            <a:endParaRPr lang="en-US" sz="28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2929" y="874757"/>
            <a:ext cx="228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W</a:t>
            </a:r>
            <a:endParaRPr lang="en-US" sz="28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pic>
        <p:nvPicPr>
          <p:cNvPr id="19" name="Picture 10" descr="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3309665"/>
            <a:ext cx="5076779" cy="3387163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urved Connector 19"/>
          <p:cNvCxnSpPr/>
          <p:nvPr/>
        </p:nvCxnSpPr>
        <p:spPr>
          <a:xfrm rot="10800000">
            <a:off x="2141342" y="3155641"/>
            <a:ext cx="3103961" cy="2695350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837994" y="497506"/>
            <a:ext cx="40511" cy="3050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79770" y="1717360"/>
            <a:ext cx="36020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نور گیری ها : </a:t>
            </a:r>
            <a:r>
              <a:rPr lang="fa-IR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نورگیری های غرفه از کناره ی نما می باشد</a:t>
            </a:r>
            <a:endParaRPr lang="en-US" sz="20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309785" y="2086692"/>
            <a:ext cx="1434716" cy="2458012"/>
          </a:xfrm>
          <a:prstGeom prst="straightConnector1">
            <a:avLst/>
          </a:prstGeom>
          <a:ln w="38100">
            <a:solidFill>
              <a:srgbClr val="C898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730409" y="2456024"/>
            <a:ext cx="6009308" cy="3025635"/>
          </a:xfrm>
          <a:prstGeom prst="straightConnector1">
            <a:avLst/>
          </a:prstGeom>
          <a:ln w="38100">
            <a:solidFill>
              <a:srgbClr val="C898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893754" y="2456024"/>
            <a:ext cx="2845963" cy="3394967"/>
          </a:xfrm>
          <a:prstGeom prst="straightConnector1">
            <a:avLst/>
          </a:prstGeom>
          <a:ln w="38100">
            <a:solidFill>
              <a:srgbClr val="C898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18409652">
            <a:off x="9110526" y="4288182"/>
            <a:ext cx="3126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ضمنا برای  مقابله با نور های نا مناسبی چون غرب و همچنین وجود سایه برای فرد تا رسیدن به مجتمع ایوان سر تا سر مجموعه می باشد.</a:t>
            </a:r>
            <a:endParaRPr lang="en-US" sz="16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7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aneshgah\m\الماس شرق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3" y="254509"/>
            <a:ext cx="7788431" cy="5841324"/>
          </a:xfrm>
          <a:prstGeom prst="roundRect">
            <a:avLst>
              <a:gd name="adj" fmla="val 25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090149" y="5481684"/>
            <a:ext cx="846160" cy="893928"/>
          </a:xfrm>
          <a:prstGeom prst="straightConnector1">
            <a:avLst/>
          </a:prstGeom>
          <a:ln w="38100">
            <a:solidFill>
              <a:srgbClr val="F2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226949" y="2595268"/>
            <a:ext cx="2289254" cy="366798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02007" y="158974"/>
            <a:ext cx="955343" cy="771099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0" y="3373827"/>
            <a:ext cx="1265061" cy="119999"/>
          </a:xfrm>
          <a:prstGeom prst="straightConnector1">
            <a:avLst/>
          </a:prstGeom>
          <a:ln w="38100">
            <a:solidFill>
              <a:srgbClr val="F2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16200000">
            <a:off x="8743877" y="203329"/>
            <a:ext cx="675564" cy="586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8375917" y="930073"/>
            <a:ext cx="37423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وروردی ها مجتمع</a:t>
            </a:r>
            <a:r>
              <a:rPr lang="fa-IR" sz="24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 </a:t>
            </a:r>
            <a:r>
              <a:rPr lang="fa-IR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در 4 جهت بنا</a:t>
            </a:r>
          </a:p>
          <a:p>
            <a:r>
              <a:rPr lang="fa-IR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دو ورودی بزرگتر (رنگ قرمز) در مجاورت نزدیک تقاطع قرار گرقته اندکه باعث مزایایی چون سهولت بیشتر ارتباطی ، پارک تاکسی و سرشناس بودن ورودی می شود. این مجموعه از سه طرف باز به خیابان و از یک طرف بسته می باشد.</a:t>
            </a:r>
            <a:endParaRPr lang="en-US" sz="20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936309" y="3457600"/>
            <a:ext cx="2542664" cy="2342699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4339988"/>
            <a:ext cx="2771263" cy="1851380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36729" y="709622"/>
            <a:ext cx="2334534" cy="2219888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928334" y="5126842"/>
            <a:ext cx="3036625" cy="1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03902" y="4570113"/>
            <a:ext cx="3742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خیابان ها اطراف</a:t>
            </a:r>
            <a:endParaRPr lang="en-US" sz="20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3773" y="978843"/>
            <a:ext cx="1187686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ar-S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مساحت </a:t>
            </a:r>
            <a:r>
              <a:rPr lang="ar-SA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زمین:</a:t>
            </a:r>
            <a:r>
              <a:rPr lang="ar-SA" sz="2000" dirty="0">
                <a:latin typeface="Tahoma" pitchFamily="34" charset="0"/>
                <a:cs typeface="+mn-cs"/>
              </a:rPr>
              <a:t/>
            </a:r>
            <a:br>
              <a:rPr lang="ar-SA" sz="2000" dirty="0">
                <a:latin typeface="Tahoma" pitchFamily="34" charset="0"/>
                <a:cs typeface="+mn-cs"/>
              </a:rPr>
            </a:br>
            <a:r>
              <a:rPr lang="ar-SA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حدود </a:t>
            </a:r>
            <a:r>
              <a:rPr lang="ar-SA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2</a:t>
            </a:r>
            <a:r>
              <a:rPr lang="fa-IR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8</a:t>
            </a:r>
            <a:r>
              <a:rPr lang="ar-SA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,000 </a:t>
            </a:r>
            <a:r>
              <a:rPr lang="ar-SA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متر مربع که در سه ضلع آن خیابان واقع شده است</a:t>
            </a:r>
            <a:r>
              <a:rPr lang="ar-SA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.</a:t>
            </a:r>
            <a:endParaRPr lang="fa-IR" sz="2200" b="1" dirty="0" smtClean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pPr algn="r" eaLnBrk="1" hangingPunct="1">
              <a:defRPr/>
            </a:pPr>
            <a:endParaRPr lang="ar-SA" sz="10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pPr>
              <a:defRPr/>
            </a:pPr>
            <a:r>
              <a:rPr lang="ar-SA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سطح زیر بنای پروژه :</a:t>
            </a:r>
            <a:r>
              <a:rPr lang="ar-SA" sz="2000" dirty="0">
                <a:latin typeface="Tahoma" pitchFamily="34" charset="0"/>
                <a:cs typeface="+mn-cs"/>
              </a:rPr>
              <a:t/>
            </a:r>
            <a:br>
              <a:rPr lang="ar-SA" sz="2000" dirty="0">
                <a:latin typeface="Tahoma" pitchFamily="34" charset="0"/>
                <a:cs typeface="+mn-cs"/>
              </a:rPr>
            </a:br>
            <a:r>
              <a:rPr lang="ar-SA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برابر با 80 در صد کل زمین </a:t>
            </a:r>
            <a:endParaRPr lang="fa-IR" sz="2200" b="1" dirty="0" smtClean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pPr>
              <a:defRPr/>
            </a:pPr>
            <a:endParaRPr lang="fa-IR" sz="1000" b="1" dirty="0" smtClean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pPr>
              <a:defRPr/>
            </a:pPr>
            <a:r>
              <a:rPr lang="ar-S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سطح </a:t>
            </a:r>
            <a:r>
              <a:rPr lang="ar-SA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2  Nazanin" panose="00000400000000000000" pitchFamily="2" charset="-78"/>
              </a:rPr>
              <a:t>محوطه و فضای باز پروژه:</a:t>
            </a:r>
            <a:r>
              <a:rPr lang="ar-SA" sz="2000" dirty="0">
                <a:latin typeface="Tahoma" pitchFamily="34" charset="0"/>
                <a:cs typeface="+mn-cs"/>
              </a:rPr>
              <a:t/>
            </a:r>
            <a:br>
              <a:rPr lang="ar-SA" sz="2000" dirty="0">
                <a:latin typeface="Tahoma" pitchFamily="34" charset="0"/>
                <a:cs typeface="+mn-cs"/>
              </a:rPr>
            </a:br>
            <a:r>
              <a:rPr lang="ar-SA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برابر با 20 در صد کل زمین </a:t>
            </a:r>
            <a:r>
              <a:rPr lang="ar-SA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که </a:t>
            </a:r>
            <a:r>
              <a:rPr lang="ar-SA" sz="2200" b="1" dirty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به عنوان فضای سبز مورد نظر می باشد</a:t>
            </a:r>
            <a:r>
              <a:rPr lang="ar-SA" sz="2200" b="1" dirty="0" smtClean="0">
                <a:latin typeface="Tahoma" panose="020B060403050404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.</a:t>
            </a:r>
            <a:endParaRPr lang="fa-IR" sz="22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  <a:p>
            <a:pPr>
              <a:defRPr/>
            </a:pPr>
            <a:endParaRPr lang="ar-SA" sz="1000" b="1" dirty="0">
              <a:latin typeface="Tahoma" panose="020B0604030504040204" pitchFamily="34" charset="0"/>
              <a:ea typeface="Calibri" panose="020F0502020204030204" pitchFamily="34" charset="0"/>
              <a:cs typeface="2 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773" y="89140"/>
            <a:ext cx="11876868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fa-IR" sz="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  <a:p>
            <a:pPr algn="ctr">
              <a:defRPr/>
            </a:pPr>
            <a:r>
              <a:rPr lang="fa-IR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2  Titr" pitchFamily="2" charset="-78"/>
              </a:rPr>
              <a:t>مشخصات کالبدی مجموعه</a:t>
            </a:r>
          </a:p>
          <a:p>
            <a:pPr algn="ctr">
              <a:defRPr/>
            </a:pPr>
            <a:endParaRPr lang="fa-IR" sz="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52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39062" y="325471"/>
            <a:ext cx="2951232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a-IR" sz="8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  <a:p>
            <a:pPr algn="ctr">
              <a:defRPr/>
            </a:pPr>
            <a:r>
              <a:rPr lang="fa-IR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2  Titr" pitchFamily="2" charset="-78"/>
              </a:rPr>
              <a:t>پلان های مجتمع</a:t>
            </a:r>
          </a:p>
          <a:p>
            <a:pPr algn="ctr">
              <a:defRPr/>
            </a:pPr>
            <a:endParaRPr lang="fa-IR" sz="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36380"/>
            <a:ext cx="8616417" cy="646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039062" y="1444688"/>
            <a:ext cx="295123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0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Calibri" pitchFamily="34" charset="0"/>
                <a:ea typeface="Calibri" pitchFamily="34" charset="0"/>
                <a:cs typeface="2  Titr" pitchFamily="2" charset="-78"/>
              </a:rPr>
              <a:t>مجموعه به غیر از وید مرکزی دو محور چرخش دارد که از طریق 4 ورودی باهم در ارتباط بوده و در این ارتباط دو محور ارتباط میابین طبقات نیز وجود دارد که هر محور چرخشی در دوسمت اش غرفه ها قرارگرفته است.</a:t>
            </a:r>
            <a:endParaRPr lang="fa-IR" sz="20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Calibri" pitchFamily="34" charset="0"/>
              <a:ea typeface="Calibri" pitchFamily="34" charset="0"/>
              <a:cs typeface="2  Titr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15654" y="6469040"/>
            <a:ext cx="5431809" cy="13647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15653" y="270880"/>
            <a:ext cx="5431809" cy="13647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3402" y="750800"/>
            <a:ext cx="0" cy="5251968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216474" y="5151549"/>
            <a:ext cx="734096" cy="6825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6349285" y="625782"/>
            <a:ext cx="734096" cy="6825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10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38" y="350044"/>
            <a:ext cx="8384383" cy="628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3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500</Words>
  <Application>Microsoft Office PowerPoint</Application>
  <PresentationFormat>Widescreen</PresentationFormat>
  <Paragraphs>74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_MRT_Khodkar</vt:lpstr>
      <vt:lpstr>2  Nazanin</vt:lpstr>
      <vt:lpstr>2  Titr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</dc:creator>
  <cp:lastModifiedBy>Masood</cp:lastModifiedBy>
  <cp:revision>799</cp:revision>
  <dcterms:created xsi:type="dcterms:W3CDTF">2013-10-21T17:03:45Z</dcterms:created>
  <dcterms:modified xsi:type="dcterms:W3CDTF">2016-10-15T05:46:36Z</dcterms:modified>
</cp:coreProperties>
</file>