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836" r:id="rId1"/>
  </p:sldMasterIdLst>
  <p:notesMasterIdLst>
    <p:notesMasterId r:id="rId69"/>
  </p:notesMasterIdLst>
  <p:sldIdLst>
    <p:sldId id="257" r:id="rId2"/>
    <p:sldId id="259" r:id="rId3"/>
    <p:sldId id="260" r:id="rId4"/>
    <p:sldId id="263" r:id="rId5"/>
    <p:sldId id="261" r:id="rId6"/>
    <p:sldId id="262" r:id="rId7"/>
    <p:sldId id="258" r:id="rId8"/>
    <p:sldId id="264" r:id="rId9"/>
    <p:sldId id="265" r:id="rId10"/>
    <p:sldId id="266" r:id="rId11"/>
    <p:sldId id="267" r:id="rId12"/>
    <p:sldId id="306" r:id="rId13"/>
    <p:sldId id="313" r:id="rId14"/>
    <p:sldId id="314" r:id="rId15"/>
    <p:sldId id="315" r:id="rId16"/>
    <p:sldId id="316" r:id="rId17"/>
    <p:sldId id="317" r:id="rId18"/>
    <p:sldId id="318" r:id="rId19"/>
    <p:sldId id="320" r:id="rId20"/>
    <p:sldId id="322" r:id="rId21"/>
    <p:sldId id="323" r:id="rId22"/>
    <p:sldId id="325" r:id="rId23"/>
    <p:sldId id="327" r:id="rId24"/>
    <p:sldId id="328" r:id="rId25"/>
    <p:sldId id="329" r:id="rId26"/>
    <p:sldId id="331" r:id="rId27"/>
    <p:sldId id="269" r:id="rId28"/>
    <p:sldId id="270" r:id="rId29"/>
    <p:sldId id="271" r:id="rId30"/>
    <p:sldId id="272" r:id="rId31"/>
    <p:sldId id="273" r:id="rId32"/>
    <p:sldId id="274" r:id="rId33"/>
    <p:sldId id="275" r:id="rId34"/>
    <p:sldId id="276" r:id="rId35"/>
    <p:sldId id="277" r:id="rId36"/>
    <p:sldId id="278" r:id="rId37"/>
    <p:sldId id="279" r:id="rId38"/>
    <p:sldId id="280" r:id="rId39"/>
    <p:sldId id="281" r:id="rId40"/>
    <p:sldId id="282" r:id="rId41"/>
    <p:sldId id="283" r:id="rId42"/>
    <p:sldId id="284" r:id="rId43"/>
    <p:sldId id="285" r:id="rId44"/>
    <p:sldId id="286" r:id="rId45"/>
    <p:sldId id="287" r:id="rId46"/>
    <p:sldId id="288" r:id="rId47"/>
    <p:sldId id="289" r:id="rId48"/>
    <p:sldId id="290" r:id="rId49"/>
    <p:sldId id="291" r:id="rId50"/>
    <p:sldId id="292" r:id="rId51"/>
    <p:sldId id="293" r:id="rId52"/>
    <p:sldId id="294" r:id="rId53"/>
    <p:sldId id="295" r:id="rId54"/>
    <p:sldId id="296" r:id="rId55"/>
    <p:sldId id="297" r:id="rId56"/>
    <p:sldId id="298" r:id="rId57"/>
    <p:sldId id="299" r:id="rId58"/>
    <p:sldId id="300" r:id="rId59"/>
    <p:sldId id="301" r:id="rId60"/>
    <p:sldId id="302" r:id="rId61"/>
    <p:sldId id="303" r:id="rId62"/>
    <p:sldId id="304" r:id="rId63"/>
    <p:sldId id="305" r:id="rId64"/>
    <p:sldId id="307" r:id="rId65"/>
    <p:sldId id="308" r:id="rId66"/>
    <p:sldId id="309" r:id="rId67"/>
    <p:sldId id="310"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05BD"/>
    <a:srgbClr val="FF00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82014" autoAdjust="0"/>
  </p:normalViewPr>
  <p:slideViewPr>
    <p:cSldViewPr>
      <p:cViewPr varScale="1">
        <p:scale>
          <a:sx n="37" d="100"/>
          <a:sy n="37" d="100"/>
        </p:scale>
        <p:origin x="9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6604090-B3C1-41F7-8FEC-9CE8A57BB702}" type="datetimeFigureOut">
              <a:rPr lang="fa-IR" smtClean="0"/>
              <a:t>12/29/1439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B827502-DCD8-4673-AD71-829BC643C4B7}" type="slidenum">
              <a:rPr lang="fa-IR" smtClean="0"/>
              <a:t>‹#›</a:t>
            </a:fld>
            <a:endParaRPr lang="fa-IR"/>
          </a:p>
        </p:txBody>
      </p:sp>
    </p:spTree>
    <p:extLst>
      <p:ext uri="{BB962C8B-B14F-4D97-AF65-F5344CB8AC3E}">
        <p14:creationId xmlns:p14="http://schemas.microsoft.com/office/powerpoint/2010/main" val="40526785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lgn="ctr">
              <a:buFont typeface="Wingdings" pitchFamily="2" charset="2"/>
              <a:buChar char="ü"/>
            </a:pPr>
            <a:endParaRPr lang="fa-IR" b="1" baseline="0" dirty="0" smtClean="0">
              <a:cs typeface="+mj-cs"/>
            </a:endParaRPr>
          </a:p>
        </p:txBody>
      </p:sp>
      <p:sp>
        <p:nvSpPr>
          <p:cNvPr id="4" name="Slide Number Placeholder 3"/>
          <p:cNvSpPr>
            <a:spLocks noGrp="1"/>
          </p:cNvSpPr>
          <p:nvPr>
            <p:ph type="sldNum" sz="quarter" idx="10"/>
          </p:nvPr>
        </p:nvSpPr>
        <p:spPr/>
        <p:txBody>
          <a:bodyPr/>
          <a:lstStyle/>
          <a:p>
            <a:fld id="{3B827502-DCD8-4673-AD71-829BC643C4B7}" type="slidenum">
              <a:rPr lang="fa-IR" smtClean="0"/>
              <a:t>1</a:t>
            </a:fld>
            <a:endParaRPr lang="fa-IR"/>
          </a:p>
        </p:txBody>
      </p:sp>
    </p:spTree>
    <p:extLst>
      <p:ext uri="{BB962C8B-B14F-4D97-AF65-F5344CB8AC3E}">
        <p14:creationId xmlns:p14="http://schemas.microsoft.com/office/powerpoint/2010/main" val="3045584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11</a:t>
            </a:fld>
            <a:endParaRPr lang="fa-IR"/>
          </a:p>
        </p:txBody>
      </p:sp>
    </p:spTree>
    <p:extLst>
      <p:ext uri="{BB962C8B-B14F-4D97-AF65-F5344CB8AC3E}">
        <p14:creationId xmlns:p14="http://schemas.microsoft.com/office/powerpoint/2010/main" val="358969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30</a:t>
            </a:fld>
            <a:endParaRPr lang="fa-IR"/>
          </a:p>
        </p:txBody>
      </p:sp>
    </p:spTree>
    <p:extLst>
      <p:ext uri="{BB962C8B-B14F-4D97-AF65-F5344CB8AC3E}">
        <p14:creationId xmlns:p14="http://schemas.microsoft.com/office/powerpoint/2010/main" val="1727630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37</a:t>
            </a:fld>
            <a:endParaRPr lang="fa-IR"/>
          </a:p>
        </p:txBody>
      </p:sp>
    </p:spTree>
    <p:extLst>
      <p:ext uri="{BB962C8B-B14F-4D97-AF65-F5344CB8AC3E}">
        <p14:creationId xmlns:p14="http://schemas.microsoft.com/office/powerpoint/2010/main" val="1389867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fa-IR" sz="1400" dirty="0"/>
          </a:p>
        </p:txBody>
      </p:sp>
      <p:sp>
        <p:nvSpPr>
          <p:cNvPr id="4" name="Slide Number Placeholder 3"/>
          <p:cNvSpPr>
            <a:spLocks noGrp="1"/>
          </p:cNvSpPr>
          <p:nvPr>
            <p:ph type="sldNum" sz="quarter" idx="10"/>
          </p:nvPr>
        </p:nvSpPr>
        <p:spPr/>
        <p:txBody>
          <a:bodyPr/>
          <a:lstStyle/>
          <a:p>
            <a:fld id="{3B827502-DCD8-4673-AD71-829BC643C4B7}" type="slidenum">
              <a:rPr lang="fa-IR" smtClean="0"/>
              <a:t>3</a:t>
            </a:fld>
            <a:endParaRPr lang="fa-IR"/>
          </a:p>
        </p:txBody>
      </p:sp>
    </p:spTree>
    <p:extLst>
      <p:ext uri="{BB962C8B-B14F-4D97-AF65-F5344CB8AC3E}">
        <p14:creationId xmlns:p14="http://schemas.microsoft.com/office/powerpoint/2010/main" val="1608108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4</a:t>
            </a:fld>
            <a:endParaRPr lang="fa-IR"/>
          </a:p>
        </p:txBody>
      </p:sp>
    </p:spTree>
    <p:extLst>
      <p:ext uri="{BB962C8B-B14F-4D97-AF65-F5344CB8AC3E}">
        <p14:creationId xmlns:p14="http://schemas.microsoft.com/office/powerpoint/2010/main" val="3837063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5</a:t>
            </a:fld>
            <a:endParaRPr lang="fa-IR"/>
          </a:p>
        </p:txBody>
      </p:sp>
    </p:spTree>
    <p:extLst>
      <p:ext uri="{BB962C8B-B14F-4D97-AF65-F5344CB8AC3E}">
        <p14:creationId xmlns:p14="http://schemas.microsoft.com/office/powerpoint/2010/main" val="1511330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itchFamily="34" charset="0"/>
              <a:buChar char="•"/>
            </a:pPr>
            <a:endParaRPr lang="fa-IR" baseline="0" dirty="0" smtClean="0"/>
          </a:p>
        </p:txBody>
      </p:sp>
      <p:sp>
        <p:nvSpPr>
          <p:cNvPr id="4" name="Slide Number Placeholder 3"/>
          <p:cNvSpPr>
            <a:spLocks noGrp="1"/>
          </p:cNvSpPr>
          <p:nvPr>
            <p:ph type="sldNum" sz="quarter" idx="10"/>
          </p:nvPr>
        </p:nvSpPr>
        <p:spPr/>
        <p:txBody>
          <a:bodyPr/>
          <a:lstStyle/>
          <a:p>
            <a:fld id="{3B827502-DCD8-4673-AD71-829BC643C4B7}" type="slidenum">
              <a:rPr lang="fa-IR" smtClean="0"/>
              <a:t>6</a:t>
            </a:fld>
            <a:endParaRPr lang="fa-IR"/>
          </a:p>
        </p:txBody>
      </p:sp>
    </p:spTree>
    <p:extLst>
      <p:ext uri="{BB962C8B-B14F-4D97-AF65-F5344CB8AC3E}">
        <p14:creationId xmlns:p14="http://schemas.microsoft.com/office/powerpoint/2010/main" val="1489782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7</a:t>
            </a:fld>
            <a:endParaRPr lang="fa-IR"/>
          </a:p>
        </p:txBody>
      </p:sp>
    </p:spTree>
    <p:extLst>
      <p:ext uri="{BB962C8B-B14F-4D97-AF65-F5344CB8AC3E}">
        <p14:creationId xmlns:p14="http://schemas.microsoft.com/office/powerpoint/2010/main" val="1649689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8</a:t>
            </a:fld>
            <a:endParaRPr lang="fa-IR"/>
          </a:p>
        </p:txBody>
      </p:sp>
    </p:spTree>
    <p:extLst>
      <p:ext uri="{BB962C8B-B14F-4D97-AF65-F5344CB8AC3E}">
        <p14:creationId xmlns:p14="http://schemas.microsoft.com/office/powerpoint/2010/main" val="704549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9</a:t>
            </a:fld>
            <a:endParaRPr lang="fa-IR"/>
          </a:p>
        </p:txBody>
      </p:sp>
    </p:spTree>
    <p:extLst>
      <p:ext uri="{BB962C8B-B14F-4D97-AF65-F5344CB8AC3E}">
        <p14:creationId xmlns:p14="http://schemas.microsoft.com/office/powerpoint/2010/main" val="2386307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Wingdings" pitchFamily="2" charset="2"/>
              <a:buChar char="v"/>
            </a:pPr>
            <a:endParaRPr lang="fa-IR" dirty="0"/>
          </a:p>
        </p:txBody>
      </p:sp>
      <p:sp>
        <p:nvSpPr>
          <p:cNvPr id="4" name="Slide Number Placeholder 3"/>
          <p:cNvSpPr>
            <a:spLocks noGrp="1"/>
          </p:cNvSpPr>
          <p:nvPr>
            <p:ph type="sldNum" sz="quarter" idx="10"/>
          </p:nvPr>
        </p:nvSpPr>
        <p:spPr/>
        <p:txBody>
          <a:bodyPr/>
          <a:lstStyle/>
          <a:p>
            <a:fld id="{3B827502-DCD8-4673-AD71-829BC643C4B7}" type="slidenum">
              <a:rPr lang="fa-IR" smtClean="0"/>
              <a:t>10</a:t>
            </a:fld>
            <a:endParaRPr lang="fa-IR"/>
          </a:p>
        </p:txBody>
      </p:sp>
    </p:spTree>
    <p:extLst>
      <p:ext uri="{BB962C8B-B14F-4D97-AF65-F5344CB8AC3E}">
        <p14:creationId xmlns:p14="http://schemas.microsoft.com/office/powerpoint/2010/main" val="236650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9/9/2018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
        <p:nvSpPr>
          <p:cNvPr id="14" name="Rectangle 13"/>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9/9/2018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
        <p:nvSpPr>
          <p:cNvPr id="10" name="Rectangle 9"/>
          <p:cNvSpPr/>
          <p:nvPr userDrawn="1"/>
        </p:nvSpPr>
        <p:spPr>
          <a:xfrm>
            <a:off x="-200949" y="-57001"/>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4837" r:id="rId1"/>
    <p:sldLayoutId id="2147484838" r:id="rId2"/>
    <p:sldLayoutId id="2147484839" r:id="rId3"/>
    <p:sldLayoutId id="2147484840" r:id="rId4"/>
    <p:sldLayoutId id="2147484841" r:id="rId5"/>
    <p:sldLayoutId id="2147484842" r:id="rId6"/>
    <p:sldLayoutId id="2147484843" r:id="rId7"/>
    <p:sldLayoutId id="2147484844" r:id="rId8"/>
    <p:sldLayoutId id="2147484845" r:id="rId9"/>
    <p:sldLayoutId id="2147484846" r:id="rId10"/>
    <p:sldLayoutId id="2147484847"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imgres?start=100&amp;sa=X&amp;biw=1093&amp;bih=461&amp;tbm=isch&amp;tbnid=gG234N6hM4jbpM:&amp;imgrefurl=http://www.3nasl.com/contents/view/two-five-five-two-four.aspx&amp;docid=xp3BvEMLIINlqM&amp;imgurl=http://www.3nasl.com/UserFiles/Contents/2168599/871e9738-80ee-490d-b434-636e423bc86c.jpg&amp;w=595&amp;h=397&amp;ei=NEdRUsXhJ4S3hAeCloDgDw&amp;zoom=1"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imgres?sa=X&amp;biw=1093&amp;bih=461&amp;tbm=isch&amp;tbnid=H3H-LQFVge5g5M:&amp;imgrefurl=http://moj-sevom.com/Product/%D8%AD%D9%82%D9%88%D9%82-%D8%AA%D8%AC%D8%A7%D8%B1%D8%AA-%D9%88%D8%B1%D8%B4%DA%A9%D8%B3%D8%AA%DA%AF%DB%8C-%D9%88-%D8%AA%D8%B5%D9%81%DB%8C%D9%87-%D8%A7%D9%85%D9%88%D8%B1-%D9%88%D8%B1%D8%B4%DA%A9%D8%B3%D8%AA%DA%AF%DB%8C&amp;docid=9w6RfTE5Hi1IZM&amp;imgurl=http://moj-sevom.com/content/uploads/Products/7983/law-book-52.jpg&amp;w=300&amp;h=400&amp;ei=1kZRUoXoJcPJhAfc5IDQDw&amp;zoom=1"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3"/>
          <p:cNvSpPr txBox="1"/>
          <p:nvPr/>
        </p:nvSpPr>
        <p:spPr>
          <a:xfrm>
            <a:off x="104775" y="2362201"/>
            <a:ext cx="8763000" cy="4224233"/>
          </a:xfrm>
          <a:prstGeom prst="rect">
            <a:avLst/>
          </a:prstGeom>
          <a:noFill/>
        </p:spPr>
        <p:txBody>
          <a:bodyPr wrap="square" rtlCol="1">
            <a:spAutoFit/>
          </a:bodyP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lnSpc>
                <a:spcPct val="150000"/>
              </a:lnSpc>
            </a:pPr>
            <a:r>
              <a:rPr lang="fa-IR" sz="1600" b="1" dirty="0">
                <a:latin typeface="Arial" pitchFamily="34" charset="0"/>
                <a:cs typeface="Arial" pitchFamily="34" charset="0"/>
              </a:rPr>
              <a:t>   ورشکستگی به عنوان مقوله ای با اهمیت در مدیریت مالی تلقی می شود. بررسی علل پدید آورنده ورشکستگی از منظر مالی  و تبیین مبانی مالی و حسابداری و مهمتر از همه ارزیابی ورشکستگی به کمک مدل های رایج بسیار حائز اهمیت است.</a:t>
            </a:r>
          </a:p>
          <a:p>
            <a:pPr rtl="0">
              <a:lnSpc>
                <a:spcPct val="150000"/>
              </a:lnSpc>
            </a:pPr>
            <a:r>
              <a:rPr lang="fa-IR" sz="1600" b="1" dirty="0">
                <a:latin typeface="Arial" pitchFamily="34" charset="0"/>
                <a:cs typeface="Arial" pitchFamily="34" charset="0"/>
              </a:rPr>
              <a:t>هدف از تهیه و ارائه اطلاعات مالی و حسابداری فراهم ساختن مبنای تصمیم گیری مالی و اقتصادی است،هر  نوع تصمیم گیری نیازمند اطلاعاات است.تصمیم گیری مالی فرآیندی است که به انتخاب راه کار کارآمد و اثربخش منتج خواهد شد.انتخاب راهکار مطلوب و اقتصادی مستلزم کسب اطلاعات ،پردازش و تجزیه و تحلیل اطلاعات و استنتاج منطقی و مناسب از اطلاعات است .</a:t>
            </a:r>
          </a:p>
          <a:p>
            <a:pPr rtl="0">
              <a:lnSpc>
                <a:spcPct val="150000"/>
              </a:lnSpc>
            </a:pPr>
            <a:r>
              <a:rPr lang="fa-IR" sz="1600" b="1" dirty="0">
                <a:latin typeface="Arial" pitchFamily="34" charset="0"/>
                <a:cs typeface="Arial" pitchFamily="34" charset="0"/>
              </a:rPr>
              <a:t>تجزیه و تحلیل صورتهای مالی می تواند به سهامداران و بستانکاران در ارزیابی این موضوع که آیا شرکت از لحاظ مالی در حال بهبود است و یا  در آینده با مشکلی مواجه می شود و احتمالاً ورشکسته خواهد شد کمک می نماید.</a:t>
            </a:r>
          </a:p>
          <a:p>
            <a:pPr rtl="0">
              <a:lnSpc>
                <a:spcPct val="150000"/>
              </a:lnSpc>
            </a:pPr>
            <a:r>
              <a:rPr lang="fa-IR" sz="1600" b="1" dirty="0">
                <a:latin typeface="Arial" pitchFamily="34" charset="0"/>
                <a:cs typeface="Arial" pitchFamily="34" charset="0"/>
              </a:rPr>
              <a:t>ورشکستگی از موضوعات عینی و عملی مبتلا به بنگاه های اقتصادی وکسب و کار است و به مصداق (( پیشگیری بهتر از درمان است )) مورد ارزیابی قرار گرفته است.</a:t>
            </a:r>
          </a:p>
          <a:p>
            <a:pPr rtl="0">
              <a:lnSpc>
                <a:spcPct val="150000"/>
              </a:lnSpc>
            </a:pPr>
            <a:r>
              <a:rPr lang="fa-IR" sz="1600" b="1" dirty="0">
                <a:latin typeface="Arial" pitchFamily="34" charset="0"/>
                <a:cs typeface="Arial" pitchFamily="34" charset="0"/>
              </a:rPr>
              <a:t>از مهمترین دلایل بررسی موضوع ورشکستگی در مدیریت مالی به نوع کارکرد این رشته و نقش اطلاعات مالی تدارک و گزارش شده در این حوزه مربوط است. </a:t>
            </a:r>
          </a:p>
        </p:txBody>
      </p:sp>
      <p:sp>
        <p:nvSpPr>
          <p:cNvPr id="4" name="Rectangle 3"/>
          <p:cNvSpPr/>
          <p:nvPr/>
        </p:nvSpPr>
        <p:spPr>
          <a:xfrm>
            <a:off x="2971801" y="228600"/>
            <a:ext cx="5829300" cy="2000548"/>
          </a:xfrm>
          <a:prstGeom prst="rect">
            <a:avLst/>
          </a:prstGeom>
        </p:spPr>
        <p:txBody>
          <a:bodyPr wrap="square">
            <a:spAutoFit/>
          </a:bodyPr>
          <a:lstStyle/>
          <a:p>
            <a:pPr algn="r" rtl="1"/>
            <a:r>
              <a:rPr lang="fa-IR" sz="2400" b="1" dirty="0">
                <a:latin typeface="Arial" pitchFamily="34" charset="0"/>
                <a:cs typeface="Arial" pitchFamily="34" charset="0"/>
              </a:rPr>
              <a:t>رئوس مطالب:</a:t>
            </a:r>
          </a:p>
          <a:p>
            <a:pPr marL="171450" indent="-171450" algn="r" rtl="1">
              <a:buFont typeface="Wingdings" pitchFamily="2" charset="2"/>
              <a:buChar char="ü"/>
            </a:pPr>
            <a:r>
              <a:rPr lang="fa-IR" sz="2000" b="1" dirty="0">
                <a:solidFill>
                  <a:srgbClr val="FF0000"/>
                </a:solidFill>
                <a:latin typeface="Arial" pitchFamily="34" charset="0"/>
                <a:cs typeface="Arial" pitchFamily="34" charset="0"/>
              </a:rPr>
              <a:t>کلیات(مفاهیم،تعاریف و ...)</a:t>
            </a:r>
          </a:p>
          <a:p>
            <a:pPr marL="171450" indent="-171450" algn="r" rtl="1">
              <a:buFont typeface="Wingdings" pitchFamily="2" charset="2"/>
              <a:buChar char="ü"/>
            </a:pPr>
            <a:r>
              <a:rPr lang="fa-IR" sz="2000" b="1" dirty="0">
                <a:solidFill>
                  <a:srgbClr val="FF0000"/>
                </a:solidFill>
                <a:latin typeface="Arial" pitchFamily="34" charset="0"/>
                <a:cs typeface="Arial" pitchFamily="34" charset="0"/>
              </a:rPr>
              <a:t>دلایل ،مراحل،قوانین،ابزار ها،مدل ها و نظزیه های ورشکستگی</a:t>
            </a:r>
          </a:p>
          <a:p>
            <a:pPr marL="171450" indent="-171450" algn="r" rtl="1">
              <a:buFont typeface="Wingdings" pitchFamily="2" charset="2"/>
              <a:buChar char="ü"/>
            </a:pPr>
            <a:r>
              <a:rPr lang="fa-IR" sz="2000" b="1" dirty="0">
                <a:solidFill>
                  <a:srgbClr val="FF0000"/>
                </a:solidFill>
                <a:latin typeface="Arial" pitchFamily="34" charset="0"/>
                <a:cs typeface="Arial" pitchFamily="34" charset="0"/>
              </a:rPr>
              <a:t>مراحل ورشکستگی</a:t>
            </a:r>
          </a:p>
          <a:p>
            <a:pPr marL="171450" indent="-171450" algn="r" rtl="1">
              <a:buFont typeface="Wingdings" pitchFamily="2" charset="2"/>
              <a:buChar char="ü"/>
            </a:pPr>
            <a:r>
              <a:rPr lang="fa-IR" sz="2000" b="1" dirty="0">
                <a:solidFill>
                  <a:srgbClr val="FF0000"/>
                </a:solidFill>
                <a:latin typeface="Arial" pitchFamily="34" charset="0"/>
                <a:cs typeface="Arial" pitchFamily="34" charset="0"/>
              </a:rPr>
              <a:t>ورشکستگی وحاکمیت ورشکستگی</a:t>
            </a:r>
          </a:p>
          <a:p>
            <a:pPr marL="171450" indent="-171450" algn="r" rtl="1">
              <a:buFont typeface="Wingdings" pitchFamily="2" charset="2"/>
              <a:buChar char="ü"/>
            </a:pPr>
            <a:r>
              <a:rPr lang="fa-IR" sz="2000" b="1" dirty="0">
                <a:solidFill>
                  <a:srgbClr val="FF0000"/>
                </a:solidFill>
                <a:latin typeface="Arial" pitchFamily="34" charset="0"/>
                <a:cs typeface="Arial" pitchFamily="34" charset="0"/>
              </a:rPr>
              <a:t>ورشکستگی،حاکمیت شرکتی و ساختار مالی</a:t>
            </a:r>
          </a:p>
        </p:txBody>
      </p:sp>
    </p:spTree>
    <p:extLst>
      <p:ext uri="{BB962C8B-B14F-4D97-AF65-F5344CB8AC3E}">
        <p14:creationId xmlns:p14="http://schemas.microsoft.com/office/powerpoint/2010/main" val="23686038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52400" y="152400"/>
            <a:ext cx="8763000" cy="7386638"/>
          </a:xfrm>
          <a:prstGeom prst="rect">
            <a:avLst/>
          </a:prstGeom>
        </p:spPr>
        <p:txBody>
          <a:bodyPr wrap="square">
            <a:spAutoFit/>
          </a:bodyPr>
          <a:lstStyle/>
          <a:p>
            <a:pPr algn="ctr" rtl="1">
              <a:lnSpc>
                <a:spcPct val="150000"/>
              </a:lnSpc>
            </a:pPr>
            <a:r>
              <a:rPr lang="fa-IR" b="1" dirty="0">
                <a:solidFill>
                  <a:srgbClr val="FF0000"/>
                </a:solidFill>
              </a:rPr>
              <a:t>ابزار های شناسایی عوامل ورشکستگی </a:t>
            </a:r>
          </a:p>
          <a:p>
            <a:pPr algn="r" rtl="1">
              <a:lnSpc>
                <a:spcPct val="150000"/>
              </a:lnSpc>
            </a:pPr>
            <a:r>
              <a:rPr lang="fa-IR" b="1" dirty="0">
                <a:solidFill>
                  <a:srgbClr val="FF0000"/>
                </a:solidFill>
              </a:rPr>
              <a:t>الف –تحلیل روند</a:t>
            </a:r>
          </a:p>
          <a:p>
            <a:pPr algn="r" rtl="1">
              <a:lnSpc>
                <a:spcPct val="150000"/>
              </a:lnSpc>
            </a:pPr>
            <a:r>
              <a:rPr lang="fa-IR" sz="1600" b="1" dirty="0">
                <a:latin typeface="Arial" pitchFamily="34" charset="0"/>
                <a:cs typeface="Arial" pitchFamily="34" charset="0"/>
              </a:rPr>
              <a:t>یکی از رایج ترین روش های بررسی اطلاعات در درون شرکت تحلیل گزارشات مالی در طی چند سال مالی می باشد.در صورت استفاده از یک سال خاص به عنوان مبنا تحلیل روند حساب های عمده به صورت ماهیانه یا فصلی صورت می گیرد.</a:t>
            </a:r>
          </a:p>
          <a:p>
            <a:pPr marL="171450" indent="-171450" algn="r" rtl="1">
              <a:lnSpc>
                <a:spcPct val="150000"/>
              </a:lnSpc>
              <a:buFont typeface="Wingdings" pitchFamily="2" charset="2"/>
              <a:buChar char="v"/>
            </a:pPr>
            <a:r>
              <a:rPr lang="fa-IR" sz="1600" b="1" dirty="0">
                <a:latin typeface="Arial" pitchFamily="34" charset="0"/>
                <a:cs typeface="Arial" pitchFamily="34" charset="0"/>
              </a:rPr>
              <a:t>روند های </a:t>
            </a:r>
            <a:r>
              <a:rPr lang="fa-IR" b="1" dirty="0">
                <a:solidFill>
                  <a:srgbClr val="1B05BD"/>
                </a:solidFill>
              </a:rPr>
              <a:t>ترازنامه</a:t>
            </a:r>
            <a:r>
              <a:rPr lang="fa-IR" b="1" dirty="0"/>
              <a:t> </a:t>
            </a:r>
            <a:r>
              <a:rPr lang="fa-IR" sz="1600" b="1" dirty="0">
                <a:latin typeface="Arial" pitchFamily="34" charset="0"/>
                <a:cs typeface="Arial" pitchFamily="34" charset="0"/>
              </a:rPr>
              <a:t>اصولا تمایلات ورشکستگی را به صورت زیر آشکار می سازد:</a:t>
            </a:r>
          </a:p>
          <a:p>
            <a:pPr marL="171450" indent="-171450" algn="r" rtl="1">
              <a:lnSpc>
                <a:spcPct val="150000"/>
              </a:lnSpc>
              <a:buFont typeface="Wingdings" pitchFamily="2" charset="2"/>
              <a:buChar char="v"/>
            </a:pPr>
            <a:r>
              <a:rPr lang="fa-IR" sz="1600" b="1" dirty="0">
                <a:latin typeface="Arial" pitchFamily="34" charset="0"/>
                <a:cs typeface="Arial" pitchFamily="34" charset="0"/>
              </a:rPr>
              <a:t>نقدینگی رو به ضعف</a:t>
            </a:r>
          </a:p>
          <a:p>
            <a:pPr marL="171450" indent="-171450" algn="r" rtl="1">
              <a:lnSpc>
                <a:spcPct val="150000"/>
              </a:lnSpc>
              <a:buFont typeface="Wingdings" pitchFamily="2" charset="2"/>
              <a:buChar char="v"/>
            </a:pPr>
            <a:r>
              <a:rPr lang="fa-IR" sz="1600" b="1" dirty="0">
                <a:latin typeface="Arial" pitchFamily="34" charset="0"/>
                <a:cs typeface="Arial" pitchFamily="34" charset="0"/>
              </a:rPr>
              <a:t>سرمایه جاری غیر مکفی</a:t>
            </a:r>
          </a:p>
          <a:p>
            <a:pPr marL="171450" indent="-171450" algn="r" rtl="1">
              <a:lnSpc>
                <a:spcPct val="150000"/>
              </a:lnSpc>
              <a:buFont typeface="Wingdings" pitchFamily="2" charset="2"/>
              <a:buChar char="v"/>
            </a:pPr>
            <a:r>
              <a:rPr lang="fa-IR" sz="1600" b="1" dirty="0">
                <a:latin typeface="Arial" pitchFamily="34" charset="0"/>
                <a:cs typeface="Arial" pitchFamily="34" charset="0"/>
              </a:rPr>
              <a:t>سرمایه گذاری بیش از حد روی موجودی کالا یا بدهکاران</a:t>
            </a:r>
          </a:p>
          <a:p>
            <a:pPr marL="171450" indent="-171450" algn="r" rtl="1">
              <a:lnSpc>
                <a:spcPct val="150000"/>
              </a:lnSpc>
              <a:buFont typeface="Wingdings" pitchFamily="2" charset="2"/>
              <a:buChar char="v"/>
            </a:pPr>
            <a:r>
              <a:rPr lang="fa-IR" sz="1600" b="1" dirty="0">
                <a:latin typeface="Arial" pitchFamily="34" charset="0"/>
                <a:cs typeface="Arial" pitchFamily="34" charset="0"/>
              </a:rPr>
              <a:t>گسترش بیش از حد دارایی های ثابت</a:t>
            </a:r>
          </a:p>
          <a:p>
            <a:pPr marL="171450" indent="-171450" algn="r" rtl="1">
              <a:lnSpc>
                <a:spcPct val="150000"/>
              </a:lnSpc>
              <a:buFont typeface="Wingdings" pitchFamily="2" charset="2"/>
              <a:buChar char="v"/>
            </a:pPr>
            <a:r>
              <a:rPr lang="fa-IR" sz="1600" b="1" dirty="0">
                <a:latin typeface="Arial" pitchFamily="34" charset="0"/>
                <a:cs typeface="Arial" pitchFamily="34" charset="0"/>
              </a:rPr>
              <a:t>افزایش وام های بانکی و سایر بدهی های </a:t>
            </a:r>
            <a:r>
              <a:rPr lang="fa-IR" sz="1600" b="1" dirty="0" smtClean="0">
                <a:latin typeface="Arial" pitchFamily="34" charset="0"/>
                <a:cs typeface="Arial" pitchFamily="34" charset="0"/>
              </a:rPr>
              <a:t>جاری و بلند مدت</a:t>
            </a:r>
            <a:endParaRPr lang="fa-IR" sz="1600" b="1" dirty="0">
              <a:latin typeface="Arial" pitchFamily="34" charset="0"/>
              <a:cs typeface="Arial" pitchFamily="34" charset="0"/>
            </a:endParaRPr>
          </a:p>
          <a:p>
            <a:pPr algn="r" rtl="1">
              <a:lnSpc>
                <a:spcPct val="150000"/>
              </a:lnSpc>
            </a:pPr>
            <a:r>
              <a:rPr lang="fa-IR" sz="1600" b="1" dirty="0" smtClean="0">
                <a:latin typeface="Arial" pitchFamily="34" charset="0"/>
                <a:cs typeface="Arial" pitchFamily="34" charset="0"/>
              </a:rPr>
              <a:t>تغییرات </a:t>
            </a:r>
            <a:r>
              <a:rPr lang="fa-IR" sz="1600" b="1" dirty="0">
                <a:latin typeface="Arial" pitchFamily="34" charset="0"/>
                <a:cs typeface="Arial" pitchFamily="34" charset="0"/>
              </a:rPr>
              <a:t>در </a:t>
            </a:r>
            <a:r>
              <a:rPr lang="fa-IR" b="1" dirty="0">
                <a:solidFill>
                  <a:srgbClr val="1B05BD"/>
                </a:solidFill>
              </a:rPr>
              <a:t>حساب درآمد </a:t>
            </a:r>
            <a:r>
              <a:rPr lang="fa-IR" sz="1600" b="1" dirty="0">
                <a:latin typeface="Arial" pitchFamily="34" charset="0"/>
                <a:cs typeface="Arial" pitchFamily="34" charset="0"/>
              </a:rPr>
              <a:t>می تواند تمایلات و روند های دیگری رابه سمت ورشکستگی آشکار سازد:</a:t>
            </a:r>
          </a:p>
          <a:p>
            <a:pPr indent="-171450" algn="r" rtl="1">
              <a:lnSpc>
                <a:spcPct val="150000"/>
              </a:lnSpc>
              <a:buFont typeface="Wingdings" pitchFamily="2" charset="2"/>
              <a:buChar char="v"/>
            </a:pPr>
            <a:r>
              <a:rPr lang="fa-IR" sz="1600" b="1" dirty="0">
                <a:latin typeface="Arial" pitchFamily="34" charset="0"/>
                <a:cs typeface="Arial" pitchFamily="34" charset="0"/>
              </a:rPr>
              <a:t>کاهش میزان فروش</a:t>
            </a:r>
          </a:p>
          <a:p>
            <a:pPr indent="-171450" algn="r" rtl="1">
              <a:lnSpc>
                <a:spcPct val="150000"/>
              </a:lnSpc>
              <a:buFont typeface="Wingdings" pitchFamily="2" charset="2"/>
              <a:buChar char="v"/>
            </a:pPr>
            <a:r>
              <a:rPr lang="fa-IR" sz="1600" b="1" dirty="0">
                <a:latin typeface="Arial" pitchFamily="34" charset="0"/>
                <a:cs typeface="Arial" pitchFamily="34" charset="0"/>
              </a:rPr>
              <a:t>افزایش هزینه های عملیاتی و هزینه های سربار</a:t>
            </a:r>
          </a:p>
          <a:p>
            <a:pPr indent="-171450" algn="r" rtl="1">
              <a:lnSpc>
                <a:spcPct val="150000"/>
              </a:lnSpc>
              <a:buFont typeface="Wingdings" pitchFamily="2" charset="2"/>
              <a:buChar char="v"/>
            </a:pPr>
            <a:r>
              <a:rPr lang="fa-IR" sz="1600" b="1" dirty="0">
                <a:latin typeface="Arial" pitchFamily="34" charset="0"/>
                <a:cs typeface="Arial" pitchFamily="34" charset="0"/>
              </a:rPr>
              <a:t>نرخ بهره و سایر هزینه های ثابت بیش از حد</a:t>
            </a:r>
          </a:p>
          <a:p>
            <a:pPr indent="-171450" algn="r" rtl="1">
              <a:lnSpc>
                <a:spcPct val="150000"/>
              </a:lnSpc>
              <a:buFont typeface="Wingdings" pitchFamily="2" charset="2"/>
              <a:buChar char="v"/>
            </a:pPr>
            <a:r>
              <a:rPr lang="fa-IR" sz="1600" b="1" dirty="0">
                <a:latin typeface="Arial" pitchFamily="34" charset="0"/>
                <a:cs typeface="Arial" pitchFamily="34" charset="0"/>
              </a:rPr>
              <a:t>برداشت ها و سود سهام بیش از حد در مقایسه با میزان درآمد</a:t>
            </a:r>
          </a:p>
          <a:p>
            <a:pPr indent="-171450" algn="r" rtl="1">
              <a:lnSpc>
                <a:spcPct val="150000"/>
              </a:lnSpc>
              <a:buFont typeface="Wingdings" pitchFamily="2" charset="2"/>
              <a:buChar char="v"/>
            </a:pPr>
            <a:r>
              <a:rPr lang="fa-IR" sz="1600" b="1" dirty="0">
                <a:latin typeface="Arial" pitchFamily="34" charset="0"/>
                <a:cs typeface="Arial" pitchFamily="34" charset="0"/>
              </a:rPr>
              <a:t>درآمد خالص رو به کاهش و نرخ بازده پایین تر روی وجوهات سرمایه گذاری شده توسط صاحبان سرمایه</a:t>
            </a:r>
          </a:p>
          <a:p>
            <a:pPr indent="-171450" algn="r" rtl="1">
              <a:lnSpc>
                <a:spcPct val="150000"/>
              </a:lnSpc>
              <a:buFont typeface="Wingdings" pitchFamily="2" charset="2"/>
              <a:buChar char="v"/>
            </a:pPr>
            <a:r>
              <a:rPr lang="fa-IR" sz="1600" b="1" dirty="0">
                <a:latin typeface="Arial" pitchFamily="34" charset="0"/>
                <a:cs typeface="Arial" pitchFamily="34" charset="0"/>
              </a:rPr>
              <a:t>افزایش فروش از طریق اعمال کاهش سود هر واحد</a:t>
            </a:r>
          </a:p>
          <a:p>
            <a:pPr algn="r" rtl="1">
              <a:lnSpc>
                <a:spcPct val="150000"/>
              </a:lnSpc>
            </a:pPr>
            <a:endParaRPr lang="fa-IR" b="1" dirty="0"/>
          </a:p>
          <a:p>
            <a:pPr marL="171450" indent="-171450" algn="r" rtl="1">
              <a:lnSpc>
                <a:spcPct val="150000"/>
              </a:lnSpc>
              <a:buFont typeface="Wingdings" pitchFamily="2" charset="2"/>
              <a:buChar char="v"/>
            </a:pPr>
            <a:endParaRPr lang="fa-IR" b="1" dirty="0"/>
          </a:p>
        </p:txBody>
      </p:sp>
    </p:spTree>
    <p:extLst>
      <p:ext uri="{BB962C8B-B14F-4D97-AF65-F5344CB8AC3E}">
        <p14:creationId xmlns:p14="http://schemas.microsoft.com/office/powerpoint/2010/main" val="254111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57200" y="197346"/>
            <a:ext cx="8382000" cy="4339650"/>
          </a:xfrm>
          <a:prstGeom prst="rect">
            <a:avLst/>
          </a:prstGeom>
        </p:spPr>
        <p:txBody>
          <a:bodyPr wrap="square">
            <a:spAutoFit/>
          </a:bodyPr>
          <a:lstStyle/>
          <a:p>
            <a:pPr algn="r" rtl="1"/>
            <a:r>
              <a:rPr lang="fa-IR" b="1" dirty="0">
                <a:solidFill>
                  <a:srgbClr val="FF0000"/>
                </a:solidFill>
              </a:rPr>
              <a:t>ب-تحلیل عملیات حسابداری</a:t>
            </a:r>
          </a:p>
          <a:p>
            <a:pPr algn="r" rtl="1">
              <a:lnSpc>
                <a:spcPct val="150000"/>
              </a:lnSpc>
            </a:pPr>
            <a:r>
              <a:rPr lang="fa-IR" sz="1600" b="1" dirty="0">
                <a:latin typeface="Arial" pitchFamily="34" charset="0"/>
                <a:cs typeface="Arial" pitchFamily="34" charset="0"/>
              </a:rPr>
              <a:t>مسئولین حسابداری شرکت بدهکار می توانند از طریق آماده نمودن اطلاعات لازم و یا در برخی موارد با مرور اطلاعات در کشف تمایلات ورشکستگی موثر واقع شده و مدیریت را در پیش بینی وضعیت آتی و تنظیم جریان نقدینگی دوره مالی بعد یاری نمایند.این پیش بینی ها اغلب مسائل و مشکلات احتمالی رادر بدو شروع یا پیدایش گوشزد می نماید که این امر فرصت انجام اقدامات اصلاحی را در اختیار مدیریت قرار می دهد.</a:t>
            </a:r>
          </a:p>
          <a:p>
            <a:pPr algn="r" rtl="1"/>
            <a:r>
              <a:rPr lang="fa-IR" b="1" dirty="0">
                <a:solidFill>
                  <a:srgbClr val="FF0000"/>
                </a:solidFill>
              </a:rPr>
              <a:t>ج-تحلیل مدیریت</a:t>
            </a:r>
          </a:p>
          <a:p>
            <a:pPr algn="r" rtl="1">
              <a:lnSpc>
                <a:spcPct val="150000"/>
              </a:lnSpc>
            </a:pPr>
            <a:r>
              <a:rPr lang="fa-IR" sz="1600" b="1" dirty="0">
                <a:latin typeface="Arial" pitchFamily="34" charset="0"/>
                <a:cs typeface="Arial" pitchFamily="34" charset="0"/>
              </a:rPr>
              <a:t>برخی از ویژگی های خاص مدیریت ناکارا آمد و غیر موثر نیز به عنوان علائم هشدار دهنده مشکلات احتمالی به کار می ایند.کسانی که به فکر ادامه فعالیت شرکت هستند بایستی آماده باشند تا چنانچه مشخص شد که مدیریت در زمینه های فعالیت شرکت از قبیل تفسیر اطلاعات مالی ،مدیریت وجوه نقد ،برنامه ریزی تولید و تحویل ،هماهنگی فعالیت بخشهای مختلف و سایر عملکرد های مدیریت فاقد آموزش ئ تجربه لازم می باشد به موقع اقدام لازم بعمل آورند. در شرایط معمول یک مدیر ممکن است در زمینه فنی یک متخصص باشد اما از میزان کمی توانایی های مدیریتی برای اداره امور شرکت برخوردار باشد.</a:t>
            </a:r>
          </a:p>
        </p:txBody>
      </p:sp>
    </p:spTree>
    <p:extLst>
      <p:ext uri="{BB962C8B-B14F-4D97-AF65-F5344CB8AC3E}">
        <p14:creationId xmlns:p14="http://schemas.microsoft.com/office/powerpoint/2010/main" val="4154306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4"/>
          <p:cNvSpPr txBox="1"/>
          <p:nvPr/>
        </p:nvSpPr>
        <p:spPr>
          <a:xfrm>
            <a:off x="7391400" y="357806"/>
            <a:ext cx="1344149" cy="523220"/>
          </a:xfrm>
          <a:prstGeom prst="rect">
            <a:avLst/>
          </a:prstGeom>
          <a:noFill/>
        </p:spPr>
        <p:txBody>
          <a:bodyPr wrap="square" rtlCol="1">
            <a:spAutoFit/>
          </a:bodyP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fa-IR" sz="2800" b="1" dirty="0" smtClean="0">
                <a:solidFill>
                  <a:srgbClr val="FF0000"/>
                </a:solidFill>
                <a:cs typeface="B Titr" pitchFamily="2" charset="-78"/>
              </a:rPr>
              <a:t>سرفصل :</a:t>
            </a:r>
            <a:endParaRPr lang="fa-IR" sz="2000" b="1" dirty="0">
              <a:solidFill>
                <a:srgbClr val="FF0000"/>
              </a:solidFill>
              <a:cs typeface="B Titr" pitchFamily="2" charset="-78"/>
            </a:endParaRPr>
          </a:p>
        </p:txBody>
      </p:sp>
      <p:sp>
        <p:nvSpPr>
          <p:cNvPr id="4" name="TextBox 3"/>
          <p:cNvSpPr txBox="1"/>
          <p:nvPr/>
        </p:nvSpPr>
        <p:spPr>
          <a:xfrm>
            <a:off x="539552" y="1143000"/>
            <a:ext cx="8064896" cy="4247317"/>
          </a:xfrm>
          <a:prstGeom prst="rect">
            <a:avLst/>
          </a:prstGeom>
          <a:noFill/>
        </p:spPr>
        <p:txBody>
          <a:bodyPr wrap="square" rtlCol="1">
            <a:spAutoFit/>
          </a:bodyP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justLow">
              <a:lnSpc>
                <a:spcPct val="150000"/>
              </a:lnSpc>
            </a:pPr>
            <a:r>
              <a:rPr lang="fa-IR" sz="2000" b="1" dirty="0" smtClean="0">
                <a:cs typeface="B Titr" pitchFamily="2" charset="-78"/>
              </a:rPr>
              <a:t>1)   تاریخچه نسبتهای مالی</a:t>
            </a:r>
          </a:p>
          <a:p>
            <a:pPr algn="justLow">
              <a:lnSpc>
                <a:spcPct val="150000"/>
              </a:lnSpc>
            </a:pPr>
            <a:r>
              <a:rPr lang="fa-IR" sz="2000" b="1" dirty="0" smtClean="0">
                <a:cs typeface="B Titr" pitchFamily="2" charset="-78"/>
              </a:rPr>
              <a:t>2)  اهداف تجزیه وتحلیل صورتهای مالی</a:t>
            </a:r>
          </a:p>
          <a:p>
            <a:pPr algn="justLow">
              <a:lnSpc>
                <a:spcPct val="150000"/>
              </a:lnSpc>
            </a:pPr>
            <a:r>
              <a:rPr lang="fa-IR" sz="2000" b="1" dirty="0" smtClean="0">
                <a:cs typeface="B Titr" pitchFamily="2" charset="-78"/>
              </a:rPr>
              <a:t>3)  انواع نسبتهای مالی</a:t>
            </a:r>
          </a:p>
          <a:p>
            <a:pPr algn="justLow">
              <a:lnSpc>
                <a:spcPct val="150000"/>
              </a:lnSpc>
            </a:pPr>
            <a:r>
              <a:rPr lang="fa-IR" sz="2000" b="1" dirty="0" smtClean="0">
                <a:cs typeface="B Titr" pitchFamily="2" charset="-78"/>
              </a:rPr>
              <a:t>4)  تجزیه وتحلیل ساختار سرمایه</a:t>
            </a:r>
          </a:p>
          <a:p>
            <a:pPr algn="justLow">
              <a:lnSpc>
                <a:spcPct val="150000"/>
              </a:lnSpc>
            </a:pPr>
            <a:r>
              <a:rPr lang="fa-IR" sz="2000" b="1" dirty="0" smtClean="0">
                <a:cs typeface="B Titr" pitchFamily="2" charset="-78"/>
              </a:rPr>
              <a:t>5)  نظریات مختلف پیرامون ساختار سرمایه</a:t>
            </a:r>
          </a:p>
          <a:p>
            <a:pPr algn="justLow">
              <a:lnSpc>
                <a:spcPct val="150000"/>
              </a:lnSpc>
            </a:pPr>
            <a:r>
              <a:rPr lang="fa-IR" sz="2000" b="1" dirty="0" smtClean="0">
                <a:cs typeface="B Titr" pitchFamily="2" charset="-78"/>
              </a:rPr>
              <a:t>6)  منشاء وتاریخی ورشکستگی</a:t>
            </a:r>
          </a:p>
          <a:p>
            <a:pPr algn="justLow">
              <a:lnSpc>
                <a:spcPct val="150000"/>
              </a:lnSpc>
            </a:pPr>
            <a:r>
              <a:rPr lang="fa-IR" sz="2000" b="1" dirty="0" smtClean="0">
                <a:cs typeface="B Titr" pitchFamily="2" charset="-78"/>
              </a:rPr>
              <a:t>7)  تاریخچه ورشکستگی در ایران قبل از تصویب قانون تجارت</a:t>
            </a:r>
          </a:p>
          <a:p>
            <a:pPr algn="justLow">
              <a:lnSpc>
                <a:spcPct val="150000"/>
              </a:lnSpc>
            </a:pPr>
            <a:r>
              <a:rPr lang="fa-IR" sz="2000" b="1" dirty="0" smtClean="0">
                <a:cs typeface="B Titr" pitchFamily="2" charset="-78"/>
              </a:rPr>
              <a:t>8)  بررسی قانون ورشکستگی ایران</a:t>
            </a:r>
          </a:p>
          <a:p>
            <a:pPr algn="justLow">
              <a:lnSpc>
                <a:spcPct val="150000"/>
              </a:lnSpc>
            </a:pPr>
            <a:endParaRPr lang="fa-IR" sz="2000" b="1" dirty="0">
              <a:cs typeface="B Titr" pitchFamily="2" charset="-78"/>
            </a:endParaRPr>
          </a:p>
        </p:txBody>
      </p:sp>
    </p:spTree>
    <p:extLst>
      <p:ext uri="{BB962C8B-B14F-4D97-AF65-F5344CB8AC3E}">
        <p14:creationId xmlns:p14="http://schemas.microsoft.com/office/powerpoint/2010/main" val="175029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2"/>
          <p:cNvSpPr txBox="1"/>
          <p:nvPr/>
        </p:nvSpPr>
        <p:spPr>
          <a:xfrm>
            <a:off x="363855" y="966787"/>
            <a:ext cx="8416291" cy="4062651"/>
          </a:xfrm>
          <a:prstGeom prst="rect">
            <a:avLst/>
          </a:prstGeom>
          <a:noFill/>
        </p:spPr>
        <p:txBody>
          <a:bodyPr wrap="square" rtlCol="1">
            <a:spAutoFit/>
          </a:bodyP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fa-IR" sz="2800" b="1" u="sng" dirty="0" smtClean="0">
                <a:solidFill>
                  <a:srgbClr val="FF0000"/>
                </a:solidFill>
                <a:cs typeface="B Titr" pitchFamily="2" charset="-78"/>
              </a:rPr>
              <a:t>تاریخچه نسبت های مالی :</a:t>
            </a:r>
          </a:p>
          <a:p>
            <a:endParaRPr lang="fa-IR" sz="1600" dirty="0" smtClean="0">
              <a:cs typeface="B Titr" pitchFamily="2" charset="-78"/>
            </a:endParaRPr>
          </a:p>
          <a:p>
            <a:pPr algn="justLow"/>
            <a:r>
              <a:rPr lang="fa-IR" sz="2800" b="1" dirty="0" smtClean="0">
                <a:cs typeface="B Lotus" pitchFamily="2" charset="-78"/>
              </a:rPr>
              <a:t>تجزیه و تحلیل صورتهای مالی همزمان با پیشرفت حسابداری ، مقررات و شرایط اقتصادی، مالی و آماری مربوطه دستخوش تغییرات بسیاری قرار گرفته است . شروع این بحث اساساً به </a:t>
            </a:r>
            <a:r>
              <a:rPr lang="fa-IR" sz="2800" b="1" u="sng" dirty="0" smtClean="0">
                <a:solidFill>
                  <a:schemeClr val="accent1">
                    <a:lumMod val="75000"/>
                  </a:schemeClr>
                </a:solidFill>
                <a:cs typeface="B Lotus" pitchFamily="2" charset="-78"/>
              </a:rPr>
              <a:t>نیمه اول دهه 60 </a:t>
            </a:r>
            <a:r>
              <a:rPr lang="fa-IR" sz="2800" b="1" dirty="0" smtClean="0">
                <a:cs typeface="B Lotus" pitchFamily="2" charset="-78"/>
              </a:rPr>
              <a:t>،</a:t>
            </a:r>
            <a:r>
              <a:rPr lang="fa-IR" sz="2800" b="1" dirty="0" smtClean="0">
                <a:solidFill>
                  <a:schemeClr val="accent5"/>
                </a:solidFill>
                <a:cs typeface="B Lotus" pitchFamily="2" charset="-78"/>
              </a:rPr>
              <a:t> </a:t>
            </a:r>
            <a:r>
              <a:rPr lang="fa-IR" sz="2800" b="1" dirty="0" smtClean="0">
                <a:cs typeface="B Lotus" pitchFamily="2" charset="-78"/>
              </a:rPr>
              <a:t>همزمان با تحول و پیشرفت وسیعی که در سیر تحقیقات حسابداری و متون مالی ایجاد شده برمی گردد. </a:t>
            </a:r>
            <a:r>
              <a:rPr lang="fa-IR" sz="2800" b="1" u="sng" dirty="0">
                <a:solidFill>
                  <a:schemeClr val="accent1">
                    <a:lumMod val="75000"/>
                  </a:schemeClr>
                </a:solidFill>
                <a:cs typeface="B Lotus" pitchFamily="2" charset="-78"/>
              </a:rPr>
              <a:t>مثلاً توانایی نسبت های مالی در پیش بینی ورشکستگی.</a:t>
            </a:r>
          </a:p>
          <a:p>
            <a:pPr algn="just"/>
            <a:endParaRPr lang="fa-IR" sz="2800" b="1" dirty="0" smtClean="0">
              <a:cs typeface="B Lotus" pitchFamily="2" charset="-78"/>
            </a:endParaRPr>
          </a:p>
          <a:p>
            <a:pPr algn="justLow"/>
            <a:r>
              <a:rPr lang="fa-IR" sz="2800" b="1" dirty="0" smtClean="0">
                <a:cs typeface="B Lotus" pitchFamily="2" charset="-78"/>
              </a:rPr>
              <a:t>در ایالات متحده، تجزیه و تحلیل صورتهای مالی ابتدا توسط بانک ها شروع شده است.بانک ها برای اعطای اعتبار از </a:t>
            </a:r>
            <a:r>
              <a:rPr lang="fa-IR" sz="2800" b="1" u="sng" dirty="0" smtClean="0">
                <a:solidFill>
                  <a:schemeClr val="accent1">
                    <a:lumMod val="75000"/>
                  </a:schemeClr>
                </a:solidFill>
                <a:cs typeface="B Lotus" pitchFamily="2" charset="-78"/>
              </a:rPr>
              <a:t>سال 1895</a:t>
            </a:r>
            <a:r>
              <a:rPr lang="fa-IR" sz="2800" b="1" dirty="0" smtClean="0">
                <a:solidFill>
                  <a:schemeClr val="accent1">
                    <a:lumMod val="75000"/>
                  </a:schemeClr>
                </a:solidFill>
                <a:cs typeface="B Lotus" pitchFamily="2" charset="-78"/>
              </a:rPr>
              <a:t> </a:t>
            </a:r>
            <a:r>
              <a:rPr lang="fa-IR" sz="2800" b="1" dirty="0" smtClean="0">
                <a:cs typeface="B Lotus" pitchFamily="2" charset="-78"/>
              </a:rPr>
              <a:t>صورتهای مالی شرکتها را مورد بررسی قرار می دادند.</a:t>
            </a:r>
          </a:p>
          <a:p>
            <a:pPr algn="just"/>
            <a:endParaRPr lang="fa-IR" b="1" dirty="0" smtClean="0">
              <a:cs typeface="B Lotus" pitchFamily="2" charset="-78"/>
            </a:endParaRPr>
          </a:p>
        </p:txBody>
      </p:sp>
    </p:spTree>
    <p:extLst>
      <p:ext uri="{BB962C8B-B14F-4D97-AF65-F5344CB8AC3E}">
        <p14:creationId xmlns:p14="http://schemas.microsoft.com/office/powerpoint/2010/main" val="4047044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1"/>
          <p:cNvSpPr txBox="1">
            <a:spLocks/>
          </p:cNvSpPr>
          <p:nvPr/>
        </p:nvSpPr>
        <p:spPr>
          <a:xfrm>
            <a:off x="323528" y="1268761"/>
            <a:ext cx="8568952" cy="4738532"/>
          </a:xfrm>
          <a:prstGeom prst="rect">
            <a:avLst/>
          </a:prstGeom>
        </p:spPr>
        <p:txBody>
          <a:bodyPr>
            <a:noAutofit/>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109728" indent="0">
              <a:buFont typeface="Arial" pitchFamily="34" charset="0"/>
              <a:buNone/>
            </a:pPr>
            <a:r>
              <a:rPr lang="fa-IR" sz="2800" b="1" dirty="0" smtClean="0">
                <a:solidFill>
                  <a:schemeClr val="tx1"/>
                </a:solidFill>
                <a:cs typeface="B Lotus" pitchFamily="2" charset="-78"/>
              </a:rPr>
              <a:t>ارائه یک سیستم کامل از تجزیه و تحلیل نسبت ها در </a:t>
            </a:r>
            <a:r>
              <a:rPr lang="fa-IR" sz="2800" b="1" u="sng" dirty="0" smtClean="0">
                <a:solidFill>
                  <a:srgbClr val="7030A0"/>
                </a:solidFill>
                <a:cs typeface="B Lotus" pitchFamily="2" charset="-78"/>
              </a:rPr>
              <a:t>سال 1919</a:t>
            </a:r>
            <a:r>
              <a:rPr lang="fa-IR" sz="2800" b="1" dirty="0" smtClean="0">
                <a:solidFill>
                  <a:srgbClr val="7030A0"/>
                </a:solidFill>
                <a:cs typeface="B Lotus" pitchFamily="2" charset="-78"/>
              </a:rPr>
              <a:t> </a:t>
            </a:r>
            <a:r>
              <a:rPr lang="fa-IR" sz="2800" b="1" dirty="0" smtClean="0">
                <a:solidFill>
                  <a:schemeClr val="tx1"/>
                </a:solidFill>
                <a:cs typeface="B Lotus" pitchFamily="2" charset="-78"/>
              </a:rPr>
              <a:t>توسط </a:t>
            </a:r>
            <a:r>
              <a:rPr lang="en-US" sz="2800" b="1" u="sng" dirty="0" err="1" smtClean="0">
                <a:solidFill>
                  <a:srgbClr val="7030A0"/>
                </a:solidFill>
                <a:cs typeface="B Lotus" pitchFamily="2" charset="-78"/>
              </a:rPr>
              <a:t>Elecsandr</a:t>
            </a:r>
            <a:r>
              <a:rPr lang="en-US" sz="2800" b="1" u="sng" dirty="0" smtClean="0">
                <a:solidFill>
                  <a:schemeClr val="tx1"/>
                </a:solidFill>
                <a:cs typeface="B Lotus" pitchFamily="2" charset="-78"/>
              </a:rPr>
              <a:t> </a:t>
            </a:r>
            <a:r>
              <a:rPr lang="en-US" sz="2800" b="1" u="sng" dirty="0" smtClean="0">
                <a:solidFill>
                  <a:srgbClr val="7030A0"/>
                </a:solidFill>
                <a:cs typeface="B Lotus" pitchFamily="2" charset="-78"/>
              </a:rPr>
              <a:t>wall </a:t>
            </a:r>
            <a:r>
              <a:rPr lang="fa-IR" sz="2800" b="1" u="sng" dirty="0" smtClean="0">
                <a:solidFill>
                  <a:schemeClr val="tx1"/>
                </a:solidFill>
                <a:cs typeface="B Lotus" pitchFamily="2" charset="-78"/>
              </a:rPr>
              <a:t> </a:t>
            </a:r>
            <a:r>
              <a:rPr lang="fa-IR" sz="2800" b="1" dirty="0" smtClean="0">
                <a:solidFill>
                  <a:schemeClr val="tx1"/>
                </a:solidFill>
                <a:cs typeface="B Lotus" pitchFamily="2" charset="-78"/>
              </a:rPr>
              <a:t>انجام گرفت و در مقاله ای که منتشر نمود، بانک ها را که برای اعطاء وام تنها به نسبت جاری توجه می کردند، مورد انتقاد قرار داد. </a:t>
            </a:r>
            <a:r>
              <a:rPr lang="en-US" sz="2800" b="1" u="sng" dirty="0" smtClean="0">
                <a:solidFill>
                  <a:schemeClr val="tx1"/>
                </a:solidFill>
                <a:cs typeface="B Lotus" pitchFamily="2" charset="-78"/>
              </a:rPr>
              <a:t>Wall</a:t>
            </a:r>
            <a:r>
              <a:rPr lang="fa-IR" sz="2800" b="1" u="sng" dirty="0" smtClean="0">
                <a:solidFill>
                  <a:schemeClr val="tx1"/>
                </a:solidFill>
                <a:cs typeface="B Lotus" pitchFamily="2" charset="-78"/>
              </a:rPr>
              <a:t> </a:t>
            </a:r>
            <a:r>
              <a:rPr lang="fa-IR" sz="2800" b="1" dirty="0" smtClean="0">
                <a:solidFill>
                  <a:schemeClr val="tx1"/>
                </a:solidFill>
                <a:cs typeface="B Lotus" pitchFamily="2" charset="-78"/>
              </a:rPr>
              <a:t>خاطر نشان کرد برای اینکه تصویر کاملی به دست آید، ضروری است که روابط صورت های مالی با یکدیگر مورد توجه قرار گیرد نه اینکه تنها روابط دارائی های جاری یا بدهی های جاری در نظر گرفته شود.</a:t>
            </a:r>
            <a:br>
              <a:rPr lang="fa-IR" sz="2800" b="1" dirty="0" smtClean="0">
                <a:solidFill>
                  <a:schemeClr val="tx1"/>
                </a:solidFill>
                <a:cs typeface="B Lotus" pitchFamily="2" charset="-78"/>
              </a:rPr>
            </a:br>
            <a:r>
              <a:rPr lang="fa-IR" sz="2800" b="1" dirty="0" smtClean="0">
                <a:solidFill>
                  <a:schemeClr val="tx1"/>
                </a:solidFill>
                <a:cs typeface="B Lotus" pitchFamily="2" charset="-78"/>
              </a:rPr>
              <a:t>یکی از تحولات حسابداری در ایالات متحده،گسترش نسبت های مالی برای تجزیه و تحلیل صورتهای مالی می باشد. این نسبت ها به عنوان راهنمائی در جهت تحلیل اعتبارات کوتاه مدت مورد استفاده قرار می گرفتند.</a:t>
            </a:r>
            <a:br>
              <a:rPr lang="fa-IR" sz="2800" b="1" dirty="0" smtClean="0">
                <a:solidFill>
                  <a:schemeClr val="tx1"/>
                </a:solidFill>
                <a:cs typeface="B Lotus" pitchFamily="2" charset="-78"/>
              </a:rPr>
            </a:br>
            <a:endParaRPr lang="fa-IR" sz="2800" b="1" dirty="0">
              <a:solidFill>
                <a:schemeClr val="tx1"/>
              </a:solidFill>
              <a:cs typeface="B Lotus" pitchFamily="2" charset="-78"/>
            </a:endParaRPr>
          </a:p>
        </p:txBody>
      </p:sp>
    </p:spTree>
    <p:extLst>
      <p:ext uri="{BB962C8B-B14F-4D97-AF65-F5344CB8AC3E}">
        <p14:creationId xmlns:p14="http://schemas.microsoft.com/office/powerpoint/2010/main" val="2031949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2"/>
          <p:cNvSpPr txBox="1">
            <a:spLocks/>
          </p:cNvSpPr>
          <p:nvPr/>
        </p:nvSpPr>
        <p:spPr>
          <a:xfrm>
            <a:off x="2133600" y="26988"/>
            <a:ext cx="6934200" cy="1143000"/>
          </a:xfrm>
          <a:prstGeom prst="rect">
            <a:avLst/>
          </a:prstGeom>
        </p:spPr>
        <p:txBody>
          <a:bodyPr>
            <a:norm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r"/>
            <a:r>
              <a:rPr lang="fa-IR" sz="3200" dirty="0" smtClean="0">
                <a:solidFill>
                  <a:srgbClr val="FF0000"/>
                </a:solidFill>
                <a:cs typeface="B Titr" pitchFamily="2" charset="-78"/>
              </a:rPr>
              <a:t>اهداف تجزیه و تحلیل صورت های مالی :</a:t>
            </a:r>
            <a:endParaRPr lang="fa-IR" sz="3200" dirty="0">
              <a:solidFill>
                <a:srgbClr val="FF0000"/>
              </a:solidFill>
              <a:cs typeface="B Titr" pitchFamily="2" charset="-78"/>
            </a:endParaRPr>
          </a:p>
        </p:txBody>
      </p:sp>
      <p:sp>
        <p:nvSpPr>
          <p:cNvPr id="3" name="Content Placeholder 1"/>
          <p:cNvSpPr txBox="1">
            <a:spLocks/>
          </p:cNvSpPr>
          <p:nvPr/>
        </p:nvSpPr>
        <p:spPr>
          <a:xfrm>
            <a:off x="467544" y="1481329"/>
            <a:ext cx="8424936" cy="4525963"/>
          </a:xfrm>
          <a:prstGeom prst="rect">
            <a:avLst/>
          </a:prstGeom>
        </p:spPr>
        <p:txBody>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109728" indent="0" algn="just">
              <a:buFont typeface="Arial" pitchFamily="34" charset="0"/>
              <a:buNone/>
            </a:pPr>
            <a:r>
              <a:rPr lang="fa-IR" sz="3200" b="1" dirty="0" smtClean="0">
                <a:solidFill>
                  <a:schemeClr val="tx1"/>
                </a:solidFill>
                <a:cs typeface="B Lotus" pitchFamily="2" charset="-78"/>
              </a:rPr>
              <a:t>تجزیه و تحلیل صورتهای مالی ، فرآیندی است که داده های جاری و گذشته را برای ارزیابی عملکرد و برآورد ریسک ها و امکانات آتی مورد بررسی قرار می دهد. تجزیه و تحلیل صورتهای مالی توسط سرمایه گذاران،اعتبار دهندگان،تجزیه و تحلیل گران اوراق بهادار،مسئولین بانکها، مدیران، نمایندگان دولت، عرضه کنندگان کالا و خدمات و گروه های بسیاردیگر که برای تصمیم گیری اقتصادی در مورد واحدهای تجاری به اطلاعات مالی تکیه می کنند مورد استفاده قرار می گیرد.</a:t>
            </a:r>
          </a:p>
          <a:p>
            <a:pPr algn="just"/>
            <a:endParaRPr lang="fa-IR" sz="3200" b="1" dirty="0" smtClean="0">
              <a:solidFill>
                <a:schemeClr val="tx1"/>
              </a:solidFill>
              <a:cs typeface="B Lotus" pitchFamily="2" charset="-78"/>
            </a:endParaRPr>
          </a:p>
          <a:p>
            <a:pPr marL="109728" indent="0">
              <a:buFont typeface="Arial" pitchFamily="34" charset="0"/>
              <a:buNone/>
            </a:pPr>
            <a:endParaRPr lang="fa-IR" dirty="0">
              <a:solidFill>
                <a:schemeClr val="tx1"/>
              </a:solidFill>
            </a:endParaRPr>
          </a:p>
        </p:txBody>
      </p:sp>
    </p:spTree>
    <p:extLst>
      <p:ext uri="{BB962C8B-B14F-4D97-AF65-F5344CB8AC3E}">
        <p14:creationId xmlns:p14="http://schemas.microsoft.com/office/powerpoint/2010/main" val="1150570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51520" y="377527"/>
            <a:ext cx="8640960" cy="3847207"/>
          </a:xfrm>
          <a:prstGeom prst="rect">
            <a:avLst/>
          </a:prstGeom>
          <a:noFill/>
        </p:spPr>
        <p:txBody>
          <a:bodyPr wrap="square" rtlCol="1">
            <a:spAutoFit/>
          </a:bodyPr>
          <a:lstStyle/>
          <a:p>
            <a:pPr algn="r" rtl="1"/>
            <a:endParaRPr lang="fa-IR" sz="2000" dirty="0" smtClean="0">
              <a:solidFill>
                <a:srgbClr val="0000FF"/>
              </a:solidFill>
              <a:cs typeface="B Titr" pitchFamily="2" charset="-78"/>
            </a:endParaRPr>
          </a:p>
          <a:p>
            <a:pPr algn="justLow" rtl="1"/>
            <a:r>
              <a:rPr lang="fa-IR" sz="2800" b="1" dirty="0" smtClean="0">
                <a:cs typeface="B Lotus" pitchFamily="2" charset="-78"/>
              </a:rPr>
              <a:t>تجزیه و تحلیل صورتهای مالی اصولاً بر داده هایی که در گزارشات برون سازمانی ارائه می شوند به علاوه اطلاعات مکملی که توسط مدیریت ارائه می گردد، متمرکز است. تجزیه و تحلیل ها، تغییرات عمده در روندها، مقادیر و روابط را تعیین می نماید.</a:t>
            </a:r>
          </a:p>
          <a:p>
            <a:pPr algn="justLow" rtl="1"/>
            <a:endParaRPr lang="fa-IR" sz="2800" b="1" dirty="0" smtClean="0">
              <a:cs typeface="B Lotus" pitchFamily="2" charset="-78"/>
            </a:endParaRPr>
          </a:p>
          <a:p>
            <a:pPr algn="justLow" rtl="1"/>
            <a:r>
              <a:rPr lang="fa-IR" sz="2800" b="1" dirty="0" smtClean="0">
                <a:cs typeface="B Lotus" pitchFamily="2" charset="-78"/>
              </a:rPr>
              <a:t>تجزیه و تحلیل صورتهای مالی مستلزم ابزار ها و تکنیک های است که تحلیل گران را قادر می سازند صورت های مالی جاری و گذشته را بررسی نمایند.</a:t>
            </a:r>
          </a:p>
          <a:p>
            <a:pPr algn="justLow" rtl="1"/>
            <a:r>
              <a:rPr lang="fa-IR" sz="2800" b="1" dirty="0" smtClean="0">
                <a:cs typeface="B Lotus" pitchFamily="2" charset="-78"/>
              </a:rPr>
              <a:t>تجزیه و تحلیل صورتهای مالی با تعیین هدف یا اهداف تجزیه و تحلیل آغاز می شود. </a:t>
            </a:r>
          </a:p>
          <a:p>
            <a:pPr algn="justLow" rtl="1"/>
            <a:r>
              <a:rPr lang="fa-IR" sz="2800" b="1" dirty="0" smtClean="0">
                <a:cs typeface="B Lotus" pitchFamily="2" charset="-78"/>
              </a:rPr>
              <a:t>مثال: آیا هدف از تجزیه و تحلیل ، ارائه معیاری برای اعطاء اعتبار یا برای سرمایه گذاری می باشد؟</a:t>
            </a:r>
            <a:endParaRPr lang="fa-IR" sz="2800" b="1" dirty="0">
              <a:cs typeface="B Lotus" pitchFamily="2" charset="-78"/>
            </a:endParaRPr>
          </a:p>
        </p:txBody>
      </p:sp>
    </p:spTree>
    <p:extLst>
      <p:ext uri="{BB962C8B-B14F-4D97-AF65-F5344CB8AC3E}">
        <p14:creationId xmlns:p14="http://schemas.microsoft.com/office/powerpoint/2010/main" val="3983110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5602634"/>
          </a:xfrm>
          <a:prstGeom prst="rect">
            <a:avLst/>
          </a:prstGeom>
        </p:spPr>
        <p:txBody>
          <a:bodyPr>
            <a:norm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r"/>
            <a:r>
              <a:rPr lang="fa-IR" sz="3200" dirty="0" smtClean="0">
                <a:solidFill>
                  <a:srgbClr val="0000FF"/>
                </a:solidFill>
                <a:cs typeface="B Titr" pitchFamily="2" charset="-78"/>
              </a:rPr>
              <a:t>انواع نسبت های مالی :</a:t>
            </a:r>
            <a:br>
              <a:rPr lang="fa-IR" sz="3200" dirty="0" smtClean="0">
                <a:solidFill>
                  <a:srgbClr val="0000FF"/>
                </a:solidFill>
                <a:cs typeface="B Titr" pitchFamily="2" charset="-78"/>
              </a:rPr>
            </a:br>
            <a:r>
              <a:rPr lang="fa-IR" sz="3200" dirty="0" smtClean="0">
                <a:solidFill>
                  <a:srgbClr val="0000FF"/>
                </a:solidFill>
                <a:cs typeface="B Nazanin" pitchFamily="2" charset="-78"/>
              </a:rPr>
              <a:t/>
            </a:r>
            <a:br>
              <a:rPr lang="fa-IR" sz="3200" dirty="0" smtClean="0">
                <a:solidFill>
                  <a:srgbClr val="0000FF"/>
                </a:solidFill>
                <a:cs typeface="B Nazanin" pitchFamily="2" charset="-78"/>
              </a:rPr>
            </a:br>
            <a:r>
              <a:rPr lang="fa-IR" sz="3200" dirty="0" smtClean="0">
                <a:cs typeface="B Nazanin" pitchFamily="2" charset="-78"/>
              </a:rPr>
              <a:t>1</a:t>
            </a:r>
            <a:r>
              <a:rPr lang="fa-IR" sz="3200" dirty="0" smtClean="0">
                <a:solidFill>
                  <a:schemeClr val="tx1"/>
                </a:solidFill>
                <a:cs typeface="B Nazanin" pitchFamily="2" charset="-78"/>
              </a:rPr>
              <a:t>)   نسبت های نقدینگی</a:t>
            </a:r>
            <a:br>
              <a:rPr lang="fa-IR" sz="3200" dirty="0" smtClean="0">
                <a:solidFill>
                  <a:schemeClr val="tx1"/>
                </a:solidFill>
                <a:cs typeface="B Nazanin" pitchFamily="2" charset="-78"/>
              </a:rPr>
            </a:br>
            <a:r>
              <a:rPr lang="fa-IR" sz="3200" dirty="0" smtClean="0">
                <a:solidFill>
                  <a:schemeClr val="tx1"/>
                </a:solidFill>
                <a:cs typeface="B Nazanin" pitchFamily="2" charset="-78"/>
              </a:rPr>
              <a:t>2)   نسبت های فعالیت</a:t>
            </a:r>
            <a:br>
              <a:rPr lang="fa-IR" sz="3200" dirty="0" smtClean="0">
                <a:solidFill>
                  <a:schemeClr val="tx1"/>
                </a:solidFill>
                <a:cs typeface="B Nazanin" pitchFamily="2" charset="-78"/>
              </a:rPr>
            </a:br>
            <a:r>
              <a:rPr lang="fa-IR" sz="3200" dirty="0" smtClean="0">
                <a:solidFill>
                  <a:schemeClr val="tx1"/>
                </a:solidFill>
                <a:cs typeface="B Nazanin" pitchFamily="2" charset="-78"/>
              </a:rPr>
              <a:t>3)   نسبت های اهرم مالی ( ساختار سرمایه )</a:t>
            </a:r>
            <a:br>
              <a:rPr lang="fa-IR" sz="3200" dirty="0" smtClean="0">
                <a:solidFill>
                  <a:schemeClr val="tx1"/>
                </a:solidFill>
                <a:cs typeface="B Nazanin" pitchFamily="2" charset="-78"/>
              </a:rPr>
            </a:br>
            <a:r>
              <a:rPr lang="fa-IR" sz="3200" dirty="0" smtClean="0">
                <a:solidFill>
                  <a:schemeClr val="tx1"/>
                </a:solidFill>
                <a:cs typeface="B Nazanin" pitchFamily="2" charset="-78"/>
              </a:rPr>
              <a:t>4)   نسبت های سودآوری</a:t>
            </a:r>
            <a:br>
              <a:rPr lang="fa-IR" sz="3200" dirty="0" smtClean="0">
                <a:solidFill>
                  <a:schemeClr val="tx1"/>
                </a:solidFill>
                <a:cs typeface="B Nazanin" pitchFamily="2" charset="-78"/>
              </a:rPr>
            </a:br>
            <a:r>
              <a:rPr lang="fa-IR" sz="3200" dirty="0" smtClean="0">
                <a:solidFill>
                  <a:schemeClr val="tx1"/>
                </a:solidFill>
                <a:cs typeface="B Nazanin" pitchFamily="2" charset="-78"/>
              </a:rPr>
              <a:t>5)   نسبت های بازار</a:t>
            </a:r>
            <a:br>
              <a:rPr lang="fa-IR" sz="3200" dirty="0" smtClean="0">
                <a:solidFill>
                  <a:schemeClr val="tx1"/>
                </a:solidFill>
                <a:cs typeface="B Nazanin" pitchFamily="2" charset="-78"/>
              </a:rPr>
            </a:br>
            <a:endParaRPr lang="fa-IR" sz="3200" dirty="0">
              <a:solidFill>
                <a:schemeClr val="tx1"/>
              </a:solidFill>
            </a:endParaRPr>
          </a:p>
        </p:txBody>
      </p:sp>
    </p:spTree>
    <p:extLst>
      <p:ext uri="{BB962C8B-B14F-4D97-AF65-F5344CB8AC3E}">
        <p14:creationId xmlns:p14="http://schemas.microsoft.com/office/powerpoint/2010/main" val="19368956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409575" y="221391"/>
            <a:ext cx="8124825" cy="3170099"/>
          </a:xfrm>
          <a:prstGeom prst="rect">
            <a:avLst/>
          </a:prstGeom>
          <a:noFill/>
        </p:spPr>
        <p:txBody>
          <a:bodyPr wrap="square" rtlCol="1">
            <a:spAutoFit/>
          </a:bodyPr>
          <a:lstStyle/>
          <a:p>
            <a:pPr algn="r" rtl="1"/>
            <a:r>
              <a:rPr lang="fa-IR" sz="2400" dirty="0" smtClean="0">
                <a:solidFill>
                  <a:srgbClr val="0000FF"/>
                </a:solidFill>
                <a:cs typeface="B Titr" pitchFamily="2" charset="-78"/>
              </a:rPr>
              <a:t>نسبت های نقدینگی </a:t>
            </a:r>
          </a:p>
          <a:p>
            <a:pPr rtl="1"/>
            <a:r>
              <a:rPr lang="fa-IR" sz="2400" b="1" dirty="0" smtClean="0">
                <a:solidFill>
                  <a:srgbClr val="FF0000"/>
                </a:solidFill>
                <a:latin typeface="Arabic Typesetting"/>
                <a:cs typeface="B Titr" pitchFamily="2" charset="-78"/>
              </a:rPr>
              <a:t>=</a:t>
            </a:r>
            <a:r>
              <a:rPr lang="en-US" sz="2400" b="1" dirty="0" smtClean="0">
                <a:solidFill>
                  <a:srgbClr val="FF0000"/>
                </a:solidFill>
                <a:latin typeface="Arabic Typesetting"/>
                <a:cs typeface="Arabic Typesetting"/>
              </a:rPr>
              <a:t>  </a:t>
            </a:r>
            <a:r>
              <a:rPr lang="fa-IR" sz="2400" b="1" dirty="0" smtClean="0">
                <a:solidFill>
                  <a:srgbClr val="FF0000"/>
                </a:solidFill>
                <a:cs typeface="B Nazanin" pitchFamily="2" charset="-78"/>
              </a:rPr>
              <a:t>نسبت جاری</a:t>
            </a:r>
          </a:p>
          <a:p>
            <a:pPr algn="r" rtl="1"/>
            <a:endParaRPr lang="fa-IR" sz="1600" b="1" dirty="0" smtClean="0">
              <a:cs typeface="B Nazanin" pitchFamily="2" charset="-78"/>
            </a:endParaRPr>
          </a:p>
          <a:p>
            <a:pPr algn="r" rtl="1"/>
            <a:endParaRPr lang="fa-IR" sz="1600" b="1" dirty="0" smtClean="0">
              <a:cs typeface="B Nazanin" pitchFamily="2" charset="-78"/>
            </a:endParaRPr>
          </a:p>
          <a:p>
            <a:pPr algn="r" rtl="1"/>
            <a:endParaRPr lang="fa-IR" sz="1600" b="1" dirty="0" smtClean="0">
              <a:cs typeface="B Nazanin" pitchFamily="2" charset="-78"/>
            </a:endParaRPr>
          </a:p>
          <a:p>
            <a:pPr algn="r" rtl="1"/>
            <a:r>
              <a:rPr lang="fa-IR" sz="1600" b="1" dirty="0" smtClean="0">
                <a:cs typeface="B Nazanin" pitchFamily="2" charset="-78"/>
              </a:rPr>
              <a:t>     </a:t>
            </a:r>
          </a:p>
          <a:p>
            <a:pPr algn="r" rtl="1"/>
            <a:endParaRPr lang="fa-IR" sz="1600" b="1" dirty="0" smtClean="0">
              <a:latin typeface="Arabic Typesetting"/>
              <a:cs typeface="B Titr" pitchFamily="2" charset="-78"/>
            </a:endParaRPr>
          </a:p>
          <a:p>
            <a:pPr algn="r" rtl="1"/>
            <a:endParaRPr lang="fa-IR" sz="2400" b="1" dirty="0" smtClean="0">
              <a:solidFill>
                <a:srgbClr val="FF0000"/>
              </a:solidFill>
              <a:latin typeface="Arabic Typesetting"/>
              <a:cs typeface="B Titr" pitchFamily="2" charset="-78"/>
            </a:endParaRPr>
          </a:p>
          <a:p>
            <a:pPr rtl="1"/>
            <a:r>
              <a:rPr lang="fa-IR" sz="2400" b="1" dirty="0" smtClean="0">
                <a:solidFill>
                  <a:srgbClr val="FF0000"/>
                </a:solidFill>
                <a:latin typeface="Arabic Typesetting"/>
                <a:cs typeface="B Titr" pitchFamily="2" charset="-78"/>
              </a:rPr>
              <a:t>=</a:t>
            </a:r>
            <a:r>
              <a:rPr lang="fa-IR" sz="2400" b="1" dirty="0" smtClean="0">
                <a:solidFill>
                  <a:srgbClr val="FF0000"/>
                </a:solidFill>
                <a:cs typeface="B Nazanin" pitchFamily="2" charset="-78"/>
              </a:rPr>
              <a:t> نسبت آنی </a:t>
            </a:r>
          </a:p>
          <a:p>
            <a:pPr algn="r" rtl="1"/>
            <a:endParaRPr lang="fa-IR" sz="2400" dirty="0">
              <a:solidFill>
                <a:srgbClr val="FF0000"/>
              </a:solidFill>
              <a:cs typeface="B Titr" pitchFamily="2" charset="-78"/>
            </a:endParaRPr>
          </a:p>
        </p:txBody>
      </p:sp>
      <p:sp>
        <p:nvSpPr>
          <p:cNvPr id="3" name="TextBox 2"/>
          <p:cNvSpPr txBox="1"/>
          <p:nvPr/>
        </p:nvSpPr>
        <p:spPr>
          <a:xfrm>
            <a:off x="381000" y="1575608"/>
            <a:ext cx="1936673" cy="461665"/>
          </a:xfrm>
          <a:prstGeom prst="rect">
            <a:avLst/>
          </a:prstGeom>
          <a:noFill/>
        </p:spPr>
        <p:txBody>
          <a:bodyPr wrap="square" rtlCol="1">
            <a:spAutoFit/>
          </a:bodyPr>
          <a:lstStyle/>
          <a:p>
            <a:r>
              <a:rPr lang="fa-IR" sz="2400" b="1" dirty="0" smtClean="0">
                <a:solidFill>
                  <a:srgbClr val="FF0000"/>
                </a:solidFill>
                <a:cs typeface="B Nazanin" pitchFamily="2" charset="-78"/>
              </a:rPr>
              <a:t>= نسبت دارایی جاری</a:t>
            </a:r>
            <a:endParaRPr lang="fa-IR" sz="2400" b="1" dirty="0">
              <a:solidFill>
                <a:srgbClr val="FF0000"/>
              </a:solidFill>
              <a:cs typeface="B Nazanin" pitchFamily="2" charset="-78"/>
            </a:endParaRPr>
          </a:p>
        </p:txBody>
      </p:sp>
      <p:sp>
        <p:nvSpPr>
          <p:cNvPr id="4" name="TextBox 3"/>
          <p:cNvSpPr txBox="1"/>
          <p:nvPr/>
        </p:nvSpPr>
        <p:spPr>
          <a:xfrm>
            <a:off x="1695450" y="304601"/>
            <a:ext cx="1536171" cy="461665"/>
          </a:xfrm>
          <a:prstGeom prst="rect">
            <a:avLst/>
          </a:prstGeom>
          <a:noFill/>
        </p:spPr>
        <p:txBody>
          <a:bodyPr wrap="square" rtlCol="1">
            <a:spAutoFit/>
          </a:bodyPr>
          <a:lstStyle/>
          <a:p>
            <a:r>
              <a:rPr lang="fa-IR" sz="2400" b="1" dirty="0" smtClean="0">
                <a:cs typeface="B Nazanin" pitchFamily="2" charset="-78"/>
              </a:rPr>
              <a:t>دارایی جاری</a:t>
            </a:r>
            <a:endParaRPr lang="fa-IR" sz="2400" b="1" dirty="0">
              <a:cs typeface="B Nazanin" pitchFamily="2" charset="-78"/>
            </a:endParaRPr>
          </a:p>
        </p:txBody>
      </p:sp>
      <p:cxnSp>
        <p:nvCxnSpPr>
          <p:cNvPr id="6" name="Straight Connector 5"/>
          <p:cNvCxnSpPr/>
          <p:nvPr/>
        </p:nvCxnSpPr>
        <p:spPr>
          <a:xfrm>
            <a:off x="1752600" y="762000"/>
            <a:ext cx="12192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676400" y="646749"/>
            <a:ext cx="1432385" cy="461665"/>
          </a:xfrm>
          <a:prstGeom prst="rect">
            <a:avLst/>
          </a:prstGeom>
          <a:noFill/>
        </p:spPr>
        <p:txBody>
          <a:bodyPr wrap="square" rtlCol="1">
            <a:spAutoFit/>
          </a:bodyPr>
          <a:lstStyle/>
          <a:p>
            <a:r>
              <a:rPr lang="fa-IR" sz="2400" b="1" dirty="0" smtClean="0">
                <a:cs typeface="B Nazanin" pitchFamily="2" charset="-78"/>
              </a:rPr>
              <a:t>بدهی های جاری</a:t>
            </a:r>
            <a:endParaRPr lang="fa-IR" sz="2400" b="1" dirty="0">
              <a:cs typeface="B Nazanin" pitchFamily="2" charset="-78"/>
            </a:endParaRPr>
          </a:p>
        </p:txBody>
      </p:sp>
      <p:cxnSp>
        <p:nvCxnSpPr>
          <p:cNvPr id="11" name="Straight Connector 10"/>
          <p:cNvCxnSpPr/>
          <p:nvPr/>
        </p:nvCxnSpPr>
        <p:spPr>
          <a:xfrm flipV="1">
            <a:off x="2133600" y="1806440"/>
            <a:ext cx="1371600" cy="1"/>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02875" y="1274857"/>
            <a:ext cx="1233049" cy="461665"/>
          </a:xfrm>
          <a:prstGeom prst="rect">
            <a:avLst/>
          </a:prstGeom>
          <a:noFill/>
        </p:spPr>
        <p:txBody>
          <a:bodyPr wrap="square" rtlCol="1">
            <a:spAutoFit/>
          </a:bodyPr>
          <a:lstStyle/>
          <a:p>
            <a:r>
              <a:rPr lang="fa-IR" sz="2400" b="1" dirty="0" smtClean="0">
                <a:cs typeface="B Nazanin" pitchFamily="2" charset="-78"/>
              </a:rPr>
              <a:t>دارایی جاری</a:t>
            </a:r>
            <a:endParaRPr lang="fa-IR" sz="2400" b="1" dirty="0">
              <a:cs typeface="B Nazanin" pitchFamily="2" charset="-78"/>
            </a:endParaRPr>
          </a:p>
        </p:txBody>
      </p:sp>
      <p:sp>
        <p:nvSpPr>
          <p:cNvPr id="13" name="TextBox 12"/>
          <p:cNvSpPr txBox="1"/>
          <p:nvPr/>
        </p:nvSpPr>
        <p:spPr>
          <a:xfrm>
            <a:off x="2098279" y="1676374"/>
            <a:ext cx="1146329" cy="461665"/>
          </a:xfrm>
          <a:prstGeom prst="rect">
            <a:avLst/>
          </a:prstGeom>
          <a:noFill/>
        </p:spPr>
        <p:txBody>
          <a:bodyPr wrap="square" rtlCol="1">
            <a:spAutoFit/>
          </a:bodyPr>
          <a:lstStyle/>
          <a:p>
            <a:r>
              <a:rPr lang="fa-IR" sz="2400" b="1" dirty="0" smtClean="0">
                <a:cs typeface="B Nazanin" pitchFamily="2" charset="-78"/>
              </a:rPr>
              <a:t>کل دارایی</a:t>
            </a:r>
            <a:endParaRPr lang="fa-IR" sz="2400" b="1" dirty="0">
              <a:cs typeface="B Nazanin" pitchFamily="2" charset="-78"/>
            </a:endParaRPr>
          </a:p>
        </p:txBody>
      </p:sp>
      <p:cxnSp>
        <p:nvCxnSpPr>
          <p:cNvPr id="15" name="Straight Connector 14"/>
          <p:cNvCxnSpPr/>
          <p:nvPr/>
        </p:nvCxnSpPr>
        <p:spPr>
          <a:xfrm>
            <a:off x="1600200" y="2743200"/>
            <a:ext cx="183572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687580" y="2316175"/>
            <a:ext cx="2262530" cy="369332"/>
          </a:xfrm>
          <a:prstGeom prst="rect">
            <a:avLst/>
          </a:prstGeom>
          <a:noFill/>
        </p:spPr>
        <p:txBody>
          <a:bodyPr wrap="square" rtlCol="1">
            <a:spAutoFit/>
          </a:bodyPr>
          <a:lstStyle/>
          <a:p>
            <a:pPr algn="ctr"/>
            <a:r>
              <a:rPr lang="fa-IR" b="1" dirty="0" smtClean="0">
                <a:cs typeface="B Nazanin" pitchFamily="2" charset="-78"/>
              </a:rPr>
              <a:t>دارایی های آنی</a:t>
            </a:r>
            <a:endParaRPr lang="fa-IR" b="1" dirty="0">
              <a:cs typeface="B Nazanin" pitchFamily="2" charset="-78"/>
            </a:endParaRPr>
          </a:p>
        </p:txBody>
      </p:sp>
      <p:sp>
        <p:nvSpPr>
          <p:cNvPr id="17" name="TextBox 16"/>
          <p:cNvSpPr txBox="1"/>
          <p:nvPr/>
        </p:nvSpPr>
        <p:spPr>
          <a:xfrm>
            <a:off x="1924689" y="2708920"/>
            <a:ext cx="1632181" cy="369332"/>
          </a:xfrm>
          <a:prstGeom prst="rect">
            <a:avLst/>
          </a:prstGeom>
          <a:noFill/>
        </p:spPr>
        <p:txBody>
          <a:bodyPr wrap="square" rtlCol="1">
            <a:spAutoFit/>
          </a:bodyPr>
          <a:lstStyle/>
          <a:p>
            <a:r>
              <a:rPr lang="fa-IR" b="1" dirty="0" smtClean="0">
                <a:cs typeface="B Nazanin" pitchFamily="2" charset="-78"/>
              </a:rPr>
              <a:t>بدهی های جاری</a:t>
            </a:r>
            <a:endParaRPr lang="fa-IR" b="1" dirty="0">
              <a:cs typeface="B Nazanin" pitchFamily="2" charset="-78"/>
            </a:endParaRPr>
          </a:p>
        </p:txBody>
      </p:sp>
      <p:sp>
        <p:nvSpPr>
          <p:cNvPr id="18" name="TextBox 17"/>
          <p:cNvSpPr txBox="1"/>
          <p:nvPr/>
        </p:nvSpPr>
        <p:spPr>
          <a:xfrm>
            <a:off x="28299" y="3259454"/>
            <a:ext cx="8960192" cy="3877985"/>
          </a:xfrm>
          <a:prstGeom prst="rect">
            <a:avLst/>
          </a:prstGeom>
          <a:noFill/>
        </p:spPr>
        <p:txBody>
          <a:bodyPr wrap="square" rtlCol="1">
            <a:spAutoFit/>
          </a:bodyPr>
          <a:lstStyle/>
          <a:p>
            <a:pPr algn="r" rtl="1"/>
            <a:r>
              <a:rPr lang="fa-IR" sz="2400" b="1" dirty="0" smtClean="0">
                <a:solidFill>
                  <a:srgbClr val="0000FF"/>
                </a:solidFill>
                <a:cs typeface="B Titr" pitchFamily="2" charset="-78"/>
              </a:rPr>
              <a:t>نسبتهای فعالیت  ( کارایی )</a:t>
            </a:r>
          </a:p>
          <a:p>
            <a:pPr algn="r" rtl="1"/>
            <a:endParaRPr lang="fa-IR" sz="1400" b="1" dirty="0">
              <a:solidFill>
                <a:srgbClr val="0000FF"/>
              </a:solidFill>
              <a:cs typeface="B Titr" pitchFamily="2" charset="-78"/>
            </a:endParaRPr>
          </a:p>
          <a:p>
            <a:pPr algn="r" rtl="1"/>
            <a:r>
              <a:rPr lang="fa-IR" sz="1400" b="1" dirty="0" smtClean="0">
                <a:cs typeface="B Nazanin" pitchFamily="2" charset="-78"/>
              </a:rPr>
              <a:t> </a:t>
            </a:r>
          </a:p>
          <a:p>
            <a:pPr algn="r" rtl="1"/>
            <a:endParaRPr lang="fa-IR" sz="1400" b="1" dirty="0">
              <a:latin typeface="Arabic Typesetting"/>
              <a:cs typeface="B Nazanin" pitchFamily="2" charset="-78"/>
            </a:endParaRPr>
          </a:p>
          <a:p>
            <a:pPr rtl="1"/>
            <a:r>
              <a:rPr lang="fa-IR" sz="2400" b="1" dirty="0" smtClean="0">
                <a:solidFill>
                  <a:srgbClr val="7030A0"/>
                </a:solidFill>
                <a:latin typeface="Arabic Typesetting"/>
                <a:cs typeface="B Titr" pitchFamily="2" charset="-78"/>
              </a:rPr>
              <a:t>=</a:t>
            </a:r>
            <a:r>
              <a:rPr lang="fa-IR" sz="2400" b="1" dirty="0" smtClean="0">
                <a:solidFill>
                  <a:srgbClr val="7030A0"/>
                </a:solidFill>
                <a:cs typeface="B Nazanin" pitchFamily="2" charset="-78"/>
              </a:rPr>
              <a:t> تعداد دفعات گردش موجودی کالا</a:t>
            </a:r>
          </a:p>
          <a:p>
            <a:pPr algn="r" rtl="1"/>
            <a:endParaRPr lang="fa-IR" sz="1400" b="1" dirty="0" smtClean="0">
              <a:cs typeface="B Nazanin" pitchFamily="2" charset="-78"/>
            </a:endParaRPr>
          </a:p>
          <a:p>
            <a:pPr algn="r" rtl="1"/>
            <a:endParaRPr lang="fa-IR" sz="1400" b="1" dirty="0" smtClean="0">
              <a:cs typeface="B Nazanin" pitchFamily="2" charset="-78"/>
            </a:endParaRPr>
          </a:p>
          <a:p>
            <a:pPr algn="r" rtl="1"/>
            <a:endParaRPr lang="fa-IR" sz="1400" b="1" dirty="0">
              <a:cs typeface="B Nazanin" pitchFamily="2" charset="-78"/>
            </a:endParaRPr>
          </a:p>
          <a:p>
            <a:pPr algn="r" rtl="1"/>
            <a:endParaRPr lang="fa-IR" sz="1400" b="1" dirty="0" smtClean="0">
              <a:cs typeface="B Nazanin" pitchFamily="2" charset="-78"/>
            </a:endParaRPr>
          </a:p>
          <a:p>
            <a:pPr algn="r" rtl="1"/>
            <a:endParaRPr lang="fa-IR" sz="1400" b="1" dirty="0" smtClean="0">
              <a:cs typeface="B Titr" pitchFamily="2" charset="-78"/>
            </a:endParaRPr>
          </a:p>
          <a:p>
            <a:pPr algn="r" rtl="1"/>
            <a:endParaRPr lang="fa-IR" sz="1400" b="1" dirty="0">
              <a:cs typeface="B Titr" pitchFamily="2" charset="-78"/>
            </a:endParaRPr>
          </a:p>
          <a:p>
            <a:pPr rtl="1"/>
            <a:r>
              <a:rPr lang="fa-IR" sz="2400" b="1" dirty="0" smtClean="0">
                <a:cs typeface="B Titr" pitchFamily="2" charset="-78"/>
              </a:rPr>
              <a:t> </a:t>
            </a:r>
            <a:r>
              <a:rPr lang="fa-IR" sz="2400" b="1" dirty="0" smtClean="0">
                <a:solidFill>
                  <a:srgbClr val="7030A0"/>
                </a:solidFill>
                <a:latin typeface="Arabic Typesetting"/>
                <a:cs typeface="B Titr" pitchFamily="2" charset="-78"/>
              </a:rPr>
              <a:t>=</a:t>
            </a:r>
            <a:r>
              <a:rPr lang="fa-IR" sz="2400" b="1" dirty="0" smtClean="0">
                <a:solidFill>
                  <a:srgbClr val="7030A0"/>
                </a:solidFill>
                <a:cs typeface="B Titr" pitchFamily="2" charset="-78"/>
              </a:rPr>
              <a:t> </a:t>
            </a:r>
            <a:r>
              <a:rPr lang="fa-IR" sz="2400" b="1" dirty="0" smtClean="0">
                <a:solidFill>
                  <a:srgbClr val="7030A0"/>
                </a:solidFill>
                <a:cs typeface="B Nazanin" pitchFamily="2" charset="-78"/>
              </a:rPr>
              <a:t>دوره گردش موجودی کالا</a:t>
            </a:r>
          </a:p>
          <a:p>
            <a:pPr algn="r" rtl="1"/>
            <a:endParaRPr lang="fa-IR" sz="2000" b="1" dirty="0" smtClean="0">
              <a:cs typeface="B Nazanin" pitchFamily="2" charset="-78"/>
            </a:endParaRPr>
          </a:p>
          <a:p>
            <a:pPr algn="r" rtl="1"/>
            <a:endParaRPr lang="fa-IR" sz="1400" b="1" dirty="0">
              <a:cs typeface="B Nazanin" pitchFamily="2" charset="-78"/>
            </a:endParaRPr>
          </a:p>
          <a:p>
            <a:pPr algn="r" rtl="1"/>
            <a:endParaRPr lang="fa-IR" sz="1400" b="1" dirty="0">
              <a:cs typeface="B Nazanin" pitchFamily="2" charset="-78"/>
            </a:endParaRPr>
          </a:p>
        </p:txBody>
      </p:sp>
      <p:cxnSp>
        <p:nvCxnSpPr>
          <p:cNvPr id="20" name="Straight Connector 19"/>
          <p:cNvCxnSpPr/>
          <p:nvPr/>
        </p:nvCxnSpPr>
        <p:spPr>
          <a:xfrm>
            <a:off x="2818845" y="4419600"/>
            <a:ext cx="2134155"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656877" y="3810000"/>
            <a:ext cx="2586466" cy="461665"/>
          </a:xfrm>
          <a:prstGeom prst="rect">
            <a:avLst/>
          </a:prstGeom>
          <a:noFill/>
        </p:spPr>
        <p:txBody>
          <a:bodyPr wrap="square" rtlCol="1">
            <a:spAutoFit/>
          </a:bodyPr>
          <a:lstStyle/>
          <a:p>
            <a:r>
              <a:rPr lang="fa-IR" sz="2400" b="1" dirty="0" smtClean="0">
                <a:cs typeface="B Nazanin" pitchFamily="2" charset="-78"/>
              </a:rPr>
              <a:t>قیمت تمام شده کالای فروش رفته</a:t>
            </a:r>
            <a:endParaRPr lang="fa-IR" sz="2400" b="1" dirty="0">
              <a:cs typeface="B Nazanin" pitchFamily="2" charset="-78"/>
            </a:endParaRPr>
          </a:p>
        </p:txBody>
      </p:sp>
      <p:sp>
        <p:nvSpPr>
          <p:cNvPr id="23" name="TextBox 22"/>
          <p:cNvSpPr txBox="1"/>
          <p:nvPr/>
        </p:nvSpPr>
        <p:spPr>
          <a:xfrm>
            <a:off x="2818844" y="4419600"/>
            <a:ext cx="3658156" cy="461665"/>
          </a:xfrm>
          <a:prstGeom prst="rect">
            <a:avLst/>
          </a:prstGeom>
          <a:noFill/>
        </p:spPr>
        <p:txBody>
          <a:bodyPr wrap="square" rtlCol="1">
            <a:spAutoFit/>
          </a:bodyPr>
          <a:lstStyle/>
          <a:p>
            <a:r>
              <a:rPr lang="fa-IR" sz="2400" b="1" dirty="0" smtClean="0">
                <a:cs typeface="B Nazanin" pitchFamily="2" charset="-78"/>
              </a:rPr>
              <a:t>متوسط موجودی کالا</a:t>
            </a:r>
            <a:endParaRPr lang="fa-IR" sz="2400" b="1" dirty="0">
              <a:cs typeface="B Nazanin" pitchFamily="2" charset="-78"/>
            </a:endParaRPr>
          </a:p>
        </p:txBody>
      </p:sp>
      <p:cxnSp>
        <p:nvCxnSpPr>
          <p:cNvPr id="25" name="Straight Connector 24"/>
          <p:cNvCxnSpPr/>
          <p:nvPr/>
        </p:nvCxnSpPr>
        <p:spPr>
          <a:xfrm>
            <a:off x="2202875" y="6096000"/>
            <a:ext cx="2597725"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133600" y="5595400"/>
            <a:ext cx="2551145" cy="461665"/>
          </a:xfrm>
          <a:prstGeom prst="rect">
            <a:avLst/>
          </a:prstGeom>
          <a:noFill/>
        </p:spPr>
        <p:txBody>
          <a:bodyPr wrap="square" rtlCol="1">
            <a:spAutoFit/>
          </a:bodyPr>
          <a:lstStyle/>
          <a:p>
            <a:r>
              <a:rPr lang="fa-IR" sz="2400" b="1" dirty="0">
                <a:cs typeface="B Nazanin" pitchFamily="2" charset="-78"/>
              </a:rPr>
              <a:t> </a:t>
            </a:r>
            <a:r>
              <a:rPr lang="fa-IR" sz="2400" b="1" dirty="0" smtClean="0">
                <a:cs typeface="B Nazanin" pitchFamily="2" charset="-78"/>
              </a:rPr>
              <a:t>360</a:t>
            </a:r>
            <a:r>
              <a:rPr lang="fa-IR" sz="2400" b="1" dirty="0">
                <a:latin typeface="Arabic Typesetting"/>
                <a:cs typeface="B Nazanin" pitchFamily="2" charset="-78"/>
              </a:rPr>
              <a:t> </a:t>
            </a:r>
            <a:r>
              <a:rPr lang="fa-IR" sz="2400" b="1" dirty="0" smtClean="0">
                <a:latin typeface="Arabic Typesetting"/>
                <a:cs typeface="B Nazanin" pitchFamily="2" charset="-78"/>
              </a:rPr>
              <a:t> ×  متوسط موجودی کالا</a:t>
            </a:r>
            <a:endParaRPr lang="fa-IR" sz="2400" b="1" dirty="0">
              <a:cs typeface="B Nazanin" pitchFamily="2" charset="-78"/>
            </a:endParaRPr>
          </a:p>
        </p:txBody>
      </p:sp>
      <p:sp>
        <p:nvSpPr>
          <p:cNvPr id="27" name="TextBox 26"/>
          <p:cNvSpPr txBox="1"/>
          <p:nvPr/>
        </p:nvSpPr>
        <p:spPr>
          <a:xfrm>
            <a:off x="2088754" y="6203652"/>
            <a:ext cx="2595991" cy="461665"/>
          </a:xfrm>
          <a:prstGeom prst="rect">
            <a:avLst/>
          </a:prstGeom>
          <a:noFill/>
        </p:spPr>
        <p:txBody>
          <a:bodyPr wrap="square" rtlCol="1">
            <a:spAutoFit/>
          </a:bodyPr>
          <a:lstStyle/>
          <a:p>
            <a:r>
              <a:rPr lang="fa-IR" sz="2400" b="1" dirty="0" smtClean="0">
                <a:cs typeface="B Nazanin" pitchFamily="2" charset="-78"/>
              </a:rPr>
              <a:t>بهای تمام شده کالای فروش رفته</a:t>
            </a:r>
            <a:endParaRPr lang="fa-IR" sz="2400" b="1" dirty="0">
              <a:cs typeface="B Nazanin" pitchFamily="2" charset="-78"/>
            </a:endParaRPr>
          </a:p>
        </p:txBody>
      </p:sp>
    </p:spTree>
    <p:extLst>
      <p:ext uri="{BB962C8B-B14F-4D97-AF65-F5344CB8AC3E}">
        <p14:creationId xmlns:p14="http://schemas.microsoft.com/office/powerpoint/2010/main" val="490454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2436195"/>
          </a:xfrm>
        </p:spPr>
        <p:txBody>
          <a:bodyPr>
            <a:normAutofit/>
          </a:bodyPr>
          <a:lstStyle/>
          <a:p>
            <a:pPr marL="731520" indent="457200">
              <a:lnSpc>
                <a:spcPct val="150000"/>
              </a:lnSpc>
              <a:spcBef>
                <a:spcPts val="1200"/>
              </a:spcBef>
            </a:pPr>
            <a:r>
              <a:rPr lang="fa-IR" sz="2800" dirty="0">
                <a:solidFill>
                  <a:srgbClr val="7030A0"/>
                </a:solidFill>
                <a:latin typeface="Arabic Typesetting"/>
                <a:cs typeface="B Titr" pitchFamily="2" charset="-78"/>
              </a:rPr>
              <a:t>=</a:t>
            </a:r>
            <a:r>
              <a:rPr lang="fa-IR" sz="2400" dirty="0">
                <a:solidFill>
                  <a:srgbClr val="7030A0"/>
                </a:solidFill>
                <a:cs typeface="B Nazanin" pitchFamily="2" charset="-78"/>
              </a:rPr>
              <a:t> </a:t>
            </a:r>
            <a:r>
              <a:rPr lang="fa-IR" sz="2400" b="1" dirty="0">
                <a:solidFill>
                  <a:srgbClr val="7030A0"/>
                </a:solidFill>
                <a:latin typeface="Titr2" pitchFamily="2" charset="-78"/>
                <a:ea typeface="+mn-ea"/>
                <a:cs typeface="B Nazanin" pitchFamily="2" charset="-78"/>
              </a:rPr>
              <a:t>گردش حسابهای دریافتنی</a:t>
            </a:r>
            <a:r>
              <a:rPr lang="fa-IR" sz="2400" dirty="0">
                <a:solidFill>
                  <a:srgbClr val="7030A0"/>
                </a:solidFill>
                <a:cs typeface="B Nazanin" pitchFamily="2" charset="-78"/>
              </a:rPr>
              <a:t/>
            </a:r>
            <a:br>
              <a:rPr lang="fa-IR" sz="2400" dirty="0">
                <a:solidFill>
                  <a:srgbClr val="7030A0"/>
                </a:solidFill>
                <a:cs typeface="B Nazanin" pitchFamily="2" charset="-78"/>
              </a:rPr>
            </a:br>
            <a:r>
              <a:rPr lang="fa-IR" sz="2400" dirty="0">
                <a:solidFill>
                  <a:srgbClr val="7030A0"/>
                </a:solidFill>
                <a:cs typeface="B Nazanin" pitchFamily="2" charset="-78"/>
              </a:rPr>
              <a:t/>
            </a:r>
            <a:br>
              <a:rPr lang="fa-IR" sz="2400" dirty="0">
                <a:solidFill>
                  <a:srgbClr val="7030A0"/>
                </a:solidFill>
                <a:cs typeface="B Nazanin" pitchFamily="2" charset="-78"/>
              </a:rPr>
            </a:br>
            <a:endParaRPr lang="fa-IR" sz="2400" dirty="0">
              <a:solidFill>
                <a:srgbClr val="7030A0"/>
              </a:solidFill>
            </a:endParaRPr>
          </a:p>
        </p:txBody>
      </p:sp>
      <p:cxnSp>
        <p:nvCxnSpPr>
          <p:cNvPr id="3" name="Straight Connector 2"/>
          <p:cNvCxnSpPr/>
          <p:nvPr/>
        </p:nvCxnSpPr>
        <p:spPr>
          <a:xfrm>
            <a:off x="3707904" y="1036111"/>
            <a:ext cx="29763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491880" y="620688"/>
            <a:ext cx="2874232" cy="400110"/>
          </a:xfrm>
          <a:prstGeom prst="rect">
            <a:avLst/>
          </a:prstGeom>
          <a:noFill/>
        </p:spPr>
        <p:txBody>
          <a:bodyPr wrap="square" rtlCol="1">
            <a:spAutoFit/>
          </a:bodyPr>
          <a:lstStyle/>
          <a:p>
            <a:pPr algn="ctr"/>
            <a:r>
              <a:rPr lang="fa-IR" sz="2000" b="1" dirty="0" smtClean="0">
                <a:cs typeface="B Nazanin" pitchFamily="2" charset="-78"/>
              </a:rPr>
              <a:t>خالص فروشهای نسیه</a:t>
            </a:r>
            <a:endParaRPr lang="fa-IR" sz="2000" b="1" dirty="0">
              <a:cs typeface="B Nazanin" pitchFamily="2" charset="-78"/>
            </a:endParaRPr>
          </a:p>
        </p:txBody>
      </p:sp>
      <p:sp>
        <p:nvSpPr>
          <p:cNvPr id="5" name="TextBox 4"/>
          <p:cNvSpPr txBox="1"/>
          <p:nvPr/>
        </p:nvSpPr>
        <p:spPr>
          <a:xfrm>
            <a:off x="3659148" y="1061249"/>
            <a:ext cx="2976331" cy="461665"/>
          </a:xfrm>
          <a:prstGeom prst="rect">
            <a:avLst/>
          </a:prstGeom>
          <a:noFill/>
        </p:spPr>
        <p:txBody>
          <a:bodyPr wrap="square" rtlCol="1">
            <a:spAutoFit/>
          </a:bodyPr>
          <a:lstStyle/>
          <a:p>
            <a:pPr algn="ctr"/>
            <a:r>
              <a:rPr lang="fa-IR" sz="2400" b="1" dirty="0" smtClean="0">
                <a:cs typeface="B Nazanin" pitchFamily="2" charset="-78"/>
              </a:rPr>
              <a:t>متوسط حسابهای دریافتنی</a:t>
            </a:r>
            <a:endParaRPr lang="fa-IR" sz="2400" b="1" dirty="0">
              <a:cs typeface="B Nazanin" pitchFamily="2" charset="-78"/>
            </a:endParaRPr>
          </a:p>
        </p:txBody>
      </p:sp>
      <p:sp>
        <p:nvSpPr>
          <p:cNvPr id="6" name="TextBox 5"/>
          <p:cNvSpPr txBox="1"/>
          <p:nvPr/>
        </p:nvSpPr>
        <p:spPr>
          <a:xfrm>
            <a:off x="140493" y="2345122"/>
            <a:ext cx="3479637" cy="461665"/>
          </a:xfrm>
          <a:prstGeom prst="rect">
            <a:avLst/>
          </a:prstGeom>
          <a:noFill/>
        </p:spPr>
        <p:txBody>
          <a:bodyPr wrap="square" rtlCol="1">
            <a:spAutoFit/>
          </a:bodyPr>
          <a:lstStyle/>
          <a:p>
            <a:r>
              <a:rPr lang="fa-IR" sz="2400" b="1" dirty="0" smtClean="0">
                <a:solidFill>
                  <a:srgbClr val="7030A0"/>
                </a:solidFill>
                <a:latin typeface="Arabic Typesetting"/>
                <a:cs typeface="B Titr" pitchFamily="2" charset="-78"/>
              </a:rPr>
              <a:t>= </a:t>
            </a:r>
            <a:r>
              <a:rPr lang="fa-IR" sz="2400" b="1" dirty="0" smtClean="0">
                <a:solidFill>
                  <a:srgbClr val="7030A0"/>
                </a:solidFill>
                <a:latin typeface="Arabic Typesetting"/>
                <a:cs typeface="Arabic Typesetting"/>
              </a:rPr>
              <a:t>  </a:t>
            </a:r>
            <a:r>
              <a:rPr lang="fa-IR" sz="2400" b="1" dirty="0" smtClean="0">
                <a:solidFill>
                  <a:srgbClr val="7030A0"/>
                </a:solidFill>
                <a:latin typeface="Titr2" pitchFamily="2" charset="-78"/>
                <a:cs typeface="B Nazanin" pitchFamily="2" charset="-78"/>
              </a:rPr>
              <a:t>متوسط دوره وصول مطالبات</a:t>
            </a:r>
            <a:endParaRPr lang="fa-IR" sz="2400" b="1" dirty="0">
              <a:solidFill>
                <a:srgbClr val="7030A0"/>
              </a:solidFill>
              <a:latin typeface="Titr2" pitchFamily="2" charset="-78"/>
              <a:cs typeface="B Nazanin" pitchFamily="2" charset="-78"/>
            </a:endParaRPr>
          </a:p>
        </p:txBody>
      </p:sp>
      <p:sp>
        <p:nvSpPr>
          <p:cNvPr id="7" name="TextBox 6"/>
          <p:cNvSpPr txBox="1"/>
          <p:nvPr/>
        </p:nvSpPr>
        <p:spPr>
          <a:xfrm>
            <a:off x="3491880" y="2145067"/>
            <a:ext cx="3438877" cy="400110"/>
          </a:xfrm>
          <a:prstGeom prst="rect">
            <a:avLst/>
          </a:prstGeom>
          <a:noFill/>
        </p:spPr>
        <p:txBody>
          <a:bodyPr wrap="square" rtlCol="1">
            <a:spAutoFit/>
          </a:bodyPr>
          <a:lstStyle/>
          <a:p>
            <a:pPr algn="ctr"/>
            <a:r>
              <a:rPr lang="fa-IR" sz="2000" b="1" dirty="0" smtClean="0">
                <a:cs typeface="B Nazanin" pitchFamily="2" charset="-78"/>
              </a:rPr>
              <a:t>360×متوسط حسابهای دریافتنی</a:t>
            </a:r>
            <a:endParaRPr lang="fa-IR" sz="2000" b="1" dirty="0">
              <a:cs typeface="B Nazanin" pitchFamily="2" charset="-78"/>
            </a:endParaRPr>
          </a:p>
        </p:txBody>
      </p:sp>
      <p:sp>
        <p:nvSpPr>
          <p:cNvPr id="8" name="TextBox 7"/>
          <p:cNvSpPr txBox="1"/>
          <p:nvPr/>
        </p:nvSpPr>
        <p:spPr>
          <a:xfrm>
            <a:off x="3923017" y="2564904"/>
            <a:ext cx="2988505" cy="400110"/>
          </a:xfrm>
          <a:prstGeom prst="rect">
            <a:avLst/>
          </a:prstGeom>
          <a:noFill/>
        </p:spPr>
        <p:txBody>
          <a:bodyPr wrap="square" rtlCol="1">
            <a:spAutoFit/>
          </a:bodyPr>
          <a:lstStyle/>
          <a:p>
            <a:pPr algn="ctr"/>
            <a:r>
              <a:rPr lang="fa-IR" sz="2000" b="1" dirty="0" smtClean="0">
                <a:cs typeface="B Nazanin" pitchFamily="2" charset="-78"/>
              </a:rPr>
              <a:t>خالص فروش نسیه</a:t>
            </a:r>
            <a:endParaRPr lang="fa-IR" sz="2000" b="1" dirty="0">
              <a:cs typeface="B Nazanin" pitchFamily="2" charset="-78"/>
            </a:endParaRPr>
          </a:p>
        </p:txBody>
      </p:sp>
      <p:cxnSp>
        <p:nvCxnSpPr>
          <p:cNvPr id="9" name="Straight Connector 8"/>
          <p:cNvCxnSpPr/>
          <p:nvPr/>
        </p:nvCxnSpPr>
        <p:spPr>
          <a:xfrm>
            <a:off x="3923017" y="2564904"/>
            <a:ext cx="25461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24543" y="3581892"/>
            <a:ext cx="2496277" cy="461665"/>
          </a:xfrm>
          <a:prstGeom prst="rect">
            <a:avLst/>
          </a:prstGeom>
          <a:noFill/>
        </p:spPr>
        <p:txBody>
          <a:bodyPr wrap="square" rtlCol="1">
            <a:spAutoFit/>
          </a:bodyPr>
          <a:lstStyle/>
          <a:p>
            <a:r>
              <a:rPr lang="fa-IR" sz="2400" b="1" dirty="0" smtClean="0">
                <a:solidFill>
                  <a:srgbClr val="7030A0"/>
                </a:solidFill>
                <a:latin typeface="Arabic Typesetting"/>
                <a:cs typeface="B Titr" pitchFamily="2" charset="-78"/>
              </a:rPr>
              <a:t>= </a:t>
            </a:r>
            <a:r>
              <a:rPr lang="fa-IR" sz="2400" b="1" dirty="0" smtClean="0">
                <a:solidFill>
                  <a:srgbClr val="7030A0"/>
                </a:solidFill>
                <a:latin typeface="Arabic Typesetting"/>
                <a:cs typeface="B Nazanin" pitchFamily="2" charset="-78"/>
              </a:rPr>
              <a:t>گردش </a:t>
            </a:r>
            <a:r>
              <a:rPr lang="fa-IR" sz="2400" b="1" dirty="0" smtClean="0">
                <a:solidFill>
                  <a:srgbClr val="7030A0"/>
                </a:solidFill>
                <a:cs typeface="B Nazanin" pitchFamily="2" charset="-78"/>
              </a:rPr>
              <a:t>دارایی</a:t>
            </a:r>
            <a:endParaRPr lang="fa-IR" sz="2400" b="1" dirty="0">
              <a:solidFill>
                <a:srgbClr val="7030A0"/>
              </a:solidFill>
              <a:cs typeface="B Nazanin" pitchFamily="2" charset="-78"/>
            </a:endParaRPr>
          </a:p>
        </p:txBody>
      </p:sp>
      <p:sp>
        <p:nvSpPr>
          <p:cNvPr id="11" name="TextBox 10"/>
          <p:cNvSpPr txBox="1"/>
          <p:nvPr/>
        </p:nvSpPr>
        <p:spPr>
          <a:xfrm>
            <a:off x="3297100" y="3789040"/>
            <a:ext cx="2931084" cy="461665"/>
          </a:xfrm>
          <a:prstGeom prst="rect">
            <a:avLst/>
          </a:prstGeom>
          <a:noFill/>
        </p:spPr>
        <p:txBody>
          <a:bodyPr wrap="square" rtlCol="1">
            <a:spAutoFit/>
          </a:bodyPr>
          <a:lstStyle/>
          <a:p>
            <a:pPr algn="ctr"/>
            <a:r>
              <a:rPr lang="fa-IR" sz="2400" b="1" dirty="0" smtClean="0">
                <a:cs typeface="B Nazanin" pitchFamily="2" charset="-78"/>
              </a:rPr>
              <a:t>متوسط کل داراییها</a:t>
            </a:r>
            <a:endParaRPr lang="fa-IR" sz="2400" b="1" dirty="0">
              <a:cs typeface="B Nazanin" pitchFamily="2" charset="-78"/>
            </a:endParaRPr>
          </a:p>
        </p:txBody>
      </p:sp>
      <p:sp>
        <p:nvSpPr>
          <p:cNvPr id="12" name="Rectangle 11"/>
          <p:cNvSpPr/>
          <p:nvPr/>
        </p:nvSpPr>
        <p:spPr>
          <a:xfrm>
            <a:off x="3789572" y="3356992"/>
            <a:ext cx="2006564" cy="461665"/>
          </a:xfrm>
          <a:prstGeom prst="rect">
            <a:avLst/>
          </a:prstGeom>
        </p:spPr>
        <p:txBody>
          <a:bodyPr wrap="square">
            <a:spAutoFit/>
          </a:bodyPr>
          <a:lstStyle/>
          <a:p>
            <a:pPr lvl="0" algn="ctr"/>
            <a:r>
              <a:rPr lang="fa-IR" sz="2400" b="1" dirty="0">
                <a:solidFill>
                  <a:prstClr val="black"/>
                </a:solidFill>
                <a:cs typeface="B Nazanin" pitchFamily="2" charset="-78"/>
              </a:rPr>
              <a:t>فروش خالص</a:t>
            </a:r>
          </a:p>
        </p:txBody>
      </p:sp>
      <p:cxnSp>
        <p:nvCxnSpPr>
          <p:cNvPr id="13" name="Straight Connector 12"/>
          <p:cNvCxnSpPr/>
          <p:nvPr/>
        </p:nvCxnSpPr>
        <p:spPr>
          <a:xfrm>
            <a:off x="3753149" y="3789040"/>
            <a:ext cx="2331019" cy="2961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51520" y="5085184"/>
            <a:ext cx="2808312" cy="461665"/>
          </a:xfrm>
          <a:prstGeom prst="rect">
            <a:avLst/>
          </a:prstGeom>
          <a:noFill/>
        </p:spPr>
        <p:txBody>
          <a:bodyPr wrap="square" rtlCol="1">
            <a:spAutoFit/>
          </a:bodyPr>
          <a:lstStyle/>
          <a:p>
            <a:r>
              <a:rPr lang="fa-IR" sz="2400" b="1" dirty="0" smtClean="0">
                <a:solidFill>
                  <a:srgbClr val="7030A0"/>
                </a:solidFill>
                <a:latin typeface="Arabic Typesetting"/>
                <a:cs typeface="B Titr" pitchFamily="2" charset="-78"/>
              </a:rPr>
              <a:t>= </a:t>
            </a:r>
            <a:r>
              <a:rPr lang="fa-IR" sz="2400" b="1" dirty="0" smtClean="0">
                <a:solidFill>
                  <a:srgbClr val="7030A0"/>
                </a:solidFill>
                <a:latin typeface="Arabic Typesetting"/>
                <a:cs typeface="B Nazanin" pitchFamily="2" charset="-78"/>
              </a:rPr>
              <a:t>دوره واریز بستانکاران</a:t>
            </a:r>
            <a:endParaRPr lang="fa-IR" sz="2400" b="1" dirty="0">
              <a:solidFill>
                <a:srgbClr val="7030A0"/>
              </a:solidFill>
              <a:cs typeface="B Nazanin" pitchFamily="2" charset="-78"/>
            </a:endParaRPr>
          </a:p>
        </p:txBody>
      </p:sp>
      <p:sp>
        <p:nvSpPr>
          <p:cNvPr id="16" name="TextBox 15"/>
          <p:cNvSpPr txBox="1"/>
          <p:nvPr/>
        </p:nvSpPr>
        <p:spPr>
          <a:xfrm>
            <a:off x="3076562" y="4792311"/>
            <a:ext cx="4672360" cy="461665"/>
          </a:xfrm>
          <a:prstGeom prst="rect">
            <a:avLst/>
          </a:prstGeom>
          <a:noFill/>
        </p:spPr>
        <p:txBody>
          <a:bodyPr wrap="square" rtlCol="1">
            <a:spAutoFit/>
          </a:bodyPr>
          <a:lstStyle/>
          <a:p>
            <a:pPr algn="ctr"/>
            <a:r>
              <a:rPr lang="fa-IR" sz="2400" b="1" dirty="0" smtClean="0">
                <a:cs typeface="B Nazanin" pitchFamily="2" charset="-78"/>
              </a:rPr>
              <a:t>360× متوسط حساب بستانکاران</a:t>
            </a:r>
            <a:endParaRPr lang="fa-IR" sz="2400" b="1" dirty="0">
              <a:cs typeface="B Nazanin" pitchFamily="2" charset="-78"/>
            </a:endParaRPr>
          </a:p>
        </p:txBody>
      </p:sp>
      <p:sp>
        <p:nvSpPr>
          <p:cNvPr id="17" name="TextBox 16"/>
          <p:cNvSpPr txBox="1"/>
          <p:nvPr/>
        </p:nvSpPr>
        <p:spPr>
          <a:xfrm>
            <a:off x="2523836" y="5387470"/>
            <a:ext cx="5792580" cy="461665"/>
          </a:xfrm>
          <a:prstGeom prst="rect">
            <a:avLst/>
          </a:prstGeom>
          <a:noFill/>
        </p:spPr>
        <p:txBody>
          <a:bodyPr wrap="square" rtlCol="1">
            <a:spAutoFit/>
          </a:bodyPr>
          <a:lstStyle/>
          <a:p>
            <a:pPr algn="ctr"/>
            <a:r>
              <a:rPr lang="fa-IR" sz="2400" b="1" dirty="0" smtClean="0">
                <a:cs typeface="B Nazanin" pitchFamily="2" charset="-78"/>
              </a:rPr>
              <a:t>موجودی کالای پایان دوره + موجودی کالای اول دوره</a:t>
            </a:r>
            <a:endParaRPr lang="fa-IR" sz="2400" b="1" dirty="0">
              <a:cs typeface="B Nazanin" pitchFamily="2" charset="-78"/>
            </a:endParaRPr>
          </a:p>
        </p:txBody>
      </p:sp>
      <p:cxnSp>
        <p:nvCxnSpPr>
          <p:cNvPr id="18" name="Straight Connector 17"/>
          <p:cNvCxnSpPr/>
          <p:nvPr/>
        </p:nvCxnSpPr>
        <p:spPr>
          <a:xfrm>
            <a:off x="3220820" y="5239072"/>
            <a:ext cx="45019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30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066800" y="620540"/>
            <a:ext cx="6648472" cy="5355312"/>
          </a:xfrm>
          <a:prstGeom prst="rect">
            <a:avLst/>
          </a:prstGeom>
          <a:noFill/>
        </p:spPr>
        <p:txBody>
          <a:bodyPr wrap="square" rtlCol="1">
            <a:spAutoFit/>
          </a:bodyP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fa-IR" b="1" dirty="0">
                <a:solidFill>
                  <a:srgbClr val="FF0000"/>
                </a:solidFill>
                <a:latin typeface="Arial" pitchFamily="34" charset="0"/>
                <a:cs typeface="Arial" pitchFamily="34" charset="0"/>
              </a:rPr>
              <a:t>تعریف ورشکستگی :</a:t>
            </a:r>
          </a:p>
          <a:p>
            <a:endParaRPr lang="fa-IR" sz="1600" b="1" dirty="0">
              <a:latin typeface="Arial" pitchFamily="34" charset="0"/>
              <a:cs typeface="Arial" pitchFamily="34" charset="0"/>
            </a:endParaRPr>
          </a:p>
          <a:p>
            <a:r>
              <a:rPr lang="fa-IR" sz="1600" b="1" dirty="0">
                <a:latin typeface="Arial" pitchFamily="34" charset="0"/>
                <a:cs typeface="Arial" pitchFamily="34" charset="0"/>
              </a:rPr>
              <a:t>واژه های مترادف با ورشکستگی عبارتند از :</a:t>
            </a:r>
          </a:p>
          <a:p>
            <a:endParaRPr lang="fa-IR" sz="1600" b="1" dirty="0">
              <a:latin typeface="Arial" pitchFamily="34" charset="0"/>
              <a:cs typeface="Arial" pitchFamily="34" charset="0"/>
            </a:endParaRPr>
          </a:p>
          <a:p>
            <a:r>
              <a:rPr lang="fa-IR" sz="1600" b="1" dirty="0">
                <a:latin typeface="Arial" pitchFamily="34" charset="0"/>
                <a:cs typeface="Arial" pitchFamily="34" charset="0"/>
              </a:rPr>
              <a:t>وضع نامطلوب مالی</a:t>
            </a:r>
            <a:r>
              <a:rPr lang="en-US" sz="1600" b="1" dirty="0">
                <a:latin typeface="Arial" pitchFamily="34" charset="0"/>
                <a:cs typeface="Arial" pitchFamily="34" charset="0"/>
              </a:rPr>
              <a:t>Distress </a:t>
            </a:r>
            <a:r>
              <a:rPr lang="fa-IR" sz="1600" b="1" dirty="0">
                <a:latin typeface="Arial" pitchFamily="34" charset="0"/>
                <a:cs typeface="Arial" pitchFamily="34" charset="0"/>
              </a:rPr>
              <a:t> - شکست </a:t>
            </a:r>
            <a:r>
              <a:rPr lang="en-US" sz="1600" b="1" dirty="0">
                <a:latin typeface="Arial" pitchFamily="34" charset="0"/>
                <a:cs typeface="Arial" pitchFamily="34" charset="0"/>
              </a:rPr>
              <a:t>Failure </a:t>
            </a:r>
            <a:r>
              <a:rPr lang="fa-IR" sz="1600" b="1" dirty="0">
                <a:latin typeface="Arial" pitchFamily="34" charset="0"/>
                <a:cs typeface="Arial" pitchFamily="34" charset="0"/>
              </a:rPr>
              <a:t>– عدم موفقیت واحد تجاری – وخامت – ورشکستگی </a:t>
            </a:r>
            <a:r>
              <a:rPr lang="en-US" sz="1600" b="1" dirty="0">
                <a:latin typeface="Arial" pitchFamily="34" charset="0"/>
                <a:cs typeface="Arial" pitchFamily="34" charset="0"/>
              </a:rPr>
              <a:t>Bankruptcy</a:t>
            </a:r>
            <a:r>
              <a:rPr lang="fa-IR" sz="1600" b="1" dirty="0">
                <a:latin typeface="Arial" pitchFamily="34" charset="0"/>
                <a:cs typeface="Arial" pitchFamily="34" charset="0"/>
              </a:rPr>
              <a:t> – عدم قدرت پرداخت دیون </a:t>
            </a:r>
            <a:r>
              <a:rPr lang="en-US" sz="1600" b="1" dirty="0">
                <a:latin typeface="Arial" pitchFamily="34" charset="0"/>
                <a:cs typeface="Arial" pitchFamily="34" charset="0"/>
              </a:rPr>
              <a:t>Insolvency</a:t>
            </a:r>
            <a:r>
              <a:rPr lang="fa-IR" sz="1600" b="1" dirty="0">
                <a:latin typeface="Arial" pitchFamily="34" charset="0"/>
                <a:cs typeface="Arial" pitchFamily="34" charset="0"/>
              </a:rPr>
              <a:t> .</a:t>
            </a:r>
          </a:p>
          <a:p>
            <a:endParaRPr lang="fa-IR" sz="1600" b="1" dirty="0">
              <a:latin typeface="Arial" pitchFamily="34" charset="0"/>
              <a:cs typeface="Arial" pitchFamily="34" charset="0"/>
            </a:endParaRPr>
          </a:p>
          <a:p>
            <a:pPr algn="justLow">
              <a:lnSpc>
                <a:spcPct val="150000"/>
              </a:lnSpc>
            </a:pPr>
            <a:r>
              <a:rPr lang="fa-IR" sz="1600" b="1" dirty="0">
                <a:latin typeface="Arial" pitchFamily="34" charset="0"/>
                <a:cs typeface="Arial" pitchFamily="34" charset="0"/>
              </a:rPr>
              <a:t>در فرهنگ ویستر (( شکست )) چنین تعریف شده است : توصیف یا حقیقت نداشتن یا عدم کفایت وجوه در کوتاه مدت.</a:t>
            </a:r>
          </a:p>
          <a:p>
            <a:pPr algn="justLow">
              <a:lnSpc>
                <a:spcPct val="150000"/>
              </a:lnSpc>
            </a:pPr>
            <a:r>
              <a:rPr lang="fa-IR" sz="1600" b="1" dirty="0">
                <a:latin typeface="Arial" pitchFamily="34" charset="0"/>
                <a:cs typeface="Arial" pitchFamily="34" charset="0"/>
              </a:rPr>
              <a:t>البته همه واحدهای تجاری برای دستیابی به موفقیت ، برنامه ریزی می کنند و عملیات خود را به سمت برنامه های خود راهبری می نمایند اما برخی از آنها برای دستیابی به این هدف دست به عملیات ریسک آور و خطرناکی می زنند که به ورشکستگی منتهی می گردد.</a:t>
            </a:r>
          </a:p>
          <a:p>
            <a:pPr algn="justLow">
              <a:lnSpc>
                <a:spcPct val="150000"/>
              </a:lnSpc>
            </a:pPr>
            <a:r>
              <a:rPr lang="fa-IR" sz="1600" b="1" dirty="0">
                <a:latin typeface="Arial" pitchFamily="34" charset="0"/>
                <a:cs typeface="Arial" pitchFamily="34" charset="0"/>
              </a:rPr>
              <a:t>طبق ماده 412 قانون تجارت ایران ، ورشکستگی را چنینی توصیف می کند </a:t>
            </a:r>
            <a:r>
              <a:rPr lang="en-US" sz="1600" b="1" dirty="0">
                <a:latin typeface="Arial" pitchFamily="34" charset="0"/>
                <a:cs typeface="Arial" pitchFamily="34" charset="0"/>
              </a:rPr>
              <a:t>]</a:t>
            </a:r>
            <a:r>
              <a:rPr lang="fa-IR" sz="1600" b="1" dirty="0">
                <a:latin typeface="Arial" pitchFamily="34" charset="0"/>
                <a:cs typeface="Arial" pitchFamily="34" charset="0"/>
              </a:rPr>
              <a:t>اسکینی 1380 </a:t>
            </a:r>
            <a:r>
              <a:rPr lang="en-US" sz="1600" b="1" dirty="0">
                <a:latin typeface="Arial" pitchFamily="34" charset="0"/>
                <a:cs typeface="Arial" pitchFamily="34" charset="0"/>
              </a:rPr>
              <a:t>[</a:t>
            </a:r>
            <a:r>
              <a:rPr lang="fa-IR" sz="1600" b="1" dirty="0">
                <a:latin typeface="Arial" pitchFamily="34" charset="0"/>
                <a:cs typeface="Arial" pitchFamily="34" charset="0"/>
              </a:rPr>
              <a:t>:</a:t>
            </a:r>
          </a:p>
          <a:p>
            <a:pPr algn="justLow">
              <a:lnSpc>
                <a:spcPct val="150000"/>
              </a:lnSpc>
            </a:pPr>
            <a:r>
              <a:rPr lang="fa-IR" sz="1600" b="1" dirty="0">
                <a:latin typeface="Arial" pitchFamily="34" charset="0"/>
                <a:cs typeface="Arial" pitchFamily="34" charset="0"/>
              </a:rPr>
              <a:t>ورشکستگی تاجر یا شرکت تجاری در زمینه توقف از تادیه وجوهی که بر عهده اوست حاصل می شود.</a:t>
            </a:r>
          </a:p>
          <a:p>
            <a:endParaRPr lang="fa-IR" sz="1600" b="1" dirty="0"/>
          </a:p>
          <a:p>
            <a:endParaRPr lang="fa-IR" sz="2000" b="1" dirty="0"/>
          </a:p>
        </p:txBody>
      </p:sp>
    </p:spTree>
    <p:extLst>
      <p:ext uri="{BB962C8B-B14F-4D97-AF65-F5344CB8AC3E}">
        <p14:creationId xmlns:p14="http://schemas.microsoft.com/office/powerpoint/2010/main" val="3821630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51520" y="350658"/>
            <a:ext cx="7296811" cy="400110"/>
          </a:xfrm>
          <a:prstGeom prst="rect">
            <a:avLst/>
          </a:prstGeom>
          <a:noFill/>
        </p:spPr>
        <p:txBody>
          <a:bodyPr wrap="square" rtlCol="1">
            <a:spAutoFit/>
          </a:bodyPr>
          <a:lstStyle/>
          <a:p>
            <a:pPr algn="l"/>
            <a:r>
              <a:rPr lang="fa-IR" sz="2000" b="1" dirty="0" smtClean="0">
                <a:solidFill>
                  <a:srgbClr val="7030A0"/>
                </a:solidFill>
                <a:latin typeface="Arabic Typesetting"/>
                <a:cs typeface="B Titr" pitchFamily="2" charset="-78"/>
              </a:rPr>
              <a:t>=</a:t>
            </a:r>
            <a:r>
              <a:rPr lang="fa-IR" sz="2000" b="1" dirty="0" smtClean="0">
                <a:solidFill>
                  <a:srgbClr val="7030A0"/>
                </a:solidFill>
                <a:cs typeface="B Titr" pitchFamily="2" charset="-78"/>
              </a:rPr>
              <a:t> </a:t>
            </a:r>
            <a:r>
              <a:rPr lang="fa-IR" sz="2000" b="1" dirty="0" smtClean="0">
                <a:solidFill>
                  <a:srgbClr val="7030A0"/>
                </a:solidFill>
                <a:cs typeface="B Nazanin" pitchFamily="2" charset="-78"/>
              </a:rPr>
              <a:t> نسبت کالا به سرمایه در گردش</a:t>
            </a:r>
            <a:endParaRPr lang="fa-IR" sz="2000" b="1" dirty="0">
              <a:solidFill>
                <a:srgbClr val="7030A0"/>
              </a:solidFill>
              <a:cs typeface="B Nazanin" pitchFamily="2" charset="-78"/>
            </a:endParaRPr>
          </a:p>
        </p:txBody>
      </p:sp>
      <p:cxnSp>
        <p:nvCxnSpPr>
          <p:cNvPr id="4" name="Straight Connector 3"/>
          <p:cNvCxnSpPr/>
          <p:nvPr/>
        </p:nvCxnSpPr>
        <p:spPr>
          <a:xfrm>
            <a:off x="3498832" y="518795"/>
            <a:ext cx="23042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468462" y="51273"/>
            <a:ext cx="2304256" cy="400110"/>
          </a:xfrm>
          <a:prstGeom prst="rect">
            <a:avLst/>
          </a:prstGeom>
          <a:noFill/>
        </p:spPr>
        <p:txBody>
          <a:bodyPr wrap="square" rtlCol="1">
            <a:spAutoFit/>
          </a:bodyPr>
          <a:lstStyle/>
          <a:p>
            <a:pPr algn="ctr"/>
            <a:r>
              <a:rPr lang="fa-IR" sz="2000" b="1" dirty="0" smtClean="0">
                <a:cs typeface="B Nazanin" pitchFamily="2" charset="-78"/>
              </a:rPr>
              <a:t>موجودی</a:t>
            </a:r>
            <a:r>
              <a:rPr lang="fa-IR" sz="1400" b="1" dirty="0" smtClean="0">
                <a:cs typeface="B Nazanin" pitchFamily="2" charset="-78"/>
              </a:rPr>
              <a:t> کالا</a:t>
            </a:r>
            <a:endParaRPr lang="fa-IR" sz="1400" b="1" dirty="0">
              <a:cs typeface="B Nazanin" pitchFamily="2" charset="-78"/>
            </a:endParaRPr>
          </a:p>
        </p:txBody>
      </p:sp>
      <p:sp>
        <p:nvSpPr>
          <p:cNvPr id="7" name="TextBox 6"/>
          <p:cNvSpPr txBox="1"/>
          <p:nvPr/>
        </p:nvSpPr>
        <p:spPr>
          <a:xfrm>
            <a:off x="3225710" y="492551"/>
            <a:ext cx="2400267" cy="400110"/>
          </a:xfrm>
          <a:prstGeom prst="rect">
            <a:avLst/>
          </a:prstGeom>
          <a:noFill/>
        </p:spPr>
        <p:txBody>
          <a:bodyPr wrap="square" rtlCol="1">
            <a:spAutoFit/>
          </a:bodyPr>
          <a:lstStyle/>
          <a:p>
            <a:pPr algn="ctr"/>
            <a:r>
              <a:rPr lang="fa-IR" sz="2000" b="1" dirty="0" smtClean="0">
                <a:cs typeface="B Nazanin" pitchFamily="2" charset="-78"/>
              </a:rPr>
              <a:t>سرمایه در گردش</a:t>
            </a:r>
            <a:endParaRPr lang="fa-IR" sz="2000" b="1" dirty="0">
              <a:cs typeface="B Nazanin" pitchFamily="2" charset="-78"/>
            </a:endParaRPr>
          </a:p>
        </p:txBody>
      </p:sp>
      <p:sp>
        <p:nvSpPr>
          <p:cNvPr id="8" name="TextBox 7"/>
          <p:cNvSpPr txBox="1"/>
          <p:nvPr/>
        </p:nvSpPr>
        <p:spPr>
          <a:xfrm>
            <a:off x="30734" y="1321700"/>
            <a:ext cx="2813074" cy="400110"/>
          </a:xfrm>
          <a:prstGeom prst="rect">
            <a:avLst/>
          </a:prstGeom>
          <a:noFill/>
        </p:spPr>
        <p:txBody>
          <a:bodyPr wrap="square" rtlCol="1">
            <a:spAutoFit/>
          </a:bodyPr>
          <a:lstStyle/>
          <a:p>
            <a:r>
              <a:rPr lang="fa-IR" sz="2000" b="1" dirty="0" smtClean="0">
                <a:solidFill>
                  <a:srgbClr val="7030A0"/>
                </a:solidFill>
                <a:latin typeface="Arabic Typesetting"/>
                <a:cs typeface="B Titr" pitchFamily="2" charset="-78"/>
              </a:rPr>
              <a:t>= </a:t>
            </a:r>
            <a:r>
              <a:rPr lang="fa-IR" sz="2000" b="1" dirty="0" smtClean="0">
                <a:solidFill>
                  <a:srgbClr val="7030A0"/>
                </a:solidFill>
                <a:latin typeface="Arabic Typesetting"/>
                <a:cs typeface="B Nazanin" pitchFamily="2" charset="-78"/>
              </a:rPr>
              <a:t>نسبت گردش سرمایه جاری</a:t>
            </a:r>
            <a:endParaRPr lang="fa-IR" sz="2000" b="1" dirty="0">
              <a:solidFill>
                <a:srgbClr val="7030A0"/>
              </a:solidFill>
              <a:cs typeface="B Nazanin" pitchFamily="2" charset="-78"/>
            </a:endParaRPr>
          </a:p>
        </p:txBody>
      </p:sp>
      <p:cxnSp>
        <p:nvCxnSpPr>
          <p:cNvPr id="11" name="Straight Connector 10"/>
          <p:cNvCxnSpPr/>
          <p:nvPr/>
        </p:nvCxnSpPr>
        <p:spPr>
          <a:xfrm>
            <a:off x="2843807" y="1503060"/>
            <a:ext cx="211223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43808" y="1038508"/>
            <a:ext cx="2016224" cy="400110"/>
          </a:xfrm>
          <a:prstGeom prst="rect">
            <a:avLst/>
          </a:prstGeom>
          <a:noFill/>
        </p:spPr>
        <p:txBody>
          <a:bodyPr wrap="square" rtlCol="1">
            <a:spAutoFit/>
          </a:bodyPr>
          <a:lstStyle/>
          <a:p>
            <a:pPr algn="ctr"/>
            <a:r>
              <a:rPr lang="fa-IR" sz="2000" b="1" dirty="0" smtClean="0">
                <a:cs typeface="B Nazanin" pitchFamily="2" charset="-78"/>
              </a:rPr>
              <a:t>فروش خالص</a:t>
            </a:r>
            <a:endParaRPr lang="fa-IR" sz="2000" b="1" dirty="0">
              <a:cs typeface="B Nazanin" pitchFamily="2" charset="-78"/>
            </a:endParaRPr>
          </a:p>
        </p:txBody>
      </p:sp>
      <p:sp>
        <p:nvSpPr>
          <p:cNvPr id="13" name="TextBox 12"/>
          <p:cNvSpPr txBox="1"/>
          <p:nvPr/>
        </p:nvSpPr>
        <p:spPr>
          <a:xfrm>
            <a:off x="2747797" y="1591498"/>
            <a:ext cx="1920213" cy="400110"/>
          </a:xfrm>
          <a:prstGeom prst="rect">
            <a:avLst/>
          </a:prstGeom>
          <a:noFill/>
        </p:spPr>
        <p:txBody>
          <a:bodyPr wrap="square" rtlCol="1">
            <a:spAutoFit/>
          </a:bodyPr>
          <a:lstStyle/>
          <a:p>
            <a:r>
              <a:rPr lang="fa-IR" sz="2000" b="1" dirty="0" smtClean="0">
                <a:cs typeface="B Nazanin" pitchFamily="2" charset="-78"/>
              </a:rPr>
              <a:t>سرمایه در گردش</a:t>
            </a:r>
            <a:endParaRPr lang="fa-IR" sz="2000" b="1" dirty="0">
              <a:cs typeface="B Nazanin" pitchFamily="2" charset="-78"/>
            </a:endParaRPr>
          </a:p>
        </p:txBody>
      </p:sp>
      <p:sp>
        <p:nvSpPr>
          <p:cNvPr id="15" name="TextBox 14"/>
          <p:cNvSpPr txBox="1"/>
          <p:nvPr/>
        </p:nvSpPr>
        <p:spPr>
          <a:xfrm>
            <a:off x="3899925" y="1937737"/>
            <a:ext cx="4800533" cy="461665"/>
          </a:xfrm>
          <a:prstGeom prst="rect">
            <a:avLst/>
          </a:prstGeom>
          <a:noFill/>
        </p:spPr>
        <p:txBody>
          <a:bodyPr wrap="square" rtlCol="1">
            <a:spAutoFit/>
          </a:bodyPr>
          <a:lstStyle/>
          <a:p>
            <a:pPr algn="r"/>
            <a:r>
              <a:rPr lang="fa-IR" sz="2400" b="1" dirty="0" smtClean="0">
                <a:solidFill>
                  <a:srgbClr val="0000FF"/>
                </a:solidFill>
                <a:cs typeface="B Titr" pitchFamily="2" charset="-78"/>
              </a:rPr>
              <a:t>نسبتهای اهرم ما لی (سرمایه گذاری)</a:t>
            </a:r>
            <a:endParaRPr lang="fa-IR" sz="2400" b="1" dirty="0">
              <a:solidFill>
                <a:srgbClr val="0000FF"/>
              </a:solidFill>
              <a:cs typeface="B Titr" pitchFamily="2" charset="-78"/>
            </a:endParaRPr>
          </a:p>
        </p:txBody>
      </p:sp>
      <p:sp>
        <p:nvSpPr>
          <p:cNvPr id="17" name="TextBox 16"/>
          <p:cNvSpPr txBox="1"/>
          <p:nvPr/>
        </p:nvSpPr>
        <p:spPr>
          <a:xfrm>
            <a:off x="251520" y="2564904"/>
            <a:ext cx="2731415" cy="400110"/>
          </a:xfrm>
          <a:prstGeom prst="rect">
            <a:avLst/>
          </a:prstGeom>
          <a:noFill/>
        </p:spPr>
        <p:txBody>
          <a:bodyPr wrap="square" rtlCol="1">
            <a:spAutoFit/>
          </a:bodyPr>
          <a:lstStyle/>
          <a:p>
            <a:pPr algn="ctr"/>
            <a:r>
              <a:rPr lang="fa-IR" sz="2000" b="1" dirty="0" smtClean="0">
                <a:solidFill>
                  <a:srgbClr val="FF0000"/>
                </a:solidFill>
                <a:latin typeface="Arabic Typesetting"/>
                <a:cs typeface="B Titr" pitchFamily="2" charset="-78"/>
              </a:rPr>
              <a:t>= </a:t>
            </a:r>
            <a:r>
              <a:rPr lang="fa-IR" sz="2000" b="1" dirty="0" smtClean="0">
                <a:solidFill>
                  <a:srgbClr val="FF0000"/>
                </a:solidFill>
                <a:cs typeface="B Nazanin" pitchFamily="2" charset="-78"/>
              </a:rPr>
              <a:t>نسبت بدهی</a:t>
            </a:r>
            <a:endParaRPr lang="fa-IR" sz="2000" b="1" dirty="0">
              <a:solidFill>
                <a:srgbClr val="FF0000"/>
              </a:solidFill>
              <a:cs typeface="B Nazanin" pitchFamily="2" charset="-78"/>
            </a:endParaRPr>
          </a:p>
        </p:txBody>
      </p:sp>
      <p:cxnSp>
        <p:nvCxnSpPr>
          <p:cNvPr id="19" name="Straight Connector 18"/>
          <p:cNvCxnSpPr/>
          <p:nvPr/>
        </p:nvCxnSpPr>
        <p:spPr>
          <a:xfrm>
            <a:off x="2490682" y="2764959"/>
            <a:ext cx="18496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542894" y="2245514"/>
            <a:ext cx="1849672" cy="400110"/>
          </a:xfrm>
          <a:prstGeom prst="rect">
            <a:avLst/>
          </a:prstGeom>
          <a:noFill/>
        </p:spPr>
        <p:txBody>
          <a:bodyPr wrap="square" rtlCol="1">
            <a:spAutoFit/>
          </a:bodyPr>
          <a:lstStyle/>
          <a:p>
            <a:pPr algn="ctr"/>
            <a:r>
              <a:rPr lang="fa-IR" sz="2000" b="1" dirty="0" smtClean="0">
                <a:cs typeface="B Nazanin" pitchFamily="2" charset="-78"/>
              </a:rPr>
              <a:t>جمع بدهی ها</a:t>
            </a:r>
            <a:endParaRPr lang="fa-IR" sz="2000" b="1" dirty="0">
              <a:cs typeface="B Nazanin" pitchFamily="2" charset="-78"/>
            </a:endParaRPr>
          </a:p>
        </p:txBody>
      </p:sp>
      <p:sp>
        <p:nvSpPr>
          <p:cNvPr id="21" name="TextBox 20"/>
          <p:cNvSpPr txBox="1"/>
          <p:nvPr/>
        </p:nvSpPr>
        <p:spPr>
          <a:xfrm>
            <a:off x="2728208" y="2780348"/>
            <a:ext cx="1536171" cy="400110"/>
          </a:xfrm>
          <a:prstGeom prst="rect">
            <a:avLst/>
          </a:prstGeom>
          <a:noFill/>
        </p:spPr>
        <p:txBody>
          <a:bodyPr wrap="square" rtlCol="1">
            <a:spAutoFit/>
          </a:bodyPr>
          <a:lstStyle/>
          <a:p>
            <a:pPr algn="ctr"/>
            <a:r>
              <a:rPr lang="fa-IR" sz="2000" b="1" dirty="0" smtClean="0">
                <a:cs typeface="B Nazanin" pitchFamily="2" charset="-78"/>
              </a:rPr>
              <a:t>جمع داراییها</a:t>
            </a:r>
            <a:endParaRPr lang="fa-IR" sz="2000" b="1" dirty="0">
              <a:cs typeface="B Nazanin" pitchFamily="2" charset="-78"/>
            </a:endParaRPr>
          </a:p>
        </p:txBody>
      </p:sp>
      <p:sp>
        <p:nvSpPr>
          <p:cNvPr id="22" name="TextBox 21"/>
          <p:cNvSpPr txBox="1"/>
          <p:nvPr/>
        </p:nvSpPr>
        <p:spPr>
          <a:xfrm>
            <a:off x="30734" y="3933056"/>
            <a:ext cx="3458509" cy="400110"/>
          </a:xfrm>
          <a:prstGeom prst="rect">
            <a:avLst/>
          </a:prstGeom>
          <a:noFill/>
        </p:spPr>
        <p:txBody>
          <a:bodyPr wrap="square" rtlCol="1">
            <a:spAutoFit/>
          </a:bodyPr>
          <a:lstStyle/>
          <a:p>
            <a:r>
              <a:rPr lang="fa-IR" sz="2000" dirty="0" smtClean="0">
                <a:solidFill>
                  <a:srgbClr val="FF0000"/>
                </a:solidFill>
                <a:latin typeface="Arabic Typesetting"/>
                <a:cs typeface="B Titr" pitchFamily="2" charset="-78"/>
              </a:rPr>
              <a:t>= </a:t>
            </a:r>
            <a:r>
              <a:rPr lang="fa-IR" sz="2000" b="1" dirty="0" smtClean="0">
                <a:solidFill>
                  <a:srgbClr val="FF0000"/>
                </a:solidFill>
                <a:cs typeface="B Nazanin" pitchFamily="2" charset="-78"/>
              </a:rPr>
              <a:t>نسبت حقوق سهام به کل بدهی ها</a:t>
            </a:r>
            <a:endParaRPr lang="fa-IR" sz="2000" b="1" dirty="0">
              <a:solidFill>
                <a:srgbClr val="FF0000"/>
              </a:solidFill>
              <a:cs typeface="B Nazanin" pitchFamily="2" charset="-78"/>
            </a:endParaRPr>
          </a:p>
        </p:txBody>
      </p:sp>
      <p:cxnSp>
        <p:nvCxnSpPr>
          <p:cNvPr id="24" name="Straight Connector 23"/>
          <p:cNvCxnSpPr/>
          <p:nvPr/>
        </p:nvCxnSpPr>
        <p:spPr>
          <a:xfrm>
            <a:off x="3437396" y="4095623"/>
            <a:ext cx="263608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437396" y="3587791"/>
            <a:ext cx="2444068" cy="400110"/>
          </a:xfrm>
          <a:prstGeom prst="rect">
            <a:avLst/>
          </a:prstGeom>
          <a:noFill/>
        </p:spPr>
        <p:txBody>
          <a:bodyPr wrap="square" rtlCol="1">
            <a:spAutoFit/>
          </a:bodyPr>
          <a:lstStyle/>
          <a:p>
            <a:pPr algn="ctr"/>
            <a:r>
              <a:rPr lang="fa-IR" sz="2000" b="1" dirty="0" smtClean="0">
                <a:cs typeface="B Nazanin" pitchFamily="2" charset="-78"/>
              </a:rPr>
              <a:t>حقوق صاحبان سهام</a:t>
            </a:r>
            <a:endParaRPr lang="fa-IR" sz="2000" b="1" dirty="0">
              <a:cs typeface="B Nazanin" pitchFamily="2" charset="-78"/>
            </a:endParaRPr>
          </a:p>
        </p:txBody>
      </p:sp>
      <p:sp>
        <p:nvSpPr>
          <p:cNvPr id="27" name="TextBox 26"/>
          <p:cNvSpPr txBox="1"/>
          <p:nvPr/>
        </p:nvSpPr>
        <p:spPr>
          <a:xfrm>
            <a:off x="3417732" y="4133111"/>
            <a:ext cx="2208245" cy="400110"/>
          </a:xfrm>
          <a:prstGeom prst="rect">
            <a:avLst/>
          </a:prstGeom>
          <a:noFill/>
        </p:spPr>
        <p:txBody>
          <a:bodyPr wrap="square" rtlCol="1">
            <a:spAutoFit/>
          </a:bodyPr>
          <a:lstStyle/>
          <a:p>
            <a:pPr algn="ctr"/>
            <a:r>
              <a:rPr lang="fa-IR" sz="2000" b="1" dirty="0" smtClean="0">
                <a:cs typeface="B Nazanin" pitchFamily="2" charset="-78"/>
              </a:rPr>
              <a:t>کل بدهی ها</a:t>
            </a:r>
            <a:endParaRPr lang="fa-IR" sz="2000" b="1" dirty="0">
              <a:cs typeface="B Nazanin" pitchFamily="2" charset="-78"/>
            </a:endParaRPr>
          </a:p>
        </p:txBody>
      </p:sp>
      <p:sp>
        <p:nvSpPr>
          <p:cNvPr id="28" name="TextBox 27"/>
          <p:cNvSpPr txBox="1"/>
          <p:nvPr/>
        </p:nvSpPr>
        <p:spPr>
          <a:xfrm>
            <a:off x="251520" y="5301208"/>
            <a:ext cx="3456384" cy="400110"/>
          </a:xfrm>
          <a:prstGeom prst="rect">
            <a:avLst/>
          </a:prstGeom>
          <a:noFill/>
        </p:spPr>
        <p:txBody>
          <a:bodyPr wrap="square" rtlCol="1">
            <a:spAutoFit/>
          </a:bodyPr>
          <a:lstStyle/>
          <a:p>
            <a:pPr algn="ctr"/>
            <a:r>
              <a:rPr lang="fa-IR" sz="2000" dirty="0" smtClean="0">
                <a:solidFill>
                  <a:srgbClr val="FF0000"/>
                </a:solidFill>
                <a:latin typeface="Arabic Typesetting"/>
                <a:cs typeface="B Titr" pitchFamily="2" charset="-78"/>
              </a:rPr>
              <a:t>= </a:t>
            </a:r>
            <a:r>
              <a:rPr lang="fa-IR" sz="2000" b="1" dirty="0" smtClean="0">
                <a:solidFill>
                  <a:srgbClr val="FF0000"/>
                </a:solidFill>
                <a:cs typeface="B Nazanin" pitchFamily="2" charset="-78"/>
              </a:rPr>
              <a:t>نسبت </a:t>
            </a:r>
            <a:r>
              <a:rPr lang="fa-IR" sz="2000" b="1" dirty="0">
                <a:solidFill>
                  <a:srgbClr val="FF0000"/>
                </a:solidFill>
                <a:cs typeface="B Nazanin" pitchFamily="2" charset="-78"/>
              </a:rPr>
              <a:t>حقوق سهام به کل </a:t>
            </a:r>
            <a:r>
              <a:rPr lang="fa-IR" sz="2000" b="1" dirty="0" smtClean="0">
                <a:solidFill>
                  <a:srgbClr val="FF0000"/>
                </a:solidFill>
                <a:cs typeface="B Nazanin" pitchFamily="2" charset="-78"/>
              </a:rPr>
              <a:t>داراییها</a:t>
            </a:r>
            <a:endParaRPr lang="fa-IR" sz="2000" b="1" dirty="0">
              <a:solidFill>
                <a:srgbClr val="FF0000"/>
              </a:solidFill>
              <a:cs typeface="B Nazanin" pitchFamily="2" charset="-78"/>
            </a:endParaRPr>
          </a:p>
        </p:txBody>
      </p:sp>
      <p:cxnSp>
        <p:nvCxnSpPr>
          <p:cNvPr id="30" name="Straight Connector 29"/>
          <p:cNvCxnSpPr/>
          <p:nvPr/>
        </p:nvCxnSpPr>
        <p:spPr>
          <a:xfrm>
            <a:off x="3550568" y="5455096"/>
            <a:ext cx="23308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516468" y="5547429"/>
            <a:ext cx="2050909" cy="400110"/>
          </a:xfrm>
          <a:prstGeom prst="rect">
            <a:avLst/>
          </a:prstGeom>
          <a:noFill/>
        </p:spPr>
        <p:txBody>
          <a:bodyPr wrap="square" rtlCol="1">
            <a:spAutoFit/>
          </a:bodyPr>
          <a:lstStyle/>
          <a:p>
            <a:pPr algn="ctr"/>
            <a:r>
              <a:rPr lang="fa-IR" sz="2000" b="1" dirty="0" smtClean="0">
                <a:cs typeface="B Nazanin" pitchFamily="2" charset="-78"/>
              </a:rPr>
              <a:t>کل داراییها</a:t>
            </a:r>
            <a:endParaRPr lang="fa-IR" sz="2000" b="1" dirty="0">
              <a:cs typeface="B Nazanin" pitchFamily="2" charset="-78"/>
            </a:endParaRPr>
          </a:p>
        </p:txBody>
      </p:sp>
      <p:sp>
        <p:nvSpPr>
          <p:cNvPr id="35" name="TextBox 34"/>
          <p:cNvSpPr txBox="1"/>
          <p:nvPr/>
        </p:nvSpPr>
        <p:spPr>
          <a:xfrm>
            <a:off x="3516468" y="5026251"/>
            <a:ext cx="2208245" cy="400110"/>
          </a:xfrm>
          <a:prstGeom prst="rect">
            <a:avLst/>
          </a:prstGeom>
          <a:noFill/>
        </p:spPr>
        <p:txBody>
          <a:bodyPr wrap="square" rtlCol="1">
            <a:spAutoFit/>
          </a:bodyPr>
          <a:lstStyle/>
          <a:p>
            <a:pPr algn="ctr"/>
            <a:r>
              <a:rPr lang="fa-IR" sz="2000" b="1" dirty="0" smtClean="0">
                <a:cs typeface="B Nazanin" pitchFamily="2" charset="-78"/>
              </a:rPr>
              <a:t>حقوق صاحبان سهام</a:t>
            </a:r>
            <a:endParaRPr lang="fa-IR" sz="2000" b="1" dirty="0">
              <a:cs typeface="B Nazanin" pitchFamily="2" charset="-78"/>
            </a:endParaRPr>
          </a:p>
        </p:txBody>
      </p:sp>
    </p:spTree>
    <p:extLst>
      <p:ext uri="{BB962C8B-B14F-4D97-AF65-F5344CB8AC3E}">
        <p14:creationId xmlns:p14="http://schemas.microsoft.com/office/powerpoint/2010/main" val="1396412515"/>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txBox="1">
            <a:spLocks noGrp="1"/>
          </p:cNvSpPr>
          <p:nvPr>
            <p:ph type="title"/>
          </p:nvPr>
        </p:nvSpPr>
        <p:spPr>
          <a:xfrm>
            <a:off x="107808" y="448508"/>
            <a:ext cx="8506984" cy="446276"/>
          </a:xfrm>
          <a:prstGeom prst="rect">
            <a:avLst/>
          </a:prstGeom>
          <a:noFill/>
        </p:spPr>
        <p:txBody>
          <a:bodyPr wrap="square" rtlCol="1">
            <a:spAutoFit/>
          </a:bodyPr>
          <a:lstStyle/>
          <a:p>
            <a:r>
              <a:rPr lang="fa-IR" sz="2000" b="1" dirty="0" smtClean="0">
                <a:solidFill>
                  <a:srgbClr val="FF0000"/>
                </a:solidFill>
                <a:latin typeface="Arabic Typesetting"/>
                <a:cs typeface="B Titr" pitchFamily="2" charset="-78"/>
              </a:rPr>
              <a:t>= </a:t>
            </a:r>
            <a:r>
              <a:rPr lang="fa-IR" sz="2000" b="1" dirty="0" smtClean="0">
                <a:solidFill>
                  <a:srgbClr val="FF0000"/>
                </a:solidFill>
                <a:cs typeface="B Nazanin" pitchFamily="2" charset="-78"/>
              </a:rPr>
              <a:t>نسبت پوشش هزینه های بهره</a:t>
            </a:r>
            <a:endParaRPr lang="fa-IR" sz="2000" b="1" dirty="0">
              <a:solidFill>
                <a:srgbClr val="FF0000"/>
              </a:solidFill>
              <a:cs typeface="B Nazanin" pitchFamily="2" charset="-78"/>
            </a:endParaRPr>
          </a:p>
        </p:txBody>
      </p:sp>
      <p:sp>
        <p:nvSpPr>
          <p:cNvPr id="4" name="TextBox 3"/>
          <p:cNvSpPr txBox="1"/>
          <p:nvPr/>
        </p:nvSpPr>
        <p:spPr>
          <a:xfrm>
            <a:off x="3018247" y="260648"/>
            <a:ext cx="2561866" cy="400110"/>
          </a:xfrm>
          <a:prstGeom prst="rect">
            <a:avLst/>
          </a:prstGeom>
          <a:noFill/>
        </p:spPr>
        <p:txBody>
          <a:bodyPr wrap="square" rtlCol="1">
            <a:spAutoFit/>
          </a:bodyPr>
          <a:lstStyle/>
          <a:p>
            <a:pPr algn="ctr"/>
            <a:r>
              <a:rPr lang="fa-IR" sz="2000" b="1" dirty="0" smtClean="0">
                <a:cs typeface="B Nazanin" pitchFamily="2" charset="-78"/>
              </a:rPr>
              <a:t>سود قبل از بهره و مالیات</a:t>
            </a:r>
            <a:endParaRPr lang="fa-IR" sz="2000" b="1" dirty="0">
              <a:cs typeface="B Nazanin" pitchFamily="2" charset="-78"/>
            </a:endParaRPr>
          </a:p>
        </p:txBody>
      </p:sp>
      <p:sp>
        <p:nvSpPr>
          <p:cNvPr id="5" name="TextBox 4"/>
          <p:cNvSpPr txBox="1"/>
          <p:nvPr/>
        </p:nvSpPr>
        <p:spPr>
          <a:xfrm>
            <a:off x="3300720" y="692697"/>
            <a:ext cx="2422803" cy="400110"/>
          </a:xfrm>
          <a:prstGeom prst="rect">
            <a:avLst/>
          </a:prstGeom>
          <a:noFill/>
        </p:spPr>
        <p:txBody>
          <a:bodyPr wrap="square" rtlCol="1">
            <a:spAutoFit/>
          </a:bodyPr>
          <a:lstStyle/>
          <a:p>
            <a:pPr algn="ctr"/>
            <a:r>
              <a:rPr lang="fa-IR" sz="2000" b="1" dirty="0" smtClean="0">
                <a:cs typeface="B Nazanin" pitchFamily="2" charset="-78"/>
              </a:rPr>
              <a:t>هزینه های بهره</a:t>
            </a:r>
            <a:endParaRPr lang="fa-IR" sz="2000" b="1" dirty="0">
              <a:cs typeface="B Nazanin" pitchFamily="2" charset="-78"/>
            </a:endParaRPr>
          </a:p>
        </p:txBody>
      </p:sp>
      <p:cxnSp>
        <p:nvCxnSpPr>
          <p:cNvPr id="6" name="Straight Connector 5"/>
          <p:cNvCxnSpPr/>
          <p:nvPr/>
        </p:nvCxnSpPr>
        <p:spPr>
          <a:xfrm>
            <a:off x="3328369" y="692696"/>
            <a:ext cx="1837042"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1636245"/>
            <a:ext cx="3220561" cy="400110"/>
          </a:xfrm>
          <a:prstGeom prst="rect">
            <a:avLst/>
          </a:prstGeom>
          <a:noFill/>
        </p:spPr>
        <p:txBody>
          <a:bodyPr wrap="square" rtlCol="1">
            <a:spAutoFit/>
          </a:bodyPr>
          <a:lstStyle/>
          <a:p>
            <a:r>
              <a:rPr lang="fa-IR" sz="2000" dirty="0" smtClean="0">
                <a:solidFill>
                  <a:srgbClr val="FF0000"/>
                </a:solidFill>
                <a:latin typeface="Arabic Typesetting"/>
                <a:cs typeface="B Titr" pitchFamily="2" charset="-78"/>
              </a:rPr>
              <a:t>=</a:t>
            </a:r>
            <a:r>
              <a:rPr lang="fa-IR" sz="2000" dirty="0" smtClean="0">
                <a:solidFill>
                  <a:srgbClr val="FF0000"/>
                </a:solidFill>
                <a:cs typeface="B Titr" pitchFamily="2" charset="-78"/>
              </a:rPr>
              <a:t> </a:t>
            </a:r>
            <a:r>
              <a:rPr lang="fa-IR" sz="2000" b="1" dirty="0" smtClean="0">
                <a:solidFill>
                  <a:srgbClr val="FF0000"/>
                </a:solidFill>
                <a:cs typeface="B Nazanin" pitchFamily="2" charset="-78"/>
              </a:rPr>
              <a:t>نسبت دارایی ثابت به ارزش ویژه</a:t>
            </a:r>
            <a:endParaRPr lang="fa-IR" sz="2000" b="1" dirty="0">
              <a:solidFill>
                <a:srgbClr val="FF0000"/>
              </a:solidFill>
              <a:cs typeface="B Nazanin" pitchFamily="2" charset="-78"/>
            </a:endParaRPr>
          </a:p>
        </p:txBody>
      </p:sp>
      <p:sp>
        <p:nvSpPr>
          <p:cNvPr id="9" name="TextBox 8"/>
          <p:cNvSpPr txBox="1"/>
          <p:nvPr/>
        </p:nvSpPr>
        <p:spPr>
          <a:xfrm>
            <a:off x="3220561" y="1482356"/>
            <a:ext cx="1817135" cy="400110"/>
          </a:xfrm>
          <a:prstGeom prst="rect">
            <a:avLst/>
          </a:prstGeom>
          <a:noFill/>
        </p:spPr>
        <p:txBody>
          <a:bodyPr wrap="square" rtlCol="1">
            <a:spAutoFit/>
          </a:bodyPr>
          <a:lstStyle/>
          <a:p>
            <a:pPr algn="ctr"/>
            <a:r>
              <a:rPr lang="fa-IR" sz="2000" b="1" dirty="0" smtClean="0">
                <a:cs typeface="B Nazanin" pitchFamily="2" charset="-78"/>
              </a:rPr>
              <a:t>دارایی ثابت</a:t>
            </a:r>
            <a:endParaRPr lang="fa-IR" sz="2000" b="1" dirty="0">
              <a:cs typeface="B Nazanin" pitchFamily="2" charset="-78"/>
            </a:endParaRPr>
          </a:p>
        </p:txBody>
      </p:sp>
      <p:cxnSp>
        <p:nvCxnSpPr>
          <p:cNvPr id="10" name="Straight Connector 9"/>
          <p:cNvCxnSpPr/>
          <p:nvPr/>
        </p:nvCxnSpPr>
        <p:spPr>
          <a:xfrm>
            <a:off x="3257294" y="1836300"/>
            <a:ext cx="178040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358174" y="1836300"/>
            <a:ext cx="1632181" cy="400110"/>
          </a:xfrm>
          <a:prstGeom prst="rect">
            <a:avLst/>
          </a:prstGeom>
          <a:noFill/>
        </p:spPr>
        <p:txBody>
          <a:bodyPr wrap="square" rtlCol="1">
            <a:spAutoFit/>
          </a:bodyPr>
          <a:lstStyle/>
          <a:p>
            <a:pPr algn="ctr"/>
            <a:r>
              <a:rPr lang="fa-IR" sz="2000" b="1" dirty="0" smtClean="0">
                <a:cs typeface="B Nazanin" pitchFamily="2" charset="-78"/>
              </a:rPr>
              <a:t>ارزش ویژه</a:t>
            </a:r>
            <a:endParaRPr lang="fa-IR" sz="2000" b="1" dirty="0">
              <a:cs typeface="B Nazanin" pitchFamily="2" charset="-78"/>
            </a:endParaRPr>
          </a:p>
        </p:txBody>
      </p:sp>
      <p:sp>
        <p:nvSpPr>
          <p:cNvPr id="13" name="TextBox 12"/>
          <p:cNvSpPr txBox="1"/>
          <p:nvPr/>
        </p:nvSpPr>
        <p:spPr>
          <a:xfrm>
            <a:off x="-8582" y="2636912"/>
            <a:ext cx="3237724" cy="400110"/>
          </a:xfrm>
          <a:prstGeom prst="rect">
            <a:avLst/>
          </a:prstGeom>
          <a:noFill/>
        </p:spPr>
        <p:txBody>
          <a:bodyPr wrap="square" rtlCol="1">
            <a:spAutoFit/>
          </a:bodyPr>
          <a:lstStyle/>
          <a:p>
            <a:r>
              <a:rPr lang="fa-IR" sz="2000" dirty="0">
                <a:solidFill>
                  <a:srgbClr val="FF0000"/>
                </a:solidFill>
                <a:latin typeface="Arabic Typesetting"/>
                <a:cs typeface="B Titr" pitchFamily="2" charset="-78"/>
              </a:rPr>
              <a:t>=</a:t>
            </a:r>
            <a:r>
              <a:rPr lang="fa-IR" sz="2000" b="1" dirty="0">
                <a:solidFill>
                  <a:srgbClr val="FF0000"/>
                </a:solidFill>
                <a:cs typeface="B Nazanin" pitchFamily="2" charset="-78"/>
              </a:rPr>
              <a:t> نسبت </a:t>
            </a:r>
            <a:r>
              <a:rPr lang="fa-IR" sz="2000" b="1" dirty="0" smtClean="0">
                <a:solidFill>
                  <a:srgbClr val="FF0000"/>
                </a:solidFill>
                <a:cs typeface="B Nazanin" pitchFamily="2" charset="-78"/>
              </a:rPr>
              <a:t>بدهی جاری به </a:t>
            </a:r>
            <a:r>
              <a:rPr lang="fa-IR" sz="2000" b="1" dirty="0">
                <a:solidFill>
                  <a:srgbClr val="FF0000"/>
                </a:solidFill>
                <a:cs typeface="B Nazanin" pitchFamily="2" charset="-78"/>
              </a:rPr>
              <a:t>ارزش ویژه</a:t>
            </a:r>
          </a:p>
        </p:txBody>
      </p:sp>
      <p:sp>
        <p:nvSpPr>
          <p:cNvPr id="14" name="TextBox 13"/>
          <p:cNvSpPr txBox="1"/>
          <p:nvPr/>
        </p:nvSpPr>
        <p:spPr>
          <a:xfrm>
            <a:off x="3302182" y="2389743"/>
            <a:ext cx="1472375" cy="400110"/>
          </a:xfrm>
          <a:prstGeom prst="rect">
            <a:avLst/>
          </a:prstGeom>
          <a:noFill/>
        </p:spPr>
        <p:txBody>
          <a:bodyPr wrap="square" rtlCol="1">
            <a:spAutoFit/>
          </a:bodyPr>
          <a:lstStyle/>
          <a:p>
            <a:pPr algn="ctr"/>
            <a:r>
              <a:rPr lang="fa-IR" sz="2000" b="1" dirty="0" smtClean="0">
                <a:cs typeface="B Nazanin" pitchFamily="2" charset="-78"/>
              </a:rPr>
              <a:t>بدهی جاری</a:t>
            </a:r>
            <a:endParaRPr lang="fa-IR" sz="2000" b="1" dirty="0">
              <a:cs typeface="B Nazanin" pitchFamily="2" charset="-78"/>
            </a:endParaRPr>
          </a:p>
        </p:txBody>
      </p:sp>
      <p:sp>
        <p:nvSpPr>
          <p:cNvPr id="15" name="TextBox 14"/>
          <p:cNvSpPr txBox="1"/>
          <p:nvPr/>
        </p:nvSpPr>
        <p:spPr>
          <a:xfrm>
            <a:off x="3278022" y="2883450"/>
            <a:ext cx="1496536" cy="400110"/>
          </a:xfrm>
          <a:prstGeom prst="rect">
            <a:avLst/>
          </a:prstGeom>
          <a:noFill/>
        </p:spPr>
        <p:txBody>
          <a:bodyPr wrap="square" rtlCol="1">
            <a:spAutoFit/>
          </a:bodyPr>
          <a:lstStyle/>
          <a:p>
            <a:pPr algn="ctr"/>
            <a:r>
              <a:rPr lang="fa-IR" sz="2000" b="1" dirty="0" smtClean="0">
                <a:cs typeface="B Nazanin" pitchFamily="2" charset="-78"/>
              </a:rPr>
              <a:t>ارزش ویژه</a:t>
            </a:r>
            <a:endParaRPr lang="fa-IR" sz="2000" b="1" dirty="0">
              <a:cs typeface="B Nazanin" pitchFamily="2" charset="-78"/>
            </a:endParaRPr>
          </a:p>
        </p:txBody>
      </p:sp>
      <p:cxnSp>
        <p:nvCxnSpPr>
          <p:cNvPr id="16" name="Straight Connector 15"/>
          <p:cNvCxnSpPr/>
          <p:nvPr/>
        </p:nvCxnSpPr>
        <p:spPr>
          <a:xfrm>
            <a:off x="3183872" y="2836967"/>
            <a:ext cx="19815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7504" y="3861048"/>
            <a:ext cx="3672408" cy="400110"/>
          </a:xfrm>
          <a:prstGeom prst="rect">
            <a:avLst/>
          </a:prstGeom>
          <a:noFill/>
        </p:spPr>
        <p:txBody>
          <a:bodyPr wrap="square" rtlCol="1">
            <a:spAutoFit/>
          </a:bodyPr>
          <a:lstStyle/>
          <a:p>
            <a:pPr algn="ctr"/>
            <a:r>
              <a:rPr lang="fa-IR" sz="2000" b="1" dirty="0">
                <a:solidFill>
                  <a:srgbClr val="FF0000"/>
                </a:solidFill>
                <a:latin typeface="Arabic Typesetting"/>
                <a:cs typeface="B Titr" pitchFamily="2" charset="-78"/>
              </a:rPr>
              <a:t>=</a:t>
            </a:r>
            <a:r>
              <a:rPr lang="fa-IR" sz="2000" b="1" dirty="0">
                <a:solidFill>
                  <a:srgbClr val="FF0000"/>
                </a:solidFill>
                <a:cs typeface="B Nazanin" pitchFamily="2" charset="-78"/>
              </a:rPr>
              <a:t> نسبت بدهی </a:t>
            </a:r>
            <a:r>
              <a:rPr lang="fa-IR" sz="2000" b="1" dirty="0" smtClean="0">
                <a:solidFill>
                  <a:srgbClr val="FF0000"/>
                </a:solidFill>
                <a:cs typeface="B Nazanin" pitchFamily="2" charset="-78"/>
              </a:rPr>
              <a:t>بلند مدت </a:t>
            </a:r>
            <a:r>
              <a:rPr lang="fa-IR" sz="2000" b="1" dirty="0">
                <a:solidFill>
                  <a:srgbClr val="FF0000"/>
                </a:solidFill>
                <a:cs typeface="B Nazanin" pitchFamily="2" charset="-78"/>
              </a:rPr>
              <a:t>به ارزش ویژه</a:t>
            </a:r>
          </a:p>
        </p:txBody>
      </p:sp>
      <p:sp>
        <p:nvSpPr>
          <p:cNvPr id="18" name="TextBox 17"/>
          <p:cNvSpPr txBox="1"/>
          <p:nvPr/>
        </p:nvSpPr>
        <p:spPr>
          <a:xfrm>
            <a:off x="3672614" y="3707159"/>
            <a:ext cx="2050909" cy="400110"/>
          </a:xfrm>
          <a:prstGeom prst="rect">
            <a:avLst/>
          </a:prstGeom>
          <a:noFill/>
        </p:spPr>
        <p:txBody>
          <a:bodyPr wrap="square" rtlCol="1">
            <a:spAutoFit/>
          </a:bodyPr>
          <a:lstStyle/>
          <a:p>
            <a:pPr algn="ctr"/>
            <a:r>
              <a:rPr lang="fa-IR" sz="2000" b="1" dirty="0" smtClean="0">
                <a:cs typeface="B Nazanin" pitchFamily="2" charset="-78"/>
              </a:rPr>
              <a:t>بدهی بلند مدت</a:t>
            </a:r>
            <a:endParaRPr lang="fa-IR" sz="2000" b="1" dirty="0">
              <a:cs typeface="B Nazanin" pitchFamily="2" charset="-78"/>
            </a:endParaRPr>
          </a:p>
        </p:txBody>
      </p:sp>
      <p:cxnSp>
        <p:nvCxnSpPr>
          <p:cNvPr id="19" name="Straight Connector 18"/>
          <p:cNvCxnSpPr/>
          <p:nvPr/>
        </p:nvCxnSpPr>
        <p:spPr>
          <a:xfrm>
            <a:off x="3804351" y="4061103"/>
            <a:ext cx="214594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864735" y="4107269"/>
            <a:ext cx="1819644" cy="400110"/>
          </a:xfrm>
          <a:prstGeom prst="rect">
            <a:avLst/>
          </a:prstGeom>
          <a:noFill/>
        </p:spPr>
        <p:txBody>
          <a:bodyPr wrap="square" rtlCol="1">
            <a:spAutoFit/>
          </a:bodyPr>
          <a:lstStyle/>
          <a:p>
            <a:pPr algn="ctr"/>
            <a:r>
              <a:rPr lang="fa-IR" sz="2000" b="1" dirty="0" smtClean="0">
                <a:cs typeface="B Nazanin" pitchFamily="2" charset="-78"/>
              </a:rPr>
              <a:t>ارزش ویژه</a:t>
            </a:r>
            <a:endParaRPr lang="fa-IR" sz="2000" b="1" dirty="0">
              <a:cs typeface="B Nazanin" pitchFamily="2" charset="-78"/>
            </a:endParaRPr>
          </a:p>
        </p:txBody>
      </p:sp>
      <p:sp>
        <p:nvSpPr>
          <p:cNvPr id="21" name="TextBox 20"/>
          <p:cNvSpPr txBox="1"/>
          <p:nvPr/>
        </p:nvSpPr>
        <p:spPr>
          <a:xfrm>
            <a:off x="611560" y="5229200"/>
            <a:ext cx="2268985" cy="400110"/>
          </a:xfrm>
          <a:prstGeom prst="rect">
            <a:avLst/>
          </a:prstGeom>
          <a:noFill/>
        </p:spPr>
        <p:txBody>
          <a:bodyPr wrap="square" rtlCol="1">
            <a:spAutoFit/>
          </a:bodyPr>
          <a:lstStyle/>
          <a:p>
            <a:pPr algn="ctr"/>
            <a:r>
              <a:rPr lang="fa-IR" sz="2000" b="1" dirty="0" smtClean="0">
                <a:solidFill>
                  <a:srgbClr val="FF0000"/>
                </a:solidFill>
                <a:cs typeface="B Nazanin" pitchFamily="2" charset="-78"/>
              </a:rPr>
              <a:t> </a:t>
            </a:r>
            <a:r>
              <a:rPr lang="fa-IR" sz="2000" dirty="0" smtClean="0">
                <a:solidFill>
                  <a:srgbClr val="FF0000"/>
                </a:solidFill>
                <a:latin typeface="Arabic Typesetting"/>
                <a:cs typeface="B Titr" pitchFamily="2" charset="-78"/>
              </a:rPr>
              <a:t>= </a:t>
            </a:r>
            <a:r>
              <a:rPr lang="fa-IR" sz="2000" b="1" dirty="0" smtClean="0">
                <a:solidFill>
                  <a:srgbClr val="FF0000"/>
                </a:solidFill>
                <a:cs typeface="B Nazanin" pitchFamily="2" charset="-78"/>
              </a:rPr>
              <a:t>نسبت مالکانه</a:t>
            </a:r>
            <a:endParaRPr lang="fa-IR" sz="2000" b="1" dirty="0">
              <a:solidFill>
                <a:srgbClr val="FF0000"/>
              </a:solidFill>
              <a:cs typeface="B Nazanin" pitchFamily="2" charset="-78"/>
            </a:endParaRPr>
          </a:p>
        </p:txBody>
      </p:sp>
      <p:sp>
        <p:nvSpPr>
          <p:cNvPr id="22" name="TextBox 21"/>
          <p:cNvSpPr txBox="1"/>
          <p:nvPr/>
        </p:nvSpPr>
        <p:spPr>
          <a:xfrm>
            <a:off x="1976526" y="4952937"/>
            <a:ext cx="2900796" cy="400110"/>
          </a:xfrm>
          <a:prstGeom prst="rect">
            <a:avLst/>
          </a:prstGeom>
          <a:noFill/>
        </p:spPr>
        <p:txBody>
          <a:bodyPr wrap="square" rtlCol="1">
            <a:spAutoFit/>
          </a:bodyPr>
          <a:lstStyle/>
          <a:p>
            <a:pPr algn="ctr"/>
            <a:r>
              <a:rPr lang="fa-IR" sz="2000" b="1" dirty="0" smtClean="0">
                <a:cs typeface="B Nazanin" pitchFamily="2" charset="-78"/>
              </a:rPr>
              <a:t>ارزش ویژه</a:t>
            </a:r>
            <a:endParaRPr lang="fa-IR" sz="2000" b="1" dirty="0">
              <a:cs typeface="B Nazanin" pitchFamily="2" charset="-78"/>
            </a:endParaRPr>
          </a:p>
        </p:txBody>
      </p:sp>
      <p:cxnSp>
        <p:nvCxnSpPr>
          <p:cNvPr id="23" name="Straight Connector 22"/>
          <p:cNvCxnSpPr/>
          <p:nvPr/>
        </p:nvCxnSpPr>
        <p:spPr>
          <a:xfrm>
            <a:off x="2596920" y="5368901"/>
            <a:ext cx="15225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596920" y="5469042"/>
            <a:ext cx="1915201" cy="400110"/>
          </a:xfrm>
          <a:prstGeom prst="rect">
            <a:avLst/>
          </a:prstGeom>
          <a:noFill/>
        </p:spPr>
        <p:txBody>
          <a:bodyPr wrap="square" rtlCol="1">
            <a:spAutoFit/>
          </a:bodyPr>
          <a:lstStyle/>
          <a:p>
            <a:pPr algn="ctr"/>
            <a:r>
              <a:rPr lang="fa-IR" sz="2000" b="1" dirty="0" smtClean="0">
                <a:cs typeface="B Nazanin" pitchFamily="2" charset="-78"/>
              </a:rPr>
              <a:t>کل داراییها</a:t>
            </a:r>
            <a:endParaRPr lang="fa-IR" sz="2000" b="1" dirty="0">
              <a:cs typeface="B Nazanin" pitchFamily="2" charset="-78"/>
            </a:endParaRPr>
          </a:p>
        </p:txBody>
      </p:sp>
    </p:spTree>
    <p:extLst>
      <p:ext uri="{BB962C8B-B14F-4D97-AF65-F5344CB8AC3E}">
        <p14:creationId xmlns:p14="http://schemas.microsoft.com/office/powerpoint/2010/main" val="25938697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4805763" y="123190"/>
            <a:ext cx="4134595" cy="461665"/>
          </a:xfrm>
          <a:prstGeom prst="rect">
            <a:avLst/>
          </a:prstGeom>
          <a:noFill/>
        </p:spPr>
        <p:txBody>
          <a:bodyPr wrap="square" rtlCol="1">
            <a:spAutoFit/>
          </a:bodyPr>
          <a:lstStyle/>
          <a:p>
            <a:pPr algn="r"/>
            <a:r>
              <a:rPr lang="fa-IR" sz="2400" b="1" dirty="0" smtClean="0">
                <a:solidFill>
                  <a:srgbClr val="0000FF"/>
                </a:solidFill>
                <a:cs typeface="B Titr" pitchFamily="2" charset="-78"/>
              </a:rPr>
              <a:t>     نسبتهای سود آوری</a:t>
            </a:r>
            <a:endParaRPr lang="fa-IR" sz="2400" b="1" dirty="0">
              <a:solidFill>
                <a:srgbClr val="0000FF"/>
              </a:solidFill>
              <a:cs typeface="B Titr" pitchFamily="2" charset="-78"/>
            </a:endParaRPr>
          </a:p>
        </p:txBody>
      </p:sp>
      <p:sp>
        <p:nvSpPr>
          <p:cNvPr id="3" name="TextBox 2"/>
          <p:cNvSpPr txBox="1"/>
          <p:nvPr/>
        </p:nvSpPr>
        <p:spPr>
          <a:xfrm>
            <a:off x="-70625" y="391355"/>
            <a:ext cx="2217328" cy="400110"/>
          </a:xfrm>
          <a:prstGeom prst="rect">
            <a:avLst/>
          </a:prstGeom>
          <a:noFill/>
        </p:spPr>
        <p:txBody>
          <a:bodyPr wrap="square" rtlCol="1">
            <a:spAutoFit/>
          </a:bodyPr>
          <a:lstStyle/>
          <a:p>
            <a:pPr algn="ctr"/>
            <a:r>
              <a:rPr lang="fa-IR" sz="2000" b="1" dirty="0" smtClean="0">
                <a:cs typeface="B Nazanin" pitchFamily="2" charset="-78"/>
              </a:rPr>
              <a:t>           </a:t>
            </a:r>
            <a:r>
              <a:rPr lang="fa-IR" sz="2000" dirty="0" smtClean="0">
                <a:solidFill>
                  <a:srgbClr val="FF0000"/>
                </a:solidFill>
                <a:latin typeface="Arabic Typesetting"/>
                <a:cs typeface="B Titr" pitchFamily="2" charset="-78"/>
              </a:rPr>
              <a:t>=</a:t>
            </a:r>
            <a:r>
              <a:rPr lang="fa-IR" sz="2000" b="1" dirty="0" smtClean="0">
                <a:solidFill>
                  <a:srgbClr val="FF0000"/>
                </a:solidFill>
                <a:cs typeface="B Titr" pitchFamily="2" charset="-78"/>
              </a:rPr>
              <a:t> بازده فروش</a:t>
            </a:r>
            <a:endParaRPr lang="fa-IR" sz="2000" b="1" dirty="0">
              <a:solidFill>
                <a:srgbClr val="FF0000"/>
              </a:solidFill>
              <a:cs typeface="B Titr" pitchFamily="2" charset="-78"/>
            </a:endParaRPr>
          </a:p>
        </p:txBody>
      </p:sp>
      <p:cxnSp>
        <p:nvCxnSpPr>
          <p:cNvPr id="5" name="Straight Connector 4"/>
          <p:cNvCxnSpPr/>
          <p:nvPr/>
        </p:nvCxnSpPr>
        <p:spPr>
          <a:xfrm>
            <a:off x="1373548" y="532229"/>
            <a:ext cx="16321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181526" y="185645"/>
            <a:ext cx="1824203" cy="369332"/>
          </a:xfrm>
          <a:prstGeom prst="rect">
            <a:avLst/>
          </a:prstGeom>
          <a:noFill/>
        </p:spPr>
        <p:txBody>
          <a:bodyPr wrap="square" rtlCol="1">
            <a:spAutoFit/>
          </a:bodyPr>
          <a:lstStyle/>
          <a:p>
            <a:pPr algn="ctr"/>
            <a:r>
              <a:rPr lang="fa-IR" b="1" dirty="0" smtClean="0">
                <a:cs typeface="B Titr" pitchFamily="2" charset="-78"/>
              </a:rPr>
              <a:t>سود خالص</a:t>
            </a:r>
            <a:endParaRPr lang="fa-IR" b="1" dirty="0">
              <a:cs typeface="B Titr" pitchFamily="2" charset="-78"/>
            </a:endParaRPr>
          </a:p>
        </p:txBody>
      </p:sp>
      <p:sp>
        <p:nvSpPr>
          <p:cNvPr id="7" name="TextBox 6"/>
          <p:cNvSpPr txBox="1"/>
          <p:nvPr/>
        </p:nvSpPr>
        <p:spPr>
          <a:xfrm>
            <a:off x="1289005" y="545243"/>
            <a:ext cx="1632181" cy="369332"/>
          </a:xfrm>
          <a:prstGeom prst="rect">
            <a:avLst/>
          </a:prstGeom>
          <a:noFill/>
        </p:spPr>
        <p:txBody>
          <a:bodyPr wrap="square" rtlCol="1">
            <a:spAutoFit/>
          </a:bodyPr>
          <a:lstStyle/>
          <a:p>
            <a:pPr algn="ctr"/>
            <a:r>
              <a:rPr lang="fa-IR" b="1" dirty="0" smtClean="0">
                <a:cs typeface="B Titr" pitchFamily="2" charset="-78"/>
              </a:rPr>
              <a:t>فروش خالص</a:t>
            </a:r>
            <a:endParaRPr lang="fa-IR" b="1" dirty="0">
              <a:cs typeface="B Titr" pitchFamily="2" charset="-78"/>
            </a:endParaRPr>
          </a:p>
        </p:txBody>
      </p:sp>
      <p:sp>
        <p:nvSpPr>
          <p:cNvPr id="8" name="TextBox 7"/>
          <p:cNvSpPr txBox="1"/>
          <p:nvPr/>
        </p:nvSpPr>
        <p:spPr>
          <a:xfrm>
            <a:off x="106807" y="1103530"/>
            <a:ext cx="1998289" cy="400110"/>
          </a:xfrm>
          <a:prstGeom prst="rect">
            <a:avLst/>
          </a:prstGeom>
          <a:noFill/>
        </p:spPr>
        <p:txBody>
          <a:bodyPr wrap="square" rtlCol="1">
            <a:spAutoFit/>
          </a:bodyPr>
          <a:lstStyle/>
          <a:p>
            <a:pPr algn="ctr"/>
            <a:r>
              <a:rPr lang="fa-IR" sz="2000" dirty="0" smtClean="0">
                <a:cs typeface="B Titr" pitchFamily="2" charset="-78"/>
              </a:rPr>
              <a:t>       </a:t>
            </a:r>
            <a:r>
              <a:rPr lang="fa-IR" sz="2000" dirty="0" smtClean="0">
                <a:solidFill>
                  <a:srgbClr val="FF0000"/>
                </a:solidFill>
                <a:latin typeface="Arabic Typesetting"/>
                <a:cs typeface="B Titr" pitchFamily="2" charset="-78"/>
              </a:rPr>
              <a:t>=</a:t>
            </a:r>
            <a:r>
              <a:rPr lang="fa-IR" sz="2000" b="1" dirty="0" smtClean="0">
                <a:solidFill>
                  <a:srgbClr val="FF0000"/>
                </a:solidFill>
                <a:cs typeface="B Titr" pitchFamily="2" charset="-78"/>
              </a:rPr>
              <a:t> نسبت سود ناخالص</a:t>
            </a:r>
            <a:endParaRPr lang="fa-IR" sz="2000" b="1" dirty="0">
              <a:solidFill>
                <a:srgbClr val="FF0000"/>
              </a:solidFill>
              <a:cs typeface="B Titr" pitchFamily="2" charset="-78"/>
            </a:endParaRPr>
          </a:p>
        </p:txBody>
      </p:sp>
      <p:cxnSp>
        <p:nvCxnSpPr>
          <p:cNvPr id="10" name="Straight Connector 9"/>
          <p:cNvCxnSpPr/>
          <p:nvPr/>
        </p:nvCxnSpPr>
        <p:spPr>
          <a:xfrm>
            <a:off x="1672425" y="1255799"/>
            <a:ext cx="16321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373548" y="994356"/>
            <a:ext cx="2016224" cy="369332"/>
          </a:xfrm>
          <a:prstGeom prst="rect">
            <a:avLst/>
          </a:prstGeom>
          <a:noFill/>
        </p:spPr>
        <p:txBody>
          <a:bodyPr wrap="square" rtlCol="1">
            <a:spAutoFit/>
          </a:bodyPr>
          <a:lstStyle/>
          <a:p>
            <a:pPr algn="ctr"/>
            <a:r>
              <a:rPr lang="fa-IR" b="1" dirty="0" smtClean="0">
                <a:cs typeface="B Titr" pitchFamily="2" charset="-78"/>
              </a:rPr>
              <a:t>سود ناخالص</a:t>
            </a:r>
            <a:endParaRPr lang="fa-IR" b="1" dirty="0">
              <a:cs typeface="B Titr" pitchFamily="2" charset="-78"/>
            </a:endParaRPr>
          </a:p>
        </p:txBody>
      </p:sp>
      <p:sp>
        <p:nvSpPr>
          <p:cNvPr id="12" name="TextBox 11"/>
          <p:cNvSpPr txBox="1"/>
          <p:nvPr/>
        </p:nvSpPr>
        <p:spPr>
          <a:xfrm>
            <a:off x="1570639" y="1428532"/>
            <a:ext cx="1152128" cy="369332"/>
          </a:xfrm>
          <a:prstGeom prst="rect">
            <a:avLst/>
          </a:prstGeom>
          <a:noFill/>
        </p:spPr>
        <p:txBody>
          <a:bodyPr wrap="square" rtlCol="1">
            <a:spAutoFit/>
          </a:bodyPr>
          <a:lstStyle/>
          <a:p>
            <a:pPr algn="ctr"/>
            <a:r>
              <a:rPr lang="fa-IR" b="1" dirty="0" smtClean="0">
                <a:cs typeface="B Titr" pitchFamily="2" charset="-78"/>
              </a:rPr>
              <a:t>فروش</a:t>
            </a:r>
            <a:endParaRPr lang="fa-IR" b="1" dirty="0">
              <a:cs typeface="B Titr" pitchFamily="2" charset="-78"/>
            </a:endParaRPr>
          </a:p>
        </p:txBody>
      </p:sp>
      <p:sp>
        <p:nvSpPr>
          <p:cNvPr id="13" name="TextBox 12"/>
          <p:cNvSpPr txBox="1"/>
          <p:nvPr/>
        </p:nvSpPr>
        <p:spPr>
          <a:xfrm>
            <a:off x="3409228" y="1543150"/>
            <a:ext cx="2133521" cy="400110"/>
          </a:xfrm>
          <a:prstGeom prst="rect">
            <a:avLst/>
          </a:prstGeom>
          <a:noFill/>
        </p:spPr>
        <p:txBody>
          <a:bodyPr wrap="square" rtlCol="1">
            <a:spAutoFit/>
          </a:bodyPr>
          <a:lstStyle/>
          <a:p>
            <a:pPr algn="ctr"/>
            <a:r>
              <a:rPr lang="fa-IR" sz="2000" dirty="0" smtClean="0">
                <a:cs typeface="B Titr" pitchFamily="2" charset="-78"/>
              </a:rPr>
              <a:t>         </a:t>
            </a:r>
            <a:r>
              <a:rPr lang="fa-IR" sz="2000" dirty="0" smtClean="0">
                <a:solidFill>
                  <a:srgbClr val="FF0000"/>
                </a:solidFill>
                <a:latin typeface="Arabic Typesetting"/>
                <a:cs typeface="B Titr" pitchFamily="2" charset="-78"/>
              </a:rPr>
              <a:t>=</a:t>
            </a:r>
            <a:r>
              <a:rPr lang="fa-IR" sz="2000" dirty="0" smtClean="0">
                <a:solidFill>
                  <a:srgbClr val="FF0000"/>
                </a:solidFill>
                <a:cs typeface="B Titr" pitchFamily="2" charset="-78"/>
              </a:rPr>
              <a:t> </a:t>
            </a:r>
            <a:r>
              <a:rPr lang="fa-IR" sz="2000" b="1" dirty="0" smtClean="0">
                <a:solidFill>
                  <a:srgbClr val="FF0000"/>
                </a:solidFill>
                <a:cs typeface="B Titr" pitchFamily="2" charset="-78"/>
              </a:rPr>
              <a:t>نسبت سود عملیاتی</a:t>
            </a:r>
            <a:endParaRPr lang="fa-IR" sz="2000" b="1" dirty="0">
              <a:solidFill>
                <a:srgbClr val="FF0000"/>
              </a:solidFill>
              <a:cs typeface="B Titr" pitchFamily="2" charset="-78"/>
            </a:endParaRPr>
          </a:p>
        </p:txBody>
      </p:sp>
      <p:cxnSp>
        <p:nvCxnSpPr>
          <p:cNvPr id="15" name="Straight Connector 14"/>
          <p:cNvCxnSpPr/>
          <p:nvPr/>
        </p:nvCxnSpPr>
        <p:spPr>
          <a:xfrm>
            <a:off x="5172188" y="1637085"/>
            <a:ext cx="19202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331731" y="1268756"/>
            <a:ext cx="3432503" cy="369332"/>
          </a:xfrm>
          <a:prstGeom prst="rect">
            <a:avLst/>
          </a:prstGeom>
          <a:noFill/>
        </p:spPr>
        <p:txBody>
          <a:bodyPr wrap="square" rtlCol="1">
            <a:spAutoFit/>
          </a:bodyPr>
          <a:lstStyle/>
          <a:p>
            <a:pPr algn="ctr"/>
            <a:r>
              <a:rPr lang="fa-IR" b="1" dirty="0" smtClean="0">
                <a:cs typeface="B Titr" pitchFamily="2" charset="-78"/>
              </a:rPr>
              <a:t>سود عملیاتی</a:t>
            </a:r>
            <a:endParaRPr lang="fa-IR" b="1" dirty="0">
              <a:cs typeface="B Titr" pitchFamily="2" charset="-78"/>
            </a:endParaRPr>
          </a:p>
        </p:txBody>
      </p:sp>
      <p:sp>
        <p:nvSpPr>
          <p:cNvPr id="17" name="TextBox 16"/>
          <p:cNvSpPr txBox="1"/>
          <p:nvPr/>
        </p:nvSpPr>
        <p:spPr>
          <a:xfrm>
            <a:off x="5112837" y="1588309"/>
            <a:ext cx="1760224" cy="369332"/>
          </a:xfrm>
          <a:prstGeom prst="rect">
            <a:avLst/>
          </a:prstGeom>
          <a:noFill/>
        </p:spPr>
        <p:txBody>
          <a:bodyPr wrap="square" rtlCol="1">
            <a:spAutoFit/>
          </a:bodyPr>
          <a:lstStyle/>
          <a:p>
            <a:pPr algn="ctr"/>
            <a:r>
              <a:rPr lang="fa-IR" b="1" dirty="0" smtClean="0">
                <a:cs typeface="B Titr" pitchFamily="2" charset="-78"/>
              </a:rPr>
              <a:t>فروش</a:t>
            </a:r>
            <a:endParaRPr lang="fa-IR" b="1" dirty="0">
              <a:cs typeface="B Titr" pitchFamily="2" charset="-78"/>
            </a:endParaRPr>
          </a:p>
        </p:txBody>
      </p:sp>
      <p:sp>
        <p:nvSpPr>
          <p:cNvPr id="18" name="TextBox 17"/>
          <p:cNvSpPr txBox="1"/>
          <p:nvPr/>
        </p:nvSpPr>
        <p:spPr>
          <a:xfrm>
            <a:off x="152040" y="2186862"/>
            <a:ext cx="2259477" cy="400110"/>
          </a:xfrm>
          <a:prstGeom prst="rect">
            <a:avLst/>
          </a:prstGeom>
          <a:noFill/>
        </p:spPr>
        <p:txBody>
          <a:bodyPr wrap="square" rtlCol="1">
            <a:spAutoFit/>
          </a:bodyPr>
          <a:lstStyle/>
          <a:p>
            <a:pPr algn="ctr"/>
            <a:r>
              <a:rPr lang="fa-IR" sz="2000" dirty="0" smtClean="0">
                <a:solidFill>
                  <a:srgbClr val="FF0000"/>
                </a:solidFill>
                <a:latin typeface="Arabic Typesetting"/>
                <a:cs typeface="B Titr" pitchFamily="2" charset="-78"/>
              </a:rPr>
              <a:t>=</a:t>
            </a:r>
            <a:r>
              <a:rPr lang="fa-IR" sz="2000" b="1" dirty="0" smtClean="0">
                <a:solidFill>
                  <a:srgbClr val="FF0000"/>
                </a:solidFill>
                <a:cs typeface="B Titr" pitchFamily="2" charset="-78"/>
              </a:rPr>
              <a:t> بازده ارزش ویژه</a:t>
            </a:r>
            <a:endParaRPr lang="fa-IR" sz="2000" b="1" dirty="0">
              <a:solidFill>
                <a:srgbClr val="FF0000"/>
              </a:solidFill>
              <a:cs typeface="B Titr" pitchFamily="2" charset="-78"/>
            </a:endParaRPr>
          </a:p>
        </p:txBody>
      </p:sp>
      <p:cxnSp>
        <p:nvCxnSpPr>
          <p:cNvPr id="20" name="Straight Connector 19"/>
          <p:cNvCxnSpPr/>
          <p:nvPr/>
        </p:nvCxnSpPr>
        <p:spPr>
          <a:xfrm flipV="1">
            <a:off x="1910088" y="2317377"/>
            <a:ext cx="2352504" cy="3847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910088" y="1976409"/>
            <a:ext cx="2064472" cy="369332"/>
          </a:xfrm>
          <a:prstGeom prst="rect">
            <a:avLst/>
          </a:prstGeom>
          <a:noFill/>
        </p:spPr>
        <p:txBody>
          <a:bodyPr wrap="square" rtlCol="1">
            <a:spAutoFit/>
          </a:bodyPr>
          <a:lstStyle/>
          <a:p>
            <a:pPr algn="ctr"/>
            <a:r>
              <a:rPr lang="fa-IR" b="1" dirty="0" smtClean="0">
                <a:cs typeface="B Titr" pitchFamily="2" charset="-78"/>
              </a:rPr>
              <a:t>سود ناخالص</a:t>
            </a:r>
            <a:endParaRPr lang="fa-IR" b="1" dirty="0">
              <a:cs typeface="B Titr" pitchFamily="2" charset="-78"/>
            </a:endParaRPr>
          </a:p>
        </p:txBody>
      </p:sp>
      <p:sp>
        <p:nvSpPr>
          <p:cNvPr id="22" name="TextBox 21"/>
          <p:cNvSpPr txBox="1"/>
          <p:nvPr/>
        </p:nvSpPr>
        <p:spPr>
          <a:xfrm>
            <a:off x="1964302" y="2355849"/>
            <a:ext cx="2115704" cy="369332"/>
          </a:xfrm>
          <a:prstGeom prst="rect">
            <a:avLst/>
          </a:prstGeom>
          <a:noFill/>
        </p:spPr>
        <p:txBody>
          <a:bodyPr wrap="square" rtlCol="1">
            <a:spAutoFit/>
          </a:bodyPr>
          <a:lstStyle/>
          <a:p>
            <a:pPr algn="ctr"/>
            <a:r>
              <a:rPr lang="fa-IR" b="1" dirty="0" smtClean="0">
                <a:cs typeface="B Titr" pitchFamily="2" charset="-78"/>
              </a:rPr>
              <a:t>متوسط ارزش ویژه</a:t>
            </a:r>
            <a:endParaRPr lang="fa-IR" b="1" dirty="0">
              <a:cs typeface="B Titr" pitchFamily="2" charset="-78"/>
            </a:endParaRPr>
          </a:p>
        </p:txBody>
      </p:sp>
      <p:sp>
        <p:nvSpPr>
          <p:cNvPr id="23" name="TextBox 22"/>
          <p:cNvSpPr txBox="1"/>
          <p:nvPr/>
        </p:nvSpPr>
        <p:spPr>
          <a:xfrm>
            <a:off x="101418" y="3050958"/>
            <a:ext cx="3342335" cy="400110"/>
          </a:xfrm>
          <a:prstGeom prst="rect">
            <a:avLst/>
          </a:prstGeom>
          <a:noFill/>
        </p:spPr>
        <p:txBody>
          <a:bodyPr wrap="square" rtlCol="1">
            <a:spAutoFit/>
          </a:bodyPr>
          <a:lstStyle/>
          <a:p>
            <a:pPr algn="ctr"/>
            <a:r>
              <a:rPr lang="fa-IR" sz="2000" b="1" dirty="0" smtClean="0">
                <a:cs typeface="B Nazanin" pitchFamily="2" charset="-78"/>
              </a:rPr>
              <a:t> </a:t>
            </a:r>
            <a:r>
              <a:rPr lang="fa-IR" sz="2000" dirty="0" smtClean="0">
                <a:solidFill>
                  <a:srgbClr val="FF0000"/>
                </a:solidFill>
                <a:latin typeface="Arabic Typesetting"/>
                <a:cs typeface="B Titr" pitchFamily="2" charset="-78"/>
              </a:rPr>
              <a:t>=</a:t>
            </a:r>
            <a:r>
              <a:rPr lang="fa-IR" sz="2000" b="1" dirty="0" smtClean="0">
                <a:solidFill>
                  <a:srgbClr val="FF0000"/>
                </a:solidFill>
                <a:cs typeface="B Titr" pitchFamily="2" charset="-78"/>
              </a:rPr>
              <a:t> بازدهی حقوق صاحبان سهام عادی</a:t>
            </a:r>
            <a:endParaRPr lang="fa-IR" sz="2000" b="1" dirty="0">
              <a:solidFill>
                <a:srgbClr val="FF0000"/>
              </a:solidFill>
              <a:cs typeface="B Titr" pitchFamily="2" charset="-78"/>
            </a:endParaRPr>
          </a:p>
        </p:txBody>
      </p:sp>
      <p:cxnSp>
        <p:nvCxnSpPr>
          <p:cNvPr id="25" name="Straight Connector 24"/>
          <p:cNvCxnSpPr/>
          <p:nvPr/>
        </p:nvCxnSpPr>
        <p:spPr>
          <a:xfrm flipV="1">
            <a:off x="2942324" y="3166375"/>
            <a:ext cx="3816546" cy="3847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689288" y="2781653"/>
            <a:ext cx="3735272" cy="369332"/>
          </a:xfrm>
          <a:prstGeom prst="rect">
            <a:avLst/>
          </a:prstGeom>
          <a:noFill/>
        </p:spPr>
        <p:txBody>
          <a:bodyPr wrap="square" rtlCol="1">
            <a:spAutoFit/>
          </a:bodyPr>
          <a:lstStyle/>
          <a:p>
            <a:pPr algn="ctr"/>
            <a:r>
              <a:rPr lang="fa-IR" b="1" dirty="0" smtClean="0">
                <a:cs typeface="B Titr" pitchFamily="2" charset="-78"/>
              </a:rPr>
              <a:t>سود خالص متعلق به سهامداران عادی</a:t>
            </a:r>
            <a:endParaRPr lang="fa-IR" b="1" dirty="0">
              <a:cs typeface="B Titr" pitchFamily="2" charset="-78"/>
            </a:endParaRPr>
          </a:p>
        </p:txBody>
      </p:sp>
      <p:sp>
        <p:nvSpPr>
          <p:cNvPr id="27" name="TextBox 26"/>
          <p:cNvSpPr txBox="1"/>
          <p:nvPr/>
        </p:nvSpPr>
        <p:spPr>
          <a:xfrm>
            <a:off x="2906651" y="3230065"/>
            <a:ext cx="3648405" cy="338554"/>
          </a:xfrm>
          <a:prstGeom prst="rect">
            <a:avLst/>
          </a:prstGeom>
          <a:noFill/>
        </p:spPr>
        <p:txBody>
          <a:bodyPr wrap="square" rtlCol="1">
            <a:spAutoFit/>
          </a:bodyPr>
          <a:lstStyle/>
          <a:p>
            <a:pPr algn="ctr"/>
            <a:r>
              <a:rPr lang="fa-IR" sz="1600" b="1" dirty="0" smtClean="0">
                <a:cs typeface="B Titr" pitchFamily="2" charset="-78"/>
              </a:rPr>
              <a:t>حقوق صاحبان سهام عادی</a:t>
            </a:r>
            <a:endParaRPr lang="fa-IR" sz="1600" b="1" dirty="0">
              <a:cs typeface="B Titr" pitchFamily="2" charset="-78"/>
            </a:endParaRPr>
          </a:p>
        </p:txBody>
      </p:sp>
      <p:sp>
        <p:nvSpPr>
          <p:cNvPr id="28" name="TextBox 27"/>
          <p:cNvSpPr txBox="1"/>
          <p:nvPr/>
        </p:nvSpPr>
        <p:spPr>
          <a:xfrm>
            <a:off x="152041" y="3807042"/>
            <a:ext cx="3147940" cy="400110"/>
          </a:xfrm>
          <a:prstGeom prst="rect">
            <a:avLst/>
          </a:prstGeom>
          <a:noFill/>
        </p:spPr>
        <p:txBody>
          <a:bodyPr wrap="square" rtlCol="1">
            <a:spAutoFit/>
          </a:bodyPr>
          <a:lstStyle/>
          <a:p>
            <a:pPr algn="ctr"/>
            <a:r>
              <a:rPr lang="fa-IR" sz="2000" b="1" dirty="0" smtClean="0">
                <a:solidFill>
                  <a:srgbClr val="FF0000"/>
                </a:solidFill>
                <a:cs typeface="B Titr" pitchFamily="2" charset="-78"/>
              </a:rPr>
              <a:t>              </a:t>
            </a:r>
            <a:r>
              <a:rPr lang="fa-IR" sz="2000" dirty="0" smtClean="0">
                <a:solidFill>
                  <a:srgbClr val="FF0000"/>
                </a:solidFill>
                <a:latin typeface="Arabic Typesetting"/>
                <a:cs typeface="B Titr" pitchFamily="2" charset="-78"/>
              </a:rPr>
              <a:t>=</a:t>
            </a:r>
            <a:r>
              <a:rPr lang="fa-IR" sz="2000" dirty="0" smtClean="0">
                <a:solidFill>
                  <a:srgbClr val="FF0000"/>
                </a:solidFill>
                <a:cs typeface="B Titr" pitchFamily="2" charset="-78"/>
              </a:rPr>
              <a:t> </a:t>
            </a:r>
            <a:r>
              <a:rPr lang="fa-IR" sz="2000" b="1" dirty="0" smtClean="0">
                <a:solidFill>
                  <a:srgbClr val="FF0000"/>
                </a:solidFill>
                <a:cs typeface="B Titr" pitchFamily="2" charset="-78"/>
              </a:rPr>
              <a:t>بازده کل داراییها</a:t>
            </a:r>
            <a:endParaRPr lang="fa-IR" sz="2000" b="1" dirty="0">
              <a:solidFill>
                <a:srgbClr val="FF0000"/>
              </a:solidFill>
              <a:cs typeface="B Titr" pitchFamily="2" charset="-78"/>
            </a:endParaRPr>
          </a:p>
        </p:txBody>
      </p:sp>
      <p:cxnSp>
        <p:nvCxnSpPr>
          <p:cNvPr id="30" name="Straight Connector 29"/>
          <p:cNvCxnSpPr/>
          <p:nvPr/>
        </p:nvCxnSpPr>
        <p:spPr>
          <a:xfrm>
            <a:off x="2146703" y="3950332"/>
            <a:ext cx="9727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901364" y="3609334"/>
            <a:ext cx="1488408" cy="338554"/>
          </a:xfrm>
          <a:prstGeom prst="rect">
            <a:avLst/>
          </a:prstGeom>
          <a:noFill/>
        </p:spPr>
        <p:txBody>
          <a:bodyPr wrap="square" rtlCol="1">
            <a:spAutoFit/>
          </a:bodyPr>
          <a:lstStyle/>
          <a:p>
            <a:pPr algn="ctr"/>
            <a:r>
              <a:rPr lang="fa-IR" sz="1600" b="1" dirty="0" smtClean="0">
                <a:cs typeface="B Titr" pitchFamily="2" charset="-78"/>
              </a:rPr>
              <a:t>سود خالص</a:t>
            </a:r>
            <a:endParaRPr lang="fa-IR" sz="1600" b="1" dirty="0">
              <a:cs typeface="B Titr" pitchFamily="2" charset="-78"/>
            </a:endParaRPr>
          </a:p>
        </p:txBody>
      </p:sp>
      <p:sp>
        <p:nvSpPr>
          <p:cNvPr id="34" name="TextBox 33"/>
          <p:cNvSpPr txBox="1"/>
          <p:nvPr/>
        </p:nvSpPr>
        <p:spPr>
          <a:xfrm>
            <a:off x="1914058" y="4021684"/>
            <a:ext cx="1370008" cy="338554"/>
          </a:xfrm>
          <a:prstGeom prst="rect">
            <a:avLst/>
          </a:prstGeom>
          <a:noFill/>
        </p:spPr>
        <p:txBody>
          <a:bodyPr wrap="square" rtlCol="1">
            <a:spAutoFit/>
          </a:bodyPr>
          <a:lstStyle/>
          <a:p>
            <a:pPr algn="ctr"/>
            <a:r>
              <a:rPr lang="fa-IR" sz="1600" b="1" dirty="0" smtClean="0">
                <a:cs typeface="B Titr" pitchFamily="2" charset="-78"/>
              </a:rPr>
              <a:t>فروش</a:t>
            </a:r>
            <a:endParaRPr lang="fa-IR" sz="1600" b="1" dirty="0">
              <a:cs typeface="B Titr" pitchFamily="2" charset="-78"/>
            </a:endParaRPr>
          </a:p>
        </p:txBody>
      </p:sp>
      <p:sp>
        <p:nvSpPr>
          <p:cNvPr id="35" name="TextBox 34"/>
          <p:cNvSpPr txBox="1"/>
          <p:nvPr/>
        </p:nvSpPr>
        <p:spPr>
          <a:xfrm>
            <a:off x="3119900" y="3780039"/>
            <a:ext cx="360161" cy="400110"/>
          </a:xfrm>
          <a:prstGeom prst="rect">
            <a:avLst/>
          </a:prstGeom>
          <a:noFill/>
        </p:spPr>
        <p:txBody>
          <a:bodyPr wrap="square" rtlCol="1">
            <a:spAutoFit/>
          </a:bodyPr>
          <a:lstStyle/>
          <a:p>
            <a:r>
              <a:rPr lang="fa-IR" sz="2000" dirty="0" smtClean="0">
                <a:cs typeface="B Titr" pitchFamily="2" charset="-78"/>
              </a:rPr>
              <a:t>×</a:t>
            </a:r>
            <a:endParaRPr lang="fa-IR" sz="2000" dirty="0">
              <a:cs typeface="B Titr" pitchFamily="2" charset="-78"/>
            </a:endParaRPr>
          </a:p>
        </p:txBody>
      </p:sp>
      <p:cxnSp>
        <p:nvCxnSpPr>
          <p:cNvPr id="37" name="Straight Connector 36"/>
          <p:cNvCxnSpPr>
            <a:stCxn id="35" idx="3"/>
          </p:cNvCxnSpPr>
          <p:nvPr/>
        </p:nvCxnSpPr>
        <p:spPr>
          <a:xfrm flipV="1">
            <a:off x="3480061" y="3964706"/>
            <a:ext cx="599945" cy="153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174823" y="3651625"/>
            <a:ext cx="1200376" cy="338554"/>
          </a:xfrm>
          <a:prstGeom prst="rect">
            <a:avLst/>
          </a:prstGeom>
          <a:noFill/>
        </p:spPr>
        <p:txBody>
          <a:bodyPr wrap="square" rtlCol="1">
            <a:spAutoFit/>
          </a:bodyPr>
          <a:lstStyle/>
          <a:p>
            <a:pPr algn="ctr"/>
            <a:r>
              <a:rPr lang="fa-IR" sz="1600" b="1" dirty="0" smtClean="0">
                <a:cs typeface="B Titr" pitchFamily="2" charset="-78"/>
              </a:rPr>
              <a:t>فروش</a:t>
            </a:r>
            <a:endParaRPr lang="fa-IR" sz="1600" b="1" dirty="0">
              <a:cs typeface="B Titr" pitchFamily="2" charset="-78"/>
            </a:endParaRPr>
          </a:p>
        </p:txBody>
      </p:sp>
      <p:sp>
        <p:nvSpPr>
          <p:cNvPr id="39" name="TextBox 38"/>
          <p:cNvSpPr txBox="1"/>
          <p:nvPr/>
        </p:nvSpPr>
        <p:spPr>
          <a:xfrm>
            <a:off x="3368572" y="4005940"/>
            <a:ext cx="1006627" cy="338554"/>
          </a:xfrm>
          <a:prstGeom prst="rect">
            <a:avLst/>
          </a:prstGeom>
          <a:noFill/>
        </p:spPr>
        <p:txBody>
          <a:bodyPr wrap="square" rtlCol="1">
            <a:spAutoFit/>
          </a:bodyPr>
          <a:lstStyle/>
          <a:p>
            <a:pPr algn="ctr"/>
            <a:r>
              <a:rPr lang="fa-IR" sz="1600" b="1" dirty="0" smtClean="0">
                <a:cs typeface="B Titr" pitchFamily="2" charset="-78"/>
              </a:rPr>
              <a:t>کل داراییها</a:t>
            </a:r>
            <a:endParaRPr lang="fa-IR" sz="1600" b="1" dirty="0">
              <a:cs typeface="B Titr" pitchFamily="2" charset="-78"/>
            </a:endParaRPr>
          </a:p>
        </p:txBody>
      </p:sp>
      <p:sp>
        <p:nvSpPr>
          <p:cNvPr id="43" name="TextBox 42"/>
          <p:cNvSpPr txBox="1"/>
          <p:nvPr/>
        </p:nvSpPr>
        <p:spPr>
          <a:xfrm>
            <a:off x="-117022" y="4867993"/>
            <a:ext cx="2411516" cy="400110"/>
          </a:xfrm>
          <a:prstGeom prst="rect">
            <a:avLst/>
          </a:prstGeom>
          <a:noFill/>
        </p:spPr>
        <p:txBody>
          <a:bodyPr wrap="square" rtlCol="1">
            <a:spAutoFit/>
          </a:bodyPr>
          <a:lstStyle/>
          <a:p>
            <a:pPr algn="ctr"/>
            <a:r>
              <a:rPr lang="fa-IR" sz="2000" b="1" dirty="0" smtClean="0">
                <a:cs typeface="B Nazanin" pitchFamily="2" charset="-78"/>
              </a:rPr>
              <a:t> </a:t>
            </a:r>
            <a:r>
              <a:rPr lang="fa-IR" sz="2000" dirty="0" smtClean="0">
                <a:solidFill>
                  <a:srgbClr val="FF0000"/>
                </a:solidFill>
                <a:latin typeface="Arabic Typesetting"/>
                <a:cs typeface="B Titr" pitchFamily="2" charset="-78"/>
              </a:rPr>
              <a:t>=</a:t>
            </a:r>
            <a:r>
              <a:rPr lang="fa-IR" sz="2000" dirty="0" smtClean="0">
                <a:solidFill>
                  <a:srgbClr val="FF0000"/>
                </a:solidFill>
                <a:cs typeface="B Titr" pitchFamily="2" charset="-78"/>
              </a:rPr>
              <a:t>  </a:t>
            </a:r>
            <a:r>
              <a:rPr lang="fa-IR" sz="2000" b="1" dirty="0" smtClean="0">
                <a:solidFill>
                  <a:srgbClr val="FF0000"/>
                </a:solidFill>
                <a:cs typeface="B Titr" pitchFamily="2" charset="-78"/>
              </a:rPr>
              <a:t>سود هر سهم عادی</a:t>
            </a:r>
            <a:endParaRPr lang="fa-IR" sz="2000" b="1" dirty="0">
              <a:solidFill>
                <a:srgbClr val="FF0000"/>
              </a:solidFill>
              <a:cs typeface="B Titr" pitchFamily="2" charset="-78"/>
            </a:endParaRPr>
          </a:p>
        </p:txBody>
      </p:sp>
      <p:cxnSp>
        <p:nvCxnSpPr>
          <p:cNvPr id="45" name="Straight Connector 44"/>
          <p:cNvCxnSpPr/>
          <p:nvPr/>
        </p:nvCxnSpPr>
        <p:spPr>
          <a:xfrm>
            <a:off x="1932663" y="4960135"/>
            <a:ext cx="214734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998289" y="4609001"/>
            <a:ext cx="2242267" cy="338554"/>
          </a:xfrm>
          <a:prstGeom prst="rect">
            <a:avLst/>
          </a:prstGeom>
          <a:noFill/>
        </p:spPr>
        <p:txBody>
          <a:bodyPr wrap="square" rtlCol="1">
            <a:spAutoFit/>
          </a:bodyPr>
          <a:lstStyle/>
          <a:p>
            <a:pPr algn="ctr"/>
            <a:r>
              <a:rPr lang="fa-IR" sz="1600" b="1" dirty="0" smtClean="0">
                <a:cs typeface="B Titr" pitchFamily="2" charset="-78"/>
              </a:rPr>
              <a:t>سود خالص</a:t>
            </a:r>
            <a:endParaRPr lang="fa-IR" sz="1600" b="1" dirty="0">
              <a:cs typeface="B Titr" pitchFamily="2" charset="-78"/>
            </a:endParaRPr>
          </a:p>
        </p:txBody>
      </p:sp>
      <p:sp>
        <p:nvSpPr>
          <p:cNvPr id="47" name="TextBox 46"/>
          <p:cNvSpPr txBox="1"/>
          <p:nvPr/>
        </p:nvSpPr>
        <p:spPr>
          <a:xfrm>
            <a:off x="1239653" y="5061824"/>
            <a:ext cx="3764395" cy="338554"/>
          </a:xfrm>
          <a:prstGeom prst="rect">
            <a:avLst/>
          </a:prstGeom>
          <a:noFill/>
        </p:spPr>
        <p:txBody>
          <a:bodyPr wrap="square" rtlCol="1">
            <a:spAutoFit/>
          </a:bodyPr>
          <a:lstStyle/>
          <a:p>
            <a:pPr algn="ctr"/>
            <a:r>
              <a:rPr lang="fa-IR" sz="1600" b="1" dirty="0" smtClean="0">
                <a:cs typeface="B Titr" pitchFamily="2" charset="-78"/>
              </a:rPr>
              <a:t>میانگین موزون تعداد سهام عادی منتشره</a:t>
            </a:r>
            <a:endParaRPr lang="fa-IR" sz="1600" b="1" dirty="0">
              <a:cs typeface="B Titr" pitchFamily="2" charset="-78"/>
            </a:endParaRPr>
          </a:p>
        </p:txBody>
      </p:sp>
      <p:sp>
        <p:nvSpPr>
          <p:cNvPr id="48" name="TextBox 47"/>
          <p:cNvSpPr txBox="1"/>
          <p:nvPr/>
        </p:nvSpPr>
        <p:spPr>
          <a:xfrm>
            <a:off x="251520" y="5319211"/>
            <a:ext cx="8647096" cy="646331"/>
          </a:xfrm>
          <a:prstGeom prst="rect">
            <a:avLst/>
          </a:prstGeom>
          <a:noFill/>
        </p:spPr>
        <p:txBody>
          <a:bodyPr wrap="square" rtlCol="1">
            <a:spAutoFit/>
          </a:bodyPr>
          <a:lstStyle/>
          <a:p>
            <a:pPr algn="r"/>
            <a:endParaRPr lang="fa-IR" b="1" dirty="0" smtClean="0">
              <a:cs typeface="B Nazanin" pitchFamily="2" charset="-78"/>
            </a:endParaRPr>
          </a:p>
          <a:p>
            <a:pPr algn="r"/>
            <a:r>
              <a:rPr lang="fa-IR" b="1" dirty="0" smtClean="0">
                <a:cs typeface="B Titr" pitchFamily="2" charset="-78"/>
              </a:rPr>
              <a:t>محاسبه و تحلیل نسبت ها علی الخصوص نسبت های ساختار سرمایه (نسبت اهرمی) شواهد لازم برای وقوع سقوط را فراهم می سازد. </a:t>
            </a:r>
            <a:endParaRPr lang="fa-IR" b="1" dirty="0">
              <a:cs typeface="B Titr" pitchFamily="2" charset="-78"/>
            </a:endParaRPr>
          </a:p>
        </p:txBody>
      </p:sp>
    </p:spTree>
    <p:extLst>
      <p:ext uri="{BB962C8B-B14F-4D97-AF65-F5344CB8AC3E}">
        <p14:creationId xmlns:p14="http://schemas.microsoft.com/office/powerpoint/2010/main" val="4272572465"/>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dirty="0">
                <a:solidFill>
                  <a:srgbClr val="FF0000"/>
                </a:solidFill>
                <a:effectLst/>
                <a:cs typeface="B Titr" pitchFamily="2" charset="-78"/>
              </a:rPr>
              <a:t>تجزيه و تحليل ساختار سرمايه: </a:t>
            </a:r>
            <a:endParaRPr lang="en-US" dirty="0">
              <a:solidFill>
                <a:srgbClr val="FF0000"/>
              </a:solidFill>
              <a:effectLst/>
              <a:cs typeface="B Titr" pitchFamily="2" charset="-78"/>
            </a:endParaRPr>
          </a:p>
        </p:txBody>
      </p:sp>
      <p:sp>
        <p:nvSpPr>
          <p:cNvPr id="2" name="Content Placeholder 1"/>
          <p:cNvSpPr>
            <a:spLocks noGrp="1"/>
          </p:cNvSpPr>
          <p:nvPr>
            <p:ph sz="quarter" idx="1"/>
          </p:nvPr>
        </p:nvSpPr>
        <p:spPr>
          <a:xfrm>
            <a:off x="457200" y="1481329"/>
            <a:ext cx="8229600" cy="4525963"/>
          </a:xfrm>
          <a:prstGeom prst="rect">
            <a:avLst/>
          </a:prstGeom>
        </p:spPr>
        <p:txBody>
          <a:bodyPr>
            <a:normAutofit/>
          </a:bodyPr>
          <a:lstStyle/>
          <a:p>
            <a:pPr marL="109728" lvl="0" indent="0">
              <a:lnSpc>
                <a:spcPct val="200000"/>
              </a:lnSpc>
              <a:buNone/>
            </a:pPr>
            <a:r>
              <a:rPr lang="fa-IR" sz="2800" b="1" dirty="0" smtClean="0">
                <a:cs typeface="B Lotus" pitchFamily="2" charset="-78"/>
              </a:rPr>
              <a:t>براي تجزيه و تحليل ساختار سرمايه مي‌توان از نسبت‌هاي اهرمي مالي با سرمايه گذاري استفاده نمود.</a:t>
            </a:r>
            <a:endParaRPr lang="en-US" sz="2800" b="1" dirty="0" smtClean="0">
              <a:cs typeface="B Lotus" pitchFamily="2" charset="-78"/>
            </a:endParaRPr>
          </a:p>
          <a:p>
            <a:pPr marL="109728" indent="0">
              <a:lnSpc>
                <a:spcPct val="200000"/>
              </a:lnSpc>
              <a:buNone/>
            </a:pPr>
            <a:r>
              <a:rPr lang="fa-IR" sz="2800" b="1" dirty="0" smtClean="0">
                <a:cs typeface="B Lotus" pitchFamily="2" charset="-78"/>
              </a:rPr>
              <a:t>ساختار سرمايه يك واحد تجاري شامل وجوه تأمين شده از طريق بدهي و حقوق صاحبان سهام مي‌باشد.</a:t>
            </a:r>
            <a:endParaRPr lang="fa-IR" sz="2800" b="1" dirty="0">
              <a:cs typeface="B Lotus" pitchFamily="2" charset="-78"/>
            </a:endParaRPr>
          </a:p>
        </p:txBody>
      </p:sp>
    </p:spTree>
    <p:extLst>
      <p:ext uri="{BB962C8B-B14F-4D97-AF65-F5344CB8AC3E}">
        <p14:creationId xmlns:p14="http://schemas.microsoft.com/office/powerpoint/2010/main" val="2196279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dirty="0">
                <a:solidFill>
                  <a:srgbClr val="FF0000"/>
                </a:solidFill>
                <a:effectLst/>
                <a:cs typeface="B Titr" pitchFamily="2" charset="-78"/>
              </a:rPr>
              <a:t>نظريات مختلف پيرامون ساختار سرمايه</a:t>
            </a:r>
            <a:endParaRPr lang="en-US" dirty="0">
              <a:solidFill>
                <a:srgbClr val="FF0000"/>
              </a:solidFill>
              <a:effectLst/>
              <a:cs typeface="B Titr" pitchFamily="2" charset="-78"/>
            </a:endParaRPr>
          </a:p>
        </p:txBody>
      </p:sp>
      <p:sp>
        <p:nvSpPr>
          <p:cNvPr id="2" name="Content Placeholder 1"/>
          <p:cNvSpPr>
            <a:spLocks noGrp="1"/>
          </p:cNvSpPr>
          <p:nvPr>
            <p:ph sz="quarter" idx="1"/>
          </p:nvPr>
        </p:nvSpPr>
        <p:spPr>
          <a:xfrm>
            <a:off x="457200" y="1481329"/>
            <a:ext cx="8229600" cy="4525963"/>
          </a:xfrm>
          <a:prstGeom prst="rect">
            <a:avLst/>
          </a:prstGeom>
        </p:spPr>
        <p:txBody>
          <a:bodyPr>
            <a:normAutofit lnSpcReduction="10000"/>
          </a:bodyPr>
          <a:lstStyle/>
          <a:p>
            <a:pPr marL="109728" indent="0">
              <a:buNone/>
            </a:pPr>
            <a:r>
              <a:rPr lang="fa-IR" sz="2800" dirty="0">
                <a:cs typeface="B Titr" pitchFamily="2" charset="-78"/>
              </a:rPr>
              <a:t>چهار نظريه مختلف پيرامون ساختار سرمايه ارائه شده است: </a:t>
            </a:r>
            <a:endParaRPr lang="en-US" sz="2800" dirty="0">
              <a:cs typeface="B Titr" pitchFamily="2" charset="-78"/>
            </a:endParaRPr>
          </a:p>
          <a:p>
            <a:pPr marL="109728" indent="0">
              <a:lnSpc>
                <a:spcPct val="150000"/>
              </a:lnSpc>
              <a:buNone/>
            </a:pPr>
            <a:endParaRPr lang="fa-IR" sz="2400" b="1" dirty="0" smtClean="0">
              <a:solidFill>
                <a:schemeClr val="accent5"/>
              </a:solidFill>
              <a:cs typeface="B Lotus" pitchFamily="2" charset="-78"/>
            </a:endParaRPr>
          </a:p>
          <a:p>
            <a:pPr marL="109728" indent="0">
              <a:lnSpc>
                <a:spcPct val="150000"/>
              </a:lnSpc>
              <a:buNone/>
            </a:pPr>
            <a:r>
              <a:rPr lang="fa-IR" sz="3200" b="1" dirty="0" smtClean="0">
                <a:cs typeface="B Lotus" pitchFamily="2" charset="-78"/>
              </a:rPr>
              <a:t>* </a:t>
            </a:r>
            <a:r>
              <a:rPr lang="fa-IR" sz="3200" b="1" dirty="0">
                <a:cs typeface="B Lotus" pitchFamily="2" charset="-78"/>
              </a:rPr>
              <a:t>نظريه سنتي </a:t>
            </a:r>
            <a:endParaRPr lang="en-US" sz="3200" b="1" dirty="0">
              <a:cs typeface="B Lotus" pitchFamily="2" charset="-78"/>
            </a:endParaRPr>
          </a:p>
          <a:p>
            <a:pPr marL="109728" indent="0">
              <a:lnSpc>
                <a:spcPct val="150000"/>
              </a:lnSpc>
              <a:buNone/>
            </a:pPr>
            <a:r>
              <a:rPr lang="fa-IR" sz="3200" b="1" dirty="0">
                <a:cs typeface="B Lotus" pitchFamily="2" charset="-78"/>
              </a:rPr>
              <a:t>* نظريه موديلياني و ميلر (</a:t>
            </a:r>
            <a:r>
              <a:rPr lang="en-US" sz="3200" b="1" dirty="0">
                <a:cs typeface="B Lotus" pitchFamily="2" charset="-78"/>
              </a:rPr>
              <a:t>MM</a:t>
            </a:r>
            <a:r>
              <a:rPr lang="fa-IR" sz="3200" b="1" dirty="0">
                <a:cs typeface="B Lotus" pitchFamily="2" charset="-78"/>
              </a:rPr>
              <a:t>) </a:t>
            </a:r>
            <a:endParaRPr lang="en-US" sz="3200" b="1" dirty="0">
              <a:cs typeface="B Lotus" pitchFamily="2" charset="-78"/>
            </a:endParaRPr>
          </a:p>
          <a:p>
            <a:pPr marL="109728" indent="0">
              <a:lnSpc>
                <a:spcPct val="150000"/>
              </a:lnSpc>
              <a:buNone/>
            </a:pPr>
            <a:r>
              <a:rPr lang="fa-IR" sz="3200" b="1" dirty="0">
                <a:cs typeface="B Lotus" pitchFamily="2" charset="-78"/>
              </a:rPr>
              <a:t>* نظريه ترجيحي </a:t>
            </a:r>
            <a:endParaRPr lang="en-US" sz="3200" b="1" dirty="0">
              <a:cs typeface="B Lotus" pitchFamily="2" charset="-78"/>
            </a:endParaRPr>
          </a:p>
          <a:p>
            <a:pPr marL="109728" indent="0">
              <a:lnSpc>
                <a:spcPct val="150000"/>
              </a:lnSpc>
              <a:buNone/>
            </a:pPr>
            <a:r>
              <a:rPr lang="fa-IR" sz="3200" b="1" dirty="0">
                <a:cs typeface="B Lotus" pitchFamily="2" charset="-78"/>
              </a:rPr>
              <a:t>* نظريه مصالحه (توازي ايستا) </a:t>
            </a:r>
            <a:endParaRPr lang="en-US" sz="3200" b="1" dirty="0">
              <a:cs typeface="B Lotus" pitchFamily="2" charset="-78"/>
            </a:endParaRPr>
          </a:p>
          <a:p>
            <a:pPr marL="109728" indent="0">
              <a:lnSpc>
                <a:spcPct val="150000"/>
              </a:lnSpc>
              <a:buNone/>
            </a:pPr>
            <a:endParaRPr lang="fa-IR" sz="3200" b="1" dirty="0">
              <a:cs typeface="B Lotus" pitchFamily="2" charset="-78"/>
            </a:endParaRPr>
          </a:p>
        </p:txBody>
      </p:sp>
    </p:spTree>
    <p:extLst>
      <p:ext uri="{BB962C8B-B14F-4D97-AF65-F5344CB8AC3E}">
        <p14:creationId xmlns:p14="http://schemas.microsoft.com/office/powerpoint/2010/main" val="21643094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06090"/>
          </a:xfrm>
        </p:spPr>
        <p:txBody>
          <a:bodyPr>
            <a:normAutofit/>
          </a:bodyPr>
          <a:lstStyle/>
          <a:p>
            <a:pPr algn="r"/>
            <a:r>
              <a:rPr lang="fa-IR" sz="3200" dirty="0">
                <a:solidFill>
                  <a:srgbClr val="FF0066"/>
                </a:solidFill>
                <a:effectLst/>
                <a:cs typeface="B Titr" pitchFamily="2" charset="-78"/>
              </a:rPr>
              <a:t>منشأ، تاريخي ورشكستگي </a:t>
            </a:r>
            <a:endParaRPr lang="fa-IR" sz="3200" dirty="0">
              <a:solidFill>
                <a:srgbClr val="FF0066"/>
              </a:solidFill>
              <a:cs typeface="B Titr" pitchFamily="2" charset="-78"/>
            </a:endParaRPr>
          </a:p>
        </p:txBody>
      </p:sp>
      <p:sp>
        <p:nvSpPr>
          <p:cNvPr id="2" name="Content Placeholder 1"/>
          <p:cNvSpPr>
            <a:spLocks noGrp="1"/>
          </p:cNvSpPr>
          <p:nvPr>
            <p:ph sz="quarter" idx="1"/>
          </p:nvPr>
        </p:nvSpPr>
        <p:spPr>
          <a:xfrm>
            <a:off x="179512" y="908721"/>
            <a:ext cx="8856984" cy="5098572"/>
          </a:xfrm>
          <a:prstGeom prst="rect">
            <a:avLst/>
          </a:prstGeom>
        </p:spPr>
        <p:txBody>
          <a:bodyPr>
            <a:noAutofit/>
          </a:bodyPr>
          <a:lstStyle/>
          <a:p>
            <a:pPr marL="109728" indent="0">
              <a:lnSpc>
                <a:spcPct val="150000"/>
              </a:lnSpc>
              <a:buNone/>
            </a:pPr>
            <a:r>
              <a:rPr lang="fa-IR" sz="2800" b="1" dirty="0">
                <a:cs typeface="B Lotus" pitchFamily="2" charset="-78"/>
              </a:rPr>
              <a:t>در زمانهاي قديم ضرب‌المثلي وجود داشت، كسي كه نتواند از جيبش خرج كند بايستي از جانش مايه بگذارد. اين ضرب‌المثل، كاربري بيرحمانه كلامي </a:t>
            </a:r>
            <a:r>
              <a:rPr lang="fa-IR" sz="2800" b="1" dirty="0" smtClean="0">
                <a:cs typeface="B Lotus" pitchFamily="2" charset="-78"/>
              </a:rPr>
              <a:t>داشت. </a:t>
            </a:r>
          </a:p>
        </p:txBody>
      </p:sp>
      <p:pic>
        <p:nvPicPr>
          <p:cNvPr id="5" name="Picture 4" descr="https://encrypted-tbn3.gstatic.com/images?q=tbn:ANd9GcQ3c7urSxQJXKrRWcgFArRWOtL-qv2VwtVWGDSMhPKv_ijO73Zh">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03648" y="2557780"/>
            <a:ext cx="6264696" cy="3751540"/>
          </a:xfrm>
          <a:prstGeom prst="rect">
            <a:avLst/>
          </a:prstGeom>
          <a:noFill/>
          <a:ln>
            <a:noFill/>
          </a:ln>
        </p:spPr>
      </p:pic>
    </p:spTree>
    <p:extLst>
      <p:ext uri="{BB962C8B-B14F-4D97-AF65-F5344CB8AC3E}">
        <p14:creationId xmlns:p14="http://schemas.microsoft.com/office/powerpoint/2010/main" val="27928718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sz="4400" dirty="0">
                <a:cs typeface="B Lotus" pitchFamily="2" charset="-78"/>
              </a:rPr>
              <a:t>بررسی قانون ورشکستگی ایران‌</a:t>
            </a:r>
            <a:r>
              <a:rPr lang="en-US" sz="4400" dirty="0">
                <a:cs typeface="B Lotus" pitchFamily="2" charset="-78"/>
              </a:rPr>
              <a:t/>
            </a:r>
            <a:br>
              <a:rPr lang="en-US" sz="4400" dirty="0">
                <a:cs typeface="B Lotus" pitchFamily="2" charset="-78"/>
              </a:rPr>
            </a:br>
            <a:endParaRPr lang="fa-IR" dirty="0"/>
          </a:p>
        </p:txBody>
      </p:sp>
      <p:sp>
        <p:nvSpPr>
          <p:cNvPr id="2" name="Content Placeholder 1"/>
          <p:cNvSpPr>
            <a:spLocks noGrp="1"/>
          </p:cNvSpPr>
          <p:nvPr>
            <p:ph sz="quarter" idx="1"/>
          </p:nvPr>
        </p:nvSpPr>
        <p:spPr>
          <a:xfrm>
            <a:off x="457200" y="1052736"/>
            <a:ext cx="8229600" cy="5256583"/>
          </a:xfrm>
          <a:prstGeom prst="rect">
            <a:avLst/>
          </a:prstGeom>
        </p:spPr>
        <p:txBody>
          <a:bodyPr/>
          <a:lstStyle/>
          <a:p>
            <a:pPr marL="109728" indent="0">
              <a:lnSpc>
                <a:spcPct val="150000"/>
              </a:lnSpc>
              <a:buNone/>
            </a:pPr>
            <a:r>
              <a:rPr lang="fa-IR" sz="2800" b="1" dirty="0">
                <a:cs typeface="B Lotus" pitchFamily="2" charset="-78"/>
              </a:rPr>
              <a:t>طبق قوانین تجارت ایران مواد زیرمربوط به ورشکستگی می باشد.</a:t>
            </a:r>
          </a:p>
          <a:p>
            <a:r>
              <a:rPr lang="fa-IR" sz="3200" b="1" dirty="0">
                <a:cs typeface="B Lotus" pitchFamily="2" charset="-78"/>
              </a:rPr>
              <a:t>ماده141</a:t>
            </a:r>
          </a:p>
          <a:p>
            <a:r>
              <a:rPr lang="fa-IR" sz="3200" b="1" dirty="0">
                <a:cs typeface="B Lotus" pitchFamily="2" charset="-78"/>
              </a:rPr>
              <a:t>ماده143</a:t>
            </a:r>
          </a:p>
          <a:p>
            <a:r>
              <a:rPr lang="fa-IR" sz="3200" b="1" dirty="0">
                <a:cs typeface="B Lotus" pitchFamily="2" charset="-78"/>
              </a:rPr>
              <a:t>ماده412</a:t>
            </a:r>
          </a:p>
          <a:p>
            <a:r>
              <a:rPr lang="fa-IR" sz="3200" b="1" dirty="0">
                <a:cs typeface="B Lotus" pitchFamily="2" charset="-78"/>
              </a:rPr>
              <a:t>ماده415</a:t>
            </a:r>
          </a:p>
          <a:p>
            <a:r>
              <a:rPr lang="fa-IR" sz="3200" b="1" dirty="0">
                <a:cs typeface="B Lotus" pitchFamily="2" charset="-78"/>
              </a:rPr>
              <a:t>ماده835</a:t>
            </a:r>
          </a:p>
          <a:p>
            <a:endParaRPr lang="fa-IR" dirty="0"/>
          </a:p>
        </p:txBody>
      </p:sp>
      <p:pic>
        <p:nvPicPr>
          <p:cNvPr id="4" name="Picture 3" descr="https://encrypted-tbn2.gstatic.com/images?q=tbn:ANd9GcSs95sDRzK6kf_bJpl8WA0z_-YYDQgt0jYCy9cRo8TI3UHt4PFhw5HT4C9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899592" y="1772816"/>
            <a:ext cx="2664296" cy="4320480"/>
          </a:xfrm>
          <a:prstGeom prst="rect">
            <a:avLst/>
          </a:prstGeom>
          <a:noFill/>
          <a:ln>
            <a:noFill/>
          </a:ln>
        </p:spPr>
      </p:pic>
    </p:spTree>
    <p:extLst>
      <p:ext uri="{BB962C8B-B14F-4D97-AF65-F5344CB8AC3E}">
        <p14:creationId xmlns:p14="http://schemas.microsoft.com/office/powerpoint/2010/main" val="11530989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ubtitle 2"/>
          <p:cNvSpPr txBox="1">
            <a:spLocks/>
          </p:cNvSpPr>
          <p:nvPr/>
        </p:nvSpPr>
        <p:spPr>
          <a:xfrm>
            <a:off x="1071539" y="642918"/>
            <a:ext cx="7854696" cy="6000792"/>
          </a:xfrm>
          <a:prstGeom prst="rect">
            <a:avLst/>
          </a:prstGeom>
        </p:spPr>
        <p:txBody>
          <a:bodyPr>
            <a:normAutofit lnSpcReduction="1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indent="0">
              <a:buNone/>
            </a:pPr>
            <a:r>
              <a:rPr lang="fa-IR" sz="2800" b="1" dirty="0" smtClean="0">
                <a:solidFill>
                  <a:srgbClr val="FF0000"/>
                </a:solidFill>
                <a:cs typeface="2  Zar" pitchFamily="2" charset="-78"/>
              </a:rPr>
              <a:t>ماهیت عجز در پرداخت دیون </a:t>
            </a:r>
          </a:p>
          <a:p>
            <a:pPr marL="0" indent="0">
              <a:buNone/>
            </a:pPr>
            <a:r>
              <a:rPr lang="fa-IR" dirty="0" smtClean="0">
                <a:solidFill>
                  <a:schemeClr val="tx1"/>
                </a:solidFill>
                <a:cs typeface="2  Zar" pitchFamily="2" charset="-78"/>
              </a:rPr>
              <a:t>توانایی درک حسابداران از مفهوم بالا جهت اثبات تاریخی قبل از ورشکستگی</a:t>
            </a:r>
          </a:p>
          <a:p>
            <a:pPr marL="0" indent="0">
              <a:buNone/>
            </a:pPr>
            <a:endParaRPr lang="fa-IR" dirty="0" smtClean="0">
              <a:solidFill>
                <a:schemeClr val="tx1"/>
              </a:solidFill>
              <a:cs typeface="2  Zar" pitchFamily="2" charset="-78"/>
            </a:endParaRPr>
          </a:p>
          <a:p>
            <a:pPr marL="0" indent="0">
              <a:buNone/>
            </a:pPr>
            <a:r>
              <a:rPr lang="fa-IR" sz="2400" b="1" dirty="0" smtClean="0">
                <a:solidFill>
                  <a:schemeClr val="tx1"/>
                </a:solidFill>
                <a:cs typeface="2  Zar" pitchFamily="2" charset="-78"/>
              </a:rPr>
              <a:t>انواع عجز در پرداخت دیون</a:t>
            </a:r>
          </a:p>
          <a:p>
            <a:pPr marL="0" indent="0">
              <a:buNone/>
            </a:pPr>
            <a:r>
              <a:rPr lang="fa-IR" dirty="0" smtClean="0">
                <a:solidFill>
                  <a:schemeClr val="tx1"/>
                </a:solidFill>
                <a:cs typeface="2  Zar" pitchFamily="2" charset="-78"/>
              </a:rPr>
              <a:t>در مفهوم صاحبان سهام به عدم توانایی در پرداخت بدهی در سر رسید</a:t>
            </a:r>
          </a:p>
          <a:p>
            <a:endParaRPr lang="fa-IR" dirty="0" smtClean="0">
              <a:solidFill>
                <a:schemeClr val="tx1"/>
              </a:solidFill>
              <a:cs typeface="2  Zar" pitchFamily="2" charset="-78"/>
            </a:endParaRPr>
          </a:p>
          <a:p>
            <a:pPr marL="0" indent="0">
              <a:buNone/>
            </a:pPr>
            <a:r>
              <a:rPr lang="fa-IR" sz="2400" b="1" dirty="0" smtClean="0">
                <a:solidFill>
                  <a:schemeClr val="tx1"/>
                </a:solidFill>
                <a:cs typeface="2  Zar" pitchFamily="2" charset="-78"/>
              </a:rPr>
              <a:t>تعریف تجارت ناموفق</a:t>
            </a:r>
          </a:p>
          <a:p>
            <a:pPr marL="0" indent="0">
              <a:buNone/>
            </a:pPr>
            <a:r>
              <a:rPr lang="fa-IR" sz="2400" dirty="0" smtClean="0">
                <a:solidFill>
                  <a:schemeClr val="tx1"/>
                </a:solidFill>
                <a:cs typeface="2  Zar" pitchFamily="2" charset="-78"/>
              </a:rPr>
              <a:t>واژه </a:t>
            </a:r>
            <a:r>
              <a:rPr lang="en-US" sz="2400" dirty="0" smtClean="0">
                <a:solidFill>
                  <a:schemeClr val="tx1"/>
                </a:solidFill>
                <a:cs typeface="2  Zar" pitchFamily="2" charset="-78"/>
              </a:rPr>
              <a:t>Failure</a:t>
            </a:r>
            <a:r>
              <a:rPr lang="fa-IR" sz="2400" dirty="0" smtClean="0">
                <a:solidFill>
                  <a:schemeClr val="tx1"/>
                </a:solidFill>
                <a:cs typeface="2  Zar" pitchFamily="2" charset="-78"/>
              </a:rPr>
              <a:t> در فرهنگ لغات </a:t>
            </a:r>
            <a:r>
              <a:rPr lang="en-US" sz="2400" dirty="0" err="1" smtClean="0">
                <a:solidFill>
                  <a:schemeClr val="tx1"/>
                </a:solidFill>
                <a:cs typeface="2  Zar" pitchFamily="2" charset="-78"/>
              </a:rPr>
              <a:t>webster</a:t>
            </a:r>
            <a:r>
              <a:rPr lang="fa-IR" sz="2400" dirty="0" smtClean="0">
                <a:solidFill>
                  <a:schemeClr val="tx1"/>
                </a:solidFill>
                <a:cs typeface="2  Zar" pitchFamily="2" charset="-78"/>
              </a:rPr>
              <a:t> به عنوان حالت کسری داشتن</a:t>
            </a:r>
          </a:p>
          <a:p>
            <a:pPr algn="ctr"/>
            <a:r>
              <a:rPr lang="fa-IR" sz="2400" b="1" dirty="0" smtClean="0">
                <a:solidFill>
                  <a:schemeClr val="tx1"/>
                </a:solidFill>
                <a:cs typeface="2  Zar" pitchFamily="2" charset="-78"/>
              </a:rPr>
              <a:t>کتاب </a:t>
            </a:r>
            <a:r>
              <a:rPr lang="en-US" sz="2400" b="1" dirty="0" smtClean="0">
                <a:solidFill>
                  <a:schemeClr val="tx1"/>
                </a:solidFill>
                <a:cs typeface="2  Zar" pitchFamily="2" charset="-78"/>
              </a:rPr>
              <a:t>Dun &amp; Brad street</a:t>
            </a:r>
            <a:r>
              <a:rPr lang="fa-IR" sz="2400" b="1" dirty="0" smtClean="0">
                <a:solidFill>
                  <a:schemeClr val="tx1"/>
                </a:solidFill>
                <a:cs typeface="2  Zar" pitchFamily="2" charset="-78"/>
              </a:rPr>
              <a:t> </a:t>
            </a:r>
          </a:p>
          <a:p>
            <a:pPr marL="0" indent="0">
              <a:buNone/>
            </a:pPr>
            <a:r>
              <a:rPr lang="fa-IR" sz="2400" dirty="0" smtClean="0">
                <a:solidFill>
                  <a:schemeClr val="tx1"/>
                </a:solidFill>
                <a:cs typeface="2  Zar" pitchFamily="2" charset="-78"/>
              </a:rPr>
              <a:t>اصطلاح ورشکستگی رایج ترین واژه در رابطه با شکست قانونی است.</a:t>
            </a:r>
          </a:p>
          <a:p>
            <a:endParaRPr lang="fa-IR" sz="2400" dirty="0" smtClean="0">
              <a:solidFill>
                <a:schemeClr val="tx1"/>
              </a:solidFill>
              <a:cs typeface="2  Zar" pitchFamily="2" charset="-78"/>
            </a:endParaRPr>
          </a:p>
          <a:p>
            <a:pPr marL="0" indent="0">
              <a:buNone/>
            </a:pPr>
            <a:r>
              <a:rPr lang="fa-IR" sz="3200" b="1" dirty="0" smtClean="0">
                <a:solidFill>
                  <a:srgbClr val="FF0000"/>
                </a:solidFill>
                <a:cs typeface="2  Zar" pitchFamily="2" charset="-78"/>
              </a:rPr>
              <a:t>میزان ناکامی ها و شکست های تجاری</a:t>
            </a:r>
          </a:p>
          <a:p>
            <a:pPr marL="0" indent="0">
              <a:buNone/>
            </a:pPr>
            <a:r>
              <a:rPr lang="fa-IR" sz="2400" dirty="0" smtClean="0">
                <a:solidFill>
                  <a:schemeClr val="tx1"/>
                </a:solidFill>
                <a:cs typeface="2  Zar" pitchFamily="2" charset="-78"/>
              </a:rPr>
              <a:t>در سال 1973 شمار شرکتهای با بدهیهای بیش از 1 میلیون دلار بر اساس گزارش </a:t>
            </a:r>
            <a:r>
              <a:rPr lang="en-US" sz="2400" dirty="0" smtClean="0">
                <a:solidFill>
                  <a:schemeClr val="tx1"/>
                </a:solidFill>
                <a:cs typeface="2  Zar" pitchFamily="2" charset="-78"/>
              </a:rPr>
              <a:t>Dun &amp; Bradstreet</a:t>
            </a:r>
            <a:r>
              <a:rPr lang="fa-IR" sz="2400" dirty="0" smtClean="0">
                <a:solidFill>
                  <a:schemeClr val="tx1"/>
                </a:solidFill>
                <a:cs typeface="2  Zar" pitchFamily="2" charset="-78"/>
              </a:rPr>
              <a:t> بالاتر از شمار ورشکستگیهای زیر 5000 دلار بوده است و پیش بینی می شود روند ورشکستگیهای شرکتهای بزرگ ادامه خواهد داشت.</a:t>
            </a:r>
          </a:p>
          <a:p>
            <a:endParaRPr lang="fa-IR" dirty="0">
              <a:solidFill>
                <a:schemeClr val="tx1"/>
              </a:solidFill>
              <a:cs typeface="2  Zar" pitchFamily="2" charset="-78"/>
            </a:endParaRPr>
          </a:p>
        </p:txBody>
      </p:sp>
    </p:spTree>
    <p:extLst>
      <p:ext uri="{BB962C8B-B14F-4D97-AF65-F5344CB8AC3E}">
        <p14:creationId xmlns:p14="http://schemas.microsoft.com/office/powerpoint/2010/main" val="38406569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500035" y="142853"/>
            <a:ext cx="8229600" cy="489790"/>
          </a:xfrm>
          <a:prstGeom prst="rect">
            <a:avLst/>
          </a:prstGeom>
        </p:spPr>
        <p:txBody>
          <a:bodyPr>
            <a:normAutofit fontScale="90000" lnSpcReduction="10000"/>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r>
              <a:rPr lang="fa-IR" sz="3200" b="1" dirty="0" smtClean="0">
                <a:solidFill>
                  <a:srgbClr val="FF0000"/>
                </a:solidFill>
                <a:cs typeface="2  Zar" pitchFamily="2" charset="-78"/>
              </a:rPr>
              <a:t>تئوری ورشکستگی و تحقیقات انجام شده</a:t>
            </a:r>
            <a:endParaRPr lang="fa-IR" sz="3200" b="1" dirty="0">
              <a:solidFill>
                <a:srgbClr val="FF0000"/>
              </a:solidFill>
              <a:cs typeface="2  Zar" pitchFamily="2" charset="-78"/>
            </a:endParaRPr>
          </a:p>
        </p:txBody>
      </p:sp>
      <p:sp>
        <p:nvSpPr>
          <p:cNvPr id="4" name="Content Placeholder 2"/>
          <p:cNvSpPr txBox="1">
            <a:spLocks/>
          </p:cNvSpPr>
          <p:nvPr/>
        </p:nvSpPr>
        <p:spPr>
          <a:xfrm>
            <a:off x="457200" y="714357"/>
            <a:ext cx="8229600" cy="5610244"/>
          </a:xfrm>
          <a:prstGeom prst="rect">
            <a:avLst/>
          </a:prstGeom>
        </p:spPr>
        <p:txBody>
          <a:bodyPr>
            <a:normAutofit/>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a:buFont typeface="Arial" pitchFamily="34" charset="0"/>
              <a:buNone/>
            </a:pPr>
            <a:r>
              <a:rPr lang="fa-IR" dirty="0" smtClean="0">
                <a:solidFill>
                  <a:schemeClr val="tx1"/>
                </a:solidFill>
                <a:cs typeface="2  Zar" pitchFamily="2" charset="-78"/>
              </a:rPr>
              <a:t>پیش بینی ورشکستگی پیش نیاز جلوگیری از ورشکستگی است.</a:t>
            </a:r>
          </a:p>
          <a:p>
            <a:pPr>
              <a:buFont typeface="Arial" pitchFamily="34" charset="0"/>
              <a:buNone/>
            </a:pPr>
            <a:r>
              <a:rPr lang="fa-IR" dirty="0" smtClean="0">
                <a:solidFill>
                  <a:schemeClr val="tx1"/>
                </a:solidFill>
                <a:cs typeface="2  Zar" pitchFamily="2" charset="-78"/>
              </a:rPr>
              <a:t>بررسی ادبیات ورشکستگی شرکتها سه موضوع را روشن کرده است:</a:t>
            </a:r>
          </a:p>
          <a:p>
            <a:r>
              <a:rPr lang="fa-IR" dirty="0" smtClean="0">
                <a:solidFill>
                  <a:schemeClr val="tx1"/>
                </a:solidFill>
                <a:cs typeface="2  Zar" pitchFamily="2" charset="-78"/>
              </a:rPr>
              <a:t>اول : فقدان یک تئوری اساسی</a:t>
            </a:r>
          </a:p>
          <a:p>
            <a:r>
              <a:rPr lang="fa-IR" dirty="0" smtClean="0">
                <a:solidFill>
                  <a:schemeClr val="tx1"/>
                </a:solidFill>
                <a:cs typeface="2  Zar" pitchFamily="2" charset="-78"/>
              </a:rPr>
              <a:t>دوم : فقدان یک مبانی درست در انتخاب روشها(اختلاف در انتخاب نسبتهای حسابداری)</a:t>
            </a:r>
          </a:p>
          <a:p>
            <a:r>
              <a:rPr lang="fa-IR" dirty="0" smtClean="0">
                <a:solidFill>
                  <a:schemeClr val="tx1"/>
                </a:solidFill>
                <a:cs typeface="2  Zar" pitchFamily="2" charset="-78"/>
              </a:rPr>
              <a:t>سوم : مشکل و انتقاد آمیز بودن متدلوژی مورد استفاده در پیدا کردن مدل پیش بینی ورشکستگی)</a:t>
            </a:r>
          </a:p>
          <a:p>
            <a:pPr>
              <a:buFont typeface="Arial" pitchFamily="34" charset="0"/>
              <a:buNone/>
            </a:pPr>
            <a:r>
              <a:rPr lang="fa-IR" b="1" dirty="0" smtClean="0">
                <a:solidFill>
                  <a:schemeClr val="tx1"/>
                </a:solidFill>
                <a:cs typeface="2  Zar" pitchFamily="2" charset="-78"/>
              </a:rPr>
              <a:t>تئوری جدید ورشکستگی </a:t>
            </a:r>
          </a:p>
          <a:p>
            <a:pPr>
              <a:buFont typeface="Arial" pitchFamily="34" charset="0"/>
              <a:buNone/>
            </a:pPr>
            <a:r>
              <a:rPr lang="fa-IR" dirty="0" smtClean="0">
                <a:solidFill>
                  <a:schemeClr val="tx1"/>
                </a:solidFill>
                <a:cs typeface="2  Zar" pitchFamily="2" charset="-78"/>
              </a:rPr>
              <a:t>نبود کنترل توسط یک یا گروهی از سهامداران باعث ورشکستگی می شود.</a:t>
            </a:r>
          </a:p>
          <a:p>
            <a:pPr>
              <a:buFont typeface="Arial" pitchFamily="34" charset="0"/>
              <a:buNone/>
            </a:pPr>
            <a:r>
              <a:rPr lang="fa-IR" dirty="0" smtClean="0">
                <a:solidFill>
                  <a:schemeClr val="tx1"/>
                </a:solidFill>
                <a:cs typeface="2  Zar" pitchFamily="2" charset="-78"/>
              </a:rPr>
              <a:t>بودن برنامه هایی از نظر اطلاعات حسابداری برای جلب حمایت سهامداران</a:t>
            </a:r>
          </a:p>
          <a:p>
            <a:pPr>
              <a:buFont typeface="Arial" pitchFamily="34" charset="0"/>
              <a:buNone/>
            </a:pPr>
            <a:r>
              <a:rPr lang="fa-IR" dirty="0" smtClean="0">
                <a:solidFill>
                  <a:schemeClr val="tx1"/>
                </a:solidFill>
                <a:cs typeface="2  Zar" pitchFamily="2" charset="-78"/>
              </a:rPr>
              <a:t>زیرا مدیریت با تکنیک های عدم توانایی روبروست.</a:t>
            </a:r>
          </a:p>
          <a:p>
            <a:pPr>
              <a:buFont typeface="Arial" pitchFamily="34" charset="0"/>
              <a:buNone/>
            </a:pPr>
            <a:r>
              <a:rPr lang="fa-IR" dirty="0" smtClean="0">
                <a:solidFill>
                  <a:schemeClr val="tx1"/>
                </a:solidFill>
                <a:cs typeface="2  Zar" pitchFamily="2" charset="-78"/>
              </a:rPr>
              <a:t>از زمان </a:t>
            </a:r>
            <a:r>
              <a:rPr lang="en-US" dirty="0" smtClean="0">
                <a:solidFill>
                  <a:schemeClr val="tx1"/>
                </a:solidFill>
                <a:cs typeface="2  Zar" pitchFamily="2" charset="-78"/>
              </a:rPr>
              <a:t>Keynes</a:t>
            </a:r>
            <a:r>
              <a:rPr lang="fa-IR" dirty="0" smtClean="0">
                <a:solidFill>
                  <a:schemeClr val="tx1"/>
                </a:solidFill>
                <a:cs typeface="2  Zar" pitchFamily="2" charset="-78"/>
              </a:rPr>
              <a:t> این تئوری شناخته شده بود که مدیریت از مالکیت جداست.</a:t>
            </a:r>
          </a:p>
          <a:p>
            <a:endParaRPr lang="fa-IR" dirty="0">
              <a:solidFill>
                <a:schemeClr val="tx1"/>
              </a:solidFill>
            </a:endParaRPr>
          </a:p>
        </p:txBody>
      </p:sp>
    </p:spTree>
    <p:extLst>
      <p:ext uri="{BB962C8B-B14F-4D97-AF65-F5344CB8AC3E}">
        <p14:creationId xmlns:p14="http://schemas.microsoft.com/office/powerpoint/2010/main" val="24947452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ubtitle 2"/>
          <p:cNvSpPr txBox="1">
            <a:spLocks/>
          </p:cNvSpPr>
          <p:nvPr/>
        </p:nvSpPr>
        <p:spPr>
          <a:xfrm>
            <a:off x="357159" y="142853"/>
            <a:ext cx="8429684" cy="6572296"/>
          </a:xfrm>
          <a:prstGeom prst="rect">
            <a:avLst/>
          </a:prstGeom>
        </p:spPr>
        <p:txBody>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algn="just"/>
            <a:r>
              <a:rPr lang="en-US" dirty="0" smtClean="0">
                <a:solidFill>
                  <a:schemeClr val="tx1"/>
                </a:solidFill>
                <a:cs typeface="B Zar" pitchFamily="2" charset="-78"/>
              </a:rPr>
              <a:t>Solomon</a:t>
            </a:r>
            <a:r>
              <a:rPr lang="fa-IR" dirty="0" smtClean="0">
                <a:solidFill>
                  <a:schemeClr val="tx1"/>
                </a:solidFill>
                <a:cs typeface="B Zar" pitchFamily="2" charset="-78"/>
              </a:rPr>
              <a:t> توضیح می دهد وقتی که حداکثر کردن سود هدف نباشد مدیریت به صورت شخص امین خدمت می کند اما نه فقط برای مالکان بلکه برای همه افراد که با شرکت سروکار دارند.البته این به این معنی نیست که سود حداکثر نخواهد شد بلکه در دراز مدت سود در بخش های مختلف حداکثر می شود .</a:t>
            </a:r>
          </a:p>
          <a:p>
            <a:pPr algn="just"/>
            <a:r>
              <a:rPr lang="fa-IR" dirty="0" smtClean="0">
                <a:solidFill>
                  <a:schemeClr val="tx1"/>
                </a:solidFill>
                <a:cs typeface="B Zar" pitchFamily="2" charset="-78"/>
              </a:rPr>
              <a:t>از نظر ایده آل جهانی آدام اسمیت مالک جانشین کارگران می شود.حجم انتخاب محدود-کانال های تلویزیونی نمیتواند با تبلیغات اوضاع را پیچیده کند</a:t>
            </a:r>
          </a:p>
          <a:p>
            <a:pPr algn="just"/>
            <a:r>
              <a:rPr lang="fa-IR" dirty="0" smtClean="0">
                <a:solidFill>
                  <a:schemeClr val="tx1"/>
                </a:solidFill>
                <a:cs typeface="B Zar" pitchFamily="2" charset="-78"/>
              </a:rPr>
              <a:t>در نتیجه عبارت (اجازه بدهید خرید را بررسی کنم حاکم می شود).</a:t>
            </a:r>
          </a:p>
          <a:p>
            <a:pPr algn="just"/>
            <a:r>
              <a:rPr lang="fa-IR" b="1" dirty="0" smtClean="0">
                <a:solidFill>
                  <a:srgbClr val="FF00FF"/>
                </a:solidFill>
              </a:rPr>
              <a:t>مکانیسم تئوری کنترل</a:t>
            </a:r>
          </a:p>
          <a:p>
            <a:r>
              <a:rPr lang="fa-IR" dirty="0" smtClean="0">
                <a:solidFill>
                  <a:schemeClr val="tx1"/>
                </a:solidFill>
                <a:cs typeface="B Zar" pitchFamily="2" charset="-78"/>
              </a:rPr>
              <a:t>عواملی که با کنترل نامناسب باعث ورشکستگی شرکت می گردند:</a:t>
            </a:r>
          </a:p>
          <a:p>
            <a:r>
              <a:rPr lang="fa-IR" b="1" dirty="0" smtClean="0">
                <a:solidFill>
                  <a:srgbClr val="FF0000"/>
                </a:solidFill>
                <a:cs typeface="B Zar" pitchFamily="2" charset="-78"/>
              </a:rPr>
              <a:t>1- سهامداران                         6- مدیران</a:t>
            </a:r>
          </a:p>
          <a:p>
            <a:r>
              <a:rPr lang="fa-IR" b="1" dirty="0" smtClean="0">
                <a:solidFill>
                  <a:srgbClr val="FF0000"/>
                </a:solidFill>
                <a:cs typeface="B Zar" pitchFamily="2" charset="-78"/>
              </a:rPr>
              <a:t>2- بستانکاران                        7- دولت مردان</a:t>
            </a:r>
          </a:p>
          <a:p>
            <a:r>
              <a:rPr lang="fa-IR" b="1" dirty="0" smtClean="0">
                <a:solidFill>
                  <a:srgbClr val="FF0000"/>
                </a:solidFill>
                <a:cs typeface="B Zar" pitchFamily="2" charset="-78"/>
              </a:rPr>
              <a:t>3- مشتریان</a:t>
            </a:r>
          </a:p>
          <a:p>
            <a:r>
              <a:rPr lang="fa-IR" b="1" dirty="0" smtClean="0">
                <a:solidFill>
                  <a:srgbClr val="FF0000"/>
                </a:solidFill>
                <a:cs typeface="B Zar" pitchFamily="2" charset="-78"/>
              </a:rPr>
              <a:t>4- کارمندان</a:t>
            </a:r>
          </a:p>
          <a:p>
            <a:r>
              <a:rPr lang="fa-IR" b="1" dirty="0" smtClean="0">
                <a:solidFill>
                  <a:srgbClr val="FF0000"/>
                </a:solidFill>
                <a:cs typeface="B Zar" pitchFamily="2" charset="-78"/>
              </a:rPr>
              <a:t>5-عرضه کنندگان</a:t>
            </a:r>
          </a:p>
          <a:p>
            <a:endParaRPr lang="fa-IR" dirty="0" smtClean="0"/>
          </a:p>
        </p:txBody>
      </p:sp>
    </p:spTree>
    <p:extLst>
      <p:ext uri="{BB962C8B-B14F-4D97-AF65-F5344CB8AC3E}">
        <p14:creationId xmlns:p14="http://schemas.microsoft.com/office/powerpoint/2010/main" val="2884399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4"/>
          <p:cNvSpPr txBox="1"/>
          <p:nvPr/>
        </p:nvSpPr>
        <p:spPr>
          <a:xfrm>
            <a:off x="1638346" y="438150"/>
            <a:ext cx="6277020" cy="6955750"/>
          </a:xfrm>
          <a:prstGeom prst="rect">
            <a:avLst/>
          </a:prstGeom>
          <a:noFill/>
        </p:spPr>
        <p:txBody>
          <a:bodyPr wrap="square" rtlCol="1">
            <a:spAutoFit/>
          </a:bodyPr>
          <a:ls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justLow">
              <a:lnSpc>
                <a:spcPct val="150000"/>
              </a:lnSpc>
            </a:pPr>
            <a:r>
              <a:rPr lang="fa-IR" sz="2000" b="1" dirty="0">
                <a:solidFill>
                  <a:srgbClr val="FF0000"/>
                </a:solidFill>
                <a:latin typeface="Arial" pitchFamily="34" charset="0"/>
                <a:cs typeface="Arial" pitchFamily="34" charset="0"/>
              </a:rPr>
              <a:t>دلایل ورشکستگی از نظر نیوتن ( 1998) </a:t>
            </a:r>
          </a:p>
          <a:p>
            <a:pPr algn="justLow">
              <a:lnSpc>
                <a:spcPct val="150000"/>
              </a:lnSpc>
            </a:pPr>
            <a:endParaRPr lang="fa-IR" b="1" dirty="0">
              <a:latin typeface="Arial" pitchFamily="34" charset="0"/>
              <a:cs typeface="Arial" pitchFamily="34" charset="0"/>
            </a:endParaRPr>
          </a:p>
          <a:p>
            <a:pPr algn="justLow">
              <a:lnSpc>
                <a:spcPct val="150000"/>
              </a:lnSpc>
            </a:pPr>
            <a:r>
              <a:rPr lang="fa-IR" sz="2000" b="1" dirty="0">
                <a:latin typeface="Arial" pitchFamily="34" charset="0"/>
                <a:cs typeface="Arial" pitchFamily="34" charset="0"/>
              </a:rPr>
              <a:t>الف: دلایل درون سازمانی:</a:t>
            </a:r>
          </a:p>
          <a:p>
            <a:pPr algn="justLow">
              <a:lnSpc>
                <a:spcPct val="150000"/>
              </a:lnSpc>
            </a:pPr>
            <a:r>
              <a:rPr lang="fa-IR" b="1" dirty="0" smtClean="0">
                <a:latin typeface="Arial" pitchFamily="34" charset="0"/>
                <a:cs typeface="Arial" pitchFamily="34" charset="0"/>
              </a:rPr>
              <a:t>1-ایجاد </a:t>
            </a:r>
            <a:r>
              <a:rPr lang="fa-IR" b="1" dirty="0">
                <a:latin typeface="Arial" pitchFamily="34" charset="0"/>
                <a:cs typeface="Arial" pitchFamily="34" charset="0"/>
              </a:rPr>
              <a:t>و توسعه بیش از اندازه اعتبار</a:t>
            </a:r>
          </a:p>
          <a:p>
            <a:pPr algn="justLow">
              <a:lnSpc>
                <a:spcPct val="150000"/>
              </a:lnSpc>
            </a:pPr>
            <a:r>
              <a:rPr lang="fa-IR" b="1" dirty="0">
                <a:latin typeface="Arial" pitchFamily="34" charset="0"/>
                <a:cs typeface="Arial" pitchFamily="34" charset="0"/>
              </a:rPr>
              <a:t>2-مدیریت ناکارا</a:t>
            </a:r>
          </a:p>
          <a:p>
            <a:pPr algn="justLow">
              <a:lnSpc>
                <a:spcPct val="150000"/>
              </a:lnSpc>
            </a:pPr>
            <a:r>
              <a:rPr lang="fa-IR" b="1" dirty="0">
                <a:latin typeface="Arial" pitchFamily="34" charset="0"/>
                <a:cs typeface="Arial" pitchFamily="34" charset="0"/>
              </a:rPr>
              <a:t>3سرمایه ناکافی</a:t>
            </a:r>
          </a:p>
          <a:p>
            <a:pPr algn="justLow">
              <a:lnSpc>
                <a:spcPct val="150000"/>
              </a:lnSpc>
            </a:pPr>
            <a:r>
              <a:rPr lang="fa-IR" b="1" dirty="0">
                <a:latin typeface="Arial" pitchFamily="34" charset="0"/>
                <a:cs typeface="Arial" pitchFamily="34" charset="0"/>
              </a:rPr>
              <a:t>4-خیانت وتقلب</a:t>
            </a:r>
          </a:p>
          <a:p>
            <a:pPr algn="justLow">
              <a:lnSpc>
                <a:spcPct val="150000"/>
              </a:lnSpc>
            </a:pPr>
            <a:endParaRPr lang="fa-IR" b="1" dirty="0">
              <a:latin typeface="Arial" pitchFamily="34" charset="0"/>
              <a:cs typeface="Arial" pitchFamily="34" charset="0"/>
            </a:endParaRPr>
          </a:p>
          <a:p>
            <a:pPr algn="justLow">
              <a:lnSpc>
                <a:spcPct val="150000"/>
              </a:lnSpc>
            </a:pPr>
            <a:r>
              <a:rPr lang="fa-IR" sz="2000" b="1" dirty="0">
                <a:latin typeface="Arial" pitchFamily="34" charset="0"/>
                <a:cs typeface="Arial" pitchFamily="34" charset="0"/>
              </a:rPr>
              <a:t>ب : دلایل برون سازمانی </a:t>
            </a:r>
          </a:p>
          <a:p>
            <a:pPr algn="justLow">
              <a:lnSpc>
                <a:spcPct val="150000"/>
              </a:lnSpc>
            </a:pPr>
            <a:r>
              <a:rPr lang="fa-IR" b="1" dirty="0">
                <a:latin typeface="Arial" pitchFamily="34" charset="0"/>
                <a:cs typeface="Arial" pitchFamily="34" charset="0"/>
              </a:rPr>
              <a:t>1-ویژگیهای سیستم اقتصادی</a:t>
            </a:r>
          </a:p>
          <a:p>
            <a:pPr algn="justLow">
              <a:lnSpc>
                <a:spcPct val="150000"/>
              </a:lnSpc>
            </a:pPr>
            <a:r>
              <a:rPr lang="fa-IR" b="1" dirty="0">
                <a:latin typeface="Arial" pitchFamily="34" charset="0"/>
                <a:cs typeface="Arial" pitchFamily="34" charset="0"/>
              </a:rPr>
              <a:t>2-رقابت</a:t>
            </a:r>
          </a:p>
          <a:p>
            <a:pPr algn="justLow">
              <a:lnSpc>
                <a:spcPct val="150000"/>
              </a:lnSpc>
            </a:pPr>
            <a:r>
              <a:rPr lang="fa-IR" b="1" dirty="0">
                <a:latin typeface="Arial" pitchFamily="34" charset="0"/>
                <a:cs typeface="Arial" pitchFamily="34" charset="0"/>
              </a:rPr>
              <a:t>3-تغییرات در تجارت و بهبود ها و انتقالات در تقاضای عمومی</a:t>
            </a:r>
          </a:p>
          <a:p>
            <a:pPr algn="justLow">
              <a:lnSpc>
                <a:spcPct val="150000"/>
              </a:lnSpc>
            </a:pPr>
            <a:r>
              <a:rPr lang="fa-IR" b="1" dirty="0">
                <a:latin typeface="Arial" pitchFamily="34" charset="0"/>
                <a:cs typeface="Arial" pitchFamily="34" charset="0"/>
              </a:rPr>
              <a:t>4-نوسانات تجاری</a:t>
            </a:r>
          </a:p>
          <a:p>
            <a:pPr algn="justLow">
              <a:lnSpc>
                <a:spcPct val="150000"/>
              </a:lnSpc>
            </a:pPr>
            <a:r>
              <a:rPr lang="fa-IR" b="1" dirty="0">
                <a:latin typeface="Arial" pitchFamily="34" charset="0"/>
                <a:cs typeface="Arial" pitchFamily="34" charset="0"/>
              </a:rPr>
              <a:t>5-تامین مالی</a:t>
            </a:r>
          </a:p>
          <a:p>
            <a:pPr algn="justLow">
              <a:lnSpc>
                <a:spcPct val="150000"/>
              </a:lnSpc>
            </a:pPr>
            <a:r>
              <a:rPr lang="fa-IR" b="1" dirty="0">
                <a:latin typeface="Arial" pitchFamily="34" charset="0"/>
                <a:cs typeface="Arial" pitchFamily="34" charset="0"/>
              </a:rPr>
              <a:t>6-تصادفات</a:t>
            </a:r>
          </a:p>
          <a:p>
            <a:endParaRPr lang="fa-IR" sz="1600" b="1" dirty="0" smtClean="0">
              <a:cs typeface="+mj-cs"/>
            </a:endParaRPr>
          </a:p>
          <a:p>
            <a:endParaRPr lang="fa-IR" sz="1600" b="1" dirty="0" smtClean="0">
              <a:cs typeface="+mj-cs"/>
            </a:endParaRPr>
          </a:p>
        </p:txBody>
      </p:sp>
    </p:spTree>
    <p:extLst>
      <p:ext uri="{BB962C8B-B14F-4D97-AF65-F5344CB8AC3E}">
        <p14:creationId xmlns:p14="http://schemas.microsoft.com/office/powerpoint/2010/main" val="3990514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ubtitle 2"/>
          <p:cNvSpPr txBox="1">
            <a:spLocks/>
          </p:cNvSpPr>
          <p:nvPr/>
        </p:nvSpPr>
        <p:spPr>
          <a:xfrm>
            <a:off x="285721" y="285728"/>
            <a:ext cx="8643999" cy="6357982"/>
          </a:xfrm>
          <a:prstGeom prst="rect">
            <a:avLst/>
          </a:prstGeom>
        </p:spPr>
        <p:txBody>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r>
              <a:rPr lang="fa-IR" b="1" dirty="0" smtClean="0">
                <a:solidFill>
                  <a:srgbClr val="FF0000"/>
                </a:solidFill>
                <a:cs typeface="B Zar" pitchFamily="2" charset="-78"/>
              </a:rPr>
              <a:t>توانایی پرداخت بدهی و قدرت نقدینگی</a:t>
            </a:r>
          </a:p>
          <a:p>
            <a:r>
              <a:rPr lang="fa-IR" dirty="0" smtClean="0">
                <a:cs typeface="B Zar" pitchFamily="2" charset="-78"/>
              </a:rPr>
              <a:t>در این مبحث بحث در مورد توانایی(</a:t>
            </a:r>
            <a:r>
              <a:rPr lang="en-US" dirty="0" smtClean="0">
                <a:cs typeface="B Zar" pitchFamily="2" charset="-78"/>
              </a:rPr>
              <a:t>Solvency</a:t>
            </a:r>
            <a:r>
              <a:rPr lang="fa-IR" dirty="0" smtClean="0">
                <a:cs typeface="B Zar" pitchFamily="2" charset="-78"/>
              </a:rPr>
              <a:t>)-عدم توانایی(</a:t>
            </a:r>
            <a:r>
              <a:rPr lang="en-US" dirty="0" smtClean="0">
                <a:cs typeface="B Zar" pitchFamily="2" charset="-78"/>
              </a:rPr>
              <a:t>Insolvency</a:t>
            </a:r>
            <a:r>
              <a:rPr lang="fa-IR" dirty="0" smtClean="0">
                <a:cs typeface="B Zar" pitchFamily="2" charset="-78"/>
              </a:rPr>
              <a:t>)-نقدینگی(</a:t>
            </a:r>
            <a:r>
              <a:rPr lang="en-US" dirty="0" smtClean="0">
                <a:cs typeface="B Zar" pitchFamily="2" charset="-78"/>
              </a:rPr>
              <a:t>Liquidity</a:t>
            </a:r>
            <a:r>
              <a:rPr lang="fa-IR" dirty="0" smtClean="0">
                <a:cs typeface="B Zar" pitchFamily="2" charset="-78"/>
              </a:rPr>
              <a:t>)-عدم نقدینگی(</a:t>
            </a:r>
            <a:r>
              <a:rPr lang="en-US" dirty="0" smtClean="0">
                <a:cs typeface="B Zar" pitchFamily="2" charset="-78"/>
              </a:rPr>
              <a:t>Illiquidity</a:t>
            </a:r>
            <a:r>
              <a:rPr lang="fa-IR" dirty="0" smtClean="0">
                <a:cs typeface="B Zar" pitchFamily="2" charset="-78"/>
              </a:rPr>
              <a:t>) می باشد.</a:t>
            </a:r>
          </a:p>
          <a:p>
            <a:r>
              <a:rPr lang="fa-IR" dirty="0" smtClean="0">
                <a:cs typeface="B Zar" pitchFamily="2" charset="-78"/>
              </a:rPr>
              <a:t>فرق اساسی بین دو کلمه عدم توانایی و عدم نقدینگی در زمان است.زیرا در عدم نقدینگی بحث زمان موقت و غیر دائمی است.</a:t>
            </a:r>
          </a:p>
          <a:p>
            <a:r>
              <a:rPr lang="fa-IR" dirty="0" smtClean="0">
                <a:cs typeface="B Zar" pitchFamily="2" charset="-78"/>
              </a:rPr>
              <a:t>برای تجزیه و تحلیل این مبحث باید این 4 موضوع با یکدیگر ادغام گردند.</a:t>
            </a:r>
          </a:p>
          <a:p>
            <a:pPr marL="514350" indent="-514350">
              <a:buFont typeface="+mj-lt"/>
              <a:buAutoNum type="arabicPeriod"/>
            </a:pPr>
            <a:r>
              <a:rPr lang="fa-IR" dirty="0" smtClean="0">
                <a:solidFill>
                  <a:srgbClr val="FF0000"/>
                </a:solidFill>
                <a:cs typeface="B Zar" pitchFamily="2" charset="-78"/>
              </a:rPr>
              <a:t>دارای نقدینگی و توانایی </a:t>
            </a:r>
            <a:r>
              <a:rPr lang="en-US" dirty="0" smtClean="0">
                <a:solidFill>
                  <a:srgbClr val="FF0000"/>
                </a:solidFill>
                <a:cs typeface="B Zar" pitchFamily="2" charset="-78"/>
              </a:rPr>
              <a:t>Solvent and Liquid       </a:t>
            </a:r>
          </a:p>
          <a:p>
            <a:pPr marL="514350" indent="-514350">
              <a:buFont typeface="+mj-lt"/>
              <a:buAutoNum type="arabicPeriod"/>
            </a:pPr>
            <a:r>
              <a:rPr lang="fa-IR" dirty="0" smtClean="0">
                <a:solidFill>
                  <a:srgbClr val="FF0000"/>
                </a:solidFill>
                <a:cs typeface="B Zar" pitchFamily="2" charset="-78"/>
              </a:rPr>
              <a:t>عدم نقدینگی و دارای توانایی       </a:t>
            </a:r>
            <a:r>
              <a:rPr lang="en-US" dirty="0" smtClean="0">
                <a:solidFill>
                  <a:srgbClr val="FF0000"/>
                </a:solidFill>
                <a:cs typeface="B Zar" pitchFamily="2" charset="-78"/>
              </a:rPr>
              <a:t> Solvent and Illiquid</a:t>
            </a:r>
          </a:p>
          <a:p>
            <a:pPr marL="514350" indent="-514350">
              <a:buFont typeface="+mj-lt"/>
              <a:buAutoNum type="arabicPeriod"/>
            </a:pPr>
            <a:r>
              <a:rPr lang="fa-IR" dirty="0" smtClean="0">
                <a:solidFill>
                  <a:srgbClr val="FF0000"/>
                </a:solidFill>
                <a:cs typeface="B Zar" pitchFamily="2" charset="-78"/>
              </a:rPr>
              <a:t>دارای نقدینگی و عدم توانایی      </a:t>
            </a:r>
            <a:r>
              <a:rPr lang="en-US" dirty="0" smtClean="0">
                <a:solidFill>
                  <a:srgbClr val="FF0000"/>
                </a:solidFill>
                <a:cs typeface="B Zar" pitchFamily="2" charset="-78"/>
              </a:rPr>
              <a:t>Insolvent and Liquid</a:t>
            </a:r>
          </a:p>
          <a:p>
            <a:pPr marL="514350" indent="-514350">
              <a:buFont typeface="+mj-lt"/>
              <a:buAutoNum type="arabicPeriod"/>
            </a:pPr>
            <a:r>
              <a:rPr lang="fa-IR" dirty="0" smtClean="0">
                <a:solidFill>
                  <a:srgbClr val="FF0000"/>
                </a:solidFill>
                <a:cs typeface="B Zar" pitchFamily="2" charset="-78"/>
              </a:rPr>
              <a:t>عدم نقدینگی و عدم توانایی        </a:t>
            </a:r>
            <a:r>
              <a:rPr lang="en-US" dirty="0" smtClean="0">
                <a:solidFill>
                  <a:srgbClr val="FF0000"/>
                </a:solidFill>
                <a:cs typeface="B Zar" pitchFamily="2" charset="-78"/>
              </a:rPr>
              <a:t>Insolvent and Illiquid</a:t>
            </a:r>
            <a:endParaRPr lang="fa-IR" dirty="0" smtClean="0">
              <a:solidFill>
                <a:srgbClr val="FF0000"/>
              </a:solidFill>
              <a:cs typeface="B Zar" pitchFamily="2" charset="-78"/>
            </a:endParaRPr>
          </a:p>
          <a:p>
            <a:pPr marL="514350" indent="-514350"/>
            <a:r>
              <a:rPr lang="fa-IR" dirty="0" smtClean="0">
                <a:cs typeface="B Zar" pitchFamily="2" charset="-78"/>
              </a:rPr>
              <a:t>شرکتی</a:t>
            </a:r>
            <a:r>
              <a:rPr lang="en-US" dirty="0" smtClean="0">
                <a:cs typeface="B Zar" pitchFamily="2" charset="-78"/>
              </a:rPr>
              <a:t>Solvent </a:t>
            </a:r>
            <a:r>
              <a:rPr lang="fa-IR" dirty="0" smtClean="0">
                <a:cs typeface="B Zar" pitchFamily="2" charset="-78"/>
              </a:rPr>
              <a:t> است که در یک دوره زمانی دارایی ها بزرگتر از بدهیها باشد و شرکتی </a:t>
            </a:r>
            <a:r>
              <a:rPr lang="en-US" dirty="0" smtClean="0">
                <a:cs typeface="B Zar" pitchFamily="2" charset="-78"/>
              </a:rPr>
              <a:t>Insolvent</a:t>
            </a:r>
            <a:r>
              <a:rPr lang="fa-IR" dirty="0" smtClean="0">
                <a:cs typeface="B Zar" pitchFamily="2" charset="-78"/>
              </a:rPr>
              <a:t> است که در دوره زمانی بدهی ها بزرگتر از دارایی ها باشد.</a:t>
            </a:r>
          </a:p>
        </p:txBody>
      </p:sp>
    </p:spTree>
    <p:extLst>
      <p:ext uri="{BB962C8B-B14F-4D97-AF65-F5344CB8AC3E}">
        <p14:creationId xmlns:p14="http://schemas.microsoft.com/office/powerpoint/2010/main" val="8150542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285721" y="214290"/>
            <a:ext cx="8643999" cy="6357982"/>
          </a:xfrm>
          <a:prstGeom prst="rect">
            <a:avLst/>
          </a:prstGeom>
        </p:spPr>
        <p:txBody>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a:buFont typeface="Arial" pitchFamily="34" charset="0"/>
              <a:buNone/>
            </a:pPr>
            <a:r>
              <a:rPr lang="fa-IR" dirty="0" smtClean="0">
                <a:solidFill>
                  <a:schemeClr val="tx1"/>
                </a:solidFill>
                <a:cs typeface="B Zar" pitchFamily="2" charset="-78"/>
              </a:rPr>
              <a:t>صورتهای مالی سنتی دارای 5 نکته می باشد:</a:t>
            </a:r>
          </a:p>
          <a:p>
            <a:pPr marL="514350" indent="-514350">
              <a:buClr>
                <a:srgbClr val="FF0000"/>
              </a:buClr>
              <a:buSzPct val="94000"/>
              <a:buFont typeface="+mj-lt"/>
              <a:buAutoNum type="arabicParenR"/>
            </a:pPr>
            <a:r>
              <a:rPr lang="fa-IR" dirty="0" smtClean="0">
                <a:solidFill>
                  <a:schemeClr val="tx1"/>
                </a:solidFill>
                <a:cs typeface="B Zar" pitchFamily="2" charset="-78"/>
              </a:rPr>
              <a:t>آماری</a:t>
            </a:r>
          </a:p>
          <a:p>
            <a:pPr marL="514350" indent="-514350">
              <a:buClr>
                <a:srgbClr val="FF0000"/>
              </a:buClr>
              <a:buSzPct val="94000"/>
              <a:buFont typeface="+mj-lt"/>
              <a:buAutoNum type="arabicParenR"/>
            </a:pPr>
            <a:r>
              <a:rPr lang="fa-IR" dirty="0" smtClean="0">
                <a:solidFill>
                  <a:schemeClr val="tx1"/>
                </a:solidFill>
                <a:cs typeface="B Zar" pitchFamily="2" charset="-78"/>
              </a:rPr>
              <a:t>تاریخی</a:t>
            </a:r>
          </a:p>
          <a:p>
            <a:pPr marL="514350" indent="-514350">
              <a:buClr>
                <a:srgbClr val="FF0000"/>
              </a:buClr>
              <a:buSzPct val="94000"/>
              <a:buFont typeface="+mj-lt"/>
              <a:buAutoNum type="arabicParenR"/>
            </a:pPr>
            <a:r>
              <a:rPr lang="fa-IR" dirty="0" smtClean="0">
                <a:solidFill>
                  <a:schemeClr val="tx1"/>
                </a:solidFill>
                <a:cs typeface="B Zar" pitchFamily="2" charset="-78"/>
              </a:rPr>
              <a:t>غیرشفاف</a:t>
            </a:r>
          </a:p>
          <a:p>
            <a:pPr marL="514350" indent="-514350">
              <a:buClr>
                <a:srgbClr val="FF0000"/>
              </a:buClr>
              <a:buSzPct val="94000"/>
              <a:buFont typeface="+mj-lt"/>
              <a:buAutoNum type="arabicParenR"/>
            </a:pPr>
            <a:r>
              <a:rPr lang="fa-IR" dirty="0" smtClean="0">
                <a:solidFill>
                  <a:schemeClr val="tx1"/>
                </a:solidFill>
                <a:cs typeface="B Zar" pitchFamily="2" charset="-78"/>
              </a:rPr>
              <a:t>ناقص</a:t>
            </a:r>
          </a:p>
          <a:p>
            <a:pPr marL="514350" indent="-514350">
              <a:buClr>
                <a:srgbClr val="FF0000"/>
              </a:buClr>
              <a:buSzPct val="94000"/>
              <a:buFont typeface="+mj-lt"/>
              <a:buAutoNum type="arabicParenR"/>
            </a:pPr>
            <a:r>
              <a:rPr lang="fa-IR" dirty="0" smtClean="0">
                <a:solidFill>
                  <a:schemeClr val="tx1"/>
                </a:solidFill>
                <a:cs typeface="B Zar" pitchFamily="2" charset="-78"/>
              </a:rPr>
              <a:t>غیرواقعی</a:t>
            </a:r>
          </a:p>
          <a:p>
            <a:pPr marL="514350" indent="-514350">
              <a:buClr>
                <a:srgbClr val="FF0000"/>
              </a:buClr>
              <a:buSzPct val="94000"/>
              <a:buFont typeface="Arial" pitchFamily="34" charset="0"/>
              <a:buNone/>
            </a:pPr>
            <a:endParaRPr lang="fa-IR" dirty="0" smtClean="0">
              <a:solidFill>
                <a:schemeClr val="tx1"/>
              </a:solidFill>
              <a:cs typeface="B Zar" pitchFamily="2" charset="-78"/>
            </a:endParaRPr>
          </a:p>
          <a:p>
            <a:pPr marL="514350" indent="-514350" algn="just">
              <a:buClr>
                <a:srgbClr val="FF0000"/>
              </a:buClr>
              <a:buSzPct val="94000"/>
              <a:buFont typeface="Arial" pitchFamily="34" charset="0"/>
              <a:buNone/>
            </a:pPr>
            <a:r>
              <a:rPr lang="fa-IR" dirty="0" smtClean="0">
                <a:solidFill>
                  <a:schemeClr val="tx1"/>
                </a:solidFill>
                <a:cs typeface="B Zar" pitchFamily="2" charset="-78"/>
              </a:rPr>
              <a:t>اما با این وجود صورتهای مالی سنتی همچنان در جهان مطرح است.</a:t>
            </a:r>
          </a:p>
          <a:p>
            <a:pPr marL="514350" indent="-514350" algn="just">
              <a:buClr>
                <a:srgbClr val="FF0000"/>
              </a:buClr>
              <a:buSzPct val="94000"/>
              <a:buFont typeface="Arial" pitchFamily="34" charset="0"/>
              <a:buNone/>
            </a:pPr>
            <a:endParaRPr lang="fa-IR" dirty="0" smtClean="0">
              <a:solidFill>
                <a:schemeClr val="tx1"/>
              </a:solidFill>
              <a:cs typeface="B Zar" pitchFamily="2" charset="-78"/>
            </a:endParaRPr>
          </a:p>
          <a:p>
            <a:pPr marL="514350" indent="-514350" algn="just">
              <a:buClr>
                <a:srgbClr val="FF0000"/>
              </a:buClr>
              <a:buSzPct val="94000"/>
              <a:buFont typeface="Arial" pitchFamily="34" charset="0"/>
              <a:buNone/>
            </a:pPr>
            <a:r>
              <a:rPr lang="en-US" dirty="0" smtClean="0">
                <a:solidFill>
                  <a:schemeClr val="tx1"/>
                </a:solidFill>
                <a:cs typeface="B Zar" pitchFamily="2" charset="-78"/>
              </a:rPr>
              <a:t>Karl Popper</a:t>
            </a:r>
            <a:r>
              <a:rPr lang="fa-IR" dirty="0" smtClean="0">
                <a:solidFill>
                  <a:schemeClr val="tx1"/>
                </a:solidFill>
                <a:cs typeface="B Zar" pitchFamily="2" charset="-78"/>
              </a:rPr>
              <a:t> نیز این فرضیه را مطرح می کند که صورتهای مالی سنتی </a:t>
            </a:r>
          </a:p>
          <a:p>
            <a:pPr marL="514350" indent="-514350" algn="just">
              <a:buClr>
                <a:srgbClr val="FF0000"/>
              </a:buClr>
              <a:buSzPct val="94000"/>
              <a:buFont typeface="Arial" pitchFamily="34" charset="0"/>
              <a:buNone/>
            </a:pPr>
            <a:r>
              <a:rPr lang="fa-IR" dirty="0" smtClean="0">
                <a:solidFill>
                  <a:schemeClr val="tx1"/>
                </a:solidFill>
                <a:cs typeface="B Zar" pitchFamily="2" charset="-78"/>
              </a:rPr>
              <a:t>ارزشی برای ارزیابی اعتبار شرکتها ندارد و مهمترین موضوع در این فرضیه</a:t>
            </a:r>
          </a:p>
          <a:p>
            <a:pPr marL="514350" indent="-514350" algn="just">
              <a:buClr>
                <a:srgbClr val="FF0000"/>
              </a:buClr>
              <a:buSzPct val="94000"/>
              <a:buFont typeface="Arial" pitchFamily="34" charset="0"/>
              <a:buNone/>
            </a:pPr>
            <a:r>
              <a:rPr lang="fa-IR" dirty="0" smtClean="0">
                <a:solidFill>
                  <a:schemeClr val="tx1"/>
                </a:solidFill>
                <a:cs typeface="B Zar" pitchFamily="2" charset="-78"/>
              </a:rPr>
              <a:t>در نظر گرفتن مفهوم زمان است که در این صورتها ترکیب نشده است.</a:t>
            </a:r>
          </a:p>
          <a:p>
            <a:pPr marL="514350" indent="-514350">
              <a:buClr>
                <a:schemeClr val="tx1"/>
              </a:buClr>
              <a:buFont typeface="+mj-lt"/>
              <a:buAutoNum type="arabicPeriod"/>
            </a:pPr>
            <a:endParaRPr lang="fa-IR" dirty="0">
              <a:solidFill>
                <a:schemeClr val="tx1"/>
              </a:solidFill>
            </a:endParaRPr>
          </a:p>
        </p:txBody>
      </p:sp>
    </p:spTree>
    <p:extLst>
      <p:ext uri="{BB962C8B-B14F-4D97-AF65-F5344CB8AC3E}">
        <p14:creationId xmlns:p14="http://schemas.microsoft.com/office/powerpoint/2010/main" val="8671968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533400" y="914401"/>
            <a:ext cx="8382000" cy="4524315"/>
          </a:xfrm>
          <a:prstGeom prst="rect">
            <a:avLst/>
          </a:prstGeom>
        </p:spPr>
        <p:txBody>
          <a:bodyPr wrap="square">
            <a:spAutoFit/>
          </a:bodyPr>
          <a:lstStyle/>
          <a:p>
            <a:pPr lvl="0" algn="r" rtl="1"/>
            <a:r>
              <a:rPr lang="ar-SA" b="1" u="sng" dirty="0"/>
              <a:t>هزینه های ورشکستگی</a:t>
            </a:r>
            <a:r>
              <a:rPr lang="ar-SA" b="1" dirty="0"/>
              <a:t> </a:t>
            </a:r>
            <a:r>
              <a:rPr lang="ar-SA" b="1" dirty="0" smtClean="0"/>
              <a:t>:</a:t>
            </a:r>
            <a:endParaRPr lang="fa-IR" b="1" dirty="0" smtClean="0"/>
          </a:p>
          <a:p>
            <a:pPr lvl="0" algn="r" rtl="1"/>
            <a:endParaRPr lang="en-US" dirty="0"/>
          </a:p>
          <a:p>
            <a:pPr algn="r" rtl="1"/>
            <a:r>
              <a:rPr lang="ar-SA" dirty="0"/>
              <a:t>در هنگام ورشکستگی موارد هزینه زای زیر بروز می کند :</a:t>
            </a:r>
            <a:endParaRPr lang="en-US" dirty="0"/>
          </a:p>
          <a:p>
            <a:pPr lvl="0" algn="r" rtl="1"/>
            <a:r>
              <a:rPr lang="fa-IR" dirty="0" smtClean="0"/>
              <a:t>1-</a:t>
            </a:r>
            <a:r>
              <a:rPr lang="ar-SA" dirty="0" smtClean="0"/>
              <a:t>عموما </a:t>
            </a:r>
            <a:r>
              <a:rPr lang="ar-SA" dirty="0"/>
              <a:t>شرکتهای ورشکسته مجبور می شوند داراییهای خود را به قیمتهای نازل و غیرمعمول به فروش برسانند.</a:t>
            </a:r>
            <a:endParaRPr lang="en-US" dirty="0"/>
          </a:p>
          <a:p>
            <a:pPr lvl="0" algn="r" rtl="1"/>
            <a:r>
              <a:rPr lang="fa-IR" dirty="0" smtClean="0"/>
              <a:t>2-</a:t>
            </a:r>
            <a:r>
              <a:rPr lang="ar-SA" dirty="0" smtClean="0"/>
              <a:t>منازعات </a:t>
            </a:r>
            <a:r>
              <a:rPr lang="ar-SA" dirty="0"/>
              <a:t>بین طلبکاران ممکن است باعث شود نقد کردن داراییها به تاخیر بیفتد . در این فاصله احتمال خرابی فیزیکی و یا نایابی موجودیها و داراییهای ثابت می رود . این امر موجب هزینه می شود .</a:t>
            </a:r>
            <a:endParaRPr lang="en-US" dirty="0"/>
          </a:p>
          <a:p>
            <a:pPr lvl="0" algn="r" rtl="1"/>
            <a:r>
              <a:rPr lang="fa-IR" dirty="0" smtClean="0"/>
              <a:t>3-</a:t>
            </a:r>
            <a:r>
              <a:rPr lang="ar-SA" dirty="0" smtClean="0"/>
              <a:t>بخشی </a:t>
            </a:r>
            <a:r>
              <a:rPr lang="ar-SA" dirty="0"/>
              <a:t>از ارزش شرکت صرف حق الزحمه و کلا ، هزینه دادگاهها و هزینه های اداری می شود</a:t>
            </a:r>
            <a:r>
              <a:rPr lang="ar-SA" dirty="0" smtClean="0"/>
              <a:t>.</a:t>
            </a:r>
            <a:endParaRPr lang="fa-IR" dirty="0" smtClean="0"/>
          </a:p>
          <a:p>
            <a:pPr lvl="0" algn="r" rtl="1"/>
            <a:endParaRPr lang="en-US" dirty="0"/>
          </a:p>
          <a:p>
            <a:pPr lvl="0" algn="r" rtl="1"/>
            <a:r>
              <a:rPr lang="ar-SA" dirty="0"/>
              <a:t>در یک تقسیم بندی آقای دکتر انواری هزینه های ورشکستگی را به دو دسته مستقیم وغیرمستقیم تقسیم نمود</a:t>
            </a:r>
            <a:r>
              <a:rPr lang="ar-SA" dirty="0" smtClean="0"/>
              <a:t>.</a:t>
            </a:r>
            <a:endParaRPr lang="fa-IR" dirty="0" smtClean="0"/>
          </a:p>
          <a:p>
            <a:pPr lvl="0" algn="r" rtl="1"/>
            <a:endParaRPr lang="en-US" dirty="0"/>
          </a:p>
          <a:p>
            <a:pPr algn="r" rtl="1"/>
            <a:r>
              <a:rPr lang="ar-SA" dirty="0"/>
              <a:t>هزینه های مستقیم : هزینه های اداری و دفتری ، اجرت دادستانی ، اجرت داوری دادگاه ، اجرت حسابداری و ارزشیابی و اجرت مزایدات می باشد </a:t>
            </a:r>
            <a:r>
              <a:rPr lang="ar-SA" dirty="0" smtClean="0"/>
              <a:t>.</a:t>
            </a:r>
            <a:endParaRPr lang="fa-IR" dirty="0" smtClean="0"/>
          </a:p>
          <a:p>
            <a:pPr algn="r" rtl="1"/>
            <a:endParaRPr lang="en-US" dirty="0"/>
          </a:p>
          <a:p>
            <a:pPr algn="r" rtl="1"/>
            <a:r>
              <a:rPr lang="ar-SA" dirty="0"/>
              <a:t>هزینه های غیر مستقیم : زیان حاصله بر کارایی و درآمد شرکت پس از شروع عملیات تسویه از ناحیه اعتبار دهندگان ، مشتریان و کارکنانش می باشد.</a:t>
            </a:r>
            <a:endParaRPr lang="en-US" dirty="0"/>
          </a:p>
        </p:txBody>
      </p:sp>
    </p:spTree>
    <p:extLst>
      <p:ext uri="{BB962C8B-B14F-4D97-AF65-F5344CB8AC3E}">
        <p14:creationId xmlns:p14="http://schemas.microsoft.com/office/powerpoint/2010/main" val="8217802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79845499"/>
              </p:ext>
            </p:extLst>
          </p:nvPr>
        </p:nvGraphicFramePr>
        <p:xfrm>
          <a:off x="1213483" y="2305240"/>
          <a:ext cx="6717033" cy="3939540"/>
        </p:xfrm>
        <a:graphic>
          <a:graphicData uri="http://schemas.openxmlformats.org/drawingml/2006/table">
            <a:tbl>
              <a:tblPr rtl="1" firstRow="1" firstCol="1" lastRow="1" lastCol="1" bandRow="1" bandCol="1">
                <a:tableStyleId>{5C22544A-7EE6-4342-B048-85BDC9FD1C3A}</a:tableStyleId>
              </a:tblPr>
              <a:tblGrid>
                <a:gridCol w="1538299"/>
                <a:gridCol w="2589367"/>
                <a:gridCol w="2589367"/>
              </a:tblGrid>
              <a:tr h="2497455">
                <a:tc rowSpan="2">
                  <a:txBody>
                    <a:bodyPr/>
                    <a:lstStyle/>
                    <a:p>
                      <a:pPr algn="r" rtl="1">
                        <a:lnSpc>
                          <a:spcPts val="1200"/>
                        </a:lnSpc>
                        <a:spcAft>
                          <a:spcPts val="0"/>
                        </a:spcAft>
                      </a:pPr>
                      <a:endParaRPr lang="ar-SA" sz="16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هزینه های شرکت                                                             </a:t>
                      </a:r>
                      <a:endParaRPr lang="en-US" sz="1200" dirty="0">
                        <a:solidFill>
                          <a:schemeClr val="tx1"/>
                        </a:solidFill>
                        <a:effectLst/>
                        <a:latin typeface="Calibri"/>
                        <a:ea typeface="Times New Roman"/>
                        <a:cs typeface="Arial"/>
                      </a:endParaRPr>
                    </a:p>
                  </a:txBody>
                  <a:tcPr marL="68580" marR="68580" marT="0" marB="0" anchor="ctr">
                    <a:solidFill>
                      <a:schemeClr val="accent1">
                        <a:lumMod val="40000"/>
                        <a:lumOff val="60000"/>
                      </a:schemeClr>
                    </a:solidFill>
                  </a:tcPr>
                </a:tc>
                <a:tc>
                  <a:txBody>
                    <a:bodyPr/>
                    <a:lstStyle/>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هزینه های مستقیم</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latin typeface="Calibri"/>
                        <a:ea typeface="Times New Roman"/>
                        <a:cs typeface="Arial"/>
                      </a:endParaRPr>
                    </a:p>
                  </a:txBody>
                  <a:tcPr marL="68580" marR="68580" marT="0" marB="0" anchor="ctr">
                    <a:solidFill>
                      <a:schemeClr val="accent1">
                        <a:lumMod val="40000"/>
                        <a:lumOff val="60000"/>
                      </a:schemeClr>
                    </a:solidFill>
                  </a:tcPr>
                </a:tc>
                <a:tc>
                  <a:txBody>
                    <a:bodyPr/>
                    <a:lstStyle/>
                    <a:p>
                      <a:pPr algn="justLow" rtl="1">
                        <a:lnSpc>
                          <a:spcPct val="115000"/>
                        </a:lnSpc>
                        <a:spcAft>
                          <a:spcPts val="0"/>
                        </a:spcAft>
                      </a:pPr>
                      <a:r>
                        <a:rPr lang="ar-SA" sz="1600" dirty="0">
                          <a:solidFill>
                            <a:schemeClr val="tx1"/>
                          </a:solidFill>
                          <a:effectLst/>
                        </a:rPr>
                        <a:t>هزینه های دستمزد حرفه ای در زمان ورشکستگی</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هزینه های پیش از ورشکستگی</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کل هزینه های مستقیم</a:t>
                      </a:r>
                      <a:endParaRPr lang="en-US" sz="1200" dirty="0">
                        <a:solidFill>
                          <a:schemeClr val="tx1"/>
                        </a:solidFill>
                        <a:effectLst/>
                      </a:endParaRPr>
                    </a:p>
                    <a:p>
                      <a:pPr algn="justLow" rtl="1">
                        <a:lnSpc>
                          <a:spcPct val="115000"/>
                        </a:lnSpc>
                        <a:spcAft>
                          <a:spcPts val="0"/>
                        </a:spcAft>
                      </a:pPr>
                      <a:r>
                        <a:rPr lang="ar-SA" sz="1600" dirty="0">
                          <a:solidFill>
                            <a:schemeClr val="tx1"/>
                          </a:solidFill>
                          <a:effectLst/>
                        </a:rPr>
                        <a:t>هزینه های غیر مستقیم</a:t>
                      </a:r>
                      <a:endParaRPr lang="en-US" sz="1200" dirty="0">
                        <a:solidFill>
                          <a:schemeClr val="tx1"/>
                        </a:solidFill>
                        <a:effectLst/>
                      </a:endParaRPr>
                    </a:p>
                    <a:p>
                      <a:pPr algn="justLow" rtl="1">
                        <a:lnSpc>
                          <a:spcPct val="115000"/>
                        </a:lnSpc>
                        <a:spcAft>
                          <a:spcPts val="0"/>
                        </a:spcAft>
                      </a:pPr>
                      <a:r>
                        <a:rPr lang="ar-SA" sz="1600" dirty="0">
                          <a:solidFill>
                            <a:schemeClr val="tx1"/>
                          </a:solidFill>
                          <a:effectLst/>
                        </a:rPr>
                        <a:t>کل هزینه های شرکت</a:t>
                      </a:r>
                      <a:endParaRPr lang="en-US" sz="1200" dirty="0">
                        <a:solidFill>
                          <a:schemeClr val="tx1"/>
                        </a:solidFill>
                        <a:effectLst/>
                      </a:endParaRPr>
                    </a:p>
                    <a:p>
                      <a:pPr algn="justLow" rtl="1">
                        <a:lnSpc>
                          <a:spcPct val="115000"/>
                        </a:lnSpc>
                        <a:spcAft>
                          <a:spcPts val="0"/>
                        </a:spcAft>
                      </a:pPr>
                      <a:r>
                        <a:rPr lang="ar-SA" sz="1600" dirty="0">
                          <a:solidFill>
                            <a:schemeClr val="tx1"/>
                          </a:solidFill>
                          <a:effectLst/>
                        </a:rPr>
                        <a:t>هزینه های منابع کارکنان داخلی</a:t>
                      </a:r>
                      <a:endParaRPr lang="en-US" sz="1200" dirty="0">
                        <a:solidFill>
                          <a:schemeClr val="tx1"/>
                        </a:solidFill>
                        <a:effectLst/>
                        <a:latin typeface="Calibri"/>
                        <a:ea typeface="Times New Roman"/>
                        <a:cs typeface="Arial"/>
                      </a:endParaRPr>
                    </a:p>
                  </a:txBody>
                  <a:tcPr marL="68580" marR="68580" marT="0" marB="0">
                    <a:solidFill>
                      <a:schemeClr val="accent1">
                        <a:lumMod val="40000"/>
                        <a:lumOff val="60000"/>
                      </a:schemeClr>
                    </a:solidFill>
                  </a:tcPr>
                </a:tc>
              </a:tr>
              <a:tr h="1442085">
                <a:tc vMerge="1">
                  <a:txBody>
                    <a:bodyPr/>
                    <a:lstStyle/>
                    <a:p>
                      <a:pPr rtl="1"/>
                      <a:endParaRPr lang="fa-IR"/>
                    </a:p>
                  </a:txBody>
                  <a:tcPr/>
                </a:tc>
                <a:tc>
                  <a:txBody>
                    <a:bodyPr/>
                    <a:lstStyle/>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هزینه های مدعیان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 </a:t>
                      </a:r>
                      <a:endParaRPr lang="en-US" sz="1200" dirty="0">
                        <a:solidFill>
                          <a:schemeClr val="tx1"/>
                        </a:solidFill>
                        <a:effectLst/>
                        <a:latin typeface="Calibri"/>
                        <a:ea typeface="Times New Roman"/>
                        <a:cs typeface="Arial"/>
                      </a:endParaRPr>
                    </a:p>
                  </a:txBody>
                  <a:tcPr marL="68580" marR="68580" marT="0" marB="0" anchor="ctr">
                    <a:solidFill>
                      <a:schemeClr val="accent1">
                        <a:lumMod val="40000"/>
                        <a:lumOff val="60000"/>
                      </a:schemeClr>
                    </a:solidFill>
                  </a:tcPr>
                </a:tc>
                <a:tc>
                  <a:txBody>
                    <a:bodyPr/>
                    <a:lstStyle/>
                    <a:p>
                      <a:pPr algn="justLow"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justLow" rtl="1">
                        <a:lnSpc>
                          <a:spcPct val="115000"/>
                        </a:lnSpc>
                        <a:spcAft>
                          <a:spcPts val="0"/>
                        </a:spcAft>
                      </a:pPr>
                      <a:r>
                        <a:rPr lang="ar-SA" sz="1600" dirty="0">
                          <a:solidFill>
                            <a:schemeClr val="tx1"/>
                          </a:solidFill>
                          <a:effectLst/>
                        </a:rPr>
                        <a:t>هزینه های نظارتی</a:t>
                      </a:r>
                      <a:endParaRPr lang="en-US" sz="1200" dirty="0">
                        <a:solidFill>
                          <a:schemeClr val="tx1"/>
                        </a:solidFill>
                        <a:effectLst/>
                      </a:endParaRPr>
                    </a:p>
                    <a:p>
                      <a:pPr algn="justLow"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justLow" rtl="1">
                        <a:lnSpc>
                          <a:spcPct val="115000"/>
                        </a:lnSpc>
                        <a:spcAft>
                          <a:spcPts val="0"/>
                        </a:spcAft>
                      </a:pPr>
                      <a:r>
                        <a:rPr lang="ar-SA" sz="1600" dirty="0">
                          <a:solidFill>
                            <a:schemeClr val="tx1"/>
                          </a:solidFill>
                          <a:effectLst/>
                        </a:rPr>
                        <a:t>                                                                         </a:t>
                      </a:r>
                      <a:endParaRPr lang="en-US" sz="1200" dirty="0">
                        <a:solidFill>
                          <a:schemeClr val="tx1"/>
                        </a:solidFill>
                        <a:effectLst/>
                      </a:endParaRPr>
                    </a:p>
                    <a:p>
                      <a:pPr algn="r" rtl="1">
                        <a:lnSpc>
                          <a:spcPct val="115000"/>
                        </a:lnSpc>
                        <a:spcAft>
                          <a:spcPts val="0"/>
                        </a:spcAft>
                      </a:pPr>
                      <a:r>
                        <a:rPr lang="ar-SA" sz="1600" dirty="0">
                          <a:solidFill>
                            <a:schemeClr val="tx1"/>
                          </a:solidFill>
                          <a:effectLst/>
                        </a:rPr>
                        <a:t>هزینه های قابل معامله</a:t>
                      </a:r>
                      <a:endParaRPr lang="en-US" sz="1200" dirty="0">
                        <a:solidFill>
                          <a:schemeClr val="tx1"/>
                        </a:solidFill>
                        <a:effectLst/>
                        <a:latin typeface="Calibri"/>
                        <a:ea typeface="Times New Roman"/>
                        <a:cs typeface="Arial"/>
                      </a:endParaRPr>
                    </a:p>
                  </a:txBody>
                  <a:tcPr marL="68580" marR="68580" marT="0" marB="0">
                    <a:solidFill>
                      <a:schemeClr val="accent1">
                        <a:lumMod val="40000"/>
                        <a:lumOff val="60000"/>
                      </a:schemeClr>
                    </a:solidFill>
                  </a:tcPr>
                </a:tc>
              </a:tr>
            </a:tbl>
          </a:graphicData>
        </a:graphic>
      </p:graphicFrame>
      <p:sp>
        <p:nvSpPr>
          <p:cNvPr id="3" name="AutoShape 2"/>
          <p:cNvSpPr>
            <a:spLocks/>
          </p:cNvSpPr>
          <p:nvPr/>
        </p:nvSpPr>
        <p:spPr bwMode="auto">
          <a:xfrm>
            <a:off x="3854450" y="2362200"/>
            <a:ext cx="161924" cy="1905000"/>
          </a:xfrm>
          <a:prstGeom prst="rightBrace">
            <a:avLst>
              <a:gd name="adj1" fmla="val 79412"/>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4" name="AutoShape 1"/>
          <p:cNvSpPr>
            <a:spLocks/>
          </p:cNvSpPr>
          <p:nvPr/>
        </p:nvSpPr>
        <p:spPr bwMode="auto">
          <a:xfrm>
            <a:off x="3910011" y="4953000"/>
            <a:ext cx="212725" cy="1257300"/>
          </a:xfrm>
          <a:prstGeom prst="rightBrace">
            <a:avLst>
              <a:gd name="adj1" fmla="val 4925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5" name="AutoShape 3"/>
          <p:cNvSpPr>
            <a:spLocks/>
          </p:cNvSpPr>
          <p:nvPr/>
        </p:nvSpPr>
        <p:spPr bwMode="auto">
          <a:xfrm>
            <a:off x="6484941" y="3200400"/>
            <a:ext cx="282575" cy="2628900"/>
          </a:xfrm>
          <a:prstGeom prst="rightBrace">
            <a:avLst>
              <a:gd name="adj1" fmla="val 77528"/>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6" name="Rectangle 4"/>
          <p:cNvSpPr>
            <a:spLocks noChangeArrowheads="1"/>
          </p:cNvSpPr>
          <p:nvPr/>
        </p:nvSpPr>
        <p:spPr bwMode="auto">
          <a:xfrm>
            <a:off x="838200" y="1076582"/>
            <a:ext cx="7239000" cy="669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SA" sz="1600" b="1" i="0" u="none" strike="noStrike" cap="none" normalizeH="0" baseline="0" dirty="0" smtClean="0">
                <a:ln>
                  <a:noFill/>
                </a:ln>
                <a:solidFill>
                  <a:schemeClr val="tx1"/>
                </a:solidFill>
                <a:effectLst/>
                <a:latin typeface="B Nazanin"/>
                <a:ea typeface="Times New Roman" pitchFamily="18" charset="0"/>
                <a:cs typeface="Arial" pitchFamily="34" charset="0"/>
              </a:rPr>
              <a:t>در یک تقسیم بندی دیگر آقای برنچ هزینه های مرتبط با ورشکستگی را به شرح زیر دسته بندی کرد: </a:t>
            </a:r>
            <a:endParaRPr kumimoji="0" lang="en-US"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972310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800" y="533400"/>
            <a:ext cx="8763000" cy="2893100"/>
          </a:xfrm>
          <a:prstGeom prst="rect">
            <a:avLst/>
          </a:prstGeom>
        </p:spPr>
        <p:txBody>
          <a:bodyPr wrap="square">
            <a:spAutoFit/>
          </a:bodyPr>
          <a:lstStyle/>
          <a:p>
            <a:pPr algn="r" rtl="1"/>
            <a:r>
              <a:rPr lang="ar-SA" sz="2000" b="1" u="sng" dirty="0">
                <a:solidFill>
                  <a:srgbClr val="FF0000"/>
                </a:solidFill>
              </a:rPr>
              <a:t>تاثیر هزینه های ورشکستگی بر ساختار سرمایه</a:t>
            </a:r>
            <a:r>
              <a:rPr lang="ar-SA" sz="2000" b="1" dirty="0">
                <a:solidFill>
                  <a:srgbClr val="FF0000"/>
                </a:solidFill>
              </a:rPr>
              <a:t> :</a:t>
            </a:r>
            <a:endParaRPr lang="en-US" sz="2000" b="1" dirty="0">
              <a:solidFill>
                <a:srgbClr val="FF0000"/>
              </a:solidFill>
            </a:endParaRPr>
          </a:p>
          <a:p>
            <a:pPr algn="r" rtl="1"/>
            <a:r>
              <a:rPr lang="ar-SA" dirty="0"/>
              <a:t>هزینه های مربوط به ورشکستگی تاثیر قابل ملاحظه ای بر تصمیمات مربوط به ساختار سرمایه ای می گذارد .</a:t>
            </a:r>
            <a:endParaRPr lang="en-US" dirty="0"/>
          </a:p>
          <a:p>
            <a:pPr algn="r" rtl="1"/>
            <a:r>
              <a:rPr lang="ar-SA" dirty="0"/>
              <a:t>هزینه های ورشکستگی غالبا از مجموع هزینه های اداری قانونی ورشکستگی تشکیل می شود. زیرا هزینه های ورشکستگی شامل عدم کارایی عملیاتی زمان ورشکستگی و فروش داراییهای شرکت به قیمتی کمتر از ارزش اقتصادی آنها نیز هست .</a:t>
            </a:r>
            <a:endParaRPr lang="en-US" dirty="0"/>
          </a:p>
          <a:p>
            <a:pPr algn="r" rtl="1"/>
            <a:r>
              <a:rPr lang="ar-SA" dirty="0"/>
              <a:t>در صورتی که بازار سرمایه کامل باشد ، هزینه های ورشکستگی وجود نخواهد داشت و لذا ارزش داراییها با ارزش اقتصادی شان یکی خواهد شد . برعکس ، چنانچه بازار سرمایه کامل نباشد ، هزینه های اداری وجود خواهد داشت و داراییها به قیمتی کمتر از قیمت اقتصادی شان به فروش خواهند رفت . این هزینه ها سبب می شوند که ارزش تسویه کمتر از ارزش اقتصادی داراییها شود که این امر موجب خروج وجوه شرکت از سیستم ، از نظر صاحبان بدهی و سهامداران عادی ، گردد.</a:t>
            </a:r>
            <a:endParaRPr lang="en-US" dirty="0"/>
          </a:p>
        </p:txBody>
      </p:sp>
      <p:sp>
        <p:nvSpPr>
          <p:cNvPr id="3" name="Rectangle 2"/>
          <p:cNvSpPr/>
          <p:nvPr/>
        </p:nvSpPr>
        <p:spPr>
          <a:xfrm>
            <a:off x="533400" y="3395722"/>
            <a:ext cx="8534400" cy="2031325"/>
          </a:xfrm>
          <a:prstGeom prst="rect">
            <a:avLst/>
          </a:prstGeom>
        </p:spPr>
        <p:txBody>
          <a:bodyPr wrap="square">
            <a:spAutoFit/>
          </a:bodyPr>
          <a:lstStyle/>
          <a:p>
            <a:pPr algn="r"/>
            <a:r>
              <a:rPr lang="ar-SA" dirty="0" smtClean="0"/>
              <a:t>شرکت </a:t>
            </a:r>
            <a:r>
              <a:rPr lang="ar-SA" dirty="0"/>
              <a:t>اهرمی نسبت به شرکت غیر اهرمی احتمال ورشکستگی بیشتری دارد و لذا برای سرمایه گذاران نامطلوب تر است . احتمال ورشکستگی همیشه یک تابع خطی از نسبت بدهی به سهام نیست . ولی وقتی این نسبت از حد معینی گذشت ، آهنگ احتمال ورشکستگی تندتر می شود و هزینه های مورد انتظار ورشکستگی افزایش می یابد و با همان روند بر ارزش شرکت و هزینه سرمایه آن تاثیر منفی می گذارد.</a:t>
            </a:r>
            <a:endParaRPr lang="en-US" dirty="0"/>
          </a:p>
          <a:p>
            <a:pPr algn="r"/>
            <a:r>
              <a:rPr lang="ar-SA" dirty="0"/>
              <a:t>تحمل کنندگان نهایی بار هزینه های ورشکستگی سهامداران هستند ، چونکه طلبکاران و اعتبار دهندگان هزینه های ورشکستگی را به شکل هزینه های بهره بالا منتقل می کنند.</a:t>
            </a:r>
            <a:endParaRPr lang="en-US" dirty="0"/>
          </a:p>
          <a:p>
            <a:pPr algn="r"/>
            <a:r>
              <a:rPr lang="ar-SA" dirty="0" smtClean="0"/>
              <a:t>هر </a:t>
            </a:r>
            <a:r>
              <a:rPr lang="ar-SA" dirty="0"/>
              <a:t>چه درجه اهمیت بیشتر شود ، سرمایه گذاران ناگزیر خواهند </a:t>
            </a:r>
            <a:r>
              <a:rPr lang="ar-SA" dirty="0" smtClean="0"/>
              <a:t>بود</a:t>
            </a:r>
            <a:r>
              <a:rPr lang="fa-IR" dirty="0" smtClean="0"/>
              <a:t>که قیمت سهام را بیشتر کاهش دهند.</a:t>
            </a:r>
            <a:endParaRPr lang="en-US" dirty="0"/>
          </a:p>
        </p:txBody>
      </p:sp>
    </p:spTree>
    <p:extLst>
      <p:ext uri="{BB962C8B-B14F-4D97-AF65-F5344CB8AC3E}">
        <p14:creationId xmlns:p14="http://schemas.microsoft.com/office/powerpoint/2010/main" val="1780224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7"/>
          <p:cNvSpPr>
            <a:spLocks noChangeArrowheads="1"/>
          </p:cNvSpPr>
          <p:nvPr/>
        </p:nvSpPr>
        <p:spPr bwMode="auto">
          <a:xfrm>
            <a:off x="204787" y="752474"/>
            <a:ext cx="409575" cy="1781175"/>
          </a:xfrm>
          <a:prstGeom prst="rect">
            <a:avLst/>
          </a:prstGeom>
          <a:noFill/>
          <a:ln>
            <a:noFill/>
          </a:ln>
        </p:spPr>
        <p:txBody>
          <a:bodyPr vert="vert270"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B Lotus"/>
                <a:ea typeface="Times New Roman" pitchFamily="18" charset="0"/>
                <a:cs typeface="Arial" pitchFamily="34" charset="0"/>
              </a:rPr>
              <a:t>نرخ بازده مورد انتظار سهامداران</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4643435" y="2590800"/>
            <a:ext cx="1304925" cy="266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نرخ بازده بدون مخاطره</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5"/>
          <p:cNvSpPr>
            <a:spLocks noChangeArrowheads="1"/>
          </p:cNvSpPr>
          <p:nvPr/>
        </p:nvSpPr>
        <p:spPr bwMode="auto">
          <a:xfrm>
            <a:off x="4643436" y="2039936"/>
            <a:ext cx="1228725" cy="2476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صرف ریسک تجاری</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4699280" y="1034769"/>
            <a:ext cx="962025" cy="266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صرف خطر مالی</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3"/>
          <p:cNvSpPr>
            <a:spLocks noChangeArrowheads="1"/>
          </p:cNvSpPr>
          <p:nvPr/>
        </p:nvSpPr>
        <p:spPr bwMode="auto">
          <a:xfrm>
            <a:off x="1898575" y="1490661"/>
            <a:ext cx="1762125" cy="30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Ke</a:t>
            </a:r>
            <a:r>
              <a:rPr kumimoji="0" lang="ar-SA"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بدون هزینه های ورشکستگی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2"/>
          <p:cNvSpPr>
            <a:spLocks noChangeArrowheads="1"/>
          </p:cNvSpPr>
          <p:nvPr/>
        </p:nvSpPr>
        <p:spPr bwMode="auto">
          <a:xfrm>
            <a:off x="514349" y="2314576"/>
            <a:ext cx="200025" cy="4095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Times New Roman" pitchFamily="18" charset="0"/>
                <a:cs typeface="B Lotus"/>
              </a:rPr>
              <a:t>i</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
          <p:cNvSpPr>
            <a:spLocks noChangeArrowheads="1"/>
          </p:cNvSpPr>
          <p:nvPr/>
        </p:nvSpPr>
        <p:spPr bwMode="auto">
          <a:xfrm rot="5400000">
            <a:off x="1052512" y="-55844"/>
            <a:ext cx="581024" cy="1866903"/>
          </a:xfrm>
          <a:prstGeom prst="rect">
            <a:avLst/>
          </a:prstGeom>
          <a:noFill/>
          <a:ln>
            <a:noFill/>
          </a:ln>
        </p:spPr>
        <p:txBody>
          <a:bodyPr vert="vert270"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1" i="0" u="none" cap="none" normalizeH="0" baseline="0" dirty="0" err="1" smtClean="0">
                <a:ln>
                  <a:noFill/>
                </a:ln>
                <a:solidFill>
                  <a:schemeClr val="tx1"/>
                </a:solidFill>
                <a:effectLst/>
                <a:latin typeface="Calibri" pitchFamily="34" charset="0"/>
                <a:ea typeface="Times New Roman" pitchFamily="18" charset="0"/>
                <a:cs typeface="B Lotus"/>
              </a:rPr>
              <a:t>Ke</a:t>
            </a:r>
            <a:r>
              <a:rPr kumimoji="0" lang="ar-SA" sz="1100" b="1" i="0" u="none" cap="none" normalizeH="0" baseline="0" dirty="0" smtClean="0">
                <a:ln>
                  <a:noFill/>
                </a:ln>
                <a:solidFill>
                  <a:schemeClr val="tx1"/>
                </a:solidFill>
                <a:effectLst/>
                <a:latin typeface="B Lotus"/>
                <a:ea typeface="Times New Roman" pitchFamily="18" charset="0"/>
                <a:cs typeface="Arial" pitchFamily="34" charset="0"/>
              </a:rPr>
              <a:t> </a:t>
            </a:r>
            <a:r>
              <a:rPr lang="fa-IR" sz="1100" b="1" dirty="0" smtClean="0">
                <a:latin typeface="B Lotus"/>
                <a:ea typeface="Times New Roman" pitchFamily="18" charset="0"/>
                <a:cs typeface="Arial" pitchFamily="34" charset="0"/>
              </a:rPr>
              <a:t>با</a:t>
            </a:r>
            <a:r>
              <a:rPr kumimoji="0" lang="ar-SA" sz="1100" b="1" i="0" u="none" cap="none" normalizeH="0" baseline="0" dirty="0" smtClean="0">
                <a:ln>
                  <a:noFill/>
                </a:ln>
                <a:solidFill>
                  <a:schemeClr val="tx1"/>
                </a:solidFill>
                <a:effectLst/>
                <a:latin typeface="B Lotus"/>
                <a:ea typeface="Times New Roman" pitchFamily="18" charset="0"/>
                <a:cs typeface="Arial" pitchFamily="34" charset="0"/>
              </a:rPr>
              <a:t>هزینه های ور شکستگی</a:t>
            </a:r>
            <a:endParaRPr kumimoji="0" lang="ar-SA" sz="1800" b="0" i="0" u="none" cap="none" normalizeH="0" baseline="0" dirty="0" smtClean="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1"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a-IR"/>
          </a:p>
        </p:txBody>
      </p:sp>
      <p:sp>
        <p:nvSpPr>
          <p:cNvPr id="14" name="Rectangle 20"/>
          <p:cNvSpPr>
            <a:spLocks noChangeArrowheads="1"/>
          </p:cNvSpPr>
          <p:nvPr/>
        </p:nvSpPr>
        <p:spPr bwMode="auto">
          <a:xfrm>
            <a:off x="9187870" y="424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Arc 21"/>
          <p:cNvSpPr>
            <a:spLocks/>
          </p:cNvSpPr>
          <p:nvPr/>
        </p:nvSpPr>
        <p:spPr bwMode="auto">
          <a:xfrm rot="2189701" flipV="1">
            <a:off x="1393785" y="-1360916"/>
            <a:ext cx="1263651" cy="3790341"/>
          </a:xfrm>
          <a:custGeom>
            <a:avLst/>
            <a:gdLst>
              <a:gd name="G0" fmla="+- 0 0 0"/>
              <a:gd name="G1" fmla="+- 20091 0 0"/>
              <a:gd name="G2" fmla="+- 21600 0 0"/>
              <a:gd name="T0" fmla="*/ 7931 w 21062"/>
              <a:gd name="T1" fmla="*/ 0 h 20091"/>
              <a:gd name="T2" fmla="*/ 21062 w 21062"/>
              <a:gd name="T3" fmla="*/ 15302 h 20091"/>
              <a:gd name="T4" fmla="*/ 0 w 21062"/>
              <a:gd name="T5" fmla="*/ 20091 h 20091"/>
            </a:gdLst>
            <a:ahLst/>
            <a:cxnLst>
              <a:cxn ang="0">
                <a:pos x="T0" y="T1"/>
              </a:cxn>
              <a:cxn ang="0">
                <a:pos x="T2" y="T3"/>
              </a:cxn>
              <a:cxn ang="0">
                <a:pos x="T4" y="T5"/>
              </a:cxn>
            </a:cxnLst>
            <a:rect l="0" t="0" r="r" b="b"/>
            <a:pathLst>
              <a:path w="21062" h="20091" fill="none" extrusionOk="0">
                <a:moveTo>
                  <a:pt x="7931" y="-1"/>
                </a:moveTo>
                <a:cubicBezTo>
                  <a:pt x="14566" y="2619"/>
                  <a:pt x="19480" y="8345"/>
                  <a:pt x="21062" y="15301"/>
                </a:cubicBezTo>
              </a:path>
              <a:path w="21062" h="20091" stroke="0" extrusionOk="0">
                <a:moveTo>
                  <a:pt x="7931" y="-1"/>
                </a:moveTo>
                <a:cubicBezTo>
                  <a:pt x="14566" y="2619"/>
                  <a:pt x="19480" y="8345"/>
                  <a:pt x="21062" y="15301"/>
                </a:cubicBezTo>
                <a:lnTo>
                  <a:pt x="0" y="20091"/>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20" name="Rectangle 19"/>
          <p:cNvSpPr/>
          <p:nvPr/>
        </p:nvSpPr>
        <p:spPr>
          <a:xfrm>
            <a:off x="330764" y="3079751"/>
            <a:ext cx="8737037" cy="3416320"/>
          </a:xfrm>
          <a:prstGeom prst="rect">
            <a:avLst/>
          </a:prstGeom>
        </p:spPr>
        <p:txBody>
          <a:bodyPr wrap="square">
            <a:spAutoFit/>
          </a:bodyPr>
          <a:lstStyle/>
          <a:p>
            <a:pPr algn="r" rtl="1"/>
            <a:r>
              <a:rPr lang="fa-IR" b="1" dirty="0"/>
              <a:t>در شکل فوق نرخ بازده مورد انتظار سهامدار ،</a:t>
            </a:r>
            <a:r>
              <a:rPr lang="en-US" b="1" dirty="0" err="1"/>
              <a:t>ke</a:t>
            </a:r>
            <a:r>
              <a:rPr lang="en-US" b="1" dirty="0"/>
              <a:t> </a:t>
            </a:r>
            <a:r>
              <a:rPr lang="fa-IR" b="1" dirty="0"/>
              <a:t>به دو بخش تقسیم می شود</a:t>
            </a:r>
            <a:r>
              <a:rPr lang="fa-IR" dirty="0"/>
              <a:t> : نرخ بازده بدون مخاطره ، </a:t>
            </a:r>
            <a:r>
              <a:rPr lang="en-US" dirty="0"/>
              <a:t>i</a:t>
            </a:r>
            <a:r>
              <a:rPr lang="fa-IR" dirty="0"/>
              <a:t> به </a:t>
            </a:r>
            <a:endParaRPr lang="en-US" dirty="0"/>
          </a:p>
          <a:p>
            <a:pPr algn="r" rtl="1"/>
            <a:r>
              <a:rPr lang="fa-IR" dirty="0"/>
              <a:t>اضافه صرف ریسک تجاری . </a:t>
            </a:r>
            <a:r>
              <a:rPr lang="ar-SA" dirty="0"/>
              <a:t>این صرف روی محور عمودی ، به صورت تفاوت میان نرخ بازده مورد انتظار ساختار سرمایه ای</a:t>
            </a:r>
            <a:endParaRPr lang="en-US" dirty="0"/>
          </a:p>
          <a:p>
            <a:pPr algn="r" rtl="1"/>
            <a:r>
              <a:rPr lang="ar-SA" dirty="0"/>
              <a:t>که تماما از سهام عادی تشکیل شده و نرخ بازده بدون خطر نشان داده شده است .</a:t>
            </a:r>
            <a:endParaRPr lang="en-US" dirty="0"/>
          </a:p>
          <a:p>
            <a:pPr algn="r" rtl="1"/>
            <a:r>
              <a:rPr lang="ar-SA" dirty="0"/>
              <a:t>همچنانکه بدهی افزایش می یابد ، نرخ بازده مورد انتظار نیز افزایش می یابد و این مقدار اضافی صرف خطر مالی را نشان می دهد .</a:t>
            </a:r>
            <a:endParaRPr lang="en-US" dirty="0"/>
          </a:p>
          <a:p>
            <a:pPr algn="r" rtl="1"/>
            <a:r>
              <a:rPr lang="ar-SA" dirty="0"/>
              <a:t>چنانچه هزینه های ورشکستگی وجود نداشته باشد ، بازده مورد نیاز به صورت خطی افزایش می یابد ، در صورت وجود هزینه های ورشکستگی و افزایش احتمال ورشکستگی با وجود اهرم ، انتظار می رود که نرخ بازده مورد نیاز بعد از حد معینی از اهرم با آهنگی فزاینده افزایش یابد .</a:t>
            </a:r>
            <a:endParaRPr lang="en-US" dirty="0"/>
          </a:p>
          <a:p>
            <a:pPr algn="r" rtl="1"/>
            <a:r>
              <a:rPr lang="ar-SA" dirty="0"/>
              <a:t>در بدو امر ممکن است احتمال ورشکستگی ناچیز و قابل اغماض باشد ، در اینصورت اثر آن بر ارزش سهام و هزینه سرمایه کم و یا صفر خواهد بود . با افزایش اهرم ، اثر آن بر ارزش سهام و هزینه سرمایه نیز افزایش می یابد و تا جایی که در اهرمهای خیلی بالا این اثر بسیار قابل توجه خواهد شد .</a:t>
            </a:r>
            <a:endParaRPr lang="en-US" dirty="0"/>
          </a:p>
        </p:txBody>
      </p:sp>
      <p:cxnSp>
        <p:nvCxnSpPr>
          <p:cNvPr id="24" name="Straight Arrow Connector 23"/>
          <p:cNvCxnSpPr/>
          <p:nvPr/>
        </p:nvCxnSpPr>
        <p:spPr>
          <a:xfrm>
            <a:off x="742949" y="2971800"/>
            <a:ext cx="3524251" cy="0"/>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742949" y="152400"/>
            <a:ext cx="0" cy="2819400"/>
          </a:xfrm>
          <a:prstGeom prst="straightConnector1">
            <a:avLst/>
          </a:prstGeom>
          <a:ln w="15875" cmpd="sng">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42949" y="2492374"/>
            <a:ext cx="34480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42949" y="1982506"/>
            <a:ext cx="34480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5" idx="0"/>
          </p:cNvCxnSpPr>
          <p:nvPr/>
        </p:nvCxnSpPr>
        <p:spPr>
          <a:xfrm flipV="1">
            <a:off x="773050" y="877608"/>
            <a:ext cx="2732151" cy="108741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8857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09600" y="152400"/>
            <a:ext cx="8305800" cy="5586145"/>
          </a:xfrm>
          <a:prstGeom prst="rect">
            <a:avLst/>
          </a:prstGeom>
        </p:spPr>
        <p:txBody>
          <a:bodyPr wrap="square">
            <a:spAutoFit/>
          </a:bodyPr>
          <a:lstStyle/>
          <a:p>
            <a:pPr lvl="0" algn="r" rtl="1"/>
            <a:r>
              <a:rPr lang="ar-SA" sz="2000" b="1" u="sng" dirty="0">
                <a:solidFill>
                  <a:srgbClr val="FF0000"/>
                </a:solidFill>
              </a:rPr>
              <a:t>مالیات و هزینه های ورشکستگی</a:t>
            </a:r>
            <a:r>
              <a:rPr lang="ar-SA" sz="2000" b="1" dirty="0">
                <a:solidFill>
                  <a:srgbClr val="FF0000"/>
                </a:solidFill>
              </a:rPr>
              <a:t> :</a:t>
            </a:r>
            <a:endParaRPr lang="en-US" sz="2000" dirty="0">
              <a:solidFill>
                <a:srgbClr val="FF0000"/>
              </a:solidFill>
            </a:endParaRPr>
          </a:p>
          <a:p>
            <a:pPr algn="r" rtl="1"/>
            <a:r>
              <a:rPr lang="ar-SA" dirty="0"/>
              <a:t>از آنجا که ممکن است اهرم ، مزیت مالیاتی خاصی برای شرکت در بر داشته باشد ، هر چه شرکت درجه اهرم خود را افزایش دهد ، ارزش فعلی سپر مالیاتی افزایش خواهد یافت . در چنین وضعیتی جمع ارزش شرکت عبارت خواهد بود از :</a:t>
            </a:r>
            <a:endParaRPr lang="en-US" dirty="0"/>
          </a:p>
          <a:p>
            <a:pPr algn="r" rtl="1"/>
            <a:r>
              <a:rPr lang="ar-SA" dirty="0"/>
              <a:t>ارزش فعلی خالص سپر مالیاتی مربوط به بدهی  + ارزش شرکت بدون اهرم = ارزش شرکت  ) </a:t>
            </a:r>
            <a:endParaRPr lang="en-US" dirty="0"/>
          </a:p>
          <a:p>
            <a:pPr algn="r" rtl="1"/>
            <a:r>
              <a:rPr lang="ar-SA" dirty="0"/>
              <a:t>همچنانکه اهرم افزایش می یابد ، قسمت راست معادله نیز فزونی می گیرد به طوری که ارزش شرکت نیز افزایش می یابد . هر چه اهرم بیشتر و بیشتر می شود ، عدم اطمینان و نامعلومی سپر مالیاتی افزایش در ارزش راکاهش می دهد . ( علیرغم این کاهش اگر فقط به اثر خالص مالیاتی توجه کنیم ، نسبت بدهی بالا نیز مطلوب خواهد بود )</a:t>
            </a:r>
            <a:endParaRPr lang="en-US" dirty="0"/>
          </a:p>
          <a:p>
            <a:pPr algn="r" rtl="1"/>
            <a:r>
              <a:rPr lang="ar-SA" dirty="0"/>
              <a:t>چنانچه هزینه های ورشکستگی را در نظر بگیریم و اگر احتمال ورشکستگی با یک آهنگ فزاینده نسبت به اهرم افزایش یابد ، اهرم زیاد احتمالا توسط سرمایه گذاران از طریق کاهش قیمت سهام جریمه می شود.</a:t>
            </a:r>
            <a:endParaRPr lang="en-US" dirty="0"/>
          </a:p>
          <a:p>
            <a:pPr algn="r" rtl="1"/>
            <a:r>
              <a:rPr lang="ar-SA" dirty="0"/>
              <a:t>در حالیکه اثر خالص مالیاتی تاثیر مثبتی بر ارزش می گذارد ، هزینه های ورشکستگی تاثیر منفی بر جای خواهد گذاشت .</a:t>
            </a:r>
            <a:endParaRPr lang="en-US" dirty="0"/>
          </a:p>
          <a:p>
            <a:pPr algn="r" rtl="1"/>
            <a:r>
              <a:rPr lang="ar-SA" dirty="0"/>
              <a:t>در ابتدای استفاده از اهرم ، به دلیل وجود مزیت مالیاتی بدهی ، ارزش شرکت افزایش خواهد یافت . به تدریج دورنماد پیش بینی ورشکستگی به طور فزاینده ای اهمیت می یابد . این فکر همراه با نامعلومی سپر مالیاتی ، سبب خواهد شد که ارزش شرکت با آهنگ نزولی افزایش یابد . همچنانکه بیشتر و بیشتر از اهرم استفاده می شود ، اثر خالص مالیاتی خنثی می گردد، و ارزش شرکت تقلیل می یابد . پس معادله ارزش شرکت را می توان به صورت زیر بیان کرد</a:t>
            </a:r>
            <a:r>
              <a:rPr lang="ar-SA" dirty="0" smtClean="0"/>
              <a:t>:</a:t>
            </a:r>
            <a:endParaRPr lang="fa-IR" dirty="0" smtClean="0"/>
          </a:p>
          <a:p>
            <a:pPr algn="r" rtl="1"/>
            <a:endParaRPr lang="en-US" dirty="0"/>
          </a:p>
          <a:p>
            <a:pPr algn="r" rtl="1"/>
            <a:r>
              <a:rPr lang="ar-SA" sz="1400" b="1" dirty="0"/>
              <a:t>( </a:t>
            </a:r>
            <a:r>
              <a:rPr lang="ar-SA" sz="1600" b="1" dirty="0">
                <a:solidFill>
                  <a:srgbClr val="FF0000"/>
                </a:solidFill>
              </a:rPr>
              <a:t>ارزش فعلی هزینه های ورشکستگی + ارزش فعلی خالص سپر مالیاتی بدهی+ ارزش شرکت بدون اهرم = ارزش شرکت)</a:t>
            </a:r>
            <a:endParaRPr lang="en-US" sz="1600" dirty="0">
              <a:solidFill>
                <a:srgbClr val="FF0000"/>
              </a:solidFill>
            </a:endParaRPr>
          </a:p>
        </p:txBody>
      </p:sp>
    </p:spTree>
    <p:extLst>
      <p:ext uri="{BB962C8B-B14F-4D97-AF65-F5344CB8AC3E}">
        <p14:creationId xmlns:p14="http://schemas.microsoft.com/office/powerpoint/2010/main" val="10008159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AutoShape 22"/>
          <p:cNvSpPr>
            <a:spLocks noChangeShapeType="1"/>
          </p:cNvSpPr>
          <p:nvPr/>
        </p:nvSpPr>
        <p:spPr bwMode="auto">
          <a:xfrm>
            <a:off x="1247775" y="793751"/>
            <a:ext cx="0" cy="3438525"/>
          </a:xfrm>
          <a:prstGeom prst="straightConnector1">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3" name="AutoShape 21"/>
          <p:cNvSpPr>
            <a:spLocks noChangeShapeType="1"/>
          </p:cNvSpPr>
          <p:nvPr/>
        </p:nvSpPr>
        <p:spPr bwMode="auto">
          <a:xfrm>
            <a:off x="1228726" y="4248151"/>
            <a:ext cx="3552825" cy="0"/>
          </a:xfrm>
          <a:prstGeom prst="straightConnector1">
            <a:avLst/>
          </a:prstGeom>
          <a:noFill/>
          <a:ln w="15875" cmpd="sng">
            <a:solidFill>
              <a:schemeClr val="accent6">
                <a:lumMod val="75000"/>
              </a:schemeClr>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4" name="Rectangle 20"/>
          <p:cNvSpPr>
            <a:spLocks noChangeArrowheads="1"/>
          </p:cNvSpPr>
          <p:nvPr/>
        </p:nvSpPr>
        <p:spPr bwMode="auto">
          <a:xfrm>
            <a:off x="2133602" y="4495800"/>
            <a:ext cx="2105025"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B Lotus"/>
                <a:ea typeface="Times New Roman" pitchFamily="18" charset="0"/>
                <a:cs typeface="Arial" pitchFamily="34" charset="0"/>
              </a:rPr>
              <a:t>ساختار سرمایه ای بهینه اهرم  ( </a:t>
            </a:r>
            <a:r>
              <a:rPr kumimoji="0" lang="en-US" sz="1100" b="1" i="0" u="none" strike="noStrike" cap="none" normalizeH="0" baseline="0" dirty="0" smtClean="0">
                <a:ln>
                  <a:noFill/>
                </a:ln>
                <a:solidFill>
                  <a:schemeClr val="tx1"/>
                </a:solidFill>
                <a:effectLst/>
                <a:latin typeface="Calibri" pitchFamily="34" charset="0"/>
                <a:ea typeface="Times New Roman" pitchFamily="18" charset="0"/>
                <a:cs typeface="B Lotus"/>
              </a:rPr>
              <a:t>B/S</a:t>
            </a:r>
            <a:r>
              <a:rPr kumimoji="0" lang="ar-SA" sz="1100" b="1" i="0" u="none" strike="noStrike" cap="none" normalizeH="0" baseline="0" dirty="0" smtClean="0">
                <a:ln>
                  <a:noFill/>
                </a:ln>
                <a:solidFill>
                  <a:schemeClr val="tx1"/>
                </a:solidFill>
                <a:effectLst/>
                <a:latin typeface="B Lotus"/>
                <a:ea typeface="Times New Roman" pitchFamily="18" charset="0"/>
                <a:cs typeface="Arial" pitchFamily="34" charset="0"/>
              </a:rPr>
              <a:t>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9"/>
          <p:cNvSpPr>
            <a:spLocks noChangeArrowheads="1"/>
          </p:cNvSpPr>
          <p:nvPr/>
        </p:nvSpPr>
        <p:spPr bwMode="auto">
          <a:xfrm>
            <a:off x="5181600" y="3222626"/>
            <a:ext cx="1790700" cy="333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B Lotus"/>
                <a:ea typeface="Times New Roman" pitchFamily="18" charset="0"/>
                <a:cs typeface="Arial" pitchFamily="34" charset="0"/>
              </a:rPr>
              <a:t>ارزش شرکت بدون اهرم</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8"/>
          <p:cNvSpPr>
            <a:spLocks noChangeArrowheads="1"/>
          </p:cNvSpPr>
          <p:nvPr/>
        </p:nvSpPr>
        <p:spPr bwMode="auto">
          <a:xfrm>
            <a:off x="800100" y="1079500"/>
            <a:ext cx="400051" cy="2419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vert"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FF0000"/>
                </a:solidFill>
                <a:effectLst/>
                <a:latin typeface="B Lotus"/>
                <a:ea typeface="Times New Roman" pitchFamily="18" charset="0"/>
                <a:cs typeface="Arial" pitchFamily="34" charset="0"/>
              </a:rPr>
              <a:t>نرخ بازده مورد انتظار سهامداران</a:t>
            </a:r>
            <a:endParaRPr kumimoji="0" lang="ar-SA"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7" name="Rectangle 17"/>
          <p:cNvSpPr>
            <a:spLocks noChangeArrowheads="1"/>
          </p:cNvSpPr>
          <p:nvPr/>
        </p:nvSpPr>
        <p:spPr bwMode="auto">
          <a:xfrm>
            <a:off x="542926" y="498476"/>
            <a:ext cx="1095375" cy="295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smtClean="0">
                <a:ln>
                  <a:noFill/>
                </a:ln>
                <a:solidFill>
                  <a:schemeClr val="tx1"/>
                </a:solidFill>
                <a:effectLst/>
                <a:latin typeface="B Lotus"/>
                <a:ea typeface="Times New Roman" pitchFamily="18" charset="0"/>
                <a:cs typeface="Arial" pitchFamily="34" charset="0"/>
              </a:rPr>
              <a:t>ارزش شرکت</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AutoShape 16"/>
          <p:cNvSpPr>
            <a:spLocks noChangeShapeType="1"/>
          </p:cNvSpPr>
          <p:nvPr/>
        </p:nvSpPr>
        <p:spPr bwMode="auto">
          <a:xfrm>
            <a:off x="1247775" y="2687638"/>
            <a:ext cx="2286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9" name="AutoShape 15"/>
          <p:cNvSpPr>
            <a:spLocks noChangeShapeType="1"/>
          </p:cNvSpPr>
          <p:nvPr/>
        </p:nvSpPr>
        <p:spPr bwMode="auto">
          <a:xfrm>
            <a:off x="1562101" y="2687638"/>
            <a:ext cx="2190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0" name="AutoShape 14"/>
          <p:cNvSpPr>
            <a:spLocks noChangeShapeType="1"/>
          </p:cNvSpPr>
          <p:nvPr/>
        </p:nvSpPr>
        <p:spPr bwMode="auto">
          <a:xfrm>
            <a:off x="1857376" y="2687638"/>
            <a:ext cx="2381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1" name="AutoShape 13"/>
          <p:cNvSpPr>
            <a:spLocks noChangeShapeType="1"/>
          </p:cNvSpPr>
          <p:nvPr/>
        </p:nvSpPr>
        <p:spPr bwMode="auto">
          <a:xfrm>
            <a:off x="2152651" y="2687638"/>
            <a:ext cx="2667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2" name="AutoShape 12"/>
          <p:cNvSpPr>
            <a:spLocks noChangeShapeType="1"/>
          </p:cNvSpPr>
          <p:nvPr/>
        </p:nvSpPr>
        <p:spPr bwMode="auto">
          <a:xfrm>
            <a:off x="2514600" y="2687638"/>
            <a:ext cx="209551"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3" name="AutoShape 11"/>
          <p:cNvSpPr>
            <a:spLocks noChangeShapeType="1"/>
          </p:cNvSpPr>
          <p:nvPr/>
        </p:nvSpPr>
        <p:spPr bwMode="auto">
          <a:xfrm>
            <a:off x="2800351" y="2687638"/>
            <a:ext cx="2667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4" name="AutoShape 10"/>
          <p:cNvSpPr>
            <a:spLocks noChangeShapeType="1"/>
          </p:cNvSpPr>
          <p:nvPr/>
        </p:nvSpPr>
        <p:spPr bwMode="auto">
          <a:xfrm>
            <a:off x="3133726" y="2687638"/>
            <a:ext cx="2667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5" name="AutoShape 9"/>
          <p:cNvSpPr>
            <a:spLocks noChangeShapeType="1"/>
          </p:cNvSpPr>
          <p:nvPr/>
        </p:nvSpPr>
        <p:spPr bwMode="auto">
          <a:xfrm>
            <a:off x="3495675" y="2687638"/>
            <a:ext cx="247651"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6" name="AutoShape 8"/>
          <p:cNvSpPr>
            <a:spLocks noChangeShapeType="1"/>
          </p:cNvSpPr>
          <p:nvPr/>
        </p:nvSpPr>
        <p:spPr bwMode="auto">
          <a:xfrm>
            <a:off x="3867151" y="2687638"/>
            <a:ext cx="2286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7" name="AutoShape 7"/>
          <p:cNvSpPr>
            <a:spLocks noChangeShapeType="1"/>
          </p:cNvSpPr>
          <p:nvPr/>
        </p:nvSpPr>
        <p:spPr bwMode="auto">
          <a:xfrm>
            <a:off x="4210051" y="2687638"/>
            <a:ext cx="2286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8" name="Arc 6"/>
          <p:cNvSpPr>
            <a:spLocks/>
          </p:cNvSpPr>
          <p:nvPr/>
        </p:nvSpPr>
        <p:spPr bwMode="auto">
          <a:xfrm flipH="1">
            <a:off x="1257301" y="1023145"/>
            <a:ext cx="2152651" cy="16954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19" name="Arc 5"/>
          <p:cNvSpPr>
            <a:spLocks/>
          </p:cNvSpPr>
          <p:nvPr/>
        </p:nvSpPr>
        <p:spPr bwMode="auto">
          <a:xfrm rot="234790" flipH="1">
            <a:off x="1295214" y="1537498"/>
            <a:ext cx="2838450" cy="120808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20" name="Rectangle 4"/>
          <p:cNvSpPr>
            <a:spLocks noChangeArrowheads="1"/>
          </p:cNvSpPr>
          <p:nvPr/>
        </p:nvSpPr>
        <p:spPr bwMode="auto">
          <a:xfrm>
            <a:off x="1419226" y="646113"/>
            <a:ext cx="2076449" cy="24146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B Lotus"/>
                <a:ea typeface="Times New Roman" pitchFamily="18" charset="0"/>
                <a:cs typeface="Arial" pitchFamily="34" charset="0"/>
              </a:rPr>
              <a:t>ارزش شرکت فقط با اثر خالص مالیات</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3"/>
          <p:cNvSpPr>
            <a:spLocks noChangeArrowheads="1"/>
          </p:cNvSpPr>
          <p:nvPr/>
        </p:nvSpPr>
        <p:spPr bwMode="auto">
          <a:xfrm>
            <a:off x="1671638" y="2341563"/>
            <a:ext cx="2507457"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B Lotus"/>
                <a:ea typeface="Times New Roman" pitchFamily="18" charset="0"/>
                <a:cs typeface="Arial" pitchFamily="34" charset="0"/>
              </a:rPr>
              <a:t>ارزش شرکت با مالیاتها و هزینه های ورشکستگی</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2"/>
          <p:cNvSpPr>
            <a:spLocks noChangeArrowheads="1"/>
          </p:cNvSpPr>
          <p:nvPr/>
        </p:nvSpPr>
        <p:spPr bwMode="auto">
          <a:xfrm>
            <a:off x="3333751" y="1083276"/>
            <a:ext cx="15240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100" b="1" i="0" u="none" strike="noStrike" cap="none" normalizeH="0" baseline="0" dirty="0" smtClean="0">
                <a:ln>
                  <a:noFill/>
                </a:ln>
                <a:solidFill>
                  <a:schemeClr val="tx1"/>
                </a:solidFill>
                <a:effectLst/>
                <a:latin typeface="B Lotus"/>
                <a:ea typeface="Times New Roman" pitchFamily="18" charset="0"/>
                <a:cs typeface="Arial" pitchFamily="34" charset="0"/>
              </a:rPr>
              <a:t>هزینه های ور شکستگی</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3495675" y="220907"/>
            <a:ext cx="5486400"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Char char="•"/>
              <a:tabLst/>
            </a:pPr>
            <a:r>
              <a:rPr kumimoji="0" lang="ar-SA" sz="1400" b="0" i="0" u="none" strike="noStrike" cap="none" normalizeH="0" baseline="0" dirty="0" smtClean="0">
                <a:ln>
                  <a:noFill/>
                </a:ln>
                <a:solidFill>
                  <a:schemeClr val="tx1"/>
                </a:solidFill>
                <a:effectLst/>
                <a:latin typeface="B Nazanin"/>
                <a:ea typeface="Times New Roman" pitchFamily="18" charset="0"/>
                <a:cs typeface="Arial" pitchFamily="34" charset="0"/>
              </a:rPr>
              <a:t>اثر مشترک مالیاتها و هزینه های ورشکستگی در شکل زیر نشان داده شده است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31"/>
          <p:cNvSpPr>
            <a:spLocks noChangeArrowheads="1"/>
          </p:cNvSpPr>
          <p:nvPr/>
        </p:nvSpPr>
        <p:spPr bwMode="auto">
          <a:xfrm>
            <a:off x="228601" y="4876800"/>
            <a:ext cx="8724900"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749300" algn="l"/>
              </a:tabLst>
            </a:pPr>
            <a:r>
              <a:rPr kumimoji="0" lang="en-US" sz="700" b="0" i="0" u="none" strike="noStrike" cap="none" normalizeH="0" baseline="0" dirty="0" smtClean="0">
                <a:ln>
                  <a:noFill/>
                </a:ln>
                <a:solidFill>
                  <a:schemeClr val="tx1"/>
                </a:solidFill>
                <a:effectLst/>
                <a:latin typeface="Arial" pitchFamily="34" charset="0"/>
                <a:cs typeface="Arial" pitchFamily="34" charset="0"/>
              </a:rPr>
              <a:t/>
            </a:r>
            <a:br>
              <a:rPr kumimoji="0" lang="en-US" sz="7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749300" algn="l"/>
              </a:tabLst>
            </a:pPr>
            <a:r>
              <a:rPr kumimoji="0" lang="ar-SA" sz="1400" b="0" i="0" u="none" strike="noStrike" cap="none" normalizeH="0" baseline="0" dirty="0" smtClean="0">
                <a:ln>
                  <a:noFill/>
                </a:ln>
                <a:solidFill>
                  <a:schemeClr val="tx1"/>
                </a:solidFill>
                <a:effectLst/>
                <a:latin typeface="B Nazanin"/>
                <a:ea typeface="Times New Roman" pitchFamily="18" charset="0"/>
                <a:cs typeface="Arial" pitchFamily="34" charset="0"/>
              </a:rPr>
              <a:t>خط اثر خالص مالیاتی با افزایش اهرم و نامعلومی سپر مالیاتی کم کم انحنا پیدا می کند و کاهش می یابد . در هر صورت ، هزینه های ورشکستگی سبب می شوند که سرانجام ارزش شرکت کاهش پیدا کند.</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749300" algn="l"/>
              </a:tabLst>
            </a:pPr>
            <a:r>
              <a:rPr kumimoji="0" lang="ar-SA" sz="1400" b="0" i="0" u="none" strike="noStrike" cap="none" normalizeH="0" baseline="0" dirty="0" smtClean="0">
                <a:ln>
                  <a:noFill/>
                </a:ln>
                <a:solidFill>
                  <a:schemeClr val="tx1"/>
                </a:solidFill>
                <a:effectLst/>
                <a:latin typeface="B Nazanin"/>
                <a:ea typeface="Times New Roman" pitchFamily="18" charset="0"/>
                <a:cs typeface="Arial" pitchFamily="34" charset="0"/>
              </a:rPr>
              <a:t>( با توجه به شکل فوق ساختار سرمایه نقطه ای است که در آن نقطه اهرم و هزینه های مورد انتظار غیرخطی </a:t>
            </a:r>
            <a:r>
              <a:rPr kumimoji="0" lang="ar-SA"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ar-SA" sz="1400" b="0" i="0" u="none" strike="noStrike" cap="none" normalizeH="0" baseline="0" dirty="0" smtClean="0">
                <a:ln>
                  <a:noFill/>
                </a:ln>
                <a:solidFill>
                  <a:schemeClr val="tx1"/>
                </a:solidFill>
                <a:effectLst/>
                <a:latin typeface="B Nazanin"/>
                <a:ea typeface="Times New Roman" pitchFamily="18" charset="0"/>
                <a:cs typeface="Arial" pitchFamily="34" charset="0"/>
              </a:rPr>
              <a:t> ورشکستگی وجود دارد که وقتی اهرم به ورای این نقطه کشانده می شود ، آنرا به حالت تعادل در می آورد.)</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Rectangle 25"/>
          <p:cNvSpPr/>
          <p:nvPr/>
        </p:nvSpPr>
        <p:spPr>
          <a:xfrm>
            <a:off x="5344808" y="1089110"/>
            <a:ext cx="1244251" cy="307777"/>
          </a:xfrm>
          <a:prstGeom prst="rect">
            <a:avLst/>
          </a:prstGeom>
        </p:spPr>
        <p:txBody>
          <a:bodyPr wrap="none">
            <a:spAutoFit/>
          </a:bodyPr>
          <a:lstStyle/>
          <a:p>
            <a:r>
              <a:rPr lang="fa-IR" sz="1400" dirty="0"/>
              <a:t>ارزش سپر مالیاتی</a:t>
            </a:r>
          </a:p>
        </p:txBody>
      </p:sp>
    </p:spTree>
    <p:extLst>
      <p:ext uri="{BB962C8B-B14F-4D97-AF65-F5344CB8AC3E}">
        <p14:creationId xmlns:p14="http://schemas.microsoft.com/office/powerpoint/2010/main" val="23605327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52400" y="76200"/>
            <a:ext cx="8763000" cy="6186309"/>
          </a:xfrm>
          <a:prstGeom prst="rect">
            <a:avLst/>
          </a:prstGeom>
        </p:spPr>
        <p:txBody>
          <a:bodyPr wrap="square">
            <a:spAutoFit/>
          </a:bodyPr>
          <a:lstStyle/>
          <a:p>
            <a:pPr lvl="0" algn="just" rtl="1"/>
            <a:r>
              <a:rPr lang="ar-SA" b="1" u="sng" dirty="0">
                <a:solidFill>
                  <a:srgbClr val="FF0000"/>
                </a:solidFill>
              </a:rPr>
              <a:t>صورت وضعیت مالی شرکت ورشکسته:</a:t>
            </a:r>
            <a:endParaRPr lang="en-US" dirty="0">
              <a:solidFill>
                <a:srgbClr val="FF0000"/>
              </a:solidFill>
            </a:endParaRPr>
          </a:p>
          <a:p>
            <a:pPr algn="just" rtl="1"/>
            <a:r>
              <a:rPr lang="ar-SA" dirty="0"/>
              <a:t>یکی از مهمترین وظایف حسابدار در دوران ورشکستگی شرکت ، تهیه صورت وضعیت مالی آن شرکت است که باید به طور مشروح تهیه به دادگاه گزارش شود . صورت وضعیت مالی گزارشی است ، حاوی " ارزش دفتری و متعارف برآوردی " داراییها و بدهیها به تفکیک حق تقدم است . این گزارش بر مبنای فرض توقف و انحلال ( تداوم نداشتن فعالیت ) موسسه تنظیم می شود.</a:t>
            </a:r>
            <a:endParaRPr lang="en-US" dirty="0"/>
          </a:p>
          <a:p>
            <a:pPr algn="just" rtl="1"/>
            <a:r>
              <a:rPr lang="ar-SA" dirty="0"/>
              <a:t>بهای تمام شده تاریخی اقلام اهمیت خود را از دست می دهد و مبالغ قابل انتظار برای تسویه ( ارزش خالص بازیافتنی ) مبنای ارزیابی قرار می گیرد . طبقه بندی اقلام ترازنامه به دارایی جاری و دارایی غیر جاری ، بدهی جاری و غیره اهمیت خود را از دست می دهد و به جای آن داراییهایی که در رهن بستانکاران بوده است ، گزارش می شود . علاوه بر این بدهیهای واحد تجاری به بستانکاران دارای وثیقه ممتاز و عادی طبقه بندی می شوند ؛ حقوق صاحبان سهام در این شرایط اهمیت خود را از دست می دهد ، زیرا واحد تجاری در فرایند تسویه معمولا دارای ارزش ویژه منفی است .</a:t>
            </a:r>
            <a:endParaRPr lang="en-US" dirty="0"/>
          </a:p>
          <a:p>
            <a:pPr algn="just" rtl="1"/>
            <a:r>
              <a:rPr lang="ar-SA" dirty="0"/>
              <a:t>شرکتهای ور شکسته بایستی صورتحساب دارایی و بدهی خود را ظرف سه روز به دفتر دادگاه محل اقامت خود تسلیم نماید . در صورتحساب دارایی و بدهی ، داراییهای شرکت بر اساس دسترسی طلبکاران به این داراییها به شرح زیر طبقه بندی می شود.</a:t>
            </a:r>
            <a:endParaRPr lang="en-US" dirty="0"/>
          </a:p>
          <a:p>
            <a:pPr algn="just" rtl="1"/>
            <a:r>
              <a:rPr lang="ar-SA" dirty="0"/>
              <a:t> </a:t>
            </a:r>
            <a:endParaRPr lang="en-US" dirty="0"/>
          </a:p>
          <a:p>
            <a:pPr marL="342900" lvl="0" indent="-342900" algn="just" rtl="1">
              <a:buFont typeface="+mj-lt"/>
              <a:buAutoNum type="arabicPeriod"/>
            </a:pPr>
            <a:r>
              <a:rPr lang="ar-SA" dirty="0"/>
              <a:t>دارائیهایی که کلا وثیقه طلب طلبکاران است </a:t>
            </a:r>
            <a:r>
              <a:rPr lang="ar-SA" dirty="0" smtClean="0"/>
              <a:t>.</a:t>
            </a:r>
            <a:endParaRPr lang="en-US" dirty="0"/>
          </a:p>
          <a:p>
            <a:pPr lvl="0" algn="just" rtl="1"/>
            <a:r>
              <a:rPr lang="fa-IR" dirty="0" smtClean="0"/>
              <a:t>2.</a:t>
            </a:r>
            <a:r>
              <a:rPr lang="ar-SA" dirty="0" smtClean="0"/>
              <a:t>دارائیهایی </a:t>
            </a:r>
            <a:r>
              <a:rPr lang="ar-SA" dirty="0"/>
              <a:t>که بخشی از آنها وثیقه طلب طلبکاران است .</a:t>
            </a:r>
            <a:endParaRPr lang="en-US" dirty="0"/>
          </a:p>
          <a:p>
            <a:pPr lvl="0" algn="just" rtl="1"/>
            <a:r>
              <a:rPr lang="fa-IR" dirty="0" smtClean="0"/>
              <a:t>3.</a:t>
            </a:r>
            <a:r>
              <a:rPr lang="ar-SA" dirty="0" smtClean="0"/>
              <a:t>دارائیهایی </a:t>
            </a:r>
            <a:r>
              <a:rPr lang="ar-SA" dirty="0"/>
              <a:t>که مورد وثیقه نیست و آزاد است .</a:t>
            </a:r>
            <a:endParaRPr lang="en-US" dirty="0"/>
          </a:p>
          <a:p>
            <a:pPr algn="just" rtl="1"/>
            <a:r>
              <a:rPr lang="ar-SA" dirty="0"/>
              <a:t>به طور مشابه بدهیها نیز بر اساس اولویت قانونی آن به شرح زیر طبقه بندی می شود :</a:t>
            </a:r>
            <a:endParaRPr lang="en-US" dirty="0"/>
          </a:p>
          <a:p>
            <a:pPr lvl="0" algn="just" rtl="1"/>
            <a:r>
              <a:rPr lang="fa-IR" dirty="0" smtClean="0"/>
              <a:t>1.</a:t>
            </a:r>
            <a:r>
              <a:rPr lang="ar-SA" dirty="0" smtClean="0"/>
              <a:t>دیدن </a:t>
            </a:r>
            <a:r>
              <a:rPr lang="ar-SA" dirty="0"/>
              <a:t>مرجح</a:t>
            </a:r>
            <a:endParaRPr lang="en-US" dirty="0"/>
          </a:p>
          <a:p>
            <a:pPr lvl="0" algn="just" rtl="1"/>
            <a:r>
              <a:rPr lang="fa-IR" dirty="0" smtClean="0"/>
              <a:t>2.</a:t>
            </a:r>
            <a:r>
              <a:rPr lang="ar-SA" dirty="0" smtClean="0"/>
              <a:t>تعهدات </a:t>
            </a:r>
            <a:r>
              <a:rPr lang="ar-SA" dirty="0"/>
              <a:t>با وثیقه کامل</a:t>
            </a:r>
            <a:endParaRPr lang="en-US" dirty="0"/>
          </a:p>
          <a:p>
            <a:pPr lvl="0" algn="just" rtl="1"/>
            <a:r>
              <a:rPr lang="fa-IR" dirty="0" smtClean="0"/>
              <a:t>3.</a:t>
            </a:r>
            <a:r>
              <a:rPr lang="ar-SA" dirty="0" smtClean="0"/>
              <a:t>تعهداتی </a:t>
            </a:r>
            <a:r>
              <a:rPr lang="ar-SA" dirty="0"/>
              <a:t>که بخشی از آنها وثیقه دارد</a:t>
            </a:r>
            <a:endParaRPr lang="en-US" dirty="0"/>
          </a:p>
          <a:p>
            <a:pPr algn="just" rtl="1"/>
            <a:r>
              <a:rPr lang="fa-IR" dirty="0" smtClean="0"/>
              <a:t>4.</a:t>
            </a:r>
            <a:r>
              <a:rPr lang="ar-SA" dirty="0" smtClean="0"/>
              <a:t>دیون </a:t>
            </a:r>
            <a:r>
              <a:rPr lang="ar-SA" dirty="0"/>
              <a:t>بدون وثیقه</a:t>
            </a:r>
            <a:endParaRPr lang="fa-IR" dirty="0"/>
          </a:p>
        </p:txBody>
      </p:sp>
    </p:spTree>
    <p:extLst>
      <p:ext uri="{BB962C8B-B14F-4D97-AF65-F5344CB8AC3E}">
        <p14:creationId xmlns:p14="http://schemas.microsoft.com/office/powerpoint/2010/main" val="36530866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81000" y="381001"/>
            <a:ext cx="8610600" cy="5078313"/>
          </a:xfrm>
          <a:prstGeom prst="rect">
            <a:avLst/>
          </a:prstGeom>
        </p:spPr>
        <p:txBody>
          <a:bodyPr wrap="square">
            <a:spAutoFit/>
          </a:bodyPr>
          <a:lstStyle/>
          <a:p>
            <a:pPr lvl="0" algn="just" rtl="1"/>
            <a:r>
              <a:rPr lang="ar-SA" b="1" u="sng" dirty="0">
                <a:solidFill>
                  <a:srgbClr val="1B05BD"/>
                </a:solidFill>
              </a:rPr>
              <a:t>داراییهایی که کلا وثیقه طلبکاران است</a:t>
            </a:r>
            <a:r>
              <a:rPr lang="ar-SA" b="1" dirty="0">
                <a:solidFill>
                  <a:srgbClr val="1B05BD"/>
                </a:solidFill>
              </a:rPr>
              <a:t>  : </a:t>
            </a:r>
            <a:r>
              <a:rPr lang="ar-SA" dirty="0"/>
              <a:t>در این بخش ، ارزش متعارف هریک از اقلام دارایی وثیقه گذاشته شده تعیین و مبلغ بدهی مربوط از آن کسی می شود تا ارزش بازیافتنی دارایی تعیین گردد . در این بخش ، ارزش متعارف این داراییها مساوی یا بیشتر از مبلغ بدهی مربوط است .</a:t>
            </a:r>
            <a:endParaRPr lang="en-US" dirty="0"/>
          </a:p>
          <a:p>
            <a:pPr lvl="0" algn="just" rtl="1"/>
            <a:r>
              <a:rPr lang="ar-SA" b="1" u="sng" dirty="0">
                <a:solidFill>
                  <a:srgbClr val="1B05BD"/>
                </a:solidFill>
              </a:rPr>
              <a:t>داراییهایی که بعضا وثیقه طلب طلبکاران است</a:t>
            </a:r>
            <a:r>
              <a:rPr lang="ar-SA" b="1" dirty="0">
                <a:solidFill>
                  <a:srgbClr val="1B05BD"/>
                </a:solidFill>
              </a:rPr>
              <a:t> :     </a:t>
            </a:r>
            <a:r>
              <a:rPr lang="ar-SA" dirty="0"/>
              <a:t>در این بخش ، ارزش متعارف هر یک از اقلام دارایی وثیقه گذاشته شده کمتر از مبلغ بدهی است .</a:t>
            </a:r>
            <a:endParaRPr lang="en-US" dirty="0"/>
          </a:p>
          <a:p>
            <a:pPr lvl="0" algn="just" rtl="1"/>
            <a:r>
              <a:rPr lang="ar-SA" dirty="0"/>
              <a:t>- </a:t>
            </a:r>
            <a:r>
              <a:rPr lang="ar-SA" b="1" u="sng" dirty="0">
                <a:solidFill>
                  <a:srgbClr val="1B05BD"/>
                </a:solidFill>
              </a:rPr>
              <a:t>داراییهای آزاد</a:t>
            </a:r>
            <a:r>
              <a:rPr lang="ar-SA" b="1" dirty="0">
                <a:solidFill>
                  <a:srgbClr val="1B05BD"/>
                </a:solidFill>
              </a:rPr>
              <a:t> </a:t>
            </a:r>
            <a:r>
              <a:rPr lang="fa-IR" b="1" dirty="0" smtClean="0">
                <a:solidFill>
                  <a:srgbClr val="1B05BD"/>
                </a:solidFill>
              </a:rPr>
              <a:t>:</a:t>
            </a:r>
            <a:r>
              <a:rPr lang="ar-SA" dirty="0" smtClean="0"/>
              <a:t>در </a:t>
            </a:r>
            <a:r>
              <a:rPr lang="ar-SA" dirty="0"/>
              <a:t>این بخش ، داراییهایی منظور شده است که تعهدی در قبال آن وجود ندارد و پشتوانه هیچ بدهی مشخص نیز نیست.</a:t>
            </a:r>
            <a:endParaRPr lang="en-US" dirty="0"/>
          </a:p>
          <a:p>
            <a:pPr lvl="0" algn="just" rtl="1"/>
            <a:r>
              <a:rPr lang="ar-SA" b="1" dirty="0">
                <a:solidFill>
                  <a:srgbClr val="1B05BD"/>
                </a:solidFill>
              </a:rPr>
              <a:t>بدهیهای مرجح : </a:t>
            </a:r>
            <a:r>
              <a:rPr lang="ar-SA" dirty="0"/>
              <a:t>در این بخش بدهیهایی منظور می شود که پرداخت آن قبل از پرداخت سایر بدهیهای بدون وثیقه الزامی است .</a:t>
            </a:r>
            <a:endParaRPr lang="en-US" dirty="0"/>
          </a:p>
          <a:p>
            <a:pPr lvl="0" algn="just" rtl="1"/>
            <a:r>
              <a:rPr lang="ar-SA" b="1" dirty="0">
                <a:solidFill>
                  <a:srgbClr val="1B05BD"/>
                </a:solidFill>
              </a:rPr>
              <a:t>بدهی های با وثیقه کامل: </a:t>
            </a:r>
            <a:r>
              <a:rPr lang="ar-SA" dirty="0"/>
              <a:t>در این بخش بدهیهایی منظور می شود که دارایی مورد وثیقه آن ارزش مساوی یا بیش از مبلغ بدهی دارد.</a:t>
            </a:r>
            <a:endParaRPr lang="en-US" dirty="0"/>
          </a:p>
          <a:p>
            <a:pPr lvl="0" algn="just" rtl="1"/>
            <a:r>
              <a:rPr lang="ar-SA" b="1" dirty="0">
                <a:solidFill>
                  <a:srgbClr val="1B05BD"/>
                </a:solidFill>
              </a:rPr>
              <a:t>بدهیهایی با وثیقه ناقص : </a:t>
            </a:r>
            <a:r>
              <a:rPr lang="ar-SA" dirty="0"/>
              <a:t>در این بخش بدهیهایی منظور می شود که دارایی معینی وثیقه آن است اما ارزش متعارف دارایی مورد وثیقه کمتر از مبلغ بدهی مربوط است . بدیهی است مبلغ مابه التفاوت نوعی بدهی بدون وثیقه محسوب می شود .</a:t>
            </a:r>
            <a:endParaRPr lang="en-US" dirty="0"/>
          </a:p>
          <a:p>
            <a:pPr lvl="0" algn="just" rtl="1"/>
            <a:r>
              <a:rPr lang="ar-SA" b="1" dirty="0">
                <a:solidFill>
                  <a:srgbClr val="1B05BD"/>
                </a:solidFill>
              </a:rPr>
              <a:t>بدهیهای بدون وثیقه : </a:t>
            </a:r>
            <a:r>
              <a:rPr lang="ar-SA" dirty="0"/>
              <a:t>در این بخش بدهیهایی منظور می شود که هیچگونه ارجحیت قانونی ندارد و هیچ یک از داراییها به طور مشخص پشتوانه پرداخت آن نیست .</a:t>
            </a:r>
            <a:endParaRPr lang="en-US" dirty="0"/>
          </a:p>
          <a:p>
            <a:pPr lvl="0" algn="just" rtl="1"/>
            <a:r>
              <a:rPr lang="ar-SA" dirty="0"/>
              <a:t>حقوق صاحبان سهام :دراین بخش مانده حسابهای سهام عادی وسودانباشته در ستون ارزشهای دفتری</a:t>
            </a:r>
            <a:endParaRPr lang="en-US" dirty="0"/>
          </a:p>
          <a:p>
            <a:pPr algn="just" rtl="1"/>
            <a:r>
              <a:rPr lang="ar-SA" dirty="0"/>
              <a:t>منعکس می شود</a:t>
            </a:r>
            <a:endParaRPr lang="fa-IR" dirty="0"/>
          </a:p>
        </p:txBody>
      </p:sp>
    </p:spTree>
    <p:extLst>
      <p:ext uri="{BB962C8B-B14F-4D97-AF65-F5344CB8AC3E}">
        <p14:creationId xmlns:p14="http://schemas.microsoft.com/office/powerpoint/2010/main" val="3910549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447800" y="533401"/>
            <a:ext cx="7534275" cy="2492990"/>
          </a:xfrm>
          <a:prstGeom prst="rect">
            <a:avLst/>
          </a:prstGeom>
        </p:spPr>
        <p:txBody>
          <a:bodyPr wrap="square">
            <a:spAutoFit/>
          </a:bodyPr>
          <a:lstStyle/>
          <a:p>
            <a:pPr algn="r" rtl="1">
              <a:defRPr/>
            </a:pPr>
            <a:r>
              <a:rPr lang="fa-IR" b="1" dirty="0">
                <a:solidFill>
                  <a:srgbClr val="FF0000"/>
                </a:solidFill>
              </a:rPr>
              <a:t>الف-1-ایجاد و توسعه بیش از اندازه اعتبار</a:t>
            </a:r>
          </a:p>
          <a:p>
            <a:pPr algn="r">
              <a:lnSpc>
                <a:spcPct val="150000"/>
              </a:lnSpc>
            </a:pPr>
            <a:r>
              <a:rPr lang="fa-IR" sz="1600" b="1" dirty="0">
                <a:latin typeface="Arial" pitchFamily="34" charset="0"/>
                <a:cs typeface="Arial" pitchFamily="34" charset="0"/>
              </a:rPr>
              <a:t> اگر شرکت ،اعطای اعتبار به مشتریان را به بیش از اندازه توسع بخشد در دریافت دیون ازبدهکار دچار مشگل می گردد،توزیع کننده ها در صورت فروش کالا به مصرف کننده قادر به پرداخت بدهی های شان  هستند ،پس اعتبارات اعطا شده از تولید کننده  به توزیع کننده و نهایتا به مصرف کننده توسعه داده می شود.در این حالت یک زنجیره اعتبار ایجاد می شود و اگر یک حلقه از این زنجیر ورشکست شود خطر سقوط همه زنجیر ها وجود دارد.راه حل مناسب افزایش بررسی های اعتباری  و محدود کردن حتی الامکان فروشهای نسیه است</a:t>
            </a:r>
            <a:r>
              <a:rPr lang="fa-IR" sz="1400" b="1" dirty="0"/>
              <a:t>.</a:t>
            </a:r>
          </a:p>
          <a:p>
            <a:pPr algn="r"/>
            <a:endParaRPr lang="fa-IR" b="1" dirty="0"/>
          </a:p>
        </p:txBody>
      </p:sp>
      <p:sp>
        <p:nvSpPr>
          <p:cNvPr id="3" name="Rectangle 2"/>
          <p:cNvSpPr/>
          <p:nvPr/>
        </p:nvSpPr>
        <p:spPr>
          <a:xfrm>
            <a:off x="762000" y="2788027"/>
            <a:ext cx="8305800" cy="4062651"/>
          </a:xfrm>
          <a:prstGeom prst="rect">
            <a:avLst/>
          </a:prstGeom>
        </p:spPr>
        <p:txBody>
          <a:bodyPr wrap="square">
            <a:spAutoFit/>
          </a:bodyPr>
          <a:lstStyle/>
          <a:p>
            <a:pPr algn="r" rtl="1">
              <a:defRPr/>
            </a:pPr>
            <a:r>
              <a:rPr lang="fa-IR" b="1" dirty="0">
                <a:solidFill>
                  <a:srgbClr val="FF0000"/>
                </a:solidFill>
              </a:rPr>
              <a:t>الف-2-مدیریت ناکارا</a:t>
            </a:r>
          </a:p>
          <a:p>
            <a:pPr algn="r" rtl="1">
              <a:lnSpc>
                <a:spcPct val="150000"/>
              </a:lnSpc>
            </a:pPr>
            <a:r>
              <a:rPr lang="fa-IR" sz="1600" b="1" dirty="0">
                <a:latin typeface="Arial" pitchFamily="34" charset="0"/>
                <a:cs typeface="Arial" pitchFamily="34" charset="0"/>
              </a:rPr>
              <a:t>فقدان آموزش ،تجربه ،توانایی و ابتکار مدیریت ،واحد تجاری را در باقی ماندن در عرصع رقابت و تکنولوژی دچار مشگل می کند.تحلیل های </a:t>
            </a:r>
            <a:r>
              <a:rPr lang="en-US" sz="1600" b="1" dirty="0" err="1">
                <a:latin typeface="Arial" pitchFamily="34" charset="0"/>
                <a:cs typeface="Arial" pitchFamily="34" charset="0"/>
              </a:rPr>
              <a:t>Dun&amp;Bradstreed</a:t>
            </a:r>
            <a:r>
              <a:rPr lang="en-US" sz="1600" b="1" dirty="0">
                <a:latin typeface="Arial" pitchFamily="34" charset="0"/>
                <a:cs typeface="Arial" pitchFamily="34" charset="0"/>
              </a:rPr>
              <a:t> </a:t>
            </a:r>
            <a:r>
              <a:rPr lang="fa-IR" sz="1600" b="1" dirty="0">
                <a:latin typeface="Arial" pitchFamily="34" charset="0"/>
                <a:cs typeface="Arial" pitchFamily="34" charset="0"/>
              </a:rPr>
              <a:t>در طول زمان نشان داده است که 90درصد عدم موفقیت ها ناشی از عدم توانایی و فقدان تجربه مدیران بوده است.مدیریت ناکارآمد اغلب از ناتوانی آن در اجتناب از شرایطی که منجر به وضعیت های ذیل شده است اثبات می گردد.</a:t>
            </a:r>
          </a:p>
          <a:p>
            <a:pPr marL="285750" indent="-285750" algn="r" rtl="1">
              <a:lnSpc>
                <a:spcPct val="150000"/>
              </a:lnSpc>
              <a:buFont typeface="Arial" pitchFamily="34" charset="0"/>
              <a:buChar char="•"/>
            </a:pPr>
            <a:r>
              <a:rPr lang="fa-IR" sz="1600" b="1" dirty="0">
                <a:latin typeface="Arial" pitchFamily="34" charset="0"/>
                <a:cs typeface="Arial" pitchFamily="34" charset="0"/>
              </a:rPr>
              <a:t>فروش ناکافی</a:t>
            </a:r>
          </a:p>
          <a:p>
            <a:pPr marL="285750" indent="-285750" algn="r" rtl="1">
              <a:lnSpc>
                <a:spcPct val="150000"/>
              </a:lnSpc>
              <a:buFont typeface="Arial" pitchFamily="34" charset="0"/>
              <a:buChar char="•"/>
            </a:pPr>
            <a:r>
              <a:rPr lang="fa-IR" sz="1600" b="1" dirty="0">
                <a:latin typeface="Arial" pitchFamily="34" charset="0"/>
                <a:cs typeface="Arial" pitchFamily="34" charset="0"/>
              </a:rPr>
              <a:t>قیمت گذاری نامناسب</a:t>
            </a:r>
          </a:p>
          <a:p>
            <a:pPr marL="285750" indent="-285750" algn="r" rtl="1">
              <a:lnSpc>
                <a:spcPct val="150000"/>
              </a:lnSpc>
              <a:buFont typeface="Arial" pitchFamily="34" charset="0"/>
              <a:buChar char="•"/>
            </a:pPr>
            <a:r>
              <a:rPr lang="fa-IR" sz="1600" b="1" dirty="0">
                <a:latin typeface="Arial" pitchFamily="34" charset="0"/>
                <a:cs typeface="Arial" pitchFamily="34" charset="0"/>
              </a:rPr>
              <a:t>عدم کفایت و نارسایی در جمع بندی و جریان حسابهای دریافتنی وپرداختنی</a:t>
            </a:r>
          </a:p>
          <a:p>
            <a:pPr marL="285750" indent="-285750" algn="r" rtl="1">
              <a:lnSpc>
                <a:spcPct val="150000"/>
              </a:lnSpc>
              <a:buFont typeface="Arial" pitchFamily="34" charset="0"/>
              <a:buChar char="•"/>
            </a:pPr>
            <a:r>
              <a:rPr lang="fa-IR" sz="1600" b="1" dirty="0">
                <a:latin typeface="Arial" pitchFamily="34" charset="0"/>
                <a:cs typeface="Arial" pitchFamily="34" charset="0"/>
              </a:rPr>
              <a:t>قصور در اخذ تخفیف های مناسب و یا کوتاهی در پرداخت به موقع طلب بستانکاران</a:t>
            </a:r>
          </a:p>
          <a:p>
            <a:pPr marL="285750" indent="-285750" algn="r" rtl="1">
              <a:lnSpc>
                <a:spcPct val="150000"/>
              </a:lnSpc>
              <a:buFont typeface="Arial" pitchFamily="34" charset="0"/>
              <a:buChar char="•"/>
            </a:pPr>
            <a:r>
              <a:rPr lang="fa-IR" sz="1600" b="1" dirty="0">
                <a:latin typeface="Arial" pitchFamily="34" charset="0"/>
                <a:cs typeface="Arial" pitchFamily="34" charset="0"/>
              </a:rPr>
              <a:t>هزینه های بالا سری و هزینه های عملیاتی بیش از حد و قبول هزینه های بهره سنگین روی بدهی های بلند مدت</a:t>
            </a:r>
          </a:p>
          <a:p>
            <a:pPr marL="285750" indent="-285750" algn="r" rtl="1">
              <a:lnSpc>
                <a:spcPct val="150000"/>
              </a:lnSpc>
              <a:buFont typeface="Arial" pitchFamily="34" charset="0"/>
              <a:buChar char="•"/>
            </a:pPr>
            <a:r>
              <a:rPr lang="fa-IR" sz="1600" b="1" dirty="0">
                <a:latin typeface="Arial" pitchFamily="34" charset="0"/>
                <a:cs typeface="Arial" pitchFamily="34" charset="0"/>
              </a:rPr>
              <a:t>سرمایه گذاری بیش از حد روی داراییهای ثابت و موجودیها</a:t>
            </a:r>
          </a:p>
        </p:txBody>
      </p:sp>
      <p:sp>
        <p:nvSpPr>
          <p:cNvPr id="4" name="Rectangle 3"/>
          <p:cNvSpPr/>
          <p:nvPr/>
        </p:nvSpPr>
        <p:spPr>
          <a:xfrm>
            <a:off x="2057400" y="123766"/>
            <a:ext cx="5067128" cy="400110"/>
          </a:xfrm>
          <a:prstGeom prst="rect">
            <a:avLst/>
          </a:prstGeom>
        </p:spPr>
        <p:txBody>
          <a:bodyPr wrap="square">
            <a:spAutoFit/>
          </a:bodyPr>
          <a:lstStyle/>
          <a:p>
            <a:pPr algn="ctr"/>
            <a:r>
              <a:rPr lang="fa-IR" sz="2000" b="1" dirty="0">
                <a:solidFill>
                  <a:srgbClr val="FF0000"/>
                </a:solidFill>
              </a:rPr>
              <a:t>عوامل ورشکستگی درون سازمانی</a:t>
            </a:r>
          </a:p>
        </p:txBody>
      </p:sp>
    </p:spTree>
    <p:extLst>
      <p:ext uri="{BB962C8B-B14F-4D97-AF65-F5344CB8AC3E}">
        <p14:creationId xmlns:p14="http://schemas.microsoft.com/office/powerpoint/2010/main" val="2805162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762001" y="150492"/>
            <a:ext cx="7696200" cy="687710"/>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lnSpc>
                <a:spcPct val="107000"/>
              </a:lnSpc>
              <a:spcBef>
                <a:spcPts val="0"/>
              </a:spcBef>
              <a:spcAft>
                <a:spcPts val="800"/>
              </a:spcAft>
            </a:pPr>
            <a:r>
              <a:rPr lang="fa-IR" sz="2800" b="1"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ارزیابی تداوم فعالیت با کمک نسبت های مالی و مدلهای پیش بینی ورشکستگی</a:t>
            </a:r>
            <a:r>
              <a:rPr lang="en-US" sz="4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4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4000" b="1" dirty="0">
              <a:solidFill>
                <a:srgbClr val="FF0000"/>
              </a:solidFill>
            </a:endParaRPr>
          </a:p>
        </p:txBody>
      </p:sp>
      <p:sp>
        <p:nvSpPr>
          <p:cNvPr id="3" name="Subtitle 2"/>
          <p:cNvSpPr txBox="1">
            <a:spLocks/>
          </p:cNvSpPr>
          <p:nvPr/>
        </p:nvSpPr>
        <p:spPr>
          <a:xfrm>
            <a:off x="152400" y="1096851"/>
            <a:ext cx="8839200" cy="5075350"/>
          </a:xfrm>
          <a:prstGeom prst="rect">
            <a:avLst/>
          </a:prstGeom>
        </p:spPr>
        <p:txBody>
          <a:bodyPr>
            <a:normAutofit fontScale="77500" lnSpcReduction="2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algn="just">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تلاشهای فراوانی برای پیشگویی شکست شرکتها به عمل آمده است.یک روش برای پیشگویی شکست­،بهره­گیری از نسبتهای نقدینگی است(نسبت جاری و سریع).در سال 1950 جی.ای.والتر دلیل ضعف این نسبتها در پیشگویی شکست شرکتها را ناشی از ترازنامه دانست،چراکه ترازنامه وضعیت مالی را در یک لحظه از زمان نشان می­دهد در حالیکه معیار بهتر شکست بالقوه،جریان نقدینگی یعنی حرکت وجوه در طول زمان می­باشد.تحقیقات به عمل آمده برای کشف شکست احتمالی شرکتها در آینده توسط نسبتهای مالی را می­توان در دو گروه قرار داد: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1.مدلهایی که در پی تعیین یک نسبت کلیدی و مهم برای پیشگویی شکست می­باشند.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2.مدلهایی که در پی بهره­گیری از نسبتهای مالی متعدد برای پیشگویی شکست می­باشند.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هر یک از این مدلها با بکارگیری ترکیبی از نسبتهای فعالیت،اهرمی،عملیاتی،سودآوری و تسویه شرکتها سعی در پیش­بینی فعالیت و نتایج عملیات آتی شرکتها دارند.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just"/>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در مدلهایی که اخیرأ ارائه شده­اند،احتمال تداوم فعالیت و ورشکستگی در شرکتها با کمک تحلیل­های آماری در دامنه­ای از صفر تا یک بیان می­شوند</a:t>
            </a:r>
            <a:endParaRPr lang="en-US" dirty="0">
              <a:solidFill>
                <a:schemeClr val="tx1"/>
              </a:solidFill>
            </a:endParaRPr>
          </a:p>
        </p:txBody>
      </p:sp>
    </p:spTree>
    <p:extLst>
      <p:ext uri="{BB962C8B-B14F-4D97-AF65-F5344CB8AC3E}">
        <p14:creationId xmlns:p14="http://schemas.microsoft.com/office/powerpoint/2010/main" val="32557262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631066" y="602132"/>
            <a:ext cx="8208135" cy="5760031"/>
          </a:xfrm>
          <a:prstGeom prst="rect">
            <a:avLst/>
          </a:prstGeom>
        </p:spPr>
        <p:txBody>
          <a:bodyPr>
            <a:normAutofit fontScale="92500" lnSpcReduction="2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gn="justLow">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تغییر و تحولات اصلی در تکنیکهای پیش­بینی از سال 1970 به منظور استفاده از مدلهای احتمال شرطی به جای تکنیک تجزیه و تحلیل  ممیزی صورت گرفته است و تکنیکهای </a:t>
            </a:r>
            <a:r>
              <a:rPr lang="en-US" dirty="0" err="1" smtClean="0">
                <a:solidFill>
                  <a:schemeClr val="tx1"/>
                </a:solidFill>
                <a:latin typeface="Calibri" panose="020F0502020204030204" pitchFamily="34" charset="0"/>
                <a:ea typeface="Calibri" panose="020F0502020204030204" pitchFamily="34" charset="0"/>
                <a:cs typeface="B Nazanin" panose="00000400000000000000" pitchFamily="2" charset="-78"/>
              </a:rPr>
              <a:t>Logit</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و </a:t>
            </a:r>
            <a:r>
              <a:rPr lang="en-US" dirty="0" err="1" smtClean="0">
                <a:solidFill>
                  <a:schemeClr val="tx1"/>
                </a:solidFill>
                <a:latin typeface="Calibri" panose="020F0502020204030204" pitchFamily="34" charset="0"/>
                <a:ea typeface="Calibri" panose="020F0502020204030204" pitchFamily="34" charset="0"/>
                <a:cs typeface="B Nazanin" panose="00000400000000000000" pitchFamily="2" charset="-78"/>
              </a:rPr>
              <a:t>Probit</a:t>
            </a: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برای برآورد احتمال یک رویداد مورد استفاده قرار می­گیرند.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Low">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CBR</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یک روش استدلال قیاسی است که با مرتبط ساختن تجربه یا مسائل حل شده قبلی با مسئله حل نشده جاری،مسائل راحل می­کند تا استنباط­های قیاسی را برای حل مسئله ایجاد کند.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Low">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CBR</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یک روش استدلالی است که راه­حلهای تجربه شده مشابهی را به شکل موارد گذشته به کار می­گیرد تا مسائل جدید را حل کند.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Low">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CBR</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شامل طراحی به شرح زیر است: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Low">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1.پذیرفتن ارائه یک مسئله جدیدو</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Low">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2.بازیابی موارد مربوط از یک مورد پایه.</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Low">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3.سازگاری و تطبیق موارد بازیافت شده در تناسب با مسئله جدید و ارائه راه­حل برای آن.</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Low">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4.ارزیابی راه­حل.</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35133358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124200" y="78905"/>
            <a:ext cx="3581400" cy="487506"/>
          </a:xfrm>
          <a:prstGeom prst="rect">
            <a:avLst/>
          </a:prstGeom>
        </p:spPr>
        <p:txBody>
          <a:bodyPr wrap="square">
            <a:spAutoFit/>
          </a:bodyPr>
          <a:lstStyle/>
          <a:p>
            <a:pPr lvl="1" algn="ctr" rtl="1">
              <a:lnSpc>
                <a:spcPct val="107000"/>
              </a:lnSpc>
              <a:spcAft>
                <a:spcPts val="800"/>
              </a:spcAft>
            </a:pPr>
            <a:r>
              <a:rPr lang="fa-IR" sz="2400" b="1" i="1" dirty="0" smtClean="0">
                <a:effectLst/>
                <a:latin typeface="Calibri" panose="020F0502020204030204" pitchFamily="34" charset="0"/>
                <a:ea typeface="Calibri" panose="020F0502020204030204" pitchFamily="34" charset="0"/>
                <a:cs typeface="B Nazanin" panose="00000400000000000000" pitchFamily="2" charset="-78"/>
              </a:rPr>
              <a:t>مدلهای پیش­بینی ورشکستگی</a:t>
            </a:r>
            <a:endParaRPr lang="en-US" sz="2400" b="1" i="1" dirty="0" smtClean="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txBox="1">
            <a:spLocks/>
          </p:cNvSpPr>
          <p:nvPr/>
        </p:nvSpPr>
        <p:spPr>
          <a:xfrm>
            <a:off x="0" y="940158"/>
            <a:ext cx="8839200" cy="5689243"/>
          </a:xfrm>
          <a:prstGeom prst="rect">
            <a:avLst/>
          </a:prstGeom>
        </p:spPr>
        <p:txBody>
          <a:bodyPr>
            <a:normAutofit fontScale="70000" lnSpcReduction="2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fa-IR" sz="2400" b="1"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مدل ویلیام بیور(1966)</a:t>
            </a:r>
            <a:endParaRPr lang="en-US" sz="2400" b="1" i="1" dirty="0" smtClean="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این مدل از نوع تحلیل تک متغییره برای ورشکستگی شرکت است.بیور در سال 1966 یک مجموعه شامل 30 نسبت مالی که به نظر او بهترین نسبتها برای ارزیابی سلامت یک شرکت است را انتخاب کرد.سپس نسبتها را براساس چگونگی ارزیابی سازمانها،در شش گروه طبقه­بندی کرد، که عبارت بودند از:نسبتهای جریان نقد،نسبتهای درآمد خالص،نسبتهای بدهی به درآمد کل،نسبتهای درآمد نقدی به درآمد کل،نسبتهای درآمد نقدی به بدهی موجود ونسبتهای بازده حاصل از فروش.بیور مدل خود را بر­اساس چهار اصل تنظیم کرد: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1.درآمد نقد خالص یک شرکت احتمال ورشکستگی را کاهش می­دهد.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2.جریان نقد خالص بالا که ناشی از فعالیت شرکت در بازار می­باشد نیز احتمال ورشکستگی را پایین می­آورد.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3.میزان بدهی بالا برای هر شرکت،احتمال ورشکستگی آنها را بالا می­برد.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4.نرخ بالای درآمد نقد موردنیاز به هزینه­های عملیاتی سرمایه احتمال ورشکستگی را بالا می­برد.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او از این اصول برای سنجش توانایی نسبتها به پیش­بینی ورشکستگی استفاده کرد.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بیور در تحقیقاتش به این نتیجه رسید که شرکتهای ورشکسته نه فقط جریانهای نقد کمتری از شرگتهای غیر ورشکسته دارند،بلکه مقدار ذخیره درآمد نقدی کمتری را نیز دارا می­باشند.در ضمن وی پی برد که اگرچه شرکتهای ورشکسته سرمایه کمتری برای پوشش تعهدات خود دارند ولی تمایل به گرفتن قروض بیشتری را نسبت به شرکتهای غیر ورشکسته دارند.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29581417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248400" y="115514"/>
            <a:ext cx="2647683" cy="407608"/>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lnSpc>
                <a:spcPct val="107000"/>
              </a:lnSpc>
              <a:spcBef>
                <a:spcPts val="0"/>
              </a:spcBef>
              <a:spcAft>
                <a:spcPts val="800"/>
              </a:spcAft>
            </a:pPr>
            <a:r>
              <a:rPr lang="fa-IR" sz="2800" b="1"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مدل آلتمن(1968)</a:t>
            </a:r>
            <a: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2800" b="1" dirty="0">
              <a:solidFill>
                <a:srgbClr val="FF0000"/>
              </a:solidFill>
            </a:endParaRPr>
          </a:p>
        </p:txBody>
      </p:sp>
      <mc:AlternateContent xmlns:mc="http://schemas.openxmlformats.org/markup-compatibility/2006">
        <mc:Choice xmlns:a14="http://schemas.microsoft.com/office/drawing/2010/main" Requires="a14">
          <p:sp>
            <p:nvSpPr>
              <p:cNvPr id="3" name="Content Placeholder 2"/>
              <p:cNvSpPr txBox="1">
                <a:spLocks/>
              </p:cNvSpPr>
              <p:nvPr/>
            </p:nvSpPr>
            <p:spPr>
              <a:xfrm>
                <a:off x="0" y="837127"/>
                <a:ext cx="8839200" cy="5792274"/>
              </a:xfrm>
              <a:prstGeom prst="rect">
                <a:avLst/>
              </a:prstGeom>
            </p:spPr>
            <p:txBody>
              <a:bodyPr>
                <a:normAutofit fontScale="85000" lnSpcReduction="2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از مهمترین مدلهای ارائه برای ارزیابی تداوم فعالیت پیش­بینی ورشکستگی مدل آلتمن می­باشد.آلتمن در سال 1968 از طریق تجزیه و تحلیل ممیزی چندگانه و از میان 22 نسبت مالی که به نظر وی بهترین پیش­بینی کننده­ها برای پیش­بینی ورشکستگی بودند،5 نسیت را به صورت ترکیبی به عنوان بهترین پیش­بینی کننده ورشکستگی انتخاب کرد.که عبارت بودند از:تسویه،سودآوری اهرمی،انعطاف­پذیری و فعالیت.</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14:m>
                  <m:oMath xmlns:m="http://schemas.openxmlformats.org/officeDocument/2006/math">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𝑍</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 </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1</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1</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1</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1</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4</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2</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3</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3</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3</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0</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6</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4</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0</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99</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5</m:t>
                        </m:r>
                      </m:sub>
                    </m:sSub>
                  </m:oMath>
                </a14:m>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en-US"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1</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 کل دارایی/ سرمایه در گردش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en-US"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2</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کل دارایی/ سود انباشته</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en-US"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3</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 کل دارایی/ درآمد قبل از بهره و مالیات</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en-US"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4</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ارزش دفتر بدهی/ ارزش بازار حقوق صاحبان سهام</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en-US"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5</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  کل دارایی/ کل فروش</a:t>
                </a:r>
                <a:r>
                  <a:rPr lang="fa-IR" dirty="0">
                    <a:solidFill>
                      <a:schemeClr val="tx1"/>
                    </a:solidFill>
                    <a:latin typeface="Calibri" panose="020F0502020204030204" pitchFamily="34" charset="0"/>
                    <a:ea typeface="Calibri" panose="020F0502020204030204" pitchFamily="34" charset="0"/>
                    <a:cs typeface="B Nazanin" panose="00000400000000000000" pitchFamily="2" charset="-78"/>
                  </a:rPr>
                  <a:t>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a:solidFill>
                      <a:schemeClr val="tx1"/>
                    </a:solidFill>
                    <a:latin typeface="Calibri" panose="020F0502020204030204" pitchFamily="34" charset="0"/>
                    <a:ea typeface="Calibri" panose="020F0502020204030204" pitchFamily="34" charset="0"/>
                    <a:cs typeface="B Nazanin" panose="00000400000000000000" pitchFamily="2" charset="-78"/>
                  </a:rPr>
                  <a:t>در این مدل اگر </a:t>
                </a:r>
                <a:r>
                  <a:rPr lang="en-US" dirty="0">
                    <a:solidFill>
                      <a:schemeClr val="tx1"/>
                    </a:solidFill>
                    <a:latin typeface="Calibri" panose="020F0502020204030204" pitchFamily="34" charset="0"/>
                    <a:ea typeface="Calibri" panose="020F0502020204030204" pitchFamily="34" charset="0"/>
                    <a:cs typeface="B Nazanin" panose="00000400000000000000" pitchFamily="2" charset="-78"/>
                  </a:rPr>
                  <a:t>Z </a:t>
                </a:r>
                <a:r>
                  <a:rPr lang="fa-IR" dirty="0">
                    <a:solidFill>
                      <a:schemeClr val="tx1"/>
                    </a:solidFill>
                    <a:latin typeface="Calibri" panose="020F0502020204030204" pitchFamily="34" charset="0"/>
                    <a:ea typeface="Calibri" panose="020F0502020204030204" pitchFamily="34" charset="0"/>
                    <a:cs typeface="B Nazanin" panose="00000400000000000000" pitchFamily="2" charset="-78"/>
                  </a:rPr>
                  <a:t> محاسبه شده برای شرکتی کوچکتر از 1.81 باشد،آن شرکت ورشکسته واگر بین 1.81 و 2.675 باشد،شرکت در ناحیه ورشکستگی قرار دارد واگر بزرگتر از 2.675 باشد احتمال ورشکستگی آن خیلی کم است.</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a:solidFill>
                      <a:schemeClr val="tx1"/>
                    </a:solidFill>
                    <a:latin typeface="Calibri" panose="020F0502020204030204" pitchFamily="34" charset="0"/>
                    <a:ea typeface="Calibri" panose="020F0502020204030204" pitchFamily="34" charset="0"/>
                    <a:cs typeface="B Nazanin" panose="00000400000000000000" pitchFamily="2" charset="-78"/>
                  </a:rPr>
                  <a:t>میزان موفقیت مدل آلتمن پس از آزمون 95 درصد بود.</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mc:Choice>
        <mc:Fallback>
          <p:sp>
            <p:nvSpPr>
              <p:cNvPr id="3" name="Content Placeholder 2"/>
              <p:cNvSpPr txBox="1">
                <a:spLocks noRot="1" noChangeAspect="1" noMove="1" noResize="1" noEditPoints="1" noAdjustHandles="1" noChangeArrowheads="1" noChangeShapeType="1" noTextEdit="1"/>
              </p:cNvSpPr>
              <p:nvPr/>
            </p:nvSpPr>
            <p:spPr>
              <a:xfrm>
                <a:off x="0" y="837127"/>
                <a:ext cx="8839200" cy="5792274"/>
              </a:xfrm>
              <a:prstGeom prst="rect">
                <a:avLst/>
              </a:prstGeom>
              <a:blipFill rotWithShape="0">
                <a:blip r:embed="rId2"/>
                <a:stretch>
                  <a:fillRect l="-2000" t="-946" r="-621"/>
                </a:stretch>
              </a:blipFill>
            </p:spPr>
            <p:txBody>
              <a:bodyPr/>
              <a:lstStyle/>
              <a:p>
                <a:r>
                  <a:rPr lang="en-US">
                    <a:noFill/>
                  </a:rPr>
                  <a:t> </a:t>
                </a:r>
              </a:p>
            </p:txBody>
          </p:sp>
        </mc:Fallback>
      </mc:AlternateContent>
    </p:spTree>
    <p:extLst>
      <p:ext uri="{BB962C8B-B14F-4D97-AF65-F5344CB8AC3E}">
        <p14:creationId xmlns:p14="http://schemas.microsoft.com/office/powerpoint/2010/main" val="5556383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2"/>
              <p:cNvSpPr txBox="1">
                <a:spLocks/>
              </p:cNvSpPr>
              <p:nvPr/>
            </p:nvSpPr>
            <p:spPr>
              <a:xfrm>
                <a:off x="853763" y="76200"/>
                <a:ext cx="8244625" cy="4114800"/>
              </a:xfrm>
              <a:prstGeom prst="rect">
                <a:avLst/>
              </a:prstGeom>
            </p:spPr>
            <p:txBody>
              <a:bodyPr>
                <a:normAutofit fontScale="77500" lnSpcReduction="2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ar-SA"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تحلیلگران اعتباری،حسابداران وحتی خود شرکتها معتقد بودند که این مدل تنها برای موسسات با ماهیت تجارت عمومی قابل استفاده است.</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آلتمن در سال 1983 یک اصلاحیه روی مدل انجام داد و مدل جدیدی به نام </a:t>
                </a:r>
                <a14:m>
                  <m:oMath xmlns:m="http://schemas.openxmlformats.org/officeDocument/2006/math">
                    <m:acc>
                      <m:accPr>
                        <m:chr m:val="́"/>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accPr>
                      <m:e>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𝑍</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 </m:t>
                            </m:r>
                          </m:sub>
                        </m:sSub>
                      </m:e>
                    </m:acc>
                  </m:oMath>
                </a14:m>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 ارائه داد.واضح­ترین اصلاحیه آلتمن،جانشین کردن ارزش دفتری سهام به جای ارزش بازار آن و سپس تغییر ضرائب و محدوده­های ورشکستگی مدل بود.</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14:m>
                  <m:oMath xmlns:m="http://schemas.openxmlformats.org/officeDocument/2006/math">
                    <m:acc>
                      <m:accPr>
                        <m:chr m:val="́"/>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accPr>
                      <m:e>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𝑍</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 </m:t>
                            </m:r>
                          </m:sub>
                        </m:sSub>
                      </m:e>
                    </m:acc>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0</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717</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1</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0</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847</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2</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3</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107</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3</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0</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42</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4</m:t>
                        </m:r>
                      </m:sub>
                    </m:s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0</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m:t>
                    </m:r>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998</m:t>
                    </m:r>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𝑥</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5</m:t>
                        </m:r>
                      </m:sub>
                    </m:sSub>
                  </m:oMath>
                </a14:m>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50000"/>
                  </a:lnSpc>
                  <a:spcBef>
                    <a:spcPts val="0"/>
                  </a:spcBef>
                  <a:buFont typeface="Times New Roman" panose="02020603050405020304" pitchFamily="18" charset="0"/>
                  <a:buChar char="-"/>
                </a:pPr>
                <a:r>
                  <a:rPr lang="fa-IR" dirty="0">
                    <a:solidFill>
                      <a:schemeClr val="tx1"/>
                    </a:solidFill>
                    <a:latin typeface="Calibri" panose="020F0502020204030204" pitchFamily="34" charset="0"/>
                    <a:ea typeface="Times New Roman" panose="02020603050405020304" pitchFamily="18" charset="0"/>
                    <a:cs typeface="B Nazanin" panose="00000400000000000000" pitchFamily="2" charset="-78"/>
                  </a:rPr>
                  <a:t>در این مدل اگر مقدار محاسبه شده برای شرکتها کمتر از 1.33 باشد،احتمال ورشکستگی خیلی بالا واگر بین 1.33 و 2.9 باشد،شرکت در ناحیه ورشکستگی است و احتمال آن وجود دارد و اگر </a:t>
                </a:r>
                <a14:m>
                  <m:oMath xmlns:m="http://schemas.openxmlformats.org/officeDocument/2006/math">
                    <m:acc>
                      <m:accPr>
                        <m:chr m:val="́"/>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accPr>
                      <m:e>
                        <m:sSub>
                          <m:sSubPr>
                            <m:ctrlP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ctrlPr>
                          </m:sSubPr>
                          <m:e>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𝑍</m:t>
                            </m:r>
                          </m:e>
                          <m:sub>
                            <m:r>
                              <a:rPr lang="en-US" i="1">
                                <a:solidFill>
                                  <a:schemeClr val="tx1"/>
                                </a:solidFill>
                                <a:latin typeface="Cambria Math" panose="02040503050406030204" pitchFamily="18" charset="0"/>
                                <a:ea typeface="Calibri" panose="020F0502020204030204" pitchFamily="34" charset="0"/>
                                <a:cs typeface="B Nazanin" panose="00000400000000000000" pitchFamily="2" charset="-78"/>
                              </a:rPr>
                              <m:t> </m:t>
                            </m:r>
                          </m:sub>
                        </m:sSub>
                      </m:e>
                    </m:acc>
                  </m:oMath>
                </a14:m>
                <a:r>
                  <a:rPr lang="fa-IR" dirty="0">
                    <a:solidFill>
                      <a:schemeClr val="tx1"/>
                    </a:solidFill>
                    <a:latin typeface="Calibri" panose="020F0502020204030204" pitchFamily="34" charset="0"/>
                    <a:ea typeface="Times New Roman" panose="02020603050405020304" pitchFamily="18" charset="0"/>
                    <a:cs typeface="B Nazanin" panose="00000400000000000000" pitchFamily="2" charset="-78"/>
                  </a:rPr>
                  <a:t> محاسبه شده شرکت بزرگتر از 2.9 باشد،احتمال ورشکستگی خیلی کم می­باشد.</a:t>
                </a:r>
                <a:endParaRPr lang="en-US" sz="24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a:p>
                <a:endParaRPr lang="en-US" dirty="0"/>
              </a:p>
            </p:txBody>
          </p:sp>
        </mc:Choice>
        <mc:Fallback>
          <p:sp>
            <p:nvSpPr>
              <p:cNvPr id="2" name="Content Placeholder 2"/>
              <p:cNvSpPr txBox="1">
                <a:spLocks noRot="1" noChangeAspect="1" noMove="1" noResize="1" noEditPoints="1" noAdjustHandles="1" noChangeArrowheads="1" noChangeShapeType="1" noTextEdit="1"/>
              </p:cNvSpPr>
              <p:nvPr/>
            </p:nvSpPr>
            <p:spPr>
              <a:xfrm>
                <a:off x="853763" y="76200"/>
                <a:ext cx="8244625" cy="4114800"/>
              </a:xfrm>
              <a:prstGeom prst="rect">
                <a:avLst/>
              </a:prstGeom>
              <a:blipFill rotWithShape="0">
                <a:blip r:embed="rId2"/>
                <a:stretch>
                  <a:fillRect l="-2069" t="-1185" r="-443"/>
                </a:stretch>
              </a:blipFill>
            </p:spPr>
            <p:txBody>
              <a:bodyPr/>
              <a:lstStyle/>
              <a:p>
                <a:r>
                  <a:rPr lang="en-US">
                    <a:noFill/>
                  </a:rPr>
                  <a:t> </a:t>
                </a:r>
              </a:p>
            </p:txBody>
          </p:sp>
        </mc:Fallback>
      </mc:AlternateContent>
      <p:graphicFrame>
        <p:nvGraphicFramePr>
          <p:cNvPr id="3" name="Table 2"/>
          <p:cNvGraphicFramePr>
            <a:graphicFrameLocks noGrp="1"/>
          </p:cNvGraphicFramePr>
          <p:nvPr>
            <p:extLst>
              <p:ext uri="{D42A27DB-BD31-4B8C-83A1-F6EECF244321}">
                <p14:modId xmlns:p14="http://schemas.microsoft.com/office/powerpoint/2010/main" val="3227260427"/>
              </p:ext>
            </p:extLst>
          </p:nvPr>
        </p:nvGraphicFramePr>
        <p:xfrm>
          <a:off x="685800" y="4876801"/>
          <a:ext cx="8077202" cy="1490299"/>
        </p:xfrm>
        <a:graphic>
          <a:graphicData uri="http://schemas.openxmlformats.org/drawingml/2006/table">
            <a:tbl>
              <a:tblPr rtl="1" firstRow="1" firstCol="1" bandRow="1">
                <a:tableStyleId>{5C22544A-7EE6-4342-B048-85BDC9FD1C3A}</a:tableStyleId>
              </a:tblPr>
              <a:tblGrid>
                <a:gridCol w="2018640"/>
                <a:gridCol w="1865083"/>
                <a:gridCol w="2173959"/>
                <a:gridCol w="2019520"/>
              </a:tblGrid>
              <a:tr h="513683">
                <a:tc>
                  <a:txBody>
                    <a:bodyPr/>
                    <a:lstStyle/>
                    <a:p>
                      <a:pPr marL="0" marR="0" algn="r" rtl="1">
                        <a:lnSpc>
                          <a:spcPct val="107000"/>
                        </a:lnSpc>
                        <a:spcBef>
                          <a:spcPts val="0"/>
                        </a:spcBef>
                        <a:spcAft>
                          <a:spcPts val="0"/>
                        </a:spcAft>
                      </a:pPr>
                      <a:r>
                        <a:rPr lang="ar-SA" sz="1600" b="1" dirty="0">
                          <a:solidFill>
                            <a:schemeClr val="tx1"/>
                          </a:solidFill>
                          <a:effectLst/>
                        </a:rPr>
                        <a:t>شرکت</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a:solidFill>
                            <a:schemeClr val="tx1"/>
                          </a:solidFill>
                          <a:effectLst/>
                        </a:rPr>
                        <a:t>تعداد</a:t>
                      </a:r>
                      <a:endParaRPr lang="en-US" sz="12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dirty="0">
                          <a:solidFill>
                            <a:schemeClr val="tx1"/>
                          </a:solidFill>
                          <a:effectLst/>
                        </a:rPr>
                        <a:t>درصد پیش­بینی صحیح</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a:solidFill>
                            <a:schemeClr val="tx1"/>
                          </a:solidFill>
                          <a:effectLst/>
                        </a:rPr>
                        <a:t>درصد پیش­بینی غلط</a:t>
                      </a:r>
                      <a:endParaRPr lang="en-US" sz="12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61661">
                <a:tc>
                  <a:txBody>
                    <a:bodyPr/>
                    <a:lstStyle/>
                    <a:p>
                      <a:pPr marL="0" marR="0" algn="r" rtl="1">
                        <a:lnSpc>
                          <a:spcPct val="107000"/>
                        </a:lnSpc>
                        <a:spcBef>
                          <a:spcPts val="0"/>
                        </a:spcBef>
                        <a:spcAft>
                          <a:spcPts val="0"/>
                        </a:spcAft>
                      </a:pPr>
                      <a:r>
                        <a:rPr lang="ar-SA" sz="1600" b="1">
                          <a:solidFill>
                            <a:schemeClr val="tx1"/>
                          </a:solidFill>
                          <a:effectLst/>
                        </a:rPr>
                        <a:t>ورشکسته</a:t>
                      </a:r>
                      <a:endParaRPr lang="en-US" sz="12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a:solidFill>
                            <a:schemeClr val="tx1"/>
                          </a:solidFill>
                          <a:effectLst/>
                        </a:rPr>
                        <a:t>33</a:t>
                      </a:r>
                      <a:endParaRPr lang="en-US" sz="12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a:solidFill>
                            <a:schemeClr val="tx1"/>
                          </a:solidFill>
                          <a:effectLst/>
                        </a:rPr>
                        <a:t>(31)94 %</a:t>
                      </a:r>
                      <a:endParaRPr lang="en-US" sz="12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a:solidFill>
                            <a:schemeClr val="tx1"/>
                          </a:solidFill>
                          <a:effectLst/>
                        </a:rPr>
                        <a:t>(2)6 %</a:t>
                      </a:r>
                      <a:endParaRPr lang="en-US" sz="1200" b="1">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14955">
                <a:tc>
                  <a:txBody>
                    <a:bodyPr/>
                    <a:lstStyle/>
                    <a:p>
                      <a:pPr marL="0" marR="0" algn="r" rtl="1">
                        <a:lnSpc>
                          <a:spcPct val="107000"/>
                        </a:lnSpc>
                        <a:spcBef>
                          <a:spcPts val="0"/>
                        </a:spcBef>
                        <a:spcAft>
                          <a:spcPts val="0"/>
                        </a:spcAft>
                      </a:pPr>
                      <a:r>
                        <a:rPr lang="ar-SA" sz="1600" b="1" dirty="0">
                          <a:solidFill>
                            <a:schemeClr val="tx1"/>
                          </a:solidFill>
                          <a:effectLst/>
                        </a:rPr>
                        <a:t>غیرورشکسته</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dirty="0">
                          <a:solidFill>
                            <a:schemeClr val="tx1"/>
                          </a:solidFill>
                          <a:effectLst/>
                        </a:rPr>
                        <a:t>33</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dirty="0">
                          <a:solidFill>
                            <a:schemeClr val="tx1"/>
                          </a:solidFill>
                          <a:effectLst/>
                        </a:rPr>
                        <a:t>(32)97 %</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600" b="1" dirty="0">
                          <a:solidFill>
                            <a:schemeClr val="tx1"/>
                          </a:solidFill>
                          <a:effectLst/>
                        </a:rPr>
                        <a:t>(1)3 %</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0934127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2057400" y="76200"/>
            <a:ext cx="6324600" cy="748048"/>
          </a:xfrm>
          <a:prstGeom prst="rect">
            <a:avLst/>
          </a:prstGeom>
        </p:spPr>
        <p:txBody>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r>
              <a:rPr lang="en-US" sz="4000"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 </a:t>
            </a:r>
            <a:r>
              <a:rPr lang="fa-IR" sz="2800" b="1"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مدل دی­کین (1972)</a:t>
            </a:r>
            <a:endParaRPr lang="en-US" sz="2800" b="1" i="1" dirty="0">
              <a:solidFill>
                <a:srgbClr val="FF0000"/>
              </a:solidFill>
            </a:endParaRPr>
          </a:p>
        </p:txBody>
      </p:sp>
      <p:sp>
        <p:nvSpPr>
          <p:cNvPr id="3" name="Content Placeholder 2"/>
          <p:cNvSpPr txBox="1">
            <a:spLocks/>
          </p:cNvSpPr>
          <p:nvPr/>
        </p:nvSpPr>
        <p:spPr>
          <a:xfrm>
            <a:off x="457200" y="1184856"/>
            <a:ext cx="8077200" cy="2091744"/>
          </a:xfrm>
          <a:prstGeom prst="rect">
            <a:avLst/>
          </a:prstGeom>
        </p:spPr>
        <p:txBody>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دی­کین در سال 1972 به نسبتهای اولیه آزمایش شده توسط بیور مراجعه کرد و از تصادف به جای تطابق برای انتخاب نمونه شرکتهای موفق استفاده کرد.معامله ممیز بدست آمده دقت طبقه­بندی مدل آلتمن را داشت و از توانایی تمایز تا سه سال قبل از ورشکستگی به صورت کارآمد برخوردار بود.اما وقتی با نمونه معتبر مطابقت داده شد در نتایج حاصله عدم یکنواختی مشاهده شد یعنی تزلزل قابل ملاحضه­ای در مدل برآوردی وجود داشت.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29104996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2209801" y="228601"/>
            <a:ext cx="5943601" cy="626549"/>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lnSpc>
                <a:spcPct val="107000"/>
              </a:lnSpc>
              <a:spcBef>
                <a:spcPts val="0"/>
              </a:spcBef>
              <a:spcAft>
                <a:spcPts val="800"/>
              </a:spcAft>
            </a:pPr>
            <a:r>
              <a:rPr lang="fa-IR" sz="2800" b="1"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مدل اسپرین گیت (1978)</a:t>
            </a:r>
            <a: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2800" b="1" dirty="0">
              <a:solidFill>
                <a:srgbClr val="FF0000"/>
              </a:solidFill>
            </a:endParaRPr>
          </a:p>
        </p:txBody>
      </p:sp>
      <p:sp>
        <p:nvSpPr>
          <p:cNvPr id="3" name="Content Placeholder 2"/>
          <p:cNvSpPr txBox="1">
            <a:spLocks/>
          </p:cNvSpPr>
          <p:nvPr/>
        </p:nvSpPr>
        <p:spPr>
          <a:xfrm>
            <a:off x="304800" y="1171977"/>
            <a:ext cx="8534400" cy="4466824"/>
          </a:xfrm>
          <a:prstGeom prst="rect">
            <a:avLst/>
          </a:prstGeom>
        </p:spPr>
        <p:txBody>
          <a:bodyPr>
            <a:normAutofit lnSpcReduction="1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اسپرین گیت همانند آلتمن از تجزیه وتحلیل ممیزی برای انتخاب 4 نسبت مالی مناسب از میان 19 نسبت که بهترین نسبتها برای تشخیص شرکتهای سالم و ورشکسته بود،استفاده کرد.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Z=1.3A+3.07B+0.66C+0.4D                                                                                                                               </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A=</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 سرمایه در گردش</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B=</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 سود ویژه قبل از بهره و مالیات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C=</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بدهی جاری/ سود ویژه قبل از مالیات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D=</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 فروش</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وقتی</a:t>
            </a: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Z˂0.862 </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شود شرکت ورشکسته خواهد شد.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5528339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553200" y="76201"/>
            <a:ext cx="2438400" cy="714777"/>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r">
              <a:lnSpc>
                <a:spcPct val="107000"/>
              </a:lnSpc>
              <a:spcBef>
                <a:spcPts val="0"/>
              </a:spcBef>
              <a:spcAft>
                <a:spcPts val="800"/>
              </a:spcAft>
            </a:pPr>
            <a:r>
              <a:rPr lang="fa-IR" sz="2800" b="1"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مدل اهلسون (1980)</a:t>
            </a:r>
            <a: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2800" b="1" dirty="0">
              <a:solidFill>
                <a:srgbClr val="FF0000"/>
              </a:solidFill>
            </a:endParaRPr>
          </a:p>
        </p:txBody>
      </p:sp>
      <p:sp>
        <p:nvSpPr>
          <p:cNvPr id="3" name="Content Placeholder 2"/>
          <p:cNvSpPr txBox="1">
            <a:spLocks/>
          </p:cNvSpPr>
          <p:nvPr/>
        </p:nvSpPr>
        <p:spPr>
          <a:xfrm>
            <a:off x="304800" y="798490"/>
            <a:ext cx="8382000" cy="5754710"/>
          </a:xfrm>
          <a:prstGeom prst="rect">
            <a:avLst/>
          </a:prstGeom>
        </p:spPr>
        <p:txBody>
          <a:bodyPr>
            <a:normAutofit fontScale="85000" lnSpcReduction="2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اهلسون از نسبتهای مالی و تجزیه وتحلیل لوجستیک برای ایجاد مدل خود استفاده کرد.مدل اهلسون از 9 متغییر از جمله اندازه، نقدینگی، عملکرد و اهرم مالی تشکیل شده است.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Y=-1.3-0.4y₁+6y₂-1.4y₃-y₄+0.1y₅-1.8y₆+0.3y₇-1.7y₈-0.8y₉                                                            </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Y₁=</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Y₂=</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Y₃=</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 سرمایه در گردش</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Y₄=</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دارایی جاری/ بدهی جاری</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Y₅=</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عدد یک اگر بدهی کل بیشتر از دارایی کل شود وگرنه عدد صفر</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Y₆=</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 درآمد خالص</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Y₇=</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بدهی/ وجوه حاصل از فعالیت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Y₈=</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عدد یک اگر درآمد خالص منفی برای دو سال گذشته باشد وگرنه عدد صفر</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Y₉=</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میزان تغییر در درآمد خالص</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وقتی </a:t>
            </a: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Y˂0</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شود، شرکت ورشکسته خواهد شد.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2017732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5546500" y="36893"/>
            <a:ext cx="3537397" cy="648907"/>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r">
              <a:lnSpc>
                <a:spcPct val="107000"/>
              </a:lnSpc>
              <a:spcBef>
                <a:spcPts val="0"/>
              </a:spcBef>
              <a:spcAft>
                <a:spcPts val="800"/>
              </a:spcAft>
            </a:pPr>
            <a:r>
              <a:rPr lang="fa-IR" sz="2800"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مدل تافلر (1983)</a:t>
            </a:r>
            <a:r>
              <a:rPr lang="en-US" sz="2800" dirty="0" smtClean="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800" dirty="0" smtClean="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2800" dirty="0">
              <a:solidFill>
                <a:srgbClr val="FF0000"/>
              </a:solidFill>
            </a:endParaRPr>
          </a:p>
        </p:txBody>
      </p:sp>
      <p:sp>
        <p:nvSpPr>
          <p:cNvPr id="3" name="Content Placeholder 2"/>
          <p:cNvSpPr txBox="1">
            <a:spLocks/>
          </p:cNvSpPr>
          <p:nvPr/>
        </p:nvSpPr>
        <p:spPr>
          <a:xfrm>
            <a:off x="489397" y="1275009"/>
            <a:ext cx="8349803" cy="4135192"/>
          </a:xfrm>
          <a:prstGeom prst="rect">
            <a:avLst/>
          </a:prstGeom>
        </p:spPr>
        <p:txBody>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تافلر در سال 1983 در انگلستان تحقیقاتی در ارتباط با  پیش­بینی ورشکستگی انجام داد.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Z=C₀+C₁R+C₂W+C₃FR+C₄L                                                  </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R=</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نرخ بازده سرمایه­گذاریها</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W=</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سر مایه در گردش</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FR=</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ریسک مالی،نسبت بدهی به حقوق صاحبان سهام</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L=</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نقدینگی</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تافلر سهم هر یک از متغییرها در مدل را به ترتیب 53، 13، 18، 16 درصد ارزیابی کرد.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33256540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248400" y="1"/>
            <a:ext cx="2667000" cy="662781"/>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lnSpc>
                <a:spcPct val="107000"/>
              </a:lnSpc>
              <a:spcBef>
                <a:spcPts val="0"/>
              </a:spcBef>
              <a:spcAft>
                <a:spcPts val="800"/>
              </a:spcAft>
            </a:pPr>
            <a:r>
              <a:rPr lang="fa-IR" sz="2800" b="1"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مدل فالمر (1984)</a:t>
            </a:r>
            <a: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2800" b="1" dirty="0">
              <a:solidFill>
                <a:srgbClr val="FF0000"/>
              </a:solidFill>
            </a:endParaRPr>
          </a:p>
        </p:txBody>
      </p:sp>
      <p:sp>
        <p:nvSpPr>
          <p:cNvPr id="3" name="Content Placeholder 2"/>
          <p:cNvSpPr txBox="1">
            <a:spLocks/>
          </p:cNvSpPr>
          <p:nvPr/>
        </p:nvSpPr>
        <p:spPr>
          <a:xfrm>
            <a:off x="152400" y="662781"/>
            <a:ext cx="8915400" cy="5966620"/>
          </a:xfrm>
          <a:prstGeom prst="rect">
            <a:avLst/>
          </a:prstGeom>
        </p:spPr>
        <p:txBody>
          <a:bodyPr>
            <a:normAutofit fontScale="92500" lnSpcReduction="2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فالمر در سال 1984 با استفاده از تجزیه و تحلیل چند متغییره،اطلاعات مربوط به 40 نسبت مالی را جمع­آوری نمود و با استفاده از 9 نسبت مالی که بیشترین نقش را در پیش­بینی اولیه ایفا کردند مدلی به صورت زیر ارائه نمود: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H=5.52x₁+0.212x₂+0.073x₃+1.27x₄+0.12x₅+2.335x₆+5.575x₇+0.894x₈-4.075x₉</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X₁=</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 سود انباشته</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X₂=</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 فروش</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X₃=</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حقوق صاحبان سهام/ سود قبل از مالیات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X₄=</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بدهی/ جریانات نقدی</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X₅=</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داراییها/ بدهی</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X₆=</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دارایی/ بدهیهای جاری</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X₇=</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لگاریتم کل داراییهای مشهود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X₈=</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کل بدهی/ سرمایه در گردش</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X₉=</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بهره/ لگاریتم سود قبل از بهره و مالیات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اگر </a:t>
            </a: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H˂0</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 باشد،شرکت در گروه ورشکسته طبقه­بندی می­شود.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دقت مدل فالمر در طبقه­بندی شرکتها یک سال قبل از ورشکستگی 98% و بیش از یک سال قبل از ورشکستگی 81% بود.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2068257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4681119" y="152401"/>
            <a:ext cx="4384598" cy="1754326"/>
          </a:xfrm>
          <a:prstGeom prst="rect">
            <a:avLst/>
          </a:prstGeom>
        </p:spPr>
        <p:txBody>
          <a:bodyPr wrap="none">
            <a:spAutoFit/>
          </a:bodyPr>
          <a:lstStyle/>
          <a:p>
            <a:pPr algn="r" rtl="1">
              <a:defRPr/>
            </a:pPr>
            <a:r>
              <a:rPr lang="fa-IR" b="1" dirty="0">
                <a:solidFill>
                  <a:srgbClr val="FF0000"/>
                </a:solidFill>
              </a:rPr>
              <a:t>الف-3سرمایه ناکافی</a:t>
            </a:r>
          </a:p>
          <a:p>
            <a:pPr algn="r" rtl="1">
              <a:defRPr/>
            </a:pPr>
            <a:endParaRPr lang="fa-IR" b="1" dirty="0" smtClean="0"/>
          </a:p>
          <a:p>
            <a:pPr marL="285750" indent="-285750" algn="r" rtl="1">
              <a:lnSpc>
                <a:spcPct val="150000"/>
              </a:lnSpc>
              <a:buFont typeface="Arial" pitchFamily="34" charset="0"/>
              <a:buChar char="•"/>
              <a:defRPr/>
            </a:pPr>
            <a:r>
              <a:rPr lang="fa-IR" sz="1600" b="1" dirty="0" smtClean="0">
                <a:latin typeface="Arial" pitchFamily="34" charset="0"/>
                <a:cs typeface="Arial" pitchFamily="34" charset="0"/>
              </a:rPr>
              <a:t>تحصیل دارایی های ثابت با استفاده از اعتبارات کوتاه مدت</a:t>
            </a:r>
          </a:p>
          <a:p>
            <a:pPr marL="285750" indent="-285750" algn="r" rtl="1">
              <a:lnSpc>
                <a:spcPct val="150000"/>
              </a:lnSpc>
              <a:buFont typeface="Arial" pitchFamily="34" charset="0"/>
              <a:buChar char="•"/>
              <a:defRPr/>
            </a:pPr>
            <a:r>
              <a:rPr lang="fa-IR" sz="1600" b="1" dirty="0" smtClean="0">
                <a:latin typeface="Arial" pitchFamily="34" charset="0"/>
                <a:cs typeface="Arial" pitchFamily="34" charset="0"/>
              </a:rPr>
              <a:t>ساختار سرمایه ای غیر متوازن</a:t>
            </a:r>
          </a:p>
          <a:p>
            <a:pPr marL="285750" indent="-285750" algn="r" rtl="1">
              <a:lnSpc>
                <a:spcPct val="150000"/>
              </a:lnSpc>
              <a:buFont typeface="Arial" pitchFamily="34" charset="0"/>
              <a:buChar char="•"/>
              <a:defRPr/>
            </a:pPr>
            <a:r>
              <a:rPr lang="fa-IR" sz="1600" b="1" dirty="0" smtClean="0">
                <a:latin typeface="Arial" pitchFamily="34" charset="0"/>
                <a:cs typeface="Arial" pitchFamily="34" charset="0"/>
              </a:rPr>
              <a:t>پوشش بیمه ای نامناسب</a:t>
            </a:r>
            <a:endParaRPr lang="fa-IR" sz="1600" b="1" dirty="0">
              <a:latin typeface="Arial" pitchFamily="34" charset="0"/>
              <a:cs typeface="Arial" pitchFamily="34" charset="0"/>
            </a:endParaRPr>
          </a:p>
        </p:txBody>
      </p:sp>
      <p:sp>
        <p:nvSpPr>
          <p:cNvPr id="5" name="Rectangle 4"/>
          <p:cNvSpPr/>
          <p:nvPr/>
        </p:nvSpPr>
        <p:spPr>
          <a:xfrm>
            <a:off x="1066800" y="2590801"/>
            <a:ext cx="7865567" cy="1384995"/>
          </a:xfrm>
          <a:prstGeom prst="rect">
            <a:avLst/>
          </a:prstGeom>
        </p:spPr>
        <p:txBody>
          <a:bodyPr wrap="square">
            <a:spAutoFit/>
          </a:bodyPr>
          <a:lstStyle/>
          <a:p>
            <a:pPr algn="r" rtl="1">
              <a:defRPr/>
            </a:pPr>
            <a:r>
              <a:rPr lang="fa-IR" b="1" dirty="0">
                <a:solidFill>
                  <a:srgbClr val="FF0000"/>
                </a:solidFill>
              </a:rPr>
              <a:t>الف-4-خیانت و تقلب</a:t>
            </a:r>
          </a:p>
          <a:p>
            <a:pPr algn="r" rtl="1">
              <a:defRPr/>
            </a:pPr>
            <a:endParaRPr lang="fa-IR" b="1" dirty="0"/>
          </a:p>
          <a:p>
            <a:pPr algn="r" rtl="1">
              <a:lnSpc>
                <a:spcPct val="150000"/>
              </a:lnSpc>
            </a:pPr>
            <a:r>
              <a:rPr lang="fa-IR" sz="1600" b="1" dirty="0" smtClean="0">
                <a:latin typeface="Arial" pitchFamily="34" charset="0"/>
                <a:cs typeface="Arial" pitchFamily="34" charset="0"/>
              </a:rPr>
              <a:t>تعداد اندکی از ورشکستگی ها با برنامه ریزی ساختگی و بر اثر تقلب می باشد . در حقیقت عدم صداقت که نتیجه بکارگیری افراد غیر صدیق است از دلایل رایج ورشکستگی است .</a:t>
            </a:r>
            <a:endParaRPr lang="fa-IR" sz="1600" b="1" dirty="0">
              <a:latin typeface="Arial" pitchFamily="34" charset="0"/>
              <a:cs typeface="Arial" pitchFamily="34" charset="0"/>
            </a:endParaRPr>
          </a:p>
        </p:txBody>
      </p:sp>
    </p:spTree>
    <p:extLst>
      <p:ext uri="{BB962C8B-B14F-4D97-AF65-F5344CB8AC3E}">
        <p14:creationId xmlns:p14="http://schemas.microsoft.com/office/powerpoint/2010/main" val="2141481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781800" y="152400"/>
            <a:ext cx="2209800" cy="533400"/>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lnSpc>
                <a:spcPct val="107000"/>
              </a:lnSpc>
              <a:spcBef>
                <a:spcPts val="0"/>
              </a:spcBef>
              <a:spcAft>
                <a:spcPts val="800"/>
              </a:spcAft>
            </a:pPr>
            <a:r>
              <a:rPr lang="fa-IR" sz="2800" b="1" i="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مدل گرایس (1998)</a:t>
            </a:r>
            <a: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8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2800" b="1" dirty="0">
              <a:solidFill>
                <a:srgbClr val="FF0000"/>
              </a:solidFill>
            </a:endParaRPr>
          </a:p>
        </p:txBody>
      </p:sp>
      <p:sp>
        <p:nvSpPr>
          <p:cNvPr id="3" name="Content Placeholder 2"/>
          <p:cNvSpPr txBox="1">
            <a:spLocks/>
          </p:cNvSpPr>
          <p:nvPr/>
        </p:nvSpPr>
        <p:spPr>
          <a:xfrm>
            <a:off x="381000" y="1275009"/>
            <a:ext cx="8610600" cy="5201992"/>
          </a:xfrm>
          <a:prstGeom prst="rect">
            <a:avLst/>
          </a:prstGeom>
        </p:spPr>
        <p:txBody>
          <a:bodyPr>
            <a:normAutofit fontScale="85000" lnSpcReduction="1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nSpc>
                <a:spcPct val="107000"/>
              </a:lnSpc>
              <a:spcBef>
                <a:spcPts val="0"/>
              </a:spcBef>
              <a:spcAft>
                <a:spcPts val="800"/>
              </a:spcAft>
            </a:pP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گرایس مجموعه­ای از مدلهای پیش­بینی ورشکستگی را برای ارزیابی حساسیت ساختار آنها نسبت به ترکیبات متعدد نسبتهای مالی،مورد مطالعه قرار داد.این مدل براساس مدل احتمال شرط لوجیت می­باشد.در مدلهای لوجیت،نسبتهای مالی شرکتها در ضرایب مدل ضرب شده تا یک شاخص لوجیت(</a:t>
            </a:r>
            <a:r>
              <a:rPr lang="en-US"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LCI</a:t>
            </a:r>
            <a:r>
              <a:rPr lang="fa-IR" dirty="0" smtClean="0">
                <a:solidFill>
                  <a:schemeClr val="tx1"/>
                </a:solidFill>
                <a:latin typeface="Calibri" panose="020F0502020204030204" pitchFamily="34" charset="0"/>
                <a:ea typeface="Calibri" panose="020F0502020204030204" pitchFamily="34" charset="0"/>
                <a:cs typeface="B Nazanin" panose="00000400000000000000" pitchFamily="2" charset="-78"/>
              </a:rPr>
              <a:t>)ایجاد شود.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ar-SA"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احتمال ورشکستگی</a:t>
            </a:r>
            <a:r>
              <a:rPr lang="en-US"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1.1 + e</a:t>
            </a:r>
            <a:r>
              <a:rPr lang="en-US" baseline="30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-LCI </a:t>
            </a:r>
            <a:r>
              <a:rPr lang="en-US"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fa-IR"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مجموعه جوابهای این فرمول در حدود صفر تا یک می­باشد.احتمال میان­برد دقت پیش­بینی این فرمول عدد 0.5 می­باشد.بنابراین شرکتهایی که احتمال زرشکستگی بزرگتر از 0.5 دارند به عنوان ورشکسته و شرکتهایی که احتمال کوچکتر از 0.5 دارند به عنوان شرکتهای غیر ورشکسته طبقه­بندی می­شوند.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fa-IR"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دقت پیش­بینی این مدل حدود 79%برای سال قبل از ورشکستگی و 7% برای دو سال قبل از ورشکستگی به دست آمده است.</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dirty="0">
              <a:solidFill>
                <a:schemeClr val="tx1"/>
              </a:solidFill>
            </a:endParaRPr>
          </a:p>
        </p:txBody>
      </p:sp>
    </p:spTree>
    <p:extLst>
      <p:ext uri="{BB962C8B-B14F-4D97-AF65-F5344CB8AC3E}">
        <p14:creationId xmlns:p14="http://schemas.microsoft.com/office/powerpoint/2010/main" val="20017883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096000" y="47626"/>
            <a:ext cx="3048001" cy="609600"/>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r>
              <a:rPr lang="fa-IR" sz="2800" b="1" i="1" dirty="0" smtClean="0">
                <a:solidFill>
                  <a:srgbClr val="FF0000"/>
                </a:solidFill>
                <a:latin typeface="Calibri" panose="020F0502020204030204" pitchFamily="34" charset="0"/>
                <a:ea typeface="Times New Roman" panose="02020603050405020304" pitchFamily="18" charset="0"/>
                <a:cs typeface="B Nazanin" panose="00000400000000000000" pitchFamily="2" charset="-78"/>
              </a:rPr>
              <a:t>مدل زاوگین(1985)</a:t>
            </a:r>
            <a:endParaRPr lang="en-US" sz="2800" b="1" i="1" dirty="0">
              <a:solidFill>
                <a:srgbClr val="FF0000"/>
              </a:solidFill>
            </a:endParaRPr>
          </a:p>
        </p:txBody>
      </p:sp>
      <mc:AlternateContent xmlns:mc="http://schemas.openxmlformats.org/markup-compatibility/2006">
        <mc:Choice xmlns:a14="http://schemas.microsoft.com/office/drawing/2010/main" Requires="a14">
          <p:sp>
            <p:nvSpPr>
              <p:cNvPr id="3" name="Content Placeholder 2"/>
              <p:cNvSpPr txBox="1">
                <a:spLocks/>
              </p:cNvSpPr>
              <p:nvPr/>
            </p:nvSpPr>
            <p:spPr>
              <a:xfrm>
                <a:off x="152400" y="533401"/>
                <a:ext cx="8534400" cy="6096001"/>
              </a:xfrm>
              <a:prstGeom prst="rect">
                <a:avLst/>
              </a:prstGeom>
            </p:spPr>
            <p:txBody>
              <a:bodyPr>
                <a:normAutofit fontScale="925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gn="just" rtl="0">
                  <a:lnSpc>
                    <a:spcPct val="150000"/>
                  </a:lnSpc>
                  <a:spcBef>
                    <a:spcPts val="0"/>
                  </a:spcBef>
                </a:pPr>
                <a:r>
                  <a:rPr lang="fa-IR"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مدل تدوین شده توسط خانم کریستین زاوگین که از تحلیل آماری لوجیت استفاده می­کند،به شرح زیر است:</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14:m>
                  <m:oMath xmlns:m="http://schemas.openxmlformats.org/officeDocument/2006/math">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𝑦</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0</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23883</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0</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108</m:t>
                    </m:r>
                    <m:sSub>
                      <m:sSubPr>
                        <m:ctrlP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ctrlPr>
                      </m:sSubPr>
                      <m:e>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𝑥</m:t>
                        </m:r>
                      </m:e>
                      <m: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1</m:t>
                        </m:r>
                      </m:sub>
                    </m:s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1</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583</m:t>
                    </m:r>
                    <m:sSub>
                      <m:sSubPr>
                        <m:ctrlP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ctrlPr>
                      </m:sSubPr>
                      <m:e>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𝑥</m:t>
                        </m:r>
                      </m:e>
                      <m: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2</m:t>
                        </m:r>
                      </m:sub>
                    </m:s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1</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7</m:t>
                    </m:r>
                    <m:sSub>
                      <m:sSubPr>
                        <m:ctrlP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ctrlPr>
                      </m:sSubPr>
                      <m:e>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𝑥</m:t>
                        </m:r>
                      </m:e>
                      <m: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3</m:t>
                        </m:r>
                      </m:sub>
                    </m:s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3</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074</m:t>
                    </m:r>
                    <m:sSub>
                      <m:sSubPr>
                        <m:ctrlP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ctrlPr>
                      </m:sSubPr>
                      <m:e>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𝑥</m:t>
                        </m:r>
                      </m:e>
                      <m: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4</m:t>
                        </m:r>
                      </m:sub>
                    </m:s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0</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486</m:t>
                    </m:r>
                    <m:sSub>
                      <m:sSubPr>
                        <m:ctrlP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ctrlPr>
                      </m:sSubPr>
                      <m:e>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𝑥</m:t>
                        </m:r>
                      </m:e>
                      <m: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5</m:t>
                        </m:r>
                      </m:sub>
                    </m:s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4</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35</m:t>
                    </m:r>
                    <m:sSub>
                      <m:sSubPr>
                        <m:ctrlP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ctrlPr>
                      </m:sSubPr>
                      <m:e>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𝑥</m:t>
                        </m:r>
                      </m:e>
                      <m: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6</m:t>
                        </m:r>
                      </m:sub>
                    </m:s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4</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35</m:t>
                    </m:r>
                    <m:sSub>
                      <m:sSubPr>
                        <m:ctrlP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ctrlPr>
                      </m:sSubPr>
                      <m:e>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𝑥</m:t>
                        </m:r>
                      </m:e>
                      <m: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7</m:t>
                        </m:r>
                      </m:sub>
                    </m:s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0</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m:t>
                    </m:r>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11</m:t>
                    </m:r>
                    <m:sSub>
                      <m:sSubPr>
                        <m:ctrlP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ctrlPr>
                      </m:sSubPr>
                      <m:e>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𝑥</m:t>
                        </m:r>
                      </m:e>
                      <m:sub>
                        <m:r>
                          <a:rPr lang="en-US" i="1">
                            <a:solidFill>
                              <a:schemeClr val="tx1"/>
                            </a:solidFill>
                            <a:latin typeface="Cambria Math" panose="02040503050406030204" pitchFamily="18" charset="0"/>
                            <a:ea typeface="Times New Roman" panose="02020603050405020304" pitchFamily="18" charset="0"/>
                            <a:cs typeface="B Nazanin" panose="00000400000000000000" pitchFamily="2" charset="-78"/>
                          </a:rPr>
                          <m:t>8</m:t>
                        </m:r>
                      </m:sub>
                    </m:sSub>
                  </m:oMath>
                </a14:m>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en-US"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1</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فروش/  متوسط موجودی­ها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ar-SA"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2</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متوسط موجودی­ها / متوسط حساب­های دریافتنی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ar-SA"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3</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  کل دارائی­ها / موجودی نقدی + سرمایه گذاری کوتاه مدت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ar-SA"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4</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بدهی های جاری / دارایی های آتی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ar-SA"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5</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کل </a:t>
                </a:r>
                <a:r>
                  <a:rPr lang="ar-SA"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 بدهی جاری / سود عملیاتی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ar-SA"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6</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کل دارایی </a:t>
                </a:r>
                <a:r>
                  <a:rPr lang="ar-SA"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 بدهی جاری / بدهی بلندی مدت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X</a:t>
                </a:r>
                <a:r>
                  <a:rPr lang="ar-SA" baseline="-25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7</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دارایی ثابت + خالص سرمایه در گردش / فروش   </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rtl="0">
                  <a:lnSpc>
                    <a:spcPct val="150000"/>
                  </a:lnSpc>
                  <a:spcBef>
                    <a:spcPts val="0"/>
                  </a:spcBef>
                </a:pPr>
                <a:r>
                  <a:rPr lang="ar-SA" dirty="0">
                    <a:solidFill>
                      <a:schemeClr val="tx1"/>
                    </a:solidFill>
                    <a:latin typeface="Calibri" panose="020F0502020204030204" pitchFamily="34" charset="0"/>
                    <a:ea typeface="Times New Roman" panose="02020603050405020304" pitchFamily="18" charset="0"/>
                    <a:cs typeface="B Nazanin" panose="00000400000000000000" pitchFamily="2" charset="-78"/>
                  </a:rPr>
                  <a:t>احتمال ورشکستگی        </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 = 1/ (1+e</a:t>
                </a:r>
                <a:r>
                  <a:rPr lang="en-US" baseline="30000" dirty="0">
                    <a:solidFill>
                      <a:schemeClr val="tx1"/>
                    </a:solidFill>
                    <a:latin typeface="Calibri" panose="020F0502020204030204" pitchFamily="34" charset="0"/>
                    <a:ea typeface="Times New Roman" panose="02020603050405020304" pitchFamily="18" charset="0"/>
                    <a:cs typeface="B Nazanin" panose="00000400000000000000" pitchFamily="2" charset="-78"/>
                  </a:rPr>
                  <a:t>-y</a:t>
                </a:r>
                <a:r>
                  <a:rPr lang="en-US" dirty="0">
                    <a:solidFill>
                      <a:schemeClr val="tx1"/>
                    </a:solidFill>
                    <a:latin typeface="Calibri" panose="020F0502020204030204" pitchFamily="34" charset="0"/>
                    <a:ea typeface="Times New Roman" panose="02020603050405020304" pitchFamily="18" charset="0"/>
                    <a:cs typeface="B Nazanin" panose="00000400000000000000" pitchFamily="2" charset="-78"/>
                  </a:rPr>
                  <a:t>)</a:t>
                </a: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l" rtl="0"/>
                <a:endParaRPr lang="en-US" dirty="0">
                  <a:solidFill>
                    <a:schemeClr val="tx1"/>
                  </a:solidFill>
                </a:endParaRPr>
              </a:p>
            </p:txBody>
          </p:sp>
        </mc:Choice>
        <mc:Fallback>
          <p:sp>
            <p:nvSpPr>
              <p:cNvPr id="3" name="Content Placeholder 2"/>
              <p:cNvSpPr txBox="1">
                <a:spLocks noRot="1" noChangeAspect="1" noMove="1" noResize="1" noEditPoints="1" noAdjustHandles="1" noChangeArrowheads="1" noChangeShapeType="1" noTextEdit="1"/>
              </p:cNvSpPr>
              <p:nvPr/>
            </p:nvSpPr>
            <p:spPr>
              <a:xfrm>
                <a:off x="152400" y="533401"/>
                <a:ext cx="8534400" cy="6096001"/>
              </a:xfrm>
              <a:prstGeom prst="rect">
                <a:avLst/>
              </a:prstGeom>
              <a:blipFill rotWithShape="0">
                <a:blip r:embed="rId2"/>
                <a:stretch>
                  <a:fillRect l="-786" r="-643" b="-200"/>
                </a:stretch>
              </a:blipFill>
            </p:spPr>
            <p:txBody>
              <a:bodyPr/>
              <a:lstStyle/>
              <a:p>
                <a:r>
                  <a:rPr lang="en-US">
                    <a:noFill/>
                  </a:rPr>
                  <a:t> </a:t>
                </a:r>
              </a:p>
            </p:txBody>
          </p:sp>
        </mc:Fallback>
      </mc:AlternateContent>
    </p:spTree>
    <p:extLst>
      <p:ext uri="{BB962C8B-B14F-4D97-AF65-F5344CB8AC3E}">
        <p14:creationId xmlns:p14="http://schemas.microsoft.com/office/powerpoint/2010/main" val="20160230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285750" y="381000"/>
            <a:ext cx="8534400" cy="6149662"/>
          </a:xfrm>
          <a:prstGeom prst="rect">
            <a:avLst/>
          </a:prstGeom>
        </p:spPr>
        <p:txBody>
          <a:bodyPr>
            <a:normAutofit fontScale="92500" lnSpcReduction="20000"/>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gn="just">
              <a:lnSpc>
                <a:spcPct val="150000"/>
              </a:lnSpc>
              <a:spcBef>
                <a:spcPts val="0"/>
              </a:spcBef>
            </a:pPr>
            <a:r>
              <a:rPr lang="fa-IR" baseline="30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r>
              <a:rPr lang="ar-SA"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خروجی مدل که احتمال ورشکستگی شرکت را عددی در دامنه بین صفر تا یک است. هر چه عدد بزرگتر باشد و به یک نزدیک باشد احتمال ورشکستگی شرکت بیشتر است و بر عکس هر چه این عدد کوچکتر باشد و به صفر نزدیکتر باشد احتمال ورشکستگی پایین تری را برای شرکت نشان خواهد داد.</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ar-SA"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endParaRPr lang="en-US" sz="20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fa-IR"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مدل زاوگین بدلیل عدم اتکاء به فرض نرمال بودن توزیع جامعه متعیرهای مورد استفاده در مدل پیش­بینی ورشکستگی،به واقعیت نزدیک می­باشد.با این حال یکی از ایرادات وارد بر آن این است که به دلیل عدم اتکاء به فرض نرمال بودن توزیع متغیرها و نسبتهای مدل و استفاده مستقیم از تحلیل­های آمار ناپارامتریک و مدل لوجیت برای پیدا کردن ضرایب نسبته ومتغیرهای مدل پیش­بینی،مقایسه با مدلهای تحلیل ممیزی مثل مدل آلتمن،ضرایب محاسبه شده متغیرها با هم همبستگی کمتری دارد.</a:t>
            </a:r>
            <a:endParaRPr lang="en-US" dirty="0">
              <a:solidFill>
                <a:schemeClr val="tx1"/>
              </a:solidFill>
            </a:endParaRPr>
          </a:p>
        </p:txBody>
      </p:sp>
    </p:spTree>
    <p:extLst>
      <p:ext uri="{BB962C8B-B14F-4D97-AF65-F5344CB8AC3E}">
        <p14:creationId xmlns:p14="http://schemas.microsoft.com/office/powerpoint/2010/main" val="3753061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6781800" y="76200"/>
            <a:ext cx="2362200" cy="662781"/>
          </a:xfrm>
          <a:prstGeom prst="rect">
            <a:avLst/>
          </a:prstGeom>
        </p:spPr>
        <p:txBody>
          <a:bodyPr>
            <a:noAutofit/>
          </a:bodyPr>
          <a:lstStyle>
            <a:lvl1pPr algn="l" defTabSz="914400" rtl="1" eaLnBrk="1" latinLnBrk="0" hangingPunct="1">
              <a:spcBef>
                <a:spcPts val="400"/>
              </a:spcBef>
              <a:buNone/>
              <a:defRPr sz="3600" b="0" kern="1200" cap="none" spc="0" baseline="0">
                <a:solidFill>
                  <a:schemeClr val="tx2"/>
                </a:solidFill>
                <a:latin typeface="+mj-lt"/>
                <a:ea typeface="+mj-ea"/>
                <a:cs typeface="Tunga" pitchFamily="2"/>
              </a:defRPr>
            </a:lvl1pPr>
          </a:lstStyle>
          <a:p>
            <a:pPr algn="ctr">
              <a:lnSpc>
                <a:spcPct val="150000"/>
              </a:lnSpc>
              <a:spcBef>
                <a:spcPts val="0"/>
              </a:spcBef>
            </a:pPr>
            <a:r>
              <a:rPr lang="fa-IR" sz="2400" b="1" i="1" dirty="0" smtClean="0">
                <a:solidFill>
                  <a:srgbClr val="FF0000"/>
                </a:solidFill>
                <a:latin typeface="Calibri" panose="020F0502020204030204" pitchFamily="34" charset="0"/>
                <a:ea typeface="Times New Roman" panose="02020603050405020304" pitchFamily="18" charset="0"/>
                <a:cs typeface="B Nazanin" panose="00000400000000000000" pitchFamily="2" charset="-78"/>
              </a:rPr>
              <a:t>مدل فیلوسوفو (2002)</a:t>
            </a:r>
            <a:r>
              <a:rPr lang="en-US" sz="24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4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br>
            <a:endParaRPr lang="en-US" sz="2400" b="1" dirty="0">
              <a:solidFill>
                <a:srgbClr val="FF0000"/>
              </a:solidFill>
            </a:endParaRPr>
          </a:p>
        </p:txBody>
      </p:sp>
      <p:sp>
        <p:nvSpPr>
          <p:cNvPr id="3" name="Content Placeholder 2"/>
          <p:cNvSpPr txBox="1">
            <a:spLocks/>
          </p:cNvSpPr>
          <p:nvPr/>
        </p:nvSpPr>
        <p:spPr>
          <a:xfrm>
            <a:off x="152400" y="622749"/>
            <a:ext cx="8991600" cy="5930451"/>
          </a:xfrm>
          <a:prstGeom prst="rect">
            <a:avLst/>
          </a:prstGeom>
        </p:spPr>
        <p:txBody>
          <a:bodyPr>
            <a:noAutofit/>
          </a:bodyPr>
          <a:lstStyle>
            <a:lvl1pPr marL="171450" indent="-173736" algn="r" defTabSz="914400" rtl="1"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r" defTabSz="914400" rtl="1"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r" defTabSz="914400" rtl="1"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r" defTabSz="914400" rtl="1"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r" defTabSz="914400" rtl="1"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a:lstStyle>
          <a:p>
            <a:pPr marL="0" algn="just">
              <a:lnSpc>
                <a:spcPct val="150000"/>
              </a:lnSpc>
              <a:spcBef>
                <a:spcPts val="0"/>
              </a:spcBef>
            </a:pP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فیلوسوفو پیش بینی ورشکستگی شرکت­ها را با ارزیابی همزمان فاصله مدتی که ورشکستگی اتفاق می­افتد بررسی کرد. سپس با آنالیزهای مقایسه­ای آماری، 4 فاکتور نسبتاً وابسته که پتانسیل قابل توجه در پیش بینی ورشکستگی دارند را استخراج کرد. دو تا از این فاکتورها کمیت و کیفیت بدهی شرکت (</a:t>
            </a: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F</a:t>
            </a:r>
            <a:r>
              <a:rPr lang="en-US" sz="1800" baseline="-25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1</a:t>
            </a: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 F</a:t>
            </a:r>
            <a:r>
              <a:rPr lang="en-US" sz="1800" baseline="-25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4</a:t>
            </a: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هستند در حالی که دو فاکتور دیگر توانایی پرداخت بدهی (</a:t>
            </a: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F</a:t>
            </a:r>
            <a:r>
              <a:rPr lang="en-US" sz="1800" baseline="-25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2</a:t>
            </a: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 F</a:t>
            </a:r>
            <a:r>
              <a:rPr lang="en-US" sz="1800" baseline="-25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3</a:t>
            </a: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هستند.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l" rtl="0">
              <a:lnSpc>
                <a:spcPct val="150000"/>
              </a:lnSpc>
              <a:spcBef>
                <a:spcPts val="0"/>
              </a:spcBef>
            </a:pP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F</a:t>
            </a:r>
            <a:r>
              <a:rPr lang="en-US" sz="1800" baseline="-25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1</a:t>
            </a: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کل دارایی / تعهدات جاری</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ارزش این عامل با نزدیک شدن به ورشکستگی افزایش می­یابد. این عامل می­تواند به عنوان پیش­گویی کننده ورشکستگی؛ یک یا دو سال پیش از ورشکستگی به کار رود.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l" rtl="0">
              <a:lnSpc>
                <a:spcPct val="150000"/>
              </a:lnSpc>
              <a:spcBef>
                <a:spcPts val="0"/>
              </a:spcBef>
            </a:pP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F</a:t>
            </a:r>
            <a:r>
              <a:rPr lang="en-US" sz="1800" baseline="-25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2</a:t>
            </a: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کل دارایی/ سود انباشته </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ارزش این عامل در حالیکه شرکت به ورشکستگی نزدیک می­شود، کاهش می­یابد.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l" rtl="0">
              <a:lnSpc>
                <a:spcPct val="150000"/>
              </a:lnSpc>
              <a:spcBef>
                <a:spcPts val="0"/>
              </a:spcBef>
            </a:pP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F</a:t>
            </a:r>
            <a:r>
              <a:rPr lang="en-US" sz="1800" baseline="-25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3</a:t>
            </a: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کل دارایی / سود قبل از بهره مالیات</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یکی از نشانه­ههای طبیعی رسیدن به ورشکستگی تقلیل سود شرکت و تغییرات آن به سود زیان است. سودهای شرکت در این مواقع به دلیل زیان­های غیر طبیعی و بعضی مواقع سودهای غیر طبیعی بسیار ناپایدار هستند. ارزش این عامل زمانی که شرکت به ورشکستگی نزدیک می­شود، کاهش می­یابد.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l" rtl="0">
              <a:lnSpc>
                <a:spcPct val="150000"/>
              </a:lnSpc>
              <a:spcBef>
                <a:spcPts val="0"/>
              </a:spcBef>
            </a:pP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F</a:t>
            </a:r>
            <a:r>
              <a:rPr lang="en-US" sz="1800" baseline="-250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4</a:t>
            </a:r>
            <a:r>
              <a:rPr lang="en-US"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 </a:t>
            </a: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کل دارایی / بهره</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یارزش این عامل زمانی که شرکت به ورشکستگی نزدیک می­شود، افزایش می­یابد. پرداخت­های بهره در 2 تا 3 سال قبل از ورشکستگی افزایش پیدا می­کند.</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50000"/>
              </a:lnSpc>
              <a:spcBef>
                <a:spcPts val="0"/>
              </a:spcBef>
            </a:pPr>
            <a:r>
              <a:rPr lang="fa-IR" sz="1800" dirty="0" smtClean="0">
                <a:solidFill>
                  <a:schemeClr val="tx1"/>
                </a:solidFill>
                <a:latin typeface="Calibri" panose="020F0502020204030204" pitchFamily="34" charset="0"/>
                <a:ea typeface="Times New Roman" panose="02020603050405020304" pitchFamily="18" charset="0"/>
                <a:cs typeface="B Nazanin" panose="00000400000000000000" pitchFamily="2" charset="-78"/>
              </a:rPr>
              <a:t>هدف فاکتورهای پیش بینی کننده ورشکستگی محاسبه درست آخرین احتمال ورشکستگی است.</a:t>
            </a:r>
            <a:endParaRPr lang="en-US" sz="1800" dirty="0" smtClean="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sz="1800" dirty="0">
              <a:solidFill>
                <a:schemeClr val="tx1"/>
              </a:solidFill>
            </a:endParaRPr>
          </a:p>
        </p:txBody>
      </p:sp>
    </p:spTree>
    <p:extLst>
      <p:ext uri="{BB962C8B-B14F-4D97-AF65-F5344CB8AC3E}">
        <p14:creationId xmlns:p14="http://schemas.microsoft.com/office/powerpoint/2010/main" val="258337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2819400" y="1295400"/>
            <a:ext cx="6248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2800" b="1" dirty="0" smtClean="0">
                <a:solidFill>
                  <a:srgbClr val="FF0000"/>
                </a:solidFill>
              </a:rPr>
              <a:t>ورشکستگی و حاکمیت شرکتی:</a:t>
            </a:r>
            <a:endParaRPr lang="en-US" sz="2800" b="1" dirty="0">
              <a:solidFill>
                <a:srgbClr val="FF0000"/>
              </a:solidFill>
            </a:endParaRPr>
          </a:p>
        </p:txBody>
      </p:sp>
      <p:sp>
        <p:nvSpPr>
          <p:cNvPr id="3" name="Content Placeholder 2"/>
          <p:cNvSpPr>
            <a:spLocks noGrp="1"/>
          </p:cNvSpPr>
          <p:nvPr/>
        </p:nvSpPr>
        <p:spPr>
          <a:xfrm>
            <a:off x="609600" y="2332037"/>
            <a:ext cx="8229600" cy="1935163"/>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algn="r">
              <a:buNone/>
            </a:pPr>
            <a:r>
              <a:rPr lang="fa-IR" sz="2800" dirty="0" smtClean="0">
                <a:cs typeface="B Nazanin" panose="00000400000000000000" pitchFamily="2" charset="-78"/>
              </a:rPr>
              <a:t>براساس سوابق نظری موجود در رابطه با حاکمیت شرکتی و پیش بینی ورشگستگی تاثیر مالکیت متمرکز و ویژگی هیئت مدیره بر احتمال وقوع بحران مالی از موضوعات بسیار مهم است. </a:t>
            </a:r>
          </a:p>
          <a:p>
            <a:pPr algn="r">
              <a:buNone/>
            </a:pPr>
            <a:r>
              <a:rPr lang="fa-IR" sz="2800" dirty="0" smtClean="0">
                <a:cs typeface="B Nazanin" panose="00000400000000000000" pitchFamily="2" charset="-78"/>
              </a:rPr>
              <a:t>یک سیستم هشداردهنده وقوع بهران مالی نمی تواند بدون لحاظ نمودن ویژگی حاکمیت شرکتی کامل باشد.</a:t>
            </a:r>
            <a:endParaRPr lang="en-US" sz="2800" dirty="0">
              <a:cs typeface="B Nazanin" panose="00000400000000000000" pitchFamily="2" charset="-78"/>
            </a:endParaRPr>
          </a:p>
        </p:txBody>
      </p:sp>
    </p:spTree>
    <p:extLst>
      <p:ext uri="{BB962C8B-B14F-4D97-AF65-F5344CB8AC3E}">
        <p14:creationId xmlns:p14="http://schemas.microsoft.com/office/powerpoint/2010/main" val="8719796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5105400" y="1447800"/>
            <a:ext cx="38862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600" b="1" dirty="0" smtClean="0">
                <a:solidFill>
                  <a:srgbClr val="FF0000"/>
                </a:solidFill>
                <a:cs typeface="B Nazanin" panose="00000400000000000000" pitchFamily="2" charset="-78"/>
              </a:rPr>
              <a:t>حاکمیت شرکتی:</a:t>
            </a:r>
            <a:endParaRPr lang="en-US" sz="3600" b="1" dirty="0">
              <a:solidFill>
                <a:srgbClr val="FF0000"/>
              </a:solidFill>
              <a:cs typeface="B Nazanin" panose="00000400000000000000" pitchFamily="2" charset="-78"/>
            </a:endParaRPr>
          </a:p>
        </p:txBody>
      </p:sp>
      <p:sp>
        <p:nvSpPr>
          <p:cNvPr id="3" name="Content Placeholder 2"/>
          <p:cNvSpPr>
            <a:spLocks noGrp="1"/>
          </p:cNvSpPr>
          <p:nvPr/>
        </p:nvSpPr>
        <p:spPr>
          <a:xfrm>
            <a:off x="304800" y="2332037"/>
            <a:ext cx="8686800" cy="30781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مجموعه روابط میان مدیریت اجرایی ، اعضای هیئت مدیره، سهامداران وسایر طرفهای ذیربط در یک شرکت.</a:t>
            </a:r>
          </a:p>
          <a:p>
            <a:pPr marL="0" indent="0" algn="r">
              <a:buNone/>
            </a:pPr>
            <a:r>
              <a:rPr lang="fa-IR" sz="2800" dirty="0" smtClean="0">
                <a:cs typeface="B Nazanin" panose="00000400000000000000" pitchFamily="2" charset="-78"/>
              </a:rPr>
              <a:t>مشخصات حاکمیت شرکتی صحیح:</a:t>
            </a:r>
          </a:p>
          <a:p>
            <a:pPr marL="0" indent="0" algn="r">
              <a:buNone/>
            </a:pPr>
            <a:r>
              <a:rPr lang="fa-IR" sz="2800" dirty="0" smtClean="0">
                <a:cs typeface="B Nazanin" panose="00000400000000000000" pitchFamily="2" charset="-78"/>
              </a:rPr>
              <a:t>1-مشوق لازم برای هیئت مدیره و مدیریت اجرایی</a:t>
            </a:r>
          </a:p>
          <a:p>
            <a:pPr marL="0" indent="0" algn="r">
              <a:buNone/>
            </a:pPr>
            <a:r>
              <a:rPr lang="fa-IR" sz="2800" dirty="0" smtClean="0">
                <a:cs typeface="B Nazanin" panose="00000400000000000000" pitchFamily="2" charset="-78"/>
              </a:rPr>
              <a:t>2-نظارت کارا و موثر</a:t>
            </a:r>
          </a:p>
          <a:p>
            <a:pPr marL="0" indent="0" algn="r">
              <a:buNone/>
            </a:pPr>
            <a:r>
              <a:rPr lang="fa-IR" sz="2800" dirty="0" smtClean="0">
                <a:cs typeface="B Nazanin" panose="00000400000000000000" pitchFamily="2" charset="-78"/>
              </a:rPr>
              <a:t>3-تشویق سازمان که از منابع به صورت کارا استفاده شود.</a:t>
            </a:r>
            <a:endParaRPr lang="en-US" sz="2800" dirty="0">
              <a:cs typeface="B Nazanin" panose="00000400000000000000" pitchFamily="2" charset="-78"/>
            </a:endParaRPr>
          </a:p>
        </p:txBody>
      </p:sp>
    </p:spTree>
    <p:extLst>
      <p:ext uri="{BB962C8B-B14F-4D97-AF65-F5344CB8AC3E}">
        <p14:creationId xmlns:p14="http://schemas.microsoft.com/office/powerpoint/2010/main" val="273862646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entagon 1"/>
          <p:cNvSpPr/>
          <p:nvPr/>
        </p:nvSpPr>
        <p:spPr>
          <a:xfrm rot="10800000" flipV="1">
            <a:off x="5105400" y="2867421"/>
            <a:ext cx="3086436" cy="1152129"/>
          </a:xfrm>
          <a:prstGeom prst="homePlate">
            <a:avLst/>
          </a:prstGeom>
          <a:solidFill>
            <a:srgbClr val="00B0F0"/>
          </a:solidFill>
        </p:spPr>
        <p:style>
          <a:lnRef idx="1">
            <a:schemeClr val="accent3"/>
          </a:lnRef>
          <a:fillRef idx="3">
            <a:schemeClr val="accent3"/>
          </a:fillRef>
          <a:effectRef idx="2">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2800" dirty="0" smtClean="0">
                <a:solidFill>
                  <a:schemeClr val="tx1"/>
                </a:solidFill>
                <a:cs typeface="B Nazanin" panose="00000400000000000000" pitchFamily="2" charset="-78"/>
              </a:rPr>
              <a:t>سیستم حاکمیت شکتی</a:t>
            </a:r>
            <a:endParaRPr lang="en-US" sz="2800" dirty="0">
              <a:solidFill>
                <a:schemeClr val="tx1"/>
              </a:solidFill>
              <a:cs typeface="B Nazanin" panose="00000400000000000000" pitchFamily="2" charset="-78"/>
            </a:endParaRPr>
          </a:p>
        </p:txBody>
      </p:sp>
      <p:sp>
        <p:nvSpPr>
          <p:cNvPr id="3" name="Pentagon 2"/>
          <p:cNvSpPr/>
          <p:nvPr/>
        </p:nvSpPr>
        <p:spPr>
          <a:xfrm rot="10800000" flipV="1">
            <a:off x="2438400" y="2057400"/>
            <a:ext cx="2943944" cy="1084073"/>
          </a:xfrm>
          <a:prstGeom prst="homePlate">
            <a:avLst/>
          </a:prstGeom>
          <a:solidFill>
            <a:srgbClr val="00B0F0"/>
          </a:solidFill>
        </p:spPr>
        <p:style>
          <a:lnRef idx="1">
            <a:schemeClr val="accent6"/>
          </a:lnRef>
          <a:fillRef idx="3">
            <a:schemeClr val="accent6"/>
          </a:fillRef>
          <a:effectRef idx="2">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2800" dirty="0" smtClean="0">
                <a:solidFill>
                  <a:schemeClr val="tx1"/>
                </a:solidFill>
                <a:cs typeface="B Nazanin" panose="00000400000000000000" pitchFamily="2" charset="-78"/>
              </a:rPr>
              <a:t>مالکیت متمرکز</a:t>
            </a:r>
            <a:endParaRPr lang="en-US" sz="2800" dirty="0">
              <a:solidFill>
                <a:schemeClr val="tx1"/>
              </a:solidFill>
              <a:cs typeface="B Nazanin" panose="00000400000000000000" pitchFamily="2" charset="-78"/>
            </a:endParaRPr>
          </a:p>
          <a:p>
            <a:pPr algn="ctr"/>
            <a:endParaRPr lang="en-US" dirty="0">
              <a:solidFill>
                <a:srgbClr val="00B050"/>
              </a:solidFill>
            </a:endParaRPr>
          </a:p>
        </p:txBody>
      </p:sp>
      <p:sp>
        <p:nvSpPr>
          <p:cNvPr id="4" name="Pentagon 3"/>
          <p:cNvSpPr/>
          <p:nvPr/>
        </p:nvSpPr>
        <p:spPr>
          <a:xfrm rot="10800000" flipV="1">
            <a:off x="2428419" y="3810000"/>
            <a:ext cx="2953925" cy="1008112"/>
          </a:xfrm>
          <a:prstGeom prst="homePlate">
            <a:avLst/>
          </a:prstGeom>
          <a:solidFill>
            <a:srgbClr val="00B0F0"/>
          </a:solidFill>
        </p:spPr>
        <p:style>
          <a:lnRef idx="1">
            <a:schemeClr val="accent6"/>
          </a:lnRef>
          <a:fillRef idx="3">
            <a:schemeClr val="accent6"/>
          </a:fillRef>
          <a:effectRef idx="2">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2800" dirty="0">
                <a:solidFill>
                  <a:schemeClr val="tx1"/>
                </a:solidFill>
                <a:cs typeface="B Nazanin" panose="00000400000000000000" pitchFamily="2" charset="-78"/>
              </a:rPr>
              <a:t>مالکیت </a:t>
            </a:r>
            <a:r>
              <a:rPr lang="fa-IR" sz="2800" dirty="0" smtClean="0">
                <a:solidFill>
                  <a:schemeClr val="tx1"/>
                </a:solidFill>
                <a:cs typeface="B Nazanin" panose="00000400000000000000" pitchFamily="2" charset="-78"/>
              </a:rPr>
              <a:t>پراکنده</a:t>
            </a:r>
            <a:endParaRPr lang="en-US" sz="2800" dirty="0">
              <a:solidFill>
                <a:schemeClr val="tx1"/>
              </a:solidFill>
              <a:cs typeface="B Nazanin" panose="00000400000000000000" pitchFamily="2" charset="-78"/>
            </a:endParaRPr>
          </a:p>
        </p:txBody>
      </p:sp>
    </p:spTree>
    <p:extLst>
      <p:ext uri="{BB962C8B-B14F-4D97-AF65-F5344CB8AC3E}">
        <p14:creationId xmlns:p14="http://schemas.microsoft.com/office/powerpoint/2010/main" val="7095312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a:spLocks noGrp="1"/>
          </p:cNvSpPr>
          <p:nvPr/>
        </p:nvSpPr>
        <p:spPr>
          <a:xfrm>
            <a:off x="6781800" y="838200"/>
            <a:ext cx="2209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b="1" dirty="0" smtClean="0">
                <a:solidFill>
                  <a:srgbClr val="FF0000"/>
                </a:solidFill>
                <a:cs typeface="B Nazanin" panose="00000400000000000000" pitchFamily="2" charset="-78"/>
              </a:rPr>
              <a:t>مالکیت متمرکز:</a:t>
            </a:r>
            <a:endParaRPr lang="en-US" sz="3200" b="1" dirty="0">
              <a:solidFill>
                <a:srgbClr val="FF0000"/>
              </a:solidFill>
              <a:cs typeface="B Nazanin" panose="00000400000000000000" pitchFamily="2" charset="-78"/>
            </a:endParaRPr>
          </a:p>
        </p:txBody>
      </p:sp>
      <p:sp>
        <p:nvSpPr>
          <p:cNvPr id="4" name="Content Placeholder 2"/>
          <p:cNvSpPr>
            <a:spLocks noGrp="1"/>
          </p:cNvSpPr>
          <p:nvPr/>
        </p:nvSpPr>
        <p:spPr>
          <a:xfrm>
            <a:off x="504825" y="1828801"/>
            <a:ext cx="8229600" cy="32004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عدم تفکیک مالکیت و مدیریت به طوری که مشکلات نمایندگی به ندرت دیده می شود.</a:t>
            </a:r>
          </a:p>
          <a:p>
            <a:pPr marL="0" indent="0" algn="r">
              <a:buNone/>
            </a:pPr>
            <a:r>
              <a:rPr lang="fa-IR" dirty="0" smtClean="0">
                <a:cs typeface="B Nazanin" panose="00000400000000000000" pitchFamily="2" charset="-78"/>
              </a:rPr>
              <a:t>ویژگی ها:</a:t>
            </a:r>
          </a:p>
          <a:p>
            <a:pPr marL="0" indent="0" algn="r">
              <a:buNone/>
            </a:pPr>
            <a:r>
              <a:rPr lang="fa-IR" sz="2800" dirty="0" smtClean="0">
                <a:cs typeface="B Nazanin" panose="00000400000000000000" pitchFamily="2" charset="-78"/>
              </a:rPr>
              <a:t>1-انتقال ثروت از سهامداران اقلیت به اکثریت</a:t>
            </a:r>
          </a:p>
          <a:p>
            <a:pPr marL="0" indent="0" algn="r">
              <a:buNone/>
            </a:pPr>
            <a:r>
              <a:rPr lang="fa-IR" sz="2800" dirty="0" smtClean="0">
                <a:cs typeface="B Nazanin" panose="00000400000000000000" pitchFamily="2" charset="-78"/>
              </a:rPr>
              <a:t>2-حمایت ضعیف از سرمایه گذار در اساسنامه</a:t>
            </a:r>
          </a:p>
          <a:p>
            <a:pPr marL="0" indent="0" algn="r">
              <a:buNone/>
            </a:pPr>
            <a:r>
              <a:rPr lang="fa-IR" sz="2800" dirty="0" smtClean="0">
                <a:cs typeface="B Nazanin" panose="00000400000000000000" pitchFamily="2" charset="-78"/>
              </a:rPr>
              <a:t>3-امکان سوء استفاده توسط سهامداران اکثریت</a:t>
            </a:r>
            <a:endParaRPr lang="en-US" sz="2800" dirty="0">
              <a:cs typeface="B Nazanin" panose="00000400000000000000" pitchFamily="2" charset="-78"/>
            </a:endParaRPr>
          </a:p>
        </p:txBody>
      </p:sp>
    </p:spTree>
    <p:extLst>
      <p:ext uri="{BB962C8B-B14F-4D97-AF65-F5344CB8AC3E}">
        <p14:creationId xmlns:p14="http://schemas.microsoft.com/office/powerpoint/2010/main" val="41182154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4419600" y="838200"/>
            <a:ext cx="4495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b="1" dirty="0" smtClean="0">
                <a:solidFill>
                  <a:srgbClr val="FF0000"/>
                </a:solidFill>
                <a:cs typeface="B Nazanin" panose="00000400000000000000" pitchFamily="2" charset="-78"/>
              </a:rPr>
              <a:t>حاکمیت شرکت با مالکیت پراکنده:</a:t>
            </a:r>
            <a:endParaRPr lang="en-US" sz="3200" b="1" dirty="0">
              <a:solidFill>
                <a:srgbClr val="FF0000"/>
              </a:solidFill>
              <a:cs typeface="B Nazanin" panose="00000400000000000000" pitchFamily="2" charset="-78"/>
            </a:endParaRPr>
          </a:p>
        </p:txBody>
      </p:sp>
      <p:sp>
        <p:nvSpPr>
          <p:cNvPr id="3" name="Content Placeholder 2"/>
          <p:cNvSpPr>
            <a:spLocks noGrp="1"/>
          </p:cNvSpPr>
          <p:nvPr/>
        </p:nvSpPr>
        <p:spPr>
          <a:xfrm>
            <a:off x="638175" y="1981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1-تفکیک مالکیت از مدیریت </a:t>
            </a:r>
          </a:p>
          <a:p>
            <a:pPr marL="0" indent="0" algn="r">
              <a:buNone/>
            </a:pPr>
            <a:r>
              <a:rPr lang="fa-IR" sz="2800" dirty="0" smtClean="0">
                <a:cs typeface="B Nazanin" panose="00000400000000000000" pitchFamily="2" charset="-78"/>
              </a:rPr>
              <a:t>2-کنترل توسط کثیری از سهامداران انجام می گیرید</a:t>
            </a:r>
          </a:p>
          <a:p>
            <a:pPr marL="0" indent="0" algn="r">
              <a:buNone/>
            </a:pPr>
            <a:r>
              <a:rPr lang="fa-IR" sz="2800" dirty="0" smtClean="0">
                <a:cs typeface="B Nazanin" panose="00000400000000000000" pitchFamily="2" charset="-78"/>
              </a:rPr>
              <a:t>3-عدم انتقال ثروت از سهامداران اقلیت به اکثریت</a:t>
            </a:r>
          </a:p>
          <a:p>
            <a:pPr marL="0" indent="0" algn="r">
              <a:buNone/>
            </a:pPr>
            <a:r>
              <a:rPr lang="fa-IR" sz="2800" dirty="0" smtClean="0">
                <a:cs typeface="B Nazanin" panose="00000400000000000000" pitchFamily="2" charset="-78"/>
              </a:rPr>
              <a:t>4-حمایت قوی از سرمایه گذار در اساسنامه</a:t>
            </a:r>
            <a:endParaRPr lang="en-US" sz="2800" dirty="0">
              <a:cs typeface="B Nazanin" panose="00000400000000000000" pitchFamily="2" charset="-78"/>
            </a:endParaRPr>
          </a:p>
        </p:txBody>
      </p:sp>
    </p:spTree>
    <p:extLst>
      <p:ext uri="{BB962C8B-B14F-4D97-AF65-F5344CB8AC3E}">
        <p14:creationId xmlns:p14="http://schemas.microsoft.com/office/powerpoint/2010/main" val="2101142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762000" y="609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b="1" dirty="0" smtClean="0">
                <a:solidFill>
                  <a:srgbClr val="FF0000"/>
                </a:solidFill>
                <a:cs typeface="B Nazanin" panose="00000400000000000000" pitchFamily="2" charset="-78"/>
              </a:rPr>
              <a:t>ویژگی های هیئت مدیره و بحرانهای مالی:</a:t>
            </a:r>
            <a:endParaRPr lang="en-US" sz="3200" b="1" dirty="0">
              <a:solidFill>
                <a:srgbClr val="FF0000"/>
              </a:solidFill>
              <a:cs typeface="B Nazanin" panose="00000400000000000000" pitchFamily="2" charset="-78"/>
            </a:endParaRPr>
          </a:p>
        </p:txBody>
      </p:sp>
      <p:sp>
        <p:nvSpPr>
          <p:cNvPr id="3" name="Content Placeholder 2"/>
          <p:cNvSpPr>
            <a:spLocks noGrp="1"/>
          </p:cNvSpPr>
          <p:nvPr/>
        </p:nvSpPr>
        <p:spPr>
          <a:xfrm>
            <a:off x="228600" y="1600199"/>
            <a:ext cx="8667750" cy="3657601"/>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اغلب شرکتها زمانی که با روندنزولی مواجه میشوند اقدام به تغییر حاکمیت</a:t>
            </a:r>
          </a:p>
          <a:p>
            <a:pPr marL="0" indent="0" algn="r">
              <a:buNone/>
            </a:pPr>
            <a:r>
              <a:rPr lang="fa-IR" sz="2800" dirty="0" smtClean="0">
                <a:cs typeface="B Nazanin" panose="00000400000000000000" pitchFamily="2" charset="-78"/>
              </a:rPr>
              <a:t>شرکت یا ترکیب و ساختار هیئت مدیره می کنند.</a:t>
            </a:r>
          </a:p>
          <a:p>
            <a:pPr marL="0" indent="0" algn="r">
              <a:buNone/>
            </a:pPr>
            <a:r>
              <a:rPr lang="fa-IR" sz="2800" dirty="0" smtClean="0">
                <a:cs typeface="B Nazanin" panose="00000400000000000000" pitchFamily="2" charset="-78"/>
              </a:rPr>
              <a:t>در کشورهای در حال توسعه به علت ضعیف بودن مکانیسم بازار تنها عامل محدود کننده انگیزه های مبتنی بر منافع شخصی سهامداران کنترل کننده</a:t>
            </a:r>
          </a:p>
          <a:p>
            <a:pPr marL="0" indent="0" algn="r">
              <a:buNone/>
            </a:pPr>
            <a:r>
              <a:rPr lang="fa-IR" sz="2800" dirty="0" smtClean="0">
                <a:cs typeface="B Nazanin" panose="00000400000000000000" pitchFamily="2" charset="-78"/>
              </a:rPr>
              <a:t>عباتند از هیئت مدیره و مالکیت مدیریتی شرکتها.</a:t>
            </a:r>
            <a:endParaRPr lang="en-US" sz="2800" dirty="0">
              <a:cs typeface="B Nazanin" panose="00000400000000000000" pitchFamily="2" charset="-78"/>
            </a:endParaRPr>
          </a:p>
        </p:txBody>
      </p:sp>
    </p:spTree>
    <p:extLst>
      <p:ext uri="{BB962C8B-B14F-4D97-AF65-F5344CB8AC3E}">
        <p14:creationId xmlns:p14="http://schemas.microsoft.com/office/powerpoint/2010/main" val="2986186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52400" y="762000"/>
            <a:ext cx="8915400" cy="1754326"/>
          </a:xfrm>
          <a:prstGeom prst="rect">
            <a:avLst/>
          </a:prstGeom>
        </p:spPr>
        <p:txBody>
          <a:bodyPr wrap="square">
            <a:spAutoFit/>
          </a:bodyPr>
          <a:lstStyle/>
          <a:p>
            <a:pPr algn="r" rtl="1">
              <a:defRPr/>
            </a:pPr>
            <a:r>
              <a:rPr lang="fa-IR" b="1" dirty="0">
                <a:solidFill>
                  <a:srgbClr val="FF0000"/>
                </a:solidFill>
              </a:rPr>
              <a:t>ب-1-ویزگی های سیستم </a:t>
            </a:r>
            <a:r>
              <a:rPr lang="fa-IR" b="1" dirty="0" smtClean="0">
                <a:solidFill>
                  <a:srgbClr val="FF0000"/>
                </a:solidFill>
              </a:rPr>
              <a:t>اقتصادی</a:t>
            </a:r>
          </a:p>
          <a:p>
            <a:pPr algn="r" rtl="1">
              <a:defRPr/>
            </a:pPr>
            <a:endParaRPr lang="fa-IR" b="1" dirty="0">
              <a:solidFill>
                <a:schemeClr val="accent2"/>
              </a:solidFill>
            </a:endParaRPr>
          </a:p>
          <a:p>
            <a:pPr algn="r" rtl="1">
              <a:lnSpc>
                <a:spcPct val="150000"/>
              </a:lnSpc>
            </a:pPr>
            <a:r>
              <a:rPr lang="fa-IR" sz="1600" b="1" dirty="0">
                <a:latin typeface="Arial" pitchFamily="34" charset="0"/>
                <a:cs typeface="Arial" pitchFamily="34" charset="0"/>
              </a:rPr>
              <a:t>مدیریت شرکت باید تغییراتی را که در ساختار اقتصادی رخ می دهد بپذیرد ،وی نمی تواند تغییری در آنها ایجتد کند بلکه باید تعدیلات لازم را در عملیات شرکت در جهت این سیستم </a:t>
            </a:r>
            <a:r>
              <a:rPr lang="fa-IR" sz="1600" b="1" dirty="0" smtClean="0">
                <a:latin typeface="Arial" pitchFamily="34" charset="0"/>
                <a:cs typeface="Arial" pitchFamily="34" charset="0"/>
              </a:rPr>
              <a:t>پیاده سازد.شرکتهای بزرگ که دارای سازمان هستند بهتر می توانند در شرایط نبود ثبات بازار مقاومت کنند به همین خاطر شرکتهای کوچکتر بیشتر در معرض خطر ورشکستگی قرار دارند. </a:t>
            </a:r>
            <a:endParaRPr lang="fa-IR" sz="1600" b="1" dirty="0">
              <a:latin typeface="Arial" pitchFamily="34" charset="0"/>
              <a:cs typeface="Arial" pitchFamily="34" charset="0"/>
            </a:endParaRPr>
          </a:p>
        </p:txBody>
      </p:sp>
      <p:sp>
        <p:nvSpPr>
          <p:cNvPr id="6" name="Rectangle 5"/>
          <p:cNvSpPr/>
          <p:nvPr/>
        </p:nvSpPr>
        <p:spPr>
          <a:xfrm>
            <a:off x="381000" y="2438400"/>
            <a:ext cx="8534400" cy="3462486"/>
          </a:xfrm>
          <a:prstGeom prst="rect">
            <a:avLst/>
          </a:prstGeom>
        </p:spPr>
        <p:txBody>
          <a:bodyPr wrap="square">
            <a:spAutoFit/>
          </a:bodyPr>
          <a:lstStyle/>
          <a:p>
            <a:pPr algn="r" rtl="1">
              <a:defRPr/>
            </a:pPr>
            <a:r>
              <a:rPr lang="fa-IR" b="1" dirty="0">
                <a:solidFill>
                  <a:srgbClr val="FF0000"/>
                </a:solidFill>
              </a:rPr>
              <a:t>ب-2-رقابت </a:t>
            </a:r>
          </a:p>
          <a:p>
            <a:pPr algn="r" rtl="1">
              <a:defRPr/>
            </a:pPr>
            <a:endParaRPr lang="fa-IR" b="1" dirty="0">
              <a:solidFill>
                <a:schemeClr val="accent2"/>
              </a:solidFill>
            </a:endParaRPr>
          </a:p>
          <a:p>
            <a:pPr algn="r" rtl="1">
              <a:lnSpc>
                <a:spcPct val="150000"/>
              </a:lnSpc>
            </a:pPr>
            <a:r>
              <a:rPr lang="fa-IR" sz="1600" b="1" dirty="0">
                <a:latin typeface="Arial" pitchFamily="34" charset="0"/>
                <a:cs typeface="Arial" pitchFamily="34" charset="0"/>
              </a:rPr>
              <a:t>یکی از دلایل ورشکستگی رقابت است.اما مدیریت کارا نقطه مقابل این دلیل است.</a:t>
            </a:r>
          </a:p>
          <a:p>
            <a:pPr algn="r" rtl="1">
              <a:lnSpc>
                <a:spcPct val="150000"/>
              </a:lnSpc>
            </a:pPr>
            <a:r>
              <a:rPr lang="fa-IR" b="1" dirty="0">
                <a:solidFill>
                  <a:srgbClr val="FF0000"/>
                </a:solidFill>
                <a:latin typeface="Arial" pitchFamily="34" charset="0"/>
                <a:cs typeface="Arial" pitchFamily="34" charset="0"/>
              </a:rPr>
              <a:t>ب-3-تغییرات در تجارت و بهبود ها و انتقالات در تقاضای عمومی</a:t>
            </a:r>
          </a:p>
          <a:p>
            <a:pPr algn="r" rtl="1">
              <a:lnSpc>
                <a:spcPct val="150000"/>
              </a:lnSpc>
            </a:pPr>
            <a:r>
              <a:rPr lang="fa-IR" sz="1600" b="1" dirty="0">
                <a:latin typeface="Arial" pitchFamily="34" charset="0"/>
                <a:cs typeface="Arial" pitchFamily="34" charset="0"/>
              </a:rPr>
              <a:t>اگر شرکتها از بکارگیری روشهای مدرن و شناخت وسیع و به موقع خواسته های مصرف کننده  جدید ناتوان باشد شکست می خورند</a:t>
            </a:r>
            <a:r>
              <a:rPr lang="fa-IR" sz="1600" dirty="0">
                <a:latin typeface="Arial" pitchFamily="34" charset="0"/>
                <a:cs typeface="Arial" pitchFamily="34" charset="0"/>
              </a:rPr>
              <a:t>.</a:t>
            </a:r>
          </a:p>
          <a:p>
            <a:pPr algn="r" rtl="1">
              <a:defRPr/>
            </a:pPr>
            <a:r>
              <a:rPr lang="fa-IR" b="1" dirty="0">
                <a:solidFill>
                  <a:srgbClr val="FF0000"/>
                </a:solidFill>
              </a:rPr>
              <a:t>ب-4- نوسانات تجاری</a:t>
            </a:r>
          </a:p>
          <a:p>
            <a:pPr algn="r" rtl="1">
              <a:defRPr/>
            </a:pPr>
            <a:endParaRPr lang="fa-IR" b="1" dirty="0">
              <a:solidFill>
                <a:schemeClr val="accent2"/>
              </a:solidFill>
            </a:endParaRPr>
          </a:p>
          <a:p>
            <a:pPr algn="r" rtl="1">
              <a:lnSpc>
                <a:spcPct val="150000"/>
              </a:lnSpc>
            </a:pPr>
            <a:r>
              <a:rPr lang="fa-IR" sz="1600" b="1" dirty="0">
                <a:latin typeface="Arial" pitchFamily="34" charset="0"/>
                <a:cs typeface="Arial" pitchFamily="34" charset="0"/>
              </a:rPr>
              <a:t>مطالعات نشان داده است که ناسازگاری بین ت.لید و مصرف ،عدم استخدام ،کاهش در میزان فروش ،سقوط قیمتها و.... باعث تعداد شرکتهای ورشکسته شده است . به هر حال نبود آرامش موقت عامل زیربنایی ورشکستگی شناخته نشده است.</a:t>
            </a:r>
          </a:p>
        </p:txBody>
      </p:sp>
      <p:sp>
        <p:nvSpPr>
          <p:cNvPr id="7" name="Rectangle 6"/>
          <p:cNvSpPr/>
          <p:nvPr/>
        </p:nvSpPr>
        <p:spPr>
          <a:xfrm>
            <a:off x="2806190" y="76201"/>
            <a:ext cx="3684022" cy="461665"/>
          </a:xfrm>
          <a:prstGeom prst="rect">
            <a:avLst/>
          </a:prstGeom>
        </p:spPr>
        <p:txBody>
          <a:bodyPr wrap="none">
            <a:spAutoFit/>
          </a:bodyPr>
          <a:lstStyle/>
          <a:p>
            <a:r>
              <a:rPr lang="fa-IR" sz="2400" b="1" dirty="0">
                <a:solidFill>
                  <a:srgbClr val="FF0000"/>
                </a:solidFill>
              </a:rPr>
              <a:t>عوامل ورشکستگی برون سازمانی</a:t>
            </a:r>
          </a:p>
        </p:txBody>
      </p:sp>
    </p:spTree>
    <p:extLst>
      <p:ext uri="{BB962C8B-B14F-4D97-AF65-F5344CB8AC3E}">
        <p14:creationId xmlns:p14="http://schemas.microsoft.com/office/powerpoint/2010/main" val="3830380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685800"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b="1" dirty="0" smtClean="0">
                <a:solidFill>
                  <a:srgbClr val="FF0000"/>
                </a:solidFill>
                <a:cs typeface="B Nazanin" panose="00000400000000000000" pitchFamily="2" charset="-78"/>
              </a:rPr>
              <a:t>استقلال اعضای هیئت مدیره:</a:t>
            </a:r>
            <a:endParaRPr lang="en-US" sz="3200" b="1" dirty="0">
              <a:solidFill>
                <a:srgbClr val="FF0000"/>
              </a:solidFill>
              <a:cs typeface="B Nazanin" panose="00000400000000000000" pitchFamily="2" charset="-78"/>
            </a:endParaRPr>
          </a:p>
        </p:txBody>
      </p:sp>
      <p:sp>
        <p:nvSpPr>
          <p:cNvPr id="3" name="Pentagon 2"/>
          <p:cNvSpPr/>
          <p:nvPr/>
        </p:nvSpPr>
        <p:spPr>
          <a:xfrm rot="10800000" flipV="1">
            <a:off x="4800600" y="3276600"/>
            <a:ext cx="3086436" cy="1152129"/>
          </a:xfrm>
          <a:prstGeom prst="homePlate">
            <a:avLst/>
          </a:prstGeom>
          <a:solidFill>
            <a:srgbClr val="00B0F0"/>
          </a:solidFill>
        </p:spPr>
        <p:style>
          <a:lnRef idx="1">
            <a:schemeClr val="accent3"/>
          </a:lnRef>
          <a:fillRef idx="3">
            <a:schemeClr val="accent3"/>
          </a:fillRef>
          <a:effectRef idx="2">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2800" dirty="0" smtClean="0">
                <a:solidFill>
                  <a:schemeClr val="tx1"/>
                </a:solidFill>
                <a:cs typeface="B Nazanin" panose="00000400000000000000" pitchFamily="2" charset="-78"/>
              </a:rPr>
              <a:t>استقلال هیئت مدیره</a:t>
            </a:r>
            <a:endParaRPr lang="en-US" sz="2800" dirty="0">
              <a:solidFill>
                <a:schemeClr val="tx1"/>
              </a:solidFill>
              <a:cs typeface="B Nazanin" panose="00000400000000000000" pitchFamily="2" charset="-78"/>
            </a:endParaRPr>
          </a:p>
        </p:txBody>
      </p:sp>
      <p:sp>
        <p:nvSpPr>
          <p:cNvPr id="4" name="Pentagon 3"/>
          <p:cNvSpPr/>
          <p:nvPr/>
        </p:nvSpPr>
        <p:spPr>
          <a:xfrm rot="10800000" flipV="1">
            <a:off x="2085974" y="2514600"/>
            <a:ext cx="2943944" cy="1044987"/>
          </a:xfrm>
          <a:prstGeom prst="homePlate">
            <a:avLst/>
          </a:prstGeom>
          <a:solidFill>
            <a:srgbClr val="00B0F0"/>
          </a:solidFill>
        </p:spPr>
        <p:style>
          <a:lnRef idx="1">
            <a:schemeClr val="accent6"/>
          </a:lnRef>
          <a:fillRef idx="3">
            <a:schemeClr val="accent6"/>
          </a:fillRef>
          <a:effectRef idx="2">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2800" dirty="0" smtClean="0">
                <a:solidFill>
                  <a:schemeClr val="tx1"/>
                </a:solidFill>
                <a:cs typeface="B Nazanin" panose="00000400000000000000" pitchFamily="2" charset="-78"/>
              </a:rPr>
              <a:t>دومنصب داشتن مدیرعامل</a:t>
            </a:r>
            <a:endParaRPr lang="en-US" sz="2800" dirty="0">
              <a:solidFill>
                <a:schemeClr val="tx1"/>
              </a:solidFill>
              <a:cs typeface="B Nazanin" panose="00000400000000000000" pitchFamily="2" charset="-78"/>
            </a:endParaRPr>
          </a:p>
          <a:p>
            <a:pPr algn="ctr"/>
            <a:endParaRPr lang="en-US" dirty="0">
              <a:solidFill>
                <a:srgbClr val="00B050"/>
              </a:solidFill>
            </a:endParaRPr>
          </a:p>
        </p:txBody>
      </p:sp>
      <p:sp>
        <p:nvSpPr>
          <p:cNvPr id="5" name="Pentagon 4"/>
          <p:cNvSpPr/>
          <p:nvPr/>
        </p:nvSpPr>
        <p:spPr>
          <a:xfrm rot="10800000" flipV="1">
            <a:off x="2095497" y="4114800"/>
            <a:ext cx="2953925" cy="1008112"/>
          </a:xfrm>
          <a:prstGeom prst="homePlate">
            <a:avLst/>
          </a:prstGeom>
          <a:solidFill>
            <a:srgbClr val="00B0F0"/>
          </a:solidFill>
        </p:spPr>
        <p:style>
          <a:lnRef idx="1">
            <a:schemeClr val="accent6"/>
          </a:lnRef>
          <a:fillRef idx="3">
            <a:schemeClr val="accent6"/>
          </a:fillRef>
          <a:effectRef idx="2">
            <a:schemeClr val="accent6"/>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a-IR" sz="2800" dirty="0" smtClean="0">
                <a:solidFill>
                  <a:schemeClr val="tx1"/>
                </a:solidFill>
                <a:cs typeface="B Nazanin" panose="00000400000000000000" pitchFamily="2" charset="-78"/>
              </a:rPr>
              <a:t>اندازه هیئت مدیره</a:t>
            </a:r>
            <a:endParaRPr lang="en-US" sz="28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6567052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857250" y="1143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b="1" dirty="0" smtClean="0">
                <a:solidFill>
                  <a:srgbClr val="FF0000"/>
                </a:solidFill>
                <a:cs typeface="B Nazanin" panose="00000400000000000000" pitchFamily="2" charset="-78"/>
              </a:rPr>
              <a:t>دومنصب داشتن بالاترین مقام اجرایی(مدیرعامل):</a:t>
            </a:r>
            <a:endParaRPr lang="en-US" sz="3200" b="1" dirty="0">
              <a:solidFill>
                <a:srgbClr val="FF0000"/>
              </a:solidFill>
              <a:cs typeface="B Nazanin" panose="00000400000000000000" pitchFamily="2" charset="-78"/>
            </a:endParaRPr>
          </a:p>
        </p:txBody>
      </p:sp>
      <p:sp>
        <p:nvSpPr>
          <p:cNvPr id="3" name="Content Placeholder 2"/>
          <p:cNvSpPr>
            <a:spLocks noGrp="1"/>
          </p:cNvSpPr>
          <p:nvPr/>
        </p:nvSpPr>
        <p:spPr>
          <a:xfrm>
            <a:off x="609600" y="2209800"/>
            <a:ext cx="82296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درتئوری نمایندگی،پستهای بالاترین مقام اجرایی وریاست هیئت مدیره باید</a:t>
            </a:r>
          </a:p>
          <a:p>
            <a:pPr marL="0" indent="0" algn="r">
              <a:buNone/>
            </a:pPr>
            <a:r>
              <a:rPr lang="fa-IR" sz="2800" dirty="0" smtClean="0">
                <a:cs typeface="B Nazanin" panose="00000400000000000000" pitchFamily="2" charset="-78"/>
              </a:rPr>
              <a:t>از همدیگر تفکیک باشند تا کنترل مستقل و وظایف نظارتی هیئت مدیره در شرکت افزایش یابد.</a:t>
            </a:r>
          </a:p>
          <a:p>
            <a:pPr marL="0" indent="0" algn="r">
              <a:buNone/>
            </a:pPr>
            <a:r>
              <a:rPr lang="fa-IR" dirty="0" smtClean="0">
                <a:cs typeface="B Nazanin" panose="00000400000000000000" pitchFamily="2" charset="-78"/>
              </a:rPr>
              <a:t>تعداد اعضای(اندازه)هیئت مدیره:</a:t>
            </a:r>
          </a:p>
          <a:p>
            <a:pPr marL="0" indent="0" algn="r">
              <a:buNone/>
            </a:pPr>
            <a:r>
              <a:rPr lang="fa-IR" sz="2800" dirty="0" smtClean="0">
                <a:cs typeface="B Nazanin" panose="00000400000000000000" pitchFamily="2" charset="-78"/>
              </a:rPr>
              <a:t>یک هیت مدیره با اعضای کم ممکن است توسط بالاترین مقام اجرایی بر اساس انسجام اجتماعی،آسانتر کنترل شود درحالیکه سیطره و کنترل بر یک هیئت مدیره با اعضای بیشتر دشوارتراست.</a:t>
            </a:r>
            <a:endParaRPr lang="en-US" sz="2800" dirty="0">
              <a:cs typeface="B Nazanin" panose="00000400000000000000" pitchFamily="2" charset="-78"/>
            </a:endParaRPr>
          </a:p>
        </p:txBody>
      </p:sp>
    </p:spTree>
    <p:extLst>
      <p:ext uri="{BB962C8B-B14F-4D97-AF65-F5344CB8AC3E}">
        <p14:creationId xmlns:p14="http://schemas.microsoft.com/office/powerpoint/2010/main" val="403868968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914400" y="990600"/>
            <a:ext cx="76962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b="1" dirty="0" smtClean="0">
                <a:solidFill>
                  <a:srgbClr val="FF0000"/>
                </a:solidFill>
                <a:cs typeface="B Nazanin" panose="00000400000000000000" pitchFamily="2" charset="-78"/>
              </a:rPr>
              <a:t>مفید بودن اطلاعات مالی و حاکمیت شرکتی:</a:t>
            </a:r>
            <a:endParaRPr lang="en-US" sz="3200" b="1" dirty="0">
              <a:solidFill>
                <a:srgbClr val="FF0000"/>
              </a:solidFill>
              <a:cs typeface="B Nazanin" panose="00000400000000000000" pitchFamily="2" charset="-78"/>
            </a:endParaRPr>
          </a:p>
        </p:txBody>
      </p:sp>
      <p:sp>
        <p:nvSpPr>
          <p:cNvPr id="3" name="Content Placeholder 2"/>
          <p:cNvSpPr>
            <a:spLocks noGrp="1"/>
          </p:cNvSpPr>
          <p:nvPr/>
        </p:nvSpPr>
        <p:spPr>
          <a:xfrm>
            <a:off x="762000" y="1981200"/>
            <a:ext cx="8229600" cy="45259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ضعف حاکمیت شرکتی که دراثر فقدان حمایت کارامد از سهامداران اقلیت تجلی شده است بهتر از معیارهای اقتصاد کلان می تواند سقوط نرخ برابری ارز و بازار سهام را توجیه کند.</a:t>
            </a:r>
          </a:p>
          <a:p>
            <a:pPr marL="0" indent="0" algn="r">
              <a:buNone/>
            </a:pPr>
            <a:r>
              <a:rPr lang="fa-IR" sz="2800" dirty="0" smtClean="0">
                <a:cs typeface="B Nazanin" panose="00000400000000000000" pitchFamily="2" charset="-78"/>
              </a:rPr>
              <a:t>در موسسات ایرانی برای پیش بینی بحران مالی الگوهای پیش بینی ورشکستگی که هم شامل نسبت های مالی و هم متغییر های ساحتار حاکمیت شرکتی می باشد بر الگوهایی که  صرفا  شامل نسبتهای مالی است ارجحیت دارد</a:t>
            </a:r>
          </a:p>
          <a:p>
            <a:pPr marL="0" indent="0" algn="r">
              <a:buNone/>
            </a:pPr>
            <a:r>
              <a:rPr lang="fa-IR" sz="2800" dirty="0" smtClean="0">
                <a:cs typeface="B Nazanin" panose="00000400000000000000" pitchFamily="2" charset="-78"/>
              </a:rPr>
              <a:t>--ورشکستگی،حاکمیت شرکتی و ساختارمالی0</a:t>
            </a:r>
          </a:p>
        </p:txBody>
      </p:sp>
    </p:spTree>
    <p:extLst>
      <p:ext uri="{BB962C8B-B14F-4D97-AF65-F5344CB8AC3E}">
        <p14:creationId xmlns:p14="http://schemas.microsoft.com/office/powerpoint/2010/main" val="326009627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838200"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dirty="0" smtClean="0">
                <a:cs typeface="B Nazanin" panose="00000400000000000000" pitchFamily="2" charset="-78"/>
              </a:rPr>
              <a:t>تئوریهای مطروح در حوزه حاکمیت شرکتی:</a:t>
            </a:r>
            <a:endParaRPr lang="en-US" sz="3200" dirty="0">
              <a:cs typeface="B Nazanin" panose="00000400000000000000" pitchFamily="2" charset="-78"/>
            </a:endParaRPr>
          </a:p>
        </p:txBody>
      </p:sp>
      <p:sp>
        <p:nvSpPr>
          <p:cNvPr id="3" name="Oval 2"/>
          <p:cNvSpPr/>
          <p:nvPr/>
        </p:nvSpPr>
        <p:spPr>
          <a:xfrm>
            <a:off x="4682132" y="1917097"/>
            <a:ext cx="2642592" cy="113042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fa-IR" sz="2800" b="1" dirty="0" smtClean="0">
                <a:cs typeface="B Nazanin" panose="00000400000000000000" pitchFamily="2" charset="-78"/>
              </a:rPr>
              <a:t>تئوری یامدل</a:t>
            </a:r>
            <a:endParaRPr lang="en-US" sz="2800" b="1" dirty="0">
              <a:cs typeface="B Nazanin" panose="00000400000000000000" pitchFamily="2" charset="-78"/>
            </a:endParaRPr>
          </a:p>
        </p:txBody>
      </p:sp>
      <p:sp>
        <p:nvSpPr>
          <p:cNvPr id="4" name="Rounded Rectangle 3"/>
          <p:cNvSpPr/>
          <p:nvPr/>
        </p:nvSpPr>
        <p:spPr>
          <a:xfrm>
            <a:off x="1752600" y="914400"/>
            <a:ext cx="2422624" cy="76295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fa-IR" sz="2800" b="1" dirty="0" smtClean="0">
                <a:cs typeface="B Nazanin" panose="00000400000000000000" pitchFamily="2" charset="-78"/>
              </a:rPr>
              <a:t>مدل سهامداران</a:t>
            </a:r>
            <a:endParaRPr lang="en-US" sz="2800" b="1" dirty="0">
              <a:cs typeface="B Nazanin" panose="00000400000000000000" pitchFamily="2" charset="-78"/>
            </a:endParaRPr>
          </a:p>
        </p:txBody>
      </p:sp>
      <p:sp>
        <p:nvSpPr>
          <p:cNvPr id="5" name="Rounded Rectangle 4"/>
          <p:cNvSpPr/>
          <p:nvPr/>
        </p:nvSpPr>
        <p:spPr>
          <a:xfrm>
            <a:off x="1676400" y="3200400"/>
            <a:ext cx="2422624" cy="7669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fa-IR" sz="2800" b="1" dirty="0" smtClean="0">
                <a:cs typeface="B Nazanin" panose="00000400000000000000" pitchFamily="2" charset="-78"/>
              </a:rPr>
              <a:t>مدل ذینفعان</a:t>
            </a:r>
            <a:endParaRPr lang="en-US" sz="2800" b="1" dirty="0">
              <a:cs typeface="B Nazanin" panose="00000400000000000000" pitchFamily="2" charset="-78"/>
            </a:endParaRPr>
          </a:p>
        </p:txBody>
      </p:sp>
      <p:cxnSp>
        <p:nvCxnSpPr>
          <p:cNvPr id="7" name="Straight Connector 6"/>
          <p:cNvCxnSpPr>
            <a:stCxn id="3" idx="1"/>
            <a:endCxn id="4" idx="3"/>
          </p:cNvCxnSpPr>
          <p:nvPr/>
        </p:nvCxnSpPr>
        <p:spPr>
          <a:xfrm flipH="1" flipV="1">
            <a:off x="4175224" y="1295879"/>
            <a:ext cx="893907" cy="78676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3" idx="3"/>
            <a:endCxn id="5" idx="3"/>
          </p:cNvCxnSpPr>
          <p:nvPr/>
        </p:nvCxnSpPr>
        <p:spPr>
          <a:xfrm flipH="1">
            <a:off x="4099024" y="2881974"/>
            <a:ext cx="970107" cy="701894"/>
          </a:xfrm>
          <a:prstGeom prst="line">
            <a:avLst/>
          </a:prstGeom>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nvSpPr>
        <p:spPr>
          <a:xfrm>
            <a:off x="838200" y="4267200"/>
            <a:ext cx="8048625" cy="2286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b="1" dirty="0" smtClean="0">
                <a:cs typeface="B Nazanin" panose="00000400000000000000" pitchFamily="2" charset="-78"/>
              </a:rPr>
              <a:t>مدل سهامداران:</a:t>
            </a:r>
          </a:p>
          <a:p>
            <a:pPr marL="0" indent="0" algn="r">
              <a:buNone/>
            </a:pPr>
            <a:r>
              <a:rPr lang="fa-IR" sz="2400" b="1" dirty="0" smtClean="0">
                <a:cs typeface="B Nazanin" panose="00000400000000000000" pitchFamily="2" charset="-78"/>
              </a:rPr>
              <a:t>مدیران متعهد به افزایش ارزش شرکتند هدف شرکت نیزبه حداکثر رساندن</a:t>
            </a:r>
          </a:p>
          <a:p>
            <a:pPr marL="0" indent="0" algn="r">
              <a:buNone/>
            </a:pPr>
            <a:r>
              <a:rPr lang="fa-IR" sz="2400" b="1" dirty="0" smtClean="0">
                <a:cs typeface="B Nazanin" panose="00000400000000000000" pitchFamily="2" charset="-78"/>
              </a:rPr>
              <a:t>ثروت سهامداران،افزایش بهره وری وکارایی است.</a:t>
            </a:r>
          </a:p>
          <a:p>
            <a:pPr marL="0" indent="0" algn="r">
              <a:buNone/>
            </a:pPr>
            <a:r>
              <a:rPr lang="fa-IR" sz="2400" b="1" dirty="0" smtClean="0">
                <a:cs typeface="B Nazanin" panose="00000400000000000000" pitchFamily="2" charset="-78"/>
              </a:rPr>
              <a:t>دراین مدل سهامداران مدعیان نسبت به حقوق باقی مانده پس ازپرداخت ادعای سایر ذینفعان خواهند بود.</a:t>
            </a:r>
          </a:p>
        </p:txBody>
      </p:sp>
    </p:spTree>
    <p:extLst>
      <p:ext uri="{BB962C8B-B14F-4D97-AF65-F5344CB8AC3E}">
        <p14:creationId xmlns:p14="http://schemas.microsoft.com/office/powerpoint/2010/main" val="55282337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2667000" y="609600"/>
            <a:ext cx="6400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b="1" dirty="0" smtClean="0">
                <a:solidFill>
                  <a:srgbClr val="FF0000"/>
                </a:solidFill>
                <a:cs typeface="B Nazanin" panose="00000400000000000000" pitchFamily="2" charset="-78"/>
              </a:rPr>
              <a:t>حاکمیت شرکتی،ساختارمالکیت و ساختارمالی:</a:t>
            </a:r>
            <a:endParaRPr lang="en-US" sz="3200" b="1" dirty="0">
              <a:solidFill>
                <a:srgbClr val="FF0000"/>
              </a:solidFill>
              <a:cs typeface="B Nazanin" panose="00000400000000000000" pitchFamily="2" charset="-78"/>
            </a:endParaRPr>
          </a:p>
        </p:txBody>
      </p:sp>
      <p:sp>
        <p:nvSpPr>
          <p:cNvPr id="3" name="Content Placeholder 2"/>
          <p:cNvSpPr>
            <a:spLocks noGrp="1"/>
          </p:cNvSpPr>
          <p:nvPr/>
        </p:nvSpPr>
        <p:spPr>
          <a:xfrm>
            <a:off x="609600" y="1752600"/>
            <a:ext cx="8229600" cy="4525963"/>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خصوصی سازی،پیشرقت تکنولوژی،آزادسازی بازارهای مالی وگسترش نقش واسطه های مالی ازجمله مهمترین تحولاتی است که بازار سرمایه بعنوان زیر مجموعه ای از اقتصاد،کشورهارا متاثر ساخته است.</a:t>
            </a:r>
          </a:p>
          <a:p>
            <a:pPr marL="0" indent="0" algn="r">
              <a:buNone/>
            </a:pPr>
            <a:r>
              <a:rPr lang="fa-IR" sz="2800" dirty="0" smtClean="0">
                <a:cs typeface="B Nazanin" panose="00000400000000000000" pitchFamily="2" charset="-78"/>
              </a:rPr>
              <a:t>حاکمیت شرکتی عبارت  است از شیوه ای که بر اساس آن مدیریت  و حسابرسان درراستای اهداف سهامداران،مسئولیتهای خودرا انجام میدهند</a:t>
            </a:r>
          </a:p>
          <a:p>
            <a:pPr marL="0" indent="0" algn="r">
              <a:buNone/>
            </a:pPr>
            <a:r>
              <a:rPr lang="fa-IR" sz="2800" dirty="0" smtClean="0">
                <a:cs typeface="B Nazanin" panose="00000400000000000000" pitchFamily="2" charset="-78"/>
              </a:rPr>
              <a:t>گیلان واستارکس:</a:t>
            </a:r>
          </a:p>
          <a:p>
            <a:pPr marL="0" indent="0" algn="r">
              <a:buNone/>
            </a:pPr>
            <a:r>
              <a:rPr lang="fa-IR" sz="2800" dirty="0" smtClean="0">
                <a:cs typeface="B Nazanin" panose="00000400000000000000" pitchFamily="2" charset="-78"/>
              </a:rPr>
              <a:t>حاکمیت شرکت مجموعه ای ازقوانین ومقررات میباشدکه به کنترل عملیات</a:t>
            </a:r>
          </a:p>
          <a:p>
            <a:pPr marL="0" indent="0" algn="r">
              <a:buNone/>
            </a:pPr>
            <a:r>
              <a:rPr lang="fa-IR" sz="2800" dirty="0" smtClean="0">
                <a:cs typeface="B Nazanin" panose="00000400000000000000" pitchFamily="2" charset="-78"/>
              </a:rPr>
              <a:t>میپردازد،محدوده عملیات شرکت را تعریف میکند.</a:t>
            </a:r>
          </a:p>
        </p:txBody>
      </p:sp>
    </p:spTree>
    <p:extLst>
      <p:ext uri="{BB962C8B-B14F-4D97-AF65-F5344CB8AC3E}">
        <p14:creationId xmlns:p14="http://schemas.microsoft.com/office/powerpoint/2010/main" val="29147206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6858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b="1" dirty="0" smtClean="0">
                <a:solidFill>
                  <a:srgbClr val="FF0000"/>
                </a:solidFill>
                <a:cs typeface="B Nazanin" panose="00000400000000000000" pitchFamily="2" charset="-78"/>
              </a:rPr>
              <a:t>اهمیت حاکمیت شرکتی:</a:t>
            </a:r>
            <a:endParaRPr lang="en-US" sz="3200" b="1" dirty="0">
              <a:solidFill>
                <a:srgbClr val="FF0000"/>
              </a:solidFill>
              <a:cs typeface="B Nazanin" panose="00000400000000000000" pitchFamily="2" charset="-78"/>
            </a:endParaRPr>
          </a:p>
        </p:txBody>
      </p:sp>
      <p:sp>
        <p:nvSpPr>
          <p:cNvPr id="3" name="Content Placeholder 2"/>
          <p:cNvSpPr>
            <a:spLocks noGrp="1"/>
          </p:cNvSpPr>
          <p:nvPr/>
        </p:nvSpPr>
        <p:spPr>
          <a:xfrm>
            <a:off x="457200" y="1166019"/>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یکی از دلایل مهم ازدیاد جرایم وبحرانهای مالی درجهان میباشد.</a:t>
            </a:r>
          </a:p>
          <a:p>
            <a:pPr marL="0" indent="0" algn="r">
              <a:buNone/>
            </a:pPr>
            <a:r>
              <a:rPr lang="fa-IR" sz="2800" dirty="0" smtClean="0">
                <a:cs typeface="B Nazanin" panose="00000400000000000000" pitchFamily="2" charset="-78"/>
              </a:rPr>
              <a:t>1-خصوصی سازی وسرمایه گذاری مبتنی بربازار</a:t>
            </a:r>
          </a:p>
          <a:p>
            <a:pPr marL="0" indent="0" algn="r">
              <a:buNone/>
            </a:pPr>
            <a:r>
              <a:rPr lang="fa-IR" sz="2800" dirty="0" smtClean="0">
                <a:cs typeface="B Nazanin" panose="00000400000000000000" pitchFamily="2" charset="-78"/>
              </a:rPr>
              <a:t>2-پیشرفت تکنولوژی،آزادسازی بازارهای مالی،مقررات زدایی قیمت گذای</a:t>
            </a:r>
          </a:p>
          <a:p>
            <a:pPr marL="0" indent="0" algn="r">
              <a:buNone/>
            </a:pPr>
            <a:r>
              <a:rPr lang="fa-IR" sz="2800" dirty="0" smtClean="0">
                <a:cs typeface="B Nazanin" panose="00000400000000000000" pitchFamily="2" charset="-78"/>
              </a:rPr>
              <a:t>3-حکت از مالکیت شخصی به مالکیت شرکتی</a:t>
            </a:r>
          </a:p>
          <a:p>
            <a:pPr marL="0" indent="0" algn="r">
              <a:buNone/>
            </a:pPr>
            <a:endParaRPr lang="en-US" sz="2800" dirty="0">
              <a:cs typeface="B Nazanin" panose="00000400000000000000" pitchFamily="2" charset="-78"/>
            </a:endParaRPr>
          </a:p>
        </p:txBody>
      </p:sp>
    </p:spTree>
    <p:extLst>
      <p:ext uri="{BB962C8B-B14F-4D97-AF65-F5344CB8AC3E}">
        <p14:creationId xmlns:p14="http://schemas.microsoft.com/office/powerpoint/2010/main" val="132349107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838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dirty="0" smtClean="0">
                <a:solidFill>
                  <a:srgbClr val="FF0000"/>
                </a:solidFill>
                <a:cs typeface="B Nazanin" panose="00000400000000000000" pitchFamily="2" charset="-78"/>
              </a:rPr>
              <a:t>مسیرهای تاثیرحاکمیت شرکتی برشدوتوسعه اقتصاد: </a:t>
            </a:r>
            <a:endParaRPr lang="en-US" sz="3200" dirty="0">
              <a:solidFill>
                <a:srgbClr val="FF0000"/>
              </a:solidFill>
              <a:cs typeface="B Nazanin" panose="00000400000000000000" pitchFamily="2" charset="-78"/>
            </a:endParaRPr>
          </a:p>
        </p:txBody>
      </p:sp>
      <p:sp>
        <p:nvSpPr>
          <p:cNvPr id="3" name="Content Placeholder 2"/>
          <p:cNvSpPr>
            <a:spLocks noGrp="1"/>
          </p:cNvSpPr>
          <p:nvPr/>
        </p:nvSpPr>
        <p:spPr>
          <a:xfrm>
            <a:off x="447675"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1-افزایش دسترسی به تامین مالی از طریق خاج از شرکت</a:t>
            </a:r>
          </a:p>
          <a:p>
            <a:pPr marL="0" indent="0" algn="r">
              <a:buNone/>
            </a:pPr>
            <a:r>
              <a:rPr lang="fa-IR" sz="2800" dirty="0" smtClean="0">
                <a:cs typeface="B Nazanin" panose="00000400000000000000" pitchFamily="2" charset="-78"/>
              </a:rPr>
              <a:t>2-کاهش هزینه های سرمایه ای،افزایش ارزش شرکت</a:t>
            </a:r>
          </a:p>
          <a:p>
            <a:pPr marL="0" indent="0" algn="r">
              <a:buNone/>
            </a:pPr>
            <a:r>
              <a:rPr lang="fa-IR" sz="2800" dirty="0" smtClean="0">
                <a:cs typeface="B Nazanin" panose="00000400000000000000" pitchFamily="2" charset="-78"/>
              </a:rPr>
              <a:t>3-تخصیص بهینه منابع ودر نتیجه افزایش ثروت</a:t>
            </a:r>
          </a:p>
          <a:p>
            <a:pPr marL="0" indent="0" algn="r">
              <a:buNone/>
            </a:pPr>
            <a:r>
              <a:rPr lang="fa-IR" sz="2800" dirty="0" smtClean="0">
                <a:cs typeface="B Nazanin" panose="00000400000000000000" pitchFamily="2" charset="-78"/>
              </a:rPr>
              <a:t>4-کاهش یسک ناشی از بحران مالی</a:t>
            </a:r>
          </a:p>
          <a:p>
            <a:pPr marL="0" indent="0" algn="r">
              <a:buNone/>
            </a:pPr>
            <a:r>
              <a:rPr lang="fa-IR" sz="2800" dirty="0" smtClean="0">
                <a:cs typeface="B Nazanin" panose="00000400000000000000" pitchFamily="2" charset="-78"/>
              </a:rPr>
              <a:t>5-ارتباط بهتر با ذینعان</a:t>
            </a:r>
            <a:endParaRPr lang="en-US" sz="2800" dirty="0">
              <a:cs typeface="B Nazanin" panose="00000400000000000000" pitchFamily="2" charset="-78"/>
            </a:endParaRPr>
          </a:p>
        </p:txBody>
      </p:sp>
    </p:spTree>
    <p:extLst>
      <p:ext uri="{BB962C8B-B14F-4D97-AF65-F5344CB8AC3E}">
        <p14:creationId xmlns:p14="http://schemas.microsoft.com/office/powerpoint/2010/main" val="235688383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nvSpPr>
        <p:spPr>
          <a:xfrm>
            <a:off x="7620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a-IR" sz="3200" dirty="0" smtClean="0">
                <a:solidFill>
                  <a:srgbClr val="FF0000"/>
                </a:solidFill>
                <a:cs typeface="B Nazanin" panose="00000400000000000000" pitchFamily="2" charset="-78"/>
              </a:rPr>
              <a:t>اثرات حاکمیت شرکتی بر رشد وتوسعه اقتصادی:</a:t>
            </a:r>
            <a:endParaRPr lang="en-US" sz="3200" dirty="0">
              <a:solidFill>
                <a:srgbClr val="FF0000"/>
              </a:solidFill>
              <a:cs typeface="B Nazanin" panose="00000400000000000000" pitchFamily="2" charset="-78"/>
            </a:endParaRPr>
          </a:p>
        </p:txBody>
      </p:sp>
      <p:sp>
        <p:nvSpPr>
          <p:cNvPr id="3" name="Content Placeholder 2"/>
          <p:cNvSpPr>
            <a:spLocks noGrp="1"/>
          </p:cNvSpPr>
          <p:nvPr/>
        </p:nvSpPr>
        <p:spPr>
          <a:xfrm>
            <a:off x="457200" y="1447800"/>
            <a:ext cx="8229600" cy="45259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a:lstStyle>
          <a:p>
            <a:pPr marL="0" indent="0" algn="r">
              <a:buNone/>
            </a:pPr>
            <a:r>
              <a:rPr lang="fa-IR" sz="2800" dirty="0" smtClean="0">
                <a:cs typeface="B Nazanin" panose="00000400000000000000" pitchFamily="2" charset="-78"/>
              </a:rPr>
              <a:t>حاکمیت شرکت برتوسعه بازارهای مالی اثر گذار است،تاثیر قابل ملاحظه بر تخصیص منابع،ازطریق پویایی سرمایه وجهانی سازی،چاچوب ارزشمندی را ارائه مینماید که میتواند اقتصاد ورقابت </a:t>
            </a:r>
            <a:r>
              <a:rPr lang="fa-IR" sz="2800" smtClean="0">
                <a:cs typeface="B Nazanin" panose="00000400000000000000" pitchFamily="2" charset="-78"/>
              </a:rPr>
              <a:t>صنعتی را </a:t>
            </a:r>
            <a:r>
              <a:rPr lang="fa-IR" sz="2800" dirty="0" smtClean="0">
                <a:cs typeface="B Nazanin" panose="00000400000000000000" pitchFamily="2" charset="-78"/>
              </a:rPr>
              <a:t>افزایش دهد.</a:t>
            </a:r>
            <a:endParaRPr lang="fa-IR" sz="2800" dirty="0">
              <a:cs typeface="B Nazanin" panose="00000400000000000000" pitchFamily="2" charset="-78"/>
            </a:endParaRPr>
          </a:p>
          <a:p>
            <a:pPr marL="0" indent="0" algn="r">
              <a:buNone/>
            </a:pPr>
            <a:r>
              <a:rPr lang="fa-IR" sz="2800" dirty="0" smtClean="0">
                <a:cs typeface="B Nazanin" panose="00000400000000000000" pitchFamily="2" charset="-78"/>
              </a:rPr>
              <a:t>(برخی ازسیستم ها بر پاکندگی مالکیت تاکید داند،برخی تمایل به تمرکز)</a:t>
            </a:r>
          </a:p>
          <a:p>
            <a:pPr marL="0" indent="0" algn="r">
              <a:buNone/>
            </a:pPr>
            <a:r>
              <a:rPr lang="fa-IR" sz="2800" dirty="0" smtClean="0">
                <a:cs typeface="B Nazanin" panose="00000400000000000000" pitchFamily="2" charset="-78"/>
              </a:rPr>
              <a:t>به منظور معرفی حاکمیت شرکتی مناسب،لازم است مشخصه های واقعی هریک از کشورها موردتوجه قرارگیرد وشرایط انتقال ازرویه ها از کشوری به سایر کشورها درحد کافی مورد تجزیه وتحلیل قرارگیرد.</a:t>
            </a:r>
          </a:p>
          <a:p>
            <a:pPr marL="0" indent="0" algn="r">
              <a:buNone/>
            </a:pPr>
            <a:endParaRPr lang="en-US" sz="2800" dirty="0">
              <a:cs typeface="B Nazanin" panose="00000400000000000000" pitchFamily="2" charset="-78"/>
            </a:endParaRPr>
          </a:p>
        </p:txBody>
      </p:sp>
    </p:spTree>
    <p:extLst>
      <p:ext uri="{BB962C8B-B14F-4D97-AF65-F5344CB8AC3E}">
        <p14:creationId xmlns:p14="http://schemas.microsoft.com/office/powerpoint/2010/main" val="2061312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609600" y="533401"/>
            <a:ext cx="8382000" cy="3508653"/>
          </a:xfrm>
          <a:prstGeom prst="rect">
            <a:avLst/>
          </a:prstGeom>
        </p:spPr>
        <p:txBody>
          <a:bodyPr wrap="square">
            <a:spAutoFit/>
          </a:bodyPr>
          <a:lstStyle/>
          <a:p>
            <a:pPr algn="r" rtl="1">
              <a:defRPr/>
            </a:pPr>
            <a:r>
              <a:rPr lang="fa-IR" b="1" dirty="0">
                <a:solidFill>
                  <a:srgbClr val="FF0000"/>
                </a:solidFill>
              </a:rPr>
              <a:t>ب-5- تامین </a:t>
            </a:r>
            <a:r>
              <a:rPr lang="fa-IR" b="1" dirty="0" smtClean="0">
                <a:solidFill>
                  <a:srgbClr val="FF0000"/>
                </a:solidFill>
              </a:rPr>
              <a:t>مالی</a:t>
            </a:r>
          </a:p>
          <a:p>
            <a:pPr algn="r" rtl="1">
              <a:defRPr/>
            </a:pPr>
            <a:endParaRPr lang="fa-IR" b="1" dirty="0">
              <a:solidFill>
                <a:schemeClr val="accent2"/>
              </a:solidFill>
            </a:endParaRPr>
          </a:p>
          <a:p>
            <a:pPr algn="r" rtl="1">
              <a:lnSpc>
                <a:spcPct val="150000"/>
              </a:lnSpc>
              <a:defRPr/>
            </a:pPr>
            <a:r>
              <a:rPr lang="fa-IR" sz="1600" b="1" dirty="0">
                <a:latin typeface="Arial" pitchFamily="34" charset="0"/>
                <a:cs typeface="Arial" pitchFamily="34" charset="0"/>
              </a:rPr>
              <a:t>پروفسور ناماکی با استفاده از داده های بانک جهانی برای دوره 1980-1990 عنوان کرد که مشکلات مرتبط با تامین مالی بیشتر از شرایط اقتصادی ،باعث ورشکستگی شرکتهای کوچک می شود.</a:t>
            </a:r>
          </a:p>
          <a:p>
            <a:pPr algn="r" rtl="1">
              <a:defRPr/>
            </a:pPr>
            <a:endParaRPr lang="fa-IR" b="1" dirty="0">
              <a:solidFill>
                <a:schemeClr val="accent2"/>
              </a:solidFill>
            </a:endParaRPr>
          </a:p>
          <a:p>
            <a:pPr algn="r" rtl="1">
              <a:defRPr/>
            </a:pPr>
            <a:r>
              <a:rPr lang="fa-IR" b="1" dirty="0">
                <a:solidFill>
                  <a:srgbClr val="FF0000"/>
                </a:solidFill>
              </a:rPr>
              <a:t>ب-6- تصادفات</a:t>
            </a:r>
          </a:p>
          <a:p>
            <a:pPr algn="r" rtl="1">
              <a:defRPr/>
            </a:pPr>
            <a:endParaRPr lang="fa-IR" b="1" dirty="0">
              <a:solidFill>
                <a:schemeClr val="accent2"/>
              </a:solidFill>
            </a:endParaRPr>
          </a:p>
          <a:p>
            <a:pPr algn="r" rtl="1">
              <a:lnSpc>
                <a:spcPct val="150000"/>
              </a:lnSpc>
              <a:defRPr/>
            </a:pPr>
            <a:r>
              <a:rPr lang="fa-IR" sz="1600" b="1" dirty="0">
                <a:latin typeface="Arial" pitchFamily="34" charset="0"/>
                <a:cs typeface="Arial" pitchFamily="34" charset="0"/>
              </a:rPr>
              <a:t>برخی عوامل بسیار فراتر از کنترل شرکت هستند مانند رویدادهای طبیعی ،برخی از آنها به نام اعمال خداوند معروفند .این گروه در همه جوامع صرف نظر از سیستم اقتصادی آنها دیده می شود</a:t>
            </a:r>
            <a:r>
              <a:rPr lang="fa-IR" sz="1600" dirty="0">
                <a:latin typeface="Arial" pitchFamily="34" charset="0"/>
                <a:cs typeface="Arial" pitchFamily="34" charset="0"/>
              </a:rPr>
              <a:t>.</a:t>
            </a:r>
          </a:p>
          <a:p>
            <a:pPr algn="r" rtl="1">
              <a:defRPr/>
            </a:pPr>
            <a:r>
              <a:rPr lang="fa-IR" b="1" dirty="0">
                <a:solidFill>
                  <a:schemeClr val="accent2"/>
                </a:solidFill>
              </a:rPr>
              <a:t> </a:t>
            </a:r>
          </a:p>
          <a:p>
            <a:endParaRPr lang="fa-IR" dirty="0"/>
          </a:p>
        </p:txBody>
      </p:sp>
    </p:spTree>
    <p:extLst>
      <p:ext uri="{BB962C8B-B14F-4D97-AF65-F5344CB8AC3E}">
        <p14:creationId xmlns:p14="http://schemas.microsoft.com/office/powerpoint/2010/main" val="5913436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85800" y="335846"/>
            <a:ext cx="7696200" cy="4801314"/>
          </a:xfrm>
          <a:prstGeom prst="rect">
            <a:avLst/>
          </a:prstGeom>
        </p:spPr>
        <p:txBody>
          <a:bodyPr wrap="square">
            <a:spAutoFit/>
          </a:bodyPr>
          <a:lstStyle/>
          <a:p>
            <a:pPr algn="r" rtl="1"/>
            <a:r>
              <a:rPr lang="fa-IR" b="1" dirty="0"/>
              <a:t>جونا آیابئی(</a:t>
            </a:r>
            <a:r>
              <a:rPr lang="en-US" b="1" dirty="0"/>
              <a:t>Jonah </a:t>
            </a:r>
            <a:r>
              <a:rPr lang="en-US" b="1" dirty="0" err="1"/>
              <a:t>Aiyabei</a:t>
            </a:r>
            <a:r>
              <a:rPr lang="fa-IR" b="1" dirty="0"/>
              <a:t>) وضع وخیم مالی شرکت ها را به صورت زیر تقسیم کرده است:</a:t>
            </a:r>
          </a:p>
          <a:p>
            <a:pPr marL="285750" indent="-285750" algn="r" rtl="1">
              <a:lnSpc>
                <a:spcPct val="150000"/>
              </a:lnSpc>
              <a:buFont typeface="Wingdings" pitchFamily="2" charset="2"/>
              <a:buChar char="§"/>
            </a:pPr>
            <a:r>
              <a:rPr lang="fa-IR" sz="1600" b="1" dirty="0">
                <a:solidFill>
                  <a:srgbClr val="1B05BD"/>
                </a:solidFill>
                <a:latin typeface="Arial" pitchFamily="34" charset="0"/>
                <a:cs typeface="Arial" pitchFamily="34" charset="0"/>
              </a:rPr>
              <a:t>کاهش سود نقدی</a:t>
            </a:r>
          </a:p>
          <a:p>
            <a:pPr marL="285750" indent="-285750" algn="r" rtl="1">
              <a:lnSpc>
                <a:spcPct val="150000"/>
              </a:lnSpc>
              <a:buFont typeface="Wingdings" pitchFamily="2" charset="2"/>
              <a:buChar char="§"/>
            </a:pPr>
            <a:r>
              <a:rPr lang="fa-IR" sz="1600" b="1" dirty="0">
                <a:solidFill>
                  <a:srgbClr val="1B05BD"/>
                </a:solidFill>
                <a:latin typeface="Arial" pitchFamily="34" charset="0"/>
                <a:cs typeface="Arial" pitchFamily="34" charset="0"/>
              </a:rPr>
              <a:t>بستن کارخانه ها یا شعبه های شرکت</a:t>
            </a:r>
          </a:p>
          <a:p>
            <a:pPr marL="285750" indent="-285750" algn="r" rtl="1">
              <a:lnSpc>
                <a:spcPct val="150000"/>
              </a:lnSpc>
              <a:buFont typeface="Wingdings" pitchFamily="2" charset="2"/>
              <a:buChar char="§"/>
            </a:pPr>
            <a:r>
              <a:rPr lang="fa-IR" sz="1600" b="1" dirty="0">
                <a:solidFill>
                  <a:srgbClr val="1B05BD"/>
                </a:solidFill>
                <a:latin typeface="Arial" pitchFamily="34" charset="0"/>
                <a:cs typeface="Arial" pitchFamily="34" charset="0"/>
              </a:rPr>
              <a:t>زیانها</a:t>
            </a:r>
            <a:r>
              <a:rPr lang="fa-IR" sz="1600" b="1" dirty="0">
                <a:solidFill>
                  <a:schemeClr val="accent2"/>
                </a:solidFill>
                <a:latin typeface="Arial" pitchFamily="34" charset="0"/>
                <a:cs typeface="Arial" pitchFamily="34" charset="0"/>
              </a:rPr>
              <a:t> </a:t>
            </a:r>
            <a:r>
              <a:rPr lang="fa-IR" sz="1600" b="1" dirty="0">
                <a:latin typeface="Arial" pitchFamily="34" charset="0"/>
                <a:cs typeface="Arial" pitchFamily="34" charset="0"/>
              </a:rPr>
              <a:t>:زیانهای عملیاتی منجر به ناتوانی از پرداخت سود های نقدی یا افزایش سرمایه گذاری می شود.</a:t>
            </a:r>
          </a:p>
          <a:p>
            <a:pPr marL="285750" indent="-285750" algn="r" rtl="1">
              <a:lnSpc>
                <a:spcPct val="150000"/>
              </a:lnSpc>
              <a:buFont typeface="Wingdings" pitchFamily="2" charset="2"/>
              <a:buChar char="§"/>
            </a:pPr>
            <a:r>
              <a:rPr lang="fa-IR" sz="1600" b="1" dirty="0">
                <a:solidFill>
                  <a:srgbClr val="1B05BD"/>
                </a:solidFill>
                <a:latin typeface="Arial" pitchFamily="34" charset="0"/>
                <a:cs typeface="Arial" pitchFamily="34" charset="0"/>
              </a:rPr>
              <a:t>زیاد بودن فصول کم کاری و توقف عملیات</a:t>
            </a:r>
          </a:p>
          <a:p>
            <a:pPr marL="285750" indent="-285750" algn="r" rtl="1">
              <a:lnSpc>
                <a:spcPct val="150000"/>
              </a:lnSpc>
              <a:buFont typeface="Wingdings" pitchFamily="2" charset="2"/>
              <a:buChar char="§"/>
            </a:pPr>
            <a:r>
              <a:rPr lang="fa-IR" sz="1600" b="1" dirty="0">
                <a:solidFill>
                  <a:srgbClr val="1B05BD"/>
                </a:solidFill>
                <a:latin typeface="Arial" pitchFamily="34" charset="0"/>
                <a:cs typeface="Arial" pitchFamily="34" charset="0"/>
              </a:rPr>
              <a:t>استعفای مدیران ارشد :</a:t>
            </a:r>
          </a:p>
          <a:p>
            <a:pPr algn="r" rtl="1">
              <a:lnSpc>
                <a:spcPct val="150000"/>
              </a:lnSpc>
            </a:pPr>
            <a:r>
              <a:rPr lang="fa-IR" sz="1600" b="1" dirty="0" smtClean="0">
                <a:latin typeface="Arial" pitchFamily="34" charset="0"/>
                <a:cs typeface="Arial" pitchFamily="34" charset="0"/>
              </a:rPr>
              <a:t>مدیران </a:t>
            </a:r>
            <a:r>
              <a:rPr lang="fa-IR" sz="1600" b="1" dirty="0">
                <a:latin typeface="Arial" pitchFamily="34" charset="0"/>
                <a:cs typeface="Arial" pitchFamily="34" charset="0"/>
              </a:rPr>
              <a:t>ارشد یک سازمان در جایگاهی هستند که می توانند عملکرد بعدی سازمان را ببینند.بنابراین آنها می توانند زودتر استعفا دهند و به شرکتهایی که پتانسیل بهتری برای مقاومت در برابر ناملایمات اقتصادی دارند بروند.این استعفا می تواند نشانه یک عملکرد ضعیف باشد.</a:t>
            </a:r>
          </a:p>
          <a:p>
            <a:pPr marL="285750" indent="-285750" algn="r" rtl="1">
              <a:lnSpc>
                <a:spcPct val="150000"/>
              </a:lnSpc>
              <a:buFont typeface="Wingdings" pitchFamily="2" charset="2"/>
              <a:buChar char="§"/>
            </a:pPr>
            <a:r>
              <a:rPr lang="fa-IR" sz="1600" b="1" dirty="0">
                <a:solidFill>
                  <a:srgbClr val="1B05BD"/>
                </a:solidFill>
                <a:latin typeface="Arial" pitchFamily="34" charset="0"/>
                <a:cs typeface="Arial" pitchFamily="34" charset="0"/>
              </a:rPr>
              <a:t>افت قیمت سهام:</a:t>
            </a:r>
          </a:p>
          <a:p>
            <a:pPr algn="r" rtl="1">
              <a:lnSpc>
                <a:spcPct val="150000"/>
              </a:lnSpc>
            </a:pPr>
            <a:r>
              <a:rPr lang="fa-IR" sz="1600" b="1" dirty="0" smtClean="0">
                <a:latin typeface="Arial" pitchFamily="34" charset="0"/>
                <a:cs typeface="Arial" pitchFamily="34" charset="0"/>
              </a:rPr>
              <a:t>قیمت</a:t>
            </a:r>
            <a:r>
              <a:rPr lang="fa-IR" sz="1600" b="1" dirty="0" smtClean="0">
                <a:solidFill>
                  <a:schemeClr val="accent2"/>
                </a:solidFill>
                <a:latin typeface="Arial" pitchFamily="34" charset="0"/>
                <a:cs typeface="Arial" pitchFamily="34" charset="0"/>
              </a:rPr>
              <a:t> </a:t>
            </a:r>
            <a:r>
              <a:rPr lang="fa-IR" sz="1600" b="1" dirty="0" smtClean="0">
                <a:latin typeface="Arial" pitchFamily="34" charset="0"/>
                <a:cs typeface="Arial" pitchFamily="34" charset="0"/>
              </a:rPr>
              <a:t>های سهام نشان دهنده </a:t>
            </a:r>
            <a:r>
              <a:rPr lang="fa-IR" sz="1600" b="1" dirty="0">
                <a:latin typeface="Arial" pitchFamily="34" charset="0"/>
                <a:cs typeface="Arial" pitchFamily="34" charset="0"/>
              </a:rPr>
              <a:t>ارزشی  هستند که بازار برای شرکت قائل است.بی ثباتی و کاهش قیمت سهام ممکن است منجر به ترک شرکت از سوی سهامداران با فروش سهام گردد و اعتبار دهندگان نیز عملکرد شرکت را با قیمت سهام آن ارزیابی کنند.</a:t>
            </a:r>
          </a:p>
        </p:txBody>
      </p:sp>
    </p:spTree>
    <p:extLst>
      <p:ext uri="{BB962C8B-B14F-4D97-AF65-F5344CB8AC3E}">
        <p14:creationId xmlns:p14="http://schemas.microsoft.com/office/powerpoint/2010/main" val="2196839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533400" y="123826"/>
            <a:ext cx="8229600" cy="7017306"/>
          </a:xfrm>
          <a:prstGeom prst="rect">
            <a:avLst/>
          </a:prstGeom>
        </p:spPr>
        <p:txBody>
          <a:bodyPr wrap="square">
            <a:spAutoFit/>
          </a:bodyPr>
          <a:lstStyle/>
          <a:p>
            <a:pPr algn="ctr" rtl="1">
              <a:lnSpc>
                <a:spcPct val="150000"/>
              </a:lnSpc>
            </a:pPr>
            <a:r>
              <a:rPr lang="fa-IR" sz="2000" b="1" dirty="0">
                <a:solidFill>
                  <a:srgbClr val="FF0000"/>
                </a:solidFill>
                <a:latin typeface="Arial" pitchFamily="34" charset="0"/>
                <a:cs typeface="Arial" pitchFamily="34" charset="0"/>
              </a:rPr>
              <a:t>مراحل ورشکستگی</a:t>
            </a:r>
          </a:p>
          <a:p>
            <a:pPr algn="r" rtl="1">
              <a:lnSpc>
                <a:spcPct val="150000"/>
              </a:lnSpc>
            </a:pPr>
            <a:r>
              <a:rPr lang="fa-IR" b="1" u="sng" dirty="0">
                <a:solidFill>
                  <a:srgbClr val="FF0000"/>
                </a:solidFill>
                <a:latin typeface="Arial" pitchFamily="34" charset="0"/>
                <a:cs typeface="Arial" pitchFamily="34" charset="0"/>
              </a:rPr>
              <a:t>نهفتگی</a:t>
            </a:r>
          </a:p>
          <a:p>
            <a:pPr algn="r" rtl="1">
              <a:lnSpc>
                <a:spcPct val="150000"/>
              </a:lnSpc>
            </a:pPr>
            <a:r>
              <a:rPr lang="fa-IR" sz="1600" b="1" dirty="0">
                <a:latin typeface="Arial" pitchFamily="34" charset="0"/>
                <a:cs typeface="Arial" pitchFamily="34" charset="0"/>
              </a:rPr>
              <a:t>نیوتن مراحل نامطلوب شدن وضع مالی شرمت را به دوره نهفتگی ،کسری وجه نقد ،نبود قدرت پرداخت دیون مالی یا تجاری،نبود قدرت پرداخت دیون کامل و در نهایت ورشکستگی تقسیم کرد. وضعیت واحد تجاری به طور ناگهانی و غیر منتظره منجر به ورشکستگی نمی شود .در مرحله نهفتگی ممکن است یک یا چند وضعیت نامطلوب به طور پنهانی برای واحد تجاری وجود داشته باشد بدون اینکه فورا قابل شناسایی باشد .مثلا تغییر در تقاضای تولید،استمرار افزایش در هزینه های سربار،منسوخ شدن روشهای تولیدو ....از این عوامل هستند . </a:t>
            </a:r>
          </a:p>
          <a:p>
            <a:pPr algn="r" rtl="1">
              <a:lnSpc>
                <a:spcPct val="150000"/>
              </a:lnSpc>
            </a:pPr>
            <a:r>
              <a:rPr lang="fa-IR" b="1" u="sng" dirty="0">
                <a:solidFill>
                  <a:srgbClr val="FF0000"/>
                </a:solidFill>
                <a:latin typeface="Arial" pitchFamily="34" charset="0"/>
                <a:cs typeface="Arial" pitchFamily="34" charset="0"/>
              </a:rPr>
              <a:t>کسری وجه نقد</a:t>
            </a:r>
          </a:p>
          <a:p>
            <a:pPr algn="r" rtl="1">
              <a:lnSpc>
                <a:spcPct val="150000"/>
              </a:lnSpc>
            </a:pPr>
            <a:r>
              <a:rPr lang="fa-IR" sz="1600" b="1" dirty="0">
                <a:latin typeface="Arial" pitchFamily="34" charset="0"/>
                <a:cs typeface="Arial" pitchFamily="34" charset="0"/>
              </a:rPr>
              <a:t>مرحله کسری وجه نقد وقتی شروع می شود که برای اولین بار یک واحد تجاری برای ایفای تعهدات جاری یا نیاز فوری ،دسترسی به وجه نقد نداشته باشد گرچه چند برابر نیازش ممکن است داراییهای فیزیکی داشته و سابقه سود آوری کافی نیز داشته است.</a:t>
            </a:r>
          </a:p>
          <a:p>
            <a:pPr algn="r" rtl="1">
              <a:lnSpc>
                <a:spcPct val="150000"/>
              </a:lnSpc>
            </a:pPr>
            <a:r>
              <a:rPr lang="fa-IR" b="1" u="sng" dirty="0">
                <a:solidFill>
                  <a:srgbClr val="FF0000"/>
                </a:solidFill>
                <a:latin typeface="Arial" pitchFamily="34" charset="0"/>
                <a:cs typeface="Arial" pitchFamily="34" charset="0"/>
              </a:rPr>
              <a:t>مرحله نبود قدرت پرداخت دیون مالی یا تجاری</a:t>
            </a:r>
          </a:p>
          <a:p>
            <a:pPr algn="r" rtl="1">
              <a:lnSpc>
                <a:spcPct val="150000"/>
              </a:lnSpc>
            </a:pPr>
            <a:r>
              <a:rPr lang="fa-IR" sz="1600" b="1" dirty="0">
                <a:latin typeface="Arial" pitchFamily="34" charset="0"/>
                <a:cs typeface="Arial" pitchFamily="34" charset="0"/>
              </a:rPr>
              <a:t>شرکت هنوز قادر به تحصیل وجه کافی از کانالهای مصرفی هست .مدیر ابزارهای مناسب دارد .مثلا استفاده از افراد حرفه ای تجاری ،کمیته اعتبار دهندگان و تجدید ساختار در تکنیکهای تامین مالی.از طریق این روشها هنوز هم می توان مشگل را دراین مرحله شناسایی و برطرف کرد.</a:t>
            </a:r>
          </a:p>
          <a:p>
            <a:pPr algn="r" rtl="1">
              <a:lnSpc>
                <a:spcPct val="150000"/>
              </a:lnSpc>
            </a:pPr>
            <a:r>
              <a:rPr lang="fa-IR" b="1" u="sng" dirty="0">
                <a:solidFill>
                  <a:srgbClr val="FF0000"/>
                </a:solidFill>
                <a:latin typeface="Arial" pitchFamily="34" charset="0"/>
                <a:cs typeface="Arial" pitchFamily="34" charset="0"/>
              </a:rPr>
              <a:t>نبود قدرت پرداخت دیون کامل</a:t>
            </a:r>
          </a:p>
          <a:p>
            <a:pPr algn="r" rtl="1">
              <a:lnSpc>
                <a:spcPct val="150000"/>
              </a:lnSpc>
            </a:pPr>
            <a:r>
              <a:rPr lang="fa-IR" sz="1600" b="1" dirty="0">
                <a:latin typeface="Arial" pitchFamily="34" charset="0"/>
                <a:cs typeface="Arial" pitchFamily="34" charset="0"/>
              </a:rPr>
              <a:t>در این مرحله دیگر شرکت رو به نابودی رفته است و کل بدهی ها از ارزش داراییهای شرکت فزونی دارد و شرکت نمی تواند از ورشکستگی کامل خود اجتناب کند.</a:t>
            </a:r>
          </a:p>
        </p:txBody>
      </p:sp>
    </p:spTree>
    <p:extLst>
      <p:ext uri="{BB962C8B-B14F-4D97-AF65-F5344CB8AC3E}">
        <p14:creationId xmlns:p14="http://schemas.microsoft.com/office/powerpoint/2010/main" val="3946094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2570</TotalTime>
  <Words>7176</Words>
  <Application>Microsoft Office PowerPoint</Application>
  <PresentationFormat>On-screen Show (4:3)</PresentationFormat>
  <Paragraphs>622</Paragraphs>
  <Slides>67</Slides>
  <Notes>12</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67</vt:i4>
      </vt:variant>
    </vt:vector>
  </HeadingPairs>
  <TitlesOfParts>
    <vt:vector size="85" baseType="lpstr">
      <vt:lpstr>2  Zar</vt:lpstr>
      <vt:lpstr>Arabic Typesetting</vt:lpstr>
      <vt:lpstr>Arial</vt:lpstr>
      <vt:lpstr>B Lotus</vt:lpstr>
      <vt:lpstr>B Nazanin</vt:lpstr>
      <vt:lpstr>B Titr</vt:lpstr>
      <vt:lpstr>B Zar</vt:lpstr>
      <vt:lpstr>Calibri</vt:lpstr>
      <vt:lpstr>Cambria Math</vt:lpstr>
      <vt:lpstr>Franklin Gothic Book</vt:lpstr>
      <vt:lpstr>Perpetua</vt:lpstr>
      <vt:lpstr>Tahoma</vt:lpstr>
      <vt:lpstr>Times New Roman</vt:lpstr>
      <vt:lpstr>Titr2</vt:lpstr>
      <vt:lpstr>Tunga</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گردش حسابهای دریافتنی  </vt:lpstr>
      <vt:lpstr>PowerPoint Presentation</vt:lpstr>
      <vt:lpstr>= نسبت پوشش هزینه های بهره</vt:lpstr>
      <vt:lpstr>PowerPoint Presentation</vt:lpstr>
      <vt:lpstr>تجزيه و تحليل ساختار سرمايه: </vt:lpstr>
      <vt:lpstr>نظريات مختلف پيرامون ساختار سرمايه</vt:lpstr>
      <vt:lpstr>منشأ، تاريخي ورشكستگي </vt:lpstr>
      <vt:lpstr>بررسی قانون ورشکستگی ایران‌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raha</dc:creator>
  <cp:lastModifiedBy>omid</cp:lastModifiedBy>
  <cp:revision>254</cp:revision>
  <dcterms:created xsi:type="dcterms:W3CDTF">2006-08-16T00:00:00Z</dcterms:created>
  <dcterms:modified xsi:type="dcterms:W3CDTF">2018-09-09T13:54:57Z</dcterms:modified>
</cp:coreProperties>
</file>