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16"/>
  </p:notesMasterIdLst>
  <p:sldIdLst>
    <p:sldId id="256" r:id="rId2"/>
    <p:sldId id="258" r:id="rId3"/>
    <p:sldId id="261" r:id="rId4"/>
    <p:sldId id="274" r:id="rId5"/>
    <p:sldId id="271" r:id="rId6"/>
    <p:sldId id="262" r:id="rId7"/>
    <p:sldId id="265" r:id="rId8"/>
    <p:sldId id="266" r:id="rId9"/>
    <p:sldId id="267" r:id="rId10"/>
    <p:sldId id="268" r:id="rId11"/>
    <p:sldId id="269" r:id="rId12"/>
    <p:sldId id="263" r:id="rId13"/>
    <p:sldId id="270" r:id="rId14"/>
    <p:sldId id="273" r:id="rId1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223" autoAdjust="0"/>
    <p:restoredTop sz="94660"/>
  </p:normalViewPr>
  <p:slideViewPr>
    <p:cSldViewPr>
      <p:cViewPr>
        <p:scale>
          <a:sx n="66" d="100"/>
          <a:sy n="66" d="100"/>
        </p:scale>
        <p:origin x="-1686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F13A8B4-E416-4FF7-861B-B381B6B79FC9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B3F923C-C7F4-4869-AD17-84D9D892130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0342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BC15472-A48A-4FDC-9387-B4E56960F91E}" type="datetimeFigureOut">
              <a:rPr lang="fa-IR" smtClean="0"/>
              <a:pPr/>
              <a:t>1433/10/09</a:t>
            </a:fld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3F43A4A-6C18-42B8-BC48-7DE6E9AF758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20" y="428604"/>
            <a:ext cx="8429684" cy="6286544"/>
          </a:xfrm>
        </p:spPr>
        <p:txBody>
          <a:bodyPr>
            <a:normAutofit lnSpcReduction="10000"/>
          </a:bodyPr>
          <a:lstStyle/>
          <a:p>
            <a:endParaRPr lang="fa-IR" sz="2000" dirty="0" smtClean="0">
              <a:cs typeface="B Nazanin" pitchFamily="2" charset="-78"/>
            </a:endParaRPr>
          </a:p>
          <a:p>
            <a:pPr>
              <a:buNone/>
            </a:pPr>
            <a:endParaRPr lang="fa-IR" sz="20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نزدیک کننده طویل  </a:t>
            </a:r>
          </a:p>
          <a:p>
            <a:pPr lvl="0"/>
            <a:endParaRPr lang="fa-IR" sz="2000" dirty="0" smtClean="0">
              <a:cs typeface="B Nazanin" pitchFamily="2" charset="-78"/>
            </a:endParaRPr>
          </a:p>
          <a:p>
            <a:pPr lvl="0">
              <a:lnSpc>
                <a:spcPct val="160000"/>
              </a:lnSpc>
            </a:pP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سرثابت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سطح قدامی استخوان عانه </a:t>
            </a:r>
          </a:p>
          <a:p>
            <a:pPr>
              <a:lnSpc>
                <a:spcPct val="160000"/>
              </a:lnSpc>
            </a:pP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 متحرک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بخش میانی استخوان ران</a:t>
            </a:r>
          </a:p>
          <a:p>
            <a:pPr>
              <a:lnSpc>
                <a:spcPct val="160000"/>
              </a:lnSpc>
            </a:pP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عمل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نزدیک کننده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     (Adduction</a:t>
            </a:r>
            <a:r>
              <a:rPr lang="en-US" sz="2000" dirty="0" smtClean="0">
                <a:cs typeface="B Nazanin" pitchFamily="2" charset="-78"/>
              </a:rPr>
              <a:t>) </a:t>
            </a:r>
            <a:endParaRPr lang="fa-IR" sz="2000" dirty="0" smtClean="0">
              <a:cs typeface="B Nazanin" pitchFamily="2" charset="-78"/>
            </a:endParaRPr>
          </a:p>
          <a:p>
            <a:pPr>
              <a:buNone/>
            </a:pPr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>
              <a:buNone/>
            </a:pPr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راست داخلی</a:t>
            </a:r>
          </a:p>
          <a:p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>
              <a:lnSpc>
                <a:spcPct val="160000"/>
              </a:lnSpc>
            </a:pP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سرثابت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لبه داخلی شاخه نزولی استخوان عانه</a:t>
            </a: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>
              <a:lnSpc>
                <a:spcPct val="160000"/>
              </a:lnSpc>
            </a:pP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سر متحرک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زیر برجستگی استخوان درشت نی در بخش داخلی </a:t>
            </a:r>
          </a:p>
          <a:p>
            <a:pPr lvl="0">
              <a:lnSpc>
                <a:spcPct val="160000"/>
              </a:lnSpc>
            </a:pP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عمل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نزدیک کننده مفصل ران (</a:t>
            </a:r>
            <a:r>
              <a:rPr lang="en-US" sz="2000" dirty="0" smtClean="0">
                <a:latin typeface="Arial" pitchFamily="34" charset="0"/>
                <a:cs typeface="B Nazanin" pitchFamily="2" charset="-78"/>
              </a:rPr>
              <a:t>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Adduction </a:t>
            </a:r>
            <a:r>
              <a:rPr lang="fa-IR" sz="2000" dirty="0" smtClean="0">
                <a:latin typeface="Georgia" pitchFamily="18" charset="0"/>
                <a:cs typeface="B Nazanin" pitchFamily="2" charset="-78"/>
              </a:rPr>
              <a:t>)</a:t>
            </a:r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 marL="0" lvl="0" indent="0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None/>
            </a:pPr>
            <a:r>
              <a:rPr lang="en-US" sz="2000" dirty="0" smtClean="0">
                <a:latin typeface="Arial" pitchFamily="34" charset="0"/>
                <a:cs typeface="B Nazanin" pitchFamily="2" charset="-78"/>
              </a:rPr>
              <a:t> </a:t>
            </a:r>
          </a:p>
        </p:txBody>
      </p:sp>
      <p:pic>
        <p:nvPicPr>
          <p:cNvPr id="5" name="Picture 2" descr="J:\muscles\Hip and Pelvic Girdle\gracilis2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714752"/>
            <a:ext cx="224409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0" descr="addlong  9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71480"/>
            <a:ext cx="2214578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85720" y="571480"/>
            <a:ext cx="8401080" cy="6000792"/>
          </a:xfrm>
        </p:spPr>
        <p:txBody>
          <a:bodyPr>
            <a:normAutofit/>
          </a:bodyPr>
          <a:lstStyle/>
          <a:p>
            <a:endParaRPr lang="fa-IR" sz="20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شانه ای </a:t>
            </a:r>
          </a:p>
          <a:p>
            <a:endParaRPr lang="fa-IR" sz="20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 ثابت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روی استخوان عانه </a:t>
            </a:r>
          </a:p>
          <a:p>
            <a:pPr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سر متحرک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سطح خلفی استخوان ران</a:t>
            </a: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عمل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تا کردن ران ونزدیک کردن </a:t>
            </a:r>
          </a:p>
          <a:p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سرینی بزرگ</a:t>
            </a:r>
          </a:p>
          <a:p>
            <a:pPr lvl="0">
              <a:lnSpc>
                <a:spcPct val="150000"/>
              </a:lnSpc>
            </a:pPr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سر ثابت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بخش خلفی استخوان خاصره و سطح خلفی استخوان خاجی و کنار استخوان دنبالچه</a:t>
            </a:r>
          </a:p>
          <a:p>
            <a:pPr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سر متحرک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بخش خلفی استخوان ران برجستگی سرینی</a:t>
            </a:r>
          </a:p>
          <a:p>
            <a:pPr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عمل :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باز کننده ران,چرخش خارجی,تارهای پایینی نزدیک کننده</a:t>
            </a: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 lvl="0"/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 lvl="0"/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endParaRPr lang="fa-IR" sz="2000" dirty="0">
              <a:cs typeface="B Nazanin" pitchFamily="2" charset="-78"/>
            </a:endParaRPr>
          </a:p>
        </p:txBody>
      </p:sp>
      <p:pic>
        <p:nvPicPr>
          <p:cNvPr id="5" name="Picture 53" descr="glutes-anatomy   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00438"/>
            <a:ext cx="2128865" cy="28962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8" descr="3D704016  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71480"/>
            <a:ext cx="2143140" cy="27146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/>
          </a:bodyPr>
          <a:lstStyle/>
          <a:p>
            <a:r>
              <a:rPr lang="fa-IR" sz="2800" dirty="0" smtClean="0">
                <a:cs typeface="B Nazanin" pitchFamily="2" charset="-78"/>
              </a:rPr>
              <a:t>کوتاهی وکشیدگی عضلات درگیر</a:t>
            </a:r>
            <a:endParaRPr lang="fa-IR" sz="2800" dirty="0">
              <a:cs typeface="B Nazanin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28596" y="1558683"/>
          <a:ext cx="8072494" cy="529931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16328"/>
                <a:gridCol w="1232667"/>
                <a:gridCol w="1232667"/>
                <a:gridCol w="1345416"/>
                <a:gridCol w="1345416"/>
              </a:tblGrid>
              <a:tr h="392671">
                <a:tc rowSpan="2">
                  <a:txBody>
                    <a:bodyPr/>
                    <a:lstStyle/>
                    <a:p>
                      <a:pPr algn="ctr" rtl="1"/>
                      <a:endParaRPr lang="fa-IR" sz="20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2000" dirty="0" smtClean="0">
                          <a:cs typeface="B Nazanin" pitchFamily="2" charset="-78"/>
                        </a:rPr>
                        <a:t>عضلات</a:t>
                      </a:r>
                      <a:endParaRPr lang="fa-IR" sz="2000" dirty="0">
                        <a:cs typeface="B Nazanin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Nazanin" pitchFamily="2" charset="-78"/>
                        </a:rPr>
                        <a:t>کوتاهی</a:t>
                      </a:r>
                      <a:endParaRPr lang="fa-IR" sz="2000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کشیدگی</a:t>
                      </a:r>
                      <a:endParaRPr lang="fa-IR" sz="2000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92671">
                <a:tc vMerge="1">
                  <a:txBody>
                    <a:bodyPr/>
                    <a:lstStyle/>
                    <a:p>
                      <a:pPr algn="ctr" rtl="1"/>
                      <a:endParaRPr lang="fa-I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Nazanin" pitchFamily="2" charset="-78"/>
                        </a:rPr>
                        <a:t>راست</a:t>
                      </a:r>
                      <a:endParaRPr lang="fa-IR" sz="2000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Nazanin" pitchFamily="2" charset="-78"/>
                        </a:rPr>
                        <a:t>چپ</a:t>
                      </a:r>
                      <a:endParaRPr lang="fa-IR" sz="2000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Nazanin" pitchFamily="2" charset="-78"/>
                        </a:rPr>
                        <a:t>راست</a:t>
                      </a:r>
                      <a:endParaRPr lang="fa-IR" sz="2000" dirty="0">
                        <a:cs typeface="B Nazanin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Nazanin" pitchFamily="2" charset="-78"/>
                        </a:rPr>
                        <a:t>چپ</a:t>
                      </a:r>
                      <a:endParaRPr lang="fa-IR" sz="2000" dirty="0">
                        <a:cs typeface="B Nazanin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86002"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>
                          <a:cs typeface="B Nazanin" pitchFamily="2" charset="-78"/>
                        </a:rPr>
                        <a:t>Glutes medius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6002"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>
                          <a:cs typeface="B Nazanin" pitchFamily="2" charset="-78"/>
                        </a:rPr>
                        <a:t>Glutes minimus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6002"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>
                          <a:cs typeface="B Nazanin" pitchFamily="2" charset="-78"/>
                        </a:rPr>
                        <a:t>Tensor facsia latae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3431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cs typeface="B Nazanin" pitchFamily="2" charset="-78"/>
                        </a:rPr>
                        <a:t>Outward rotators                     </a:t>
                      </a:r>
                      <a:endParaRPr lang="fa-IR" sz="1800" dirty="0" smtClean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6002"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>
                          <a:cs typeface="B Nazanin" pitchFamily="2" charset="-78"/>
                        </a:rPr>
                        <a:t>Adductor magnus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92739"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>
                          <a:cs typeface="B Nazanin" pitchFamily="2" charset="-78"/>
                        </a:rPr>
                        <a:t>Adductor brevis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6002"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>
                          <a:cs typeface="B Nazanin" pitchFamily="2" charset="-78"/>
                        </a:rPr>
                        <a:t>Adductor longus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6002"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>
                          <a:cs typeface="B Nazanin" pitchFamily="2" charset="-78"/>
                        </a:rPr>
                        <a:t>Gracilis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6002"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>
                          <a:cs typeface="B Nazanin" pitchFamily="2" charset="-78"/>
                        </a:rPr>
                        <a:t>Pectineus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6002"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>
                          <a:cs typeface="B Nazanin" pitchFamily="2" charset="-78"/>
                        </a:rPr>
                        <a:t>Glutes maximus</a:t>
                      </a:r>
                      <a:r>
                        <a:rPr lang="fa-IR" sz="1800" dirty="0" smtClean="0">
                          <a:cs typeface="B Nazanin" pitchFamily="2" charset="-78"/>
                        </a:rPr>
                        <a:t>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600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B Nazanin" pitchFamily="2" charset="-78"/>
                        </a:rPr>
                        <a:t>Quadratus</a:t>
                      </a:r>
                      <a:r>
                        <a:rPr lang="en-US" baseline="0" dirty="0" smtClean="0">
                          <a:cs typeface="B Nazanin" pitchFamily="2" charset="-78"/>
                        </a:rPr>
                        <a:t> lumborum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5-Point Star 11"/>
          <p:cNvSpPr/>
          <p:nvPr/>
        </p:nvSpPr>
        <p:spPr>
          <a:xfrm>
            <a:off x="3643306" y="2487377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5-Point Star 30"/>
          <p:cNvSpPr/>
          <p:nvPr/>
        </p:nvSpPr>
        <p:spPr>
          <a:xfrm>
            <a:off x="3643306" y="2916005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5-Point Star 31"/>
          <p:cNvSpPr/>
          <p:nvPr/>
        </p:nvSpPr>
        <p:spPr>
          <a:xfrm>
            <a:off x="3643306" y="3273195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5-Point Star 32"/>
          <p:cNvSpPr/>
          <p:nvPr/>
        </p:nvSpPr>
        <p:spPr>
          <a:xfrm>
            <a:off x="3643306" y="3773261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5-Point Star 33"/>
          <p:cNvSpPr/>
          <p:nvPr/>
        </p:nvSpPr>
        <p:spPr>
          <a:xfrm>
            <a:off x="1000100" y="5487773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5-Point Star 34"/>
          <p:cNvSpPr/>
          <p:nvPr/>
        </p:nvSpPr>
        <p:spPr>
          <a:xfrm>
            <a:off x="1000100" y="5130583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6" name="5-Point Star 35"/>
          <p:cNvSpPr/>
          <p:nvPr/>
        </p:nvSpPr>
        <p:spPr>
          <a:xfrm>
            <a:off x="1000100" y="4344765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5-Point Star 36"/>
          <p:cNvSpPr/>
          <p:nvPr/>
        </p:nvSpPr>
        <p:spPr>
          <a:xfrm>
            <a:off x="5000628" y="6273591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5-Point Star 37"/>
          <p:cNvSpPr/>
          <p:nvPr/>
        </p:nvSpPr>
        <p:spPr>
          <a:xfrm>
            <a:off x="5000628" y="5844963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9" name="5-Point Star 38"/>
          <p:cNvSpPr/>
          <p:nvPr/>
        </p:nvSpPr>
        <p:spPr>
          <a:xfrm>
            <a:off x="5000628" y="5487773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0" name="5-Point Star 39"/>
          <p:cNvSpPr/>
          <p:nvPr/>
        </p:nvSpPr>
        <p:spPr>
          <a:xfrm>
            <a:off x="5000628" y="5059145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5-Point Star 40"/>
          <p:cNvSpPr/>
          <p:nvPr/>
        </p:nvSpPr>
        <p:spPr>
          <a:xfrm>
            <a:off x="5000628" y="4701955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5-Point Star 41"/>
          <p:cNvSpPr/>
          <p:nvPr/>
        </p:nvSpPr>
        <p:spPr>
          <a:xfrm>
            <a:off x="5000628" y="4344765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5-Point Star 42"/>
          <p:cNvSpPr/>
          <p:nvPr/>
        </p:nvSpPr>
        <p:spPr>
          <a:xfrm>
            <a:off x="2357422" y="2558815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5-Point Star 43"/>
          <p:cNvSpPr/>
          <p:nvPr/>
        </p:nvSpPr>
        <p:spPr>
          <a:xfrm>
            <a:off x="2357422" y="2844567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5" name="5-Point Star 44"/>
          <p:cNvSpPr/>
          <p:nvPr/>
        </p:nvSpPr>
        <p:spPr>
          <a:xfrm>
            <a:off x="2357422" y="3273195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6" name="5-Point Star 45"/>
          <p:cNvSpPr/>
          <p:nvPr/>
        </p:nvSpPr>
        <p:spPr>
          <a:xfrm>
            <a:off x="2357422" y="3773261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5-Point Star 46"/>
          <p:cNvSpPr/>
          <p:nvPr/>
        </p:nvSpPr>
        <p:spPr>
          <a:xfrm>
            <a:off x="1000100" y="6273591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5-Point Star 47"/>
          <p:cNvSpPr/>
          <p:nvPr/>
        </p:nvSpPr>
        <p:spPr>
          <a:xfrm>
            <a:off x="1000100" y="5916401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9" name="5-Point Star 48"/>
          <p:cNvSpPr/>
          <p:nvPr/>
        </p:nvSpPr>
        <p:spPr>
          <a:xfrm>
            <a:off x="1000100" y="4701955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0" name="5-Point Star 49"/>
          <p:cNvSpPr/>
          <p:nvPr/>
        </p:nvSpPr>
        <p:spPr>
          <a:xfrm>
            <a:off x="5000628" y="6630781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1" name="5-Point Star 50"/>
          <p:cNvSpPr/>
          <p:nvPr/>
        </p:nvSpPr>
        <p:spPr>
          <a:xfrm>
            <a:off x="1000100" y="6630781"/>
            <a:ext cx="45719" cy="4571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158" y="357166"/>
            <a:ext cx="8329642" cy="6143668"/>
          </a:xfrm>
        </p:spPr>
        <p:txBody>
          <a:bodyPr/>
          <a:lstStyle/>
          <a:p>
            <a:endParaRPr lang="en-US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نحوه قرار گیری عضلات کوتاه وکشیده شده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endParaRPr lang="fa-IR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انحراف جانبی لگن </a:t>
            </a:r>
          </a:p>
          <a:p>
            <a:pPr>
              <a:buNone/>
            </a:pPr>
            <a:endParaRPr lang="fa-IR" sz="2400" dirty="0">
              <a:cs typeface="B Nazanin" pitchFamily="2" charset="-78"/>
            </a:endParaRPr>
          </a:p>
        </p:txBody>
      </p:sp>
      <p:pic>
        <p:nvPicPr>
          <p:cNvPr id="3076" name="Picture 4" descr="J:\New Folder\Google Image Result for http--www_pt_ntu_edu_tw-hmchai-kines04-kinspine-PelvicGirdle_files-LegLengthDiscrepancy_jpg_files\PelvicGirdle_files\FrontalStabil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85926"/>
            <a:ext cx="4572032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cs typeface="B Nazanin" pitchFamily="2" charset="-78"/>
              </a:rPr>
              <a:t>منابع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8147248" cy="4759424"/>
          </a:xfrm>
        </p:spPr>
        <p:txBody>
          <a:bodyPr>
            <a:normAutofit/>
          </a:bodyPr>
          <a:lstStyle/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1. حرکات اصلاحی یحی سخنگو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2. حرکات اصلاحی سه استاد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3. حرکات اصلاحی دکتر شجاع الدین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4. حرکت شناسی دبیدی روشن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5. حرکت شناسی تند نویس</a:t>
            </a:r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6 . </a:t>
            </a:r>
            <a:r>
              <a:rPr lang="en-US" sz="2400" dirty="0" smtClean="0">
                <a:cs typeface="B Nazanin" pitchFamily="2" charset="-78"/>
              </a:rPr>
              <a:t>   </a:t>
            </a:r>
            <a:r>
              <a:rPr lang="en-US" sz="1800" dirty="0" smtClean="0">
                <a:cs typeface="B Nazanin" pitchFamily="2" charset="-78"/>
              </a:rPr>
              <a:t>Http://www.pt.ntu.edu.tw/hmchai/kines04/kinspine/PelvicGirdle.htm</a:t>
            </a:r>
            <a:endParaRPr lang="fa-IR" sz="1800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7-</a:t>
            </a:r>
            <a:r>
              <a:rPr lang="en-US" sz="1800" dirty="0" smtClean="0">
                <a:cs typeface="B Nazanin" pitchFamily="2" charset="-78"/>
              </a:rPr>
              <a:t>www_pt_ntu_edu_tw-hmchai-kines04-kinspine-PelvicGirdle</a:t>
            </a:r>
            <a:endParaRPr lang="en-US" sz="1800" dirty="0" smtClean="0"/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8-</a:t>
            </a:r>
            <a:r>
              <a:rPr lang="en-US" sz="1800" dirty="0" smtClean="0">
                <a:cs typeface="B Nazanin" pitchFamily="2" charset="-78"/>
              </a:rPr>
              <a:t>www_myocare_net-images-</a:t>
            </a:r>
            <a:r>
              <a:rPr lang="en-US" sz="1800" dirty="0" err="1" smtClean="0">
                <a:cs typeface="B Nazanin" pitchFamily="2" charset="-78"/>
              </a:rPr>
              <a:t>pelvic_tilt</a:t>
            </a:r>
            <a:endParaRPr lang="fa-IR" sz="18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solidFill>
                  <a:schemeClr val="bg1"/>
                </a:solidFill>
                <a:latin typeface="Forte" pitchFamily="66" charset="0"/>
                <a:cs typeface="B Nazanin" pitchFamily="2" charset="-78"/>
              </a:rPr>
              <a:t>لگن مایل(انحراف جانبی لگن)</a:t>
            </a: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 pitchFamily="2" charset="-78"/>
              </a:rPr>
              <a:t>pelvic obliquity</a:t>
            </a:r>
            <a:endParaRPr lang="fa-IR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B Nazanin" pitchFamily="2" charset="-78"/>
            </a:endParaRPr>
          </a:p>
        </p:txBody>
      </p:sp>
      <p:pic>
        <p:nvPicPr>
          <p:cNvPr id="4" name="Content Placeholder 3" descr="J:\New Folder\Hemihyp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715008" y="1643050"/>
            <a:ext cx="2475325" cy="45259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تعریف</a:t>
            </a:r>
            <a:endParaRPr lang="fa-IR" dirty="0">
              <a:cs typeface="B Nazanin" pitchFamily="2" charset="-78"/>
            </a:endParaRPr>
          </a:p>
        </p:txBody>
      </p:sp>
      <p:pic>
        <p:nvPicPr>
          <p:cNvPr id="2051" name="Picture 3" descr="J:\New Folder\Google Image Result for http--www_myocare_net-images-pelvic_tilt_jpg_files\template_files\pelvic_til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714488"/>
            <a:ext cx="1664014" cy="4483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fa-IR" sz="24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این تغییر شکل عبارت است از همسطح نبودن سه تیغ خاصره دو طرف با یکدیگر </a:t>
            </a: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dirty="0" smtClean="0">
                <a:cs typeface="B Nazanin" pitchFamily="2" charset="-78"/>
              </a:rPr>
              <a:t>اختلاف بین وضعیت طبیعی و ناهنجاری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20" y="1645920"/>
            <a:ext cx="4210080" cy="49977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a-IR" sz="2000" dirty="0" smtClean="0">
                <a:cs typeface="B Nazanin" pitchFamily="2" charset="-78"/>
              </a:rPr>
              <a:t>ناهنجاری  </a:t>
            </a:r>
          </a:p>
          <a:p>
            <a:endParaRPr lang="fa-IR" sz="2000" dirty="0" smtClean="0">
              <a:cs typeface="B Nazanin" pitchFamily="2" charset="-78"/>
            </a:endParaRPr>
          </a:p>
          <a:p>
            <a:pPr>
              <a:buFont typeface="Wingdings" pitchFamily="2" charset="2"/>
              <a:buChar char="Ø"/>
            </a:pPr>
            <a:r>
              <a:rPr lang="fa-IR" sz="2000" dirty="0" smtClean="0">
                <a:cs typeface="B Nazanin" pitchFamily="2" charset="-78"/>
              </a:rPr>
              <a:t>در کجی لگن ستیغ خاصره ای در مقایسه با سمت دیگر پایین می شود یا ستیغ خاصره دو طرف هم سطح با هم نباشند.</a:t>
            </a:r>
            <a:endParaRPr lang="en-US" sz="2000" dirty="0" smtClean="0">
              <a:cs typeface="B Nazanin" pitchFamily="2" charset="-78"/>
            </a:endParaRPr>
          </a:p>
          <a:p>
            <a:endParaRPr lang="fa-IR" sz="2000" dirty="0" smtClean="0">
              <a:cs typeface="B Nazanin" pitchFamily="2" charset="-78"/>
            </a:endParaRPr>
          </a:p>
          <a:p>
            <a:pPr>
              <a:buFont typeface="Wingdings" pitchFamily="2" charset="2"/>
              <a:buChar char="Ø"/>
            </a:pPr>
            <a:r>
              <a:rPr lang="fa-IR" sz="2000" dirty="0" smtClean="0">
                <a:cs typeface="B Nazanin" pitchFamily="2" charset="-78"/>
              </a:rPr>
              <a:t>در تیلت جانبی افتادگی ستیغ خاصره در یک سمت نسبت به سمت دیگر در صفحه فرونتال است.</a:t>
            </a:r>
            <a:endParaRPr lang="en-US" sz="2000" dirty="0" smtClean="0">
              <a:cs typeface="B Nazanin" pitchFamily="2" charset="-78"/>
            </a:endParaRPr>
          </a:p>
          <a:p>
            <a:endParaRPr lang="fa-IR" sz="2000" dirty="0">
              <a:cs typeface="B Nazanin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9977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a-IR" sz="2000" dirty="0" smtClean="0">
                <a:latin typeface="Majsh" pitchFamily="2" charset="2"/>
                <a:cs typeface="B Nazanin" pitchFamily="2" charset="-78"/>
              </a:rPr>
              <a:t>وضعیت طبیعی   </a:t>
            </a:r>
          </a:p>
          <a:p>
            <a:pPr>
              <a:buNone/>
            </a:pPr>
            <a:r>
              <a:rPr lang="fa-IR" sz="2000" dirty="0" smtClean="0">
                <a:latin typeface="Majsh" pitchFamily="2" charset="2"/>
                <a:cs typeface="B Nazanin" pitchFamily="2" charset="-78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fa-IR" sz="2000" dirty="0" smtClean="0">
                <a:latin typeface="Majsh" pitchFamily="2" charset="2"/>
                <a:cs typeface="B Nazanin" pitchFamily="2" charset="-78"/>
              </a:rPr>
              <a:t>دو خار خاصره ای قدامی ـ فوقانی در یک راستا باشند( در سطح افق )</a:t>
            </a:r>
            <a:endParaRPr lang="en-US" sz="2000" dirty="0" smtClean="0">
              <a:latin typeface="Majsh" pitchFamily="2" charset="2"/>
              <a:cs typeface="B Nazanin" pitchFamily="2" charset="-78"/>
            </a:endParaRPr>
          </a:p>
          <a:p>
            <a:endParaRPr lang="fa-IR" sz="2000" dirty="0" smtClean="0">
              <a:latin typeface="Majsh" pitchFamily="2" charset="2"/>
              <a:cs typeface="B Nazanin" pitchFamily="2" charset="-78"/>
            </a:endParaRPr>
          </a:p>
          <a:p>
            <a:pPr>
              <a:buFont typeface="Wingdings" pitchFamily="2" charset="2"/>
              <a:buChar char="Ø"/>
            </a:pPr>
            <a:r>
              <a:rPr lang="fa-IR" sz="2000" dirty="0" smtClean="0">
                <a:latin typeface="Majsh" pitchFamily="2" charset="2"/>
                <a:cs typeface="B Nazanin" pitchFamily="2" charset="-78"/>
              </a:rPr>
              <a:t>- خار خاصره ای قدامی ـ فوقانی و خار خاصره ای خلفی ـ فوقانی در یک راستا باشند.</a:t>
            </a:r>
            <a:endParaRPr lang="en-US" sz="2000" dirty="0" smtClean="0">
              <a:latin typeface="Majsh" pitchFamily="2" charset="2"/>
              <a:cs typeface="B Nazanin" pitchFamily="2" charset="-78"/>
            </a:endParaRPr>
          </a:p>
          <a:p>
            <a:endParaRPr lang="fa-IR" sz="2000" dirty="0">
              <a:latin typeface="Majsh" pitchFamily="2" charset="2"/>
              <a:cs typeface="B Nazanin" pitchFamily="2" charset="-78"/>
            </a:endParaRPr>
          </a:p>
        </p:txBody>
      </p:sp>
      <p:pic>
        <p:nvPicPr>
          <p:cNvPr id="1026" name="Picture 2" descr="J:\New Folder\Lateral Pelvic Tilt and Back Pain_files\IMG_0990_2-300x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572008"/>
            <a:ext cx="3571900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J:\New Folder\Lateral Pelvic Tilt and Back Pain_files\IMG_1007_2-300x1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572008"/>
            <a:ext cx="3429024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PelvicTilt.jpg                                                 001999BEMacintosh HD                   BE0C0C11: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428868"/>
            <a:ext cx="2365128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71472" y="571480"/>
            <a:ext cx="8115328" cy="5857916"/>
          </a:xfrm>
        </p:spPr>
        <p:txBody>
          <a:bodyPr>
            <a:normAutofit/>
          </a:bodyPr>
          <a:lstStyle/>
          <a:p>
            <a:endParaRPr lang="en-US" sz="2400" dirty="0" smtClean="0">
              <a:solidFill>
                <a:schemeClr val="accent1"/>
              </a:solidFill>
              <a:cs typeface="B Nazanin" pitchFamily="2" charset="-78"/>
            </a:endParaRPr>
          </a:p>
          <a:p>
            <a:r>
              <a:rPr lang="fa-IR" sz="2400" dirty="0" smtClean="0">
                <a:solidFill>
                  <a:schemeClr val="accent1"/>
                </a:solidFill>
                <a:cs typeface="B Nazanin" pitchFamily="2" charset="-78"/>
              </a:rPr>
              <a:t>نامگذاری انحراف با توجه به سمت افتادگی</a:t>
            </a:r>
            <a:endParaRPr lang="fa-IR" sz="2400" dirty="0">
              <a:solidFill>
                <a:schemeClr val="accent1"/>
              </a:solidFill>
              <a:cs typeface="B Nazanin" pitchFamily="2" charset="-78"/>
            </a:endParaRPr>
          </a:p>
        </p:txBody>
      </p:sp>
      <p:pic>
        <p:nvPicPr>
          <p:cNvPr id="10" name="Picture 7" descr="PelvicTilt.jpg                                                 001999BEMacintosh HD                   BE0C0C11: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429256" y="2428868"/>
            <a:ext cx="2286000" cy="2603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Rectangle 11"/>
          <p:cNvSpPr/>
          <p:nvPr/>
        </p:nvSpPr>
        <p:spPr>
          <a:xfrm>
            <a:off x="5286380" y="5214950"/>
            <a:ext cx="226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Left Lateral Tilt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190834" y="5214950"/>
            <a:ext cx="2427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right Lateral Tilt</a:t>
            </a:r>
            <a:endParaRPr lang="en-U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solidFill>
                  <a:schemeClr val="accent1"/>
                </a:solidFill>
                <a:cs typeface="B Nazanin" pitchFamily="2" charset="-78"/>
              </a:rPr>
              <a:t>عضلات درگیر در ناهنجاری لگن مایل</a:t>
            </a:r>
            <a:endParaRPr lang="fa-IR" sz="2800" dirty="0">
              <a:solidFill>
                <a:schemeClr val="accent1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282" y="1645920"/>
            <a:ext cx="4281518" cy="4526280"/>
          </a:xfrm>
        </p:spPr>
        <p:txBody>
          <a:bodyPr>
            <a:norm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عضلات اداکتور ران </a:t>
            </a:r>
          </a:p>
          <a:p>
            <a:pPr>
              <a:lnSpc>
                <a:spcPct val="150000"/>
              </a:lnSpc>
            </a:pP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نزدیک کننده بزرگ 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Adductor magnus</a:t>
            </a: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نزدیک کننده کوتاه      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Adductor brevis</a:t>
            </a:r>
            <a:r>
              <a:rPr lang="fa-IR" sz="2000" dirty="0" smtClean="0">
                <a:latin typeface="Georgia" pitchFamily="18" charset="0"/>
                <a:cs typeface="B Nazanin" pitchFamily="2" charset="-78"/>
              </a:rPr>
              <a:t> </a:t>
            </a: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نزدیک کننده طویل    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Adductor longus</a:t>
            </a: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راست داخلی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 Gracilis                             </a:t>
            </a:r>
            <a:r>
              <a:rPr lang="fa-IR" sz="2000" dirty="0" smtClean="0">
                <a:latin typeface="Georgia" pitchFamily="18" charset="0"/>
                <a:cs typeface="B Nazanin" pitchFamily="2" charset="-78"/>
              </a:rPr>
              <a:t> </a:t>
            </a: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شانه ای                              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Pectineus</a:t>
            </a: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سرینی بزرگ           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 Glutes maximus</a:t>
            </a:r>
            <a:r>
              <a:rPr lang="fa-IR" sz="2000" dirty="0" smtClean="0">
                <a:latin typeface="Georgia" pitchFamily="18" charset="0"/>
                <a:cs typeface="B Nazanin" pitchFamily="2" charset="-78"/>
              </a:rPr>
              <a:t> </a:t>
            </a:r>
            <a:endParaRPr lang="fa-IR" sz="2000" dirty="0">
              <a:cs typeface="B Nazanin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0562" y="1645920"/>
            <a:ext cx="4286280" cy="4526280"/>
          </a:xfrm>
        </p:spPr>
        <p:txBody>
          <a:bodyPr>
            <a:norm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عضلات ابداکتور ران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سرینی میانی           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Glutes medius</a:t>
            </a: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سرینی کوچک      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Glutes minimus</a:t>
            </a: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کشنده پهن نیام  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Tensor facsia latae</a:t>
            </a:r>
            <a:endParaRPr lang="fa-IR" sz="2000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cs typeface="B Nazanin" pitchFamily="2" charset="-78"/>
              </a:rPr>
              <a:t>چرخش دهنده های خارجی </a:t>
            </a:r>
          </a:p>
          <a:p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Outward rotators                       </a:t>
            </a:r>
            <a:r>
              <a:rPr lang="fa-IR" sz="2000" dirty="0" smtClean="0">
                <a:latin typeface="Georgia" pitchFamily="18" charset="0"/>
                <a:cs typeface="B Nazanin" pitchFamily="2" charset="-78"/>
              </a:rPr>
              <a:t> </a:t>
            </a:r>
          </a:p>
          <a:p>
            <a:pPr>
              <a:buNone/>
            </a:pPr>
            <a:endParaRPr lang="fa-IR" sz="2000" dirty="0" smtClean="0">
              <a:latin typeface="Georgia" pitchFamily="18" charset="0"/>
              <a:cs typeface="B Nazanin" pitchFamily="2" charset="-78"/>
            </a:endParaRPr>
          </a:p>
          <a:p>
            <a:r>
              <a:rPr lang="fa-IR" sz="2000" b="1" dirty="0" smtClean="0">
                <a:solidFill>
                  <a:srgbClr val="FF0000"/>
                </a:solidFill>
                <a:latin typeface="Georgia" pitchFamily="18" charset="0"/>
                <a:cs typeface="B Nazanin" pitchFamily="2" charset="-78"/>
              </a:rPr>
              <a:t>عضله مربع کمری                          </a:t>
            </a:r>
            <a:r>
              <a:rPr lang="en-US" sz="2000" dirty="0" smtClean="0">
                <a:cs typeface="B Nazanin" pitchFamily="2" charset="-78"/>
              </a:rPr>
              <a:t>Quadratuslumborum                </a:t>
            </a:r>
            <a:endParaRPr lang="fa-IR" sz="2000" dirty="0" smtClean="0">
              <a:cs typeface="B Nazanin" pitchFamily="2" charset="-78"/>
            </a:endParaRPr>
          </a:p>
          <a:p>
            <a:pPr>
              <a:buNone/>
            </a:pPr>
            <a:endParaRPr lang="fa-IR" sz="2000" b="1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solidFill>
                  <a:schemeClr val="accent1"/>
                </a:solidFill>
                <a:cs typeface="B Nazanin" pitchFamily="2" charset="-78"/>
              </a:rPr>
              <a:t>عضلات ابداکتور</a:t>
            </a:r>
            <a:endParaRPr lang="fa-IR" sz="2800" dirty="0">
              <a:solidFill>
                <a:schemeClr val="accent1"/>
              </a:solidFill>
              <a:cs typeface="B Nazanin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00034" y="1500174"/>
            <a:ext cx="8186766" cy="5143536"/>
          </a:xfrm>
        </p:spPr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عضله سرینی میانی </a:t>
            </a:r>
            <a:r>
              <a:rPr lang="fa-IR" sz="2000" dirty="0" smtClean="0">
                <a:cs typeface="B Nazanin" pitchFamily="2" charset="-78"/>
              </a:rPr>
              <a:t> </a:t>
            </a:r>
          </a:p>
          <a:p>
            <a:pPr lvl="0">
              <a:buNone/>
            </a:pPr>
            <a:endParaRPr lang="fa-IR" sz="2000" dirty="0" smtClean="0">
              <a:solidFill>
                <a:srgbClr val="A50021"/>
              </a:solidFill>
              <a:latin typeface="Arial" pitchFamily="34" charset="0"/>
              <a:cs typeface="B Nazanin" pitchFamily="2" charset="-78"/>
            </a:endParaRPr>
          </a:p>
          <a:p>
            <a:pPr lvl="0"/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سرثابت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سطح خلفی حفره خاصره در پایین تاج خاصره</a:t>
            </a: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 lvl="0"/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سرمتحرک :</a:t>
            </a: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سطح خارجی برجستگی بزرگ ران    </a:t>
            </a:r>
          </a:p>
          <a:p>
            <a:pPr lvl="0"/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عمل :</a:t>
            </a: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دور کردن مفصل ران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(Abduction)</a:t>
            </a:r>
            <a:r>
              <a:rPr lang="fa-IR" sz="2000" dirty="0" smtClean="0">
                <a:latin typeface="Georgia" pitchFamily="18" charset="0"/>
                <a:cs typeface="B Nazanin" pitchFamily="2" charset="-78"/>
              </a:rPr>
              <a:t> </a:t>
            </a:r>
          </a:p>
          <a:p>
            <a:pPr lvl="0"/>
            <a:endParaRPr lang="fa-IR" sz="2000" dirty="0" smtClean="0">
              <a:latin typeface="Georgia" pitchFamily="18" charset="0"/>
              <a:cs typeface="B Nazanin" pitchFamily="2" charset="-78"/>
            </a:endParaRPr>
          </a:p>
          <a:p>
            <a:pPr lvl="0"/>
            <a:endParaRPr lang="fa-IR" sz="2000" dirty="0" smtClean="0">
              <a:latin typeface="Georgia" pitchFamily="18" charset="0"/>
              <a:cs typeface="B Nazanin" pitchFamily="2" charset="-78"/>
            </a:endParaRPr>
          </a:p>
          <a:p>
            <a:pPr lvl="0">
              <a:buNone/>
            </a:pPr>
            <a:endParaRPr lang="fa-IR" sz="20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عضله سرینی کوچک</a:t>
            </a:r>
            <a:r>
              <a:rPr lang="fa-IR" sz="2000" dirty="0" smtClean="0">
                <a:cs typeface="B Nazanin" pitchFamily="2" charset="-78"/>
              </a:rPr>
              <a:t> </a:t>
            </a:r>
          </a:p>
          <a:p>
            <a:endParaRPr lang="fa-IR" sz="2000" dirty="0" smtClean="0">
              <a:latin typeface="Georgia" pitchFamily="18" charset="0"/>
              <a:cs typeface="B Nazanin" pitchFamily="2" charset="-78"/>
            </a:endParaRPr>
          </a:p>
          <a:p>
            <a:r>
              <a:rPr lang="fa-IR" sz="2000" dirty="0" smtClean="0">
                <a:solidFill>
                  <a:srgbClr val="FF0000"/>
                </a:solidFill>
                <a:latin typeface="Georgia" pitchFamily="18" charset="0"/>
                <a:cs typeface="B Nazanin" pitchFamily="2" charset="-78"/>
              </a:rPr>
              <a:t>سرثابت :</a:t>
            </a: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سطح خلفی استخوان لگن </a:t>
            </a:r>
          </a:p>
          <a:p>
            <a:pPr lvl="0"/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سر متحرک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سطح قدامی برآمدگی بزرگ استخوان ران </a:t>
            </a:r>
          </a:p>
          <a:p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عمل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چرخش داخلی وابداکشن استخوان ران</a:t>
            </a:r>
          </a:p>
          <a:p>
            <a:pPr lvl="0">
              <a:buNone/>
            </a:pPr>
            <a:r>
              <a:rPr lang="fa-IR" sz="2000" dirty="0" smtClean="0">
                <a:latin typeface="Arial" pitchFamily="34" charset="0"/>
                <a:cs typeface="B Nazanin" pitchFamily="2" charset="-78"/>
              </a:rPr>
              <a:t>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(Outward rotation, Abduction)     </a:t>
            </a:r>
            <a:r>
              <a:rPr lang="fa-IR" sz="2000" dirty="0" smtClean="0">
                <a:latin typeface="Georgia" pitchFamily="18" charset="0"/>
                <a:cs typeface="B Nazanin" pitchFamily="2" charset="-78"/>
              </a:rPr>
              <a:t>  </a:t>
            </a:r>
          </a:p>
          <a:p>
            <a:pPr lvl="0"/>
            <a:endParaRPr lang="en-US" sz="2000" dirty="0" smtClean="0">
              <a:latin typeface="Georgia" pitchFamily="18" charset="0"/>
              <a:cs typeface="B Nazanin" pitchFamily="2" charset="-78"/>
            </a:endParaRPr>
          </a:p>
          <a:p>
            <a:pPr lvl="0">
              <a:buNone/>
            </a:pP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 lvl="0">
              <a:buNone/>
            </a:pP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 lvl="0">
              <a:buNone/>
            </a:pPr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 lvl="0"/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>
              <a:buNone/>
            </a:pPr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>
              <a:buNone/>
            </a:pPr>
            <a:endParaRPr lang="en-US" sz="2000" dirty="0" smtClean="0">
              <a:latin typeface="Georgia" pitchFamily="18" charset="0"/>
              <a:cs typeface="B Nazanin" pitchFamily="2" charset="-78"/>
            </a:endParaRPr>
          </a:p>
          <a:p>
            <a:pPr lvl="0">
              <a:buNone/>
            </a:pPr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 lvl="0">
              <a:buNone/>
            </a:pPr>
            <a:endParaRPr lang="fa-IR" sz="2000" dirty="0" smtClean="0">
              <a:latin typeface="Arial" pitchFamily="34" charset="0"/>
              <a:cs typeface="B Nazanin" pitchFamily="2" charset="-78"/>
            </a:endParaRPr>
          </a:p>
          <a:p>
            <a:pPr>
              <a:buNone/>
            </a:pPr>
            <a:r>
              <a:rPr lang="en-US" sz="2000" dirty="0" smtClean="0">
                <a:cs typeface="B Nazanin" pitchFamily="2" charset="-78"/>
              </a:rPr>
              <a:t>   </a:t>
            </a:r>
            <a:r>
              <a:rPr lang="fa-IR" sz="2000" dirty="0" smtClean="0">
                <a:cs typeface="B Nazanin" pitchFamily="2" charset="-78"/>
              </a:rPr>
              <a:t>  </a:t>
            </a:r>
            <a:endParaRPr lang="fa-IR" sz="2000" dirty="0">
              <a:cs typeface="B Nazanin" pitchFamily="2" charset="-78"/>
            </a:endParaRPr>
          </a:p>
        </p:txBody>
      </p:sp>
      <p:pic>
        <p:nvPicPr>
          <p:cNvPr id="5" name="Picture 64" descr="GluteusMinimus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643314"/>
            <a:ext cx="2105010" cy="2868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4" descr="GluteusMedius    8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7" y="571480"/>
            <a:ext cx="2143140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14282" y="428604"/>
            <a:ext cx="8472518" cy="6215106"/>
          </a:xfrm>
        </p:spPr>
        <p:txBody>
          <a:bodyPr>
            <a:normAutofit fontScale="85000" lnSpcReduction="20000"/>
          </a:bodyPr>
          <a:lstStyle/>
          <a:p>
            <a:endParaRPr lang="fa-IR" sz="2000" dirty="0" smtClean="0">
              <a:cs typeface="B Nazanin" pitchFamily="2" charset="-78"/>
            </a:endParaRPr>
          </a:p>
          <a:p>
            <a:endParaRPr lang="fa-IR" sz="2000" dirty="0" smtClean="0">
              <a:cs typeface="B Nazanin" pitchFamily="2" charset="-78"/>
            </a:endParaRPr>
          </a:p>
          <a:p>
            <a:endParaRPr lang="fa-IR" sz="2000" dirty="0" smtClean="0">
              <a:cs typeface="B Nazanin" pitchFamily="2" charset="-78"/>
            </a:endParaRPr>
          </a:p>
          <a:p>
            <a:r>
              <a:rPr lang="fa-IR" sz="2000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عضله کشنده پهن نیام </a:t>
            </a:r>
          </a:p>
          <a:p>
            <a:endParaRPr lang="fa-IR" sz="2000" dirty="0" smtClean="0">
              <a:cs typeface="B Nazanin" pitchFamily="2" charset="-78"/>
            </a:endParaRPr>
          </a:p>
          <a:p>
            <a:endParaRPr lang="fa-IR" sz="2000" dirty="0" smtClean="0">
              <a:cs typeface="B Nazanin" pitchFamily="2" charset="-78"/>
            </a:endParaRPr>
          </a:p>
          <a:p>
            <a:pPr lvl="0">
              <a:lnSpc>
                <a:spcPct val="160000"/>
              </a:lnSpc>
            </a:pP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 ثابت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بخش قدامی تاج خاصره</a:t>
            </a: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 lvl="0">
              <a:lnSpc>
                <a:spcPct val="160000"/>
              </a:lnSpc>
            </a:pP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 متحرک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رباط کناری خارجی برجستگی خارجی درشت نی</a:t>
            </a: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 marL="0" lvl="0" indent="0" rtl="0"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None/>
            </a:pP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عمل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تا کردن،دور کردن و چرخش داخلی به مقدار جزئی</a:t>
            </a:r>
          </a:p>
          <a:p>
            <a:pPr marL="0" lvl="0" indent="0" algn="l" rtl="0"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None/>
            </a:pP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                                                (Flexion Abduction and Inward rotation)</a:t>
            </a:r>
            <a:endParaRPr lang="fa-IR" sz="2000" dirty="0" smtClean="0">
              <a:latin typeface="Georgia" pitchFamily="18" charset="0"/>
              <a:cs typeface="B Nazanin" pitchFamily="2" charset="-78"/>
            </a:endParaRPr>
          </a:p>
          <a:p>
            <a:endParaRPr lang="en-US" sz="2000" dirty="0" smtClean="0">
              <a:cs typeface="B Nazanin" pitchFamily="2" charset="-78"/>
            </a:endParaRPr>
          </a:p>
          <a:p>
            <a:endParaRPr lang="fa-IR" sz="2000" dirty="0" smtClean="0">
              <a:cs typeface="B Nazanin" pitchFamily="2" charset="-78"/>
            </a:endParaRPr>
          </a:p>
          <a:p>
            <a:r>
              <a:rPr lang="fa-IR" dirty="0" smtClean="0">
                <a:cs typeface="B Nazanin" pitchFamily="2" charset="-78"/>
              </a:rPr>
              <a:t>چرخش دهنده های خارجی </a:t>
            </a:r>
          </a:p>
          <a:p>
            <a:pPr lvl="0"/>
            <a:endParaRPr lang="fa-IR" sz="2000" dirty="0" smtClean="0">
              <a:cs typeface="B Nazanin" pitchFamily="2" charset="-78"/>
            </a:endParaRPr>
          </a:p>
          <a:p>
            <a:pPr lvl="0"/>
            <a:endParaRPr lang="fa-IR" sz="20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 ثابت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بخش خلفی و قدامی خاجی و خاصره</a:t>
            </a: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 متحرک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برجستگی بزرگ استخوان ران </a:t>
            </a:r>
          </a:p>
          <a:p>
            <a:pPr marL="0" lvl="0" indent="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None/>
            </a:pP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(Outward rotation)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 </a:t>
            </a: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عمل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چرخش خارجی مفصل ران</a:t>
            </a:r>
          </a:p>
          <a:p>
            <a:pPr marL="0" indent="0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None/>
            </a:pPr>
            <a:endParaRPr lang="en-US" sz="2000" dirty="0" smtClean="0">
              <a:latin typeface="Georgia" pitchFamily="18" charset="0"/>
              <a:cs typeface="B Nazanin" pitchFamily="2" charset="-78"/>
            </a:endParaRPr>
          </a:p>
          <a:p>
            <a:pPr marL="0" lvl="0" indent="0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None/>
            </a:pPr>
            <a:r>
              <a:rPr lang="en-US" sz="2000" dirty="0" smtClean="0">
                <a:latin typeface="Arial" pitchFamily="34" charset="0"/>
                <a:cs typeface="B Nazanin" pitchFamily="2" charset="-78"/>
              </a:rPr>
              <a:t>  </a:t>
            </a:r>
            <a:endParaRPr lang="fa-IR" sz="2000" dirty="0">
              <a:cs typeface="B Nazanin" pitchFamily="2" charset="-78"/>
            </a:endParaRPr>
          </a:p>
        </p:txBody>
      </p:sp>
      <p:pic>
        <p:nvPicPr>
          <p:cNvPr id="3" name="Picture 52" descr="3D702007  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00042"/>
            <a:ext cx="1962134" cy="2938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00034" y="3582920"/>
          <a:ext cx="1857388" cy="2994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Photo Editor Photo" r:id="rId4" imgW="4371429" imgH="4629796" progId="">
                  <p:embed/>
                </p:oleObj>
              </mc:Choice>
              <mc:Fallback>
                <p:oleObj name="Photo Editor Photo" r:id="rId4" imgW="4371429" imgH="4629796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3582920"/>
                        <a:ext cx="1857388" cy="2994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cs typeface="B Nazanin" pitchFamily="2" charset="-78"/>
              </a:rPr>
              <a:t>عضلات اداکتور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00034" y="1500174"/>
            <a:ext cx="8186766" cy="5143536"/>
          </a:xfrm>
        </p:spPr>
        <p:txBody>
          <a:bodyPr>
            <a:normAutofit/>
          </a:bodyPr>
          <a:lstStyle/>
          <a:p>
            <a:r>
              <a:rPr lang="fa-IR" sz="2400" dirty="0" smtClean="0">
                <a:cs typeface="B Nazanin" pitchFamily="2" charset="-78"/>
              </a:rPr>
              <a:t>نزدیک کننده بزرگ </a:t>
            </a:r>
          </a:p>
          <a:p>
            <a:pPr lvl="0"/>
            <a:endParaRPr lang="fa-IR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سرثابت :</a:t>
            </a: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جلوی استخوان عانه</a:t>
            </a: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 lvl="0"/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سرمتحرک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تقریبا سرتاسر طول بخش داخلی و قدامی استخوان ران</a:t>
            </a:r>
          </a:p>
          <a:p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عمل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نزدیک کردن چرخش داخلی</a:t>
            </a:r>
          </a:p>
          <a:p>
            <a:pPr marL="0" lvl="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None/>
            </a:pPr>
            <a:r>
              <a:rPr lang="en-US" sz="2000" dirty="0" smtClean="0">
                <a:latin typeface="Arial" pitchFamily="34" charset="0"/>
                <a:cs typeface="B Nazanin" pitchFamily="2" charset="-78"/>
              </a:rPr>
              <a:t>                                                        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  (Adduction,Inward rotation)</a:t>
            </a:r>
          </a:p>
          <a:p>
            <a:endParaRPr lang="fa-IR" sz="2000" dirty="0" smtClean="0">
              <a:cs typeface="B Nazanin" pitchFamily="2" charset="-78"/>
            </a:endParaRPr>
          </a:p>
          <a:p>
            <a:endParaRPr lang="fa-IR" sz="20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نزدیک کننده کوتاه </a:t>
            </a:r>
          </a:p>
          <a:p>
            <a:pPr lvl="0"/>
            <a:endParaRPr lang="fa-IR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 ثابت :</a:t>
            </a: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استخوان عانه در قسمت قدامی</a:t>
            </a:r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pPr lvl="0"/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سر متحرک :</a:t>
            </a:r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بخش بالایی خط خشن استخوان ران </a:t>
            </a:r>
          </a:p>
          <a:p>
            <a:r>
              <a:rPr lang="fa-IR" sz="2000" dirty="0" smtClean="0">
                <a:solidFill>
                  <a:srgbClr val="FF0000"/>
                </a:solidFill>
                <a:latin typeface="Arial" pitchFamily="34" charset="0"/>
                <a:cs typeface="B Nazanin" pitchFamily="2" charset="-78"/>
              </a:rPr>
              <a:t>عمل : </a:t>
            </a:r>
            <a:r>
              <a:rPr lang="fa-IR" sz="2000" dirty="0" smtClean="0">
                <a:latin typeface="Arial" pitchFamily="34" charset="0"/>
                <a:cs typeface="B Nazanin" pitchFamily="2" charset="-78"/>
              </a:rPr>
              <a:t>نزدیک کننده مفصل ران</a:t>
            </a:r>
            <a:r>
              <a:rPr lang="en-US" sz="2000" dirty="0" smtClean="0">
                <a:latin typeface="Georgia" pitchFamily="18" charset="0"/>
                <a:cs typeface="B Nazanin" pitchFamily="2" charset="-78"/>
              </a:rPr>
              <a:t>(Adductor)  </a:t>
            </a:r>
          </a:p>
          <a:p>
            <a:pPr lvl="0"/>
            <a:endParaRPr lang="en-US" sz="2000" dirty="0" smtClean="0">
              <a:latin typeface="Arial" pitchFamily="34" charset="0"/>
              <a:cs typeface="B Nazanin" pitchFamily="2" charset="-78"/>
            </a:endParaRPr>
          </a:p>
          <a:p>
            <a:endParaRPr lang="fa-IR" sz="2000" dirty="0">
              <a:cs typeface="B Nazanin" pitchFamily="2" charset="-78"/>
            </a:endParaRPr>
          </a:p>
        </p:txBody>
      </p:sp>
      <p:pic>
        <p:nvPicPr>
          <p:cNvPr id="5" name="Picture 41" descr="3D704007   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42918"/>
            <a:ext cx="214314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7" descr="9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643314"/>
            <a:ext cx="2143140" cy="28765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676</TotalTime>
  <Words>515</Words>
  <Application>Microsoft Office PowerPoint</Application>
  <PresentationFormat>On-screen Show (4:3)</PresentationFormat>
  <Paragraphs>164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Foundry</vt:lpstr>
      <vt:lpstr>Photo Editor Photo</vt:lpstr>
      <vt:lpstr>PowerPoint Presentation</vt:lpstr>
      <vt:lpstr>لگن مایل(انحراف جانبی لگن)pelvic obliquity</vt:lpstr>
      <vt:lpstr>تعریف</vt:lpstr>
      <vt:lpstr>اختلاف بین وضعیت طبیعی و ناهنجاری</vt:lpstr>
      <vt:lpstr>PowerPoint Presentation</vt:lpstr>
      <vt:lpstr>عضلات درگیر در ناهنجاری لگن مایل</vt:lpstr>
      <vt:lpstr>عضلات ابداکتور</vt:lpstr>
      <vt:lpstr>PowerPoint Presentation</vt:lpstr>
      <vt:lpstr>عضلات اداکتور</vt:lpstr>
      <vt:lpstr>PowerPoint Presentation</vt:lpstr>
      <vt:lpstr>PowerPoint Presentation</vt:lpstr>
      <vt:lpstr>کوتاهی وکشیدگی عضلات درگیر</vt:lpstr>
      <vt:lpstr>PowerPoint Presentation</vt:lpstr>
      <vt:lpstr>منابع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MYIII</dc:creator>
  <cp:lastModifiedBy>Mostafa Faramarzi Motaghaed</cp:lastModifiedBy>
  <cp:revision>85</cp:revision>
  <dcterms:created xsi:type="dcterms:W3CDTF">2011-11-25T12:38:33Z</dcterms:created>
  <dcterms:modified xsi:type="dcterms:W3CDTF">2012-08-26T11:42:08Z</dcterms:modified>
</cp:coreProperties>
</file>