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2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8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9902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18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719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43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1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74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7A761-B466-4C30-84AC-00F1B3A32B72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09044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8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7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8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16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2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0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3F4D-29E3-4F4C-87FE-2D63BC0F0C9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1299FD-A53F-471A-B866-DD55DCFFA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43113" y="2205038"/>
            <a:ext cx="8229600" cy="230505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fa-IR" sz="4000" dirty="0">
                <a:solidFill>
                  <a:srgbClr val="FF0000"/>
                </a:solidFill>
                <a:cs typeface="Nazanin" pitchFamily="2" charset="-78"/>
                <a:hlinkClick r:id="rId2" action="ppaction://hlinksldjump"/>
              </a:rPr>
              <a:t>فصل دوم:</a:t>
            </a:r>
            <a:r>
              <a:rPr lang="fa-IR" sz="4000" b="1" dirty="0">
                <a:cs typeface="Nazanin" pitchFamily="2" charset="-78"/>
                <a:hlinkClick r:id="rId2" action="ppaction://hlinksldjump"/>
              </a:rPr>
              <a:t/>
            </a:r>
            <a:br>
              <a:rPr lang="fa-IR" sz="4000" b="1" dirty="0">
                <a:cs typeface="Nazanin" pitchFamily="2" charset="-78"/>
                <a:hlinkClick r:id="rId2" action="ppaction://hlinksldjump"/>
              </a:rPr>
            </a:br>
            <a:r>
              <a:rPr lang="fa-IR" b="1" dirty="0" smtClean="0">
                <a:cs typeface="Nazanin" pitchFamily="2" charset="-78"/>
              </a:rPr>
              <a:t>مديريت استراتژيك و اثربخشي سازمان</a:t>
            </a:r>
            <a:endParaRPr lang="en-US" b="1" dirty="0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2137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خلاصه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هدفهاي رسمي و ماموريتهاي سازمان</a:t>
            </a: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، تعيين كنندۀ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نوع سيستم ارزشي</a:t>
            </a: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 سازمان است؛در حالي كه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هدفهاي عملي و استراتژيها</a:t>
            </a: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 مشخص كنندۀ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كارهاي اصلي</a:t>
            </a: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 است كه سازمان بايد انجام دهد.</a:t>
            </a:r>
            <a:endParaRPr lang="en-US" smtClean="0">
              <a:solidFill>
                <a:srgbClr val="0033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362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استراتژيهاي سازماني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استراتژي عبارت است يك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برنامه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براي ايجاد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رابطه متقابل با عوامل محيطي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كه معمولاً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ضد و نقيض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هستند،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جهت تأمين هدفهاي سازمان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3247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استراتژيهاي سازماني از ديدگاه پورتر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كاهش هزينه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متمايز ساختن محصول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تمركز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862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استراتژي كاهش هزينه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435975" cy="3886200"/>
          </a:xfrm>
        </p:spPr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هدف سازمان: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افزايش كارآيي؛ به همين جهت كنترلهاي شديدي روي هزينه ها اعمال مي كند.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رهبري مبتني بر كاهش هزينه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به اين معني است كه شركت، محصولات و خدمات را به قيمتهاي رقابتي عرضه مي كند، ولي از كيفيت محصول نمي كاهد و به سودي معقول تن در مي دهد. 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5934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استراتژي كاهش هزينه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بكار گيري روشهاي عملياتي ساده؛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بكارگيري تكنولوژي ساده در فرآيند توليد؛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سرپرستي مستقيم؛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دادن اختيارات محدود به كاركنان؛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بكارگيري سيستمهاي عالي توزيع وكاهش هزينه ها.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1333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استراتژي متمايز ساختن محصول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سازمان درصدد بر مي آيد تا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محصولات و خدماتي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را كه در آن صنعت ارائه مي كند،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متمايز نمايد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ساختار ارگانيك؛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تشويق و ترغيب به خلاقيت؛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تشويق به تحقيقات اصولي؛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بكارگيري تكنولوژي پيشرفته؛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2200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استراتژي متمايز ساختن محصول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افزايش شهرت شركت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از نظر ارائه محصولاتي با كيفيت بالا؛</a:t>
            </a:r>
          </a:p>
          <a:p>
            <a:pPr eaLnBrk="1" hangingPunct="1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افزايش تواناييهاي بازاريابي نوآوري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در دادن پاداش به كاركنان؛</a:t>
            </a:r>
          </a:p>
          <a:p>
            <a:pPr eaLnBrk="1" hangingPunct="1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مشتريهايي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مورد هدف قرار مي گيرند كه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نسبت به قيمت حساسيت زيادي ندارند.</a:t>
            </a:r>
            <a:endParaRPr lang="en-US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3929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استراتژي تمركز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در اجراي استراتژي تمركز بر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نوع خاصي از محصول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، سازمان مي كوشد تا بر بخشهاي خاصي از بازار يا گروههايي خاص از خريدار متمركز شود.</a:t>
            </a:r>
          </a:p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داشتن انعطاف پذيري در دادن پاداش و برقرار كردن روابط صميمي با كاركنان؛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6924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استراتژي تمركز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81200"/>
            <a:ext cx="8362950" cy="3886200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ارائه خدمات لازم به مشتري جهت افزايش وفاداري مصرف كنندگان؛</a:t>
            </a:r>
          </a:p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دادن اختيار نسبتاً زياد به كاركنان جهت تماس و تأمين نيازهاي مشتريان.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7370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عوامل مؤثر در اثربخشي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گرايش استراتژيك؛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مديريت عالي؛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طراحي سازمان؛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فرهنگ سازماني.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20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هدف سازماني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Nazanin" pitchFamily="2" charset="-78"/>
              </a:rPr>
              <a:t>هدف سازماني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نوعي وضعيت مطلوب</a:t>
            </a:r>
            <a:r>
              <a:rPr lang="fa-IR" smtClean="0">
                <a:cs typeface="Nazanin" pitchFamily="2" charset="-78"/>
              </a:rPr>
              <a:t> است كه سازمان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قصد رسيدن</a:t>
            </a:r>
            <a:r>
              <a:rPr lang="fa-IR" smtClean="0">
                <a:cs typeface="Nazanin" pitchFamily="2" charset="-78"/>
              </a:rPr>
              <a:t> به آن را دارد.</a:t>
            </a:r>
          </a:p>
          <a:p>
            <a:pPr eaLnBrk="1" hangingPunct="1"/>
            <a:r>
              <a:rPr lang="fa-IR" smtClean="0">
                <a:cs typeface="Nazanin" pitchFamily="2" charset="-78"/>
              </a:rPr>
              <a:t>هدف سازماني نمايانگر يك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نتيجه يا نقطه نهايي</a:t>
            </a:r>
            <a:r>
              <a:rPr lang="fa-IR" smtClean="0">
                <a:cs typeface="Nazanin" pitchFamily="2" charset="-78"/>
              </a:rPr>
              <a:t> است.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2983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گرايش استراتژيك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تماس با مشتري؛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واكنش سريع؛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كانون توجه و اهداف روشن تجاري.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5315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مديريت عالي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رؤياي رهبري؛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تعصب نسبت به عملكرد؛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تمركز بر ارزشهاي اصلي.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9132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طراحي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شكل ساده،كاركنان اندك؛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تمركز زدايي و افزايش نوآوري(كارآفريني)؛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بصورت همزمان سخت گيري و سهل گيري.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4396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فرهنگ سازماني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جوي آكنده از اعتماد؛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بهره وري از مجراي كاركنان؛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ديدگاه بلندمدت.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66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اثربخشي سازماني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اثربخشي</a:t>
            </a:r>
            <a:r>
              <a:rPr lang="fa-IR" b="1" smtClean="0">
                <a:solidFill>
                  <a:schemeClr val="bg2"/>
                </a:solidFill>
                <a:cs typeface="Nazanin" pitchFamily="2" charset="-78"/>
              </a:rPr>
              <a:t>: 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عبارت است از درجه يا ميزاني كه سازمان به هدفهاي مورد نظر خود نائل مي آيد.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كارآيي</a:t>
            </a:r>
            <a:r>
              <a:rPr lang="fa-IR" b="1" smtClean="0">
                <a:solidFill>
                  <a:schemeClr val="bg2"/>
                </a:solidFill>
                <a:cs typeface="Nazanin" pitchFamily="2" charset="-78"/>
              </a:rPr>
              <a:t>: 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عبارت است از مقدار منابعي كه براي توليد يك واحد محصول به مصرف رسيده است.</a:t>
            </a:r>
            <a:endParaRPr lang="en-US" b="1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5056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188913"/>
            <a:ext cx="8497888" cy="1371600"/>
          </a:xfrm>
        </p:spPr>
        <p:txBody>
          <a:bodyPr/>
          <a:lstStyle/>
          <a:p>
            <a:pPr algn="ctr" eaLnBrk="1" hangingPunct="1"/>
            <a:r>
              <a:rPr lang="fa-IR" b="1">
                <a:cs typeface="Nazanin" pitchFamily="2" charset="-78"/>
              </a:rPr>
              <a:t>رويكردهاي سنتي براي سنجش اثربخشي سازماني</a:t>
            </a:r>
            <a:endParaRPr lang="en-US" b="1">
              <a:cs typeface="Nazanin" pitchFamily="2" charset="-78"/>
            </a:endParaRPr>
          </a:p>
        </p:txBody>
      </p:sp>
      <p:grpSp>
        <p:nvGrpSpPr>
          <p:cNvPr id="69635" name="Group 17"/>
          <p:cNvGrpSpPr>
            <a:grpSpLocks/>
          </p:cNvGrpSpPr>
          <p:nvPr/>
        </p:nvGrpSpPr>
        <p:grpSpPr bwMode="auto">
          <a:xfrm>
            <a:off x="1846264" y="1700214"/>
            <a:ext cx="8821737" cy="4752975"/>
            <a:chOff x="203" y="1071"/>
            <a:chExt cx="5557" cy="2994"/>
          </a:xfrm>
        </p:grpSpPr>
        <p:sp>
          <p:nvSpPr>
            <p:cNvPr id="69636" name="Rectangle 4"/>
            <p:cNvSpPr>
              <a:spLocks noChangeArrowheads="1"/>
            </p:cNvSpPr>
            <p:nvPr/>
          </p:nvSpPr>
          <p:spPr bwMode="auto">
            <a:xfrm>
              <a:off x="249" y="1071"/>
              <a:ext cx="5262" cy="299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637" name="AutoShape 5"/>
            <p:cNvSpPr>
              <a:spLocks noChangeArrowheads="1"/>
            </p:cNvSpPr>
            <p:nvPr/>
          </p:nvSpPr>
          <p:spPr bwMode="auto">
            <a:xfrm>
              <a:off x="476" y="1298"/>
              <a:ext cx="1315" cy="158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638" name="Rectangle 6"/>
            <p:cNvSpPr>
              <a:spLocks noChangeArrowheads="1"/>
            </p:cNvSpPr>
            <p:nvPr/>
          </p:nvSpPr>
          <p:spPr bwMode="auto">
            <a:xfrm>
              <a:off x="2063" y="1389"/>
              <a:ext cx="1497" cy="127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639" name="AutoShape 7"/>
            <p:cNvSpPr>
              <a:spLocks noChangeArrowheads="1"/>
            </p:cNvSpPr>
            <p:nvPr/>
          </p:nvSpPr>
          <p:spPr bwMode="auto">
            <a:xfrm>
              <a:off x="3969" y="1298"/>
              <a:ext cx="1270" cy="1542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640" name="AutoShape 8"/>
            <p:cNvSpPr>
              <a:spLocks noChangeArrowheads="1"/>
            </p:cNvSpPr>
            <p:nvPr/>
          </p:nvSpPr>
          <p:spPr bwMode="auto">
            <a:xfrm>
              <a:off x="476" y="2976"/>
              <a:ext cx="953" cy="544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641" name="AutoShape 9"/>
            <p:cNvSpPr>
              <a:spLocks noChangeArrowheads="1"/>
            </p:cNvSpPr>
            <p:nvPr/>
          </p:nvSpPr>
          <p:spPr bwMode="auto">
            <a:xfrm>
              <a:off x="2381" y="2976"/>
              <a:ext cx="953" cy="544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642" name="AutoShape 10"/>
            <p:cNvSpPr>
              <a:spLocks noChangeArrowheads="1"/>
            </p:cNvSpPr>
            <p:nvPr/>
          </p:nvSpPr>
          <p:spPr bwMode="auto">
            <a:xfrm>
              <a:off x="4240" y="2976"/>
              <a:ext cx="953" cy="544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3945" y="3657"/>
              <a:ext cx="18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3300"/>
                  </a:solidFill>
                  <a:cs typeface="Nazanin" pitchFamily="2" charset="-78"/>
                </a:rPr>
                <a:t>روش مبتني بر هدف</a:t>
              </a:r>
              <a:endParaRPr lang="en-US" sz="2400" b="1">
                <a:solidFill>
                  <a:srgbClr val="003300"/>
                </a:solidFill>
                <a:cs typeface="Nazanin" pitchFamily="2" charset="-78"/>
              </a:endParaRPr>
            </a:p>
          </p:txBody>
        </p:sp>
        <p:sp>
          <p:nvSpPr>
            <p:cNvPr id="69644" name="Text Box 12"/>
            <p:cNvSpPr txBox="1">
              <a:spLocks noChangeArrowheads="1"/>
            </p:cNvSpPr>
            <p:nvPr/>
          </p:nvSpPr>
          <p:spPr bwMode="auto">
            <a:xfrm>
              <a:off x="2064" y="3641"/>
              <a:ext cx="20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3300"/>
                  </a:solidFill>
                  <a:cs typeface="Nazanin" pitchFamily="2" charset="-78"/>
                </a:rPr>
                <a:t>روش مبتني بر فرآيند دروني </a:t>
              </a:r>
              <a:endParaRPr lang="en-US" sz="2400" b="1">
                <a:solidFill>
                  <a:srgbClr val="003300"/>
                </a:solidFill>
                <a:cs typeface="Nazanin" pitchFamily="2" charset="-78"/>
              </a:endParaRPr>
            </a:p>
          </p:txBody>
        </p:sp>
        <p:sp>
          <p:nvSpPr>
            <p:cNvPr id="69645" name="Text Box 13"/>
            <p:cNvSpPr txBox="1">
              <a:spLocks noChangeArrowheads="1"/>
            </p:cNvSpPr>
            <p:nvPr/>
          </p:nvSpPr>
          <p:spPr bwMode="auto">
            <a:xfrm>
              <a:off x="203" y="3641"/>
              <a:ext cx="19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3300"/>
                  </a:solidFill>
                  <a:cs typeface="Nazanin" pitchFamily="2" charset="-78"/>
                </a:rPr>
                <a:t>روش مبتني بر تأمين منابع </a:t>
              </a:r>
              <a:endParaRPr lang="en-US" sz="2400" b="1">
                <a:solidFill>
                  <a:srgbClr val="003300"/>
                </a:solidFill>
                <a:cs typeface="Nazanin" pitchFamily="2" charset="-78"/>
              </a:endParaRPr>
            </a:p>
          </p:txBody>
        </p:sp>
        <p:sp>
          <p:nvSpPr>
            <p:cNvPr id="69646" name="Text Box 14"/>
            <p:cNvSpPr txBox="1">
              <a:spLocks noChangeArrowheads="1"/>
            </p:cNvSpPr>
            <p:nvPr/>
          </p:nvSpPr>
          <p:spPr bwMode="auto">
            <a:xfrm>
              <a:off x="3969" y="1797"/>
              <a:ext cx="113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كالاها و خدمات (ستاده ها)</a:t>
              </a:r>
              <a:endParaRPr lang="en-US" sz="24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69647" name="Text Box 15"/>
            <p:cNvSpPr txBox="1">
              <a:spLocks noChangeArrowheads="1"/>
            </p:cNvSpPr>
            <p:nvPr/>
          </p:nvSpPr>
          <p:spPr bwMode="auto">
            <a:xfrm>
              <a:off x="2110" y="1570"/>
              <a:ext cx="1360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chemeClr val="tx2"/>
                  </a:solidFill>
                  <a:cs typeface="Nazanin" pitchFamily="2" charset="-78"/>
                </a:rPr>
                <a:t>سازمان 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chemeClr val="tx2"/>
                  </a:solidFill>
                  <a:cs typeface="Nazanin" pitchFamily="2" charset="-78"/>
                </a:rPr>
                <a:t>(فعاليتهاي دروني و فرآيندها)</a:t>
              </a:r>
              <a:endParaRPr lang="en-US" sz="2400" b="1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69648" name="Text Box 16"/>
            <p:cNvSpPr txBox="1">
              <a:spLocks noChangeArrowheads="1"/>
            </p:cNvSpPr>
            <p:nvPr/>
          </p:nvSpPr>
          <p:spPr bwMode="auto">
            <a:xfrm>
              <a:off x="567" y="1797"/>
              <a:ext cx="1134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منابع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(داده ها)</a:t>
              </a:r>
              <a:endParaRPr lang="en-US" sz="24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8393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رويكرد مبتني بر تأمين هدف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به جنبۀ محصول يا توليد سازمان توجه مي شود؛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آيا سازمان به هدفهاي خود رسيده است يا خير؟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شاخصها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: سودآوري،رشد،سهم بازار،بازده سرمايه گذاري و...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معمولاً سازمانها چندين هدف دارند،از اينرو نمي توان گفت كه براي تعيين اثربخشي تنها بايد از يك روش استفاده كرد.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0694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رويكرد مبتني بر تأمين منابع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به نقطه آغاز توليد سازمان توجه مي شود؛</a:t>
            </a:r>
          </a:p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آيا سازمان براي ارائه عملكرد بسيار خوب توانسته است منابع لازم را بصورتي مؤثر تأمين نمايد؟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1434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رويكرد مبتني بر تأمين منابع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435975" cy="3886200"/>
          </a:xfrm>
        </p:spPr>
        <p:txBody>
          <a:bodyPr/>
          <a:lstStyle/>
          <a:p>
            <a:pPr marL="609600" indent="-609600"/>
            <a:r>
              <a:rPr lang="fa-IR" sz="2800" b="1">
                <a:solidFill>
                  <a:srgbClr val="FF0000"/>
                </a:solidFill>
                <a:cs typeface="Nazanin" pitchFamily="2" charset="-78"/>
              </a:rPr>
              <a:t>شاخصها</a:t>
            </a:r>
            <a:r>
              <a:rPr lang="fa-IR" sz="2800">
                <a:cs typeface="Nazanin" pitchFamily="2" charset="-78"/>
              </a:rPr>
              <a:t>: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0000FF"/>
                </a:solidFill>
                <a:cs typeface="Nazanin" pitchFamily="2" charset="-78"/>
              </a:rPr>
              <a:t>توان سازمان در بهره برداري از محيط و تأمين منابع كمياب و ارزشمند؛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0000FF"/>
                </a:solidFill>
                <a:cs typeface="Nazanin" pitchFamily="2" charset="-78"/>
              </a:rPr>
              <a:t>توان تصميم گيري سازمان در درك و تفسير درست از ويژگي هاي واقعي محيط خارج؛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0000FF"/>
                </a:solidFill>
                <a:cs typeface="Nazanin" pitchFamily="2" charset="-78"/>
              </a:rPr>
              <a:t>حفظ فعاليتهاي روزانه در داخل سازمان؛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0000FF"/>
                </a:solidFill>
                <a:cs typeface="Nazanin" pitchFamily="2" charset="-78"/>
              </a:rPr>
              <a:t>توان سازمان در ارائه واكنش مساعد در برابر تغييراتي كه در محيط رخ مي دهد.</a:t>
            </a:r>
            <a:endParaRPr lang="en-US" sz="280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0298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رويكرد مبتني بر فرآيند دروني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به فعاليت درون سازمان توجه مي شود؛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با استفاده از شاخص كارآيي و سلامت درون سازمان، اثربخشي سازمان اندازه گيري مي شود.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210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رهبري استراتژيك مديريت عالي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مسؤليت اصلي مديريت عالي سازمان،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تعيين هدفها، استراتژي و طرح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سازمان است تا بدين وسيله سازمان را مناسب محيطي نمايد كه همواره در حال تغيير است. 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8971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رويكرد مبتني بر فرآيند دروني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981201"/>
            <a:ext cx="8642350" cy="432752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شاخصها: 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وجود يك فرهنگ بسيار قوي و غني و جوي مساعد در سازمان؛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روحيۀ همكاري،وفاداري به گروه و كار گروهي؛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اعتماد،اطمينان،تفاهم و رابطۀ متقابل بين كاركنان و مديريت سازمان؛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تصميم گيري در كنار منبع اطلاعاتي؛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وجود ارتباطات قوي در سطوح افقي و عمودي سازمان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و...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62580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رويكرد نوين براي سنجش اثربخشي سازمان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روش مبتني بر رضايت گروههاي ذينفع؛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روش مبتني بر ارزشهاي رقابتي؛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630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73075"/>
            <a:ext cx="8229600" cy="1371600"/>
          </a:xfrm>
        </p:spPr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روش مبتني بر رضايت گروههاي ذينفع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91202" name="Group 66"/>
          <p:cNvGraphicFramePr>
            <a:graphicFrameLocks noGrp="1"/>
          </p:cNvGraphicFramePr>
          <p:nvPr/>
        </p:nvGraphicFramePr>
        <p:xfrm>
          <a:off x="1703388" y="1628775"/>
          <a:ext cx="8748712" cy="4145232"/>
        </p:xfrm>
        <a:graphic>
          <a:graphicData uri="http://schemas.openxmlformats.org/drawingml/2006/table">
            <a:tbl>
              <a:tblPr rtl="1"/>
              <a:tblGrid>
                <a:gridCol w="3282950"/>
                <a:gridCol w="5465762"/>
              </a:tblGrid>
              <a:tr h="51812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گروه ذينفع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شاخص اثربخشي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1-صاحبان شركت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بازده مالي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2-كاركنان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رضايت كاركنان،حقوق و پاداش،سرپرستي و مديريت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3-مشتريان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كيفيت كالاها و خدمات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4-بستانكاران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ميزان اعتبار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5-جامعه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نقش شركت در بهبود امور جامعه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6-عرضه كنندگان مواد اوليه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معامله رضايت بخش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7-دولت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رعايت قوانين و مقررات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70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روش مبتني بر رضايت گروههاي ذينفع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در اين روش،استنباط جامعه از مسؤليت اجتماعي سازمان (يعني چيزي كه بصورت رسمي در روشهاي سنتي مورد توجه نبود) نيز مورد ملاحظه قرار مي گيرد.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1546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روش مبتني بر ارزشهاي رقابتي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بعد اول ارزش سازمان</a:t>
            </a:r>
            <a:r>
              <a:rPr lang="fa-IR" smtClean="0">
                <a:cs typeface="Nazanin" pitchFamily="2" charset="-78"/>
              </a:rPr>
              <a:t>: كانون توجه(درون يا بيرون سازمان)؛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بعد دوم ارزش سازمان</a:t>
            </a:r>
            <a:r>
              <a:rPr lang="fa-IR" smtClean="0">
                <a:cs typeface="Nazanin" pitchFamily="2" charset="-78"/>
              </a:rPr>
              <a:t>: ساختار(ثبات يا پايداري كه به معني اعمال كنترل از بالاست)؛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771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چهار الگوي ارزشهاي اثربخشي 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94255" name="Group 47"/>
          <p:cNvGraphicFramePr>
            <a:graphicFrameLocks noGrp="1"/>
          </p:cNvGraphicFramePr>
          <p:nvPr>
            <p:ph idx="1"/>
          </p:nvPr>
        </p:nvGraphicFramePr>
        <p:xfrm>
          <a:off x="2352675" y="1916114"/>
          <a:ext cx="8064500" cy="4357687"/>
        </p:xfrm>
        <a:graphic>
          <a:graphicData uri="http://schemas.openxmlformats.org/drawingml/2006/table">
            <a:tbl>
              <a:tblPr rtl="1"/>
              <a:tblGrid>
                <a:gridCol w="4030662"/>
                <a:gridCol w="4033838"/>
              </a:tblGrid>
              <a:tr h="20891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الگوي مبتني بر سيستمهاي باز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ارزشهاي هدف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رشد،تأمين منابع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فرعي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انعطاف پذيري،در حال آماده باش به سربردن، ارزشيابي عوامل خارجي.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خارجي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الگوي مبتني بر روابط انساني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ارزشهاي هدف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رشد منابع انساني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فرعي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حفظ انسجام انساني، بالا بردن روحيۀ افراد،آموزش 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داخلي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22685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الگوي مبتني بر هدفهاي عقلائي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ارزشهاي هدف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بازدهي،كارآيي،سودآوري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فرعي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برنامه ريزي و تعيين هدف.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                     خارجي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الگوي مبتني بر فرآيندهاي دروني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ارزشهاي هدف: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ثبات و پايداري،حفظ تعادل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فرعي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اطلاعات مديريت، ارتباطات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داخلي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pSp>
        <p:nvGrpSpPr>
          <p:cNvPr id="79886" name="Group 49"/>
          <p:cNvGrpSpPr>
            <a:grpSpLocks/>
          </p:cNvGrpSpPr>
          <p:nvPr/>
        </p:nvGrpSpPr>
        <p:grpSpPr bwMode="auto">
          <a:xfrm>
            <a:off x="1558925" y="1196975"/>
            <a:ext cx="6553200" cy="5422900"/>
            <a:chOff x="22" y="754"/>
            <a:chExt cx="4128" cy="3416"/>
          </a:xfrm>
        </p:grpSpPr>
        <p:sp>
          <p:nvSpPr>
            <p:cNvPr id="79887" name="Text Box 17"/>
            <p:cNvSpPr txBox="1">
              <a:spLocks noChangeArrowheads="1"/>
            </p:cNvSpPr>
            <p:nvPr/>
          </p:nvSpPr>
          <p:spPr bwMode="auto">
            <a:xfrm>
              <a:off x="2200" y="754"/>
              <a:ext cx="1587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ساختار </a:t>
              </a:r>
            </a:p>
            <a:p>
              <a:pPr algn="ctr"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انعطاف پذيري </a:t>
              </a:r>
              <a:endParaRPr lang="en-US" sz="24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grpSp>
          <p:nvGrpSpPr>
            <p:cNvPr id="79888" name="Group 48"/>
            <p:cNvGrpSpPr>
              <a:grpSpLocks/>
            </p:cNvGrpSpPr>
            <p:nvPr/>
          </p:nvGrpSpPr>
          <p:grpSpPr bwMode="auto">
            <a:xfrm>
              <a:off x="22" y="2160"/>
              <a:ext cx="4128" cy="2010"/>
              <a:chOff x="22" y="2160"/>
              <a:chExt cx="4128" cy="2010"/>
            </a:xfrm>
          </p:grpSpPr>
          <p:sp>
            <p:nvSpPr>
              <p:cNvPr id="79889" name="AutoShape 22"/>
              <p:cNvSpPr>
                <a:spLocks noChangeArrowheads="1"/>
              </p:cNvSpPr>
              <p:nvPr/>
            </p:nvSpPr>
            <p:spPr bwMode="auto">
              <a:xfrm>
                <a:off x="2777" y="2241"/>
                <a:ext cx="544" cy="453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79890" name="Text Box 18"/>
              <p:cNvSpPr txBox="1">
                <a:spLocks noChangeArrowheads="1"/>
              </p:cNvSpPr>
              <p:nvPr/>
            </p:nvSpPr>
            <p:spPr bwMode="auto">
              <a:xfrm>
                <a:off x="22" y="2418"/>
                <a:ext cx="545" cy="4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l" eaLnBrk="1" hangingPunct="1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fa-IR" sz="2400" b="1">
                    <a:solidFill>
                      <a:srgbClr val="A50021"/>
                    </a:solidFill>
                    <a:cs typeface="Nazanin" pitchFamily="2" charset="-78"/>
                  </a:rPr>
                  <a:t>كانون </a:t>
                </a:r>
              </a:p>
              <a:p>
                <a:pPr algn="l" eaLnBrk="1" hangingPunct="1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fa-IR" sz="2400" b="1">
                    <a:solidFill>
                      <a:srgbClr val="A50021"/>
                    </a:solidFill>
                    <a:cs typeface="Nazanin" pitchFamily="2" charset="-78"/>
                  </a:rPr>
                  <a:t>توجه  </a:t>
                </a:r>
                <a:endParaRPr lang="en-US" sz="2400" b="1">
                  <a:solidFill>
                    <a:srgbClr val="A50021"/>
                  </a:solidFill>
                  <a:cs typeface="Nazanin" pitchFamily="2" charset="-78"/>
                </a:endParaRPr>
              </a:p>
            </p:txBody>
          </p:sp>
          <p:sp>
            <p:nvSpPr>
              <p:cNvPr id="79891" name="AutoShape 19"/>
              <p:cNvSpPr>
                <a:spLocks noChangeArrowheads="1"/>
              </p:cNvSpPr>
              <p:nvPr/>
            </p:nvSpPr>
            <p:spPr bwMode="auto">
              <a:xfrm>
                <a:off x="2653" y="2160"/>
                <a:ext cx="771" cy="680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79892" name="AutoShape 20"/>
              <p:cNvSpPr>
                <a:spLocks noChangeArrowheads="1"/>
              </p:cNvSpPr>
              <p:nvPr/>
            </p:nvSpPr>
            <p:spPr bwMode="auto">
              <a:xfrm>
                <a:off x="2767" y="2263"/>
                <a:ext cx="544" cy="453"/>
              </a:xfrm>
              <a:prstGeom prst="diamond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79893" name="AutoShape 24"/>
              <p:cNvSpPr>
                <a:spLocks noChangeArrowheads="1"/>
              </p:cNvSpPr>
              <p:nvPr/>
            </p:nvSpPr>
            <p:spPr bwMode="auto">
              <a:xfrm>
                <a:off x="2755" y="2318"/>
                <a:ext cx="499" cy="408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79894" name="Text Box 45"/>
              <p:cNvSpPr txBox="1">
                <a:spLocks noChangeArrowheads="1"/>
              </p:cNvSpPr>
              <p:nvPr/>
            </p:nvSpPr>
            <p:spPr bwMode="auto">
              <a:xfrm>
                <a:off x="1882" y="3974"/>
                <a:ext cx="2268" cy="1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fa-IR" sz="2400" b="1">
                    <a:solidFill>
                      <a:srgbClr val="0000FF"/>
                    </a:solidFill>
                    <a:cs typeface="Nazanin" pitchFamily="2" charset="-78"/>
                  </a:rPr>
                  <a:t>كنترل</a:t>
                </a:r>
                <a:endParaRPr lang="en-US" sz="2400" b="1">
                  <a:solidFill>
                    <a:srgbClr val="0000FF"/>
                  </a:solidFill>
                  <a:cs typeface="Nazanin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406050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39"/>
          <p:cNvGrpSpPr>
            <a:grpSpLocks/>
          </p:cNvGrpSpPr>
          <p:nvPr/>
        </p:nvGrpSpPr>
        <p:grpSpPr bwMode="auto">
          <a:xfrm>
            <a:off x="2135189" y="1420814"/>
            <a:ext cx="5113337" cy="5202237"/>
            <a:chOff x="385" y="895"/>
            <a:chExt cx="3221" cy="3277"/>
          </a:xfrm>
        </p:grpSpPr>
        <p:sp>
          <p:nvSpPr>
            <p:cNvPr id="80907" name="Freeform 32"/>
            <p:cNvSpPr>
              <a:spLocks/>
            </p:cNvSpPr>
            <p:nvPr/>
          </p:nvSpPr>
          <p:spPr bwMode="auto">
            <a:xfrm>
              <a:off x="2255" y="1677"/>
              <a:ext cx="1348" cy="1178"/>
            </a:xfrm>
            <a:custGeom>
              <a:avLst/>
              <a:gdLst>
                <a:gd name="T0" fmla="*/ 1115 w 1348"/>
                <a:gd name="T1" fmla="*/ 933 h 1178"/>
                <a:gd name="T2" fmla="*/ 625 w 1348"/>
                <a:gd name="T3" fmla="*/ 1129 h 1178"/>
                <a:gd name="T4" fmla="*/ 331 w 1348"/>
                <a:gd name="T5" fmla="*/ 1129 h 1178"/>
                <a:gd name="T6" fmla="*/ 221 w 1348"/>
                <a:gd name="T7" fmla="*/ 1044 h 1178"/>
                <a:gd name="T8" fmla="*/ 159 w 1348"/>
                <a:gd name="T9" fmla="*/ 970 h 1178"/>
                <a:gd name="T10" fmla="*/ 147 w 1348"/>
                <a:gd name="T11" fmla="*/ 933 h 1178"/>
                <a:gd name="T12" fmla="*/ 86 w 1348"/>
                <a:gd name="T13" fmla="*/ 762 h 1178"/>
                <a:gd name="T14" fmla="*/ 282 w 1348"/>
                <a:gd name="T15" fmla="*/ 455 h 1178"/>
                <a:gd name="T16" fmla="*/ 319 w 1348"/>
                <a:gd name="T17" fmla="*/ 443 h 1178"/>
                <a:gd name="T18" fmla="*/ 343 w 1348"/>
                <a:gd name="T19" fmla="*/ 370 h 1178"/>
                <a:gd name="T20" fmla="*/ 355 w 1348"/>
                <a:gd name="T21" fmla="*/ 112 h 1178"/>
                <a:gd name="T22" fmla="*/ 429 w 1348"/>
                <a:gd name="T23" fmla="*/ 63 h 1178"/>
                <a:gd name="T24" fmla="*/ 466 w 1348"/>
                <a:gd name="T25" fmla="*/ 26 h 1178"/>
                <a:gd name="T26" fmla="*/ 539 w 1348"/>
                <a:gd name="T27" fmla="*/ 2 h 1178"/>
                <a:gd name="T28" fmla="*/ 686 w 1348"/>
                <a:gd name="T29" fmla="*/ 14 h 1178"/>
                <a:gd name="T30" fmla="*/ 699 w 1348"/>
                <a:gd name="T31" fmla="*/ 51 h 1178"/>
                <a:gd name="T32" fmla="*/ 735 w 1348"/>
                <a:gd name="T33" fmla="*/ 63 h 1178"/>
                <a:gd name="T34" fmla="*/ 748 w 1348"/>
                <a:gd name="T35" fmla="*/ 112 h 1178"/>
                <a:gd name="T36" fmla="*/ 858 w 1348"/>
                <a:gd name="T37" fmla="*/ 100 h 1178"/>
                <a:gd name="T38" fmla="*/ 1042 w 1348"/>
                <a:gd name="T39" fmla="*/ 51 h 1178"/>
                <a:gd name="T40" fmla="*/ 1311 w 1348"/>
                <a:gd name="T41" fmla="*/ 51 h 1178"/>
                <a:gd name="T42" fmla="*/ 1348 w 1348"/>
                <a:gd name="T43" fmla="*/ 406 h 1178"/>
                <a:gd name="T44" fmla="*/ 1336 w 1348"/>
                <a:gd name="T45" fmla="*/ 468 h 1178"/>
                <a:gd name="T46" fmla="*/ 1299 w 1348"/>
                <a:gd name="T47" fmla="*/ 480 h 1178"/>
                <a:gd name="T48" fmla="*/ 1262 w 1348"/>
                <a:gd name="T49" fmla="*/ 504 h 1178"/>
                <a:gd name="T50" fmla="*/ 1226 w 1348"/>
                <a:gd name="T51" fmla="*/ 762 h 1178"/>
                <a:gd name="T52" fmla="*/ 1152 w 1348"/>
                <a:gd name="T53" fmla="*/ 799 h 1178"/>
                <a:gd name="T54" fmla="*/ 1091 w 1348"/>
                <a:gd name="T55" fmla="*/ 897 h 1178"/>
                <a:gd name="T56" fmla="*/ 1115 w 1348"/>
                <a:gd name="T57" fmla="*/ 933 h 11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348" h="1178">
                  <a:moveTo>
                    <a:pt x="1115" y="933"/>
                  </a:moveTo>
                  <a:cubicBezTo>
                    <a:pt x="1036" y="1178"/>
                    <a:pt x="868" y="1121"/>
                    <a:pt x="625" y="1129"/>
                  </a:cubicBezTo>
                  <a:cubicBezTo>
                    <a:pt x="508" y="1144"/>
                    <a:pt x="446" y="1159"/>
                    <a:pt x="331" y="1129"/>
                  </a:cubicBezTo>
                  <a:cubicBezTo>
                    <a:pt x="291" y="1103"/>
                    <a:pt x="261" y="1070"/>
                    <a:pt x="221" y="1044"/>
                  </a:cubicBezTo>
                  <a:cubicBezTo>
                    <a:pt x="203" y="1017"/>
                    <a:pt x="177" y="997"/>
                    <a:pt x="159" y="970"/>
                  </a:cubicBezTo>
                  <a:cubicBezTo>
                    <a:pt x="152" y="959"/>
                    <a:pt x="153" y="945"/>
                    <a:pt x="147" y="933"/>
                  </a:cubicBezTo>
                  <a:cubicBezTo>
                    <a:pt x="116" y="870"/>
                    <a:pt x="99" y="830"/>
                    <a:pt x="86" y="762"/>
                  </a:cubicBezTo>
                  <a:cubicBezTo>
                    <a:pt x="101" y="387"/>
                    <a:pt x="0" y="487"/>
                    <a:pt x="282" y="455"/>
                  </a:cubicBezTo>
                  <a:cubicBezTo>
                    <a:pt x="295" y="454"/>
                    <a:pt x="307" y="447"/>
                    <a:pt x="319" y="443"/>
                  </a:cubicBezTo>
                  <a:cubicBezTo>
                    <a:pt x="327" y="419"/>
                    <a:pt x="342" y="396"/>
                    <a:pt x="343" y="370"/>
                  </a:cubicBezTo>
                  <a:cubicBezTo>
                    <a:pt x="347" y="284"/>
                    <a:pt x="332" y="195"/>
                    <a:pt x="355" y="112"/>
                  </a:cubicBezTo>
                  <a:cubicBezTo>
                    <a:pt x="363" y="84"/>
                    <a:pt x="408" y="84"/>
                    <a:pt x="429" y="63"/>
                  </a:cubicBezTo>
                  <a:cubicBezTo>
                    <a:pt x="441" y="51"/>
                    <a:pt x="451" y="34"/>
                    <a:pt x="466" y="26"/>
                  </a:cubicBezTo>
                  <a:cubicBezTo>
                    <a:pt x="488" y="14"/>
                    <a:pt x="539" y="2"/>
                    <a:pt x="539" y="2"/>
                  </a:cubicBezTo>
                  <a:cubicBezTo>
                    <a:pt x="588" y="6"/>
                    <a:pt x="639" y="0"/>
                    <a:pt x="686" y="14"/>
                  </a:cubicBezTo>
                  <a:cubicBezTo>
                    <a:pt x="698" y="18"/>
                    <a:pt x="690" y="42"/>
                    <a:pt x="699" y="51"/>
                  </a:cubicBezTo>
                  <a:cubicBezTo>
                    <a:pt x="708" y="60"/>
                    <a:pt x="723" y="59"/>
                    <a:pt x="735" y="63"/>
                  </a:cubicBezTo>
                  <a:cubicBezTo>
                    <a:pt x="739" y="79"/>
                    <a:pt x="732" y="107"/>
                    <a:pt x="748" y="112"/>
                  </a:cubicBezTo>
                  <a:cubicBezTo>
                    <a:pt x="783" y="123"/>
                    <a:pt x="822" y="107"/>
                    <a:pt x="858" y="100"/>
                  </a:cubicBezTo>
                  <a:cubicBezTo>
                    <a:pt x="924" y="87"/>
                    <a:pt x="975" y="62"/>
                    <a:pt x="1042" y="51"/>
                  </a:cubicBezTo>
                  <a:cubicBezTo>
                    <a:pt x="1153" y="13"/>
                    <a:pt x="1192" y="34"/>
                    <a:pt x="1311" y="51"/>
                  </a:cubicBezTo>
                  <a:cubicBezTo>
                    <a:pt x="1320" y="182"/>
                    <a:pt x="1336" y="279"/>
                    <a:pt x="1348" y="406"/>
                  </a:cubicBezTo>
                  <a:cubicBezTo>
                    <a:pt x="1344" y="427"/>
                    <a:pt x="1348" y="450"/>
                    <a:pt x="1336" y="468"/>
                  </a:cubicBezTo>
                  <a:cubicBezTo>
                    <a:pt x="1329" y="479"/>
                    <a:pt x="1311" y="474"/>
                    <a:pt x="1299" y="480"/>
                  </a:cubicBezTo>
                  <a:cubicBezTo>
                    <a:pt x="1286" y="486"/>
                    <a:pt x="1274" y="496"/>
                    <a:pt x="1262" y="504"/>
                  </a:cubicBezTo>
                  <a:cubicBezTo>
                    <a:pt x="1188" y="618"/>
                    <a:pt x="1288" y="450"/>
                    <a:pt x="1226" y="762"/>
                  </a:cubicBezTo>
                  <a:cubicBezTo>
                    <a:pt x="1223" y="777"/>
                    <a:pt x="1163" y="795"/>
                    <a:pt x="1152" y="799"/>
                  </a:cubicBezTo>
                  <a:cubicBezTo>
                    <a:pt x="1122" y="886"/>
                    <a:pt x="1148" y="857"/>
                    <a:pt x="1091" y="897"/>
                  </a:cubicBezTo>
                  <a:cubicBezTo>
                    <a:pt x="1104" y="937"/>
                    <a:pt x="1090" y="933"/>
                    <a:pt x="1115" y="933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08" name="Freeform 33"/>
            <p:cNvSpPr>
              <a:spLocks/>
            </p:cNvSpPr>
            <p:nvPr/>
          </p:nvSpPr>
          <p:spPr bwMode="auto">
            <a:xfrm>
              <a:off x="2200" y="2479"/>
              <a:ext cx="1348" cy="1178"/>
            </a:xfrm>
            <a:custGeom>
              <a:avLst/>
              <a:gdLst>
                <a:gd name="T0" fmla="*/ 1115 w 1348"/>
                <a:gd name="T1" fmla="*/ 933 h 1178"/>
                <a:gd name="T2" fmla="*/ 625 w 1348"/>
                <a:gd name="T3" fmla="*/ 1129 h 1178"/>
                <a:gd name="T4" fmla="*/ 331 w 1348"/>
                <a:gd name="T5" fmla="*/ 1129 h 1178"/>
                <a:gd name="T6" fmla="*/ 221 w 1348"/>
                <a:gd name="T7" fmla="*/ 1044 h 1178"/>
                <a:gd name="T8" fmla="*/ 159 w 1348"/>
                <a:gd name="T9" fmla="*/ 970 h 1178"/>
                <a:gd name="T10" fmla="*/ 147 w 1348"/>
                <a:gd name="T11" fmla="*/ 933 h 1178"/>
                <a:gd name="T12" fmla="*/ 86 w 1348"/>
                <a:gd name="T13" fmla="*/ 762 h 1178"/>
                <a:gd name="T14" fmla="*/ 282 w 1348"/>
                <a:gd name="T15" fmla="*/ 455 h 1178"/>
                <a:gd name="T16" fmla="*/ 319 w 1348"/>
                <a:gd name="T17" fmla="*/ 443 h 1178"/>
                <a:gd name="T18" fmla="*/ 343 w 1348"/>
                <a:gd name="T19" fmla="*/ 370 h 1178"/>
                <a:gd name="T20" fmla="*/ 355 w 1348"/>
                <a:gd name="T21" fmla="*/ 112 h 1178"/>
                <a:gd name="T22" fmla="*/ 429 w 1348"/>
                <a:gd name="T23" fmla="*/ 63 h 1178"/>
                <a:gd name="T24" fmla="*/ 466 w 1348"/>
                <a:gd name="T25" fmla="*/ 26 h 1178"/>
                <a:gd name="T26" fmla="*/ 539 w 1348"/>
                <a:gd name="T27" fmla="*/ 2 h 1178"/>
                <a:gd name="T28" fmla="*/ 686 w 1348"/>
                <a:gd name="T29" fmla="*/ 14 h 1178"/>
                <a:gd name="T30" fmla="*/ 699 w 1348"/>
                <a:gd name="T31" fmla="*/ 51 h 1178"/>
                <a:gd name="T32" fmla="*/ 735 w 1348"/>
                <a:gd name="T33" fmla="*/ 63 h 1178"/>
                <a:gd name="T34" fmla="*/ 748 w 1348"/>
                <a:gd name="T35" fmla="*/ 112 h 1178"/>
                <a:gd name="T36" fmla="*/ 858 w 1348"/>
                <a:gd name="T37" fmla="*/ 100 h 1178"/>
                <a:gd name="T38" fmla="*/ 1042 w 1348"/>
                <a:gd name="T39" fmla="*/ 51 h 1178"/>
                <a:gd name="T40" fmla="*/ 1311 w 1348"/>
                <a:gd name="T41" fmla="*/ 51 h 1178"/>
                <a:gd name="T42" fmla="*/ 1348 w 1348"/>
                <a:gd name="T43" fmla="*/ 406 h 1178"/>
                <a:gd name="T44" fmla="*/ 1336 w 1348"/>
                <a:gd name="T45" fmla="*/ 468 h 1178"/>
                <a:gd name="T46" fmla="*/ 1299 w 1348"/>
                <a:gd name="T47" fmla="*/ 480 h 1178"/>
                <a:gd name="T48" fmla="*/ 1262 w 1348"/>
                <a:gd name="T49" fmla="*/ 504 h 1178"/>
                <a:gd name="T50" fmla="*/ 1226 w 1348"/>
                <a:gd name="T51" fmla="*/ 762 h 1178"/>
                <a:gd name="T52" fmla="*/ 1152 w 1348"/>
                <a:gd name="T53" fmla="*/ 799 h 1178"/>
                <a:gd name="T54" fmla="*/ 1091 w 1348"/>
                <a:gd name="T55" fmla="*/ 897 h 1178"/>
                <a:gd name="T56" fmla="*/ 1115 w 1348"/>
                <a:gd name="T57" fmla="*/ 933 h 11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348" h="1178">
                  <a:moveTo>
                    <a:pt x="1115" y="933"/>
                  </a:moveTo>
                  <a:cubicBezTo>
                    <a:pt x="1036" y="1178"/>
                    <a:pt x="868" y="1121"/>
                    <a:pt x="625" y="1129"/>
                  </a:cubicBezTo>
                  <a:cubicBezTo>
                    <a:pt x="508" y="1144"/>
                    <a:pt x="446" y="1159"/>
                    <a:pt x="331" y="1129"/>
                  </a:cubicBezTo>
                  <a:cubicBezTo>
                    <a:pt x="291" y="1103"/>
                    <a:pt x="261" y="1070"/>
                    <a:pt x="221" y="1044"/>
                  </a:cubicBezTo>
                  <a:cubicBezTo>
                    <a:pt x="203" y="1017"/>
                    <a:pt x="177" y="997"/>
                    <a:pt x="159" y="970"/>
                  </a:cubicBezTo>
                  <a:cubicBezTo>
                    <a:pt x="152" y="959"/>
                    <a:pt x="153" y="945"/>
                    <a:pt x="147" y="933"/>
                  </a:cubicBezTo>
                  <a:cubicBezTo>
                    <a:pt x="116" y="870"/>
                    <a:pt x="99" y="830"/>
                    <a:pt x="86" y="762"/>
                  </a:cubicBezTo>
                  <a:cubicBezTo>
                    <a:pt x="101" y="387"/>
                    <a:pt x="0" y="487"/>
                    <a:pt x="282" y="455"/>
                  </a:cubicBezTo>
                  <a:cubicBezTo>
                    <a:pt x="295" y="454"/>
                    <a:pt x="307" y="447"/>
                    <a:pt x="319" y="443"/>
                  </a:cubicBezTo>
                  <a:cubicBezTo>
                    <a:pt x="327" y="419"/>
                    <a:pt x="342" y="396"/>
                    <a:pt x="343" y="370"/>
                  </a:cubicBezTo>
                  <a:cubicBezTo>
                    <a:pt x="347" y="284"/>
                    <a:pt x="332" y="195"/>
                    <a:pt x="355" y="112"/>
                  </a:cubicBezTo>
                  <a:cubicBezTo>
                    <a:pt x="363" y="84"/>
                    <a:pt x="408" y="84"/>
                    <a:pt x="429" y="63"/>
                  </a:cubicBezTo>
                  <a:cubicBezTo>
                    <a:pt x="441" y="51"/>
                    <a:pt x="451" y="34"/>
                    <a:pt x="466" y="26"/>
                  </a:cubicBezTo>
                  <a:cubicBezTo>
                    <a:pt x="488" y="14"/>
                    <a:pt x="539" y="2"/>
                    <a:pt x="539" y="2"/>
                  </a:cubicBezTo>
                  <a:cubicBezTo>
                    <a:pt x="588" y="6"/>
                    <a:pt x="639" y="0"/>
                    <a:pt x="686" y="14"/>
                  </a:cubicBezTo>
                  <a:cubicBezTo>
                    <a:pt x="698" y="18"/>
                    <a:pt x="690" y="42"/>
                    <a:pt x="699" y="51"/>
                  </a:cubicBezTo>
                  <a:cubicBezTo>
                    <a:pt x="708" y="60"/>
                    <a:pt x="723" y="59"/>
                    <a:pt x="735" y="63"/>
                  </a:cubicBezTo>
                  <a:cubicBezTo>
                    <a:pt x="739" y="79"/>
                    <a:pt x="732" y="107"/>
                    <a:pt x="748" y="112"/>
                  </a:cubicBezTo>
                  <a:cubicBezTo>
                    <a:pt x="783" y="123"/>
                    <a:pt x="822" y="107"/>
                    <a:pt x="858" y="100"/>
                  </a:cubicBezTo>
                  <a:cubicBezTo>
                    <a:pt x="924" y="87"/>
                    <a:pt x="975" y="62"/>
                    <a:pt x="1042" y="51"/>
                  </a:cubicBezTo>
                  <a:cubicBezTo>
                    <a:pt x="1153" y="13"/>
                    <a:pt x="1192" y="34"/>
                    <a:pt x="1311" y="51"/>
                  </a:cubicBezTo>
                  <a:cubicBezTo>
                    <a:pt x="1320" y="182"/>
                    <a:pt x="1336" y="279"/>
                    <a:pt x="1348" y="406"/>
                  </a:cubicBezTo>
                  <a:cubicBezTo>
                    <a:pt x="1344" y="427"/>
                    <a:pt x="1348" y="450"/>
                    <a:pt x="1336" y="468"/>
                  </a:cubicBezTo>
                  <a:cubicBezTo>
                    <a:pt x="1329" y="479"/>
                    <a:pt x="1311" y="474"/>
                    <a:pt x="1299" y="480"/>
                  </a:cubicBezTo>
                  <a:cubicBezTo>
                    <a:pt x="1286" y="486"/>
                    <a:pt x="1274" y="496"/>
                    <a:pt x="1262" y="504"/>
                  </a:cubicBezTo>
                  <a:cubicBezTo>
                    <a:pt x="1188" y="618"/>
                    <a:pt x="1288" y="450"/>
                    <a:pt x="1226" y="762"/>
                  </a:cubicBezTo>
                  <a:cubicBezTo>
                    <a:pt x="1223" y="777"/>
                    <a:pt x="1163" y="795"/>
                    <a:pt x="1152" y="799"/>
                  </a:cubicBezTo>
                  <a:cubicBezTo>
                    <a:pt x="1122" y="886"/>
                    <a:pt x="1148" y="857"/>
                    <a:pt x="1091" y="897"/>
                  </a:cubicBezTo>
                  <a:cubicBezTo>
                    <a:pt x="1104" y="937"/>
                    <a:pt x="1090" y="933"/>
                    <a:pt x="1115" y="933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09" name="Text Box 34"/>
            <p:cNvSpPr txBox="1">
              <a:spLocks noChangeArrowheads="1"/>
            </p:cNvSpPr>
            <p:nvPr/>
          </p:nvSpPr>
          <p:spPr bwMode="auto">
            <a:xfrm>
              <a:off x="2517" y="2840"/>
              <a:ext cx="8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سازمان </a:t>
              </a:r>
              <a:r>
                <a:rPr lang="en-US" sz="2400" b="1">
                  <a:solidFill>
                    <a:srgbClr val="FF0000"/>
                  </a:solidFill>
                  <a:cs typeface="Nazanin" pitchFamily="2" charset="-78"/>
                </a:rPr>
                <a:t>B</a:t>
              </a:r>
            </a:p>
          </p:txBody>
        </p:sp>
        <p:sp>
          <p:nvSpPr>
            <p:cNvPr id="80910" name="Text Box 35"/>
            <p:cNvSpPr txBox="1">
              <a:spLocks noChangeArrowheads="1"/>
            </p:cNvSpPr>
            <p:nvPr/>
          </p:nvSpPr>
          <p:spPr bwMode="auto">
            <a:xfrm>
              <a:off x="2562" y="1888"/>
              <a:ext cx="8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سازمان </a:t>
              </a:r>
              <a:r>
                <a:rPr lang="en-US" sz="2400" b="1">
                  <a:solidFill>
                    <a:srgbClr val="FF0000"/>
                  </a:solidFill>
                  <a:cs typeface="Nazanin" pitchFamily="2" charset="-78"/>
                </a:rPr>
                <a:t>A</a:t>
              </a:r>
            </a:p>
          </p:txBody>
        </p:sp>
        <p:sp>
          <p:nvSpPr>
            <p:cNvPr id="80911" name="Text Box 36"/>
            <p:cNvSpPr txBox="1">
              <a:spLocks noChangeArrowheads="1"/>
            </p:cNvSpPr>
            <p:nvPr/>
          </p:nvSpPr>
          <p:spPr bwMode="auto">
            <a:xfrm>
              <a:off x="2517" y="3884"/>
              <a:ext cx="8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كنترل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80912" name="Text Box 37"/>
            <p:cNvSpPr txBox="1">
              <a:spLocks noChangeArrowheads="1"/>
            </p:cNvSpPr>
            <p:nvPr/>
          </p:nvSpPr>
          <p:spPr bwMode="auto">
            <a:xfrm>
              <a:off x="385" y="2277"/>
              <a:ext cx="86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كانون  كنترل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80913" name="Text Box 38"/>
            <p:cNvSpPr txBox="1">
              <a:spLocks noChangeArrowheads="1"/>
            </p:cNvSpPr>
            <p:nvPr/>
          </p:nvSpPr>
          <p:spPr bwMode="auto">
            <a:xfrm>
              <a:off x="2426" y="895"/>
              <a:ext cx="118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ساختار</a:t>
              </a:r>
            </a:p>
            <a:p>
              <a:pPr algn="ctr"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 انعطاف پذيري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</p:grp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ارزشهاي اثربخشي براي دو سازمان </a:t>
            </a:r>
            <a:r>
              <a:rPr lang="en-US" b="1" smtClean="0">
                <a:cs typeface="Nazanin" pitchFamily="2" charset="-78"/>
              </a:rPr>
              <a:t>A</a:t>
            </a:r>
            <a:r>
              <a:rPr lang="fa-IR" b="1" smtClean="0">
                <a:cs typeface="Nazanin" pitchFamily="2" charset="-78"/>
              </a:rPr>
              <a:t>و</a:t>
            </a:r>
            <a:r>
              <a:rPr lang="en-US" b="1" smtClean="0">
                <a:cs typeface="Nazanin" pitchFamily="2" charset="-78"/>
              </a:rPr>
              <a:t>B</a:t>
            </a:r>
          </a:p>
        </p:txBody>
      </p:sp>
      <p:graphicFrame>
        <p:nvGraphicFramePr>
          <p:cNvPr id="96286" name="Group 30"/>
          <p:cNvGraphicFramePr>
            <a:graphicFrameLocks noGrp="1"/>
          </p:cNvGraphicFramePr>
          <p:nvPr>
            <p:ph idx="1"/>
          </p:nvPr>
        </p:nvGraphicFramePr>
        <p:xfrm>
          <a:off x="3203576" y="1989138"/>
          <a:ext cx="6132513" cy="4108692"/>
        </p:xfrm>
        <a:graphic>
          <a:graphicData uri="http://schemas.openxmlformats.org/drawingml/2006/table">
            <a:tbl>
              <a:tblPr rtl="1"/>
              <a:tblGrid>
                <a:gridCol w="3065463"/>
                <a:gridCol w="3067050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الگوي مبتني بر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سيستمهاي باز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خارجي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الگوي مبتني بر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روابط انساني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داخلي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الگوي مبتني بر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عقلائي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الگوي مبتني بر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فرآيندهاي دروني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5348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خصوصيات سازمان </a:t>
            </a:r>
            <a:r>
              <a:rPr lang="en-US" b="1" smtClean="0">
                <a:cs typeface="Nazanin" pitchFamily="2" charset="-78"/>
              </a:rPr>
              <a:t>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1" y="1981200"/>
            <a:ext cx="8785225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تازه تأسيس و جوان؛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100">
                <a:solidFill>
                  <a:srgbClr val="0000FF"/>
                </a:solidFill>
                <a:cs typeface="Nazanin" pitchFamily="2" charset="-78"/>
              </a:rPr>
              <a:t>توجه مديريت به انعطاف پذيري و نوآوري و تأمين منابع از محيط؛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جلب رضايت گروههاي ذينفع؛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توجه به روابط انساني؛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در درجۀ اول: سازش با محيط و تأمين رضايت عوامل آن؛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0721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خصوصيات سازمان </a:t>
            </a:r>
            <a:r>
              <a:rPr lang="en-US" b="1" smtClean="0">
                <a:cs typeface="Nazanin" pitchFamily="2" charset="-78"/>
              </a:rPr>
              <a:t>B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مؤسسه اي قديمي؛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توجه به سود و بهره وري؛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برنامه ريزي و تعيين هدف؛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تمام توجهش به توليد و سود معطوف است؛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عدم توجه به انعطاف پذيري و منابع انساني؛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توجه به ثبات،پايداري،تعادل،نوآوري و درحالت آماده باش به سر بردن.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0085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ويژگيهاي برجستۀ روش مبتني بر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 ارزشهاي رقابتي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در اين الگو،مفاهيم و اصول متضاد در هم ادغام مي شوند و ديدگاه واحدي بدست مي آيد.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در اين الگو به شاخصهايي كه در محاسبۀ اثربخشي سازمان مورد استفاده قرار مي گيرند،توجه مي شود و اين مسأله روشن مي شود كه ارزشهاي مغاير يا متباين مي توانند بصورت همزمان بكار روند.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0493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رهبري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ارزيابي فرصتها،امكانات و تهديدهاي محيط خارجي؛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بررسي نقاط ضعف و قوت سازمان؛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تعيين مأموريت كلي و هدفهاي رسمي سازمان؛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مديريت و اجراي برنامه هاي استراتژيك(طرح سازمان).</a:t>
            </a:r>
            <a:endParaRPr lang="en-US" smtClean="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41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نقش مديريت عالي سازمان در رهبري،طراحي و اثربخشي سازمان 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61508" name="Group 68"/>
          <p:cNvGraphicFramePr>
            <a:graphicFrameLocks noGrp="1"/>
          </p:cNvGraphicFramePr>
          <p:nvPr>
            <p:ph idx="1"/>
          </p:nvPr>
        </p:nvGraphicFramePr>
        <p:xfrm>
          <a:off x="4440239" y="3068638"/>
          <a:ext cx="2376487" cy="2127250"/>
        </p:xfrm>
        <a:graphic>
          <a:graphicData uri="http://schemas.openxmlformats.org/drawingml/2006/table">
            <a:tbl>
              <a:tblPr rtl="1"/>
              <a:tblGrid>
                <a:gridCol w="1225550"/>
                <a:gridCol w="223837"/>
                <a:gridCol w="927100"/>
              </a:tblGrid>
              <a:tr h="504825"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مديريت استراتژيك 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24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انجام هدفهاي عملي و استراتژيهاي رقابتي 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تعيين مأموريت، هدفهاي رسمي 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pSp>
        <p:nvGrpSpPr>
          <p:cNvPr id="49168" name="Group 85"/>
          <p:cNvGrpSpPr>
            <a:grpSpLocks/>
          </p:cNvGrpSpPr>
          <p:nvPr/>
        </p:nvGrpSpPr>
        <p:grpSpPr bwMode="auto">
          <a:xfrm>
            <a:off x="4440238" y="3932239"/>
            <a:ext cx="5327650" cy="2592387"/>
            <a:chOff x="1837" y="2477"/>
            <a:chExt cx="3356" cy="1633"/>
          </a:xfrm>
        </p:grpSpPr>
        <p:sp>
          <p:nvSpPr>
            <p:cNvPr id="49192" name="AutoShape 54"/>
            <p:cNvSpPr>
              <a:spLocks noChangeArrowheads="1"/>
            </p:cNvSpPr>
            <p:nvPr/>
          </p:nvSpPr>
          <p:spPr bwMode="auto">
            <a:xfrm>
              <a:off x="2426" y="2477"/>
              <a:ext cx="136" cy="499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93" name="Line 76"/>
            <p:cNvSpPr>
              <a:spLocks noChangeShapeType="1"/>
            </p:cNvSpPr>
            <p:nvPr/>
          </p:nvSpPr>
          <p:spPr bwMode="auto">
            <a:xfrm flipH="1">
              <a:off x="1837" y="4110"/>
              <a:ext cx="335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69" name="Group 84"/>
          <p:cNvGrpSpPr>
            <a:grpSpLocks/>
          </p:cNvGrpSpPr>
          <p:nvPr/>
        </p:nvGrpSpPr>
        <p:grpSpPr bwMode="auto">
          <a:xfrm>
            <a:off x="1665288" y="1700213"/>
            <a:ext cx="2774950" cy="5041900"/>
            <a:chOff x="89" y="1071"/>
            <a:chExt cx="1748" cy="3176"/>
          </a:xfrm>
        </p:grpSpPr>
        <p:sp>
          <p:nvSpPr>
            <p:cNvPr id="49182" name="Rectangle 4"/>
            <p:cNvSpPr>
              <a:spLocks noChangeArrowheads="1"/>
            </p:cNvSpPr>
            <p:nvPr/>
          </p:nvSpPr>
          <p:spPr bwMode="auto">
            <a:xfrm>
              <a:off x="158" y="1071"/>
              <a:ext cx="1452" cy="9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83" name="Rectangle 5"/>
            <p:cNvSpPr>
              <a:spLocks noChangeArrowheads="1"/>
            </p:cNvSpPr>
            <p:nvPr/>
          </p:nvSpPr>
          <p:spPr bwMode="auto">
            <a:xfrm>
              <a:off x="158" y="3203"/>
              <a:ext cx="1452" cy="9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84" name="Oval 6"/>
            <p:cNvSpPr>
              <a:spLocks noChangeArrowheads="1"/>
            </p:cNvSpPr>
            <p:nvPr/>
          </p:nvSpPr>
          <p:spPr bwMode="auto">
            <a:xfrm>
              <a:off x="158" y="2251"/>
              <a:ext cx="1406" cy="771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85" name="Text Box 48"/>
            <p:cNvSpPr txBox="1">
              <a:spLocks noChangeArrowheads="1"/>
            </p:cNvSpPr>
            <p:nvPr/>
          </p:nvSpPr>
          <p:spPr bwMode="auto">
            <a:xfrm>
              <a:off x="92" y="1094"/>
              <a:ext cx="1543" cy="9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محيط خارجي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فرصتها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تهديدات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عدم اطمينان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ميزان در دسترس بودن منابع </a:t>
              </a:r>
              <a:endParaRPr lang="en-US" b="1">
                <a:cs typeface="Nazanin" pitchFamily="2" charset="-78"/>
              </a:endParaRPr>
            </a:p>
          </p:txBody>
        </p:sp>
        <p:sp>
          <p:nvSpPr>
            <p:cNvPr id="49186" name="Text Box 49"/>
            <p:cNvSpPr txBox="1">
              <a:spLocks noChangeArrowheads="1"/>
            </p:cNvSpPr>
            <p:nvPr/>
          </p:nvSpPr>
          <p:spPr bwMode="auto">
            <a:xfrm>
              <a:off x="89" y="3230"/>
              <a:ext cx="1543" cy="9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محيط داخلي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نقاط قوت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نقاط ضعف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شيوۀ مديريت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fa-IR" b="1">
                  <a:cs typeface="Nazanin" pitchFamily="2" charset="-78"/>
                </a:rPr>
                <a:t>عملكرد گذشته  </a:t>
              </a:r>
              <a:endParaRPr lang="en-US" b="1">
                <a:cs typeface="Nazanin" pitchFamily="2" charset="-78"/>
              </a:endParaRPr>
            </a:p>
          </p:txBody>
        </p:sp>
        <p:sp>
          <p:nvSpPr>
            <p:cNvPr id="49187" name="Text Box 50"/>
            <p:cNvSpPr txBox="1">
              <a:spLocks noChangeArrowheads="1"/>
            </p:cNvSpPr>
            <p:nvPr/>
          </p:nvSpPr>
          <p:spPr bwMode="auto">
            <a:xfrm>
              <a:off x="158" y="2296"/>
              <a:ext cx="1429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مدير عامل 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تيم مديريت عالي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49188" name="AutoShape 55"/>
            <p:cNvSpPr>
              <a:spLocks noChangeArrowheads="1"/>
            </p:cNvSpPr>
            <p:nvPr/>
          </p:nvSpPr>
          <p:spPr bwMode="auto">
            <a:xfrm>
              <a:off x="657" y="2069"/>
              <a:ext cx="408" cy="18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89" name="AutoShape 56"/>
            <p:cNvSpPr>
              <a:spLocks noChangeArrowheads="1"/>
            </p:cNvSpPr>
            <p:nvPr/>
          </p:nvSpPr>
          <p:spPr bwMode="auto">
            <a:xfrm>
              <a:off x="612" y="3022"/>
              <a:ext cx="454" cy="181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90" name="AutoShape 57"/>
            <p:cNvSpPr>
              <a:spLocks noChangeArrowheads="1"/>
            </p:cNvSpPr>
            <p:nvPr/>
          </p:nvSpPr>
          <p:spPr bwMode="auto">
            <a:xfrm>
              <a:off x="1587" y="2375"/>
              <a:ext cx="226" cy="54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91" name="AutoShape 77"/>
            <p:cNvSpPr>
              <a:spLocks noChangeArrowheads="1"/>
            </p:cNvSpPr>
            <p:nvPr/>
          </p:nvSpPr>
          <p:spPr bwMode="auto">
            <a:xfrm>
              <a:off x="1610" y="3901"/>
              <a:ext cx="227" cy="346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grpSp>
        <p:nvGrpSpPr>
          <p:cNvPr id="49170" name="Group 79"/>
          <p:cNvGrpSpPr>
            <a:grpSpLocks/>
          </p:cNvGrpSpPr>
          <p:nvPr/>
        </p:nvGrpSpPr>
        <p:grpSpPr bwMode="auto">
          <a:xfrm>
            <a:off x="6816725" y="2420938"/>
            <a:ext cx="3816350" cy="4176712"/>
            <a:chOff x="3334" y="1525"/>
            <a:chExt cx="2404" cy="2631"/>
          </a:xfrm>
        </p:grpSpPr>
        <p:sp>
          <p:nvSpPr>
            <p:cNvPr id="49171" name="AutoShape 61"/>
            <p:cNvSpPr>
              <a:spLocks noChangeArrowheads="1"/>
            </p:cNvSpPr>
            <p:nvPr/>
          </p:nvSpPr>
          <p:spPr bwMode="auto">
            <a:xfrm>
              <a:off x="3334" y="2115"/>
              <a:ext cx="136" cy="499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72" name="Rectangle 62"/>
            <p:cNvSpPr>
              <a:spLocks noChangeArrowheads="1"/>
            </p:cNvSpPr>
            <p:nvPr/>
          </p:nvSpPr>
          <p:spPr bwMode="auto">
            <a:xfrm>
              <a:off x="3470" y="1525"/>
              <a:ext cx="1179" cy="235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>
                <a:solidFill>
                  <a:srgbClr val="CCFFFF"/>
                </a:solidFill>
              </a:endParaRPr>
            </a:p>
          </p:txBody>
        </p:sp>
        <p:sp>
          <p:nvSpPr>
            <p:cNvPr id="49173" name="Text Box 63"/>
            <p:cNvSpPr txBox="1">
              <a:spLocks noChangeArrowheads="1"/>
            </p:cNvSpPr>
            <p:nvPr/>
          </p:nvSpPr>
          <p:spPr bwMode="auto">
            <a:xfrm>
              <a:off x="3379" y="1525"/>
              <a:ext cx="1270" cy="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A50021"/>
                  </a:solidFill>
                  <a:cs typeface="Nazanin" pitchFamily="2" charset="-78"/>
                </a:rPr>
                <a:t>طراحي سازمان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شكل ساختاري 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تكنولوژي اطلاعات و سيستمهاي كنترل 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تكنولوژي توليد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سياستهاي منابع انساني 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فرهنگ سازماني 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روابط بين سازماني</a:t>
              </a:r>
              <a:r>
                <a:rPr lang="fa-IR" sz="2000" b="1">
                  <a:cs typeface="Nazanin" pitchFamily="2" charset="-78"/>
                </a:rPr>
                <a:t> </a:t>
              </a:r>
              <a:endParaRPr lang="en-US" sz="2000" b="1">
                <a:cs typeface="Nazanin" pitchFamily="2" charset="-78"/>
              </a:endParaRPr>
            </a:p>
          </p:txBody>
        </p:sp>
        <p:sp>
          <p:nvSpPr>
            <p:cNvPr id="49174" name="Rectangle 65"/>
            <p:cNvSpPr>
              <a:spLocks noChangeArrowheads="1"/>
            </p:cNvSpPr>
            <p:nvPr/>
          </p:nvSpPr>
          <p:spPr bwMode="auto">
            <a:xfrm>
              <a:off x="4785" y="1525"/>
              <a:ext cx="907" cy="235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75" name="AutoShape 69"/>
            <p:cNvSpPr>
              <a:spLocks noChangeArrowheads="1"/>
            </p:cNvSpPr>
            <p:nvPr/>
          </p:nvSpPr>
          <p:spPr bwMode="auto">
            <a:xfrm>
              <a:off x="4649" y="2478"/>
              <a:ext cx="136" cy="499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76" name="Text Box 70"/>
            <p:cNvSpPr txBox="1">
              <a:spLocks noChangeArrowheads="1"/>
            </p:cNvSpPr>
            <p:nvPr/>
          </p:nvSpPr>
          <p:spPr bwMode="auto">
            <a:xfrm>
              <a:off x="4740" y="1566"/>
              <a:ext cx="998" cy="2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A50021"/>
                  </a:solidFill>
                  <a:cs typeface="Nazanin" pitchFamily="2" charset="-78"/>
                </a:rPr>
                <a:t>ره آوردهاي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A50021"/>
                  </a:solidFill>
                  <a:cs typeface="Nazanin" pitchFamily="2" charset="-78"/>
                </a:rPr>
                <a:t> اثربخش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منابع 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كارآيي 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تأمين هدف 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گروههاي ذينفع</a:t>
              </a:r>
            </a:p>
            <a:p>
              <a:pPr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ارزشهاي رقابتي </a:t>
              </a:r>
              <a:endParaRPr lang="en-US" sz="2000">
                <a:cs typeface="Nazanin" pitchFamily="2" charset="-78"/>
              </a:endParaRPr>
            </a:p>
          </p:txBody>
        </p:sp>
        <p:sp>
          <p:nvSpPr>
            <p:cNvPr id="49177" name="Line 71"/>
            <p:cNvSpPr>
              <a:spLocks noChangeShapeType="1"/>
            </p:cNvSpPr>
            <p:nvPr/>
          </p:nvSpPr>
          <p:spPr bwMode="auto">
            <a:xfrm flipH="1">
              <a:off x="4773" y="2160"/>
              <a:ext cx="9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8" name="Line 72"/>
            <p:cNvSpPr>
              <a:spLocks noChangeShapeType="1"/>
            </p:cNvSpPr>
            <p:nvPr/>
          </p:nvSpPr>
          <p:spPr bwMode="auto">
            <a:xfrm flipH="1">
              <a:off x="3470" y="179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9" name="AutoShape 73"/>
            <p:cNvSpPr>
              <a:spLocks noChangeArrowheads="1"/>
            </p:cNvSpPr>
            <p:nvPr/>
          </p:nvSpPr>
          <p:spPr bwMode="auto">
            <a:xfrm>
              <a:off x="5012" y="3883"/>
              <a:ext cx="363" cy="137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180" name="Line 75"/>
            <p:cNvSpPr>
              <a:spLocks noChangeShapeType="1"/>
            </p:cNvSpPr>
            <p:nvPr/>
          </p:nvSpPr>
          <p:spPr bwMode="auto">
            <a:xfrm>
              <a:off x="5193" y="4020"/>
              <a:ext cx="0" cy="1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1" name="AutoShape 78"/>
            <p:cNvSpPr>
              <a:spLocks noChangeArrowheads="1"/>
            </p:cNvSpPr>
            <p:nvPr/>
          </p:nvSpPr>
          <p:spPr bwMode="auto">
            <a:xfrm>
              <a:off x="3334" y="2750"/>
              <a:ext cx="136" cy="346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776515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هدفهاي سازماني: مأموريت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هدف كلي سازمان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را مأموريت مي نامند(يعني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دليل وجودي سازمان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).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مأموريت بيان كنندۀ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ارزشها، آرزوها و فلسفه وجودي سازمان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است.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3931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هدفهاي عملياتي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به هنگام تعيين هدفهاي عملياتي،آنچه را كه سازمان بايد از طريق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اقدامات و عمليات واقعي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به آنها دست يابد، تعيين مي كنند و اينكه سازمان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واقعاً به چه كار مشغول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است،مشخص  مي نمايند.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اين هدفها در قالب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دستاوردهاي قابل سنجش و اندازه گيري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، بيان و در كوتاه مدت تأمين مي شوند.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3146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هدفهاي عملياتي شامل: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عملكرد كلي سازمان(سودآوري)؛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منابع(مالي يا منابع اوليه)؛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رشد و پيشرفت كاركنان؛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نوآوري؛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00"/>
                </a:solidFill>
                <a:cs typeface="Nazanin" pitchFamily="2" charset="-78"/>
              </a:rPr>
              <a:t>بهره وري؛</a:t>
            </a:r>
            <a:endParaRPr lang="en-US" smtClean="0">
              <a:solidFill>
                <a:srgbClr val="0033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8173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نوع و مقصود از هدف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66579" name="Group 19"/>
          <p:cNvGraphicFramePr>
            <a:graphicFrameLocks noGrp="1"/>
          </p:cNvGraphicFramePr>
          <p:nvPr>
            <p:ph idx="1"/>
          </p:nvPr>
        </p:nvGraphicFramePr>
        <p:xfrm>
          <a:off x="1981200" y="2439988"/>
          <a:ext cx="8229600" cy="2572456"/>
        </p:xfrm>
        <a:graphic>
          <a:graphicData uri="http://schemas.openxmlformats.org/drawingml/2006/table">
            <a:tbl>
              <a:tblPr rtl="1"/>
              <a:tblGrid>
                <a:gridCol w="4114800"/>
                <a:gridCol w="4114800"/>
              </a:tblGrid>
              <a:tr h="51800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نوع هدف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مقصود از هدف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205374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رسمي،مأموريت: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عملياتي: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مشروعيت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هدايت و انگيزش كاركنان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راهنمايي براي تصميم گيري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استانداردهاي عملكرد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089232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1438</Words>
  <Application>Microsoft Office PowerPoint</Application>
  <PresentationFormat>Widescreen</PresentationFormat>
  <Paragraphs>238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Nazanin</vt:lpstr>
      <vt:lpstr>Tahoma</vt:lpstr>
      <vt:lpstr>Trebuchet MS</vt:lpstr>
      <vt:lpstr>Wingdings</vt:lpstr>
      <vt:lpstr>Wingdings 3</vt:lpstr>
      <vt:lpstr>Facet</vt:lpstr>
      <vt:lpstr>فصل دوم: مديريت استراتژيك و اثربخشي سازمان</vt:lpstr>
      <vt:lpstr>هدف سازماني</vt:lpstr>
      <vt:lpstr>رهبري استراتژيك مديريت عالي سازمان</vt:lpstr>
      <vt:lpstr>رهبري سازمان</vt:lpstr>
      <vt:lpstr>نقش مديريت عالي سازمان در رهبري،طراحي و اثربخشي سازمان </vt:lpstr>
      <vt:lpstr>هدفهاي سازماني: مأموريت </vt:lpstr>
      <vt:lpstr>هدفهاي عملياتي </vt:lpstr>
      <vt:lpstr>هدفهاي عملياتي شامل: </vt:lpstr>
      <vt:lpstr>نوع و مقصود از هدف</vt:lpstr>
      <vt:lpstr>خلاصه</vt:lpstr>
      <vt:lpstr>استراتژيهاي سازماني </vt:lpstr>
      <vt:lpstr>استراتژيهاي سازماني از ديدگاه پورتر</vt:lpstr>
      <vt:lpstr>استراتژي كاهش هزينه</vt:lpstr>
      <vt:lpstr>استراتژي كاهش هزينه</vt:lpstr>
      <vt:lpstr>استراتژي متمايز ساختن محصول</vt:lpstr>
      <vt:lpstr>استراتژي متمايز ساختن محصول</vt:lpstr>
      <vt:lpstr>استراتژي تمركز</vt:lpstr>
      <vt:lpstr>استراتژي تمركز</vt:lpstr>
      <vt:lpstr>عوامل مؤثر در اثربخشي سازمان</vt:lpstr>
      <vt:lpstr>گرايش استراتژيك</vt:lpstr>
      <vt:lpstr>مديريت عالي</vt:lpstr>
      <vt:lpstr>طراحي سازمان</vt:lpstr>
      <vt:lpstr>فرهنگ سازماني</vt:lpstr>
      <vt:lpstr>اثربخشي سازماني</vt:lpstr>
      <vt:lpstr>رويكردهاي سنتي براي سنجش اثربخشي سازماني</vt:lpstr>
      <vt:lpstr>رويكرد مبتني بر تأمين هدف</vt:lpstr>
      <vt:lpstr>رويكرد مبتني بر تأمين منابع</vt:lpstr>
      <vt:lpstr>رويكرد مبتني بر تأمين منابع</vt:lpstr>
      <vt:lpstr>رويكرد مبتني بر فرآيند دروني </vt:lpstr>
      <vt:lpstr>رويكرد مبتني بر فرآيند دروني</vt:lpstr>
      <vt:lpstr>رويكرد نوين براي سنجش اثربخشي سازمان</vt:lpstr>
      <vt:lpstr>روش مبتني بر رضايت گروههاي ذينفع</vt:lpstr>
      <vt:lpstr>روش مبتني بر رضايت گروههاي ذينفع</vt:lpstr>
      <vt:lpstr>روش مبتني بر ارزشهاي رقابتي</vt:lpstr>
      <vt:lpstr>چهار الگوي ارزشهاي اثربخشي </vt:lpstr>
      <vt:lpstr>ارزشهاي اثربخشي براي دو سازمان AوB</vt:lpstr>
      <vt:lpstr>خصوصيات سازمان A</vt:lpstr>
      <vt:lpstr>خصوصيات سازمان B</vt:lpstr>
      <vt:lpstr>ويژگيهاي برجستۀ روش مبتني بر  ارزشهاي رقابتي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دوم: مديريت استراتژيك و اثربخشي سازمان</dc:title>
  <dc:creator>omid arzi</dc:creator>
  <cp:lastModifiedBy>omid arzi</cp:lastModifiedBy>
  <cp:revision>1</cp:revision>
  <dcterms:created xsi:type="dcterms:W3CDTF">2022-01-15T16:07:40Z</dcterms:created>
  <dcterms:modified xsi:type="dcterms:W3CDTF">2022-01-15T16:08:03Z</dcterms:modified>
</cp:coreProperties>
</file>