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06" r:id="rId1"/>
  </p:sldMasterIdLst>
  <p:sldIdLst>
    <p:sldId id="274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38" d="100"/>
          <a:sy n="3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C73CDDDE-41AB-4BC9-8E0C-810D0FFC8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2DF36F1B-5DD1-421B-B3FA-BD58A01844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423895-4E1C-424D-8E73-02A16BA256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FAA07-E40A-4C5D-A5F7-8A227F3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D610F-108B-4CF0-9BEB-DEF716A6FA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0EEA6-707B-44AC-A153-0C625E78E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498FE-D049-48CD-BA45-16C17E27F8DC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280E8DDF-9DB7-49D3-AB55-F10C1CFB1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934C8C05-6257-4F3C-9D5B-6F67740695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9A6F9599-525E-4378-AE57-AD6E08885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EBC10E40-183E-4489-B2B3-16F0393BB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E7F1EE-7FF5-49AA-8B7D-7E6255AB11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BD447-1EE9-4E0A-A555-98B013C550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C546F-1D26-47D6-94FC-DAE2902669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699C4-EECD-4B68-980F-0F79CEC9C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05AC4BA4-539C-4DEA-BC4F-FBC1F97D35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F3E85EB7-42C9-43AC-8F2D-082763FA6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29AC1-DA2B-4226-B86A-A09722EE0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1ABF-7657-484A-8311-20BB69FD2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24A8C844-1EB0-4F03-BD44-E7FC5AF3D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FDF2436F-6BBC-4FFE-AAFF-30D68DD30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3CB411B5-0AD2-4A1A-BA0F-74740356A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72BA8397-5666-4AF1-90C8-7F84CD397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fld id="{B3B5E605-E91F-4C07-87DE-B22A7211D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23E36B43-963C-4EBB-9993-7DA18AD66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rugart.org/Artimages/1725/00006.jpg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../Gaz/My%20Documents/400/&#1575;&#1607;&#1585;&#1575;&#1605;%20&#1579;&#1604;&#1575;&#1579;&#1607;%20&#1605;&#1589;&#1585;%20-%20TakDownload%20Forum_files/giza02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908720"/>
            <a:ext cx="6858000" cy="792088"/>
          </a:xfrm>
        </p:spPr>
        <p:txBody>
          <a:bodyPr>
            <a:normAutofit/>
          </a:bodyPr>
          <a:lstStyle/>
          <a:p>
            <a:r>
              <a:rPr lang="fa-IR" i="1" dirty="0" smtClean="0"/>
              <a:t>بسم الله الرحمن الرحیم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31640" y="2852936"/>
            <a:ext cx="6858000" cy="2303834"/>
          </a:xfrm>
        </p:spPr>
        <p:txBody>
          <a:bodyPr/>
          <a:lstStyle/>
          <a:p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موضوع پروژه:معماری اهرام مصرباستان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0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4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ICT0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6850"/>
            <a:ext cx="8786813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826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PICT0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763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2" name="Picture 14" descr="mestabe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338638"/>
            <a:ext cx="5280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716463" y="620713"/>
            <a:ext cx="35988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80000"/>
              <a:buFont typeface="Monotype Sorts" pitchFamily="2" charset="2"/>
              <a:buNone/>
            </a:pPr>
            <a:r>
              <a:rPr lang="fa-IR" sz="2000" b="1">
                <a:solidFill>
                  <a:prstClr val="white"/>
                </a:solidFill>
                <a:latin typeface="Arial" pitchFamily="34" charset="0"/>
                <a:cs typeface="B Nazanin" pitchFamily="2" charset="-78"/>
              </a:rPr>
              <a:t>1 – 1 - مصطبه</a:t>
            </a:r>
            <a:endParaRPr lang="en-US" sz="2000" b="1">
              <a:solidFill>
                <a:prstClr val="white"/>
              </a:solidFill>
              <a:latin typeface="Arial" pitchFamily="34" charset="0"/>
              <a:cs typeface="B Nazanin" pitchFamily="2" charset="-78"/>
            </a:endParaRPr>
          </a:p>
        </p:txBody>
      </p:sp>
      <p:pic>
        <p:nvPicPr>
          <p:cNvPr id="68615" name="Picture 7" descr="mestabe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00013"/>
            <a:ext cx="4337050" cy="25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Line 9"/>
          <p:cNvSpPr>
            <a:spLocks noChangeShapeType="1"/>
          </p:cNvSpPr>
          <p:nvPr/>
        </p:nvSpPr>
        <p:spPr bwMode="auto">
          <a:xfrm flipH="1" flipV="1">
            <a:off x="358775" y="739775"/>
            <a:ext cx="1588" cy="6118225"/>
          </a:xfrm>
          <a:prstGeom prst="line">
            <a:avLst/>
          </a:prstGeom>
          <a:noFill/>
          <a:ln w="76200" cmpd="thinThick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358775" y="2492375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</a:t>
            </a:r>
            <a:r>
              <a:rPr lang="fa-IR" b="1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پلان يک مصطبه</a:t>
            </a:r>
            <a:endParaRPr lang="en-US" b="1">
              <a:solidFill>
                <a:prstClr val="white"/>
              </a:solidFill>
              <a:latin typeface="Tahoma" pitchFamily="34" charset="0"/>
              <a:cs typeface="B Nazanin" pitchFamily="2" charset="-78"/>
              <a:sym typeface="Wingdings 3" pitchFamily="18" charset="2"/>
            </a:endParaRPr>
          </a:p>
        </p:txBody>
      </p:sp>
      <p:pic>
        <p:nvPicPr>
          <p:cNvPr id="68619" name="Picture 11" descr="mestab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2205038"/>
            <a:ext cx="49657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395288" y="4849813"/>
            <a:ext cx="29448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فهرست فضاها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1 – عبادتگاه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2 – درب کاذب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3 – حفره منتهی به اتاق تدفين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4 – اتاق تنديس متوفی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5 – اتاق تدفين</a:t>
            </a:r>
            <a:endParaRPr lang="en-US" sz="2000" b="1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956425" y="3933825"/>
            <a:ext cx="1792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مقطع يک مصطبه </a:t>
            </a:r>
            <a:r>
              <a:rPr lang="en-US" b="1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</a:t>
            </a:r>
          </a:p>
        </p:txBody>
      </p:sp>
    </p:spTree>
    <p:extLst>
      <p:ext uri="{BB962C8B-B14F-4D97-AF65-F5344CB8AC3E}">
        <p14:creationId xmlns:p14="http://schemas.microsoft.com/office/powerpoint/2010/main" val="1598342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686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686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build="allAtOnce"/>
      <p:bldP spid="68617" grpId="0" animBg="1"/>
      <p:bldP spid="68618" grpId="0"/>
      <p:bldP spid="68620" grpId="0"/>
      <p:bldP spid="686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4"/>
          <p:cNvGrpSpPr>
            <a:grpSpLocks/>
          </p:cNvGrpSpPr>
          <p:nvPr/>
        </p:nvGrpSpPr>
        <p:grpSpPr bwMode="auto">
          <a:xfrm>
            <a:off x="285750" y="1214438"/>
            <a:ext cx="8572500" cy="4686300"/>
            <a:chOff x="285720" y="1214422"/>
            <a:chExt cx="8572560" cy="4686390"/>
          </a:xfrm>
        </p:grpSpPr>
        <p:pic>
          <p:nvPicPr>
            <p:cNvPr id="20483" name="Picture 2" descr="مقابر مصطبه ای.JPG"/>
            <p:cNvPicPr>
              <a:picLocks noChangeAspect="1"/>
            </p:cNvPicPr>
            <p:nvPr/>
          </p:nvPicPr>
          <p:blipFill>
            <a:blip r:embed="rId2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2737" r="3125" b="17886"/>
            <a:stretch>
              <a:fillRect/>
            </a:stretch>
          </p:blipFill>
          <p:spPr bwMode="auto">
            <a:xfrm>
              <a:off x="285720" y="1214422"/>
              <a:ext cx="8572560" cy="414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TextBox 3"/>
            <p:cNvSpPr txBox="1">
              <a:spLocks noChangeArrowheads="1"/>
            </p:cNvSpPr>
            <p:nvPr/>
          </p:nvSpPr>
          <p:spPr bwMode="auto">
            <a:xfrm>
              <a:off x="285752" y="5500702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>
                  <a:solidFill>
                    <a:prstClr val="white"/>
                  </a:solidFill>
                  <a:cs typeface="B Nazanin" pitchFamily="2" charset="-78"/>
                </a:rPr>
                <a:t>پرسپکتیو تعدادی از مقابر مصطبه ای سلسله چهارم</a:t>
              </a:r>
              <a:endParaRPr lang="en-US" sz="200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7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41425"/>
            <a:ext cx="4999037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313238"/>
            <a:ext cx="668972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230313" y="371475"/>
            <a:ext cx="341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b="1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هرم زوسر در سقاره ( حدود 2650 پ.م.)</a:t>
            </a:r>
            <a:endParaRPr lang="en-US" b="1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096125" y="5462588"/>
            <a:ext cx="183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ارتفاع : حدود 61 متر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شيب : 72 درجه</a:t>
            </a:r>
            <a:endParaRPr lang="en-US" sz="200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52500"/>
          </a:xfrm>
        </p:spPr>
        <p:txBody>
          <a:bodyPr/>
          <a:lstStyle/>
          <a:p>
            <a:pPr algn="r" rtl="1"/>
            <a:r>
              <a:rPr lang="fa-IR" sz="3800" smtClean="0">
                <a:solidFill>
                  <a:schemeClr val="bg1"/>
                </a:solidFill>
                <a:cs typeface="B Nazanin" pitchFamily="2" charset="-78"/>
              </a:rPr>
              <a:t>1 – 2 – هرم پلکانی زوسر</a:t>
            </a:r>
            <a:r>
              <a:rPr lang="en-US" sz="3800" smtClean="0">
                <a:solidFill>
                  <a:schemeClr val="bg1"/>
                </a:solidFill>
                <a:cs typeface="B Nazanin" pitchFamily="2" charset="-78"/>
              </a:rPr>
              <a:t>:</a:t>
            </a:r>
          </a:p>
        </p:txBody>
      </p:sp>
      <p:grpSp>
        <p:nvGrpSpPr>
          <p:cNvPr id="21511" name="Group 6"/>
          <p:cNvGrpSpPr>
            <a:grpSpLocks/>
          </p:cNvGrpSpPr>
          <p:nvPr/>
        </p:nvGrpSpPr>
        <p:grpSpPr bwMode="auto">
          <a:xfrm>
            <a:off x="-642938" y="1609725"/>
            <a:ext cx="5346701" cy="3033713"/>
            <a:chOff x="-703263" y="4437063"/>
            <a:chExt cx="5346701" cy="3033732"/>
          </a:xfrm>
        </p:grpSpPr>
        <p:pic>
          <p:nvPicPr>
            <p:cNvPr id="21512" name="Picture 7" descr="http://rugart.org/Artimages/1725/00006.jp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4437063"/>
              <a:ext cx="1724025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-703263" y="6516688"/>
              <a:ext cx="534670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SA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  <a:t>مجسمه برنزي ايم حوتپ سر</a:t>
              </a:r>
              <a:r>
                <a:rPr lang="en-US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ar-SA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  <a:t>معمار فرعون زوسر از سلسله سوم</a:t>
              </a:r>
              <a:endParaRPr lang="en-US" sz="1400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  <a:t/>
              </a:r>
              <a:br>
                <a:rPr lang="en-US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</a:br>
              <a:r>
                <a:rPr lang="en-US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  <a:t/>
              </a:r>
              <a:br>
                <a:rPr lang="en-US" sz="1400" b="1">
                  <a:solidFill>
                    <a:prstClr val="white"/>
                  </a:solidFill>
                  <a:latin typeface="Arial" pitchFamily="34" charset="0"/>
                  <a:cs typeface="Times New Roman" pitchFamily="18" charset="0"/>
                </a:rPr>
              </a:br>
              <a:endParaRPr lang="en-US" sz="1400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6166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/>
      <p:bldP spid="50184" grpId="0"/>
      <p:bldP spid="501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4"/>
          <p:cNvGrpSpPr>
            <a:grpSpLocks/>
          </p:cNvGrpSpPr>
          <p:nvPr/>
        </p:nvGrpSpPr>
        <p:grpSpPr bwMode="auto">
          <a:xfrm>
            <a:off x="214313" y="714375"/>
            <a:ext cx="8501062" cy="5114925"/>
            <a:chOff x="214314" y="714356"/>
            <a:chExt cx="8501090" cy="5115018"/>
          </a:xfrm>
        </p:grpSpPr>
        <p:pic>
          <p:nvPicPr>
            <p:cNvPr id="22531" name="Picture 2" descr="هرم.JPG"/>
            <p:cNvPicPr>
              <a:picLocks noChangeAspect="1"/>
            </p:cNvPicPr>
            <p:nvPr/>
          </p:nvPicPr>
          <p:blipFill>
            <a:blip r:embed="rId2">
              <a:lum bright="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3"/>
            <a:stretch>
              <a:fillRect/>
            </a:stretch>
          </p:blipFill>
          <p:spPr bwMode="auto">
            <a:xfrm>
              <a:off x="428628" y="714356"/>
              <a:ext cx="8072462" cy="448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Box 3"/>
            <p:cNvSpPr txBox="1">
              <a:spLocks noChangeArrowheads="1"/>
            </p:cNvSpPr>
            <p:nvPr/>
          </p:nvSpPr>
          <p:spPr bwMode="auto">
            <a:xfrm>
              <a:off x="214314" y="5429264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>
                  <a:solidFill>
                    <a:prstClr val="white"/>
                  </a:solidFill>
                  <a:cs typeface="B Nazanin" pitchFamily="2" charset="-78"/>
                </a:rPr>
                <a:t>نقشه مجموعه هرم پله پله ای زوسر</a:t>
              </a:r>
              <a:endParaRPr lang="en-US" sz="200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4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424909"/>
            <a:ext cx="7985133" cy="5647462"/>
          </a:xfrm>
        </p:spPr>
      </p:pic>
    </p:spTree>
    <p:extLst>
      <p:ext uri="{BB962C8B-B14F-4D97-AF65-F5344CB8AC3E}">
        <p14:creationId xmlns:p14="http://schemas.microsoft.com/office/powerpoint/2010/main" val="1794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332656"/>
            <a:ext cx="7727576" cy="5795682"/>
          </a:xfrm>
        </p:spPr>
      </p:pic>
    </p:spTree>
    <p:extLst>
      <p:ext uri="{BB962C8B-B14F-4D97-AF65-F5344CB8AC3E}">
        <p14:creationId xmlns:p14="http://schemas.microsoft.com/office/powerpoint/2010/main" val="48482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3010"/>
            <a:ext cx="7672487" cy="5768086"/>
          </a:xfrm>
        </p:spPr>
      </p:pic>
    </p:spTree>
    <p:extLst>
      <p:ext uri="{BB962C8B-B14F-4D97-AF65-F5344CB8AC3E}">
        <p14:creationId xmlns:p14="http://schemas.microsoft.com/office/powerpoint/2010/main" val="2199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SC00560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491037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4860032" y="332656"/>
            <a:ext cx="5616624" cy="6298332"/>
          </a:xfrm>
        </p:spPr>
        <p:txBody>
          <a:bodyPr>
            <a:normAutofit/>
          </a:bodyPr>
          <a:lstStyle/>
          <a:p>
            <a:pPr marL="1828800" lvl="4" indent="0" algn="r" rtl="1" eaLnBrk="1" hangingPunct="1">
              <a:buNone/>
            </a:pPr>
            <a:r>
              <a:rPr lang="fa-IR" sz="2000" b="1" dirty="0" smtClean="0">
                <a:solidFill>
                  <a:srgbClr val="000000"/>
                </a:solidFill>
                <a:latin typeface="AmdtSymbols" panose="02000500000000020004" pitchFamily="2" charset="0"/>
                <a:cs typeface="B Nazanin" pitchFamily="2" charset="-78"/>
              </a:rPr>
              <a:t>نام استادمربوطه:آقای مهندس پوریوسف</a:t>
            </a:r>
          </a:p>
          <a:p>
            <a:pPr marL="1828800" lvl="4" indent="0" algn="r" rtl="1" eaLnBrk="1" hangingPunct="1">
              <a:buNone/>
            </a:pPr>
            <a:endParaRPr lang="fa-IR" sz="2000" b="1" dirty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 smtClean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r>
              <a:rPr lang="fa-IR" sz="2000" b="1" dirty="0" smtClean="0">
                <a:solidFill>
                  <a:srgbClr val="000000"/>
                </a:solidFill>
                <a:latin typeface="AmdtSymbols" panose="02000500000000020004" pitchFamily="2" charset="0"/>
                <a:cs typeface="B Nazanin" pitchFamily="2" charset="-78"/>
              </a:rPr>
              <a:t>نام تنظیم کننده:علی نظر زاده</a:t>
            </a:r>
          </a:p>
          <a:p>
            <a:pPr marL="1828800" lvl="4" indent="0" algn="r" rtl="1" eaLnBrk="1" hangingPunct="1">
              <a:buNone/>
            </a:pPr>
            <a:endParaRPr lang="fa-IR" sz="2000" b="1" dirty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 smtClean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 smtClean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endParaRPr lang="fa-IR" sz="2000" b="1" dirty="0" smtClean="0">
              <a:solidFill>
                <a:srgbClr val="000000"/>
              </a:solidFill>
              <a:latin typeface="AmdtSymbols" panose="02000500000000020004" pitchFamily="2" charset="0"/>
              <a:cs typeface="B Nazanin" pitchFamily="2" charset="-78"/>
            </a:endParaRPr>
          </a:p>
          <a:p>
            <a:pPr marL="1828800" lvl="4" indent="0" algn="r" rtl="1" eaLnBrk="1" hangingPunct="1">
              <a:buNone/>
            </a:pPr>
            <a:r>
              <a:rPr lang="fa-IR" sz="2000" b="1" dirty="0" smtClean="0">
                <a:solidFill>
                  <a:srgbClr val="000000"/>
                </a:solidFill>
                <a:latin typeface="AmdtSymbols" panose="02000500000000020004" pitchFamily="2" charset="0"/>
                <a:cs typeface="B Nazanin" pitchFamily="2" charset="-78"/>
              </a:rPr>
              <a:t>سال تنظیم:فروردین93</a:t>
            </a:r>
          </a:p>
        </p:txBody>
      </p:sp>
    </p:spTree>
    <p:extLst>
      <p:ext uri="{BB962C8B-B14F-4D97-AF65-F5344CB8AC3E}">
        <p14:creationId xmlns:p14="http://schemas.microsoft.com/office/powerpoint/2010/main" val="94034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2718"/>
            <a:ext cx="8431571" cy="5568570"/>
          </a:xfrm>
        </p:spPr>
      </p:pic>
    </p:spTree>
    <p:extLst>
      <p:ext uri="{BB962C8B-B14F-4D97-AF65-F5344CB8AC3E}">
        <p14:creationId xmlns:p14="http://schemas.microsoft.com/office/powerpoint/2010/main" val="6665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452718"/>
            <a:ext cx="7183634" cy="5712586"/>
          </a:xfrm>
        </p:spPr>
      </p:pic>
    </p:spTree>
    <p:extLst>
      <p:ext uri="{BB962C8B-B14F-4D97-AF65-F5344CB8AC3E}">
        <p14:creationId xmlns:p14="http://schemas.microsoft.com/office/powerpoint/2010/main" val="10232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452718"/>
            <a:ext cx="7111626" cy="5640578"/>
          </a:xfrm>
        </p:spPr>
      </p:pic>
    </p:spTree>
    <p:extLst>
      <p:ext uri="{BB962C8B-B14F-4D97-AF65-F5344CB8AC3E}">
        <p14:creationId xmlns:p14="http://schemas.microsoft.com/office/powerpoint/2010/main" val="32708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1" y="332656"/>
            <a:ext cx="7184083" cy="5795682"/>
          </a:xfrm>
        </p:spPr>
      </p:pic>
    </p:spTree>
    <p:extLst>
      <p:ext uri="{BB962C8B-B14F-4D97-AF65-F5344CB8AC3E}">
        <p14:creationId xmlns:p14="http://schemas.microsoft.com/office/powerpoint/2010/main" val="5619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452718"/>
            <a:ext cx="7055380" cy="5795682"/>
          </a:xfrm>
        </p:spPr>
      </p:pic>
    </p:spTree>
    <p:extLst>
      <p:ext uri="{BB962C8B-B14F-4D97-AF65-F5344CB8AC3E}">
        <p14:creationId xmlns:p14="http://schemas.microsoft.com/office/powerpoint/2010/main" val="38040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214313" y="1143000"/>
            <a:ext cx="8786812" cy="4471988"/>
            <a:chOff x="214314" y="1142984"/>
            <a:chExt cx="8786842" cy="4472076"/>
          </a:xfrm>
        </p:grpSpPr>
        <p:pic>
          <p:nvPicPr>
            <p:cNvPr id="23555" name="Picture 1" descr="هرم زوسر.JPG"/>
            <p:cNvPicPr>
              <a:picLocks noChangeAspect="1"/>
            </p:cNvPicPr>
            <p:nvPr/>
          </p:nvPicPr>
          <p:blipFill>
            <a:blip r:embed="rId2">
              <a:lum bright="2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5" b="17851"/>
            <a:stretch>
              <a:fillRect/>
            </a:stretch>
          </p:blipFill>
          <p:spPr bwMode="auto">
            <a:xfrm>
              <a:off x="214314" y="1142984"/>
              <a:ext cx="8786842" cy="391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6" name="TextBox 2"/>
            <p:cNvSpPr txBox="1">
              <a:spLocks noChangeArrowheads="1"/>
            </p:cNvSpPr>
            <p:nvPr/>
          </p:nvSpPr>
          <p:spPr bwMode="auto">
            <a:xfrm>
              <a:off x="357190" y="5214950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smtClean="0">
                  <a:solidFill>
                    <a:prstClr val="white"/>
                  </a:solidFill>
                  <a:cs typeface="B Nazanin" pitchFamily="2" charset="-78"/>
                </a:rPr>
                <a:t>پرسپکتیو بازسازی شده مجموعه هرم زوسر</a:t>
              </a:r>
              <a:endParaRPr lang="en-US" sz="20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54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285750" y="142875"/>
            <a:ext cx="8501063" cy="6286500"/>
            <a:chOff x="285752" y="142876"/>
            <a:chExt cx="8501090" cy="6286520"/>
          </a:xfrm>
        </p:grpSpPr>
        <p:pic>
          <p:nvPicPr>
            <p:cNvPr id="24579" name="Picture 1" descr="DSC00104.JPG"/>
            <p:cNvPicPr>
              <a:picLocks noChangeAspect="1"/>
            </p:cNvPicPr>
            <p:nvPr/>
          </p:nvPicPr>
          <p:blipFill>
            <a:blip r:embed="rId2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5"/>
            <a:stretch>
              <a:fillRect/>
            </a:stretch>
          </p:blipFill>
          <p:spPr bwMode="auto">
            <a:xfrm>
              <a:off x="997932" y="142876"/>
              <a:ext cx="6931654" cy="578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Box 2"/>
            <p:cNvSpPr txBox="1">
              <a:spLocks noChangeArrowheads="1"/>
            </p:cNvSpPr>
            <p:nvPr/>
          </p:nvSpPr>
          <p:spPr bwMode="auto">
            <a:xfrm>
              <a:off x="285752" y="6029286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smtClean="0">
                  <a:solidFill>
                    <a:prstClr val="white"/>
                  </a:solidFill>
                  <a:cs typeface="B Nazanin" pitchFamily="2" charset="-78"/>
                </a:rPr>
                <a:t>مقطعی از مقبره زوسر</a:t>
              </a:r>
              <a:endParaRPr lang="en-US" sz="20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030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ict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11150"/>
            <a:ext cx="831215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66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428625" y="285750"/>
            <a:ext cx="8501063" cy="5900738"/>
            <a:chOff x="428628" y="285728"/>
            <a:chExt cx="8501090" cy="5900836"/>
          </a:xfrm>
        </p:grpSpPr>
        <p:pic>
          <p:nvPicPr>
            <p:cNvPr id="26627" name="Picture 1" descr="giz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08" y="285728"/>
              <a:ext cx="5072070" cy="534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8" name="TextBox 2"/>
            <p:cNvSpPr txBox="1">
              <a:spLocks noChangeArrowheads="1"/>
            </p:cNvSpPr>
            <p:nvPr/>
          </p:nvSpPr>
          <p:spPr bwMode="auto">
            <a:xfrm>
              <a:off x="428628" y="5786454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smtClean="0">
                  <a:solidFill>
                    <a:prstClr val="white"/>
                  </a:solidFill>
                  <a:cs typeface="B Nazanin" pitchFamily="2" charset="-78"/>
                </a:rPr>
                <a:t>نقشه موقعیت هرم های سه گانه و هرم های پیرامون آنها</a:t>
              </a:r>
              <a:endParaRPr lang="en-US" sz="20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296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../../Gaz/My%20Documents/400/اهرام%20ثلاثه%20مصر%20-%20TakDownload%20Forum_files/giza02.jpg"/>
          <p:cNvPicPr>
            <a:picLocks noGrp="1" noChangeAspect="1" noChangeArrowheads="1"/>
          </p:cNvPicPr>
          <p:nvPr>
            <p:ph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550"/>
            <a:ext cx="5072063" cy="6775450"/>
          </a:xfr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14938" y="214313"/>
            <a:ext cx="3714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(جیزه) گيزا، غرب قاهره امروزي، سه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هرم از فراعنه سلسله چهارم به نامهای خوفو يا خئوپوس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به معنای کسی که به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افق تعلق) دارد، خفرع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يا خفرن (يعنی بزرگ) و منكورع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يا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موكرينوس (به معنای ملکوتی) وجود دارد. هرمهای سه گانه ، عظيم ترين و باشکوهترين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بناهای دوره پادشاهی کهن هستند که جزو عجايب هفت گانه جهان باستان نيز محسوب</a:t>
            </a:r>
            <a:endParaRPr lang="fa-IR" sz="2400" smtClean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می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 </a:t>
            </a:r>
            <a:r>
              <a:rPr lang="ar-SA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شوند</a:t>
            </a:r>
            <a:r>
              <a:rPr lang="en-US" sz="24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2701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75"/>
            <a:ext cx="8229600" cy="1150938"/>
          </a:xfrm>
        </p:spPr>
        <p:txBody>
          <a:bodyPr/>
          <a:lstStyle/>
          <a:p>
            <a:pPr eaLnBrk="1" hangingPunct="1"/>
            <a:r>
              <a:rPr lang="fa-IR" sz="3800" smtClean="0">
                <a:solidFill>
                  <a:srgbClr val="800000"/>
                </a:solidFill>
                <a:cs typeface="B Nazanin" pitchFamily="2" charset="-78"/>
              </a:rPr>
              <a:t>سير تحول تاريخی سرزمين مصر</a:t>
            </a:r>
            <a:endParaRPr lang="en-US" sz="3800" smtClean="0">
              <a:solidFill>
                <a:srgbClr val="800000"/>
              </a:solidFill>
              <a:cs typeface="B Nazanin" pitchFamily="2" charset="-78"/>
            </a:endParaRPr>
          </a:p>
        </p:txBody>
      </p:sp>
      <p:sp>
        <p:nvSpPr>
          <p:cNvPr id="819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0" y="1557338"/>
            <a:ext cx="9144000" cy="5300662"/>
          </a:xfrm>
          <a:noFill/>
        </p:spPr>
        <p:txBody>
          <a:bodyPr>
            <a:norm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fa-IR" sz="2000" smtClean="0">
                <a:solidFill>
                  <a:schemeClr val="bg1"/>
                </a:solidFill>
                <a:cs typeface="Traffic" pitchFamily="2" charset="-78"/>
              </a:rPr>
              <a:t>6- پادشاهی جديد ، شامل سلسله های پادشاهی هجدهم تا بيستم (حدود 1540 تا 1070 پيش از ميلاد)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sz="2000" smtClean="0">
                <a:solidFill>
                  <a:schemeClr val="bg1"/>
                </a:solidFill>
                <a:cs typeface="Traffic" pitchFamily="2" charset="-78"/>
              </a:rPr>
              <a:t>7- سومين دوره فترت </a:t>
            </a: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، شامل سلسله های پادشاهی بيست و يکم تا بيست و چهارم (حدود 1070 تا 712 پيش از ميلاد)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8- دوره متأخر ، شامل سلسله های پادشاهی بيست و پنجم تا سی و يکم (حدود 712 تا 332 پيش از ميلاد)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9- سلسله لاگيد ، 332 تا 304 پيش از ميلاد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10- سلسله بطالسه ، 304 تا 30 پيش از ميلاد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11- دوره روميان ، 30 پيش از ميلاد تا 304 ميلادی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12- حکومت بيزانس ، 395 تا 640 ميلادی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altLang="zh-CN" sz="2000" smtClean="0">
                <a:solidFill>
                  <a:schemeClr val="bg1"/>
                </a:solidFill>
                <a:cs typeface="Traffic" pitchFamily="2" charset="-78"/>
              </a:rPr>
              <a:t>13- دوره اسلامی ، از 640 ميلادی تا به امروز</a:t>
            </a:r>
            <a:endParaRPr lang="en-US" sz="2000" smtClean="0">
              <a:solidFill>
                <a:schemeClr val="bg1"/>
              </a:solidFill>
              <a:cs typeface="Traff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5058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view_nor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643063"/>
            <a:ext cx="743902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87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3"/>
          <p:cNvGrpSpPr>
            <a:grpSpLocks/>
          </p:cNvGrpSpPr>
          <p:nvPr/>
        </p:nvGrpSpPr>
        <p:grpSpPr bwMode="auto">
          <a:xfrm>
            <a:off x="357188" y="357188"/>
            <a:ext cx="8501062" cy="5829300"/>
            <a:chOff x="357190" y="357166"/>
            <a:chExt cx="8501090" cy="5829398"/>
          </a:xfrm>
        </p:grpSpPr>
        <p:pic>
          <p:nvPicPr>
            <p:cNvPr id="29699" name="Picture 1" descr="cheopspyramidlayou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52" y="357166"/>
              <a:ext cx="6397433" cy="535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0" name="TextBox 2"/>
            <p:cNvSpPr txBox="1">
              <a:spLocks noChangeArrowheads="1"/>
            </p:cNvSpPr>
            <p:nvPr/>
          </p:nvSpPr>
          <p:spPr bwMode="auto">
            <a:xfrm>
              <a:off x="357190" y="5786454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smtClean="0">
                  <a:solidFill>
                    <a:prstClr val="white"/>
                  </a:solidFill>
                  <a:cs typeface="B Nazanin" pitchFamily="2" charset="-78"/>
                </a:rPr>
                <a:t>برش هرم خوفو (خئوپس) در جیزه</a:t>
              </a:r>
              <a:endParaRPr lang="en-US" sz="20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154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7"/>
          <p:cNvGrpSpPr>
            <a:grpSpLocks/>
          </p:cNvGrpSpPr>
          <p:nvPr/>
        </p:nvGrpSpPr>
        <p:grpSpPr bwMode="auto">
          <a:xfrm>
            <a:off x="142875" y="142875"/>
            <a:ext cx="8715375" cy="6643688"/>
            <a:chOff x="142876" y="142852"/>
            <a:chExt cx="8715404" cy="6643734"/>
          </a:xfrm>
        </p:grpSpPr>
        <p:pic>
          <p:nvPicPr>
            <p:cNvPr id="30723" name="Picture 1" descr="gizaplateau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5"/>
            <a:stretch>
              <a:fillRect/>
            </a:stretch>
          </p:blipFill>
          <p:spPr bwMode="auto">
            <a:xfrm>
              <a:off x="142876" y="142852"/>
              <a:ext cx="5214942" cy="321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4" name="Group 4"/>
            <p:cNvGrpSpPr>
              <a:grpSpLocks/>
            </p:cNvGrpSpPr>
            <p:nvPr/>
          </p:nvGrpSpPr>
          <p:grpSpPr bwMode="auto">
            <a:xfrm>
              <a:off x="3428992" y="3429000"/>
              <a:ext cx="5429288" cy="3357586"/>
              <a:chOff x="857224" y="357166"/>
              <a:chExt cx="7358114" cy="5572164"/>
            </a:xfrm>
          </p:grpSpPr>
          <p:pic>
            <p:nvPicPr>
              <p:cNvPr id="30726" name="Picture 2" descr="DSC00107.JPG"/>
              <p:cNvPicPr>
                <a:picLocks noChangeAspect="1"/>
              </p:cNvPicPr>
              <p:nvPr/>
            </p:nvPicPr>
            <p:blipFill>
              <a:blip r:embed="rId3">
                <a:lum bright="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7" t="5208" r="4921" b="13541"/>
              <a:stretch>
                <a:fillRect/>
              </a:stretch>
            </p:blipFill>
            <p:spPr bwMode="auto">
              <a:xfrm>
                <a:off x="857224" y="357166"/>
                <a:ext cx="7358114" cy="5572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928251" y="4501381"/>
                <a:ext cx="7287087" cy="3556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725" name="TextBox 6"/>
            <p:cNvSpPr txBox="1">
              <a:spLocks noChangeArrowheads="1"/>
            </p:cNvSpPr>
            <p:nvPr/>
          </p:nvSpPr>
          <p:spPr bwMode="auto">
            <a:xfrm>
              <a:off x="285720" y="357166"/>
              <a:ext cx="85010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smtClean="0">
                  <a:solidFill>
                    <a:prstClr val="white"/>
                  </a:solidFill>
                  <a:cs typeface="B Nazanin" pitchFamily="2" charset="-78"/>
                </a:rPr>
                <a:t>بازسازی هرم های خوفو و خفرغ</a:t>
              </a:r>
              <a:endParaRPr lang="en-US" sz="2000" b="1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462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omp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14375"/>
            <a:ext cx="76438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07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890588"/>
            <a:ext cx="50387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19137"/>
          </a:xfrm>
        </p:spPr>
        <p:txBody>
          <a:bodyPr/>
          <a:lstStyle/>
          <a:p>
            <a:r>
              <a:rPr lang="fa-IR" sz="3600" smtClean="0">
                <a:solidFill>
                  <a:schemeClr val="bg1"/>
                </a:solidFill>
                <a:cs typeface="B Nazanin" pitchFamily="2" charset="-78"/>
              </a:rPr>
              <a:t>هرم خوفو (خئوپس) </a:t>
            </a:r>
            <a:endParaRPr lang="en-US" sz="3600" smtClean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327275" y="1990725"/>
            <a:ext cx="173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</a:t>
            </a:r>
            <a:r>
              <a:rPr lang="fa-IR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اهرام خوفو و خفرع</a:t>
            </a:r>
            <a:endParaRPr lang="en-US" smtClean="0">
              <a:solidFill>
                <a:prstClr val="white"/>
              </a:solidFill>
              <a:latin typeface="Tahoma" pitchFamily="34" charset="0"/>
              <a:cs typeface="B Nazanin" pitchFamily="2" charset="-78"/>
              <a:sym typeface="Wingdings 3" pitchFamily="18" charset="2"/>
            </a:endParaRPr>
          </a:p>
        </p:txBody>
      </p:sp>
      <p:pic>
        <p:nvPicPr>
          <p:cNvPr id="61451" name="Picture 11" descr="2hws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9750"/>
            <a:ext cx="4487863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5903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14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614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8475" y="0"/>
            <a:ext cx="5637213" cy="1141413"/>
          </a:xfrm>
        </p:spPr>
        <p:txBody>
          <a:bodyPr/>
          <a:lstStyle/>
          <a:p>
            <a:r>
              <a:rPr lang="fa-IR" sz="3600" smtClean="0">
                <a:solidFill>
                  <a:schemeClr val="bg1"/>
                </a:solidFill>
                <a:cs typeface="B Nazanin" pitchFamily="2" charset="-78"/>
              </a:rPr>
              <a:t>هرم خفرع (خفرن)</a:t>
            </a:r>
            <a:endParaRPr lang="en-US" sz="3600" smtClean="0">
              <a:solidFill>
                <a:schemeClr val="bg1"/>
              </a:solidFill>
              <a:cs typeface="B Nazanin" pitchFamily="2" charset="-78"/>
            </a:endParaRPr>
          </a:p>
        </p:txBody>
      </p:sp>
      <p:pic>
        <p:nvPicPr>
          <p:cNvPr id="63492" name="Picture 4" descr="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98775"/>
            <a:ext cx="62293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khaf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46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6418263" y="2420938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</a:t>
            </a:r>
            <a:r>
              <a:rPr lang="fa-IR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هرم خفرع</a:t>
            </a:r>
            <a:endParaRPr lang="en-US" smtClean="0">
              <a:solidFill>
                <a:prstClr val="white"/>
              </a:solidFill>
              <a:latin typeface="Tahoma" pitchFamily="34" charset="0"/>
              <a:cs typeface="B Nazanin" pitchFamily="2" charset="-78"/>
              <a:sym typeface="Wingdings 3" pitchFamily="18" charset="2"/>
            </a:endParaRP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95288" y="5535613"/>
            <a:ext cx="2295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تاريخ ساخت : حدود 2500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پيش از ميلاد</a:t>
            </a:r>
            <a:endParaRPr lang="en-US" sz="2000" smtClean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27088" y="3783013"/>
            <a:ext cx="137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</a:t>
            </a:r>
            <a:r>
              <a:rPr lang="fa-IR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تنديس خفرع</a:t>
            </a:r>
            <a:endParaRPr lang="en-US" smtClean="0">
              <a:solidFill>
                <a:prstClr val="white"/>
              </a:solidFill>
              <a:latin typeface="Tahoma" pitchFamily="34" charset="0"/>
              <a:cs typeface="B Nazanin" pitchFamily="2" charset="-78"/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49762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5" grpId="0"/>
      <p:bldP spid="63497" grpId="0"/>
      <p:bldP spid="6349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59025"/>
            <a:ext cx="69532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287963" y="1268413"/>
            <a:ext cx="3387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تاريخ ساخت : حدود 2475 پيش از ميلاد</a:t>
            </a:r>
            <a:endParaRPr lang="en-US" sz="2000" smtClean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522663" y="1952625"/>
            <a:ext cx="257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</a:t>
            </a:r>
            <a:r>
              <a:rPr lang="fa-IR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</a:t>
            </a: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هرم منکورع ، خفرع و خوفو</a:t>
            </a:r>
            <a:endParaRPr lang="en-US" sz="2000" smtClean="0">
              <a:solidFill>
                <a:prstClr val="white"/>
              </a:solidFill>
              <a:latin typeface="Tahoma" pitchFamily="34" charset="0"/>
              <a:cs typeface="B Nazanin" pitchFamily="2" charset="-78"/>
              <a:sym typeface="Wingdings 3" pitchFamily="18" charset="2"/>
            </a:endParaRPr>
          </a:p>
        </p:txBody>
      </p:sp>
      <p:pic>
        <p:nvPicPr>
          <p:cNvPr id="64519" name="Picture 7" descr="menka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9438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515938" y="4724400"/>
            <a:ext cx="1463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</a:t>
            </a:r>
            <a:r>
              <a:rPr lang="fa-IR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منکورع و ملکه</a:t>
            </a:r>
            <a:endParaRPr lang="en-US" smtClean="0">
              <a:solidFill>
                <a:prstClr val="white"/>
              </a:solidFill>
              <a:latin typeface="Tahoma" pitchFamily="34" charset="0"/>
              <a:cs typeface="B Nazanin" pitchFamily="2" charset="-78"/>
              <a:sym typeface="Wingdings 3" pitchFamily="18" charset="2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4450"/>
            <a:ext cx="6573838" cy="879475"/>
          </a:xfrm>
        </p:spPr>
        <p:txBody>
          <a:bodyPr/>
          <a:lstStyle/>
          <a:p>
            <a:pPr algn="r"/>
            <a:r>
              <a:rPr lang="fa-IR" sz="3600" smtClean="0">
                <a:solidFill>
                  <a:schemeClr val="bg1"/>
                </a:solidFill>
                <a:cs typeface="B Nazanin" pitchFamily="2" charset="-78"/>
              </a:rPr>
              <a:t>هرم منکورع (موکرينوس)</a:t>
            </a:r>
            <a:endParaRPr lang="en-US" sz="3600" smtClean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77035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18" grpId="0"/>
      <p:bldP spid="64520" grpId="0"/>
      <p:bldP spid="645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14sphy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7300"/>
            <a:ext cx="46069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628775"/>
            <a:ext cx="4887912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4859338" y="-171450"/>
            <a:ext cx="4392612" cy="1079500"/>
          </a:xfrm>
        </p:spPr>
        <p:txBody>
          <a:bodyPr/>
          <a:lstStyle/>
          <a:p>
            <a:r>
              <a:rPr lang="fa-IR" sz="3800" smtClean="0">
                <a:solidFill>
                  <a:schemeClr val="bg1"/>
                </a:solidFill>
                <a:cs typeface="B Nazanin" pitchFamily="2" charset="-78"/>
              </a:rPr>
              <a:t>1 – 7 – ابوالهول</a:t>
            </a:r>
            <a:endParaRPr lang="en-US" sz="3800" smtClean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914400" y="3357563"/>
            <a:ext cx="324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</a:t>
            </a:r>
            <a:r>
              <a:rPr lang="fa-IR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 3" pitchFamily="18" charset="2"/>
              </a:rPr>
              <a:t> مجسمه ابوالهول در جلوی هرم خفرع </a:t>
            </a:r>
            <a:r>
              <a:rPr lang="en-US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  <a:sym typeface="Wingdings" pitchFamily="2" charset="2"/>
              </a:rPr>
              <a:t>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4975225" y="5446713"/>
            <a:ext cx="3700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اسفينکس با چهره احتمالاً خفرع و هيکل شير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اين تنديس از نظر ابعاد، منحصر بفردترين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اثر پيکرتراشی جهان باستان است.</a:t>
            </a:r>
            <a:endParaRPr lang="en-US" sz="2000" smtClean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10865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3" grpId="0"/>
      <p:bldP spid="655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5" name="Picture 11" descr="Amenemhat-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0" descr="Beni Has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60463"/>
            <a:ext cx="6084887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300" y="187325"/>
            <a:ext cx="4464050" cy="865188"/>
          </a:xfrm>
        </p:spPr>
        <p:txBody>
          <a:bodyPr/>
          <a:lstStyle/>
          <a:p>
            <a:pPr>
              <a:defRPr/>
            </a:pPr>
            <a:r>
              <a:rPr lang="fa-I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Nazanin" pitchFamily="2" charset="-78"/>
              </a:rPr>
              <a:t>مقبره بنی حسن در دوره پادشاهی میانه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B Nazanin" pitchFamily="2" charset="-78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23850" y="6518275"/>
            <a:ext cx="234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mtClean="0">
                <a:solidFill>
                  <a:srgbClr val="EEECE1"/>
                </a:solidFill>
                <a:latin typeface="Tahoma" pitchFamily="34" charset="0"/>
              </a:rPr>
              <a:t>نقشه کف مقبره تخته سنگی</a:t>
            </a:r>
            <a:endParaRPr lang="en-US" smtClean="0">
              <a:solidFill>
                <a:srgbClr val="EEECE1"/>
              </a:solidFill>
              <a:latin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2607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Mentohotep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675"/>
            <a:ext cx="3925888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44450"/>
            <a:ext cx="5184775" cy="839788"/>
          </a:xfrm>
        </p:spPr>
        <p:txBody>
          <a:bodyPr/>
          <a:lstStyle/>
          <a:p>
            <a:r>
              <a:rPr lang="fa-IR" sz="3800" smtClean="0">
                <a:solidFill>
                  <a:schemeClr val="bg1"/>
                </a:solidFill>
                <a:cs typeface="Traffic" pitchFamily="2" charset="-78"/>
              </a:rPr>
              <a:t>مقبره منتوحوتپ دوم</a:t>
            </a:r>
            <a:endParaRPr lang="en-US" sz="3800" smtClean="0">
              <a:solidFill>
                <a:schemeClr val="bg1"/>
              </a:solidFill>
              <a:cs typeface="Traffic" pitchFamily="2" charset="-78"/>
            </a:endParaRPr>
          </a:p>
        </p:txBody>
      </p:sp>
      <p:pic>
        <p:nvPicPr>
          <p:cNvPr id="73734" name="Picture 6" descr="mentuhot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48113"/>
            <a:ext cx="52197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964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43" name="Picture 3" descr="NC_All_sit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4" descr="NC_Egypt_sit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27" y="0"/>
              <a:ext cx="311727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5" name="Oval 9"/>
            <p:cNvSpPr>
              <a:spLocks noChangeArrowheads="1"/>
            </p:cNvSpPr>
            <p:nvPr/>
          </p:nvSpPr>
          <p:spPr bwMode="auto">
            <a:xfrm>
              <a:off x="214282" y="2571744"/>
              <a:ext cx="785818" cy="400048"/>
            </a:xfrm>
            <a:prstGeom prst="ellipse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>
                  <a:solidFill>
                    <a:prstClr val="black"/>
                  </a:solidFill>
                  <a:latin typeface="Tahoma" pitchFamily="34" charset="0"/>
                  <a:cs typeface="B Nazanin" pitchFamily="2" charset="-78"/>
                </a:rPr>
                <a:t>لیبی</a:t>
              </a:r>
              <a:endParaRPr lang="en-US">
                <a:solidFill>
                  <a:prstClr val="black"/>
                </a:solidFill>
                <a:latin typeface="Tahoma" pitchFamily="34" charset="0"/>
                <a:cs typeface="B Nazanin" pitchFamily="2" charset="-78"/>
              </a:endParaRPr>
            </a:p>
          </p:txBody>
        </p:sp>
        <p:sp>
          <p:nvSpPr>
            <p:cNvPr id="10246" name="Oval 11"/>
            <p:cNvSpPr>
              <a:spLocks noChangeArrowheads="1"/>
            </p:cNvSpPr>
            <p:nvPr/>
          </p:nvSpPr>
          <p:spPr bwMode="auto">
            <a:xfrm>
              <a:off x="2500298" y="3714752"/>
              <a:ext cx="928710" cy="371468"/>
            </a:xfrm>
            <a:prstGeom prst="ellipse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1600" b="1">
                  <a:solidFill>
                    <a:prstClr val="black"/>
                  </a:solidFill>
                  <a:latin typeface="Tahoma" pitchFamily="34" charset="0"/>
                  <a:cs typeface="B Nazanin" pitchFamily="2" charset="-78"/>
                </a:rPr>
                <a:t>دریای سرخ</a:t>
              </a:r>
              <a:endParaRPr lang="en-US" sz="1600" b="1">
                <a:solidFill>
                  <a:prstClr val="black"/>
                </a:solidFill>
                <a:latin typeface="Tahoma" pitchFamily="34" charset="0"/>
                <a:cs typeface="B Nazanin" pitchFamily="2" charset="-78"/>
              </a:endParaRPr>
            </a:p>
          </p:txBody>
        </p:sp>
        <p:sp>
          <p:nvSpPr>
            <p:cNvPr id="10247" name="Oval 10"/>
            <p:cNvSpPr>
              <a:spLocks noChangeArrowheads="1"/>
            </p:cNvSpPr>
            <p:nvPr/>
          </p:nvSpPr>
          <p:spPr bwMode="auto">
            <a:xfrm>
              <a:off x="1428728" y="6286520"/>
              <a:ext cx="928694" cy="357190"/>
            </a:xfrm>
            <a:prstGeom prst="ellipse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>
                  <a:solidFill>
                    <a:prstClr val="black"/>
                  </a:solidFill>
                  <a:latin typeface="Tahoma" pitchFamily="34" charset="0"/>
                  <a:cs typeface="B Nazanin" pitchFamily="2" charset="-78"/>
                </a:rPr>
                <a:t>سودان</a:t>
              </a:r>
              <a:endParaRPr lang="en-US">
                <a:solidFill>
                  <a:prstClr val="black"/>
                </a:solidFill>
                <a:latin typeface="Tahoma" pitchFamily="34" charset="0"/>
                <a:cs typeface="B Nazanin" pitchFamily="2" charset="-78"/>
              </a:endParaRPr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1142976" y="1500174"/>
              <a:ext cx="714380" cy="400048"/>
            </a:xfrm>
            <a:prstGeom prst="ellipse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>
                  <a:solidFill>
                    <a:prstClr val="black"/>
                  </a:solidFill>
                  <a:latin typeface="Tahoma" pitchFamily="34" charset="0"/>
                  <a:cs typeface="B Nazanin" pitchFamily="2" charset="-78"/>
                </a:rPr>
                <a:t>مدیترانه</a:t>
              </a:r>
              <a:endParaRPr lang="en-US">
                <a:solidFill>
                  <a:prstClr val="black"/>
                </a:solidFill>
                <a:latin typeface="Tahoma" pitchFamily="34" charset="0"/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8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3"/>
          <p:cNvGrpSpPr>
            <a:grpSpLocks/>
          </p:cNvGrpSpPr>
          <p:nvPr/>
        </p:nvGrpSpPr>
        <p:grpSpPr bwMode="auto">
          <a:xfrm>
            <a:off x="428625" y="428625"/>
            <a:ext cx="8201025" cy="5786438"/>
            <a:chOff x="428596" y="428604"/>
            <a:chExt cx="8201224" cy="5786478"/>
          </a:xfrm>
        </p:grpSpPr>
        <p:pic>
          <p:nvPicPr>
            <p:cNvPr id="38915" name="Picture 6" descr="mentuhotep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1643050"/>
              <a:ext cx="8201224" cy="457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6" name="TextBox 2"/>
            <p:cNvSpPr txBox="1">
              <a:spLocks noChangeArrowheads="1"/>
            </p:cNvSpPr>
            <p:nvPr/>
          </p:nvSpPr>
          <p:spPr bwMode="auto">
            <a:xfrm>
              <a:off x="571472" y="428604"/>
              <a:ext cx="77867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3200" smtClean="0">
                  <a:solidFill>
                    <a:prstClr val="white"/>
                  </a:solidFill>
                  <a:cs typeface="B Nazanin" pitchFamily="2" charset="-78"/>
                </a:rPr>
                <a:t>معبد منتوحوتب در دیر البحر</a:t>
              </a:r>
              <a:endParaRPr lang="en-US" sz="32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7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DSC00108و.JPG"/>
          <p:cNvPicPr>
            <a:picLocks noChangeAspect="1"/>
          </p:cNvPicPr>
          <p:nvPr/>
        </p:nvPicPr>
        <p:blipFill>
          <a:blip r:embed="rId2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3125" r="13898" b="16666"/>
          <a:stretch>
            <a:fillRect/>
          </a:stretch>
        </p:blipFill>
        <p:spPr bwMode="auto">
          <a:xfrm>
            <a:off x="1357313" y="642938"/>
            <a:ext cx="642937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0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3"/>
          <p:cNvGrpSpPr>
            <a:grpSpLocks/>
          </p:cNvGrpSpPr>
          <p:nvPr/>
        </p:nvGrpSpPr>
        <p:grpSpPr bwMode="auto">
          <a:xfrm>
            <a:off x="357188" y="500063"/>
            <a:ext cx="8286750" cy="5786437"/>
            <a:chOff x="357158" y="500042"/>
            <a:chExt cx="8286808" cy="5786478"/>
          </a:xfrm>
        </p:grpSpPr>
        <p:pic>
          <p:nvPicPr>
            <p:cNvPr id="40963" name="Picture 1" descr="DSC00109.JPG"/>
            <p:cNvPicPr>
              <a:picLocks noChangeAspect="1"/>
            </p:cNvPicPr>
            <p:nvPr/>
          </p:nvPicPr>
          <p:blipFill>
            <a:blip r:embed="rId2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" t="7813" r="5469" b="15794"/>
            <a:stretch>
              <a:fillRect/>
            </a:stretch>
          </p:blipFill>
          <p:spPr bwMode="auto">
            <a:xfrm>
              <a:off x="357158" y="1500174"/>
              <a:ext cx="8286808" cy="4786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4" name="TextBox 2"/>
            <p:cNvSpPr txBox="1">
              <a:spLocks noChangeArrowheads="1"/>
            </p:cNvSpPr>
            <p:nvPr/>
          </p:nvSpPr>
          <p:spPr bwMode="auto">
            <a:xfrm>
              <a:off x="714348" y="500042"/>
              <a:ext cx="764386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800" b="1" smtClean="0">
                  <a:solidFill>
                    <a:prstClr val="white"/>
                  </a:solidFill>
                  <a:cs typeface="B Nazanin" pitchFamily="2" charset="-78"/>
                </a:rPr>
                <a:t>مقبره حتشب سوت</a:t>
              </a:r>
              <a:endParaRPr lang="en-US" sz="2800" b="1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27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"/>
          <p:cNvGrpSpPr>
            <a:grpSpLocks/>
          </p:cNvGrpSpPr>
          <p:nvPr/>
        </p:nvGrpSpPr>
        <p:grpSpPr bwMode="auto">
          <a:xfrm>
            <a:off x="0" y="0"/>
            <a:ext cx="9144000" cy="6786563"/>
            <a:chOff x="0" y="0"/>
            <a:chExt cx="9144000" cy="6786586"/>
          </a:xfrm>
        </p:grpSpPr>
        <p:pic>
          <p:nvPicPr>
            <p:cNvPr id="41987" name="Picture 1" descr="photos-ancient-egypt_four-giant-rams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5"/>
            <a:stretch>
              <a:fillRect/>
            </a:stretch>
          </p:blipFill>
          <p:spPr bwMode="auto">
            <a:xfrm>
              <a:off x="0" y="0"/>
              <a:ext cx="9144000" cy="678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8" name="TextBox 2"/>
            <p:cNvSpPr txBox="1">
              <a:spLocks noChangeArrowheads="1"/>
            </p:cNvSpPr>
            <p:nvPr/>
          </p:nvSpPr>
          <p:spPr bwMode="auto">
            <a:xfrm>
              <a:off x="1500166" y="324129"/>
              <a:ext cx="60722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400" smtClean="0">
                  <a:solidFill>
                    <a:prstClr val="black"/>
                  </a:solidFill>
                  <a:cs typeface="B Nazanin" pitchFamily="2" charset="-78"/>
                </a:rPr>
                <a:t>نمای ورودی معبد صخره ای رامسس دوم (ابوسیمبل)</a:t>
              </a:r>
              <a:endParaRPr lang="en-US" sz="2400" smtClean="0">
                <a:solidFill>
                  <a:prstClr val="black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0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8"/>
          <p:cNvGrpSpPr>
            <a:grpSpLocks/>
          </p:cNvGrpSpPr>
          <p:nvPr/>
        </p:nvGrpSpPr>
        <p:grpSpPr bwMode="auto">
          <a:xfrm>
            <a:off x="381000" y="609600"/>
            <a:ext cx="8421688" cy="6070600"/>
            <a:chOff x="381000" y="609600"/>
            <a:chExt cx="8421987" cy="6070600"/>
          </a:xfrm>
        </p:grpSpPr>
        <p:pic>
          <p:nvPicPr>
            <p:cNvPr id="43011" name="Picture 7" descr="Fer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438400"/>
              <a:ext cx="2743200" cy="337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2" name="Picture 8" descr="ابوسیمبل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581400"/>
              <a:ext cx="2889250" cy="202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3" name="Picture 12" descr="رامسس دوم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981200"/>
              <a:ext cx="3048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4" name="Picture 13" descr="رامسس دوم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800600"/>
              <a:ext cx="2819400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14" descr="رامسس دوم 1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609600"/>
              <a:ext cx="2438400" cy="182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" name="Rectangle 7"/>
            <p:cNvSpPr>
              <a:spLocks noChangeArrowheads="1"/>
            </p:cNvSpPr>
            <p:nvPr/>
          </p:nvSpPr>
          <p:spPr bwMode="auto">
            <a:xfrm>
              <a:off x="6286512" y="642918"/>
              <a:ext cx="2516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smtClean="0">
                  <a:solidFill>
                    <a:prstClr val="white"/>
                  </a:solidFill>
                  <a:latin typeface="Tahoma" pitchFamily="34" charset="0"/>
                  <a:cs typeface="B Nazanin" pitchFamily="2" charset="-78"/>
                </a:rPr>
                <a:t>معبد ابوسیمبل</a:t>
              </a:r>
              <a:endParaRPr lang="en-US" sz="2400" b="1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91229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"/>
          <p:cNvGrpSpPr>
            <a:grpSpLocks/>
          </p:cNvGrpSpPr>
          <p:nvPr/>
        </p:nvGrpSpPr>
        <p:grpSpPr bwMode="auto">
          <a:xfrm>
            <a:off x="2500313" y="428625"/>
            <a:ext cx="4572000" cy="6215063"/>
            <a:chOff x="2500298" y="428604"/>
            <a:chExt cx="4572032" cy="6215106"/>
          </a:xfrm>
        </p:grpSpPr>
        <p:pic>
          <p:nvPicPr>
            <p:cNvPr id="44035" name="Picture 1" descr="DSC00002m.JPG"/>
            <p:cNvPicPr>
              <a:picLocks noChangeAspect="1"/>
            </p:cNvPicPr>
            <p:nvPr/>
          </p:nvPicPr>
          <p:blipFill>
            <a:blip r:embed="rId2">
              <a:lum bright="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5208" r="20258" b="13541"/>
            <a:stretch>
              <a:fillRect/>
            </a:stretch>
          </p:blipFill>
          <p:spPr bwMode="auto">
            <a:xfrm>
              <a:off x="2500298" y="428604"/>
              <a:ext cx="4572032" cy="557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6" name="Rectangle 2"/>
            <p:cNvSpPr>
              <a:spLocks noChangeArrowheads="1"/>
            </p:cNvSpPr>
            <p:nvPr/>
          </p:nvSpPr>
          <p:spPr bwMode="auto">
            <a:xfrm>
              <a:off x="3000364" y="6182045"/>
              <a:ext cx="36631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smtClean="0">
                  <a:solidFill>
                    <a:prstClr val="white"/>
                  </a:solidFill>
                  <a:latin typeface="Tahoma" pitchFamily="34" charset="0"/>
                  <a:cs typeface="B Nazanin" pitchFamily="2" charset="-78"/>
                </a:rPr>
                <a:t>نقشه معبد صخره ای رامسس دوم</a:t>
              </a:r>
              <a:endParaRPr lang="en-US" sz="2400" b="1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537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photos-ancient-egypt_abu-simbel-te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02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"/>
          <p:cNvSpPr>
            <a:spLocks noChangeArrowheads="1"/>
          </p:cNvSpPr>
          <p:nvPr/>
        </p:nvSpPr>
        <p:spPr bwMode="auto">
          <a:xfrm rot="10800000">
            <a:off x="5715000" y="457200"/>
            <a:ext cx="2362200" cy="1752600"/>
          </a:xfrm>
          <a:prstGeom prst="irregularSeal1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a-IR" sz="1400" b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معبد رامسس سوم</a:t>
            </a:r>
            <a:endParaRPr lang="en-US" sz="1400" b="1" smtClean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4518" name="Picture 6" descr="رامسس س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53340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1510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2" descr="Karnak-Ramses-7085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00" y="65088"/>
            <a:ext cx="5118100" cy="6792912"/>
          </a:xfrm>
        </p:spPr>
      </p:pic>
    </p:spTree>
    <p:extLst>
      <p:ext uri="{BB962C8B-B14F-4D97-AF65-F5344CB8AC3E}">
        <p14:creationId xmlns:p14="http://schemas.microsoft.com/office/powerpoint/2010/main" val="2639235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6"/>
          <p:cNvGrpSpPr>
            <a:grpSpLocks/>
          </p:cNvGrpSpPr>
          <p:nvPr/>
        </p:nvGrpSpPr>
        <p:grpSpPr bwMode="auto">
          <a:xfrm>
            <a:off x="142875" y="214313"/>
            <a:ext cx="8786813" cy="6235700"/>
            <a:chOff x="142844" y="214290"/>
            <a:chExt cx="8786874" cy="6235508"/>
          </a:xfrm>
        </p:grpSpPr>
        <p:pic>
          <p:nvPicPr>
            <p:cNvPr id="48131" name="Picture 6" descr="معبد آمون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214290"/>
              <a:ext cx="4572000" cy="332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2" name="Picture 4" descr="DSC00003.JPG"/>
            <p:cNvPicPr>
              <a:picLocks noChangeAspect="1"/>
            </p:cNvPicPr>
            <p:nvPr/>
          </p:nvPicPr>
          <p:blipFill>
            <a:blip r:embed="rId3">
              <a:lum bright="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4000504"/>
              <a:ext cx="8786842" cy="244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3" name="TextBox 5"/>
            <p:cNvSpPr txBox="1">
              <a:spLocks noChangeArrowheads="1"/>
            </p:cNvSpPr>
            <p:nvPr/>
          </p:nvSpPr>
          <p:spPr bwMode="auto">
            <a:xfrm>
              <a:off x="4786314" y="714356"/>
              <a:ext cx="41434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smtClean="0">
                  <a:solidFill>
                    <a:prstClr val="white"/>
                  </a:solidFill>
                  <a:cs typeface="B Nazanin" pitchFamily="2" charset="-78"/>
                </a:rPr>
                <a:t>معبد آمون در القصر</a:t>
              </a:r>
              <a:endParaRPr lang="en-US" sz="20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1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839787"/>
          </a:xfrm>
        </p:spPr>
        <p:txBody>
          <a:bodyPr/>
          <a:lstStyle/>
          <a:p>
            <a:r>
              <a:rPr lang="fa-IR" sz="3800" smtClean="0">
                <a:solidFill>
                  <a:schemeClr val="bg1"/>
                </a:solidFill>
                <a:cs typeface="Traffic" pitchFamily="2" charset="-78"/>
              </a:rPr>
              <a:t>)</a:t>
            </a:r>
            <a:r>
              <a:rPr lang="en-US" sz="360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Narmer</a:t>
            </a:r>
            <a:r>
              <a:rPr lang="fa-IR" sz="3800" smtClean="0">
                <a:solidFill>
                  <a:schemeClr val="bg1"/>
                </a:solidFill>
                <a:cs typeface="Traffic" pitchFamily="2" charset="-78"/>
              </a:rPr>
              <a:t>نارمر يا منس (</a:t>
            </a:r>
            <a:endParaRPr lang="en-US" sz="3800" smtClean="0">
              <a:solidFill>
                <a:schemeClr val="bg1"/>
              </a:solidFill>
              <a:cs typeface="Traffic" pitchFamily="2" charset="-78"/>
            </a:endParaRPr>
          </a:p>
        </p:txBody>
      </p:sp>
      <p:pic>
        <p:nvPicPr>
          <p:cNvPr id="95237" name="Picture 5" descr="narmerpalet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4822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 descr="narmerpalet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68713"/>
            <a:ext cx="43561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0169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952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8"/>
          <p:cNvGrpSpPr>
            <a:grpSpLocks/>
          </p:cNvGrpSpPr>
          <p:nvPr/>
        </p:nvGrpSpPr>
        <p:grpSpPr bwMode="auto">
          <a:xfrm>
            <a:off x="142875" y="1143000"/>
            <a:ext cx="8786813" cy="4248150"/>
            <a:chOff x="142844" y="1142984"/>
            <a:chExt cx="8786842" cy="4247879"/>
          </a:xfrm>
        </p:grpSpPr>
        <p:grpSp>
          <p:nvGrpSpPr>
            <p:cNvPr id="49155" name="Group 6"/>
            <p:cNvGrpSpPr>
              <a:grpSpLocks/>
            </p:cNvGrpSpPr>
            <p:nvPr/>
          </p:nvGrpSpPr>
          <p:grpSpPr bwMode="auto">
            <a:xfrm>
              <a:off x="142844" y="1142984"/>
              <a:ext cx="8786842" cy="3714752"/>
              <a:chOff x="0" y="0"/>
              <a:chExt cx="8786842" cy="3714752"/>
            </a:xfrm>
          </p:grpSpPr>
          <p:pic>
            <p:nvPicPr>
              <p:cNvPr id="49157" name="Picture 2" descr="DSC00004d.JPG"/>
              <p:cNvPicPr>
                <a:picLocks noChangeAspect="1"/>
              </p:cNvPicPr>
              <p:nvPr/>
            </p:nvPicPr>
            <p:blipFill>
              <a:blip r:embed="rId2">
                <a:lum bright="1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73" r="3906" b="45827"/>
              <a:stretch>
                <a:fillRect/>
              </a:stretch>
            </p:blipFill>
            <p:spPr bwMode="auto">
              <a:xfrm>
                <a:off x="0" y="0"/>
                <a:ext cx="8786842" cy="3714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357959" y="2928751"/>
                <a:ext cx="2428883" cy="7857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156" name="TextBox 7"/>
            <p:cNvSpPr txBox="1">
              <a:spLocks noChangeArrowheads="1"/>
            </p:cNvSpPr>
            <p:nvPr/>
          </p:nvSpPr>
          <p:spPr bwMode="auto">
            <a:xfrm>
              <a:off x="500034" y="4929198"/>
              <a:ext cx="82153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smtClean="0">
                  <a:solidFill>
                    <a:prstClr val="white"/>
                  </a:solidFill>
                  <a:cs typeface="B Nazanin" pitchFamily="2" charset="-78"/>
                </a:rPr>
                <a:t>نقشه معبد آمون رع کرنگ</a:t>
              </a:r>
              <a:endParaRPr lang="en-US" sz="2400" b="1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05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ancient-egypt-templ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85750"/>
            <a:ext cx="808990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642938" y="5857875"/>
            <a:ext cx="792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b="1" smtClean="0">
                <a:solidFill>
                  <a:prstClr val="white"/>
                </a:solidFill>
                <a:cs typeface="B Nazanin" pitchFamily="2" charset="-78"/>
              </a:rPr>
              <a:t>نمای بازسازی شده از داخل معبد رع  کرنگ</a:t>
            </a:r>
            <a:endParaRPr lang="en-US" b="1" smtClean="0">
              <a:solidFill>
                <a:prstClr val="white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8434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3"/>
          <p:cNvGrpSpPr>
            <a:grpSpLocks/>
          </p:cNvGrpSpPr>
          <p:nvPr/>
        </p:nvGrpSpPr>
        <p:grpSpPr bwMode="auto">
          <a:xfrm>
            <a:off x="500063" y="428625"/>
            <a:ext cx="8429625" cy="5643563"/>
            <a:chOff x="571472" y="428636"/>
            <a:chExt cx="8429684" cy="5643570"/>
          </a:xfrm>
        </p:grpSpPr>
        <p:pic>
          <p:nvPicPr>
            <p:cNvPr id="51203" name="Picture 1" descr="DSC00005..JPG"/>
            <p:cNvPicPr>
              <a:picLocks noChangeAspect="1"/>
            </p:cNvPicPr>
            <p:nvPr/>
          </p:nvPicPr>
          <p:blipFill>
            <a:blip r:embed="rId2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4"/>
            <a:stretch>
              <a:fillRect/>
            </a:stretch>
          </p:blipFill>
          <p:spPr bwMode="auto">
            <a:xfrm rot="5400000">
              <a:off x="-269786" y="1269894"/>
              <a:ext cx="5643570" cy="396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4" name="TextBox 2"/>
            <p:cNvSpPr txBox="1">
              <a:spLocks noChangeArrowheads="1"/>
            </p:cNvSpPr>
            <p:nvPr/>
          </p:nvSpPr>
          <p:spPr bwMode="auto">
            <a:xfrm>
              <a:off x="4572000" y="714356"/>
              <a:ext cx="44291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smtClean="0">
                  <a:solidFill>
                    <a:prstClr val="white"/>
                  </a:solidFill>
                  <a:cs typeface="B Nazanin" pitchFamily="2" charset="-78"/>
                </a:rPr>
                <a:t>پرسپکتیو، نقشه و جزئیات معبد آمون رع کرنک</a:t>
              </a:r>
              <a:endParaRPr lang="en-US" sz="2000" b="1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56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1071563" y="428625"/>
            <a:ext cx="6429375" cy="5543550"/>
            <a:chOff x="1071538" y="428604"/>
            <a:chExt cx="6429420" cy="5543646"/>
          </a:xfrm>
        </p:grpSpPr>
        <p:pic>
          <p:nvPicPr>
            <p:cNvPr id="52227" name="Picture 1" descr="DSC00006.JPG"/>
            <p:cNvPicPr>
              <a:picLocks noChangeAspect="1"/>
            </p:cNvPicPr>
            <p:nvPr/>
          </p:nvPicPr>
          <p:blipFill>
            <a:blip r:embed="rId2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3" t="39583" r="61719" b="33334"/>
            <a:stretch>
              <a:fillRect/>
            </a:stretch>
          </p:blipFill>
          <p:spPr bwMode="auto">
            <a:xfrm rot="5400000">
              <a:off x="1897197" y="103012"/>
              <a:ext cx="4992417" cy="56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8" name="TextBox 2"/>
            <p:cNvSpPr txBox="1">
              <a:spLocks noChangeArrowheads="1"/>
            </p:cNvSpPr>
            <p:nvPr/>
          </p:nvSpPr>
          <p:spPr bwMode="auto">
            <a:xfrm>
              <a:off x="1071538" y="5572140"/>
              <a:ext cx="64294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smtClean="0">
                  <a:solidFill>
                    <a:prstClr val="white"/>
                  </a:solidFill>
                  <a:cs typeface="B Nazanin" pitchFamily="2" charset="-78"/>
                </a:rPr>
                <a:t>نقشه پرسپکتیو و برش معبد خنوس در کرنک</a:t>
              </a:r>
              <a:endParaRPr lang="en-US" sz="2000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734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3"/>
          <p:cNvGrpSpPr>
            <a:grpSpLocks/>
          </p:cNvGrpSpPr>
          <p:nvPr/>
        </p:nvGrpSpPr>
        <p:grpSpPr bwMode="auto">
          <a:xfrm>
            <a:off x="642938" y="441325"/>
            <a:ext cx="7786687" cy="6102350"/>
            <a:chOff x="642910" y="441106"/>
            <a:chExt cx="7786742" cy="6102648"/>
          </a:xfrm>
        </p:grpSpPr>
        <p:pic>
          <p:nvPicPr>
            <p:cNvPr id="53251" name="Picture 1" descr="DSC00006.JPG"/>
            <p:cNvPicPr>
              <a:picLocks noChangeAspect="1"/>
            </p:cNvPicPr>
            <p:nvPr/>
          </p:nvPicPr>
          <p:blipFill>
            <a:blip r:embed="rId2">
              <a:lum bright="1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5" t="30208" r="17969" b="28125"/>
            <a:stretch>
              <a:fillRect/>
            </a:stretch>
          </p:blipFill>
          <p:spPr bwMode="auto">
            <a:xfrm rot="5400000">
              <a:off x="1768767" y="-613313"/>
              <a:ext cx="5559662" cy="76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2" name="TextBox 2"/>
            <p:cNvSpPr txBox="1">
              <a:spLocks noChangeArrowheads="1"/>
            </p:cNvSpPr>
            <p:nvPr/>
          </p:nvSpPr>
          <p:spPr bwMode="auto">
            <a:xfrm>
              <a:off x="642910" y="6143644"/>
              <a:ext cx="77867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smtClean="0">
                  <a:solidFill>
                    <a:prstClr val="white"/>
                  </a:solidFill>
                  <a:cs typeface="B Nazanin" pitchFamily="2" charset="-78"/>
                </a:rPr>
                <a:t>نمایی از سردر معبد سردردار هوروس در ادفو</a:t>
              </a:r>
              <a:endParaRPr lang="en-US" sz="2000" b="1" smtClean="0">
                <a:solidFill>
                  <a:prstClr val="white"/>
                </a:solidFill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579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py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857250"/>
            <a:ext cx="75342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01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آمو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6700"/>
            <a:ext cx="2357437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0" y="500063"/>
            <a:ext cx="171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>
                <a:solidFill>
                  <a:prstClr val="white"/>
                </a:solidFill>
                <a:cs typeface="B Nazanin" pitchFamily="2" charset="-78"/>
              </a:rPr>
              <a:t>خداي آمون </a:t>
            </a:r>
          </a:p>
        </p:txBody>
      </p:sp>
      <p:pic>
        <p:nvPicPr>
          <p:cNvPr id="12292" name="Picture 3" descr="200px-Aten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625600"/>
            <a:ext cx="4500562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786313" y="1071563"/>
            <a:ext cx="2000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>
                <a:solidFill>
                  <a:prstClr val="white"/>
                </a:solidFill>
                <a:cs typeface="B Nazanin" pitchFamily="2" charset="-78"/>
              </a:rPr>
              <a:t>خداي آتن</a:t>
            </a:r>
          </a:p>
        </p:txBody>
      </p:sp>
    </p:spTree>
    <p:extLst>
      <p:ext uri="{BB962C8B-B14F-4D97-AF65-F5344CB8AC3E}">
        <p14:creationId xmlns:p14="http://schemas.microsoft.com/office/powerpoint/2010/main" val="352938920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ست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25717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42938" y="142875"/>
            <a:ext cx="157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>
                <a:solidFill>
                  <a:prstClr val="white"/>
                </a:solidFill>
                <a:cs typeface="B Nazanin" pitchFamily="2" charset="-78"/>
              </a:rPr>
              <a:t>ست</a:t>
            </a:r>
          </a:p>
        </p:txBody>
      </p:sp>
      <p:pic>
        <p:nvPicPr>
          <p:cNvPr id="28676" name="Picture 3" descr="اوزیریس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652463"/>
            <a:ext cx="2760663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3071813" y="142875"/>
            <a:ext cx="200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>
                <a:solidFill>
                  <a:prstClr val="white"/>
                </a:solidFill>
                <a:cs typeface="B Nazanin" pitchFamily="2" charset="-78"/>
              </a:rPr>
              <a:t>ازيريس</a:t>
            </a:r>
          </a:p>
        </p:txBody>
      </p:sp>
      <p:pic>
        <p:nvPicPr>
          <p:cNvPr id="28678" name="Picture 5" descr="ایسیس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714750"/>
            <a:ext cx="47339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5857875" y="3181350"/>
            <a:ext cx="1857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>
                <a:solidFill>
                  <a:prstClr val="white"/>
                </a:solidFill>
                <a:cs typeface="B Nazanin" pitchFamily="2" charset="-78"/>
              </a:rPr>
              <a:t>ايسيس</a:t>
            </a:r>
          </a:p>
        </p:txBody>
      </p:sp>
    </p:spTree>
    <p:extLst>
      <p:ext uri="{BB962C8B-B14F-4D97-AF65-F5344CB8AC3E}">
        <p14:creationId xmlns:p14="http://schemas.microsoft.com/office/powerpoint/2010/main" val="123892796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39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500063"/>
            <a:ext cx="4786312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نگارهٔ ساده شدهٔ آنوبیس، ایزد مرگ مصر باستان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04875"/>
            <a:ext cx="2865437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14313" y="323850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>
                <a:solidFill>
                  <a:prstClr val="white"/>
                </a:solidFill>
                <a:cs typeface="B Nazanin" pitchFamily="2" charset="-78"/>
              </a:rPr>
              <a:t>آنوبيس ايزد مرگ</a:t>
            </a:r>
          </a:p>
        </p:txBody>
      </p:sp>
    </p:spTree>
    <p:extLst>
      <p:ext uri="{BB962C8B-B14F-4D97-AF65-F5344CB8AC3E}">
        <p14:creationId xmlns:p14="http://schemas.microsoft.com/office/powerpoint/2010/main" val="2218600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مومیایی رامسس دوم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>
            <a:fillRect/>
          </a:stretch>
        </p:blipFill>
        <p:spPr bwMode="auto">
          <a:xfrm>
            <a:off x="571500" y="285750"/>
            <a:ext cx="4500563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4929188" y="5715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400" b="1">
                <a:solidFill>
                  <a:prstClr val="white"/>
                </a:solidFill>
                <a:cs typeface="B Nazanin" pitchFamily="2" charset="-78"/>
              </a:rPr>
              <a:t>مومیایی رامسس دوم</a:t>
            </a:r>
          </a:p>
        </p:txBody>
      </p:sp>
    </p:spTree>
    <p:extLst>
      <p:ext uri="{BB962C8B-B14F-4D97-AF65-F5344CB8AC3E}">
        <p14:creationId xmlns:p14="http://schemas.microsoft.com/office/powerpoint/2010/main" val="14565486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</TotalTime>
  <Words>541</Words>
  <Application>Microsoft Office PowerPoint</Application>
  <PresentationFormat>On-screen Show (4:3)</PresentationFormat>
  <Paragraphs>91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SimSun</vt:lpstr>
      <vt:lpstr>AmdtSymbols</vt:lpstr>
      <vt:lpstr>Arial</vt:lpstr>
      <vt:lpstr>B Nazanin</vt:lpstr>
      <vt:lpstr>Century Schoolbook</vt:lpstr>
      <vt:lpstr>Monotype Sorts</vt:lpstr>
      <vt:lpstr>Tahoma</vt:lpstr>
      <vt:lpstr>Times New Roman</vt:lpstr>
      <vt:lpstr>Traffic</vt:lpstr>
      <vt:lpstr>Wingdings</vt:lpstr>
      <vt:lpstr>Wingdings 2</vt:lpstr>
      <vt:lpstr>Wingdings 3</vt:lpstr>
      <vt:lpstr>Oriel</vt:lpstr>
      <vt:lpstr>بسم الله الرحمن الرحیم</vt:lpstr>
      <vt:lpstr>PowerPoint Presentation</vt:lpstr>
      <vt:lpstr>سير تحول تاريخی سرزمين مصر</vt:lpstr>
      <vt:lpstr>PowerPoint Presentation</vt:lpstr>
      <vt:lpstr>)Narmerنارمر يا منس (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– 2 – هرم پلکانی زوسر: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هرم خوفو (خئوپس) </vt:lpstr>
      <vt:lpstr>هرم خفرع (خفرن)</vt:lpstr>
      <vt:lpstr>هرم منکورع (موکرينوس)</vt:lpstr>
      <vt:lpstr>1 – 7 – ابوالهول</vt:lpstr>
      <vt:lpstr>مقبره بنی حسن در دوره پادشاهی میانه</vt:lpstr>
      <vt:lpstr>مقبره منتوحوتپ دوم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omid arzi</cp:lastModifiedBy>
  <cp:revision>8</cp:revision>
  <dcterms:created xsi:type="dcterms:W3CDTF">2013-01-28T13:25:19Z</dcterms:created>
  <dcterms:modified xsi:type="dcterms:W3CDTF">2022-01-25T09:34:39Z</dcterms:modified>
</cp:coreProperties>
</file>