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8"/>
  </p:notesMasterIdLst>
  <p:sldIdLst>
    <p:sldId id="257" r:id="rId2"/>
    <p:sldId id="290" r:id="rId3"/>
    <p:sldId id="281" r:id="rId4"/>
    <p:sldId id="407" r:id="rId5"/>
    <p:sldId id="408" r:id="rId6"/>
    <p:sldId id="373" r:id="rId7"/>
    <p:sldId id="374" r:id="rId8"/>
    <p:sldId id="375" r:id="rId9"/>
    <p:sldId id="376" r:id="rId10"/>
    <p:sldId id="377" r:id="rId11"/>
    <p:sldId id="411" r:id="rId12"/>
    <p:sldId id="378" r:id="rId13"/>
    <p:sldId id="379" r:id="rId14"/>
    <p:sldId id="380" r:id="rId15"/>
    <p:sldId id="381" r:id="rId16"/>
    <p:sldId id="382" r:id="rId17"/>
    <p:sldId id="383" r:id="rId18"/>
    <p:sldId id="384" r:id="rId19"/>
    <p:sldId id="385" r:id="rId20"/>
    <p:sldId id="386" r:id="rId21"/>
    <p:sldId id="406" r:id="rId22"/>
    <p:sldId id="409" r:id="rId23"/>
    <p:sldId id="387" r:id="rId24"/>
    <p:sldId id="388" r:id="rId25"/>
    <p:sldId id="389" r:id="rId26"/>
    <p:sldId id="390" r:id="rId27"/>
    <p:sldId id="404" r:id="rId28"/>
    <p:sldId id="412" r:id="rId29"/>
    <p:sldId id="413" r:id="rId30"/>
    <p:sldId id="391" r:id="rId31"/>
    <p:sldId id="392" r:id="rId32"/>
    <p:sldId id="393" r:id="rId33"/>
    <p:sldId id="394" r:id="rId34"/>
    <p:sldId id="396" r:id="rId35"/>
    <p:sldId id="395" r:id="rId36"/>
    <p:sldId id="397" r:id="rId37"/>
    <p:sldId id="410" r:id="rId38"/>
    <p:sldId id="398" r:id="rId39"/>
    <p:sldId id="399" r:id="rId40"/>
    <p:sldId id="400" r:id="rId41"/>
    <p:sldId id="401" r:id="rId42"/>
    <p:sldId id="402" r:id="rId43"/>
    <p:sldId id="414" r:id="rId44"/>
    <p:sldId id="415" r:id="rId45"/>
    <p:sldId id="416" r:id="rId46"/>
    <p:sldId id="403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66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82F959F2-4875-44C5-935F-6672E617C11A}" type="datetimeFigureOut">
              <a:rPr lang="fa-IR" smtClean="0"/>
              <a:t>1439/06/24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F59BAF35-4B22-4B1B-B27A-2E5F2B70F58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45160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63062-3443-4752-88B4-3B6BA9789AB9}" type="datetimeFigureOut">
              <a:rPr lang="en-US" smtClean="0"/>
              <a:pPr/>
              <a:t>3/11/2018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B7D084-6D7B-464C-90BF-DCBC8171AC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63062-3443-4752-88B4-3B6BA9789AB9}" type="datetimeFigureOut">
              <a:rPr lang="en-US" smtClean="0"/>
              <a:pPr/>
              <a:t>3/11/2018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7D084-6D7B-464C-90BF-DCBC8171AC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63062-3443-4752-88B4-3B6BA9789AB9}" type="datetimeFigureOut">
              <a:rPr lang="en-US" smtClean="0"/>
              <a:pPr/>
              <a:t>3/11/2018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7D084-6D7B-464C-90BF-DCBC8171AC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3A63062-3443-4752-88B4-3B6BA9789AB9}" type="datetimeFigureOut">
              <a:rPr lang="en-US" smtClean="0"/>
              <a:pPr/>
              <a:t>3/11/2018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CB7D084-6D7B-464C-90BF-DCBC8171AC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63062-3443-4752-88B4-3B6BA9789AB9}" type="datetimeFigureOut">
              <a:rPr lang="en-US" smtClean="0"/>
              <a:pPr/>
              <a:t>3/11/2018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7D084-6D7B-464C-90BF-DCBC8171AC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63062-3443-4752-88B4-3B6BA9789AB9}" type="datetimeFigureOut">
              <a:rPr lang="en-US" smtClean="0"/>
              <a:pPr/>
              <a:t>3/11/2018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7D084-6D7B-464C-90BF-DCBC8171AC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7D084-6D7B-464C-90BF-DCBC8171AC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63062-3443-4752-88B4-3B6BA9789AB9}" type="datetimeFigureOut">
              <a:rPr lang="en-US" smtClean="0"/>
              <a:pPr/>
              <a:t>3/11/2018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63062-3443-4752-88B4-3B6BA9789AB9}" type="datetimeFigureOut">
              <a:rPr lang="en-US" smtClean="0"/>
              <a:pPr/>
              <a:t>3/11/2018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7D084-6D7B-464C-90BF-DCBC8171AC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63062-3443-4752-88B4-3B6BA9789AB9}" type="datetimeFigureOut">
              <a:rPr lang="en-US" smtClean="0"/>
              <a:pPr/>
              <a:t>3/11/2018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7D084-6D7B-464C-90BF-DCBC8171AC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3A63062-3443-4752-88B4-3B6BA9789AB9}" type="datetimeFigureOut">
              <a:rPr lang="en-US" smtClean="0"/>
              <a:pPr/>
              <a:t>3/11/2018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CB7D084-6D7B-464C-90BF-DCBC8171AC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63062-3443-4752-88B4-3B6BA9789AB9}" type="datetimeFigureOut">
              <a:rPr lang="en-US" smtClean="0"/>
              <a:pPr/>
              <a:t>3/11/2018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B7D084-6D7B-464C-90BF-DCBC8171AC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3A63062-3443-4752-88B4-3B6BA9789AB9}" type="datetimeFigureOut">
              <a:rPr lang="en-US" smtClean="0"/>
              <a:pPr/>
              <a:t>3/11/2018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CB7D084-6D7B-464C-90BF-DCBC8171AC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200949" y="-14288"/>
            <a:ext cx="53578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spcBef>
                <a:spcPct val="0"/>
              </a:spcBef>
              <a:buFontTx/>
              <a:buNone/>
            </a:pPr>
            <a:r>
              <a:rPr lang="en-US" altLang="fa-IR" sz="2400" b="1" dirty="0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@</a:t>
            </a:r>
            <a:r>
              <a:rPr lang="en-US" altLang="fa-IR" sz="2400" b="1" dirty="0" err="1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PptBank</a:t>
            </a:r>
            <a:r>
              <a:rPr lang="en-US" altLang="fa-IR" sz="2400" b="1" baseline="0" dirty="0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 </a:t>
            </a:r>
            <a:r>
              <a:rPr lang="fa-IR" altLang="fa-IR" sz="2400" b="1" dirty="0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 کانال تلگرامی بانک پاور پوینت</a:t>
            </a:r>
            <a:endParaRPr lang="en-US" altLang="fa-IR" sz="2400" b="1" dirty="0">
              <a:solidFill>
                <a:srgbClr val="FF0000"/>
              </a:solidFill>
              <a:latin typeface="Tahoma" panose="020B0604030504040204" pitchFamily="34" charset="0"/>
              <a:cs typeface="B Titr" panose="00000700000000000000" pitchFamily="2" charset="-78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3657600"/>
            <a:ext cx="8305800" cy="1143000"/>
          </a:xfrm>
        </p:spPr>
        <p:txBody>
          <a:bodyPr/>
          <a:lstStyle/>
          <a:p>
            <a:r>
              <a:rPr lang="fa-IR" sz="6000" dirty="0" smtClean="0">
                <a:solidFill>
                  <a:schemeClr val="tx1"/>
                </a:solidFill>
                <a:cs typeface="B Nazanin" pitchFamily="2" charset="-78"/>
              </a:rPr>
              <a:t>معماری هند</a:t>
            </a:r>
            <a:endParaRPr lang="en-US" sz="6000" dirty="0" smtClean="0">
              <a:solidFill>
                <a:schemeClr val="tx1"/>
              </a:solidFill>
              <a:cs typeface="B Nazanin" pitchFamily="2" charset="-78"/>
            </a:endParaRPr>
          </a:p>
          <a:p>
            <a:pPr marL="0" lvl="8">
              <a:spcBef>
                <a:spcPts val="600"/>
              </a:spcBef>
              <a:buClr>
                <a:schemeClr val="accent2"/>
              </a:buClr>
            </a:pPr>
            <a:endParaRPr lang="fa-IR" dirty="0">
              <a:cs typeface="B Nazanin" pitchFamily="2" charset="-78"/>
            </a:endParaRPr>
          </a:p>
          <a:p>
            <a:endParaRPr lang="en-US" sz="6000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تاریخ معماری </a:t>
            </a: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جهان</a:t>
            </a:r>
            <a:r>
              <a:rPr lang="en-US" dirty="0">
                <a:solidFill>
                  <a:schemeClr val="tx1"/>
                </a:solidFill>
                <a:cs typeface="B Nazanin" pitchFamily="2" charset="-78"/>
              </a:rPr>
              <a:t/>
            </a:r>
            <a:br>
              <a:rPr lang="en-US" dirty="0">
                <a:solidFill>
                  <a:schemeClr val="tx1"/>
                </a:solidFill>
                <a:cs typeface="B Nazanin" pitchFamily="2" charset="-78"/>
              </a:rPr>
            </a:br>
            <a:endParaRPr lang="en-US" dirty="0">
              <a:solidFill>
                <a:schemeClr val="tx1"/>
              </a:solidFill>
              <a:cs typeface="B Nazanin" pitchFamily="2" charset="-78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19200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dirty="0" smtClean="0">
                <a:cs typeface="B Nazanin" pitchFamily="2" charset="-78"/>
              </a:rPr>
              <a:t>هند</a:t>
            </a:r>
            <a:br>
              <a:rPr lang="fa-IR" dirty="0" smtClean="0">
                <a:cs typeface="B Nazanin" pitchFamily="2" charset="-78"/>
              </a:rPr>
            </a:br>
            <a:r>
              <a:rPr lang="fa-IR" dirty="0" smtClean="0">
                <a:cs typeface="B Nazanin" pitchFamily="2" charset="-78"/>
              </a:rPr>
              <a:t>موهنجودارو (مانهاتن عصر برنز)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57200" y="1943100"/>
            <a:ext cx="8534400" cy="5448300"/>
          </a:xfrm>
        </p:spPr>
        <p:txBody>
          <a:bodyPr>
            <a:normAutofit fontScale="85000" lnSpcReduction="20000"/>
          </a:bodyPr>
          <a:lstStyle/>
          <a:p>
            <a:pPr algn="r" rtl="1">
              <a:lnSpc>
                <a:spcPct val="150000"/>
              </a:lnSpc>
            </a:pPr>
            <a:r>
              <a:rPr lang="fa-IR" sz="2900" dirty="0" smtClean="0">
                <a:cs typeface="B Nazanin" pitchFamily="2" charset="-78"/>
              </a:rPr>
              <a:t>سرجان مارشال :</a:t>
            </a:r>
          </a:p>
          <a:p>
            <a:pPr algn="r" rtl="1">
              <a:lnSpc>
                <a:spcPct val="150000"/>
              </a:lnSpc>
              <a:buNone/>
            </a:pPr>
            <a:r>
              <a:rPr lang="fa-IR" sz="2900" dirty="0" smtClean="0">
                <a:cs typeface="B Nazanin" pitchFamily="2" charset="-78"/>
              </a:rPr>
              <a:t>	در حدود 3000 – 4000 ق.م مردم هند در شرایطی برابر با مردم مصر و سومر می زیسته اند.</a:t>
            </a:r>
          </a:p>
          <a:p>
            <a:pPr algn="r" rtl="1">
              <a:lnSpc>
                <a:spcPct val="150000"/>
              </a:lnSpc>
            </a:pPr>
            <a:r>
              <a:rPr lang="fa-IR" sz="2900" dirty="0" smtClean="0">
                <a:cs typeface="B Nazanin" pitchFamily="2" charset="-78"/>
              </a:rPr>
              <a:t>ویل دورانت :</a:t>
            </a:r>
          </a:p>
          <a:p>
            <a:pPr algn="r" rtl="1">
              <a:lnSpc>
                <a:spcPct val="150000"/>
              </a:lnSpc>
              <a:buNone/>
            </a:pPr>
            <a:r>
              <a:rPr lang="fa-IR" sz="2900" dirty="0" smtClean="0">
                <a:cs typeface="B Nazanin" pitchFamily="2" charset="-78"/>
              </a:rPr>
              <a:t>	موهنجودارو همزمان با هرم خوفو می زیست و با سومر و بابل روابط بازرگانی و مذهبی و هنری داشته است. (مارهای تاج دار هند در سومر، مهرهای سومر در موهنجودارو)</a:t>
            </a:r>
            <a:endParaRPr lang="en-US" sz="2900" dirty="0" smtClean="0">
              <a:cs typeface="B Nazanin" pitchFamily="2" charset="-78"/>
            </a:endParaRPr>
          </a:p>
          <a:p>
            <a:pPr marL="274320" lvl="8" indent="-274320" algn="r" rtl="1">
              <a:lnSpc>
                <a:spcPct val="150000"/>
              </a:lnSpc>
              <a:spcBef>
                <a:spcPts val="600"/>
              </a:spcBef>
              <a:buClr>
                <a:schemeClr val="accent2"/>
              </a:buClr>
              <a:buNone/>
            </a:pPr>
            <a:endParaRPr lang="en-US" sz="2900" dirty="0" smtClean="0">
              <a:cs typeface="B Nazanin" pitchFamily="2" charset="-78"/>
            </a:endParaRPr>
          </a:p>
          <a:p>
            <a:pPr marL="274320" lvl="8" indent="-274320" algn="r" rtl="1">
              <a:lnSpc>
                <a:spcPct val="150000"/>
              </a:lnSpc>
              <a:spcBef>
                <a:spcPts val="600"/>
              </a:spcBef>
              <a:buClr>
                <a:schemeClr val="accent2"/>
              </a:buClr>
              <a:buNone/>
            </a:pPr>
            <a:endParaRPr lang="fa-IR" dirty="0">
              <a:cs typeface="B Nazanin" pitchFamily="2" charset="-78"/>
            </a:endParaRPr>
          </a:p>
          <a:p>
            <a:pPr algn="r" rtl="1">
              <a:lnSpc>
                <a:spcPct val="150000"/>
              </a:lnSpc>
              <a:buNone/>
            </a:pPr>
            <a:endParaRPr lang="fa-IR" sz="2900" dirty="0" smtClean="0">
              <a:cs typeface="B Nazanin" pitchFamily="2" charset="-78"/>
            </a:endParaRPr>
          </a:p>
          <a:p>
            <a:pPr algn="r" rtl="1">
              <a:lnSpc>
                <a:spcPct val="150000"/>
              </a:lnSpc>
              <a:buNone/>
            </a:pPr>
            <a:r>
              <a:rPr lang="fa-IR" sz="2900" dirty="0" smtClean="0">
                <a:cs typeface="B Nazanin" pitchFamily="2" charset="-78"/>
              </a:rPr>
              <a:t>	</a:t>
            </a:r>
            <a:endParaRPr lang="fa-IR" sz="2800" dirty="0" smtClean="0">
              <a:cs typeface="B Nazanin" pitchFamily="2" charset="-78"/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519PX-~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8336"/>
            <a:ext cx="5917521" cy="6829664"/>
          </a:xfrm>
        </p:spPr>
      </p:pic>
    </p:spTree>
  </p:cSld>
  <p:clrMapOvr>
    <a:masterClrMapping/>
  </p:clrMapOvr>
  <p:transition spd="slow">
    <p:pull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00px-Mohenjo-da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pull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00px-Mohenjo-daro-2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07100" cy="6830325"/>
          </a:xfrm>
          <a:prstGeom prst="rect">
            <a:avLst/>
          </a:prstGeom>
        </p:spPr>
      </p:pic>
    </p:spTree>
  </p:cSld>
  <p:clrMapOvr>
    <a:masterClrMapping/>
  </p:clrMapOvr>
  <p:transition spd="slow">
    <p:pull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bPage-ImageF_00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77" y="419100"/>
            <a:ext cx="9058923" cy="601980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1466" y="0"/>
            <a:ext cx="4741068" cy="6833972"/>
          </a:xfrm>
          <a:prstGeom prst="rect">
            <a:avLst/>
          </a:prstGeom>
        </p:spPr>
      </p:pic>
    </p:spTree>
  </p:cSld>
  <p:clrMapOvr>
    <a:masterClrMapping/>
  </p:clrMapOvr>
  <p:transition spd="slow">
    <p:pull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19200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dirty="0" smtClean="0">
                <a:cs typeface="B Nazanin" pitchFamily="2" charset="-78"/>
              </a:rPr>
              <a:t>هند</a:t>
            </a:r>
            <a:br>
              <a:rPr lang="fa-IR" dirty="0" smtClean="0">
                <a:cs typeface="B Nazanin" pitchFamily="2" charset="-78"/>
              </a:rPr>
            </a:br>
            <a:r>
              <a:rPr lang="fa-IR" dirty="0" smtClean="0">
                <a:cs typeface="B Nazanin" pitchFamily="2" charset="-78"/>
              </a:rPr>
              <a:t>هاراپا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57200" y="1943100"/>
            <a:ext cx="8229600" cy="4457700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fa-IR" sz="2900" dirty="0" smtClean="0">
                <a:cs typeface="B Nazanin" pitchFamily="2" charset="-78"/>
              </a:rPr>
              <a:t>موقعیت : 600 </a:t>
            </a:r>
            <a:r>
              <a:rPr lang="en-US" sz="2900" dirty="0" smtClean="0">
                <a:cs typeface="B Nazanin" pitchFamily="2" charset="-78"/>
              </a:rPr>
              <a:t>km</a:t>
            </a:r>
            <a:r>
              <a:rPr lang="fa-IR" sz="2900" dirty="0" smtClean="0">
                <a:cs typeface="B Nazanin" pitchFamily="2" charset="-78"/>
              </a:rPr>
              <a:t> موهنجودارو (شهرمردگان) ، در ایالت پنجاب پاکستان</a:t>
            </a:r>
          </a:p>
          <a:p>
            <a:pPr algn="r" rtl="1">
              <a:lnSpc>
                <a:spcPct val="150000"/>
              </a:lnSpc>
            </a:pPr>
            <a:r>
              <a:rPr lang="fa-IR" sz="2900" dirty="0" smtClean="0">
                <a:cs typeface="B Nazanin" pitchFamily="2" charset="-78"/>
              </a:rPr>
              <a:t>بخشهای مختلف شهر :</a:t>
            </a:r>
          </a:p>
          <a:p>
            <a:pPr lvl="8" algn="r" rtl="1">
              <a:lnSpc>
                <a:spcPct val="150000"/>
              </a:lnSpc>
            </a:pPr>
            <a:r>
              <a:rPr lang="fa-IR" sz="2600" dirty="0" smtClean="0">
                <a:cs typeface="B Nazanin" pitchFamily="2" charset="-78"/>
              </a:rPr>
              <a:t>بخش غربی : بنای ارگ</a:t>
            </a:r>
          </a:p>
          <a:p>
            <a:pPr lvl="8" algn="r" rtl="1">
              <a:lnSpc>
                <a:spcPct val="150000"/>
              </a:lnSpc>
            </a:pPr>
            <a:r>
              <a:rPr lang="fa-IR" sz="2600" dirty="0" smtClean="0">
                <a:cs typeface="B Nazanin" pitchFamily="2" charset="-78"/>
              </a:rPr>
              <a:t>بخش غربی : خانه ها  با نقشه مشابه بناهای موهنجودارو</a:t>
            </a:r>
          </a:p>
          <a:p>
            <a:pPr lvl="8" algn="r" rtl="1">
              <a:lnSpc>
                <a:spcPct val="150000"/>
              </a:lnSpc>
            </a:pPr>
            <a:r>
              <a:rPr lang="fa-IR" sz="2600" dirty="0" smtClean="0">
                <a:cs typeface="B Nazanin" pitchFamily="2" charset="-78"/>
              </a:rPr>
              <a:t>سیلو ( انبار غله ) : دارای دو بلوک متقارن ، راهروی جداکننده و 14 دیوار منظم فرعی</a:t>
            </a:r>
            <a:endParaRPr lang="en-US" sz="2600" dirty="0" smtClean="0">
              <a:cs typeface="B Nazanin" pitchFamily="2" charset="-78"/>
            </a:endParaRPr>
          </a:p>
          <a:p>
            <a:pPr lvl="8" algn="r" rtl="1">
              <a:lnSpc>
                <a:spcPct val="150000"/>
              </a:lnSpc>
            </a:pPr>
            <a:endParaRPr lang="en-US" sz="2800" dirty="0" smtClean="0">
              <a:cs typeface="B Nazanin" pitchFamily="2" charset="-78"/>
            </a:endParaRPr>
          </a:p>
          <a:p>
            <a:pPr lvl="8" algn="r" rtl="1">
              <a:lnSpc>
                <a:spcPct val="150000"/>
              </a:lnSpc>
            </a:pPr>
            <a:endParaRPr lang="fa-IR" sz="2400" dirty="0">
              <a:cs typeface="B Nazanin" pitchFamily="2" charset="-78"/>
            </a:endParaRPr>
          </a:p>
          <a:p>
            <a:pPr lvl="8" algn="r" rtl="1">
              <a:lnSpc>
                <a:spcPct val="150000"/>
              </a:lnSpc>
            </a:pPr>
            <a:endParaRPr lang="fa-IR" sz="2600" dirty="0" smtClean="0">
              <a:cs typeface="B Nazanin" pitchFamily="2" charset="-78"/>
            </a:endParaRPr>
          </a:p>
          <a:p>
            <a:pPr algn="r" rtl="1">
              <a:lnSpc>
                <a:spcPct val="150000"/>
              </a:lnSpc>
              <a:buNone/>
            </a:pPr>
            <a:endParaRPr lang="fa-IR" sz="2800" dirty="0" smtClean="0">
              <a:cs typeface="B Nazanin" pitchFamily="2" charset="-78"/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r_wam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7428" y="0"/>
            <a:ext cx="4569143" cy="685800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rain cover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11480"/>
            <a:ext cx="9144000" cy="603504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19200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dirty="0" smtClean="0">
                <a:cs typeface="B Nazanin" pitchFamily="2" charset="-78"/>
              </a:rPr>
              <a:t>هند</a:t>
            </a:r>
            <a:br>
              <a:rPr lang="fa-IR" dirty="0" smtClean="0">
                <a:cs typeface="B Nazanin" pitchFamily="2" charset="-78"/>
              </a:rPr>
            </a:br>
            <a:r>
              <a:rPr lang="fa-IR" dirty="0" smtClean="0">
                <a:cs typeface="B Nazanin" pitchFamily="2" charset="-78"/>
              </a:rPr>
              <a:t>عصر ودایی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57200" y="1943100"/>
            <a:ext cx="8229600" cy="4457700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fa-IR" sz="2900" dirty="0" smtClean="0">
                <a:cs typeface="B Nazanin" pitchFamily="2" charset="-78"/>
              </a:rPr>
              <a:t>آغاز : 1800 ق.م هجوم اقوام آریایی به هند</a:t>
            </a:r>
          </a:p>
          <a:p>
            <a:pPr algn="r" rtl="1">
              <a:lnSpc>
                <a:spcPct val="150000"/>
              </a:lnSpc>
            </a:pPr>
            <a:r>
              <a:rPr lang="fa-IR" sz="2900" dirty="0" smtClean="0">
                <a:cs typeface="B Nazanin" pitchFamily="2" charset="-78"/>
              </a:rPr>
              <a:t>تاثیر بر هنر هندی</a:t>
            </a:r>
          </a:p>
          <a:p>
            <a:pPr algn="r" rtl="1">
              <a:lnSpc>
                <a:spcPct val="150000"/>
              </a:lnSpc>
            </a:pPr>
            <a:r>
              <a:rPr lang="fa-IR" sz="2900" dirty="0" smtClean="0">
                <a:cs typeface="B Nazanin" pitchFamily="2" charset="-78"/>
              </a:rPr>
              <a:t>نفوذ اعتقادات ودایی به آیین هندویسم : </a:t>
            </a:r>
          </a:p>
          <a:p>
            <a:pPr lvl="8" algn="r" rtl="1"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وارونا (خدای شب)</a:t>
            </a:r>
          </a:p>
          <a:p>
            <a:pPr lvl="8" algn="r" rtl="1"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آگنی (خدای آتش)</a:t>
            </a:r>
          </a:p>
          <a:p>
            <a:pPr lvl="8" algn="r" rtl="1"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ایندرا (خدای آسمان)</a:t>
            </a:r>
            <a:endParaRPr lang="en-US" sz="2800" dirty="0" smtClean="0">
              <a:cs typeface="B Nazanin" pitchFamily="2" charset="-78"/>
            </a:endParaRPr>
          </a:p>
          <a:p>
            <a:pPr lvl="8" algn="r" rtl="1">
              <a:lnSpc>
                <a:spcPct val="150000"/>
              </a:lnSpc>
            </a:pPr>
            <a:endParaRPr lang="fa-IR" sz="2800" dirty="0">
              <a:cs typeface="B Nazanin" pitchFamily="2" charset="-78"/>
            </a:endParaRPr>
          </a:p>
          <a:p>
            <a:pPr lvl="8" algn="r" rtl="1">
              <a:lnSpc>
                <a:spcPct val="150000"/>
              </a:lnSpc>
            </a:pPr>
            <a:endParaRPr lang="fa-IR" sz="2800" dirty="0" smtClean="0">
              <a:cs typeface="B Nazanin" pitchFamily="2" charset="-78"/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6858000" y="5562600"/>
            <a:ext cx="1752600" cy="12954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4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B Nazanin" pitchFamily="2" charset="-78"/>
              </a:rPr>
              <a:t>نقشه هند</a:t>
            </a:r>
            <a:endParaRPr kumimoji="0" lang="en-US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B Nazanin" pitchFamily="2" charset="-78"/>
            </a:endParaRPr>
          </a:p>
        </p:txBody>
      </p:sp>
      <p:pic>
        <p:nvPicPr>
          <p:cNvPr id="4" name="Picture 3" descr="mindi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0"/>
            <a:ext cx="6245678" cy="685800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19200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dirty="0" smtClean="0">
                <a:cs typeface="B Nazanin" pitchFamily="2" charset="-78"/>
              </a:rPr>
              <a:t>هند</a:t>
            </a:r>
            <a:br>
              <a:rPr lang="fa-IR" dirty="0" smtClean="0">
                <a:cs typeface="B Nazanin" pitchFamily="2" charset="-78"/>
              </a:rPr>
            </a:br>
            <a:r>
              <a:rPr lang="fa-IR" dirty="0" smtClean="0">
                <a:cs typeface="B Nazanin" pitchFamily="2" charset="-78"/>
              </a:rPr>
              <a:t>عصر بودایی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57200" y="1943100"/>
            <a:ext cx="8229600" cy="4457700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fa-IR" sz="2900" dirty="0" smtClean="0">
                <a:cs typeface="B Nazanin" pitchFamily="2" charset="-78"/>
              </a:rPr>
              <a:t>آغاز : تولد بودا ساکیامونی (شاهزاده هندی) در قرن 6 ق.م</a:t>
            </a:r>
          </a:p>
          <a:p>
            <a:pPr algn="r" rtl="1">
              <a:lnSpc>
                <a:spcPct val="150000"/>
              </a:lnSpc>
            </a:pPr>
            <a:r>
              <a:rPr lang="fa-IR" sz="2900" dirty="0" smtClean="0">
                <a:cs typeface="B Nazanin" pitchFamily="2" charset="-78"/>
              </a:rPr>
              <a:t>تاسیس سلسله موریایی (قرن 3 ق.م)</a:t>
            </a:r>
          </a:p>
          <a:p>
            <a:pPr lvl="8" algn="r" rtl="1"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پذیرش آیین بودایی توسط آشوکا و شکل گیری عصر طلایی هنر بودایی</a:t>
            </a:r>
          </a:p>
          <a:p>
            <a:pPr lvl="8" algn="r" rtl="1"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ساخت بناهای بودایی : کاخها ، استوپاها ، معابد و مقابر غاری ، برجها</a:t>
            </a:r>
            <a:endParaRPr lang="en-US" sz="2800" dirty="0" smtClean="0">
              <a:cs typeface="B Nazanin" pitchFamily="2" charset="-78"/>
            </a:endParaRPr>
          </a:p>
          <a:p>
            <a:pPr lvl="8" algn="r" rtl="1">
              <a:lnSpc>
                <a:spcPct val="150000"/>
              </a:lnSpc>
            </a:pPr>
            <a:endParaRPr lang="en-US" sz="2800" dirty="0" smtClean="0">
              <a:cs typeface="B Nazanin" pitchFamily="2" charset="-78"/>
            </a:endParaRPr>
          </a:p>
          <a:p>
            <a:pPr lvl="8" algn="r" rtl="1">
              <a:lnSpc>
                <a:spcPct val="150000"/>
              </a:lnSpc>
            </a:pPr>
            <a:endParaRPr lang="fa-IR" sz="2800" dirty="0">
              <a:cs typeface="B Nazanin" pitchFamily="2" charset="-78"/>
            </a:endParaRPr>
          </a:p>
          <a:p>
            <a:pPr lvl="8" algn="r" rtl="1">
              <a:lnSpc>
                <a:spcPct val="150000"/>
              </a:lnSpc>
            </a:pPr>
            <a:endParaRPr lang="fa-IR" sz="2800" dirty="0" smtClean="0">
              <a:cs typeface="B Nazanin" pitchFamily="2" charset="-78"/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uryan_Empire_Ma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219075"/>
            <a:ext cx="7620000" cy="641985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n_IMG_49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0"/>
            <a:ext cx="5135880" cy="6858000"/>
          </a:xfrm>
          <a:prstGeom prst="rect">
            <a:avLst/>
          </a:prstGeom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5943600" y="381000"/>
            <a:ext cx="2743200" cy="1219200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B Nazanin" pitchFamily="2" charset="-78"/>
              </a:rPr>
              <a:t>چرخ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4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B Nazanin" pitchFamily="2" charset="-78"/>
              </a:rPr>
              <a:t>دارما</a:t>
            </a:r>
            <a:endParaRPr kumimoji="0" lang="en-US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B Nazanin" pitchFamily="2" charset="-78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5943600" y="4876800"/>
            <a:ext cx="2743200" cy="1219200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B Nazanin" pitchFamily="2" charset="-78"/>
              </a:rPr>
              <a:t>نیلوفر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4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B Nazanin" pitchFamily="2" charset="-78"/>
              </a:rPr>
              <a:t>پاکی - زهدان</a:t>
            </a:r>
            <a:endParaRPr kumimoji="0" lang="en-US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19200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dirty="0" smtClean="0">
                <a:cs typeface="B Nazanin" pitchFamily="2" charset="-78"/>
              </a:rPr>
              <a:t>هند</a:t>
            </a:r>
            <a:br>
              <a:rPr lang="fa-IR" dirty="0" smtClean="0">
                <a:cs typeface="B Nazanin" pitchFamily="2" charset="-78"/>
              </a:rPr>
            </a:br>
            <a:r>
              <a:rPr lang="fa-IR" dirty="0" smtClean="0">
                <a:cs typeface="B Nazanin" pitchFamily="2" charset="-78"/>
              </a:rPr>
              <a:t>عصر بودایی - کاخها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57200" y="1943100"/>
            <a:ext cx="8229600" cy="4457700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fa-IR" sz="2900" dirty="0" smtClean="0">
                <a:cs typeface="B Nazanin" pitchFamily="2" charset="-78"/>
              </a:rPr>
              <a:t>کاخ سارنات</a:t>
            </a:r>
          </a:p>
          <a:p>
            <a:pPr algn="r" rtl="1">
              <a:lnSpc>
                <a:spcPct val="150000"/>
              </a:lnSpc>
            </a:pPr>
            <a:r>
              <a:rPr lang="fa-IR" sz="2900" dirty="0" smtClean="0">
                <a:cs typeface="B Nazanin" pitchFamily="2" charset="-78"/>
              </a:rPr>
              <a:t>بخشهای مختلف کاخ :</a:t>
            </a:r>
          </a:p>
          <a:p>
            <a:pPr lvl="8" algn="r" rtl="1">
              <a:lnSpc>
                <a:spcPct val="150000"/>
              </a:lnSpc>
            </a:pPr>
            <a:r>
              <a:rPr lang="fa-IR" sz="2400" dirty="0" smtClean="0">
                <a:cs typeface="B Nazanin" pitchFamily="2" charset="-78"/>
              </a:rPr>
              <a:t>تالار صد ستون</a:t>
            </a:r>
          </a:p>
          <a:p>
            <a:pPr lvl="8" algn="r" rtl="1">
              <a:lnSpc>
                <a:spcPct val="150000"/>
              </a:lnSpc>
            </a:pPr>
            <a:r>
              <a:rPr lang="fa-IR" sz="2400" dirty="0" smtClean="0">
                <a:cs typeface="B Nazanin" pitchFamily="2" charset="-78"/>
              </a:rPr>
              <a:t>کاربرد ستونهای خاص در تالار (گل نیلوفر،چرخ،شیر)</a:t>
            </a:r>
          </a:p>
          <a:p>
            <a:pPr lvl="8" algn="r" rtl="1">
              <a:lnSpc>
                <a:spcPct val="150000"/>
              </a:lnSpc>
            </a:pPr>
            <a:r>
              <a:rPr lang="fa-IR" sz="2400" dirty="0" smtClean="0">
                <a:cs typeface="B Nazanin" pitchFamily="2" charset="-78"/>
              </a:rPr>
              <a:t>رقابت با کاخهای تخت جمشید</a:t>
            </a:r>
            <a:endParaRPr lang="en-US" sz="2400" dirty="0" smtClean="0">
              <a:cs typeface="B Nazanin" pitchFamily="2" charset="-78"/>
            </a:endParaRPr>
          </a:p>
          <a:p>
            <a:pPr lvl="8" algn="r" rtl="1">
              <a:lnSpc>
                <a:spcPct val="150000"/>
              </a:lnSpc>
            </a:pPr>
            <a:endParaRPr lang="en-US" sz="2400" dirty="0" smtClean="0">
              <a:cs typeface="B Nazanin" pitchFamily="2" charset="-78"/>
            </a:endParaRPr>
          </a:p>
          <a:p>
            <a:pPr lvl="8" algn="r" rtl="1">
              <a:lnSpc>
                <a:spcPct val="150000"/>
              </a:lnSpc>
            </a:pPr>
            <a:endParaRPr lang="fa-IR" sz="2400" dirty="0">
              <a:cs typeface="B Nazanin" pitchFamily="2" charset="-78"/>
            </a:endParaRPr>
          </a:p>
          <a:p>
            <a:pPr lvl="8" algn="r" rtl="1">
              <a:lnSpc>
                <a:spcPct val="150000"/>
              </a:lnSpc>
            </a:pPr>
            <a:endParaRPr lang="fa-IR" sz="2400" dirty="0" smtClean="0">
              <a:cs typeface="B Nazanin" pitchFamily="2" charset="-78"/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7_98_1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0"/>
            <a:ext cx="4147073" cy="6858000"/>
          </a:xfrm>
          <a:prstGeom prst="rect">
            <a:avLst/>
          </a:prstGeom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5943600" y="381000"/>
            <a:ext cx="2743200" cy="1219200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B Nazanin" pitchFamily="2" charset="-78"/>
              </a:rPr>
              <a:t>شیر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4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B Nazanin" pitchFamily="2" charset="-78"/>
              </a:rPr>
              <a:t>بودا</a:t>
            </a:r>
            <a:endParaRPr kumimoji="0" lang="en-US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B Nazanin" pitchFamily="2" charset="-78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6019800" y="5257800"/>
            <a:ext cx="2743200" cy="1219200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B Nazanin" pitchFamily="2" charset="-78"/>
              </a:rPr>
              <a:t>چرخ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4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B Nazanin" pitchFamily="2" charset="-78"/>
              </a:rPr>
              <a:t>دارما</a:t>
            </a:r>
            <a:endParaRPr kumimoji="0" lang="en-US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B Nazanin" pitchFamily="2" charset="-78"/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sokanpillar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19200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dirty="0" smtClean="0">
                <a:cs typeface="B Nazanin" pitchFamily="2" charset="-78"/>
              </a:rPr>
              <a:t>هند</a:t>
            </a:r>
            <a:br>
              <a:rPr lang="fa-IR" dirty="0" smtClean="0">
                <a:cs typeface="B Nazanin" pitchFamily="2" charset="-78"/>
              </a:rPr>
            </a:br>
            <a:r>
              <a:rPr lang="fa-IR" dirty="0" smtClean="0">
                <a:cs typeface="B Nazanin" pitchFamily="2" charset="-78"/>
              </a:rPr>
              <a:t>عصر بودایی - استوپاها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57200" y="2247900"/>
            <a:ext cx="8229600" cy="3238500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fa-IR" sz="2900" dirty="0" smtClean="0">
                <a:cs typeface="B Nazanin" pitchFamily="2" charset="-78"/>
              </a:rPr>
              <a:t>استوپا : بنایی برای نگهداری خاکستر مردگان مقدس و عبادت</a:t>
            </a:r>
          </a:p>
          <a:p>
            <a:pPr algn="r" rtl="1">
              <a:lnSpc>
                <a:spcPct val="150000"/>
              </a:lnSpc>
            </a:pPr>
            <a:r>
              <a:rPr lang="fa-IR" sz="2900" dirty="0" smtClean="0">
                <a:cs typeface="B Nazanin" pitchFamily="2" charset="-78"/>
              </a:rPr>
              <a:t>ساختمان قدیمی استوپا : پشته خاک روی گور متوفی</a:t>
            </a:r>
          </a:p>
          <a:p>
            <a:pPr algn="r" rtl="1">
              <a:lnSpc>
                <a:spcPct val="150000"/>
              </a:lnSpc>
            </a:pPr>
            <a:r>
              <a:rPr lang="fa-IR" sz="2900" dirty="0" smtClean="0">
                <a:cs typeface="B Nazanin" pitchFamily="2" charset="-78"/>
              </a:rPr>
              <a:t>ساختمان بودایی استوپا : گنبد آجری + هارمیاکا + یاستی + نرده</a:t>
            </a:r>
          </a:p>
          <a:p>
            <a:pPr algn="r" rtl="1">
              <a:lnSpc>
                <a:spcPct val="150000"/>
              </a:lnSpc>
            </a:pPr>
            <a:r>
              <a:rPr lang="fa-IR" sz="2900" dirty="0" smtClean="0">
                <a:cs typeface="B Nazanin" pitchFamily="2" charset="-78"/>
              </a:rPr>
              <a:t>نمونه استوپاها : بارهوت (قدیمی ترین) ، امراواتی ، سانچی</a:t>
            </a:r>
            <a:endParaRPr lang="en-US" sz="2900" dirty="0" smtClean="0">
              <a:cs typeface="B Nazanin" pitchFamily="2" charset="-78"/>
            </a:endParaRPr>
          </a:p>
          <a:p>
            <a:pPr marL="274320" lvl="8" indent="-274320" algn="r" rtl="1">
              <a:lnSpc>
                <a:spcPct val="150000"/>
              </a:lnSpc>
              <a:spcBef>
                <a:spcPts val="600"/>
              </a:spcBef>
              <a:buClr>
                <a:schemeClr val="accent2"/>
              </a:buClr>
              <a:buFont typeface="Wingdings 2"/>
              <a:buChar char=""/>
            </a:pPr>
            <a:endParaRPr lang="en-US" sz="2900" dirty="0" smtClean="0">
              <a:cs typeface="B Nazanin" pitchFamily="2" charset="-78"/>
            </a:endParaRPr>
          </a:p>
          <a:p>
            <a:pPr marL="274320" lvl="8" indent="-274320" algn="r" rtl="1">
              <a:lnSpc>
                <a:spcPct val="150000"/>
              </a:lnSpc>
              <a:spcBef>
                <a:spcPts val="600"/>
              </a:spcBef>
              <a:buClr>
                <a:schemeClr val="accent2"/>
              </a:buClr>
              <a:buFont typeface="Wingdings 2"/>
              <a:buChar char=""/>
            </a:pPr>
            <a:endParaRPr lang="fa-IR" dirty="0">
              <a:cs typeface="B Nazanin" pitchFamily="2" charset="-78"/>
            </a:endParaRPr>
          </a:p>
          <a:p>
            <a:pPr algn="r" rtl="1">
              <a:lnSpc>
                <a:spcPct val="150000"/>
              </a:lnSpc>
            </a:pPr>
            <a:endParaRPr lang="fa-IR" sz="2900" dirty="0" smtClean="0">
              <a:cs typeface="B Nazanin" pitchFamily="2" charset="-78"/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hamekStup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05941" y="319326"/>
            <a:ext cx="5732118" cy="6219349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00px-ButkaraStup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eh_stup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42624"/>
            <a:ext cx="9144000" cy="5972753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2895600"/>
          </a:xfrm>
        </p:spPr>
        <p:txBody>
          <a:bodyPr>
            <a:normAutofit/>
          </a:bodyPr>
          <a:lstStyle/>
          <a:p>
            <a:pPr algn="r" rtl="1">
              <a:buNone/>
            </a:pPr>
            <a:endParaRPr lang="fa-IR" sz="4000" dirty="0" smtClean="0">
              <a:cs typeface="B Nazanin" pitchFamily="2" charset="-78"/>
            </a:endParaRPr>
          </a:p>
          <a:p>
            <a:pPr algn="r" rtl="1"/>
            <a:r>
              <a:rPr lang="fa-IR" sz="4000" dirty="0" smtClean="0">
                <a:cs typeface="B Nazanin" pitchFamily="2" charset="-78"/>
              </a:rPr>
              <a:t>موقعیت جغرافیایی :</a:t>
            </a:r>
          </a:p>
          <a:p>
            <a:pPr lvl="8" algn="r" rtl="1"/>
            <a:r>
              <a:rPr lang="fa-IR" sz="2900" dirty="0" smtClean="0">
                <a:cs typeface="B Nazanin" pitchFamily="2" charset="-78"/>
              </a:rPr>
              <a:t>کوههای هیمالیا (خانه خدایان)</a:t>
            </a:r>
          </a:p>
          <a:p>
            <a:pPr lvl="8" algn="r" rtl="1"/>
            <a:r>
              <a:rPr lang="fa-IR" sz="2900" dirty="0" smtClean="0">
                <a:cs typeface="B Nazanin" pitchFamily="2" charset="-78"/>
              </a:rPr>
              <a:t>دره رودهای گنگ و سند</a:t>
            </a:r>
          </a:p>
          <a:p>
            <a:pPr lvl="8" algn="r" rtl="1"/>
            <a:r>
              <a:rPr lang="fa-IR" sz="2900" dirty="0" smtClean="0">
                <a:cs typeface="B Nazanin" pitchFamily="2" charset="-78"/>
              </a:rPr>
              <a:t>تنوع اقلیم و آب و هوا (کوهستانی – گرمسیری)</a:t>
            </a:r>
            <a:endParaRPr lang="en-US" sz="2900" dirty="0" smtClean="0">
              <a:cs typeface="B Nazanin" pitchFamily="2" charset="-78"/>
            </a:endParaRPr>
          </a:p>
          <a:p>
            <a:pPr lvl="8" algn="r" rtl="1"/>
            <a:endParaRPr lang="en-US" sz="2900" dirty="0">
              <a:cs typeface="B Nazanin" pitchFamily="2" charset="-78"/>
            </a:endParaRPr>
          </a:p>
          <a:p>
            <a:pPr algn="r" rtl="1">
              <a:buNone/>
            </a:pPr>
            <a:endParaRPr lang="en-US" dirty="0">
              <a:cs typeface="B Nazanin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219200"/>
          </a:xfrm>
        </p:spPr>
        <p:txBody>
          <a:bodyPr/>
          <a:lstStyle/>
          <a:p>
            <a:pPr algn="ctr" rtl="1"/>
            <a:r>
              <a:rPr lang="fa-IR" dirty="0" smtClean="0">
                <a:cs typeface="B Nazanin" pitchFamily="2" charset="-78"/>
              </a:rPr>
              <a:t>هند</a:t>
            </a:r>
            <a:endParaRPr lang="en-US" dirty="0">
              <a:cs typeface="B Nazanin" pitchFamily="2" charset="-78"/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19200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dirty="0" smtClean="0">
                <a:cs typeface="B Nazanin" pitchFamily="2" charset="-78"/>
              </a:rPr>
              <a:t>هند</a:t>
            </a:r>
            <a:br>
              <a:rPr lang="fa-IR" dirty="0" smtClean="0">
                <a:cs typeface="B Nazanin" pitchFamily="2" charset="-78"/>
              </a:rPr>
            </a:br>
            <a:r>
              <a:rPr lang="fa-IR" dirty="0" smtClean="0">
                <a:cs typeface="B Nazanin" pitchFamily="2" charset="-78"/>
              </a:rPr>
              <a:t>عصر بودایی - استوپاها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57200" y="1943100"/>
            <a:ext cx="8229600" cy="4457700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fa-IR" sz="2900" dirty="0" smtClean="0">
                <a:cs typeface="B Nazanin" pitchFamily="2" charset="-78"/>
              </a:rPr>
              <a:t>استوپای سانچی :</a:t>
            </a:r>
          </a:p>
          <a:p>
            <a:pPr algn="r" rtl="1">
              <a:lnSpc>
                <a:spcPct val="150000"/>
              </a:lnSpc>
            </a:pPr>
            <a:r>
              <a:rPr lang="fa-IR" sz="2900" dirty="0" smtClean="0">
                <a:cs typeface="B Nazanin" pitchFamily="2" charset="-78"/>
              </a:rPr>
              <a:t>ساختمان : پلکان + ساقه گنبد + گنبد آجری + هارمیکا + یاستی</a:t>
            </a:r>
          </a:p>
          <a:p>
            <a:pPr lvl="4" algn="r" rtl="1">
              <a:lnSpc>
                <a:spcPct val="150000"/>
              </a:lnSpc>
              <a:buNone/>
            </a:pPr>
            <a:r>
              <a:rPr lang="fa-IR" sz="2800" dirty="0" smtClean="0">
                <a:cs typeface="B Nazanin" pitchFamily="2" charset="-78"/>
              </a:rPr>
              <a:t>+ نرده سنگی + دروازه </a:t>
            </a:r>
          </a:p>
          <a:p>
            <a:pPr lvl="4" algn="r" rtl="1">
              <a:lnSpc>
                <a:spcPct val="150000"/>
              </a:lnSpc>
              <a:buNone/>
            </a:pPr>
            <a:r>
              <a:rPr lang="fa-IR" sz="2800" dirty="0" smtClean="0">
                <a:cs typeface="B Nazanin" pitchFamily="2" charset="-78"/>
              </a:rPr>
              <a:t>حجاری : چلیپا ، نقوش گیاهی ، اشکال انسانها و خدایان ، چتر </a:t>
            </a:r>
          </a:p>
          <a:p>
            <a:pPr lvl="4" algn="r" rtl="1">
              <a:lnSpc>
                <a:spcPct val="150000"/>
              </a:lnSpc>
              <a:buNone/>
            </a:pPr>
            <a:r>
              <a:rPr lang="fa-IR" sz="2800" dirty="0" smtClean="0">
                <a:cs typeface="B Nazanin" pitchFamily="2" charset="-78"/>
              </a:rPr>
              <a:t>			رمز بودی (تنویر)، تصویر الهه یاکشی</a:t>
            </a:r>
            <a:endParaRPr lang="en-US" sz="2800" dirty="0" smtClean="0">
              <a:cs typeface="B Nazanin" pitchFamily="2" charset="-78"/>
            </a:endParaRPr>
          </a:p>
          <a:p>
            <a:pPr lvl="4" algn="r" rtl="1">
              <a:lnSpc>
                <a:spcPct val="150000"/>
              </a:lnSpc>
              <a:buNone/>
            </a:pPr>
            <a:endParaRPr lang="en-US" sz="2800" dirty="0" smtClean="0">
              <a:cs typeface="B Nazanin" pitchFamily="2" charset="-78"/>
            </a:endParaRPr>
          </a:p>
          <a:p>
            <a:pPr lvl="4" algn="r" rtl="1">
              <a:lnSpc>
                <a:spcPct val="150000"/>
              </a:lnSpc>
              <a:buNone/>
            </a:pPr>
            <a:endParaRPr lang="fa-IR" sz="2800" dirty="0">
              <a:cs typeface="B Nazanin" pitchFamily="2" charset="-78"/>
            </a:endParaRPr>
          </a:p>
          <a:p>
            <a:pPr lvl="4" algn="r" rtl="1">
              <a:lnSpc>
                <a:spcPct val="150000"/>
              </a:lnSpc>
              <a:buNone/>
            </a:pPr>
            <a:endParaRPr lang="fa-IR" sz="2800" dirty="0" smtClean="0">
              <a:cs typeface="B Nazanin" pitchFamily="2" charset="-78"/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00px-Sanchi_stup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2905"/>
            <a:ext cx="9144000" cy="609219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19200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dirty="0" smtClean="0">
                <a:cs typeface="B Nazanin" pitchFamily="2" charset="-78"/>
              </a:rPr>
              <a:t>هند</a:t>
            </a:r>
            <a:br>
              <a:rPr lang="fa-IR" dirty="0" smtClean="0">
                <a:cs typeface="B Nazanin" pitchFamily="2" charset="-78"/>
              </a:rPr>
            </a:br>
            <a:r>
              <a:rPr lang="fa-IR" dirty="0" smtClean="0">
                <a:cs typeface="B Nazanin" pitchFamily="2" charset="-78"/>
              </a:rPr>
              <a:t>عصر بودایی – معابد غاری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57200" y="1943100"/>
            <a:ext cx="8229600" cy="4457700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مکانی برای قبور مردگان جین و بودا</a:t>
            </a:r>
          </a:p>
          <a:p>
            <a:pPr algn="r" rtl="1"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ساختمان : سردر نعلی شکل + ستونهای مزین + ستون با نقش جانوران 		چیته (تالار اجتماعات) + محراب (محل خاکستر مردگان)</a:t>
            </a:r>
          </a:p>
          <a:p>
            <a:pPr algn="r" rtl="1"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نمونه های معابد غاری : لوماس ریش ، کارلی ، آجانتا</a:t>
            </a:r>
            <a:endParaRPr lang="en-US" sz="2800" dirty="0" smtClean="0">
              <a:cs typeface="B Nazanin" pitchFamily="2" charset="-78"/>
            </a:endParaRPr>
          </a:p>
          <a:p>
            <a:pPr marL="274320" lvl="8" indent="-274320" algn="r" rtl="1">
              <a:lnSpc>
                <a:spcPct val="150000"/>
              </a:lnSpc>
              <a:spcBef>
                <a:spcPts val="600"/>
              </a:spcBef>
              <a:buClr>
                <a:schemeClr val="accent2"/>
              </a:buClr>
              <a:buFont typeface="Wingdings 2"/>
              <a:buChar char=""/>
            </a:pPr>
            <a:endParaRPr lang="fa-IR" dirty="0">
              <a:cs typeface="B Nazanin" pitchFamily="2" charset="-78"/>
            </a:endParaRPr>
          </a:p>
          <a:p>
            <a:pPr algn="r" rtl="1">
              <a:lnSpc>
                <a:spcPct val="150000"/>
              </a:lnSpc>
            </a:pPr>
            <a:endParaRPr lang="fa-IR" sz="2800" dirty="0" smtClean="0">
              <a:cs typeface="B Nazanin" pitchFamily="2" charset="-78"/>
            </a:endParaRPr>
          </a:p>
          <a:p>
            <a:pPr algn="r" rtl="1">
              <a:lnSpc>
                <a:spcPct val="150000"/>
              </a:lnSpc>
              <a:buNone/>
            </a:pPr>
            <a:endParaRPr lang="fa-IR" sz="2800" dirty="0" smtClean="0">
              <a:cs typeface="B Nazanin" pitchFamily="2" charset="-78"/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19200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dirty="0" smtClean="0">
                <a:cs typeface="B Nazanin" pitchFamily="2" charset="-78"/>
              </a:rPr>
              <a:t>هند</a:t>
            </a:r>
            <a:br>
              <a:rPr lang="fa-IR" dirty="0" smtClean="0">
                <a:cs typeface="B Nazanin" pitchFamily="2" charset="-78"/>
              </a:rPr>
            </a:br>
            <a:r>
              <a:rPr lang="fa-IR" dirty="0" smtClean="0">
                <a:cs typeface="B Nazanin" pitchFamily="2" charset="-78"/>
              </a:rPr>
              <a:t>عصر بودایی – معابد غاری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57200" y="1943100"/>
            <a:ext cx="8229600" cy="4457700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غار کارلی : (500 ق.م)</a:t>
            </a:r>
          </a:p>
          <a:p>
            <a:pPr algn="r" rtl="1"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موقعیت : بین پونه و بمبئی </a:t>
            </a:r>
          </a:p>
          <a:p>
            <a:pPr algn="r" rtl="1"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ساختمان : سالن در دل صخره ، دو ردیف ستون با نقش زنان و مردان 		فیل سوار ، استوپا در محل محراب ، غلام گردشی در پشت 		استوپا ، حجاری موجودات مذکر و مونث</a:t>
            </a:r>
            <a:endParaRPr lang="en-US" sz="2800" dirty="0" smtClean="0">
              <a:cs typeface="B Nazanin" pitchFamily="2" charset="-78"/>
            </a:endParaRPr>
          </a:p>
          <a:p>
            <a:pPr marL="274320" lvl="8" indent="-274320" algn="r" rtl="1">
              <a:lnSpc>
                <a:spcPct val="150000"/>
              </a:lnSpc>
              <a:spcBef>
                <a:spcPts val="600"/>
              </a:spcBef>
              <a:buClr>
                <a:schemeClr val="accent2"/>
              </a:buClr>
              <a:buFont typeface="Wingdings 2"/>
              <a:buChar char=""/>
            </a:pPr>
            <a:endParaRPr lang="en-US" sz="2900" dirty="0" smtClean="0">
              <a:cs typeface="B Nazanin" pitchFamily="2" charset="-78"/>
            </a:endParaRPr>
          </a:p>
          <a:p>
            <a:pPr marL="274320" lvl="8" indent="-274320" algn="r" rtl="1">
              <a:lnSpc>
                <a:spcPct val="150000"/>
              </a:lnSpc>
              <a:spcBef>
                <a:spcPts val="600"/>
              </a:spcBef>
              <a:buClr>
                <a:schemeClr val="accent2"/>
              </a:buClr>
              <a:buFont typeface="Wingdings 2"/>
              <a:buChar char=""/>
            </a:pPr>
            <a:endParaRPr lang="fa-IR" dirty="0">
              <a:cs typeface="B Nazanin" pitchFamily="2" charset="-78"/>
            </a:endParaRPr>
          </a:p>
          <a:p>
            <a:pPr algn="r" rtl="1">
              <a:lnSpc>
                <a:spcPct val="150000"/>
              </a:lnSpc>
            </a:pPr>
            <a:endParaRPr lang="fa-IR" sz="2800" dirty="0" smtClean="0">
              <a:cs typeface="B Nazanin" pitchFamily="2" charset="-78"/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_Karle_Chaitya_H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860" y="17058"/>
            <a:ext cx="9166860" cy="6840941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19200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dirty="0" smtClean="0">
                <a:cs typeface="B Nazanin" pitchFamily="2" charset="-78"/>
              </a:rPr>
              <a:t>هند</a:t>
            </a:r>
            <a:br>
              <a:rPr lang="fa-IR" dirty="0" smtClean="0">
                <a:cs typeface="B Nazanin" pitchFamily="2" charset="-78"/>
              </a:rPr>
            </a:br>
            <a:r>
              <a:rPr lang="fa-IR" dirty="0" smtClean="0">
                <a:cs typeface="B Nazanin" pitchFamily="2" charset="-78"/>
              </a:rPr>
              <a:t>عصر بودایی – معابد غاری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57200" y="1943100"/>
            <a:ext cx="8229600" cy="3086100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غار آجانتا :</a:t>
            </a:r>
          </a:p>
          <a:p>
            <a:pPr algn="r" rtl="1"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ساختمان : سالن در دل صخره ، حجاری سقفها ، نقاشیها بودایی</a:t>
            </a:r>
          </a:p>
          <a:p>
            <a:pPr lvl="4" algn="r" rtl="1">
              <a:lnSpc>
                <a:spcPct val="150000"/>
              </a:lnSpc>
              <a:buNone/>
            </a:pPr>
            <a:r>
              <a:rPr lang="fa-IR" sz="2800" dirty="0" smtClean="0">
                <a:cs typeface="B Nazanin" pitchFamily="2" charset="-78"/>
              </a:rPr>
              <a:t>ستونهایی با گل آذین و پرنقش</a:t>
            </a:r>
          </a:p>
          <a:p>
            <a:pPr lvl="4" algn="r" rtl="1">
              <a:lnSpc>
                <a:spcPct val="150000"/>
              </a:lnSpc>
              <a:buNone/>
            </a:pPr>
            <a:r>
              <a:rPr lang="fa-IR" sz="2800" dirty="0" smtClean="0">
                <a:cs typeface="B Nazanin" pitchFamily="2" charset="-78"/>
              </a:rPr>
              <a:t>اوج نقاشی و حجاری بودایی</a:t>
            </a:r>
            <a:endParaRPr lang="en-US" sz="2800" dirty="0" smtClean="0">
              <a:cs typeface="B Nazanin" pitchFamily="2" charset="-78"/>
            </a:endParaRPr>
          </a:p>
          <a:p>
            <a:pPr lvl="4" algn="r" rtl="1">
              <a:lnSpc>
                <a:spcPct val="150000"/>
              </a:lnSpc>
              <a:buNone/>
            </a:pPr>
            <a:endParaRPr lang="en-US" sz="2800" dirty="0" smtClean="0">
              <a:cs typeface="B Nazanin" pitchFamily="2" charset="-78"/>
            </a:endParaRPr>
          </a:p>
          <a:p>
            <a:pPr lvl="4" algn="r" rtl="1">
              <a:lnSpc>
                <a:spcPct val="150000"/>
              </a:lnSpc>
              <a:buNone/>
            </a:pPr>
            <a:endParaRPr lang="fa-IR" sz="2800" dirty="0">
              <a:cs typeface="B Nazanin" pitchFamily="2" charset="-78"/>
            </a:endParaRPr>
          </a:p>
          <a:p>
            <a:pPr lvl="4" algn="r" rtl="1">
              <a:lnSpc>
                <a:spcPct val="150000"/>
              </a:lnSpc>
              <a:buNone/>
            </a:pPr>
            <a:endParaRPr lang="fa-IR" sz="2800" dirty="0" smtClean="0">
              <a:cs typeface="B Nazanin" pitchFamily="2" charset="-78"/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_Ajanta_Ca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9496" y="0"/>
            <a:ext cx="4885007" cy="68580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6px-Ajanta_Padmapan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05082" y="0"/>
            <a:ext cx="4533836" cy="68580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19200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dirty="0" smtClean="0">
                <a:cs typeface="B Nazanin" pitchFamily="2" charset="-78"/>
              </a:rPr>
              <a:t>هند</a:t>
            </a:r>
            <a:br>
              <a:rPr lang="fa-IR" dirty="0" smtClean="0">
                <a:cs typeface="B Nazanin" pitchFamily="2" charset="-78"/>
              </a:rPr>
            </a:br>
            <a:r>
              <a:rPr lang="fa-IR" dirty="0" smtClean="0">
                <a:cs typeface="B Nazanin" pitchFamily="2" charset="-78"/>
              </a:rPr>
              <a:t>عصر هندو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57200" y="1943100"/>
            <a:ext cx="8229600" cy="4457700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fa-IR" sz="2900" dirty="0" smtClean="0">
                <a:cs typeface="B Nazanin" pitchFamily="2" charset="-78"/>
              </a:rPr>
              <a:t>آغاز : قدرت دوباره آیین هندو (1-2م.)</a:t>
            </a:r>
          </a:p>
          <a:p>
            <a:pPr algn="r" rtl="1">
              <a:lnSpc>
                <a:spcPct val="150000"/>
              </a:lnSpc>
            </a:pPr>
            <a:r>
              <a:rPr lang="fa-IR" sz="2900" dirty="0" smtClean="0">
                <a:cs typeface="B Nazanin" pitchFamily="2" charset="-78"/>
              </a:rPr>
              <a:t>آثار معماری : ساخت معابد برای ویشنو و شیوا </a:t>
            </a:r>
          </a:p>
          <a:p>
            <a:pPr algn="r" rtl="1">
              <a:lnSpc>
                <a:spcPct val="150000"/>
              </a:lnSpc>
            </a:pPr>
            <a:r>
              <a:rPr lang="fa-IR" sz="2900" dirty="0" smtClean="0">
                <a:cs typeface="B Nazanin" pitchFamily="2" charset="-78"/>
              </a:rPr>
              <a:t>جزیره آلفانتا : (قرن 6 م.)</a:t>
            </a:r>
          </a:p>
          <a:p>
            <a:pPr lvl="5" algn="r" rtl="1">
              <a:lnSpc>
                <a:spcPct val="150000"/>
              </a:lnSpc>
            </a:pPr>
            <a:r>
              <a:rPr lang="fa-IR" sz="2400" dirty="0" smtClean="0">
                <a:cs typeface="B Nazanin" pitchFamily="2" charset="-78"/>
              </a:rPr>
              <a:t>ساختمان : </a:t>
            </a:r>
          </a:p>
          <a:p>
            <a:pPr lvl="5" algn="r" rtl="1">
              <a:lnSpc>
                <a:spcPct val="150000"/>
              </a:lnSpc>
            </a:pPr>
            <a:r>
              <a:rPr lang="fa-IR" sz="2400" dirty="0" smtClean="0">
                <a:cs typeface="B Nazanin" pitchFamily="2" charset="-78"/>
              </a:rPr>
              <a:t>تالار ستون دار + سردیسهای غول پیکر شیوا </a:t>
            </a:r>
          </a:p>
          <a:p>
            <a:pPr lvl="5" algn="r" rtl="1">
              <a:lnSpc>
                <a:spcPct val="150000"/>
              </a:lnSpc>
            </a:pPr>
            <a:r>
              <a:rPr lang="fa-IR" sz="2400" dirty="0" smtClean="0">
                <a:cs typeface="B Nazanin" pitchFamily="2" charset="-78"/>
              </a:rPr>
              <a:t>حجاری افسانه های شیوا </a:t>
            </a:r>
            <a:endParaRPr lang="en-US" sz="2400" dirty="0" smtClean="0">
              <a:cs typeface="B Nazanin" pitchFamily="2" charset="-78"/>
            </a:endParaRPr>
          </a:p>
          <a:p>
            <a:pPr lvl="5" algn="r" rtl="1">
              <a:lnSpc>
                <a:spcPct val="150000"/>
              </a:lnSpc>
            </a:pPr>
            <a:endParaRPr lang="en-US" sz="2400" dirty="0" smtClean="0">
              <a:cs typeface="B Nazanin" pitchFamily="2" charset="-78"/>
            </a:endParaRPr>
          </a:p>
          <a:p>
            <a:pPr lvl="5" algn="r" rtl="1">
              <a:lnSpc>
                <a:spcPct val="150000"/>
              </a:lnSpc>
            </a:pPr>
            <a:endParaRPr lang="fa-IR" sz="2400" dirty="0">
              <a:cs typeface="B Nazanin" pitchFamily="2" charset="-78"/>
            </a:endParaRPr>
          </a:p>
          <a:p>
            <a:pPr lvl="5" algn="r" rtl="1">
              <a:lnSpc>
                <a:spcPct val="150000"/>
              </a:lnSpc>
            </a:pPr>
            <a:endParaRPr lang="fa-IR" sz="2400" dirty="0" smtClean="0">
              <a:cs typeface="B Nazanin" pitchFamily="2" charset="-78"/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19200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dirty="0" smtClean="0">
                <a:cs typeface="B Nazanin" pitchFamily="2" charset="-78"/>
              </a:rPr>
              <a:t>هند</a:t>
            </a:r>
            <a:br>
              <a:rPr lang="fa-IR" dirty="0" smtClean="0">
                <a:cs typeface="B Nazanin" pitchFamily="2" charset="-78"/>
              </a:rPr>
            </a:br>
            <a:r>
              <a:rPr lang="fa-IR" dirty="0" smtClean="0">
                <a:cs typeface="B Nazanin" pitchFamily="2" charset="-78"/>
              </a:rPr>
              <a:t>عصر هندو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57200" y="1943100"/>
            <a:ext cx="8229600" cy="4457700"/>
          </a:xfrm>
        </p:spPr>
        <p:txBody>
          <a:bodyPr>
            <a:normAutofit lnSpcReduction="10000"/>
          </a:bodyPr>
          <a:lstStyle/>
          <a:p>
            <a:pPr algn="r" rtl="1"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معبد ویشنو : (قرن 6 م.)</a:t>
            </a:r>
          </a:p>
          <a:p>
            <a:pPr algn="r" rtl="1"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موقعیت : در دئوگیری (شمال هند)</a:t>
            </a:r>
          </a:p>
          <a:p>
            <a:pPr algn="r" rtl="1"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ساختمان : </a:t>
            </a:r>
          </a:p>
          <a:p>
            <a:pPr lvl="3" algn="r" rtl="1">
              <a:lnSpc>
                <a:spcPct val="150000"/>
              </a:lnSpc>
            </a:pPr>
            <a:r>
              <a:rPr lang="fa-IR" sz="2400" dirty="0" smtClean="0">
                <a:cs typeface="B Nazanin" pitchFamily="2" charset="-78"/>
              </a:rPr>
              <a:t>اتاقکی با دیوارهای عظیم ( گاربهاگریها : اتاقک شکم )</a:t>
            </a:r>
          </a:p>
          <a:p>
            <a:pPr lvl="3" algn="r" rtl="1">
              <a:lnSpc>
                <a:spcPct val="150000"/>
              </a:lnSpc>
            </a:pPr>
            <a:r>
              <a:rPr lang="fa-IR" sz="2400" dirty="0" smtClean="0">
                <a:cs typeface="B Nazanin" pitchFamily="2" charset="-78"/>
              </a:rPr>
              <a:t>درگاه ورودی</a:t>
            </a:r>
          </a:p>
          <a:p>
            <a:pPr lvl="3" algn="r" rtl="1">
              <a:lnSpc>
                <a:spcPct val="150000"/>
              </a:lnSpc>
            </a:pPr>
            <a:r>
              <a:rPr lang="fa-IR" sz="2400" dirty="0" smtClean="0">
                <a:cs typeface="B Nazanin" pitchFamily="2" charset="-78"/>
              </a:rPr>
              <a:t>نمادهای پوسان (انسان ازلی)</a:t>
            </a:r>
          </a:p>
          <a:p>
            <a:pPr lvl="3" algn="r" rtl="1">
              <a:lnSpc>
                <a:spcPct val="150000"/>
              </a:lnSpc>
            </a:pPr>
            <a:r>
              <a:rPr lang="fa-IR" sz="2400" dirty="0" smtClean="0">
                <a:cs typeface="B Nazanin" pitchFamily="2" charset="-78"/>
              </a:rPr>
              <a:t>نمادهای ماندالا (نمودار کیهانی)</a:t>
            </a:r>
            <a:endParaRPr lang="en-US" sz="2400" dirty="0" smtClean="0">
              <a:cs typeface="B Nazanin" pitchFamily="2" charset="-78"/>
            </a:endParaRPr>
          </a:p>
          <a:p>
            <a:pPr lvl="3" algn="r" rtl="1">
              <a:lnSpc>
                <a:spcPct val="150000"/>
              </a:lnSpc>
            </a:pPr>
            <a:endParaRPr lang="en-US" sz="2400" dirty="0" smtClean="0">
              <a:cs typeface="B Nazanin" pitchFamily="2" charset="-78"/>
            </a:endParaRPr>
          </a:p>
          <a:p>
            <a:pPr lvl="3" algn="r" rtl="1">
              <a:lnSpc>
                <a:spcPct val="150000"/>
              </a:lnSpc>
            </a:pPr>
            <a:endParaRPr lang="fa-IR" sz="2400" dirty="0">
              <a:cs typeface="B Nazanin" pitchFamily="2" charset="-78"/>
            </a:endParaRPr>
          </a:p>
          <a:p>
            <a:pPr lvl="3" algn="r" rtl="1">
              <a:lnSpc>
                <a:spcPct val="150000"/>
              </a:lnSpc>
            </a:pPr>
            <a:endParaRPr lang="fa-IR" sz="2400" dirty="0" smtClean="0">
              <a:cs typeface="B Nazanin" pitchFamily="2" charset="-78"/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ویشنو و همسرش لاکشمی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47" y="492919"/>
            <a:ext cx="9076906" cy="5872163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19200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dirty="0" smtClean="0">
                <a:cs typeface="B Nazanin" pitchFamily="2" charset="-78"/>
              </a:rPr>
              <a:t>هند</a:t>
            </a:r>
            <a:br>
              <a:rPr lang="fa-IR" dirty="0" smtClean="0">
                <a:cs typeface="B Nazanin" pitchFamily="2" charset="-78"/>
              </a:rPr>
            </a:br>
            <a:r>
              <a:rPr lang="fa-IR" dirty="0" smtClean="0">
                <a:cs typeface="B Nazanin" pitchFamily="2" charset="-78"/>
              </a:rPr>
              <a:t>عصر هندو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57200" y="1943100"/>
            <a:ext cx="8229600" cy="4457700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معابد پنجگانه</a:t>
            </a:r>
          </a:p>
          <a:p>
            <a:pPr algn="r" rtl="1"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موقعیت : در راتهاها (جنوب هند)</a:t>
            </a:r>
          </a:p>
          <a:p>
            <a:pPr algn="r" rtl="1"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ساختمان : </a:t>
            </a:r>
          </a:p>
          <a:p>
            <a:pPr lvl="3" algn="r" rtl="1">
              <a:lnSpc>
                <a:spcPct val="150000"/>
              </a:lnSpc>
            </a:pPr>
            <a:r>
              <a:rPr lang="fa-IR" sz="2400" dirty="0" smtClean="0">
                <a:cs typeface="B Nazanin" pitchFamily="2" charset="-78"/>
              </a:rPr>
              <a:t>معبد + سقف گهواره ای</a:t>
            </a:r>
          </a:p>
          <a:p>
            <a:pPr lvl="3" algn="r" rtl="1">
              <a:lnSpc>
                <a:spcPct val="150000"/>
              </a:lnSpc>
            </a:pPr>
            <a:r>
              <a:rPr lang="fa-IR" sz="2400" dirty="0" smtClean="0">
                <a:cs typeface="B Nazanin" pitchFamily="2" charset="-78"/>
              </a:rPr>
              <a:t>معبد + مذبح</a:t>
            </a:r>
          </a:p>
          <a:p>
            <a:pPr lvl="3" algn="r" rtl="1">
              <a:lnSpc>
                <a:spcPct val="150000"/>
              </a:lnSpc>
            </a:pPr>
            <a:r>
              <a:rPr lang="fa-IR" sz="2400" dirty="0" smtClean="0">
                <a:cs typeface="B Nazanin" pitchFamily="2" charset="-78"/>
              </a:rPr>
              <a:t>معبد دهاراماراجا (مقصوره مکعب شکل )</a:t>
            </a:r>
            <a:endParaRPr lang="en-US" sz="2400" dirty="0" smtClean="0">
              <a:cs typeface="B Nazanin" pitchFamily="2" charset="-78"/>
            </a:endParaRPr>
          </a:p>
          <a:p>
            <a:pPr lvl="3" algn="r" rtl="1">
              <a:lnSpc>
                <a:spcPct val="150000"/>
              </a:lnSpc>
            </a:pPr>
            <a:endParaRPr lang="en-US" sz="2400" dirty="0" smtClean="0">
              <a:cs typeface="B Nazanin" pitchFamily="2" charset="-78"/>
            </a:endParaRPr>
          </a:p>
          <a:p>
            <a:pPr lvl="3" algn="r" rtl="1">
              <a:lnSpc>
                <a:spcPct val="150000"/>
              </a:lnSpc>
            </a:pPr>
            <a:endParaRPr lang="fa-IR" sz="2400" dirty="0">
              <a:cs typeface="B Nazanin" pitchFamily="2" charset="-78"/>
            </a:endParaRPr>
          </a:p>
          <a:p>
            <a:pPr lvl="3" algn="r" rtl="1">
              <a:lnSpc>
                <a:spcPct val="150000"/>
              </a:lnSpc>
            </a:pPr>
            <a:endParaRPr lang="fa-IR" sz="2400" dirty="0" smtClean="0">
              <a:cs typeface="B Nazanin" pitchFamily="2" charset="-78"/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19200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dirty="0" smtClean="0">
                <a:cs typeface="B Nazanin" pitchFamily="2" charset="-78"/>
              </a:rPr>
              <a:t>هند</a:t>
            </a:r>
            <a:br>
              <a:rPr lang="fa-IR" dirty="0" smtClean="0">
                <a:cs typeface="B Nazanin" pitchFamily="2" charset="-78"/>
              </a:rPr>
            </a:br>
            <a:r>
              <a:rPr lang="fa-IR" dirty="0" smtClean="0">
                <a:cs typeface="B Nazanin" pitchFamily="2" charset="-78"/>
              </a:rPr>
              <a:t>عصر جینیسم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57200" y="1943100"/>
            <a:ext cx="8229600" cy="4457700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معماری جینیسم : (قرن 11-12 م.)</a:t>
            </a:r>
          </a:p>
          <a:p>
            <a:pPr algn="r" rtl="1"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مصالح : سنگ</a:t>
            </a:r>
          </a:p>
          <a:p>
            <a:pPr algn="r" rtl="1"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موقعیت مهمترین معابد : در ایهلی</a:t>
            </a:r>
          </a:p>
          <a:p>
            <a:pPr algn="r" rtl="1">
              <a:lnSpc>
                <a:spcPct val="150000"/>
              </a:lnSpc>
            </a:pPr>
            <a:r>
              <a:rPr lang="fa-IR" sz="2400" dirty="0" smtClean="0">
                <a:cs typeface="B Nazanin" pitchFamily="2" charset="-78"/>
              </a:rPr>
              <a:t>معابد پراکنده در سایر نقاط هند : شیوا (خاجوراهو) ، ویملا – تیچپالا – آدیناتا (مونت آمو) ، بونیشوره (اوراسیا) ، </a:t>
            </a:r>
            <a:endParaRPr lang="en-US" sz="2400" dirty="0" smtClean="0">
              <a:cs typeface="B Nazanin" pitchFamily="2" charset="-78"/>
            </a:endParaRPr>
          </a:p>
          <a:p>
            <a:pPr marL="274320" lvl="8" indent="-274320" algn="r" rtl="1">
              <a:lnSpc>
                <a:spcPct val="150000"/>
              </a:lnSpc>
              <a:spcBef>
                <a:spcPts val="600"/>
              </a:spcBef>
              <a:buClr>
                <a:schemeClr val="accent2"/>
              </a:buClr>
              <a:buFont typeface="Wingdings 2"/>
              <a:buChar char=""/>
            </a:pPr>
            <a:endParaRPr lang="en-US" sz="2900" dirty="0" smtClean="0">
              <a:cs typeface="B Nazanin" pitchFamily="2" charset="-78"/>
            </a:endParaRPr>
          </a:p>
          <a:p>
            <a:pPr marL="274320" lvl="8" indent="-274320" algn="r" rtl="1">
              <a:lnSpc>
                <a:spcPct val="150000"/>
              </a:lnSpc>
              <a:spcBef>
                <a:spcPts val="600"/>
              </a:spcBef>
              <a:buClr>
                <a:schemeClr val="accent2"/>
              </a:buClr>
              <a:buFont typeface="Wingdings 2"/>
              <a:buChar char=""/>
            </a:pPr>
            <a:endParaRPr lang="fa-IR" dirty="0">
              <a:cs typeface="B Nazanin" pitchFamily="2" charset="-78"/>
            </a:endParaRPr>
          </a:p>
          <a:p>
            <a:pPr algn="r" rtl="1">
              <a:lnSpc>
                <a:spcPct val="150000"/>
              </a:lnSpc>
            </a:pPr>
            <a:endParaRPr lang="fa-IR" sz="2400" dirty="0" smtClean="0">
              <a:cs typeface="B Nazanin" pitchFamily="2" charset="-78"/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19200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dirty="0" smtClean="0">
                <a:cs typeface="B Nazanin" pitchFamily="2" charset="-78"/>
              </a:rPr>
              <a:t>هند</a:t>
            </a:r>
            <a:br>
              <a:rPr lang="fa-IR" dirty="0" smtClean="0">
                <a:cs typeface="B Nazanin" pitchFamily="2" charset="-78"/>
              </a:rPr>
            </a:br>
            <a:r>
              <a:rPr lang="fa-IR" dirty="0" smtClean="0">
                <a:cs typeface="B Nazanin" pitchFamily="2" charset="-78"/>
              </a:rPr>
              <a:t>عصر جینیسم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57200" y="1943100"/>
            <a:ext cx="8229600" cy="4457700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endParaRPr lang="fa-IR" sz="2800" dirty="0" smtClean="0">
              <a:cs typeface="B Nazanin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معابد ایهلی (مهمترین معابد )</a:t>
            </a:r>
          </a:p>
          <a:p>
            <a:pPr algn="r" rtl="1"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ساختمان : پلان مربعی ، ستونهایی پیرامون رواق ، دارای مقصوره</a:t>
            </a:r>
          </a:p>
          <a:p>
            <a:pPr lvl="3" algn="r" rtl="1">
              <a:lnSpc>
                <a:spcPct val="150000"/>
              </a:lnSpc>
            </a:pPr>
            <a:r>
              <a:rPr lang="fa-IR" sz="2400" dirty="0" smtClean="0">
                <a:cs typeface="B Nazanin" pitchFamily="2" charset="-78"/>
              </a:rPr>
              <a:t>نوآوری : حرکت از فرم مکعبی به فرم برج گونه</a:t>
            </a:r>
          </a:p>
          <a:p>
            <a:pPr lvl="3" algn="r" rtl="1">
              <a:lnSpc>
                <a:spcPct val="150000"/>
              </a:lnSpc>
            </a:pPr>
            <a:r>
              <a:rPr lang="fa-IR" sz="2400" dirty="0" smtClean="0">
                <a:cs typeface="B Nazanin" pitchFamily="2" charset="-78"/>
              </a:rPr>
              <a:t>کاربرد حجاری های پیچیده</a:t>
            </a:r>
            <a:endParaRPr lang="en-US" sz="2400" dirty="0" smtClean="0">
              <a:cs typeface="B Nazanin" pitchFamily="2" charset="-78"/>
            </a:endParaRPr>
          </a:p>
          <a:p>
            <a:pPr lvl="3" algn="r" rtl="1">
              <a:lnSpc>
                <a:spcPct val="150000"/>
              </a:lnSpc>
            </a:pPr>
            <a:endParaRPr lang="en-US" sz="2400" dirty="0" smtClean="0">
              <a:cs typeface="B Nazanin" pitchFamily="2" charset="-78"/>
            </a:endParaRPr>
          </a:p>
          <a:p>
            <a:pPr lvl="3" algn="r" rtl="1">
              <a:lnSpc>
                <a:spcPct val="150000"/>
              </a:lnSpc>
            </a:pPr>
            <a:endParaRPr lang="fa-IR" sz="2400" dirty="0">
              <a:cs typeface="B Nazanin" pitchFamily="2" charset="-78"/>
            </a:endParaRPr>
          </a:p>
          <a:p>
            <a:pPr lvl="3" algn="r" rtl="1">
              <a:lnSpc>
                <a:spcPct val="150000"/>
              </a:lnSpc>
            </a:pPr>
            <a:endParaRPr lang="fa-IR" sz="2400" dirty="0" smtClean="0">
              <a:cs typeface="B Nazanin" pitchFamily="2" charset="-78"/>
            </a:endParaRPr>
          </a:p>
          <a:p>
            <a:pPr algn="r" rtl="1">
              <a:lnSpc>
                <a:spcPct val="150000"/>
              </a:lnSpc>
            </a:pPr>
            <a:endParaRPr lang="fa-IR" sz="2400" dirty="0" smtClean="0">
              <a:cs typeface="B Nazanin" pitchFamily="2" charset="-78"/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eogarh01 vishn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wheel spokes="1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_Visvanatha_Temple khajurah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13007"/>
            <a:ext cx="9144000" cy="6231987"/>
          </a:xfrm>
        </p:spPr>
      </p:pic>
    </p:spTree>
  </p:cSld>
  <p:clrMapOvr>
    <a:masterClrMapping/>
  </p:clrMapOvr>
  <p:transition spd="slow">
    <p:wheel spokes="1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eogarh,_UP__Jain_temple_complex__column_jp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6858000"/>
          </a:xfrm>
        </p:spPr>
      </p:pic>
    </p:spTree>
  </p:cSld>
  <p:clrMapOvr>
    <a:masterClrMapping/>
  </p:clrMapOvr>
  <p:transition spd="slow">
    <p:wheel spokes="1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19200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dirty="0" smtClean="0">
                <a:cs typeface="B Nazanin" pitchFamily="2" charset="-78"/>
              </a:rPr>
              <a:t>هند</a:t>
            </a:r>
            <a:br>
              <a:rPr lang="fa-IR" dirty="0" smtClean="0">
                <a:cs typeface="B Nazanin" pitchFamily="2" charset="-78"/>
              </a:rPr>
            </a:br>
            <a:r>
              <a:rPr lang="fa-IR" dirty="0" smtClean="0">
                <a:cs typeface="B Nazanin" pitchFamily="2" charset="-78"/>
              </a:rPr>
              <a:t>عصر جینیسم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57200" y="1943100"/>
            <a:ext cx="8229600" cy="4457700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dirty="0" smtClean="0">
                <a:cs typeface="B Nazanin" pitchFamily="2" charset="-78"/>
              </a:rPr>
              <a:t>ویرانی معابد جینیسم به دست پرتقالی ها</a:t>
            </a:r>
          </a:p>
          <a:p>
            <a:pPr algn="r" rtl="1">
              <a:lnSpc>
                <a:spcPct val="150000"/>
              </a:lnSpc>
            </a:pPr>
            <a:r>
              <a:rPr lang="fa-IR" sz="2400" dirty="0" smtClean="0">
                <a:cs typeface="B Nazanin" pitchFamily="2" charset="-78"/>
              </a:rPr>
              <a:t>ترک معابد آلوده توسط معتقدان آیین جین</a:t>
            </a:r>
          </a:p>
          <a:p>
            <a:pPr algn="r" rtl="1">
              <a:lnSpc>
                <a:spcPct val="150000"/>
              </a:lnSpc>
            </a:pPr>
            <a:r>
              <a:rPr lang="fa-IR" sz="2400" dirty="0" smtClean="0">
                <a:cs typeface="B Nazanin" pitchFamily="2" charset="-78"/>
              </a:rPr>
              <a:t>حکومت اکبر شاه و ایجاد وحدت میان مذاهب در هند</a:t>
            </a:r>
            <a:endParaRPr lang="en-US" sz="2400" dirty="0" smtClean="0">
              <a:cs typeface="B Nazanin" pitchFamily="2" charset="-78"/>
            </a:endParaRPr>
          </a:p>
          <a:p>
            <a:pPr marL="274320" lvl="8" indent="-274320" algn="r" rtl="1">
              <a:lnSpc>
                <a:spcPct val="150000"/>
              </a:lnSpc>
              <a:spcBef>
                <a:spcPts val="600"/>
              </a:spcBef>
              <a:buClr>
                <a:schemeClr val="accent2"/>
              </a:buClr>
              <a:buFont typeface="Wingdings 2"/>
              <a:buChar char=""/>
            </a:pPr>
            <a:endParaRPr lang="en-US" sz="2900" dirty="0" smtClean="0">
              <a:cs typeface="B Nazanin" pitchFamily="2" charset="-78"/>
            </a:endParaRPr>
          </a:p>
          <a:p>
            <a:pPr marL="274320" lvl="8" indent="-274320" algn="r" rtl="1">
              <a:lnSpc>
                <a:spcPct val="150000"/>
              </a:lnSpc>
              <a:spcBef>
                <a:spcPts val="600"/>
              </a:spcBef>
              <a:buClr>
                <a:schemeClr val="accent2"/>
              </a:buClr>
              <a:buFont typeface="Wingdings 2"/>
              <a:buChar char=""/>
            </a:pPr>
            <a:endParaRPr lang="fa-IR" dirty="0">
              <a:cs typeface="B Nazanin" pitchFamily="2" charset="-78"/>
            </a:endParaRPr>
          </a:p>
          <a:p>
            <a:pPr algn="r" rtl="1">
              <a:lnSpc>
                <a:spcPct val="150000"/>
              </a:lnSpc>
            </a:pPr>
            <a:endParaRPr lang="fa-IR" sz="2400" dirty="0" smtClean="0">
              <a:cs typeface="B Nazanin" pitchFamily="2" charset="-78"/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iva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59706" y="107754"/>
            <a:ext cx="6224588" cy="6642493"/>
          </a:xfrm>
          <a:prstGeom prst="rect">
            <a:avLst/>
          </a:prstGeom>
        </p:spPr>
      </p:pic>
    </p:spTree>
  </p:cSld>
  <p:clrMapOvr>
    <a:masterClrMapping/>
  </p:clrMapOvr>
  <p:transition spd="slow">
    <p:pull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219200"/>
          </a:xfrm>
        </p:spPr>
        <p:txBody>
          <a:bodyPr/>
          <a:lstStyle/>
          <a:p>
            <a:pPr algn="ctr" rtl="1"/>
            <a:r>
              <a:rPr lang="fa-IR" dirty="0" smtClean="0">
                <a:cs typeface="B Nazanin" pitchFamily="2" charset="-78"/>
              </a:rPr>
              <a:t>هند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57200" y="1943100"/>
            <a:ext cx="8229600" cy="2971800"/>
          </a:xfrm>
        </p:spPr>
        <p:txBody>
          <a:bodyPr>
            <a:normAutofit/>
          </a:bodyPr>
          <a:lstStyle/>
          <a:p>
            <a:pPr algn="r" rtl="1">
              <a:buNone/>
            </a:pPr>
            <a:endParaRPr lang="fa-IR" sz="4000" dirty="0" smtClean="0">
              <a:cs typeface="B Nazanin" pitchFamily="2" charset="-78"/>
            </a:endParaRPr>
          </a:p>
          <a:p>
            <a:pPr algn="r" rtl="1"/>
            <a:r>
              <a:rPr lang="fa-IR" sz="4000" dirty="0" smtClean="0">
                <a:cs typeface="B Nazanin" pitchFamily="2" charset="-78"/>
              </a:rPr>
              <a:t>نخستین آثار سکونت:</a:t>
            </a:r>
          </a:p>
          <a:p>
            <a:pPr lvl="8" algn="r" rtl="1"/>
            <a:r>
              <a:rPr lang="fa-IR" sz="2900" dirty="0" smtClean="0">
                <a:cs typeface="B Nazanin" pitchFamily="2" charset="-78"/>
              </a:rPr>
              <a:t>3000 ق.م – بخش علیای رود سند</a:t>
            </a:r>
          </a:p>
          <a:p>
            <a:pPr lvl="8" algn="r" rtl="1"/>
            <a:r>
              <a:rPr lang="fa-IR" sz="2900" dirty="0" smtClean="0">
                <a:cs typeface="B Nazanin" pitchFamily="2" charset="-78"/>
              </a:rPr>
              <a:t> مراکز تمدن : موهنجودارو – هاراپا – چانهودارو </a:t>
            </a:r>
          </a:p>
          <a:p>
            <a:pPr lvl="8" algn="r" rtl="1"/>
            <a:r>
              <a:rPr lang="fa-IR" sz="2900" dirty="0" smtClean="0">
                <a:cs typeface="B Nazanin" pitchFamily="2" charset="-78"/>
              </a:rPr>
              <a:t>1800 ق.م – هجوم اقوام آریایی و دوره فترت</a:t>
            </a:r>
            <a:endParaRPr lang="en-US" sz="2900" dirty="0" smtClean="0">
              <a:cs typeface="B Nazanin" pitchFamily="2" charset="-78"/>
            </a:endParaRPr>
          </a:p>
          <a:p>
            <a:pPr lvl="8" algn="r" rtl="1"/>
            <a:endParaRPr lang="en-US" sz="2900" dirty="0" smtClean="0">
              <a:cs typeface="B Nazanin" pitchFamily="2" charset="-78"/>
            </a:endParaRPr>
          </a:p>
          <a:p>
            <a:pPr lvl="8" algn="r" rtl="1"/>
            <a:endParaRPr lang="en-US" sz="2900" dirty="0" smtClean="0">
              <a:cs typeface="B Nazanin" pitchFamily="2" charset="-78"/>
            </a:endParaRPr>
          </a:p>
          <a:p>
            <a:pPr lvl="8" algn="r" rtl="1"/>
            <a:endParaRPr lang="fa-IR" sz="3200" dirty="0">
              <a:cs typeface="B Nazanin" pitchFamily="2" charset="-78"/>
            </a:endParaRPr>
          </a:p>
          <a:p>
            <a:pPr lvl="8" algn="r" rtl="1"/>
            <a:endParaRPr lang="fa-IR" sz="2900" dirty="0" smtClean="0">
              <a:cs typeface="B Nazanin" pitchFamily="2" charset="-78"/>
            </a:endParaRPr>
          </a:p>
          <a:p>
            <a:pPr algn="r" rtl="1">
              <a:buNone/>
            </a:pPr>
            <a:endParaRPr lang="en-US" dirty="0">
              <a:cs typeface="B Nazanin" pitchFamily="2" charset="-78"/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19200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dirty="0" smtClean="0">
                <a:cs typeface="B Nazanin" pitchFamily="2" charset="-78"/>
              </a:rPr>
              <a:t>هند</a:t>
            </a:r>
            <a:br>
              <a:rPr lang="fa-IR" dirty="0" smtClean="0">
                <a:cs typeface="B Nazanin" pitchFamily="2" charset="-78"/>
              </a:rPr>
            </a:br>
            <a:r>
              <a:rPr lang="fa-IR" dirty="0" smtClean="0">
                <a:cs typeface="B Nazanin" pitchFamily="2" charset="-78"/>
              </a:rPr>
              <a:t>موهنجودارو (مانهاتن عصر برنز)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57200" y="1943100"/>
            <a:ext cx="8229600" cy="4305300"/>
          </a:xfrm>
        </p:spPr>
        <p:txBody>
          <a:bodyPr>
            <a:normAutofit fontScale="70000" lnSpcReduction="20000"/>
          </a:bodyPr>
          <a:lstStyle/>
          <a:p>
            <a:pPr algn="r" rtl="1">
              <a:lnSpc>
                <a:spcPct val="170000"/>
              </a:lnSpc>
            </a:pPr>
            <a:r>
              <a:rPr lang="fa-IR" sz="4000" dirty="0" smtClean="0">
                <a:cs typeface="B Nazanin" pitchFamily="2" charset="-78"/>
              </a:rPr>
              <a:t>موقعیت : 400 </a:t>
            </a:r>
            <a:r>
              <a:rPr lang="en-US" sz="4000" dirty="0" smtClean="0">
                <a:cs typeface="B Nazanin" pitchFamily="2" charset="-78"/>
              </a:rPr>
              <a:t>km</a:t>
            </a:r>
            <a:r>
              <a:rPr lang="fa-IR" sz="4000" dirty="0" smtClean="0">
                <a:cs typeface="B Nazanin" pitchFamily="2" charset="-78"/>
              </a:rPr>
              <a:t> شمال کراچی (پاکستان)</a:t>
            </a:r>
          </a:p>
          <a:p>
            <a:pPr algn="r" rtl="1">
              <a:lnSpc>
                <a:spcPct val="170000"/>
              </a:lnSpc>
            </a:pPr>
            <a:r>
              <a:rPr lang="fa-IR" sz="4000" dirty="0" smtClean="0">
                <a:cs typeface="B Nazanin" pitchFamily="2" charset="-78"/>
              </a:rPr>
              <a:t>آغاز شهرنشینی : 5000 سال قبل</a:t>
            </a:r>
          </a:p>
          <a:p>
            <a:pPr algn="r" rtl="1">
              <a:lnSpc>
                <a:spcPct val="170000"/>
              </a:lnSpc>
            </a:pPr>
            <a:r>
              <a:rPr lang="fa-IR" sz="4000" dirty="0" smtClean="0">
                <a:cs typeface="B Nazanin" pitchFamily="2" charset="-78"/>
              </a:rPr>
              <a:t>بخشهای مختلف شهر : </a:t>
            </a:r>
          </a:p>
          <a:p>
            <a:pPr lvl="8" algn="r" rtl="1">
              <a:lnSpc>
                <a:spcPct val="170000"/>
              </a:lnSpc>
            </a:pPr>
            <a:r>
              <a:rPr lang="fa-IR" sz="2900" dirty="0" smtClean="0">
                <a:cs typeface="B Nazanin" pitchFamily="2" charset="-78"/>
              </a:rPr>
              <a:t>ارگ (در غرب شهر و بر فراز تپه مصنوعی با دروازه مشرف به استوپا)</a:t>
            </a:r>
          </a:p>
          <a:p>
            <a:pPr lvl="8" algn="r" rtl="1">
              <a:lnSpc>
                <a:spcPct val="170000"/>
              </a:lnSpc>
            </a:pPr>
            <a:r>
              <a:rPr lang="fa-IR" sz="2900" dirty="0" smtClean="0">
                <a:cs typeface="B Nazanin" pitchFamily="2" charset="-78"/>
              </a:rPr>
              <a:t>خیابانهای اصلی و فرعی متقاطع</a:t>
            </a:r>
          </a:p>
          <a:p>
            <a:pPr lvl="8" algn="r" rtl="1">
              <a:lnSpc>
                <a:spcPct val="170000"/>
              </a:lnSpc>
            </a:pPr>
            <a:r>
              <a:rPr lang="fa-IR" sz="2900" dirty="0" smtClean="0">
                <a:cs typeface="B Nazanin" pitchFamily="2" charset="-78"/>
              </a:rPr>
              <a:t>حمام عمومی ( ملات ساروج و آسفالت )</a:t>
            </a:r>
          </a:p>
          <a:p>
            <a:pPr lvl="8" algn="r" rtl="1">
              <a:lnSpc>
                <a:spcPct val="170000"/>
              </a:lnSpc>
            </a:pPr>
            <a:r>
              <a:rPr lang="fa-IR" sz="2900" dirty="0" smtClean="0">
                <a:cs typeface="B Nazanin" pitchFamily="2" charset="-78"/>
              </a:rPr>
              <a:t> انبار غله ، سالن اجتماعات ( دارای بیست ستون)</a:t>
            </a:r>
            <a:endParaRPr lang="en-US" sz="2900" dirty="0" smtClean="0">
              <a:cs typeface="B Nazanin" pitchFamily="2" charset="-78"/>
            </a:endParaRPr>
          </a:p>
          <a:p>
            <a:pPr lvl="8" algn="r" rtl="1">
              <a:lnSpc>
                <a:spcPct val="170000"/>
              </a:lnSpc>
            </a:pPr>
            <a:endParaRPr lang="en-US" sz="2900" dirty="0" smtClean="0">
              <a:cs typeface="B Nazanin" pitchFamily="2" charset="-78"/>
            </a:endParaRPr>
          </a:p>
          <a:p>
            <a:pPr lvl="8" algn="r" rtl="1">
              <a:lnSpc>
                <a:spcPct val="170000"/>
              </a:lnSpc>
            </a:pPr>
            <a:endParaRPr lang="fa-IR" sz="2000" dirty="0">
              <a:cs typeface="B Nazanin" pitchFamily="2" charset="-78"/>
            </a:endParaRPr>
          </a:p>
          <a:p>
            <a:pPr lvl="8" algn="r" rtl="1">
              <a:lnSpc>
                <a:spcPct val="170000"/>
              </a:lnSpc>
            </a:pPr>
            <a:endParaRPr lang="fa-IR" sz="2900" dirty="0" smtClean="0">
              <a:cs typeface="B Nazanin" pitchFamily="2" charset="-78"/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19200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dirty="0" smtClean="0">
                <a:cs typeface="B Nazanin" pitchFamily="2" charset="-78"/>
              </a:rPr>
              <a:t>هند</a:t>
            </a:r>
            <a:br>
              <a:rPr lang="fa-IR" dirty="0" smtClean="0">
                <a:cs typeface="B Nazanin" pitchFamily="2" charset="-78"/>
              </a:rPr>
            </a:br>
            <a:r>
              <a:rPr lang="fa-IR" dirty="0" smtClean="0">
                <a:cs typeface="B Nazanin" pitchFamily="2" charset="-78"/>
              </a:rPr>
              <a:t>موهنجودارو (مانهاتن عصر برنز)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57200" y="1943100"/>
            <a:ext cx="8229600" cy="4305300"/>
          </a:xfrm>
        </p:spPr>
        <p:txBody>
          <a:bodyPr>
            <a:normAutofit fontScale="92500" lnSpcReduction="20000"/>
          </a:bodyPr>
          <a:lstStyle/>
          <a:p>
            <a:pPr algn="r" rtl="1"/>
            <a:r>
              <a:rPr lang="fa-IR" sz="2900" dirty="0" smtClean="0">
                <a:cs typeface="B Nazanin" pitchFamily="2" charset="-78"/>
              </a:rPr>
              <a:t>نکات مهم خانه سازی در موهنجودارو :</a:t>
            </a:r>
          </a:p>
          <a:p>
            <a:pPr algn="r" rtl="1">
              <a:buNone/>
            </a:pPr>
            <a:endParaRPr lang="fa-IR" sz="2900" dirty="0" smtClean="0">
              <a:cs typeface="B Nazanin" pitchFamily="2" charset="-78"/>
            </a:endParaRPr>
          </a:p>
          <a:p>
            <a:pPr lvl="8" algn="r" rtl="1"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رعایت امنیت و آرامش</a:t>
            </a:r>
          </a:p>
          <a:p>
            <a:pPr lvl="8" algn="r" rtl="1"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باز شدن پنجره ها روبه گذرهای فرعی</a:t>
            </a:r>
          </a:p>
          <a:p>
            <a:pPr lvl="8" algn="r" rtl="1"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دیوارهای ضخیم</a:t>
            </a:r>
          </a:p>
          <a:p>
            <a:pPr lvl="8" algn="r" rtl="1"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ساخت بناهای دو طبقه</a:t>
            </a:r>
          </a:p>
          <a:p>
            <a:pPr lvl="8" algn="r" rtl="1"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ساخت چاههای آجری برای دفع فضولات</a:t>
            </a:r>
          </a:p>
          <a:p>
            <a:pPr lvl="8" algn="r" rtl="1"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اتصال به سیستم فاضلاب شهری</a:t>
            </a:r>
            <a:endParaRPr lang="en-US" sz="2800" dirty="0" smtClean="0">
              <a:cs typeface="B Nazanin" pitchFamily="2" charset="-78"/>
            </a:endParaRPr>
          </a:p>
          <a:p>
            <a:pPr lvl="8" algn="r" rtl="1">
              <a:lnSpc>
                <a:spcPct val="150000"/>
              </a:lnSpc>
            </a:pPr>
            <a:endParaRPr lang="en-US" sz="2800" dirty="0" smtClean="0">
              <a:cs typeface="B Nazanin" pitchFamily="2" charset="-78"/>
            </a:endParaRPr>
          </a:p>
          <a:p>
            <a:pPr lvl="8" algn="r" rtl="1">
              <a:lnSpc>
                <a:spcPct val="150000"/>
              </a:lnSpc>
            </a:pPr>
            <a:endParaRPr lang="fa-IR" sz="2400" dirty="0">
              <a:cs typeface="B Nazanin" pitchFamily="2" charset="-78"/>
            </a:endParaRPr>
          </a:p>
          <a:p>
            <a:pPr lvl="8" algn="r" rtl="1">
              <a:lnSpc>
                <a:spcPct val="150000"/>
              </a:lnSpc>
            </a:pPr>
            <a:endParaRPr lang="fa-IR" sz="2800" dirty="0" smtClean="0">
              <a:cs typeface="B Nazanin" pitchFamily="2" charset="-78"/>
            </a:endParaRPr>
          </a:p>
          <a:p>
            <a:pPr lvl="8" algn="r" rtl="1"/>
            <a:endParaRPr lang="fa-IR" dirty="0" smtClean="0">
              <a:cs typeface="B Nazanin" pitchFamily="2" charset="-78"/>
            </a:endParaRPr>
          </a:p>
          <a:p>
            <a:pPr lvl="8" algn="r" rtl="1"/>
            <a:endParaRPr lang="fa-IR" dirty="0" smtClean="0">
              <a:cs typeface="B Nazanin" pitchFamily="2" charset="-78"/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19200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dirty="0" smtClean="0">
                <a:cs typeface="B Nazanin" pitchFamily="2" charset="-78"/>
              </a:rPr>
              <a:t>هند</a:t>
            </a:r>
            <a:br>
              <a:rPr lang="fa-IR" dirty="0" smtClean="0">
                <a:cs typeface="B Nazanin" pitchFamily="2" charset="-78"/>
              </a:rPr>
            </a:br>
            <a:r>
              <a:rPr lang="fa-IR" dirty="0" smtClean="0">
                <a:cs typeface="B Nazanin" pitchFamily="2" charset="-78"/>
              </a:rPr>
              <a:t>موهنجودارو (مانهاتن عصر برنز)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57200" y="1943100"/>
            <a:ext cx="8229600" cy="3314700"/>
          </a:xfrm>
        </p:spPr>
        <p:txBody>
          <a:bodyPr>
            <a:normAutofit/>
          </a:bodyPr>
          <a:lstStyle/>
          <a:p>
            <a:pPr algn="r" rtl="1"/>
            <a:r>
              <a:rPr lang="fa-IR" sz="2900" dirty="0" smtClean="0">
                <a:cs typeface="B Nazanin" pitchFamily="2" charset="-78"/>
              </a:rPr>
              <a:t>نکات مهم شهرسازی موهنجودارو :</a:t>
            </a:r>
          </a:p>
          <a:p>
            <a:pPr lvl="8" algn="r" rtl="1"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ساخت آجرهای استاندارد (27.9*13.42*6.35)</a:t>
            </a:r>
          </a:p>
          <a:p>
            <a:pPr lvl="8" algn="r" rtl="1"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ساخت سیستم یکپارچه فاضلاب</a:t>
            </a:r>
          </a:p>
          <a:p>
            <a:pPr lvl="8" algn="r" rtl="1"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ساخت خانه هایی با نقشه یکسان</a:t>
            </a:r>
          </a:p>
          <a:p>
            <a:pPr lvl="8" algn="r" rtl="1"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رعایت عدالت اجتماعی در بنای خانه ها</a:t>
            </a:r>
            <a:endParaRPr lang="en-US" sz="2800" dirty="0" smtClean="0">
              <a:cs typeface="B Nazanin" pitchFamily="2" charset="-78"/>
            </a:endParaRPr>
          </a:p>
          <a:p>
            <a:pPr lvl="8" algn="r" rtl="1">
              <a:lnSpc>
                <a:spcPct val="150000"/>
              </a:lnSpc>
            </a:pPr>
            <a:endParaRPr lang="en-US" sz="2800" dirty="0" smtClean="0">
              <a:cs typeface="B Nazanin" pitchFamily="2" charset="-78"/>
            </a:endParaRPr>
          </a:p>
          <a:p>
            <a:pPr lvl="8" algn="r" rtl="1">
              <a:lnSpc>
                <a:spcPct val="150000"/>
              </a:lnSpc>
            </a:pPr>
            <a:endParaRPr lang="fa-IR" sz="2800" dirty="0">
              <a:cs typeface="B Nazanin" pitchFamily="2" charset="-78"/>
            </a:endParaRPr>
          </a:p>
          <a:p>
            <a:pPr lvl="8" algn="r" rtl="1">
              <a:lnSpc>
                <a:spcPct val="150000"/>
              </a:lnSpc>
            </a:pPr>
            <a:endParaRPr lang="fa-IR" sz="2800" dirty="0" smtClean="0">
              <a:cs typeface="B Nazanin" pitchFamily="2" charset="-78"/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1873</TotalTime>
  <Words>731</Words>
  <Application>Microsoft Office PowerPoint</Application>
  <PresentationFormat>On-screen Show (4:3)</PresentationFormat>
  <Paragraphs>164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5" baseType="lpstr">
      <vt:lpstr>Arial</vt:lpstr>
      <vt:lpstr>B Nazanin</vt:lpstr>
      <vt:lpstr>B Titr</vt:lpstr>
      <vt:lpstr>Calibri</vt:lpstr>
      <vt:lpstr>Georgia</vt:lpstr>
      <vt:lpstr>Tahoma</vt:lpstr>
      <vt:lpstr>Trebuchet MS</vt:lpstr>
      <vt:lpstr>Wingdings 2</vt:lpstr>
      <vt:lpstr>Paper</vt:lpstr>
      <vt:lpstr>تاریخ معماری جهان </vt:lpstr>
      <vt:lpstr>PowerPoint Presentation</vt:lpstr>
      <vt:lpstr>هند</vt:lpstr>
      <vt:lpstr>PowerPoint Presentation</vt:lpstr>
      <vt:lpstr>PowerPoint Presentation</vt:lpstr>
      <vt:lpstr>هند</vt:lpstr>
      <vt:lpstr>هند موهنجودارو (مانهاتن عصر برنز)</vt:lpstr>
      <vt:lpstr>هند موهنجودارو (مانهاتن عصر برنز)</vt:lpstr>
      <vt:lpstr>هند موهنجودارو (مانهاتن عصر برنز)</vt:lpstr>
      <vt:lpstr>هند موهنجودارو (مانهاتن عصر برنز)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هند هاراپا</vt:lpstr>
      <vt:lpstr>PowerPoint Presentation</vt:lpstr>
      <vt:lpstr>PowerPoint Presentation</vt:lpstr>
      <vt:lpstr>هند عصر ودایی</vt:lpstr>
      <vt:lpstr>هند عصر بودایی</vt:lpstr>
      <vt:lpstr>PowerPoint Presentation</vt:lpstr>
      <vt:lpstr>PowerPoint Presentation</vt:lpstr>
      <vt:lpstr>هند عصر بودایی - کاخها</vt:lpstr>
      <vt:lpstr>PowerPoint Presentation</vt:lpstr>
      <vt:lpstr>PowerPoint Presentation</vt:lpstr>
      <vt:lpstr>هند عصر بودایی - استوپاها</vt:lpstr>
      <vt:lpstr>PowerPoint Presentation</vt:lpstr>
      <vt:lpstr>PowerPoint Presentation</vt:lpstr>
      <vt:lpstr>PowerPoint Presentation</vt:lpstr>
      <vt:lpstr>هند عصر بودایی - استوپاها</vt:lpstr>
      <vt:lpstr>PowerPoint Presentation</vt:lpstr>
      <vt:lpstr>هند عصر بودایی – معابد غاری</vt:lpstr>
      <vt:lpstr>هند عصر بودایی – معابد غاری</vt:lpstr>
      <vt:lpstr>PowerPoint Presentation</vt:lpstr>
      <vt:lpstr>هند عصر بودایی – معابد غاری</vt:lpstr>
      <vt:lpstr>PowerPoint Presentation</vt:lpstr>
      <vt:lpstr>PowerPoint Presentation</vt:lpstr>
      <vt:lpstr>هند عصر هندو</vt:lpstr>
      <vt:lpstr>هند عصر هندو</vt:lpstr>
      <vt:lpstr>هند عصر هندو</vt:lpstr>
      <vt:lpstr>هند عصر جینیسم</vt:lpstr>
      <vt:lpstr>هند عصر جینیسم</vt:lpstr>
      <vt:lpstr>PowerPoint Presentation</vt:lpstr>
      <vt:lpstr>PowerPoint Presentation</vt:lpstr>
      <vt:lpstr>PowerPoint Presentation</vt:lpstr>
      <vt:lpstr>هند عصر جینیسم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به نام حضرت دوست</dc:title>
  <dc:creator>USER</dc:creator>
  <cp:lastModifiedBy>kamal</cp:lastModifiedBy>
  <cp:revision>259</cp:revision>
  <dcterms:created xsi:type="dcterms:W3CDTF">2012-09-27T11:57:16Z</dcterms:created>
  <dcterms:modified xsi:type="dcterms:W3CDTF">2018-03-10T21:14:55Z</dcterms:modified>
</cp:coreProperties>
</file>